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56" r:id="rId2"/>
    <p:sldId id="454" r:id="rId3"/>
    <p:sldId id="497" r:id="rId4"/>
    <p:sldId id="498" r:id="rId5"/>
    <p:sldId id="455" r:id="rId6"/>
    <p:sldId id="460" r:id="rId7"/>
    <p:sldId id="508" r:id="rId8"/>
    <p:sldId id="499" r:id="rId9"/>
    <p:sldId id="503" r:id="rId10"/>
    <p:sldId id="504" r:id="rId11"/>
    <p:sldId id="501" r:id="rId12"/>
    <p:sldId id="502" r:id="rId13"/>
    <p:sldId id="516" r:id="rId14"/>
    <p:sldId id="517" r:id="rId15"/>
    <p:sldId id="505" r:id="rId16"/>
    <p:sldId id="456" r:id="rId17"/>
    <p:sldId id="457" r:id="rId18"/>
    <p:sldId id="458" r:id="rId19"/>
    <p:sldId id="459" r:id="rId20"/>
    <p:sldId id="461" r:id="rId21"/>
    <p:sldId id="464" r:id="rId22"/>
    <p:sldId id="465" r:id="rId23"/>
    <p:sldId id="488" r:id="rId24"/>
    <p:sldId id="511" r:id="rId25"/>
    <p:sldId id="467" r:id="rId26"/>
    <p:sldId id="466" r:id="rId27"/>
    <p:sldId id="512" r:id="rId28"/>
    <p:sldId id="469" r:id="rId29"/>
    <p:sldId id="518" r:id="rId30"/>
    <p:sldId id="519" r:id="rId31"/>
    <p:sldId id="513" r:id="rId32"/>
    <p:sldId id="510" r:id="rId33"/>
    <p:sldId id="474" r:id="rId34"/>
    <p:sldId id="475" r:id="rId35"/>
    <p:sldId id="507" r:id="rId36"/>
    <p:sldId id="477" r:id="rId37"/>
    <p:sldId id="506" r:id="rId38"/>
    <p:sldId id="446" r:id="rId39"/>
    <p:sldId id="527" r:id="rId40"/>
    <p:sldId id="531" r:id="rId41"/>
    <p:sldId id="378" r:id="rId42"/>
    <p:sldId id="319" r:id="rId43"/>
    <p:sldId id="272" r:id="rId44"/>
    <p:sldId id="523" r:id="rId45"/>
    <p:sldId id="526" r:id="rId46"/>
    <p:sldId id="377" r:id="rId47"/>
    <p:sldId id="271" r:id="rId48"/>
    <p:sldId id="447" r:id="rId49"/>
    <p:sldId id="524" r:id="rId50"/>
    <p:sldId id="296" r:id="rId51"/>
    <p:sldId id="407" r:id="rId52"/>
    <p:sldId id="442" r:id="rId53"/>
    <p:sldId id="489" r:id="rId54"/>
    <p:sldId id="522" r:id="rId55"/>
    <p:sldId id="380" r:id="rId56"/>
    <p:sldId id="453" r:id="rId57"/>
    <p:sldId id="449" r:id="rId58"/>
    <p:sldId id="450" r:id="rId59"/>
    <p:sldId id="443" r:id="rId60"/>
    <p:sldId id="530" r:id="rId61"/>
    <p:sldId id="529" r:id="rId62"/>
    <p:sldId id="297" r:id="rId63"/>
    <p:sldId id="520" r:id="rId64"/>
    <p:sldId id="308" r:id="rId6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412" autoAdjust="0"/>
  </p:normalViewPr>
  <p:slideViewPr>
    <p:cSldViewPr snapToGrid="0">
      <p:cViewPr varScale="1">
        <p:scale>
          <a:sx n="79" d="100"/>
          <a:sy n="79" d="100"/>
        </p:scale>
        <p:origin x="1570"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41"/>
    </p:cViewPr>
  </p:sorterViewPr>
  <p:notesViewPr>
    <p:cSldViewPr snapToGrid="0">
      <p:cViewPr varScale="1">
        <p:scale>
          <a:sx n="56" d="100"/>
          <a:sy n="56" d="100"/>
        </p:scale>
        <p:origin x="-11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2826DD-3DD0-43EC-A26E-40FB2607F2A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5235" name="Rectangle 3">
            <a:extLst>
              <a:ext uri="{FF2B5EF4-FFF2-40B4-BE49-F238E27FC236}">
                <a16:creationId xmlns:a16="http://schemas.microsoft.com/office/drawing/2014/main" id="{F9F56D3A-41DB-4CC8-9C60-45F40AF859E6}"/>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5236" name="Rectangle 4">
            <a:extLst>
              <a:ext uri="{FF2B5EF4-FFF2-40B4-BE49-F238E27FC236}">
                <a16:creationId xmlns:a16="http://schemas.microsoft.com/office/drawing/2014/main" id="{23AB5C25-5999-4285-8D72-73D4AC117A2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5237" name="Rectangle 5">
            <a:extLst>
              <a:ext uri="{FF2B5EF4-FFF2-40B4-BE49-F238E27FC236}">
                <a16:creationId xmlns:a16="http://schemas.microsoft.com/office/drawing/2014/main" id="{0C9702E2-2D22-4BC0-9749-7AE03638E38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9E561C9-8AF9-4490-8CEC-D5F4662028A2}" type="slidenum">
              <a:rPr lang="en-US" altLang="tr-TR"/>
              <a:pPr/>
              <a:t>‹#›</a:t>
            </a:fld>
            <a:endParaRPr lang="en-US" alt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F8F766D-0443-4104-920B-55CB8E4D7BA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5059" name="Rectangle 3">
            <a:extLst>
              <a:ext uri="{FF2B5EF4-FFF2-40B4-BE49-F238E27FC236}">
                <a16:creationId xmlns:a16="http://schemas.microsoft.com/office/drawing/2014/main" id="{6C933AA4-D131-4D79-8572-1074C6D3D9A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9CED6666-3693-2B2E-91C7-07390F01361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a:extLst>
              <a:ext uri="{FF2B5EF4-FFF2-40B4-BE49-F238E27FC236}">
                <a16:creationId xmlns:a16="http://schemas.microsoft.com/office/drawing/2014/main" id="{6D44DD56-1445-47B1-A166-BB347852AAF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a:extLst>
              <a:ext uri="{FF2B5EF4-FFF2-40B4-BE49-F238E27FC236}">
                <a16:creationId xmlns:a16="http://schemas.microsoft.com/office/drawing/2014/main" id="{0465ECBD-8333-4BA6-BFCA-6E210E93373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5063" name="Rectangle 7">
            <a:extLst>
              <a:ext uri="{FF2B5EF4-FFF2-40B4-BE49-F238E27FC236}">
                <a16:creationId xmlns:a16="http://schemas.microsoft.com/office/drawing/2014/main" id="{8E645595-9311-4E77-9EA5-4608CA1CE11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FE8CF54-2673-4F2D-9F47-62F3E203D297}" type="slidenum">
              <a:rPr lang="en-US" altLang="tr-TR"/>
              <a:pPr/>
              <a:t>‹#›</a:t>
            </a:fld>
            <a:endParaRPr lang="en-US"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9280418-EA27-5F1F-FC0D-4C61D1205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64E3A0-04EC-4084-9BBA-2225C1B43755}" type="slidenum">
              <a:rPr lang="en-US" altLang="tr-TR"/>
              <a:pPr>
                <a:spcBef>
                  <a:spcPct val="0"/>
                </a:spcBef>
              </a:pPr>
              <a:t>1</a:t>
            </a:fld>
            <a:endParaRPr lang="en-US" altLang="tr-TR"/>
          </a:p>
        </p:txBody>
      </p:sp>
      <p:sp>
        <p:nvSpPr>
          <p:cNvPr id="5123" name="Rectangle 2">
            <a:extLst>
              <a:ext uri="{FF2B5EF4-FFF2-40B4-BE49-F238E27FC236}">
                <a16:creationId xmlns:a16="http://schemas.microsoft.com/office/drawing/2014/main" id="{3F6D9FA7-A14B-7502-5AFA-4DFA848605F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CB76CDE7-6382-C9F0-B3D5-BC4B306004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EA6476A-4F11-E9A8-5802-336973AEFFE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F0D1292-8F32-0B96-959A-ADA52A1120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With parent references, it's essential to maintain the invariant that all  children of a composite have as their parent the composite that in turn </a:t>
            </a:r>
          </a:p>
          <a:p>
            <a:r>
              <a:rPr lang="en-US" altLang="en-US">
                <a:latin typeface="Arial" panose="020B0604020202020204" pitchFamily="34" charset="0"/>
              </a:rPr>
              <a:t>has them as children. The easiest way to ensure this is to change a component's parent only when it's being added or removed from a composite. </a:t>
            </a:r>
          </a:p>
          <a:p>
            <a:r>
              <a:rPr lang="en-US" altLang="en-US">
                <a:latin typeface="Arial" panose="020B0604020202020204" pitchFamily="34" charset="0"/>
              </a:rPr>
              <a:t>If this can be implemented once in the Add and Remove operations of the Composite class, then it can be inherited by all the subclasses, and the </a:t>
            </a:r>
          </a:p>
          <a:p>
            <a:r>
              <a:rPr lang="en-US" altLang="en-US">
                <a:latin typeface="Arial" panose="020B0604020202020204" pitchFamily="34" charset="0"/>
              </a:rPr>
              <a:t>invariant will be maintained automatically.</a:t>
            </a:r>
            <a:endParaRPr lang="tr-TR"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C2C3C395-D08F-2A00-C5B7-CDA6F68FF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444163-79F1-4A76-AC84-6493C431C03F}" type="slidenum">
              <a:rPr lang="en-US" altLang="en-US"/>
              <a:pPr>
                <a:spcBef>
                  <a:spcPct val="0"/>
                </a:spcBef>
              </a:pPr>
              <a:t>28</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EA6476A-4F11-E9A8-5802-336973AEFFE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F0D1292-8F32-0B96-959A-ADA52A1120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C2C3C395-D08F-2A00-C5B7-CDA6F68FF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444163-79F1-4A76-AC84-6493C431C03F}" type="slidenum">
              <a:rPr lang="en-US" altLang="en-US"/>
              <a:pPr>
                <a:spcBef>
                  <a:spcPct val="0"/>
                </a:spcBef>
              </a:pPr>
              <a:t>31</a:t>
            </a:fld>
            <a:endParaRPr lang="en-US" altLang="en-US"/>
          </a:p>
        </p:txBody>
      </p:sp>
    </p:spTree>
    <p:extLst>
      <p:ext uri="{BB962C8B-B14F-4D97-AF65-F5344CB8AC3E}">
        <p14:creationId xmlns:p14="http://schemas.microsoft.com/office/powerpoint/2010/main" val="2622201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EA6476A-4F11-E9A8-5802-336973AEFFE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F0D1292-8F32-0B96-959A-ADA52A1120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Sometimes, if the composite structure is complex or expensive to traverse, it’s helpful to implement caching of the composite nodes. For instance, if you are constantly traversing a composite and all its children to compute some result, you could implement a cache that stores the result temporarily to save traversals.</a:t>
            </a:r>
            <a:endParaRPr lang="tr-TR"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C2C3C395-D08F-2A00-C5B7-CDA6F68FF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444163-79F1-4A76-AC84-6493C431C03F}" type="slidenum">
              <a:rPr lang="en-US" altLang="en-US"/>
              <a:pPr>
                <a:spcBef>
                  <a:spcPct val="0"/>
                </a:spcBef>
              </a:pPr>
              <a:t>32</a:t>
            </a:fld>
            <a:endParaRPr lang="en-US" altLang="en-US"/>
          </a:p>
        </p:txBody>
      </p:sp>
    </p:spTree>
    <p:extLst>
      <p:ext uri="{BB962C8B-B14F-4D97-AF65-F5344CB8AC3E}">
        <p14:creationId xmlns:p14="http://schemas.microsoft.com/office/powerpoint/2010/main" val="95772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D2988D8-3988-1219-18CB-52D523202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595C66-B6C0-4B42-9962-71BEDA6891C0}" type="slidenum">
              <a:rPr lang="en-US" altLang="tr-TR"/>
              <a:pPr>
                <a:spcBef>
                  <a:spcPct val="0"/>
                </a:spcBef>
              </a:pPr>
              <a:t>33</a:t>
            </a:fld>
            <a:endParaRPr lang="en-US" altLang="tr-TR"/>
          </a:p>
        </p:txBody>
      </p:sp>
      <p:sp>
        <p:nvSpPr>
          <p:cNvPr id="35843" name="Rectangle 2">
            <a:extLst>
              <a:ext uri="{FF2B5EF4-FFF2-40B4-BE49-F238E27FC236}">
                <a16:creationId xmlns:a16="http://schemas.microsoft.com/office/drawing/2014/main" id="{5ED6364E-C2DB-700C-3B51-3154E3C9081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4FA51B47-24F6-BC10-95EB-E7602BF2EF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File systems</a:t>
            </a:r>
          </a:p>
          <a:p>
            <a:r>
              <a:rPr lang="en-US" dirty="0" err="1"/>
              <a:t>GUser</a:t>
            </a:r>
            <a:r>
              <a:rPr lang="en-US" dirty="0"/>
              <a:t> Interface frameworks</a:t>
            </a:r>
          </a:p>
          <a:p>
            <a:r>
              <a:rPr lang="en-US" dirty="0"/>
              <a:t>Document editors</a:t>
            </a:r>
          </a:p>
          <a:p>
            <a:r>
              <a:rPr lang="en-US" dirty="0"/>
              <a:t>Web page layout</a:t>
            </a:r>
          </a:p>
          <a:p>
            <a:r>
              <a:rPr lang="en-US" dirty="0"/>
              <a:t>Billing and invoicing</a:t>
            </a:r>
          </a:p>
          <a:p>
            <a:r>
              <a:rPr lang="en-US" dirty="0"/>
              <a:t>Organizational structures</a:t>
            </a:r>
          </a:p>
          <a:p>
            <a:pPr eaLnBrk="1" hangingPunct="1"/>
            <a:endParaRPr lang="en-GB" altLang="tr-TR"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BC43326-E403-9349-898D-EEEC91A87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BB251F-DF1E-4F05-9FBB-EDDF2017801F}" type="slidenum">
              <a:rPr lang="en-US" altLang="tr-TR"/>
              <a:pPr>
                <a:spcBef>
                  <a:spcPct val="0"/>
                </a:spcBef>
              </a:pPr>
              <a:t>36</a:t>
            </a:fld>
            <a:endParaRPr lang="en-US" altLang="tr-TR"/>
          </a:p>
        </p:txBody>
      </p:sp>
      <p:sp>
        <p:nvSpPr>
          <p:cNvPr id="39939" name="Rectangle 2">
            <a:extLst>
              <a:ext uri="{FF2B5EF4-FFF2-40B4-BE49-F238E27FC236}">
                <a16:creationId xmlns:a16="http://schemas.microsoft.com/office/drawing/2014/main" id="{137F5CB6-B3DF-8188-C426-C6474710CB8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887A15E-8184-3AB5-93AB-FF4C657E4B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tr-TR" dirty="0"/>
              <a:t>Client code does not have if statements to make sure they’re calling the right methods on the right objects. </a:t>
            </a:r>
          </a:p>
          <a:p>
            <a:pPr eaLnBrk="1" hangingPunct="1"/>
            <a:endParaRPr lang="en-GB" altLang="tr-TR"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err="1">
                <a:solidFill>
                  <a:srgbClr val="000000"/>
                </a:solidFill>
                <a:effectLst/>
                <a:latin typeface="Times New Roman" panose="02020603050405020304" pitchFamily="18" charset="0"/>
              </a:rPr>
              <a:t>GoF“They</a:t>
            </a:r>
            <a:r>
              <a:rPr lang="en-US" b="0" i="0" dirty="0">
                <a:solidFill>
                  <a:srgbClr val="000000"/>
                </a:solidFill>
                <a:effectLst/>
                <a:latin typeface="Times New Roman" panose="02020603050405020304" pitchFamily="18" charset="0"/>
              </a:rPr>
              <a:t> should treat glyphs uniformly. When clients tell a plain, </a:t>
            </a:r>
            <a:r>
              <a:rPr lang="en-US" b="0" i="0" dirty="0" err="1">
                <a:solidFill>
                  <a:srgbClr val="000000"/>
                </a:solidFill>
                <a:effectLst/>
                <a:latin typeface="Times New Roman" panose="02020603050405020304" pitchFamily="18" charset="0"/>
              </a:rPr>
              <a:t>unbordered</a:t>
            </a:r>
            <a:r>
              <a:rPr lang="en-US" b="0" i="0" dirty="0">
                <a:solidFill>
                  <a:srgbClr val="000000"/>
                </a:solidFill>
                <a:effectLst/>
                <a:latin typeface="Times New Roman" panose="02020603050405020304" pitchFamily="18" charset="0"/>
              </a:rPr>
              <a:t> glyph to draw itself, it should do so without embellishment. If that glyph is composed in a border, clients shouldn't have to treat the border containing the glyph any differently; they just tell it to draw itself as they told the plain glyph before. This implies that the Border interface matches the Glyph interface. We subclass Border from Glyph to guarantee this relationship.”</a:t>
            </a:r>
          </a:p>
          <a:p>
            <a:r>
              <a:rPr lang="en-US" dirty="0"/>
              <a:t>Glyph-&gt;</a:t>
            </a:r>
            <a:r>
              <a:rPr lang="en-US" dirty="0" err="1"/>
              <a:t>textarea</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40</a:t>
            </a:fld>
            <a:endParaRPr lang="en-US" altLang="tr-TR"/>
          </a:p>
        </p:txBody>
      </p:sp>
    </p:spTree>
    <p:extLst>
      <p:ext uri="{BB962C8B-B14F-4D97-AF65-F5344CB8AC3E}">
        <p14:creationId xmlns:p14="http://schemas.microsoft.com/office/powerpoint/2010/main" val="903321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defRPr/>
            </a:pPr>
            <a:r>
              <a:rPr lang="en-US" altLang="tr-TR" sz="2800" dirty="0"/>
              <a:t>Instead of inheritance, add decorate your objects at runtime: </a:t>
            </a:r>
            <a:r>
              <a:rPr lang="en-US" altLang="tr-TR" sz="2000" dirty="0"/>
              <a:t>A form of object composition</a:t>
            </a:r>
          </a:p>
          <a:p>
            <a:endParaRPr lang="en-US" dirty="0"/>
          </a:p>
          <a:p>
            <a:r>
              <a:rPr lang="en-US" dirty="0"/>
              <a:t>Adding decoration could be responsibility of another class.</a:t>
            </a:r>
          </a:p>
          <a:p>
            <a:r>
              <a:rPr lang="en-US" dirty="0"/>
              <a:t>User of the object does not differentiate whether it is talking to a real object or a decorated one</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41</a:t>
            </a:fld>
            <a:endParaRPr lang="en-US" altLang="tr-TR"/>
          </a:p>
        </p:txBody>
      </p:sp>
    </p:spTree>
    <p:extLst>
      <p:ext uri="{BB962C8B-B14F-4D97-AF65-F5344CB8AC3E}">
        <p14:creationId xmlns:p14="http://schemas.microsoft.com/office/powerpoint/2010/main" val="3187146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69FA058-8E6B-1581-06EA-F6571FDDCC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3810D0-7C5A-4277-9FC7-73291A51BED1}" type="slidenum">
              <a:rPr lang="en-US" altLang="tr-TR"/>
              <a:pPr>
                <a:spcBef>
                  <a:spcPct val="0"/>
                </a:spcBef>
              </a:pPr>
              <a:t>42</a:t>
            </a:fld>
            <a:endParaRPr lang="en-US" altLang="tr-TR"/>
          </a:p>
        </p:txBody>
      </p:sp>
      <p:sp>
        <p:nvSpPr>
          <p:cNvPr id="46083" name="Rectangle 2">
            <a:extLst>
              <a:ext uri="{FF2B5EF4-FFF2-40B4-BE49-F238E27FC236}">
                <a16:creationId xmlns:a16="http://schemas.microsoft.com/office/drawing/2014/main" id="{D4C2A0DD-441B-17F0-7DCD-EA3272CAD70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185A9BF-B476-AC90-C281-2844281F9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6C23307-D9F0-C758-A9DA-0CA50F67D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0E1B2A-FDC7-41FC-AC0A-EBCD18190AB3}" type="slidenum">
              <a:rPr lang="en-US" altLang="tr-TR"/>
              <a:pPr>
                <a:spcBef>
                  <a:spcPct val="0"/>
                </a:spcBef>
              </a:pPr>
              <a:t>43</a:t>
            </a:fld>
            <a:endParaRPr lang="en-US" altLang="tr-TR"/>
          </a:p>
        </p:txBody>
      </p:sp>
      <p:sp>
        <p:nvSpPr>
          <p:cNvPr id="54275" name="Rectangle 2">
            <a:extLst>
              <a:ext uri="{FF2B5EF4-FFF2-40B4-BE49-F238E27FC236}">
                <a16:creationId xmlns:a16="http://schemas.microsoft.com/office/drawing/2014/main" id="{E69C5AC2-3576-9C10-490B-CC8FEF30937C}"/>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B381DFFD-E8CE-2A73-1184-7C3C13C507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Aggregation=Decorator has a field of type component it wraps</a:t>
            </a:r>
          </a:p>
          <a:p>
            <a:pPr eaLnBrk="1" hangingPunct="1"/>
            <a:r>
              <a:rPr lang="en-US" altLang="tr-TR">
                <a:latin typeface="Arial" panose="020B0604020202020204" pitchFamily="34" charset="0"/>
              </a:rPr>
              <a:t>AddedState=decorator can extent the state of the component</a:t>
            </a:r>
          </a:p>
          <a:p>
            <a:pPr eaLnBrk="1" hangingPunct="1"/>
            <a:r>
              <a:rPr lang="en-US" altLang="tr-TR">
                <a:latin typeface="Arial" panose="020B0604020202020204" pitchFamily="34" charset="0"/>
              </a:rPr>
              <a:t>addedBehavior=decorator can add new method; however, new behavior is typically added by doing computation before/after an existing method in the component</a:t>
            </a:r>
          </a:p>
          <a:p>
            <a:pPr eaLnBrk="1" hangingPunct="1"/>
            <a:r>
              <a:rPr lang="en-US" altLang="tr-TR">
                <a:latin typeface="Arial" panose="020B0604020202020204" pitchFamily="34" charset="0"/>
              </a:rPr>
              <a:t>Inheritance=for type matching not for adding new behavior</a:t>
            </a:r>
          </a:p>
          <a:p>
            <a:pPr eaLnBrk="1" hangingPunct="1"/>
            <a:r>
              <a:rPr lang="en-US" altLang="tr-TR">
                <a:latin typeface="Arial" panose="020B0604020202020204" pitchFamily="34" charset="0"/>
              </a:rPr>
              <a:t>CDA.operation=delegate to component.operation() and do more computation</a:t>
            </a:r>
          </a:p>
          <a:p>
            <a:pPr eaLnBrk="1" hangingPunct="1"/>
            <a:endParaRPr lang="en-GB" altLang="tr-T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44</a:t>
            </a:fld>
            <a:endParaRPr lang="en-US" altLang="tr-TR"/>
          </a:p>
        </p:txBody>
      </p:sp>
    </p:spTree>
    <p:extLst>
      <p:ext uri="{BB962C8B-B14F-4D97-AF65-F5344CB8AC3E}">
        <p14:creationId xmlns:p14="http://schemas.microsoft.com/office/powerpoint/2010/main" val="19449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7DB36EC-78F0-4C47-3227-9782E5FBA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DA3F41-3566-4700-BF7B-5521D7484EB6}" type="slidenum">
              <a:rPr lang="en-US" altLang="tr-TR"/>
              <a:pPr>
                <a:spcBef>
                  <a:spcPct val="0"/>
                </a:spcBef>
              </a:pPr>
              <a:t>2</a:t>
            </a:fld>
            <a:endParaRPr lang="en-US" altLang="tr-TR"/>
          </a:p>
        </p:txBody>
      </p:sp>
      <p:sp>
        <p:nvSpPr>
          <p:cNvPr id="7171" name="Rectangle 2">
            <a:extLst>
              <a:ext uri="{FF2B5EF4-FFF2-40B4-BE49-F238E27FC236}">
                <a16:creationId xmlns:a16="http://schemas.microsoft.com/office/drawing/2014/main" id="{31AF5BE8-90F5-2899-0098-4D437BACD2C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92B601D-FDCC-0CD0-ED31-98C042FA6E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t>Composite is the pattern to use when</a:t>
            </a:r>
          </a:p>
          <a:p>
            <a:pPr lvl="1" eaLnBrk="1" hangingPunct="1"/>
            <a:r>
              <a:rPr lang="en-US" altLang="tr-TR" dirty="0"/>
              <a:t>you have collection of objects with </a:t>
            </a:r>
            <a:r>
              <a:rPr lang="en-US" altLang="tr-TR" b="1" dirty="0"/>
              <a:t>whole-part </a:t>
            </a:r>
            <a:r>
              <a:rPr lang="en-US" altLang="tr-TR" dirty="0"/>
              <a:t>relationships, and </a:t>
            </a:r>
          </a:p>
          <a:p>
            <a:pPr lvl="1" eaLnBrk="1" hangingPunct="1"/>
            <a:r>
              <a:rPr lang="en-US" altLang="tr-TR" dirty="0"/>
              <a:t>you want to be able to treat those objects </a:t>
            </a:r>
            <a:r>
              <a:rPr lang="en-US" altLang="tr-TR" b="1" dirty="0"/>
              <a:t>uniformly</a:t>
            </a:r>
          </a:p>
          <a:p>
            <a:pPr eaLnBrk="1" hangingPunct="1"/>
            <a:endParaRPr lang="en-GB" altLang="tr-TR"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45</a:t>
            </a:fld>
            <a:endParaRPr lang="en-US" altLang="tr-TR"/>
          </a:p>
        </p:txBody>
      </p:sp>
    </p:spTree>
    <p:extLst>
      <p:ext uri="{BB962C8B-B14F-4D97-AF65-F5344CB8AC3E}">
        <p14:creationId xmlns:p14="http://schemas.microsoft.com/office/powerpoint/2010/main" val="2523681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7B1E56F-2900-5704-182D-D23373D6DB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71A702-C6A7-4E45-9331-21B77F1F15C5}" type="slidenum">
              <a:rPr lang="en-US" altLang="tr-TR"/>
              <a:pPr>
                <a:spcBef>
                  <a:spcPct val="0"/>
                </a:spcBef>
              </a:pPr>
              <a:t>47</a:t>
            </a:fld>
            <a:endParaRPr lang="en-US" altLang="tr-TR"/>
          </a:p>
        </p:txBody>
      </p:sp>
      <p:sp>
        <p:nvSpPr>
          <p:cNvPr id="48131" name="Rectangle 2">
            <a:extLst>
              <a:ext uri="{FF2B5EF4-FFF2-40B4-BE49-F238E27FC236}">
                <a16:creationId xmlns:a16="http://schemas.microsoft.com/office/drawing/2014/main" id="{E6490E0B-601D-9E76-709F-B33133AA368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2D95C386-1300-3DF3-80B4-10402B84D8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0" dirty="0">
                <a:solidFill>
                  <a:srgbClr val="444444"/>
                </a:solidFill>
                <a:effectLst/>
                <a:highlight>
                  <a:srgbClr val="FFFFFF"/>
                </a:highlight>
                <a:latin typeface="PT Sans" panose="020B0503020203020204" pitchFamily="34" charset="0"/>
              </a:rPr>
              <a:t>The Decorator lets you structure your business logic into layers, create a decorator for each layer and compose objects with various combinations of this logic at runtime. The client code can treat all these objects in the same way, since they all follow a common interface.</a:t>
            </a:r>
            <a:endParaRPr lang="en-GB" altLang="tr-TR" dirty="0">
              <a:latin typeface="Arial" panose="020B0604020202020204" pitchFamily="34" charset="0"/>
            </a:endParaRPr>
          </a:p>
        </p:txBody>
      </p:sp>
    </p:spTree>
    <p:extLst>
      <p:ext uri="{BB962C8B-B14F-4D97-AF65-F5344CB8AC3E}">
        <p14:creationId xmlns:p14="http://schemas.microsoft.com/office/powerpoint/2010/main" val="2363305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 main(){</a:t>
            </a:r>
          </a:p>
          <a:p>
            <a:r>
              <a:rPr lang="en-US" dirty="0"/>
              <a:t>  Client has the responsibility to compose desired configurations</a:t>
            </a:r>
          </a:p>
          <a:p>
            <a:r>
              <a:rPr lang="en-US" dirty="0"/>
              <a:t>  Widget *</a:t>
            </a:r>
            <a:r>
              <a:rPr lang="en-US" dirty="0" err="1"/>
              <a:t>aWidget</a:t>
            </a:r>
            <a:r>
              <a:rPr lang="en-US" dirty="0"/>
              <a:t> = new </a:t>
            </a:r>
            <a:r>
              <a:rPr lang="en-US" dirty="0" err="1"/>
              <a:t>BorderDecorator</a:t>
            </a:r>
            <a:r>
              <a:rPr lang="en-US" dirty="0"/>
              <a:t>(new </a:t>
            </a:r>
            <a:r>
              <a:rPr lang="en-US" dirty="0" err="1"/>
              <a:t>BorderDecorator</a:t>
            </a:r>
            <a:r>
              <a:rPr lang="en-US" dirty="0"/>
              <a:t>(new </a:t>
            </a:r>
            <a:r>
              <a:rPr lang="en-US" dirty="0" err="1"/>
              <a:t>ScrollDecorator</a:t>
            </a:r>
            <a:endParaRPr lang="en-US" dirty="0"/>
          </a:p>
          <a:p>
            <a:r>
              <a:rPr lang="en-US" dirty="0"/>
              <a:t>    (new </a:t>
            </a:r>
            <a:r>
              <a:rPr lang="en-US" dirty="0" err="1"/>
              <a:t>TextView</a:t>
            </a:r>
            <a:r>
              <a:rPr lang="en-US" dirty="0"/>
              <a:t>(80, 24))));</a:t>
            </a:r>
          </a:p>
          <a:p>
            <a:r>
              <a:rPr lang="en-US" dirty="0"/>
              <a:t>  </a:t>
            </a:r>
            <a:r>
              <a:rPr lang="en-US" dirty="0" err="1"/>
              <a:t>aWidget</a:t>
            </a:r>
            <a:r>
              <a:rPr lang="en-US" dirty="0"/>
              <a:t>-&gt;draw();</a:t>
            </a:r>
          </a:p>
          <a:p>
            <a:r>
              <a:rPr lang="en-US" dirty="0"/>
              <a:t>}</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49</a:t>
            </a:fld>
            <a:endParaRPr lang="en-US" altLang="tr-TR"/>
          </a:p>
        </p:txBody>
      </p:sp>
    </p:spTree>
    <p:extLst>
      <p:ext uri="{BB962C8B-B14F-4D97-AF65-F5344CB8AC3E}">
        <p14:creationId xmlns:p14="http://schemas.microsoft.com/office/powerpoint/2010/main" val="1373978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7B37C10C-19AB-1A39-A981-9D37AC17D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90728F-DC00-4965-BDA6-7953EEBC996E}" type="slidenum">
              <a:rPr lang="en-US" altLang="tr-TR"/>
              <a:pPr>
                <a:spcBef>
                  <a:spcPct val="0"/>
                </a:spcBef>
              </a:pPr>
              <a:t>50</a:t>
            </a:fld>
            <a:endParaRPr lang="en-US" altLang="tr-TR"/>
          </a:p>
        </p:txBody>
      </p:sp>
      <p:sp>
        <p:nvSpPr>
          <p:cNvPr id="57347" name="Rectangle 2">
            <a:extLst>
              <a:ext uri="{FF2B5EF4-FFF2-40B4-BE49-F238E27FC236}">
                <a16:creationId xmlns:a16="http://schemas.microsoft.com/office/drawing/2014/main" id="{25FA405E-86C1-97F8-4217-2B34540584E8}"/>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719A943-8A76-2BCC-7F9C-F519E92AC7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Multiple decorator</a:t>
            </a:r>
          </a:p>
          <a:p>
            <a:pPr eaLnBrk="1" hangingPunct="1"/>
            <a:r>
              <a:rPr lang="en-US" altLang="tr-TR">
                <a:latin typeface="Arial" panose="020B0604020202020204" pitchFamily="34" charset="0"/>
              </a:rPr>
              <a:t>Reader r=new ParagraphD(new LineNumberD(new FileREader()));</a:t>
            </a:r>
          </a:p>
          <a:p>
            <a:pPr eaLnBrk="1" hangingPunct="1"/>
            <a:r>
              <a:rPr lang="en-US" altLang="tr-TR">
                <a:latin typeface="Arial" panose="020B0604020202020204" pitchFamily="34" charset="0"/>
              </a:rPr>
              <a:t>r.readline() will call Paragraph.readline. Do something there and then call LineNumberDecorator.</a:t>
            </a:r>
          </a:p>
          <a:p>
            <a:pPr eaLnBrk="1" hangingPunct="1"/>
            <a:r>
              <a:rPr lang="en-US" altLang="tr-TR">
                <a:latin typeface="Arial" panose="020B0604020202020204" pitchFamily="34" charset="0"/>
              </a:rPr>
              <a:t>Do another thing there and then call filereader.readline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2189B9D-17D0-E94F-584F-D98749E63E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1473AA-94BE-49D6-A7F8-888EF8796025}" type="slidenum">
              <a:rPr lang="en-US" altLang="tr-TR"/>
              <a:pPr>
                <a:spcBef>
                  <a:spcPct val="0"/>
                </a:spcBef>
              </a:pPr>
              <a:t>51</a:t>
            </a:fld>
            <a:endParaRPr lang="en-US" altLang="tr-TR"/>
          </a:p>
        </p:txBody>
      </p:sp>
      <p:sp>
        <p:nvSpPr>
          <p:cNvPr id="59395" name="Rectangle 2">
            <a:extLst>
              <a:ext uri="{FF2B5EF4-FFF2-40B4-BE49-F238E27FC236}">
                <a16:creationId xmlns:a16="http://schemas.microsoft.com/office/drawing/2014/main" id="{5799C2B7-3BE9-63B8-02B9-29BDF49EFBA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B39A189-EF54-1AB4-C8EF-44C5C5893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00000"/>
                </a:solidFill>
                <a:effectLst/>
                <a:latin typeface="Times New Roman" panose="02020603050405020304" pitchFamily="18" charset="0"/>
              </a:rPr>
              <a:t>1) Putting a lot of functionality into Component also increases the probability that concrete subclasses will pay for features they don't need. ?? </a:t>
            </a:r>
            <a:r>
              <a:rPr lang="en-US" dirty="0"/>
              <a:t>Interface segregation</a:t>
            </a:r>
            <a:endParaRPr lang="en-US" b="0" i="0" dirty="0">
              <a:solidFill>
                <a:srgbClr val="000000"/>
              </a:solidFill>
              <a:effectLst/>
              <a:latin typeface="Times New Roman" panose="02020603050405020304" pitchFamily="18" charset="0"/>
            </a:endParaRPr>
          </a:p>
          <a:p>
            <a:r>
              <a:rPr lang="en-US" b="0" i="0" dirty="0">
                <a:solidFill>
                  <a:srgbClr val="000000"/>
                </a:solidFill>
                <a:effectLst/>
                <a:highlight>
                  <a:srgbClr val="FFFFFF"/>
                </a:highlight>
                <a:latin typeface="Times New Roman" panose="02020603050405020304" pitchFamily="18" charset="0"/>
              </a:rPr>
              <a:t>Component class is intrinsically heavyweight, thereby making the Decorator pattern too costly to apply. </a:t>
            </a:r>
            <a:r>
              <a:rPr lang="en-US" b="0" i="0" dirty="0">
                <a:solidFill>
                  <a:srgbClr val="000000"/>
                </a:solidFill>
                <a:effectLst/>
                <a:highlight>
                  <a:srgbClr val="FFFFFF"/>
                </a:highlight>
                <a:latin typeface="Times New Roman" panose="02020603050405020304" pitchFamily="18" charset="0"/>
                <a:sym typeface="Wingdings" panose="05000000000000000000" pitchFamily="2" charset="2"/>
              </a:rPr>
              <a:t> think strategy</a:t>
            </a:r>
            <a:endParaRPr lang="en-US" dirty="0"/>
          </a:p>
          <a:p>
            <a:r>
              <a:rPr lang="en-US" dirty="0"/>
              <a:t>2)Usually there is an existing hierarchy </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54</a:t>
            </a:fld>
            <a:endParaRPr lang="en-US" altLang="tr-TR"/>
          </a:p>
        </p:txBody>
      </p:sp>
    </p:spTree>
    <p:extLst>
      <p:ext uri="{BB962C8B-B14F-4D97-AF65-F5344CB8AC3E}">
        <p14:creationId xmlns:p14="http://schemas.microsoft.com/office/powerpoint/2010/main" val="1399562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All subclasses of </a:t>
            </a:r>
            <a:r>
              <a:rPr lang="en-US" dirty="0" err="1">
                <a:latin typeface="Comic Sans MS" panose="030F0702030302020204" pitchFamily="66" charset="0"/>
              </a:rPr>
              <a:t>java.io.InputStream</a:t>
            </a:r>
            <a:r>
              <a:rPr lang="en-US" dirty="0"/>
              <a:t>, </a:t>
            </a:r>
            <a:r>
              <a:rPr lang="en-US" dirty="0" err="1">
                <a:latin typeface="Comic Sans MS" panose="030F0702030302020204" pitchFamily="66" charset="0"/>
              </a:rPr>
              <a:t>OutputStream</a:t>
            </a:r>
            <a:r>
              <a:rPr lang="en-US" dirty="0"/>
              <a:t>, </a:t>
            </a:r>
            <a:r>
              <a:rPr lang="en-US" dirty="0">
                <a:latin typeface="Comic Sans MS" panose="030F0702030302020204" pitchFamily="66" charset="0"/>
              </a:rPr>
              <a:t>Reader</a:t>
            </a:r>
            <a:r>
              <a:rPr lang="en-US" dirty="0"/>
              <a:t> and </a:t>
            </a:r>
            <a:r>
              <a:rPr lang="en-US" dirty="0">
                <a:latin typeface="Comic Sans MS" panose="030F0702030302020204" pitchFamily="66" charset="0"/>
              </a:rPr>
              <a:t>Writer</a:t>
            </a:r>
            <a:r>
              <a:rPr lang="en-US" dirty="0"/>
              <a:t> have a constructor taking an instance of same type.</a:t>
            </a:r>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57</a:t>
            </a:fld>
            <a:endParaRPr lang="en-US" altLang="tr-TR"/>
          </a:p>
        </p:txBody>
      </p:sp>
    </p:spTree>
    <p:extLst>
      <p:ext uri="{BB962C8B-B14F-4D97-AF65-F5344CB8AC3E}">
        <p14:creationId xmlns:p14="http://schemas.microsoft.com/office/powerpoint/2010/main" val="2322830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do it in 1 line as well</a:t>
            </a:r>
          </a:p>
          <a:p>
            <a:pPr marL="0" marR="0" lvl="0" indent="0" algn="l" defTabSz="914400" rtl="0" eaLnBrk="0" fontAlgn="base" latinLnBrk="0" hangingPunct="0">
              <a:lnSpc>
                <a:spcPct val="100000"/>
              </a:lnSpc>
              <a:spcBef>
                <a:spcPct val="30000"/>
              </a:spcBef>
              <a:spcAft>
                <a:spcPct val="0"/>
              </a:spcAft>
              <a:buClrTx/>
              <a:buSzTx/>
              <a:buFontTx/>
              <a:buNone/>
              <a:tabLst/>
              <a:defRPr/>
            </a:pPr>
            <a:r>
              <a:rPr lang="tr-TR" altLang="tr-TR" sz="1200" dirty="0" err="1"/>
              <a:t>PushbackInputStream</a:t>
            </a:r>
            <a:r>
              <a:rPr lang="tr-TR" altLang="tr-TR" sz="1200" dirty="0"/>
              <a:t> </a:t>
            </a:r>
            <a:r>
              <a:rPr lang="tr-TR" altLang="tr-TR" sz="1200" dirty="0" err="1"/>
              <a:t>pbdbin</a:t>
            </a:r>
            <a:r>
              <a:rPr lang="tr-TR" altLang="tr-TR" sz="1200" dirty="0"/>
              <a:t> = </a:t>
            </a:r>
            <a:r>
              <a:rPr lang="tr-TR" altLang="tr-TR" sz="1200" dirty="0" err="1"/>
              <a:t>new</a:t>
            </a:r>
            <a:r>
              <a:rPr lang="tr-TR" altLang="tr-TR" sz="1200" dirty="0"/>
              <a:t> </a:t>
            </a:r>
            <a:r>
              <a:rPr lang="tr-TR" altLang="tr-TR" sz="1200" dirty="0" err="1"/>
              <a:t>PushbackInputStream</a:t>
            </a:r>
            <a:r>
              <a:rPr lang="tr-TR" altLang="tr-TR" sz="1200" dirty="0"/>
              <a:t>(</a:t>
            </a:r>
            <a:r>
              <a:rPr lang="tr-TR" altLang="tr-TR" sz="1200" dirty="0" err="1"/>
              <a:t>new</a:t>
            </a:r>
            <a:r>
              <a:rPr lang="tr-TR" altLang="tr-TR" sz="1200" dirty="0"/>
              <a:t> </a:t>
            </a:r>
            <a:r>
              <a:rPr lang="tr-TR" altLang="tr-TR" sz="1200" dirty="0" err="1"/>
              <a:t>DataInputStream</a:t>
            </a:r>
            <a:r>
              <a:rPr lang="en-US" altLang="tr-TR" sz="1200" dirty="0"/>
              <a:t>(</a:t>
            </a:r>
            <a:r>
              <a:rPr lang="tr-TR" altLang="tr-TR" sz="1200" dirty="0" err="1"/>
              <a:t>new</a:t>
            </a:r>
            <a:r>
              <a:rPr lang="tr-TR" altLang="tr-TR" sz="1200" dirty="0"/>
              <a:t> </a:t>
            </a:r>
            <a:r>
              <a:rPr lang="tr-TR" altLang="tr-TR" sz="1200" dirty="0" err="1"/>
              <a:t>BufferedInputStream</a:t>
            </a:r>
            <a:r>
              <a:rPr lang="en-US" altLang="tr-TR" sz="1200" dirty="0"/>
              <a:t>(</a:t>
            </a:r>
            <a:r>
              <a:rPr lang="tr-TR" altLang="tr-TR" sz="1200" dirty="0" err="1"/>
              <a:t>new</a:t>
            </a:r>
            <a:r>
              <a:rPr lang="tr-TR" altLang="tr-TR" sz="1200" dirty="0"/>
              <a:t> </a:t>
            </a:r>
            <a:r>
              <a:rPr lang="tr-TR" altLang="tr-TR" sz="1200" dirty="0" err="1"/>
              <a:t>FileInputStream</a:t>
            </a:r>
            <a:r>
              <a:rPr lang="tr-TR" altLang="tr-TR" sz="1200" dirty="0"/>
              <a:t>("test.dat")</a:t>
            </a:r>
            <a:r>
              <a:rPr lang="en-US" altLang="tr-TR" sz="1200" dirty="0"/>
              <a:t>))))</a:t>
            </a:r>
            <a:r>
              <a:rPr lang="tr-TR" altLang="tr-TR" sz="1200" dirty="0"/>
              <a:t>;</a:t>
            </a:r>
            <a:endParaRPr lang="en-US" altLang="tr-TR" sz="1200" dirty="0"/>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58</a:t>
            </a:fld>
            <a:endParaRPr lang="en-US" altLang="tr-TR"/>
          </a:p>
        </p:txBody>
      </p:sp>
    </p:spTree>
    <p:extLst>
      <p:ext uri="{BB962C8B-B14F-4D97-AF65-F5344CB8AC3E}">
        <p14:creationId xmlns:p14="http://schemas.microsoft.com/office/powerpoint/2010/main" val="640483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102DCF-A485-A296-5B8E-F7136F52F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EC002-692E-431F-A1DF-2889F4131907}" type="slidenum">
              <a:rPr lang="en-US" altLang="tr-TR"/>
              <a:pPr>
                <a:spcBef>
                  <a:spcPct val="0"/>
                </a:spcBef>
              </a:pPr>
              <a:t>60</a:t>
            </a:fld>
            <a:endParaRPr lang="en-US" altLang="tr-TR"/>
          </a:p>
        </p:txBody>
      </p:sp>
      <p:sp>
        <p:nvSpPr>
          <p:cNvPr id="68611" name="Rectangle 2">
            <a:extLst>
              <a:ext uri="{FF2B5EF4-FFF2-40B4-BE49-F238E27FC236}">
                <a16:creationId xmlns:a16="http://schemas.microsoft.com/office/drawing/2014/main" id="{251079E5-D0B9-891A-48DB-EDA6A0F3889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B9C177B-00DC-DC30-75FD-640B11E85E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Pro:</a:t>
            </a:r>
          </a:p>
          <a:p>
            <a:pPr marL="228600" indent="-228600" eaLnBrk="1" hangingPunct="1">
              <a:buAutoNum type="arabicPeriod"/>
            </a:pPr>
            <a:r>
              <a:rPr lang="en-US" b="0" i="1" dirty="0">
                <a:solidFill>
                  <a:srgbClr val="000000"/>
                </a:solidFill>
                <a:effectLst/>
                <a:highlight>
                  <a:srgbClr val="FFFFFF"/>
                </a:highlight>
                <a:latin typeface="Times New Roman" panose="02020603050405020304" pitchFamily="18" charset="0"/>
              </a:rPr>
              <a:t>More flexibility than static inheritance --- BIF PRO</a:t>
            </a:r>
          </a:p>
          <a:p>
            <a:pPr marL="228600" indent="-228600" eaLnBrk="1" hangingPunct="1">
              <a:buAutoNum type="arabicPeriod"/>
            </a:pPr>
            <a:r>
              <a:rPr lang="en-US" altLang="tr-TR" b="0" i="1" dirty="0">
                <a:solidFill>
                  <a:srgbClr val="000000"/>
                </a:solidFill>
                <a:effectLst/>
                <a:highlight>
                  <a:srgbClr val="FFFFFF"/>
                </a:highlight>
                <a:latin typeface="Times New Roman" panose="02020603050405020304" pitchFamily="18" charset="0"/>
              </a:rPr>
              <a:t>Single responsibility = decorator.     </a:t>
            </a:r>
            <a:endParaRPr lang="en-GB" altLang="tr-TR"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ltLang="tr-TR" dirty="0">
                <a:latin typeface="Arial" panose="020B0604020202020204" pitchFamily="34" charset="0"/>
              </a:rPr>
              <a:t>2. </a:t>
            </a:r>
            <a:r>
              <a:rPr lang="en-US" b="0" i="1" dirty="0">
                <a:solidFill>
                  <a:srgbClr val="000000"/>
                </a:solidFill>
                <a:effectLst/>
                <a:latin typeface="Times New Roman" panose="02020603050405020304" pitchFamily="18" charset="0"/>
              </a:rPr>
              <a:t>Avoids feature-laden classes high up in the hierarchy.</a:t>
            </a:r>
            <a:r>
              <a:rPr lang="en-US" b="0" i="0" dirty="0">
                <a:solidFill>
                  <a:srgbClr val="000000"/>
                </a:solidFill>
                <a:effectLst/>
                <a:latin typeface="Times New Roman" panose="02020603050405020304" pitchFamily="18" charset="0"/>
              </a:rPr>
              <a:t> Decorator offers a pay-as-you-go approach to adding responsibilities. Instead of trying to support all foreseeable features in a complex, customizable class, you can define a simple class and add functionality incrementally with Decorator objects. Functionality can be composed from simple pieces. As a result, an application needn't pay for features it doesn't use. It's also easy to define new kinds of Decorators independently from the classes of objects they extend, even for unforeseen extensions. Extending a complex class tends to expose details unrelated to the responsibilities you're adding.</a:t>
            </a:r>
          </a:p>
          <a:p>
            <a:pPr eaLnBrk="1" hangingPunct="1"/>
            <a:endParaRPr lang="en-US" b="1" i="0" dirty="0">
              <a:solidFill>
                <a:srgbClr val="000000"/>
              </a:solidFill>
              <a:effectLst/>
              <a:latin typeface="Times New Roman" panose="02020603050405020304" pitchFamily="18" charset="0"/>
            </a:endParaRPr>
          </a:p>
          <a:p>
            <a:pPr eaLnBrk="1" hangingPunct="1"/>
            <a:endParaRPr lang="en-GB" altLang="tr-TR" dirty="0">
              <a:latin typeface="Arial" panose="020B0604020202020204" pitchFamily="34" charset="0"/>
            </a:endParaRPr>
          </a:p>
        </p:txBody>
      </p:sp>
    </p:spTree>
    <p:extLst>
      <p:ext uri="{BB962C8B-B14F-4D97-AF65-F5344CB8AC3E}">
        <p14:creationId xmlns:p14="http://schemas.microsoft.com/office/powerpoint/2010/main" val="430619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102DCF-A485-A296-5B8E-F7136F52F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EC002-692E-431F-A1DF-2889F4131907}" type="slidenum">
              <a:rPr lang="en-US" altLang="tr-TR"/>
              <a:pPr>
                <a:spcBef>
                  <a:spcPct val="0"/>
                </a:spcBef>
              </a:pPr>
              <a:t>62</a:t>
            </a:fld>
            <a:endParaRPr lang="en-US" altLang="tr-TR"/>
          </a:p>
        </p:txBody>
      </p:sp>
      <p:sp>
        <p:nvSpPr>
          <p:cNvPr id="68611" name="Rectangle 2">
            <a:extLst>
              <a:ext uri="{FF2B5EF4-FFF2-40B4-BE49-F238E27FC236}">
                <a16:creationId xmlns:a16="http://schemas.microsoft.com/office/drawing/2014/main" id="{251079E5-D0B9-891A-48DB-EDA6A0F3889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B9C177B-00DC-DC30-75FD-640B11E85E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Pro:</a:t>
            </a:r>
          </a:p>
          <a:p>
            <a:pPr marL="228600" indent="-228600" eaLnBrk="1" hangingPunct="1">
              <a:buAutoNum type="arabicPeriod"/>
            </a:pPr>
            <a:r>
              <a:rPr lang="en-US" b="0" i="1" dirty="0">
                <a:solidFill>
                  <a:srgbClr val="000000"/>
                </a:solidFill>
                <a:effectLst/>
                <a:highlight>
                  <a:srgbClr val="FFFFFF"/>
                </a:highlight>
                <a:latin typeface="Times New Roman" panose="02020603050405020304" pitchFamily="18" charset="0"/>
              </a:rPr>
              <a:t>More flexibility than static inheritance --- BIF PRO</a:t>
            </a:r>
          </a:p>
          <a:p>
            <a:pPr marL="228600" indent="-228600" eaLnBrk="1" hangingPunct="1">
              <a:buAutoNum type="arabicPeriod"/>
            </a:pPr>
            <a:r>
              <a:rPr lang="en-US" altLang="tr-TR" b="0" i="1" dirty="0">
                <a:solidFill>
                  <a:srgbClr val="000000"/>
                </a:solidFill>
                <a:effectLst/>
                <a:highlight>
                  <a:srgbClr val="FFFFFF"/>
                </a:highlight>
                <a:latin typeface="Times New Roman" panose="02020603050405020304" pitchFamily="18" charset="0"/>
              </a:rPr>
              <a:t>Single responsibility = decorator.     </a:t>
            </a:r>
            <a:endParaRPr lang="en-GB" altLang="tr-TR"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ltLang="tr-TR" dirty="0">
                <a:latin typeface="Arial" panose="020B0604020202020204" pitchFamily="34" charset="0"/>
              </a:rPr>
              <a:t>2. </a:t>
            </a:r>
            <a:r>
              <a:rPr lang="en-US" b="0" i="1" dirty="0">
                <a:solidFill>
                  <a:srgbClr val="000000"/>
                </a:solidFill>
                <a:effectLst/>
                <a:latin typeface="Times New Roman" panose="02020603050405020304" pitchFamily="18" charset="0"/>
              </a:rPr>
              <a:t>Avoids feature-laden classes high up in the hierarchy.</a:t>
            </a:r>
            <a:r>
              <a:rPr lang="en-US" b="0" i="0" dirty="0">
                <a:solidFill>
                  <a:srgbClr val="000000"/>
                </a:solidFill>
                <a:effectLst/>
                <a:latin typeface="Times New Roman" panose="02020603050405020304" pitchFamily="18" charset="0"/>
              </a:rPr>
              <a:t> Decorator offers a pay-as-you-go approach to adding responsibilities. Instead of trying to support all foreseeable features in a complex, customizable class, you can define a simple class and add functionality incrementally with Decorator objects. Functionality can be composed from simple pieces. As a result, an application needn't pay for features it doesn't use. It's also easy to define new kinds of Decorators independently from the classes of objects they extend, even for unforeseen extensions. Extending a complex class tends to expose details unrelated to the responsibilities you're adding.</a:t>
            </a:r>
          </a:p>
          <a:p>
            <a:pPr eaLnBrk="1" hangingPunct="1"/>
            <a:endParaRPr lang="en-US" b="1" i="0" dirty="0">
              <a:solidFill>
                <a:srgbClr val="000000"/>
              </a:solidFill>
              <a:effectLst/>
              <a:latin typeface="Times New Roman" panose="02020603050405020304" pitchFamily="18" charset="0"/>
            </a:endParaRPr>
          </a:p>
          <a:p>
            <a:pPr eaLnBrk="1" hangingPunct="1"/>
            <a:endParaRPr lang="en-GB" altLang="tr-TR"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both the primitive and composite objects are treated alike</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a:t>
            </a:fld>
            <a:endParaRPr lang="en-US" altLang="tr-TR"/>
          </a:p>
        </p:txBody>
      </p:sp>
    </p:spTree>
    <p:extLst>
      <p:ext uri="{BB962C8B-B14F-4D97-AF65-F5344CB8AC3E}">
        <p14:creationId xmlns:p14="http://schemas.microsoft.com/office/powerpoint/2010/main" val="3370190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102DCF-A485-A296-5B8E-F7136F52F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EC002-692E-431F-A1DF-2889F4131907}" type="slidenum">
              <a:rPr lang="en-US" altLang="tr-TR"/>
              <a:pPr>
                <a:spcBef>
                  <a:spcPct val="0"/>
                </a:spcBef>
              </a:pPr>
              <a:t>63</a:t>
            </a:fld>
            <a:endParaRPr lang="en-US" altLang="tr-TR"/>
          </a:p>
        </p:txBody>
      </p:sp>
      <p:sp>
        <p:nvSpPr>
          <p:cNvPr id="68611" name="Rectangle 2">
            <a:extLst>
              <a:ext uri="{FF2B5EF4-FFF2-40B4-BE49-F238E27FC236}">
                <a16:creationId xmlns:a16="http://schemas.microsoft.com/office/drawing/2014/main" id="{251079E5-D0B9-891A-48DB-EDA6A0F3889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B9C177B-00DC-DC30-75FD-640B11E85E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Pro:</a:t>
            </a:r>
          </a:p>
          <a:p>
            <a:pPr eaLnBrk="1" hangingPunct="1"/>
            <a:r>
              <a:rPr lang="en-GB" altLang="tr-TR" dirty="0">
                <a:latin typeface="Arial" panose="020B0604020202020204" pitchFamily="34" charset="0"/>
              </a:rPr>
              <a:t>1. </a:t>
            </a:r>
            <a:r>
              <a:rPr lang="en-US" b="0" i="1" dirty="0">
                <a:solidFill>
                  <a:srgbClr val="000000"/>
                </a:solidFill>
                <a:effectLst/>
                <a:highlight>
                  <a:srgbClr val="FFFFFF"/>
                </a:highlight>
                <a:latin typeface="Times New Roman" panose="02020603050405020304" pitchFamily="18" charset="0"/>
              </a:rPr>
              <a:t>More flexibility than static inheritance</a:t>
            </a:r>
            <a:endParaRPr lang="en-GB" altLang="tr-TR"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ltLang="tr-TR" dirty="0">
                <a:latin typeface="Arial" panose="020B0604020202020204" pitchFamily="34" charset="0"/>
              </a:rPr>
              <a:t>2. </a:t>
            </a:r>
            <a:r>
              <a:rPr lang="en-US" b="0" i="1" dirty="0">
                <a:solidFill>
                  <a:srgbClr val="000000"/>
                </a:solidFill>
                <a:effectLst/>
                <a:latin typeface="Times New Roman" panose="02020603050405020304" pitchFamily="18" charset="0"/>
              </a:rPr>
              <a:t>Avoids feature-laden classes high up in the hierarchy.</a:t>
            </a:r>
            <a:r>
              <a:rPr lang="en-US" b="0" i="0" dirty="0">
                <a:solidFill>
                  <a:srgbClr val="000000"/>
                </a:solidFill>
                <a:effectLst/>
                <a:latin typeface="Times New Roman" panose="02020603050405020304" pitchFamily="18" charset="0"/>
              </a:rPr>
              <a:t> Decorator offers a pay-as-you-go approach to adding responsibilities. Instead of trying to support all foreseeable features in a complex, customizable class, you can define a simple class and add functionality incrementally with Decorator objects. Functionality can be composed from simple pieces. As a result, an application needn't pay for features it doesn't use. It's also easy to define new kinds of Decorators independently from the classes of objects they extend, even for unforeseen extensions. Extending a complex class tends to expose details unrelated to the responsibilities you're adding.</a:t>
            </a:r>
          </a:p>
          <a:p>
            <a:pPr eaLnBrk="1" hangingPunct="1"/>
            <a:endParaRPr lang="en-GB" altLang="tr-TR" dirty="0">
              <a:latin typeface="Arial" panose="020B0604020202020204" pitchFamily="34" charset="0"/>
            </a:endParaRPr>
          </a:p>
          <a:p>
            <a:pPr eaLnBrk="1" hangingPunct="1"/>
            <a:r>
              <a:rPr lang="en-GB" altLang="tr-TR" dirty="0">
                <a:latin typeface="Arial" panose="020B0604020202020204" pitchFamily="34" charset="0"/>
              </a:rPr>
              <a:t>Cons:</a:t>
            </a:r>
          </a:p>
          <a:p>
            <a:pPr algn="l">
              <a:buFont typeface="+mj-lt"/>
              <a:buAutoNum type="arabicPeriod"/>
            </a:pPr>
            <a:r>
              <a:rPr lang="en-US" b="0" i="0" dirty="0">
                <a:solidFill>
                  <a:srgbClr val="000000"/>
                </a:solidFill>
                <a:effectLst/>
                <a:highlight>
                  <a:srgbClr val="FFFFFF"/>
                </a:highlight>
                <a:latin typeface="Times New Roman" panose="02020603050405020304" pitchFamily="18" charset="0"/>
              </a:rPr>
              <a:t>Do not rely on object identity when you use decorators.</a:t>
            </a: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Lots of objects: The objects differ only in the way they are interconnected, not in their class or in the value of their variables. Although these systems are easy to customize by those who understand them, they can be hard to learn and debug.</a:t>
            </a:r>
          </a:p>
          <a:p>
            <a:pPr algn="l"/>
            <a:r>
              <a:rPr lang="en-US" b="1" i="0" dirty="0">
                <a:solidFill>
                  <a:srgbClr val="000000"/>
                </a:solidFill>
                <a:effectLst/>
                <a:latin typeface="Times New Roman" panose="02020603050405020304" pitchFamily="18" charset="0"/>
              </a:rPr>
              <a:t> Implementation</a:t>
            </a:r>
          </a:p>
          <a:p>
            <a:pPr eaLnBrk="1" hangingPunct="1"/>
            <a:endParaRPr lang="en-GB" altLang="tr-TR" dirty="0">
              <a:latin typeface="Arial" panose="020B0604020202020204" pitchFamily="34" charset="0"/>
            </a:endParaRPr>
          </a:p>
        </p:txBody>
      </p:sp>
    </p:spTree>
    <p:extLst>
      <p:ext uri="{BB962C8B-B14F-4D97-AF65-F5344CB8AC3E}">
        <p14:creationId xmlns:p14="http://schemas.microsoft.com/office/powerpoint/2010/main" val="1267300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7443C1D-88B9-EEB8-A61A-3C97387FC8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B98124-2979-45A2-916E-79A64F235D9A}" type="slidenum">
              <a:rPr lang="en-US" altLang="tr-TR"/>
              <a:pPr>
                <a:spcBef>
                  <a:spcPct val="0"/>
                </a:spcBef>
              </a:pPr>
              <a:t>64</a:t>
            </a:fld>
            <a:endParaRPr lang="en-US" altLang="tr-TR"/>
          </a:p>
        </p:txBody>
      </p:sp>
      <p:sp>
        <p:nvSpPr>
          <p:cNvPr id="70659" name="Rectangle 2">
            <a:extLst>
              <a:ext uri="{FF2B5EF4-FFF2-40B4-BE49-F238E27FC236}">
                <a16:creationId xmlns:a16="http://schemas.microsoft.com/office/drawing/2014/main" id="{D832843A-0F35-4E58-DD4F-5FC77E34146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A400A545-6C40-9413-BF13-55D3C3548E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1" dirty="0">
                <a:solidFill>
                  <a:srgbClr val="444444"/>
                </a:solidFill>
                <a:effectLst/>
                <a:highlight>
                  <a:srgbClr val="FFFFFF"/>
                </a:highlight>
                <a:latin typeface="PT Sans" panose="020B0503020203020204" pitchFamily="34" charset="0"/>
              </a:rPr>
              <a:t>Proxy</a:t>
            </a:r>
            <a:r>
              <a:rPr lang="en-US" b="0" i="0" dirty="0">
                <a:solidFill>
                  <a:srgbClr val="444444"/>
                </a:solidFill>
                <a:effectLst/>
                <a:highlight>
                  <a:srgbClr val="FFFFFF"/>
                </a:highlight>
                <a:latin typeface="PT Sans" panose="020B0503020203020204" pitchFamily="34" charset="0"/>
              </a:rPr>
              <a:t> usually manages the life cycle of its service object on its own, whereas the composition of </a:t>
            </a:r>
            <a:r>
              <a:rPr lang="en-US" b="0" i="1" dirty="0">
                <a:solidFill>
                  <a:srgbClr val="444444"/>
                </a:solidFill>
                <a:effectLst/>
                <a:highlight>
                  <a:srgbClr val="FFFFFF"/>
                </a:highlight>
                <a:latin typeface="PT Sans" panose="020B0503020203020204" pitchFamily="34" charset="0"/>
              </a:rPr>
              <a:t>Decorators</a:t>
            </a:r>
            <a:r>
              <a:rPr lang="en-US" b="0" i="0" dirty="0">
                <a:solidFill>
                  <a:srgbClr val="444444"/>
                </a:solidFill>
                <a:effectLst/>
                <a:highlight>
                  <a:srgbClr val="FFFFFF"/>
                </a:highlight>
                <a:latin typeface="PT Sans" panose="020B0503020203020204" pitchFamily="34" charset="0"/>
              </a:rPr>
              <a:t> is always controlled by the client.</a:t>
            </a:r>
            <a:endParaRPr lang="en-GB" altLang="tr-TR"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736BA96-724C-20CF-7628-2A860994C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7E42E9-B254-4F47-827C-96CD6A5BEF04}" type="slidenum">
              <a:rPr lang="en-US" altLang="tr-TR"/>
              <a:pPr>
                <a:spcBef>
                  <a:spcPct val="0"/>
                </a:spcBef>
              </a:pPr>
              <a:t>6</a:t>
            </a:fld>
            <a:endParaRPr lang="en-US" altLang="tr-TR"/>
          </a:p>
        </p:txBody>
      </p:sp>
      <p:sp>
        <p:nvSpPr>
          <p:cNvPr id="20483" name="Rectangle 2">
            <a:extLst>
              <a:ext uri="{FF2B5EF4-FFF2-40B4-BE49-F238E27FC236}">
                <a16:creationId xmlns:a16="http://schemas.microsoft.com/office/drawing/2014/main" id="{BBCD2B5A-C193-60F2-AC7D-313B74D0354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BCAD6ED-3495-7F9F-E505-6646ED613F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68564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736BA96-724C-20CF-7628-2A860994C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7E42E9-B254-4F47-827C-96CD6A5BEF04}" type="slidenum">
              <a:rPr lang="en-US" altLang="tr-TR"/>
              <a:pPr>
                <a:spcBef>
                  <a:spcPct val="0"/>
                </a:spcBef>
              </a:pPr>
              <a:t>8</a:t>
            </a:fld>
            <a:endParaRPr lang="en-US" altLang="tr-TR"/>
          </a:p>
        </p:txBody>
      </p:sp>
      <p:sp>
        <p:nvSpPr>
          <p:cNvPr id="20483" name="Rectangle 2">
            <a:extLst>
              <a:ext uri="{FF2B5EF4-FFF2-40B4-BE49-F238E27FC236}">
                <a16:creationId xmlns:a16="http://schemas.microsoft.com/office/drawing/2014/main" id="{BBCD2B5A-C193-60F2-AC7D-313B74D0354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BCAD6ED-3495-7F9F-E505-6646ED613F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405733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80000"/>
              </a:lnSpc>
            </a:pPr>
            <a:r>
              <a:rPr lang="en-GB" altLang="tr-TR" sz="1200" dirty="0"/>
              <a:t>either by being subclasses of a Widget class </a:t>
            </a:r>
          </a:p>
          <a:p>
            <a:pPr lvl="1" eaLnBrk="1" hangingPunct="1">
              <a:lnSpc>
                <a:spcPct val="80000"/>
              </a:lnSpc>
            </a:pPr>
            <a:r>
              <a:rPr lang="en-GB" altLang="tr-TR" sz="1200" dirty="0"/>
              <a:t>or implementing a Java Widget interface.</a:t>
            </a:r>
          </a:p>
          <a:p>
            <a:pPr lvl="1" eaLnBrk="1" hangingPunct="1">
              <a:lnSpc>
                <a:spcPct val="80000"/>
              </a:lnSpc>
            </a:pPr>
            <a:endParaRPr lang="en-GB" altLang="tr-TR" sz="1050" dirty="0"/>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18</a:t>
            </a:fld>
            <a:endParaRPr lang="en-US" altLang="tr-TR"/>
          </a:p>
        </p:txBody>
      </p:sp>
    </p:spTree>
    <p:extLst>
      <p:ext uri="{BB962C8B-B14F-4D97-AF65-F5344CB8AC3E}">
        <p14:creationId xmlns:p14="http://schemas.microsoft.com/office/powerpoint/2010/main" val="2070864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05FB887F-0D46-C59F-70BF-0824563C9C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E28011-C8C2-465A-B968-F0F4459C1CFC}" type="slidenum">
              <a:rPr lang="en-US" altLang="tr-TR"/>
              <a:pPr>
                <a:spcBef>
                  <a:spcPct val="0"/>
                </a:spcBef>
              </a:pPr>
              <a:t>20</a:t>
            </a:fld>
            <a:endParaRPr lang="en-US" altLang="tr-TR"/>
          </a:p>
        </p:txBody>
      </p:sp>
      <p:sp>
        <p:nvSpPr>
          <p:cNvPr id="22531" name="Rectangle 2">
            <a:extLst>
              <a:ext uri="{FF2B5EF4-FFF2-40B4-BE49-F238E27FC236}">
                <a16:creationId xmlns:a16="http://schemas.microsoft.com/office/drawing/2014/main" id="{FFA65FE4-B948-C2FC-5E2E-DBD1E420C5D8}"/>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F71E316D-D2BC-8DE3-3176-8EE9A781F9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Interface for accessing  children is a fundamental part of a Composite class but not necessarily for Leaf classes.</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26</a:t>
            </a:fld>
            <a:endParaRPr lang="en-US" altLang="tr-TR"/>
          </a:p>
        </p:txBody>
      </p:sp>
    </p:spTree>
    <p:extLst>
      <p:ext uri="{BB962C8B-B14F-4D97-AF65-F5344CB8AC3E}">
        <p14:creationId xmlns:p14="http://schemas.microsoft.com/office/powerpoint/2010/main" val="107430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Interface for accessing  children is a fundamental part of a Composite class but not necessarily for Leaf classes.</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27</a:t>
            </a:fld>
            <a:endParaRPr lang="en-US" altLang="tr-TR"/>
          </a:p>
        </p:txBody>
      </p:sp>
    </p:spTree>
    <p:extLst>
      <p:ext uri="{BB962C8B-B14F-4D97-AF65-F5344CB8AC3E}">
        <p14:creationId xmlns:p14="http://schemas.microsoft.com/office/powerpoint/2010/main" val="315676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339CC4A3-2C03-4576-B1A0-CDF3CBA18EFD}" type="slidenum">
              <a:rPr lang="en-US" altLang="tr-TR" smtClean="0"/>
              <a:pPr/>
              <a:t>‹#›</a:t>
            </a:fld>
            <a:endParaRPr lang="en-US" altLang="tr-TR"/>
          </a:p>
        </p:txBody>
      </p:sp>
    </p:spTree>
    <p:extLst>
      <p:ext uri="{BB962C8B-B14F-4D97-AF65-F5344CB8AC3E}">
        <p14:creationId xmlns:p14="http://schemas.microsoft.com/office/powerpoint/2010/main" val="387579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87827485-59DF-4A7B-A316-389A1DD90AB4}" type="slidenum">
              <a:rPr lang="en-US" altLang="tr-TR" smtClean="0"/>
              <a:pPr/>
              <a:t>‹#›</a:t>
            </a:fld>
            <a:endParaRPr lang="en-US" altLang="tr-TR"/>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A654C8D-54CF-CA81-68E7-A81525D4F2D8}"/>
              </a:ext>
            </a:extLst>
          </p:cNvPr>
          <p:cNvSpPr/>
          <p:nvPr/>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63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765E7359-BE77-45C3-92B1-E0C636C121E4}" type="slidenum">
              <a:rPr lang="en-US" altLang="tr-TR" smtClean="0"/>
              <a:pPr/>
              <a:t>‹#›</a:t>
            </a:fld>
            <a:endParaRPr lang="en-US" altLang="tr-TR"/>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4947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FDD7CF26-4793-495E-BCBF-988460393213}" type="slidenum">
              <a:rPr lang="en-US" altLang="tr-TR" smtClean="0"/>
              <a:pPr/>
              <a:t>‹#›</a:t>
            </a:fld>
            <a:endParaRPr lang="en-US" altLang="tr-TR"/>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FD10BF89-6D8F-274F-4F19-5735B86ED250}"/>
              </a:ext>
            </a:extLst>
          </p:cNvPr>
          <p:cNvSpPr/>
          <p:nvPr/>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EDABBBE6-BFF1-43EF-AA54-ECC6B87F98D0}" type="slidenum">
              <a:rPr lang="en-US" altLang="tr-TR" smtClean="0"/>
              <a:pPr/>
              <a:t>‹#›</a:t>
            </a:fld>
            <a:endParaRPr lang="en-US" altLang="tr-TR"/>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49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C43CE724-060A-4CB0-A601-9D6DCA1710A6}" type="slidenum">
              <a:rPr lang="en-US" altLang="tr-TR" smtClean="0"/>
              <a:pPr/>
              <a:t>‹#›</a:t>
            </a:fld>
            <a:endParaRPr lang="en-US" altLang="tr-TR"/>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2782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45AE6F5F-A6A1-404D-B7F6-EDA772D74A30}" type="slidenum">
              <a:rPr lang="en-US" altLang="tr-TR" smtClean="0"/>
              <a:pPr/>
              <a:t>‹#›</a:t>
            </a:fld>
            <a:endParaRPr lang="en-US" altLang="tr-TR"/>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C8178A5-120B-E6E0-32D5-B9979205E616}"/>
              </a:ext>
            </a:extLst>
          </p:cNvPr>
          <p:cNvSpPr/>
          <p:nvPr/>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5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B0F25769-012C-4D60-B4E6-1D17ECF3B221}" type="slidenum">
              <a:rPr lang="en-US" altLang="tr-TR" smtClean="0"/>
              <a:pPr/>
              <a:t>‹#›</a:t>
            </a:fld>
            <a:endParaRPr lang="en-US" altLang="tr-TR"/>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41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1F209283-8F3E-41AD-9D27-D9E183B3BF20}" type="slidenum">
              <a:rPr lang="en-US" altLang="tr-TR" smtClean="0"/>
              <a:pPr/>
              <a:t>‹#›</a:t>
            </a:fld>
            <a:endParaRPr lang="en-US" altLang="tr-TR"/>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283EA4-DAA1-6A9A-377D-4591821B0A48}"/>
              </a:ext>
            </a:extLst>
          </p:cNvPr>
          <p:cNvSpPr/>
          <p:nvPr/>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90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11AE3436-9785-4E91-A326-69333D614363}" type="slidenum">
              <a:rPr lang="en-US" altLang="tr-TR" smtClean="0"/>
              <a:pPr/>
              <a:t>‹#›</a:t>
            </a:fld>
            <a:endParaRPr lang="en-US" altLang="tr-TR"/>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132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10061819-6260-4A4C-86C6-152A8D5C0CFF}" type="slidenum">
              <a:rPr lang="en-US" altLang="tr-TR" smtClean="0"/>
              <a:pPr/>
              <a:t>‹#›</a:t>
            </a:fld>
            <a:endParaRPr lang="en-US" altLang="tr-TR"/>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698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DDB4312B-E40D-4075-B204-3B8E04EFD024}" type="slidenum">
              <a:rPr lang="en-US" altLang="tr-TR" smtClean="0"/>
              <a:pPr/>
              <a:t>‹#›</a:t>
            </a:fld>
            <a:endParaRPr lang="en-US" altLang="tr-TR"/>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276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FDD7CF26-4793-495E-BCBF-988460393213}" type="slidenum">
              <a:rPr lang="en-US" altLang="tr-TR" smtClean="0"/>
              <a:pPr/>
              <a:t>‹#›</a:t>
            </a:fld>
            <a:endParaRPr lang="en-US" altLang="tr-TR"/>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extLst>
      <p:ext uri="{BB962C8B-B14F-4D97-AF65-F5344CB8AC3E}">
        <p14:creationId xmlns:p14="http://schemas.microsoft.com/office/powerpoint/2010/main" val="1150813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zapbuild.com/bitsntricks/composite-design-pattern/"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619DD66-2D1D-61CE-0370-70E1123CB13D}"/>
              </a:ext>
            </a:extLst>
          </p:cNvPr>
          <p:cNvSpPr>
            <a:spLocks noGrp="1" noChangeArrowheads="1"/>
          </p:cNvSpPr>
          <p:nvPr>
            <p:ph type="ctrTitle"/>
          </p:nvPr>
        </p:nvSpPr>
        <p:spPr/>
        <p:txBody>
          <a:bodyPr/>
          <a:lstStyle/>
          <a:p>
            <a:pPr eaLnBrk="1" hangingPunct="1"/>
            <a:r>
              <a:rPr lang="en-US" altLang="tr-TR"/>
              <a:t>Structural Patterns</a:t>
            </a:r>
          </a:p>
        </p:txBody>
      </p:sp>
      <p:sp>
        <p:nvSpPr>
          <p:cNvPr id="4099" name="Rectangle 3">
            <a:extLst>
              <a:ext uri="{FF2B5EF4-FFF2-40B4-BE49-F238E27FC236}">
                <a16:creationId xmlns:a16="http://schemas.microsoft.com/office/drawing/2014/main" id="{1985B2DC-8E7F-B14A-BEF2-BDA66D1C200A}"/>
              </a:ext>
            </a:extLst>
          </p:cNvPr>
          <p:cNvSpPr>
            <a:spLocks noGrp="1" noChangeArrowheads="1"/>
          </p:cNvSpPr>
          <p:nvPr>
            <p:ph type="subTitle" idx="1"/>
          </p:nvPr>
        </p:nvSpPr>
        <p:spPr/>
        <p:txBody>
          <a:bodyPr/>
          <a:lstStyle/>
          <a:p>
            <a:pPr eaLnBrk="1" hangingPunct="1"/>
            <a:endParaRPr lang="en-US" altLang="tr-TR" dirty="0"/>
          </a:p>
          <a:p>
            <a:pPr eaLnBrk="1" hangingPunct="1"/>
            <a:r>
              <a:rPr lang="en-US" altLang="tr-TR" dirty="0"/>
              <a:t>Composite</a:t>
            </a:r>
          </a:p>
          <a:p>
            <a:pPr eaLnBrk="1" hangingPunct="1"/>
            <a:r>
              <a:rPr lang="en-US" altLang="tr-TR"/>
              <a:t>Decorator</a:t>
            </a:r>
            <a:endParaRPr lang="tr-TR" alt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8" name="Rectangle: Rounded Corners 127">
            <a:extLst>
              <a:ext uri="{FF2B5EF4-FFF2-40B4-BE49-F238E27FC236}">
                <a16:creationId xmlns:a16="http://schemas.microsoft.com/office/drawing/2014/main" id="{C555A9DF-15E3-9613-ACD0-AAA5CEABE941}"/>
              </a:ext>
            </a:extLst>
          </p:cNvPr>
          <p:cNvSpPr/>
          <p:nvPr/>
        </p:nvSpPr>
        <p:spPr bwMode="auto">
          <a:xfrm>
            <a:off x="7479947" y="1423108"/>
            <a:ext cx="1391055" cy="501420"/>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:Client</a:t>
            </a:r>
          </a:p>
        </p:txBody>
      </p:sp>
      <p:cxnSp>
        <p:nvCxnSpPr>
          <p:cNvPr id="130" name="Straight Arrow Connector 129">
            <a:extLst>
              <a:ext uri="{FF2B5EF4-FFF2-40B4-BE49-F238E27FC236}">
                <a16:creationId xmlns:a16="http://schemas.microsoft.com/office/drawing/2014/main" id="{06F0CE1B-2745-32CD-BE10-B28CFDE84765}"/>
              </a:ext>
            </a:extLst>
          </p:cNvPr>
          <p:cNvCxnSpPr>
            <a:cxnSpLocks/>
            <a:stCxn id="128" idx="2"/>
            <a:endCxn id="4" idx="7"/>
          </p:cNvCxnSpPr>
          <p:nvPr/>
        </p:nvCxnSpPr>
        <p:spPr bwMode="auto">
          <a:xfrm>
            <a:off x="8175475" y="1924528"/>
            <a:ext cx="575309" cy="18969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34C931E4-4924-DC7F-FD26-D5931CB91359}"/>
              </a:ext>
            </a:extLst>
          </p:cNvPr>
          <p:cNvSpPr txBox="1"/>
          <p:nvPr/>
        </p:nvSpPr>
        <p:spPr>
          <a:xfrm>
            <a:off x="7899405" y="4128421"/>
            <a:ext cx="787395" cy="369332"/>
          </a:xfrm>
          <a:prstGeom prst="rect">
            <a:avLst/>
          </a:prstGeom>
          <a:noFill/>
        </p:spPr>
        <p:txBody>
          <a:bodyPr wrap="none" rtlCol="0">
            <a:spAutoFit/>
          </a:bodyPr>
          <a:lstStyle/>
          <a:p>
            <a:r>
              <a:rPr lang="en-US" dirty="0"/>
              <a:t>print()</a:t>
            </a:r>
          </a:p>
        </p:txBody>
      </p:sp>
      <p:sp>
        <p:nvSpPr>
          <p:cNvPr id="15" name="TextBox 14">
            <a:extLst>
              <a:ext uri="{FF2B5EF4-FFF2-40B4-BE49-F238E27FC236}">
                <a16:creationId xmlns:a16="http://schemas.microsoft.com/office/drawing/2014/main" id="{942542BA-1662-0A12-D4E0-E580D21559E5}"/>
              </a:ext>
            </a:extLst>
          </p:cNvPr>
          <p:cNvSpPr txBox="1"/>
          <p:nvPr/>
        </p:nvSpPr>
        <p:spPr>
          <a:xfrm>
            <a:off x="457200" y="1566153"/>
            <a:ext cx="2507418" cy="830997"/>
          </a:xfrm>
          <a:prstGeom prst="rect">
            <a:avLst/>
          </a:prstGeom>
          <a:noFill/>
        </p:spPr>
        <p:txBody>
          <a:bodyPr wrap="none" rtlCol="0">
            <a:spAutoFit/>
          </a:bodyPr>
          <a:lstStyle/>
          <a:p>
            <a:r>
              <a:rPr lang="en-US" sz="2400" dirty="0"/>
              <a:t>Client code:</a:t>
            </a:r>
          </a:p>
          <a:p>
            <a:r>
              <a:rPr lang="en-US" sz="2400" dirty="0" err="1">
                <a:solidFill>
                  <a:srgbClr val="0070C0"/>
                </a:solidFill>
                <a:latin typeface="Comic Sans MS" panose="030F0702030302020204" pitchFamily="66" charset="0"/>
              </a:rPr>
              <a:t>employee.print</a:t>
            </a:r>
            <a:r>
              <a:rPr lang="en-US" sz="2400" dirty="0">
                <a:solidFill>
                  <a:srgbClr val="0070C0"/>
                </a:solidFill>
                <a:latin typeface="Comic Sans MS" panose="030F0702030302020204" pitchFamily="66" charset="0"/>
              </a:rPr>
              <a:t>()</a:t>
            </a:r>
          </a:p>
        </p:txBody>
      </p:sp>
      <p:sp>
        <p:nvSpPr>
          <p:cNvPr id="11" name="TextBox 10">
            <a:extLst>
              <a:ext uri="{FF2B5EF4-FFF2-40B4-BE49-F238E27FC236}">
                <a16:creationId xmlns:a16="http://schemas.microsoft.com/office/drawing/2014/main" id="{CDBF9BE1-1137-E507-8E3E-7CF5AF27075F}"/>
              </a:ext>
            </a:extLst>
          </p:cNvPr>
          <p:cNvSpPr txBox="1"/>
          <p:nvPr/>
        </p:nvSpPr>
        <p:spPr>
          <a:xfrm>
            <a:off x="5149810" y="5776333"/>
            <a:ext cx="3801041" cy="369332"/>
          </a:xfrm>
          <a:prstGeom prst="rect">
            <a:avLst/>
          </a:prstGeom>
          <a:noFill/>
        </p:spPr>
        <p:txBody>
          <a:bodyPr wrap="none" rtlCol="0">
            <a:spAutoFit/>
          </a:bodyPr>
          <a:lstStyle/>
          <a:p>
            <a:r>
              <a:rPr lang="en-US" dirty="0"/>
              <a:t>Prints the information of this worker</a:t>
            </a:r>
          </a:p>
        </p:txBody>
      </p:sp>
    </p:spTree>
    <p:extLst>
      <p:ext uri="{BB962C8B-B14F-4D97-AF65-F5344CB8AC3E}">
        <p14:creationId xmlns:p14="http://schemas.microsoft.com/office/powerpoint/2010/main" val="333447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8" name="Rectangle: Rounded Corners 127">
            <a:extLst>
              <a:ext uri="{FF2B5EF4-FFF2-40B4-BE49-F238E27FC236}">
                <a16:creationId xmlns:a16="http://schemas.microsoft.com/office/drawing/2014/main" id="{C555A9DF-15E3-9613-ACD0-AAA5CEABE941}"/>
              </a:ext>
            </a:extLst>
          </p:cNvPr>
          <p:cNvSpPr/>
          <p:nvPr/>
        </p:nvSpPr>
        <p:spPr bwMode="auto">
          <a:xfrm>
            <a:off x="7479947" y="1416534"/>
            <a:ext cx="1391055" cy="501420"/>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:Client</a:t>
            </a:r>
          </a:p>
        </p:txBody>
      </p:sp>
      <p:cxnSp>
        <p:nvCxnSpPr>
          <p:cNvPr id="130" name="Straight Arrow Connector 129">
            <a:extLst>
              <a:ext uri="{FF2B5EF4-FFF2-40B4-BE49-F238E27FC236}">
                <a16:creationId xmlns:a16="http://schemas.microsoft.com/office/drawing/2014/main" id="{06F0CE1B-2745-32CD-BE10-B28CFDE84765}"/>
              </a:ext>
            </a:extLst>
          </p:cNvPr>
          <p:cNvCxnSpPr>
            <a:cxnSpLocks/>
            <a:stCxn id="128" idx="1"/>
            <a:endCxn id="3" idx="7"/>
          </p:cNvCxnSpPr>
          <p:nvPr/>
        </p:nvCxnSpPr>
        <p:spPr bwMode="auto">
          <a:xfrm flipH="1">
            <a:off x="4934360" y="1667244"/>
            <a:ext cx="2545587" cy="1517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19DBB80-BCFF-DBCD-CF9A-C8372497BE3E}"/>
              </a:ext>
            </a:extLst>
          </p:cNvPr>
          <p:cNvSpPr txBox="1"/>
          <p:nvPr/>
        </p:nvSpPr>
        <p:spPr>
          <a:xfrm>
            <a:off x="457200" y="1566153"/>
            <a:ext cx="2507418" cy="830997"/>
          </a:xfrm>
          <a:prstGeom prst="rect">
            <a:avLst/>
          </a:prstGeom>
          <a:noFill/>
        </p:spPr>
        <p:txBody>
          <a:bodyPr wrap="none" rtlCol="0">
            <a:spAutoFit/>
          </a:bodyPr>
          <a:lstStyle/>
          <a:p>
            <a:r>
              <a:rPr lang="en-US" sz="2400" dirty="0"/>
              <a:t>Client code:</a:t>
            </a:r>
          </a:p>
          <a:p>
            <a:r>
              <a:rPr lang="en-US" sz="2400" dirty="0" err="1">
                <a:solidFill>
                  <a:srgbClr val="0070C0"/>
                </a:solidFill>
                <a:latin typeface="Comic Sans MS" panose="030F0702030302020204" pitchFamily="66" charset="0"/>
              </a:rPr>
              <a:t>employee.print</a:t>
            </a:r>
            <a:r>
              <a:rPr lang="en-US" sz="2400" dirty="0">
                <a:solidFill>
                  <a:srgbClr val="0070C0"/>
                </a:solidFill>
                <a:latin typeface="Comic Sans MS" panose="030F0702030302020204" pitchFamily="66" charset="0"/>
              </a:rPr>
              <a:t>()</a:t>
            </a:r>
          </a:p>
        </p:txBody>
      </p:sp>
      <p:sp>
        <p:nvSpPr>
          <p:cNvPr id="22" name="TextBox 21">
            <a:extLst>
              <a:ext uri="{FF2B5EF4-FFF2-40B4-BE49-F238E27FC236}">
                <a16:creationId xmlns:a16="http://schemas.microsoft.com/office/drawing/2014/main" id="{82C25887-CED9-6492-10DB-6611C4DF9D0D}"/>
              </a:ext>
            </a:extLst>
          </p:cNvPr>
          <p:cNvSpPr txBox="1"/>
          <p:nvPr/>
        </p:nvSpPr>
        <p:spPr>
          <a:xfrm>
            <a:off x="4139920" y="5848514"/>
            <a:ext cx="4134465" cy="369332"/>
          </a:xfrm>
          <a:prstGeom prst="rect">
            <a:avLst/>
          </a:prstGeom>
          <a:noFill/>
        </p:spPr>
        <p:txBody>
          <a:bodyPr wrap="none" rtlCol="0">
            <a:spAutoFit/>
          </a:bodyPr>
          <a:lstStyle/>
          <a:p>
            <a:r>
              <a:rPr lang="en-US" dirty="0"/>
              <a:t>Prints the information of the whole tree</a:t>
            </a:r>
          </a:p>
        </p:txBody>
      </p:sp>
      <p:sp>
        <p:nvSpPr>
          <p:cNvPr id="24" name="TextBox 23">
            <a:extLst>
              <a:ext uri="{FF2B5EF4-FFF2-40B4-BE49-F238E27FC236}">
                <a16:creationId xmlns:a16="http://schemas.microsoft.com/office/drawing/2014/main" id="{2284686C-EE53-474C-02BA-8227A4929EAC}"/>
              </a:ext>
            </a:extLst>
          </p:cNvPr>
          <p:cNvSpPr txBox="1"/>
          <p:nvPr/>
        </p:nvSpPr>
        <p:spPr>
          <a:xfrm>
            <a:off x="3903446" y="2105670"/>
            <a:ext cx="787395" cy="369332"/>
          </a:xfrm>
          <a:prstGeom prst="rect">
            <a:avLst/>
          </a:prstGeom>
          <a:noFill/>
        </p:spPr>
        <p:txBody>
          <a:bodyPr wrap="none" rtlCol="0">
            <a:spAutoFit/>
          </a:bodyPr>
          <a:lstStyle/>
          <a:p>
            <a:r>
              <a:rPr lang="en-US" dirty="0"/>
              <a:t>print()</a:t>
            </a:r>
          </a:p>
        </p:txBody>
      </p:sp>
    </p:spTree>
    <p:extLst>
      <p:ext uri="{BB962C8B-B14F-4D97-AF65-F5344CB8AC3E}">
        <p14:creationId xmlns:p14="http://schemas.microsoft.com/office/powerpoint/2010/main" val="69104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8" name="Rectangle: Rounded Corners 127">
            <a:extLst>
              <a:ext uri="{FF2B5EF4-FFF2-40B4-BE49-F238E27FC236}">
                <a16:creationId xmlns:a16="http://schemas.microsoft.com/office/drawing/2014/main" id="{C555A9DF-15E3-9613-ACD0-AAA5CEABE941}"/>
              </a:ext>
            </a:extLst>
          </p:cNvPr>
          <p:cNvSpPr/>
          <p:nvPr/>
        </p:nvSpPr>
        <p:spPr bwMode="auto">
          <a:xfrm>
            <a:off x="7479947" y="1423108"/>
            <a:ext cx="1391055" cy="501420"/>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:Client</a:t>
            </a:r>
          </a:p>
        </p:txBody>
      </p:sp>
      <p:cxnSp>
        <p:nvCxnSpPr>
          <p:cNvPr id="130" name="Straight Arrow Connector 129">
            <a:extLst>
              <a:ext uri="{FF2B5EF4-FFF2-40B4-BE49-F238E27FC236}">
                <a16:creationId xmlns:a16="http://schemas.microsoft.com/office/drawing/2014/main" id="{06F0CE1B-2745-32CD-BE10-B28CFDE84765}"/>
              </a:ext>
            </a:extLst>
          </p:cNvPr>
          <p:cNvCxnSpPr>
            <a:cxnSpLocks/>
            <a:stCxn id="128" idx="2"/>
            <a:endCxn id="5" idx="0"/>
          </p:cNvCxnSpPr>
          <p:nvPr/>
        </p:nvCxnSpPr>
        <p:spPr bwMode="auto">
          <a:xfrm flipH="1">
            <a:off x="7594242" y="1924528"/>
            <a:ext cx="581233" cy="6011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3C6FBF3E-4E7E-2404-7C96-C432A2BA17C7}"/>
              </a:ext>
            </a:extLst>
          </p:cNvPr>
          <p:cNvSpPr txBox="1"/>
          <p:nvPr/>
        </p:nvSpPr>
        <p:spPr>
          <a:xfrm>
            <a:off x="2879962" y="6237269"/>
            <a:ext cx="6380273" cy="461665"/>
          </a:xfrm>
          <a:prstGeom prst="rect">
            <a:avLst/>
          </a:prstGeom>
          <a:noFill/>
        </p:spPr>
        <p:txBody>
          <a:bodyPr wrap="none" rtlCol="0">
            <a:spAutoFit/>
          </a:bodyPr>
          <a:lstStyle/>
          <a:p>
            <a:r>
              <a:rPr lang="en-US" sz="2400" dirty="0"/>
              <a:t>From Client perspective they are all the same</a:t>
            </a:r>
          </a:p>
        </p:txBody>
      </p:sp>
      <p:sp>
        <p:nvSpPr>
          <p:cNvPr id="15" name="TextBox 14">
            <a:extLst>
              <a:ext uri="{FF2B5EF4-FFF2-40B4-BE49-F238E27FC236}">
                <a16:creationId xmlns:a16="http://schemas.microsoft.com/office/drawing/2014/main" id="{6A29386E-D362-20CE-46B9-137B44635DB1}"/>
              </a:ext>
            </a:extLst>
          </p:cNvPr>
          <p:cNvSpPr txBox="1"/>
          <p:nvPr/>
        </p:nvSpPr>
        <p:spPr>
          <a:xfrm>
            <a:off x="457200" y="1566153"/>
            <a:ext cx="2507418" cy="830997"/>
          </a:xfrm>
          <a:prstGeom prst="rect">
            <a:avLst/>
          </a:prstGeom>
          <a:noFill/>
        </p:spPr>
        <p:txBody>
          <a:bodyPr wrap="none" rtlCol="0">
            <a:spAutoFit/>
          </a:bodyPr>
          <a:lstStyle/>
          <a:p>
            <a:r>
              <a:rPr lang="en-US" sz="2400" dirty="0"/>
              <a:t>Client code:</a:t>
            </a:r>
          </a:p>
          <a:p>
            <a:r>
              <a:rPr lang="en-US" sz="2400" dirty="0" err="1">
                <a:solidFill>
                  <a:srgbClr val="0070C0"/>
                </a:solidFill>
                <a:latin typeface="Comic Sans MS" panose="030F0702030302020204" pitchFamily="66" charset="0"/>
              </a:rPr>
              <a:t>employee.print</a:t>
            </a:r>
            <a:r>
              <a:rPr lang="en-US" sz="2400" dirty="0">
                <a:solidFill>
                  <a:srgbClr val="0070C0"/>
                </a:solidFill>
                <a:latin typeface="Comic Sans MS" panose="030F0702030302020204" pitchFamily="66" charset="0"/>
              </a:rPr>
              <a:t>()</a:t>
            </a:r>
          </a:p>
        </p:txBody>
      </p:sp>
      <p:sp>
        <p:nvSpPr>
          <p:cNvPr id="18" name="TextBox 17">
            <a:extLst>
              <a:ext uri="{FF2B5EF4-FFF2-40B4-BE49-F238E27FC236}">
                <a16:creationId xmlns:a16="http://schemas.microsoft.com/office/drawing/2014/main" id="{EBEE046D-158D-D821-979E-062ED6599336}"/>
              </a:ext>
            </a:extLst>
          </p:cNvPr>
          <p:cNvSpPr txBox="1"/>
          <p:nvPr/>
        </p:nvSpPr>
        <p:spPr>
          <a:xfrm>
            <a:off x="7050331" y="5040916"/>
            <a:ext cx="1992853" cy="369332"/>
          </a:xfrm>
          <a:prstGeom prst="rect">
            <a:avLst/>
          </a:prstGeom>
          <a:noFill/>
        </p:spPr>
        <p:txBody>
          <a:bodyPr wrap="none" rtlCol="0">
            <a:spAutoFit/>
          </a:bodyPr>
          <a:lstStyle/>
          <a:p>
            <a:r>
              <a:rPr lang="en-US" dirty="0"/>
              <a:t>Prints the subtree</a:t>
            </a:r>
          </a:p>
        </p:txBody>
      </p:sp>
      <p:sp>
        <p:nvSpPr>
          <p:cNvPr id="19" name="TextBox 18">
            <a:extLst>
              <a:ext uri="{FF2B5EF4-FFF2-40B4-BE49-F238E27FC236}">
                <a16:creationId xmlns:a16="http://schemas.microsoft.com/office/drawing/2014/main" id="{73353F6B-D9F4-6A11-5A16-D6FDB30CC031}"/>
              </a:ext>
            </a:extLst>
          </p:cNvPr>
          <p:cNvSpPr txBox="1"/>
          <p:nvPr/>
        </p:nvSpPr>
        <p:spPr>
          <a:xfrm>
            <a:off x="7200544" y="2932935"/>
            <a:ext cx="787395" cy="369332"/>
          </a:xfrm>
          <a:prstGeom prst="rect">
            <a:avLst/>
          </a:prstGeom>
          <a:noFill/>
        </p:spPr>
        <p:txBody>
          <a:bodyPr wrap="none" rtlCol="0">
            <a:spAutoFit/>
          </a:bodyPr>
          <a:lstStyle/>
          <a:p>
            <a:r>
              <a:rPr lang="en-US" dirty="0"/>
              <a:t>print()</a:t>
            </a:r>
          </a:p>
        </p:txBody>
      </p:sp>
    </p:spTree>
    <p:extLst>
      <p:ext uri="{BB962C8B-B14F-4D97-AF65-F5344CB8AC3E}">
        <p14:creationId xmlns:p14="http://schemas.microsoft.com/office/powerpoint/2010/main" val="301345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92CA7F1F-EE98-A94C-4EEE-DD0482693127}"/>
              </a:ext>
            </a:extLst>
          </p:cNvPr>
          <p:cNvSpPr>
            <a:spLocks noGrp="1" noChangeArrowheads="1"/>
          </p:cNvSpPr>
          <p:nvPr>
            <p:ph type="title"/>
          </p:nvPr>
        </p:nvSpPr>
        <p:spPr/>
        <p:txBody>
          <a:bodyPr/>
          <a:lstStyle/>
          <a:p>
            <a:r>
              <a:rPr lang="en-US" altLang="en-US"/>
              <a:t>Sample code</a:t>
            </a:r>
            <a:endParaRPr lang="tr-TR" altLang="en-US"/>
          </a:p>
        </p:txBody>
      </p:sp>
      <p:sp>
        <p:nvSpPr>
          <p:cNvPr id="26627" name="Content Placeholder 8">
            <a:extLst>
              <a:ext uri="{FF2B5EF4-FFF2-40B4-BE49-F238E27FC236}">
                <a16:creationId xmlns:a16="http://schemas.microsoft.com/office/drawing/2014/main" id="{23ACEBED-28AE-BB84-0C7C-A0F25BBCA162}"/>
              </a:ext>
            </a:extLst>
          </p:cNvPr>
          <p:cNvSpPr>
            <a:spLocks noGrp="1" noChangeArrowheads="1"/>
          </p:cNvSpPr>
          <p:nvPr>
            <p:ph sz="half" idx="1"/>
          </p:nvPr>
        </p:nvSpPr>
        <p:spPr/>
        <p:txBody>
          <a:bodyPr/>
          <a:lstStyle/>
          <a:p>
            <a:pPr marL="0" indent="0">
              <a:buFontTx/>
              <a:buNone/>
            </a:pPr>
            <a:r>
              <a:rPr lang="en-US" altLang="en-US" sz="2000" dirty="0"/>
              <a:t>abstract class </a:t>
            </a:r>
            <a:r>
              <a:rPr lang="en-US" altLang="en-US" sz="2000" u="sng" dirty="0"/>
              <a:t>Employee</a:t>
            </a:r>
            <a:r>
              <a:rPr lang="en-US" altLang="en-US" sz="2000" dirty="0"/>
              <a:t>{</a:t>
            </a:r>
          </a:p>
          <a:p>
            <a:pPr marL="0" indent="0">
              <a:buFontTx/>
              <a:buNone/>
            </a:pPr>
            <a:r>
              <a:rPr lang="en-US" altLang="en-US" sz="2000" dirty="0"/>
              <a:t>   abstract void print();</a:t>
            </a:r>
          </a:p>
          <a:p>
            <a:pPr marL="0" indent="0">
              <a:buFontTx/>
              <a:buNone/>
            </a:pPr>
            <a:r>
              <a:rPr lang="en-US" altLang="en-US" sz="2000" dirty="0"/>
              <a:t>   void add(Component) {</a:t>
            </a:r>
          </a:p>
          <a:p>
            <a:pPr marL="0" indent="0">
              <a:buFontTx/>
              <a:buNone/>
            </a:pPr>
            <a:r>
              <a:rPr lang="en-US" altLang="en-US" sz="2000" dirty="0"/>
              <a:t>         //throw exception};</a:t>
            </a:r>
          </a:p>
          <a:p>
            <a:pPr marL="0" indent="0">
              <a:buFontTx/>
              <a:buNone/>
            </a:pPr>
            <a:r>
              <a:rPr lang="en-US" altLang="en-US" sz="2000" dirty="0"/>
              <a:t>   void remove(Component) {..};</a:t>
            </a:r>
          </a:p>
          <a:p>
            <a:pPr marL="0" indent="0">
              <a:buFontTx/>
              <a:buNone/>
            </a:pPr>
            <a:r>
              <a:rPr lang="en-US" altLang="en-US" sz="2000" dirty="0"/>
              <a:t>   Component get(int){….};</a:t>
            </a:r>
          </a:p>
          <a:p>
            <a:pPr marL="0" indent="0">
              <a:buFontTx/>
              <a:buNone/>
            </a:pPr>
            <a:r>
              <a:rPr lang="en-US" altLang="en-US" sz="2000" dirty="0"/>
              <a:t>}</a:t>
            </a:r>
          </a:p>
          <a:p>
            <a:pPr marL="0" indent="0">
              <a:buFontTx/>
              <a:buNone/>
            </a:pPr>
            <a:r>
              <a:rPr lang="en-US" altLang="en-US" sz="2000" dirty="0"/>
              <a:t>class </a:t>
            </a:r>
            <a:r>
              <a:rPr lang="en-US" altLang="en-US" sz="2000" u="sng" dirty="0"/>
              <a:t>Worker</a:t>
            </a:r>
            <a:r>
              <a:rPr lang="en-US" altLang="en-US" sz="2000" dirty="0"/>
              <a:t> extends Employee{</a:t>
            </a:r>
          </a:p>
          <a:p>
            <a:pPr marL="0" indent="0">
              <a:buFontTx/>
              <a:buNone/>
            </a:pPr>
            <a:r>
              <a:rPr lang="en-US" altLang="en-US" sz="2000" dirty="0"/>
              <a:t>   private int data;</a:t>
            </a:r>
          </a:p>
          <a:p>
            <a:pPr marL="0" indent="0">
              <a:buFontTx/>
              <a:buNone/>
            </a:pPr>
            <a:r>
              <a:rPr lang="en-US" altLang="en-US" sz="2000" dirty="0"/>
              <a:t>   public void print(){ </a:t>
            </a:r>
          </a:p>
          <a:p>
            <a:pPr marL="0" indent="0">
              <a:buFontTx/>
              <a:buNone/>
            </a:pPr>
            <a:r>
              <a:rPr lang="en-US" altLang="en-US" sz="2000" dirty="0"/>
              <a:t>         </a:t>
            </a:r>
            <a:r>
              <a:rPr lang="en-US" altLang="en-US" sz="2000" dirty="0" err="1"/>
              <a:t>System.out.println</a:t>
            </a:r>
            <a:r>
              <a:rPr lang="en-US" altLang="en-US" sz="2000" dirty="0"/>
              <a:t>(value);}</a:t>
            </a:r>
          </a:p>
          <a:p>
            <a:pPr marL="0" indent="0">
              <a:buFontTx/>
              <a:buNone/>
            </a:pPr>
            <a:r>
              <a:rPr lang="en-US" altLang="en-US" sz="2000" dirty="0"/>
              <a:t>   public Worker(int v){ data=v;}</a:t>
            </a:r>
          </a:p>
          <a:p>
            <a:pPr marL="0" indent="0">
              <a:buFontTx/>
              <a:buNone/>
            </a:pPr>
            <a:r>
              <a:rPr lang="en-US" altLang="en-US" sz="2000" dirty="0"/>
              <a:t>}</a:t>
            </a:r>
          </a:p>
        </p:txBody>
      </p:sp>
      <p:sp>
        <p:nvSpPr>
          <p:cNvPr id="26628" name="Content Placeholder 9">
            <a:extLst>
              <a:ext uri="{FF2B5EF4-FFF2-40B4-BE49-F238E27FC236}">
                <a16:creationId xmlns:a16="http://schemas.microsoft.com/office/drawing/2014/main" id="{49F04948-8B2A-7933-22EF-7A2BC9332072}"/>
              </a:ext>
            </a:extLst>
          </p:cNvPr>
          <p:cNvSpPr>
            <a:spLocks noGrp="1" noChangeArrowheads="1"/>
          </p:cNvSpPr>
          <p:nvPr>
            <p:ph sz="half" idx="2"/>
          </p:nvPr>
        </p:nvSpPr>
        <p:spPr>
          <a:xfrm>
            <a:off x="4648202" y="1260367"/>
            <a:ext cx="4681538" cy="4525963"/>
          </a:xfrm>
        </p:spPr>
        <p:txBody>
          <a:bodyPr/>
          <a:lstStyle/>
          <a:p>
            <a:pPr marL="0" indent="0">
              <a:buFontTx/>
              <a:buNone/>
            </a:pPr>
            <a:r>
              <a:rPr lang="en-US" altLang="en-US" sz="2000" dirty="0"/>
              <a:t>class </a:t>
            </a:r>
            <a:r>
              <a:rPr lang="en-US" altLang="en-US" sz="2000" u="sng" dirty="0"/>
              <a:t>Manager</a:t>
            </a:r>
            <a:r>
              <a:rPr lang="en-US" altLang="en-US" sz="2000" dirty="0"/>
              <a:t> extends Employee{</a:t>
            </a:r>
          </a:p>
          <a:p>
            <a:pPr marL="0" indent="0">
              <a:buFontTx/>
              <a:buNone/>
            </a:pPr>
            <a:r>
              <a:rPr lang="en-US" altLang="en-US" sz="2000" dirty="0"/>
              <a:t>    List&lt;Employee&gt; children;</a:t>
            </a:r>
          </a:p>
          <a:p>
            <a:pPr marL="0" indent="0">
              <a:buFontTx/>
              <a:buNone/>
            </a:pPr>
            <a:r>
              <a:rPr lang="en-US" altLang="en-US" sz="2000" dirty="0"/>
              <a:t>    void add (Employee  c){</a:t>
            </a:r>
          </a:p>
          <a:p>
            <a:pPr marL="0" indent="0">
              <a:buFontTx/>
              <a:buNone/>
            </a:pPr>
            <a:r>
              <a:rPr lang="en-US" altLang="en-US" sz="2000" dirty="0"/>
              <a:t>            </a:t>
            </a:r>
            <a:r>
              <a:rPr lang="en-US" altLang="en-US" sz="2000" dirty="0" err="1"/>
              <a:t>children.add</a:t>
            </a:r>
            <a:r>
              <a:rPr lang="en-US" altLang="en-US" sz="2000" dirty="0"/>
              <a:t>(c);}</a:t>
            </a:r>
          </a:p>
          <a:p>
            <a:pPr marL="0" indent="0">
              <a:buFontTx/>
              <a:buNone/>
            </a:pPr>
            <a:r>
              <a:rPr lang="en-US" altLang="en-US" sz="2000" dirty="0"/>
              <a:t>    void remove(Employee c){</a:t>
            </a:r>
          </a:p>
          <a:p>
            <a:pPr marL="0" indent="0">
              <a:buFontTx/>
              <a:buNone/>
            </a:pPr>
            <a:r>
              <a:rPr lang="en-US" altLang="en-US" sz="2000" dirty="0"/>
              <a:t>	</a:t>
            </a:r>
            <a:r>
              <a:rPr lang="en-US" altLang="en-US" sz="2000" dirty="0" err="1"/>
              <a:t>children.remove</a:t>
            </a:r>
            <a:r>
              <a:rPr lang="en-US" altLang="en-US" sz="2000" dirty="0"/>
              <a:t>(c);}</a:t>
            </a:r>
          </a:p>
          <a:p>
            <a:pPr marL="0" indent="0">
              <a:buFontTx/>
              <a:buNone/>
            </a:pPr>
            <a:r>
              <a:rPr lang="en-US" altLang="en-US" sz="2000" dirty="0"/>
              <a:t>    Employee get(int </a:t>
            </a:r>
            <a:r>
              <a:rPr lang="en-US" altLang="en-US" sz="2000" dirty="0" err="1"/>
              <a:t>i</a:t>
            </a:r>
            <a:r>
              <a:rPr lang="en-US" altLang="en-US" sz="2000" dirty="0"/>
              <a:t>){</a:t>
            </a:r>
          </a:p>
          <a:p>
            <a:pPr marL="0" indent="0">
              <a:buFontTx/>
              <a:buNone/>
            </a:pPr>
            <a:r>
              <a:rPr lang="en-US" altLang="en-US" sz="2000" dirty="0"/>
              <a:t>            return </a:t>
            </a:r>
            <a:r>
              <a:rPr lang="en-US" altLang="en-US" sz="2000" dirty="0" err="1"/>
              <a:t>children.get</a:t>
            </a:r>
            <a:r>
              <a:rPr lang="en-US" altLang="en-US" sz="2000" dirty="0"/>
              <a:t>(</a:t>
            </a:r>
            <a:r>
              <a:rPr lang="en-US" altLang="en-US" sz="2000" dirty="0" err="1"/>
              <a:t>i</a:t>
            </a:r>
            <a:r>
              <a:rPr lang="en-US" altLang="en-US" sz="2000" dirty="0"/>
              <a:t>);}</a:t>
            </a:r>
          </a:p>
          <a:p>
            <a:pPr marL="0" indent="0">
              <a:buFontTx/>
              <a:buNone/>
            </a:pPr>
            <a:r>
              <a:rPr lang="en-US" altLang="en-US" sz="2000" dirty="0"/>
              <a:t>    void print(){</a:t>
            </a:r>
          </a:p>
          <a:p>
            <a:pPr marL="0" indent="0">
              <a:buFontTx/>
              <a:buNone/>
            </a:pPr>
            <a:r>
              <a:rPr lang="en-US" altLang="en-US" sz="2000" dirty="0"/>
              <a:t>           //…print own data first, then</a:t>
            </a:r>
          </a:p>
          <a:p>
            <a:pPr marL="0" indent="0">
              <a:buFontTx/>
              <a:buNone/>
            </a:pPr>
            <a:r>
              <a:rPr lang="en-US" altLang="en-US" sz="2000" dirty="0"/>
              <a:t> </a:t>
            </a:r>
            <a:r>
              <a:rPr lang="en-US" altLang="en-US" sz="2000" b="1" dirty="0"/>
              <a:t>          for(Component c: children)</a:t>
            </a:r>
          </a:p>
          <a:p>
            <a:pPr marL="0" indent="0">
              <a:buFontTx/>
              <a:buNone/>
            </a:pPr>
            <a:r>
              <a:rPr lang="en-US" altLang="en-US" sz="2000" b="1" dirty="0"/>
              <a:t>                    </a:t>
            </a:r>
            <a:r>
              <a:rPr lang="en-US" altLang="en-US" sz="2000" b="1" dirty="0" err="1"/>
              <a:t>c.print</a:t>
            </a:r>
            <a:r>
              <a:rPr lang="en-US" altLang="en-US" sz="2000" b="1" dirty="0"/>
              <a:t>();</a:t>
            </a:r>
          </a:p>
          <a:p>
            <a:pPr marL="0" indent="0">
              <a:buFontTx/>
              <a:buNone/>
            </a:pPr>
            <a:r>
              <a:rPr lang="en-US" altLang="en-US" sz="2000" b="1" dirty="0"/>
              <a:t> </a:t>
            </a:r>
            <a:r>
              <a:rPr lang="en-US" altLang="en-US" sz="2000" dirty="0"/>
              <a:t>   }</a:t>
            </a:r>
          </a:p>
          <a:p>
            <a:pPr marL="0" indent="0">
              <a:buFontTx/>
              <a:buNone/>
            </a:pPr>
            <a:r>
              <a:rPr lang="en-US" altLang="en-US" sz="2000" dirty="0"/>
              <a:t>   public Manager(int v) {data=v;/*..*/};</a:t>
            </a:r>
          </a:p>
          <a:p>
            <a:pPr marL="0" indent="0">
              <a:buFontTx/>
              <a:buNone/>
            </a:pPr>
            <a:r>
              <a:rPr lang="en-US" altLang="en-US" sz="2000" dirty="0"/>
              <a:t>   private int data;</a:t>
            </a:r>
          </a:p>
          <a:p>
            <a:pPr marL="0" indent="0">
              <a:buFontTx/>
              <a:buNone/>
            </a:pPr>
            <a:r>
              <a:rPr lang="en-US" altLang="en-US" sz="2000" dirty="0"/>
              <a:t>}</a:t>
            </a:r>
            <a:endParaRPr lang="tr-TR" altLang="en-US" sz="2000" dirty="0"/>
          </a:p>
        </p:txBody>
      </p:sp>
    </p:spTree>
    <p:extLst>
      <p:ext uri="{BB962C8B-B14F-4D97-AF65-F5344CB8AC3E}">
        <p14:creationId xmlns:p14="http://schemas.microsoft.com/office/powerpoint/2010/main" val="204722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914BF4E1-2D3C-E104-C610-2AA422874E47}"/>
              </a:ext>
            </a:extLst>
          </p:cNvPr>
          <p:cNvSpPr>
            <a:spLocks noGrp="1" noChangeArrowheads="1"/>
          </p:cNvSpPr>
          <p:nvPr>
            <p:ph type="title"/>
          </p:nvPr>
        </p:nvSpPr>
        <p:spPr/>
        <p:txBody>
          <a:bodyPr/>
          <a:lstStyle/>
          <a:p>
            <a:r>
              <a:rPr lang="en-US" altLang="en-US"/>
              <a:t>Sample client code</a:t>
            </a:r>
            <a:endParaRPr lang="tr-TR" altLang="en-US"/>
          </a:p>
        </p:txBody>
      </p:sp>
      <p:sp>
        <p:nvSpPr>
          <p:cNvPr id="27651" name="Content Placeholder 5">
            <a:extLst>
              <a:ext uri="{FF2B5EF4-FFF2-40B4-BE49-F238E27FC236}">
                <a16:creationId xmlns:a16="http://schemas.microsoft.com/office/drawing/2014/main" id="{63B0F11C-AB5E-56BB-60B8-A6830C826E42}"/>
              </a:ext>
            </a:extLst>
          </p:cNvPr>
          <p:cNvSpPr>
            <a:spLocks noGrp="1" noChangeArrowheads="1"/>
          </p:cNvSpPr>
          <p:nvPr>
            <p:ph idx="1"/>
          </p:nvPr>
        </p:nvSpPr>
        <p:spPr>
          <a:xfrm>
            <a:off x="342900" y="1600200"/>
            <a:ext cx="9586913" cy="4525963"/>
          </a:xfrm>
        </p:spPr>
        <p:txBody>
          <a:bodyPr/>
          <a:lstStyle/>
          <a:p>
            <a:pPr marL="0" indent="0">
              <a:buFontTx/>
              <a:buNone/>
            </a:pPr>
            <a:r>
              <a:rPr lang="en-US" altLang="en-US" sz="2400" dirty="0"/>
              <a:t>Employee example=new Manager(10);</a:t>
            </a:r>
          </a:p>
          <a:p>
            <a:pPr marL="0" indent="0">
              <a:buFontTx/>
              <a:buNone/>
            </a:pPr>
            <a:r>
              <a:rPr lang="en-US" altLang="en-US" sz="2400" dirty="0" err="1"/>
              <a:t>example.add</a:t>
            </a:r>
            <a:r>
              <a:rPr lang="en-US" altLang="en-US" sz="2400" dirty="0"/>
              <a:t>(new Worker(3));</a:t>
            </a:r>
          </a:p>
          <a:p>
            <a:pPr marL="0" indent="0">
              <a:buFontTx/>
              <a:buNone/>
            </a:pPr>
            <a:r>
              <a:rPr lang="en-US" altLang="en-US" sz="2400" dirty="0" err="1"/>
              <a:t>example.add</a:t>
            </a:r>
            <a:r>
              <a:rPr lang="en-US" altLang="en-US" sz="2400" dirty="0"/>
              <a:t>( new Manager(5).add(new Worker(2));</a:t>
            </a:r>
          </a:p>
          <a:p>
            <a:pPr marL="0" indent="0">
              <a:buFontTx/>
              <a:buNone/>
            </a:pPr>
            <a:r>
              <a:rPr lang="en-US" altLang="en-US" sz="2400" dirty="0"/>
              <a:t>Employee another=new Manager();</a:t>
            </a:r>
          </a:p>
          <a:p>
            <a:pPr marL="0" indent="0">
              <a:buFontTx/>
              <a:buNone/>
            </a:pPr>
            <a:r>
              <a:rPr lang="en-US" altLang="en-US" sz="2400" dirty="0"/>
              <a:t>…..</a:t>
            </a:r>
          </a:p>
          <a:p>
            <a:pPr marL="0" indent="0">
              <a:buFontTx/>
              <a:buNone/>
            </a:pPr>
            <a:r>
              <a:rPr lang="en-US" altLang="en-US" sz="2400" dirty="0" err="1"/>
              <a:t>example.add</a:t>
            </a:r>
            <a:r>
              <a:rPr lang="en-US" altLang="en-US" sz="2400" dirty="0"/>
              <a:t>(another);</a:t>
            </a:r>
          </a:p>
          <a:p>
            <a:pPr marL="0" indent="0">
              <a:buFontTx/>
              <a:buNone/>
            </a:pPr>
            <a:r>
              <a:rPr lang="en-US" altLang="en-US" sz="2400" dirty="0"/>
              <a:t>….</a:t>
            </a:r>
          </a:p>
          <a:p>
            <a:pPr marL="0" indent="0">
              <a:buFontTx/>
              <a:buNone/>
            </a:pPr>
            <a:r>
              <a:rPr lang="en-US" altLang="en-US" dirty="0" err="1"/>
              <a:t>example.print</a:t>
            </a:r>
            <a:r>
              <a:rPr lang="en-US" altLang="en-US" dirty="0"/>
              <a:t>(); //print the whole structure</a:t>
            </a:r>
          </a:p>
          <a:p>
            <a:pPr marL="0" indent="0">
              <a:buFontTx/>
              <a:buNone/>
            </a:pPr>
            <a:endParaRPr lang="en-US" altLang="en-US" sz="1800" dirty="0"/>
          </a:p>
          <a:p>
            <a:pPr marL="0" indent="0">
              <a:buFontTx/>
              <a:buNone/>
            </a:pPr>
            <a:r>
              <a:rPr lang="en-US" altLang="en-US" dirty="0" err="1"/>
              <a:t>example.get</a:t>
            </a:r>
            <a:r>
              <a:rPr lang="en-US" altLang="en-US" dirty="0"/>
              <a:t>(1).print(); //prints the whole subtree</a:t>
            </a:r>
          </a:p>
        </p:txBody>
      </p:sp>
    </p:spTree>
    <p:extLst>
      <p:ext uri="{BB962C8B-B14F-4D97-AF65-F5344CB8AC3E}">
        <p14:creationId xmlns:p14="http://schemas.microsoft.com/office/powerpoint/2010/main" val="346606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4B39A-851B-B3D9-F0DA-11F5B402D4F5}"/>
              </a:ext>
            </a:extLst>
          </p:cNvPr>
          <p:cNvSpPr>
            <a:spLocks noGrp="1"/>
          </p:cNvSpPr>
          <p:nvPr>
            <p:ph type="title"/>
          </p:nvPr>
        </p:nvSpPr>
        <p:spPr/>
        <p:txBody>
          <a:bodyPr/>
          <a:lstStyle/>
          <a:p>
            <a:r>
              <a:rPr lang="en-US" dirty="0"/>
              <a:t>A recurring problem…</a:t>
            </a:r>
          </a:p>
        </p:txBody>
      </p:sp>
      <p:sp>
        <p:nvSpPr>
          <p:cNvPr id="6" name="Content Placeholder 5">
            <a:extLst>
              <a:ext uri="{FF2B5EF4-FFF2-40B4-BE49-F238E27FC236}">
                <a16:creationId xmlns:a16="http://schemas.microsoft.com/office/drawing/2014/main" id="{23CFA9E6-4EAB-3B9D-BEDB-89C8E2A6E571}"/>
              </a:ext>
            </a:extLst>
          </p:cNvPr>
          <p:cNvSpPr>
            <a:spLocks noGrp="1"/>
          </p:cNvSpPr>
          <p:nvPr>
            <p:ph idx="1"/>
          </p:nvPr>
        </p:nvSpPr>
        <p:spPr>
          <a:xfrm>
            <a:off x="457200" y="1335292"/>
            <a:ext cx="8229600" cy="2701688"/>
          </a:xfrm>
        </p:spPr>
        <p:txBody>
          <a:bodyPr/>
          <a:lstStyle/>
          <a:p>
            <a:r>
              <a:rPr lang="en-US" sz="3000" dirty="0"/>
              <a:t>Any organizational hierarchy </a:t>
            </a:r>
          </a:p>
          <a:p>
            <a:r>
              <a:rPr lang="en-US" sz="3000" dirty="0"/>
              <a:t>Organizing files and folders</a:t>
            </a:r>
          </a:p>
          <a:p>
            <a:pPr lvl="1"/>
            <a:r>
              <a:rPr lang="en-US" dirty="0"/>
              <a:t>Is it different to move a file from move a folder?</a:t>
            </a:r>
          </a:p>
          <a:p>
            <a:r>
              <a:rPr lang="en-US" sz="3000" dirty="0"/>
              <a:t>Even printing ingredients</a:t>
            </a:r>
            <a:r>
              <a:rPr lang="en-US" sz="3000" dirty="0">
                <a:sym typeface="Wingdings" panose="05000000000000000000" pitchFamily="2" charset="2"/>
              </a:rPr>
              <a:t></a:t>
            </a:r>
          </a:p>
          <a:p>
            <a:endParaRPr lang="en-US" sz="3000" dirty="0">
              <a:sym typeface="Wingdings" panose="05000000000000000000" pitchFamily="2" charset="2"/>
            </a:endParaRPr>
          </a:p>
          <a:p>
            <a:endParaRPr lang="en-US" sz="3000" dirty="0">
              <a:sym typeface="Wingdings" panose="05000000000000000000" pitchFamily="2" charset="2"/>
            </a:endParaRPr>
          </a:p>
          <a:p>
            <a:r>
              <a:rPr lang="en-US" sz="3000" dirty="0"/>
              <a:t>Graphical User</a:t>
            </a:r>
          </a:p>
          <a:p>
            <a:pPr marL="0" indent="0">
              <a:buNone/>
            </a:pPr>
            <a:r>
              <a:rPr lang="en-US" sz="3000" dirty="0"/>
              <a:t>Interface frameworks</a:t>
            </a:r>
          </a:p>
        </p:txBody>
      </p:sp>
      <p:pic>
        <p:nvPicPr>
          <p:cNvPr id="175108" name="Picture 4" descr="Understanding Food Labels – Nutrition: Science and Everyday Application">
            <a:extLst>
              <a:ext uri="{FF2B5EF4-FFF2-40B4-BE49-F238E27FC236}">
                <a16:creationId xmlns:a16="http://schemas.microsoft.com/office/drawing/2014/main" id="{58263AEF-0126-BA51-411B-53D0BEA2C2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28" b="29775"/>
          <a:stretch/>
        </p:blipFill>
        <p:spPr bwMode="auto">
          <a:xfrm>
            <a:off x="4328808" y="3815861"/>
            <a:ext cx="4638574" cy="291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55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C3017E6-A918-63C7-E326-8E875E005138}"/>
              </a:ext>
            </a:extLst>
          </p:cNvPr>
          <p:cNvSpPr>
            <a:spLocks noGrp="1" noChangeArrowheads="1"/>
          </p:cNvSpPr>
          <p:nvPr>
            <p:ph type="title"/>
          </p:nvPr>
        </p:nvSpPr>
        <p:spPr/>
        <p:txBody>
          <a:bodyPr/>
          <a:lstStyle/>
          <a:p>
            <a:pPr eaLnBrk="1" hangingPunct="1"/>
            <a:r>
              <a:rPr lang="en-US" altLang="tr-TR" dirty="0"/>
              <a:t>Example 2: Scenario</a:t>
            </a:r>
            <a:endParaRPr lang="en-GB" altLang="tr-TR" dirty="0"/>
          </a:p>
        </p:txBody>
      </p:sp>
      <p:sp>
        <p:nvSpPr>
          <p:cNvPr id="15363" name="Rectangle 3">
            <a:extLst>
              <a:ext uri="{FF2B5EF4-FFF2-40B4-BE49-F238E27FC236}">
                <a16:creationId xmlns:a16="http://schemas.microsoft.com/office/drawing/2014/main" id="{89A48A69-F3EC-5D38-BB92-97E7A24E9684}"/>
              </a:ext>
            </a:extLst>
          </p:cNvPr>
          <p:cNvSpPr>
            <a:spLocks noGrp="1" noChangeArrowheads="1"/>
          </p:cNvSpPr>
          <p:nvPr>
            <p:ph idx="1"/>
          </p:nvPr>
        </p:nvSpPr>
        <p:spPr>
          <a:xfrm>
            <a:off x="457200" y="1335291"/>
            <a:ext cx="8229600" cy="5289245"/>
          </a:xfrm>
        </p:spPr>
        <p:txBody>
          <a:bodyPr/>
          <a:lstStyle/>
          <a:p>
            <a:pPr eaLnBrk="1" hangingPunct="1">
              <a:lnSpc>
                <a:spcPct val="112000"/>
              </a:lnSpc>
            </a:pPr>
            <a:r>
              <a:rPr lang="en-GB" altLang="tr-TR" sz="2800" dirty="0"/>
              <a:t>A GUI system has window objects which can contain various GUI components (widgets) such as, buttons and text areas. </a:t>
            </a:r>
          </a:p>
          <a:p>
            <a:pPr eaLnBrk="1" hangingPunct="1">
              <a:lnSpc>
                <a:spcPct val="112000"/>
              </a:lnSpc>
            </a:pPr>
            <a:r>
              <a:rPr lang="en-GB" altLang="tr-TR" sz="2800" dirty="0"/>
              <a:t>A window can also contain widget container objects which can hold other widgets.</a:t>
            </a:r>
          </a:p>
          <a:p>
            <a:pPr eaLnBrk="1" hangingPunct="1">
              <a:lnSpc>
                <a:spcPct val="112000"/>
              </a:lnSpc>
            </a:pPr>
            <a:r>
              <a:rPr lang="en-US" altLang="tr-TR" sz="2800" dirty="0"/>
              <a:t>We want to update the window and all its content for some user interactions</a:t>
            </a:r>
          </a:p>
          <a:p>
            <a:pPr eaLnBrk="1" hangingPunct="1">
              <a:lnSpc>
                <a:spcPct val="112000"/>
              </a:lnSpc>
            </a:pPr>
            <a:r>
              <a:rPr lang="en-GB" altLang="tr-TR" sz="2800" u="sng" dirty="0"/>
              <a:t>Problem</a:t>
            </a:r>
            <a:r>
              <a:rPr lang="en-GB" altLang="tr-TR" sz="2800" dirty="0"/>
              <a:t>: </a:t>
            </a:r>
            <a:endParaRPr lang="en-US" altLang="tr-TR" sz="2800" dirty="0"/>
          </a:p>
          <a:p>
            <a:pPr lvl="1">
              <a:lnSpc>
                <a:spcPct val="112000"/>
              </a:lnSpc>
            </a:pPr>
            <a:r>
              <a:rPr lang="en-US" altLang="tr-TR" sz="2400" dirty="0"/>
              <a:t>How to represent these widgets?</a:t>
            </a:r>
            <a:endParaRPr lang="en-GB" altLang="tr-TR" sz="2400" dirty="0"/>
          </a:p>
          <a:p>
            <a:pPr lvl="1" eaLnBrk="1" hangingPunct="1">
              <a:lnSpc>
                <a:spcPct val="112000"/>
              </a:lnSpc>
            </a:pPr>
            <a:r>
              <a:rPr lang="en-US" altLang="tr-TR" sz="2400" dirty="0"/>
              <a:t>Update one widget or whole window</a:t>
            </a:r>
            <a:endParaRPr lang="en-GB" altLang="tr-TR" sz="2400" dirty="0"/>
          </a:p>
          <a:p>
            <a:pPr lvl="2">
              <a:lnSpc>
                <a:spcPct val="112000"/>
              </a:lnSpc>
            </a:pPr>
            <a:r>
              <a:rPr lang="en-US" altLang="tr-TR" sz="2000" dirty="0"/>
              <a:t>E.g. change the theme</a:t>
            </a:r>
            <a:endParaRPr lang="en-GB" altLang="tr-T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6720C1EC-6ECD-8C60-C5D4-4EDF0AAC5248}"/>
              </a:ext>
            </a:extLst>
          </p:cNvPr>
          <p:cNvSpPr>
            <a:spLocks noGrp="1" noChangeArrowheads="1"/>
          </p:cNvSpPr>
          <p:nvPr>
            <p:ph type="title"/>
          </p:nvPr>
        </p:nvSpPr>
        <p:spPr/>
        <p:txBody>
          <a:bodyPr/>
          <a:lstStyle/>
          <a:p>
            <a:pPr eaLnBrk="1" hangingPunct="1"/>
            <a:r>
              <a:rPr lang="en-US" altLang="tr-TR" dirty="0"/>
              <a:t>Example2: Solution 1</a:t>
            </a:r>
            <a:endParaRPr lang="en-GB" altLang="tr-TR" dirty="0"/>
          </a:p>
        </p:txBody>
      </p:sp>
      <p:sp>
        <p:nvSpPr>
          <p:cNvPr id="16387" name="Rectangle 3">
            <a:extLst>
              <a:ext uri="{FF2B5EF4-FFF2-40B4-BE49-F238E27FC236}">
                <a16:creationId xmlns:a16="http://schemas.microsoft.com/office/drawing/2014/main" id="{D726FED6-F321-AD69-CB9F-08DB61744EEE}"/>
              </a:ext>
            </a:extLst>
          </p:cNvPr>
          <p:cNvSpPr>
            <a:spLocks noGrp="1" noChangeArrowheads="1"/>
          </p:cNvSpPr>
          <p:nvPr>
            <p:ph sz="half" idx="1"/>
          </p:nvPr>
        </p:nvSpPr>
        <p:spPr>
          <a:xfrm>
            <a:off x="173038" y="1258888"/>
            <a:ext cx="4759326" cy="4867275"/>
          </a:xfrm>
        </p:spPr>
        <p:txBody>
          <a:bodyPr/>
          <a:lstStyle/>
          <a:p>
            <a:pPr eaLnBrk="1" hangingPunct="1">
              <a:lnSpc>
                <a:spcPct val="80000"/>
              </a:lnSpc>
              <a:buFontTx/>
              <a:buNone/>
            </a:pPr>
            <a:r>
              <a:rPr lang="en-GB" altLang="tr-TR" sz="2000" dirty="0">
                <a:latin typeface="+mj-lt"/>
              </a:rPr>
              <a:t>public class Window {</a:t>
            </a:r>
          </a:p>
          <a:p>
            <a:pPr eaLnBrk="1" hangingPunct="1">
              <a:lnSpc>
                <a:spcPct val="80000"/>
              </a:lnSpc>
              <a:buFontTx/>
              <a:buNone/>
            </a:pPr>
            <a:r>
              <a:rPr lang="en-GB" altLang="tr-TR" sz="2000" dirty="0">
                <a:latin typeface="+mj-lt"/>
              </a:rPr>
              <a:t>   </a:t>
            </a:r>
            <a:r>
              <a:rPr lang="en-GB" altLang="tr-TR" sz="2000" u="sng" dirty="0">
                <a:latin typeface="+mj-lt"/>
              </a:rPr>
              <a:t>Button</a:t>
            </a:r>
            <a:r>
              <a:rPr lang="en-GB" altLang="tr-TR" sz="2000" dirty="0">
                <a:latin typeface="+mj-lt"/>
              </a:rPr>
              <a:t>[] buttons;</a:t>
            </a:r>
          </a:p>
          <a:p>
            <a:pPr eaLnBrk="1" hangingPunct="1">
              <a:lnSpc>
                <a:spcPct val="80000"/>
              </a:lnSpc>
              <a:buFontTx/>
              <a:buNone/>
            </a:pPr>
            <a:r>
              <a:rPr lang="en-GB" altLang="tr-TR" sz="2000" dirty="0">
                <a:latin typeface="+mj-lt"/>
              </a:rPr>
              <a:t>   </a:t>
            </a:r>
            <a:r>
              <a:rPr lang="en-GB" altLang="tr-TR" sz="2000" u="sng" dirty="0">
                <a:latin typeface="+mj-lt"/>
              </a:rPr>
              <a:t>Menu</a:t>
            </a:r>
            <a:r>
              <a:rPr lang="en-GB" altLang="tr-TR" sz="2000" dirty="0">
                <a:latin typeface="+mj-lt"/>
              </a:rPr>
              <a:t>[] menus;</a:t>
            </a:r>
          </a:p>
          <a:p>
            <a:pPr eaLnBrk="1" hangingPunct="1">
              <a:lnSpc>
                <a:spcPct val="80000"/>
              </a:lnSpc>
              <a:buFontTx/>
              <a:buNone/>
            </a:pPr>
            <a:r>
              <a:rPr lang="en-GB" altLang="tr-TR" sz="2000" dirty="0">
                <a:latin typeface="+mj-lt"/>
              </a:rPr>
              <a:t>   </a:t>
            </a:r>
            <a:r>
              <a:rPr lang="en-GB" altLang="tr-TR" sz="2000" u="sng" dirty="0" err="1">
                <a:latin typeface="+mj-lt"/>
              </a:rPr>
              <a:t>TextArea</a:t>
            </a:r>
            <a:r>
              <a:rPr lang="en-GB" altLang="tr-TR" sz="2000" dirty="0">
                <a:latin typeface="+mj-lt"/>
              </a:rPr>
              <a:t>[] </a:t>
            </a:r>
            <a:r>
              <a:rPr lang="en-GB" altLang="tr-TR" sz="2000" dirty="0" err="1">
                <a:latin typeface="+mj-lt"/>
              </a:rPr>
              <a:t>textAreas</a:t>
            </a:r>
            <a:r>
              <a:rPr lang="en-GB" altLang="tr-TR" sz="2000" dirty="0">
                <a:latin typeface="+mj-lt"/>
              </a:rPr>
              <a:t>;</a:t>
            </a:r>
          </a:p>
          <a:p>
            <a:pPr eaLnBrk="1" hangingPunct="1">
              <a:lnSpc>
                <a:spcPct val="80000"/>
              </a:lnSpc>
              <a:buFontTx/>
              <a:buNone/>
            </a:pPr>
            <a:r>
              <a:rPr lang="en-GB" altLang="tr-TR" sz="2000" dirty="0">
                <a:latin typeface="+mj-lt"/>
              </a:rPr>
              <a:t>   </a:t>
            </a:r>
            <a:r>
              <a:rPr lang="en-GB" altLang="tr-TR" sz="2000" u="sng" dirty="0" err="1">
                <a:latin typeface="+mj-lt"/>
              </a:rPr>
              <a:t>WidgetContainer</a:t>
            </a:r>
            <a:r>
              <a:rPr lang="en-GB" altLang="tr-TR" sz="2000" dirty="0">
                <a:latin typeface="+mj-lt"/>
              </a:rPr>
              <a:t>[] containers;</a:t>
            </a:r>
          </a:p>
          <a:p>
            <a:pPr eaLnBrk="1" hangingPunct="1">
              <a:lnSpc>
                <a:spcPct val="80000"/>
              </a:lnSpc>
              <a:buFontTx/>
              <a:buNone/>
            </a:pPr>
            <a:r>
              <a:rPr lang="en-GB" altLang="tr-TR" sz="2000" dirty="0">
                <a:latin typeface="+mj-lt"/>
              </a:rPr>
              <a:t>   public void </a:t>
            </a:r>
            <a:r>
              <a:rPr lang="en-GB" altLang="tr-TR" sz="2000" dirty="0">
                <a:solidFill>
                  <a:srgbClr val="FF0000"/>
                </a:solidFill>
                <a:latin typeface="+mj-lt"/>
              </a:rPr>
              <a:t>update()</a:t>
            </a:r>
            <a:r>
              <a:rPr lang="en-GB" altLang="tr-TR" sz="2000" dirty="0">
                <a:latin typeface="+mj-lt"/>
              </a:rPr>
              <a:t> {</a:t>
            </a:r>
          </a:p>
          <a:p>
            <a:pPr eaLnBrk="1" hangingPunct="1">
              <a:lnSpc>
                <a:spcPct val="80000"/>
              </a:lnSpc>
              <a:buFontTx/>
              <a:buNone/>
            </a:pPr>
            <a:r>
              <a:rPr lang="en-GB" altLang="tr-TR" sz="2000" dirty="0">
                <a:latin typeface="+mj-lt"/>
              </a:rPr>
              <a:t>       if (buttons != null)</a:t>
            </a:r>
          </a:p>
          <a:p>
            <a:pPr eaLnBrk="1" hangingPunct="1">
              <a:lnSpc>
                <a:spcPct val="80000"/>
              </a:lnSpc>
              <a:buFontTx/>
              <a:buNone/>
            </a:pPr>
            <a:r>
              <a:rPr lang="en-GB" altLang="tr-TR" sz="2000" dirty="0">
                <a:latin typeface="+mj-lt"/>
              </a:rPr>
              <a:t>         for (int k = 0; k &lt; </a:t>
            </a:r>
            <a:r>
              <a:rPr lang="en-GB" altLang="tr-TR" sz="2000" dirty="0" err="1">
                <a:latin typeface="+mj-lt"/>
              </a:rPr>
              <a:t>buttons.length</a:t>
            </a:r>
            <a:r>
              <a:rPr lang="en-GB" altLang="tr-TR" sz="2000" dirty="0">
                <a:latin typeface="+mj-lt"/>
              </a:rPr>
              <a:t>;</a:t>
            </a:r>
          </a:p>
          <a:p>
            <a:pPr eaLnBrk="1" hangingPunct="1">
              <a:lnSpc>
                <a:spcPct val="80000"/>
              </a:lnSpc>
              <a:buFontTx/>
              <a:buNone/>
            </a:pPr>
            <a:r>
              <a:rPr lang="en-GB" altLang="tr-TR" sz="2000" dirty="0">
                <a:latin typeface="+mj-lt"/>
              </a:rPr>
              <a:t>                k++) buttons[k].draw();</a:t>
            </a:r>
          </a:p>
          <a:p>
            <a:pPr eaLnBrk="1" hangingPunct="1">
              <a:lnSpc>
                <a:spcPct val="80000"/>
              </a:lnSpc>
              <a:buFontTx/>
              <a:buNone/>
            </a:pPr>
            <a:r>
              <a:rPr lang="en-GB" altLang="tr-TR" sz="2000" dirty="0">
                <a:latin typeface="+mj-lt"/>
              </a:rPr>
              <a:t>       if (menus != null)</a:t>
            </a:r>
          </a:p>
          <a:p>
            <a:pPr eaLnBrk="1" hangingPunct="1">
              <a:lnSpc>
                <a:spcPct val="80000"/>
              </a:lnSpc>
              <a:buFontTx/>
              <a:buNone/>
            </a:pPr>
            <a:r>
              <a:rPr lang="en-GB" altLang="tr-TR" sz="2000" dirty="0">
                <a:latin typeface="+mj-lt"/>
              </a:rPr>
              <a:t>           for (int k = 0; k &lt; </a:t>
            </a:r>
            <a:r>
              <a:rPr lang="en-GB" altLang="tr-TR" sz="2000" dirty="0" err="1">
                <a:latin typeface="+mj-lt"/>
              </a:rPr>
              <a:t>menus.length</a:t>
            </a:r>
            <a:r>
              <a:rPr lang="en-GB" altLang="tr-TR" sz="2000" dirty="0">
                <a:latin typeface="+mj-lt"/>
              </a:rPr>
              <a:t>;</a:t>
            </a:r>
          </a:p>
          <a:p>
            <a:pPr eaLnBrk="1" hangingPunct="1">
              <a:lnSpc>
                <a:spcPct val="80000"/>
              </a:lnSpc>
              <a:buFontTx/>
              <a:buNone/>
            </a:pPr>
            <a:r>
              <a:rPr lang="en-GB" altLang="tr-TR" sz="2000" dirty="0">
                <a:latin typeface="+mj-lt"/>
              </a:rPr>
              <a:t>                k++) menus[k].refresh();</a:t>
            </a:r>
          </a:p>
          <a:p>
            <a:pPr eaLnBrk="1" hangingPunct="1">
              <a:lnSpc>
                <a:spcPct val="80000"/>
              </a:lnSpc>
              <a:buFontTx/>
              <a:buNone/>
            </a:pPr>
            <a:r>
              <a:rPr lang="en-GB" altLang="tr-TR" sz="2000" dirty="0">
                <a:latin typeface="+mj-lt"/>
              </a:rPr>
              <a:t>       // Other widgets handled similarly.</a:t>
            </a:r>
          </a:p>
          <a:p>
            <a:pPr eaLnBrk="1" hangingPunct="1">
              <a:lnSpc>
                <a:spcPct val="80000"/>
              </a:lnSpc>
              <a:buFontTx/>
              <a:buNone/>
            </a:pPr>
            <a:r>
              <a:rPr lang="en-GB" altLang="tr-TR" sz="2000" dirty="0">
                <a:latin typeface="+mj-lt"/>
              </a:rPr>
              <a:t>      if (containers != null)</a:t>
            </a:r>
          </a:p>
          <a:p>
            <a:pPr eaLnBrk="1" hangingPunct="1">
              <a:lnSpc>
                <a:spcPct val="80000"/>
              </a:lnSpc>
              <a:buFontTx/>
              <a:buNone/>
            </a:pPr>
            <a:r>
              <a:rPr lang="en-GB" altLang="tr-TR" sz="2000" dirty="0">
                <a:latin typeface="+mj-lt"/>
              </a:rPr>
              <a:t>        for (int k = 0; k&lt;</a:t>
            </a:r>
            <a:r>
              <a:rPr lang="en-GB" altLang="tr-TR" sz="2000" dirty="0" err="1">
                <a:latin typeface="+mj-lt"/>
              </a:rPr>
              <a:t>containers.length</a:t>
            </a:r>
            <a:r>
              <a:rPr lang="en-GB" altLang="tr-TR" sz="2000" dirty="0">
                <a:latin typeface="+mj-lt"/>
              </a:rPr>
              <a:t>;</a:t>
            </a:r>
          </a:p>
          <a:p>
            <a:pPr eaLnBrk="1" hangingPunct="1">
              <a:lnSpc>
                <a:spcPct val="80000"/>
              </a:lnSpc>
              <a:buFontTx/>
              <a:buNone/>
            </a:pPr>
            <a:r>
              <a:rPr lang="en-GB" altLang="tr-TR" sz="2000" dirty="0">
                <a:latin typeface="+mj-lt"/>
              </a:rPr>
              <a:t>       k++)containers[k].</a:t>
            </a:r>
            <a:r>
              <a:rPr lang="en-GB" altLang="tr-TR" sz="2000" dirty="0" err="1">
                <a:latin typeface="+mj-lt"/>
              </a:rPr>
              <a:t>updateWidgets</a:t>
            </a:r>
            <a:r>
              <a:rPr lang="en-GB" altLang="tr-TR" sz="2000" dirty="0">
                <a:latin typeface="+mj-lt"/>
              </a:rPr>
              <a:t>();</a:t>
            </a:r>
          </a:p>
          <a:p>
            <a:pPr eaLnBrk="1" hangingPunct="1">
              <a:lnSpc>
                <a:spcPct val="80000"/>
              </a:lnSpc>
              <a:buFontTx/>
              <a:buNone/>
            </a:pPr>
            <a:r>
              <a:rPr lang="en-GB" altLang="tr-TR" sz="2000" dirty="0">
                <a:latin typeface="+mj-lt"/>
              </a:rPr>
              <a:t>}</a:t>
            </a:r>
          </a:p>
          <a:p>
            <a:pPr eaLnBrk="1" hangingPunct="1">
              <a:lnSpc>
                <a:spcPct val="80000"/>
              </a:lnSpc>
              <a:buFontTx/>
              <a:buNone/>
            </a:pPr>
            <a:r>
              <a:rPr lang="en-GB" altLang="tr-TR" sz="2000" dirty="0">
                <a:latin typeface="+mj-lt"/>
              </a:rPr>
              <a:t>...</a:t>
            </a:r>
          </a:p>
          <a:p>
            <a:pPr eaLnBrk="1" hangingPunct="1">
              <a:lnSpc>
                <a:spcPct val="80000"/>
              </a:lnSpc>
              <a:buFontTx/>
              <a:buNone/>
            </a:pPr>
            <a:r>
              <a:rPr lang="en-GB" altLang="tr-TR" sz="2000" dirty="0">
                <a:latin typeface="+mj-lt"/>
              </a:rPr>
              <a:t>}</a:t>
            </a:r>
          </a:p>
        </p:txBody>
      </p:sp>
      <p:sp>
        <p:nvSpPr>
          <p:cNvPr id="16388" name="Rectangle 5">
            <a:extLst>
              <a:ext uri="{FF2B5EF4-FFF2-40B4-BE49-F238E27FC236}">
                <a16:creationId xmlns:a16="http://schemas.microsoft.com/office/drawing/2014/main" id="{95963E30-8DFA-A5A7-AFC1-AA0A684330AE}"/>
              </a:ext>
            </a:extLst>
          </p:cNvPr>
          <p:cNvSpPr>
            <a:spLocks noGrp="1" noChangeArrowheads="1"/>
          </p:cNvSpPr>
          <p:nvPr>
            <p:ph sz="half" idx="2"/>
          </p:nvPr>
        </p:nvSpPr>
        <p:spPr>
          <a:xfrm>
            <a:off x="4932363" y="1272636"/>
            <a:ext cx="4038600" cy="4595191"/>
          </a:xfrm>
        </p:spPr>
        <p:txBody>
          <a:bodyPr/>
          <a:lstStyle/>
          <a:p>
            <a:pPr eaLnBrk="1" hangingPunct="1">
              <a:lnSpc>
                <a:spcPct val="80000"/>
              </a:lnSpc>
            </a:pPr>
            <a:r>
              <a:rPr lang="en-GB" altLang="tr-TR" sz="2400" dirty="0"/>
              <a:t>Solution 1: Design all the widgets with different interfaces for "updating" the screen.</a:t>
            </a:r>
          </a:p>
          <a:p>
            <a:pPr lvl="1" eaLnBrk="1" hangingPunct="1">
              <a:lnSpc>
                <a:spcPct val="80000"/>
              </a:lnSpc>
            </a:pPr>
            <a:r>
              <a:rPr lang="en-GB" altLang="tr-TR" sz="2000" dirty="0"/>
              <a:t>a Window update() method</a:t>
            </a:r>
          </a:p>
          <a:p>
            <a:pPr lvl="1" eaLnBrk="1" hangingPunct="1">
              <a:lnSpc>
                <a:spcPct val="80000"/>
              </a:lnSpc>
              <a:buFontTx/>
              <a:buNone/>
            </a:pPr>
            <a:endParaRPr lang="en-GB" altLang="tr-TR" sz="2000" dirty="0"/>
          </a:p>
          <a:p>
            <a:pPr eaLnBrk="1" hangingPunct="1">
              <a:lnSpc>
                <a:spcPct val="80000"/>
              </a:lnSpc>
            </a:pPr>
            <a:r>
              <a:rPr lang="en-GB" altLang="tr-TR" sz="2400" dirty="0"/>
              <a:t>A bad solution</a:t>
            </a:r>
          </a:p>
          <a:p>
            <a:pPr eaLnBrk="1" hangingPunct="1">
              <a:lnSpc>
                <a:spcPct val="80000"/>
              </a:lnSpc>
            </a:pPr>
            <a:r>
              <a:rPr lang="en-GB" altLang="tr-TR" sz="2400" dirty="0"/>
              <a:t>violates the Open-Closed Principle. </a:t>
            </a:r>
          </a:p>
          <a:p>
            <a:pPr lvl="1" eaLnBrk="1" hangingPunct="1">
              <a:lnSpc>
                <a:spcPct val="80000"/>
              </a:lnSpc>
            </a:pPr>
            <a:r>
              <a:rPr lang="en-GB" altLang="tr-TR" sz="2000" dirty="0"/>
              <a:t>If we want to add a new kind of widget, we have </a:t>
            </a:r>
            <a:r>
              <a:rPr lang="en-GB" altLang="tr-TR" sz="2000" dirty="0" err="1"/>
              <a:t>tomodify</a:t>
            </a:r>
            <a:r>
              <a:rPr lang="en-GB" altLang="tr-TR" sz="2000" dirty="0"/>
              <a:t> the update() method of Window to handle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534324D-5DF5-0D02-F1B9-002F60040833}"/>
              </a:ext>
            </a:extLst>
          </p:cNvPr>
          <p:cNvSpPr>
            <a:spLocks noGrp="1" noChangeArrowheads="1"/>
          </p:cNvSpPr>
          <p:nvPr>
            <p:ph type="title"/>
          </p:nvPr>
        </p:nvSpPr>
        <p:spPr>
          <a:xfrm>
            <a:off x="471488" y="0"/>
            <a:ext cx="8229600" cy="1143000"/>
          </a:xfrm>
        </p:spPr>
        <p:txBody>
          <a:bodyPr/>
          <a:lstStyle/>
          <a:p>
            <a:pPr eaLnBrk="1" hangingPunct="1"/>
            <a:r>
              <a:rPr lang="en-US" altLang="tr-TR" dirty="0"/>
              <a:t>Example2: Solution 2 </a:t>
            </a:r>
            <a:endParaRPr lang="en-GB" altLang="tr-TR" dirty="0"/>
          </a:p>
        </p:txBody>
      </p:sp>
      <p:sp>
        <p:nvSpPr>
          <p:cNvPr id="17411" name="Rectangle 3">
            <a:extLst>
              <a:ext uri="{FF2B5EF4-FFF2-40B4-BE49-F238E27FC236}">
                <a16:creationId xmlns:a16="http://schemas.microsoft.com/office/drawing/2014/main" id="{E5DE30C0-6BB5-FC22-4D1A-AA0686D85DCA}"/>
              </a:ext>
            </a:extLst>
          </p:cNvPr>
          <p:cNvSpPr>
            <a:spLocks noGrp="1" noChangeArrowheads="1"/>
          </p:cNvSpPr>
          <p:nvPr>
            <p:ph idx="1"/>
          </p:nvPr>
        </p:nvSpPr>
        <p:spPr>
          <a:xfrm>
            <a:off x="471488" y="1395091"/>
            <a:ext cx="8229600" cy="4935538"/>
          </a:xfrm>
        </p:spPr>
        <p:txBody>
          <a:bodyPr/>
          <a:lstStyle/>
          <a:p>
            <a:pPr eaLnBrk="1" hangingPunct="1">
              <a:lnSpc>
                <a:spcPct val="80000"/>
              </a:lnSpc>
            </a:pPr>
            <a:r>
              <a:rPr lang="en-GB" altLang="tr-TR" sz="2800" dirty="0"/>
              <a:t> Try to program to an interface. All widgets support the Widget interface,</a:t>
            </a:r>
          </a:p>
          <a:p>
            <a:pPr lvl="1" eaLnBrk="1" hangingPunct="1">
              <a:lnSpc>
                <a:spcPct val="80000"/>
              </a:lnSpc>
            </a:pPr>
            <a:r>
              <a:rPr lang="en-GB" altLang="tr-TR" sz="2400" dirty="0"/>
              <a:t>subclasses of a Widget class </a:t>
            </a:r>
          </a:p>
          <a:p>
            <a:pPr lvl="1" eaLnBrk="1" hangingPunct="1">
              <a:lnSpc>
                <a:spcPct val="80000"/>
              </a:lnSpc>
            </a:pPr>
            <a:endParaRPr lang="en-GB" altLang="tr-TR" sz="1800" dirty="0"/>
          </a:p>
          <a:p>
            <a:pPr eaLnBrk="1" hangingPunct="1">
              <a:lnSpc>
                <a:spcPct val="80000"/>
              </a:lnSpc>
              <a:buFontTx/>
              <a:buNone/>
            </a:pPr>
            <a:r>
              <a:rPr lang="en-GB" altLang="tr-TR" sz="2000" dirty="0"/>
              <a:t>public class Window {</a:t>
            </a:r>
          </a:p>
          <a:p>
            <a:pPr eaLnBrk="1" hangingPunct="1">
              <a:lnSpc>
                <a:spcPct val="80000"/>
              </a:lnSpc>
              <a:buFontTx/>
              <a:buNone/>
            </a:pPr>
            <a:r>
              <a:rPr lang="en-GB" altLang="tr-TR" sz="2000" dirty="0"/>
              <a:t>   Widget[] widgets;</a:t>
            </a:r>
          </a:p>
          <a:p>
            <a:pPr eaLnBrk="1" hangingPunct="1">
              <a:lnSpc>
                <a:spcPct val="80000"/>
              </a:lnSpc>
              <a:buFontTx/>
              <a:buNone/>
            </a:pPr>
            <a:r>
              <a:rPr lang="en-GB" altLang="tr-TR" sz="2000" dirty="0"/>
              <a:t>   </a:t>
            </a:r>
            <a:r>
              <a:rPr lang="en-GB" altLang="tr-TR" sz="2000" dirty="0" err="1"/>
              <a:t>WidgetContainer</a:t>
            </a:r>
            <a:r>
              <a:rPr lang="en-GB" altLang="tr-TR" sz="2000" dirty="0"/>
              <a:t>[] containers;</a:t>
            </a:r>
          </a:p>
          <a:p>
            <a:pPr eaLnBrk="1" hangingPunct="1">
              <a:lnSpc>
                <a:spcPct val="80000"/>
              </a:lnSpc>
              <a:buFontTx/>
              <a:buNone/>
            </a:pPr>
            <a:r>
              <a:rPr lang="en-GB" altLang="tr-TR" sz="2000" dirty="0"/>
              <a:t>   public void </a:t>
            </a:r>
            <a:r>
              <a:rPr lang="en-GB" altLang="tr-TR" sz="2000" dirty="0">
                <a:solidFill>
                  <a:srgbClr val="FF0000"/>
                </a:solidFill>
              </a:rPr>
              <a:t>update</a:t>
            </a:r>
            <a:r>
              <a:rPr lang="en-GB" altLang="tr-TR" sz="2000" dirty="0"/>
              <a:t>() {</a:t>
            </a:r>
          </a:p>
          <a:p>
            <a:pPr eaLnBrk="1" hangingPunct="1">
              <a:lnSpc>
                <a:spcPct val="80000"/>
              </a:lnSpc>
              <a:buFontTx/>
              <a:buNone/>
            </a:pPr>
            <a:r>
              <a:rPr lang="en-GB" altLang="tr-TR" sz="2000" dirty="0"/>
              <a:t>     if (widgets != null) </a:t>
            </a:r>
          </a:p>
          <a:p>
            <a:pPr eaLnBrk="1" hangingPunct="1">
              <a:lnSpc>
                <a:spcPct val="80000"/>
              </a:lnSpc>
              <a:buFontTx/>
              <a:buNone/>
            </a:pPr>
            <a:r>
              <a:rPr lang="en-GB" altLang="tr-TR" sz="2000" dirty="0"/>
              <a:t>       for (int k = 0; k &lt; </a:t>
            </a:r>
            <a:r>
              <a:rPr lang="en-GB" altLang="tr-TR" sz="2000" dirty="0" err="1"/>
              <a:t>widgets.length</a:t>
            </a:r>
            <a:r>
              <a:rPr lang="en-GB" altLang="tr-TR" sz="2000" dirty="0"/>
              <a:t>; k++) widgets[k].update();</a:t>
            </a:r>
          </a:p>
          <a:p>
            <a:pPr eaLnBrk="1" hangingPunct="1">
              <a:lnSpc>
                <a:spcPct val="80000"/>
              </a:lnSpc>
              <a:buFontTx/>
              <a:buNone/>
            </a:pPr>
            <a:r>
              <a:rPr lang="en-GB" altLang="tr-TR" sz="2000" dirty="0"/>
              <a:t>     if (containers != null) </a:t>
            </a:r>
          </a:p>
          <a:p>
            <a:pPr eaLnBrk="1" hangingPunct="1">
              <a:lnSpc>
                <a:spcPct val="80000"/>
              </a:lnSpc>
              <a:buFontTx/>
              <a:buNone/>
            </a:pPr>
            <a:r>
              <a:rPr lang="en-GB" altLang="tr-TR" sz="2000" dirty="0"/>
              <a:t>       for (int k = 0; k &lt; </a:t>
            </a:r>
            <a:r>
              <a:rPr lang="en-GB" altLang="tr-TR" sz="2000" dirty="0" err="1"/>
              <a:t>containers.length</a:t>
            </a:r>
            <a:r>
              <a:rPr lang="en-GB" altLang="tr-TR" sz="2000" dirty="0"/>
              <a:t>; k++ )       </a:t>
            </a:r>
          </a:p>
          <a:p>
            <a:pPr eaLnBrk="1" hangingPunct="1">
              <a:lnSpc>
                <a:spcPct val="80000"/>
              </a:lnSpc>
              <a:buFontTx/>
              <a:buNone/>
            </a:pPr>
            <a:r>
              <a:rPr lang="en-GB" altLang="tr-TR" sz="2000" dirty="0"/>
              <a:t>            containers[k].</a:t>
            </a:r>
            <a:r>
              <a:rPr lang="en-GB" altLang="tr-TR" sz="2000" dirty="0" err="1"/>
              <a:t>updateWidgets</a:t>
            </a:r>
            <a:r>
              <a:rPr lang="en-GB" altLang="tr-TR" sz="2000" dirty="0"/>
              <a:t>();</a:t>
            </a:r>
          </a:p>
          <a:p>
            <a:pPr eaLnBrk="1" hangingPunct="1">
              <a:lnSpc>
                <a:spcPct val="80000"/>
              </a:lnSpc>
              <a:buFontTx/>
              <a:buNone/>
            </a:pPr>
            <a:r>
              <a:rPr lang="en-GB" altLang="tr-TR" sz="2000" dirty="0"/>
              <a:t>}}</a:t>
            </a:r>
          </a:p>
        </p:txBody>
      </p:sp>
      <p:sp>
        <p:nvSpPr>
          <p:cNvPr id="230406" name="Text Box 6">
            <a:extLst>
              <a:ext uri="{FF2B5EF4-FFF2-40B4-BE49-F238E27FC236}">
                <a16:creationId xmlns:a16="http://schemas.microsoft.com/office/drawing/2014/main" id="{8C0A4ED4-7727-80AC-3393-68CF0CDD92D3}"/>
              </a:ext>
            </a:extLst>
          </p:cNvPr>
          <p:cNvSpPr txBox="1">
            <a:spLocks noChangeArrowheads="1"/>
          </p:cNvSpPr>
          <p:nvPr/>
        </p:nvSpPr>
        <p:spPr bwMode="auto">
          <a:xfrm>
            <a:off x="2336800" y="6200775"/>
            <a:ext cx="657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b="1" i="1"/>
              <a:t>still distinguishing between widgets and widget containers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67E0E53-FA29-420D-2A9B-C8F34E4D3EA2}"/>
              </a:ext>
            </a:extLst>
          </p:cNvPr>
          <p:cNvSpPr>
            <a:spLocks noGrp="1" noChangeArrowheads="1"/>
          </p:cNvSpPr>
          <p:nvPr>
            <p:ph type="title"/>
          </p:nvPr>
        </p:nvSpPr>
        <p:spPr/>
        <p:txBody>
          <a:bodyPr/>
          <a:lstStyle/>
          <a:p>
            <a:pPr eaLnBrk="1" hangingPunct="1"/>
            <a:r>
              <a:rPr lang="en-US" altLang="tr-TR" sz="4000" dirty="0"/>
              <a:t>The tree of widgets and containers</a:t>
            </a:r>
            <a:endParaRPr lang="en-GB" altLang="tr-TR" sz="4000" dirty="0"/>
          </a:p>
        </p:txBody>
      </p:sp>
      <p:sp>
        <p:nvSpPr>
          <p:cNvPr id="18435" name="Text Box 3">
            <a:extLst>
              <a:ext uri="{FF2B5EF4-FFF2-40B4-BE49-F238E27FC236}">
                <a16:creationId xmlns:a16="http://schemas.microsoft.com/office/drawing/2014/main" id="{92599236-2CED-72FE-E5DA-D4C4851F9C1C}"/>
              </a:ext>
            </a:extLst>
          </p:cNvPr>
          <p:cNvSpPr txBox="1">
            <a:spLocks noChangeArrowheads="1"/>
          </p:cNvSpPr>
          <p:nvPr/>
        </p:nvSpPr>
        <p:spPr bwMode="auto">
          <a:xfrm>
            <a:off x="3686175" y="45735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panel</a:t>
            </a:r>
            <a:endParaRPr lang="en-GB" altLang="tr-TR" sz="1800"/>
          </a:p>
        </p:txBody>
      </p:sp>
      <p:sp>
        <p:nvSpPr>
          <p:cNvPr id="18436" name="Text Box 4">
            <a:extLst>
              <a:ext uri="{FF2B5EF4-FFF2-40B4-BE49-F238E27FC236}">
                <a16:creationId xmlns:a16="http://schemas.microsoft.com/office/drawing/2014/main" id="{D22C4EE8-23C7-C00B-1762-916ED277112E}"/>
              </a:ext>
            </a:extLst>
          </p:cNvPr>
          <p:cNvSpPr txBox="1">
            <a:spLocks noChangeArrowheads="1"/>
          </p:cNvSpPr>
          <p:nvPr/>
        </p:nvSpPr>
        <p:spPr bwMode="auto">
          <a:xfrm>
            <a:off x="762000" y="29860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button</a:t>
            </a:r>
            <a:endParaRPr lang="en-GB" altLang="tr-TR" sz="1800"/>
          </a:p>
        </p:txBody>
      </p:sp>
      <p:sp>
        <p:nvSpPr>
          <p:cNvPr id="18437" name="Text Box 5">
            <a:extLst>
              <a:ext uri="{FF2B5EF4-FFF2-40B4-BE49-F238E27FC236}">
                <a16:creationId xmlns:a16="http://schemas.microsoft.com/office/drawing/2014/main" id="{0E2E8B8C-AEF3-1322-7A4E-FD3D3E2300F6}"/>
              </a:ext>
            </a:extLst>
          </p:cNvPr>
          <p:cNvSpPr txBox="1">
            <a:spLocks noChangeArrowheads="1"/>
          </p:cNvSpPr>
          <p:nvPr/>
        </p:nvSpPr>
        <p:spPr bwMode="auto">
          <a:xfrm>
            <a:off x="2673350" y="1649413"/>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dirty="0"/>
              <a:t>frame</a:t>
            </a:r>
            <a:endParaRPr lang="en-GB" altLang="tr-TR" sz="1800" dirty="0"/>
          </a:p>
        </p:txBody>
      </p:sp>
      <p:sp>
        <p:nvSpPr>
          <p:cNvPr id="18438" name="Text Box 6">
            <a:extLst>
              <a:ext uri="{FF2B5EF4-FFF2-40B4-BE49-F238E27FC236}">
                <a16:creationId xmlns:a16="http://schemas.microsoft.com/office/drawing/2014/main" id="{0717F142-8377-9FF9-0F4E-6E5F3231E210}"/>
              </a:ext>
            </a:extLst>
          </p:cNvPr>
          <p:cNvSpPr txBox="1">
            <a:spLocks noChangeArrowheads="1"/>
          </p:cNvSpPr>
          <p:nvPr/>
        </p:nvSpPr>
        <p:spPr bwMode="auto">
          <a:xfrm>
            <a:off x="4908550" y="55641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button</a:t>
            </a:r>
            <a:endParaRPr lang="en-GB" altLang="tr-TR" sz="1800"/>
          </a:p>
        </p:txBody>
      </p:sp>
      <p:sp>
        <p:nvSpPr>
          <p:cNvPr id="18439" name="Text Box 7">
            <a:extLst>
              <a:ext uri="{FF2B5EF4-FFF2-40B4-BE49-F238E27FC236}">
                <a16:creationId xmlns:a16="http://schemas.microsoft.com/office/drawing/2014/main" id="{D4A7BCF3-79D0-FAA4-A46F-74D7A604A78A}"/>
              </a:ext>
            </a:extLst>
          </p:cNvPr>
          <p:cNvSpPr txBox="1">
            <a:spLocks noChangeArrowheads="1"/>
          </p:cNvSpPr>
          <p:nvPr/>
        </p:nvSpPr>
        <p:spPr bwMode="auto">
          <a:xfrm>
            <a:off x="1603375" y="3895725"/>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Textfield</a:t>
            </a:r>
            <a:endParaRPr lang="en-GB" altLang="tr-TR" sz="1800"/>
          </a:p>
        </p:txBody>
      </p:sp>
      <p:sp>
        <p:nvSpPr>
          <p:cNvPr id="18440" name="Text Box 8">
            <a:extLst>
              <a:ext uri="{FF2B5EF4-FFF2-40B4-BE49-F238E27FC236}">
                <a16:creationId xmlns:a16="http://schemas.microsoft.com/office/drawing/2014/main" id="{921B177B-ED21-68ED-64CC-7D395E19E598}"/>
              </a:ext>
            </a:extLst>
          </p:cNvPr>
          <p:cNvSpPr txBox="1">
            <a:spLocks noChangeArrowheads="1"/>
          </p:cNvSpPr>
          <p:nvPr/>
        </p:nvSpPr>
        <p:spPr bwMode="auto">
          <a:xfrm>
            <a:off x="5449888" y="2911475"/>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menu</a:t>
            </a:r>
            <a:endParaRPr lang="en-GB" altLang="tr-TR" sz="1800"/>
          </a:p>
        </p:txBody>
      </p:sp>
      <p:sp>
        <p:nvSpPr>
          <p:cNvPr id="18441" name="Text Box 9">
            <a:extLst>
              <a:ext uri="{FF2B5EF4-FFF2-40B4-BE49-F238E27FC236}">
                <a16:creationId xmlns:a16="http://schemas.microsoft.com/office/drawing/2014/main" id="{99C5D8C2-33C3-6702-0903-782346FE8891}"/>
              </a:ext>
            </a:extLst>
          </p:cNvPr>
          <p:cNvSpPr txBox="1">
            <a:spLocks noChangeArrowheads="1"/>
          </p:cNvSpPr>
          <p:nvPr/>
        </p:nvSpPr>
        <p:spPr bwMode="auto">
          <a:xfrm>
            <a:off x="3206750" y="29225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dirty="0"/>
              <a:t>panel</a:t>
            </a:r>
            <a:endParaRPr lang="en-GB" altLang="tr-TR" sz="1800" dirty="0"/>
          </a:p>
        </p:txBody>
      </p:sp>
      <p:sp>
        <p:nvSpPr>
          <p:cNvPr id="18442" name="Text Box 10">
            <a:extLst>
              <a:ext uri="{FF2B5EF4-FFF2-40B4-BE49-F238E27FC236}">
                <a16:creationId xmlns:a16="http://schemas.microsoft.com/office/drawing/2014/main" id="{8836A137-53B7-15FD-085F-8C9FACB64306}"/>
              </a:ext>
            </a:extLst>
          </p:cNvPr>
          <p:cNvSpPr txBox="1">
            <a:spLocks noChangeArrowheads="1"/>
          </p:cNvSpPr>
          <p:nvPr/>
        </p:nvSpPr>
        <p:spPr bwMode="auto">
          <a:xfrm>
            <a:off x="2620963" y="5581650"/>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button</a:t>
            </a:r>
            <a:endParaRPr lang="en-GB" altLang="tr-TR" sz="1800"/>
          </a:p>
        </p:txBody>
      </p:sp>
      <p:sp>
        <p:nvSpPr>
          <p:cNvPr id="18443" name="Line 11">
            <a:extLst>
              <a:ext uri="{FF2B5EF4-FFF2-40B4-BE49-F238E27FC236}">
                <a16:creationId xmlns:a16="http://schemas.microsoft.com/office/drawing/2014/main" id="{7EBC8612-4DC8-0526-E51A-7F93A29DDAD7}"/>
              </a:ext>
            </a:extLst>
          </p:cNvPr>
          <p:cNvSpPr>
            <a:spLocks noChangeShapeType="1"/>
          </p:cNvSpPr>
          <p:nvPr/>
        </p:nvSpPr>
        <p:spPr bwMode="auto">
          <a:xfrm flipH="1">
            <a:off x="4025900" y="4940300"/>
            <a:ext cx="122238" cy="682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2">
            <a:extLst>
              <a:ext uri="{FF2B5EF4-FFF2-40B4-BE49-F238E27FC236}">
                <a16:creationId xmlns:a16="http://schemas.microsoft.com/office/drawing/2014/main" id="{DE0F412A-C93E-CEA1-EEA8-4952F2644356}"/>
              </a:ext>
            </a:extLst>
          </p:cNvPr>
          <p:cNvSpPr>
            <a:spLocks noChangeShapeType="1"/>
          </p:cNvSpPr>
          <p:nvPr/>
        </p:nvSpPr>
        <p:spPr bwMode="auto">
          <a:xfrm>
            <a:off x="4803775" y="4927600"/>
            <a:ext cx="914400" cy="681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3">
            <a:extLst>
              <a:ext uri="{FF2B5EF4-FFF2-40B4-BE49-F238E27FC236}">
                <a16:creationId xmlns:a16="http://schemas.microsoft.com/office/drawing/2014/main" id="{A37295CF-FAA7-5613-E9A6-EC0B612615C9}"/>
              </a:ext>
            </a:extLst>
          </p:cNvPr>
          <p:cNvSpPr>
            <a:spLocks noChangeShapeType="1"/>
          </p:cNvSpPr>
          <p:nvPr/>
        </p:nvSpPr>
        <p:spPr bwMode="auto">
          <a:xfrm flipH="1">
            <a:off x="1992313" y="2019300"/>
            <a:ext cx="7778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4">
            <a:extLst>
              <a:ext uri="{FF2B5EF4-FFF2-40B4-BE49-F238E27FC236}">
                <a16:creationId xmlns:a16="http://schemas.microsoft.com/office/drawing/2014/main" id="{3FD83054-9DC4-AD8B-938E-E3BEEB49D5A7}"/>
              </a:ext>
            </a:extLst>
          </p:cNvPr>
          <p:cNvSpPr>
            <a:spLocks noChangeShapeType="1"/>
          </p:cNvSpPr>
          <p:nvPr/>
        </p:nvSpPr>
        <p:spPr bwMode="auto">
          <a:xfrm>
            <a:off x="4067175" y="2006600"/>
            <a:ext cx="1787525" cy="900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5">
            <a:extLst>
              <a:ext uri="{FF2B5EF4-FFF2-40B4-BE49-F238E27FC236}">
                <a16:creationId xmlns:a16="http://schemas.microsoft.com/office/drawing/2014/main" id="{E1A0F81C-CBE9-78BF-1726-83F40E77DFFF}"/>
              </a:ext>
            </a:extLst>
          </p:cNvPr>
          <p:cNvSpPr>
            <a:spLocks noChangeShapeType="1"/>
          </p:cNvSpPr>
          <p:nvPr/>
        </p:nvSpPr>
        <p:spPr bwMode="auto">
          <a:xfrm>
            <a:off x="3479800" y="1992313"/>
            <a:ext cx="341313" cy="928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6">
            <a:extLst>
              <a:ext uri="{FF2B5EF4-FFF2-40B4-BE49-F238E27FC236}">
                <a16:creationId xmlns:a16="http://schemas.microsoft.com/office/drawing/2014/main" id="{D868A42F-B8F2-DE78-069B-48A0F6BEC213}"/>
              </a:ext>
            </a:extLst>
          </p:cNvPr>
          <p:cNvSpPr>
            <a:spLocks noChangeShapeType="1"/>
          </p:cNvSpPr>
          <p:nvPr/>
        </p:nvSpPr>
        <p:spPr bwMode="auto">
          <a:xfrm flipH="1">
            <a:off x="3043238" y="3262313"/>
            <a:ext cx="531812" cy="627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17">
            <a:extLst>
              <a:ext uri="{FF2B5EF4-FFF2-40B4-BE49-F238E27FC236}">
                <a16:creationId xmlns:a16="http://schemas.microsoft.com/office/drawing/2014/main" id="{12C5631A-D929-7258-484B-B5942D944F57}"/>
              </a:ext>
            </a:extLst>
          </p:cNvPr>
          <p:cNvSpPr>
            <a:spLocks noChangeShapeType="1"/>
          </p:cNvSpPr>
          <p:nvPr/>
        </p:nvSpPr>
        <p:spPr bwMode="auto">
          <a:xfrm>
            <a:off x="3903663" y="3302000"/>
            <a:ext cx="422275"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Text Box 18">
            <a:extLst>
              <a:ext uri="{FF2B5EF4-FFF2-40B4-BE49-F238E27FC236}">
                <a16:creationId xmlns:a16="http://schemas.microsoft.com/office/drawing/2014/main" id="{9030C665-9C09-1065-BFF0-C6AAD98904D9}"/>
              </a:ext>
            </a:extLst>
          </p:cNvPr>
          <p:cNvSpPr txBox="1">
            <a:spLocks noChangeArrowheads="1"/>
          </p:cNvSpPr>
          <p:nvPr/>
        </p:nvSpPr>
        <p:spPr bwMode="auto">
          <a:xfrm>
            <a:off x="5624513" y="3752850"/>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menuitem</a:t>
            </a:r>
            <a:endParaRPr lang="en-GB" altLang="tr-TR" sz="1800"/>
          </a:p>
        </p:txBody>
      </p:sp>
      <p:sp>
        <p:nvSpPr>
          <p:cNvPr id="18451" name="Line 19">
            <a:extLst>
              <a:ext uri="{FF2B5EF4-FFF2-40B4-BE49-F238E27FC236}">
                <a16:creationId xmlns:a16="http://schemas.microsoft.com/office/drawing/2014/main" id="{47FCBAB7-0029-854F-6EBA-26BAFCDD42B8}"/>
              </a:ext>
            </a:extLst>
          </p:cNvPr>
          <p:cNvSpPr>
            <a:spLocks noChangeShapeType="1"/>
          </p:cNvSpPr>
          <p:nvPr/>
        </p:nvSpPr>
        <p:spPr bwMode="auto">
          <a:xfrm>
            <a:off x="6005513" y="3316288"/>
            <a:ext cx="122237" cy="423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F6D3222-A912-6A32-C150-AB24ABB7633E}"/>
              </a:ext>
            </a:extLst>
          </p:cNvPr>
          <p:cNvSpPr>
            <a:spLocks noGrp="1" noChangeArrowheads="1"/>
          </p:cNvSpPr>
          <p:nvPr>
            <p:ph type="title"/>
          </p:nvPr>
        </p:nvSpPr>
        <p:spPr/>
        <p:txBody>
          <a:bodyPr/>
          <a:lstStyle/>
          <a:p>
            <a:pPr eaLnBrk="1" hangingPunct="1"/>
            <a:r>
              <a:rPr lang="en-US" altLang="tr-TR"/>
              <a:t>Composite</a:t>
            </a:r>
          </a:p>
        </p:txBody>
      </p:sp>
      <p:sp>
        <p:nvSpPr>
          <p:cNvPr id="6147" name="Rectangle 3">
            <a:extLst>
              <a:ext uri="{FF2B5EF4-FFF2-40B4-BE49-F238E27FC236}">
                <a16:creationId xmlns:a16="http://schemas.microsoft.com/office/drawing/2014/main" id="{4CEB4541-06CF-E5A1-6242-E2588CFBD08C}"/>
              </a:ext>
            </a:extLst>
          </p:cNvPr>
          <p:cNvSpPr>
            <a:spLocks noGrp="1" noChangeArrowheads="1"/>
          </p:cNvSpPr>
          <p:nvPr>
            <p:ph idx="1"/>
          </p:nvPr>
        </p:nvSpPr>
        <p:spPr>
          <a:xfrm>
            <a:off x="373062" y="1386191"/>
            <a:ext cx="8566657" cy="4525963"/>
          </a:xfrm>
        </p:spPr>
        <p:txBody>
          <a:bodyPr/>
          <a:lstStyle/>
          <a:p>
            <a:pPr eaLnBrk="1" hangingPunct="1"/>
            <a:r>
              <a:rPr lang="en-US" altLang="tr-TR" dirty="0"/>
              <a:t>Intent</a:t>
            </a:r>
          </a:p>
          <a:p>
            <a:pPr lvl="1" eaLnBrk="1" hangingPunct="1"/>
            <a:r>
              <a:rPr lang="en-US" altLang="tr-TR" dirty="0"/>
              <a:t>Compose objects into </a:t>
            </a:r>
            <a:r>
              <a:rPr lang="en-US" altLang="tr-TR" b="1" dirty="0"/>
              <a:t>tree</a:t>
            </a:r>
            <a:r>
              <a:rPr lang="en-US" altLang="tr-TR" dirty="0"/>
              <a:t> structures to represent </a:t>
            </a:r>
            <a:r>
              <a:rPr lang="en-US" altLang="tr-TR" b="1" dirty="0"/>
              <a:t>part-whole </a:t>
            </a:r>
            <a:r>
              <a:rPr lang="en-US" altLang="tr-TR" dirty="0"/>
              <a:t>hierarchy. </a:t>
            </a:r>
          </a:p>
          <a:p>
            <a:pPr lvl="1" eaLnBrk="1" hangingPunct="1"/>
            <a:r>
              <a:rPr lang="en-US" altLang="tr-TR" dirty="0"/>
              <a:t>Lets clients </a:t>
            </a:r>
            <a:r>
              <a:rPr lang="en-US" altLang="tr-TR" b="1" dirty="0"/>
              <a:t>treat</a:t>
            </a:r>
            <a:r>
              <a:rPr lang="en-US" altLang="tr-TR" dirty="0"/>
              <a:t> individual objects and composition objects </a:t>
            </a:r>
            <a:r>
              <a:rPr lang="en-US" altLang="tr-TR" b="1" i="1" dirty="0"/>
              <a:t>uniformly</a:t>
            </a:r>
          </a:p>
          <a:p>
            <a:pPr lvl="1" eaLnBrk="1" hangingPunct="1"/>
            <a:endParaRPr lang="en-US" altLang="tr-TR" b="1" i="1" dirty="0"/>
          </a:p>
          <a:p>
            <a:pPr eaLnBrk="1" hangingPunct="1"/>
            <a:r>
              <a:rPr lang="en-US" altLang="tr-TR" dirty="0"/>
              <a:t>Applicability</a:t>
            </a:r>
          </a:p>
          <a:p>
            <a:pPr lvl="1" eaLnBrk="1" hangingPunct="1"/>
            <a:r>
              <a:rPr lang="en-US" altLang="tr-TR" dirty="0"/>
              <a:t>Want to represent part-whole hierarchy</a:t>
            </a:r>
          </a:p>
          <a:p>
            <a:pPr lvl="1" eaLnBrk="1" hangingPunct="1"/>
            <a:r>
              <a:rPr lang="en-US" altLang="tr-TR" dirty="0"/>
              <a:t>Want clients to be able </a:t>
            </a:r>
            <a:r>
              <a:rPr lang="en-US" altLang="tr-TR" b="1" dirty="0"/>
              <a:t>to ignore the difference</a:t>
            </a:r>
            <a:r>
              <a:rPr lang="en-US" altLang="tr-TR" dirty="0"/>
              <a:t> between composites and individuals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43AA510-DB8F-4E87-5B4E-CDFDEDF20B54}"/>
              </a:ext>
            </a:extLst>
          </p:cNvPr>
          <p:cNvSpPr>
            <a:spLocks noGrp="1" noChangeArrowheads="1"/>
          </p:cNvSpPr>
          <p:nvPr>
            <p:ph type="title"/>
          </p:nvPr>
        </p:nvSpPr>
        <p:spPr/>
        <p:txBody>
          <a:bodyPr/>
          <a:lstStyle/>
          <a:p>
            <a:pPr eaLnBrk="1" hangingPunct="1"/>
            <a:r>
              <a:rPr lang="en-US" altLang="tr-TR"/>
              <a:t>Applying the Composite</a:t>
            </a:r>
          </a:p>
        </p:txBody>
      </p:sp>
      <p:grpSp>
        <p:nvGrpSpPr>
          <p:cNvPr id="21507" name="Group 3">
            <a:extLst>
              <a:ext uri="{FF2B5EF4-FFF2-40B4-BE49-F238E27FC236}">
                <a16:creationId xmlns:a16="http://schemas.microsoft.com/office/drawing/2014/main" id="{B79A555B-492F-CDA8-7D99-0D2062DF3F6D}"/>
              </a:ext>
            </a:extLst>
          </p:cNvPr>
          <p:cNvGrpSpPr>
            <a:grpSpLocks/>
          </p:cNvGrpSpPr>
          <p:nvPr/>
        </p:nvGrpSpPr>
        <p:grpSpPr bwMode="auto">
          <a:xfrm>
            <a:off x="911225" y="2359025"/>
            <a:ext cx="1274763" cy="531813"/>
            <a:chOff x="657" y="1026"/>
            <a:chExt cx="635" cy="335"/>
          </a:xfrm>
        </p:grpSpPr>
        <p:sp>
          <p:nvSpPr>
            <p:cNvPr id="21550" name="Rectangle 4">
              <a:extLst>
                <a:ext uri="{FF2B5EF4-FFF2-40B4-BE49-F238E27FC236}">
                  <a16:creationId xmlns:a16="http://schemas.microsoft.com/office/drawing/2014/main" id="{CD852FB4-CDDE-61ED-18A9-E7D012F2AFB3}"/>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51" name="Text Box 5">
              <a:extLst>
                <a:ext uri="{FF2B5EF4-FFF2-40B4-BE49-F238E27FC236}">
                  <a16:creationId xmlns:a16="http://schemas.microsoft.com/office/drawing/2014/main" id="{AC0FF316-3A55-9CC4-8611-5F7BA75D7D2C}"/>
                </a:ext>
              </a:extLst>
            </p:cNvPr>
            <p:cNvSpPr txBox="1">
              <a:spLocks noChangeArrowheads="1"/>
            </p:cNvSpPr>
            <p:nvPr/>
          </p:nvSpPr>
          <p:spPr bwMode="auto">
            <a:xfrm>
              <a:off x="703" y="102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Window</a:t>
              </a:r>
            </a:p>
          </p:txBody>
        </p:sp>
        <p:sp>
          <p:nvSpPr>
            <p:cNvPr id="21552" name="Line 6">
              <a:extLst>
                <a:ext uri="{FF2B5EF4-FFF2-40B4-BE49-F238E27FC236}">
                  <a16:creationId xmlns:a16="http://schemas.microsoft.com/office/drawing/2014/main" id="{16D88461-9AC5-FD11-20E0-AB074C3779D7}"/>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Line 7">
              <a:extLst>
                <a:ext uri="{FF2B5EF4-FFF2-40B4-BE49-F238E27FC236}">
                  <a16:creationId xmlns:a16="http://schemas.microsoft.com/office/drawing/2014/main" id="{860E67CD-DB11-F9EE-0181-A60340D670C5}"/>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8" name="Group 8">
            <a:extLst>
              <a:ext uri="{FF2B5EF4-FFF2-40B4-BE49-F238E27FC236}">
                <a16:creationId xmlns:a16="http://schemas.microsoft.com/office/drawing/2014/main" id="{4AC2D108-6519-D500-CA7E-9E8FB03CCB63}"/>
              </a:ext>
            </a:extLst>
          </p:cNvPr>
          <p:cNvGrpSpPr>
            <a:grpSpLocks/>
          </p:cNvGrpSpPr>
          <p:nvPr/>
        </p:nvGrpSpPr>
        <p:grpSpPr bwMode="auto">
          <a:xfrm>
            <a:off x="3711575" y="1770063"/>
            <a:ext cx="2413000" cy="1711325"/>
            <a:chOff x="2338" y="1115"/>
            <a:chExt cx="1520" cy="1078"/>
          </a:xfrm>
        </p:grpSpPr>
        <p:sp>
          <p:nvSpPr>
            <p:cNvPr id="21545" name="Rectangle 9">
              <a:extLst>
                <a:ext uri="{FF2B5EF4-FFF2-40B4-BE49-F238E27FC236}">
                  <a16:creationId xmlns:a16="http://schemas.microsoft.com/office/drawing/2014/main" id="{FC218796-040A-6C21-D152-AED8EC9F3229}"/>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6" name="Text Box 10">
              <a:extLst>
                <a:ext uri="{FF2B5EF4-FFF2-40B4-BE49-F238E27FC236}">
                  <a16:creationId xmlns:a16="http://schemas.microsoft.com/office/drawing/2014/main" id="{FE2CC09B-2ACE-711F-8089-BDDCC87C01B5}"/>
                </a:ext>
              </a:extLst>
            </p:cNvPr>
            <p:cNvSpPr txBox="1">
              <a:spLocks noChangeArrowheads="1"/>
            </p:cNvSpPr>
            <p:nvPr/>
          </p:nvSpPr>
          <p:spPr bwMode="auto">
            <a:xfrm>
              <a:off x="2566" y="1148"/>
              <a:ext cx="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Widget</a:t>
              </a:r>
            </a:p>
          </p:txBody>
        </p:sp>
        <p:sp>
          <p:nvSpPr>
            <p:cNvPr id="21547" name="Line 11">
              <a:extLst>
                <a:ext uri="{FF2B5EF4-FFF2-40B4-BE49-F238E27FC236}">
                  <a16:creationId xmlns:a16="http://schemas.microsoft.com/office/drawing/2014/main" id="{F35F5F47-6749-860D-B9CD-D8634AA2A661}"/>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Text Box 12">
              <a:extLst>
                <a:ext uri="{FF2B5EF4-FFF2-40B4-BE49-F238E27FC236}">
                  <a16:creationId xmlns:a16="http://schemas.microsoft.com/office/drawing/2014/main" id="{1A76DAD7-E822-B187-500C-40AF50A4D6A0}"/>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+update()</a:t>
              </a:r>
            </a:p>
            <a:p>
              <a:pPr eaLnBrk="1" hangingPunct="1">
                <a:spcBef>
                  <a:spcPct val="0"/>
                </a:spcBef>
                <a:buFontTx/>
                <a:buNone/>
              </a:pPr>
              <a:r>
                <a:rPr lang="en-US" altLang="tr-TR" sz="1800" i="1"/>
                <a:t>+add(Component)</a:t>
              </a:r>
            </a:p>
            <a:p>
              <a:pPr eaLnBrk="1" hangingPunct="1">
                <a:spcBef>
                  <a:spcPct val="0"/>
                </a:spcBef>
                <a:buFontTx/>
                <a:buNone/>
              </a:pPr>
              <a:r>
                <a:rPr lang="en-US" altLang="tr-TR" sz="1800" i="1"/>
                <a:t>+remove(Component)</a:t>
              </a:r>
            </a:p>
            <a:p>
              <a:pPr eaLnBrk="1" hangingPunct="1">
                <a:spcBef>
                  <a:spcPct val="0"/>
                </a:spcBef>
                <a:buFontTx/>
                <a:buNone/>
              </a:pPr>
              <a:r>
                <a:rPr lang="en-US" altLang="tr-TR" sz="1800" i="1"/>
                <a:t>+getChild(int)</a:t>
              </a:r>
            </a:p>
          </p:txBody>
        </p:sp>
        <p:sp>
          <p:nvSpPr>
            <p:cNvPr id="21549" name="Line 13">
              <a:extLst>
                <a:ext uri="{FF2B5EF4-FFF2-40B4-BE49-F238E27FC236}">
                  <a16:creationId xmlns:a16="http://schemas.microsoft.com/office/drawing/2014/main" id="{F6BD3555-F304-68AC-8F6A-8655BBA9E327}"/>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9" name="Group 14">
            <a:extLst>
              <a:ext uri="{FF2B5EF4-FFF2-40B4-BE49-F238E27FC236}">
                <a16:creationId xmlns:a16="http://schemas.microsoft.com/office/drawing/2014/main" id="{9849E12E-79E5-DFA7-13F7-4376C39357E9}"/>
              </a:ext>
            </a:extLst>
          </p:cNvPr>
          <p:cNvGrpSpPr>
            <a:grpSpLocks/>
          </p:cNvGrpSpPr>
          <p:nvPr/>
        </p:nvGrpSpPr>
        <p:grpSpPr bwMode="auto">
          <a:xfrm>
            <a:off x="4579938" y="4191000"/>
            <a:ext cx="2413000" cy="1711325"/>
            <a:chOff x="2338" y="1115"/>
            <a:chExt cx="1520" cy="1078"/>
          </a:xfrm>
        </p:grpSpPr>
        <p:sp>
          <p:nvSpPr>
            <p:cNvPr id="21540" name="Rectangle 15">
              <a:extLst>
                <a:ext uri="{FF2B5EF4-FFF2-40B4-BE49-F238E27FC236}">
                  <a16:creationId xmlns:a16="http://schemas.microsoft.com/office/drawing/2014/main" id="{8AF9C05F-E008-DC7A-88E1-BB91AE665402}"/>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1" name="Text Box 16">
              <a:extLst>
                <a:ext uri="{FF2B5EF4-FFF2-40B4-BE49-F238E27FC236}">
                  <a16:creationId xmlns:a16="http://schemas.microsoft.com/office/drawing/2014/main" id="{ADFCC8F1-455B-374D-3F03-5AB62E12C2F0}"/>
                </a:ext>
              </a:extLst>
            </p:cNvPr>
            <p:cNvSpPr txBox="1">
              <a:spLocks noChangeArrowheads="1"/>
            </p:cNvSpPr>
            <p:nvPr/>
          </p:nvSpPr>
          <p:spPr bwMode="auto">
            <a:xfrm>
              <a:off x="2566" y="1148"/>
              <a:ext cx="1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widgetContainer</a:t>
              </a:r>
            </a:p>
          </p:txBody>
        </p:sp>
        <p:sp>
          <p:nvSpPr>
            <p:cNvPr id="21542" name="Line 17">
              <a:extLst>
                <a:ext uri="{FF2B5EF4-FFF2-40B4-BE49-F238E27FC236}">
                  <a16:creationId xmlns:a16="http://schemas.microsoft.com/office/drawing/2014/main" id="{E2799531-17E1-ABDC-ACBE-247589FF0AFF}"/>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Text Box 18">
              <a:extLst>
                <a:ext uri="{FF2B5EF4-FFF2-40B4-BE49-F238E27FC236}">
                  <a16:creationId xmlns:a16="http://schemas.microsoft.com/office/drawing/2014/main" id="{565D827A-C234-DCA2-57B4-07D62D1C84BB}"/>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+update()</a:t>
              </a:r>
            </a:p>
            <a:p>
              <a:pPr eaLnBrk="1" hangingPunct="1">
                <a:spcBef>
                  <a:spcPct val="0"/>
                </a:spcBef>
                <a:buFontTx/>
                <a:buNone/>
              </a:pPr>
              <a:r>
                <a:rPr lang="en-US" altLang="tr-TR" sz="1800"/>
                <a:t>+add(Component)</a:t>
              </a:r>
            </a:p>
            <a:p>
              <a:pPr eaLnBrk="1" hangingPunct="1">
                <a:spcBef>
                  <a:spcPct val="0"/>
                </a:spcBef>
                <a:buFontTx/>
                <a:buNone/>
              </a:pPr>
              <a:r>
                <a:rPr lang="en-US" altLang="tr-TR" sz="1800"/>
                <a:t>+remove(Component)</a:t>
              </a:r>
            </a:p>
            <a:p>
              <a:pPr eaLnBrk="1" hangingPunct="1">
                <a:spcBef>
                  <a:spcPct val="0"/>
                </a:spcBef>
                <a:buFontTx/>
                <a:buNone/>
              </a:pPr>
              <a:r>
                <a:rPr lang="en-US" altLang="tr-TR" sz="1800"/>
                <a:t>+getChild(int)</a:t>
              </a:r>
            </a:p>
          </p:txBody>
        </p:sp>
        <p:sp>
          <p:nvSpPr>
            <p:cNvPr id="21544" name="Line 19">
              <a:extLst>
                <a:ext uri="{FF2B5EF4-FFF2-40B4-BE49-F238E27FC236}">
                  <a16:creationId xmlns:a16="http://schemas.microsoft.com/office/drawing/2014/main" id="{4F6962A6-BA84-6550-F82F-4AA4E863C315}"/>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10" name="Group 20">
            <a:extLst>
              <a:ext uri="{FF2B5EF4-FFF2-40B4-BE49-F238E27FC236}">
                <a16:creationId xmlns:a16="http://schemas.microsoft.com/office/drawing/2014/main" id="{2058ABBD-5A4A-9658-4228-0A4CAE5022BE}"/>
              </a:ext>
            </a:extLst>
          </p:cNvPr>
          <p:cNvGrpSpPr>
            <a:grpSpLocks/>
          </p:cNvGrpSpPr>
          <p:nvPr/>
        </p:nvGrpSpPr>
        <p:grpSpPr bwMode="auto">
          <a:xfrm>
            <a:off x="839788" y="4471988"/>
            <a:ext cx="1571625" cy="796925"/>
            <a:chOff x="985" y="2715"/>
            <a:chExt cx="990" cy="502"/>
          </a:xfrm>
        </p:grpSpPr>
        <p:sp>
          <p:nvSpPr>
            <p:cNvPr id="21535" name="Rectangle 21">
              <a:extLst>
                <a:ext uri="{FF2B5EF4-FFF2-40B4-BE49-F238E27FC236}">
                  <a16:creationId xmlns:a16="http://schemas.microsoft.com/office/drawing/2014/main" id="{90AB2C54-27B5-0EA4-A7AE-471256EF241D}"/>
                </a:ext>
              </a:extLst>
            </p:cNvPr>
            <p:cNvSpPr>
              <a:spLocks noChangeArrowheads="1"/>
            </p:cNvSpPr>
            <p:nvPr/>
          </p:nvSpPr>
          <p:spPr bwMode="auto">
            <a:xfrm>
              <a:off x="1006" y="2715"/>
              <a:ext cx="969" cy="49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36" name="Text Box 22">
              <a:extLst>
                <a:ext uri="{FF2B5EF4-FFF2-40B4-BE49-F238E27FC236}">
                  <a16:creationId xmlns:a16="http://schemas.microsoft.com/office/drawing/2014/main" id="{BE5DAE31-3E94-6F6F-25DB-7E47C402D995}"/>
                </a:ext>
              </a:extLst>
            </p:cNvPr>
            <p:cNvSpPr txBox="1">
              <a:spLocks noChangeArrowheads="1"/>
            </p:cNvSpPr>
            <p:nvPr/>
          </p:nvSpPr>
          <p:spPr bwMode="auto">
            <a:xfrm>
              <a:off x="1267" y="2721"/>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Button</a:t>
              </a:r>
            </a:p>
          </p:txBody>
        </p:sp>
        <p:sp>
          <p:nvSpPr>
            <p:cNvPr id="21537" name="Text Box 23">
              <a:extLst>
                <a:ext uri="{FF2B5EF4-FFF2-40B4-BE49-F238E27FC236}">
                  <a16:creationId xmlns:a16="http://schemas.microsoft.com/office/drawing/2014/main" id="{48F51B6E-76B8-11B0-7ED1-E4C21B28DF29}"/>
                </a:ext>
              </a:extLst>
            </p:cNvPr>
            <p:cNvSpPr txBox="1">
              <a:spLocks noChangeArrowheads="1"/>
            </p:cNvSpPr>
            <p:nvPr/>
          </p:nvSpPr>
          <p:spPr bwMode="auto">
            <a:xfrm>
              <a:off x="985" y="2986"/>
              <a:ext cx="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+update()</a:t>
              </a:r>
            </a:p>
          </p:txBody>
        </p:sp>
        <p:sp>
          <p:nvSpPr>
            <p:cNvPr id="21538" name="Line 24">
              <a:extLst>
                <a:ext uri="{FF2B5EF4-FFF2-40B4-BE49-F238E27FC236}">
                  <a16:creationId xmlns:a16="http://schemas.microsoft.com/office/drawing/2014/main" id="{85A0486A-7636-0667-9194-0C43871F18AA}"/>
                </a:ext>
              </a:extLst>
            </p:cNvPr>
            <p:cNvSpPr>
              <a:spLocks noChangeShapeType="1"/>
            </p:cNvSpPr>
            <p:nvPr/>
          </p:nvSpPr>
          <p:spPr bwMode="auto">
            <a:xfrm>
              <a:off x="1015" y="2953"/>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25">
              <a:extLst>
                <a:ext uri="{FF2B5EF4-FFF2-40B4-BE49-F238E27FC236}">
                  <a16:creationId xmlns:a16="http://schemas.microsoft.com/office/drawing/2014/main" id="{2E23B913-68E3-6045-C06E-611DA1E8C586}"/>
                </a:ext>
              </a:extLst>
            </p:cNvPr>
            <p:cNvSpPr>
              <a:spLocks noChangeShapeType="1"/>
            </p:cNvSpPr>
            <p:nvPr/>
          </p:nvSpPr>
          <p:spPr bwMode="auto">
            <a:xfrm>
              <a:off x="1014" y="3007"/>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1511" name="AutoShape 26">
            <a:extLst>
              <a:ext uri="{FF2B5EF4-FFF2-40B4-BE49-F238E27FC236}">
                <a16:creationId xmlns:a16="http://schemas.microsoft.com/office/drawing/2014/main" id="{A880DFD9-D1D6-F220-6B36-58D29746DCD1}"/>
              </a:ext>
            </a:extLst>
          </p:cNvPr>
          <p:cNvCxnSpPr>
            <a:cxnSpLocks noChangeShapeType="1"/>
            <a:stCxn id="21550" idx="3"/>
            <a:endCxn id="21545" idx="1"/>
          </p:cNvCxnSpPr>
          <p:nvPr/>
        </p:nvCxnSpPr>
        <p:spPr bwMode="auto">
          <a:xfrm>
            <a:off x="2185988" y="2625725"/>
            <a:ext cx="153035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1512" name="AutoShape 27">
            <a:extLst>
              <a:ext uri="{FF2B5EF4-FFF2-40B4-BE49-F238E27FC236}">
                <a16:creationId xmlns:a16="http://schemas.microsoft.com/office/drawing/2014/main" id="{DD98E9C3-C8EB-C44A-6F66-44394A3EBEE2}"/>
              </a:ext>
            </a:extLst>
          </p:cNvPr>
          <p:cNvSpPr>
            <a:spLocks noChangeArrowheads="1"/>
          </p:cNvSpPr>
          <p:nvPr/>
        </p:nvSpPr>
        <p:spPr bwMode="auto">
          <a:xfrm>
            <a:off x="4803775" y="3482975"/>
            <a:ext cx="261938"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3" name="AutoShape 28">
            <a:extLst>
              <a:ext uri="{FF2B5EF4-FFF2-40B4-BE49-F238E27FC236}">
                <a16:creationId xmlns:a16="http://schemas.microsoft.com/office/drawing/2014/main" id="{3535A3F0-6C0B-B3F0-0315-93709CE18205}"/>
              </a:ext>
            </a:extLst>
          </p:cNvPr>
          <p:cNvCxnSpPr>
            <a:cxnSpLocks noChangeShapeType="1"/>
            <a:stCxn id="21512" idx="3"/>
            <a:endCxn id="21540" idx="0"/>
          </p:cNvCxnSpPr>
          <p:nvPr/>
        </p:nvCxnSpPr>
        <p:spPr bwMode="auto">
          <a:xfrm rot="16200000" flipH="1">
            <a:off x="5118101" y="3533775"/>
            <a:ext cx="474662" cy="839787"/>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1514" name="AutoShape 29">
            <a:extLst>
              <a:ext uri="{FF2B5EF4-FFF2-40B4-BE49-F238E27FC236}">
                <a16:creationId xmlns:a16="http://schemas.microsoft.com/office/drawing/2014/main" id="{DCDCF78B-6EA8-790B-C31A-36D86A274CE0}"/>
              </a:ext>
            </a:extLst>
          </p:cNvPr>
          <p:cNvCxnSpPr>
            <a:cxnSpLocks noChangeShapeType="1"/>
            <a:stCxn id="21512" idx="3"/>
            <a:endCxn id="21536" idx="0"/>
          </p:cNvCxnSpPr>
          <p:nvPr/>
        </p:nvCxnSpPr>
        <p:spPr bwMode="auto">
          <a:xfrm rot="5400000">
            <a:off x="2959100" y="2505076"/>
            <a:ext cx="765175" cy="3187700"/>
          </a:xfrm>
          <a:prstGeom prst="bentConnector3">
            <a:avLst>
              <a:gd name="adj1" fmla="val 4979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21515" name="AutoShape 30">
            <a:extLst>
              <a:ext uri="{FF2B5EF4-FFF2-40B4-BE49-F238E27FC236}">
                <a16:creationId xmlns:a16="http://schemas.microsoft.com/office/drawing/2014/main" id="{F56FDC25-9C7C-CC2E-0863-BBEA61FBF31A}"/>
              </a:ext>
            </a:extLst>
          </p:cNvPr>
          <p:cNvSpPr>
            <a:spLocks noChangeArrowheads="1"/>
          </p:cNvSpPr>
          <p:nvPr/>
        </p:nvSpPr>
        <p:spPr bwMode="auto">
          <a:xfrm>
            <a:off x="6937375" y="4527550"/>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6" name="AutoShape 31">
            <a:extLst>
              <a:ext uri="{FF2B5EF4-FFF2-40B4-BE49-F238E27FC236}">
                <a16:creationId xmlns:a16="http://schemas.microsoft.com/office/drawing/2014/main" id="{995AB646-EF06-956A-FBBA-C49711453986}"/>
              </a:ext>
            </a:extLst>
          </p:cNvPr>
          <p:cNvCxnSpPr>
            <a:cxnSpLocks noChangeShapeType="1"/>
            <a:stCxn id="21515" idx="3"/>
            <a:endCxn id="21548" idx="3"/>
          </p:cNvCxnSpPr>
          <p:nvPr/>
        </p:nvCxnSpPr>
        <p:spPr bwMode="auto">
          <a:xfrm flipH="1" flipV="1">
            <a:off x="6124575" y="2852738"/>
            <a:ext cx="1247775" cy="1776412"/>
          </a:xfrm>
          <a:prstGeom prst="bentConnector3">
            <a:avLst>
              <a:gd name="adj1" fmla="val -18319"/>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21517" name="Group 32">
            <a:extLst>
              <a:ext uri="{FF2B5EF4-FFF2-40B4-BE49-F238E27FC236}">
                <a16:creationId xmlns:a16="http://schemas.microsoft.com/office/drawing/2014/main" id="{F0C478C6-75CE-EBD2-0AD3-7064560D8AFD}"/>
              </a:ext>
            </a:extLst>
          </p:cNvPr>
          <p:cNvGrpSpPr>
            <a:grpSpLocks/>
          </p:cNvGrpSpPr>
          <p:nvPr/>
        </p:nvGrpSpPr>
        <p:grpSpPr bwMode="auto">
          <a:xfrm>
            <a:off x="5118100" y="5997575"/>
            <a:ext cx="3603625" cy="493713"/>
            <a:chOff x="329" y="1938"/>
            <a:chExt cx="2277" cy="311"/>
          </a:xfrm>
        </p:grpSpPr>
        <p:sp>
          <p:nvSpPr>
            <p:cNvPr id="21527" name="Text Box 33">
              <a:extLst>
                <a:ext uri="{FF2B5EF4-FFF2-40B4-BE49-F238E27FC236}">
                  <a16:creationId xmlns:a16="http://schemas.microsoft.com/office/drawing/2014/main" id="{86318C4C-1D3B-FDAC-3174-2D49878434E9}"/>
                </a:ext>
              </a:extLst>
            </p:cNvPr>
            <p:cNvSpPr txBox="1">
              <a:spLocks noChangeArrowheads="1"/>
            </p:cNvSpPr>
            <p:nvPr/>
          </p:nvSpPr>
          <p:spPr bwMode="auto">
            <a:xfrm>
              <a:off x="341" y="1976"/>
              <a:ext cx="1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for all g in children g.update()</a:t>
              </a:r>
            </a:p>
          </p:txBody>
        </p:sp>
        <p:sp>
          <p:nvSpPr>
            <p:cNvPr id="21528" name="Line 34">
              <a:extLst>
                <a:ext uri="{FF2B5EF4-FFF2-40B4-BE49-F238E27FC236}">
                  <a16:creationId xmlns:a16="http://schemas.microsoft.com/office/drawing/2014/main" id="{02B4B674-443F-BB36-F4C6-48C7F98AC23B}"/>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35">
              <a:extLst>
                <a:ext uri="{FF2B5EF4-FFF2-40B4-BE49-F238E27FC236}">
                  <a16:creationId xmlns:a16="http://schemas.microsoft.com/office/drawing/2014/main" id="{6C3519C9-3395-0FAD-A90D-C58E170716B5}"/>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36">
              <a:extLst>
                <a:ext uri="{FF2B5EF4-FFF2-40B4-BE49-F238E27FC236}">
                  <a16:creationId xmlns:a16="http://schemas.microsoft.com/office/drawing/2014/main" id="{7FEC866C-2E4A-AB80-951B-E33460CF5E21}"/>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37">
              <a:extLst>
                <a:ext uri="{FF2B5EF4-FFF2-40B4-BE49-F238E27FC236}">
                  <a16:creationId xmlns:a16="http://schemas.microsoft.com/office/drawing/2014/main" id="{257F912A-8C7D-C485-883F-ED95B9E73A9B}"/>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38">
              <a:extLst>
                <a:ext uri="{FF2B5EF4-FFF2-40B4-BE49-F238E27FC236}">
                  <a16:creationId xmlns:a16="http://schemas.microsoft.com/office/drawing/2014/main" id="{018C8F02-E205-8E7E-FEEE-02836E652B0B}"/>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Line 39">
              <a:extLst>
                <a:ext uri="{FF2B5EF4-FFF2-40B4-BE49-F238E27FC236}">
                  <a16:creationId xmlns:a16="http://schemas.microsoft.com/office/drawing/2014/main" id="{BC68F57B-63B2-B3DD-BC97-E08C2231089F}"/>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Line 40">
              <a:extLst>
                <a:ext uri="{FF2B5EF4-FFF2-40B4-BE49-F238E27FC236}">
                  <a16:creationId xmlns:a16="http://schemas.microsoft.com/office/drawing/2014/main" id="{BEA749BA-67AC-2868-A365-6AA7A5BDE3C7}"/>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1518" name="AutoShape 41">
            <a:extLst>
              <a:ext uri="{FF2B5EF4-FFF2-40B4-BE49-F238E27FC236}">
                <a16:creationId xmlns:a16="http://schemas.microsoft.com/office/drawing/2014/main" id="{FA8369FF-12E9-37C2-A7E8-FD008E6B981A}"/>
              </a:ext>
            </a:extLst>
          </p:cNvPr>
          <p:cNvCxnSpPr>
            <a:cxnSpLocks noChangeShapeType="1"/>
          </p:cNvCxnSpPr>
          <p:nvPr/>
        </p:nvCxnSpPr>
        <p:spPr bwMode="auto">
          <a:xfrm rot="16200000" flipH="1">
            <a:off x="6330157" y="5010944"/>
            <a:ext cx="1219200" cy="858837"/>
          </a:xfrm>
          <a:prstGeom prst="bentConnector3">
            <a:avLst>
              <a:gd name="adj1" fmla="val -264"/>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21519" name="Text Box 42">
            <a:extLst>
              <a:ext uri="{FF2B5EF4-FFF2-40B4-BE49-F238E27FC236}">
                <a16:creationId xmlns:a16="http://schemas.microsoft.com/office/drawing/2014/main" id="{884E3BC8-A474-B84B-FE50-61C52E2F1DD5}"/>
              </a:ext>
            </a:extLst>
          </p:cNvPr>
          <p:cNvSpPr txBox="1">
            <a:spLocks noChangeArrowheads="1"/>
          </p:cNvSpPr>
          <p:nvPr/>
        </p:nvSpPr>
        <p:spPr bwMode="auto">
          <a:xfrm>
            <a:off x="6453188" y="2417763"/>
            <a:ext cx="1658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  components</a:t>
            </a:r>
          </a:p>
        </p:txBody>
      </p:sp>
      <p:grpSp>
        <p:nvGrpSpPr>
          <p:cNvPr id="21520" name="Group 43">
            <a:extLst>
              <a:ext uri="{FF2B5EF4-FFF2-40B4-BE49-F238E27FC236}">
                <a16:creationId xmlns:a16="http://schemas.microsoft.com/office/drawing/2014/main" id="{A07D58F9-FA4E-0DB5-087A-C78625602D59}"/>
              </a:ext>
            </a:extLst>
          </p:cNvPr>
          <p:cNvGrpSpPr>
            <a:grpSpLocks/>
          </p:cNvGrpSpPr>
          <p:nvPr/>
        </p:nvGrpSpPr>
        <p:grpSpPr bwMode="auto">
          <a:xfrm>
            <a:off x="2679700" y="4484688"/>
            <a:ext cx="1571625" cy="796925"/>
            <a:chOff x="985" y="2715"/>
            <a:chExt cx="990" cy="502"/>
          </a:xfrm>
        </p:grpSpPr>
        <p:sp>
          <p:nvSpPr>
            <p:cNvPr id="21522" name="Rectangle 44">
              <a:extLst>
                <a:ext uri="{FF2B5EF4-FFF2-40B4-BE49-F238E27FC236}">
                  <a16:creationId xmlns:a16="http://schemas.microsoft.com/office/drawing/2014/main" id="{FB545BEF-F5C8-020D-984B-8788B3A13758}"/>
                </a:ext>
              </a:extLst>
            </p:cNvPr>
            <p:cNvSpPr>
              <a:spLocks noChangeArrowheads="1"/>
            </p:cNvSpPr>
            <p:nvPr/>
          </p:nvSpPr>
          <p:spPr bwMode="auto">
            <a:xfrm>
              <a:off x="1006" y="2715"/>
              <a:ext cx="969" cy="49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23" name="Text Box 45">
              <a:extLst>
                <a:ext uri="{FF2B5EF4-FFF2-40B4-BE49-F238E27FC236}">
                  <a16:creationId xmlns:a16="http://schemas.microsoft.com/office/drawing/2014/main" id="{5DB64A1C-F8A6-1DE8-F5AC-4611CACA3129}"/>
                </a:ext>
              </a:extLst>
            </p:cNvPr>
            <p:cNvSpPr txBox="1">
              <a:spLocks noChangeArrowheads="1"/>
            </p:cNvSpPr>
            <p:nvPr/>
          </p:nvSpPr>
          <p:spPr bwMode="auto">
            <a:xfrm>
              <a:off x="1267" y="2721"/>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Menu</a:t>
              </a:r>
            </a:p>
          </p:txBody>
        </p:sp>
        <p:sp>
          <p:nvSpPr>
            <p:cNvPr id="21524" name="Text Box 46">
              <a:extLst>
                <a:ext uri="{FF2B5EF4-FFF2-40B4-BE49-F238E27FC236}">
                  <a16:creationId xmlns:a16="http://schemas.microsoft.com/office/drawing/2014/main" id="{18B96D29-203B-128F-6B9C-10E1E1CC4740}"/>
                </a:ext>
              </a:extLst>
            </p:cNvPr>
            <p:cNvSpPr txBox="1">
              <a:spLocks noChangeArrowheads="1"/>
            </p:cNvSpPr>
            <p:nvPr/>
          </p:nvSpPr>
          <p:spPr bwMode="auto">
            <a:xfrm>
              <a:off x="985" y="2986"/>
              <a:ext cx="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+update()</a:t>
              </a:r>
            </a:p>
          </p:txBody>
        </p:sp>
        <p:sp>
          <p:nvSpPr>
            <p:cNvPr id="21525" name="Line 47">
              <a:extLst>
                <a:ext uri="{FF2B5EF4-FFF2-40B4-BE49-F238E27FC236}">
                  <a16:creationId xmlns:a16="http://schemas.microsoft.com/office/drawing/2014/main" id="{3C7F0ADC-8FBE-3FB7-2BF0-9A22D00C34C5}"/>
                </a:ext>
              </a:extLst>
            </p:cNvPr>
            <p:cNvSpPr>
              <a:spLocks noChangeShapeType="1"/>
            </p:cNvSpPr>
            <p:nvPr/>
          </p:nvSpPr>
          <p:spPr bwMode="auto">
            <a:xfrm>
              <a:off x="1015" y="2953"/>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Line 48">
              <a:extLst>
                <a:ext uri="{FF2B5EF4-FFF2-40B4-BE49-F238E27FC236}">
                  <a16:creationId xmlns:a16="http://schemas.microsoft.com/office/drawing/2014/main" id="{F095E1D3-7D0C-2F9C-384B-38506815B336}"/>
                </a:ext>
              </a:extLst>
            </p:cNvPr>
            <p:cNvSpPr>
              <a:spLocks noChangeShapeType="1"/>
            </p:cNvSpPr>
            <p:nvPr/>
          </p:nvSpPr>
          <p:spPr bwMode="auto">
            <a:xfrm>
              <a:off x="1014" y="3007"/>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1521" name="AutoShape 49">
            <a:extLst>
              <a:ext uri="{FF2B5EF4-FFF2-40B4-BE49-F238E27FC236}">
                <a16:creationId xmlns:a16="http://schemas.microsoft.com/office/drawing/2014/main" id="{F176DCB7-16EB-FF1A-71DD-4E173B7829A0}"/>
              </a:ext>
            </a:extLst>
          </p:cNvPr>
          <p:cNvCxnSpPr>
            <a:cxnSpLocks noChangeShapeType="1"/>
            <a:stCxn id="21523" idx="0"/>
            <a:endCxn id="21512" idx="3"/>
          </p:cNvCxnSpPr>
          <p:nvPr/>
        </p:nvCxnSpPr>
        <p:spPr bwMode="auto">
          <a:xfrm rot="-5400000">
            <a:off x="3837781" y="3396457"/>
            <a:ext cx="777875" cy="1417638"/>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92CA7F1F-EE98-A94C-4EEE-DD0482693127}"/>
              </a:ext>
            </a:extLst>
          </p:cNvPr>
          <p:cNvSpPr>
            <a:spLocks noGrp="1" noChangeArrowheads="1"/>
          </p:cNvSpPr>
          <p:nvPr>
            <p:ph type="title"/>
          </p:nvPr>
        </p:nvSpPr>
        <p:spPr>
          <a:xfrm>
            <a:off x="457200" y="91445"/>
            <a:ext cx="8686800" cy="1371600"/>
          </a:xfrm>
        </p:spPr>
        <p:txBody>
          <a:bodyPr/>
          <a:lstStyle/>
          <a:p>
            <a:r>
              <a:rPr lang="en-US" altLang="en-US" sz="4000" dirty="0"/>
              <a:t>Example 2 –Composite pattern </a:t>
            </a:r>
            <a:r>
              <a:rPr lang="en-US" altLang="en-US" sz="4000" dirty="0" err="1"/>
              <a:t>soln</a:t>
            </a:r>
            <a:endParaRPr lang="tr-TR" altLang="en-US" sz="4000" dirty="0"/>
          </a:p>
        </p:txBody>
      </p:sp>
      <p:sp>
        <p:nvSpPr>
          <p:cNvPr id="26627" name="Content Placeholder 8">
            <a:extLst>
              <a:ext uri="{FF2B5EF4-FFF2-40B4-BE49-F238E27FC236}">
                <a16:creationId xmlns:a16="http://schemas.microsoft.com/office/drawing/2014/main" id="{23ACEBED-28AE-BB84-0C7C-A0F25BBCA162}"/>
              </a:ext>
            </a:extLst>
          </p:cNvPr>
          <p:cNvSpPr>
            <a:spLocks noGrp="1" noChangeArrowheads="1"/>
          </p:cNvSpPr>
          <p:nvPr>
            <p:ph sz="half" idx="1"/>
          </p:nvPr>
        </p:nvSpPr>
        <p:spPr/>
        <p:txBody>
          <a:bodyPr/>
          <a:lstStyle/>
          <a:p>
            <a:pPr marL="0" indent="0">
              <a:buFontTx/>
              <a:buNone/>
            </a:pPr>
            <a:r>
              <a:rPr lang="en-US" altLang="en-US" sz="2000" dirty="0"/>
              <a:t>abstract class </a:t>
            </a:r>
            <a:r>
              <a:rPr lang="en-US" altLang="en-US" sz="2000" u="sng" dirty="0"/>
              <a:t>Widget</a:t>
            </a:r>
            <a:r>
              <a:rPr lang="en-US" altLang="en-US" sz="2000" dirty="0"/>
              <a:t>{</a:t>
            </a:r>
          </a:p>
          <a:p>
            <a:pPr marL="0" indent="0">
              <a:buFontTx/>
              <a:buNone/>
            </a:pPr>
            <a:r>
              <a:rPr lang="en-US" altLang="en-US" sz="2000" dirty="0"/>
              <a:t>   abstract void update();</a:t>
            </a:r>
          </a:p>
          <a:p>
            <a:pPr marL="0" indent="0">
              <a:buFontTx/>
              <a:buNone/>
            </a:pPr>
            <a:r>
              <a:rPr lang="en-US" altLang="en-US" sz="2000" dirty="0"/>
              <a:t>   void add(Component) {</a:t>
            </a:r>
          </a:p>
          <a:p>
            <a:pPr marL="0" indent="0">
              <a:buFontTx/>
              <a:buNone/>
            </a:pPr>
            <a:r>
              <a:rPr lang="en-US" altLang="en-US" sz="2000" dirty="0"/>
              <a:t>         //throw exception};</a:t>
            </a:r>
          </a:p>
          <a:p>
            <a:pPr marL="0" indent="0">
              <a:buFontTx/>
              <a:buNone/>
            </a:pPr>
            <a:r>
              <a:rPr lang="en-US" altLang="en-US" sz="2000" dirty="0"/>
              <a:t>   void remove(Component) {..};</a:t>
            </a:r>
          </a:p>
          <a:p>
            <a:pPr marL="0" indent="0">
              <a:buFontTx/>
              <a:buNone/>
            </a:pPr>
            <a:r>
              <a:rPr lang="en-US" altLang="en-US" sz="2000" dirty="0"/>
              <a:t>   Component get(int){….};</a:t>
            </a:r>
          </a:p>
          <a:p>
            <a:pPr marL="0" indent="0">
              <a:buFontTx/>
              <a:buNone/>
            </a:pPr>
            <a:r>
              <a:rPr lang="en-US" altLang="en-US" sz="2000" dirty="0"/>
              <a:t>}</a:t>
            </a:r>
          </a:p>
          <a:p>
            <a:pPr marL="0" indent="0">
              <a:buFontTx/>
              <a:buNone/>
            </a:pPr>
            <a:r>
              <a:rPr lang="en-US" altLang="en-US" sz="2000" dirty="0"/>
              <a:t>class </a:t>
            </a:r>
            <a:r>
              <a:rPr lang="en-US" altLang="en-US" sz="2000" u="sng" dirty="0"/>
              <a:t>Button</a:t>
            </a:r>
            <a:r>
              <a:rPr lang="en-US" altLang="en-US" sz="2000" dirty="0"/>
              <a:t> extends Widget{</a:t>
            </a:r>
          </a:p>
          <a:p>
            <a:pPr marL="0" indent="0">
              <a:buFontTx/>
              <a:buNone/>
            </a:pPr>
            <a:r>
              <a:rPr lang="en-US" altLang="en-US" sz="2000" dirty="0"/>
              <a:t>   public void update(){ </a:t>
            </a:r>
          </a:p>
          <a:p>
            <a:pPr marL="0" indent="0">
              <a:buFontTx/>
              <a:buNone/>
            </a:pPr>
            <a:r>
              <a:rPr lang="en-US" altLang="en-US" sz="2000" dirty="0"/>
              <a:t>         //updating this button</a:t>
            </a:r>
          </a:p>
          <a:p>
            <a:pPr marL="0" indent="0">
              <a:buFontTx/>
              <a:buNone/>
            </a:pPr>
            <a:r>
              <a:rPr lang="en-US" altLang="en-US" sz="2000" dirty="0"/>
              <a:t>   }</a:t>
            </a:r>
          </a:p>
          <a:p>
            <a:pPr marL="0" indent="0">
              <a:buFontTx/>
              <a:buNone/>
            </a:pPr>
            <a:r>
              <a:rPr lang="en-US" altLang="en-US" sz="2000" dirty="0"/>
              <a:t>   /*…other methods*/</a:t>
            </a:r>
          </a:p>
          <a:p>
            <a:pPr marL="0" indent="0">
              <a:buFontTx/>
              <a:buNone/>
            </a:pPr>
            <a:r>
              <a:rPr lang="en-US" altLang="en-US" sz="2000" dirty="0"/>
              <a:t>}</a:t>
            </a:r>
          </a:p>
          <a:p>
            <a:pPr marL="0" indent="0">
              <a:buFontTx/>
              <a:buNone/>
            </a:pPr>
            <a:endParaRPr lang="en-US" altLang="en-US" sz="2000" dirty="0"/>
          </a:p>
        </p:txBody>
      </p:sp>
      <p:sp>
        <p:nvSpPr>
          <p:cNvPr id="26628" name="Content Placeholder 9">
            <a:extLst>
              <a:ext uri="{FF2B5EF4-FFF2-40B4-BE49-F238E27FC236}">
                <a16:creationId xmlns:a16="http://schemas.microsoft.com/office/drawing/2014/main" id="{49F04948-8B2A-7933-22EF-7A2BC9332072}"/>
              </a:ext>
            </a:extLst>
          </p:cNvPr>
          <p:cNvSpPr>
            <a:spLocks noGrp="1" noChangeArrowheads="1"/>
          </p:cNvSpPr>
          <p:nvPr>
            <p:ph sz="half" idx="2"/>
          </p:nvPr>
        </p:nvSpPr>
        <p:spPr>
          <a:xfrm>
            <a:off x="4648202" y="1402241"/>
            <a:ext cx="4681538" cy="4525963"/>
          </a:xfrm>
        </p:spPr>
        <p:txBody>
          <a:bodyPr/>
          <a:lstStyle/>
          <a:p>
            <a:pPr marL="0" indent="0">
              <a:buFontTx/>
              <a:buNone/>
            </a:pPr>
            <a:r>
              <a:rPr lang="en-US" altLang="en-US" sz="2000" dirty="0"/>
              <a:t>class </a:t>
            </a:r>
            <a:r>
              <a:rPr lang="en-US" altLang="en-US" sz="2000" u="sng" dirty="0" err="1"/>
              <a:t>WidgetContainer</a:t>
            </a:r>
            <a:r>
              <a:rPr lang="en-US" altLang="en-US" sz="2000" dirty="0"/>
              <a:t> extends Widget{</a:t>
            </a:r>
          </a:p>
          <a:p>
            <a:pPr marL="0" indent="0">
              <a:buFontTx/>
              <a:buNone/>
            </a:pPr>
            <a:r>
              <a:rPr lang="en-US" altLang="en-US" sz="2000" dirty="0"/>
              <a:t>    List&lt;Widget&gt; children;</a:t>
            </a:r>
          </a:p>
          <a:p>
            <a:pPr marL="0" indent="0">
              <a:buFontTx/>
              <a:buNone/>
            </a:pPr>
            <a:r>
              <a:rPr lang="en-US" altLang="en-US" sz="2000" dirty="0"/>
              <a:t>    void add (Widget  c){</a:t>
            </a:r>
          </a:p>
          <a:p>
            <a:pPr marL="0" indent="0">
              <a:buFontTx/>
              <a:buNone/>
            </a:pPr>
            <a:r>
              <a:rPr lang="en-US" altLang="en-US" sz="2000" dirty="0"/>
              <a:t>            </a:t>
            </a:r>
            <a:r>
              <a:rPr lang="en-US" altLang="en-US" sz="2000" dirty="0" err="1"/>
              <a:t>children.add</a:t>
            </a:r>
            <a:r>
              <a:rPr lang="en-US" altLang="en-US" sz="2000" dirty="0"/>
              <a:t>(c);}</a:t>
            </a:r>
          </a:p>
          <a:p>
            <a:pPr marL="0" indent="0">
              <a:buFontTx/>
              <a:buNone/>
            </a:pPr>
            <a:r>
              <a:rPr lang="en-US" altLang="en-US" sz="2000" dirty="0"/>
              <a:t>    void remove(Widget c){</a:t>
            </a:r>
          </a:p>
          <a:p>
            <a:pPr marL="0" indent="0">
              <a:buFontTx/>
              <a:buNone/>
            </a:pPr>
            <a:r>
              <a:rPr lang="en-US" altLang="en-US" sz="2000" dirty="0"/>
              <a:t>	</a:t>
            </a:r>
            <a:r>
              <a:rPr lang="en-US" altLang="en-US" sz="2000" dirty="0" err="1"/>
              <a:t>children.remove</a:t>
            </a:r>
            <a:r>
              <a:rPr lang="en-US" altLang="en-US" sz="2000" dirty="0"/>
              <a:t>(c);}</a:t>
            </a:r>
          </a:p>
          <a:p>
            <a:pPr marL="0" indent="0">
              <a:buFontTx/>
              <a:buNone/>
            </a:pPr>
            <a:r>
              <a:rPr lang="en-US" altLang="en-US" sz="2000" dirty="0"/>
              <a:t>    Widget get(int </a:t>
            </a:r>
            <a:r>
              <a:rPr lang="en-US" altLang="en-US" sz="2000" dirty="0" err="1"/>
              <a:t>i</a:t>
            </a:r>
            <a:r>
              <a:rPr lang="en-US" altLang="en-US" sz="2000" dirty="0"/>
              <a:t>){</a:t>
            </a:r>
          </a:p>
          <a:p>
            <a:pPr marL="0" indent="0">
              <a:buFontTx/>
              <a:buNone/>
            </a:pPr>
            <a:r>
              <a:rPr lang="en-US" altLang="en-US" sz="2000" dirty="0"/>
              <a:t>            return </a:t>
            </a:r>
            <a:r>
              <a:rPr lang="en-US" altLang="en-US" sz="2000" dirty="0" err="1"/>
              <a:t>children.get</a:t>
            </a:r>
            <a:r>
              <a:rPr lang="en-US" altLang="en-US" sz="2000" dirty="0"/>
              <a:t>(</a:t>
            </a:r>
            <a:r>
              <a:rPr lang="en-US" altLang="en-US" sz="2000" dirty="0" err="1"/>
              <a:t>i</a:t>
            </a:r>
            <a:r>
              <a:rPr lang="en-US" altLang="en-US" sz="2000" dirty="0"/>
              <a:t>);}</a:t>
            </a:r>
          </a:p>
          <a:p>
            <a:pPr marL="0" indent="0">
              <a:buFontTx/>
              <a:buNone/>
            </a:pPr>
            <a:r>
              <a:rPr lang="en-US" altLang="en-US" sz="2000" dirty="0"/>
              <a:t>    void update(){</a:t>
            </a:r>
          </a:p>
          <a:p>
            <a:pPr marL="0" indent="0">
              <a:buFontTx/>
              <a:buNone/>
            </a:pPr>
            <a:r>
              <a:rPr lang="en-US" altLang="en-US" sz="2000" dirty="0"/>
              <a:t> </a:t>
            </a:r>
            <a:r>
              <a:rPr lang="en-US" altLang="en-US" sz="2000" b="1" dirty="0"/>
              <a:t>          for(</a:t>
            </a:r>
            <a:r>
              <a:rPr lang="en-US" altLang="en-US" sz="2000" dirty="0"/>
              <a:t>Widget</a:t>
            </a:r>
            <a:r>
              <a:rPr lang="en-US" altLang="en-US" sz="2000" b="1" dirty="0"/>
              <a:t> c: children)</a:t>
            </a:r>
          </a:p>
          <a:p>
            <a:pPr marL="0" indent="0">
              <a:buFontTx/>
              <a:buNone/>
            </a:pPr>
            <a:r>
              <a:rPr lang="en-US" altLang="en-US" sz="2000" b="1" dirty="0"/>
              <a:t>                    </a:t>
            </a:r>
            <a:r>
              <a:rPr lang="en-US" altLang="en-US" sz="2000" b="1" dirty="0" err="1"/>
              <a:t>c.update</a:t>
            </a:r>
            <a:r>
              <a:rPr lang="en-US" altLang="en-US" sz="2000" b="1" dirty="0"/>
              <a:t>();</a:t>
            </a:r>
          </a:p>
          <a:p>
            <a:pPr marL="0" indent="0">
              <a:buFontTx/>
              <a:buNone/>
            </a:pPr>
            <a:r>
              <a:rPr lang="en-US" altLang="en-US" sz="2000" b="1" dirty="0"/>
              <a:t> </a:t>
            </a:r>
            <a:r>
              <a:rPr lang="en-US" altLang="en-US" sz="2000" dirty="0"/>
              <a:t>   }</a:t>
            </a:r>
          </a:p>
          <a:p>
            <a:pPr marL="0" indent="0">
              <a:buFontTx/>
              <a:buNone/>
            </a:pPr>
            <a:r>
              <a:rPr lang="en-US" altLang="en-US" sz="2000" dirty="0"/>
              <a:t>   /*…other operations and fields*/</a:t>
            </a:r>
          </a:p>
          <a:p>
            <a:pPr marL="0" indent="0">
              <a:buFontTx/>
              <a:buNone/>
            </a:pPr>
            <a:r>
              <a:rPr lang="en-US" altLang="en-US" sz="2000" dirty="0"/>
              <a:t>}</a:t>
            </a:r>
            <a:endParaRPr lang="tr-TR"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914BF4E1-2D3C-E104-C610-2AA422874E47}"/>
              </a:ext>
            </a:extLst>
          </p:cNvPr>
          <p:cNvSpPr>
            <a:spLocks noGrp="1" noChangeArrowheads="1"/>
          </p:cNvSpPr>
          <p:nvPr>
            <p:ph type="title"/>
          </p:nvPr>
        </p:nvSpPr>
        <p:spPr/>
        <p:txBody>
          <a:bodyPr/>
          <a:lstStyle/>
          <a:p>
            <a:r>
              <a:rPr lang="en-US" altLang="en-US"/>
              <a:t>Sample client code</a:t>
            </a:r>
            <a:endParaRPr lang="tr-TR" altLang="en-US"/>
          </a:p>
        </p:txBody>
      </p:sp>
      <p:sp>
        <p:nvSpPr>
          <p:cNvPr id="27651" name="Content Placeholder 5">
            <a:extLst>
              <a:ext uri="{FF2B5EF4-FFF2-40B4-BE49-F238E27FC236}">
                <a16:creationId xmlns:a16="http://schemas.microsoft.com/office/drawing/2014/main" id="{63B0F11C-AB5E-56BB-60B8-A6830C826E42}"/>
              </a:ext>
            </a:extLst>
          </p:cNvPr>
          <p:cNvSpPr>
            <a:spLocks noGrp="1" noChangeArrowheads="1"/>
          </p:cNvSpPr>
          <p:nvPr>
            <p:ph idx="1"/>
          </p:nvPr>
        </p:nvSpPr>
        <p:spPr>
          <a:xfrm>
            <a:off x="342900" y="1600200"/>
            <a:ext cx="8801099" cy="4525963"/>
          </a:xfrm>
        </p:spPr>
        <p:txBody>
          <a:bodyPr/>
          <a:lstStyle/>
          <a:p>
            <a:pPr marL="0" indent="0" eaLnBrk="1" hangingPunct="1">
              <a:lnSpc>
                <a:spcPct val="80000"/>
              </a:lnSpc>
              <a:buFontTx/>
              <a:buNone/>
              <a:defRPr/>
            </a:pPr>
            <a:r>
              <a:rPr lang="tr-TR" altLang="tr-TR" sz="2400" dirty="0" err="1">
                <a:latin typeface="Verdana" panose="020B0604030504040204" pitchFamily="34" charset="0"/>
                <a:ea typeface="Verdana" panose="020B0604030504040204" pitchFamily="34" charset="0"/>
              </a:rPr>
              <a:t>public</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class</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Window</a:t>
            </a:r>
            <a:r>
              <a:rPr lang="tr-TR" altLang="tr-TR" sz="2400" dirty="0">
                <a:latin typeface="Verdana" panose="020B0604030504040204" pitchFamily="34" charset="0"/>
                <a:ea typeface="Verdana" panose="020B0604030504040204" pitchFamily="34" charset="0"/>
              </a:rPr>
              <a:t>{</a:t>
            </a:r>
          </a:p>
          <a:p>
            <a:pPr marL="0" indent="0" eaLnBrk="1" hangingPunct="1">
              <a:lnSpc>
                <a:spcPct val="80000"/>
              </a:lnSpc>
              <a:buFontTx/>
              <a:buNone/>
              <a:defRPr/>
            </a:pPr>
            <a:r>
              <a:rPr lang="en-US" altLang="tr-TR" sz="2400" dirty="0">
                <a:latin typeface="Verdana" panose="020B0604030504040204" pitchFamily="34" charset="0"/>
                <a:ea typeface="Verdana" panose="020B0604030504040204" pitchFamily="34" charset="0"/>
              </a:rPr>
              <a:t>   private </a:t>
            </a:r>
            <a:r>
              <a:rPr lang="tr-TR" altLang="tr-TR" sz="2400" dirty="0" err="1">
                <a:latin typeface="Verdana" panose="020B0604030504040204" pitchFamily="34" charset="0"/>
                <a:ea typeface="Verdana" panose="020B0604030504040204" pitchFamily="34" charset="0"/>
              </a:rPr>
              <a:t>Widget</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root</a:t>
            </a:r>
            <a:r>
              <a:rPr lang="tr-TR" altLang="tr-TR" sz="2400" dirty="0">
                <a:latin typeface="Verdana" panose="020B0604030504040204" pitchFamily="34" charset="0"/>
                <a:ea typeface="Verdana" panose="020B0604030504040204" pitchFamily="34" charset="0"/>
              </a:rPr>
              <a:t>;</a:t>
            </a:r>
            <a:endParaRPr lang="en-US" altLang="tr-TR" sz="2400" dirty="0">
              <a:latin typeface="Verdana" panose="020B0604030504040204" pitchFamily="34" charset="0"/>
              <a:ea typeface="Verdana" panose="020B0604030504040204" pitchFamily="34" charset="0"/>
            </a:endParaRPr>
          </a:p>
          <a:p>
            <a:pPr marL="0" indent="0" eaLnBrk="1" hangingPunct="1">
              <a:lnSpc>
                <a:spcPct val="80000"/>
              </a:lnSpc>
              <a:buFontTx/>
              <a:buNone/>
              <a:defRPr/>
            </a:pPr>
            <a:r>
              <a:rPr lang="en-US" altLang="tr-TR" sz="2400" dirty="0">
                <a:latin typeface="Verdana" panose="020B0604030504040204" pitchFamily="34" charset="0"/>
                <a:ea typeface="Verdana" panose="020B0604030504040204" pitchFamily="34" charset="0"/>
              </a:rPr>
              <a:t>   void initialize(){….</a:t>
            </a:r>
            <a:r>
              <a:rPr lang="en-US" altLang="tr-TR" sz="1800" dirty="0">
                <a:latin typeface="Verdana" panose="020B0604030504040204" pitchFamily="34" charset="0"/>
                <a:ea typeface="Verdana" panose="020B0604030504040204" pitchFamily="34" charset="0"/>
              </a:rPr>
              <a:t>}</a:t>
            </a:r>
          </a:p>
          <a:p>
            <a:pPr marL="0" indent="0" eaLnBrk="1" hangingPunct="1">
              <a:lnSpc>
                <a:spcPct val="80000"/>
              </a:lnSpc>
              <a:buFontTx/>
              <a:buNone/>
              <a:defRPr/>
            </a:pPr>
            <a:r>
              <a:rPr lang="en-US" altLang="tr-TR" sz="1800" dirty="0">
                <a:latin typeface="Verdana" panose="020B0604030504040204" pitchFamily="34" charset="0"/>
                <a:ea typeface="Verdana" panose="020B0604030504040204" pitchFamily="34" charset="0"/>
              </a:rPr>
              <a:t>    /*….*/</a:t>
            </a:r>
            <a:endParaRPr lang="tr-TR" altLang="tr-TR" sz="1800" dirty="0">
              <a:latin typeface="Verdana" panose="020B0604030504040204" pitchFamily="34" charset="0"/>
              <a:ea typeface="Verdana" panose="020B0604030504040204" pitchFamily="34" charset="0"/>
            </a:endParaRPr>
          </a:p>
          <a:p>
            <a:pPr marL="0" indent="0">
              <a:lnSpc>
                <a:spcPct val="80000"/>
              </a:lnSpc>
              <a:buNone/>
              <a:defRPr/>
            </a:pPr>
            <a:r>
              <a:rPr lang="en-GB" altLang="tr-TR" sz="2400" dirty="0">
                <a:latin typeface="Verdana" panose="020B0604030504040204" pitchFamily="34" charset="0"/>
                <a:ea typeface="Verdana" panose="020B0604030504040204" pitchFamily="34" charset="0"/>
              </a:rPr>
              <a:t>  public void </a:t>
            </a:r>
            <a:r>
              <a:rPr lang="en-GB" altLang="tr-TR" sz="2400" dirty="0">
                <a:solidFill>
                  <a:srgbClr val="FF0000"/>
                </a:solidFill>
                <a:latin typeface="Verdana" panose="020B0604030504040204" pitchFamily="34" charset="0"/>
                <a:ea typeface="Verdana" panose="020B0604030504040204" pitchFamily="34" charset="0"/>
              </a:rPr>
              <a:t>update</a:t>
            </a:r>
            <a:r>
              <a:rPr lang="en-GB" altLang="tr-TR" sz="2400" dirty="0">
                <a:latin typeface="Verdana" panose="020B0604030504040204" pitchFamily="34" charset="0"/>
                <a:ea typeface="Verdana" panose="020B0604030504040204" pitchFamily="34" charset="0"/>
              </a:rPr>
              <a:t>() {</a:t>
            </a:r>
            <a:endParaRPr lang="tr-TR" altLang="tr-TR" sz="2400" dirty="0">
              <a:latin typeface="Verdana" panose="020B0604030504040204" pitchFamily="34" charset="0"/>
              <a:ea typeface="Verdana" panose="020B0604030504040204" pitchFamily="34" charset="0"/>
            </a:endParaRPr>
          </a:p>
          <a:p>
            <a:pPr marL="0" indent="0" eaLnBrk="1" hangingPunct="1">
              <a:lnSpc>
                <a:spcPct val="80000"/>
              </a:lnSpc>
              <a:buFontTx/>
              <a:buNone/>
              <a:defRPr/>
            </a:pPr>
            <a:r>
              <a:rPr lang="tr-TR" altLang="tr-TR" sz="2400" dirty="0">
                <a:latin typeface="Verdana" panose="020B0604030504040204" pitchFamily="34" charset="0"/>
                <a:ea typeface="Verdana" panose="020B0604030504040204" pitchFamily="34" charset="0"/>
              </a:rPr>
              <a:t> </a:t>
            </a:r>
            <a:r>
              <a:rPr lang="en-US"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root.update</a:t>
            </a:r>
            <a:r>
              <a:rPr lang="tr-TR" altLang="tr-TR" sz="2400" dirty="0">
                <a:latin typeface="Verdana" panose="020B0604030504040204" pitchFamily="34" charset="0"/>
                <a:ea typeface="Verdana" panose="020B0604030504040204" pitchFamily="34" charset="0"/>
              </a:rPr>
              <a:t>(); // </a:t>
            </a:r>
            <a:r>
              <a:rPr lang="tr-TR" altLang="tr-TR" sz="2400" dirty="0" err="1">
                <a:latin typeface="Verdana" panose="020B0604030504040204" pitchFamily="34" charset="0"/>
                <a:ea typeface="Verdana" panose="020B0604030504040204" pitchFamily="34" charset="0"/>
              </a:rPr>
              <a:t>updates</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itself</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and</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all</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its</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children</a:t>
            </a:r>
            <a:endParaRPr lang="tr-TR" altLang="tr-TR" sz="2400" dirty="0">
              <a:latin typeface="Verdana" panose="020B0604030504040204" pitchFamily="34" charset="0"/>
              <a:ea typeface="Verdana" panose="020B0604030504040204" pitchFamily="34" charset="0"/>
            </a:endParaRPr>
          </a:p>
          <a:p>
            <a:pPr marL="0" indent="0" eaLnBrk="1" hangingPunct="1">
              <a:lnSpc>
                <a:spcPct val="80000"/>
              </a:lnSpc>
              <a:buFontTx/>
              <a:buNone/>
              <a:defRPr/>
            </a:pPr>
            <a:r>
              <a:rPr lang="en-US" altLang="tr-TR" sz="2400" dirty="0">
                <a:latin typeface="Verdana" panose="020B0604030504040204" pitchFamily="34" charset="0"/>
                <a:ea typeface="Verdana" panose="020B0604030504040204" pitchFamily="34" charset="0"/>
              </a:rPr>
              <a:t>  }</a:t>
            </a:r>
            <a:endParaRPr lang="tr-TR" altLang="tr-TR" sz="2400" dirty="0">
              <a:latin typeface="Verdana" panose="020B0604030504040204" pitchFamily="34" charset="0"/>
              <a:ea typeface="Verdana" panose="020B0604030504040204" pitchFamily="34" charset="0"/>
            </a:endParaRPr>
          </a:p>
          <a:p>
            <a:pPr marL="0" indent="0">
              <a:buFontTx/>
              <a:buNone/>
            </a:pPr>
            <a:r>
              <a:rPr lang="en-US" altLang="en-US" sz="2400" dirty="0">
                <a:latin typeface="Verdana" panose="020B0604030504040204" pitchFamily="34" charset="0"/>
                <a:ea typeface="Verdana" panose="020B0604030504040204" pitchFamily="34" charset="0"/>
              </a:rPr>
              <a:t>}</a:t>
            </a:r>
            <a:endParaRPr lang="en-US" altLang="en-US" dirty="0">
              <a:latin typeface="Verdana" panose="020B0604030504040204" pitchFamily="34" charset="0"/>
              <a:ea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5378DC8-CF5D-E1AC-3A38-AF309D4CA49F}"/>
              </a:ext>
            </a:extLst>
          </p:cNvPr>
          <p:cNvSpPr>
            <a:spLocks noGrp="1" noChangeArrowheads="1"/>
          </p:cNvSpPr>
          <p:nvPr>
            <p:ph type="title"/>
          </p:nvPr>
        </p:nvSpPr>
        <p:spPr/>
        <p:txBody>
          <a:bodyPr/>
          <a:lstStyle/>
          <a:p>
            <a:r>
              <a:rPr lang="en-US" altLang="en-US" dirty="0"/>
              <a:t>Example 3: Navigation menu</a:t>
            </a:r>
          </a:p>
        </p:txBody>
      </p:sp>
      <p:sp>
        <p:nvSpPr>
          <p:cNvPr id="4" name="Content Placeholder 3">
            <a:extLst>
              <a:ext uri="{FF2B5EF4-FFF2-40B4-BE49-F238E27FC236}">
                <a16:creationId xmlns:a16="http://schemas.microsoft.com/office/drawing/2014/main" id="{3284F653-6DEF-4956-9544-962FEB63E0EC}"/>
              </a:ext>
            </a:extLst>
          </p:cNvPr>
          <p:cNvSpPr>
            <a:spLocks noGrp="1"/>
          </p:cNvSpPr>
          <p:nvPr>
            <p:ph sz="half" idx="1"/>
          </p:nvPr>
        </p:nvSpPr>
        <p:spPr/>
        <p:txBody>
          <a:bodyPr/>
          <a:lstStyle/>
          <a:p>
            <a:pPr>
              <a:defRPr/>
            </a:pPr>
            <a:r>
              <a:rPr lang="en-US" sz="2000" dirty="0"/>
              <a:t>How a navigation menu looks (a sitemap)</a:t>
            </a:r>
          </a:p>
          <a:p>
            <a:pPr marL="0" indent="0">
              <a:buNone/>
              <a:defRPr/>
            </a:pPr>
            <a:endParaRPr lang="en-US" sz="2000" dirty="0"/>
          </a:p>
          <a:p>
            <a:pPr marL="0" indent="0">
              <a:buFontTx/>
              <a:buNone/>
              <a:defRPr/>
            </a:pPr>
            <a:r>
              <a:rPr lang="en-US" sz="2000" dirty="0"/>
              <a:t>Root</a:t>
            </a:r>
            <a:br>
              <a:rPr lang="en-US" sz="2000" dirty="0"/>
            </a:br>
            <a:r>
              <a:rPr lang="en-US" sz="2000" dirty="0"/>
              <a:t>—–Folder1</a:t>
            </a:r>
            <a:br>
              <a:rPr lang="en-US" sz="2000" dirty="0"/>
            </a:br>
            <a:r>
              <a:rPr lang="en-US" sz="2000" dirty="0"/>
              <a:t>————-File11</a:t>
            </a:r>
            <a:br>
              <a:rPr lang="en-US" sz="2000" dirty="0"/>
            </a:br>
            <a:r>
              <a:rPr lang="en-US" sz="2000" dirty="0"/>
              <a:t>————-File12</a:t>
            </a:r>
            <a:br>
              <a:rPr lang="en-US" sz="2000" dirty="0"/>
            </a:br>
            <a:r>
              <a:rPr lang="en-US" sz="2000" dirty="0"/>
              <a:t>—–Folder2</a:t>
            </a:r>
            <a:br>
              <a:rPr lang="en-US" sz="2000" dirty="0"/>
            </a:br>
            <a:r>
              <a:rPr lang="en-US" sz="2000" dirty="0"/>
              <a:t>————-File21</a:t>
            </a:r>
            <a:br>
              <a:rPr lang="en-US" sz="2000" dirty="0"/>
            </a:br>
            <a:r>
              <a:rPr lang="en-US" sz="2000" dirty="0"/>
              <a:t>————-Folder21</a:t>
            </a:r>
            <a:br>
              <a:rPr lang="en-US" sz="2000" dirty="0"/>
            </a:br>
            <a:r>
              <a:rPr lang="en-US" sz="2000" dirty="0"/>
              <a:t>———————–File211</a:t>
            </a:r>
            <a:br>
              <a:rPr lang="en-US" sz="2000" dirty="0"/>
            </a:br>
            <a:r>
              <a:rPr lang="en-US" sz="2000" dirty="0"/>
              <a:t>————-Folder22</a:t>
            </a:r>
            <a:br>
              <a:rPr lang="en-US" sz="2000" dirty="0"/>
            </a:br>
            <a:r>
              <a:rPr lang="en-US" sz="2000" dirty="0"/>
              <a:t>————-Folder23</a:t>
            </a:r>
            <a:br>
              <a:rPr lang="en-US" sz="2000" dirty="0"/>
            </a:br>
            <a:r>
              <a:rPr lang="en-US" sz="2000" dirty="0"/>
              <a:t>———————–File231</a:t>
            </a:r>
            <a:br>
              <a:rPr lang="en-US" sz="2000" dirty="0"/>
            </a:br>
            <a:r>
              <a:rPr lang="en-US" sz="2000" dirty="0"/>
              <a:t>—–Folder3</a:t>
            </a:r>
          </a:p>
        </p:txBody>
      </p:sp>
      <p:sp>
        <p:nvSpPr>
          <p:cNvPr id="28676" name="Content Placeholder 4">
            <a:extLst>
              <a:ext uri="{FF2B5EF4-FFF2-40B4-BE49-F238E27FC236}">
                <a16:creationId xmlns:a16="http://schemas.microsoft.com/office/drawing/2014/main" id="{006F33F3-9E88-D553-51AF-3D1E0B80BB7E}"/>
              </a:ext>
            </a:extLst>
          </p:cNvPr>
          <p:cNvSpPr>
            <a:spLocks noGrp="1" noChangeArrowheads="1"/>
          </p:cNvSpPr>
          <p:nvPr>
            <p:ph sz="half" idx="2"/>
          </p:nvPr>
        </p:nvSpPr>
        <p:spPr/>
        <p:txBody>
          <a:bodyPr/>
          <a:lstStyle/>
          <a:p>
            <a:pPr>
              <a:lnSpc>
                <a:spcPct val="112000"/>
              </a:lnSpc>
            </a:pPr>
            <a:r>
              <a:rPr lang="en-US" altLang="en-US" sz="2400" dirty="0"/>
              <a:t>We only want to show those links to user which he is authorized to view.</a:t>
            </a:r>
          </a:p>
          <a:p>
            <a:pPr>
              <a:lnSpc>
                <a:spcPct val="112000"/>
              </a:lnSpc>
            </a:pPr>
            <a:r>
              <a:rPr lang="en-US" altLang="en-US" sz="2400" dirty="0"/>
              <a:t>if all the links in a category are not visible then the category itself will not be visible.</a:t>
            </a:r>
          </a:p>
          <a:p>
            <a:pPr>
              <a:lnSpc>
                <a:spcPct val="112000"/>
              </a:lnSpc>
            </a:pPr>
            <a:r>
              <a:rPr lang="en-US" altLang="en-US" sz="2400" dirty="0"/>
              <a:t>Operations: </a:t>
            </a:r>
            <a:r>
              <a:rPr lang="en-US" altLang="en-US" sz="2400" dirty="0" err="1"/>
              <a:t>isAuthorized</a:t>
            </a:r>
            <a:r>
              <a:rPr lang="en-US" altLang="en-US" sz="2400" dirty="0"/>
              <a:t>() and display()</a:t>
            </a:r>
          </a:p>
          <a:p>
            <a:pPr>
              <a:lnSpc>
                <a:spcPct val="112000"/>
              </a:lnSpc>
            </a:pPr>
            <a:endParaRPr lang="en-US" altLang="en-US" sz="2400" dirty="0"/>
          </a:p>
          <a:p>
            <a:pPr marL="0" indent="0">
              <a:lnSpc>
                <a:spcPct val="112000"/>
              </a:lnSpc>
              <a:buNone/>
            </a:pPr>
            <a:r>
              <a:rPr lang="en-US" altLang="en-US" sz="2400" dirty="0"/>
              <a:t>Draw a class diagram…</a:t>
            </a:r>
          </a:p>
        </p:txBody>
      </p:sp>
      <p:sp>
        <p:nvSpPr>
          <p:cNvPr id="28677" name="TextBox 5">
            <a:extLst>
              <a:ext uri="{FF2B5EF4-FFF2-40B4-BE49-F238E27FC236}">
                <a16:creationId xmlns:a16="http://schemas.microsoft.com/office/drawing/2014/main" id="{C47779B1-F882-D291-F030-3F9D86D466B7}"/>
              </a:ext>
            </a:extLst>
          </p:cNvPr>
          <p:cNvSpPr txBox="1">
            <a:spLocks noChangeArrowheads="1"/>
          </p:cNvSpPr>
          <p:nvPr/>
        </p:nvSpPr>
        <p:spPr bwMode="auto">
          <a:xfrm>
            <a:off x="328613" y="6583363"/>
            <a:ext cx="53514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hlinkClick r:id="rId2"/>
              </a:rPr>
              <a:t>http://www.zapbuild.com/bitsntricks/composite-design-pattern/</a:t>
            </a:r>
            <a:endParaRPr lang="en-US" altLang="en-US"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A3E59C-D1A5-0C96-FE1C-02F1EDAAF89C}"/>
              </a:ext>
            </a:extLst>
          </p:cNvPr>
          <p:cNvSpPr>
            <a:spLocks noGrp="1"/>
          </p:cNvSpPr>
          <p:nvPr>
            <p:ph type="title"/>
          </p:nvPr>
        </p:nvSpPr>
        <p:spPr/>
        <p:txBody>
          <a:bodyPr/>
          <a:lstStyle/>
          <a:p>
            <a:r>
              <a:rPr lang="en-US" dirty="0"/>
              <a:t>Component  responsibilities</a:t>
            </a:r>
          </a:p>
        </p:txBody>
      </p:sp>
      <p:sp>
        <p:nvSpPr>
          <p:cNvPr id="6" name="Content Placeholder 5">
            <a:extLst>
              <a:ext uri="{FF2B5EF4-FFF2-40B4-BE49-F238E27FC236}">
                <a16:creationId xmlns:a16="http://schemas.microsoft.com/office/drawing/2014/main" id="{426A8E72-500A-61CE-0CF4-773A82DF392B}"/>
              </a:ext>
            </a:extLst>
          </p:cNvPr>
          <p:cNvSpPr>
            <a:spLocks noGrp="1"/>
          </p:cNvSpPr>
          <p:nvPr>
            <p:ph idx="1"/>
          </p:nvPr>
        </p:nvSpPr>
        <p:spPr/>
        <p:txBody>
          <a:bodyPr/>
          <a:lstStyle/>
          <a:p>
            <a:pPr marL="514350" indent="-514350">
              <a:buFont typeface="+mj-lt"/>
              <a:buAutoNum type="arabicPeriod"/>
            </a:pPr>
            <a:r>
              <a:rPr lang="en-US" dirty="0"/>
              <a:t>Its own responsibility</a:t>
            </a:r>
          </a:p>
          <a:p>
            <a:pPr marL="914400" lvl="1" indent="-514350"/>
            <a:r>
              <a:rPr lang="en-US" dirty="0"/>
              <a:t>i.e. leaf operations</a:t>
            </a:r>
          </a:p>
          <a:p>
            <a:pPr lvl="1"/>
            <a:r>
              <a:rPr lang="en-US" dirty="0"/>
              <a:t> e.g. employee methods</a:t>
            </a:r>
          </a:p>
          <a:p>
            <a:pPr marL="514350" indent="-514350">
              <a:buFont typeface="+mj-lt"/>
              <a:buAutoNum type="arabicPeriod"/>
            </a:pPr>
            <a:r>
              <a:rPr lang="en-US" dirty="0"/>
              <a:t>Child management</a:t>
            </a:r>
          </a:p>
          <a:p>
            <a:pPr marL="914400" lvl="1" indent="-514350"/>
            <a:r>
              <a:rPr lang="en-US" dirty="0"/>
              <a:t>add(), remove(), </a:t>
            </a:r>
            <a:r>
              <a:rPr lang="en-US" dirty="0" err="1"/>
              <a:t>getChild</a:t>
            </a:r>
            <a:r>
              <a:rPr lang="en-US" dirty="0"/>
              <a:t>()</a:t>
            </a:r>
          </a:p>
          <a:p>
            <a:pPr marL="914400" lvl="1" indent="-514350"/>
            <a:endParaRPr lang="en-US" dirty="0"/>
          </a:p>
          <a:p>
            <a:r>
              <a:rPr lang="en-US" dirty="0"/>
              <a:t>Trading </a:t>
            </a:r>
            <a:r>
              <a:rPr lang="en-US" i="1" dirty="0"/>
              <a:t>single responsibility</a:t>
            </a:r>
            <a:r>
              <a:rPr lang="en-US" dirty="0"/>
              <a:t> for uniform access</a:t>
            </a:r>
          </a:p>
        </p:txBody>
      </p:sp>
    </p:spTree>
    <p:extLst>
      <p:ext uri="{BB962C8B-B14F-4D97-AF65-F5344CB8AC3E}">
        <p14:creationId xmlns:p14="http://schemas.microsoft.com/office/powerpoint/2010/main" val="2700634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760FD38C-52CA-FC92-897A-F8221AACC687}"/>
              </a:ext>
            </a:extLst>
          </p:cNvPr>
          <p:cNvSpPr>
            <a:spLocks noGrp="1" noChangeArrowheads="1"/>
          </p:cNvSpPr>
          <p:nvPr>
            <p:ph type="title"/>
          </p:nvPr>
        </p:nvSpPr>
        <p:spPr/>
        <p:txBody>
          <a:bodyPr/>
          <a:lstStyle/>
          <a:p>
            <a:r>
              <a:rPr lang="en-US" altLang="en-US" dirty="0"/>
              <a:t>Implementation issues-1</a:t>
            </a:r>
            <a:endParaRPr lang="tr-TR" altLang="en-US" dirty="0"/>
          </a:p>
        </p:txBody>
      </p:sp>
      <p:sp>
        <p:nvSpPr>
          <p:cNvPr id="30723" name="Content Placeholder 3">
            <a:extLst>
              <a:ext uri="{FF2B5EF4-FFF2-40B4-BE49-F238E27FC236}">
                <a16:creationId xmlns:a16="http://schemas.microsoft.com/office/drawing/2014/main" id="{80195748-8F7E-BA7A-5E12-09F55FE36C83}"/>
              </a:ext>
            </a:extLst>
          </p:cNvPr>
          <p:cNvSpPr>
            <a:spLocks noGrp="1" noChangeArrowheads="1"/>
          </p:cNvSpPr>
          <p:nvPr>
            <p:ph idx="1"/>
          </p:nvPr>
        </p:nvSpPr>
        <p:spPr/>
        <p:txBody>
          <a:bodyPr/>
          <a:lstStyle/>
          <a:p>
            <a:r>
              <a:rPr lang="en-US" altLang="en-US" sz="2400" dirty="0"/>
              <a:t>Where should the child management methods (add(), remove(), </a:t>
            </a:r>
            <a:r>
              <a:rPr lang="en-US" altLang="en-US" sz="2400" dirty="0" err="1"/>
              <a:t>getChild</a:t>
            </a:r>
            <a:r>
              <a:rPr lang="en-US" altLang="en-US" sz="2400" dirty="0"/>
              <a:t>()) be declared?</a:t>
            </a:r>
          </a:p>
          <a:p>
            <a:pPr lvl="1"/>
            <a:r>
              <a:rPr lang="en-US" altLang="en-US" sz="2400" dirty="0"/>
              <a:t> </a:t>
            </a:r>
            <a:r>
              <a:rPr lang="en-US" altLang="en-US" sz="2400" u="sng" dirty="0"/>
              <a:t>In the Component class</a:t>
            </a:r>
            <a:r>
              <a:rPr lang="en-US" altLang="en-US" sz="2400" dirty="0"/>
              <a:t>: Gives transparency, since all components can be treated the same. But it's </a:t>
            </a:r>
            <a:r>
              <a:rPr lang="en-US" altLang="en-US" sz="2400" b="1" dirty="0"/>
              <a:t>not</a:t>
            </a:r>
            <a:r>
              <a:rPr lang="en-US" altLang="en-US" sz="2400" dirty="0"/>
              <a:t> </a:t>
            </a:r>
            <a:r>
              <a:rPr lang="en-US" altLang="en-US" sz="2400" b="1" dirty="0"/>
              <a:t>safe</a:t>
            </a:r>
            <a:r>
              <a:rPr lang="en-US" altLang="en-US" sz="2400" dirty="0"/>
              <a:t>, since clients can try to do meaningless things to (add, remove) leaf components at run-time.</a:t>
            </a:r>
          </a:p>
          <a:p>
            <a:pPr lvl="2"/>
            <a:r>
              <a:rPr lang="en-US" altLang="en-US" sz="2000" dirty="0"/>
              <a:t>Add/remove fail by default, the composite overrides them</a:t>
            </a:r>
          </a:p>
          <a:p>
            <a:pPr lvl="2"/>
            <a:r>
              <a:rPr lang="en-US" altLang="en-US" sz="2000" dirty="0"/>
              <a:t>Add/remove does nothing, the composite overrides them</a:t>
            </a:r>
          </a:p>
          <a:p>
            <a:pPr lvl="1"/>
            <a:endParaRPr lang="en-US" altLang="en-US" sz="1000" dirty="0"/>
          </a:p>
          <a:p>
            <a:pPr lvl="1"/>
            <a:r>
              <a:rPr lang="en-US" altLang="en-US" sz="2400" u="sng" dirty="0"/>
              <a:t>In the Composite class</a:t>
            </a:r>
            <a:r>
              <a:rPr lang="en-US" altLang="en-US" sz="2400" dirty="0"/>
              <a:t>: Gives safety, since any attempt to perform a child operation on a leaf component will be caught at compile-time. But we </a:t>
            </a:r>
            <a:r>
              <a:rPr lang="en-US" altLang="en-US" sz="2400" b="1" dirty="0"/>
              <a:t>lose transparency</a:t>
            </a:r>
            <a:r>
              <a:rPr lang="en-US" altLang="en-US" sz="2400" dirty="0"/>
              <a:t>, since now leaf and composite components have different interfaces.</a:t>
            </a:r>
            <a:endParaRPr lang="tr-TR"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DC167156-AFA2-4800-03B9-69D24386FEB1}"/>
              </a:ext>
            </a:extLst>
          </p:cNvPr>
          <p:cNvSpPr>
            <a:spLocks noGrp="1" noChangeArrowheads="1"/>
          </p:cNvSpPr>
          <p:nvPr>
            <p:ph type="title"/>
          </p:nvPr>
        </p:nvSpPr>
        <p:spPr/>
        <p:txBody>
          <a:bodyPr/>
          <a:lstStyle/>
          <a:p>
            <a:r>
              <a:rPr lang="en-US" altLang="en-US" dirty="0"/>
              <a:t>Implementation issues-1</a:t>
            </a:r>
            <a:endParaRPr lang="tr-TR" altLang="en-US" dirty="0"/>
          </a:p>
        </p:txBody>
      </p:sp>
      <p:sp>
        <p:nvSpPr>
          <p:cNvPr id="29699" name="Content Placeholder 3">
            <a:extLst>
              <a:ext uri="{FF2B5EF4-FFF2-40B4-BE49-F238E27FC236}">
                <a16:creationId xmlns:a16="http://schemas.microsoft.com/office/drawing/2014/main" id="{5E9B9C8B-9A9F-54B4-EAC8-C6D5B68CAF52}"/>
              </a:ext>
            </a:extLst>
          </p:cNvPr>
          <p:cNvSpPr>
            <a:spLocks noGrp="1" noChangeArrowheads="1"/>
          </p:cNvSpPr>
          <p:nvPr>
            <p:ph idx="1"/>
          </p:nvPr>
        </p:nvSpPr>
        <p:spPr/>
        <p:txBody>
          <a:bodyPr/>
          <a:lstStyle/>
          <a:p>
            <a:r>
              <a:rPr lang="en-US" altLang="en-US" sz="2800" dirty="0"/>
              <a:t> </a:t>
            </a:r>
            <a:r>
              <a:rPr lang="en-US" altLang="en-US" sz="2800" u="sng" dirty="0"/>
              <a:t>In the Component class</a:t>
            </a:r>
          </a:p>
          <a:p>
            <a:pPr lvl="1"/>
            <a:r>
              <a:rPr lang="en-US" altLang="en-US" sz="2400" u="sng" dirty="0"/>
              <a:t>Interpret</a:t>
            </a:r>
            <a:r>
              <a:rPr lang="en-US" altLang="en-US" sz="2400" dirty="0"/>
              <a:t> the leaves as components with </a:t>
            </a:r>
            <a:r>
              <a:rPr lang="en-US" altLang="en-US" sz="2400" u="sng" dirty="0"/>
              <a:t>0 child.</a:t>
            </a:r>
          </a:p>
          <a:p>
            <a:pPr marL="0" indent="0">
              <a:buNone/>
            </a:pPr>
            <a:endParaRPr lang="en-US" altLang="en-US" sz="700" u="sng" dirty="0"/>
          </a:p>
          <a:p>
            <a:pPr lvl="1"/>
            <a:r>
              <a:rPr lang="en-US" altLang="en-US" sz="2400" dirty="0"/>
              <a:t>If we view a Leaf as a Component that </a:t>
            </a:r>
            <a:r>
              <a:rPr lang="en-US" altLang="en-US" sz="2400" i="1" dirty="0"/>
              <a:t>never </a:t>
            </a:r>
            <a:r>
              <a:rPr lang="en-US" altLang="en-US" sz="2400" dirty="0"/>
              <a:t>has children, then we can define a default operation for child access in the Component  class that never returns any children. </a:t>
            </a:r>
          </a:p>
          <a:p>
            <a:pPr lvl="1"/>
            <a:r>
              <a:rPr lang="en-US" altLang="en-US" sz="2400" dirty="0"/>
              <a:t>Leaf classes can use the default implementation, </a:t>
            </a:r>
          </a:p>
          <a:p>
            <a:pPr lvl="2"/>
            <a:r>
              <a:rPr lang="en-US" altLang="en-US" sz="2000" dirty="0"/>
              <a:t>Throw exception by default</a:t>
            </a:r>
          </a:p>
          <a:p>
            <a:pPr lvl="2"/>
            <a:r>
              <a:rPr lang="en-US" altLang="en-US" sz="2000" dirty="0"/>
              <a:t>Do nothing by default</a:t>
            </a:r>
          </a:p>
          <a:p>
            <a:pPr lvl="2"/>
            <a:r>
              <a:rPr lang="en-US" altLang="en-US" sz="2000" dirty="0"/>
              <a:t>Return null or false</a:t>
            </a:r>
          </a:p>
          <a:p>
            <a:pPr lvl="1"/>
            <a:r>
              <a:rPr lang="en-US" altLang="en-US" sz="2400" dirty="0"/>
              <a:t>Composite classes will reimplement it to return their children, add or remove children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DC167156-AFA2-4800-03B9-69D24386FEB1}"/>
              </a:ext>
            </a:extLst>
          </p:cNvPr>
          <p:cNvSpPr>
            <a:spLocks noGrp="1" noChangeArrowheads="1"/>
          </p:cNvSpPr>
          <p:nvPr>
            <p:ph type="title"/>
          </p:nvPr>
        </p:nvSpPr>
        <p:spPr/>
        <p:txBody>
          <a:bodyPr/>
          <a:lstStyle/>
          <a:p>
            <a:r>
              <a:rPr lang="en-US" altLang="en-US" dirty="0"/>
              <a:t>Implementation issues-1</a:t>
            </a:r>
            <a:endParaRPr lang="tr-TR" altLang="en-US" dirty="0"/>
          </a:p>
        </p:txBody>
      </p:sp>
      <p:sp>
        <p:nvSpPr>
          <p:cNvPr id="29699" name="Content Placeholder 3">
            <a:extLst>
              <a:ext uri="{FF2B5EF4-FFF2-40B4-BE49-F238E27FC236}">
                <a16:creationId xmlns:a16="http://schemas.microsoft.com/office/drawing/2014/main" id="{5E9B9C8B-9A9F-54B4-EAC8-C6D5B68CAF52}"/>
              </a:ext>
            </a:extLst>
          </p:cNvPr>
          <p:cNvSpPr>
            <a:spLocks noGrp="1" noChangeArrowheads="1"/>
          </p:cNvSpPr>
          <p:nvPr>
            <p:ph idx="1"/>
          </p:nvPr>
        </p:nvSpPr>
        <p:spPr/>
        <p:txBody>
          <a:bodyPr/>
          <a:lstStyle/>
          <a:p>
            <a:r>
              <a:rPr lang="en-US" altLang="en-US" sz="2800" dirty="0"/>
              <a:t> </a:t>
            </a:r>
            <a:r>
              <a:rPr lang="en-US" altLang="en-US" sz="2800" u="sng" dirty="0"/>
              <a:t>In the Composite class</a:t>
            </a:r>
          </a:p>
          <a:p>
            <a:pPr lvl="1"/>
            <a:r>
              <a:rPr lang="en-US" altLang="en-US" sz="2400" dirty="0"/>
              <a:t>Leaf and composite components have different interfaces</a:t>
            </a:r>
            <a:endParaRPr lang="en-US" altLang="en-US" sz="2400" u="sng" dirty="0"/>
          </a:p>
          <a:p>
            <a:pPr lvl="1"/>
            <a:r>
              <a:rPr lang="en-US" altLang="en-US" sz="2400" dirty="0"/>
              <a:t> Requires the client to check the type of every object before making a call so the object can be cast correctly.</a:t>
            </a:r>
          </a:p>
          <a:p>
            <a:pPr lvl="2"/>
            <a:r>
              <a:rPr lang="en-US" altLang="en-US" sz="2000" dirty="0"/>
              <a:t>Uniformity is traded for safety</a:t>
            </a:r>
          </a:p>
        </p:txBody>
      </p:sp>
    </p:spTree>
    <p:extLst>
      <p:ext uri="{BB962C8B-B14F-4D97-AF65-F5344CB8AC3E}">
        <p14:creationId xmlns:p14="http://schemas.microsoft.com/office/powerpoint/2010/main" val="2010598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92AF89B3-279A-A023-4674-E5661FF05840}"/>
              </a:ext>
            </a:extLst>
          </p:cNvPr>
          <p:cNvSpPr>
            <a:spLocks noGrp="1" noChangeArrowheads="1"/>
          </p:cNvSpPr>
          <p:nvPr>
            <p:ph type="title"/>
          </p:nvPr>
        </p:nvSpPr>
        <p:spPr/>
        <p:txBody>
          <a:bodyPr/>
          <a:lstStyle/>
          <a:p>
            <a:r>
              <a:rPr lang="en-US" altLang="en-US" dirty="0"/>
              <a:t>Implementation issues-2</a:t>
            </a:r>
            <a:endParaRPr lang="tr-TR" altLang="en-US" dirty="0"/>
          </a:p>
        </p:txBody>
      </p:sp>
      <p:sp>
        <p:nvSpPr>
          <p:cNvPr id="32771" name="Content Placeholder 3">
            <a:extLst>
              <a:ext uri="{FF2B5EF4-FFF2-40B4-BE49-F238E27FC236}">
                <a16:creationId xmlns:a16="http://schemas.microsoft.com/office/drawing/2014/main" id="{D155DEE5-CCE0-D4BA-FE6D-7A7198D2B86F}"/>
              </a:ext>
            </a:extLst>
          </p:cNvPr>
          <p:cNvSpPr>
            <a:spLocks noGrp="1" noChangeArrowheads="1"/>
          </p:cNvSpPr>
          <p:nvPr>
            <p:ph idx="1"/>
          </p:nvPr>
        </p:nvSpPr>
        <p:spPr>
          <a:xfrm>
            <a:off x="194553" y="1335291"/>
            <a:ext cx="8492247" cy="5383557"/>
          </a:xfrm>
        </p:spPr>
        <p:txBody>
          <a:bodyPr/>
          <a:lstStyle/>
          <a:p>
            <a:pPr>
              <a:lnSpc>
                <a:spcPct val="110000"/>
              </a:lnSpc>
            </a:pPr>
            <a:r>
              <a:rPr lang="en-US" altLang="en-US" sz="2800" dirty="0"/>
              <a:t>Should components maintain a reference to their parent component?</a:t>
            </a:r>
          </a:p>
          <a:p>
            <a:pPr lvl="1">
              <a:lnSpc>
                <a:spcPct val="110000"/>
              </a:lnSpc>
            </a:pPr>
            <a:r>
              <a:rPr lang="en-US" altLang="en-US" sz="2400" dirty="0"/>
              <a:t>Depends on application</a:t>
            </a:r>
          </a:p>
          <a:p>
            <a:pPr lvl="1">
              <a:lnSpc>
                <a:spcPct val="110000"/>
              </a:lnSpc>
            </a:pPr>
            <a:r>
              <a:rPr lang="en-US" altLang="en-US" sz="2400" dirty="0"/>
              <a:t>If needed, put the parent reference in the </a:t>
            </a:r>
            <a:r>
              <a:rPr lang="en-US" altLang="en-US" sz="2400" i="1" dirty="0"/>
              <a:t>Component</a:t>
            </a:r>
            <a:r>
              <a:rPr lang="en-US" altLang="en-US" sz="2400" dirty="0"/>
              <a:t> class</a:t>
            </a:r>
          </a:p>
          <a:p>
            <a:pPr lvl="2">
              <a:lnSpc>
                <a:spcPct val="110000"/>
              </a:lnSpc>
            </a:pPr>
            <a:r>
              <a:rPr lang="en-US" altLang="en-US" sz="2000" dirty="0"/>
              <a:t>Add and Remove operations handle the parent reference</a:t>
            </a:r>
          </a:p>
          <a:p>
            <a:pPr lvl="1">
              <a:lnSpc>
                <a:spcPct val="110000"/>
              </a:lnSpc>
            </a:pPr>
            <a:r>
              <a:rPr lang="en-US" altLang="en-US" sz="2400" dirty="0"/>
              <a:t>Suppose we have a reference to a child and need to delete it.</a:t>
            </a:r>
          </a:p>
          <a:p>
            <a:pPr lvl="2">
              <a:lnSpc>
                <a:spcPct val="110000"/>
              </a:lnSpc>
            </a:pPr>
            <a:r>
              <a:rPr lang="en-US" altLang="en-US" sz="2000" dirty="0"/>
              <a:t>We must get the parent to remove the child. </a:t>
            </a:r>
          </a:p>
          <a:p>
            <a:pPr lvl="2">
              <a:lnSpc>
                <a:spcPct val="110000"/>
              </a:lnSpc>
            </a:pPr>
            <a:r>
              <a:rPr lang="en-US" altLang="en-US" sz="2000" dirty="0"/>
              <a:t>Having the parent reference makes that easier.</a:t>
            </a:r>
          </a:p>
          <a:p>
            <a:pPr lvl="1">
              <a:lnSpc>
                <a:spcPct val="110000"/>
              </a:lnSpc>
            </a:pPr>
            <a:r>
              <a:rPr lang="en-US" altLang="en-US" sz="2400" dirty="0"/>
              <a:t>Having parent references supports the Chain of Responsibility pattern (later)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907A-1AD9-23F7-C120-A57E4635165B}"/>
              </a:ext>
            </a:extLst>
          </p:cNvPr>
          <p:cNvSpPr>
            <a:spLocks noGrp="1"/>
          </p:cNvSpPr>
          <p:nvPr>
            <p:ph type="title"/>
          </p:nvPr>
        </p:nvSpPr>
        <p:spPr>
          <a:xfrm>
            <a:off x="457199" y="139152"/>
            <a:ext cx="8375515" cy="1371600"/>
          </a:xfrm>
        </p:spPr>
        <p:txBody>
          <a:bodyPr/>
          <a:lstStyle/>
          <a:p>
            <a:r>
              <a:rPr lang="en-US" sz="4000" dirty="0"/>
              <a:t>Composite Pattern with Parent: C++ </a:t>
            </a:r>
          </a:p>
        </p:txBody>
      </p:sp>
      <p:sp>
        <p:nvSpPr>
          <p:cNvPr id="3" name="Content Placeholder 2">
            <a:extLst>
              <a:ext uri="{FF2B5EF4-FFF2-40B4-BE49-F238E27FC236}">
                <a16:creationId xmlns:a16="http://schemas.microsoft.com/office/drawing/2014/main" id="{3F697849-C416-E9CA-6886-B11A3077365D}"/>
              </a:ext>
            </a:extLst>
          </p:cNvPr>
          <p:cNvSpPr>
            <a:spLocks noGrp="1"/>
          </p:cNvSpPr>
          <p:nvPr>
            <p:ph idx="1"/>
          </p:nvPr>
        </p:nvSpPr>
        <p:spPr>
          <a:xfrm>
            <a:off x="457200" y="1335291"/>
            <a:ext cx="8229600" cy="5172513"/>
          </a:xfrm>
        </p:spPr>
        <p:txBody>
          <a:bodyPr/>
          <a:lstStyle/>
          <a:p>
            <a:pPr marL="0" indent="0">
              <a:buNone/>
            </a:pPr>
            <a:r>
              <a:rPr lang="en-US" sz="2000" dirty="0"/>
              <a:t>class </a:t>
            </a:r>
            <a:r>
              <a:rPr lang="en-US" sz="2000" dirty="0">
                <a:solidFill>
                  <a:srgbClr val="0070C0"/>
                </a:solidFill>
              </a:rPr>
              <a:t>Component</a:t>
            </a:r>
            <a:r>
              <a:rPr lang="en-US" sz="2000" dirty="0"/>
              <a:t>{</a:t>
            </a:r>
          </a:p>
          <a:p>
            <a:pPr marL="0" indent="0">
              <a:buNone/>
            </a:pPr>
            <a:r>
              <a:rPr lang="en-US" sz="2000" dirty="0"/>
              <a:t> public:</a:t>
            </a:r>
          </a:p>
          <a:p>
            <a:pPr marL="0" indent="0">
              <a:buNone/>
            </a:pPr>
            <a:r>
              <a:rPr lang="en-US" sz="2000" dirty="0"/>
              <a:t>  virtual ~Component() {}</a:t>
            </a:r>
          </a:p>
          <a:p>
            <a:pPr marL="0" indent="0">
              <a:buNone/>
            </a:pPr>
            <a:r>
              <a:rPr lang="en-US" sz="2000" dirty="0"/>
              <a:t>  virtual void add(Component *component) {}</a:t>
            </a:r>
          </a:p>
          <a:p>
            <a:pPr marL="0" indent="0">
              <a:buNone/>
            </a:pPr>
            <a:r>
              <a:rPr lang="en-US" sz="2000" dirty="0"/>
              <a:t>  virtual void remove(Component *component) {}</a:t>
            </a:r>
          </a:p>
          <a:p>
            <a:pPr marL="0" indent="0">
              <a:buNone/>
            </a:pPr>
            <a:r>
              <a:rPr lang="en-US" sz="2000" dirty="0"/>
              <a:t>  virtual Component *get(int </a:t>
            </a:r>
            <a:r>
              <a:rPr lang="en-US" sz="2000" dirty="0" err="1"/>
              <a:t>i</a:t>
            </a:r>
            <a:r>
              <a:rPr lang="en-US" sz="2000" dirty="0"/>
              <a:t>) const {return 0;}</a:t>
            </a:r>
          </a:p>
          <a:p>
            <a:pPr marL="0" indent="0">
              <a:buNone/>
            </a:pPr>
            <a:r>
              <a:rPr lang="en-US" sz="2000" dirty="0"/>
              <a:t>  void </a:t>
            </a:r>
            <a:r>
              <a:rPr lang="en-US" sz="2000" dirty="0" err="1"/>
              <a:t>setParent</a:t>
            </a:r>
            <a:r>
              <a:rPr lang="en-US" sz="2000" dirty="0"/>
              <a:t>(Component *parent) {</a:t>
            </a:r>
          </a:p>
          <a:p>
            <a:pPr marL="0" indent="0">
              <a:buNone/>
            </a:pPr>
            <a:r>
              <a:rPr lang="en-US" sz="2000" dirty="0"/>
              <a:t>      this-&gt;parent_ = parent;  }</a:t>
            </a:r>
          </a:p>
          <a:p>
            <a:pPr marL="0" indent="0">
              <a:buNone/>
            </a:pPr>
            <a:r>
              <a:rPr lang="en-US" sz="2000" dirty="0"/>
              <a:t>  Component *</a:t>
            </a:r>
            <a:r>
              <a:rPr lang="en-US" sz="2000" dirty="0" err="1"/>
              <a:t>getParent</a:t>
            </a:r>
            <a:r>
              <a:rPr lang="en-US" sz="2000" dirty="0"/>
              <a:t>() const {</a:t>
            </a:r>
          </a:p>
          <a:p>
            <a:pPr marL="0" indent="0">
              <a:buNone/>
            </a:pPr>
            <a:r>
              <a:rPr lang="en-US" sz="2000" dirty="0"/>
              <a:t>      return this-&gt;parent_;</a:t>
            </a:r>
          </a:p>
          <a:p>
            <a:pPr marL="0" indent="0">
              <a:buNone/>
            </a:pPr>
            <a:r>
              <a:rPr lang="en-US" sz="2000" dirty="0"/>
              <a:t>  }</a:t>
            </a:r>
          </a:p>
          <a:p>
            <a:pPr marL="0" indent="0">
              <a:buNone/>
            </a:pPr>
            <a:r>
              <a:rPr lang="en-US" sz="2000" dirty="0"/>
              <a:t> virtual std::string operation() const = 0;</a:t>
            </a:r>
          </a:p>
          <a:p>
            <a:pPr marL="0" indent="0">
              <a:buNone/>
            </a:pPr>
            <a:r>
              <a:rPr lang="en-US" sz="2000" dirty="0"/>
              <a:t> protected:  Component *parent_;</a:t>
            </a:r>
          </a:p>
          <a:p>
            <a:pPr marL="0" indent="0">
              <a:buNone/>
            </a:pPr>
            <a:r>
              <a:rPr lang="en-US" sz="2000" dirty="0"/>
              <a:t>};</a:t>
            </a:r>
          </a:p>
        </p:txBody>
      </p:sp>
      <p:sp>
        <p:nvSpPr>
          <p:cNvPr id="8" name="TextBox 7">
            <a:extLst>
              <a:ext uri="{FF2B5EF4-FFF2-40B4-BE49-F238E27FC236}">
                <a16:creationId xmlns:a16="http://schemas.microsoft.com/office/drawing/2014/main" id="{9DCD0475-82DC-1D20-4BA1-58FF3A3EE618}"/>
              </a:ext>
            </a:extLst>
          </p:cNvPr>
          <p:cNvSpPr txBox="1"/>
          <p:nvPr/>
        </p:nvSpPr>
        <p:spPr>
          <a:xfrm>
            <a:off x="5381432" y="4105073"/>
            <a:ext cx="3711272" cy="1754326"/>
          </a:xfrm>
          <a:prstGeom prst="rect">
            <a:avLst/>
          </a:prstGeom>
          <a:noFill/>
        </p:spPr>
        <p:txBody>
          <a:bodyPr wrap="none" rtlCol="0">
            <a:spAutoFit/>
          </a:bodyPr>
          <a:lstStyle/>
          <a:p>
            <a:pPr marL="0" indent="0">
              <a:buNone/>
            </a:pPr>
            <a:r>
              <a:rPr lang="en-US" sz="1800" dirty="0"/>
              <a:t>class </a:t>
            </a:r>
            <a:r>
              <a:rPr lang="en-US" sz="1800" dirty="0">
                <a:solidFill>
                  <a:srgbClr val="0070C0"/>
                </a:solidFill>
              </a:rPr>
              <a:t>Leaf</a:t>
            </a:r>
            <a:r>
              <a:rPr lang="en-US" sz="1800" dirty="0"/>
              <a:t> : public Component {</a:t>
            </a:r>
          </a:p>
          <a:p>
            <a:pPr marL="0" indent="0">
              <a:buNone/>
            </a:pPr>
            <a:r>
              <a:rPr lang="en-US" sz="1800" dirty="0"/>
              <a:t> public:</a:t>
            </a:r>
          </a:p>
          <a:p>
            <a:pPr marL="0" indent="0">
              <a:buNone/>
            </a:pPr>
            <a:r>
              <a:rPr lang="en-US" sz="1800" dirty="0"/>
              <a:t>  string operation() const override {</a:t>
            </a:r>
          </a:p>
          <a:p>
            <a:pPr marL="0" indent="0">
              <a:buNone/>
            </a:pPr>
            <a:r>
              <a:rPr lang="en-US" sz="1800" dirty="0"/>
              <a:t>    return "Leaf";  }</a:t>
            </a:r>
          </a:p>
          <a:p>
            <a:pPr marL="0" indent="0">
              <a:buNone/>
            </a:pPr>
            <a:r>
              <a:rPr lang="en-US" sz="1800" dirty="0"/>
              <a:t>};</a:t>
            </a:r>
          </a:p>
          <a:p>
            <a:endParaRPr lang="en-US" dirty="0"/>
          </a:p>
        </p:txBody>
      </p:sp>
    </p:spTree>
    <p:extLst>
      <p:ext uri="{BB962C8B-B14F-4D97-AF65-F5344CB8AC3E}">
        <p14:creationId xmlns:p14="http://schemas.microsoft.com/office/powerpoint/2010/main" val="83541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E540-6E3E-9699-E0D0-E2FBB9B8BCAC}"/>
              </a:ext>
            </a:extLst>
          </p:cNvPr>
          <p:cNvSpPr>
            <a:spLocks noGrp="1"/>
          </p:cNvSpPr>
          <p:nvPr>
            <p:ph type="title"/>
          </p:nvPr>
        </p:nvSpPr>
        <p:spPr>
          <a:xfrm>
            <a:off x="457200" y="139152"/>
            <a:ext cx="8686800" cy="1371600"/>
          </a:xfrm>
        </p:spPr>
        <p:txBody>
          <a:bodyPr/>
          <a:lstStyle/>
          <a:p>
            <a:r>
              <a:rPr lang="en-US" sz="4000" dirty="0"/>
              <a:t>Example 1:</a:t>
            </a:r>
            <a:r>
              <a:rPr lang="en-US" dirty="0"/>
              <a:t> Company Structure</a:t>
            </a:r>
          </a:p>
        </p:txBody>
      </p:sp>
      <p:sp>
        <p:nvSpPr>
          <p:cNvPr id="3" name="Content Placeholder 2">
            <a:extLst>
              <a:ext uri="{FF2B5EF4-FFF2-40B4-BE49-F238E27FC236}">
                <a16:creationId xmlns:a16="http://schemas.microsoft.com/office/drawing/2014/main" id="{33ED207E-0623-EF01-347F-F4624D5866C8}"/>
              </a:ext>
            </a:extLst>
          </p:cNvPr>
          <p:cNvSpPr>
            <a:spLocks noGrp="1"/>
          </p:cNvSpPr>
          <p:nvPr>
            <p:ph idx="1"/>
          </p:nvPr>
        </p:nvSpPr>
        <p:spPr>
          <a:xfrm>
            <a:off x="457200" y="1335291"/>
            <a:ext cx="8229600" cy="5522709"/>
          </a:xfrm>
        </p:spPr>
        <p:txBody>
          <a:bodyPr/>
          <a:lstStyle/>
          <a:p>
            <a:r>
              <a:rPr lang="en-US" dirty="0"/>
              <a:t>Organizational hierarchy btw Employees </a:t>
            </a:r>
          </a:p>
          <a:p>
            <a:pPr lvl="1"/>
            <a:r>
              <a:rPr lang="en-US" altLang="en-US" dirty="0"/>
              <a:t>Each worker has a manager</a:t>
            </a:r>
          </a:p>
          <a:p>
            <a:pPr lvl="1"/>
            <a:r>
              <a:rPr lang="en-US" altLang="en-US" dirty="0"/>
              <a:t>Each manager has a manager</a:t>
            </a:r>
          </a:p>
          <a:p>
            <a:pPr lvl="2"/>
            <a:r>
              <a:rPr lang="en-US" dirty="0"/>
              <a:t>Unless they are the Head of the company</a:t>
            </a:r>
          </a:p>
          <a:p>
            <a:r>
              <a:rPr lang="en-US" dirty="0"/>
              <a:t>Tree structure, let’s build a tree</a:t>
            </a:r>
          </a:p>
          <a:p>
            <a:r>
              <a:rPr lang="en-US" dirty="0"/>
              <a:t>Not enough…</a:t>
            </a:r>
          </a:p>
          <a:p>
            <a:endParaRPr lang="en-US" dirty="0"/>
          </a:p>
        </p:txBody>
      </p:sp>
    </p:spTree>
    <p:extLst>
      <p:ext uri="{BB962C8B-B14F-4D97-AF65-F5344CB8AC3E}">
        <p14:creationId xmlns:p14="http://schemas.microsoft.com/office/powerpoint/2010/main" val="94512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907A-1AD9-23F7-C120-A57E4635165B}"/>
              </a:ext>
            </a:extLst>
          </p:cNvPr>
          <p:cNvSpPr>
            <a:spLocks noGrp="1"/>
          </p:cNvSpPr>
          <p:nvPr>
            <p:ph type="title"/>
          </p:nvPr>
        </p:nvSpPr>
        <p:spPr>
          <a:xfrm>
            <a:off x="457199" y="139152"/>
            <a:ext cx="8375515" cy="1371600"/>
          </a:xfrm>
        </p:spPr>
        <p:txBody>
          <a:bodyPr/>
          <a:lstStyle/>
          <a:p>
            <a:r>
              <a:rPr lang="en-US" sz="4000" dirty="0"/>
              <a:t>Composite Pattern with Parent: C++ </a:t>
            </a:r>
          </a:p>
        </p:txBody>
      </p:sp>
      <p:sp>
        <p:nvSpPr>
          <p:cNvPr id="3" name="Content Placeholder 2">
            <a:extLst>
              <a:ext uri="{FF2B5EF4-FFF2-40B4-BE49-F238E27FC236}">
                <a16:creationId xmlns:a16="http://schemas.microsoft.com/office/drawing/2014/main" id="{3F697849-C416-E9CA-6886-B11A3077365D}"/>
              </a:ext>
            </a:extLst>
          </p:cNvPr>
          <p:cNvSpPr>
            <a:spLocks noGrp="1"/>
          </p:cNvSpPr>
          <p:nvPr>
            <p:ph idx="1"/>
          </p:nvPr>
        </p:nvSpPr>
        <p:spPr>
          <a:xfrm>
            <a:off x="457200" y="1335291"/>
            <a:ext cx="8229600" cy="5172513"/>
          </a:xfrm>
        </p:spPr>
        <p:txBody>
          <a:bodyPr/>
          <a:lstStyle/>
          <a:p>
            <a:pPr marL="0" indent="0">
              <a:buNone/>
            </a:pPr>
            <a:r>
              <a:rPr lang="en-US" sz="2000" dirty="0"/>
              <a:t>class </a:t>
            </a:r>
            <a:r>
              <a:rPr lang="en-US" sz="2000" dirty="0">
                <a:solidFill>
                  <a:srgbClr val="0070C0"/>
                </a:solidFill>
              </a:rPr>
              <a:t>Composite</a:t>
            </a:r>
            <a:r>
              <a:rPr lang="en-US" sz="2000" dirty="0"/>
              <a:t> : public Component {</a:t>
            </a:r>
          </a:p>
          <a:p>
            <a:pPr marL="0" indent="0">
              <a:buNone/>
            </a:pPr>
            <a:r>
              <a:rPr lang="en-US" sz="2000" dirty="0"/>
              <a:t>protected:   std::vector&lt;Component *&gt; children_;</a:t>
            </a:r>
          </a:p>
          <a:p>
            <a:pPr marL="0" indent="0">
              <a:buNone/>
            </a:pPr>
            <a:r>
              <a:rPr lang="en-US" sz="2000" dirty="0"/>
              <a:t>public:</a:t>
            </a:r>
          </a:p>
          <a:p>
            <a:pPr marL="0" indent="0">
              <a:buNone/>
            </a:pPr>
            <a:r>
              <a:rPr lang="en-US" sz="2000" dirty="0"/>
              <a:t>  void add(Component *component) override {</a:t>
            </a:r>
          </a:p>
          <a:p>
            <a:pPr marL="0" indent="0">
              <a:buNone/>
            </a:pPr>
            <a:r>
              <a:rPr lang="en-US" sz="2000" dirty="0"/>
              <a:t>      this-&gt;children_.</a:t>
            </a:r>
            <a:r>
              <a:rPr lang="en-US" sz="2000" dirty="0" err="1"/>
              <a:t>push_back</a:t>
            </a:r>
            <a:r>
              <a:rPr lang="en-US" sz="2000" dirty="0"/>
              <a:t>(component);</a:t>
            </a:r>
          </a:p>
          <a:p>
            <a:pPr marL="0" indent="0">
              <a:buNone/>
            </a:pPr>
            <a:r>
              <a:rPr lang="en-US" sz="2000" dirty="0"/>
              <a:t>      component-&gt;</a:t>
            </a:r>
            <a:r>
              <a:rPr lang="en-US" sz="2000" dirty="0" err="1"/>
              <a:t>setParent</a:t>
            </a:r>
            <a:r>
              <a:rPr lang="en-US" sz="2000" dirty="0"/>
              <a:t>(this);}</a:t>
            </a:r>
          </a:p>
          <a:p>
            <a:pPr marL="0" indent="0">
              <a:buNone/>
            </a:pPr>
            <a:r>
              <a:rPr lang="en-US" sz="2000" dirty="0"/>
              <a:t>void remove(Component *component) override {</a:t>
            </a:r>
          </a:p>
          <a:p>
            <a:pPr marL="0" indent="0">
              <a:buNone/>
            </a:pPr>
            <a:r>
              <a:rPr lang="en-US" sz="2000" dirty="0"/>
              <a:t>    </a:t>
            </a:r>
            <a:r>
              <a:rPr lang="en-US" sz="2000" dirty="0" err="1"/>
              <a:t>children_.remove</a:t>
            </a:r>
            <a:r>
              <a:rPr lang="en-US" sz="2000" dirty="0"/>
              <a:t>(component);</a:t>
            </a:r>
          </a:p>
          <a:p>
            <a:pPr marL="0" indent="0">
              <a:buNone/>
            </a:pPr>
            <a:r>
              <a:rPr lang="en-US" sz="2000" dirty="0"/>
              <a:t>    component-&gt;</a:t>
            </a:r>
            <a:r>
              <a:rPr lang="en-US" sz="2000" dirty="0" err="1"/>
              <a:t>setParent</a:t>
            </a:r>
            <a:r>
              <a:rPr lang="en-US" sz="2000" dirty="0"/>
              <a:t>(0);   } //assuming no sharing</a:t>
            </a:r>
          </a:p>
          <a:p>
            <a:pPr marL="0" indent="0">
              <a:buNone/>
            </a:pPr>
            <a:r>
              <a:rPr lang="en-US" sz="2000" dirty="0"/>
              <a:t>std::string operation() const override {</a:t>
            </a:r>
          </a:p>
          <a:p>
            <a:pPr marL="0" indent="0">
              <a:buNone/>
            </a:pPr>
            <a:r>
              <a:rPr lang="en-US" sz="2000" dirty="0"/>
              <a:t>    std::string result;</a:t>
            </a:r>
          </a:p>
          <a:p>
            <a:pPr marL="0" indent="0">
              <a:buNone/>
            </a:pPr>
            <a:r>
              <a:rPr lang="en-US" sz="2000" dirty="0"/>
              <a:t>    for (const Component *c : children_) {</a:t>
            </a:r>
          </a:p>
          <a:p>
            <a:pPr marL="0" indent="0">
              <a:buNone/>
            </a:pPr>
            <a:r>
              <a:rPr lang="en-US" sz="2000" dirty="0"/>
              <a:t>       result += c-&gt;operation() + “ ";      }</a:t>
            </a:r>
          </a:p>
          <a:p>
            <a:pPr marL="0" indent="0">
              <a:buNone/>
            </a:pPr>
            <a:r>
              <a:rPr lang="en-US" sz="2000" dirty="0"/>
              <a:t>     return result;}</a:t>
            </a:r>
          </a:p>
          <a:p>
            <a:pPr marL="0" indent="0">
              <a:buNone/>
            </a:pPr>
            <a:r>
              <a:rPr lang="en-US" sz="2000" dirty="0"/>
              <a:t>  };</a:t>
            </a:r>
          </a:p>
        </p:txBody>
      </p:sp>
    </p:spTree>
    <p:extLst>
      <p:ext uri="{BB962C8B-B14F-4D97-AF65-F5344CB8AC3E}">
        <p14:creationId xmlns:p14="http://schemas.microsoft.com/office/powerpoint/2010/main" val="3142945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92AF89B3-279A-A023-4674-E5661FF05840}"/>
              </a:ext>
            </a:extLst>
          </p:cNvPr>
          <p:cNvSpPr>
            <a:spLocks noGrp="1" noChangeArrowheads="1"/>
          </p:cNvSpPr>
          <p:nvPr>
            <p:ph type="title"/>
          </p:nvPr>
        </p:nvSpPr>
        <p:spPr/>
        <p:txBody>
          <a:bodyPr/>
          <a:lstStyle/>
          <a:p>
            <a:r>
              <a:rPr lang="en-US" altLang="en-US" dirty="0"/>
              <a:t>Implementation issues-3</a:t>
            </a:r>
            <a:endParaRPr lang="tr-TR" altLang="en-US" dirty="0"/>
          </a:p>
        </p:txBody>
      </p:sp>
      <p:sp>
        <p:nvSpPr>
          <p:cNvPr id="32771" name="Content Placeholder 3">
            <a:extLst>
              <a:ext uri="{FF2B5EF4-FFF2-40B4-BE49-F238E27FC236}">
                <a16:creationId xmlns:a16="http://schemas.microsoft.com/office/drawing/2014/main" id="{D155DEE5-CCE0-D4BA-FE6D-7A7198D2B86F}"/>
              </a:ext>
            </a:extLst>
          </p:cNvPr>
          <p:cNvSpPr>
            <a:spLocks noGrp="1" noChangeArrowheads="1"/>
          </p:cNvSpPr>
          <p:nvPr>
            <p:ph idx="1"/>
          </p:nvPr>
        </p:nvSpPr>
        <p:spPr/>
        <p:txBody>
          <a:bodyPr/>
          <a:lstStyle/>
          <a:p>
            <a:r>
              <a:rPr lang="en-US" altLang="en-US" sz="2800" dirty="0"/>
              <a:t>Should Component maintain the list of components that will be used by a composite object? </a:t>
            </a:r>
          </a:p>
          <a:p>
            <a:pPr lvl="1"/>
            <a:r>
              <a:rPr lang="en-US" altLang="en-US" sz="2400" dirty="0"/>
              <a:t>Should children list be an instance variable of Component rather than Composite class?</a:t>
            </a:r>
          </a:p>
          <a:p>
            <a:pPr lvl="1"/>
            <a:r>
              <a:rPr lang="en-US" altLang="en-US" sz="2400" dirty="0"/>
              <a:t> Better to keep this part of Composite and avoid wasting the space in every Leaf object</a:t>
            </a:r>
          </a:p>
          <a:p>
            <a:endParaRPr lang="en-US" altLang="en-US" sz="2800" dirty="0"/>
          </a:p>
          <a:p>
            <a:r>
              <a:rPr lang="en-US" altLang="en-US" sz="2800" dirty="0"/>
              <a:t>Is child ordering important?</a:t>
            </a:r>
          </a:p>
          <a:p>
            <a:pPr lvl="1"/>
            <a:r>
              <a:rPr lang="en-US" altLang="en-US" sz="2400" dirty="0"/>
              <a:t> Depends on application:</a:t>
            </a:r>
          </a:p>
          <a:p>
            <a:pPr lvl="2"/>
            <a:r>
              <a:rPr lang="en-US" altLang="en-US" sz="2000" dirty="0"/>
              <a:t> parse tree, graphics front-to-back order</a:t>
            </a:r>
          </a:p>
        </p:txBody>
      </p:sp>
    </p:spTree>
    <p:extLst>
      <p:ext uri="{BB962C8B-B14F-4D97-AF65-F5344CB8AC3E}">
        <p14:creationId xmlns:p14="http://schemas.microsoft.com/office/powerpoint/2010/main" val="4095338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92AF89B3-279A-A023-4674-E5661FF05840}"/>
              </a:ext>
            </a:extLst>
          </p:cNvPr>
          <p:cNvSpPr>
            <a:spLocks noGrp="1" noChangeArrowheads="1"/>
          </p:cNvSpPr>
          <p:nvPr>
            <p:ph type="title"/>
          </p:nvPr>
        </p:nvSpPr>
        <p:spPr/>
        <p:txBody>
          <a:bodyPr/>
          <a:lstStyle/>
          <a:p>
            <a:r>
              <a:rPr lang="en-US" altLang="en-US" dirty="0"/>
              <a:t>Implementation issues-4</a:t>
            </a:r>
            <a:endParaRPr lang="tr-TR" altLang="en-US" dirty="0"/>
          </a:p>
        </p:txBody>
      </p:sp>
      <p:sp>
        <p:nvSpPr>
          <p:cNvPr id="32771" name="Content Placeholder 3">
            <a:extLst>
              <a:ext uri="{FF2B5EF4-FFF2-40B4-BE49-F238E27FC236}">
                <a16:creationId xmlns:a16="http://schemas.microsoft.com/office/drawing/2014/main" id="{D155DEE5-CCE0-D4BA-FE6D-7A7198D2B86F}"/>
              </a:ext>
            </a:extLst>
          </p:cNvPr>
          <p:cNvSpPr>
            <a:spLocks noGrp="1" noChangeArrowheads="1"/>
          </p:cNvSpPr>
          <p:nvPr>
            <p:ph idx="1"/>
          </p:nvPr>
        </p:nvSpPr>
        <p:spPr/>
        <p:txBody>
          <a:bodyPr/>
          <a:lstStyle/>
          <a:p>
            <a:r>
              <a:rPr lang="en-US" altLang="en-US" sz="2800" dirty="0"/>
              <a:t>Sharing components to remove redundancy</a:t>
            </a:r>
          </a:p>
          <a:p>
            <a:pPr lvl="1"/>
            <a:r>
              <a:rPr lang="en-US" altLang="en-US" sz="2400" dirty="0"/>
              <a:t>When components have reference to their parents, it gets tricky</a:t>
            </a:r>
            <a:endParaRPr lang="en-US" altLang="en-US" dirty="0"/>
          </a:p>
          <a:p>
            <a:r>
              <a:rPr lang="en-US" altLang="en-US" sz="2800" dirty="0"/>
              <a:t>Who should delete a component?</a:t>
            </a:r>
          </a:p>
          <a:p>
            <a:pPr lvl="1"/>
            <a:r>
              <a:rPr lang="en-US" altLang="en-US" sz="2400" dirty="0"/>
              <a:t>If there is garbage collection, like Java, this is not an issue</a:t>
            </a:r>
          </a:p>
          <a:p>
            <a:pPr lvl="1"/>
            <a:r>
              <a:rPr lang="en-US" altLang="en-US" sz="2400" dirty="0"/>
              <a:t>Composite deletes its children when destroyed</a:t>
            </a:r>
          </a:p>
          <a:p>
            <a:pPr lvl="2"/>
            <a:r>
              <a:rPr lang="en-US" altLang="en-US" sz="1800" dirty="0"/>
              <a:t>Destructor of Composite calls destruct for all children</a:t>
            </a:r>
          </a:p>
          <a:p>
            <a:pPr lvl="1"/>
            <a:r>
              <a:rPr lang="en-US" altLang="en-US" sz="2400" dirty="0"/>
              <a:t>Careful when components are shared by multiple composites</a:t>
            </a:r>
          </a:p>
        </p:txBody>
      </p:sp>
    </p:spTree>
    <p:extLst>
      <p:ext uri="{BB962C8B-B14F-4D97-AF65-F5344CB8AC3E}">
        <p14:creationId xmlns:p14="http://schemas.microsoft.com/office/powerpoint/2010/main" val="185463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B793E93-1F12-3D63-5708-3D4BFA4A3E97}"/>
              </a:ext>
            </a:extLst>
          </p:cNvPr>
          <p:cNvSpPr>
            <a:spLocks noGrp="1" noChangeArrowheads="1"/>
          </p:cNvSpPr>
          <p:nvPr>
            <p:ph type="title"/>
          </p:nvPr>
        </p:nvSpPr>
        <p:spPr/>
        <p:txBody>
          <a:bodyPr/>
          <a:lstStyle/>
          <a:p>
            <a:pPr eaLnBrk="1" hangingPunct="1"/>
            <a:r>
              <a:rPr lang="en-US" altLang="tr-TR"/>
              <a:t>Composite –Known uses</a:t>
            </a:r>
          </a:p>
        </p:txBody>
      </p:sp>
      <p:sp>
        <p:nvSpPr>
          <p:cNvPr id="34819" name="Rectangle 3">
            <a:extLst>
              <a:ext uri="{FF2B5EF4-FFF2-40B4-BE49-F238E27FC236}">
                <a16:creationId xmlns:a16="http://schemas.microsoft.com/office/drawing/2014/main" id="{47FA3D99-BF8B-3DCC-7E66-84F0F5CEB98E}"/>
              </a:ext>
            </a:extLst>
          </p:cNvPr>
          <p:cNvSpPr>
            <a:spLocks noGrp="1" noChangeArrowheads="1"/>
          </p:cNvSpPr>
          <p:nvPr>
            <p:ph idx="1"/>
          </p:nvPr>
        </p:nvSpPr>
        <p:spPr/>
        <p:txBody>
          <a:bodyPr/>
          <a:lstStyle/>
          <a:p>
            <a:pPr eaLnBrk="1" hangingPunct="1"/>
            <a:r>
              <a:rPr lang="en-US" altLang="tr-TR" dirty="0"/>
              <a:t>GUI frameworks</a:t>
            </a:r>
          </a:p>
          <a:p>
            <a:pPr eaLnBrk="1" hangingPunct="1"/>
            <a:r>
              <a:rPr lang="en-US" altLang="tr-TR" dirty="0"/>
              <a:t>Web page layouts</a:t>
            </a:r>
          </a:p>
          <a:p>
            <a:pPr eaLnBrk="1" hangingPunct="1"/>
            <a:r>
              <a:rPr lang="en-US" altLang="tr-TR" dirty="0"/>
              <a:t>Look at </a:t>
            </a:r>
            <a:r>
              <a:rPr lang="en-US" altLang="tr-TR" dirty="0" err="1"/>
              <a:t>java.awt</a:t>
            </a:r>
            <a:r>
              <a:rPr lang="en-US" altLang="tr-TR" dirty="0"/>
              <a:t> package</a:t>
            </a:r>
          </a:p>
          <a:p>
            <a:pPr eaLnBrk="1" hangingPunct="1">
              <a:buFontTx/>
              <a:buNone/>
            </a:pPr>
            <a:endParaRPr lang="en-US" altLang="tr-TR" dirty="0"/>
          </a:p>
        </p:txBody>
      </p:sp>
      <p:grpSp>
        <p:nvGrpSpPr>
          <p:cNvPr id="34820" name="Group 4">
            <a:extLst>
              <a:ext uri="{FF2B5EF4-FFF2-40B4-BE49-F238E27FC236}">
                <a16:creationId xmlns:a16="http://schemas.microsoft.com/office/drawing/2014/main" id="{B70D7E56-7CE8-8DFA-9E9C-1AEA63F99930}"/>
              </a:ext>
            </a:extLst>
          </p:cNvPr>
          <p:cNvGrpSpPr>
            <a:grpSpLocks/>
          </p:cNvGrpSpPr>
          <p:nvPr/>
        </p:nvGrpSpPr>
        <p:grpSpPr bwMode="auto">
          <a:xfrm>
            <a:off x="3721539" y="3049486"/>
            <a:ext cx="1633538" cy="531813"/>
            <a:chOff x="657" y="1026"/>
            <a:chExt cx="635" cy="335"/>
          </a:xfrm>
        </p:grpSpPr>
        <p:sp>
          <p:nvSpPr>
            <p:cNvPr id="34862" name="Rectangle 5">
              <a:extLst>
                <a:ext uri="{FF2B5EF4-FFF2-40B4-BE49-F238E27FC236}">
                  <a16:creationId xmlns:a16="http://schemas.microsoft.com/office/drawing/2014/main" id="{EC0C1DAB-F053-5F99-DC7B-FA1291E8C44C}"/>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63" name="Text Box 6">
              <a:extLst>
                <a:ext uri="{FF2B5EF4-FFF2-40B4-BE49-F238E27FC236}">
                  <a16:creationId xmlns:a16="http://schemas.microsoft.com/office/drawing/2014/main" id="{E96D634A-E6A7-DA70-70C9-52A2B61BBAA0}"/>
                </a:ext>
              </a:extLst>
            </p:cNvPr>
            <p:cNvSpPr txBox="1">
              <a:spLocks noChangeArrowheads="1"/>
            </p:cNvSpPr>
            <p:nvPr/>
          </p:nvSpPr>
          <p:spPr bwMode="auto">
            <a:xfrm>
              <a:off x="703" y="1026"/>
              <a:ext cx="5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Component</a:t>
              </a:r>
            </a:p>
          </p:txBody>
        </p:sp>
        <p:sp>
          <p:nvSpPr>
            <p:cNvPr id="34864" name="Line 7">
              <a:extLst>
                <a:ext uri="{FF2B5EF4-FFF2-40B4-BE49-F238E27FC236}">
                  <a16:creationId xmlns:a16="http://schemas.microsoft.com/office/drawing/2014/main" id="{33A3AED6-3040-E4CD-8D06-BC228820DFE4}"/>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5" name="Line 8">
              <a:extLst>
                <a:ext uri="{FF2B5EF4-FFF2-40B4-BE49-F238E27FC236}">
                  <a16:creationId xmlns:a16="http://schemas.microsoft.com/office/drawing/2014/main" id="{7193C392-7EA5-1677-CB82-B59114F9FC7D}"/>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1" name="AutoShape 28">
            <a:extLst>
              <a:ext uri="{FF2B5EF4-FFF2-40B4-BE49-F238E27FC236}">
                <a16:creationId xmlns:a16="http://schemas.microsoft.com/office/drawing/2014/main" id="{39AE75BB-4156-0F71-3499-6CF5561AB7B4}"/>
              </a:ext>
            </a:extLst>
          </p:cNvPr>
          <p:cNvSpPr>
            <a:spLocks noChangeArrowheads="1"/>
          </p:cNvSpPr>
          <p:nvPr/>
        </p:nvSpPr>
        <p:spPr bwMode="auto">
          <a:xfrm>
            <a:off x="4468813" y="3482975"/>
            <a:ext cx="261937"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34822" name="AutoShape 29">
            <a:extLst>
              <a:ext uri="{FF2B5EF4-FFF2-40B4-BE49-F238E27FC236}">
                <a16:creationId xmlns:a16="http://schemas.microsoft.com/office/drawing/2014/main" id="{49586462-A491-0B68-C932-27FE4B782230}"/>
              </a:ext>
            </a:extLst>
          </p:cNvPr>
          <p:cNvCxnSpPr>
            <a:cxnSpLocks noChangeShapeType="1"/>
            <a:stCxn id="34821" idx="3"/>
            <a:endCxn id="34855" idx="0"/>
          </p:cNvCxnSpPr>
          <p:nvPr/>
        </p:nvCxnSpPr>
        <p:spPr bwMode="auto">
          <a:xfrm rot="16200000" flipH="1">
            <a:off x="4862513" y="3454400"/>
            <a:ext cx="1181100" cy="1704975"/>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4823" name="AutoShape 30">
            <a:extLst>
              <a:ext uri="{FF2B5EF4-FFF2-40B4-BE49-F238E27FC236}">
                <a16:creationId xmlns:a16="http://schemas.microsoft.com/office/drawing/2014/main" id="{558A8316-2A01-F646-1F1D-FC67973BF587}"/>
              </a:ext>
            </a:extLst>
          </p:cNvPr>
          <p:cNvCxnSpPr>
            <a:cxnSpLocks noChangeShapeType="1"/>
            <a:stCxn id="34821" idx="3"/>
            <a:endCxn id="34859" idx="0"/>
          </p:cNvCxnSpPr>
          <p:nvPr/>
        </p:nvCxnSpPr>
        <p:spPr bwMode="auto">
          <a:xfrm rot="5400000">
            <a:off x="2468562" y="2749551"/>
            <a:ext cx="1165225" cy="3098800"/>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34824" name="AutoShape 31">
            <a:extLst>
              <a:ext uri="{FF2B5EF4-FFF2-40B4-BE49-F238E27FC236}">
                <a16:creationId xmlns:a16="http://schemas.microsoft.com/office/drawing/2014/main" id="{C227D333-09CD-6119-E6E5-4D719AFD0CB2}"/>
              </a:ext>
            </a:extLst>
          </p:cNvPr>
          <p:cNvSpPr>
            <a:spLocks noChangeArrowheads="1"/>
          </p:cNvSpPr>
          <p:nvPr/>
        </p:nvSpPr>
        <p:spPr bwMode="auto">
          <a:xfrm>
            <a:off x="6919913" y="5019675"/>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34825" name="AutoShape 32">
            <a:extLst>
              <a:ext uri="{FF2B5EF4-FFF2-40B4-BE49-F238E27FC236}">
                <a16:creationId xmlns:a16="http://schemas.microsoft.com/office/drawing/2014/main" id="{642826F4-EDC9-575B-0F0B-79D2F5CF887E}"/>
              </a:ext>
            </a:extLst>
          </p:cNvPr>
          <p:cNvCxnSpPr>
            <a:cxnSpLocks noChangeShapeType="1"/>
            <a:stCxn id="34824" idx="3"/>
            <a:endCxn id="34862" idx="3"/>
          </p:cNvCxnSpPr>
          <p:nvPr/>
        </p:nvCxnSpPr>
        <p:spPr bwMode="auto">
          <a:xfrm flipH="1" flipV="1">
            <a:off x="5355077" y="3315393"/>
            <a:ext cx="1999811" cy="1805882"/>
          </a:xfrm>
          <a:prstGeom prst="bentConnector3">
            <a:avLst>
              <a:gd name="adj1" fmla="val -1143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4826" name="Text Box 33">
            <a:extLst>
              <a:ext uri="{FF2B5EF4-FFF2-40B4-BE49-F238E27FC236}">
                <a16:creationId xmlns:a16="http://schemas.microsoft.com/office/drawing/2014/main" id="{6F3810CE-22DF-6AE1-FFE7-D206B010B055}"/>
              </a:ext>
            </a:extLst>
          </p:cNvPr>
          <p:cNvSpPr txBox="1">
            <a:spLocks noChangeArrowheads="1"/>
          </p:cNvSpPr>
          <p:nvPr/>
        </p:nvSpPr>
        <p:spPr bwMode="auto">
          <a:xfrm>
            <a:off x="6000750" y="2778125"/>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 children</a:t>
            </a:r>
          </a:p>
        </p:txBody>
      </p:sp>
      <p:grpSp>
        <p:nvGrpSpPr>
          <p:cNvPr id="34827" name="Group 34">
            <a:extLst>
              <a:ext uri="{FF2B5EF4-FFF2-40B4-BE49-F238E27FC236}">
                <a16:creationId xmlns:a16="http://schemas.microsoft.com/office/drawing/2014/main" id="{810C04E9-4B9E-8A6F-6209-F12A523EA28F}"/>
              </a:ext>
            </a:extLst>
          </p:cNvPr>
          <p:cNvGrpSpPr>
            <a:grpSpLocks/>
          </p:cNvGrpSpPr>
          <p:nvPr/>
        </p:nvGrpSpPr>
        <p:grpSpPr bwMode="auto">
          <a:xfrm>
            <a:off x="1038225" y="4881563"/>
            <a:ext cx="1008063" cy="531812"/>
            <a:chOff x="657" y="1026"/>
            <a:chExt cx="635" cy="335"/>
          </a:xfrm>
        </p:grpSpPr>
        <p:sp>
          <p:nvSpPr>
            <p:cNvPr id="34858" name="Rectangle 35">
              <a:extLst>
                <a:ext uri="{FF2B5EF4-FFF2-40B4-BE49-F238E27FC236}">
                  <a16:creationId xmlns:a16="http://schemas.microsoft.com/office/drawing/2014/main" id="{BDB9FCEC-AE03-7548-22EF-A680D1D8B5B3}"/>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59" name="Text Box 36">
              <a:extLst>
                <a:ext uri="{FF2B5EF4-FFF2-40B4-BE49-F238E27FC236}">
                  <a16:creationId xmlns:a16="http://schemas.microsoft.com/office/drawing/2014/main" id="{3123C3EB-4519-3397-0CEA-BED513638D4A}"/>
                </a:ext>
              </a:extLst>
            </p:cNvPr>
            <p:cNvSpPr txBox="1">
              <a:spLocks noChangeArrowheads="1"/>
            </p:cNvSpPr>
            <p:nvPr/>
          </p:nvSpPr>
          <p:spPr bwMode="auto">
            <a:xfrm>
              <a:off x="703" y="1026"/>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Label</a:t>
              </a:r>
            </a:p>
          </p:txBody>
        </p:sp>
        <p:sp>
          <p:nvSpPr>
            <p:cNvPr id="34860" name="Line 37">
              <a:extLst>
                <a:ext uri="{FF2B5EF4-FFF2-40B4-BE49-F238E27FC236}">
                  <a16:creationId xmlns:a16="http://schemas.microsoft.com/office/drawing/2014/main" id="{2521DB03-983E-0B16-31B0-B9A935DEBB6C}"/>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1" name="Line 38">
              <a:extLst>
                <a:ext uri="{FF2B5EF4-FFF2-40B4-BE49-F238E27FC236}">
                  <a16:creationId xmlns:a16="http://schemas.microsoft.com/office/drawing/2014/main" id="{0EB9D0C9-741C-F010-D407-35B6F0A4221C}"/>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8" name="Group 39">
            <a:extLst>
              <a:ext uri="{FF2B5EF4-FFF2-40B4-BE49-F238E27FC236}">
                <a16:creationId xmlns:a16="http://schemas.microsoft.com/office/drawing/2014/main" id="{AEF8A9DF-E8B9-B1C0-B66D-E100211EE876}"/>
              </a:ext>
            </a:extLst>
          </p:cNvPr>
          <p:cNvGrpSpPr>
            <a:grpSpLocks/>
          </p:cNvGrpSpPr>
          <p:nvPr/>
        </p:nvGrpSpPr>
        <p:grpSpPr bwMode="auto">
          <a:xfrm>
            <a:off x="5583238" y="4897438"/>
            <a:ext cx="1347787" cy="531812"/>
            <a:chOff x="657" y="1026"/>
            <a:chExt cx="637" cy="335"/>
          </a:xfrm>
        </p:grpSpPr>
        <p:sp>
          <p:nvSpPr>
            <p:cNvPr id="34854" name="Rectangle 40">
              <a:extLst>
                <a:ext uri="{FF2B5EF4-FFF2-40B4-BE49-F238E27FC236}">
                  <a16:creationId xmlns:a16="http://schemas.microsoft.com/office/drawing/2014/main" id="{CBA3A434-4549-8786-B12C-860D63EF480B}"/>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55" name="Text Box 41">
              <a:extLst>
                <a:ext uri="{FF2B5EF4-FFF2-40B4-BE49-F238E27FC236}">
                  <a16:creationId xmlns:a16="http://schemas.microsoft.com/office/drawing/2014/main" id="{4850AD7F-8C08-7756-70BD-F1E0A9EAA2CB}"/>
                </a:ext>
              </a:extLst>
            </p:cNvPr>
            <p:cNvSpPr txBox="1">
              <a:spLocks noChangeArrowheads="1"/>
            </p:cNvSpPr>
            <p:nvPr/>
          </p:nvSpPr>
          <p:spPr bwMode="auto">
            <a:xfrm>
              <a:off x="703" y="1026"/>
              <a:ext cx="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Container</a:t>
              </a:r>
            </a:p>
          </p:txBody>
        </p:sp>
        <p:sp>
          <p:nvSpPr>
            <p:cNvPr id="34856" name="Line 42">
              <a:extLst>
                <a:ext uri="{FF2B5EF4-FFF2-40B4-BE49-F238E27FC236}">
                  <a16:creationId xmlns:a16="http://schemas.microsoft.com/office/drawing/2014/main" id="{DF10055D-2BD1-9832-40F4-DC47B647F867}"/>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7" name="Line 43">
              <a:extLst>
                <a:ext uri="{FF2B5EF4-FFF2-40B4-BE49-F238E27FC236}">
                  <a16:creationId xmlns:a16="http://schemas.microsoft.com/office/drawing/2014/main" id="{65830E7D-DF82-4207-E38A-A1DCE54FE0FC}"/>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9" name="Group 44">
            <a:extLst>
              <a:ext uri="{FF2B5EF4-FFF2-40B4-BE49-F238E27FC236}">
                <a16:creationId xmlns:a16="http://schemas.microsoft.com/office/drawing/2014/main" id="{0AF5ED98-1788-762C-53E6-8BE2A128FC8D}"/>
              </a:ext>
            </a:extLst>
          </p:cNvPr>
          <p:cNvGrpSpPr>
            <a:grpSpLocks/>
          </p:cNvGrpSpPr>
          <p:nvPr/>
        </p:nvGrpSpPr>
        <p:grpSpPr bwMode="auto">
          <a:xfrm>
            <a:off x="2371725" y="4924425"/>
            <a:ext cx="1008063" cy="531813"/>
            <a:chOff x="657" y="1026"/>
            <a:chExt cx="635" cy="335"/>
          </a:xfrm>
        </p:grpSpPr>
        <p:sp>
          <p:nvSpPr>
            <p:cNvPr id="34850" name="Rectangle 45">
              <a:extLst>
                <a:ext uri="{FF2B5EF4-FFF2-40B4-BE49-F238E27FC236}">
                  <a16:creationId xmlns:a16="http://schemas.microsoft.com/office/drawing/2014/main" id="{F52723F9-EFAF-1E0E-E8D5-87680A86ED6B}"/>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51" name="Text Box 46">
              <a:extLst>
                <a:ext uri="{FF2B5EF4-FFF2-40B4-BE49-F238E27FC236}">
                  <a16:creationId xmlns:a16="http://schemas.microsoft.com/office/drawing/2014/main" id="{277439A7-9AC1-78AA-16CF-6FD98773EAAF}"/>
                </a:ext>
              </a:extLst>
            </p:cNvPr>
            <p:cNvSpPr txBox="1">
              <a:spLocks noChangeArrowheads="1"/>
            </p:cNvSpPr>
            <p:nvPr/>
          </p:nvSpPr>
          <p:spPr bwMode="auto">
            <a:xfrm>
              <a:off x="703" y="1026"/>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Button</a:t>
              </a:r>
            </a:p>
          </p:txBody>
        </p:sp>
        <p:sp>
          <p:nvSpPr>
            <p:cNvPr id="34852" name="Line 47">
              <a:extLst>
                <a:ext uri="{FF2B5EF4-FFF2-40B4-BE49-F238E27FC236}">
                  <a16:creationId xmlns:a16="http://schemas.microsoft.com/office/drawing/2014/main" id="{28DFAB52-C608-6F81-7634-A8B02B3AADDE}"/>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3" name="Line 48">
              <a:extLst>
                <a:ext uri="{FF2B5EF4-FFF2-40B4-BE49-F238E27FC236}">
                  <a16:creationId xmlns:a16="http://schemas.microsoft.com/office/drawing/2014/main" id="{A1196047-7AF4-1788-ED92-58C71BE2C5DF}"/>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0" name="Group 49">
            <a:extLst>
              <a:ext uri="{FF2B5EF4-FFF2-40B4-BE49-F238E27FC236}">
                <a16:creationId xmlns:a16="http://schemas.microsoft.com/office/drawing/2014/main" id="{7BDD293C-6BCB-86A3-96CA-9F7BD4592EE3}"/>
              </a:ext>
            </a:extLst>
          </p:cNvPr>
          <p:cNvGrpSpPr>
            <a:grpSpLocks/>
          </p:cNvGrpSpPr>
          <p:nvPr/>
        </p:nvGrpSpPr>
        <p:grpSpPr bwMode="auto">
          <a:xfrm>
            <a:off x="3814763" y="4926013"/>
            <a:ext cx="1357312" cy="531812"/>
            <a:chOff x="657" y="1026"/>
            <a:chExt cx="635" cy="335"/>
          </a:xfrm>
        </p:grpSpPr>
        <p:sp>
          <p:nvSpPr>
            <p:cNvPr id="34846" name="Rectangle 50">
              <a:extLst>
                <a:ext uri="{FF2B5EF4-FFF2-40B4-BE49-F238E27FC236}">
                  <a16:creationId xmlns:a16="http://schemas.microsoft.com/office/drawing/2014/main" id="{AA748295-3827-F15A-F6F6-682F7BD7B2F4}"/>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47" name="Text Box 51">
              <a:extLst>
                <a:ext uri="{FF2B5EF4-FFF2-40B4-BE49-F238E27FC236}">
                  <a16:creationId xmlns:a16="http://schemas.microsoft.com/office/drawing/2014/main" id="{49CE7D4A-CF12-1723-DEDB-B8A0873A2992}"/>
                </a:ext>
              </a:extLst>
            </p:cNvPr>
            <p:cNvSpPr txBox="1">
              <a:spLocks noChangeArrowheads="1"/>
            </p:cNvSpPr>
            <p:nvPr/>
          </p:nvSpPr>
          <p:spPr bwMode="auto">
            <a:xfrm>
              <a:off x="703" y="1026"/>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TextField</a:t>
              </a:r>
            </a:p>
          </p:txBody>
        </p:sp>
        <p:sp>
          <p:nvSpPr>
            <p:cNvPr id="34848" name="Line 52">
              <a:extLst>
                <a:ext uri="{FF2B5EF4-FFF2-40B4-BE49-F238E27FC236}">
                  <a16:creationId xmlns:a16="http://schemas.microsoft.com/office/drawing/2014/main" id="{FDDCEAB6-9451-6CC8-A844-D6456315F594}"/>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9" name="Line 53">
              <a:extLst>
                <a:ext uri="{FF2B5EF4-FFF2-40B4-BE49-F238E27FC236}">
                  <a16:creationId xmlns:a16="http://schemas.microsoft.com/office/drawing/2014/main" id="{081CF627-0035-F9FA-9C1D-42A3F23B6A3B}"/>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34831" name="AutoShape 54">
            <a:extLst>
              <a:ext uri="{FF2B5EF4-FFF2-40B4-BE49-F238E27FC236}">
                <a16:creationId xmlns:a16="http://schemas.microsoft.com/office/drawing/2014/main" id="{FD771161-20D5-842A-9B7F-953867DA0C4F}"/>
              </a:ext>
            </a:extLst>
          </p:cNvPr>
          <p:cNvCxnSpPr>
            <a:cxnSpLocks noChangeShapeType="1"/>
            <a:stCxn id="34851" idx="0"/>
            <a:endCxn id="34821" idx="3"/>
          </p:cNvCxnSpPr>
          <p:nvPr/>
        </p:nvCxnSpPr>
        <p:spPr bwMode="auto">
          <a:xfrm rot="-5400000">
            <a:off x="3148806" y="3472657"/>
            <a:ext cx="1208087" cy="1695450"/>
          </a:xfrm>
          <a:prstGeom prst="bentConnector3">
            <a:avLst>
              <a:gd name="adj1" fmla="val 50065"/>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4832" name="AutoShape 55">
            <a:extLst>
              <a:ext uri="{FF2B5EF4-FFF2-40B4-BE49-F238E27FC236}">
                <a16:creationId xmlns:a16="http://schemas.microsoft.com/office/drawing/2014/main" id="{180AC522-1B39-3B90-7730-0FB90E6EDC30}"/>
              </a:ext>
            </a:extLst>
          </p:cNvPr>
          <p:cNvCxnSpPr>
            <a:cxnSpLocks noChangeShapeType="1"/>
            <a:stCxn id="34847" idx="0"/>
            <a:endCxn id="34821" idx="3"/>
          </p:cNvCxnSpPr>
          <p:nvPr/>
        </p:nvCxnSpPr>
        <p:spPr bwMode="auto">
          <a:xfrm rot="-5400000">
            <a:off x="3949700" y="4275138"/>
            <a:ext cx="1209675" cy="92075"/>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34833" name="Group 56">
            <a:extLst>
              <a:ext uri="{FF2B5EF4-FFF2-40B4-BE49-F238E27FC236}">
                <a16:creationId xmlns:a16="http://schemas.microsoft.com/office/drawing/2014/main" id="{ADCF83E8-2120-55A5-E315-F08E0EA3B1D9}"/>
              </a:ext>
            </a:extLst>
          </p:cNvPr>
          <p:cNvGrpSpPr>
            <a:grpSpLocks/>
          </p:cNvGrpSpPr>
          <p:nvPr/>
        </p:nvGrpSpPr>
        <p:grpSpPr bwMode="auto">
          <a:xfrm>
            <a:off x="4900613" y="6115050"/>
            <a:ext cx="936625" cy="531813"/>
            <a:chOff x="657" y="1026"/>
            <a:chExt cx="635" cy="335"/>
          </a:xfrm>
        </p:grpSpPr>
        <p:sp>
          <p:nvSpPr>
            <p:cNvPr id="34842" name="Rectangle 57">
              <a:extLst>
                <a:ext uri="{FF2B5EF4-FFF2-40B4-BE49-F238E27FC236}">
                  <a16:creationId xmlns:a16="http://schemas.microsoft.com/office/drawing/2014/main" id="{0DD16A20-F88E-4621-FFAE-68C0643DFFBA}"/>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43" name="Text Box 58">
              <a:extLst>
                <a:ext uri="{FF2B5EF4-FFF2-40B4-BE49-F238E27FC236}">
                  <a16:creationId xmlns:a16="http://schemas.microsoft.com/office/drawing/2014/main" id="{1FE1C2ED-6D68-9B95-050C-007C448146AC}"/>
                </a:ext>
              </a:extLst>
            </p:cNvPr>
            <p:cNvSpPr txBox="1">
              <a:spLocks noChangeArrowheads="1"/>
            </p:cNvSpPr>
            <p:nvPr/>
          </p:nvSpPr>
          <p:spPr bwMode="auto">
            <a:xfrm>
              <a:off x="703" y="1026"/>
              <a:ext cx="5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Panel</a:t>
              </a:r>
            </a:p>
          </p:txBody>
        </p:sp>
        <p:sp>
          <p:nvSpPr>
            <p:cNvPr id="34844" name="Line 59">
              <a:extLst>
                <a:ext uri="{FF2B5EF4-FFF2-40B4-BE49-F238E27FC236}">
                  <a16:creationId xmlns:a16="http://schemas.microsoft.com/office/drawing/2014/main" id="{B7DC583D-8BC9-276F-88A9-E997B7521446}"/>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5" name="Line 60">
              <a:extLst>
                <a:ext uri="{FF2B5EF4-FFF2-40B4-BE49-F238E27FC236}">
                  <a16:creationId xmlns:a16="http://schemas.microsoft.com/office/drawing/2014/main" id="{CAA2F44C-3EC8-ED0C-60D4-DDDFCE8FBCAA}"/>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4" name="Group 61">
            <a:extLst>
              <a:ext uri="{FF2B5EF4-FFF2-40B4-BE49-F238E27FC236}">
                <a16:creationId xmlns:a16="http://schemas.microsoft.com/office/drawing/2014/main" id="{93556355-3253-3984-8E96-37E01E0924B1}"/>
              </a:ext>
            </a:extLst>
          </p:cNvPr>
          <p:cNvGrpSpPr>
            <a:grpSpLocks/>
          </p:cNvGrpSpPr>
          <p:nvPr/>
        </p:nvGrpSpPr>
        <p:grpSpPr bwMode="auto">
          <a:xfrm>
            <a:off x="6419850" y="6054725"/>
            <a:ext cx="1008063" cy="531813"/>
            <a:chOff x="657" y="1026"/>
            <a:chExt cx="635" cy="335"/>
          </a:xfrm>
        </p:grpSpPr>
        <p:sp>
          <p:nvSpPr>
            <p:cNvPr id="34838" name="Rectangle 62">
              <a:extLst>
                <a:ext uri="{FF2B5EF4-FFF2-40B4-BE49-F238E27FC236}">
                  <a16:creationId xmlns:a16="http://schemas.microsoft.com/office/drawing/2014/main" id="{2E07AB39-80A7-BFAD-560C-2B9325E1893C}"/>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39" name="Text Box 63">
              <a:extLst>
                <a:ext uri="{FF2B5EF4-FFF2-40B4-BE49-F238E27FC236}">
                  <a16:creationId xmlns:a16="http://schemas.microsoft.com/office/drawing/2014/main" id="{9339FFC2-CD46-158A-2B78-8F8B64C09F7E}"/>
                </a:ext>
              </a:extLst>
            </p:cNvPr>
            <p:cNvSpPr txBox="1">
              <a:spLocks noChangeArrowheads="1"/>
            </p:cNvSpPr>
            <p:nvPr/>
          </p:nvSpPr>
          <p:spPr bwMode="auto">
            <a:xfrm>
              <a:off x="703" y="1026"/>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Frame</a:t>
              </a:r>
            </a:p>
          </p:txBody>
        </p:sp>
        <p:sp>
          <p:nvSpPr>
            <p:cNvPr id="34840" name="Line 64">
              <a:extLst>
                <a:ext uri="{FF2B5EF4-FFF2-40B4-BE49-F238E27FC236}">
                  <a16:creationId xmlns:a16="http://schemas.microsoft.com/office/drawing/2014/main" id="{0A0781F2-7845-AF6F-E7AC-5C4B1A10CEB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Line 65">
              <a:extLst>
                <a:ext uri="{FF2B5EF4-FFF2-40B4-BE49-F238E27FC236}">
                  <a16:creationId xmlns:a16="http://schemas.microsoft.com/office/drawing/2014/main" id="{EBF88BF4-7389-6C0D-0A44-504E0CDE3153}"/>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5" name="AutoShape 66">
            <a:extLst>
              <a:ext uri="{FF2B5EF4-FFF2-40B4-BE49-F238E27FC236}">
                <a16:creationId xmlns:a16="http://schemas.microsoft.com/office/drawing/2014/main" id="{363B6C5B-745F-25C5-6828-5BEFFCF9CE5C}"/>
              </a:ext>
            </a:extLst>
          </p:cNvPr>
          <p:cNvSpPr>
            <a:spLocks noChangeArrowheads="1"/>
          </p:cNvSpPr>
          <p:nvPr/>
        </p:nvSpPr>
        <p:spPr bwMode="auto">
          <a:xfrm>
            <a:off x="6164263" y="5426075"/>
            <a:ext cx="261937"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34836" name="AutoShape 67">
            <a:extLst>
              <a:ext uri="{FF2B5EF4-FFF2-40B4-BE49-F238E27FC236}">
                <a16:creationId xmlns:a16="http://schemas.microsoft.com/office/drawing/2014/main" id="{4965BA6C-C6EC-F0AD-F15B-152F63551D34}"/>
              </a:ext>
            </a:extLst>
          </p:cNvPr>
          <p:cNvCxnSpPr>
            <a:cxnSpLocks noChangeShapeType="1"/>
            <a:stCxn id="34835" idx="3"/>
            <a:endCxn id="34843" idx="0"/>
          </p:cNvCxnSpPr>
          <p:nvPr/>
        </p:nvCxnSpPr>
        <p:spPr bwMode="auto">
          <a:xfrm rot="5400000">
            <a:off x="5603082" y="5422106"/>
            <a:ext cx="455612" cy="930275"/>
          </a:xfrm>
          <a:prstGeom prst="bentConnector3">
            <a:avLst>
              <a:gd name="adj1" fmla="val 49824"/>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4837" name="AutoShape 68">
            <a:extLst>
              <a:ext uri="{FF2B5EF4-FFF2-40B4-BE49-F238E27FC236}">
                <a16:creationId xmlns:a16="http://schemas.microsoft.com/office/drawing/2014/main" id="{FF8BF8A3-FD2B-6310-DCE4-CA965FDA0779}"/>
              </a:ext>
            </a:extLst>
          </p:cNvPr>
          <p:cNvCxnSpPr>
            <a:cxnSpLocks noChangeShapeType="1"/>
            <a:stCxn id="34835" idx="3"/>
            <a:endCxn id="34839" idx="0"/>
          </p:cNvCxnSpPr>
          <p:nvPr/>
        </p:nvCxnSpPr>
        <p:spPr bwMode="auto">
          <a:xfrm rot="16200000" flipH="1">
            <a:off x="6414294" y="5541169"/>
            <a:ext cx="395287" cy="631825"/>
          </a:xfrm>
          <a:prstGeom prst="bentConnector3">
            <a:avLst>
              <a:gd name="adj1" fmla="val 4980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a:extLst>
              <a:ext uri="{FF2B5EF4-FFF2-40B4-BE49-F238E27FC236}">
                <a16:creationId xmlns:a16="http://schemas.microsoft.com/office/drawing/2014/main" id="{351D7507-93D3-E61E-41DC-CD7CF3CDA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328613"/>
            <a:ext cx="6975475" cy="64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a:extLst>
              <a:ext uri="{FF2B5EF4-FFF2-40B4-BE49-F238E27FC236}">
                <a16:creationId xmlns:a16="http://schemas.microsoft.com/office/drawing/2014/main" id="{CB293294-7367-D3C3-45F4-7261F818D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30" y="1105710"/>
            <a:ext cx="8099900" cy="404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26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4B7B75A-87DA-B9D8-8DB1-DF3B4D291C5D}"/>
              </a:ext>
            </a:extLst>
          </p:cNvPr>
          <p:cNvSpPr>
            <a:spLocks noGrp="1" noChangeArrowheads="1"/>
          </p:cNvSpPr>
          <p:nvPr>
            <p:ph type="title"/>
          </p:nvPr>
        </p:nvSpPr>
        <p:spPr/>
        <p:txBody>
          <a:bodyPr/>
          <a:lstStyle/>
          <a:p>
            <a:pPr eaLnBrk="1" hangingPunct="1"/>
            <a:r>
              <a:rPr lang="en-US" altLang="tr-TR"/>
              <a:t>Composite - Consequences</a:t>
            </a:r>
          </a:p>
        </p:txBody>
      </p:sp>
      <p:sp>
        <p:nvSpPr>
          <p:cNvPr id="38915" name="Rectangle 3">
            <a:extLst>
              <a:ext uri="{FF2B5EF4-FFF2-40B4-BE49-F238E27FC236}">
                <a16:creationId xmlns:a16="http://schemas.microsoft.com/office/drawing/2014/main" id="{D66880C4-48A4-6721-3018-CF2EDEF82281}"/>
              </a:ext>
            </a:extLst>
          </p:cNvPr>
          <p:cNvSpPr>
            <a:spLocks noGrp="1" noChangeArrowheads="1"/>
          </p:cNvSpPr>
          <p:nvPr>
            <p:ph idx="1"/>
          </p:nvPr>
        </p:nvSpPr>
        <p:spPr>
          <a:xfrm>
            <a:off x="301557" y="1335291"/>
            <a:ext cx="8842443" cy="5383557"/>
          </a:xfrm>
        </p:spPr>
        <p:txBody>
          <a:bodyPr/>
          <a:lstStyle/>
          <a:p>
            <a:pPr eaLnBrk="1" hangingPunct="1">
              <a:lnSpc>
                <a:spcPct val="120000"/>
              </a:lnSpc>
            </a:pPr>
            <a:r>
              <a:rPr lang="en-US" altLang="tr-TR" sz="2800" dirty="0"/>
              <a:t>Defines class hierarchies consisting of primitive and composite objects</a:t>
            </a:r>
          </a:p>
          <a:p>
            <a:pPr eaLnBrk="1" hangingPunct="1">
              <a:lnSpc>
                <a:spcPct val="120000"/>
              </a:lnSpc>
            </a:pPr>
            <a:r>
              <a:rPr lang="en-US" altLang="tr-TR" sz="2800" dirty="0"/>
              <a:t>Clients can treat composite structures and individual objects uniformly</a:t>
            </a:r>
          </a:p>
          <a:p>
            <a:pPr lvl="1" eaLnBrk="1" hangingPunct="1">
              <a:lnSpc>
                <a:spcPct val="120000"/>
              </a:lnSpc>
            </a:pPr>
            <a:r>
              <a:rPr lang="en-US" altLang="tr-TR" sz="2400" dirty="0"/>
              <a:t>Simpler clients, no case-based handling</a:t>
            </a:r>
          </a:p>
          <a:p>
            <a:pPr lvl="1" eaLnBrk="1" hangingPunct="1">
              <a:lnSpc>
                <a:spcPct val="120000"/>
              </a:lnSpc>
            </a:pPr>
            <a:r>
              <a:rPr lang="en-US" altLang="tr-TR" sz="2400" dirty="0"/>
              <a:t>Client can make </a:t>
            </a:r>
            <a:r>
              <a:rPr lang="en-US" altLang="tr-TR" sz="2400" u="sng" dirty="0"/>
              <a:t>one method call </a:t>
            </a:r>
            <a:r>
              <a:rPr lang="en-US" altLang="tr-TR" sz="2400" dirty="0"/>
              <a:t>and execute an operation </a:t>
            </a:r>
            <a:r>
              <a:rPr lang="en-US" altLang="tr-TR" sz="2400" u="sng" dirty="0"/>
              <a:t>over an entire structure</a:t>
            </a:r>
            <a:r>
              <a:rPr lang="en-US" altLang="tr-TR" sz="2400" dirty="0"/>
              <a:t>.</a:t>
            </a:r>
          </a:p>
          <a:p>
            <a:pPr eaLnBrk="1" hangingPunct="1">
              <a:lnSpc>
                <a:spcPct val="120000"/>
              </a:lnSpc>
            </a:pPr>
            <a:r>
              <a:rPr lang="en-US" altLang="tr-TR" sz="2800" dirty="0"/>
              <a:t>Easier to </a:t>
            </a:r>
            <a:r>
              <a:rPr lang="en-US" altLang="tr-TR" sz="2800" b="1" dirty="0"/>
              <a:t>add</a:t>
            </a:r>
            <a:r>
              <a:rPr lang="en-US" altLang="tr-TR" sz="2800" dirty="0"/>
              <a:t> new kinds of components</a:t>
            </a:r>
          </a:p>
          <a:p>
            <a:pPr eaLnBrk="1" hangingPunct="1">
              <a:lnSpc>
                <a:spcPct val="120000"/>
              </a:lnSpc>
            </a:pPr>
            <a:r>
              <a:rPr lang="en-US" altLang="tr-TR" sz="2800" dirty="0"/>
              <a:t>Makes it </a:t>
            </a:r>
            <a:r>
              <a:rPr lang="en-US" altLang="tr-TR" sz="2800" b="1" dirty="0"/>
              <a:t>harder</a:t>
            </a:r>
            <a:r>
              <a:rPr lang="en-US" altLang="tr-TR" sz="2800" dirty="0"/>
              <a:t> to restrict the components of a </a:t>
            </a:r>
            <a:r>
              <a:rPr lang="en-US" altLang="tr-TR" sz="2800" dirty="0" err="1"/>
              <a:t>composite.</a:t>
            </a:r>
            <a:r>
              <a:rPr lang="en-US" altLang="tr-TR" sz="2400" dirty="0" err="1"/>
              <a:t>You</a:t>
            </a:r>
            <a:r>
              <a:rPr lang="en-US" altLang="tr-TR" sz="2400" dirty="0"/>
              <a:t> have to check the constraints on runtime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F239A-7A50-2FE1-4609-C404127DCA8D}"/>
              </a:ext>
            </a:extLst>
          </p:cNvPr>
          <p:cNvSpPr>
            <a:spLocks noGrp="1"/>
          </p:cNvSpPr>
          <p:nvPr>
            <p:ph type="title"/>
          </p:nvPr>
        </p:nvSpPr>
        <p:spPr/>
        <p:txBody>
          <a:bodyPr/>
          <a:lstStyle/>
          <a:p>
            <a:r>
              <a:rPr lang="en-US" dirty="0"/>
              <a:t>Decorator</a:t>
            </a:r>
          </a:p>
        </p:txBody>
      </p:sp>
      <p:sp>
        <p:nvSpPr>
          <p:cNvPr id="3" name="Content Placeholder 2">
            <a:extLst>
              <a:ext uri="{FF2B5EF4-FFF2-40B4-BE49-F238E27FC236}">
                <a16:creationId xmlns:a16="http://schemas.microsoft.com/office/drawing/2014/main" id="{02863DBA-D356-1F90-2FC8-8E56E821A1C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332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4032-5435-304A-360B-9E72D7123FE4}"/>
              </a:ext>
            </a:extLst>
          </p:cNvPr>
          <p:cNvSpPr>
            <a:spLocks noGrp="1"/>
          </p:cNvSpPr>
          <p:nvPr>
            <p:ph type="title"/>
          </p:nvPr>
        </p:nvSpPr>
        <p:spPr/>
        <p:txBody>
          <a:bodyPr/>
          <a:lstStyle/>
          <a:p>
            <a:r>
              <a:rPr lang="en-US" dirty="0"/>
              <a:t>Motivation</a:t>
            </a:r>
          </a:p>
        </p:txBody>
      </p:sp>
      <p:sp>
        <p:nvSpPr>
          <p:cNvPr id="40962" name="Content Placeholder 2">
            <a:extLst>
              <a:ext uri="{FF2B5EF4-FFF2-40B4-BE49-F238E27FC236}">
                <a16:creationId xmlns:a16="http://schemas.microsoft.com/office/drawing/2014/main" id="{C1F9C19C-363E-6D0F-6B62-21AD51B5D19F}"/>
              </a:ext>
            </a:extLst>
          </p:cNvPr>
          <p:cNvSpPr>
            <a:spLocks noGrp="1" noChangeArrowheads="1"/>
          </p:cNvSpPr>
          <p:nvPr>
            <p:ph idx="1"/>
          </p:nvPr>
        </p:nvSpPr>
        <p:spPr/>
        <p:txBody>
          <a:bodyPr/>
          <a:lstStyle/>
          <a:p>
            <a:pPr>
              <a:lnSpc>
                <a:spcPct val="110000"/>
              </a:lnSpc>
            </a:pPr>
            <a:r>
              <a:rPr lang="en-US" sz="2800" b="0" i="0" dirty="0">
                <a:solidFill>
                  <a:srgbClr val="000000"/>
                </a:solidFill>
                <a:effectLst/>
                <a:highlight>
                  <a:srgbClr val="FFFFFF"/>
                </a:highlight>
                <a:latin typeface="+mj-lt"/>
              </a:rPr>
              <a:t>Sometimes we want to add responsibilities to individual objects, not to an entire class</a:t>
            </a:r>
          </a:p>
          <a:p>
            <a:pPr lvl="1">
              <a:lnSpc>
                <a:spcPct val="110000"/>
              </a:lnSpc>
            </a:pPr>
            <a:r>
              <a:rPr lang="en-US" altLang="tr-TR" sz="2400" dirty="0">
                <a:solidFill>
                  <a:srgbClr val="000000"/>
                </a:solidFill>
                <a:highlight>
                  <a:srgbClr val="FFFFFF"/>
                </a:highlight>
                <a:latin typeface="+mj-lt"/>
              </a:rPr>
              <a:t>E.g. I want to add scrollbar to a </a:t>
            </a:r>
            <a:r>
              <a:rPr lang="en-US" altLang="tr-TR" sz="2400" dirty="0" err="1">
                <a:solidFill>
                  <a:srgbClr val="000000"/>
                </a:solidFill>
                <a:highlight>
                  <a:srgbClr val="FFFFFF"/>
                </a:highlight>
                <a:latin typeface="+mj-lt"/>
              </a:rPr>
              <a:t>TextArea</a:t>
            </a:r>
            <a:r>
              <a:rPr lang="en-US" altLang="tr-TR" sz="2400" dirty="0">
                <a:solidFill>
                  <a:srgbClr val="000000"/>
                </a:solidFill>
                <a:highlight>
                  <a:srgbClr val="FFFFFF"/>
                </a:highlight>
                <a:latin typeface="+mj-lt"/>
              </a:rPr>
              <a:t> </a:t>
            </a:r>
            <a:endParaRPr lang="en-US" altLang="tr-TR" sz="2400" dirty="0">
              <a:latin typeface="+mj-lt"/>
            </a:endParaRPr>
          </a:p>
          <a:p>
            <a:pPr>
              <a:lnSpc>
                <a:spcPct val="110000"/>
              </a:lnSpc>
            </a:pPr>
            <a:r>
              <a:rPr lang="en-US" altLang="tr-TR" sz="2800" dirty="0">
                <a:latin typeface="+mj-lt"/>
              </a:rPr>
              <a:t>We can do this with inheritance, but it limits our flexibility. </a:t>
            </a:r>
          </a:p>
          <a:p>
            <a:pPr lvl="1">
              <a:lnSpc>
                <a:spcPct val="110000"/>
              </a:lnSpc>
            </a:pPr>
            <a:r>
              <a:rPr lang="en-US" altLang="tr-TR" sz="2400" dirty="0">
                <a:latin typeface="+mj-lt"/>
              </a:rPr>
              <a:t>How to add and withdraw scrollbar whenever necessary?</a:t>
            </a:r>
          </a:p>
          <a:p>
            <a:pPr lvl="1">
              <a:lnSpc>
                <a:spcPct val="110000"/>
              </a:lnSpc>
            </a:pPr>
            <a:r>
              <a:rPr lang="en-US" altLang="tr-TR" sz="2400" dirty="0">
                <a:latin typeface="+mj-lt"/>
              </a:rPr>
              <a:t>Change the type of the object at runtime?</a:t>
            </a:r>
          </a:p>
          <a:p>
            <a:pPr lvl="1">
              <a:lnSpc>
                <a:spcPct val="110000"/>
              </a:lnSpc>
            </a:pPr>
            <a:r>
              <a:rPr lang="en-US" altLang="tr-TR" sz="2400" dirty="0">
                <a:latin typeface="+mj-lt"/>
              </a:rPr>
              <a:t>Later, I want to add border to some </a:t>
            </a:r>
            <a:r>
              <a:rPr lang="en-US" altLang="tr-TR" sz="2400" dirty="0" err="1">
                <a:latin typeface="+mj-lt"/>
              </a:rPr>
              <a:t>TextArea</a:t>
            </a:r>
            <a:r>
              <a:rPr lang="en-US" altLang="tr-TR" sz="2400" dirty="0">
                <a:latin typeface="+mj-lt"/>
              </a:rPr>
              <a:t> objects</a:t>
            </a:r>
          </a:p>
          <a:p>
            <a:pPr lvl="1">
              <a:lnSpc>
                <a:spcPct val="110000"/>
              </a:lnSpc>
            </a:pPr>
            <a:r>
              <a:rPr lang="en-US" altLang="tr-TR" sz="2400" dirty="0">
                <a:latin typeface="+mj-lt"/>
              </a:rPr>
              <a:t>Too many subclasses!</a:t>
            </a:r>
          </a:p>
          <a:p>
            <a:pPr>
              <a:lnSpc>
                <a:spcPct val="110000"/>
              </a:lnSpc>
            </a:pPr>
            <a:r>
              <a:rPr lang="en-US" altLang="tr-TR" sz="2800" dirty="0">
                <a:latin typeface="+mj-lt"/>
              </a:rPr>
              <a:t>A better way is to use object composition!</a:t>
            </a:r>
            <a:endParaRPr lang="tr-TR" altLang="tr-TR" sz="2800" dirty="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1470-CD55-1E65-955E-6BF19F4A35A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AE446423-DCE6-7059-7CF5-34FE57C83693}"/>
              </a:ext>
            </a:extLst>
          </p:cNvPr>
          <p:cNvSpPr>
            <a:spLocks noGrp="1"/>
          </p:cNvSpPr>
          <p:nvPr>
            <p:ph idx="1"/>
          </p:nvPr>
        </p:nvSpPr>
        <p:spPr/>
        <p:txBody>
          <a:bodyPr/>
          <a:lstStyle/>
          <a:p>
            <a:r>
              <a:rPr lang="en-US" dirty="0"/>
              <a:t>What if I put flags for each add-on</a:t>
            </a:r>
          </a:p>
          <a:p>
            <a:pPr lvl="1"/>
            <a:r>
              <a:rPr lang="en-US" dirty="0" err="1"/>
              <a:t>isScroolbar</a:t>
            </a:r>
            <a:r>
              <a:rPr lang="en-US" dirty="0"/>
              <a:t>, </a:t>
            </a:r>
            <a:r>
              <a:rPr lang="en-US" dirty="0" err="1"/>
              <a:t>isBorder</a:t>
            </a:r>
            <a:r>
              <a:rPr lang="en-US" dirty="0"/>
              <a:t>,…..</a:t>
            </a:r>
          </a:p>
          <a:p>
            <a:pPr lvl="1"/>
            <a:r>
              <a:rPr lang="en-US" dirty="0"/>
              <a:t>Loosing advantage of object orientation</a:t>
            </a:r>
          </a:p>
          <a:p>
            <a:pPr lvl="1"/>
            <a:r>
              <a:rPr lang="en-US" dirty="0"/>
              <a:t>Violates which principle?</a:t>
            </a:r>
          </a:p>
          <a:p>
            <a:r>
              <a:rPr lang="en-US" dirty="0"/>
              <a:t>No more class explosion</a:t>
            </a:r>
          </a:p>
          <a:p>
            <a:r>
              <a:rPr lang="en-US" dirty="0"/>
              <a:t>I can withdraw scrollbar by setting the flag to false</a:t>
            </a:r>
          </a:p>
          <a:p>
            <a:endParaRPr lang="en-US" dirty="0"/>
          </a:p>
          <a:p>
            <a:r>
              <a:rPr lang="en-US" dirty="0"/>
              <a:t>Not a good idea</a:t>
            </a:r>
          </a:p>
          <a:p>
            <a:pPr lvl="1"/>
            <a:endParaRPr lang="en-US" dirty="0"/>
          </a:p>
        </p:txBody>
      </p:sp>
    </p:spTree>
    <p:extLst>
      <p:ext uri="{BB962C8B-B14F-4D97-AF65-F5344CB8AC3E}">
        <p14:creationId xmlns:p14="http://schemas.microsoft.com/office/powerpoint/2010/main" val="425426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E540-6E3E-9699-E0D0-E2FBB9B8BCAC}"/>
              </a:ext>
            </a:extLst>
          </p:cNvPr>
          <p:cNvSpPr>
            <a:spLocks noGrp="1"/>
          </p:cNvSpPr>
          <p:nvPr>
            <p:ph type="title"/>
          </p:nvPr>
        </p:nvSpPr>
        <p:spPr>
          <a:xfrm>
            <a:off x="457200" y="139152"/>
            <a:ext cx="8686800" cy="1371600"/>
          </a:xfrm>
        </p:spPr>
        <p:txBody>
          <a:bodyPr/>
          <a:lstStyle/>
          <a:p>
            <a:r>
              <a:rPr lang="en-US" sz="4000" dirty="0"/>
              <a:t>Example 1:</a:t>
            </a:r>
            <a:r>
              <a:rPr lang="en-US" dirty="0"/>
              <a:t> Company Structure</a:t>
            </a:r>
          </a:p>
        </p:txBody>
      </p:sp>
      <p:sp>
        <p:nvSpPr>
          <p:cNvPr id="3" name="Content Placeholder 2">
            <a:extLst>
              <a:ext uri="{FF2B5EF4-FFF2-40B4-BE49-F238E27FC236}">
                <a16:creationId xmlns:a16="http://schemas.microsoft.com/office/drawing/2014/main" id="{33ED207E-0623-EF01-347F-F4624D5866C8}"/>
              </a:ext>
            </a:extLst>
          </p:cNvPr>
          <p:cNvSpPr>
            <a:spLocks noGrp="1"/>
          </p:cNvSpPr>
          <p:nvPr>
            <p:ph idx="1"/>
          </p:nvPr>
        </p:nvSpPr>
        <p:spPr>
          <a:xfrm>
            <a:off x="457200" y="1335291"/>
            <a:ext cx="8229600" cy="5522709"/>
          </a:xfrm>
        </p:spPr>
        <p:txBody>
          <a:bodyPr/>
          <a:lstStyle/>
          <a:p>
            <a:r>
              <a:rPr lang="en-US" dirty="0"/>
              <a:t>Organizational hierarchy btw Employees </a:t>
            </a:r>
          </a:p>
          <a:p>
            <a:pPr lvl="1"/>
            <a:r>
              <a:rPr lang="en-US" altLang="en-US" dirty="0"/>
              <a:t>Each worker has a manager</a:t>
            </a:r>
          </a:p>
          <a:p>
            <a:pPr lvl="1"/>
            <a:r>
              <a:rPr lang="en-US" altLang="en-US" dirty="0"/>
              <a:t>Each manager has a manager</a:t>
            </a:r>
          </a:p>
          <a:p>
            <a:r>
              <a:rPr lang="en-US" dirty="0">
                <a:solidFill>
                  <a:schemeClr val="bg1">
                    <a:lumMod val="65000"/>
                  </a:schemeClr>
                </a:solidFill>
              </a:rPr>
              <a:t>Tree structure, let’s build a tree</a:t>
            </a:r>
          </a:p>
          <a:p>
            <a:r>
              <a:rPr lang="en-US" dirty="0"/>
              <a:t>Not enough…</a:t>
            </a:r>
          </a:p>
          <a:p>
            <a:r>
              <a:rPr lang="en-US" altLang="tr-TR" dirty="0"/>
              <a:t>I want to apply the same operations over both composite and individual objects</a:t>
            </a:r>
          </a:p>
          <a:p>
            <a:pPr lvl="1"/>
            <a:r>
              <a:rPr lang="en-US" dirty="0"/>
              <a:t>Say “move to 2</a:t>
            </a:r>
            <a:r>
              <a:rPr lang="en-US" baseline="30000" dirty="0"/>
              <a:t>nd</a:t>
            </a:r>
            <a:r>
              <a:rPr lang="en-US" dirty="0"/>
              <a:t> floor” to a worker</a:t>
            </a:r>
          </a:p>
          <a:p>
            <a:pPr lvl="1"/>
            <a:r>
              <a:rPr lang="en-US" dirty="0"/>
              <a:t>Say “move to 2</a:t>
            </a:r>
            <a:r>
              <a:rPr lang="en-US" baseline="30000" dirty="0"/>
              <a:t>nd</a:t>
            </a:r>
            <a:r>
              <a:rPr lang="en-US" dirty="0"/>
              <a:t> floor” to a manager to move their people to 2</a:t>
            </a:r>
            <a:r>
              <a:rPr lang="en-US" baseline="30000" dirty="0"/>
              <a:t>nd</a:t>
            </a:r>
            <a:r>
              <a:rPr lang="en-US" dirty="0"/>
              <a:t> floor</a:t>
            </a:r>
          </a:p>
          <a:p>
            <a:endParaRPr lang="en-US" dirty="0"/>
          </a:p>
        </p:txBody>
      </p:sp>
    </p:spTree>
    <p:extLst>
      <p:ext uri="{BB962C8B-B14F-4D97-AF65-F5344CB8AC3E}">
        <p14:creationId xmlns:p14="http://schemas.microsoft.com/office/powerpoint/2010/main" val="1738941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F361-4FAE-90FE-A9D6-B292976F8700}"/>
              </a:ext>
            </a:extLst>
          </p:cNvPr>
          <p:cNvSpPr>
            <a:spLocks noGrp="1"/>
          </p:cNvSpPr>
          <p:nvPr>
            <p:ph type="title"/>
          </p:nvPr>
        </p:nvSpPr>
        <p:spPr/>
        <p:txBody>
          <a:bodyPr/>
          <a:lstStyle/>
          <a:p>
            <a:r>
              <a:rPr lang="en-US" dirty="0"/>
              <a:t>Object composition</a:t>
            </a:r>
          </a:p>
        </p:txBody>
      </p:sp>
      <p:sp>
        <p:nvSpPr>
          <p:cNvPr id="3" name="Content Placeholder 2">
            <a:extLst>
              <a:ext uri="{FF2B5EF4-FFF2-40B4-BE49-F238E27FC236}">
                <a16:creationId xmlns:a16="http://schemas.microsoft.com/office/drawing/2014/main" id="{B6796AC5-4758-0B6E-EECD-4A88B3476E7C}"/>
              </a:ext>
            </a:extLst>
          </p:cNvPr>
          <p:cNvSpPr>
            <a:spLocks noGrp="1"/>
          </p:cNvSpPr>
          <p:nvPr>
            <p:ph idx="1"/>
          </p:nvPr>
        </p:nvSpPr>
        <p:spPr>
          <a:xfrm>
            <a:off x="217349" y="1330689"/>
            <a:ext cx="9027268" cy="5383557"/>
          </a:xfrm>
        </p:spPr>
        <p:txBody>
          <a:bodyPr/>
          <a:lstStyle/>
          <a:p>
            <a:pPr algn="l"/>
            <a:r>
              <a:rPr lang="en-US" b="0" i="0" dirty="0" err="1">
                <a:solidFill>
                  <a:srgbClr val="000000"/>
                </a:solidFill>
                <a:effectLst/>
                <a:latin typeface="Times New Roman" panose="02020603050405020304" pitchFamily="18" charset="0"/>
              </a:rPr>
              <a:t>TextArea</a:t>
            </a:r>
            <a:r>
              <a:rPr lang="en-US" b="0" i="0" dirty="0">
                <a:solidFill>
                  <a:srgbClr val="000000"/>
                </a:solidFill>
                <a:effectLst/>
                <a:latin typeface="Times New Roman" panose="02020603050405020304" pitchFamily="18" charset="0"/>
              </a:rPr>
              <a:t> and Border. Who composes whom?</a:t>
            </a:r>
          </a:p>
          <a:p>
            <a:pPr lvl="1"/>
            <a:r>
              <a:rPr lang="en-US" dirty="0" err="1">
                <a:solidFill>
                  <a:srgbClr val="000000"/>
                </a:solidFill>
                <a:latin typeface="Times New Roman" panose="02020603050405020304" pitchFamily="18" charset="0"/>
              </a:rPr>
              <a:t>TextArea</a:t>
            </a:r>
            <a:r>
              <a:rPr lang="en-US" dirty="0">
                <a:solidFill>
                  <a:srgbClr val="000000"/>
                </a:solidFill>
                <a:latin typeface="Times New Roman" panose="02020603050405020304" pitchFamily="18" charset="0"/>
              </a:rPr>
              <a:t> contains Border</a:t>
            </a:r>
          </a:p>
          <a:p>
            <a:pPr lvl="2"/>
            <a:r>
              <a:rPr lang="en-US" dirty="0">
                <a:solidFill>
                  <a:srgbClr val="000000"/>
                </a:solidFill>
                <a:latin typeface="Times New Roman" panose="02020603050405020304" pitchFamily="18" charset="0"/>
              </a:rPr>
              <a:t>Must modify subclasses, if any, </a:t>
            </a:r>
            <a:r>
              <a:rPr lang="en-US" b="0" i="0" dirty="0">
                <a:solidFill>
                  <a:srgbClr val="000000"/>
                </a:solidFill>
                <a:effectLst/>
                <a:latin typeface="Times New Roman" panose="02020603050405020304" pitchFamily="18" charset="0"/>
              </a:rPr>
              <a:t>to make it aware of the border. </a:t>
            </a:r>
          </a:p>
          <a:p>
            <a:pPr lvl="1"/>
            <a:r>
              <a:rPr lang="en-US" b="0" i="0" dirty="0">
                <a:solidFill>
                  <a:srgbClr val="000000"/>
                </a:solidFill>
                <a:effectLst/>
                <a:latin typeface="Times New Roman" panose="02020603050405020304" pitchFamily="18" charset="0"/>
              </a:rPr>
              <a:t>Border contains </a:t>
            </a:r>
            <a:r>
              <a:rPr lang="en-US" b="0" i="0" dirty="0" err="1">
                <a:solidFill>
                  <a:srgbClr val="000000"/>
                </a:solidFill>
                <a:effectLst/>
                <a:latin typeface="Times New Roman" panose="02020603050405020304" pitchFamily="18" charset="0"/>
              </a:rPr>
              <a:t>TextArea</a:t>
            </a:r>
            <a:r>
              <a:rPr lang="en-US" b="0" i="0" dirty="0">
                <a:solidFill>
                  <a:srgbClr val="000000"/>
                </a:solidFill>
                <a:effectLst/>
                <a:latin typeface="Times New Roman" panose="02020603050405020304" pitchFamily="18" charset="0"/>
              </a:rPr>
              <a:t> </a:t>
            </a:r>
          </a:p>
          <a:p>
            <a:pPr lvl="2"/>
            <a:r>
              <a:rPr lang="en-US" b="0" i="0" dirty="0">
                <a:solidFill>
                  <a:srgbClr val="000000"/>
                </a:solidFill>
                <a:effectLst/>
                <a:latin typeface="Times New Roman" panose="02020603050405020304" pitchFamily="18" charset="0"/>
              </a:rPr>
              <a:t>keeps the border-drawing code entirely in the Border class, leaving other classes alone.</a:t>
            </a:r>
          </a:p>
          <a:p>
            <a:pPr algn="l"/>
            <a:r>
              <a:rPr lang="en-US" b="0" i="0" dirty="0">
                <a:solidFill>
                  <a:srgbClr val="000000"/>
                </a:solidFill>
                <a:effectLst/>
                <a:latin typeface="Times New Roman" panose="02020603050405020304" pitchFamily="18" charset="0"/>
              </a:rPr>
              <a:t>What does the Border class look like? </a:t>
            </a:r>
          </a:p>
          <a:p>
            <a:pPr lvl="1"/>
            <a:r>
              <a:rPr lang="en-US" b="0" i="0" dirty="0">
                <a:solidFill>
                  <a:srgbClr val="000000"/>
                </a:solidFill>
                <a:effectLst/>
                <a:latin typeface="Times New Roman" panose="02020603050405020304" pitchFamily="18" charset="0"/>
              </a:rPr>
              <a:t>Clients should not care whether </a:t>
            </a:r>
            <a:r>
              <a:rPr lang="en-US" b="0" i="0" dirty="0" err="1">
                <a:solidFill>
                  <a:srgbClr val="000000"/>
                </a:solidFill>
                <a:effectLst/>
                <a:latin typeface="Times New Roman" panose="02020603050405020304" pitchFamily="18" charset="0"/>
              </a:rPr>
              <a:t>TextArea</a:t>
            </a:r>
            <a:r>
              <a:rPr lang="en-US" b="0" i="0" dirty="0">
                <a:solidFill>
                  <a:srgbClr val="000000"/>
                </a:solidFill>
                <a:effectLst/>
                <a:latin typeface="Times New Roman" panose="02020603050405020304" pitchFamily="18" charset="0"/>
              </a:rPr>
              <a:t> objects  have borders or not. </a:t>
            </a:r>
          </a:p>
          <a:p>
            <a:pPr lvl="1"/>
            <a:r>
              <a:rPr lang="en-US" dirty="0">
                <a:solidFill>
                  <a:srgbClr val="000000"/>
                </a:solidFill>
                <a:latin typeface="Times New Roman" panose="02020603050405020304" pitchFamily="18" charset="0"/>
              </a:rPr>
              <a:t>Border and </a:t>
            </a:r>
            <a:r>
              <a:rPr lang="en-US" dirty="0" err="1">
                <a:solidFill>
                  <a:srgbClr val="000000"/>
                </a:solidFill>
                <a:latin typeface="Times New Roman" panose="02020603050405020304" pitchFamily="18" charset="0"/>
              </a:rPr>
              <a:t>TextArea</a:t>
            </a:r>
            <a:r>
              <a:rPr lang="en-US" dirty="0">
                <a:solidFill>
                  <a:srgbClr val="000000"/>
                </a:solidFill>
                <a:latin typeface="Times New Roman" panose="02020603050405020304" pitchFamily="18" charset="0"/>
              </a:rPr>
              <a:t> have the same interface</a:t>
            </a:r>
          </a:p>
          <a:p>
            <a:r>
              <a:rPr lang="en-US" b="0" i="0" dirty="0">
                <a:solidFill>
                  <a:srgbClr val="000000"/>
                </a:solidFill>
                <a:effectLst/>
                <a:latin typeface="Times New Roman" panose="02020603050405020304" pitchFamily="18" charset="0"/>
              </a:rPr>
              <a:t>Border is decorating the </a:t>
            </a:r>
            <a:r>
              <a:rPr lang="en-US" b="0" i="0" dirty="0" err="1">
                <a:solidFill>
                  <a:srgbClr val="000000"/>
                </a:solidFill>
                <a:effectLst/>
                <a:latin typeface="Times New Roman" panose="02020603050405020304" pitchFamily="18" charset="0"/>
              </a:rPr>
              <a:t>TextArea</a:t>
            </a:r>
            <a:endParaRPr lang="en-US" b="0" i="0"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13080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D896D10-3C6B-F42E-4D5D-144E4DC7AF3A}"/>
              </a:ext>
            </a:extLst>
          </p:cNvPr>
          <p:cNvSpPr>
            <a:spLocks noGrp="1" noChangeArrowheads="1"/>
          </p:cNvSpPr>
          <p:nvPr>
            <p:ph type="title"/>
          </p:nvPr>
        </p:nvSpPr>
        <p:spPr/>
        <p:txBody>
          <a:bodyPr/>
          <a:lstStyle/>
          <a:p>
            <a:pPr eaLnBrk="1" hangingPunct="1"/>
            <a:r>
              <a:rPr lang="en-US" altLang="tr-TR"/>
              <a:t>Decorator</a:t>
            </a:r>
            <a:endParaRPr lang="en-GB" altLang="tr-TR"/>
          </a:p>
        </p:txBody>
      </p:sp>
      <p:sp>
        <p:nvSpPr>
          <p:cNvPr id="5123" name="Rectangle 3">
            <a:extLst>
              <a:ext uri="{FF2B5EF4-FFF2-40B4-BE49-F238E27FC236}">
                <a16:creationId xmlns:a16="http://schemas.microsoft.com/office/drawing/2014/main" id="{AD9F4369-7E91-4571-8952-708448796083}"/>
              </a:ext>
            </a:extLst>
          </p:cNvPr>
          <p:cNvSpPr>
            <a:spLocks noGrp="1" noChangeArrowheads="1"/>
          </p:cNvSpPr>
          <p:nvPr>
            <p:ph idx="1"/>
          </p:nvPr>
        </p:nvSpPr>
        <p:spPr/>
        <p:txBody>
          <a:bodyPr/>
          <a:lstStyle/>
          <a:p>
            <a:pPr eaLnBrk="1" hangingPunct="1">
              <a:lnSpc>
                <a:spcPct val="90000"/>
              </a:lnSpc>
              <a:defRPr/>
            </a:pPr>
            <a:r>
              <a:rPr lang="en-US" altLang="tr-TR" sz="3600" dirty="0"/>
              <a:t>Intent</a:t>
            </a:r>
          </a:p>
          <a:p>
            <a:pPr lvl="1" eaLnBrk="1" hangingPunct="1">
              <a:lnSpc>
                <a:spcPct val="90000"/>
              </a:lnSpc>
              <a:defRPr/>
            </a:pPr>
            <a:r>
              <a:rPr lang="en-US" altLang="tr-TR" sz="3200" dirty="0"/>
              <a:t>Attach additional responsibilities to an object dynamically </a:t>
            </a:r>
          </a:p>
          <a:p>
            <a:pPr lvl="1" eaLnBrk="1" hangingPunct="1">
              <a:lnSpc>
                <a:spcPct val="90000"/>
              </a:lnSpc>
              <a:defRPr/>
            </a:pPr>
            <a:endParaRPr lang="en-US" altLang="tr-TR" sz="2400" dirty="0"/>
          </a:p>
          <a:p>
            <a:pPr lvl="1" eaLnBrk="1" hangingPunct="1">
              <a:lnSpc>
                <a:spcPct val="90000"/>
              </a:lnSpc>
              <a:defRPr/>
            </a:pPr>
            <a:r>
              <a:rPr lang="en-US" altLang="tr-TR" sz="3200" dirty="0"/>
              <a:t>a.k.a. Wrapper</a:t>
            </a:r>
          </a:p>
          <a:p>
            <a:pPr eaLnBrk="1" hangingPunct="1">
              <a:lnSpc>
                <a:spcPct val="90000"/>
              </a:lnSpc>
              <a:defRPr/>
            </a:pPr>
            <a:endParaRPr lang="en-US" altLang="tr-TR" sz="2800" dirty="0"/>
          </a:p>
          <a:p>
            <a:pPr eaLnBrk="1" hangingPunct="1">
              <a:lnSpc>
                <a:spcPct val="90000"/>
              </a:lnSpc>
              <a:defRPr/>
            </a:pPr>
            <a:endParaRPr lang="en-US" altLang="tr-TR" sz="2800" dirty="0"/>
          </a:p>
          <a:p>
            <a:pPr eaLnBrk="1" hangingPunct="1">
              <a:lnSpc>
                <a:spcPct val="90000"/>
              </a:lnSpc>
              <a:defRPr/>
            </a:pPr>
            <a:endParaRPr lang="en-US" altLang="tr-TR" sz="2800" dirty="0"/>
          </a:p>
          <a:p>
            <a:pPr eaLnBrk="1" hangingPunct="1">
              <a:lnSpc>
                <a:spcPct val="90000"/>
              </a:lnSpc>
              <a:defRPr/>
            </a:pPr>
            <a:r>
              <a:rPr lang="en-US" altLang="tr-TR" sz="2800" dirty="0"/>
              <a:t>You’ll be able to give objects new responsibilities without changing the client code</a:t>
            </a:r>
          </a:p>
          <a:p>
            <a:pPr marL="0" indent="0" eaLnBrk="1" hangingPunct="1">
              <a:lnSpc>
                <a:spcPct val="90000"/>
              </a:lnSpc>
              <a:buFontTx/>
              <a:buNone/>
              <a:defRPr/>
            </a:pPr>
            <a:endParaRPr lang="en-US" altLang="tr-TR"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D975A22E-7D56-2514-313D-6FAB102E2754}"/>
              </a:ext>
            </a:extLst>
          </p:cNvPr>
          <p:cNvGrpSpPr>
            <a:grpSpLocks/>
          </p:cNvGrpSpPr>
          <p:nvPr/>
        </p:nvGrpSpPr>
        <p:grpSpPr bwMode="auto">
          <a:xfrm>
            <a:off x="855841" y="1778794"/>
            <a:ext cx="4848225" cy="2816225"/>
            <a:chOff x="502" y="1407"/>
            <a:chExt cx="3054" cy="1774"/>
          </a:xfrm>
        </p:grpSpPr>
        <p:sp>
          <p:nvSpPr>
            <p:cNvPr id="45063" name="Oval 7">
              <a:extLst>
                <a:ext uri="{FF2B5EF4-FFF2-40B4-BE49-F238E27FC236}">
                  <a16:creationId xmlns:a16="http://schemas.microsoft.com/office/drawing/2014/main" id="{351E7E99-909F-8052-4EB0-D6D2F8C08033}"/>
                </a:ext>
              </a:extLst>
            </p:cNvPr>
            <p:cNvSpPr>
              <a:spLocks noChangeArrowheads="1"/>
            </p:cNvSpPr>
            <p:nvPr/>
          </p:nvSpPr>
          <p:spPr bwMode="auto">
            <a:xfrm>
              <a:off x="502" y="1407"/>
              <a:ext cx="3054" cy="177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tr-TR" sz="2800"/>
            </a:p>
          </p:txBody>
        </p:sp>
        <p:sp>
          <p:nvSpPr>
            <p:cNvPr id="45064" name="Text Box 10">
              <a:extLst>
                <a:ext uri="{FF2B5EF4-FFF2-40B4-BE49-F238E27FC236}">
                  <a16:creationId xmlns:a16="http://schemas.microsoft.com/office/drawing/2014/main" id="{FA6B2ACD-3133-C629-7894-BCA0B5AABA43}"/>
                </a:ext>
              </a:extLst>
            </p:cNvPr>
            <p:cNvSpPr txBox="1">
              <a:spLocks noChangeArrowheads="1"/>
            </p:cNvSpPr>
            <p:nvPr/>
          </p:nvSpPr>
          <p:spPr bwMode="auto">
            <a:xfrm>
              <a:off x="947" y="2693"/>
              <a:ext cx="20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a:t>Decorated Component</a:t>
              </a:r>
            </a:p>
          </p:txBody>
        </p:sp>
      </p:grpSp>
      <p:sp>
        <p:nvSpPr>
          <p:cNvPr id="45059" name="Rectangle 4">
            <a:extLst>
              <a:ext uri="{FF2B5EF4-FFF2-40B4-BE49-F238E27FC236}">
                <a16:creationId xmlns:a16="http://schemas.microsoft.com/office/drawing/2014/main" id="{39824AB2-145D-2236-075E-A170AB127222}"/>
              </a:ext>
            </a:extLst>
          </p:cNvPr>
          <p:cNvSpPr>
            <a:spLocks noGrp="1" noChangeArrowheads="1"/>
          </p:cNvSpPr>
          <p:nvPr>
            <p:ph type="title"/>
          </p:nvPr>
        </p:nvSpPr>
        <p:spPr/>
        <p:txBody>
          <a:bodyPr/>
          <a:lstStyle/>
          <a:p>
            <a:pPr eaLnBrk="1" hangingPunct="1"/>
            <a:r>
              <a:rPr lang="en-US" altLang="tr-TR"/>
              <a:t>Decorator is a Wrapper</a:t>
            </a:r>
          </a:p>
        </p:txBody>
      </p:sp>
      <p:sp>
        <p:nvSpPr>
          <p:cNvPr id="45060" name="Oval 5">
            <a:extLst>
              <a:ext uri="{FF2B5EF4-FFF2-40B4-BE49-F238E27FC236}">
                <a16:creationId xmlns:a16="http://schemas.microsoft.com/office/drawing/2014/main" id="{3F2C5A3A-4CE3-27E5-A970-620487FE6EFA}"/>
              </a:ext>
            </a:extLst>
          </p:cNvPr>
          <p:cNvSpPr>
            <a:spLocks noChangeArrowheads="1"/>
          </p:cNvSpPr>
          <p:nvPr/>
        </p:nvSpPr>
        <p:spPr bwMode="auto">
          <a:xfrm>
            <a:off x="2169496" y="2135610"/>
            <a:ext cx="2220913" cy="146685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2400"/>
              <a:t>Component</a:t>
            </a:r>
          </a:p>
        </p:txBody>
      </p:sp>
      <p:sp>
        <p:nvSpPr>
          <p:cNvPr id="45061" name="Text Box 11">
            <a:extLst>
              <a:ext uri="{FF2B5EF4-FFF2-40B4-BE49-F238E27FC236}">
                <a16:creationId xmlns:a16="http://schemas.microsoft.com/office/drawing/2014/main" id="{F40A753E-C8EF-7B7C-B9CB-009AC37639CD}"/>
              </a:ext>
            </a:extLst>
          </p:cNvPr>
          <p:cNvSpPr txBox="1">
            <a:spLocks noChangeArrowheads="1"/>
          </p:cNvSpPr>
          <p:nvPr/>
        </p:nvSpPr>
        <p:spPr bwMode="auto">
          <a:xfrm>
            <a:off x="6175682" y="2365230"/>
            <a:ext cx="23979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Wrapping additional responsibility</a:t>
            </a:r>
          </a:p>
        </p:txBody>
      </p:sp>
      <p:sp>
        <p:nvSpPr>
          <p:cNvPr id="45062" name="Text Box 13">
            <a:extLst>
              <a:ext uri="{FF2B5EF4-FFF2-40B4-BE49-F238E27FC236}">
                <a16:creationId xmlns:a16="http://schemas.microsoft.com/office/drawing/2014/main" id="{2A81462C-14DB-D407-F5EB-562EA190AC19}"/>
              </a:ext>
            </a:extLst>
          </p:cNvPr>
          <p:cNvSpPr txBox="1">
            <a:spLocks noChangeArrowheads="1"/>
          </p:cNvSpPr>
          <p:nvPr/>
        </p:nvSpPr>
        <p:spPr bwMode="auto">
          <a:xfrm>
            <a:off x="960438" y="1436688"/>
            <a:ext cx="66595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r>
              <a:rPr lang="en-US" altLang="tr-TR" sz="2800" dirty="0"/>
              <a:t>Think of decorator objects as “wrappers.”</a:t>
            </a:r>
            <a:endParaRPr lang="en-GB" altLang="tr-TR" sz="2800" dirty="0"/>
          </a:p>
        </p:txBody>
      </p:sp>
      <p:pic>
        <p:nvPicPr>
          <p:cNvPr id="3" name="Picture 2" descr="Decorator Runtime Structure">
            <a:extLst>
              <a:ext uri="{FF2B5EF4-FFF2-40B4-BE49-F238E27FC236}">
                <a16:creationId xmlns:a16="http://schemas.microsoft.com/office/drawing/2014/main" id="{8289CF63-1CC8-FF4F-3BDD-0B1F313C6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52" y="5090174"/>
            <a:ext cx="71739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1">
            <a:extLst>
              <a:ext uri="{FF2B5EF4-FFF2-40B4-BE49-F238E27FC236}">
                <a16:creationId xmlns:a16="http://schemas.microsoft.com/office/drawing/2014/main" id="{0CF683C9-2554-A192-5FE6-FDE9AAFEF8FF}"/>
              </a:ext>
            </a:extLst>
          </p:cNvPr>
          <p:cNvSpPr txBox="1">
            <a:spLocks noChangeArrowheads="1"/>
          </p:cNvSpPr>
          <p:nvPr/>
        </p:nvSpPr>
        <p:spPr bwMode="auto">
          <a:xfrm>
            <a:off x="594852" y="6304300"/>
            <a:ext cx="34462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t>Wrapping with </a:t>
            </a:r>
            <a:r>
              <a:rPr lang="en-US" altLang="tr-TR" sz="2000" dirty="0">
                <a:solidFill>
                  <a:schemeClr val="accent1">
                    <a:lumMod val="90000"/>
                  </a:schemeClr>
                </a:solidFill>
              </a:rPr>
              <a:t>composition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2FAFC92-1098-8BEC-3CAD-A0359672A0BA}"/>
              </a:ext>
            </a:extLst>
          </p:cNvPr>
          <p:cNvSpPr>
            <a:spLocks noGrp="1" noChangeArrowheads="1"/>
          </p:cNvSpPr>
          <p:nvPr>
            <p:ph type="title"/>
          </p:nvPr>
        </p:nvSpPr>
        <p:spPr/>
        <p:txBody>
          <a:bodyPr/>
          <a:lstStyle/>
          <a:p>
            <a:pPr eaLnBrk="1" hangingPunct="1"/>
            <a:r>
              <a:rPr lang="en-US" altLang="tr-TR"/>
              <a:t>Decorator -Structure</a:t>
            </a:r>
          </a:p>
        </p:txBody>
      </p:sp>
      <p:grpSp>
        <p:nvGrpSpPr>
          <p:cNvPr id="53251" name="Group 17">
            <a:extLst>
              <a:ext uri="{FF2B5EF4-FFF2-40B4-BE49-F238E27FC236}">
                <a16:creationId xmlns:a16="http://schemas.microsoft.com/office/drawing/2014/main" id="{513E5B37-D63B-3956-B0F9-97F4AED5A4FC}"/>
              </a:ext>
            </a:extLst>
          </p:cNvPr>
          <p:cNvGrpSpPr>
            <a:grpSpLocks/>
          </p:cNvGrpSpPr>
          <p:nvPr/>
        </p:nvGrpSpPr>
        <p:grpSpPr bwMode="auto">
          <a:xfrm>
            <a:off x="1362075" y="1727200"/>
            <a:ext cx="1933575" cy="812800"/>
            <a:chOff x="858" y="1088"/>
            <a:chExt cx="1218" cy="512"/>
          </a:xfrm>
        </p:grpSpPr>
        <p:grpSp>
          <p:nvGrpSpPr>
            <p:cNvPr id="53302" name="Group 16">
              <a:extLst>
                <a:ext uri="{FF2B5EF4-FFF2-40B4-BE49-F238E27FC236}">
                  <a16:creationId xmlns:a16="http://schemas.microsoft.com/office/drawing/2014/main" id="{3D2B6B4F-D559-5BB4-BBDF-76EE9E5035D7}"/>
                </a:ext>
              </a:extLst>
            </p:cNvPr>
            <p:cNvGrpSpPr>
              <a:grpSpLocks/>
            </p:cNvGrpSpPr>
            <p:nvPr/>
          </p:nvGrpSpPr>
          <p:grpSpPr bwMode="auto">
            <a:xfrm>
              <a:off x="858" y="1088"/>
              <a:ext cx="1218" cy="512"/>
              <a:chOff x="858" y="1088"/>
              <a:chExt cx="1345" cy="512"/>
            </a:xfrm>
          </p:grpSpPr>
          <p:sp>
            <p:nvSpPr>
              <p:cNvPr id="53305" name="Rectangle 4">
                <a:extLst>
                  <a:ext uri="{FF2B5EF4-FFF2-40B4-BE49-F238E27FC236}">
                    <a16:creationId xmlns:a16="http://schemas.microsoft.com/office/drawing/2014/main" id="{AB31DA85-22A6-4842-CDF8-295358E23AAE}"/>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306" name="Line 7">
                <a:extLst>
                  <a:ext uri="{FF2B5EF4-FFF2-40B4-BE49-F238E27FC236}">
                    <a16:creationId xmlns:a16="http://schemas.microsoft.com/office/drawing/2014/main" id="{0D079FE9-294F-09C7-84F9-5C76366714CC}"/>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7" name="Line 8">
                <a:extLst>
                  <a:ext uri="{FF2B5EF4-FFF2-40B4-BE49-F238E27FC236}">
                    <a16:creationId xmlns:a16="http://schemas.microsoft.com/office/drawing/2014/main" id="{E263327D-9C7A-53C5-1E01-F8D8FD03F992}"/>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303" name="Text Box 5">
              <a:extLst>
                <a:ext uri="{FF2B5EF4-FFF2-40B4-BE49-F238E27FC236}">
                  <a16:creationId xmlns:a16="http://schemas.microsoft.com/office/drawing/2014/main" id="{13D94581-ED45-F368-B8E6-2CF90C3D2415}"/>
                </a:ext>
              </a:extLst>
            </p:cNvPr>
            <p:cNvSpPr txBox="1">
              <a:spLocks noChangeArrowheads="1"/>
            </p:cNvSpPr>
            <p:nvPr/>
          </p:nvSpPr>
          <p:spPr bwMode="auto">
            <a:xfrm>
              <a:off x="978" y="1093"/>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Component</a:t>
              </a:r>
            </a:p>
          </p:txBody>
        </p:sp>
        <p:sp>
          <p:nvSpPr>
            <p:cNvPr id="53304" name="Text Box 6">
              <a:extLst>
                <a:ext uri="{FF2B5EF4-FFF2-40B4-BE49-F238E27FC236}">
                  <a16:creationId xmlns:a16="http://schemas.microsoft.com/office/drawing/2014/main" id="{A575043C-32CF-1D6D-F612-21C04E6E801A}"/>
                </a:ext>
              </a:extLst>
            </p:cNvPr>
            <p:cNvSpPr txBox="1">
              <a:spLocks noChangeArrowheads="1"/>
            </p:cNvSpPr>
            <p:nvPr/>
          </p:nvSpPr>
          <p:spPr bwMode="auto">
            <a:xfrm>
              <a:off x="874" y="1369"/>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+operation()</a:t>
              </a:r>
            </a:p>
          </p:txBody>
        </p:sp>
      </p:grpSp>
      <p:grpSp>
        <p:nvGrpSpPr>
          <p:cNvPr id="53252" name="Group 24">
            <a:extLst>
              <a:ext uri="{FF2B5EF4-FFF2-40B4-BE49-F238E27FC236}">
                <a16:creationId xmlns:a16="http://schemas.microsoft.com/office/drawing/2014/main" id="{65135D23-0A7F-8BE6-EF1A-FAF2ACCCDC83}"/>
              </a:ext>
            </a:extLst>
          </p:cNvPr>
          <p:cNvGrpSpPr>
            <a:grpSpLocks/>
          </p:cNvGrpSpPr>
          <p:nvPr/>
        </p:nvGrpSpPr>
        <p:grpSpPr bwMode="auto">
          <a:xfrm>
            <a:off x="495300" y="3281363"/>
            <a:ext cx="2752725" cy="825500"/>
            <a:chOff x="1278" y="2422"/>
            <a:chExt cx="1734" cy="520"/>
          </a:xfrm>
        </p:grpSpPr>
        <p:sp>
          <p:nvSpPr>
            <p:cNvPr id="53297" name="Rectangle 11">
              <a:extLst>
                <a:ext uri="{FF2B5EF4-FFF2-40B4-BE49-F238E27FC236}">
                  <a16:creationId xmlns:a16="http://schemas.microsoft.com/office/drawing/2014/main" id="{89D15DEB-5980-0B92-EFE2-361BCEB11CD2}"/>
                </a:ext>
              </a:extLst>
            </p:cNvPr>
            <p:cNvSpPr>
              <a:spLocks noChangeArrowheads="1"/>
            </p:cNvSpPr>
            <p:nvPr/>
          </p:nvSpPr>
          <p:spPr bwMode="auto">
            <a:xfrm>
              <a:off x="1282" y="2422"/>
              <a:ext cx="1713"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98" name="Text Box 12">
              <a:extLst>
                <a:ext uri="{FF2B5EF4-FFF2-40B4-BE49-F238E27FC236}">
                  <a16:creationId xmlns:a16="http://schemas.microsoft.com/office/drawing/2014/main" id="{FDA44475-6661-1F16-8E0A-0D8E42C58F44}"/>
                </a:ext>
              </a:extLst>
            </p:cNvPr>
            <p:cNvSpPr txBox="1">
              <a:spLocks noChangeArrowheads="1"/>
            </p:cNvSpPr>
            <p:nvPr/>
          </p:nvSpPr>
          <p:spPr bwMode="auto">
            <a:xfrm>
              <a:off x="1304" y="2445"/>
              <a:ext cx="15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ConcreteComponent</a:t>
              </a:r>
            </a:p>
          </p:txBody>
        </p:sp>
        <p:sp>
          <p:nvSpPr>
            <p:cNvPr id="53299" name="Text Box 13">
              <a:extLst>
                <a:ext uri="{FF2B5EF4-FFF2-40B4-BE49-F238E27FC236}">
                  <a16:creationId xmlns:a16="http://schemas.microsoft.com/office/drawing/2014/main" id="{B4E72165-24F2-FEFB-1145-D5495A567F48}"/>
                </a:ext>
              </a:extLst>
            </p:cNvPr>
            <p:cNvSpPr txBox="1">
              <a:spLocks noChangeArrowheads="1"/>
            </p:cNvSpPr>
            <p:nvPr/>
          </p:nvSpPr>
          <p:spPr bwMode="auto">
            <a:xfrm>
              <a:off x="1278" y="2711"/>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+operation()</a:t>
              </a:r>
            </a:p>
          </p:txBody>
        </p:sp>
        <p:sp>
          <p:nvSpPr>
            <p:cNvPr id="53300" name="Line 14">
              <a:extLst>
                <a:ext uri="{FF2B5EF4-FFF2-40B4-BE49-F238E27FC236}">
                  <a16:creationId xmlns:a16="http://schemas.microsoft.com/office/drawing/2014/main" id="{311F0989-5BD5-93CC-5674-22D9A427F603}"/>
                </a:ext>
              </a:extLst>
            </p:cNvPr>
            <p:cNvSpPr>
              <a:spLocks noChangeShapeType="1"/>
            </p:cNvSpPr>
            <p:nvPr/>
          </p:nvSpPr>
          <p:spPr bwMode="auto">
            <a:xfrm>
              <a:off x="1282" y="2668"/>
              <a:ext cx="17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1" name="Line 15">
              <a:extLst>
                <a:ext uri="{FF2B5EF4-FFF2-40B4-BE49-F238E27FC236}">
                  <a16:creationId xmlns:a16="http://schemas.microsoft.com/office/drawing/2014/main" id="{B1D13577-5FED-4D78-217A-48D8FB961568}"/>
                </a:ext>
              </a:extLst>
            </p:cNvPr>
            <p:cNvSpPr>
              <a:spLocks noChangeShapeType="1"/>
            </p:cNvSpPr>
            <p:nvPr/>
          </p:nvSpPr>
          <p:spPr bwMode="auto">
            <a:xfrm>
              <a:off x="1284" y="2722"/>
              <a:ext cx="1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253" name="Group 45">
            <a:extLst>
              <a:ext uri="{FF2B5EF4-FFF2-40B4-BE49-F238E27FC236}">
                <a16:creationId xmlns:a16="http://schemas.microsoft.com/office/drawing/2014/main" id="{BE19DAB0-CB56-D387-35FF-2E07FD104A71}"/>
              </a:ext>
            </a:extLst>
          </p:cNvPr>
          <p:cNvGrpSpPr>
            <a:grpSpLocks/>
          </p:cNvGrpSpPr>
          <p:nvPr/>
        </p:nvGrpSpPr>
        <p:grpSpPr bwMode="auto">
          <a:xfrm>
            <a:off x="1106488" y="5292725"/>
            <a:ext cx="2533650" cy="1109663"/>
            <a:chOff x="2780" y="3283"/>
            <a:chExt cx="1596" cy="699"/>
          </a:xfrm>
        </p:grpSpPr>
        <p:sp>
          <p:nvSpPr>
            <p:cNvPr id="53292" name="Rectangle 26">
              <a:extLst>
                <a:ext uri="{FF2B5EF4-FFF2-40B4-BE49-F238E27FC236}">
                  <a16:creationId xmlns:a16="http://schemas.microsoft.com/office/drawing/2014/main" id="{76C904A4-3FF5-2ED3-2C79-FB893005B5B0}"/>
                </a:ext>
              </a:extLst>
            </p:cNvPr>
            <p:cNvSpPr>
              <a:spLocks noChangeArrowheads="1"/>
            </p:cNvSpPr>
            <p:nvPr/>
          </p:nvSpPr>
          <p:spPr bwMode="auto">
            <a:xfrm>
              <a:off x="2786" y="3283"/>
              <a:ext cx="1578" cy="69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93" name="Line 27">
              <a:extLst>
                <a:ext uri="{FF2B5EF4-FFF2-40B4-BE49-F238E27FC236}">
                  <a16:creationId xmlns:a16="http://schemas.microsoft.com/office/drawing/2014/main" id="{54498785-2D12-6151-2BDF-62DD7A3FB9D7}"/>
                </a:ext>
              </a:extLst>
            </p:cNvPr>
            <p:cNvSpPr>
              <a:spLocks noChangeShapeType="1"/>
            </p:cNvSpPr>
            <p:nvPr/>
          </p:nvSpPr>
          <p:spPr bwMode="auto">
            <a:xfrm>
              <a:off x="2786" y="3529"/>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4" name="Line 28">
              <a:extLst>
                <a:ext uri="{FF2B5EF4-FFF2-40B4-BE49-F238E27FC236}">
                  <a16:creationId xmlns:a16="http://schemas.microsoft.com/office/drawing/2014/main" id="{AD258525-8BC5-6060-3346-1A975C35BBC9}"/>
                </a:ext>
              </a:extLst>
            </p:cNvPr>
            <p:cNvSpPr>
              <a:spLocks noChangeShapeType="1"/>
            </p:cNvSpPr>
            <p:nvPr/>
          </p:nvSpPr>
          <p:spPr bwMode="auto">
            <a:xfrm>
              <a:off x="2798" y="3735"/>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5" name="Text Box 29">
              <a:extLst>
                <a:ext uri="{FF2B5EF4-FFF2-40B4-BE49-F238E27FC236}">
                  <a16:creationId xmlns:a16="http://schemas.microsoft.com/office/drawing/2014/main" id="{9FD96B06-9961-81CB-7FA4-E169CAD68E6F}"/>
                </a:ext>
              </a:extLst>
            </p:cNvPr>
            <p:cNvSpPr txBox="1">
              <a:spLocks noChangeArrowheads="1"/>
            </p:cNvSpPr>
            <p:nvPr/>
          </p:nvSpPr>
          <p:spPr bwMode="auto">
            <a:xfrm>
              <a:off x="2805" y="3288"/>
              <a:ext cx="15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ConcreteDecoratorA</a:t>
              </a:r>
            </a:p>
          </p:txBody>
        </p:sp>
        <p:sp>
          <p:nvSpPr>
            <p:cNvPr id="53296" name="Text Box 30">
              <a:extLst>
                <a:ext uri="{FF2B5EF4-FFF2-40B4-BE49-F238E27FC236}">
                  <a16:creationId xmlns:a16="http://schemas.microsoft.com/office/drawing/2014/main" id="{E3322FE9-1708-9DC1-4138-A6D0BD734658}"/>
                </a:ext>
              </a:extLst>
            </p:cNvPr>
            <p:cNvSpPr txBox="1">
              <a:spLocks noChangeArrowheads="1"/>
            </p:cNvSpPr>
            <p:nvPr/>
          </p:nvSpPr>
          <p:spPr bwMode="auto">
            <a:xfrm>
              <a:off x="2780" y="3498"/>
              <a:ext cx="896"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addedState</a:t>
              </a:r>
            </a:p>
            <a:p>
              <a:pPr eaLnBrk="1" hangingPunct="1">
                <a:spcBef>
                  <a:spcPct val="0"/>
                </a:spcBef>
                <a:buFontTx/>
                <a:buNone/>
              </a:pPr>
              <a:endParaRPr lang="en-US" altLang="tr-TR" sz="800"/>
            </a:p>
            <a:p>
              <a:pPr eaLnBrk="1" hangingPunct="1">
                <a:spcBef>
                  <a:spcPct val="0"/>
                </a:spcBef>
                <a:buFontTx/>
                <a:buNone/>
              </a:pPr>
              <a:r>
                <a:rPr lang="en-US" altLang="tr-TR" sz="1800"/>
                <a:t>+operation()</a:t>
              </a:r>
            </a:p>
          </p:txBody>
        </p:sp>
      </p:grpSp>
      <p:grpSp>
        <p:nvGrpSpPr>
          <p:cNvPr id="53254" name="Group 46">
            <a:extLst>
              <a:ext uri="{FF2B5EF4-FFF2-40B4-BE49-F238E27FC236}">
                <a16:creationId xmlns:a16="http://schemas.microsoft.com/office/drawing/2014/main" id="{CB3A78C9-362E-1871-E308-786B28AAEEC7}"/>
              </a:ext>
            </a:extLst>
          </p:cNvPr>
          <p:cNvGrpSpPr>
            <a:grpSpLocks/>
          </p:cNvGrpSpPr>
          <p:nvPr/>
        </p:nvGrpSpPr>
        <p:grpSpPr bwMode="auto">
          <a:xfrm>
            <a:off x="4670425" y="5280025"/>
            <a:ext cx="2643188" cy="1135063"/>
            <a:chOff x="638" y="3351"/>
            <a:chExt cx="1665" cy="715"/>
          </a:xfrm>
        </p:grpSpPr>
        <p:sp>
          <p:nvSpPr>
            <p:cNvPr id="53287" name="Rectangle 40">
              <a:extLst>
                <a:ext uri="{FF2B5EF4-FFF2-40B4-BE49-F238E27FC236}">
                  <a16:creationId xmlns:a16="http://schemas.microsoft.com/office/drawing/2014/main" id="{97005B98-162B-3B2C-476D-74F135878601}"/>
                </a:ext>
              </a:extLst>
            </p:cNvPr>
            <p:cNvSpPr>
              <a:spLocks noChangeArrowheads="1"/>
            </p:cNvSpPr>
            <p:nvPr/>
          </p:nvSpPr>
          <p:spPr bwMode="auto">
            <a:xfrm>
              <a:off x="652" y="3351"/>
              <a:ext cx="1637" cy="71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88" name="Line 41">
              <a:extLst>
                <a:ext uri="{FF2B5EF4-FFF2-40B4-BE49-F238E27FC236}">
                  <a16:creationId xmlns:a16="http://schemas.microsoft.com/office/drawing/2014/main" id="{BF5B23DF-7180-8D46-2D7D-2F9DAC12E7E0}"/>
                </a:ext>
              </a:extLst>
            </p:cNvPr>
            <p:cNvSpPr>
              <a:spLocks noChangeShapeType="1"/>
            </p:cNvSpPr>
            <p:nvPr/>
          </p:nvSpPr>
          <p:spPr bwMode="auto">
            <a:xfrm>
              <a:off x="652"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9" name="Line 42">
              <a:extLst>
                <a:ext uri="{FF2B5EF4-FFF2-40B4-BE49-F238E27FC236}">
                  <a16:creationId xmlns:a16="http://schemas.microsoft.com/office/drawing/2014/main" id="{BAA64B5D-DA43-9128-791D-5934B53B9640}"/>
                </a:ext>
              </a:extLst>
            </p:cNvPr>
            <p:cNvSpPr>
              <a:spLocks noChangeShapeType="1"/>
            </p:cNvSpPr>
            <p:nvPr/>
          </p:nvSpPr>
          <p:spPr bwMode="auto">
            <a:xfrm>
              <a:off x="638" y="3651"/>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0" name="Text Box 43">
              <a:extLst>
                <a:ext uri="{FF2B5EF4-FFF2-40B4-BE49-F238E27FC236}">
                  <a16:creationId xmlns:a16="http://schemas.microsoft.com/office/drawing/2014/main" id="{6A0F7778-E7A9-BE89-860E-E995D5D14F5D}"/>
                </a:ext>
              </a:extLst>
            </p:cNvPr>
            <p:cNvSpPr txBox="1">
              <a:spLocks noChangeArrowheads="1"/>
            </p:cNvSpPr>
            <p:nvPr/>
          </p:nvSpPr>
          <p:spPr bwMode="auto">
            <a:xfrm>
              <a:off x="710" y="3356"/>
              <a:ext cx="1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ConcreteDecoratorB</a:t>
              </a:r>
            </a:p>
          </p:txBody>
        </p:sp>
        <p:sp>
          <p:nvSpPr>
            <p:cNvPr id="53291" name="Text Box 44">
              <a:extLst>
                <a:ext uri="{FF2B5EF4-FFF2-40B4-BE49-F238E27FC236}">
                  <a16:creationId xmlns:a16="http://schemas.microsoft.com/office/drawing/2014/main" id="{D0E972B2-9008-8E15-C7DF-99D3935608CD}"/>
                </a:ext>
              </a:extLst>
            </p:cNvPr>
            <p:cNvSpPr txBox="1">
              <a:spLocks noChangeArrowheads="1"/>
            </p:cNvSpPr>
            <p:nvPr/>
          </p:nvSpPr>
          <p:spPr bwMode="auto">
            <a:xfrm>
              <a:off x="654" y="3632"/>
              <a:ext cx="12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+operation()</a:t>
              </a:r>
            </a:p>
            <a:p>
              <a:pPr eaLnBrk="1" hangingPunct="1">
                <a:spcBef>
                  <a:spcPct val="0"/>
                </a:spcBef>
                <a:buFontTx/>
                <a:buNone/>
              </a:pPr>
              <a:r>
                <a:rPr lang="en-US" altLang="tr-TR" sz="1800"/>
                <a:t>+addedBehavior()</a:t>
              </a:r>
            </a:p>
          </p:txBody>
        </p:sp>
      </p:grpSp>
      <p:sp>
        <p:nvSpPr>
          <p:cNvPr id="53255" name="AutoShape 47">
            <a:extLst>
              <a:ext uri="{FF2B5EF4-FFF2-40B4-BE49-F238E27FC236}">
                <a16:creationId xmlns:a16="http://schemas.microsoft.com/office/drawing/2014/main" id="{B1A5CBB4-4931-15A1-4DC3-316FFF4018F4}"/>
              </a:ext>
            </a:extLst>
          </p:cNvPr>
          <p:cNvSpPr>
            <a:spLocks noChangeArrowheads="1"/>
          </p:cNvSpPr>
          <p:nvPr/>
        </p:nvSpPr>
        <p:spPr bwMode="auto">
          <a:xfrm>
            <a:off x="2151063" y="2540000"/>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56" name="AutoShape 48">
            <a:extLst>
              <a:ext uri="{FF2B5EF4-FFF2-40B4-BE49-F238E27FC236}">
                <a16:creationId xmlns:a16="http://schemas.microsoft.com/office/drawing/2014/main" id="{3006FC2B-70DD-F81E-3ABE-82034C57A70A}"/>
              </a:ext>
            </a:extLst>
          </p:cNvPr>
          <p:cNvSpPr>
            <a:spLocks noChangeArrowheads="1"/>
          </p:cNvSpPr>
          <p:nvPr/>
        </p:nvSpPr>
        <p:spPr bwMode="auto">
          <a:xfrm>
            <a:off x="4652963" y="4048125"/>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53257" name="AutoShape 49">
            <a:extLst>
              <a:ext uri="{FF2B5EF4-FFF2-40B4-BE49-F238E27FC236}">
                <a16:creationId xmlns:a16="http://schemas.microsoft.com/office/drawing/2014/main" id="{4CC1C906-267E-7C3F-EBC7-841DE21E9C90}"/>
              </a:ext>
            </a:extLst>
          </p:cNvPr>
          <p:cNvCxnSpPr>
            <a:cxnSpLocks noChangeShapeType="1"/>
            <a:stCxn id="53256" idx="3"/>
            <a:endCxn id="53295" idx="0"/>
          </p:cNvCxnSpPr>
          <p:nvPr/>
        </p:nvCxnSpPr>
        <p:spPr bwMode="auto">
          <a:xfrm rot="5400000">
            <a:off x="3074194" y="3599656"/>
            <a:ext cx="1011238" cy="2390775"/>
          </a:xfrm>
          <a:prstGeom prst="bentConnector3">
            <a:avLst>
              <a:gd name="adj1" fmla="val 49921"/>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3258" name="AutoShape 50">
            <a:extLst>
              <a:ext uri="{FF2B5EF4-FFF2-40B4-BE49-F238E27FC236}">
                <a16:creationId xmlns:a16="http://schemas.microsoft.com/office/drawing/2014/main" id="{F96446FD-E966-9927-DFD3-FA910F6C2EFC}"/>
              </a:ext>
            </a:extLst>
          </p:cNvPr>
          <p:cNvCxnSpPr>
            <a:cxnSpLocks noChangeShapeType="1"/>
            <a:stCxn id="53256" idx="3"/>
            <a:endCxn id="53290" idx="0"/>
          </p:cNvCxnSpPr>
          <p:nvPr/>
        </p:nvCxnSpPr>
        <p:spPr bwMode="auto">
          <a:xfrm rot="16200000" flipH="1">
            <a:off x="4913313" y="4151312"/>
            <a:ext cx="998538" cy="1274763"/>
          </a:xfrm>
          <a:prstGeom prst="bentConnector3">
            <a:avLst>
              <a:gd name="adj1" fmla="val 49921"/>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3259" name="AutoShape 51">
            <a:extLst>
              <a:ext uri="{FF2B5EF4-FFF2-40B4-BE49-F238E27FC236}">
                <a16:creationId xmlns:a16="http://schemas.microsoft.com/office/drawing/2014/main" id="{4666319A-3F8F-943A-0C54-F8FE98BE57BD}"/>
              </a:ext>
            </a:extLst>
          </p:cNvPr>
          <p:cNvCxnSpPr>
            <a:cxnSpLocks noChangeShapeType="1"/>
            <a:stCxn id="53255" idx="3"/>
            <a:endCxn id="53284" idx="0"/>
          </p:cNvCxnSpPr>
          <p:nvPr/>
        </p:nvCxnSpPr>
        <p:spPr bwMode="auto">
          <a:xfrm rot="16200000" flipH="1">
            <a:off x="3340894" y="1713706"/>
            <a:ext cx="466725" cy="260191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3260" name="AutoShape 52">
            <a:extLst>
              <a:ext uri="{FF2B5EF4-FFF2-40B4-BE49-F238E27FC236}">
                <a16:creationId xmlns:a16="http://schemas.microsoft.com/office/drawing/2014/main" id="{249B4881-DED5-990B-A576-F2FF5577597C}"/>
              </a:ext>
            </a:extLst>
          </p:cNvPr>
          <p:cNvCxnSpPr>
            <a:cxnSpLocks noChangeShapeType="1"/>
            <a:stCxn id="53255" idx="3"/>
            <a:endCxn id="53297" idx="0"/>
          </p:cNvCxnSpPr>
          <p:nvPr/>
        </p:nvCxnSpPr>
        <p:spPr bwMode="auto">
          <a:xfrm rot="5400000">
            <a:off x="1817687" y="2825751"/>
            <a:ext cx="500063" cy="411162"/>
          </a:xfrm>
          <a:prstGeom prst="bentConnector3">
            <a:avLst>
              <a:gd name="adj1" fmla="val 4984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53261" name="Group 73">
            <a:extLst>
              <a:ext uri="{FF2B5EF4-FFF2-40B4-BE49-F238E27FC236}">
                <a16:creationId xmlns:a16="http://schemas.microsoft.com/office/drawing/2014/main" id="{DA10BF72-A758-F125-CE4D-205A43D87F66}"/>
              </a:ext>
            </a:extLst>
          </p:cNvPr>
          <p:cNvGrpSpPr>
            <a:grpSpLocks/>
          </p:cNvGrpSpPr>
          <p:nvPr/>
        </p:nvGrpSpPr>
        <p:grpSpPr bwMode="auto">
          <a:xfrm>
            <a:off x="4089400" y="3248025"/>
            <a:ext cx="1987550" cy="812800"/>
            <a:chOff x="2517" y="1970"/>
            <a:chExt cx="1252" cy="512"/>
          </a:xfrm>
        </p:grpSpPr>
        <p:grpSp>
          <p:nvGrpSpPr>
            <p:cNvPr id="53279" name="Group 32">
              <a:extLst>
                <a:ext uri="{FF2B5EF4-FFF2-40B4-BE49-F238E27FC236}">
                  <a16:creationId xmlns:a16="http://schemas.microsoft.com/office/drawing/2014/main" id="{9A6E9289-9141-815A-8CBF-F1FDEEB63B04}"/>
                </a:ext>
              </a:extLst>
            </p:cNvPr>
            <p:cNvGrpSpPr>
              <a:grpSpLocks/>
            </p:cNvGrpSpPr>
            <p:nvPr/>
          </p:nvGrpSpPr>
          <p:grpSpPr bwMode="auto">
            <a:xfrm>
              <a:off x="2517" y="1970"/>
              <a:ext cx="1155" cy="512"/>
              <a:chOff x="3399" y="1580"/>
              <a:chExt cx="1155" cy="512"/>
            </a:xfrm>
          </p:grpSpPr>
          <p:grpSp>
            <p:nvGrpSpPr>
              <p:cNvPr id="53281" name="Group 18">
                <a:extLst>
                  <a:ext uri="{FF2B5EF4-FFF2-40B4-BE49-F238E27FC236}">
                    <a16:creationId xmlns:a16="http://schemas.microsoft.com/office/drawing/2014/main" id="{5EE43004-5D65-C20E-5EF9-B4F984142D1E}"/>
                  </a:ext>
                </a:extLst>
              </p:cNvPr>
              <p:cNvGrpSpPr>
                <a:grpSpLocks/>
              </p:cNvGrpSpPr>
              <p:nvPr/>
            </p:nvGrpSpPr>
            <p:grpSpPr bwMode="auto">
              <a:xfrm>
                <a:off x="3399" y="1580"/>
                <a:ext cx="981" cy="512"/>
                <a:chOff x="858" y="1088"/>
                <a:chExt cx="1345" cy="512"/>
              </a:xfrm>
            </p:grpSpPr>
            <p:sp>
              <p:nvSpPr>
                <p:cNvPr id="53284" name="Rectangle 19">
                  <a:extLst>
                    <a:ext uri="{FF2B5EF4-FFF2-40B4-BE49-F238E27FC236}">
                      <a16:creationId xmlns:a16="http://schemas.microsoft.com/office/drawing/2014/main" id="{1F0D0F69-CE90-3945-2833-7B7E8A7A9BF2}"/>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85" name="Line 20">
                  <a:extLst>
                    <a:ext uri="{FF2B5EF4-FFF2-40B4-BE49-F238E27FC236}">
                      <a16:creationId xmlns:a16="http://schemas.microsoft.com/office/drawing/2014/main" id="{88C41D2B-D499-CDC3-62F2-13B70248B71A}"/>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6" name="Line 21">
                  <a:extLst>
                    <a:ext uri="{FF2B5EF4-FFF2-40B4-BE49-F238E27FC236}">
                      <a16:creationId xmlns:a16="http://schemas.microsoft.com/office/drawing/2014/main" id="{1931210C-EDEB-B9CA-AB82-3C6D7634CA98}"/>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82" name="Text Box 22">
                <a:extLst>
                  <a:ext uri="{FF2B5EF4-FFF2-40B4-BE49-F238E27FC236}">
                    <a16:creationId xmlns:a16="http://schemas.microsoft.com/office/drawing/2014/main" id="{00D12C65-C066-D975-E621-BB84B4EFF9FE}"/>
                  </a:ext>
                </a:extLst>
              </p:cNvPr>
              <p:cNvSpPr txBox="1">
                <a:spLocks noChangeArrowheads="1"/>
              </p:cNvSpPr>
              <p:nvPr/>
            </p:nvSpPr>
            <p:spPr bwMode="auto">
              <a:xfrm>
                <a:off x="3519" y="1585"/>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Decorator</a:t>
                </a:r>
              </a:p>
            </p:txBody>
          </p:sp>
          <p:sp>
            <p:nvSpPr>
              <p:cNvPr id="53283" name="Text Box 23">
                <a:extLst>
                  <a:ext uri="{FF2B5EF4-FFF2-40B4-BE49-F238E27FC236}">
                    <a16:creationId xmlns:a16="http://schemas.microsoft.com/office/drawing/2014/main" id="{25FBEE21-1C94-D223-50E5-E3EF786EB073}"/>
                  </a:ext>
                </a:extLst>
              </p:cNvPr>
              <p:cNvSpPr txBox="1">
                <a:spLocks noChangeArrowheads="1"/>
              </p:cNvSpPr>
              <p:nvPr/>
            </p:nvSpPr>
            <p:spPr bwMode="auto">
              <a:xfrm>
                <a:off x="3415" y="1861"/>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a:t>
                </a:r>
                <a:r>
                  <a:rPr lang="en-US" altLang="tr-TR" sz="1800" dirty="0"/>
                  <a:t>operation</a:t>
                </a:r>
                <a:r>
                  <a:rPr lang="en-US" altLang="tr-TR" sz="1800" i="1" dirty="0"/>
                  <a:t>()</a:t>
                </a:r>
              </a:p>
            </p:txBody>
          </p:sp>
        </p:grpSp>
        <p:sp>
          <p:nvSpPr>
            <p:cNvPr id="53280" name="AutoShape 53">
              <a:extLst>
                <a:ext uri="{FF2B5EF4-FFF2-40B4-BE49-F238E27FC236}">
                  <a16:creationId xmlns:a16="http://schemas.microsoft.com/office/drawing/2014/main" id="{49C3702C-BE0C-9A54-5B94-33643B68C2D9}"/>
                </a:ext>
              </a:extLst>
            </p:cNvPr>
            <p:cNvSpPr>
              <a:spLocks noChangeArrowheads="1"/>
            </p:cNvSpPr>
            <p:nvPr/>
          </p:nvSpPr>
          <p:spPr bwMode="auto">
            <a:xfrm>
              <a:off x="3507" y="2126"/>
              <a:ext cx="262" cy="119"/>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53262" name="AutoShape 54">
            <a:extLst>
              <a:ext uri="{FF2B5EF4-FFF2-40B4-BE49-F238E27FC236}">
                <a16:creationId xmlns:a16="http://schemas.microsoft.com/office/drawing/2014/main" id="{7C603825-CE5D-B558-CF5A-1C0F12229C87}"/>
              </a:ext>
            </a:extLst>
          </p:cNvPr>
          <p:cNvCxnSpPr>
            <a:cxnSpLocks noChangeShapeType="1"/>
            <a:stCxn id="53280" idx="3"/>
            <a:endCxn id="53305" idx="3"/>
          </p:cNvCxnSpPr>
          <p:nvPr/>
        </p:nvCxnSpPr>
        <p:spPr bwMode="auto">
          <a:xfrm flipH="1" flipV="1">
            <a:off x="3295650" y="2133600"/>
            <a:ext cx="2781300" cy="1457325"/>
          </a:xfrm>
          <a:prstGeom prst="bentConnector3">
            <a:avLst>
              <a:gd name="adj1" fmla="val -821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53263" name="Group 55">
            <a:extLst>
              <a:ext uri="{FF2B5EF4-FFF2-40B4-BE49-F238E27FC236}">
                <a16:creationId xmlns:a16="http://schemas.microsoft.com/office/drawing/2014/main" id="{B7AB8D76-FB5E-B276-13F8-7DD3D0385C7B}"/>
              </a:ext>
            </a:extLst>
          </p:cNvPr>
          <p:cNvGrpSpPr>
            <a:grpSpLocks/>
          </p:cNvGrpSpPr>
          <p:nvPr/>
        </p:nvGrpSpPr>
        <p:grpSpPr bwMode="auto">
          <a:xfrm>
            <a:off x="6373813" y="3617913"/>
            <a:ext cx="2581275" cy="493712"/>
            <a:chOff x="329" y="1938"/>
            <a:chExt cx="2277" cy="311"/>
          </a:xfrm>
        </p:grpSpPr>
        <p:sp>
          <p:nvSpPr>
            <p:cNvPr id="53271" name="Text Box 56">
              <a:extLst>
                <a:ext uri="{FF2B5EF4-FFF2-40B4-BE49-F238E27FC236}">
                  <a16:creationId xmlns:a16="http://schemas.microsoft.com/office/drawing/2014/main" id="{68520911-A6AE-3DCC-F2F6-BA4DC643633E}"/>
                </a:ext>
              </a:extLst>
            </p:cNvPr>
            <p:cNvSpPr txBox="1">
              <a:spLocks noChangeArrowheads="1"/>
            </p:cNvSpPr>
            <p:nvPr/>
          </p:nvSpPr>
          <p:spPr bwMode="auto">
            <a:xfrm>
              <a:off x="342" y="1976"/>
              <a:ext cx="21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component.operation()</a:t>
              </a:r>
            </a:p>
          </p:txBody>
        </p:sp>
        <p:sp>
          <p:nvSpPr>
            <p:cNvPr id="53272" name="Line 57">
              <a:extLst>
                <a:ext uri="{FF2B5EF4-FFF2-40B4-BE49-F238E27FC236}">
                  <a16:creationId xmlns:a16="http://schemas.microsoft.com/office/drawing/2014/main" id="{10A30638-A22D-BFBC-E6A8-8DAB2949ED95}"/>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3" name="Line 58">
              <a:extLst>
                <a:ext uri="{FF2B5EF4-FFF2-40B4-BE49-F238E27FC236}">
                  <a16:creationId xmlns:a16="http://schemas.microsoft.com/office/drawing/2014/main" id="{7749AD84-8070-30A3-ABC7-61712BC4085E}"/>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4" name="Line 59">
              <a:extLst>
                <a:ext uri="{FF2B5EF4-FFF2-40B4-BE49-F238E27FC236}">
                  <a16:creationId xmlns:a16="http://schemas.microsoft.com/office/drawing/2014/main" id="{CA06433D-E70A-7B92-BE29-67CA42069FFC}"/>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5" name="Line 60">
              <a:extLst>
                <a:ext uri="{FF2B5EF4-FFF2-40B4-BE49-F238E27FC236}">
                  <a16:creationId xmlns:a16="http://schemas.microsoft.com/office/drawing/2014/main" id="{4281DED8-C320-B54F-5725-B1BA73D364BC}"/>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6" name="Line 61">
              <a:extLst>
                <a:ext uri="{FF2B5EF4-FFF2-40B4-BE49-F238E27FC236}">
                  <a16:creationId xmlns:a16="http://schemas.microsoft.com/office/drawing/2014/main" id="{DEC8A9BF-F3A6-8A59-A21B-76B51522E1E1}"/>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7" name="Line 62">
              <a:extLst>
                <a:ext uri="{FF2B5EF4-FFF2-40B4-BE49-F238E27FC236}">
                  <a16:creationId xmlns:a16="http://schemas.microsoft.com/office/drawing/2014/main" id="{55523018-90D3-5C5A-ECBE-6833C6F370D7}"/>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8" name="Line 63">
              <a:extLst>
                <a:ext uri="{FF2B5EF4-FFF2-40B4-BE49-F238E27FC236}">
                  <a16:creationId xmlns:a16="http://schemas.microsoft.com/office/drawing/2014/main" id="{4C92110B-2FC7-3D18-44B9-AFFE99451635}"/>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64" name="Line 74">
            <a:extLst>
              <a:ext uri="{FF2B5EF4-FFF2-40B4-BE49-F238E27FC236}">
                <a16:creationId xmlns:a16="http://schemas.microsoft.com/office/drawing/2014/main" id="{D3D6D73B-BBF0-F43D-7D00-DE5D755D6EB6}"/>
              </a:ext>
            </a:extLst>
          </p:cNvPr>
          <p:cNvSpPr>
            <a:spLocks noChangeShapeType="1"/>
          </p:cNvSpPr>
          <p:nvPr/>
        </p:nvSpPr>
        <p:spPr bwMode="auto">
          <a:xfrm>
            <a:off x="5540375" y="3913188"/>
            <a:ext cx="88741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Text Box 75">
            <a:extLst>
              <a:ext uri="{FF2B5EF4-FFF2-40B4-BE49-F238E27FC236}">
                <a16:creationId xmlns:a16="http://schemas.microsoft.com/office/drawing/2014/main" id="{D51FB3E1-F50C-DDE8-DBB3-F5A039CEE3B8}"/>
              </a:ext>
            </a:extLst>
          </p:cNvPr>
          <p:cNvSpPr txBox="1">
            <a:spLocks noChangeArrowheads="1"/>
          </p:cNvSpPr>
          <p:nvPr/>
        </p:nvSpPr>
        <p:spPr bwMode="auto">
          <a:xfrm>
            <a:off x="3552825" y="1763713"/>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inner</a:t>
            </a:r>
          </a:p>
        </p:txBody>
      </p:sp>
      <p:sp>
        <p:nvSpPr>
          <p:cNvPr id="53266" name="Text Box 76">
            <a:extLst>
              <a:ext uri="{FF2B5EF4-FFF2-40B4-BE49-F238E27FC236}">
                <a16:creationId xmlns:a16="http://schemas.microsoft.com/office/drawing/2014/main" id="{384180EC-57DB-DD3D-A4B8-AF93DE059187}"/>
              </a:ext>
            </a:extLst>
          </p:cNvPr>
          <p:cNvSpPr txBox="1">
            <a:spLocks noChangeArrowheads="1"/>
          </p:cNvSpPr>
          <p:nvPr/>
        </p:nvSpPr>
        <p:spPr bwMode="auto">
          <a:xfrm>
            <a:off x="6608763" y="4508500"/>
            <a:ext cx="20828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{inner.operation();</a:t>
            </a:r>
          </a:p>
          <a:p>
            <a:pPr eaLnBrk="1" hangingPunct="1">
              <a:spcBef>
                <a:spcPct val="0"/>
              </a:spcBef>
              <a:buFontTx/>
              <a:buNone/>
            </a:pPr>
            <a:r>
              <a:rPr lang="en-US" altLang="tr-TR" sz="1800"/>
              <a:t>addedBehavior();}</a:t>
            </a:r>
            <a:endParaRPr lang="en-GB" altLang="tr-TR" sz="1800"/>
          </a:p>
        </p:txBody>
      </p:sp>
      <p:sp>
        <p:nvSpPr>
          <p:cNvPr id="53267" name="AutoShape 77">
            <a:extLst>
              <a:ext uri="{FF2B5EF4-FFF2-40B4-BE49-F238E27FC236}">
                <a16:creationId xmlns:a16="http://schemas.microsoft.com/office/drawing/2014/main" id="{B9FCBA54-3608-911F-9D1D-FD1688DD83D2}"/>
              </a:ext>
            </a:extLst>
          </p:cNvPr>
          <p:cNvSpPr>
            <a:spLocks noChangeArrowheads="1"/>
          </p:cNvSpPr>
          <p:nvPr/>
        </p:nvSpPr>
        <p:spPr bwMode="auto">
          <a:xfrm>
            <a:off x="8570913" y="4464050"/>
            <a:ext cx="174625" cy="231775"/>
          </a:xfrm>
          <a:prstGeom prst="rtTriangle">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68" name="AutoShape 78">
            <a:extLst>
              <a:ext uri="{FF2B5EF4-FFF2-40B4-BE49-F238E27FC236}">
                <a16:creationId xmlns:a16="http://schemas.microsoft.com/office/drawing/2014/main" id="{9932296A-3D6B-927A-D9AC-D16153C2E153}"/>
              </a:ext>
            </a:extLst>
          </p:cNvPr>
          <p:cNvSpPr>
            <a:spLocks noChangeArrowheads="1"/>
          </p:cNvSpPr>
          <p:nvPr/>
        </p:nvSpPr>
        <p:spPr bwMode="auto">
          <a:xfrm flipH="1" flipV="1">
            <a:off x="8504238" y="4394200"/>
            <a:ext cx="341312" cy="382588"/>
          </a:xfrm>
          <a:prstGeom prst="rtTriangle">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69" name="Line 80">
            <a:extLst>
              <a:ext uri="{FF2B5EF4-FFF2-40B4-BE49-F238E27FC236}">
                <a16:creationId xmlns:a16="http://schemas.microsoft.com/office/drawing/2014/main" id="{BED39E84-ACF2-32A6-FB5B-D49550D9CBD1}"/>
              </a:ext>
            </a:extLst>
          </p:cNvPr>
          <p:cNvSpPr>
            <a:spLocks noChangeShapeType="1"/>
          </p:cNvSpPr>
          <p:nvPr/>
        </p:nvSpPr>
        <p:spPr bwMode="auto">
          <a:xfrm>
            <a:off x="6086475" y="5937250"/>
            <a:ext cx="1952625" cy="285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70" name="Line 81">
            <a:extLst>
              <a:ext uri="{FF2B5EF4-FFF2-40B4-BE49-F238E27FC236}">
                <a16:creationId xmlns:a16="http://schemas.microsoft.com/office/drawing/2014/main" id="{42336C62-A6C8-6224-9F8E-B4725AE567C1}"/>
              </a:ext>
            </a:extLst>
          </p:cNvPr>
          <p:cNvSpPr>
            <a:spLocks noChangeShapeType="1"/>
          </p:cNvSpPr>
          <p:nvPr/>
        </p:nvSpPr>
        <p:spPr bwMode="auto">
          <a:xfrm flipV="1">
            <a:off x="8051800" y="5186363"/>
            <a:ext cx="0" cy="804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a:extLst>
              <a:ext uri="{FF2B5EF4-FFF2-40B4-BE49-F238E27FC236}">
                <a16:creationId xmlns:a16="http://schemas.microsoft.com/office/drawing/2014/main" id="{B04894F1-02C5-E6B1-01B8-BD946278233B}"/>
              </a:ext>
            </a:extLst>
          </p:cNvPr>
          <p:cNvSpPr txBox="1"/>
          <p:nvPr/>
        </p:nvSpPr>
        <p:spPr>
          <a:xfrm>
            <a:off x="7035868" y="1236265"/>
            <a:ext cx="1965603" cy="461665"/>
          </a:xfrm>
          <a:prstGeom prst="rect">
            <a:avLst/>
          </a:prstGeom>
          <a:noFill/>
        </p:spPr>
        <p:txBody>
          <a:bodyPr wrap="none" rtlCol="0">
            <a:spAutoFit/>
          </a:bodyPr>
          <a:lstStyle/>
          <a:p>
            <a:r>
              <a:rPr lang="en-US" sz="2400" dirty="0">
                <a:solidFill>
                  <a:srgbClr val="C00000"/>
                </a:solidFill>
              </a:rPr>
              <a:t>Participants?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FE03F-6AD2-425F-813E-33E725BAF5F4}"/>
              </a:ext>
            </a:extLst>
          </p:cNvPr>
          <p:cNvSpPr>
            <a:spLocks noGrp="1"/>
          </p:cNvSpPr>
          <p:nvPr>
            <p:ph type="title"/>
          </p:nvPr>
        </p:nvSpPr>
        <p:spPr/>
        <p:txBody>
          <a:bodyPr/>
          <a:lstStyle/>
          <a:p>
            <a:r>
              <a:rPr lang="en-US" altLang="tr-TR" dirty="0"/>
              <a:t>Key points</a:t>
            </a:r>
            <a:endParaRPr lang="en-US" dirty="0"/>
          </a:p>
        </p:txBody>
      </p:sp>
      <p:sp>
        <p:nvSpPr>
          <p:cNvPr id="4" name="Content Placeholder 3">
            <a:extLst>
              <a:ext uri="{FF2B5EF4-FFF2-40B4-BE49-F238E27FC236}">
                <a16:creationId xmlns:a16="http://schemas.microsoft.com/office/drawing/2014/main" id="{45AF950C-B19C-A574-89D1-609E5F323F2D}"/>
              </a:ext>
            </a:extLst>
          </p:cNvPr>
          <p:cNvSpPr>
            <a:spLocks noGrp="1"/>
          </p:cNvSpPr>
          <p:nvPr>
            <p:ph idx="1"/>
          </p:nvPr>
        </p:nvSpPr>
        <p:spPr>
          <a:xfrm>
            <a:off x="457200" y="1335291"/>
            <a:ext cx="8391832" cy="4532109"/>
          </a:xfrm>
        </p:spPr>
        <p:txBody>
          <a:bodyPr/>
          <a:lstStyle/>
          <a:p>
            <a:r>
              <a:rPr lang="en-US" sz="2800" b="0" i="0" dirty="0">
                <a:solidFill>
                  <a:srgbClr val="000000"/>
                </a:solidFill>
                <a:effectLst/>
                <a:latin typeface="+mj-lt"/>
              </a:rPr>
              <a:t>Decorator forwards requests to its Component object.</a:t>
            </a:r>
            <a:endParaRPr lang="en-US" sz="2800" b="0" i="0" dirty="0">
              <a:effectLst/>
              <a:highlight>
                <a:srgbClr val="FFFFFF"/>
              </a:highlight>
              <a:latin typeface="+mj-lt"/>
            </a:endParaRPr>
          </a:p>
          <a:p>
            <a:r>
              <a:rPr lang="en-US" sz="2800" b="0" i="0" dirty="0">
                <a:effectLst/>
                <a:highlight>
                  <a:srgbClr val="FFFFFF"/>
                </a:highlight>
                <a:latin typeface="+mj-lt"/>
              </a:rPr>
              <a:t> A concrete decorator executes its behavior </a:t>
            </a:r>
            <a:r>
              <a:rPr lang="en-US" sz="2800" b="1" i="0" dirty="0">
                <a:effectLst/>
                <a:highlight>
                  <a:srgbClr val="FFFFFF"/>
                </a:highlight>
                <a:latin typeface="+mj-lt"/>
              </a:rPr>
              <a:t>before or after </a:t>
            </a:r>
            <a:r>
              <a:rPr lang="en-US" sz="2800" b="0" i="0" dirty="0">
                <a:effectLst/>
                <a:highlight>
                  <a:srgbClr val="FFFFFF"/>
                </a:highlight>
                <a:latin typeface="+mj-lt"/>
              </a:rPr>
              <a:t>the call to the parent method </a:t>
            </a:r>
          </a:p>
          <a:p>
            <a:pPr lvl="1"/>
            <a:r>
              <a:rPr lang="en-US" sz="2400" b="0" i="0" dirty="0">
                <a:effectLst/>
                <a:highlight>
                  <a:srgbClr val="FFFFFF"/>
                </a:highlight>
                <a:latin typeface="+mj-lt"/>
              </a:rPr>
              <a:t>which always delegates to the wrapped object </a:t>
            </a:r>
            <a:endParaRPr lang="en-GB" altLang="tr-TR" sz="2400" dirty="0"/>
          </a:p>
          <a:p>
            <a:pPr>
              <a:lnSpc>
                <a:spcPct val="80000"/>
              </a:lnSpc>
            </a:pPr>
            <a:endParaRPr lang="en-GB" altLang="tr-TR" sz="900" dirty="0"/>
          </a:p>
        </p:txBody>
      </p:sp>
      <p:sp>
        <p:nvSpPr>
          <p:cNvPr id="7" name="Arrow: Curved Up 6">
            <a:extLst>
              <a:ext uri="{FF2B5EF4-FFF2-40B4-BE49-F238E27FC236}">
                <a16:creationId xmlns:a16="http://schemas.microsoft.com/office/drawing/2014/main" id="{B1FD9395-D9D4-D0E7-8237-D7D5426A66B7}"/>
              </a:ext>
            </a:extLst>
          </p:cNvPr>
          <p:cNvSpPr/>
          <p:nvPr/>
        </p:nvSpPr>
        <p:spPr bwMode="auto">
          <a:xfrm rot="16200000">
            <a:off x="7252240" y="2368625"/>
            <a:ext cx="1807239" cy="432620"/>
          </a:xfrm>
          <a:prstGeom prst="curvedUp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8" name="Group 2">
            <a:extLst>
              <a:ext uri="{FF2B5EF4-FFF2-40B4-BE49-F238E27FC236}">
                <a16:creationId xmlns:a16="http://schemas.microsoft.com/office/drawing/2014/main" id="{63D3F199-FC03-289B-C43E-E45432622BE6}"/>
              </a:ext>
            </a:extLst>
          </p:cNvPr>
          <p:cNvGrpSpPr>
            <a:grpSpLocks/>
          </p:cNvGrpSpPr>
          <p:nvPr/>
        </p:nvGrpSpPr>
        <p:grpSpPr bwMode="auto">
          <a:xfrm>
            <a:off x="2510247" y="3805085"/>
            <a:ext cx="4726295" cy="2913764"/>
            <a:chOff x="502" y="1407"/>
            <a:chExt cx="3054" cy="1774"/>
          </a:xfrm>
        </p:grpSpPr>
        <p:sp>
          <p:nvSpPr>
            <p:cNvPr id="49165" name="Oval 3">
              <a:extLst>
                <a:ext uri="{FF2B5EF4-FFF2-40B4-BE49-F238E27FC236}">
                  <a16:creationId xmlns:a16="http://schemas.microsoft.com/office/drawing/2014/main" id="{61AF6507-09C5-7C89-01A2-D8B529A180BD}"/>
                </a:ext>
              </a:extLst>
            </p:cNvPr>
            <p:cNvSpPr>
              <a:spLocks noChangeArrowheads="1"/>
            </p:cNvSpPr>
            <p:nvPr/>
          </p:nvSpPr>
          <p:spPr bwMode="auto">
            <a:xfrm>
              <a:off x="502" y="1407"/>
              <a:ext cx="3054" cy="177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tr-TR" sz="2800"/>
            </a:p>
          </p:txBody>
        </p:sp>
        <p:sp>
          <p:nvSpPr>
            <p:cNvPr id="49166" name="Text Box 4">
              <a:extLst>
                <a:ext uri="{FF2B5EF4-FFF2-40B4-BE49-F238E27FC236}">
                  <a16:creationId xmlns:a16="http://schemas.microsoft.com/office/drawing/2014/main" id="{A897AB87-5D21-F5BC-FA20-7C3F00417823}"/>
                </a:ext>
              </a:extLst>
            </p:cNvPr>
            <p:cNvSpPr txBox="1">
              <a:spLocks noChangeArrowheads="1"/>
            </p:cNvSpPr>
            <p:nvPr/>
          </p:nvSpPr>
          <p:spPr bwMode="auto">
            <a:xfrm>
              <a:off x="947" y="2693"/>
              <a:ext cx="20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a:t>Decorated Component</a:t>
              </a:r>
            </a:p>
          </p:txBody>
        </p:sp>
      </p:grpSp>
      <p:sp>
        <p:nvSpPr>
          <p:cNvPr id="49156" name="Oval 6">
            <a:extLst>
              <a:ext uri="{FF2B5EF4-FFF2-40B4-BE49-F238E27FC236}">
                <a16:creationId xmlns:a16="http://schemas.microsoft.com/office/drawing/2014/main" id="{2D1B492F-7B57-A64C-2176-82531E2BB5D2}"/>
              </a:ext>
            </a:extLst>
          </p:cNvPr>
          <p:cNvSpPr>
            <a:spLocks noChangeArrowheads="1"/>
          </p:cNvSpPr>
          <p:nvPr/>
        </p:nvSpPr>
        <p:spPr bwMode="auto">
          <a:xfrm>
            <a:off x="3954872" y="4350294"/>
            <a:ext cx="2165057" cy="151765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2400"/>
              <a:t>Component</a:t>
            </a:r>
          </a:p>
        </p:txBody>
      </p:sp>
      <p:sp>
        <p:nvSpPr>
          <p:cNvPr id="49157" name="Line 9">
            <a:extLst>
              <a:ext uri="{FF2B5EF4-FFF2-40B4-BE49-F238E27FC236}">
                <a16:creationId xmlns:a16="http://schemas.microsoft.com/office/drawing/2014/main" id="{80B1B49D-6159-DFBA-9A0D-D0DE4BE60D4C}"/>
              </a:ext>
            </a:extLst>
          </p:cNvPr>
          <p:cNvSpPr>
            <a:spLocks noChangeShapeType="1"/>
          </p:cNvSpPr>
          <p:nvPr/>
        </p:nvSpPr>
        <p:spPr bwMode="auto">
          <a:xfrm>
            <a:off x="1221198" y="4393917"/>
            <a:ext cx="2236246" cy="722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58" name="Text Box 10">
            <a:extLst>
              <a:ext uri="{FF2B5EF4-FFF2-40B4-BE49-F238E27FC236}">
                <a16:creationId xmlns:a16="http://schemas.microsoft.com/office/drawing/2014/main" id="{6A44399D-7E5F-474C-BFC7-EEDBB6D7216C}"/>
              </a:ext>
            </a:extLst>
          </p:cNvPr>
          <p:cNvSpPr txBox="1">
            <a:spLocks noChangeArrowheads="1"/>
          </p:cNvSpPr>
          <p:nvPr/>
        </p:nvSpPr>
        <p:spPr bwMode="auto">
          <a:xfrm>
            <a:off x="1511709" y="4048673"/>
            <a:ext cx="1467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operation()</a:t>
            </a:r>
            <a:endParaRPr lang="en-GB" altLang="tr-TR" sz="1800" dirty="0"/>
          </a:p>
        </p:txBody>
      </p:sp>
      <p:sp>
        <p:nvSpPr>
          <p:cNvPr id="49159" name="Line 11">
            <a:extLst>
              <a:ext uri="{FF2B5EF4-FFF2-40B4-BE49-F238E27FC236}">
                <a16:creationId xmlns:a16="http://schemas.microsoft.com/office/drawing/2014/main" id="{785D149F-0112-D500-C7C3-003F34F3FD09}"/>
              </a:ext>
            </a:extLst>
          </p:cNvPr>
          <p:cNvSpPr>
            <a:spLocks noChangeShapeType="1"/>
          </p:cNvSpPr>
          <p:nvPr/>
        </p:nvSpPr>
        <p:spPr bwMode="auto">
          <a:xfrm>
            <a:off x="3978684" y="4414519"/>
            <a:ext cx="1117349" cy="310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0" name="Text Box 12">
            <a:extLst>
              <a:ext uri="{FF2B5EF4-FFF2-40B4-BE49-F238E27FC236}">
                <a16:creationId xmlns:a16="http://schemas.microsoft.com/office/drawing/2014/main" id="{F6730EDC-34DE-D5EC-0B24-622386617014}"/>
              </a:ext>
            </a:extLst>
          </p:cNvPr>
          <p:cNvSpPr txBox="1">
            <a:spLocks noChangeArrowheads="1"/>
          </p:cNvSpPr>
          <p:nvPr/>
        </p:nvSpPr>
        <p:spPr bwMode="auto">
          <a:xfrm>
            <a:off x="4213634" y="4102648"/>
            <a:ext cx="1467101" cy="369332"/>
          </a:xfrm>
          <a:prstGeom prst="rect">
            <a:avLst/>
          </a:prstGeom>
          <a:solidFill>
            <a:schemeClr val="bg1">
              <a:alpha val="30000"/>
            </a:schemeClr>
          </a:solidFill>
          <a:ln>
            <a:noFill/>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operation()</a:t>
            </a:r>
            <a:endParaRPr lang="en-GB" altLang="tr-TR" sz="1800" dirty="0"/>
          </a:p>
        </p:txBody>
      </p:sp>
      <p:sp>
        <p:nvSpPr>
          <p:cNvPr id="49161" name="Line 13">
            <a:extLst>
              <a:ext uri="{FF2B5EF4-FFF2-40B4-BE49-F238E27FC236}">
                <a16:creationId xmlns:a16="http://schemas.microsoft.com/office/drawing/2014/main" id="{FB34C6C2-F3F7-5D04-A87A-A1D260EEE97B}"/>
              </a:ext>
            </a:extLst>
          </p:cNvPr>
          <p:cNvSpPr>
            <a:spLocks noChangeShapeType="1"/>
          </p:cNvSpPr>
          <p:nvPr/>
        </p:nvSpPr>
        <p:spPr bwMode="auto">
          <a:xfrm flipH="1" flipV="1">
            <a:off x="3173822" y="5500301"/>
            <a:ext cx="1210204" cy="279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2" name="Text Box 14">
            <a:extLst>
              <a:ext uri="{FF2B5EF4-FFF2-40B4-BE49-F238E27FC236}">
                <a16:creationId xmlns:a16="http://schemas.microsoft.com/office/drawing/2014/main" id="{219AB20C-3311-8F8A-419C-DD166F74A0DA}"/>
              </a:ext>
            </a:extLst>
          </p:cNvPr>
          <p:cNvSpPr txBox="1">
            <a:spLocks noChangeArrowheads="1"/>
          </p:cNvSpPr>
          <p:nvPr/>
        </p:nvSpPr>
        <p:spPr bwMode="auto">
          <a:xfrm>
            <a:off x="3572284" y="5591723"/>
            <a:ext cx="1756800" cy="369332"/>
          </a:xfrm>
          <a:prstGeom prst="rect">
            <a:avLst/>
          </a:prstGeom>
          <a:solidFill>
            <a:schemeClr val="bg1">
              <a:alpha val="29000"/>
            </a:schemeClr>
          </a:solidFill>
          <a:ln>
            <a:noFill/>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err="1"/>
              <a:t>originalValue</a:t>
            </a:r>
            <a:endParaRPr lang="en-GB" altLang="tr-TR" sz="1800" dirty="0"/>
          </a:p>
        </p:txBody>
      </p:sp>
      <p:sp>
        <p:nvSpPr>
          <p:cNvPr id="49163" name="Line 15">
            <a:extLst>
              <a:ext uri="{FF2B5EF4-FFF2-40B4-BE49-F238E27FC236}">
                <a16:creationId xmlns:a16="http://schemas.microsoft.com/office/drawing/2014/main" id="{251F3033-EC87-4478-2BA3-DB68ED591FF6}"/>
              </a:ext>
            </a:extLst>
          </p:cNvPr>
          <p:cNvSpPr>
            <a:spLocks noChangeShapeType="1"/>
          </p:cNvSpPr>
          <p:nvPr/>
        </p:nvSpPr>
        <p:spPr bwMode="auto">
          <a:xfrm flipH="1" flipV="1">
            <a:off x="1003708" y="5994508"/>
            <a:ext cx="1849353" cy="13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4" name="Text Box 16">
            <a:extLst>
              <a:ext uri="{FF2B5EF4-FFF2-40B4-BE49-F238E27FC236}">
                <a16:creationId xmlns:a16="http://schemas.microsoft.com/office/drawing/2014/main" id="{363E911B-03A0-8645-A8BB-9F0EAA163298}"/>
              </a:ext>
            </a:extLst>
          </p:cNvPr>
          <p:cNvSpPr txBox="1">
            <a:spLocks noChangeArrowheads="1"/>
          </p:cNvSpPr>
          <p:nvPr/>
        </p:nvSpPr>
        <p:spPr bwMode="auto">
          <a:xfrm>
            <a:off x="1360897" y="6055273"/>
            <a:ext cx="972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value</a:t>
            </a:r>
            <a:endParaRPr lang="en-GB" altLang="tr-TR" sz="1800" dirty="0"/>
          </a:p>
        </p:txBody>
      </p:sp>
      <p:sp>
        <p:nvSpPr>
          <p:cNvPr id="9" name="TextBox 8">
            <a:extLst>
              <a:ext uri="{FF2B5EF4-FFF2-40B4-BE49-F238E27FC236}">
                <a16:creationId xmlns:a16="http://schemas.microsoft.com/office/drawing/2014/main" id="{160ECF57-58A9-79DC-4BFA-3882B15A5AC1}"/>
              </a:ext>
            </a:extLst>
          </p:cNvPr>
          <p:cNvSpPr txBox="1"/>
          <p:nvPr/>
        </p:nvSpPr>
        <p:spPr>
          <a:xfrm>
            <a:off x="7590504" y="4393916"/>
            <a:ext cx="1553496" cy="1200329"/>
          </a:xfrm>
          <a:prstGeom prst="rect">
            <a:avLst/>
          </a:prstGeom>
          <a:noFill/>
        </p:spPr>
        <p:txBody>
          <a:bodyPr wrap="square" rtlCol="0">
            <a:spAutoFit/>
          </a:bodyPr>
          <a:lstStyle/>
          <a:p>
            <a:r>
              <a:rPr lang="en-US" altLang="tr-TR" sz="2400" dirty="0"/>
              <a:t>Decorator is a </a:t>
            </a:r>
            <a:r>
              <a:rPr lang="en-US" altLang="tr-TR" sz="2400" b="1" dirty="0"/>
              <a:t>Wrapper</a:t>
            </a:r>
            <a:endParaRPr lang="en-US" sz="2400" b="1" dirty="0"/>
          </a:p>
        </p:txBody>
      </p:sp>
    </p:spTree>
    <p:extLst>
      <p:ext uri="{BB962C8B-B14F-4D97-AF65-F5344CB8AC3E}">
        <p14:creationId xmlns:p14="http://schemas.microsoft.com/office/powerpoint/2010/main" val="180993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FE03F-6AD2-425F-813E-33E725BAF5F4}"/>
              </a:ext>
            </a:extLst>
          </p:cNvPr>
          <p:cNvSpPr>
            <a:spLocks noGrp="1"/>
          </p:cNvSpPr>
          <p:nvPr>
            <p:ph type="title"/>
          </p:nvPr>
        </p:nvSpPr>
        <p:spPr/>
        <p:txBody>
          <a:bodyPr/>
          <a:lstStyle/>
          <a:p>
            <a:r>
              <a:rPr lang="en-US" altLang="tr-TR" dirty="0"/>
              <a:t>Key points</a:t>
            </a:r>
            <a:endParaRPr lang="en-US" dirty="0"/>
          </a:p>
        </p:txBody>
      </p:sp>
      <p:sp>
        <p:nvSpPr>
          <p:cNvPr id="4" name="Content Placeholder 3">
            <a:extLst>
              <a:ext uri="{FF2B5EF4-FFF2-40B4-BE49-F238E27FC236}">
                <a16:creationId xmlns:a16="http://schemas.microsoft.com/office/drawing/2014/main" id="{45AF950C-B19C-A574-89D1-609E5F323F2D}"/>
              </a:ext>
            </a:extLst>
          </p:cNvPr>
          <p:cNvSpPr>
            <a:spLocks noGrp="1"/>
          </p:cNvSpPr>
          <p:nvPr>
            <p:ph idx="1"/>
          </p:nvPr>
        </p:nvSpPr>
        <p:spPr>
          <a:xfrm>
            <a:off x="457200" y="1335291"/>
            <a:ext cx="8391832" cy="4532109"/>
          </a:xfrm>
        </p:spPr>
        <p:txBody>
          <a:bodyPr/>
          <a:lstStyle/>
          <a:p>
            <a:r>
              <a:rPr lang="en-US" sz="2800" b="0" i="0" dirty="0">
                <a:solidFill>
                  <a:srgbClr val="000000"/>
                </a:solidFill>
                <a:effectLst/>
                <a:latin typeface="+mj-lt"/>
              </a:rPr>
              <a:t>Decorator forwards requests to its Component object.</a:t>
            </a:r>
            <a:endParaRPr lang="en-US" sz="2800" b="0" i="0" dirty="0">
              <a:effectLst/>
              <a:highlight>
                <a:srgbClr val="FFFFFF"/>
              </a:highlight>
              <a:latin typeface="+mj-lt"/>
            </a:endParaRPr>
          </a:p>
          <a:p>
            <a:r>
              <a:rPr lang="en-US" sz="2800" b="0" i="0" dirty="0">
                <a:effectLst/>
                <a:highlight>
                  <a:srgbClr val="FFFFFF"/>
                </a:highlight>
                <a:latin typeface="+mj-lt"/>
              </a:rPr>
              <a:t> A concrete decorator executes its behavior </a:t>
            </a:r>
            <a:r>
              <a:rPr lang="en-US" sz="2800" b="1" i="0" dirty="0">
                <a:effectLst/>
                <a:highlight>
                  <a:srgbClr val="FFFFFF"/>
                </a:highlight>
                <a:latin typeface="+mj-lt"/>
              </a:rPr>
              <a:t>before or after </a:t>
            </a:r>
            <a:r>
              <a:rPr lang="en-US" sz="2800" b="0" i="0" dirty="0">
                <a:effectLst/>
                <a:highlight>
                  <a:srgbClr val="FFFFFF"/>
                </a:highlight>
                <a:latin typeface="+mj-lt"/>
              </a:rPr>
              <a:t>the call to the parent method </a:t>
            </a:r>
          </a:p>
          <a:p>
            <a:pPr lvl="1"/>
            <a:r>
              <a:rPr lang="en-US" sz="2400" b="0" i="0" dirty="0">
                <a:effectLst/>
                <a:highlight>
                  <a:srgbClr val="FFFFFF"/>
                </a:highlight>
                <a:latin typeface="+mj-lt"/>
              </a:rPr>
              <a:t>which always delegates to the wrapped object </a:t>
            </a:r>
            <a:endParaRPr lang="en-GB" altLang="tr-TR" sz="2400" dirty="0"/>
          </a:p>
          <a:p>
            <a:pPr>
              <a:lnSpc>
                <a:spcPct val="80000"/>
              </a:lnSpc>
            </a:pPr>
            <a:endParaRPr lang="en-GB" altLang="tr-TR" sz="900" dirty="0"/>
          </a:p>
          <a:p>
            <a:pPr>
              <a:lnSpc>
                <a:spcPct val="80000"/>
              </a:lnSpc>
            </a:pPr>
            <a:r>
              <a:rPr lang="en-GB" altLang="tr-TR" sz="2800" dirty="0"/>
              <a:t>We can pass around a decorated object in place of the original (wrapped) object.</a:t>
            </a:r>
          </a:p>
          <a:p>
            <a:pPr lvl="1">
              <a:lnSpc>
                <a:spcPct val="80000"/>
              </a:lnSpc>
            </a:pPr>
            <a:r>
              <a:rPr lang="en-GB" altLang="tr-TR" sz="2400" dirty="0"/>
              <a:t>Decorators have the same supertype as the objects they decorate.</a:t>
            </a:r>
          </a:p>
          <a:p>
            <a:r>
              <a:rPr lang="en-GB" altLang="tr-TR" sz="2800" dirty="0"/>
              <a:t>Objects can be decorated at any time</a:t>
            </a:r>
          </a:p>
          <a:p>
            <a:pPr lvl="1"/>
            <a:r>
              <a:rPr lang="en-GB" altLang="tr-TR" sz="2400" dirty="0"/>
              <a:t>We can decorate objects dynamically at runtime with as </a:t>
            </a:r>
            <a:r>
              <a:rPr lang="en-GB" altLang="tr-TR" sz="2400" b="1" dirty="0"/>
              <a:t>many</a:t>
            </a:r>
            <a:r>
              <a:rPr lang="en-GB" altLang="tr-TR" sz="2400" dirty="0"/>
              <a:t> decorators as we like</a:t>
            </a:r>
            <a:endParaRPr lang="en-US" sz="2800" dirty="0">
              <a:latin typeface="+mj-lt"/>
            </a:endParaRPr>
          </a:p>
        </p:txBody>
      </p:sp>
      <p:sp>
        <p:nvSpPr>
          <p:cNvPr id="7" name="Arrow: Curved Up 6">
            <a:extLst>
              <a:ext uri="{FF2B5EF4-FFF2-40B4-BE49-F238E27FC236}">
                <a16:creationId xmlns:a16="http://schemas.microsoft.com/office/drawing/2014/main" id="{B1FD9395-D9D4-D0E7-8237-D7D5426A66B7}"/>
              </a:ext>
            </a:extLst>
          </p:cNvPr>
          <p:cNvSpPr/>
          <p:nvPr/>
        </p:nvSpPr>
        <p:spPr bwMode="auto">
          <a:xfrm rot="16200000">
            <a:off x="7252240" y="2368625"/>
            <a:ext cx="1807239" cy="432620"/>
          </a:xfrm>
          <a:prstGeom prst="curvedUp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1405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0D02D24-A4FD-296B-D88F-BEFC135E9F5E}"/>
              </a:ext>
            </a:extLst>
          </p:cNvPr>
          <p:cNvSpPr>
            <a:spLocks noGrp="1" noChangeArrowheads="1"/>
          </p:cNvSpPr>
          <p:nvPr>
            <p:ph type="title"/>
          </p:nvPr>
        </p:nvSpPr>
        <p:spPr/>
        <p:txBody>
          <a:bodyPr/>
          <a:lstStyle/>
          <a:p>
            <a:pPr eaLnBrk="1" hangingPunct="1"/>
            <a:r>
              <a:rPr lang="en-US" altLang="tr-TR" dirty="0"/>
              <a:t>Key points</a:t>
            </a:r>
            <a:endParaRPr lang="en-GB" altLang="tr-TR" dirty="0"/>
          </a:p>
        </p:txBody>
      </p:sp>
      <p:sp>
        <p:nvSpPr>
          <p:cNvPr id="55299" name="Rectangle 3">
            <a:extLst>
              <a:ext uri="{FF2B5EF4-FFF2-40B4-BE49-F238E27FC236}">
                <a16:creationId xmlns:a16="http://schemas.microsoft.com/office/drawing/2014/main" id="{6351485D-5323-F990-23AC-329BD66DD394}"/>
              </a:ext>
            </a:extLst>
          </p:cNvPr>
          <p:cNvSpPr>
            <a:spLocks noGrp="1" noChangeArrowheads="1"/>
          </p:cNvSpPr>
          <p:nvPr>
            <p:ph idx="1"/>
          </p:nvPr>
        </p:nvSpPr>
        <p:spPr>
          <a:xfrm>
            <a:off x="329381" y="1434929"/>
            <a:ext cx="8229600" cy="4130127"/>
          </a:xfrm>
        </p:spPr>
        <p:txBody>
          <a:bodyPr/>
          <a:lstStyle/>
          <a:p>
            <a:r>
              <a:rPr lang="en-GB" altLang="tr-TR" sz="2800" dirty="0"/>
              <a:t>We can use </a:t>
            </a:r>
            <a:r>
              <a:rPr lang="en-GB" altLang="tr-TR" sz="2800" u="sng" dirty="0"/>
              <a:t>one or more</a:t>
            </a:r>
            <a:r>
              <a:rPr lang="en-GB" altLang="tr-TR" sz="2800" dirty="0">
                <a:solidFill>
                  <a:srgbClr val="FF0000"/>
                </a:solidFill>
              </a:rPr>
              <a:t> </a:t>
            </a:r>
            <a:r>
              <a:rPr lang="en-GB" altLang="tr-TR" sz="2800" dirty="0"/>
              <a:t>decorators to wrap an object.</a:t>
            </a:r>
          </a:p>
          <a:p>
            <a:endParaRPr lang="en-GB" altLang="tr-TR" sz="2800" dirty="0"/>
          </a:p>
          <a:p>
            <a:endParaRPr lang="en-GB" altLang="tr-TR" sz="2800" dirty="0"/>
          </a:p>
          <a:p>
            <a:endParaRPr lang="en-GB" altLang="tr-TR" sz="2800" dirty="0"/>
          </a:p>
          <a:p>
            <a:r>
              <a:rPr lang="en-US" sz="2800" b="0" i="0" dirty="0">
                <a:effectLst/>
                <a:highlight>
                  <a:srgbClr val="FFFFFF"/>
                </a:highlight>
                <a:latin typeface="+mj-lt"/>
              </a:rPr>
              <a:t>Chaining decorators is like layering logic</a:t>
            </a:r>
          </a:p>
          <a:p>
            <a:pPr lvl="1"/>
            <a:r>
              <a:rPr lang="en-US" sz="2400" b="0" i="0" dirty="0">
                <a:effectLst/>
                <a:highlight>
                  <a:srgbClr val="FFFFFF"/>
                </a:highlight>
                <a:latin typeface="+mj-lt"/>
              </a:rPr>
              <a:t>We can structure the business logic into layers,</a:t>
            </a:r>
          </a:p>
          <a:p>
            <a:pPr lvl="1"/>
            <a:r>
              <a:rPr lang="en-US" sz="2400" b="0" i="0" dirty="0">
                <a:effectLst/>
                <a:highlight>
                  <a:srgbClr val="FFFFFF"/>
                </a:highlight>
                <a:latin typeface="+mj-lt"/>
              </a:rPr>
              <a:t>create a decorator for each layer and compose objects with various combinations of this logic at runtime.</a:t>
            </a:r>
          </a:p>
          <a:p>
            <a:pPr lvl="1"/>
            <a:r>
              <a:rPr lang="en-US" sz="2400" b="0" i="0" dirty="0">
                <a:effectLst/>
                <a:highlight>
                  <a:srgbClr val="FFFFFF"/>
                </a:highlight>
                <a:latin typeface="+mj-lt"/>
              </a:rPr>
              <a:t>The client code can treat all these objects in the same way, since they all follow a common interface.</a:t>
            </a:r>
            <a:endParaRPr lang="en-GB" altLang="tr-TR" sz="2400" dirty="0">
              <a:latin typeface="+mj-lt"/>
            </a:endParaRPr>
          </a:p>
        </p:txBody>
      </p:sp>
      <p:pic>
        <p:nvPicPr>
          <p:cNvPr id="3" name="Picture 2" descr="Decorator Runtime Structure">
            <a:extLst>
              <a:ext uri="{FF2B5EF4-FFF2-40B4-BE49-F238E27FC236}">
                <a16:creationId xmlns:a16="http://schemas.microsoft.com/office/drawing/2014/main" id="{B824E914-37C8-0264-30E5-D16C4F242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01" y="2460370"/>
            <a:ext cx="71739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155919C-813A-06B0-D920-EE0FA16D3A7F}"/>
              </a:ext>
            </a:extLst>
          </p:cNvPr>
          <p:cNvSpPr>
            <a:spLocks noGrp="1" noChangeArrowheads="1"/>
          </p:cNvSpPr>
          <p:nvPr>
            <p:ph type="title"/>
          </p:nvPr>
        </p:nvSpPr>
        <p:spPr/>
        <p:txBody>
          <a:bodyPr/>
          <a:lstStyle/>
          <a:p>
            <a:pPr eaLnBrk="1" hangingPunct="1"/>
            <a:r>
              <a:rPr lang="en-US" altLang="tr-TR"/>
              <a:t>Decorator</a:t>
            </a:r>
          </a:p>
        </p:txBody>
      </p:sp>
      <p:sp>
        <p:nvSpPr>
          <p:cNvPr id="47107" name="Rectangle 3">
            <a:extLst>
              <a:ext uri="{FF2B5EF4-FFF2-40B4-BE49-F238E27FC236}">
                <a16:creationId xmlns:a16="http://schemas.microsoft.com/office/drawing/2014/main" id="{7EB463BE-D42A-6E14-5A4A-4F63F67D19B7}"/>
              </a:ext>
            </a:extLst>
          </p:cNvPr>
          <p:cNvSpPr>
            <a:spLocks noGrp="1" noChangeArrowheads="1"/>
          </p:cNvSpPr>
          <p:nvPr>
            <p:ph idx="1"/>
          </p:nvPr>
        </p:nvSpPr>
        <p:spPr>
          <a:xfrm>
            <a:off x="457200" y="1238250"/>
            <a:ext cx="8505825" cy="5337175"/>
          </a:xfrm>
        </p:spPr>
        <p:txBody>
          <a:bodyPr/>
          <a:lstStyle/>
          <a:p>
            <a:pPr eaLnBrk="1" hangingPunct="1">
              <a:lnSpc>
                <a:spcPct val="90000"/>
              </a:lnSpc>
            </a:pPr>
            <a:r>
              <a:rPr lang="en-US" altLang="tr-TR" sz="2800" dirty="0"/>
              <a:t>Intent</a:t>
            </a:r>
          </a:p>
          <a:p>
            <a:pPr lvl="1" eaLnBrk="1" hangingPunct="1">
              <a:lnSpc>
                <a:spcPct val="90000"/>
              </a:lnSpc>
            </a:pPr>
            <a:r>
              <a:rPr lang="en-US" altLang="tr-TR" sz="2400" dirty="0"/>
              <a:t>Attach additional responsibilities to an object dynamically. </a:t>
            </a:r>
          </a:p>
          <a:p>
            <a:pPr eaLnBrk="1" hangingPunct="1">
              <a:lnSpc>
                <a:spcPct val="90000"/>
              </a:lnSpc>
            </a:pPr>
            <a:r>
              <a:rPr lang="en-US" altLang="tr-TR" sz="2800" dirty="0"/>
              <a:t>Applicability</a:t>
            </a:r>
          </a:p>
          <a:p>
            <a:pPr lvl="1" eaLnBrk="1" hangingPunct="1">
              <a:lnSpc>
                <a:spcPct val="90000"/>
              </a:lnSpc>
            </a:pPr>
            <a:r>
              <a:rPr lang="en-US" altLang="tr-TR" sz="2400" dirty="0"/>
              <a:t>Need to add responsibility to individual objects </a:t>
            </a:r>
            <a:r>
              <a:rPr lang="en-US" altLang="tr-TR" sz="2400" b="1" i="1" dirty="0"/>
              <a:t>dynamically</a:t>
            </a:r>
            <a:r>
              <a:rPr lang="en-US" altLang="tr-TR" sz="2400" dirty="0"/>
              <a:t> and without affecting others</a:t>
            </a:r>
          </a:p>
          <a:p>
            <a:pPr lvl="1" eaLnBrk="1" hangingPunct="1">
              <a:lnSpc>
                <a:spcPct val="90000"/>
              </a:lnSpc>
            </a:pPr>
            <a:r>
              <a:rPr lang="en-US" altLang="tr-TR" sz="2400" dirty="0"/>
              <a:t>Need to add responsibilities </a:t>
            </a:r>
            <a:r>
              <a:rPr lang="en-US" altLang="tr-TR" sz="2400" b="1" i="1" dirty="0"/>
              <a:t>that can be withdrawn</a:t>
            </a:r>
          </a:p>
          <a:p>
            <a:pPr lvl="1" eaLnBrk="1" hangingPunct="1">
              <a:lnSpc>
                <a:spcPct val="90000"/>
              </a:lnSpc>
            </a:pPr>
            <a:r>
              <a:rPr lang="en-US" altLang="tr-TR" sz="2400" dirty="0"/>
              <a:t>Allow behavior to extend </a:t>
            </a:r>
            <a:r>
              <a:rPr lang="en-US" altLang="tr-TR" sz="2400" b="1" dirty="0"/>
              <a:t>without modifying or </a:t>
            </a:r>
            <a:r>
              <a:rPr lang="en-US" altLang="tr-TR" sz="2400" dirty="0"/>
              <a:t>breaking the code that uses these objects.</a:t>
            </a:r>
          </a:p>
          <a:p>
            <a:pPr lvl="1" eaLnBrk="1" hangingPunct="1">
              <a:lnSpc>
                <a:spcPct val="90000"/>
              </a:lnSpc>
            </a:pPr>
            <a:r>
              <a:rPr lang="en-US" altLang="tr-TR" sz="2400" dirty="0"/>
              <a:t>When extension by subclassing is impractical</a:t>
            </a:r>
          </a:p>
          <a:p>
            <a:pPr lvl="2" eaLnBrk="1" hangingPunct="1">
              <a:lnSpc>
                <a:spcPct val="90000"/>
              </a:lnSpc>
            </a:pPr>
            <a:r>
              <a:rPr lang="en-US" altLang="tr-TR" sz="2000" dirty="0"/>
              <a:t>Class definition may be hidden</a:t>
            </a:r>
          </a:p>
          <a:p>
            <a:pPr lvl="2" eaLnBrk="1" hangingPunct="1">
              <a:lnSpc>
                <a:spcPct val="90000"/>
              </a:lnSpc>
            </a:pPr>
            <a:r>
              <a:rPr lang="en-US" altLang="tr-TR" sz="2000" dirty="0"/>
              <a:t>Large number of independent extension will result subclass explosion </a:t>
            </a:r>
            <a:endParaRPr lang="en-US" altLang="tr-TR" sz="1800" dirty="0"/>
          </a:p>
        </p:txBody>
      </p:sp>
    </p:spTree>
    <p:extLst>
      <p:ext uri="{BB962C8B-B14F-4D97-AF65-F5344CB8AC3E}">
        <p14:creationId xmlns:p14="http://schemas.microsoft.com/office/powerpoint/2010/main" val="746151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C9EBDB-2BB8-0D08-346F-77AD90875F99}"/>
              </a:ext>
            </a:extLst>
          </p:cNvPr>
          <p:cNvSpPr>
            <a:spLocks noGrp="1"/>
          </p:cNvSpPr>
          <p:nvPr>
            <p:ph type="title"/>
          </p:nvPr>
        </p:nvSpPr>
        <p:spPr>
          <a:xfrm>
            <a:off x="457200" y="-113527"/>
            <a:ext cx="8229600" cy="1371600"/>
          </a:xfrm>
        </p:spPr>
        <p:txBody>
          <a:bodyPr/>
          <a:lstStyle/>
          <a:p>
            <a:r>
              <a:rPr lang="en-US" altLang="tr-TR" sz="3600" dirty="0"/>
              <a:t>Example 2:</a:t>
            </a:r>
            <a:br>
              <a:rPr lang="en-US" altLang="tr-TR" sz="3600" dirty="0"/>
            </a:br>
            <a:r>
              <a:rPr lang="en-US" altLang="tr-TR" sz="3600" dirty="0"/>
              <a:t>Decorating with borders and scrollbars</a:t>
            </a:r>
            <a:endParaRPr lang="en-US" sz="3600" dirty="0"/>
          </a:p>
        </p:txBody>
      </p:sp>
      <p:sp>
        <p:nvSpPr>
          <p:cNvPr id="61442" name="Content Placeholder 2">
            <a:extLst>
              <a:ext uri="{FF2B5EF4-FFF2-40B4-BE49-F238E27FC236}">
                <a16:creationId xmlns:a16="http://schemas.microsoft.com/office/drawing/2014/main" id="{C3D8A2B7-C519-B3DF-2F55-D7D11D6C1348}"/>
              </a:ext>
            </a:extLst>
          </p:cNvPr>
          <p:cNvSpPr>
            <a:spLocks noGrp="1" noChangeArrowheads="1"/>
          </p:cNvSpPr>
          <p:nvPr>
            <p:ph idx="4294967295"/>
          </p:nvPr>
        </p:nvSpPr>
        <p:spPr>
          <a:xfrm>
            <a:off x="457200" y="1643422"/>
            <a:ext cx="8686800" cy="955470"/>
          </a:xfrm>
        </p:spPr>
        <p:txBody>
          <a:bodyPr/>
          <a:lstStyle/>
          <a:p>
            <a:r>
              <a:rPr lang="en-US" altLang="tr-TR" dirty="0"/>
              <a:t>Scrollbar will be added whenever necessary</a:t>
            </a:r>
            <a:endParaRPr lang="tr-TR" altLang="tr-TR" dirty="0"/>
          </a:p>
        </p:txBody>
      </p:sp>
      <p:pic>
        <p:nvPicPr>
          <p:cNvPr id="61443" name="Picture 2">
            <a:extLst>
              <a:ext uri="{FF2B5EF4-FFF2-40B4-BE49-F238E27FC236}">
                <a16:creationId xmlns:a16="http://schemas.microsoft.com/office/drawing/2014/main" id="{1E8F3DB8-53EC-3BCE-D9DA-90D3C5E67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35" y="2378510"/>
            <a:ext cx="76009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DBCEF433-6247-A3B7-EC6E-9369DD202413}"/>
              </a:ext>
            </a:extLst>
          </p:cNvPr>
          <p:cNvSpPr txBox="1"/>
          <p:nvPr/>
        </p:nvSpPr>
        <p:spPr>
          <a:xfrm>
            <a:off x="373626" y="6211366"/>
            <a:ext cx="2403222" cy="369332"/>
          </a:xfrm>
          <a:prstGeom prst="rect">
            <a:avLst/>
          </a:prstGeom>
          <a:noFill/>
        </p:spPr>
        <p:txBody>
          <a:bodyPr wrap="none" rtlCol="0">
            <a:spAutoFit/>
          </a:bodyPr>
          <a:lstStyle/>
          <a:p>
            <a:r>
              <a:rPr lang="en-US" dirty="0">
                <a:solidFill>
                  <a:srgbClr val="C00000"/>
                </a:solidFill>
              </a:rPr>
              <a:t>Draw a class diagram</a:t>
            </a:r>
          </a:p>
        </p:txBody>
      </p:sp>
    </p:spTree>
    <p:extLst>
      <p:ext uri="{BB962C8B-B14F-4D97-AF65-F5344CB8AC3E}">
        <p14:creationId xmlns:p14="http://schemas.microsoft.com/office/powerpoint/2010/main" val="3644740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0A2F4-2ADF-2D3C-C8ED-53F133254393}"/>
              </a:ext>
            </a:extLst>
          </p:cNvPr>
          <p:cNvSpPr>
            <a:spLocks noGrp="1"/>
          </p:cNvSpPr>
          <p:nvPr>
            <p:ph idx="4294967295"/>
          </p:nvPr>
        </p:nvSpPr>
        <p:spPr>
          <a:xfrm>
            <a:off x="88491" y="528843"/>
            <a:ext cx="4355690" cy="5950615"/>
          </a:xfrm>
        </p:spPr>
        <p:txBody>
          <a:bodyPr/>
          <a:lstStyle/>
          <a:p>
            <a:pPr marL="0" indent="0">
              <a:buNone/>
            </a:pPr>
            <a:r>
              <a:rPr lang="en-US" sz="1800" dirty="0"/>
              <a:t>class </a:t>
            </a:r>
            <a:r>
              <a:rPr lang="en-US" sz="1800" b="1" dirty="0"/>
              <a:t>Widget</a:t>
            </a:r>
            <a:r>
              <a:rPr lang="en-US" sz="1800" dirty="0"/>
              <a:t>{</a:t>
            </a:r>
          </a:p>
          <a:p>
            <a:pPr marL="0" indent="0">
              <a:buNone/>
            </a:pPr>
            <a:r>
              <a:rPr lang="en-US" sz="1800" dirty="0"/>
              <a:t>  public: virtual void </a:t>
            </a:r>
            <a:r>
              <a:rPr lang="en-US" sz="1800" b="1" dirty="0"/>
              <a:t>draw</a:t>
            </a:r>
            <a:r>
              <a:rPr lang="en-US" sz="1800" dirty="0"/>
              <a:t>() = 0;</a:t>
            </a:r>
          </a:p>
          <a:p>
            <a:pPr marL="0" indent="0">
              <a:buNone/>
            </a:pPr>
            <a:r>
              <a:rPr lang="en-US" sz="1800" dirty="0"/>
              <a:t>};</a:t>
            </a:r>
          </a:p>
          <a:p>
            <a:pPr marL="0" indent="0">
              <a:buNone/>
            </a:pPr>
            <a:r>
              <a:rPr lang="en-US" sz="1800" dirty="0"/>
              <a:t>class </a:t>
            </a:r>
            <a:r>
              <a:rPr lang="en-US" sz="1800" dirty="0" err="1"/>
              <a:t>TextView</a:t>
            </a:r>
            <a:r>
              <a:rPr lang="en-US" sz="1800" dirty="0"/>
              <a:t>: </a:t>
            </a:r>
            <a:r>
              <a:rPr lang="en-US" sz="1800" b="1" dirty="0"/>
              <a:t>public Widget</a:t>
            </a:r>
            <a:r>
              <a:rPr lang="en-US" sz="1800" dirty="0"/>
              <a:t>{</a:t>
            </a:r>
          </a:p>
          <a:p>
            <a:pPr marL="0" indent="0">
              <a:buNone/>
            </a:pPr>
            <a:r>
              <a:rPr lang="en-US" sz="1800" dirty="0"/>
              <a:t>    int width, height;</a:t>
            </a:r>
          </a:p>
          <a:p>
            <a:pPr marL="0" indent="0">
              <a:buNone/>
            </a:pPr>
            <a:r>
              <a:rPr lang="en-US" sz="1800" dirty="0"/>
              <a:t>  public:</a:t>
            </a:r>
          </a:p>
          <a:p>
            <a:pPr marL="0" indent="0">
              <a:buNone/>
            </a:pPr>
            <a:r>
              <a:rPr lang="en-US" sz="1800" dirty="0"/>
              <a:t>    </a:t>
            </a:r>
            <a:r>
              <a:rPr lang="en-US" sz="1800" dirty="0" err="1"/>
              <a:t>TextView</a:t>
            </a:r>
            <a:r>
              <a:rPr lang="en-US" sz="1800" dirty="0"/>
              <a:t>(int w, int h)</a:t>
            </a:r>
          </a:p>
          <a:p>
            <a:pPr marL="0" indent="0">
              <a:buNone/>
            </a:pPr>
            <a:r>
              <a:rPr lang="en-US" sz="1800" dirty="0"/>
              <a:t>	:width(w),height(h){}</a:t>
            </a:r>
          </a:p>
          <a:p>
            <a:pPr marL="0" indent="0">
              <a:buNone/>
            </a:pPr>
            <a:r>
              <a:rPr lang="en-US" sz="1800" dirty="0"/>
              <a:t>    virtual void </a:t>
            </a:r>
            <a:r>
              <a:rPr lang="en-US" sz="1800" b="1" dirty="0"/>
              <a:t>draw</a:t>
            </a:r>
            <a:r>
              <a:rPr lang="en-US" sz="1800" dirty="0"/>
              <a:t>(){/*actual draw*/   }</a:t>
            </a:r>
          </a:p>
          <a:p>
            <a:pPr marL="0" indent="0">
              <a:buNone/>
            </a:pPr>
            <a:r>
              <a:rPr lang="en-US" sz="1800" dirty="0"/>
              <a:t>};</a:t>
            </a:r>
          </a:p>
          <a:p>
            <a:pPr marL="0" indent="0">
              <a:buNone/>
            </a:pPr>
            <a:r>
              <a:rPr lang="en-US" sz="1800" dirty="0"/>
              <a:t>class Decorator: </a:t>
            </a:r>
            <a:r>
              <a:rPr lang="en-US" sz="1800" b="1" dirty="0"/>
              <a:t>public Widget </a:t>
            </a:r>
            <a:r>
              <a:rPr lang="en-US" sz="1800" dirty="0"/>
              <a:t>{</a:t>
            </a:r>
          </a:p>
          <a:p>
            <a:pPr marL="0" indent="0">
              <a:buNone/>
            </a:pPr>
            <a:r>
              <a:rPr lang="en-US" sz="1800" dirty="0"/>
              <a:t>    Widget *</a:t>
            </a:r>
            <a:r>
              <a:rPr lang="en-US" sz="1800" dirty="0" err="1"/>
              <a:t>wid</a:t>
            </a:r>
            <a:r>
              <a:rPr lang="en-US" sz="1800" dirty="0"/>
              <a:t>; </a:t>
            </a:r>
          </a:p>
          <a:p>
            <a:pPr marL="0" indent="0">
              <a:buNone/>
            </a:pPr>
            <a:r>
              <a:rPr lang="en-US" sz="1800" dirty="0"/>
              <a:t>  public:</a:t>
            </a:r>
          </a:p>
          <a:p>
            <a:pPr marL="0" indent="0">
              <a:buNone/>
            </a:pPr>
            <a:r>
              <a:rPr lang="en-US" sz="1800" dirty="0"/>
              <a:t>    Decorator(Widget *w): </a:t>
            </a:r>
            <a:r>
              <a:rPr lang="en-US" sz="1800" dirty="0" err="1"/>
              <a:t>wid</a:t>
            </a:r>
            <a:r>
              <a:rPr lang="en-US" sz="1800" dirty="0"/>
              <a:t>(w){}       </a:t>
            </a:r>
          </a:p>
          <a:p>
            <a:pPr marL="0" indent="0">
              <a:buNone/>
            </a:pPr>
            <a:r>
              <a:rPr lang="en-US" sz="1800" dirty="0"/>
              <a:t>    virtual void </a:t>
            </a:r>
            <a:r>
              <a:rPr lang="en-US" sz="1800" b="1" dirty="0"/>
              <a:t>draw</a:t>
            </a:r>
            <a:r>
              <a:rPr lang="en-US" sz="1800" dirty="0"/>
              <a:t>(){</a:t>
            </a:r>
          </a:p>
          <a:p>
            <a:pPr marL="0" indent="0">
              <a:buNone/>
            </a:pPr>
            <a:r>
              <a:rPr lang="en-US" sz="1800" dirty="0"/>
              <a:t>        </a:t>
            </a:r>
            <a:r>
              <a:rPr lang="en-US" sz="1800" b="1" dirty="0" err="1"/>
              <a:t>wid</a:t>
            </a:r>
            <a:r>
              <a:rPr lang="en-US" sz="1800" b="1" dirty="0"/>
              <a:t>-&gt;draw(); //  Delegation</a:t>
            </a:r>
          </a:p>
          <a:p>
            <a:pPr marL="0" indent="0">
              <a:buNone/>
            </a:pPr>
            <a:r>
              <a:rPr lang="en-US" sz="1800" dirty="0"/>
              <a:t>    }</a:t>
            </a:r>
          </a:p>
          <a:p>
            <a:pPr marL="0" indent="0">
              <a:buNone/>
            </a:pPr>
            <a:r>
              <a:rPr lang="en-US" sz="1800" dirty="0"/>
              <a:t>};</a:t>
            </a:r>
          </a:p>
        </p:txBody>
      </p:sp>
      <p:sp>
        <p:nvSpPr>
          <p:cNvPr id="6" name="TextBox 5">
            <a:extLst>
              <a:ext uri="{FF2B5EF4-FFF2-40B4-BE49-F238E27FC236}">
                <a16:creationId xmlns:a16="http://schemas.microsoft.com/office/drawing/2014/main" id="{7D1EEF2F-65ED-B80A-07EB-BC85F5F2BDBD}"/>
              </a:ext>
            </a:extLst>
          </p:cNvPr>
          <p:cNvSpPr txBox="1"/>
          <p:nvPr/>
        </p:nvSpPr>
        <p:spPr>
          <a:xfrm>
            <a:off x="4169132" y="1445343"/>
            <a:ext cx="5119863" cy="4801314"/>
          </a:xfrm>
          <a:prstGeom prst="rect">
            <a:avLst/>
          </a:prstGeom>
          <a:noFill/>
        </p:spPr>
        <p:txBody>
          <a:bodyPr wrap="none" rtlCol="0">
            <a:spAutoFit/>
          </a:bodyPr>
          <a:lstStyle/>
          <a:p>
            <a:r>
              <a:rPr lang="en-US" dirty="0"/>
              <a:t>class </a:t>
            </a:r>
            <a:r>
              <a:rPr lang="en-US" dirty="0" err="1"/>
              <a:t>BorderDecorator</a:t>
            </a:r>
            <a:r>
              <a:rPr lang="en-US" dirty="0"/>
              <a:t>: public Decorator{</a:t>
            </a:r>
          </a:p>
          <a:p>
            <a:r>
              <a:rPr lang="en-US" dirty="0"/>
              <a:t>  public:</a:t>
            </a:r>
          </a:p>
          <a:p>
            <a:r>
              <a:rPr lang="en-US" dirty="0"/>
              <a:t>    </a:t>
            </a:r>
            <a:r>
              <a:rPr lang="en-US" dirty="0" err="1"/>
              <a:t>BorderDecorator</a:t>
            </a:r>
            <a:r>
              <a:rPr lang="en-US" dirty="0"/>
              <a:t>(</a:t>
            </a:r>
            <a:r>
              <a:rPr lang="en-US" b="1" dirty="0"/>
              <a:t>Widget *w): Decorator(w</a:t>
            </a:r>
            <a:r>
              <a:rPr lang="en-US" dirty="0"/>
              <a:t>){}</a:t>
            </a:r>
          </a:p>
          <a:p>
            <a:r>
              <a:rPr lang="en-US" dirty="0"/>
              <a:t>    void </a:t>
            </a:r>
            <a:r>
              <a:rPr lang="en-US" b="1" dirty="0"/>
              <a:t>draw</a:t>
            </a:r>
            <a:r>
              <a:rPr lang="en-US" dirty="0"/>
              <a:t>(){</a:t>
            </a:r>
          </a:p>
          <a:p>
            <a:r>
              <a:rPr lang="en-US" dirty="0"/>
              <a:t>        </a:t>
            </a:r>
            <a:r>
              <a:rPr lang="en-US" b="1" dirty="0"/>
              <a:t>Decorator::draw();</a:t>
            </a:r>
          </a:p>
          <a:p>
            <a:r>
              <a:rPr lang="en-US" dirty="0"/>
              <a:t>        </a:t>
            </a:r>
            <a:r>
              <a:rPr lang="en-US" dirty="0" err="1"/>
              <a:t>cout</a:t>
            </a:r>
            <a:r>
              <a:rPr lang="en-US" dirty="0"/>
              <a:t> &lt;&lt; “after--</a:t>
            </a:r>
            <a:r>
              <a:rPr lang="en-US" dirty="0" err="1"/>
              <a:t>BorderDecorator</a:t>
            </a:r>
            <a:r>
              <a:rPr lang="en-US" dirty="0"/>
              <a:t>" &lt;&lt; '\n';</a:t>
            </a:r>
          </a:p>
          <a:p>
            <a:r>
              <a:rPr lang="en-US" dirty="0"/>
              <a:t>    }</a:t>
            </a:r>
          </a:p>
          <a:p>
            <a:r>
              <a:rPr lang="en-US" dirty="0"/>
              <a:t>};</a:t>
            </a:r>
          </a:p>
          <a:p>
            <a:endParaRPr lang="en-US" dirty="0"/>
          </a:p>
          <a:p>
            <a:r>
              <a:rPr lang="en-US" dirty="0"/>
              <a:t>class </a:t>
            </a:r>
            <a:r>
              <a:rPr lang="en-US" dirty="0" err="1"/>
              <a:t>ScrollDecorator</a:t>
            </a:r>
            <a:r>
              <a:rPr lang="en-US" dirty="0"/>
              <a:t>: public Decorator{</a:t>
            </a:r>
          </a:p>
          <a:p>
            <a:r>
              <a:rPr lang="en-US" dirty="0"/>
              <a:t>  public:</a:t>
            </a:r>
          </a:p>
          <a:p>
            <a:r>
              <a:rPr lang="en-US" dirty="0"/>
              <a:t>   </a:t>
            </a:r>
            <a:r>
              <a:rPr lang="en-US" dirty="0" err="1"/>
              <a:t>ScrollDecorator</a:t>
            </a:r>
            <a:r>
              <a:rPr lang="en-US" dirty="0"/>
              <a:t>(</a:t>
            </a:r>
            <a:r>
              <a:rPr lang="en-US" b="1" dirty="0"/>
              <a:t>Widget *w): Decorator(w</a:t>
            </a:r>
            <a:r>
              <a:rPr lang="en-US" dirty="0"/>
              <a:t>){}</a:t>
            </a:r>
          </a:p>
          <a:p>
            <a:r>
              <a:rPr lang="en-US" dirty="0"/>
              <a:t>   void </a:t>
            </a:r>
            <a:r>
              <a:rPr lang="en-US" b="1" dirty="0"/>
              <a:t>draw</a:t>
            </a:r>
            <a:r>
              <a:rPr lang="en-US" dirty="0"/>
              <a:t>(){</a:t>
            </a:r>
          </a:p>
          <a:p>
            <a:r>
              <a:rPr lang="en-US" dirty="0"/>
              <a:t>      </a:t>
            </a:r>
            <a:r>
              <a:rPr lang="en-US" dirty="0" err="1"/>
              <a:t>cout</a:t>
            </a:r>
            <a:r>
              <a:rPr lang="en-US" dirty="0"/>
              <a:t> &lt;&lt; " before-- </a:t>
            </a:r>
            <a:r>
              <a:rPr lang="en-US" dirty="0" err="1"/>
              <a:t>ScrollDecorator</a:t>
            </a:r>
            <a:r>
              <a:rPr lang="en-US" dirty="0"/>
              <a:t>" &lt;&lt; '\n';</a:t>
            </a:r>
          </a:p>
          <a:p>
            <a:r>
              <a:rPr lang="en-US" b="1" dirty="0"/>
              <a:t>      Decorator::draw();</a:t>
            </a:r>
          </a:p>
          <a:p>
            <a:r>
              <a:rPr lang="en-US" dirty="0"/>
              <a:t>      }</a:t>
            </a:r>
          </a:p>
          <a:p>
            <a:r>
              <a:rPr lang="en-US" dirty="0"/>
              <a:t>};</a:t>
            </a:r>
          </a:p>
        </p:txBody>
      </p:sp>
      <p:sp>
        <p:nvSpPr>
          <p:cNvPr id="8" name="TextBox 7">
            <a:extLst>
              <a:ext uri="{FF2B5EF4-FFF2-40B4-BE49-F238E27FC236}">
                <a16:creationId xmlns:a16="http://schemas.microsoft.com/office/drawing/2014/main" id="{43C89923-E0FE-0356-6400-260A54EB8247}"/>
              </a:ext>
            </a:extLst>
          </p:cNvPr>
          <p:cNvSpPr txBox="1"/>
          <p:nvPr/>
        </p:nvSpPr>
        <p:spPr>
          <a:xfrm>
            <a:off x="1673941" y="6479458"/>
            <a:ext cx="657468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Write a client that builds a double bordered </a:t>
            </a:r>
            <a:r>
              <a:rPr lang="en-US" dirty="0" err="1">
                <a:latin typeface="Times New Roman" panose="02020603050405020304" pitchFamily="18" charset="0"/>
                <a:cs typeface="Times New Roman" panose="02020603050405020304" pitchFamily="18" charset="0"/>
              </a:rPr>
              <a:t>textview</a:t>
            </a:r>
            <a:r>
              <a:rPr lang="en-US" dirty="0">
                <a:latin typeface="Times New Roman" panose="02020603050405020304" pitchFamily="18" charset="0"/>
                <a:cs typeface="Times New Roman" panose="02020603050405020304" pitchFamily="18" charset="0"/>
              </a:rPr>
              <a:t> with a scrollbar.</a:t>
            </a:r>
          </a:p>
        </p:txBody>
      </p:sp>
    </p:spTree>
    <p:extLst>
      <p:ext uri="{BB962C8B-B14F-4D97-AF65-F5344CB8AC3E}">
        <p14:creationId xmlns:p14="http://schemas.microsoft.com/office/powerpoint/2010/main" val="354986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D38B49E-0B73-01DB-7A15-CAD9B8F4FAC5}"/>
              </a:ext>
            </a:extLst>
          </p:cNvPr>
          <p:cNvSpPr>
            <a:spLocks noGrp="1" noChangeArrowheads="1"/>
          </p:cNvSpPr>
          <p:nvPr>
            <p:ph type="title"/>
          </p:nvPr>
        </p:nvSpPr>
        <p:spPr/>
        <p:txBody>
          <a:bodyPr/>
          <a:lstStyle/>
          <a:p>
            <a:pPr eaLnBrk="1" hangingPunct="1"/>
            <a:r>
              <a:rPr lang="en-US" sz="4000" dirty="0"/>
              <a:t>Example 1:</a:t>
            </a:r>
            <a:r>
              <a:rPr lang="en-US" dirty="0"/>
              <a:t> Company Structure</a:t>
            </a:r>
            <a:endParaRPr lang="en-GB" altLang="tr-TR" dirty="0"/>
          </a:p>
        </p:txBody>
      </p:sp>
      <p:sp>
        <p:nvSpPr>
          <p:cNvPr id="8195" name="Rectangle 3">
            <a:extLst>
              <a:ext uri="{FF2B5EF4-FFF2-40B4-BE49-F238E27FC236}">
                <a16:creationId xmlns:a16="http://schemas.microsoft.com/office/drawing/2014/main" id="{DE222985-633B-055C-3A5D-FB7C23AA5EEB}"/>
              </a:ext>
            </a:extLst>
          </p:cNvPr>
          <p:cNvSpPr>
            <a:spLocks noGrp="1" noChangeArrowheads="1"/>
          </p:cNvSpPr>
          <p:nvPr>
            <p:ph idx="1"/>
          </p:nvPr>
        </p:nvSpPr>
        <p:spPr>
          <a:xfrm>
            <a:off x="272373" y="1403385"/>
            <a:ext cx="8949447" cy="5172513"/>
          </a:xfrm>
        </p:spPr>
        <p:txBody>
          <a:bodyPr/>
          <a:lstStyle/>
          <a:p>
            <a:pPr eaLnBrk="1" hangingPunct="1"/>
            <a:r>
              <a:rPr lang="en-US" altLang="tr-TR" dirty="0"/>
              <a:t>Tree structure</a:t>
            </a:r>
          </a:p>
          <a:p>
            <a:pPr lvl="1"/>
            <a:r>
              <a:rPr lang="en-US" altLang="tr-TR" dirty="0"/>
              <a:t>Node class which as children as other nodes </a:t>
            </a:r>
          </a:p>
          <a:p>
            <a:pPr eaLnBrk="1" hangingPunct="1"/>
            <a:r>
              <a:rPr lang="en-US" altLang="tr-TR" dirty="0"/>
              <a:t>Client code should be able to request a leaf or a node uniformly</a:t>
            </a:r>
          </a:p>
          <a:p>
            <a:pPr lvl="1"/>
            <a:r>
              <a:rPr lang="en-US" altLang="tr-TR" dirty="0" err="1"/>
              <a:t>employee.print</a:t>
            </a:r>
            <a:r>
              <a:rPr lang="en-US" altLang="tr-TR" dirty="0"/>
              <a:t>()</a:t>
            </a:r>
          </a:p>
          <a:p>
            <a:pPr lvl="2"/>
            <a:r>
              <a:rPr lang="en-US" altLang="tr-TR" dirty="0"/>
              <a:t>prints the subtree if the employee is a manager</a:t>
            </a:r>
          </a:p>
          <a:p>
            <a:pPr lvl="2"/>
            <a:r>
              <a:rPr lang="en-US" altLang="tr-TR" dirty="0"/>
              <a:t>prints the worker info if the employee is not a manager</a:t>
            </a:r>
          </a:p>
          <a:p>
            <a:pPr lvl="1" eaLnBrk="1" hangingPunct="1"/>
            <a:r>
              <a:rPr lang="en-GB" altLang="tr-TR" dirty="0" err="1"/>
              <a:t>employee.move</a:t>
            </a:r>
            <a:r>
              <a:rPr lang="en-GB" altLang="tr-TR" dirty="0"/>
              <a:t>()</a:t>
            </a:r>
          </a:p>
          <a:p>
            <a:pPr lvl="1" eaLnBrk="1" hangingPunct="1"/>
            <a:r>
              <a:rPr lang="en-GB" altLang="tr-TR" dirty="0" err="1"/>
              <a:t>employee.printVacationDays</a:t>
            </a:r>
            <a:r>
              <a:rPr lang="en-GB" altLang="tr-TR" dirty="0"/>
              <a:t>()</a:t>
            </a:r>
          </a:p>
          <a:p>
            <a:r>
              <a:rPr lang="en-US" altLang="en-US" sz="2800" dirty="0"/>
              <a:t>the primitive and composite objects are treated alike</a:t>
            </a:r>
            <a:endParaRPr lang="en-GB" altLang="tr-TR"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36D5986-EE6F-2289-DC94-61990E306744}"/>
              </a:ext>
            </a:extLst>
          </p:cNvPr>
          <p:cNvSpPr>
            <a:spLocks noGrp="1" noChangeArrowheads="1"/>
          </p:cNvSpPr>
          <p:nvPr>
            <p:ph type="title"/>
          </p:nvPr>
        </p:nvSpPr>
        <p:spPr/>
        <p:txBody>
          <a:bodyPr/>
          <a:lstStyle/>
          <a:p>
            <a:pPr eaLnBrk="1" hangingPunct="1"/>
            <a:r>
              <a:rPr lang="en-US" altLang="tr-TR" dirty="0"/>
              <a:t>Example 3:</a:t>
            </a:r>
          </a:p>
        </p:txBody>
      </p:sp>
      <p:sp>
        <p:nvSpPr>
          <p:cNvPr id="7" name="Content Placeholder 6">
            <a:extLst>
              <a:ext uri="{FF2B5EF4-FFF2-40B4-BE49-F238E27FC236}">
                <a16:creationId xmlns:a16="http://schemas.microsoft.com/office/drawing/2014/main" id="{F21A61D3-D51E-4692-BB01-8589443AE63B}"/>
              </a:ext>
            </a:extLst>
          </p:cNvPr>
          <p:cNvSpPr>
            <a:spLocks noGrp="1"/>
          </p:cNvSpPr>
          <p:nvPr>
            <p:ph idx="1"/>
          </p:nvPr>
        </p:nvSpPr>
        <p:spPr>
          <a:xfrm>
            <a:off x="457200" y="1335292"/>
            <a:ext cx="8229600" cy="1925794"/>
          </a:xfrm>
        </p:spPr>
        <p:txBody>
          <a:bodyPr/>
          <a:lstStyle/>
          <a:p>
            <a:pPr eaLnBrk="1" hangingPunct="1">
              <a:spcBef>
                <a:spcPct val="0"/>
              </a:spcBef>
            </a:pPr>
            <a:r>
              <a:rPr lang="en-US" altLang="tr-TR" sz="2400" dirty="0"/>
              <a:t>We have a </a:t>
            </a:r>
            <a:r>
              <a:rPr lang="en-US" altLang="tr-TR" sz="2400" dirty="0" err="1"/>
              <a:t>FileReader</a:t>
            </a:r>
            <a:r>
              <a:rPr lang="en-US" altLang="tr-TR" sz="2400" dirty="0"/>
              <a:t> implementing a Reader interface</a:t>
            </a:r>
          </a:p>
          <a:p>
            <a:pPr eaLnBrk="1" hangingPunct="1">
              <a:spcBef>
                <a:spcPct val="0"/>
              </a:spcBef>
            </a:pPr>
            <a:r>
              <a:rPr lang="en-US" altLang="tr-TR" sz="2400" dirty="0"/>
              <a:t>but sometimes we want to read the number of lines in a file</a:t>
            </a:r>
          </a:p>
          <a:p>
            <a:pPr eaLnBrk="1" hangingPunct="1">
              <a:spcBef>
                <a:spcPct val="0"/>
              </a:spcBef>
            </a:pPr>
            <a:r>
              <a:rPr lang="en-US" altLang="tr-TR" sz="2400" dirty="0"/>
              <a:t>Decorate </a:t>
            </a:r>
            <a:r>
              <a:rPr lang="en-US" altLang="tr-TR" sz="2400" dirty="0" err="1"/>
              <a:t>FileReader</a:t>
            </a:r>
            <a:r>
              <a:rPr lang="en-US" altLang="tr-TR" sz="2400" dirty="0"/>
              <a:t> with </a:t>
            </a:r>
            <a:r>
              <a:rPr lang="en-US" altLang="tr-TR" sz="2400" dirty="0" err="1"/>
              <a:t>LineNumberReader</a:t>
            </a:r>
            <a:endParaRPr lang="en-US" altLang="tr-TR" sz="2400" dirty="0"/>
          </a:p>
          <a:p>
            <a:endParaRPr lang="en-US" sz="2400" dirty="0"/>
          </a:p>
        </p:txBody>
      </p:sp>
      <p:grpSp>
        <p:nvGrpSpPr>
          <p:cNvPr id="2" name="Group 48">
            <a:extLst>
              <a:ext uri="{FF2B5EF4-FFF2-40B4-BE49-F238E27FC236}">
                <a16:creationId xmlns:a16="http://schemas.microsoft.com/office/drawing/2014/main" id="{9B121281-300B-A0E3-538D-30EC0362E366}"/>
              </a:ext>
            </a:extLst>
          </p:cNvPr>
          <p:cNvGrpSpPr>
            <a:grpSpLocks/>
          </p:cNvGrpSpPr>
          <p:nvPr/>
        </p:nvGrpSpPr>
        <p:grpSpPr bwMode="auto">
          <a:xfrm>
            <a:off x="2464879" y="3219811"/>
            <a:ext cx="1672250" cy="646113"/>
            <a:chOff x="994" y="1221"/>
            <a:chExt cx="834" cy="407"/>
          </a:xfrm>
        </p:grpSpPr>
        <p:sp>
          <p:nvSpPr>
            <p:cNvPr id="56353" name="Rectangle 7">
              <a:extLst>
                <a:ext uri="{FF2B5EF4-FFF2-40B4-BE49-F238E27FC236}">
                  <a16:creationId xmlns:a16="http://schemas.microsoft.com/office/drawing/2014/main" id="{2E475897-F7B7-CBB1-1985-9CE4F832F01A}"/>
                </a:ext>
              </a:extLst>
            </p:cNvPr>
            <p:cNvSpPr>
              <a:spLocks noChangeArrowheads="1"/>
            </p:cNvSpPr>
            <p:nvPr/>
          </p:nvSpPr>
          <p:spPr bwMode="auto">
            <a:xfrm>
              <a:off x="1001" y="1224"/>
              <a:ext cx="82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54" name="Line 8">
              <a:extLst>
                <a:ext uri="{FF2B5EF4-FFF2-40B4-BE49-F238E27FC236}">
                  <a16:creationId xmlns:a16="http://schemas.microsoft.com/office/drawing/2014/main" id="{79CE43E5-6B3B-D42E-AFB4-6E9B0A31F33A}"/>
                </a:ext>
              </a:extLst>
            </p:cNvPr>
            <p:cNvSpPr>
              <a:spLocks noChangeShapeType="1"/>
            </p:cNvSpPr>
            <p:nvPr/>
          </p:nvSpPr>
          <p:spPr bwMode="auto">
            <a:xfrm>
              <a:off x="1001" y="1474"/>
              <a:ext cx="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5" name="Line 9">
              <a:extLst>
                <a:ext uri="{FF2B5EF4-FFF2-40B4-BE49-F238E27FC236}">
                  <a16:creationId xmlns:a16="http://schemas.microsoft.com/office/drawing/2014/main" id="{BF387196-3715-A23E-F5BE-9E67DC10A7C6}"/>
                </a:ext>
              </a:extLst>
            </p:cNvPr>
            <p:cNvSpPr>
              <a:spLocks noChangeShapeType="1"/>
            </p:cNvSpPr>
            <p:nvPr/>
          </p:nvSpPr>
          <p:spPr bwMode="auto">
            <a:xfrm>
              <a:off x="994" y="1529"/>
              <a:ext cx="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6" name="Text Box 10">
              <a:extLst>
                <a:ext uri="{FF2B5EF4-FFF2-40B4-BE49-F238E27FC236}">
                  <a16:creationId xmlns:a16="http://schemas.microsoft.com/office/drawing/2014/main" id="{D81DA1F1-2AFD-D62F-0D8F-4505B0763EAD}"/>
                </a:ext>
              </a:extLst>
            </p:cNvPr>
            <p:cNvSpPr txBox="1">
              <a:spLocks noChangeArrowheads="1"/>
            </p:cNvSpPr>
            <p:nvPr/>
          </p:nvSpPr>
          <p:spPr bwMode="auto">
            <a:xfrm>
              <a:off x="1068" y="1221"/>
              <a:ext cx="6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dirty="0" err="1"/>
                <a:t>IReader</a:t>
              </a:r>
              <a:endParaRPr lang="en-US" altLang="tr-TR" sz="1800" b="1" i="1" dirty="0"/>
            </a:p>
          </p:txBody>
        </p:sp>
      </p:grpSp>
      <p:grpSp>
        <p:nvGrpSpPr>
          <p:cNvPr id="3" name="Group 12">
            <a:extLst>
              <a:ext uri="{FF2B5EF4-FFF2-40B4-BE49-F238E27FC236}">
                <a16:creationId xmlns:a16="http://schemas.microsoft.com/office/drawing/2014/main" id="{1AB69BAB-8947-5EB2-EB0F-7371E3D81F94}"/>
              </a:ext>
            </a:extLst>
          </p:cNvPr>
          <p:cNvGrpSpPr>
            <a:grpSpLocks/>
          </p:cNvGrpSpPr>
          <p:nvPr/>
        </p:nvGrpSpPr>
        <p:grpSpPr bwMode="auto">
          <a:xfrm>
            <a:off x="625578" y="3864334"/>
            <a:ext cx="1677988" cy="825500"/>
            <a:chOff x="1278" y="2422"/>
            <a:chExt cx="1734" cy="520"/>
          </a:xfrm>
        </p:grpSpPr>
        <p:sp>
          <p:nvSpPr>
            <p:cNvPr id="56348" name="Rectangle 13">
              <a:extLst>
                <a:ext uri="{FF2B5EF4-FFF2-40B4-BE49-F238E27FC236}">
                  <a16:creationId xmlns:a16="http://schemas.microsoft.com/office/drawing/2014/main" id="{AF8E9B5C-24E7-F7DA-8D36-D8F3F0A3C730}"/>
                </a:ext>
              </a:extLst>
            </p:cNvPr>
            <p:cNvSpPr>
              <a:spLocks noChangeArrowheads="1"/>
            </p:cNvSpPr>
            <p:nvPr/>
          </p:nvSpPr>
          <p:spPr bwMode="auto">
            <a:xfrm>
              <a:off x="1282" y="2422"/>
              <a:ext cx="1713"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49" name="Text Box 14">
              <a:extLst>
                <a:ext uri="{FF2B5EF4-FFF2-40B4-BE49-F238E27FC236}">
                  <a16:creationId xmlns:a16="http://schemas.microsoft.com/office/drawing/2014/main" id="{A3F9AE96-79AE-7B1F-402F-09B5C22AF434}"/>
                </a:ext>
              </a:extLst>
            </p:cNvPr>
            <p:cNvSpPr txBox="1">
              <a:spLocks noChangeArrowheads="1"/>
            </p:cNvSpPr>
            <p:nvPr/>
          </p:nvSpPr>
          <p:spPr bwMode="auto">
            <a:xfrm>
              <a:off x="1304" y="2445"/>
              <a:ext cx="15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FileReader</a:t>
              </a:r>
            </a:p>
          </p:txBody>
        </p:sp>
        <p:sp>
          <p:nvSpPr>
            <p:cNvPr id="56350" name="Text Box 15">
              <a:extLst>
                <a:ext uri="{FF2B5EF4-FFF2-40B4-BE49-F238E27FC236}">
                  <a16:creationId xmlns:a16="http://schemas.microsoft.com/office/drawing/2014/main" id="{C48D3902-17D2-AE85-D6C8-A98DB3A40247}"/>
                </a:ext>
              </a:extLst>
            </p:cNvPr>
            <p:cNvSpPr txBox="1">
              <a:spLocks noChangeArrowheads="1"/>
            </p:cNvSpPr>
            <p:nvPr/>
          </p:nvSpPr>
          <p:spPr bwMode="auto">
            <a:xfrm>
              <a:off x="1278" y="2711"/>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+readLine()</a:t>
              </a:r>
            </a:p>
          </p:txBody>
        </p:sp>
        <p:sp>
          <p:nvSpPr>
            <p:cNvPr id="56351" name="Line 16">
              <a:extLst>
                <a:ext uri="{FF2B5EF4-FFF2-40B4-BE49-F238E27FC236}">
                  <a16:creationId xmlns:a16="http://schemas.microsoft.com/office/drawing/2014/main" id="{DAE02F20-D149-ADEC-C0BE-B918934E0656}"/>
                </a:ext>
              </a:extLst>
            </p:cNvPr>
            <p:cNvSpPr>
              <a:spLocks noChangeShapeType="1"/>
            </p:cNvSpPr>
            <p:nvPr/>
          </p:nvSpPr>
          <p:spPr bwMode="auto">
            <a:xfrm>
              <a:off x="1282" y="2668"/>
              <a:ext cx="17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2" name="Line 17">
              <a:extLst>
                <a:ext uri="{FF2B5EF4-FFF2-40B4-BE49-F238E27FC236}">
                  <a16:creationId xmlns:a16="http://schemas.microsoft.com/office/drawing/2014/main" id="{F499B693-D5EF-E4EC-7D4D-EC194DE58373}"/>
                </a:ext>
              </a:extLst>
            </p:cNvPr>
            <p:cNvSpPr>
              <a:spLocks noChangeShapeType="1"/>
            </p:cNvSpPr>
            <p:nvPr/>
          </p:nvSpPr>
          <p:spPr bwMode="auto">
            <a:xfrm>
              <a:off x="1284" y="2722"/>
              <a:ext cx="1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24">
            <a:extLst>
              <a:ext uri="{FF2B5EF4-FFF2-40B4-BE49-F238E27FC236}">
                <a16:creationId xmlns:a16="http://schemas.microsoft.com/office/drawing/2014/main" id="{ABF70743-6939-19E9-0C46-2F4B877B9A58}"/>
              </a:ext>
            </a:extLst>
          </p:cNvPr>
          <p:cNvGrpSpPr>
            <a:grpSpLocks/>
          </p:cNvGrpSpPr>
          <p:nvPr/>
        </p:nvGrpSpPr>
        <p:grpSpPr bwMode="auto">
          <a:xfrm>
            <a:off x="6185003" y="4326296"/>
            <a:ext cx="2643188" cy="1135063"/>
            <a:chOff x="638" y="3351"/>
            <a:chExt cx="1665" cy="715"/>
          </a:xfrm>
        </p:grpSpPr>
        <p:sp>
          <p:nvSpPr>
            <p:cNvPr id="56343" name="Rectangle 25">
              <a:extLst>
                <a:ext uri="{FF2B5EF4-FFF2-40B4-BE49-F238E27FC236}">
                  <a16:creationId xmlns:a16="http://schemas.microsoft.com/office/drawing/2014/main" id="{D2BC950B-C426-2A3E-B750-46A9596DF630}"/>
                </a:ext>
              </a:extLst>
            </p:cNvPr>
            <p:cNvSpPr>
              <a:spLocks noChangeArrowheads="1"/>
            </p:cNvSpPr>
            <p:nvPr/>
          </p:nvSpPr>
          <p:spPr bwMode="auto">
            <a:xfrm>
              <a:off x="652" y="3351"/>
              <a:ext cx="1637" cy="71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44" name="Line 26">
              <a:extLst>
                <a:ext uri="{FF2B5EF4-FFF2-40B4-BE49-F238E27FC236}">
                  <a16:creationId xmlns:a16="http://schemas.microsoft.com/office/drawing/2014/main" id="{5C5253BC-AD23-8639-92F1-77406E88FE68}"/>
                </a:ext>
              </a:extLst>
            </p:cNvPr>
            <p:cNvSpPr>
              <a:spLocks noChangeShapeType="1"/>
            </p:cNvSpPr>
            <p:nvPr/>
          </p:nvSpPr>
          <p:spPr bwMode="auto">
            <a:xfrm>
              <a:off x="652"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5" name="Line 27">
              <a:extLst>
                <a:ext uri="{FF2B5EF4-FFF2-40B4-BE49-F238E27FC236}">
                  <a16:creationId xmlns:a16="http://schemas.microsoft.com/office/drawing/2014/main" id="{35A97FBF-1599-E90E-11D2-F1D7CCBE94BA}"/>
                </a:ext>
              </a:extLst>
            </p:cNvPr>
            <p:cNvSpPr>
              <a:spLocks noChangeShapeType="1"/>
            </p:cNvSpPr>
            <p:nvPr/>
          </p:nvSpPr>
          <p:spPr bwMode="auto">
            <a:xfrm>
              <a:off x="638" y="3651"/>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6" name="Text Box 28">
              <a:extLst>
                <a:ext uri="{FF2B5EF4-FFF2-40B4-BE49-F238E27FC236}">
                  <a16:creationId xmlns:a16="http://schemas.microsoft.com/office/drawing/2014/main" id="{41E31732-B53C-3C8F-FDAA-DD8CE3737825}"/>
                </a:ext>
              </a:extLst>
            </p:cNvPr>
            <p:cNvSpPr txBox="1">
              <a:spLocks noChangeArrowheads="1"/>
            </p:cNvSpPr>
            <p:nvPr/>
          </p:nvSpPr>
          <p:spPr bwMode="auto">
            <a:xfrm>
              <a:off x="710" y="3356"/>
              <a:ext cx="1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LineNumberReader</a:t>
              </a:r>
            </a:p>
          </p:txBody>
        </p:sp>
        <p:sp>
          <p:nvSpPr>
            <p:cNvPr id="56347" name="Text Box 29">
              <a:extLst>
                <a:ext uri="{FF2B5EF4-FFF2-40B4-BE49-F238E27FC236}">
                  <a16:creationId xmlns:a16="http://schemas.microsoft.com/office/drawing/2014/main" id="{818F2C52-1C43-C6F8-DB86-A64594347C42}"/>
                </a:ext>
              </a:extLst>
            </p:cNvPr>
            <p:cNvSpPr txBox="1">
              <a:spLocks noChangeArrowheads="1"/>
            </p:cNvSpPr>
            <p:nvPr/>
          </p:nvSpPr>
          <p:spPr bwMode="auto">
            <a:xfrm>
              <a:off x="654" y="3632"/>
              <a:ext cx="12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+readLine()</a:t>
              </a:r>
            </a:p>
            <a:p>
              <a:pPr eaLnBrk="1" hangingPunct="1">
                <a:spcBef>
                  <a:spcPct val="0"/>
                </a:spcBef>
                <a:buFontTx/>
                <a:buNone/>
              </a:pPr>
              <a:r>
                <a:rPr lang="en-US" altLang="tr-TR" sz="1800"/>
                <a:t>+getLineNumber()</a:t>
              </a:r>
            </a:p>
          </p:txBody>
        </p:sp>
      </p:grpSp>
      <p:sp>
        <p:nvSpPr>
          <p:cNvPr id="59422" name="AutoShape 30">
            <a:extLst>
              <a:ext uri="{FF2B5EF4-FFF2-40B4-BE49-F238E27FC236}">
                <a16:creationId xmlns:a16="http://schemas.microsoft.com/office/drawing/2014/main" id="{408450A2-CD0E-EA32-444C-20AF982E2C22}"/>
              </a:ext>
            </a:extLst>
          </p:cNvPr>
          <p:cNvSpPr>
            <a:spLocks noChangeArrowheads="1"/>
          </p:cNvSpPr>
          <p:nvPr/>
        </p:nvSpPr>
        <p:spPr bwMode="auto">
          <a:xfrm>
            <a:off x="3256066" y="3789721"/>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9423" name="AutoShape 31">
            <a:extLst>
              <a:ext uri="{FF2B5EF4-FFF2-40B4-BE49-F238E27FC236}">
                <a16:creationId xmlns:a16="http://schemas.microsoft.com/office/drawing/2014/main" id="{195B5506-875D-CD5B-AA84-7F3B2855D7C9}"/>
              </a:ext>
            </a:extLst>
          </p:cNvPr>
          <p:cNvSpPr>
            <a:spLocks noChangeArrowheads="1"/>
          </p:cNvSpPr>
          <p:nvPr/>
        </p:nvSpPr>
        <p:spPr bwMode="auto">
          <a:xfrm>
            <a:off x="4697516" y="4645384"/>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59425" name="AutoShape 33">
            <a:extLst>
              <a:ext uri="{FF2B5EF4-FFF2-40B4-BE49-F238E27FC236}">
                <a16:creationId xmlns:a16="http://schemas.microsoft.com/office/drawing/2014/main" id="{CB265E75-22F3-4950-F096-A1DE2D894BB7}"/>
              </a:ext>
            </a:extLst>
          </p:cNvPr>
          <p:cNvCxnSpPr>
            <a:cxnSpLocks noChangeShapeType="1"/>
            <a:stCxn id="59423" idx="3"/>
            <a:endCxn id="56347" idx="1"/>
          </p:cNvCxnSpPr>
          <p:nvPr/>
        </p:nvCxnSpPr>
        <p:spPr bwMode="auto">
          <a:xfrm rot="16200000" flipH="1">
            <a:off x="5411890" y="4294547"/>
            <a:ext cx="206375" cy="1390650"/>
          </a:xfrm>
          <a:prstGeom prst="bentConnector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9426" name="AutoShape 34">
            <a:extLst>
              <a:ext uri="{FF2B5EF4-FFF2-40B4-BE49-F238E27FC236}">
                <a16:creationId xmlns:a16="http://schemas.microsoft.com/office/drawing/2014/main" id="{12B6F302-483D-FCE6-A1D1-5EE82A70AC70}"/>
              </a:ext>
            </a:extLst>
          </p:cNvPr>
          <p:cNvCxnSpPr>
            <a:cxnSpLocks noChangeShapeType="1"/>
            <a:stCxn id="59422" idx="3"/>
            <a:endCxn id="56340" idx="1"/>
          </p:cNvCxnSpPr>
          <p:nvPr/>
        </p:nvCxnSpPr>
        <p:spPr bwMode="auto">
          <a:xfrm rot="16200000" flipH="1">
            <a:off x="3606903" y="3802421"/>
            <a:ext cx="223838" cy="681038"/>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9427" name="AutoShape 35">
            <a:extLst>
              <a:ext uri="{FF2B5EF4-FFF2-40B4-BE49-F238E27FC236}">
                <a16:creationId xmlns:a16="http://schemas.microsoft.com/office/drawing/2014/main" id="{94760A21-2816-D6D3-1ABE-4480BBE7E3CD}"/>
              </a:ext>
            </a:extLst>
          </p:cNvPr>
          <p:cNvCxnSpPr>
            <a:cxnSpLocks noChangeShapeType="1"/>
            <a:stCxn id="59422" idx="3"/>
            <a:endCxn id="56348" idx="3"/>
          </p:cNvCxnSpPr>
          <p:nvPr/>
        </p:nvCxnSpPr>
        <p:spPr bwMode="auto">
          <a:xfrm rot="5400000">
            <a:off x="2713140" y="3605572"/>
            <a:ext cx="239713" cy="1090612"/>
          </a:xfrm>
          <a:prstGeom prst="bentConnector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5" name="Group 36">
            <a:extLst>
              <a:ext uri="{FF2B5EF4-FFF2-40B4-BE49-F238E27FC236}">
                <a16:creationId xmlns:a16="http://schemas.microsoft.com/office/drawing/2014/main" id="{F76AE25F-E5C2-D6E5-42E1-97AD666333D9}"/>
              </a:ext>
            </a:extLst>
          </p:cNvPr>
          <p:cNvGrpSpPr>
            <a:grpSpLocks/>
          </p:cNvGrpSpPr>
          <p:nvPr/>
        </p:nvGrpSpPr>
        <p:grpSpPr bwMode="auto">
          <a:xfrm>
            <a:off x="4046641" y="3848459"/>
            <a:ext cx="1987550" cy="812800"/>
            <a:chOff x="2517" y="1970"/>
            <a:chExt cx="1252" cy="512"/>
          </a:xfrm>
        </p:grpSpPr>
        <p:grpSp>
          <p:nvGrpSpPr>
            <p:cNvPr id="56335" name="Group 37">
              <a:extLst>
                <a:ext uri="{FF2B5EF4-FFF2-40B4-BE49-F238E27FC236}">
                  <a16:creationId xmlns:a16="http://schemas.microsoft.com/office/drawing/2014/main" id="{B46F1FC0-0F6C-5A5A-7F97-D67221551EE1}"/>
                </a:ext>
              </a:extLst>
            </p:cNvPr>
            <p:cNvGrpSpPr>
              <a:grpSpLocks/>
            </p:cNvGrpSpPr>
            <p:nvPr/>
          </p:nvGrpSpPr>
          <p:grpSpPr bwMode="auto">
            <a:xfrm>
              <a:off x="2517" y="1970"/>
              <a:ext cx="1155" cy="512"/>
              <a:chOff x="3399" y="1580"/>
              <a:chExt cx="1155" cy="512"/>
            </a:xfrm>
          </p:grpSpPr>
          <p:grpSp>
            <p:nvGrpSpPr>
              <p:cNvPr id="56337" name="Group 38">
                <a:extLst>
                  <a:ext uri="{FF2B5EF4-FFF2-40B4-BE49-F238E27FC236}">
                    <a16:creationId xmlns:a16="http://schemas.microsoft.com/office/drawing/2014/main" id="{B7B9F320-1BAB-35E0-5CE3-7AF1861760BA}"/>
                  </a:ext>
                </a:extLst>
              </p:cNvPr>
              <p:cNvGrpSpPr>
                <a:grpSpLocks/>
              </p:cNvGrpSpPr>
              <p:nvPr/>
            </p:nvGrpSpPr>
            <p:grpSpPr bwMode="auto">
              <a:xfrm>
                <a:off x="3399" y="1580"/>
                <a:ext cx="981" cy="512"/>
                <a:chOff x="858" y="1088"/>
                <a:chExt cx="1345" cy="512"/>
              </a:xfrm>
            </p:grpSpPr>
            <p:sp>
              <p:nvSpPr>
                <p:cNvPr id="56340" name="Rectangle 39">
                  <a:extLst>
                    <a:ext uri="{FF2B5EF4-FFF2-40B4-BE49-F238E27FC236}">
                      <a16:creationId xmlns:a16="http://schemas.microsoft.com/office/drawing/2014/main" id="{4E9DF9B9-03CE-D0D1-FACA-05579A19E066}"/>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41" name="Line 40">
                  <a:extLst>
                    <a:ext uri="{FF2B5EF4-FFF2-40B4-BE49-F238E27FC236}">
                      <a16:creationId xmlns:a16="http://schemas.microsoft.com/office/drawing/2014/main" id="{C6268663-70AE-3EC8-1E41-FE0DCB888B97}"/>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2" name="Line 41">
                  <a:extLst>
                    <a:ext uri="{FF2B5EF4-FFF2-40B4-BE49-F238E27FC236}">
                      <a16:creationId xmlns:a16="http://schemas.microsoft.com/office/drawing/2014/main" id="{A0FA55DE-C498-8324-E6D7-3865043C391C}"/>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38" name="Text Box 42">
                <a:extLst>
                  <a:ext uri="{FF2B5EF4-FFF2-40B4-BE49-F238E27FC236}">
                    <a16:creationId xmlns:a16="http://schemas.microsoft.com/office/drawing/2014/main" id="{6285D9BB-C0CD-11AD-4528-B79FC0363B13}"/>
                  </a:ext>
                </a:extLst>
              </p:cNvPr>
              <p:cNvSpPr txBox="1">
                <a:spLocks noChangeArrowheads="1"/>
              </p:cNvSpPr>
              <p:nvPr/>
            </p:nvSpPr>
            <p:spPr bwMode="auto">
              <a:xfrm>
                <a:off x="3519" y="1585"/>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Decorator</a:t>
                </a:r>
              </a:p>
            </p:txBody>
          </p:sp>
          <p:sp>
            <p:nvSpPr>
              <p:cNvPr id="56339" name="Text Box 43">
                <a:extLst>
                  <a:ext uri="{FF2B5EF4-FFF2-40B4-BE49-F238E27FC236}">
                    <a16:creationId xmlns:a16="http://schemas.microsoft.com/office/drawing/2014/main" id="{AA91C798-B0C9-E252-8552-211A62678189}"/>
                  </a:ext>
                </a:extLst>
              </p:cNvPr>
              <p:cNvSpPr txBox="1">
                <a:spLocks noChangeArrowheads="1"/>
              </p:cNvSpPr>
              <p:nvPr/>
            </p:nvSpPr>
            <p:spPr bwMode="auto">
              <a:xfrm>
                <a:off x="3415" y="1861"/>
                <a:ext cx="8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a:t>
                </a:r>
                <a:r>
                  <a:rPr lang="en-US" altLang="tr-TR" sz="1800" dirty="0" err="1"/>
                  <a:t>readLine</a:t>
                </a:r>
                <a:r>
                  <a:rPr lang="en-US" altLang="tr-TR" sz="1800" i="1" dirty="0"/>
                  <a:t>()</a:t>
                </a:r>
              </a:p>
            </p:txBody>
          </p:sp>
        </p:grpSp>
        <p:sp>
          <p:nvSpPr>
            <p:cNvPr id="56336" name="AutoShape 44">
              <a:extLst>
                <a:ext uri="{FF2B5EF4-FFF2-40B4-BE49-F238E27FC236}">
                  <a16:creationId xmlns:a16="http://schemas.microsoft.com/office/drawing/2014/main" id="{E944EDBB-7BFD-7019-F2DF-A957397E4F8A}"/>
                </a:ext>
              </a:extLst>
            </p:cNvPr>
            <p:cNvSpPr>
              <a:spLocks noChangeArrowheads="1"/>
            </p:cNvSpPr>
            <p:nvPr/>
          </p:nvSpPr>
          <p:spPr bwMode="auto">
            <a:xfrm>
              <a:off x="3507" y="2126"/>
              <a:ext cx="262" cy="119"/>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59437" name="AutoShape 45">
            <a:extLst>
              <a:ext uri="{FF2B5EF4-FFF2-40B4-BE49-F238E27FC236}">
                <a16:creationId xmlns:a16="http://schemas.microsoft.com/office/drawing/2014/main" id="{E8F83A6B-486F-5572-9EE7-0625AE078724}"/>
              </a:ext>
            </a:extLst>
          </p:cNvPr>
          <p:cNvCxnSpPr>
            <a:cxnSpLocks noChangeShapeType="1"/>
            <a:stCxn id="56336" idx="3"/>
            <a:endCxn id="56353" idx="3"/>
          </p:cNvCxnSpPr>
          <p:nvPr/>
        </p:nvCxnSpPr>
        <p:spPr bwMode="auto">
          <a:xfrm flipH="1" flipV="1">
            <a:off x="4137129" y="3507943"/>
            <a:ext cx="1897062" cy="682623"/>
          </a:xfrm>
          <a:prstGeom prst="bentConnector3">
            <a:avLst>
              <a:gd name="adj1" fmla="val -1205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4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4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4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4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4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4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22" grpId="0" animBg="1"/>
      <p:bldP spid="594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8A77370-4E7D-D603-448E-9E942D36E303}"/>
              </a:ext>
            </a:extLst>
          </p:cNvPr>
          <p:cNvSpPr>
            <a:spLocks noGrp="1" noChangeArrowheads="1"/>
          </p:cNvSpPr>
          <p:nvPr>
            <p:ph type="title"/>
          </p:nvPr>
        </p:nvSpPr>
        <p:spPr/>
        <p:txBody>
          <a:bodyPr/>
          <a:lstStyle/>
          <a:p>
            <a:pPr eaLnBrk="1" hangingPunct="1"/>
            <a:r>
              <a:rPr lang="en-US" altLang="tr-TR" dirty="0"/>
              <a:t>Example 3: </a:t>
            </a:r>
            <a:r>
              <a:rPr lang="en-US" altLang="tr-TR" dirty="0" err="1"/>
              <a:t>LineNumberReader</a:t>
            </a:r>
            <a:endParaRPr lang="en-US" altLang="tr-TR" dirty="0"/>
          </a:p>
        </p:txBody>
      </p:sp>
      <p:sp>
        <p:nvSpPr>
          <p:cNvPr id="319491" name="Rectangle 3">
            <a:extLst>
              <a:ext uri="{FF2B5EF4-FFF2-40B4-BE49-F238E27FC236}">
                <a16:creationId xmlns:a16="http://schemas.microsoft.com/office/drawing/2014/main" id="{12693260-A070-FBBB-626B-A6070EEAA5D1}"/>
              </a:ext>
            </a:extLst>
          </p:cNvPr>
          <p:cNvSpPr>
            <a:spLocks noGrp="1" noChangeArrowheads="1"/>
          </p:cNvSpPr>
          <p:nvPr>
            <p:ph idx="1"/>
          </p:nvPr>
        </p:nvSpPr>
        <p:spPr>
          <a:xfrm>
            <a:off x="324003" y="1378498"/>
            <a:ext cx="8751171" cy="5340350"/>
          </a:xfrm>
        </p:spPr>
        <p:txBody>
          <a:bodyPr/>
          <a:lstStyle/>
          <a:p>
            <a:pPr eaLnBrk="1" hangingPunct="1">
              <a:lnSpc>
                <a:spcPct val="80000"/>
              </a:lnSpc>
              <a:buFontTx/>
              <a:buNone/>
            </a:pPr>
            <a:r>
              <a:rPr lang="en-US" altLang="tr-TR" sz="2400" dirty="0"/>
              <a:t>abstract class Decorator implements Reader{</a:t>
            </a:r>
          </a:p>
          <a:p>
            <a:pPr eaLnBrk="1" hangingPunct="1">
              <a:lnSpc>
                <a:spcPct val="80000"/>
              </a:lnSpc>
              <a:buFontTx/>
              <a:buNone/>
            </a:pPr>
            <a:r>
              <a:rPr lang="en-US" altLang="tr-TR" sz="2400" dirty="0"/>
              <a:t>   private Reader </a:t>
            </a:r>
            <a:r>
              <a:rPr lang="en-US" altLang="tr-TR" sz="2400" dirty="0" err="1"/>
              <a:t>innerObject</a:t>
            </a:r>
            <a:r>
              <a:rPr lang="en-US" altLang="tr-TR" sz="2400" dirty="0"/>
              <a:t>;</a:t>
            </a:r>
          </a:p>
          <a:p>
            <a:pPr>
              <a:lnSpc>
                <a:spcPct val="80000"/>
              </a:lnSpc>
              <a:buNone/>
            </a:pPr>
            <a:r>
              <a:rPr lang="en-US" altLang="tr-TR" sz="2400" dirty="0"/>
              <a:t>   public Decorator(Reader r){</a:t>
            </a:r>
            <a:r>
              <a:rPr lang="en-US" altLang="tr-TR" sz="2400" dirty="0" err="1"/>
              <a:t>innerObject</a:t>
            </a:r>
            <a:r>
              <a:rPr lang="en-US" altLang="tr-TR" sz="2400" dirty="0"/>
              <a:t>=r;}</a:t>
            </a:r>
          </a:p>
          <a:p>
            <a:pPr>
              <a:lnSpc>
                <a:spcPct val="80000"/>
              </a:lnSpc>
              <a:buNone/>
            </a:pPr>
            <a:r>
              <a:rPr lang="en-US" altLang="tr-TR" sz="2400" dirty="0"/>
              <a:t>   public String  </a:t>
            </a:r>
            <a:r>
              <a:rPr lang="en-US" altLang="tr-TR" sz="2400" b="1" dirty="0" err="1"/>
              <a:t>readline</a:t>
            </a:r>
            <a:r>
              <a:rPr lang="en-US" altLang="tr-TR" sz="2400" dirty="0"/>
              <a:t>(){ </a:t>
            </a:r>
            <a:r>
              <a:rPr lang="en-US" altLang="tr-TR" sz="2400" b="1" dirty="0"/>
              <a:t>inner</a:t>
            </a:r>
            <a:r>
              <a:rPr lang="tr-TR" altLang="tr-TR" sz="2400" b="1" dirty="0"/>
              <a:t>Object</a:t>
            </a:r>
            <a:r>
              <a:rPr lang="en-US" altLang="tr-TR" sz="2400" b="1" dirty="0"/>
              <a:t>.</a:t>
            </a:r>
            <a:r>
              <a:rPr lang="en-US" altLang="tr-TR" sz="2400" b="1" dirty="0" err="1"/>
              <a:t>readLine</a:t>
            </a:r>
            <a:r>
              <a:rPr lang="en-US" altLang="tr-TR" sz="2400" dirty="0"/>
              <a:t>();}</a:t>
            </a:r>
          </a:p>
          <a:p>
            <a:pPr>
              <a:lnSpc>
                <a:spcPct val="80000"/>
              </a:lnSpc>
              <a:buNone/>
            </a:pPr>
            <a:r>
              <a:rPr lang="en-US" altLang="tr-TR" sz="2400" dirty="0"/>
              <a:t>}</a:t>
            </a:r>
          </a:p>
          <a:p>
            <a:pPr eaLnBrk="1" hangingPunct="1">
              <a:lnSpc>
                <a:spcPct val="80000"/>
              </a:lnSpc>
              <a:buFontTx/>
              <a:buNone/>
            </a:pPr>
            <a:r>
              <a:rPr lang="en-US" altLang="tr-TR" sz="2400" dirty="0"/>
              <a:t>class </a:t>
            </a:r>
            <a:r>
              <a:rPr lang="en-US" altLang="tr-TR" sz="2400" dirty="0" err="1"/>
              <a:t>LineNumberReader</a:t>
            </a:r>
            <a:r>
              <a:rPr lang="en-US" altLang="tr-TR" sz="2400" dirty="0"/>
              <a:t> extends Decorator{</a:t>
            </a:r>
          </a:p>
          <a:p>
            <a:pPr eaLnBrk="1" hangingPunct="1">
              <a:lnSpc>
                <a:spcPct val="80000"/>
              </a:lnSpc>
              <a:buFontTx/>
              <a:buNone/>
            </a:pPr>
            <a:r>
              <a:rPr lang="en-US" altLang="tr-TR" sz="2400" dirty="0"/>
              <a:t>   int counter;</a:t>
            </a:r>
          </a:p>
          <a:p>
            <a:pPr eaLnBrk="1" hangingPunct="1">
              <a:lnSpc>
                <a:spcPct val="80000"/>
              </a:lnSpc>
              <a:buFontTx/>
              <a:buNone/>
            </a:pPr>
            <a:r>
              <a:rPr lang="en-US" altLang="tr-TR" sz="2400" dirty="0"/>
              <a:t>   public </a:t>
            </a:r>
            <a:r>
              <a:rPr lang="en-US" altLang="tr-TR" sz="2400" dirty="0" err="1"/>
              <a:t>LineNumberReader</a:t>
            </a:r>
            <a:r>
              <a:rPr lang="en-US" altLang="tr-TR" sz="2400" dirty="0"/>
              <a:t>(Reader inner){ </a:t>
            </a:r>
            <a:r>
              <a:rPr lang="en-US" altLang="tr-TR" sz="2400" b="1" dirty="0"/>
              <a:t>super</a:t>
            </a:r>
            <a:r>
              <a:rPr lang="en-US" altLang="tr-TR" sz="2400" dirty="0"/>
              <a:t>(inner);}</a:t>
            </a:r>
          </a:p>
          <a:p>
            <a:pPr eaLnBrk="1" hangingPunct="1">
              <a:lnSpc>
                <a:spcPct val="80000"/>
              </a:lnSpc>
              <a:buFontTx/>
              <a:buNone/>
            </a:pPr>
            <a:r>
              <a:rPr lang="en-US" altLang="tr-TR" sz="2400" dirty="0"/>
              <a:t>   public String  </a:t>
            </a:r>
            <a:r>
              <a:rPr lang="en-US" altLang="tr-TR" sz="2400" dirty="0" err="1"/>
              <a:t>readline</a:t>
            </a:r>
            <a:r>
              <a:rPr lang="en-US" altLang="tr-TR" sz="2400" dirty="0"/>
              <a:t>(){ </a:t>
            </a:r>
            <a:r>
              <a:rPr lang="en-US" altLang="tr-TR" sz="2400" b="1" dirty="0" err="1"/>
              <a:t>super</a:t>
            </a:r>
            <a:r>
              <a:rPr lang="en-US" altLang="tr-TR" sz="2400" dirty="0" err="1"/>
              <a:t>.</a:t>
            </a:r>
            <a:r>
              <a:rPr lang="en-US" altLang="tr-TR" sz="2400" b="1" dirty="0" err="1"/>
              <a:t>readLine</a:t>
            </a:r>
            <a:r>
              <a:rPr lang="en-US" altLang="tr-TR" sz="2400" dirty="0"/>
              <a:t>(); counter++;}</a:t>
            </a:r>
          </a:p>
          <a:p>
            <a:pPr eaLnBrk="1" hangingPunct="1">
              <a:lnSpc>
                <a:spcPct val="80000"/>
              </a:lnSpc>
              <a:buFontTx/>
              <a:buNone/>
            </a:pPr>
            <a:r>
              <a:rPr lang="en-US" altLang="tr-TR" sz="2400" dirty="0"/>
              <a:t>   public int </a:t>
            </a:r>
            <a:r>
              <a:rPr lang="en-US" altLang="tr-TR" sz="2400" dirty="0" err="1"/>
              <a:t>getLineNumber</a:t>
            </a:r>
            <a:r>
              <a:rPr lang="en-US" altLang="tr-TR" sz="2400" dirty="0"/>
              <a:t>(){return </a:t>
            </a:r>
            <a:r>
              <a:rPr lang="en-US" altLang="tr-TR" sz="2400" dirty="0" err="1"/>
              <a:t>ccounter</a:t>
            </a:r>
            <a:r>
              <a:rPr lang="en-US" altLang="tr-TR" sz="2400" dirty="0"/>
              <a:t>;}</a:t>
            </a:r>
          </a:p>
          <a:p>
            <a:pPr eaLnBrk="1" hangingPunct="1">
              <a:lnSpc>
                <a:spcPct val="80000"/>
              </a:lnSpc>
              <a:buFontTx/>
              <a:buNone/>
            </a:pPr>
            <a:r>
              <a:rPr lang="en-US" altLang="tr-TR" sz="2400" dirty="0"/>
              <a:t>} </a:t>
            </a:r>
          </a:p>
          <a:p>
            <a:pPr>
              <a:lnSpc>
                <a:spcPct val="80000"/>
              </a:lnSpc>
            </a:pPr>
            <a:r>
              <a:rPr lang="en-US" altLang="tr-TR" sz="2400" dirty="0"/>
              <a:t>Client code </a:t>
            </a:r>
          </a:p>
          <a:p>
            <a:pPr>
              <a:lnSpc>
                <a:spcPct val="80000"/>
              </a:lnSpc>
              <a:buNone/>
            </a:pPr>
            <a:r>
              <a:rPr lang="en-US" altLang="tr-TR" sz="2400" dirty="0"/>
              <a:t>   </a:t>
            </a:r>
            <a:r>
              <a:rPr lang="en-US" altLang="tr-TR" sz="2400" dirty="0" err="1"/>
              <a:t>FileReader</a:t>
            </a:r>
            <a:r>
              <a:rPr lang="en-US" altLang="tr-TR" sz="2400" dirty="0"/>
              <a:t> </a:t>
            </a:r>
            <a:r>
              <a:rPr lang="en-US" altLang="tr-TR" sz="2400" b="1" dirty="0" err="1"/>
              <a:t>fr</a:t>
            </a:r>
            <a:r>
              <a:rPr lang="en-US" altLang="tr-TR" sz="2400" dirty="0"/>
              <a:t>=new </a:t>
            </a:r>
            <a:r>
              <a:rPr lang="en-US" altLang="tr-TR" sz="2400" dirty="0" err="1"/>
              <a:t>FileReader</a:t>
            </a:r>
            <a:r>
              <a:rPr lang="en-US" altLang="tr-TR" sz="2400" dirty="0"/>
              <a:t>(filename);</a:t>
            </a:r>
          </a:p>
          <a:p>
            <a:pPr>
              <a:lnSpc>
                <a:spcPct val="80000"/>
              </a:lnSpc>
              <a:buNone/>
            </a:pPr>
            <a:r>
              <a:rPr lang="en-US" altLang="tr-TR" sz="2400" dirty="0"/>
              <a:t>   </a:t>
            </a:r>
            <a:r>
              <a:rPr lang="en-US" altLang="tr-TR" sz="2400" dirty="0" err="1"/>
              <a:t>LineNumberReader</a:t>
            </a:r>
            <a:r>
              <a:rPr lang="en-US" altLang="tr-TR" sz="2400" dirty="0"/>
              <a:t> </a:t>
            </a:r>
            <a:r>
              <a:rPr lang="en-US" altLang="tr-TR" sz="2400" b="1" dirty="0" err="1"/>
              <a:t>lrdr</a:t>
            </a:r>
            <a:r>
              <a:rPr lang="en-US" altLang="tr-TR" sz="2400" dirty="0"/>
              <a:t> = new </a:t>
            </a:r>
            <a:r>
              <a:rPr lang="en-US" altLang="tr-TR" sz="2400" dirty="0" err="1"/>
              <a:t>LineNumberReader</a:t>
            </a:r>
            <a:r>
              <a:rPr lang="en-US" altLang="tr-TR" sz="2400" dirty="0"/>
              <a:t>(</a:t>
            </a:r>
            <a:r>
              <a:rPr lang="en-US" altLang="tr-TR" sz="2400" b="1" dirty="0" err="1"/>
              <a:t>fr</a:t>
            </a:r>
            <a:r>
              <a:rPr lang="en-US" altLang="tr-TR" sz="2400" dirty="0"/>
              <a:t>);</a:t>
            </a:r>
          </a:p>
          <a:p>
            <a:pPr eaLnBrk="1" hangingPunct="1">
              <a:lnSpc>
                <a:spcPct val="80000"/>
              </a:lnSpc>
              <a:buFontTx/>
              <a:buNone/>
            </a:pPr>
            <a:endParaRPr lang="en-US" altLang="tr-TR"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49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94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194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194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1949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1949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949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949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94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647863F-BB45-3360-6C7F-6A4659093D8E}"/>
              </a:ext>
            </a:extLst>
          </p:cNvPr>
          <p:cNvSpPr>
            <a:spLocks noGrp="1" noChangeArrowheads="1"/>
          </p:cNvSpPr>
          <p:nvPr>
            <p:ph type="title"/>
          </p:nvPr>
        </p:nvSpPr>
        <p:spPr/>
        <p:txBody>
          <a:bodyPr/>
          <a:lstStyle/>
          <a:p>
            <a:r>
              <a:rPr lang="en-US" altLang="tr-TR"/>
              <a:t>Decorator object diagram</a:t>
            </a:r>
            <a:endParaRPr lang="tr-TR" altLang="tr-TR"/>
          </a:p>
        </p:txBody>
      </p:sp>
      <p:pic>
        <p:nvPicPr>
          <p:cNvPr id="51203" name="Picture 2" descr="Decorator Runtime Structure">
            <a:extLst>
              <a:ext uri="{FF2B5EF4-FFF2-40B4-BE49-F238E27FC236}">
                <a16:creationId xmlns:a16="http://schemas.microsoft.com/office/drawing/2014/main" id="{B4E7BD02-02D8-AADB-A943-3B31F7D59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84375"/>
            <a:ext cx="71739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Box 1">
            <a:extLst>
              <a:ext uri="{FF2B5EF4-FFF2-40B4-BE49-F238E27FC236}">
                <a16:creationId xmlns:a16="http://schemas.microsoft.com/office/drawing/2014/main" id="{28BDE56B-C275-3861-6BA9-7EE539605867}"/>
              </a:ext>
            </a:extLst>
          </p:cNvPr>
          <p:cNvSpPr txBox="1">
            <a:spLocks noChangeArrowheads="1"/>
          </p:cNvSpPr>
          <p:nvPr/>
        </p:nvSpPr>
        <p:spPr bwMode="auto">
          <a:xfrm>
            <a:off x="849313" y="3167063"/>
            <a:ext cx="77628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Toast t1=new Toast(); t1.getPrice() //5</a:t>
            </a:r>
          </a:p>
          <a:p>
            <a:endParaRPr lang="en-US" altLang="en-US"/>
          </a:p>
          <a:p>
            <a:r>
              <a:rPr lang="en-US" altLang="en-US"/>
              <a:t>Toast t2= new ExtraCheese( new Toast() ); t2.getPrice()//8</a:t>
            </a:r>
          </a:p>
          <a:p>
            <a:endParaRPr lang="en-US" altLang="en-US"/>
          </a:p>
          <a:p>
            <a:r>
              <a:rPr lang="en-US" altLang="en-US"/>
              <a:t>Toast t3 = new Meat(new Toast()); t3.getPrice()//9</a:t>
            </a:r>
          </a:p>
          <a:p>
            <a:r>
              <a:rPr lang="en-US" altLang="en-US"/>
              <a:t>Toast t4=  new Meat(  new ExtraCheese( (new Toast()))); t4.getPrice()//  12</a:t>
            </a:r>
          </a:p>
          <a:p>
            <a:r>
              <a:rPr lang="en-US" altLang="en-US">
                <a:solidFill>
                  <a:srgbClr val="FF0000"/>
                </a:solidFill>
              </a:rPr>
              <a:t>Toast t5 =new ExtraCheese(new Meat((new ExtraCheese(new Toast()))));</a:t>
            </a:r>
          </a:p>
          <a:p>
            <a:r>
              <a:rPr lang="en-US" altLang="en-US">
                <a:solidFill>
                  <a:srgbClr val="FF0000"/>
                </a:solidFill>
              </a:rPr>
              <a:t>    t5.getPrice(); //15</a:t>
            </a:r>
          </a:p>
          <a:p>
            <a:endParaRPr lang="en-US" altLang="en-US"/>
          </a:p>
          <a:p>
            <a:r>
              <a:rPr lang="en-US" altLang="en-US"/>
              <a:t>----</a:t>
            </a:r>
          </a:p>
          <a:p>
            <a:r>
              <a:rPr lang="en-US" altLang="en-US"/>
              <a:t>Toast::getPrice() { return 5;}</a:t>
            </a:r>
          </a:p>
          <a:p>
            <a:r>
              <a:rPr lang="en-US" altLang="en-US"/>
              <a:t>ExtraCheese::getPrice(){ return inner.getPrice() + 3}</a:t>
            </a:r>
          </a:p>
          <a:p>
            <a:r>
              <a:rPr lang="en-US" altLang="en-US"/>
              <a:t>Meat:: getPrice(){ return inner.getPrice()+4}</a:t>
            </a:r>
          </a:p>
        </p:txBody>
      </p:sp>
    </p:spTree>
    <p:extLst>
      <p:ext uri="{BB962C8B-B14F-4D97-AF65-F5344CB8AC3E}">
        <p14:creationId xmlns:p14="http://schemas.microsoft.com/office/powerpoint/2010/main" val="1987099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83DF07F-9139-2210-0079-03F947D5ECB1}"/>
              </a:ext>
            </a:extLst>
          </p:cNvPr>
          <p:cNvSpPr>
            <a:spLocks noGrp="1" noChangeArrowheads="1"/>
          </p:cNvSpPr>
          <p:nvPr>
            <p:ph type="title"/>
          </p:nvPr>
        </p:nvSpPr>
        <p:spPr/>
        <p:txBody>
          <a:bodyPr/>
          <a:lstStyle/>
          <a:p>
            <a:endParaRPr lang="en-US" altLang="en-US"/>
          </a:p>
        </p:txBody>
      </p:sp>
      <p:sp>
        <p:nvSpPr>
          <p:cNvPr id="3" name="Rectangle 2">
            <a:extLst>
              <a:ext uri="{FF2B5EF4-FFF2-40B4-BE49-F238E27FC236}">
                <a16:creationId xmlns:a16="http://schemas.microsoft.com/office/drawing/2014/main" id="{DE5BB303-ABCE-46D7-A54A-FEBC4F722DE1}"/>
              </a:ext>
            </a:extLst>
          </p:cNvPr>
          <p:cNvSpPr/>
          <p:nvPr/>
        </p:nvSpPr>
        <p:spPr>
          <a:xfrm>
            <a:off x="7005638" y="1906588"/>
            <a:ext cx="1517650"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:Toast</a:t>
            </a:r>
          </a:p>
        </p:txBody>
      </p:sp>
      <p:sp>
        <p:nvSpPr>
          <p:cNvPr id="4" name="Rectangle 3">
            <a:extLst>
              <a:ext uri="{FF2B5EF4-FFF2-40B4-BE49-F238E27FC236}">
                <a16:creationId xmlns:a16="http://schemas.microsoft.com/office/drawing/2014/main" id="{DF4AFC22-83AD-4482-9146-10826374A011}"/>
              </a:ext>
            </a:extLst>
          </p:cNvPr>
          <p:cNvSpPr/>
          <p:nvPr/>
        </p:nvSpPr>
        <p:spPr>
          <a:xfrm>
            <a:off x="3278188" y="1906588"/>
            <a:ext cx="1516062"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:Meat</a:t>
            </a:r>
          </a:p>
        </p:txBody>
      </p:sp>
      <p:sp>
        <p:nvSpPr>
          <p:cNvPr id="5" name="Rectangle 4">
            <a:extLst>
              <a:ext uri="{FF2B5EF4-FFF2-40B4-BE49-F238E27FC236}">
                <a16:creationId xmlns:a16="http://schemas.microsoft.com/office/drawing/2014/main" id="{210CD5C5-5B81-4557-B831-12F2CBEFAECE}"/>
              </a:ext>
            </a:extLst>
          </p:cNvPr>
          <p:cNvSpPr/>
          <p:nvPr/>
        </p:nvSpPr>
        <p:spPr>
          <a:xfrm>
            <a:off x="1066800" y="1906588"/>
            <a:ext cx="2068513"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t5:ExtraCheese</a:t>
            </a:r>
          </a:p>
        </p:txBody>
      </p:sp>
      <p:sp>
        <p:nvSpPr>
          <p:cNvPr id="6" name="Rectangle 5">
            <a:extLst>
              <a:ext uri="{FF2B5EF4-FFF2-40B4-BE49-F238E27FC236}">
                <a16:creationId xmlns:a16="http://schemas.microsoft.com/office/drawing/2014/main" id="{EE20735A-6416-4E2E-ADB8-827099D79EC4}"/>
              </a:ext>
            </a:extLst>
          </p:cNvPr>
          <p:cNvSpPr/>
          <p:nvPr/>
        </p:nvSpPr>
        <p:spPr>
          <a:xfrm>
            <a:off x="5006975" y="1987550"/>
            <a:ext cx="1685925" cy="442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a:t>
            </a:r>
            <a:r>
              <a:rPr lang="en-US" dirty="0" err="1">
                <a:solidFill>
                  <a:srgbClr val="FF0000"/>
                </a:solidFill>
              </a:rPr>
              <a:t>ExtraCheese</a:t>
            </a:r>
            <a:endParaRPr lang="en-US" dirty="0">
              <a:solidFill>
                <a:srgbClr val="FF0000"/>
              </a:solidFill>
            </a:endParaRPr>
          </a:p>
        </p:txBody>
      </p:sp>
      <p:cxnSp>
        <p:nvCxnSpPr>
          <p:cNvPr id="8" name="Connector: Elbow 7">
            <a:extLst>
              <a:ext uri="{FF2B5EF4-FFF2-40B4-BE49-F238E27FC236}">
                <a16:creationId xmlns:a16="http://schemas.microsoft.com/office/drawing/2014/main" id="{829E0D21-AED8-43B9-9324-8CAA7D865B2A}"/>
              </a:ext>
            </a:extLst>
          </p:cNvPr>
          <p:cNvCxnSpPr>
            <a:cxnSpLocks/>
            <a:stCxn id="5" idx="2"/>
          </p:cNvCxnSpPr>
          <p:nvPr/>
        </p:nvCxnSpPr>
        <p:spPr>
          <a:xfrm rot="16200000" flipH="1">
            <a:off x="265113" y="4183063"/>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02E32B06-F94C-4C9E-9640-0E7B7D692C03}"/>
              </a:ext>
            </a:extLst>
          </p:cNvPr>
          <p:cNvCxnSpPr/>
          <p:nvPr/>
        </p:nvCxnSpPr>
        <p:spPr>
          <a:xfrm rot="5400000">
            <a:off x="5942013" y="4229100"/>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C4B63BB6-21B2-47BA-A213-DA84B7EC92EF}"/>
              </a:ext>
            </a:extLst>
          </p:cNvPr>
          <p:cNvCxnSpPr/>
          <p:nvPr/>
        </p:nvCxnSpPr>
        <p:spPr>
          <a:xfrm rot="5400000">
            <a:off x="4019550" y="4335463"/>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2B00BE16-0466-46BC-A47E-ABECCADF3846}"/>
              </a:ext>
            </a:extLst>
          </p:cNvPr>
          <p:cNvCxnSpPr/>
          <p:nvPr/>
        </p:nvCxnSpPr>
        <p:spPr>
          <a:xfrm rot="5400000">
            <a:off x="2200275" y="4265613"/>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1416BE4-8AB4-40F1-919B-578176B08432}"/>
              </a:ext>
            </a:extLst>
          </p:cNvPr>
          <p:cNvCxnSpPr/>
          <p:nvPr/>
        </p:nvCxnSpPr>
        <p:spPr>
          <a:xfrm>
            <a:off x="403225" y="2836863"/>
            <a:ext cx="150653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236" name="TextBox 13">
            <a:extLst>
              <a:ext uri="{FF2B5EF4-FFF2-40B4-BE49-F238E27FC236}">
                <a16:creationId xmlns:a16="http://schemas.microsoft.com/office/drawing/2014/main" id="{2D4D570A-F9BD-D9F7-082C-C8A132ABC4A8}"/>
              </a:ext>
            </a:extLst>
          </p:cNvPr>
          <p:cNvSpPr txBox="1">
            <a:spLocks noChangeArrowheads="1"/>
          </p:cNvSpPr>
          <p:nvPr/>
        </p:nvSpPr>
        <p:spPr bwMode="auto">
          <a:xfrm>
            <a:off x="487363" y="2500313"/>
            <a:ext cx="1031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sp>
        <p:nvSpPr>
          <p:cNvPr id="18" name="Rectangle 17">
            <a:extLst>
              <a:ext uri="{FF2B5EF4-FFF2-40B4-BE49-F238E27FC236}">
                <a16:creationId xmlns:a16="http://schemas.microsoft.com/office/drawing/2014/main" id="{F47EF34B-234E-42A9-A953-C2908B81103C}"/>
              </a:ext>
            </a:extLst>
          </p:cNvPr>
          <p:cNvSpPr/>
          <p:nvPr/>
        </p:nvSpPr>
        <p:spPr>
          <a:xfrm>
            <a:off x="1909763" y="2836863"/>
            <a:ext cx="307975" cy="2990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a:extLst>
              <a:ext uri="{FF2B5EF4-FFF2-40B4-BE49-F238E27FC236}">
                <a16:creationId xmlns:a16="http://schemas.microsoft.com/office/drawing/2014/main" id="{9DC3A2A2-7FF5-4E1F-B716-BB42121120B0}"/>
              </a:ext>
            </a:extLst>
          </p:cNvPr>
          <p:cNvCxnSpPr/>
          <p:nvPr/>
        </p:nvCxnSpPr>
        <p:spPr>
          <a:xfrm>
            <a:off x="2382838" y="3068638"/>
            <a:ext cx="15049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239" name="TextBox 19">
            <a:extLst>
              <a:ext uri="{FF2B5EF4-FFF2-40B4-BE49-F238E27FC236}">
                <a16:creationId xmlns:a16="http://schemas.microsoft.com/office/drawing/2014/main" id="{36B231B9-8FBB-F5BF-2A1E-ACFCE5746970}"/>
              </a:ext>
            </a:extLst>
          </p:cNvPr>
          <p:cNvSpPr txBox="1">
            <a:spLocks noChangeArrowheads="1"/>
          </p:cNvSpPr>
          <p:nvPr/>
        </p:nvSpPr>
        <p:spPr bwMode="auto">
          <a:xfrm>
            <a:off x="2622550" y="2700338"/>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sp>
        <p:nvSpPr>
          <p:cNvPr id="21" name="Rectangle 20">
            <a:extLst>
              <a:ext uri="{FF2B5EF4-FFF2-40B4-BE49-F238E27FC236}">
                <a16:creationId xmlns:a16="http://schemas.microsoft.com/office/drawing/2014/main" id="{4C0C39CC-4712-49E4-B1BB-3DE389F88260}"/>
              </a:ext>
            </a:extLst>
          </p:cNvPr>
          <p:cNvSpPr/>
          <p:nvPr/>
        </p:nvSpPr>
        <p:spPr>
          <a:xfrm>
            <a:off x="3932238" y="3068638"/>
            <a:ext cx="227012" cy="2351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41" name="TextBox 21">
            <a:extLst>
              <a:ext uri="{FF2B5EF4-FFF2-40B4-BE49-F238E27FC236}">
                <a16:creationId xmlns:a16="http://schemas.microsoft.com/office/drawing/2014/main" id="{F1DD91AC-2967-B096-B524-1311BB7C6A4B}"/>
              </a:ext>
            </a:extLst>
          </p:cNvPr>
          <p:cNvSpPr txBox="1">
            <a:spLocks noChangeArrowheads="1"/>
          </p:cNvSpPr>
          <p:nvPr/>
        </p:nvSpPr>
        <p:spPr bwMode="auto">
          <a:xfrm>
            <a:off x="4492625" y="3000375"/>
            <a:ext cx="103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cxnSp>
        <p:nvCxnSpPr>
          <p:cNvPr id="23" name="Straight Arrow Connector 22">
            <a:extLst>
              <a:ext uri="{FF2B5EF4-FFF2-40B4-BE49-F238E27FC236}">
                <a16:creationId xmlns:a16="http://schemas.microsoft.com/office/drawing/2014/main" id="{9B5BDE59-B9DC-4128-B6DB-C8A6950F4CB1}"/>
              </a:ext>
            </a:extLst>
          </p:cNvPr>
          <p:cNvCxnSpPr>
            <a:cxnSpLocks/>
          </p:cNvCxnSpPr>
          <p:nvPr/>
        </p:nvCxnSpPr>
        <p:spPr>
          <a:xfrm>
            <a:off x="4572000" y="3492500"/>
            <a:ext cx="1016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BCBFB172-BB65-4458-8210-F7CF95BA708A}"/>
              </a:ext>
            </a:extLst>
          </p:cNvPr>
          <p:cNvSpPr/>
          <p:nvPr/>
        </p:nvSpPr>
        <p:spPr>
          <a:xfrm>
            <a:off x="5665788" y="3429000"/>
            <a:ext cx="304800" cy="1643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44" name="TextBox 26">
            <a:extLst>
              <a:ext uri="{FF2B5EF4-FFF2-40B4-BE49-F238E27FC236}">
                <a16:creationId xmlns:a16="http://schemas.microsoft.com/office/drawing/2014/main" id="{DD029498-98B8-5344-F70F-631027E1D36D}"/>
              </a:ext>
            </a:extLst>
          </p:cNvPr>
          <p:cNvSpPr txBox="1">
            <a:spLocks noChangeArrowheads="1"/>
          </p:cNvSpPr>
          <p:nvPr/>
        </p:nvSpPr>
        <p:spPr bwMode="auto">
          <a:xfrm>
            <a:off x="6359525" y="3492500"/>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cxnSp>
        <p:nvCxnSpPr>
          <p:cNvPr id="28" name="Straight Arrow Connector 27">
            <a:extLst>
              <a:ext uri="{FF2B5EF4-FFF2-40B4-BE49-F238E27FC236}">
                <a16:creationId xmlns:a16="http://schemas.microsoft.com/office/drawing/2014/main" id="{9B7AC01F-EC1D-4196-BE72-2987FE66FD96}"/>
              </a:ext>
            </a:extLst>
          </p:cNvPr>
          <p:cNvCxnSpPr/>
          <p:nvPr/>
        </p:nvCxnSpPr>
        <p:spPr>
          <a:xfrm>
            <a:off x="6122988" y="3975100"/>
            <a:ext cx="15049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BE73E5AA-2779-47D0-8C17-04445147667E}"/>
              </a:ext>
            </a:extLst>
          </p:cNvPr>
          <p:cNvSpPr/>
          <p:nvPr/>
        </p:nvSpPr>
        <p:spPr>
          <a:xfrm>
            <a:off x="7764463" y="3938588"/>
            <a:ext cx="233362" cy="865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 name="Straight Arrow Connector 30">
            <a:extLst>
              <a:ext uri="{FF2B5EF4-FFF2-40B4-BE49-F238E27FC236}">
                <a16:creationId xmlns:a16="http://schemas.microsoft.com/office/drawing/2014/main" id="{C1FD8AE9-E7F3-4019-92A2-3AD580958171}"/>
              </a:ext>
            </a:extLst>
          </p:cNvPr>
          <p:cNvCxnSpPr/>
          <p:nvPr/>
        </p:nvCxnSpPr>
        <p:spPr>
          <a:xfrm flipH="1">
            <a:off x="6122988" y="4803775"/>
            <a:ext cx="1566862"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48" name="TextBox 31">
            <a:extLst>
              <a:ext uri="{FF2B5EF4-FFF2-40B4-BE49-F238E27FC236}">
                <a16:creationId xmlns:a16="http://schemas.microsoft.com/office/drawing/2014/main" id="{C47B7DED-C572-7902-B133-6FCE0BCF36DD}"/>
              </a:ext>
            </a:extLst>
          </p:cNvPr>
          <p:cNvSpPr txBox="1">
            <a:spLocks noChangeArrowheads="1"/>
          </p:cNvSpPr>
          <p:nvPr/>
        </p:nvSpPr>
        <p:spPr bwMode="auto">
          <a:xfrm>
            <a:off x="6853238" y="47021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p>
        </p:txBody>
      </p:sp>
      <p:cxnSp>
        <p:nvCxnSpPr>
          <p:cNvPr id="33" name="Straight Arrow Connector 32">
            <a:extLst>
              <a:ext uri="{FF2B5EF4-FFF2-40B4-BE49-F238E27FC236}">
                <a16:creationId xmlns:a16="http://schemas.microsoft.com/office/drawing/2014/main" id="{617500DA-ED6B-4204-BFB3-B0561099F68D}"/>
              </a:ext>
            </a:extLst>
          </p:cNvPr>
          <p:cNvCxnSpPr/>
          <p:nvPr/>
        </p:nvCxnSpPr>
        <p:spPr>
          <a:xfrm flipH="1">
            <a:off x="4240213" y="5072063"/>
            <a:ext cx="1566862"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50" name="TextBox 33">
            <a:extLst>
              <a:ext uri="{FF2B5EF4-FFF2-40B4-BE49-F238E27FC236}">
                <a16:creationId xmlns:a16="http://schemas.microsoft.com/office/drawing/2014/main" id="{7EB85965-57AF-B46E-7048-0E1AA07FCAC3}"/>
              </a:ext>
            </a:extLst>
          </p:cNvPr>
          <p:cNvSpPr txBox="1">
            <a:spLocks noChangeArrowheads="1"/>
          </p:cNvSpPr>
          <p:nvPr/>
        </p:nvSpPr>
        <p:spPr bwMode="auto">
          <a:xfrm>
            <a:off x="4794250" y="507206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8</a:t>
            </a:r>
          </a:p>
        </p:txBody>
      </p:sp>
      <p:cxnSp>
        <p:nvCxnSpPr>
          <p:cNvPr id="35" name="Straight Arrow Connector 34">
            <a:extLst>
              <a:ext uri="{FF2B5EF4-FFF2-40B4-BE49-F238E27FC236}">
                <a16:creationId xmlns:a16="http://schemas.microsoft.com/office/drawing/2014/main" id="{2C16B937-0D66-4853-A7B1-656AA4C5D969}"/>
              </a:ext>
            </a:extLst>
          </p:cNvPr>
          <p:cNvCxnSpPr/>
          <p:nvPr/>
        </p:nvCxnSpPr>
        <p:spPr>
          <a:xfrm flipH="1">
            <a:off x="2320925" y="5419725"/>
            <a:ext cx="156686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52" name="TextBox 35">
            <a:extLst>
              <a:ext uri="{FF2B5EF4-FFF2-40B4-BE49-F238E27FC236}">
                <a16:creationId xmlns:a16="http://schemas.microsoft.com/office/drawing/2014/main" id="{FB44FE45-EBB0-D032-FD61-8E30FEEB6700}"/>
              </a:ext>
            </a:extLst>
          </p:cNvPr>
          <p:cNvSpPr txBox="1">
            <a:spLocks noChangeArrowheads="1"/>
          </p:cNvSpPr>
          <p:nvPr/>
        </p:nvSpPr>
        <p:spPr bwMode="auto">
          <a:xfrm>
            <a:off x="2843213" y="53054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12</a:t>
            </a:r>
          </a:p>
        </p:txBody>
      </p:sp>
      <p:cxnSp>
        <p:nvCxnSpPr>
          <p:cNvPr id="37" name="Straight Arrow Connector 36">
            <a:extLst>
              <a:ext uri="{FF2B5EF4-FFF2-40B4-BE49-F238E27FC236}">
                <a16:creationId xmlns:a16="http://schemas.microsoft.com/office/drawing/2014/main" id="{124949EF-2570-4AE9-9DFA-FBBFDDEBC73D}"/>
              </a:ext>
            </a:extLst>
          </p:cNvPr>
          <p:cNvCxnSpPr/>
          <p:nvPr/>
        </p:nvCxnSpPr>
        <p:spPr>
          <a:xfrm flipH="1">
            <a:off x="341313" y="5803900"/>
            <a:ext cx="156845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54" name="TextBox 37">
            <a:extLst>
              <a:ext uri="{FF2B5EF4-FFF2-40B4-BE49-F238E27FC236}">
                <a16:creationId xmlns:a16="http://schemas.microsoft.com/office/drawing/2014/main" id="{2FE18C52-5A16-81BF-265A-2883CB177A40}"/>
              </a:ext>
            </a:extLst>
          </p:cNvPr>
          <p:cNvSpPr txBox="1">
            <a:spLocks noChangeArrowheads="1"/>
          </p:cNvSpPr>
          <p:nvPr/>
        </p:nvSpPr>
        <p:spPr bwMode="auto">
          <a:xfrm>
            <a:off x="692150" y="52927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15</a:t>
            </a:r>
          </a:p>
        </p:txBody>
      </p:sp>
    </p:spTree>
    <p:extLst>
      <p:ext uri="{BB962C8B-B14F-4D97-AF65-F5344CB8AC3E}">
        <p14:creationId xmlns:p14="http://schemas.microsoft.com/office/powerpoint/2010/main" val="2402713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6B1A-F23E-74CB-4C85-1034CF075B90}"/>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C0B745FF-A301-1650-1D1E-C6702282BCD3}"/>
              </a:ext>
            </a:extLst>
          </p:cNvPr>
          <p:cNvSpPr>
            <a:spLocks noGrp="1"/>
          </p:cNvSpPr>
          <p:nvPr>
            <p:ph idx="1"/>
          </p:nvPr>
        </p:nvSpPr>
        <p:spPr/>
        <p:txBody>
          <a:bodyPr/>
          <a:lstStyle/>
          <a:p>
            <a:r>
              <a:rPr lang="en-US" dirty="0">
                <a:latin typeface="+mj-lt"/>
              </a:rPr>
              <a:t>Keep Component lightweight</a:t>
            </a:r>
          </a:p>
          <a:p>
            <a:pPr lvl="1"/>
            <a:r>
              <a:rPr lang="en-US" dirty="0">
                <a:latin typeface="+mj-lt"/>
              </a:rPr>
              <a:t>Java interface, C++ pure virtual</a:t>
            </a:r>
          </a:p>
          <a:p>
            <a:pPr lvl="1"/>
            <a:r>
              <a:rPr lang="en-US" dirty="0">
                <a:latin typeface="+mj-lt"/>
              </a:rPr>
              <a:t>concrete class should not pay for features they do not need</a:t>
            </a:r>
          </a:p>
          <a:p>
            <a:pPr lvl="1"/>
            <a:r>
              <a:rPr lang="en-US" b="0" i="0" dirty="0">
                <a:solidFill>
                  <a:srgbClr val="000000"/>
                </a:solidFill>
                <a:effectLst/>
                <a:highlight>
                  <a:srgbClr val="FFFFFF"/>
                </a:highlight>
                <a:latin typeface="+mj-lt"/>
              </a:rPr>
              <a:t>Intrinsically heavyweight Component makes the Decorator pattern too costly to apply.</a:t>
            </a:r>
            <a:endParaRPr lang="en-US" dirty="0">
              <a:latin typeface="+mj-lt"/>
            </a:endParaRPr>
          </a:p>
          <a:p>
            <a:r>
              <a:rPr lang="en-US" dirty="0">
                <a:latin typeface="+mj-lt"/>
              </a:rPr>
              <a:t>Adding only one responsibility, abstract decorator may be overkill</a:t>
            </a:r>
          </a:p>
          <a:p>
            <a:pPr lvl="1"/>
            <a:r>
              <a:rPr lang="en-US" dirty="0">
                <a:latin typeface="+mj-lt"/>
              </a:rPr>
              <a:t>Forwarding the request is in the concrete one</a:t>
            </a:r>
          </a:p>
          <a:p>
            <a:r>
              <a:rPr lang="en-US" dirty="0">
                <a:latin typeface="+mj-lt"/>
              </a:rPr>
              <a:t>Decoration order do matter</a:t>
            </a:r>
          </a:p>
        </p:txBody>
      </p:sp>
    </p:spTree>
    <p:extLst>
      <p:ext uri="{BB962C8B-B14F-4D97-AF65-F5344CB8AC3E}">
        <p14:creationId xmlns:p14="http://schemas.microsoft.com/office/powerpoint/2010/main" val="709205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F1EC964-80A3-C4DD-E4D0-6A2FA63BA0AB}"/>
              </a:ext>
            </a:extLst>
          </p:cNvPr>
          <p:cNvSpPr>
            <a:spLocks noGrp="1" noChangeArrowheads="1"/>
          </p:cNvSpPr>
          <p:nvPr>
            <p:ph type="title"/>
          </p:nvPr>
        </p:nvSpPr>
        <p:spPr/>
        <p:txBody>
          <a:bodyPr/>
          <a:lstStyle/>
          <a:p>
            <a:pPr eaLnBrk="1" hangingPunct="1"/>
            <a:r>
              <a:rPr lang="en-US" altLang="tr-TR"/>
              <a:t>Known Uses </a:t>
            </a:r>
            <a:endParaRPr lang="en-GB" altLang="tr-TR"/>
          </a:p>
        </p:txBody>
      </p:sp>
      <p:sp>
        <p:nvSpPr>
          <p:cNvPr id="62467" name="Rectangle 3">
            <a:extLst>
              <a:ext uri="{FF2B5EF4-FFF2-40B4-BE49-F238E27FC236}">
                <a16:creationId xmlns:a16="http://schemas.microsoft.com/office/drawing/2014/main" id="{85A4DFA8-D5E9-3345-EA32-7EFB09956546}"/>
              </a:ext>
            </a:extLst>
          </p:cNvPr>
          <p:cNvSpPr>
            <a:spLocks noGrp="1" noChangeArrowheads="1"/>
          </p:cNvSpPr>
          <p:nvPr>
            <p:ph idx="1"/>
          </p:nvPr>
        </p:nvSpPr>
        <p:spPr/>
        <p:txBody>
          <a:bodyPr/>
          <a:lstStyle/>
          <a:p>
            <a:pPr eaLnBrk="1" hangingPunct="1"/>
            <a:r>
              <a:rPr lang="en-US" altLang="tr-TR"/>
              <a:t>X Window use Decorators to add a title bar, border, and scroll bars to a window </a:t>
            </a:r>
          </a:p>
          <a:p>
            <a:pPr eaLnBrk="1" hangingPunct="1"/>
            <a:r>
              <a:rPr lang="en-US" altLang="tr-TR"/>
              <a:t>The java.io package</a:t>
            </a:r>
          </a:p>
          <a:p>
            <a:pPr lvl="1" eaLnBrk="1" hangingPunct="1"/>
            <a:r>
              <a:rPr lang="en-US" altLang="tr-TR"/>
              <a:t>FileInputStream is wrapped with BufferedInputStream</a:t>
            </a:r>
          </a:p>
          <a:p>
            <a:pPr lvl="1" eaLnBrk="1" hangingPunct="1"/>
            <a:r>
              <a:rPr lang="en-US" altLang="tr-TR"/>
              <a:t>Further wrapped with LineNumberInputStream</a:t>
            </a:r>
          </a:p>
          <a:p>
            <a:pPr lvl="1" eaLnBrk="1" hangingPunct="1"/>
            <a:r>
              <a:rPr lang="en-US" altLang="tr-TR"/>
              <a:t>Both wrappers extend FilterInputStream (abstract decorator)</a:t>
            </a:r>
            <a:endParaRPr lang="en-GB" altLang="tr-T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a:extLst>
              <a:ext uri="{FF2B5EF4-FFF2-40B4-BE49-F238E27FC236}">
                <a16:creationId xmlns:a16="http://schemas.microsoft.com/office/drawing/2014/main" id="{5FFE25E6-DF82-AEFB-EACA-DCC0056233CC}"/>
              </a:ext>
            </a:extLst>
          </p:cNvPr>
          <p:cNvSpPr>
            <a:spLocks noGrp="1" noChangeArrowheads="1"/>
          </p:cNvSpPr>
          <p:nvPr>
            <p:ph type="title"/>
          </p:nvPr>
        </p:nvSpPr>
        <p:spPr/>
        <p:txBody>
          <a:bodyPr/>
          <a:lstStyle/>
          <a:p>
            <a:pPr eaLnBrk="1" hangingPunct="1"/>
            <a:r>
              <a:rPr lang="en-GB" altLang="tr-TR" dirty="0"/>
              <a:t>Know use</a:t>
            </a:r>
          </a:p>
        </p:txBody>
      </p:sp>
      <p:sp>
        <p:nvSpPr>
          <p:cNvPr id="63491" name="Rectangle 20">
            <a:extLst>
              <a:ext uri="{FF2B5EF4-FFF2-40B4-BE49-F238E27FC236}">
                <a16:creationId xmlns:a16="http://schemas.microsoft.com/office/drawing/2014/main" id="{C1AD84CC-0179-FF5D-CDBB-9E643771BF2D}"/>
              </a:ext>
            </a:extLst>
          </p:cNvPr>
          <p:cNvSpPr>
            <a:spLocks noGrp="1" noChangeArrowheads="1"/>
          </p:cNvSpPr>
          <p:nvPr>
            <p:ph idx="1"/>
          </p:nvPr>
        </p:nvSpPr>
        <p:spPr>
          <a:xfrm>
            <a:off x="457200" y="1600200"/>
            <a:ext cx="8229600" cy="1209675"/>
          </a:xfrm>
        </p:spPr>
        <p:txBody>
          <a:bodyPr/>
          <a:lstStyle/>
          <a:p>
            <a:pPr eaLnBrk="1" hangingPunct="1"/>
            <a:r>
              <a:rPr lang="en-US" altLang="tr-TR" dirty="0"/>
              <a:t> </a:t>
            </a:r>
            <a:r>
              <a:rPr lang="en-US" altLang="tr-TR" dirty="0" err="1"/>
              <a:t>java.io.InputStream</a:t>
            </a:r>
            <a:r>
              <a:rPr lang="en-US" altLang="tr-TR" dirty="0"/>
              <a:t>  structure</a:t>
            </a:r>
            <a:endParaRPr lang="en-GB" altLang="tr-TR" dirty="0"/>
          </a:p>
        </p:txBody>
      </p:sp>
      <p:grpSp>
        <p:nvGrpSpPr>
          <p:cNvPr id="63492" name="Group 21">
            <a:extLst>
              <a:ext uri="{FF2B5EF4-FFF2-40B4-BE49-F238E27FC236}">
                <a16:creationId xmlns:a16="http://schemas.microsoft.com/office/drawing/2014/main" id="{CDA5300C-F2FD-9853-4B34-52D66ADDC088}"/>
              </a:ext>
            </a:extLst>
          </p:cNvPr>
          <p:cNvGrpSpPr>
            <a:grpSpLocks/>
          </p:cNvGrpSpPr>
          <p:nvPr/>
        </p:nvGrpSpPr>
        <p:grpSpPr bwMode="auto">
          <a:xfrm>
            <a:off x="695089" y="2732088"/>
            <a:ext cx="7691437" cy="3133726"/>
            <a:chOff x="605" y="1240"/>
            <a:chExt cx="4845" cy="1974"/>
          </a:xfrm>
        </p:grpSpPr>
        <p:sp>
          <p:nvSpPr>
            <p:cNvPr id="63493" name="Text Box 6">
              <a:extLst>
                <a:ext uri="{FF2B5EF4-FFF2-40B4-BE49-F238E27FC236}">
                  <a16:creationId xmlns:a16="http://schemas.microsoft.com/office/drawing/2014/main" id="{629C16E6-FE47-2644-36C1-772CAE818720}"/>
                </a:ext>
              </a:extLst>
            </p:cNvPr>
            <p:cNvSpPr txBox="1">
              <a:spLocks noChangeArrowheads="1"/>
            </p:cNvSpPr>
            <p:nvPr/>
          </p:nvSpPr>
          <p:spPr bwMode="auto">
            <a:xfrm>
              <a:off x="2040" y="1240"/>
              <a:ext cx="1181"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dirty="0" err="1"/>
                <a:t>InputStream</a:t>
              </a:r>
              <a:endParaRPr lang="en-GB" altLang="tr-TR" sz="2400" dirty="0"/>
            </a:p>
          </p:txBody>
        </p:sp>
        <p:sp>
          <p:nvSpPr>
            <p:cNvPr id="63494" name="Text Box 7">
              <a:extLst>
                <a:ext uri="{FF2B5EF4-FFF2-40B4-BE49-F238E27FC236}">
                  <a16:creationId xmlns:a16="http://schemas.microsoft.com/office/drawing/2014/main" id="{6599EAFB-91D5-6736-B30D-FFCC0782D019}"/>
                </a:ext>
              </a:extLst>
            </p:cNvPr>
            <p:cNvSpPr txBox="1">
              <a:spLocks noChangeArrowheads="1"/>
            </p:cNvSpPr>
            <p:nvPr/>
          </p:nvSpPr>
          <p:spPr bwMode="auto">
            <a:xfrm>
              <a:off x="605" y="1949"/>
              <a:ext cx="15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dirty="0" err="1"/>
                <a:t>FileInputStream</a:t>
              </a:r>
              <a:endParaRPr lang="en-GB" altLang="tr-TR" sz="2400" dirty="0"/>
            </a:p>
          </p:txBody>
        </p:sp>
        <p:sp>
          <p:nvSpPr>
            <p:cNvPr id="63495" name="Text Box 8">
              <a:extLst>
                <a:ext uri="{FF2B5EF4-FFF2-40B4-BE49-F238E27FC236}">
                  <a16:creationId xmlns:a16="http://schemas.microsoft.com/office/drawing/2014/main" id="{C508A5C1-78BB-DB64-BFFE-8A8E65BA20AE}"/>
                </a:ext>
              </a:extLst>
            </p:cNvPr>
            <p:cNvSpPr txBox="1">
              <a:spLocks noChangeArrowheads="1"/>
            </p:cNvSpPr>
            <p:nvPr/>
          </p:nvSpPr>
          <p:spPr bwMode="auto">
            <a:xfrm>
              <a:off x="2690" y="1953"/>
              <a:ext cx="162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dirty="0" err="1"/>
                <a:t>FilterInputStream</a:t>
              </a:r>
              <a:endParaRPr lang="en-GB" altLang="tr-TR" sz="2400" dirty="0"/>
            </a:p>
          </p:txBody>
        </p:sp>
        <p:sp>
          <p:nvSpPr>
            <p:cNvPr id="63496" name="AutoShape 9">
              <a:extLst>
                <a:ext uri="{FF2B5EF4-FFF2-40B4-BE49-F238E27FC236}">
                  <a16:creationId xmlns:a16="http://schemas.microsoft.com/office/drawing/2014/main" id="{A376D346-E658-82DF-0EBB-8F0C14CAF550}"/>
                </a:ext>
              </a:extLst>
            </p:cNvPr>
            <p:cNvSpPr>
              <a:spLocks noChangeArrowheads="1"/>
            </p:cNvSpPr>
            <p:nvPr/>
          </p:nvSpPr>
          <p:spPr bwMode="auto">
            <a:xfrm>
              <a:off x="2630" y="1511"/>
              <a:ext cx="120" cy="121"/>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2400"/>
            </a:p>
          </p:txBody>
        </p:sp>
        <p:cxnSp>
          <p:nvCxnSpPr>
            <p:cNvPr id="63497" name="AutoShape 10">
              <a:extLst>
                <a:ext uri="{FF2B5EF4-FFF2-40B4-BE49-F238E27FC236}">
                  <a16:creationId xmlns:a16="http://schemas.microsoft.com/office/drawing/2014/main" id="{0DAC6469-17BC-C61A-6BB0-589A5EAFF0A2}"/>
                </a:ext>
              </a:extLst>
            </p:cNvPr>
            <p:cNvCxnSpPr>
              <a:cxnSpLocks noChangeShapeType="1"/>
              <a:stCxn id="63496" idx="3"/>
              <a:endCxn id="63494" idx="0"/>
            </p:cNvCxnSpPr>
            <p:nvPr/>
          </p:nvCxnSpPr>
          <p:spPr bwMode="auto">
            <a:xfrm rot="5400000">
              <a:off x="1868" y="1127"/>
              <a:ext cx="317" cy="132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63498" name="AutoShape 11">
              <a:extLst>
                <a:ext uri="{FF2B5EF4-FFF2-40B4-BE49-F238E27FC236}">
                  <a16:creationId xmlns:a16="http://schemas.microsoft.com/office/drawing/2014/main" id="{1453C36E-F7A0-DE8C-DB99-0AA692E84D2C}"/>
                </a:ext>
              </a:extLst>
            </p:cNvPr>
            <p:cNvCxnSpPr>
              <a:cxnSpLocks noChangeShapeType="1"/>
              <a:stCxn id="63496" idx="3"/>
              <a:endCxn id="63495" idx="0"/>
            </p:cNvCxnSpPr>
            <p:nvPr/>
          </p:nvCxnSpPr>
          <p:spPr bwMode="auto">
            <a:xfrm rot="16200000" flipH="1">
              <a:off x="2936" y="1386"/>
              <a:ext cx="321" cy="81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63499" name="AutoShape 12">
              <a:extLst>
                <a:ext uri="{FF2B5EF4-FFF2-40B4-BE49-F238E27FC236}">
                  <a16:creationId xmlns:a16="http://schemas.microsoft.com/office/drawing/2014/main" id="{CB8A5460-046F-C0AD-4EFE-17936E55E311}"/>
                </a:ext>
              </a:extLst>
            </p:cNvPr>
            <p:cNvSpPr>
              <a:spLocks noChangeArrowheads="1"/>
            </p:cNvSpPr>
            <p:nvPr/>
          </p:nvSpPr>
          <p:spPr bwMode="auto">
            <a:xfrm>
              <a:off x="3543" y="2192"/>
              <a:ext cx="189" cy="14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2400"/>
            </a:p>
          </p:txBody>
        </p:sp>
        <p:sp>
          <p:nvSpPr>
            <p:cNvPr id="63500" name="Text Box 13">
              <a:extLst>
                <a:ext uri="{FF2B5EF4-FFF2-40B4-BE49-F238E27FC236}">
                  <a16:creationId xmlns:a16="http://schemas.microsoft.com/office/drawing/2014/main" id="{D228B36D-1183-4826-03E2-84861137492E}"/>
                </a:ext>
              </a:extLst>
            </p:cNvPr>
            <p:cNvSpPr txBox="1">
              <a:spLocks noChangeArrowheads="1"/>
            </p:cNvSpPr>
            <p:nvPr/>
          </p:nvSpPr>
          <p:spPr bwMode="auto">
            <a:xfrm>
              <a:off x="3543" y="2920"/>
              <a:ext cx="1907"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a:t>BufferedInputStream</a:t>
              </a:r>
              <a:endParaRPr lang="en-GB" altLang="tr-TR" sz="2400"/>
            </a:p>
          </p:txBody>
        </p:sp>
        <p:sp>
          <p:nvSpPr>
            <p:cNvPr id="63501" name="Text Box 14">
              <a:extLst>
                <a:ext uri="{FF2B5EF4-FFF2-40B4-BE49-F238E27FC236}">
                  <a16:creationId xmlns:a16="http://schemas.microsoft.com/office/drawing/2014/main" id="{B8521554-118A-373E-E4C0-4C136981E314}"/>
                </a:ext>
              </a:extLst>
            </p:cNvPr>
            <p:cNvSpPr txBox="1">
              <a:spLocks noChangeArrowheads="1"/>
            </p:cNvSpPr>
            <p:nvPr/>
          </p:nvSpPr>
          <p:spPr bwMode="auto">
            <a:xfrm>
              <a:off x="1143" y="2923"/>
              <a:ext cx="1267"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a:t>DataStream</a:t>
              </a:r>
              <a:endParaRPr lang="en-GB" altLang="tr-TR" sz="2400"/>
            </a:p>
          </p:txBody>
        </p:sp>
        <p:cxnSp>
          <p:nvCxnSpPr>
            <p:cNvPr id="63502" name="AutoShape 15">
              <a:extLst>
                <a:ext uri="{FF2B5EF4-FFF2-40B4-BE49-F238E27FC236}">
                  <a16:creationId xmlns:a16="http://schemas.microsoft.com/office/drawing/2014/main" id="{D45B0AC8-A78B-950D-950C-B2B6E651F9E0}"/>
                </a:ext>
              </a:extLst>
            </p:cNvPr>
            <p:cNvCxnSpPr>
              <a:cxnSpLocks noChangeShapeType="1"/>
              <a:stCxn id="63499" idx="3"/>
              <a:endCxn id="63501" idx="0"/>
            </p:cNvCxnSpPr>
            <p:nvPr/>
          </p:nvCxnSpPr>
          <p:spPr bwMode="auto">
            <a:xfrm rot="5400000">
              <a:off x="2414" y="1700"/>
              <a:ext cx="585" cy="1861"/>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63503" name="AutoShape 16">
              <a:extLst>
                <a:ext uri="{FF2B5EF4-FFF2-40B4-BE49-F238E27FC236}">
                  <a16:creationId xmlns:a16="http://schemas.microsoft.com/office/drawing/2014/main" id="{4F53763A-CF4D-C509-2177-288C58D260DE}"/>
                </a:ext>
              </a:extLst>
            </p:cNvPr>
            <p:cNvCxnSpPr>
              <a:cxnSpLocks noChangeShapeType="1"/>
              <a:stCxn id="63499" idx="3"/>
              <a:endCxn id="63500" idx="0"/>
            </p:cNvCxnSpPr>
            <p:nvPr/>
          </p:nvCxnSpPr>
          <p:spPr bwMode="auto">
            <a:xfrm rot="16200000" flipH="1">
              <a:off x="3776" y="2200"/>
              <a:ext cx="582" cy="859"/>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63504" name="AutoShape 17">
              <a:extLst>
                <a:ext uri="{FF2B5EF4-FFF2-40B4-BE49-F238E27FC236}">
                  <a16:creationId xmlns:a16="http://schemas.microsoft.com/office/drawing/2014/main" id="{1E6E2273-94A5-0B71-B51E-661332E5A543}"/>
                </a:ext>
              </a:extLst>
            </p:cNvPr>
            <p:cNvSpPr>
              <a:spLocks noChangeArrowheads="1"/>
            </p:cNvSpPr>
            <p:nvPr/>
          </p:nvSpPr>
          <p:spPr bwMode="auto">
            <a:xfrm>
              <a:off x="4323" y="1981"/>
              <a:ext cx="215" cy="112"/>
            </a:xfrm>
            <a:prstGeom prst="diamond">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2400"/>
            </a:p>
          </p:txBody>
        </p:sp>
        <p:cxnSp>
          <p:nvCxnSpPr>
            <p:cNvPr id="63505" name="AutoShape 18">
              <a:extLst>
                <a:ext uri="{FF2B5EF4-FFF2-40B4-BE49-F238E27FC236}">
                  <a16:creationId xmlns:a16="http://schemas.microsoft.com/office/drawing/2014/main" id="{3E881B00-35A2-5659-E9F7-98501A5F4ABB}"/>
                </a:ext>
              </a:extLst>
            </p:cNvPr>
            <p:cNvCxnSpPr>
              <a:cxnSpLocks noChangeShapeType="1"/>
              <a:stCxn id="63504" idx="3"/>
              <a:endCxn id="63493" idx="3"/>
            </p:cNvCxnSpPr>
            <p:nvPr/>
          </p:nvCxnSpPr>
          <p:spPr bwMode="auto">
            <a:xfrm flipH="1" flipV="1">
              <a:off x="3221" y="1386"/>
              <a:ext cx="1317" cy="651"/>
            </a:xfrm>
            <a:prstGeom prst="bentConnector3">
              <a:avLst>
                <a:gd name="adj1" fmla="val -10934"/>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AF886F3-563B-4C63-93D7-B30CF8DC6320}"/>
              </a:ext>
            </a:extLst>
          </p:cNvPr>
          <p:cNvSpPr>
            <a:spLocks noGrp="1" noChangeArrowheads="1"/>
          </p:cNvSpPr>
          <p:nvPr>
            <p:ph type="title"/>
          </p:nvPr>
        </p:nvSpPr>
        <p:spPr/>
        <p:txBody>
          <a:bodyPr/>
          <a:lstStyle/>
          <a:p>
            <a:r>
              <a:rPr lang="en-US" altLang="tr-TR" dirty="0"/>
              <a:t>Known use: java.io package</a:t>
            </a:r>
            <a:endParaRPr lang="tr-TR" altLang="tr-TR" dirty="0"/>
          </a:p>
        </p:txBody>
      </p:sp>
      <p:sp>
        <p:nvSpPr>
          <p:cNvPr id="64515" name="Content Placeholder 2">
            <a:extLst>
              <a:ext uri="{FF2B5EF4-FFF2-40B4-BE49-F238E27FC236}">
                <a16:creationId xmlns:a16="http://schemas.microsoft.com/office/drawing/2014/main" id="{D66E2C34-A80C-9F95-0DC5-4BE8A7A967FA}"/>
              </a:ext>
            </a:extLst>
          </p:cNvPr>
          <p:cNvSpPr>
            <a:spLocks noGrp="1" noChangeArrowheads="1"/>
          </p:cNvSpPr>
          <p:nvPr>
            <p:ph idx="1"/>
          </p:nvPr>
        </p:nvSpPr>
        <p:spPr/>
        <p:txBody>
          <a:bodyPr/>
          <a:lstStyle/>
          <a:p>
            <a:r>
              <a:rPr lang="en-US" altLang="tr-TR"/>
              <a:t>The basic I/O classes are InputStream, OutputStream, Reader and Writer</a:t>
            </a:r>
          </a:p>
          <a:p>
            <a:r>
              <a:rPr lang="en-US" altLang="tr-TR"/>
              <a:t>Decorations:</a:t>
            </a:r>
          </a:p>
          <a:p>
            <a:pPr lvl="1"/>
            <a:r>
              <a:rPr lang="en-US" altLang="tr-TR"/>
              <a:t>Buffered Stream - adds buffering for the stream</a:t>
            </a:r>
          </a:p>
          <a:p>
            <a:pPr lvl="1"/>
            <a:r>
              <a:rPr lang="en-US" altLang="tr-TR"/>
              <a:t>Data Stream - allows I/O of primitive Java data types</a:t>
            </a:r>
          </a:p>
          <a:p>
            <a:pPr lvl="1"/>
            <a:r>
              <a:rPr lang="en-US" altLang="tr-TR"/>
              <a:t>Pushback Stream - allows undo operation</a:t>
            </a:r>
          </a:p>
          <a:p>
            <a:endParaRPr lang="tr-TR" altLang="tr-T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52E9B2C3-AB24-CF26-A781-A52F5FEA1C9C}"/>
              </a:ext>
            </a:extLst>
          </p:cNvPr>
          <p:cNvSpPr>
            <a:spLocks noGrp="1" noChangeArrowheads="1"/>
          </p:cNvSpPr>
          <p:nvPr>
            <p:ph type="title"/>
          </p:nvPr>
        </p:nvSpPr>
        <p:spPr/>
        <p:txBody>
          <a:bodyPr/>
          <a:lstStyle/>
          <a:p>
            <a:r>
              <a:rPr lang="en-US" altLang="tr-TR" dirty="0"/>
              <a:t>Example decoration chaining</a:t>
            </a:r>
            <a:endParaRPr lang="tr-TR" altLang="tr-TR" dirty="0"/>
          </a:p>
        </p:txBody>
      </p:sp>
      <p:sp>
        <p:nvSpPr>
          <p:cNvPr id="65539" name="Content Placeholder 2">
            <a:extLst>
              <a:ext uri="{FF2B5EF4-FFF2-40B4-BE49-F238E27FC236}">
                <a16:creationId xmlns:a16="http://schemas.microsoft.com/office/drawing/2014/main" id="{442C1006-ED79-2546-8FAF-D3DBDACF6B28}"/>
              </a:ext>
            </a:extLst>
          </p:cNvPr>
          <p:cNvSpPr>
            <a:spLocks noGrp="1" noChangeArrowheads="1"/>
          </p:cNvSpPr>
          <p:nvPr>
            <p:ph idx="1"/>
          </p:nvPr>
        </p:nvSpPr>
        <p:spPr>
          <a:xfrm>
            <a:off x="77819" y="1315732"/>
            <a:ext cx="9824937" cy="4532109"/>
          </a:xfrm>
        </p:spPr>
        <p:txBody>
          <a:bodyPr/>
          <a:lstStyle/>
          <a:p>
            <a:pPr marL="0" indent="0">
              <a:buFontTx/>
              <a:buNone/>
            </a:pPr>
            <a:r>
              <a:rPr lang="tr-TR" altLang="tr-TR" sz="2000" dirty="0" err="1">
                <a:latin typeface="Consolas" panose="020B0609020204030204" pitchFamily="49" charset="0"/>
                <a:ea typeface="Verdana" panose="020B0604030504040204" pitchFamily="34" charset="0"/>
              </a:rPr>
              <a:t>public</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class</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JavaIO</a:t>
            </a:r>
            <a:r>
              <a:rPr lang="tr-TR" altLang="tr-TR" sz="2000" dirty="0">
                <a:latin typeface="Consolas" panose="020B0609020204030204" pitchFamily="49" charset="0"/>
                <a:ea typeface="Verdana" panose="020B0604030504040204" pitchFamily="34" charset="0"/>
              </a:rPr>
              <a:t> {</a:t>
            </a:r>
          </a:p>
          <a:p>
            <a:pPr marL="0" indent="0">
              <a:buFontTx/>
              <a:buNone/>
            </a:pP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public</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static</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void</a:t>
            </a:r>
            <a:r>
              <a:rPr lang="tr-TR" altLang="tr-TR" sz="2000" dirty="0">
                <a:latin typeface="Consolas" panose="020B0609020204030204" pitchFamily="49" charset="0"/>
                <a:ea typeface="Verdana" panose="020B0604030504040204" pitchFamily="34" charset="0"/>
              </a:rPr>
              <a:t> main(</a:t>
            </a:r>
            <a:r>
              <a:rPr lang="tr-TR" altLang="tr-TR" sz="2000" dirty="0" err="1">
                <a:latin typeface="Consolas" panose="020B0609020204030204" pitchFamily="49" charset="0"/>
                <a:ea typeface="Verdana" panose="020B0604030504040204" pitchFamily="34" charset="0"/>
              </a:rPr>
              <a:t>String</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args</a:t>
            </a:r>
            <a:r>
              <a:rPr lang="tr-TR" altLang="tr-TR" sz="2000" dirty="0">
                <a:latin typeface="Consolas" panose="020B0609020204030204" pitchFamily="49" charset="0"/>
                <a:ea typeface="Verdana" panose="020B0604030504040204" pitchFamily="34" charset="0"/>
              </a:rPr>
              <a:t>) {</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Open an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FileInputStream</a:t>
            </a:r>
            <a:r>
              <a:rPr lang="tr-TR" altLang="tr-TR" sz="2000" dirty="0">
                <a:latin typeface="Consolas" panose="020B0609020204030204" pitchFamily="49" charset="0"/>
                <a:ea typeface="Verdana" panose="020B0604030504040204" pitchFamily="34" charset="0"/>
              </a:rPr>
              <a:t> in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FileInputStream</a:t>
            </a:r>
            <a:r>
              <a:rPr lang="tr-TR" altLang="tr-TR" sz="2000" dirty="0">
                <a:latin typeface="Consolas" panose="020B0609020204030204" pitchFamily="49" charset="0"/>
                <a:ea typeface="Verdana" panose="020B0604030504040204" pitchFamily="34" charset="0"/>
              </a:rPr>
              <a:t>("test.dat");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 </a:t>
            </a:r>
            <a:r>
              <a:rPr lang="tr-TR" altLang="tr-TR" sz="2000" dirty="0" err="1">
                <a:latin typeface="Consolas" panose="020B0609020204030204" pitchFamily="49" charset="0"/>
                <a:ea typeface="Verdana" panose="020B0604030504040204" pitchFamily="34" charset="0"/>
              </a:rPr>
              <a:t>buffered</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BufferedInputStream</a:t>
            </a:r>
            <a:r>
              <a:rPr lang="tr-TR" altLang="tr-TR" sz="2000" dirty="0">
                <a:latin typeface="Consolas" panose="020B0609020204030204" pitchFamily="49" charset="0"/>
                <a:ea typeface="Verdana" panose="020B0604030504040204" pitchFamily="34" charset="0"/>
              </a:rPr>
              <a:t> bin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BufferedInputStream</a:t>
            </a:r>
            <a:r>
              <a:rPr lang="tr-TR" altLang="tr-TR" sz="2000" dirty="0">
                <a:latin typeface="Consolas" panose="020B0609020204030204" pitchFamily="49" charset="0"/>
                <a:ea typeface="Verdana" panose="020B0604030504040204" pitchFamily="34" charset="0"/>
              </a:rPr>
              <a:t>(in);</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 </a:t>
            </a:r>
            <a:r>
              <a:rPr lang="tr-TR" altLang="tr-TR" sz="2000" dirty="0" err="1">
                <a:latin typeface="Consolas" panose="020B0609020204030204" pitchFamily="49" charset="0"/>
                <a:ea typeface="Verdana" panose="020B0604030504040204" pitchFamily="34" charset="0"/>
              </a:rPr>
              <a:t>buffered</a:t>
            </a:r>
            <a:r>
              <a:rPr lang="tr-TR" altLang="tr-TR" sz="2000" dirty="0">
                <a:latin typeface="Consolas" panose="020B0609020204030204" pitchFamily="49" charset="0"/>
                <a:ea typeface="Verdana" panose="020B0604030504040204" pitchFamily="34" charset="0"/>
              </a:rPr>
              <a:t>, data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dbin</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(bin);</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an </a:t>
            </a:r>
            <a:r>
              <a:rPr lang="tr-TR" altLang="tr-TR" sz="2000" dirty="0" err="1">
                <a:latin typeface="Consolas" panose="020B0609020204030204" pitchFamily="49" charset="0"/>
                <a:ea typeface="Verdana" panose="020B0604030504040204" pitchFamily="34" charset="0"/>
              </a:rPr>
              <a:t>unbuffered</a:t>
            </a:r>
            <a:r>
              <a:rPr lang="tr-TR" altLang="tr-TR" sz="2000" dirty="0">
                <a:latin typeface="Consolas" panose="020B0609020204030204" pitchFamily="49" charset="0"/>
                <a:ea typeface="Verdana" panose="020B0604030504040204" pitchFamily="34" charset="0"/>
              </a:rPr>
              <a:t>, data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 din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(in);</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 </a:t>
            </a:r>
            <a:r>
              <a:rPr lang="tr-TR" altLang="tr-TR" sz="2000" dirty="0" err="1">
                <a:latin typeface="Consolas" panose="020B0609020204030204" pitchFamily="49" charset="0"/>
                <a:ea typeface="Verdana" panose="020B0604030504040204" pitchFamily="34" charset="0"/>
              </a:rPr>
              <a:t>buffered</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pushback</a:t>
            </a:r>
            <a:r>
              <a:rPr lang="tr-TR" altLang="tr-TR" sz="2000" dirty="0">
                <a:latin typeface="Consolas" panose="020B0609020204030204" pitchFamily="49" charset="0"/>
                <a:ea typeface="Verdana" panose="020B0604030504040204" pitchFamily="34" charset="0"/>
              </a:rPr>
              <a:t>, data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PushbackInputStream</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pbdbin</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PushbackInputStream</a:t>
            </a:r>
            <a:r>
              <a:rPr lang="tr-TR" altLang="tr-TR" sz="2000" dirty="0">
                <a:latin typeface="Consolas" panose="020B0609020204030204" pitchFamily="49" charset="0"/>
                <a:ea typeface="Verdana" panose="020B0604030504040204" pitchFamily="34" charset="0"/>
              </a:rPr>
              <a:t>(</a:t>
            </a:r>
            <a:r>
              <a:rPr lang="tr-TR" altLang="tr-TR" sz="2000" dirty="0" err="1">
                <a:latin typeface="Consolas" panose="020B0609020204030204" pitchFamily="49" charset="0"/>
                <a:ea typeface="Verdana" panose="020B0604030504040204" pitchFamily="34" charset="0"/>
              </a:rPr>
              <a:t>dbin</a:t>
            </a:r>
            <a:r>
              <a:rPr lang="tr-TR" altLang="tr-TR" sz="2000" dirty="0">
                <a:latin typeface="Consolas" panose="020B0609020204030204" pitchFamily="49" charset="0"/>
                <a:ea typeface="Verdana" panose="020B0604030504040204" pitchFamily="34" charset="0"/>
              </a:rPr>
              <a:t>);</a:t>
            </a:r>
            <a:endParaRPr lang="en-US" altLang="tr-TR" sz="2000" dirty="0">
              <a:latin typeface="Consolas" panose="020B0609020204030204" pitchFamily="49" charset="0"/>
              <a:ea typeface="Verdana" panose="020B0604030504040204" pitchFamily="34" charset="0"/>
            </a:endParaRPr>
          </a:p>
          <a:p>
            <a:pPr marL="0" indent="0">
              <a:buFontTx/>
              <a:buNone/>
            </a:pPr>
            <a:r>
              <a:rPr lang="en-US" altLang="tr-TR" sz="2000" dirty="0">
                <a:latin typeface="Consolas" panose="020B0609020204030204" pitchFamily="49" charset="0"/>
                <a:ea typeface="Verdana" panose="020B0604030504040204" pitchFamily="34" charset="0"/>
              </a:rPr>
              <a:t>      </a:t>
            </a:r>
            <a:endParaRPr lang="tr-TR" altLang="tr-TR" sz="2000" dirty="0">
              <a:latin typeface="Consolas" panose="020B0609020204030204" pitchFamily="49" charset="0"/>
              <a:ea typeface="Verdana" panose="020B0604030504040204" pitchFamily="34" charset="0"/>
            </a:endParaRP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p>
          <a:p>
            <a:pPr marL="0" indent="0">
              <a:buFontTx/>
              <a:buNone/>
            </a:pPr>
            <a:r>
              <a:rPr lang="tr-TR" altLang="tr-TR" sz="2000" dirty="0">
                <a:latin typeface="Consolas" panose="020B0609020204030204" pitchFamily="49" charset="0"/>
                <a:ea typeface="Verdana" panose="020B0604030504040204" pitchFamily="34"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a:extLst>
              <a:ext uri="{FF2B5EF4-FFF2-40B4-BE49-F238E27FC236}">
                <a16:creationId xmlns:a16="http://schemas.microsoft.com/office/drawing/2014/main" id="{AE7C4152-295A-D54A-BAF9-A62299DF1194}"/>
              </a:ext>
            </a:extLst>
          </p:cNvPr>
          <p:cNvSpPr>
            <a:spLocks noGrp="1" noChangeArrowheads="1"/>
          </p:cNvSpPr>
          <p:nvPr>
            <p:ph idx="4294967295"/>
          </p:nvPr>
        </p:nvSpPr>
        <p:spPr>
          <a:xfrm>
            <a:off x="223736" y="580316"/>
            <a:ext cx="8229600" cy="4119503"/>
          </a:xfrm>
        </p:spPr>
        <p:txBody>
          <a:bodyPr/>
          <a:lstStyle/>
          <a:p>
            <a:pPr marL="0" indent="0">
              <a:buFontTx/>
              <a:buNone/>
            </a:pPr>
            <a:r>
              <a:rPr lang="tr-TR" altLang="tr-TR" sz="2000" dirty="0" err="1">
                <a:latin typeface="Verdana" panose="020B0604030504040204" pitchFamily="34" charset="0"/>
                <a:ea typeface="Verdana" panose="020B0604030504040204" pitchFamily="34" charset="0"/>
              </a:rPr>
              <a:t>class</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ReadingFileExample</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public</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static</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void</a:t>
            </a:r>
            <a:r>
              <a:rPr lang="tr-TR" altLang="tr-TR" sz="2000" dirty="0">
                <a:latin typeface="Verdana" panose="020B0604030504040204" pitchFamily="34" charset="0"/>
                <a:ea typeface="Verdana" panose="020B0604030504040204" pitchFamily="34" charset="0"/>
              </a:rPr>
              <a:t>  main( </a:t>
            </a:r>
            <a:r>
              <a:rPr lang="tr-TR" altLang="tr-TR" sz="2000" dirty="0" err="1">
                <a:latin typeface="Verdana" panose="020B0604030504040204" pitchFamily="34" charset="0"/>
                <a:ea typeface="Verdana" panose="020B0604030504040204" pitchFamily="34" charset="0"/>
              </a:rPr>
              <a:t>String</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args</a:t>
            </a:r>
            <a:r>
              <a:rPr lang="tr-TR" altLang="tr-TR" sz="2000" dirty="0">
                <a:latin typeface="Verdana" panose="020B0604030504040204" pitchFamily="34" charset="0"/>
                <a:ea typeface="Verdana" panose="020B0604030504040204" pitchFamily="34" charset="0"/>
              </a:rPr>
              <a:t>[]  ) </a:t>
            </a:r>
            <a:r>
              <a:rPr lang="tr-TR" altLang="tr-TR" sz="2000" dirty="0" err="1">
                <a:latin typeface="Verdana" panose="020B0604030504040204" pitchFamily="34" charset="0"/>
                <a:ea typeface="Verdana" panose="020B0604030504040204" pitchFamily="34" charset="0"/>
              </a:rPr>
              <a:t>throws</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Exception</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endParaRPr lang="en-US" altLang="tr-TR" sz="2000" dirty="0">
              <a:latin typeface="Verdana" panose="020B0604030504040204" pitchFamily="34" charset="0"/>
              <a:ea typeface="Verdana" panose="020B0604030504040204" pitchFamily="34" charset="0"/>
            </a:endParaRP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ASCIIInputStream</a:t>
            </a:r>
            <a:r>
              <a:rPr lang="tr-TR" altLang="tr-TR" sz="2000" dirty="0">
                <a:latin typeface="Verdana" panose="020B0604030504040204" pitchFamily="34" charset="0"/>
                <a:ea typeface="Verdana" panose="020B0604030504040204" pitchFamily="34" charset="0"/>
              </a:rPr>
              <a:t>  cin</a:t>
            </a: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new</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ASCIIInputStream</a:t>
            </a:r>
            <a:r>
              <a:rPr lang="en-US" altLang="tr-TR" sz="2000" dirty="0">
                <a:latin typeface="Verdana" panose="020B0604030504040204" pitchFamily="34" charset="0"/>
                <a:ea typeface="Verdana" panose="020B0604030504040204" pitchFamily="34" charset="0"/>
              </a:rPr>
              <a:t>(</a:t>
            </a: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new</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BufferedInputStream</a:t>
            </a:r>
            <a:r>
              <a:rPr lang="en-US" altLang="tr-TR" sz="2000" dirty="0">
                <a:latin typeface="Verdana" panose="020B0604030504040204" pitchFamily="34" charset="0"/>
                <a:ea typeface="Verdana" panose="020B0604030504040204" pitchFamily="34" charset="0"/>
              </a:rPr>
              <a:t> (</a:t>
            </a: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new</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FileInputStream</a:t>
            </a:r>
            <a:r>
              <a:rPr lang="tr-TR" altLang="tr-TR" sz="2000" dirty="0">
                <a:latin typeface="Verdana" panose="020B0604030504040204" pitchFamily="34" charset="0"/>
                <a:ea typeface="Verdana" panose="020B0604030504040204" pitchFamily="34" charset="0"/>
              </a:rPr>
              <a:t>( "ReadingFileExample.java" );</a:t>
            </a:r>
          </a:p>
          <a:p>
            <a:pPr marL="0" indent="0">
              <a:buFontTx/>
              <a:buNone/>
            </a:pPr>
            <a:r>
              <a:rPr lang="tr-TR" altLang="tr-TR" sz="2000" dirty="0">
                <a:latin typeface="Verdana" panose="020B0604030504040204" pitchFamily="34" charset="0"/>
                <a:ea typeface="Verdana" panose="020B0604030504040204" pitchFamily="34" charset="0"/>
              </a:rPr>
              <a:t>          </a:t>
            </a:r>
            <a:endParaRPr lang="en-US" altLang="tr-TR" sz="2000" dirty="0">
              <a:latin typeface="Verdana" panose="020B0604030504040204" pitchFamily="34" charset="0"/>
              <a:ea typeface="Verdana" panose="020B0604030504040204" pitchFamily="34" charset="0"/>
            </a:endParaRP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System.out.println</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cin.readWord</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for</a:t>
            </a:r>
            <a:r>
              <a:rPr lang="tr-TR" altLang="tr-TR" sz="2000" dirty="0">
                <a:latin typeface="Verdana" panose="020B0604030504040204" pitchFamily="34" charset="0"/>
                <a:ea typeface="Verdana" panose="020B0604030504040204" pitchFamily="34" charset="0"/>
              </a:rPr>
              <a:t>  ( </a:t>
            </a:r>
            <a:r>
              <a:rPr lang="tr-TR" altLang="tr-TR" sz="2000" dirty="0" err="1">
                <a:latin typeface="Verdana" panose="020B0604030504040204" pitchFamily="34" charset="0"/>
                <a:ea typeface="Verdana" panose="020B0604030504040204" pitchFamily="34" charset="0"/>
              </a:rPr>
              <a:t>int</a:t>
            </a:r>
            <a:r>
              <a:rPr lang="tr-TR" altLang="tr-TR" sz="2000" dirty="0">
                <a:latin typeface="Verdana" panose="020B0604030504040204" pitchFamily="34" charset="0"/>
                <a:ea typeface="Verdana" panose="020B0604030504040204" pitchFamily="34" charset="0"/>
              </a:rPr>
              <a:t>  k = 1 ; k&lt; </a:t>
            </a:r>
            <a:r>
              <a:rPr lang="en-US" altLang="tr-TR" sz="2000" dirty="0">
                <a:latin typeface="Verdana" panose="020B0604030504040204" pitchFamily="34" charset="0"/>
                <a:ea typeface="Verdana" panose="020B0604030504040204" pitchFamily="34" charset="0"/>
              </a:rPr>
              <a:t>4</a:t>
            </a:r>
            <a:r>
              <a:rPr lang="tr-TR" altLang="tr-TR" sz="2000" dirty="0">
                <a:latin typeface="Verdana" panose="020B0604030504040204" pitchFamily="34" charset="0"/>
                <a:ea typeface="Verdana" panose="020B0604030504040204" pitchFamily="34" charset="0"/>
              </a:rPr>
              <a:t>;k++ ) </a:t>
            </a:r>
            <a:r>
              <a:rPr lang="tr-TR" altLang="tr-TR" sz="2000" dirty="0" err="1">
                <a:latin typeface="Verdana" panose="020B0604030504040204" pitchFamily="34" charset="0"/>
                <a:ea typeface="Verdana" panose="020B0604030504040204" pitchFamily="34" charset="0"/>
              </a:rPr>
              <a:t>System.out.println</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cin.readLine</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p>
        </p:txBody>
      </p:sp>
      <p:pic>
        <p:nvPicPr>
          <p:cNvPr id="66564" name="Picture 2">
            <a:extLst>
              <a:ext uri="{FF2B5EF4-FFF2-40B4-BE49-F238E27FC236}">
                <a16:creationId xmlns:a16="http://schemas.microsoft.com/office/drawing/2014/main" id="{68EE8E47-EDFB-CC0B-6C7A-3FF0ADC45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157" y="4864509"/>
            <a:ext cx="64166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4584955-5364-AA65-E79F-8F49764F7DD8}"/>
              </a:ext>
            </a:extLst>
          </p:cNvPr>
          <p:cNvSpPr>
            <a:spLocks noGrp="1" noChangeArrowheads="1"/>
          </p:cNvSpPr>
          <p:nvPr>
            <p:ph type="title"/>
          </p:nvPr>
        </p:nvSpPr>
        <p:spPr/>
        <p:txBody>
          <a:bodyPr/>
          <a:lstStyle/>
          <a:p>
            <a:pPr eaLnBrk="1" hangingPunct="1"/>
            <a:r>
              <a:rPr lang="en-US" altLang="tr-TR"/>
              <a:t>Composite - Structure</a:t>
            </a:r>
          </a:p>
        </p:txBody>
      </p:sp>
      <p:grpSp>
        <p:nvGrpSpPr>
          <p:cNvPr id="19459" name="Group 7">
            <a:extLst>
              <a:ext uri="{FF2B5EF4-FFF2-40B4-BE49-F238E27FC236}">
                <a16:creationId xmlns:a16="http://schemas.microsoft.com/office/drawing/2014/main" id="{DF2A3CA4-63A3-8618-5A73-D547019E4477}"/>
              </a:ext>
            </a:extLst>
          </p:cNvPr>
          <p:cNvGrpSpPr>
            <a:grpSpLocks/>
          </p:cNvGrpSpPr>
          <p:nvPr/>
        </p:nvGrpSpPr>
        <p:grpSpPr bwMode="auto">
          <a:xfrm>
            <a:off x="911225" y="2359025"/>
            <a:ext cx="1008063" cy="531813"/>
            <a:chOff x="657" y="1026"/>
            <a:chExt cx="635" cy="335"/>
          </a:xfrm>
        </p:grpSpPr>
        <p:sp>
          <p:nvSpPr>
            <p:cNvPr id="19495" name="Rectangle 8">
              <a:extLst>
                <a:ext uri="{FF2B5EF4-FFF2-40B4-BE49-F238E27FC236}">
                  <a16:creationId xmlns:a16="http://schemas.microsoft.com/office/drawing/2014/main" id="{70B373ED-C29F-C0A6-067E-D9C0A4C5DCA0}"/>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6" name="Text Box 9">
              <a:extLst>
                <a:ext uri="{FF2B5EF4-FFF2-40B4-BE49-F238E27FC236}">
                  <a16:creationId xmlns:a16="http://schemas.microsoft.com/office/drawing/2014/main" id="{67307ADB-DD3C-A018-E77B-158F73456D11}"/>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9497" name="Line 10">
              <a:extLst>
                <a:ext uri="{FF2B5EF4-FFF2-40B4-BE49-F238E27FC236}">
                  <a16:creationId xmlns:a16="http://schemas.microsoft.com/office/drawing/2014/main" id="{6829E86C-9C6F-58B5-3BF5-3519E6CD7868}"/>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11">
              <a:extLst>
                <a:ext uri="{FF2B5EF4-FFF2-40B4-BE49-F238E27FC236}">
                  <a16:creationId xmlns:a16="http://schemas.microsoft.com/office/drawing/2014/main" id="{65251665-1147-8DB5-600A-8299EDC27D2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0" name="Group 15">
            <a:extLst>
              <a:ext uri="{FF2B5EF4-FFF2-40B4-BE49-F238E27FC236}">
                <a16:creationId xmlns:a16="http://schemas.microsoft.com/office/drawing/2014/main" id="{3F82AC03-EEFD-1928-7A59-56787B0C11A7}"/>
              </a:ext>
            </a:extLst>
          </p:cNvPr>
          <p:cNvGrpSpPr>
            <a:grpSpLocks/>
          </p:cNvGrpSpPr>
          <p:nvPr/>
        </p:nvGrpSpPr>
        <p:grpSpPr bwMode="auto">
          <a:xfrm>
            <a:off x="3711575" y="1770063"/>
            <a:ext cx="2413000" cy="1711325"/>
            <a:chOff x="2338" y="1115"/>
            <a:chExt cx="1520" cy="1078"/>
          </a:xfrm>
        </p:grpSpPr>
        <p:sp>
          <p:nvSpPr>
            <p:cNvPr id="19490" name="Rectangle 4">
              <a:extLst>
                <a:ext uri="{FF2B5EF4-FFF2-40B4-BE49-F238E27FC236}">
                  <a16:creationId xmlns:a16="http://schemas.microsoft.com/office/drawing/2014/main" id="{2E4BB31E-28CD-FF38-56BB-AD6550C9E2FE}"/>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1" name="Text Box 6">
              <a:extLst>
                <a:ext uri="{FF2B5EF4-FFF2-40B4-BE49-F238E27FC236}">
                  <a16:creationId xmlns:a16="http://schemas.microsoft.com/office/drawing/2014/main" id="{48534938-0247-B12E-71F3-FAF9E9405DA0}"/>
                </a:ext>
              </a:extLst>
            </p:cNvPr>
            <p:cNvSpPr txBox="1">
              <a:spLocks noChangeArrowheads="1"/>
            </p:cNvSpPr>
            <p:nvPr/>
          </p:nvSpPr>
          <p:spPr bwMode="auto">
            <a:xfrm>
              <a:off x="2566" y="1148"/>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Component</a:t>
              </a:r>
            </a:p>
          </p:txBody>
        </p:sp>
        <p:sp>
          <p:nvSpPr>
            <p:cNvPr id="19492" name="Line 12">
              <a:extLst>
                <a:ext uri="{FF2B5EF4-FFF2-40B4-BE49-F238E27FC236}">
                  <a16:creationId xmlns:a16="http://schemas.microsoft.com/office/drawing/2014/main" id="{1C3954B0-B14A-3DAD-2654-50C453BB6112}"/>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Text Box 13">
              <a:extLst>
                <a:ext uri="{FF2B5EF4-FFF2-40B4-BE49-F238E27FC236}">
                  <a16:creationId xmlns:a16="http://schemas.microsoft.com/office/drawing/2014/main" id="{9E6E2ACE-3AFF-B93E-8A8D-CD7353FBA59A}"/>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+operation()</a:t>
              </a:r>
            </a:p>
            <a:p>
              <a:pPr eaLnBrk="1" hangingPunct="1">
                <a:spcBef>
                  <a:spcPct val="0"/>
                </a:spcBef>
                <a:buFontTx/>
                <a:buNone/>
              </a:pPr>
              <a:r>
                <a:rPr lang="en-US" altLang="tr-TR" sz="1800" i="1"/>
                <a:t>+add(Component)</a:t>
              </a:r>
            </a:p>
            <a:p>
              <a:pPr eaLnBrk="1" hangingPunct="1">
                <a:spcBef>
                  <a:spcPct val="0"/>
                </a:spcBef>
                <a:buFontTx/>
                <a:buNone/>
              </a:pPr>
              <a:r>
                <a:rPr lang="en-US" altLang="tr-TR" sz="1800" i="1"/>
                <a:t>+remove(Component)</a:t>
              </a:r>
            </a:p>
            <a:p>
              <a:pPr eaLnBrk="1" hangingPunct="1">
                <a:spcBef>
                  <a:spcPct val="0"/>
                </a:spcBef>
                <a:buFontTx/>
                <a:buNone/>
              </a:pPr>
              <a:r>
                <a:rPr lang="en-US" altLang="tr-TR" sz="1800" i="1"/>
                <a:t>+getChild(int)</a:t>
              </a:r>
            </a:p>
          </p:txBody>
        </p:sp>
        <p:sp>
          <p:nvSpPr>
            <p:cNvPr id="19494" name="Line 14">
              <a:extLst>
                <a:ext uri="{FF2B5EF4-FFF2-40B4-BE49-F238E27FC236}">
                  <a16:creationId xmlns:a16="http://schemas.microsoft.com/office/drawing/2014/main" id="{6FCEEA02-3B40-4CBF-A8D1-646EE8CA5AA8}"/>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1" name="Group 16">
            <a:extLst>
              <a:ext uri="{FF2B5EF4-FFF2-40B4-BE49-F238E27FC236}">
                <a16:creationId xmlns:a16="http://schemas.microsoft.com/office/drawing/2014/main" id="{5D1B64B2-827C-9004-01B3-FA441150D73F}"/>
              </a:ext>
            </a:extLst>
          </p:cNvPr>
          <p:cNvGrpSpPr>
            <a:grpSpLocks/>
          </p:cNvGrpSpPr>
          <p:nvPr/>
        </p:nvGrpSpPr>
        <p:grpSpPr bwMode="auto">
          <a:xfrm>
            <a:off x="4579938" y="4191000"/>
            <a:ext cx="2413000" cy="1711325"/>
            <a:chOff x="2338" y="1115"/>
            <a:chExt cx="1520" cy="1078"/>
          </a:xfrm>
        </p:grpSpPr>
        <p:sp>
          <p:nvSpPr>
            <p:cNvPr id="19485" name="Rectangle 17">
              <a:extLst>
                <a:ext uri="{FF2B5EF4-FFF2-40B4-BE49-F238E27FC236}">
                  <a16:creationId xmlns:a16="http://schemas.microsoft.com/office/drawing/2014/main" id="{BEAF8989-DC1C-0809-E4CC-14FF088B3CA3}"/>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6" name="Text Box 18">
              <a:extLst>
                <a:ext uri="{FF2B5EF4-FFF2-40B4-BE49-F238E27FC236}">
                  <a16:creationId xmlns:a16="http://schemas.microsoft.com/office/drawing/2014/main" id="{E464A957-1F21-26FA-C275-207779C94E19}"/>
                </a:ext>
              </a:extLst>
            </p:cNvPr>
            <p:cNvSpPr txBox="1">
              <a:spLocks noChangeArrowheads="1"/>
            </p:cNvSpPr>
            <p:nvPr/>
          </p:nvSpPr>
          <p:spPr bwMode="auto">
            <a:xfrm>
              <a:off x="2566" y="1148"/>
              <a:ext cx="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Composite</a:t>
              </a:r>
            </a:p>
          </p:txBody>
        </p:sp>
        <p:sp>
          <p:nvSpPr>
            <p:cNvPr id="19487" name="Line 19">
              <a:extLst>
                <a:ext uri="{FF2B5EF4-FFF2-40B4-BE49-F238E27FC236}">
                  <a16:creationId xmlns:a16="http://schemas.microsoft.com/office/drawing/2014/main" id="{FDC2184C-A2A2-383B-64AF-0E014010CC0B}"/>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Text Box 20">
              <a:extLst>
                <a:ext uri="{FF2B5EF4-FFF2-40B4-BE49-F238E27FC236}">
                  <a16:creationId xmlns:a16="http://schemas.microsoft.com/office/drawing/2014/main" id="{27769CF3-157A-53B9-D754-8CEDFDB3A2A3}"/>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+operation()</a:t>
              </a:r>
            </a:p>
            <a:p>
              <a:pPr eaLnBrk="1" hangingPunct="1">
                <a:spcBef>
                  <a:spcPct val="0"/>
                </a:spcBef>
                <a:buFontTx/>
                <a:buNone/>
              </a:pPr>
              <a:r>
                <a:rPr lang="en-US" altLang="tr-TR" sz="1800" dirty="0"/>
                <a:t>+add(Component)</a:t>
              </a:r>
            </a:p>
            <a:p>
              <a:pPr eaLnBrk="1" hangingPunct="1">
                <a:spcBef>
                  <a:spcPct val="0"/>
                </a:spcBef>
                <a:buFontTx/>
                <a:buNone/>
              </a:pPr>
              <a:r>
                <a:rPr lang="en-US" altLang="tr-TR" sz="1800" dirty="0"/>
                <a:t>+remove(Component)</a:t>
              </a:r>
            </a:p>
            <a:p>
              <a:pPr eaLnBrk="1" hangingPunct="1">
                <a:spcBef>
                  <a:spcPct val="0"/>
                </a:spcBef>
                <a:buFontTx/>
                <a:buNone/>
              </a:pPr>
              <a:r>
                <a:rPr lang="en-US" altLang="tr-TR" sz="1800" dirty="0"/>
                <a:t>+</a:t>
              </a:r>
              <a:r>
                <a:rPr lang="en-US" altLang="tr-TR" sz="1800" dirty="0" err="1"/>
                <a:t>getChild</a:t>
              </a:r>
              <a:r>
                <a:rPr lang="en-US" altLang="tr-TR" sz="1800" dirty="0"/>
                <a:t>(int)</a:t>
              </a:r>
            </a:p>
          </p:txBody>
        </p:sp>
        <p:sp>
          <p:nvSpPr>
            <p:cNvPr id="19489" name="Line 21">
              <a:extLst>
                <a:ext uri="{FF2B5EF4-FFF2-40B4-BE49-F238E27FC236}">
                  <a16:creationId xmlns:a16="http://schemas.microsoft.com/office/drawing/2014/main" id="{FFAC34C9-DD69-0C87-9511-1C5A18577209}"/>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2" name="Group 27">
            <a:extLst>
              <a:ext uri="{FF2B5EF4-FFF2-40B4-BE49-F238E27FC236}">
                <a16:creationId xmlns:a16="http://schemas.microsoft.com/office/drawing/2014/main" id="{EE9371DD-10A5-D264-164C-1A92EA909110}"/>
              </a:ext>
            </a:extLst>
          </p:cNvPr>
          <p:cNvGrpSpPr>
            <a:grpSpLocks/>
          </p:cNvGrpSpPr>
          <p:nvPr/>
        </p:nvGrpSpPr>
        <p:grpSpPr bwMode="auto">
          <a:xfrm>
            <a:off x="1563688" y="4281488"/>
            <a:ext cx="1571625" cy="796925"/>
            <a:chOff x="985" y="2715"/>
            <a:chExt cx="990" cy="502"/>
          </a:xfrm>
        </p:grpSpPr>
        <p:sp>
          <p:nvSpPr>
            <p:cNvPr id="19480" name="Rectangle 22">
              <a:extLst>
                <a:ext uri="{FF2B5EF4-FFF2-40B4-BE49-F238E27FC236}">
                  <a16:creationId xmlns:a16="http://schemas.microsoft.com/office/drawing/2014/main" id="{6AE56EA4-27BE-7267-EA49-1D8EDC374390}"/>
                </a:ext>
              </a:extLst>
            </p:cNvPr>
            <p:cNvSpPr>
              <a:spLocks noChangeArrowheads="1"/>
            </p:cNvSpPr>
            <p:nvPr/>
          </p:nvSpPr>
          <p:spPr bwMode="auto">
            <a:xfrm>
              <a:off x="1006" y="2715"/>
              <a:ext cx="969" cy="49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1" name="Text Box 23">
              <a:extLst>
                <a:ext uri="{FF2B5EF4-FFF2-40B4-BE49-F238E27FC236}">
                  <a16:creationId xmlns:a16="http://schemas.microsoft.com/office/drawing/2014/main" id="{DD2279F7-A084-F30D-E508-6BDC21A93031}"/>
                </a:ext>
              </a:extLst>
            </p:cNvPr>
            <p:cNvSpPr txBox="1">
              <a:spLocks noChangeArrowheads="1"/>
            </p:cNvSpPr>
            <p:nvPr/>
          </p:nvSpPr>
          <p:spPr bwMode="auto">
            <a:xfrm>
              <a:off x="1267" y="2721"/>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Leaf</a:t>
              </a:r>
            </a:p>
          </p:txBody>
        </p:sp>
        <p:sp>
          <p:nvSpPr>
            <p:cNvPr id="19482" name="Text Box 24">
              <a:extLst>
                <a:ext uri="{FF2B5EF4-FFF2-40B4-BE49-F238E27FC236}">
                  <a16:creationId xmlns:a16="http://schemas.microsoft.com/office/drawing/2014/main" id="{57C2E8BF-570E-D499-D5F3-5956F755E454}"/>
                </a:ext>
              </a:extLst>
            </p:cNvPr>
            <p:cNvSpPr txBox="1">
              <a:spLocks noChangeArrowheads="1"/>
            </p:cNvSpPr>
            <p:nvPr/>
          </p:nvSpPr>
          <p:spPr bwMode="auto">
            <a:xfrm>
              <a:off x="985" y="2986"/>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+operation()</a:t>
              </a:r>
            </a:p>
          </p:txBody>
        </p:sp>
        <p:sp>
          <p:nvSpPr>
            <p:cNvPr id="19483" name="Line 25">
              <a:extLst>
                <a:ext uri="{FF2B5EF4-FFF2-40B4-BE49-F238E27FC236}">
                  <a16:creationId xmlns:a16="http://schemas.microsoft.com/office/drawing/2014/main" id="{41E54FE1-2283-11D6-2B74-727715221894}"/>
                </a:ext>
              </a:extLst>
            </p:cNvPr>
            <p:cNvSpPr>
              <a:spLocks noChangeShapeType="1"/>
            </p:cNvSpPr>
            <p:nvPr/>
          </p:nvSpPr>
          <p:spPr bwMode="auto">
            <a:xfrm>
              <a:off x="1015" y="2953"/>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26">
              <a:extLst>
                <a:ext uri="{FF2B5EF4-FFF2-40B4-BE49-F238E27FC236}">
                  <a16:creationId xmlns:a16="http://schemas.microsoft.com/office/drawing/2014/main" id="{A1FB53C5-DA30-ABD7-A4A0-40C075645EEB}"/>
                </a:ext>
              </a:extLst>
            </p:cNvPr>
            <p:cNvSpPr>
              <a:spLocks noChangeShapeType="1"/>
            </p:cNvSpPr>
            <p:nvPr/>
          </p:nvSpPr>
          <p:spPr bwMode="auto">
            <a:xfrm>
              <a:off x="1014" y="3007"/>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63" name="AutoShape 28">
            <a:extLst>
              <a:ext uri="{FF2B5EF4-FFF2-40B4-BE49-F238E27FC236}">
                <a16:creationId xmlns:a16="http://schemas.microsoft.com/office/drawing/2014/main" id="{8D5C421C-A50C-0712-E146-475C0192E9E4}"/>
              </a:ext>
            </a:extLst>
          </p:cNvPr>
          <p:cNvCxnSpPr>
            <a:cxnSpLocks noChangeShapeType="1"/>
            <a:stCxn id="19495" idx="3"/>
            <a:endCxn id="19490" idx="1"/>
          </p:cNvCxnSpPr>
          <p:nvPr/>
        </p:nvCxnSpPr>
        <p:spPr bwMode="auto">
          <a:xfrm>
            <a:off x="1919288" y="2625725"/>
            <a:ext cx="179705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4" name="AutoShape 29">
            <a:extLst>
              <a:ext uri="{FF2B5EF4-FFF2-40B4-BE49-F238E27FC236}">
                <a16:creationId xmlns:a16="http://schemas.microsoft.com/office/drawing/2014/main" id="{EDCCE2D3-E6B0-9291-1D66-19123CEB25D6}"/>
              </a:ext>
            </a:extLst>
          </p:cNvPr>
          <p:cNvSpPr>
            <a:spLocks noChangeArrowheads="1"/>
          </p:cNvSpPr>
          <p:nvPr/>
        </p:nvSpPr>
        <p:spPr bwMode="auto">
          <a:xfrm>
            <a:off x="4803775" y="3482975"/>
            <a:ext cx="261938"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5" name="AutoShape 30">
            <a:extLst>
              <a:ext uri="{FF2B5EF4-FFF2-40B4-BE49-F238E27FC236}">
                <a16:creationId xmlns:a16="http://schemas.microsoft.com/office/drawing/2014/main" id="{FC76FAFC-8EFD-7655-C64F-3059C120B6EE}"/>
              </a:ext>
            </a:extLst>
          </p:cNvPr>
          <p:cNvCxnSpPr>
            <a:cxnSpLocks noChangeShapeType="1"/>
            <a:stCxn id="19464" idx="3"/>
            <a:endCxn id="19485" idx="0"/>
          </p:cNvCxnSpPr>
          <p:nvPr/>
        </p:nvCxnSpPr>
        <p:spPr bwMode="auto">
          <a:xfrm rot="16200000" flipH="1">
            <a:off x="5118101" y="3533775"/>
            <a:ext cx="474662" cy="839787"/>
          </a:xfrm>
          <a:prstGeom prst="bentConnector3">
            <a:avLst>
              <a:gd name="adj1" fmla="val 4983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66" name="AutoShape 31">
            <a:extLst>
              <a:ext uri="{FF2B5EF4-FFF2-40B4-BE49-F238E27FC236}">
                <a16:creationId xmlns:a16="http://schemas.microsoft.com/office/drawing/2014/main" id="{8552B458-E090-A963-A119-2D8D873864D5}"/>
              </a:ext>
            </a:extLst>
          </p:cNvPr>
          <p:cNvCxnSpPr>
            <a:cxnSpLocks noChangeShapeType="1"/>
            <a:stCxn id="19464" idx="3"/>
            <a:endCxn id="19481" idx="0"/>
          </p:cNvCxnSpPr>
          <p:nvPr/>
        </p:nvCxnSpPr>
        <p:spPr bwMode="auto">
          <a:xfrm rot="5400000">
            <a:off x="3349625" y="2705101"/>
            <a:ext cx="574675" cy="2597150"/>
          </a:xfrm>
          <a:prstGeom prst="bentConnector3">
            <a:avLst>
              <a:gd name="adj1" fmla="val 41986"/>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67" name="AutoShape 32">
            <a:extLst>
              <a:ext uri="{FF2B5EF4-FFF2-40B4-BE49-F238E27FC236}">
                <a16:creationId xmlns:a16="http://schemas.microsoft.com/office/drawing/2014/main" id="{B281D3B6-6158-1088-2764-778E2B301419}"/>
              </a:ext>
            </a:extLst>
          </p:cNvPr>
          <p:cNvSpPr>
            <a:spLocks noChangeArrowheads="1"/>
          </p:cNvSpPr>
          <p:nvPr/>
        </p:nvSpPr>
        <p:spPr bwMode="auto">
          <a:xfrm>
            <a:off x="6937375" y="4527550"/>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8" name="AutoShape 33">
            <a:extLst>
              <a:ext uri="{FF2B5EF4-FFF2-40B4-BE49-F238E27FC236}">
                <a16:creationId xmlns:a16="http://schemas.microsoft.com/office/drawing/2014/main" id="{9668992B-C7AC-0CFA-65D1-7D8BB76A4D6B}"/>
              </a:ext>
            </a:extLst>
          </p:cNvPr>
          <p:cNvCxnSpPr>
            <a:cxnSpLocks noChangeShapeType="1"/>
            <a:stCxn id="19467" idx="3"/>
            <a:endCxn id="19493" idx="3"/>
          </p:cNvCxnSpPr>
          <p:nvPr/>
        </p:nvCxnSpPr>
        <p:spPr bwMode="auto">
          <a:xfrm flipH="1" flipV="1">
            <a:off x="6124575" y="2852738"/>
            <a:ext cx="1247775" cy="1776412"/>
          </a:xfrm>
          <a:prstGeom prst="bentConnector3">
            <a:avLst>
              <a:gd name="adj1" fmla="val -18319"/>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9469" name="Group 35">
            <a:extLst>
              <a:ext uri="{FF2B5EF4-FFF2-40B4-BE49-F238E27FC236}">
                <a16:creationId xmlns:a16="http://schemas.microsoft.com/office/drawing/2014/main" id="{33B93B3E-70C8-9600-AB60-5F29986DE5CE}"/>
              </a:ext>
            </a:extLst>
          </p:cNvPr>
          <p:cNvGrpSpPr>
            <a:grpSpLocks/>
          </p:cNvGrpSpPr>
          <p:nvPr/>
        </p:nvGrpSpPr>
        <p:grpSpPr bwMode="auto">
          <a:xfrm>
            <a:off x="911225" y="6025640"/>
            <a:ext cx="4931562" cy="493713"/>
            <a:chOff x="329" y="1938"/>
            <a:chExt cx="2640" cy="311"/>
          </a:xfrm>
        </p:grpSpPr>
        <p:sp>
          <p:nvSpPr>
            <p:cNvPr id="19472" name="Text Box 36">
              <a:extLst>
                <a:ext uri="{FF2B5EF4-FFF2-40B4-BE49-F238E27FC236}">
                  <a16:creationId xmlns:a16="http://schemas.microsoft.com/office/drawing/2014/main" id="{D64744DF-E875-C19A-3E9E-A379B45E25F5}"/>
                </a:ext>
              </a:extLst>
            </p:cNvPr>
            <p:cNvSpPr txBox="1">
              <a:spLocks noChangeArrowheads="1"/>
            </p:cNvSpPr>
            <p:nvPr/>
          </p:nvSpPr>
          <p:spPr bwMode="auto">
            <a:xfrm>
              <a:off x="341" y="1976"/>
              <a:ext cx="262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200" dirty="0"/>
                <a:t>for all g in children </a:t>
              </a:r>
              <a:r>
                <a:rPr lang="en-US" altLang="tr-TR" sz="2200" dirty="0" err="1"/>
                <a:t>g.operation</a:t>
              </a:r>
              <a:r>
                <a:rPr lang="en-US" altLang="tr-TR" sz="2200" dirty="0"/>
                <a:t>()</a:t>
              </a:r>
            </a:p>
          </p:txBody>
        </p:sp>
        <p:sp>
          <p:nvSpPr>
            <p:cNvPr id="19473" name="Line 37">
              <a:extLst>
                <a:ext uri="{FF2B5EF4-FFF2-40B4-BE49-F238E27FC236}">
                  <a16:creationId xmlns:a16="http://schemas.microsoft.com/office/drawing/2014/main" id="{C29954AB-429B-055E-A419-36AE72A62374}"/>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38">
              <a:extLst>
                <a:ext uri="{FF2B5EF4-FFF2-40B4-BE49-F238E27FC236}">
                  <a16:creationId xmlns:a16="http://schemas.microsoft.com/office/drawing/2014/main" id="{541C69A9-2F8B-C752-2981-7938BC92496A}"/>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39">
              <a:extLst>
                <a:ext uri="{FF2B5EF4-FFF2-40B4-BE49-F238E27FC236}">
                  <a16:creationId xmlns:a16="http://schemas.microsoft.com/office/drawing/2014/main" id="{39E7099A-ECDB-37CE-F8E3-5175197DE17B}"/>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40">
              <a:extLst>
                <a:ext uri="{FF2B5EF4-FFF2-40B4-BE49-F238E27FC236}">
                  <a16:creationId xmlns:a16="http://schemas.microsoft.com/office/drawing/2014/main" id="{B23706D4-C7C4-A2CF-4301-8A28E7697D9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41">
              <a:extLst>
                <a:ext uri="{FF2B5EF4-FFF2-40B4-BE49-F238E27FC236}">
                  <a16:creationId xmlns:a16="http://schemas.microsoft.com/office/drawing/2014/main" id="{46BCA802-EBE3-83BF-A7AD-D1C342B20CEC}"/>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Line 42">
              <a:extLst>
                <a:ext uri="{FF2B5EF4-FFF2-40B4-BE49-F238E27FC236}">
                  <a16:creationId xmlns:a16="http://schemas.microsoft.com/office/drawing/2014/main" id="{32310EAA-93D8-A27F-2182-F139730AEF7D}"/>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43">
              <a:extLst>
                <a:ext uri="{FF2B5EF4-FFF2-40B4-BE49-F238E27FC236}">
                  <a16:creationId xmlns:a16="http://schemas.microsoft.com/office/drawing/2014/main" id="{3AFB8DFC-2166-91B5-F162-120522700F32}"/>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70" name="AutoShape 44">
            <a:extLst>
              <a:ext uri="{FF2B5EF4-FFF2-40B4-BE49-F238E27FC236}">
                <a16:creationId xmlns:a16="http://schemas.microsoft.com/office/drawing/2014/main" id="{F7AAE759-3D04-F075-CAC4-F37C1F9F0849}"/>
              </a:ext>
            </a:extLst>
          </p:cNvPr>
          <p:cNvCxnSpPr>
            <a:cxnSpLocks noChangeShapeType="1"/>
          </p:cNvCxnSpPr>
          <p:nvPr/>
        </p:nvCxnSpPr>
        <p:spPr bwMode="auto">
          <a:xfrm rot="5400000">
            <a:off x="3553620" y="4964906"/>
            <a:ext cx="1204912" cy="942975"/>
          </a:xfrm>
          <a:prstGeom prst="bentConnector3">
            <a:avLst>
              <a:gd name="adj1" fmla="val 523"/>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9471" name="Text Box 45">
            <a:extLst>
              <a:ext uri="{FF2B5EF4-FFF2-40B4-BE49-F238E27FC236}">
                <a16:creationId xmlns:a16="http://schemas.microsoft.com/office/drawing/2014/main" id="{B1CCAE48-549E-B2E8-C587-8AC11BB8CD05}"/>
              </a:ext>
            </a:extLst>
          </p:cNvPr>
          <p:cNvSpPr txBox="1">
            <a:spLocks noChangeArrowheads="1"/>
          </p:cNvSpPr>
          <p:nvPr/>
        </p:nvSpPr>
        <p:spPr bwMode="auto">
          <a:xfrm>
            <a:off x="6457951" y="2659473"/>
            <a:ext cx="108395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p>
          <a:p>
            <a:pPr eaLnBrk="1" hangingPunct="1">
              <a:spcBef>
                <a:spcPct val="0"/>
              </a:spcBef>
              <a:buFontTx/>
              <a:buNone/>
            </a:pPr>
            <a:r>
              <a:rPr lang="en-US" altLang="tr-TR" sz="2000" dirty="0"/>
              <a:t>children</a:t>
            </a:r>
            <a:endParaRPr lang="en-US" altLang="tr-TR" sz="1800" dirty="0"/>
          </a:p>
        </p:txBody>
      </p:sp>
      <p:sp>
        <p:nvSpPr>
          <p:cNvPr id="2" name="TextBox 1">
            <a:extLst>
              <a:ext uri="{FF2B5EF4-FFF2-40B4-BE49-F238E27FC236}">
                <a16:creationId xmlns:a16="http://schemas.microsoft.com/office/drawing/2014/main" id="{EEDA002E-2C67-9C62-81E1-94332C3D2DB6}"/>
              </a:ext>
            </a:extLst>
          </p:cNvPr>
          <p:cNvSpPr txBox="1"/>
          <p:nvPr/>
        </p:nvSpPr>
        <p:spPr>
          <a:xfrm>
            <a:off x="5919210" y="6270625"/>
            <a:ext cx="3217547" cy="369332"/>
          </a:xfrm>
          <a:prstGeom prst="rect">
            <a:avLst/>
          </a:prstGeom>
          <a:noFill/>
        </p:spPr>
        <p:txBody>
          <a:bodyPr wrap="none" rtlCol="0">
            <a:spAutoFit/>
          </a:bodyPr>
          <a:lstStyle/>
          <a:p>
            <a:r>
              <a:rPr lang="en-US" dirty="0">
                <a:sym typeface="Wingdings" panose="05000000000000000000" pitchFamily="2" charset="2"/>
              </a:rPr>
              <a:t></a:t>
            </a:r>
            <a:r>
              <a:rPr lang="en-US" dirty="0"/>
              <a:t>This is a part of the pattern</a:t>
            </a:r>
          </a:p>
        </p:txBody>
      </p:sp>
      <p:sp>
        <p:nvSpPr>
          <p:cNvPr id="3" name="TextBox 2">
            <a:extLst>
              <a:ext uri="{FF2B5EF4-FFF2-40B4-BE49-F238E27FC236}">
                <a16:creationId xmlns:a16="http://schemas.microsoft.com/office/drawing/2014/main" id="{B7ACD056-825C-A646-42F4-7CF84A45EC45}"/>
              </a:ext>
            </a:extLst>
          </p:cNvPr>
          <p:cNvSpPr txBox="1"/>
          <p:nvPr/>
        </p:nvSpPr>
        <p:spPr>
          <a:xfrm>
            <a:off x="6965951" y="1507787"/>
            <a:ext cx="1646605" cy="369332"/>
          </a:xfrm>
          <a:prstGeom prst="rect">
            <a:avLst/>
          </a:prstGeom>
          <a:noFill/>
        </p:spPr>
        <p:txBody>
          <a:bodyPr wrap="none" rtlCol="0">
            <a:spAutoFit/>
          </a:bodyPr>
          <a:lstStyle/>
          <a:p>
            <a:r>
              <a:rPr lang="en-US" b="1" dirty="0">
                <a:solidFill>
                  <a:schemeClr val="bg2">
                    <a:lumMod val="40000"/>
                    <a:lumOff val="60000"/>
                  </a:schemeClr>
                </a:solidFill>
              </a:rPr>
              <a:t>Participants?</a:t>
            </a:r>
          </a:p>
        </p:txBody>
      </p:sp>
    </p:spTree>
    <p:extLst>
      <p:ext uri="{BB962C8B-B14F-4D97-AF65-F5344CB8AC3E}">
        <p14:creationId xmlns:p14="http://schemas.microsoft.com/office/powerpoint/2010/main" val="1261136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07E17-53B9-1253-F09D-A70D57235EE9}"/>
              </a:ext>
            </a:extLst>
          </p:cNvPr>
          <p:cNvSpPr>
            <a:spLocks noGrp="1" noChangeArrowheads="1"/>
          </p:cNvSpPr>
          <p:nvPr>
            <p:ph type="title"/>
          </p:nvPr>
        </p:nvSpPr>
        <p:spPr/>
        <p:txBody>
          <a:bodyPr/>
          <a:lstStyle/>
          <a:p>
            <a:pPr eaLnBrk="1" hangingPunct="1"/>
            <a:r>
              <a:rPr lang="en-US" altLang="tr-TR" dirty="0"/>
              <a:t>Decorator – Consequences: Pro</a:t>
            </a:r>
          </a:p>
        </p:txBody>
      </p:sp>
      <p:sp>
        <p:nvSpPr>
          <p:cNvPr id="67587" name="Rectangle 3">
            <a:extLst>
              <a:ext uri="{FF2B5EF4-FFF2-40B4-BE49-F238E27FC236}">
                <a16:creationId xmlns:a16="http://schemas.microsoft.com/office/drawing/2014/main" id="{F796A278-4F08-B679-FF6D-24701476E723}"/>
              </a:ext>
            </a:extLst>
          </p:cNvPr>
          <p:cNvSpPr>
            <a:spLocks noGrp="1" noChangeArrowheads="1"/>
          </p:cNvSpPr>
          <p:nvPr>
            <p:ph idx="1"/>
          </p:nvPr>
        </p:nvSpPr>
        <p:spPr>
          <a:xfrm>
            <a:off x="250723" y="1295962"/>
            <a:ext cx="8893278" cy="5562038"/>
          </a:xfrm>
        </p:spPr>
        <p:txBody>
          <a:bodyPr/>
          <a:lstStyle/>
          <a:p>
            <a:pPr eaLnBrk="1" hangingPunct="1">
              <a:lnSpc>
                <a:spcPct val="90000"/>
              </a:lnSpc>
            </a:pPr>
            <a:r>
              <a:rPr lang="en-US" altLang="tr-TR" sz="2800" dirty="0"/>
              <a:t>Flexible </a:t>
            </a:r>
            <a:r>
              <a:rPr lang="en-US" altLang="tr-TR" sz="2800" b="1" dirty="0"/>
              <a:t>alternative</a:t>
            </a:r>
            <a:r>
              <a:rPr lang="en-US" altLang="tr-TR" sz="2800" dirty="0"/>
              <a:t> to </a:t>
            </a:r>
            <a:r>
              <a:rPr lang="en-US" altLang="tr-TR" sz="2800" b="1" dirty="0"/>
              <a:t>inheritance</a:t>
            </a:r>
            <a:r>
              <a:rPr lang="en-US" altLang="tr-TR" sz="2800" dirty="0"/>
              <a:t> for extending functionality</a:t>
            </a:r>
          </a:p>
          <a:p>
            <a:pPr lvl="1" eaLnBrk="1" hangingPunct="1">
              <a:lnSpc>
                <a:spcPct val="90000"/>
              </a:lnSpc>
            </a:pPr>
            <a:r>
              <a:rPr lang="en-US" altLang="tr-TR" sz="2400" dirty="0"/>
              <a:t>Adding/removing responsibility at runtime</a:t>
            </a:r>
          </a:p>
          <a:p>
            <a:pPr lvl="1" eaLnBrk="1" hangingPunct="1">
              <a:lnSpc>
                <a:spcPct val="90000"/>
              </a:lnSpc>
            </a:pPr>
            <a:r>
              <a:rPr lang="en-US" altLang="tr-TR" sz="2400" dirty="0"/>
              <a:t>Mix and match responsibilities</a:t>
            </a:r>
          </a:p>
          <a:p>
            <a:pPr lvl="1">
              <a:lnSpc>
                <a:spcPct val="90000"/>
              </a:lnSpc>
            </a:pPr>
            <a:r>
              <a:rPr lang="en-US" altLang="tr-TR" sz="2400" dirty="0"/>
              <a:t>Decorators are simple and stackable</a:t>
            </a:r>
          </a:p>
          <a:p>
            <a:pPr lvl="1">
              <a:lnSpc>
                <a:spcPct val="90000"/>
              </a:lnSpc>
            </a:pPr>
            <a:r>
              <a:rPr lang="en-US" altLang="tr-TR" sz="2400" dirty="0"/>
              <a:t>Avoid class explosion due to inheritance</a:t>
            </a:r>
            <a:endParaRPr lang="en-US" altLang="tr-TR" sz="2800" dirty="0"/>
          </a:p>
        </p:txBody>
      </p:sp>
      <p:sp>
        <p:nvSpPr>
          <p:cNvPr id="2" name="Star: 5 Points 1">
            <a:extLst>
              <a:ext uri="{FF2B5EF4-FFF2-40B4-BE49-F238E27FC236}">
                <a16:creationId xmlns:a16="http://schemas.microsoft.com/office/drawing/2014/main" id="{105316D9-E639-F372-79C7-74AF842AAEB0}"/>
              </a:ext>
            </a:extLst>
          </p:cNvPr>
          <p:cNvSpPr/>
          <p:nvPr/>
        </p:nvSpPr>
        <p:spPr bwMode="auto">
          <a:xfrm>
            <a:off x="6975674" y="1759974"/>
            <a:ext cx="1342418" cy="1143048"/>
          </a:xfrm>
          <a:prstGeom prst="star5">
            <a:avLst>
              <a:gd name="adj" fmla="val 27250"/>
              <a:gd name="hf" fmla="val 105146"/>
              <a:gd name="vf" fmla="val 110557"/>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Big Pro</a:t>
            </a:r>
          </a:p>
        </p:txBody>
      </p:sp>
    </p:spTree>
    <p:extLst>
      <p:ext uri="{BB962C8B-B14F-4D97-AF65-F5344CB8AC3E}">
        <p14:creationId xmlns:p14="http://schemas.microsoft.com/office/powerpoint/2010/main" val="880737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184AF3-0BDC-766C-1FFE-893A1F814319}"/>
              </a:ext>
            </a:extLst>
          </p:cNvPr>
          <p:cNvPicPr>
            <a:picLocks noChangeAspect="1"/>
          </p:cNvPicPr>
          <p:nvPr/>
        </p:nvPicPr>
        <p:blipFill>
          <a:blip r:embed="rId2"/>
          <a:stretch>
            <a:fillRect/>
          </a:stretch>
        </p:blipFill>
        <p:spPr>
          <a:xfrm>
            <a:off x="1113942" y="475838"/>
            <a:ext cx="6916115" cy="5906324"/>
          </a:xfrm>
          <a:prstGeom prst="rect">
            <a:avLst/>
          </a:prstGeom>
        </p:spPr>
      </p:pic>
      <p:sp>
        <p:nvSpPr>
          <p:cNvPr id="6" name="TextBox 5">
            <a:extLst>
              <a:ext uri="{FF2B5EF4-FFF2-40B4-BE49-F238E27FC236}">
                <a16:creationId xmlns:a16="http://schemas.microsoft.com/office/drawing/2014/main" id="{6358DF26-C504-92D5-B42E-EAED09C97499}"/>
              </a:ext>
            </a:extLst>
          </p:cNvPr>
          <p:cNvSpPr txBox="1"/>
          <p:nvPr/>
        </p:nvSpPr>
        <p:spPr>
          <a:xfrm>
            <a:off x="0" y="6382162"/>
            <a:ext cx="7212231" cy="369332"/>
          </a:xfrm>
          <a:prstGeom prst="rect">
            <a:avLst/>
          </a:prstGeom>
          <a:noFill/>
        </p:spPr>
        <p:txBody>
          <a:bodyPr wrap="none" rtlCol="0">
            <a:spAutoFit/>
          </a:bodyPr>
          <a:lstStyle/>
          <a:p>
            <a:r>
              <a:rPr lang="en-US" dirty="0"/>
              <a:t>Source: Head First Design Patterns.  Reading this chapter is advised</a:t>
            </a:r>
          </a:p>
        </p:txBody>
      </p:sp>
    </p:spTree>
    <p:extLst>
      <p:ext uri="{BB962C8B-B14F-4D97-AF65-F5344CB8AC3E}">
        <p14:creationId xmlns:p14="http://schemas.microsoft.com/office/powerpoint/2010/main" val="1125393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07E17-53B9-1253-F09D-A70D57235EE9}"/>
              </a:ext>
            </a:extLst>
          </p:cNvPr>
          <p:cNvSpPr>
            <a:spLocks noGrp="1" noChangeArrowheads="1"/>
          </p:cNvSpPr>
          <p:nvPr>
            <p:ph type="title"/>
          </p:nvPr>
        </p:nvSpPr>
        <p:spPr/>
        <p:txBody>
          <a:bodyPr/>
          <a:lstStyle/>
          <a:p>
            <a:pPr eaLnBrk="1" hangingPunct="1"/>
            <a:r>
              <a:rPr lang="en-US" altLang="tr-TR" dirty="0"/>
              <a:t>Decorator – Consequences: Pro</a:t>
            </a:r>
          </a:p>
        </p:txBody>
      </p:sp>
      <p:sp>
        <p:nvSpPr>
          <p:cNvPr id="67587" name="Rectangle 3">
            <a:extLst>
              <a:ext uri="{FF2B5EF4-FFF2-40B4-BE49-F238E27FC236}">
                <a16:creationId xmlns:a16="http://schemas.microsoft.com/office/drawing/2014/main" id="{F796A278-4F08-B679-FF6D-24701476E723}"/>
              </a:ext>
            </a:extLst>
          </p:cNvPr>
          <p:cNvSpPr>
            <a:spLocks noGrp="1" noChangeArrowheads="1"/>
          </p:cNvSpPr>
          <p:nvPr>
            <p:ph idx="1"/>
          </p:nvPr>
        </p:nvSpPr>
        <p:spPr>
          <a:xfrm>
            <a:off x="250723" y="1295962"/>
            <a:ext cx="8893278" cy="5562038"/>
          </a:xfrm>
        </p:spPr>
        <p:txBody>
          <a:bodyPr/>
          <a:lstStyle/>
          <a:p>
            <a:pPr eaLnBrk="1" hangingPunct="1">
              <a:lnSpc>
                <a:spcPct val="90000"/>
              </a:lnSpc>
            </a:pPr>
            <a:r>
              <a:rPr lang="en-US" altLang="tr-TR" sz="2800" dirty="0"/>
              <a:t>Flexible alternative to inheritance for extending functionality</a:t>
            </a:r>
          </a:p>
          <a:p>
            <a:pPr lvl="1" eaLnBrk="1" hangingPunct="1">
              <a:lnSpc>
                <a:spcPct val="90000"/>
              </a:lnSpc>
            </a:pPr>
            <a:r>
              <a:rPr lang="en-US" altLang="tr-TR" sz="2400" dirty="0"/>
              <a:t>Adding/removing responsibility at runtime</a:t>
            </a:r>
          </a:p>
          <a:p>
            <a:pPr lvl="1" eaLnBrk="1" hangingPunct="1">
              <a:lnSpc>
                <a:spcPct val="90000"/>
              </a:lnSpc>
            </a:pPr>
            <a:r>
              <a:rPr lang="en-US" altLang="tr-TR" sz="2400" dirty="0"/>
              <a:t>Mix and match responsibilities</a:t>
            </a:r>
          </a:p>
          <a:p>
            <a:pPr lvl="1">
              <a:lnSpc>
                <a:spcPct val="90000"/>
              </a:lnSpc>
            </a:pPr>
            <a:r>
              <a:rPr lang="en-US" altLang="tr-TR" sz="2400" dirty="0"/>
              <a:t>Decorators are simple and stackable</a:t>
            </a:r>
            <a:endParaRPr lang="en-US" altLang="tr-TR" sz="2800" dirty="0"/>
          </a:p>
          <a:p>
            <a:pPr>
              <a:lnSpc>
                <a:spcPct val="90000"/>
              </a:lnSpc>
            </a:pPr>
            <a:r>
              <a:rPr lang="en-US" altLang="tr-TR" sz="2800" dirty="0"/>
              <a:t>Avoids complex classes high up in the hierarchy </a:t>
            </a:r>
          </a:p>
          <a:p>
            <a:pPr lvl="1">
              <a:lnSpc>
                <a:spcPct val="90000"/>
              </a:lnSpc>
            </a:pPr>
            <a:r>
              <a:rPr lang="en-US" altLang="tr-TR" sz="2400" dirty="0"/>
              <a:t>Keep base simple, Add functionality incrementally</a:t>
            </a:r>
          </a:p>
          <a:p>
            <a:pPr lvl="2">
              <a:lnSpc>
                <a:spcPct val="90000"/>
              </a:lnSpc>
            </a:pPr>
            <a:r>
              <a:rPr lang="en-US" altLang="tr-TR" sz="2000" dirty="0"/>
              <a:t> a client need not pay for features it does not use. </a:t>
            </a:r>
          </a:p>
          <a:p>
            <a:pPr lvl="1">
              <a:lnSpc>
                <a:spcPct val="90000"/>
              </a:lnSpc>
            </a:pPr>
            <a:r>
              <a:rPr lang="en-US" altLang="tr-TR" sz="2400" dirty="0"/>
              <a:t>Easy to extend, no need to crowd the base</a:t>
            </a:r>
            <a:endParaRPr lang="en-US" altLang="tr-TR" dirty="0"/>
          </a:p>
          <a:p>
            <a:pPr lvl="2">
              <a:lnSpc>
                <a:spcPct val="90000"/>
              </a:lnSpc>
            </a:pPr>
            <a:r>
              <a:rPr lang="en-US" altLang="tr-TR" dirty="0"/>
              <a:t>Extending a complex class tends to expose details unrelated to the responsibilities being adding.</a:t>
            </a:r>
          </a:p>
          <a:p>
            <a:pPr>
              <a:lnSpc>
                <a:spcPct val="90000"/>
              </a:lnSpc>
            </a:pPr>
            <a:r>
              <a:rPr lang="en-US" altLang="tr-TR" sz="2800" dirty="0"/>
              <a:t>Enables Single Responsibility</a:t>
            </a:r>
          </a:p>
          <a:p>
            <a:pPr lvl="1">
              <a:lnSpc>
                <a:spcPct val="90000"/>
              </a:lnSpc>
            </a:pPr>
            <a:r>
              <a:rPr lang="en-US" altLang="tr-TR" sz="2400" dirty="0"/>
              <a:t>divide a monolithic implementing many possible variants of behavior into several smaller ones.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07E17-53B9-1253-F09D-A70D57235EE9}"/>
              </a:ext>
            </a:extLst>
          </p:cNvPr>
          <p:cNvSpPr>
            <a:spLocks noGrp="1" noChangeArrowheads="1"/>
          </p:cNvSpPr>
          <p:nvPr>
            <p:ph type="title"/>
          </p:nvPr>
        </p:nvSpPr>
        <p:spPr>
          <a:xfrm>
            <a:off x="457200" y="139152"/>
            <a:ext cx="9095362" cy="1371600"/>
          </a:xfrm>
        </p:spPr>
        <p:txBody>
          <a:bodyPr/>
          <a:lstStyle/>
          <a:p>
            <a:pPr eaLnBrk="1" hangingPunct="1"/>
            <a:r>
              <a:rPr lang="en-US" altLang="tr-TR" dirty="0"/>
              <a:t>Decorator – Consequences: Cons</a:t>
            </a:r>
          </a:p>
        </p:txBody>
      </p:sp>
      <p:sp>
        <p:nvSpPr>
          <p:cNvPr id="67587" name="Rectangle 3">
            <a:extLst>
              <a:ext uri="{FF2B5EF4-FFF2-40B4-BE49-F238E27FC236}">
                <a16:creationId xmlns:a16="http://schemas.microsoft.com/office/drawing/2014/main" id="{F796A278-4F08-B679-FF6D-24701476E723}"/>
              </a:ext>
            </a:extLst>
          </p:cNvPr>
          <p:cNvSpPr>
            <a:spLocks noGrp="1" noChangeArrowheads="1"/>
          </p:cNvSpPr>
          <p:nvPr>
            <p:ph idx="1"/>
          </p:nvPr>
        </p:nvSpPr>
        <p:spPr>
          <a:xfrm>
            <a:off x="457200" y="1315627"/>
            <a:ext cx="8229600" cy="4532109"/>
          </a:xfrm>
        </p:spPr>
        <p:txBody>
          <a:bodyPr/>
          <a:lstStyle/>
          <a:p>
            <a:pPr eaLnBrk="1" hangingPunct="1">
              <a:lnSpc>
                <a:spcPct val="90000"/>
              </a:lnSpc>
            </a:pPr>
            <a:r>
              <a:rPr lang="en-US" altLang="tr-TR" sz="2800" dirty="0"/>
              <a:t>Do not rely on identity check </a:t>
            </a:r>
          </a:p>
          <a:p>
            <a:pPr lvl="1">
              <a:lnSpc>
                <a:spcPct val="90000"/>
              </a:lnSpc>
            </a:pPr>
            <a:r>
              <a:rPr lang="en-US" altLang="tr-TR" sz="2400" dirty="0"/>
              <a:t>They have the same interface, but decorated object is not identical to the object itself.</a:t>
            </a:r>
          </a:p>
          <a:p>
            <a:pPr eaLnBrk="1" hangingPunct="1">
              <a:lnSpc>
                <a:spcPct val="90000"/>
              </a:lnSpc>
            </a:pPr>
            <a:endParaRPr lang="en-US" altLang="tr-TR" sz="2800" dirty="0"/>
          </a:p>
          <a:p>
            <a:pPr eaLnBrk="1" hangingPunct="1">
              <a:lnSpc>
                <a:spcPct val="90000"/>
              </a:lnSpc>
            </a:pPr>
            <a:r>
              <a:rPr lang="en-US" altLang="tr-TR" sz="2800" dirty="0"/>
              <a:t>Lots of little objects that all look alike</a:t>
            </a:r>
          </a:p>
          <a:p>
            <a:pPr lvl="1" eaLnBrk="1" hangingPunct="1">
              <a:lnSpc>
                <a:spcPct val="90000"/>
              </a:lnSpc>
            </a:pPr>
            <a:r>
              <a:rPr lang="en-US" altLang="tr-TR" sz="2400" dirty="0"/>
              <a:t>Differ only the way they are connected</a:t>
            </a:r>
          </a:p>
          <a:p>
            <a:pPr lvl="1" eaLnBrk="1" hangingPunct="1">
              <a:lnSpc>
                <a:spcPct val="90000"/>
              </a:lnSpc>
            </a:pPr>
            <a:r>
              <a:rPr lang="en-US" altLang="tr-TR" sz="2400" dirty="0"/>
              <a:t>Hard to understand the design and hard to debug</a:t>
            </a:r>
          </a:p>
          <a:p>
            <a:pPr lvl="1" eaLnBrk="1" hangingPunct="1">
              <a:lnSpc>
                <a:spcPct val="90000"/>
              </a:lnSpc>
            </a:pPr>
            <a:r>
              <a:rPr lang="en-US" altLang="tr-TR" sz="2400" dirty="0"/>
              <a:t>Be cautious!</a:t>
            </a:r>
          </a:p>
          <a:p>
            <a:pPr marL="457200" lvl="1" indent="0" eaLnBrk="1" hangingPunct="1">
              <a:lnSpc>
                <a:spcPct val="90000"/>
              </a:lnSpc>
              <a:buNone/>
            </a:pPr>
            <a:endParaRPr lang="en-US" altLang="tr-TR" sz="2400" dirty="0"/>
          </a:p>
          <a:p>
            <a:pPr>
              <a:lnSpc>
                <a:spcPct val="90000"/>
              </a:lnSpc>
            </a:pPr>
            <a:r>
              <a:rPr lang="en-US" altLang="tr-TR" sz="2800" dirty="0"/>
              <a:t>Initial configuration is ugly </a:t>
            </a:r>
            <a:r>
              <a:rPr lang="en-US" altLang="tr-TR" sz="2800" dirty="0">
                <a:sym typeface="Wingdings" panose="05000000000000000000" pitchFamily="2" charset="2"/>
              </a:rPr>
              <a:t></a:t>
            </a:r>
          </a:p>
          <a:p>
            <a:pPr lvl="1">
              <a:lnSpc>
                <a:spcPct val="90000"/>
              </a:lnSpc>
            </a:pPr>
            <a:r>
              <a:rPr lang="en-US" altLang="tr-TR" sz="2400" dirty="0">
                <a:sym typeface="Wingdings" panose="05000000000000000000" pitchFamily="2" charset="2"/>
              </a:rPr>
              <a:t>See Java I/O</a:t>
            </a:r>
            <a:endParaRPr lang="en-US" altLang="tr-TR" sz="2400" dirty="0"/>
          </a:p>
        </p:txBody>
      </p:sp>
    </p:spTree>
    <p:extLst>
      <p:ext uri="{BB962C8B-B14F-4D97-AF65-F5344CB8AC3E}">
        <p14:creationId xmlns:p14="http://schemas.microsoft.com/office/powerpoint/2010/main" val="1423430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F664CCB-98FD-B4CD-4A80-3D7C521DB97A}"/>
              </a:ext>
            </a:extLst>
          </p:cNvPr>
          <p:cNvSpPr>
            <a:spLocks noGrp="1" noChangeArrowheads="1"/>
          </p:cNvSpPr>
          <p:nvPr>
            <p:ph type="title"/>
          </p:nvPr>
        </p:nvSpPr>
        <p:spPr/>
        <p:txBody>
          <a:bodyPr/>
          <a:lstStyle/>
          <a:p>
            <a:pPr eaLnBrk="1" hangingPunct="1"/>
            <a:r>
              <a:rPr lang="en-US" altLang="tr-TR" sz="4000" dirty="0"/>
              <a:t>Decorator-Related Patterns </a:t>
            </a:r>
          </a:p>
        </p:txBody>
      </p:sp>
      <p:sp>
        <p:nvSpPr>
          <p:cNvPr id="69635" name="Rectangle 3">
            <a:extLst>
              <a:ext uri="{FF2B5EF4-FFF2-40B4-BE49-F238E27FC236}">
                <a16:creationId xmlns:a16="http://schemas.microsoft.com/office/drawing/2014/main" id="{4E5D1A08-A6A0-A87D-724B-9F894B1F5144}"/>
              </a:ext>
            </a:extLst>
          </p:cNvPr>
          <p:cNvSpPr>
            <a:spLocks noGrp="1" noChangeArrowheads="1"/>
          </p:cNvSpPr>
          <p:nvPr>
            <p:ph idx="1"/>
          </p:nvPr>
        </p:nvSpPr>
        <p:spPr>
          <a:xfrm>
            <a:off x="457200" y="1335291"/>
            <a:ext cx="8346332" cy="4909866"/>
          </a:xfrm>
        </p:spPr>
        <p:txBody>
          <a:bodyPr/>
          <a:lstStyle/>
          <a:p>
            <a:pPr eaLnBrk="1" hangingPunct="1"/>
            <a:r>
              <a:rPr lang="en-US" altLang="tr-TR" b="1" dirty="0"/>
              <a:t>Adapter</a:t>
            </a:r>
            <a:r>
              <a:rPr lang="en-US" altLang="tr-TR" dirty="0"/>
              <a:t> </a:t>
            </a:r>
            <a:r>
              <a:rPr lang="en-US" altLang="tr-TR" i="1" dirty="0"/>
              <a:t>modifies</a:t>
            </a:r>
            <a:r>
              <a:rPr lang="en-US" altLang="tr-TR" dirty="0"/>
              <a:t> an objects interface.</a:t>
            </a:r>
          </a:p>
          <a:p>
            <a:pPr lvl="1"/>
            <a:r>
              <a:rPr lang="en-US" altLang="tr-TR" dirty="0"/>
              <a:t>Decorator only alters an objects behaviors while maintaining the  interface. </a:t>
            </a:r>
          </a:p>
          <a:p>
            <a:pPr eaLnBrk="1" hangingPunct="1"/>
            <a:r>
              <a:rPr lang="en-US" altLang="tr-TR" b="1" dirty="0"/>
              <a:t>Composite:</a:t>
            </a:r>
            <a:r>
              <a:rPr lang="en-US" altLang="tr-TR" dirty="0"/>
              <a:t> Decorator looks like a degenerate composite, but the intention is different</a:t>
            </a:r>
          </a:p>
          <a:p>
            <a:pPr lvl="1" eaLnBrk="1" hangingPunct="1"/>
            <a:r>
              <a:rPr lang="en-US" altLang="tr-TR" dirty="0"/>
              <a:t>Object aggregation vs adding </a:t>
            </a:r>
            <a:r>
              <a:rPr lang="en-US" altLang="tr-TR" dirty="0" err="1"/>
              <a:t>responsibilit</a:t>
            </a:r>
            <a:endParaRPr lang="en-US" altLang="tr-TR" dirty="0"/>
          </a:p>
          <a:p>
            <a:r>
              <a:rPr lang="en-US" altLang="tr-TR" b="1" dirty="0"/>
              <a:t>Proxy</a:t>
            </a:r>
            <a:r>
              <a:rPr lang="en-US" altLang="tr-TR" dirty="0"/>
              <a:t>: wrapping objects for different Intent </a:t>
            </a:r>
          </a:p>
          <a:p>
            <a:r>
              <a:rPr lang="en-US" altLang="tr-TR" dirty="0"/>
              <a:t>Strategy : </a:t>
            </a:r>
            <a:r>
              <a:rPr lang="en-US" sz="2800" dirty="0"/>
              <a:t>Change the skin vs change its guts</a:t>
            </a:r>
          </a:p>
          <a:p>
            <a:pPr marL="0" indent="0">
              <a:buNone/>
            </a:pPr>
            <a:r>
              <a:rPr lang="en-US" altLang="tr-TR" dirty="0"/>
              <a:t>(later)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0FABC3-9ED8-E793-38B7-A546E5237B5E}"/>
              </a:ext>
            </a:extLst>
          </p:cNvPr>
          <p:cNvSpPr>
            <a:spLocks noGrp="1"/>
          </p:cNvSpPr>
          <p:nvPr>
            <p:ph type="title"/>
          </p:nvPr>
        </p:nvSpPr>
        <p:spPr/>
        <p:txBody>
          <a:bodyPr/>
          <a:lstStyle/>
          <a:p>
            <a:r>
              <a:rPr lang="en-US" dirty="0"/>
              <a:t>Collaboration &amp; Participants</a:t>
            </a:r>
          </a:p>
        </p:txBody>
      </p:sp>
      <p:sp>
        <p:nvSpPr>
          <p:cNvPr id="6" name="Content Placeholder 5">
            <a:extLst>
              <a:ext uri="{FF2B5EF4-FFF2-40B4-BE49-F238E27FC236}">
                <a16:creationId xmlns:a16="http://schemas.microsoft.com/office/drawing/2014/main" id="{6BED2C5C-64B7-A05C-970A-D563312BD481}"/>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Clients use the Component class interface to interact with objects in the composite structure. </a:t>
            </a:r>
          </a:p>
          <a:p>
            <a:r>
              <a:rPr lang="en-US" b="0" i="0" dirty="0">
                <a:solidFill>
                  <a:srgbClr val="000000"/>
                </a:solidFill>
                <a:effectLst/>
                <a:latin typeface="Times New Roman" panose="02020603050405020304" pitchFamily="18" charset="0"/>
              </a:rPr>
              <a:t>If the recipient is a Leaf, then the request is handled directly. </a:t>
            </a:r>
          </a:p>
          <a:p>
            <a:r>
              <a:rPr lang="en-US" b="0" i="0" dirty="0">
                <a:solidFill>
                  <a:srgbClr val="000000"/>
                </a:solidFill>
                <a:effectLst/>
                <a:latin typeface="Times New Roman" panose="02020603050405020304" pitchFamily="18" charset="0"/>
              </a:rPr>
              <a:t>If the recipient is a Composite, then it usually forwards requests to its child components, possibly performing additional operations before and/or after forwarding.</a:t>
            </a:r>
          </a:p>
        </p:txBody>
      </p:sp>
    </p:spTree>
    <p:extLst>
      <p:ext uri="{BB962C8B-B14F-4D97-AF65-F5344CB8AC3E}">
        <p14:creationId xmlns:p14="http://schemas.microsoft.com/office/powerpoint/2010/main" val="20228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4584955-5364-AA65-E79F-8F49764F7DD8}"/>
              </a:ext>
            </a:extLst>
          </p:cNvPr>
          <p:cNvSpPr>
            <a:spLocks noGrp="1" noChangeArrowheads="1"/>
          </p:cNvSpPr>
          <p:nvPr>
            <p:ph type="title"/>
          </p:nvPr>
        </p:nvSpPr>
        <p:spPr/>
        <p:txBody>
          <a:bodyPr/>
          <a:lstStyle/>
          <a:p>
            <a:pPr eaLnBrk="1" hangingPunct="1"/>
            <a:r>
              <a:rPr lang="en-US" altLang="tr-TR" dirty="0"/>
              <a:t>Composite Company</a:t>
            </a:r>
          </a:p>
        </p:txBody>
      </p:sp>
      <p:grpSp>
        <p:nvGrpSpPr>
          <p:cNvPr id="19459" name="Group 7">
            <a:extLst>
              <a:ext uri="{FF2B5EF4-FFF2-40B4-BE49-F238E27FC236}">
                <a16:creationId xmlns:a16="http://schemas.microsoft.com/office/drawing/2014/main" id="{DF2A3CA4-63A3-8618-5A73-D547019E4477}"/>
              </a:ext>
            </a:extLst>
          </p:cNvPr>
          <p:cNvGrpSpPr>
            <a:grpSpLocks/>
          </p:cNvGrpSpPr>
          <p:nvPr/>
        </p:nvGrpSpPr>
        <p:grpSpPr bwMode="auto">
          <a:xfrm>
            <a:off x="911225" y="2359025"/>
            <a:ext cx="1008063" cy="531813"/>
            <a:chOff x="657" y="1026"/>
            <a:chExt cx="635" cy="335"/>
          </a:xfrm>
        </p:grpSpPr>
        <p:sp>
          <p:nvSpPr>
            <p:cNvPr id="19495" name="Rectangle 8">
              <a:extLst>
                <a:ext uri="{FF2B5EF4-FFF2-40B4-BE49-F238E27FC236}">
                  <a16:creationId xmlns:a16="http://schemas.microsoft.com/office/drawing/2014/main" id="{70B373ED-C29F-C0A6-067E-D9C0A4C5DCA0}"/>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6" name="Text Box 9">
              <a:extLst>
                <a:ext uri="{FF2B5EF4-FFF2-40B4-BE49-F238E27FC236}">
                  <a16:creationId xmlns:a16="http://schemas.microsoft.com/office/drawing/2014/main" id="{67307ADB-DD3C-A018-E77B-158F73456D11}"/>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9497" name="Line 10">
              <a:extLst>
                <a:ext uri="{FF2B5EF4-FFF2-40B4-BE49-F238E27FC236}">
                  <a16:creationId xmlns:a16="http://schemas.microsoft.com/office/drawing/2014/main" id="{6829E86C-9C6F-58B5-3BF5-3519E6CD7868}"/>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11">
              <a:extLst>
                <a:ext uri="{FF2B5EF4-FFF2-40B4-BE49-F238E27FC236}">
                  <a16:creationId xmlns:a16="http://schemas.microsoft.com/office/drawing/2014/main" id="{65251665-1147-8DB5-600A-8299EDC27D2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0" name="Group 15">
            <a:extLst>
              <a:ext uri="{FF2B5EF4-FFF2-40B4-BE49-F238E27FC236}">
                <a16:creationId xmlns:a16="http://schemas.microsoft.com/office/drawing/2014/main" id="{3F82AC03-EEFD-1928-7A59-56787B0C11A7}"/>
              </a:ext>
            </a:extLst>
          </p:cNvPr>
          <p:cNvGrpSpPr>
            <a:grpSpLocks/>
          </p:cNvGrpSpPr>
          <p:nvPr/>
        </p:nvGrpSpPr>
        <p:grpSpPr bwMode="auto">
          <a:xfrm>
            <a:off x="3717131" y="1283157"/>
            <a:ext cx="2435225" cy="2091868"/>
            <a:chOff x="2338" y="1115"/>
            <a:chExt cx="1534" cy="1078"/>
          </a:xfrm>
        </p:grpSpPr>
        <p:sp>
          <p:nvSpPr>
            <p:cNvPr id="19490" name="Rectangle 4">
              <a:extLst>
                <a:ext uri="{FF2B5EF4-FFF2-40B4-BE49-F238E27FC236}">
                  <a16:creationId xmlns:a16="http://schemas.microsoft.com/office/drawing/2014/main" id="{2E4BB31E-28CD-FF38-56BB-AD6550C9E2FE}"/>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1" name="Text Box 6">
              <a:extLst>
                <a:ext uri="{FF2B5EF4-FFF2-40B4-BE49-F238E27FC236}">
                  <a16:creationId xmlns:a16="http://schemas.microsoft.com/office/drawing/2014/main" id="{48534938-0247-B12E-71F3-FAF9E9405DA0}"/>
                </a:ext>
              </a:extLst>
            </p:cNvPr>
            <p:cNvSpPr txBox="1">
              <a:spLocks noChangeArrowheads="1"/>
            </p:cNvSpPr>
            <p:nvPr/>
          </p:nvSpPr>
          <p:spPr bwMode="auto">
            <a:xfrm>
              <a:off x="2566" y="1148"/>
              <a:ext cx="8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dirty="0"/>
                <a:t>Employee</a:t>
              </a:r>
            </a:p>
          </p:txBody>
        </p:sp>
        <p:sp>
          <p:nvSpPr>
            <p:cNvPr id="19492" name="Line 12">
              <a:extLst>
                <a:ext uri="{FF2B5EF4-FFF2-40B4-BE49-F238E27FC236}">
                  <a16:creationId xmlns:a16="http://schemas.microsoft.com/office/drawing/2014/main" id="{1C3954B0-B14A-3DAD-2654-50C453BB6112}"/>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Text Box 13">
              <a:extLst>
                <a:ext uri="{FF2B5EF4-FFF2-40B4-BE49-F238E27FC236}">
                  <a16:creationId xmlns:a16="http://schemas.microsoft.com/office/drawing/2014/main" id="{9E6E2ACE-3AFF-B93E-8A8D-CD7353FBA59A}"/>
                </a:ext>
              </a:extLst>
            </p:cNvPr>
            <p:cNvSpPr txBox="1">
              <a:spLocks noChangeArrowheads="1"/>
            </p:cNvSpPr>
            <p:nvPr/>
          </p:nvSpPr>
          <p:spPr bwMode="auto">
            <a:xfrm>
              <a:off x="2338" y="1422"/>
              <a:ext cx="153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+move()</a:t>
              </a:r>
            </a:p>
            <a:p>
              <a:pPr eaLnBrk="1" hangingPunct="1">
                <a:spcBef>
                  <a:spcPct val="0"/>
                </a:spcBef>
                <a:buFontTx/>
                <a:buNone/>
              </a:pPr>
              <a:r>
                <a:rPr lang="en-US" altLang="tr-TR" sz="1800" i="1" dirty="0"/>
                <a:t>+print()</a:t>
              </a:r>
            </a:p>
            <a:p>
              <a:pPr eaLnBrk="1" hangingPunct="1">
                <a:spcBef>
                  <a:spcPct val="0"/>
                </a:spcBef>
                <a:buFontTx/>
                <a:buNone/>
              </a:pPr>
              <a:r>
                <a:rPr lang="en-US" altLang="tr-TR" sz="1800" i="1" dirty="0"/>
                <a:t>+add(Component)</a:t>
              </a:r>
            </a:p>
            <a:p>
              <a:pPr eaLnBrk="1" hangingPunct="1">
                <a:spcBef>
                  <a:spcPct val="0"/>
                </a:spcBef>
                <a:buFontTx/>
                <a:buNone/>
              </a:pPr>
              <a:r>
                <a:rPr lang="en-US" altLang="tr-TR" sz="1800" i="1" dirty="0"/>
                <a:t>+remove(Component)</a:t>
              </a:r>
            </a:p>
            <a:p>
              <a:pPr eaLnBrk="1" hangingPunct="1">
                <a:spcBef>
                  <a:spcPct val="0"/>
                </a:spcBef>
                <a:buFontTx/>
                <a:buNone/>
              </a:pPr>
              <a:r>
                <a:rPr lang="en-US" altLang="tr-TR" sz="1800" i="1" dirty="0"/>
                <a:t>+</a:t>
              </a:r>
              <a:r>
                <a:rPr lang="en-US" altLang="tr-TR" sz="1800" i="1" dirty="0" err="1"/>
                <a:t>getChild</a:t>
              </a:r>
              <a:r>
                <a:rPr lang="en-US" altLang="tr-TR" sz="1800" i="1" dirty="0"/>
                <a:t>(int)</a:t>
              </a:r>
            </a:p>
          </p:txBody>
        </p:sp>
        <p:sp>
          <p:nvSpPr>
            <p:cNvPr id="19494" name="Line 14">
              <a:extLst>
                <a:ext uri="{FF2B5EF4-FFF2-40B4-BE49-F238E27FC236}">
                  <a16:creationId xmlns:a16="http://schemas.microsoft.com/office/drawing/2014/main" id="{6FCEEA02-3B40-4CBF-A8D1-646EE8CA5AA8}"/>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1" name="Group 16">
            <a:extLst>
              <a:ext uri="{FF2B5EF4-FFF2-40B4-BE49-F238E27FC236}">
                <a16:creationId xmlns:a16="http://schemas.microsoft.com/office/drawing/2014/main" id="{5D1B64B2-827C-9004-01B3-FA441150D73F}"/>
              </a:ext>
            </a:extLst>
          </p:cNvPr>
          <p:cNvGrpSpPr>
            <a:grpSpLocks/>
          </p:cNvGrpSpPr>
          <p:nvPr/>
        </p:nvGrpSpPr>
        <p:grpSpPr bwMode="auto">
          <a:xfrm>
            <a:off x="4579937" y="4191000"/>
            <a:ext cx="2459330" cy="2262978"/>
            <a:chOff x="2338" y="1115"/>
            <a:chExt cx="1510" cy="1078"/>
          </a:xfrm>
        </p:grpSpPr>
        <p:sp>
          <p:nvSpPr>
            <p:cNvPr id="19485" name="Rectangle 17">
              <a:extLst>
                <a:ext uri="{FF2B5EF4-FFF2-40B4-BE49-F238E27FC236}">
                  <a16:creationId xmlns:a16="http://schemas.microsoft.com/office/drawing/2014/main" id="{BEAF8989-DC1C-0809-E4CC-14FF088B3CA3}"/>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6" name="Text Box 18">
              <a:extLst>
                <a:ext uri="{FF2B5EF4-FFF2-40B4-BE49-F238E27FC236}">
                  <a16:creationId xmlns:a16="http://schemas.microsoft.com/office/drawing/2014/main" id="{E464A957-1F21-26FA-C275-207779C94E19}"/>
                </a:ext>
              </a:extLst>
            </p:cNvPr>
            <p:cNvSpPr txBox="1">
              <a:spLocks noChangeArrowheads="1"/>
            </p:cNvSpPr>
            <p:nvPr/>
          </p:nvSpPr>
          <p:spPr bwMode="auto">
            <a:xfrm>
              <a:off x="2566" y="1148"/>
              <a:ext cx="85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Supervisor</a:t>
              </a:r>
            </a:p>
          </p:txBody>
        </p:sp>
        <p:sp>
          <p:nvSpPr>
            <p:cNvPr id="19487" name="Line 19">
              <a:extLst>
                <a:ext uri="{FF2B5EF4-FFF2-40B4-BE49-F238E27FC236}">
                  <a16:creationId xmlns:a16="http://schemas.microsoft.com/office/drawing/2014/main" id="{FDC2184C-A2A2-383B-64AF-0E014010CC0B}"/>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Text Box 20">
              <a:extLst>
                <a:ext uri="{FF2B5EF4-FFF2-40B4-BE49-F238E27FC236}">
                  <a16:creationId xmlns:a16="http://schemas.microsoft.com/office/drawing/2014/main" id="{27769CF3-157A-53B9-D754-8CEDFDB3A2A3}"/>
                </a:ext>
              </a:extLst>
            </p:cNvPr>
            <p:cNvSpPr txBox="1">
              <a:spLocks noChangeArrowheads="1"/>
            </p:cNvSpPr>
            <p:nvPr/>
          </p:nvSpPr>
          <p:spPr bwMode="auto">
            <a:xfrm>
              <a:off x="2338" y="1422"/>
              <a:ext cx="1495"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+move()</a:t>
              </a:r>
            </a:p>
            <a:p>
              <a:pPr eaLnBrk="1" hangingPunct="1">
                <a:spcBef>
                  <a:spcPct val="0"/>
                </a:spcBef>
                <a:buFontTx/>
                <a:buNone/>
              </a:pPr>
              <a:r>
                <a:rPr lang="en-US" altLang="tr-TR" sz="1800" dirty="0"/>
                <a:t>+print()</a:t>
              </a:r>
            </a:p>
            <a:p>
              <a:pPr eaLnBrk="1" hangingPunct="1">
                <a:spcBef>
                  <a:spcPct val="0"/>
                </a:spcBef>
                <a:buFontTx/>
                <a:buNone/>
              </a:pPr>
              <a:r>
                <a:rPr lang="en-US" altLang="tr-TR" sz="1800" dirty="0"/>
                <a:t>+add(Component)</a:t>
              </a:r>
            </a:p>
            <a:p>
              <a:pPr eaLnBrk="1" hangingPunct="1">
                <a:spcBef>
                  <a:spcPct val="0"/>
                </a:spcBef>
                <a:buFontTx/>
                <a:buNone/>
              </a:pPr>
              <a:r>
                <a:rPr lang="en-US" altLang="tr-TR" sz="1800" dirty="0"/>
                <a:t>+remove(Component)</a:t>
              </a:r>
            </a:p>
            <a:p>
              <a:pPr eaLnBrk="1" hangingPunct="1">
                <a:spcBef>
                  <a:spcPct val="0"/>
                </a:spcBef>
                <a:buFontTx/>
                <a:buNone/>
              </a:pPr>
              <a:r>
                <a:rPr lang="en-US" altLang="tr-TR" sz="1800" dirty="0"/>
                <a:t>+</a:t>
              </a:r>
              <a:r>
                <a:rPr lang="en-US" altLang="tr-TR" sz="1800" dirty="0" err="1"/>
                <a:t>getChild</a:t>
              </a:r>
              <a:r>
                <a:rPr lang="en-US" altLang="tr-TR" sz="1800" dirty="0"/>
                <a:t>(int)</a:t>
              </a:r>
            </a:p>
          </p:txBody>
        </p:sp>
        <p:sp>
          <p:nvSpPr>
            <p:cNvPr id="19489" name="Line 21">
              <a:extLst>
                <a:ext uri="{FF2B5EF4-FFF2-40B4-BE49-F238E27FC236}">
                  <a16:creationId xmlns:a16="http://schemas.microsoft.com/office/drawing/2014/main" id="{FFAC34C9-DD69-0C87-9511-1C5A18577209}"/>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3">
            <a:extLst>
              <a:ext uri="{FF2B5EF4-FFF2-40B4-BE49-F238E27FC236}">
                <a16:creationId xmlns:a16="http://schemas.microsoft.com/office/drawing/2014/main" id="{B89012F1-D848-3D7E-9A5E-B933A7F8017A}"/>
              </a:ext>
            </a:extLst>
          </p:cNvPr>
          <p:cNvGrpSpPr/>
          <p:nvPr/>
        </p:nvGrpSpPr>
        <p:grpSpPr>
          <a:xfrm>
            <a:off x="1573416" y="4281488"/>
            <a:ext cx="1571626" cy="1076544"/>
            <a:chOff x="1573416" y="4281488"/>
            <a:chExt cx="1571626" cy="1076544"/>
          </a:xfrm>
        </p:grpSpPr>
        <p:sp>
          <p:nvSpPr>
            <p:cNvPr id="19480" name="Rectangle 22">
              <a:extLst>
                <a:ext uri="{FF2B5EF4-FFF2-40B4-BE49-F238E27FC236}">
                  <a16:creationId xmlns:a16="http://schemas.microsoft.com/office/drawing/2014/main" id="{6AE56EA4-27BE-7267-EA49-1D8EDC374390}"/>
                </a:ext>
              </a:extLst>
            </p:cNvPr>
            <p:cNvSpPr>
              <a:spLocks noChangeArrowheads="1"/>
            </p:cNvSpPr>
            <p:nvPr/>
          </p:nvSpPr>
          <p:spPr bwMode="auto">
            <a:xfrm>
              <a:off x="1597026" y="4281488"/>
              <a:ext cx="1495425" cy="10765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1" name="Text Box 23">
              <a:extLst>
                <a:ext uri="{FF2B5EF4-FFF2-40B4-BE49-F238E27FC236}">
                  <a16:creationId xmlns:a16="http://schemas.microsoft.com/office/drawing/2014/main" id="{DD2279F7-A084-F30D-E508-6BDC21A93031}"/>
                </a:ext>
              </a:extLst>
            </p:cNvPr>
            <p:cNvSpPr txBox="1">
              <a:spLocks noChangeArrowheads="1"/>
            </p:cNvSpPr>
            <p:nvPr/>
          </p:nvSpPr>
          <p:spPr bwMode="auto">
            <a:xfrm>
              <a:off x="2011363" y="4291013"/>
              <a:ext cx="975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Worker</a:t>
              </a:r>
            </a:p>
          </p:txBody>
        </p:sp>
        <p:sp>
          <p:nvSpPr>
            <p:cNvPr id="19482" name="Text Box 24">
              <a:extLst>
                <a:ext uri="{FF2B5EF4-FFF2-40B4-BE49-F238E27FC236}">
                  <a16:creationId xmlns:a16="http://schemas.microsoft.com/office/drawing/2014/main" id="{57C2E8BF-570E-D499-D5F3-5956F755E454}"/>
                </a:ext>
              </a:extLst>
            </p:cNvPr>
            <p:cNvSpPr txBox="1">
              <a:spLocks noChangeArrowheads="1"/>
            </p:cNvSpPr>
            <p:nvPr/>
          </p:nvSpPr>
          <p:spPr bwMode="auto">
            <a:xfrm>
              <a:off x="1573416" y="4711701"/>
              <a:ext cx="15716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+move()</a:t>
              </a:r>
            </a:p>
            <a:p>
              <a:pPr eaLnBrk="1" hangingPunct="1">
                <a:spcBef>
                  <a:spcPct val="0"/>
                </a:spcBef>
                <a:buFontTx/>
                <a:buNone/>
              </a:pPr>
              <a:r>
                <a:rPr lang="en-US" altLang="tr-TR" sz="1800" dirty="0"/>
                <a:t>+print()</a:t>
              </a:r>
            </a:p>
          </p:txBody>
        </p:sp>
        <p:sp>
          <p:nvSpPr>
            <p:cNvPr id="19483" name="Line 25">
              <a:extLst>
                <a:ext uri="{FF2B5EF4-FFF2-40B4-BE49-F238E27FC236}">
                  <a16:creationId xmlns:a16="http://schemas.microsoft.com/office/drawing/2014/main" id="{41E54FE1-2283-11D6-2B74-727715221894}"/>
                </a:ext>
              </a:extLst>
            </p:cNvPr>
            <p:cNvSpPr>
              <a:spLocks noChangeShapeType="1"/>
            </p:cNvSpPr>
            <p:nvPr/>
          </p:nvSpPr>
          <p:spPr bwMode="auto">
            <a:xfrm>
              <a:off x="1611313" y="4659313"/>
              <a:ext cx="1495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26">
              <a:extLst>
                <a:ext uri="{FF2B5EF4-FFF2-40B4-BE49-F238E27FC236}">
                  <a16:creationId xmlns:a16="http://schemas.microsoft.com/office/drawing/2014/main" id="{A1FB53C5-DA30-ABD7-A4A0-40C075645EEB}"/>
                </a:ext>
              </a:extLst>
            </p:cNvPr>
            <p:cNvSpPr>
              <a:spLocks noChangeShapeType="1"/>
            </p:cNvSpPr>
            <p:nvPr/>
          </p:nvSpPr>
          <p:spPr bwMode="auto">
            <a:xfrm>
              <a:off x="1609726" y="4745038"/>
              <a:ext cx="1495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63" name="AutoShape 28">
            <a:extLst>
              <a:ext uri="{FF2B5EF4-FFF2-40B4-BE49-F238E27FC236}">
                <a16:creationId xmlns:a16="http://schemas.microsoft.com/office/drawing/2014/main" id="{8D5C421C-A50C-0712-E146-475C0192E9E4}"/>
              </a:ext>
            </a:extLst>
          </p:cNvPr>
          <p:cNvCxnSpPr>
            <a:cxnSpLocks noChangeShapeType="1"/>
            <a:stCxn id="19495" idx="3"/>
            <a:endCxn id="19490" idx="1"/>
          </p:cNvCxnSpPr>
          <p:nvPr/>
        </p:nvCxnSpPr>
        <p:spPr bwMode="auto">
          <a:xfrm flipV="1">
            <a:off x="1919288" y="2329091"/>
            <a:ext cx="1802606" cy="29584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4" name="AutoShape 29">
            <a:extLst>
              <a:ext uri="{FF2B5EF4-FFF2-40B4-BE49-F238E27FC236}">
                <a16:creationId xmlns:a16="http://schemas.microsoft.com/office/drawing/2014/main" id="{EDCCE2D3-E6B0-9291-1D66-19123CEB25D6}"/>
              </a:ext>
            </a:extLst>
          </p:cNvPr>
          <p:cNvSpPr>
            <a:spLocks noChangeArrowheads="1"/>
          </p:cNvSpPr>
          <p:nvPr/>
        </p:nvSpPr>
        <p:spPr bwMode="auto">
          <a:xfrm>
            <a:off x="4803775" y="3482975"/>
            <a:ext cx="261938"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5" name="AutoShape 30">
            <a:extLst>
              <a:ext uri="{FF2B5EF4-FFF2-40B4-BE49-F238E27FC236}">
                <a16:creationId xmlns:a16="http://schemas.microsoft.com/office/drawing/2014/main" id="{FC76FAFC-8EFD-7655-C64F-3059C120B6EE}"/>
              </a:ext>
            </a:extLst>
          </p:cNvPr>
          <p:cNvCxnSpPr>
            <a:cxnSpLocks noChangeShapeType="1"/>
            <a:stCxn id="19464" idx="3"/>
            <a:endCxn id="19485" idx="0"/>
          </p:cNvCxnSpPr>
          <p:nvPr/>
        </p:nvCxnSpPr>
        <p:spPr bwMode="auto">
          <a:xfrm rot="16200000" flipH="1">
            <a:off x="5133213" y="3517868"/>
            <a:ext cx="474662" cy="871601"/>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66" name="AutoShape 31">
            <a:extLst>
              <a:ext uri="{FF2B5EF4-FFF2-40B4-BE49-F238E27FC236}">
                <a16:creationId xmlns:a16="http://schemas.microsoft.com/office/drawing/2014/main" id="{8552B458-E090-A963-A119-2D8D873864D5}"/>
              </a:ext>
            </a:extLst>
          </p:cNvPr>
          <p:cNvCxnSpPr>
            <a:cxnSpLocks noChangeShapeType="1"/>
            <a:stCxn id="19464" idx="3"/>
            <a:endCxn id="19481" idx="0"/>
          </p:cNvCxnSpPr>
          <p:nvPr/>
        </p:nvCxnSpPr>
        <p:spPr bwMode="auto">
          <a:xfrm rot="5400000">
            <a:off x="3429614" y="2785882"/>
            <a:ext cx="574675" cy="243558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67" name="AutoShape 32">
            <a:extLst>
              <a:ext uri="{FF2B5EF4-FFF2-40B4-BE49-F238E27FC236}">
                <a16:creationId xmlns:a16="http://schemas.microsoft.com/office/drawing/2014/main" id="{B281D3B6-6158-1088-2764-778E2B301419}"/>
              </a:ext>
            </a:extLst>
          </p:cNvPr>
          <p:cNvSpPr>
            <a:spLocks noChangeArrowheads="1"/>
          </p:cNvSpPr>
          <p:nvPr/>
        </p:nvSpPr>
        <p:spPr bwMode="auto">
          <a:xfrm>
            <a:off x="6937375" y="4527550"/>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8" name="AutoShape 33">
            <a:extLst>
              <a:ext uri="{FF2B5EF4-FFF2-40B4-BE49-F238E27FC236}">
                <a16:creationId xmlns:a16="http://schemas.microsoft.com/office/drawing/2014/main" id="{9668992B-C7AC-0CFA-65D1-7D8BB76A4D6B}"/>
              </a:ext>
            </a:extLst>
          </p:cNvPr>
          <p:cNvCxnSpPr>
            <a:cxnSpLocks noChangeShapeType="1"/>
            <a:stCxn id="19467" idx="3"/>
            <a:endCxn id="19493" idx="3"/>
          </p:cNvCxnSpPr>
          <p:nvPr/>
        </p:nvCxnSpPr>
        <p:spPr bwMode="auto">
          <a:xfrm flipH="1" flipV="1">
            <a:off x="6152356" y="2612405"/>
            <a:ext cx="1219994" cy="2016745"/>
          </a:xfrm>
          <a:prstGeom prst="bentConnector3">
            <a:avLst>
              <a:gd name="adj1" fmla="val -1873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9469" name="Group 35">
            <a:extLst>
              <a:ext uri="{FF2B5EF4-FFF2-40B4-BE49-F238E27FC236}">
                <a16:creationId xmlns:a16="http://schemas.microsoft.com/office/drawing/2014/main" id="{33B93B3E-70C8-9600-AB60-5F29986DE5CE}"/>
              </a:ext>
            </a:extLst>
          </p:cNvPr>
          <p:cNvGrpSpPr>
            <a:grpSpLocks/>
          </p:cNvGrpSpPr>
          <p:nvPr/>
        </p:nvGrpSpPr>
        <p:grpSpPr bwMode="auto">
          <a:xfrm>
            <a:off x="291830" y="6026942"/>
            <a:ext cx="3918857" cy="522288"/>
            <a:chOff x="329" y="1938"/>
            <a:chExt cx="2386" cy="329"/>
          </a:xfrm>
        </p:grpSpPr>
        <p:sp>
          <p:nvSpPr>
            <p:cNvPr id="19472" name="Text Box 36">
              <a:extLst>
                <a:ext uri="{FF2B5EF4-FFF2-40B4-BE49-F238E27FC236}">
                  <a16:creationId xmlns:a16="http://schemas.microsoft.com/office/drawing/2014/main" id="{D64744DF-E875-C19A-3E9E-A379B45E25F5}"/>
                </a:ext>
              </a:extLst>
            </p:cNvPr>
            <p:cNvSpPr txBox="1">
              <a:spLocks noChangeArrowheads="1"/>
            </p:cNvSpPr>
            <p:nvPr/>
          </p:nvSpPr>
          <p:spPr bwMode="auto">
            <a:xfrm>
              <a:off x="341" y="1976"/>
              <a:ext cx="23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dirty="0"/>
                <a:t>for(var e:children) </a:t>
              </a:r>
              <a:r>
                <a:rPr lang="en-US" altLang="tr-TR" sz="2400" dirty="0" err="1"/>
                <a:t>e.move</a:t>
              </a:r>
              <a:r>
                <a:rPr lang="en-US" altLang="tr-TR" sz="2400" dirty="0"/>
                <a:t>()</a:t>
              </a:r>
            </a:p>
          </p:txBody>
        </p:sp>
        <p:sp>
          <p:nvSpPr>
            <p:cNvPr id="19473" name="Line 37">
              <a:extLst>
                <a:ext uri="{FF2B5EF4-FFF2-40B4-BE49-F238E27FC236}">
                  <a16:creationId xmlns:a16="http://schemas.microsoft.com/office/drawing/2014/main" id="{C29954AB-429B-055E-A419-36AE72A62374}"/>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38">
              <a:extLst>
                <a:ext uri="{FF2B5EF4-FFF2-40B4-BE49-F238E27FC236}">
                  <a16:creationId xmlns:a16="http://schemas.microsoft.com/office/drawing/2014/main" id="{541C69A9-2F8B-C752-2981-7938BC92496A}"/>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39">
              <a:extLst>
                <a:ext uri="{FF2B5EF4-FFF2-40B4-BE49-F238E27FC236}">
                  <a16:creationId xmlns:a16="http://schemas.microsoft.com/office/drawing/2014/main" id="{39E7099A-ECDB-37CE-F8E3-5175197DE17B}"/>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40">
              <a:extLst>
                <a:ext uri="{FF2B5EF4-FFF2-40B4-BE49-F238E27FC236}">
                  <a16:creationId xmlns:a16="http://schemas.microsoft.com/office/drawing/2014/main" id="{B23706D4-C7C4-A2CF-4301-8A28E7697D9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41">
              <a:extLst>
                <a:ext uri="{FF2B5EF4-FFF2-40B4-BE49-F238E27FC236}">
                  <a16:creationId xmlns:a16="http://schemas.microsoft.com/office/drawing/2014/main" id="{46BCA802-EBE3-83BF-A7AD-D1C342B20CEC}"/>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Line 42">
              <a:extLst>
                <a:ext uri="{FF2B5EF4-FFF2-40B4-BE49-F238E27FC236}">
                  <a16:creationId xmlns:a16="http://schemas.microsoft.com/office/drawing/2014/main" id="{32310EAA-93D8-A27F-2182-F139730AEF7D}"/>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43">
              <a:extLst>
                <a:ext uri="{FF2B5EF4-FFF2-40B4-BE49-F238E27FC236}">
                  <a16:creationId xmlns:a16="http://schemas.microsoft.com/office/drawing/2014/main" id="{3AFB8DFC-2166-91B5-F162-120522700F32}"/>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70" name="AutoShape 44">
            <a:extLst>
              <a:ext uri="{FF2B5EF4-FFF2-40B4-BE49-F238E27FC236}">
                <a16:creationId xmlns:a16="http://schemas.microsoft.com/office/drawing/2014/main" id="{F7AAE759-3D04-F075-CAC4-F37C1F9F0849}"/>
              </a:ext>
            </a:extLst>
          </p:cNvPr>
          <p:cNvCxnSpPr>
            <a:cxnSpLocks noChangeShapeType="1"/>
          </p:cNvCxnSpPr>
          <p:nvPr/>
        </p:nvCxnSpPr>
        <p:spPr bwMode="auto">
          <a:xfrm rot="10800000" flipV="1">
            <a:off x="3684590" y="5103710"/>
            <a:ext cx="947939" cy="935139"/>
          </a:xfrm>
          <a:prstGeom prst="bentConnector3">
            <a:avLst>
              <a:gd name="adj1" fmla="val 50000"/>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9471" name="Text Box 45">
            <a:extLst>
              <a:ext uri="{FF2B5EF4-FFF2-40B4-BE49-F238E27FC236}">
                <a16:creationId xmlns:a16="http://schemas.microsoft.com/office/drawing/2014/main" id="{B1CCAE48-549E-B2E8-C587-8AC11BB8CD05}"/>
              </a:ext>
            </a:extLst>
          </p:cNvPr>
          <p:cNvSpPr txBox="1">
            <a:spLocks noChangeArrowheads="1"/>
          </p:cNvSpPr>
          <p:nvPr/>
        </p:nvSpPr>
        <p:spPr bwMode="auto">
          <a:xfrm>
            <a:off x="6453188" y="2417763"/>
            <a:ext cx="1133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p>
          <a:p>
            <a:pPr eaLnBrk="1" hangingPunct="1">
              <a:spcBef>
                <a:spcPct val="0"/>
              </a:spcBef>
              <a:buFontTx/>
              <a:buNone/>
            </a:pPr>
            <a:r>
              <a:rPr lang="en-US" altLang="tr-TR" sz="1800" dirty="0"/>
              <a:t>manages</a:t>
            </a:r>
          </a:p>
        </p:txBody>
      </p:sp>
    </p:spTree>
    <p:extLst>
      <p:ext uri="{BB962C8B-B14F-4D97-AF65-F5344CB8AC3E}">
        <p14:creationId xmlns:p14="http://schemas.microsoft.com/office/powerpoint/2010/main" val="127833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34C931E4-4924-DC7F-FD26-D5931CB91359}"/>
              </a:ext>
            </a:extLst>
          </p:cNvPr>
          <p:cNvSpPr txBox="1"/>
          <p:nvPr/>
        </p:nvSpPr>
        <p:spPr>
          <a:xfrm>
            <a:off x="7899405" y="4128421"/>
            <a:ext cx="787395" cy="369332"/>
          </a:xfrm>
          <a:prstGeom prst="rect">
            <a:avLst/>
          </a:prstGeom>
          <a:noFill/>
        </p:spPr>
        <p:txBody>
          <a:bodyPr wrap="none" rtlCol="0">
            <a:spAutoFit/>
          </a:bodyPr>
          <a:lstStyle/>
          <a:p>
            <a:r>
              <a:rPr lang="en-US" dirty="0"/>
              <a:t>print()</a:t>
            </a:r>
          </a:p>
        </p:txBody>
      </p:sp>
      <p:sp>
        <p:nvSpPr>
          <p:cNvPr id="15" name="TextBox 14">
            <a:extLst>
              <a:ext uri="{FF2B5EF4-FFF2-40B4-BE49-F238E27FC236}">
                <a16:creationId xmlns:a16="http://schemas.microsoft.com/office/drawing/2014/main" id="{942542BA-1662-0A12-D4E0-E580D21559E5}"/>
              </a:ext>
            </a:extLst>
          </p:cNvPr>
          <p:cNvSpPr txBox="1"/>
          <p:nvPr/>
        </p:nvSpPr>
        <p:spPr>
          <a:xfrm>
            <a:off x="457200" y="1566153"/>
            <a:ext cx="1947969" cy="830997"/>
          </a:xfrm>
          <a:prstGeom prst="rect">
            <a:avLst/>
          </a:prstGeom>
          <a:noFill/>
        </p:spPr>
        <p:txBody>
          <a:bodyPr wrap="none" rtlCol="0">
            <a:spAutoFit/>
          </a:bodyPr>
          <a:lstStyle/>
          <a:p>
            <a:r>
              <a:rPr lang="en-US" sz="2400" dirty="0"/>
              <a:t>Arbitrarily </a:t>
            </a:r>
          </a:p>
          <a:p>
            <a:r>
              <a:rPr lang="en-US" sz="2400" dirty="0"/>
              <a:t>complex tree</a:t>
            </a:r>
          </a:p>
        </p:txBody>
      </p:sp>
    </p:spTree>
    <p:extLst>
      <p:ext uri="{BB962C8B-B14F-4D97-AF65-F5344CB8AC3E}">
        <p14:creationId xmlns:p14="http://schemas.microsoft.com/office/powerpoint/2010/main" val="916189024"/>
      </p:ext>
    </p:extLst>
  </p:cSld>
  <p:clrMapOvr>
    <a:masterClrMapping/>
  </p:clrMapOvr>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93727C7-4C0B-4C8A-960B-21573C88EF42}" vid="{72BF777F-C220-4904-8C2B-017C5ED9CE6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17412</TotalTime>
  <Words>5277</Words>
  <Application>Microsoft Office PowerPoint</Application>
  <PresentationFormat>On-screen Show (4:3)</PresentationFormat>
  <Paragraphs>811</Paragraphs>
  <Slides>64</Slides>
  <Notes>31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Arial Black</vt:lpstr>
      <vt:lpstr>Comic Sans MS</vt:lpstr>
      <vt:lpstr>Consolas</vt:lpstr>
      <vt:lpstr>PT Sans</vt:lpstr>
      <vt:lpstr>Times New Roman</vt:lpstr>
      <vt:lpstr>Verdana</vt:lpstr>
      <vt:lpstr>Wingdings</vt:lpstr>
      <vt:lpstr>Theme1</vt:lpstr>
      <vt:lpstr>Structural Patterns</vt:lpstr>
      <vt:lpstr>Composite</vt:lpstr>
      <vt:lpstr>Example 1: Company Structure</vt:lpstr>
      <vt:lpstr>Example 1: Company Structure</vt:lpstr>
      <vt:lpstr>Example 1: Company Structure</vt:lpstr>
      <vt:lpstr>Composite - Structure</vt:lpstr>
      <vt:lpstr>Collaboration &amp; Participants</vt:lpstr>
      <vt:lpstr>Composite Company</vt:lpstr>
      <vt:lpstr>Composite company</vt:lpstr>
      <vt:lpstr>Composite company</vt:lpstr>
      <vt:lpstr>Composite company</vt:lpstr>
      <vt:lpstr>Composite company</vt:lpstr>
      <vt:lpstr>Sample code</vt:lpstr>
      <vt:lpstr>Sample client code</vt:lpstr>
      <vt:lpstr>A recurring problem…</vt:lpstr>
      <vt:lpstr>Example 2: Scenario</vt:lpstr>
      <vt:lpstr>Example2: Solution 1</vt:lpstr>
      <vt:lpstr>Example2: Solution 2 </vt:lpstr>
      <vt:lpstr>The tree of widgets and containers</vt:lpstr>
      <vt:lpstr>Applying the Composite</vt:lpstr>
      <vt:lpstr>Example 2 –Composite pattern soln</vt:lpstr>
      <vt:lpstr>Sample client code</vt:lpstr>
      <vt:lpstr>Example 3: Navigation menu</vt:lpstr>
      <vt:lpstr>Component  responsibilities</vt:lpstr>
      <vt:lpstr>Implementation issues-1</vt:lpstr>
      <vt:lpstr>Implementation issues-1</vt:lpstr>
      <vt:lpstr>Implementation issues-1</vt:lpstr>
      <vt:lpstr>Implementation issues-2</vt:lpstr>
      <vt:lpstr>Composite Pattern with Parent: C++ </vt:lpstr>
      <vt:lpstr>Composite Pattern with Parent: C++ </vt:lpstr>
      <vt:lpstr>Implementation issues-3</vt:lpstr>
      <vt:lpstr>Implementation issues-4</vt:lpstr>
      <vt:lpstr>Composite –Known uses</vt:lpstr>
      <vt:lpstr>PowerPoint Presentation</vt:lpstr>
      <vt:lpstr>PowerPoint Presentation</vt:lpstr>
      <vt:lpstr>Composite - Consequences</vt:lpstr>
      <vt:lpstr>Decorator</vt:lpstr>
      <vt:lpstr>Motivation</vt:lpstr>
      <vt:lpstr>Question</vt:lpstr>
      <vt:lpstr>Object composition</vt:lpstr>
      <vt:lpstr>Decorator</vt:lpstr>
      <vt:lpstr>Decorator is a Wrapper</vt:lpstr>
      <vt:lpstr>Decorator -Structure</vt:lpstr>
      <vt:lpstr>Key points</vt:lpstr>
      <vt:lpstr>Key points</vt:lpstr>
      <vt:lpstr>Key points</vt:lpstr>
      <vt:lpstr>Decorator</vt:lpstr>
      <vt:lpstr>Example 2: Decorating with borders and scrollbars</vt:lpstr>
      <vt:lpstr>PowerPoint Presentation</vt:lpstr>
      <vt:lpstr>Example 3:</vt:lpstr>
      <vt:lpstr>Example 3: LineNumberReader</vt:lpstr>
      <vt:lpstr>Decorator object diagram</vt:lpstr>
      <vt:lpstr>PowerPoint Presentation</vt:lpstr>
      <vt:lpstr>Implementation issues</vt:lpstr>
      <vt:lpstr>Known Uses </vt:lpstr>
      <vt:lpstr>Know use</vt:lpstr>
      <vt:lpstr>Known use: java.io package</vt:lpstr>
      <vt:lpstr>Example decoration chaining</vt:lpstr>
      <vt:lpstr>PowerPoint Presentation</vt:lpstr>
      <vt:lpstr>Decorator – Consequences: Pro</vt:lpstr>
      <vt:lpstr>PowerPoint Presentation</vt:lpstr>
      <vt:lpstr>Decorator – Consequences: Pro</vt:lpstr>
      <vt:lpstr>Decorator – Consequences: Cons</vt:lpstr>
      <vt:lpstr>Decorator-Related Patterns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Patterns</dc:title>
  <dc:creator>Aysu Betin-Can</dc:creator>
  <cp:lastModifiedBy>aysu Betin Can</cp:lastModifiedBy>
  <cp:revision>549</cp:revision>
  <dcterms:created xsi:type="dcterms:W3CDTF">2006-02-26T15:00:36Z</dcterms:created>
  <dcterms:modified xsi:type="dcterms:W3CDTF">2024-06-12T08:42:10Z</dcterms:modified>
</cp:coreProperties>
</file>