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handoutMasterIdLst>
    <p:handoutMasterId r:id="rId56"/>
  </p:handoutMasterIdLst>
  <p:sldIdLst>
    <p:sldId id="256" r:id="rId2"/>
    <p:sldId id="258" r:id="rId3"/>
    <p:sldId id="411" r:id="rId4"/>
    <p:sldId id="257" r:id="rId5"/>
    <p:sldId id="497" r:id="rId6"/>
    <p:sldId id="499" r:id="rId7"/>
    <p:sldId id="500" r:id="rId8"/>
    <p:sldId id="501" r:id="rId9"/>
    <p:sldId id="259" r:id="rId10"/>
    <p:sldId id="492" r:id="rId11"/>
    <p:sldId id="345" r:id="rId12"/>
    <p:sldId id="284" r:id="rId13"/>
    <p:sldId id="346" r:id="rId14"/>
    <p:sldId id="474" r:id="rId15"/>
    <p:sldId id="287" r:id="rId16"/>
    <p:sldId id="347" r:id="rId17"/>
    <p:sldId id="475" r:id="rId18"/>
    <p:sldId id="260" r:id="rId19"/>
    <p:sldId id="262" r:id="rId20"/>
    <p:sldId id="483" r:id="rId21"/>
    <p:sldId id="414" r:id="rId22"/>
    <p:sldId id="453" r:id="rId23"/>
    <p:sldId id="454" r:id="rId24"/>
    <p:sldId id="455" r:id="rId25"/>
    <p:sldId id="490" r:id="rId26"/>
    <p:sldId id="451" r:id="rId27"/>
    <p:sldId id="452" r:id="rId28"/>
    <p:sldId id="476" r:id="rId29"/>
    <p:sldId id="456" r:id="rId30"/>
    <p:sldId id="457" r:id="rId31"/>
    <p:sldId id="263" r:id="rId32"/>
    <p:sldId id="261" r:id="rId33"/>
    <p:sldId id="485" r:id="rId34"/>
    <p:sldId id="491" r:id="rId35"/>
    <p:sldId id="489" r:id="rId36"/>
    <p:sldId id="399" r:id="rId37"/>
    <p:sldId id="400" r:id="rId38"/>
    <p:sldId id="493" r:id="rId39"/>
    <p:sldId id="413" r:id="rId40"/>
    <p:sldId id="401" r:id="rId41"/>
    <p:sldId id="416" r:id="rId42"/>
    <p:sldId id="402" r:id="rId43"/>
    <p:sldId id="468" r:id="rId44"/>
    <p:sldId id="470" r:id="rId45"/>
    <p:sldId id="469" r:id="rId46"/>
    <p:sldId id="472" r:id="rId47"/>
    <p:sldId id="473" r:id="rId48"/>
    <p:sldId id="495" r:id="rId49"/>
    <p:sldId id="496" r:id="rId50"/>
    <p:sldId id="494" r:id="rId51"/>
    <p:sldId id="403" r:id="rId52"/>
    <p:sldId id="450" r:id="rId53"/>
    <p:sldId id="471"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EB3"/>
    <a:srgbClr val="00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390" autoAdjust="0"/>
  </p:normalViewPr>
  <p:slideViewPr>
    <p:cSldViewPr snapToGrid="0">
      <p:cViewPr>
        <p:scale>
          <a:sx n="78" d="100"/>
          <a:sy n="78" d="100"/>
        </p:scale>
        <p:origin x="15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1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9B5FA2-73D1-B023-C9AF-369577A0F5B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5235" name="Rectangle 3">
            <a:extLst>
              <a:ext uri="{FF2B5EF4-FFF2-40B4-BE49-F238E27FC236}">
                <a16:creationId xmlns:a16="http://schemas.microsoft.com/office/drawing/2014/main" id="{EFE21DC2-78B3-3814-BD33-702E554CDF00}"/>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5236" name="Rectangle 4">
            <a:extLst>
              <a:ext uri="{FF2B5EF4-FFF2-40B4-BE49-F238E27FC236}">
                <a16:creationId xmlns:a16="http://schemas.microsoft.com/office/drawing/2014/main" id="{D19D3C26-09E2-E2B3-163F-74F858CC45E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5237" name="Rectangle 5">
            <a:extLst>
              <a:ext uri="{FF2B5EF4-FFF2-40B4-BE49-F238E27FC236}">
                <a16:creationId xmlns:a16="http://schemas.microsoft.com/office/drawing/2014/main" id="{5EEB694B-1D95-5BC5-6F64-33980F8FE69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9E1F2E7-EE60-48E5-A602-E7F16657076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BB503E7-725C-6104-CE25-B5F732F4C89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5059" name="Rectangle 3">
            <a:extLst>
              <a:ext uri="{FF2B5EF4-FFF2-40B4-BE49-F238E27FC236}">
                <a16:creationId xmlns:a16="http://schemas.microsoft.com/office/drawing/2014/main" id="{81C3AABD-AAF6-F4DD-1CDC-5526FFE2DFB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CDC0976C-2859-A4DE-9C9A-29A30BFB32A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a:extLst>
              <a:ext uri="{FF2B5EF4-FFF2-40B4-BE49-F238E27FC236}">
                <a16:creationId xmlns:a16="http://schemas.microsoft.com/office/drawing/2014/main" id="{400B5928-3AEC-281C-509A-CBB51B96A62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a:extLst>
              <a:ext uri="{FF2B5EF4-FFF2-40B4-BE49-F238E27FC236}">
                <a16:creationId xmlns:a16="http://schemas.microsoft.com/office/drawing/2014/main" id="{EB331E8A-F1B0-D1D3-A129-EDDF8D42918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5063" name="Rectangle 7">
            <a:extLst>
              <a:ext uri="{FF2B5EF4-FFF2-40B4-BE49-F238E27FC236}">
                <a16:creationId xmlns:a16="http://schemas.microsoft.com/office/drawing/2014/main" id="{04DD6571-9B8B-165C-5845-9F5E562F72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CF78F62-E1B0-4DC8-90FE-E2FF8CFACCF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632BD1B-4AD7-BB44-89F1-A606DE7424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FFCF75-553B-4501-808E-DAE0BE3631EB}" type="slidenum">
              <a:rPr lang="en-US" altLang="tr-TR"/>
              <a:pPr>
                <a:spcBef>
                  <a:spcPct val="0"/>
                </a:spcBef>
              </a:pPr>
              <a:t>1</a:t>
            </a:fld>
            <a:endParaRPr lang="en-US" altLang="tr-TR" dirty="0"/>
          </a:p>
        </p:txBody>
      </p:sp>
      <p:sp>
        <p:nvSpPr>
          <p:cNvPr id="5123" name="Rectangle 2">
            <a:extLst>
              <a:ext uri="{FF2B5EF4-FFF2-40B4-BE49-F238E27FC236}">
                <a16:creationId xmlns:a16="http://schemas.microsoft.com/office/drawing/2014/main" id="{6C2DFEC5-60C3-C664-6E2E-B1012960716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92B1B20-B5F1-D323-C83F-18F88E05E0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D680D42-CA32-1CDB-7C4C-571810F2A6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54C5E0-ED1F-4717-AA26-DCBFE609FFA9}" type="slidenum">
              <a:rPr lang="en-US" altLang="tr-TR"/>
              <a:pPr>
                <a:spcBef>
                  <a:spcPct val="0"/>
                </a:spcBef>
              </a:pPr>
              <a:t>15</a:t>
            </a:fld>
            <a:endParaRPr lang="en-US" altLang="tr-TR"/>
          </a:p>
        </p:txBody>
      </p:sp>
      <p:sp>
        <p:nvSpPr>
          <p:cNvPr id="20483" name="Rectangle 2">
            <a:extLst>
              <a:ext uri="{FF2B5EF4-FFF2-40B4-BE49-F238E27FC236}">
                <a16:creationId xmlns:a16="http://schemas.microsoft.com/office/drawing/2014/main" id="{8D7A1968-75CA-DE44-C2E3-9E242DE99E77}"/>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80F96D7E-A897-7B8A-856C-A03B3852F7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Can adapt any subclass of adaptee</a:t>
            </a:r>
            <a:endParaRPr lang="en-GB" altLang="tr-TR">
              <a:latin typeface="Arial" panose="020B0604020202020204" pitchFamily="34" charset="0"/>
            </a:endParaRPr>
          </a:p>
          <a:p>
            <a:pPr eaLnBrk="1" hangingPunct="1"/>
            <a:r>
              <a:rPr lang="en-US" altLang="tr-TR">
                <a:latin typeface="Arial" panose="020B0604020202020204" pitchFamily="34" charset="0"/>
              </a:rPr>
              <a:t>More flexible than class adaptee</a:t>
            </a:r>
            <a:endParaRPr lang="en-GB" altLang="tr-TR">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9D3A2C8F-89D2-7BED-53DE-07B6EE8B04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6DB0E3-A36A-4147-92DB-F78276B367E5}" type="slidenum">
              <a:rPr lang="en-US" altLang="tr-TR"/>
              <a:pPr>
                <a:spcBef>
                  <a:spcPct val="0"/>
                </a:spcBef>
              </a:pPr>
              <a:t>16</a:t>
            </a:fld>
            <a:endParaRPr lang="en-US" altLang="tr-TR"/>
          </a:p>
        </p:txBody>
      </p:sp>
      <p:sp>
        <p:nvSpPr>
          <p:cNvPr id="22531" name="Rectangle 2">
            <a:extLst>
              <a:ext uri="{FF2B5EF4-FFF2-40B4-BE49-F238E27FC236}">
                <a16:creationId xmlns:a16="http://schemas.microsoft.com/office/drawing/2014/main" id="{FA2DE192-BF28-C8D6-3509-F636E43874FA}"/>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3B7A493-6DF6-5204-0589-1DEF2F3D4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Adapter may </a:t>
            </a:r>
            <a:r>
              <a:rPr lang="en-US" b="0" i="0" dirty="0">
                <a:solidFill>
                  <a:srgbClr val="000000"/>
                </a:solidFill>
                <a:effectLst/>
                <a:highlight>
                  <a:srgbClr val="FFFFFF"/>
                </a:highlight>
                <a:latin typeface="Times New Roman" panose="02020603050405020304" pitchFamily="18" charset="0"/>
              </a:rPr>
              <a:t>directly forward the requests; common in adapter implementations</a:t>
            </a:r>
          </a:p>
          <a:p>
            <a:pPr eaLnBrk="1" hangingPunct="1"/>
            <a:r>
              <a:rPr lang="en-US" altLang="tr-TR" b="0" i="0" dirty="0">
                <a:solidFill>
                  <a:srgbClr val="000000"/>
                </a:solidFill>
                <a:effectLst/>
                <a:highlight>
                  <a:srgbClr val="FFFFFF"/>
                </a:highlight>
                <a:latin typeface="Times New Roman" panose="02020603050405020304" pitchFamily="18" charset="0"/>
              </a:rPr>
              <a:t>Adapter may call more then one method of the </a:t>
            </a:r>
            <a:r>
              <a:rPr lang="en-US" altLang="tr-TR" b="0" i="0" dirty="0" err="1">
                <a:solidFill>
                  <a:srgbClr val="000000"/>
                </a:solidFill>
                <a:effectLst/>
                <a:highlight>
                  <a:srgbClr val="FFFFFF"/>
                </a:highlight>
                <a:latin typeface="Times New Roman" panose="02020603050405020304" pitchFamily="18" charset="0"/>
              </a:rPr>
              <a:t>adaptee</a:t>
            </a:r>
            <a:r>
              <a:rPr lang="en-US" altLang="tr-TR" b="0" i="0" dirty="0">
                <a:solidFill>
                  <a:srgbClr val="000000"/>
                </a:solidFill>
                <a:effectLst/>
                <a:highlight>
                  <a:srgbClr val="FFFFFF"/>
                </a:highlight>
                <a:latin typeface="Times New Roman" panose="02020603050405020304" pitchFamily="18" charset="0"/>
              </a:rPr>
              <a:t> </a:t>
            </a:r>
            <a:endParaRPr lang="en-GB" altLang="tr-TR"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9D3A2C8F-89D2-7BED-53DE-07B6EE8B04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6DB0E3-A36A-4147-92DB-F78276B367E5}" type="slidenum">
              <a:rPr lang="en-US" altLang="tr-TR"/>
              <a:pPr>
                <a:spcBef>
                  <a:spcPct val="0"/>
                </a:spcBef>
              </a:pPr>
              <a:t>17</a:t>
            </a:fld>
            <a:endParaRPr lang="en-US" altLang="tr-TR"/>
          </a:p>
        </p:txBody>
      </p:sp>
      <p:sp>
        <p:nvSpPr>
          <p:cNvPr id="22531" name="Rectangle 2">
            <a:extLst>
              <a:ext uri="{FF2B5EF4-FFF2-40B4-BE49-F238E27FC236}">
                <a16:creationId xmlns:a16="http://schemas.microsoft.com/office/drawing/2014/main" id="{FA2DE192-BF28-C8D6-3509-F636E43874FA}"/>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3B7A493-6DF6-5204-0589-1DEF2F3D4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4016228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C86962B-6D4D-90F8-47C7-1D69FF4876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A3AA5BE-2559-4434-89FC-780E49CFA431}" type="slidenum">
              <a:rPr lang="en-US" altLang="tr-TR"/>
              <a:pPr>
                <a:spcBef>
                  <a:spcPct val="0"/>
                </a:spcBef>
              </a:pPr>
              <a:t>18</a:t>
            </a:fld>
            <a:endParaRPr lang="en-US" altLang="tr-TR"/>
          </a:p>
        </p:txBody>
      </p:sp>
      <p:sp>
        <p:nvSpPr>
          <p:cNvPr id="24579" name="Rectangle 2">
            <a:extLst>
              <a:ext uri="{FF2B5EF4-FFF2-40B4-BE49-F238E27FC236}">
                <a16:creationId xmlns:a16="http://schemas.microsoft.com/office/drawing/2014/main" id="{E3D2C102-C273-2B95-4522-EA6F80C5FE71}"/>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77D7A9D-8A72-62A7-DAC8-5B4CE52D09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Sadece method delegation degil, bazen de voltaj degistiren adapter gibi calisiyor</a:t>
            </a:r>
          </a:p>
          <a:p>
            <a:pPr eaLnBrk="1" hangingPunct="1"/>
            <a:r>
              <a:rPr lang="en-US" altLang="tr-TR">
                <a:latin typeface="Arial" panose="020B0604020202020204" pitchFamily="34" charset="0"/>
              </a:rPr>
              <a:t>i.e. request(){adaptee.req1(); adaptee.req2();} gibi olabilir.</a:t>
            </a:r>
            <a:endParaRPr lang="en-GB" altLang="tr-T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E80C120-83FF-1F16-FA32-9A883AE88C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00E97A-5189-4D8E-839D-E7CB5796E177}" type="slidenum">
              <a:rPr lang="en-US" altLang="tr-TR"/>
              <a:pPr>
                <a:spcBef>
                  <a:spcPct val="0"/>
                </a:spcBef>
              </a:pPr>
              <a:t>19</a:t>
            </a:fld>
            <a:endParaRPr lang="en-US" altLang="tr-TR"/>
          </a:p>
        </p:txBody>
      </p:sp>
      <p:sp>
        <p:nvSpPr>
          <p:cNvPr id="26627" name="Rectangle 2">
            <a:extLst>
              <a:ext uri="{FF2B5EF4-FFF2-40B4-BE49-F238E27FC236}">
                <a16:creationId xmlns:a16="http://schemas.microsoft.com/office/drawing/2014/main" id="{D9CBD24F-CC1D-0644-8D14-A824BA8F595D}"/>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09675484-BDE7-EB0C-2095-A72144BB6B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latin typeface="Arial" panose="020B0604020202020204" pitchFamily="34" charset="0"/>
              </a:rPr>
              <a:t>Client{ … Stack stack=new </a:t>
            </a:r>
            <a:r>
              <a:rPr lang="en-US" altLang="tr-TR" dirty="0" err="1">
                <a:latin typeface="Arial" panose="020B0604020202020204" pitchFamily="34" charset="0"/>
              </a:rPr>
              <a:t>DListStack</a:t>
            </a:r>
            <a:r>
              <a:rPr lang="en-US" altLang="tr-TR" dirty="0">
                <a:latin typeface="Arial" panose="020B0604020202020204" pitchFamily="34" charset="0"/>
              </a:rPr>
              <a:t>(); // or create a </a:t>
            </a:r>
            <a:r>
              <a:rPr lang="en-US" altLang="tr-TR" dirty="0" err="1">
                <a:latin typeface="Arial" panose="020B0604020202020204" pitchFamily="34" charset="0"/>
              </a:rPr>
              <a:t>dlist</a:t>
            </a:r>
            <a:r>
              <a:rPr lang="en-US" altLang="tr-TR" dirty="0">
                <a:latin typeface="Arial" panose="020B0604020202020204" pitchFamily="34" charset="0"/>
              </a:rPr>
              <a:t> and wrap it with the adapter</a:t>
            </a:r>
          </a:p>
          <a:p>
            <a:endParaRPr lang="en-US" dirty="0">
              <a:highlight>
                <a:srgbClr val="FFFF00"/>
              </a:highlight>
            </a:endParaRPr>
          </a:p>
          <a:p>
            <a:r>
              <a:rPr lang="en-US" dirty="0">
                <a:highlight>
                  <a:srgbClr val="FFFF00"/>
                </a:highlight>
              </a:rPr>
              <a:t>In STL , stack is adapting </a:t>
            </a:r>
            <a:r>
              <a:rPr lang="en-US" dirty="0"/>
              <a:t>deque.  Some cases list.</a:t>
            </a:r>
            <a:endParaRPr lang="en-US" altLang="tr-TR"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ltLang="en-US" sz="1200" dirty="0"/>
              <a:t>"AUTH_TYPE"REMOTE_USER</a:t>
            </a:r>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22</a:t>
            </a:fld>
            <a:endParaRPr lang="en-US" altLang="en-US"/>
          </a:p>
        </p:txBody>
      </p:sp>
    </p:spTree>
    <p:extLst>
      <p:ext uri="{BB962C8B-B14F-4D97-AF65-F5344CB8AC3E}">
        <p14:creationId xmlns:p14="http://schemas.microsoft.com/office/powerpoint/2010/main" val="971857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when two different clients need to view an object  differently</a:t>
            </a:r>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26</a:t>
            </a:fld>
            <a:endParaRPr lang="en-US" altLang="en-US"/>
          </a:p>
        </p:txBody>
      </p:sp>
    </p:spTree>
    <p:extLst>
      <p:ext uri="{BB962C8B-B14F-4D97-AF65-F5344CB8AC3E}">
        <p14:creationId xmlns:p14="http://schemas.microsoft.com/office/powerpoint/2010/main" val="58434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8701DAC-E883-7D02-D43C-51C9D07C17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771FD2-3957-4662-922D-1A95AC6EF11F}" type="slidenum">
              <a:rPr lang="en-US" altLang="tr-TR"/>
              <a:pPr>
                <a:spcBef>
                  <a:spcPct val="0"/>
                </a:spcBef>
              </a:pPr>
              <a:t>31</a:t>
            </a:fld>
            <a:endParaRPr lang="en-US" altLang="tr-TR"/>
          </a:p>
        </p:txBody>
      </p:sp>
      <p:sp>
        <p:nvSpPr>
          <p:cNvPr id="37891" name="Rectangle 2">
            <a:extLst>
              <a:ext uri="{FF2B5EF4-FFF2-40B4-BE49-F238E27FC236}">
                <a16:creationId xmlns:a16="http://schemas.microsoft.com/office/drawing/2014/main" id="{CD63F9BA-81B4-32A0-CCE3-78BA5A5B7EE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BEE0EAB2-20C1-014B-9EB3-68AC0CA828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FD428AF-5460-B22C-1BD4-4489207BAF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E89279-7520-48D2-99E2-E50BEC02551B}" type="slidenum">
              <a:rPr lang="en-US" altLang="tr-TR"/>
              <a:pPr>
                <a:spcBef>
                  <a:spcPct val="0"/>
                </a:spcBef>
              </a:pPr>
              <a:t>32</a:t>
            </a:fld>
            <a:endParaRPr lang="en-US" altLang="tr-TR"/>
          </a:p>
        </p:txBody>
      </p:sp>
      <p:sp>
        <p:nvSpPr>
          <p:cNvPr id="39939" name="Rectangle 2">
            <a:extLst>
              <a:ext uri="{FF2B5EF4-FFF2-40B4-BE49-F238E27FC236}">
                <a16:creationId xmlns:a16="http://schemas.microsoft.com/office/drawing/2014/main" id="{DA9A4431-C12E-ADC1-C633-6E1464CD46EC}"/>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966BDCE5-77A4-EAF6-26E0-468B5746B9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Binders (bind1st() &amp; bind2nd()) bind one of their arguments – Negators (not1 &amp; not2) adapt functors by negating arguments – Member functions (</a:t>
            </a:r>
            <a:r>
              <a:rPr lang="en-US" dirty="0" err="1"/>
              <a:t>ptr</a:t>
            </a:r>
            <a:r>
              <a:rPr lang="en-US" dirty="0"/>
              <a:t> fun &amp; mem fun) allow functors to be class members</a:t>
            </a:r>
            <a:endParaRPr lang="en-GB" altLang="tr-TR"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std::vector&lt;int&gt;a; /*empty */       and   std::vector&lt;int&gt; v={3,24,6}</a:t>
            </a:r>
          </a:p>
          <a:p>
            <a:endParaRPr lang="en-US" dirty="0"/>
          </a:p>
          <a:p>
            <a:r>
              <a:rPr lang="en-US" dirty="0"/>
              <a:t>Bind1st </a:t>
            </a:r>
            <a:r>
              <a:rPr lang="en-US" dirty="0" err="1"/>
              <a:t>eskimis</a:t>
            </a:r>
            <a:r>
              <a:rPr lang="en-US" dirty="0"/>
              <a:t>. </a:t>
            </a:r>
            <a:r>
              <a:rPr lang="en-US" dirty="0" err="1"/>
              <a:t>Illaki</a:t>
            </a:r>
            <a:r>
              <a:rPr lang="en-US" dirty="0"/>
              <a:t> functor </a:t>
            </a:r>
            <a:r>
              <a:rPr lang="en-US" dirty="0" err="1"/>
              <a:t>istiyor</a:t>
            </a:r>
            <a:r>
              <a:rPr lang="en-US" dirty="0"/>
              <a:t>. Bind </a:t>
            </a:r>
            <a:r>
              <a:rPr lang="en-US" dirty="0" err="1"/>
              <a:t>ise</a:t>
            </a:r>
            <a:r>
              <a:rPr lang="en-US" dirty="0"/>
              <a:t> normal function da </a:t>
            </a:r>
            <a:r>
              <a:rPr lang="en-US" dirty="0" err="1"/>
              <a:t>aliyor</a:t>
            </a:r>
            <a:r>
              <a:rPr lang="en-US" dirty="0"/>
              <a:t> </a:t>
            </a:r>
            <a:r>
              <a:rPr lang="en-US" dirty="0" err="1"/>
              <a:t>icine</a:t>
            </a:r>
            <a:r>
              <a:rPr lang="en-US" dirty="0"/>
              <a:t>. Wrapper </a:t>
            </a:r>
            <a:r>
              <a:rPr lang="en-US" dirty="0" err="1"/>
              <a:t>aslinda</a:t>
            </a:r>
            <a:r>
              <a:rPr lang="en-US" dirty="0"/>
              <a:t> . Wrapper == adapter yada decorator</a:t>
            </a:r>
          </a:p>
          <a:p>
            <a:r>
              <a:rPr lang="en-US" dirty="0"/>
              <a:t>auto f =bind( </a:t>
            </a:r>
            <a:r>
              <a:rPr lang="en-US" dirty="0" err="1"/>
              <a:t>myDiff</a:t>
            </a:r>
            <a:r>
              <a:rPr lang="en-US" dirty="0"/>
              <a:t>, 5, _1);  ///int </a:t>
            </a:r>
            <a:r>
              <a:rPr lang="en-US" dirty="0" err="1"/>
              <a:t>myDiff</a:t>
            </a:r>
            <a:r>
              <a:rPr lang="en-US" dirty="0"/>
              <a:t>(int x, int y){return x-y;}</a:t>
            </a:r>
          </a:p>
          <a:p>
            <a:r>
              <a:rPr lang="en-US" dirty="0" err="1"/>
              <a:t>cout</a:t>
            </a:r>
            <a:r>
              <a:rPr lang="en-US" dirty="0"/>
              <a:t>&lt;&lt;f(3)&lt;&lt;</a:t>
            </a:r>
            <a:r>
              <a:rPr lang="en-US" dirty="0" err="1"/>
              <a:t>endl</a:t>
            </a:r>
            <a:r>
              <a:rPr lang="en-US" dirty="0"/>
              <a:t>;  //prints 2</a:t>
            </a:r>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33</a:t>
            </a:fld>
            <a:endParaRPr lang="en-US" altLang="en-US"/>
          </a:p>
        </p:txBody>
      </p:sp>
    </p:spTree>
    <p:extLst>
      <p:ext uri="{BB962C8B-B14F-4D97-AF65-F5344CB8AC3E}">
        <p14:creationId xmlns:p14="http://schemas.microsoft.com/office/powerpoint/2010/main" val="124832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00E9067-720D-1B7C-E599-5EE864859E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2C634A-C9BE-408B-BC24-6CAC85FFD807}" type="slidenum">
              <a:rPr lang="en-US" altLang="tr-TR"/>
              <a:pPr>
                <a:spcBef>
                  <a:spcPct val="0"/>
                </a:spcBef>
              </a:pPr>
              <a:t>2</a:t>
            </a:fld>
            <a:endParaRPr lang="en-US" altLang="tr-TR" dirty="0"/>
          </a:p>
        </p:txBody>
      </p:sp>
      <p:sp>
        <p:nvSpPr>
          <p:cNvPr id="7171" name="Rectangle 2">
            <a:extLst>
              <a:ext uri="{FF2B5EF4-FFF2-40B4-BE49-F238E27FC236}">
                <a16:creationId xmlns:a16="http://schemas.microsoft.com/office/drawing/2014/main" id="{41973DC1-7969-047C-4D6C-EAB718C6AE06}"/>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5283F520-5A9F-4955-886C-72C463CE2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0" dirty="0">
                <a:solidFill>
                  <a:srgbClr val="000000"/>
                </a:solidFill>
                <a:effectLst/>
                <a:highlight>
                  <a:srgbClr val="FFFFFF"/>
                </a:highlight>
                <a:latin typeface="Times New Roman" panose="02020603050405020304" pitchFamily="18" charset="0"/>
              </a:rPr>
              <a:t>Structural object patterns compose objects to realize new functionality. The added flexibility of object composition comes from the ability to change the composition at run-time, which is impossible with static class composition.</a:t>
            </a:r>
          </a:p>
          <a:p>
            <a:pPr eaLnBrk="1" hangingPunct="1"/>
            <a:endParaRPr lang="en-US" altLang="tr-TR" b="0" i="0" dirty="0">
              <a:solidFill>
                <a:srgbClr val="000000"/>
              </a:solidFill>
              <a:effectLst/>
              <a:highlight>
                <a:srgbClr val="FFFFFF"/>
              </a:highlight>
              <a:latin typeface="Times New Roman" panose="02020603050405020304" pitchFamily="18" charset="0"/>
            </a:endParaRPr>
          </a:p>
          <a:p>
            <a:pPr eaLnBrk="1" hangingPunct="1">
              <a:lnSpc>
                <a:spcPct val="90000"/>
              </a:lnSpc>
            </a:pPr>
            <a:r>
              <a:rPr lang="en-US" altLang="tr-TR" sz="1200" dirty="0"/>
              <a:t>They work with the way objects are connected with other objects to ensure that changes in the system do not require changes to those connections. </a:t>
            </a:r>
          </a:p>
          <a:p>
            <a:pPr eaLnBrk="1" hangingPunct="1"/>
            <a:endParaRPr lang="en-GB" altLang="tr-TR"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F46E057-6C55-95B2-B6B7-887C493F58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DFEA26-A302-40D4-8416-402C451864C0}" type="slidenum">
              <a:rPr lang="en-US" altLang="tr-TR"/>
              <a:pPr>
                <a:spcBef>
                  <a:spcPct val="0"/>
                </a:spcBef>
              </a:pPr>
              <a:t>34</a:t>
            </a:fld>
            <a:endParaRPr lang="en-US" altLang="tr-TR"/>
          </a:p>
        </p:txBody>
      </p:sp>
      <p:sp>
        <p:nvSpPr>
          <p:cNvPr id="13315" name="Rectangle 2">
            <a:extLst>
              <a:ext uri="{FF2B5EF4-FFF2-40B4-BE49-F238E27FC236}">
                <a16:creationId xmlns:a16="http://schemas.microsoft.com/office/drawing/2014/main" id="{6BB3162D-F38C-E29B-9D2B-702A35C5076F}"/>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8307A40-62C0-9A68-3158-F1417E1184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latin typeface="Arial" panose="020B0604020202020204" pitchFamily="34" charset="0"/>
              </a:rPr>
              <a:t>Object Adapter and Class Adapter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convert an existing interface into another interface you expect</a:t>
            </a:r>
            <a:endParaRPr lang="en-GB" altLang="tr-TR" dirty="0">
              <a:latin typeface="Arial" panose="020B0604020202020204" pitchFamily="34" charset="0"/>
            </a:endParaRPr>
          </a:p>
        </p:txBody>
      </p:sp>
    </p:spTree>
    <p:extLst>
      <p:ext uri="{BB962C8B-B14F-4D97-AF65-F5344CB8AC3E}">
        <p14:creationId xmlns:p14="http://schemas.microsoft.com/office/powerpoint/2010/main" val="2310193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7ADB704-97B5-FEED-D10D-BD079E910A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5E0B92-270A-44FD-A517-202A3388F776}" type="slidenum">
              <a:rPr lang="en-US" altLang="tr-TR"/>
              <a:pPr>
                <a:spcBef>
                  <a:spcPct val="0"/>
                </a:spcBef>
              </a:pPr>
              <a:t>37</a:t>
            </a:fld>
            <a:endParaRPr lang="en-US" altLang="tr-TR"/>
          </a:p>
        </p:txBody>
      </p:sp>
      <p:sp>
        <p:nvSpPr>
          <p:cNvPr id="43011" name="Rectangle 2">
            <a:extLst>
              <a:ext uri="{FF2B5EF4-FFF2-40B4-BE49-F238E27FC236}">
                <a16:creationId xmlns:a16="http://schemas.microsoft.com/office/drawing/2014/main" id="{8940BDCB-E850-907A-A372-07EC940E155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65A61976-DD59-0273-AC57-71CE807A91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7ADB704-97B5-FEED-D10D-BD079E910A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5E0B92-270A-44FD-A517-202A3388F776}" type="slidenum">
              <a:rPr lang="en-US" altLang="tr-TR"/>
              <a:pPr>
                <a:spcBef>
                  <a:spcPct val="0"/>
                </a:spcBef>
              </a:pPr>
              <a:t>38</a:t>
            </a:fld>
            <a:endParaRPr lang="en-US" altLang="tr-TR"/>
          </a:p>
        </p:txBody>
      </p:sp>
      <p:sp>
        <p:nvSpPr>
          <p:cNvPr id="43011" name="Rectangle 2">
            <a:extLst>
              <a:ext uri="{FF2B5EF4-FFF2-40B4-BE49-F238E27FC236}">
                <a16:creationId xmlns:a16="http://schemas.microsoft.com/office/drawing/2014/main" id="{8940BDCB-E850-907A-A372-07EC940E155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65A61976-DD59-0273-AC57-71CE807A91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2401050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03B9AAD-AECE-772C-F5F6-9755731DD6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1E9DAA-4C66-4FF1-AF6F-41F353F67B99}" type="slidenum">
              <a:rPr lang="en-US" altLang="tr-TR"/>
              <a:pPr>
                <a:spcBef>
                  <a:spcPct val="0"/>
                </a:spcBef>
              </a:pPr>
              <a:t>39</a:t>
            </a:fld>
            <a:endParaRPr lang="en-US" altLang="tr-TR"/>
          </a:p>
        </p:txBody>
      </p:sp>
      <p:sp>
        <p:nvSpPr>
          <p:cNvPr id="45059" name="Rectangle 2">
            <a:extLst>
              <a:ext uri="{FF2B5EF4-FFF2-40B4-BE49-F238E27FC236}">
                <a16:creationId xmlns:a16="http://schemas.microsoft.com/office/drawing/2014/main" id="{B2A626C1-5C5D-D638-0B81-14BA8EB47807}"/>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38D59E2C-BF21-F93A-DEA3-9D95196C8A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425AAF8-B644-4C3D-1037-3499CDECA5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D3E6D3-B02D-4BD7-AF02-844784C6DEE7}" type="slidenum">
              <a:rPr lang="en-US" altLang="tr-TR"/>
              <a:pPr>
                <a:spcBef>
                  <a:spcPct val="0"/>
                </a:spcBef>
              </a:pPr>
              <a:t>40</a:t>
            </a:fld>
            <a:endParaRPr lang="en-US" altLang="tr-TR"/>
          </a:p>
        </p:txBody>
      </p:sp>
      <p:sp>
        <p:nvSpPr>
          <p:cNvPr id="47107" name="Rectangle 2">
            <a:extLst>
              <a:ext uri="{FF2B5EF4-FFF2-40B4-BE49-F238E27FC236}">
                <a16:creationId xmlns:a16="http://schemas.microsoft.com/office/drawing/2014/main" id="{1EAECC13-099E-1439-1CD2-16CDF2B89AE8}"/>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04183CD4-2286-3B0F-A717-1FF96453D4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93A88B4-C1DB-348C-D1D7-7574C3D3FB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A8C3F1-D5F3-4D19-AD31-E1C402F71F80}" type="slidenum">
              <a:rPr lang="en-US" altLang="tr-TR"/>
              <a:pPr>
                <a:spcBef>
                  <a:spcPct val="0"/>
                </a:spcBef>
              </a:pPr>
              <a:t>42</a:t>
            </a:fld>
            <a:endParaRPr lang="en-US" altLang="tr-TR"/>
          </a:p>
        </p:txBody>
      </p:sp>
      <p:sp>
        <p:nvSpPr>
          <p:cNvPr id="50179" name="Rectangle 2">
            <a:extLst>
              <a:ext uri="{FF2B5EF4-FFF2-40B4-BE49-F238E27FC236}">
                <a16:creationId xmlns:a16="http://schemas.microsoft.com/office/drawing/2014/main" id="{E8F7C6CD-BA76-35E3-55D4-97B09796616B}"/>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28B56523-77E3-C254-9E18-872D62C7A6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93A88B4-C1DB-348C-D1D7-7574C3D3FB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A8C3F1-D5F3-4D19-AD31-E1C402F71F80}" type="slidenum">
              <a:rPr lang="en-US" altLang="tr-TR"/>
              <a:pPr>
                <a:spcBef>
                  <a:spcPct val="0"/>
                </a:spcBef>
              </a:pPr>
              <a:t>48</a:t>
            </a:fld>
            <a:endParaRPr lang="en-US" altLang="tr-TR"/>
          </a:p>
        </p:txBody>
      </p:sp>
      <p:sp>
        <p:nvSpPr>
          <p:cNvPr id="50179" name="Rectangle 2">
            <a:extLst>
              <a:ext uri="{FF2B5EF4-FFF2-40B4-BE49-F238E27FC236}">
                <a16:creationId xmlns:a16="http://schemas.microsoft.com/office/drawing/2014/main" id="{E8F7C6CD-BA76-35E3-55D4-97B09796616B}"/>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28B56523-77E3-C254-9E18-872D62C7A6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565438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D3A0F91-66BB-7A24-E93F-09AE4CC9C7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C01114-92EC-498C-9E06-6599FACD3581}" type="slidenum">
              <a:rPr lang="en-US" altLang="tr-TR"/>
              <a:pPr>
                <a:spcBef>
                  <a:spcPct val="0"/>
                </a:spcBef>
              </a:pPr>
              <a:t>51</a:t>
            </a:fld>
            <a:endParaRPr lang="en-US" altLang="tr-TR" dirty="0"/>
          </a:p>
        </p:txBody>
      </p:sp>
      <p:sp>
        <p:nvSpPr>
          <p:cNvPr id="57347" name="Rectangle 2">
            <a:extLst>
              <a:ext uri="{FF2B5EF4-FFF2-40B4-BE49-F238E27FC236}">
                <a16:creationId xmlns:a16="http://schemas.microsoft.com/office/drawing/2014/main" id="{9B92779A-DDE0-A7B2-8527-10E631702122}"/>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7663C63C-7127-C11C-61F2-D66BE5ED40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AutoNum type="arabicPeriod"/>
            </a:pPr>
            <a:r>
              <a:rPr lang="en-US" b="0" i="0" dirty="0">
                <a:solidFill>
                  <a:srgbClr val="000000"/>
                </a:solidFill>
                <a:effectLst/>
                <a:latin typeface="Times New Roman" panose="02020603050405020304" pitchFamily="18" charset="0"/>
              </a:rPr>
              <a:t>It shields clients from subsystem components, thereby reducing the number of objects that clients deal with and making the subsystem easier to use.</a:t>
            </a:r>
          </a:p>
          <a:p>
            <a:pPr algn="l">
              <a:buFont typeface="+mj-lt"/>
              <a:buAutoNum type="arabicPeriod"/>
            </a:pPr>
            <a:r>
              <a:rPr lang="en-US" b="0" i="0" dirty="0">
                <a:solidFill>
                  <a:srgbClr val="000000"/>
                </a:solidFill>
                <a:effectLst/>
                <a:latin typeface="Times New Roman" panose="02020603050405020304" pitchFamily="18" charset="0"/>
              </a:rPr>
              <a:t>It promotes weak coupling between the subsystem and its clients. Often the components in a subsystem are strongly coupled. Weak coupling lets you vary the components of the subsystem without affecting its clients. Facades help layer a system and the dependencies between objects. They can eliminate complex or circular dependencies. This can be an important consequence when the client and the subsystem are implemented </a:t>
            </a:r>
            <a:r>
              <a:rPr lang="en-US" b="0" i="0" dirty="0" err="1">
                <a:solidFill>
                  <a:srgbClr val="000000"/>
                </a:solidFill>
                <a:effectLst/>
                <a:latin typeface="Times New Roman" panose="02020603050405020304" pitchFamily="18" charset="0"/>
              </a:rPr>
              <a:t>independently.Reducing</a:t>
            </a:r>
            <a:r>
              <a:rPr lang="en-US" b="0" i="0" dirty="0">
                <a:solidFill>
                  <a:srgbClr val="000000"/>
                </a:solidFill>
                <a:effectLst/>
                <a:latin typeface="Times New Roman" panose="02020603050405020304" pitchFamily="18" charset="0"/>
              </a:rPr>
              <a:t> compilation dependencies is vital in large software systems. You want to save time by minimizing recompilation when subsystem classes change. Reducing compilation dependencies with facades can limit the recompilation needed for a small change in an important subsystem. A facade can also simplify porting systems to other platforms, because it's less likely that building one subsystem requires building all others.</a:t>
            </a:r>
          </a:p>
          <a:p>
            <a:pPr algn="l">
              <a:buFont typeface="+mj-lt"/>
              <a:buAutoNum type="arabicPeriod"/>
            </a:pPr>
            <a:r>
              <a:rPr lang="en-US" b="0" i="0" dirty="0">
                <a:solidFill>
                  <a:srgbClr val="000000"/>
                </a:solidFill>
                <a:effectLst/>
                <a:latin typeface="Times New Roman" panose="02020603050405020304" pitchFamily="18" charset="0"/>
              </a:rPr>
              <a:t>It doesn't prevent applications from using subsystem classes if they need to. Thus you can choose between ease of use and generality.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B3782D1-54D7-B3E3-0CA6-472E8DA089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34205F-0330-4B90-8557-99E31649862C}" type="slidenum">
              <a:rPr lang="en-US" altLang="tr-TR"/>
              <a:pPr>
                <a:spcBef>
                  <a:spcPct val="0"/>
                </a:spcBef>
              </a:pPr>
              <a:t>4</a:t>
            </a:fld>
            <a:endParaRPr lang="en-US" altLang="tr-TR" dirty="0"/>
          </a:p>
        </p:txBody>
      </p:sp>
      <p:sp>
        <p:nvSpPr>
          <p:cNvPr id="11267" name="Rectangle 2">
            <a:extLst>
              <a:ext uri="{FF2B5EF4-FFF2-40B4-BE49-F238E27FC236}">
                <a16:creationId xmlns:a16="http://schemas.microsoft.com/office/drawing/2014/main" id="{E442E7F4-83C9-B0BD-8BDB-6A43114E9B8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0351FE0A-6EE2-8C72-EC10-97A20D0164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latin typeface="Arial" panose="020B0604020202020204" pitchFamily="34" charset="0"/>
              </a:rPr>
              <a:t>Adapter-façade-decorator-proxy</a:t>
            </a:r>
          </a:p>
          <a:p>
            <a:pPr eaLnBrk="1" hangingPunct="1"/>
            <a:r>
              <a:rPr lang="en-US" altLang="tr-TR" dirty="0">
                <a:latin typeface="Arial" panose="020B0604020202020204" pitchFamily="34" charset="0"/>
              </a:rPr>
              <a:t>Composite</a:t>
            </a:r>
          </a:p>
          <a:p>
            <a:pPr eaLnBrk="1" hangingPunct="1"/>
            <a:r>
              <a:rPr lang="en-US" altLang="tr-TR" dirty="0">
                <a:latin typeface="Arial" panose="020B0604020202020204" pitchFamily="34" charset="0"/>
              </a:rPr>
              <a:t>Bridge</a:t>
            </a:r>
          </a:p>
          <a:p>
            <a:pPr eaLnBrk="1" hangingPunct="1"/>
            <a:r>
              <a:rPr lang="en-US" altLang="tr-TR" dirty="0">
                <a:latin typeface="Arial" panose="020B0604020202020204" pitchFamily="34" charset="0"/>
              </a:rPr>
              <a:t>flyweight</a:t>
            </a:r>
            <a:endParaRPr lang="en-GB" altLang="tr-TR"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F46E057-6C55-95B2-B6B7-887C493F58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DFEA26-A302-40D4-8416-402C451864C0}" type="slidenum">
              <a:rPr lang="en-US" altLang="tr-TR"/>
              <a:pPr>
                <a:spcBef>
                  <a:spcPct val="0"/>
                </a:spcBef>
              </a:pPr>
              <a:t>8</a:t>
            </a:fld>
            <a:endParaRPr lang="en-US" altLang="tr-TR"/>
          </a:p>
        </p:txBody>
      </p:sp>
      <p:sp>
        <p:nvSpPr>
          <p:cNvPr id="13315" name="Rectangle 2">
            <a:extLst>
              <a:ext uri="{FF2B5EF4-FFF2-40B4-BE49-F238E27FC236}">
                <a16:creationId xmlns:a16="http://schemas.microsoft.com/office/drawing/2014/main" id="{6BB3162D-F38C-E29B-9D2B-702A35C5076F}"/>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8307A40-62C0-9A68-3158-F1417E1184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2</a:t>
            </a:r>
            <a:r>
              <a:rPr lang="en-GB" altLang="tr-TR" baseline="30000" dirty="0">
                <a:latin typeface="Arial" panose="020B0604020202020204" pitchFamily="34" charset="0"/>
              </a:rPr>
              <a:t>nd</a:t>
            </a:r>
            <a:r>
              <a:rPr lang="en-GB" altLang="tr-TR" dirty="0">
                <a:latin typeface="Arial" panose="020B0604020202020204" pitchFamily="34" charset="0"/>
              </a:rPr>
              <a:t> applicability: I want to draw shapes and t</a:t>
            </a:r>
          </a:p>
        </p:txBody>
      </p:sp>
    </p:spTree>
    <p:extLst>
      <p:ext uri="{BB962C8B-B14F-4D97-AF65-F5344CB8AC3E}">
        <p14:creationId xmlns:p14="http://schemas.microsoft.com/office/powerpoint/2010/main" val="237101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F46E057-6C55-95B2-B6B7-887C493F58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DFEA26-A302-40D4-8416-402C451864C0}" type="slidenum">
              <a:rPr lang="en-US" altLang="tr-TR"/>
              <a:pPr>
                <a:spcBef>
                  <a:spcPct val="0"/>
                </a:spcBef>
              </a:pPr>
              <a:t>9</a:t>
            </a:fld>
            <a:endParaRPr lang="en-US" altLang="tr-TR"/>
          </a:p>
        </p:txBody>
      </p:sp>
      <p:sp>
        <p:nvSpPr>
          <p:cNvPr id="13315" name="Rectangle 2">
            <a:extLst>
              <a:ext uri="{FF2B5EF4-FFF2-40B4-BE49-F238E27FC236}">
                <a16:creationId xmlns:a16="http://schemas.microsoft.com/office/drawing/2014/main" id="{6BB3162D-F38C-E29B-9D2B-702A35C5076F}"/>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8307A40-62C0-9A68-3158-F1417E1184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2</a:t>
            </a:r>
            <a:r>
              <a:rPr lang="en-GB" altLang="tr-TR" baseline="30000" dirty="0">
                <a:latin typeface="Arial" panose="020B0604020202020204" pitchFamily="34" charset="0"/>
              </a:rPr>
              <a:t>nd</a:t>
            </a:r>
            <a:r>
              <a:rPr lang="en-GB" altLang="tr-TR" dirty="0">
                <a:latin typeface="Arial" panose="020B0604020202020204" pitchFamily="34" charset="0"/>
              </a:rPr>
              <a:t> applicability: I want to draw shapes and 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https://medium.com/@hooman.the1/adapter-design-pattern-in-typescript-part-2-intent-motivation-04c42002c86c</a:t>
            </a:r>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10</a:t>
            </a:fld>
            <a:endParaRPr lang="en-US" altLang="en-US"/>
          </a:p>
        </p:txBody>
      </p:sp>
    </p:spTree>
    <p:extLst>
      <p:ext uri="{BB962C8B-B14F-4D97-AF65-F5344CB8AC3E}">
        <p14:creationId xmlns:p14="http://schemas.microsoft.com/office/powerpoint/2010/main" val="4628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27DBBEC-8CFE-A05F-3BA5-98FB9DAF05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B604D-42D0-4DFC-9740-24A150BAD715}" type="slidenum">
              <a:rPr lang="en-US" altLang="tr-TR"/>
              <a:pPr>
                <a:spcBef>
                  <a:spcPct val="0"/>
                </a:spcBef>
              </a:pPr>
              <a:t>12</a:t>
            </a:fld>
            <a:endParaRPr lang="en-US" altLang="tr-TR"/>
          </a:p>
        </p:txBody>
      </p:sp>
      <p:sp>
        <p:nvSpPr>
          <p:cNvPr id="16387" name="Rectangle 2">
            <a:extLst>
              <a:ext uri="{FF2B5EF4-FFF2-40B4-BE49-F238E27FC236}">
                <a16:creationId xmlns:a16="http://schemas.microsoft.com/office/drawing/2014/main" id="{C57A387B-DB7F-A1A4-23D1-047F0ECF6125}"/>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DE85D9C3-AE0E-F678-5BF2-889BA971DE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Commited to 1 adaptee.</a:t>
            </a:r>
          </a:p>
          <a:p>
            <a:pPr eaLnBrk="1" hangingPunct="1"/>
            <a:r>
              <a:rPr lang="en-US" altLang="tr-TR">
                <a:latin typeface="Arial" panose="020B0604020202020204" pitchFamily="34" charset="0"/>
              </a:rPr>
              <a:t>Huge + : don’t have to reimplement the entire adapteee. Can also override the behavior of the adaptee (because of subclassig) if it is needed</a:t>
            </a:r>
          </a:p>
          <a:p>
            <a:pPr eaLnBrk="1" hangingPunct="1"/>
            <a:r>
              <a:rPr lang="en-US" altLang="tr-TR">
                <a:latin typeface="Arial" panose="020B0604020202020204" pitchFamily="34" charset="0"/>
              </a:rPr>
              <a:t>More efficient than object adapter, since there is 1 object only at runtime (otherwise you have adapter and adaptee objects)</a:t>
            </a:r>
            <a:endParaRPr lang="en-GB" altLang="tr-T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6D01F71-9ACC-3640-718C-FCF1243B6D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FD580F-9E84-4B67-A3B9-58992C4B275E}" type="slidenum">
              <a:rPr lang="en-US" altLang="tr-TR"/>
              <a:pPr>
                <a:spcBef>
                  <a:spcPct val="0"/>
                </a:spcBef>
              </a:pPr>
              <a:t>13</a:t>
            </a:fld>
            <a:endParaRPr lang="en-US" altLang="tr-TR"/>
          </a:p>
        </p:txBody>
      </p:sp>
      <p:sp>
        <p:nvSpPr>
          <p:cNvPr id="18435" name="Rectangle 2">
            <a:extLst>
              <a:ext uri="{FF2B5EF4-FFF2-40B4-BE49-F238E27FC236}">
                <a16:creationId xmlns:a16="http://schemas.microsoft.com/office/drawing/2014/main" id="{1C8A018C-880B-02E1-8AC4-1451BB375C0B}"/>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125A36F7-381A-B75E-C29C-D57DB91C76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6D01F71-9ACC-3640-718C-FCF1243B6D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FD580F-9E84-4B67-A3B9-58992C4B275E}" type="slidenum">
              <a:rPr lang="en-US" altLang="tr-TR"/>
              <a:pPr>
                <a:spcBef>
                  <a:spcPct val="0"/>
                </a:spcBef>
              </a:pPr>
              <a:t>14</a:t>
            </a:fld>
            <a:endParaRPr lang="en-US" altLang="tr-TR"/>
          </a:p>
        </p:txBody>
      </p:sp>
      <p:sp>
        <p:nvSpPr>
          <p:cNvPr id="18435" name="Rectangle 2">
            <a:extLst>
              <a:ext uri="{FF2B5EF4-FFF2-40B4-BE49-F238E27FC236}">
                <a16:creationId xmlns:a16="http://schemas.microsoft.com/office/drawing/2014/main" id="{1C8A018C-880B-02E1-8AC4-1451BB375C0B}"/>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125A36F7-381A-B75E-C29C-D57DB91C76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0" dirty="0">
                <a:solidFill>
                  <a:srgbClr val="000000"/>
                </a:solidFill>
                <a:effectLst/>
                <a:highlight>
                  <a:srgbClr val="FFFFFF"/>
                </a:highlight>
                <a:latin typeface="Times New Roman" panose="02020603050405020304" pitchFamily="18" charset="0"/>
              </a:rPr>
              <a:t>Private </a:t>
            </a:r>
            <a:r>
              <a:rPr lang="en-US" b="0" i="0" dirty="0" err="1">
                <a:solidFill>
                  <a:srgbClr val="000000"/>
                </a:solidFill>
                <a:effectLst/>
                <a:highlight>
                  <a:srgbClr val="FFFFFF"/>
                </a:highlight>
                <a:latin typeface="Times New Roman" panose="02020603050405020304" pitchFamily="18" charset="0"/>
              </a:rPr>
              <a:t>adaptee</a:t>
            </a:r>
            <a:r>
              <a:rPr lang="en-US" b="0" i="0" dirty="0">
                <a:solidFill>
                  <a:srgbClr val="000000"/>
                </a:solidFill>
                <a:effectLst/>
                <a:highlight>
                  <a:srgbClr val="FFFFFF"/>
                </a:highlight>
                <a:latin typeface="Times New Roman" panose="02020603050405020304" pitchFamily="18" charset="0"/>
              </a:rPr>
              <a:t>, public target inheritance -&gt; Adapter would be a subtype of Target but not of </a:t>
            </a:r>
            <a:r>
              <a:rPr lang="en-US" b="0" i="0" dirty="0" err="1">
                <a:solidFill>
                  <a:srgbClr val="000000"/>
                </a:solidFill>
                <a:effectLst/>
                <a:highlight>
                  <a:srgbClr val="FFFFFF"/>
                </a:highlight>
                <a:latin typeface="Times New Roman" panose="02020603050405020304" pitchFamily="18" charset="0"/>
              </a:rPr>
              <a:t>Adaptee</a:t>
            </a:r>
            <a:r>
              <a:rPr lang="en-US" b="0" i="0" dirty="0">
                <a:solidFill>
                  <a:srgbClr val="000000"/>
                </a:solidFill>
                <a:effectLst/>
                <a:highlight>
                  <a:srgbClr val="FFFFFF"/>
                </a:highlight>
                <a:latin typeface="Times New Roman" panose="02020603050405020304" pitchFamily="18" charset="0"/>
              </a:rPr>
              <a:t>.</a:t>
            </a:r>
            <a:endParaRPr lang="en-GB" altLang="tr-TR" dirty="0">
              <a:latin typeface="Arial" panose="020B0604020202020204" pitchFamily="34" charset="0"/>
            </a:endParaRPr>
          </a:p>
        </p:txBody>
      </p:sp>
    </p:spTree>
    <p:extLst>
      <p:ext uri="{BB962C8B-B14F-4D97-AF65-F5344CB8AC3E}">
        <p14:creationId xmlns:p14="http://schemas.microsoft.com/office/powerpoint/2010/main" val="42719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en-US"/>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85B4461A-C342-4CFC-99B4-33B21D472002}" type="slidenum">
              <a:rPr lang="en-US" altLang="en-US" smtClean="0"/>
              <a:pPr/>
              <a:t>‹#›</a:t>
            </a:fld>
            <a:endParaRPr lang="en-US" altLang="en-US"/>
          </a:p>
        </p:txBody>
      </p:sp>
    </p:spTree>
    <p:extLst>
      <p:ext uri="{BB962C8B-B14F-4D97-AF65-F5344CB8AC3E}">
        <p14:creationId xmlns:p14="http://schemas.microsoft.com/office/powerpoint/2010/main" val="275638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B392106B-4318-4103-BD82-3D0C5540D9A9}" type="slidenum">
              <a:rPr lang="en-US" altLang="en-US" smtClean="0"/>
              <a:pPr/>
              <a:t>‹#›</a:t>
            </a:fld>
            <a:endParaRPr lang="en-US" altLang="en-US"/>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A654C8D-54CF-CA81-68E7-A81525D4F2D8}"/>
              </a:ext>
            </a:extLst>
          </p:cNvPr>
          <p:cNvSpPr/>
          <p:nvPr userDrawn="1"/>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046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CB4CE882-8030-4597-BFB2-B78D60291872}" type="slidenum">
              <a:rPr lang="en-US" altLang="en-US" smtClean="0"/>
              <a:pPr/>
              <a:t>‹#›</a:t>
            </a:fld>
            <a:endParaRPr lang="en-US" altLang="en-US"/>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54510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7621"/>
            <a:ext cx="4038600" cy="44997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CD4D72A7-530B-4E73-AFD1-A89498E078B0}" type="slidenum">
              <a:rPr lang="en-US" altLang="en-US" smtClean="0"/>
              <a:pPr/>
              <a:t>‹#›</a:t>
            </a:fld>
            <a:endParaRPr lang="en-US" altLang="en-US"/>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FD10BF89-6D8F-274F-4F19-5735B86ED250}"/>
              </a:ext>
            </a:extLst>
          </p:cNvPr>
          <p:cNvSpPr/>
          <p:nvPr userDrawn="1"/>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81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B11F9802-EDE8-42E6-8E52-D415C100BEBB}" type="slidenum">
              <a:rPr lang="en-US" altLang="en-US" smtClean="0"/>
              <a:pPr/>
              <a:t>‹#›</a:t>
            </a:fld>
            <a:endParaRPr lang="en-US" altLang="en-US"/>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70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03E6931A-B223-4018-974B-0312364C3F00}" type="slidenum">
              <a:rPr lang="en-US" altLang="en-US" smtClean="0"/>
              <a:pPr/>
              <a:t>‹#›</a:t>
            </a:fld>
            <a:endParaRPr lang="en-US" altLang="en-US"/>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132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D96B9C72-3487-4CA2-8A3F-CC1847B8A870}" type="slidenum">
              <a:rPr lang="en-US" altLang="en-US" smtClean="0"/>
              <a:pPr/>
              <a:t>‹#›</a:t>
            </a:fld>
            <a:endParaRPr lang="en-US" altLang="en-US"/>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DC8178A5-120B-E6E0-32D5-B9979205E616}"/>
              </a:ext>
            </a:extLst>
          </p:cNvPr>
          <p:cNvSpPr/>
          <p:nvPr userDrawn="1"/>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21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00065EDF-871D-4639-8DD6-6A5EF85138AF}" type="slidenum">
              <a:rPr lang="en-US" altLang="en-US" smtClean="0"/>
              <a:pPr/>
              <a:t>‹#›</a:t>
            </a:fld>
            <a:endParaRPr lang="en-US" altLang="en-US"/>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9499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DED76912-F5B2-4101-8284-FE1498D3ED0C}" type="slidenum">
              <a:rPr lang="en-US" altLang="en-US" smtClean="0"/>
              <a:pPr/>
              <a:t>‹#›</a:t>
            </a:fld>
            <a:endParaRPr lang="en-US" altLang="en-US"/>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283EA4-DAA1-6A9A-377D-4591821B0A48}"/>
              </a:ext>
            </a:extLst>
          </p:cNvPr>
          <p:cNvSpPr/>
          <p:nvPr userDrawn="1"/>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67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ED029231-C307-4F9D-9181-EAE503607526}" type="slidenum">
              <a:rPr lang="en-US" altLang="en-US" smtClean="0"/>
              <a:pPr/>
              <a:t>‹#›</a:t>
            </a:fld>
            <a:endParaRPr lang="en-US" altLang="en-US"/>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6121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835B3A35-70F5-4EFC-97F4-C6A784A5DABD}" type="slidenum">
              <a:rPr lang="en-US" altLang="en-US" smtClean="0"/>
              <a:pPr/>
              <a:t>‹#›</a:t>
            </a:fld>
            <a:endParaRPr lang="en-US" altLang="en-US"/>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3985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1B780254-9D30-4A42-8CDF-C510293BFB1F}" type="slidenum">
              <a:rPr lang="en-US" altLang="en-US" smtClean="0"/>
              <a:pPr/>
              <a:t>‹#›</a:t>
            </a:fld>
            <a:endParaRPr lang="en-US" altLang="en-US"/>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9597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D4D72A7-530B-4E73-AFD1-A89498E078B0}" type="slidenum">
              <a:rPr lang="en-US" altLang="en-US" smtClean="0"/>
              <a:pPr/>
              <a:t>‹#›</a:t>
            </a:fld>
            <a:endParaRPr lang="en-US" altLang="en-US"/>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extLst>
      <p:ext uri="{BB962C8B-B14F-4D97-AF65-F5344CB8AC3E}">
        <p14:creationId xmlns:p14="http://schemas.microsoft.com/office/powerpoint/2010/main" val="3717521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EE2D50-238E-8974-2A9A-7F0D36B9E2E9}"/>
              </a:ext>
            </a:extLst>
          </p:cNvPr>
          <p:cNvSpPr>
            <a:spLocks noGrp="1" noChangeArrowheads="1"/>
          </p:cNvSpPr>
          <p:nvPr>
            <p:ph type="ctrTitle"/>
          </p:nvPr>
        </p:nvSpPr>
        <p:spPr/>
        <p:txBody>
          <a:bodyPr/>
          <a:lstStyle/>
          <a:p>
            <a:pPr eaLnBrk="1" hangingPunct="1"/>
            <a:r>
              <a:rPr lang="en-US" altLang="tr-TR" dirty="0"/>
              <a:t>Structural Patterns</a:t>
            </a:r>
          </a:p>
        </p:txBody>
      </p:sp>
      <p:sp>
        <p:nvSpPr>
          <p:cNvPr id="4099" name="Rectangle 3">
            <a:extLst>
              <a:ext uri="{FF2B5EF4-FFF2-40B4-BE49-F238E27FC236}">
                <a16:creationId xmlns:a16="http://schemas.microsoft.com/office/drawing/2014/main" id="{5FCD6432-FE24-07A3-89B8-3C1FEC62B2C7}"/>
              </a:ext>
            </a:extLst>
          </p:cNvPr>
          <p:cNvSpPr>
            <a:spLocks noGrp="1" noChangeArrowheads="1"/>
          </p:cNvSpPr>
          <p:nvPr>
            <p:ph type="subTitle" idx="1"/>
          </p:nvPr>
        </p:nvSpPr>
        <p:spPr/>
        <p:txBody>
          <a:bodyPr/>
          <a:lstStyle/>
          <a:p>
            <a:pPr eaLnBrk="1" hangingPunct="1"/>
            <a:r>
              <a:rPr lang="en-US" altLang="tr-TR" dirty="0"/>
              <a:t>Intro</a:t>
            </a:r>
          </a:p>
          <a:p>
            <a:pPr eaLnBrk="1" hangingPunct="1"/>
            <a:r>
              <a:rPr lang="en-US" altLang="tr-TR" dirty="0"/>
              <a:t>Adapter</a:t>
            </a:r>
          </a:p>
          <a:p>
            <a:pPr eaLnBrk="1" hangingPunct="1"/>
            <a:r>
              <a:rPr lang="en-US" altLang="tr-TR" dirty="0"/>
              <a:t>Fa</a:t>
            </a:r>
            <a:r>
              <a:rPr lang="tr-TR" altLang="tr-TR" dirty="0"/>
              <a:t>ç</a:t>
            </a:r>
            <a:r>
              <a:rPr lang="en-US" altLang="tr-TR" dirty="0" err="1"/>
              <a:t>ade</a:t>
            </a:r>
            <a:endParaRPr lang="tr-TR" alt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81B0-FB88-DBA4-E69F-D812653AB7AA}"/>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5A451BC0-EFF5-0174-B8E4-E10DD6E268C3}"/>
              </a:ext>
            </a:extLst>
          </p:cNvPr>
          <p:cNvSpPr>
            <a:spLocks noGrp="1"/>
          </p:cNvSpPr>
          <p:nvPr>
            <p:ph idx="1"/>
          </p:nvPr>
        </p:nvSpPr>
        <p:spPr/>
        <p:txBody>
          <a:bodyPr/>
          <a:lstStyle/>
          <a:p>
            <a:r>
              <a:rPr lang="en-US" sz="2800" dirty="0"/>
              <a:t>I am implementing a </a:t>
            </a:r>
            <a:r>
              <a:rPr lang="en-US" sz="2800" dirty="0" err="1"/>
              <a:t>DrawingEditor</a:t>
            </a:r>
            <a:r>
              <a:rPr lang="en-US" sz="2800" dirty="0"/>
              <a:t> that draws Lines, Circles, and Text.</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00050" lvl="1" indent="0">
              <a:buNone/>
            </a:pPr>
            <a:r>
              <a:rPr lang="en-US" dirty="0" err="1">
                <a:latin typeface="Consolas" panose="020B0609020204030204" pitchFamily="49" charset="0"/>
                <a:ea typeface="Calibri" panose="020F0502020204030204" pitchFamily="34" charset="0"/>
                <a:cs typeface="Calibri" panose="020F0502020204030204" pitchFamily="34" charset="0"/>
              </a:rPr>
              <a:t>DrawingEditor</a:t>
            </a:r>
            <a:r>
              <a:rPr lang="en-US" dirty="0">
                <a:latin typeface="Consolas" panose="020B0609020204030204" pitchFamily="49" charset="0"/>
                <a:ea typeface="Calibri" panose="020F0502020204030204" pitchFamily="34" charset="0"/>
                <a:cs typeface="Calibri" panose="020F0502020204030204" pitchFamily="34" charset="0"/>
              </a:rPr>
              <a:t>::</a:t>
            </a:r>
            <a:r>
              <a:rPr lang="en-US" dirty="0" err="1">
                <a:latin typeface="Consolas" panose="020B0609020204030204" pitchFamily="49" charset="0"/>
                <a:ea typeface="Calibri" panose="020F0502020204030204" pitchFamily="34" charset="0"/>
                <a:cs typeface="Calibri" panose="020F0502020204030204" pitchFamily="34" charset="0"/>
              </a:rPr>
              <a:t>drawAll</a:t>
            </a:r>
            <a:r>
              <a:rPr lang="en-US" dirty="0">
                <a:latin typeface="Consolas" panose="020B0609020204030204" pitchFamily="49" charset="0"/>
                <a:ea typeface="Calibri" panose="020F0502020204030204" pitchFamily="34" charset="0"/>
                <a:cs typeface="Calibri" panose="020F0502020204030204" pitchFamily="34" charset="0"/>
              </a:rPr>
              <a:t>(){</a:t>
            </a:r>
          </a:p>
          <a:p>
            <a:pPr marL="400050" lvl="1" indent="0">
              <a:buNone/>
            </a:pPr>
            <a:r>
              <a:rPr lang="en-US" dirty="0">
                <a:latin typeface="Consolas" panose="020B0609020204030204" pitchFamily="49" charset="0"/>
                <a:ea typeface="Calibri" panose="020F0502020204030204" pitchFamily="34" charset="0"/>
                <a:cs typeface="Calibri" panose="020F0502020204030204" pitchFamily="34" charset="0"/>
              </a:rPr>
              <a:t>   for(auto&amp; s:elem) </a:t>
            </a:r>
            <a:r>
              <a:rPr lang="en-US" dirty="0" err="1">
                <a:latin typeface="Consolas" panose="020B0609020204030204" pitchFamily="49" charset="0"/>
                <a:ea typeface="Calibri" panose="020F0502020204030204" pitchFamily="34" charset="0"/>
                <a:cs typeface="Calibri" panose="020F0502020204030204" pitchFamily="34" charset="0"/>
              </a:rPr>
              <a:t>s.draw</a:t>
            </a:r>
            <a:r>
              <a:rPr lang="en-US" dirty="0">
                <a:latin typeface="Consolas" panose="020B0609020204030204" pitchFamily="49" charset="0"/>
                <a:ea typeface="Calibri" panose="020F0502020204030204" pitchFamily="34" charset="0"/>
                <a:cs typeface="Calibri" panose="020F0502020204030204" pitchFamily="34" charset="0"/>
              </a:rPr>
              <a:t>();</a:t>
            </a:r>
          </a:p>
          <a:p>
            <a:pPr marL="400050" lvl="1" indent="0">
              <a:buNone/>
            </a:pPr>
            <a:r>
              <a:rPr lang="en-US" dirty="0">
                <a:latin typeface="Consolas" panose="020B0609020204030204" pitchFamily="49" charset="0"/>
                <a:ea typeface="Calibri" panose="020F0502020204030204" pitchFamily="34" charset="0"/>
                <a:cs typeface="Calibri" panose="020F0502020204030204" pitchFamily="34" charset="0"/>
              </a:rPr>
              <a:t>}</a:t>
            </a:r>
          </a:p>
          <a:p>
            <a:r>
              <a:rPr lang="en-US" sz="2800" dirty="0"/>
              <a:t>But, Text does not support a “draw” method, it has “print” method.</a:t>
            </a:r>
          </a:p>
          <a:p>
            <a:r>
              <a:rPr lang="en-US" sz="2800" dirty="0"/>
              <a:t>I want “draw” but I have “print”</a:t>
            </a:r>
          </a:p>
          <a:p>
            <a:r>
              <a:rPr lang="en-US" sz="2800" dirty="0"/>
              <a:t>I want to work with unrelated classes (text and Circle)</a:t>
            </a:r>
          </a:p>
        </p:txBody>
      </p:sp>
    </p:spTree>
    <p:extLst>
      <p:ext uri="{BB962C8B-B14F-4D97-AF65-F5344CB8AC3E}">
        <p14:creationId xmlns:p14="http://schemas.microsoft.com/office/powerpoint/2010/main" val="5871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8FEA538-D323-C83F-B4F7-0A162A476E1F}"/>
              </a:ext>
            </a:extLst>
          </p:cNvPr>
          <p:cNvSpPr>
            <a:spLocks noGrp="1" noChangeArrowheads="1"/>
          </p:cNvSpPr>
          <p:nvPr>
            <p:ph type="title"/>
          </p:nvPr>
        </p:nvSpPr>
        <p:spPr/>
        <p:txBody>
          <a:bodyPr/>
          <a:lstStyle/>
          <a:p>
            <a:pPr eaLnBrk="1" hangingPunct="1"/>
            <a:r>
              <a:rPr lang="en-US" altLang="tr-TR" dirty="0"/>
              <a:t>Defining problem</a:t>
            </a:r>
            <a:endParaRPr lang="en-GB" altLang="tr-TR" dirty="0"/>
          </a:p>
        </p:txBody>
      </p:sp>
      <p:sp>
        <p:nvSpPr>
          <p:cNvPr id="14339" name="Rectangle 3">
            <a:extLst>
              <a:ext uri="{FF2B5EF4-FFF2-40B4-BE49-F238E27FC236}">
                <a16:creationId xmlns:a16="http://schemas.microsoft.com/office/drawing/2014/main" id="{6202F5E4-CEBF-6553-F5C9-F0A38D05FE5D}"/>
              </a:ext>
            </a:extLst>
          </p:cNvPr>
          <p:cNvSpPr>
            <a:spLocks noGrp="1" noChangeArrowheads="1"/>
          </p:cNvSpPr>
          <p:nvPr>
            <p:ph sz="half" idx="1"/>
          </p:nvPr>
        </p:nvSpPr>
        <p:spPr>
          <a:xfrm>
            <a:off x="457200" y="1272209"/>
            <a:ext cx="4513634" cy="4595191"/>
          </a:xfrm>
        </p:spPr>
        <p:txBody>
          <a:bodyPr/>
          <a:lstStyle/>
          <a:p>
            <a:pPr eaLnBrk="1" hangingPunct="1">
              <a:buFontTx/>
              <a:buNone/>
            </a:pPr>
            <a:r>
              <a:rPr lang="en-GB" altLang="tr-TR" dirty="0">
                <a:latin typeface="Consolas" panose="020B0609020204030204" pitchFamily="49" charset="0"/>
              </a:rPr>
              <a:t>class Incompatible { </a:t>
            </a:r>
          </a:p>
          <a:p>
            <a:pPr eaLnBrk="1" hangingPunct="1">
              <a:buFontTx/>
              <a:buNone/>
            </a:pPr>
            <a:r>
              <a:rPr lang="en-GB" altLang="tr-TR" dirty="0">
                <a:latin typeface="Consolas" panose="020B0609020204030204" pitchFamily="49" charset="0"/>
              </a:rPr>
              <a:t>   public void g() {…} </a:t>
            </a:r>
          </a:p>
          <a:p>
            <a:pPr eaLnBrk="1" hangingPunct="1">
              <a:buFontTx/>
              <a:buNone/>
            </a:pPr>
            <a:r>
              <a:rPr lang="en-GB" altLang="tr-TR" dirty="0">
                <a:latin typeface="Consolas" panose="020B0609020204030204" pitchFamily="49" charset="0"/>
              </a:rPr>
              <a:t>   public void h() {…} </a:t>
            </a:r>
          </a:p>
          <a:p>
            <a:pPr eaLnBrk="1" hangingPunct="1">
              <a:buFontTx/>
              <a:buNone/>
            </a:pPr>
            <a:r>
              <a:rPr lang="en-GB" altLang="tr-TR" dirty="0">
                <a:latin typeface="Consolas" panose="020B0609020204030204" pitchFamily="49" charset="0"/>
              </a:rPr>
              <a:t>}</a:t>
            </a:r>
          </a:p>
          <a:p>
            <a:pPr eaLnBrk="1" hangingPunct="1">
              <a:buFontTx/>
              <a:buNone/>
            </a:pPr>
            <a:r>
              <a:rPr lang="en-GB" altLang="tr-TR" dirty="0">
                <a:latin typeface="Consolas" panose="020B0609020204030204" pitchFamily="49" charset="0"/>
              </a:rPr>
              <a:t>interface </a:t>
            </a:r>
            <a:r>
              <a:rPr lang="en-GB" altLang="tr-TR" dirty="0" err="1">
                <a:latin typeface="Consolas" panose="020B0609020204030204" pitchFamily="49" charset="0"/>
              </a:rPr>
              <a:t>WhatIWant</a:t>
            </a:r>
            <a:r>
              <a:rPr lang="en-GB" altLang="tr-TR" dirty="0">
                <a:latin typeface="Consolas" panose="020B0609020204030204" pitchFamily="49" charset="0"/>
              </a:rPr>
              <a:t> { </a:t>
            </a:r>
          </a:p>
          <a:p>
            <a:pPr eaLnBrk="1" hangingPunct="1">
              <a:buFontTx/>
              <a:buNone/>
            </a:pPr>
            <a:r>
              <a:rPr lang="en-GB" altLang="tr-TR" dirty="0">
                <a:latin typeface="Consolas" panose="020B0609020204030204" pitchFamily="49" charset="0"/>
              </a:rPr>
              <a:t>   void f(); </a:t>
            </a:r>
          </a:p>
          <a:p>
            <a:pPr eaLnBrk="1" hangingPunct="1">
              <a:buFontTx/>
              <a:buNone/>
            </a:pPr>
            <a:r>
              <a:rPr lang="en-US" altLang="tr-TR" dirty="0">
                <a:latin typeface="Consolas" panose="020B0609020204030204" pitchFamily="49" charset="0"/>
              </a:rPr>
              <a:t>}</a:t>
            </a:r>
          </a:p>
          <a:p>
            <a:pPr eaLnBrk="1" hangingPunct="1">
              <a:buFontTx/>
              <a:buNone/>
            </a:pPr>
            <a:endParaRPr lang="en-US" altLang="tr-TR" sz="2400" dirty="0">
              <a:latin typeface="Consolas" panose="020B0609020204030204" pitchFamily="49" charset="0"/>
            </a:endParaRPr>
          </a:p>
          <a:p>
            <a:pPr eaLnBrk="1" hangingPunct="1">
              <a:buFontTx/>
              <a:buNone/>
            </a:pPr>
            <a:r>
              <a:rPr lang="en-US" altLang="tr-TR" sz="2400" dirty="0" err="1">
                <a:latin typeface="Consolas" panose="020B0609020204030204" pitchFamily="49" charset="0"/>
              </a:rPr>
              <a:t>Mycode</a:t>
            </a:r>
            <a:r>
              <a:rPr lang="en-US" altLang="tr-TR" sz="2400" dirty="0">
                <a:latin typeface="Consolas" panose="020B0609020204030204" pitchFamily="49" charset="0"/>
              </a:rPr>
              <a:t>(){</a:t>
            </a:r>
          </a:p>
          <a:p>
            <a:pPr eaLnBrk="1" hangingPunct="1">
              <a:buFontTx/>
              <a:buNone/>
            </a:pPr>
            <a:r>
              <a:rPr lang="en-US" altLang="tr-TR" sz="2400" dirty="0">
                <a:latin typeface="Consolas" panose="020B0609020204030204" pitchFamily="49" charset="0"/>
              </a:rPr>
              <a:t>   </a:t>
            </a:r>
            <a:r>
              <a:rPr lang="en-US" altLang="tr-TR" sz="2400" dirty="0" err="1">
                <a:latin typeface="Consolas" panose="020B0609020204030204" pitchFamily="49" charset="0"/>
              </a:rPr>
              <a:t>WhatIwant</a:t>
            </a:r>
            <a:r>
              <a:rPr lang="en-US" altLang="tr-TR" sz="2400" dirty="0">
                <a:latin typeface="Consolas" panose="020B0609020204030204" pitchFamily="49" charset="0"/>
              </a:rPr>
              <a:t> target=…;</a:t>
            </a:r>
          </a:p>
          <a:p>
            <a:pPr eaLnBrk="1" hangingPunct="1">
              <a:buFontTx/>
              <a:buNone/>
            </a:pPr>
            <a:r>
              <a:rPr lang="en-US" altLang="tr-TR" sz="2400" dirty="0">
                <a:latin typeface="Consolas" panose="020B0609020204030204" pitchFamily="49" charset="0"/>
              </a:rPr>
              <a:t>   </a:t>
            </a:r>
            <a:r>
              <a:rPr lang="en-US" altLang="tr-TR" sz="2400" dirty="0" err="1">
                <a:latin typeface="Consolas" panose="020B0609020204030204" pitchFamily="49" charset="0"/>
              </a:rPr>
              <a:t>target.f</a:t>
            </a:r>
            <a:r>
              <a:rPr lang="en-US" altLang="tr-TR" sz="2400" dirty="0">
                <a:latin typeface="Consolas" panose="020B0609020204030204" pitchFamily="49" charset="0"/>
              </a:rPr>
              <a:t>();</a:t>
            </a:r>
          </a:p>
          <a:p>
            <a:pPr eaLnBrk="1" hangingPunct="1">
              <a:buFontTx/>
              <a:buNone/>
            </a:pPr>
            <a:r>
              <a:rPr lang="en-US" altLang="tr-TR" sz="2400" dirty="0">
                <a:latin typeface="Consolas" panose="020B0609020204030204" pitchFamily="49" charset="0"/>
              </a:rPr>
              <a:t>}</a:t>
            </a:r>
            <a:endParaRPr lang="en-GB" altLang="tr-TR" sz="2400" dirty="0">
              <a:latin typeface="Consolas" panose="020B0609020204030204" pitchFamily="49" charset="0"/>
            </a:endParaRPr>
          </a:p>
        </p:txBody>
      </p:sp>
      <p:sp>
        <p:nvSpPr>
          <p:cNvPr id="14340" name="Rectangle 4">
            <a:extLst>
              <a:ext uri="{FF2B5EF4-FFF2-40B4-BE49-F238E27FC236}">
                <a16:creationId xmlns:a16="http://schemas.microsoft.com/office/drawing/2014/main" id="{902D2BD4-332F-8B4B-95BD-0148D3A97B22}"/>
              </a:ext>
            </a:extLst>
          </p:cNvPr>
          <p:cNvSpPr>
            <a:spLocks noGrp="1" noChangeArrowheads="1"/>
          </p:cNvSpPr>
          <p:nvPr>
            <p:ph sz="half" idx="2"/>
          </p:nvPr>
        </p:nvSpPr>
        <p:spPr>
          <a:xfrm>
            <a:off x="5544766" y="1272208"/>
            <a:ext cx="3044757" cy="4595191"/>
          </a:xfrm>
        </p:spPr>
        <p:txBody>
          <a:bodyPr/>
          <a:lstStyle/>
          <a:p>
            <a:pPr eaLnBrk="1" hangingPunct="1"/>
            <a:r>
              <a:rPr lang="en-US" altLang="tr-TR" dirty="0"/>
              <a:t>Convert interface of one class to another, so that unrelated or incompatible classes can work together</a:t>
            </a:r>
            <a:endParaRPr lang="en-GB" alt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3B33BB4-3926-2FD3-1668-6B21FF092648}"/>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grpSp>
        <p:nvGrpSpPr>
          <p:cNvPr id="15363" name="Group 3">
            <a:extLst>
              <a:ext uri="{FF2B5EF4-FFF2-40B4-BE49-F238E27FC236}">
                <a16:creationId xmlns:a16="http://schemas.microsoft.com/office/drawing/2014/main" id="{13A84297-0415-FFB5-6361-75031FFEA233}"/>
              </a:ext>
            </a:extLst>
          </p:cNvPr>
          <p:cNvGrpSpPr>
            <a:grpSpLocks/>
          </p:cNvGrpSpPr>
          <p:nvPr/>
        </p:nvGrpSpPr>
        <p:grpSpPr bwMode="auto">
          <a:xfrm>
            <a:off x="1042988" y="1428750"/>
            <a:ext cx="1008062" cy="531813"/>
            <a:chOff x="657" y="1026"/>
            <a:chExt cx="635" cy="335"/>
          </a:xfrm>
        </p:grpSpPr>
        <p:sp>
          <p:nvSpPr>
            <p:cNvPr id="15400" name="Rectangle 4">
              <a:extLst>
                <a:ext uri="{FF2B5EF4-FFF2-40B4-BE49-F238E27FC236}">
                  <a16:creationId xmlns:a16="http://schemas.microsoft.com/office/drawing/2014/main" id="{056A1FBB-B0BD-E3EF-E15E-22D95D0008ED}"/>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401" name="Text Box 5">
              <a:extLst>
                <a:ext uri="{FF2B5EF4-FFF2-40B4-BE49-F238E27FC236}">
                  <a16:creationId xmlns:a16="http://schemas.microsoft.com/office/drawing/2014/main" id="{B0CFB3A7-1C86-C4D9-9D53-3EF90AAD2EA0}"/>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5402" name="Line 6">
              <a:extLst>
                <a:ext uri="{FF2B5EF4-FFF2-40B4-BE49-F238E27FC236}">
                  <a16:creationId xmlns:a16="http://schemas.microsoft.com/office/drawing/2014/main" id="{8E182728-649B-935C-F126-9D176C786CE8}"/>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3" name="Line 7">
              <a:extLst>
                <a:ext uri="{FF2B5EF4-FFF2-40B4-BE49-F238E27FC236}">
                  <a16:creationId xmlns:a16="http://schemas.microsoft.com/office/drawing/2014/main" id="{B77230AF-61F2-390A-33CB-C73575CDE465}"/>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364" name="Group 8">
            <a:extLst>
              <a:ext uri="{FF2B5EF4-FFF2-40B4-BE49-F238E27FC236}">
                <a16:creationId xmlns:a16="http://schemas.microsoft.com/office/drawing/2014/main" id="{2E318A08-05F3-8AC4-6C09-2DEF8E8909FC}"/>
              </a:ext>
            </a:extLst>
          </p:cNvPr>
          <p:cNvGrpSpPr>
            <a:grpSpLocks/>
          </p:cNvGrpSpPr>
          <p:nvPr/>
        </p:nvGrpSpPr>
        <p:grpSpPr bwMode="auto">
          <a:xfrm>
            <a:off x="3465513" y="1368425"/>
            <a:ext cx="1282700" cy="850900"/>
            <a:chOff x="2018" y="1015"/>
            <a:chExt cx="808" cy="536"/>
          </a:xfrm>
        </p:grpSpPr>
        <p:grpSp>
          <p:nvGrpSpPr>
            <p:cNvPr id="15394" name="Group 9">
              <a:extLst>
                <a:ext uri="{FF2B5EF4-FFF2-40B4-BE49-F238E27FC236}">
                  <a16:creationId xmlns:a16="http://schemas.microsoft.com/office/drawing/2014/main" id="{5E01E214-A882-4942-F541-21A03C8F6B4D}"/>
                </a:ext>
              </a:extLst>
            </p:cNvPr>
            <p:cNvGrpSpPr>
              <a:grpSpLocks/>
            </p:cNvGrpSpPr>
            <p:nvPr/>
          </p:nvGrpSpPr>
          <p:grpSpPr bwMode="auto">
            <a:xfrm>
              <a:off x="2018" y="1015"/>
              <a:ext cx="808" cy="536"/>
              <a:chOff x="2036" y="1006"/>
              <a:chExt cx="635" cy="536"/>
            </a:xfrm>
          </p:grpSpPr>
          <p:sp>
            <p:nvSpPr>
              <p:cNvPr id="15397" name="Rectangle 10">
                <a:extLst>
                  <a:ext uri="{FF2B5EF4-FFF2-40B4-BE49-F238E27FC236}">
                    <a16:creationId xmlns:a16="http://schemas.microsoft.com/office/drawing/2014/main" id="{AF2BB427-BC78-49D6-D35D-3C64EECF04D5}"/>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98" name="Line 11">
                <a:extLst>
                  <a:ext uri="{FF2B5EF4-FFF2-40B4-BE49-F238E27FC236}">
                    <a16:creationId xmlns:a16="http://schemas.microsoft.com/office/drawing/2014/main" id="{8288BE6F-C6EE-2703-DBDF-721478CC2E5A}"/>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9" name="Line 12">
                <a:extLst>
                  <a:ext uri="{FF2B5EF4-FFF2-40B4-BE49-F238E27FC236}">
                    <a16:creationId xmlns:a16="http://schemas.microsoft.com/office/drawing/2014/main" id="{DB38AD15-818E-8340-C749-C54ED58ECA68}"/>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95" name="Text Box 13">
              <a:extLst>
                <a:ext uri="{FF2B5EF4-FFF2-40B4-BE49-F238E27FC236}">
                  <a16:creationId xmlns:a16="http://schemas.microsoft.com/office/drawing/2014/main" id="{87064C64-3251-1677-A015-7996CF939094}"/>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+request(</a:t>
              </a:r>
              <a:r>
                <a:rPr lang="en-US" altLang="tr-TR" sz="1800" dirty="0"/>
                <a:t>)</a:t>
              </a:r>
            </a:p>
          </p:txBody>
        </p:sp>
        <p:sp>
          <p:nvSpPr>
            <p:cNvPr id="15396" name="Text Box 14">
              <a:extLst>
                <a:ext uri="{FF2B5EF4-FFF2-40B4-BE49-F238E27FC236}">
                  <a16:creationId xmlns:a16="http://schemas.microsoft.com/office/drawing/2014/main" id="{877BAFC1-B175-A866-C78F-53E9CE7D3A1E}"/>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15365" name="Group 15">
            <a:extLst>
              <a:ext uri="{FF2B5EF4-FFF2-40B4-BE49-F238E27FC236}">
                <a16:creationId xmlns:a16="http://schemas.microsoft.com/office/drawing/2014/main" id="{AD8B901C-C9DC-893E-1CF9-FB0BDA2C5559}"/>
              </a:ext>
            </a:extLst>
          </p:cNvPr>
          <p:cNvGrpSpPr>
            <a:grpSpLocks/>
          </p:cNvGrpSpPr>
          <p:nvPr/>
        </p:nvGrpSpPr>
        <p:grpSpPr bwMode="auto">
          <a:xfrm>
            <a:off x="4508500" y="2820988"/>
            <a:ext cx="1282700" cy="850900"/>
            <a:chOff x="2018" y="1015"/>
            <a:chExt cx="808" cy="536"/>
          </a:xfrm>
        </p:grpSpPr>
        <p:grpSp>
          <p:nvGrpSpPr>
            <p:cNvPr id="15388" name="Group 16">
              <a:extLst>
                <a:ext uri="{FF2B5EF4-FFF2-40B4-BE49-F238E27FC236}">
                  <a16:creationId xmlns:a16="http://schemas.microsoft.com/office/drawing/2014/main" id="{35F1D7C9-F02A-2F86-9E69-7A3570D56A4E}"/>
                </a:ext>
              </a:extLst>
            </p:cNvPr>
            <p:cNvGrpSpPr>
              <a:grpSpLocks/>
            </p:cNvGrpSpPr>
            <p:nvPr/>
          </p:nvGrpSpPr>
          <p:grpSpPr bwMode="auto">
            <a:xfrm>
              <a:off x="2018" y="1015"/>
              <a:ext cx="808" cy="536"/>
              <a:chOff x="2036" y="1006"/>
              <a:chExt cx="635" cy="536"/>
            </a:xfrm>
          </p:grpSpPr>
          <p:sp>
            <p:nvSpPr>
              <p:cNvPr id="15391" name="Rectangle 17">
                <a:extLst>
                  <a:ext uri="{FF2B5EF4-FFF2-40B4-BE49-F238E27FC236}">
                    <a16:creationId xmlns:a16="http://schemas.microsoft.com/office/drawing/2014/main" id="{283DC3FC-3B68-4EDE-81F7-B618DE716882}"/>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92" name="Line 18">
                <a:extLst>
                  <a:ext uri="{FF2B5EF4-FFF2-40B4-BE49-F238E27FC236}">
                    <a16:creationId xmlns:a16="http://schemas.microsoft.com/office/drawing/2014/main" id="{CD74C70A-1667-D322-D0F2-D0F902CCEFB5}"/>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19">
                <a:extLst>
                  <a:ext uri="{FF2B5EF4-FFF2-40B4-BE49-F238E27FC236}">
                    <a16:creationId xmlns:a16="http://schemas.microsoft.com/office/drawing/2014/main" id="{9ACE5A89-0751-779A-7039-ED7CE74710C7}"/>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89" name="Text Box 20">
              <a:extLst>
                <a:ext uri="{FF2B5EF4-FFF2-40B4-BE49-F238E27FC236}">
                  <a16:creationId xmlns:a16="http://schemas.microsoft.com/office/drawing/2014/main" id="{69977096-2ADD-5030-061E-B5CFD3722BA8}"/>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15390" name="Text Box 21">
              <a:extLst>
                <a:ext uri="{FF2B5EF4-FFF2-40B4-BE49-F238E27FC236}">
                  <a16:creationId xmlns:a16="http://schemas.microsoft.com/office/drawing/2014/main" id="{ACB5228C-D44F-AB97-628E-18E3F9E10F92}"/>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15366" name="Group 22">
            <a:extLst>
              <a:ext uri="{FF2B5EF4-FFF2-40B4-BE49-F238E27FC236}">
                <a16:creationId xmlns:a16="http://schemas.microsoft.com/office/drawing/2014/main" id="{6EF359A4-BC1A-1916-42ED-2F89B8A0B9F0}"/>
              </a:ext>
            </a:extLst>
          </p:cNvPr>
          <p:cNvGrpSpPr>
            <a:grpSpLocks/>
          </p:cNvGrpSpPr>
          <p:nvPr/>
        </p:nvGrpSpPr>
        <p:grpSpPr bwMode="auto">
          <a:xfrm>
            <a:off x="6170613" y="1336675"/>
            <a:ext cx="2174875" cy="850900"/>
            <a:chOff x="3869" y="1270"/>
            <a:chExt cx="1370" cy="536"/>
          </a:xfrm>
        </p:grpSpPr>
        <p:sp>
          <p:nvSpPr>
            <p:cNvPr id="15383" name="Rectangle 23">
              <a:extLst>
                <a:ext uri="{FF2B5EF4-FFF2-40B4-BE49-F238E27FC236}">
                  <a16:creationId xmlns:a16="http://schemas.microsoft.com/office/drawing/2014/main" id="{52F20725-E02F-F59E-94DB-1376F3ADE0FC}"/>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84" name="Line 24">
              <a:extLst>
                <a:ext uri="{FF2B5EF4-FFF2-40B4-BE49-F238E27FC236}">
                  <a16:creationId xmlns:a16="http://schemas.microsoft.com/office/drawing/2014/main" id="{4CD25B49-A163-CBB0-FD94-C41CBF670E89}"/>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5" name="Line 25">
              <a:extLst>
                <a:ext uri="{FF2B5EF4-FFF2-40B4-BE49-F238E27FC236}">
                  <a16:creationId xmlns:a16="http://schemas.microsoft.com/office/drawing/2014/main" id="{0A38350F-2C3A-F9B6-3B39-D12B9D46A4A7}"/>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Text Box 26">
              <a:extLst>
                <a:ext uri="{FF2B5EF4-FFF2-40B4-BE49-F238E27FC236}">
                  <a16:creationId xmlns:a16="http://schemas.microsoft.com/office/drawing/2014/main" id="{803E076F-4011-13BD-6DC2-73CD5BA0421A}"/>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+specificRequest()</a:t>
              </a:r>
            </a:p>
          </p:txBody>
        </p:sp>
        <p:sp>
          <p:nvSpPr>
            <p:cNvPr id="15387" name="Text Box 27">
              <a:extLst>
                <a:ext uri="{FF2B5EF4-FFF2-40B4-BE49-F238E27FC236}">
                  <a16:creationId xmlns:a16="http://schemas.microsoft.com/office/drawing/2014/main" id="{CCE8D7AA-8A83-EC93-77B7-F53C1BFECD61}"/>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Adaptee</a:t>
              </a:r>
            </a:p>
          </p:txBody>
        </p:sp>
      </p:grpSp>
      <p:sp>
        <p:nvSpPr>
          <p:cNvPr id="15367" name="Line 28">
            <a:extLst>
              <a:ext uri="{FF2B5EF4-FFF2-40B4-BE49-F238E27FC236}">
                <a16:creationId xmlns:a16="http://schemas.microsoft.com/office/drawing/2014/main" id="{10ABA551-938E-8207-DD91-514EEE16759A}"/>
              </a:ext>
            </a:extLst>
          </p:cNvPr>
          <p:cNvSpPr>
            <a:spLocks noChangeShapeType="1"/>
          </p:cNvSpPr>
          <p:nvPr/>
        </p:nvSpPr>
        <p:spPr bwMode="auto">
          <a:xfrm>
            <a:off x="2060575" y="1671638"/>
            <a:ext cx="137953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5368" name="AutoShape 29">
            <a:extLst>
              <a:ext uri="{FF2B5EF4-FFF2-40B4-BE49-F238E27FC236}">
                <a16:creationId xmlns:a16="http://schemas.microsoft.com/office/drawing/2014/main" id="{60DF4328-FAD2-5FF3-0E15-E64F65581BD5}"/>
              </a:ext>
            </a:extLst>
          </p:cNvPr>
          <p:cNvSpPr>
            <a:spLocks noChangeArrowheads="1"/>
          </p:cNvSpPr>
          <p:nvPr/>
        </p:nvSpPr>
        <p:spPr bwMode="auto">
          <a:xfrm>
            <a:off x="3990975" y="2135188"/>
            <a:ext cx="233363"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69" name="AutoShape 30">
            <a:extLst>
              <a:ext uri="{FF2B5EF4-FFF2-40B4-BE49-F238E27FC236}">
                <a16:creationId xmlns:a16="http://schemas.microsoft.com/office/drawing/2014/main" id="{E840BB0C-F54D-67F3-D4DA-5FEC4B699760}"/>
              </a:ext>
            </a:extLst>
          </p:cNvPr>
          <p:cNvSpPr>
            <a:spLocks noChangeArrowheads="1"/>
          </p:cNvSpPr>
          <p:nvPr/>
        </p:nvSpPr>
        <p:spPr bwMode="auto">
          <a:xfrm>
            <a:off x="6935788" y="216217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5370" name="AutoShape 31">
            <a:extLst>
              <a:ext uri="{FF2B5EF4-FFF2-40B4-BE49-F238E27FC236}">
                <a16:creationId xmlns:a16="http://schemas.microsoft.com/office/drawing/2014/main" id="{5C68C9C6-968B-5115-59F5-14DC9B241BF0}"/>
              </a:ext>
            </a:extLst>
          </p:cNvPr>
          <p:cNvCxnSpPr>
            <a:cxnSpLocks noChangeShapeType="1"/>
            <a:stCxn id="15368" idx="3"/>
            <a:endCxn id="15390" idx="0"/>
          </p:cNvCxnSpPr>
          <p:nvPr/>
        </p:nvCxnSpPr>
        <p:spPr bwMode="auto">
          <a:xfrm rot="16200000" flipH="1">
            <a:off x="4418012" y="2043113"/>
            <a:ext cx="481013" cy="1100138"/>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5371" name="AutoShape 32">
            <a:extLst>
              <a:ext uri="{FF2B5EF4-FFF2-40B4-BE49-F238E27FC236}">
                <a16:creationId xmlns:a16="http://schemas.microsoft.com/office/drawing/2014/main" id="{EAD1EF8D-02E5-D6D2-A1C4-600E3ACB31F9}"/>
              </a:ext>
            </a:extLst>
          </p:cNvPr>
          <p:cNvCxnSpPr>
            <a:cxnSpLocks noChangeShapeType="1"/>
            <a:stCxn id="15369" idx="3"/>
            <a:endCxn id="15390" idx="0"/>
          </p:cNvCxnSpPr>
          <p:nvPr/>
        </p:nvCxnSpPr>
        <p:spPr bwMode="auto">
          <a:xfrm rot="5400000">
            <a:off x="5903913" y="1684338"/>
            <a:ext cx="454025" cy="1844675"/>
          </a:xfrm>
          <a:prstGeom prst="bentConnector3">
            <a:avLst>
              <a:gd name="adj1" fmla="val 4964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5372" name="Group 70">
            <a:extLst>
              <a:ext uri="{FF2B5EF4-FFF2-40B4-BE49-F238E27FC236}">
                <a16:creationId xmlns:a16="http://schemas.microsoft.com/office/drawing/2014/main" id="{F2C383B5-7589-3159-8D1E-7BB7F03A1F3B}"/>
              </a:ext>
            </a:extLst>
          </p:cNvPr>
          <p:cNvGrpSpPr>
            <a:grpSpLocks/>
          </p:cNvGrpSpPr>
          <p:nvPr/>
        </p:nvGrpSpPr>
        <p:grpSpPr bwMode="auto">
          <a:xfrm>
            <a:off x="522288" y="3076575"/>
            <a:ext cx="3614737" cy="493713"/>
            <a:chOff x="329" y="1938"/>
            <a:chExt cx="2277" cy="311"/>
          </a:xfrm>
        </p:grpSpPr>
        <p:sp>
          <p:nvSpPr>
            <p:cNvPr id="15375" name="Text Box 71">
              <a:extLst>
                <a:ext uri="{FF2B5EF4-FFF2-40B4-BE49-F238E27FC236}">
                  <a16:creationId xmlns:a16="http://schemas.microsoft.com/office/drawing/2014/main" id="{EECF5F0C-E9F6-5FDE-CE29-EE2F2348C257}"/>
                </a:ext>
              </a:extLst>
            </p:cNvPr>
            <p:cNvSpPr txBox="1">
              <a:spLocks noChangeArrowheads="1"/>
            </p:cNvSpPr>
            <p:nvPr/>
          </p:nvSpPr>
          <p:spPr bwMode="auto">
            <a:xfrm>
              <a:off x="340" y="1976"/>
              <a:ext cx="2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super.specificRequest();}</a:t>
              </a:r>
            </a:p>
          </p:txBody>
        </p:sp>
        <p:sp>
          <p:nvSpPr>
            <p:cNvPr id="15376" name="Line 72">
              <a:extLst>
                <a:ext uri="{FF2B5EF4-FFF2-40B4-BE49-F238E27FC236}">
                  <a16:creationId xmlns:a16="http://schemas.microsoft.com/office/drawing/2014/main" id="{1FF78CD0-AF9F-601D-9067-E9005E2F81CE}"/>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Line 73">
              <a:extLst>
                <a:ext uri="{FF2B5EF4-FFF2-40B4-BE49-F238E27FC236}">
                  <a16:creationId xmlns:a16="http://schemas.microsoft.com/office/drawing/2014/main" id="{6CFEC469-F110-654D-2E34-8518C02C74C5}"/>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74">
              <a:extLst>
                <a:ext uri="{FF2B5EF4-FFF2-40B4-BE49-F238E27FC236}">
                  <a16:creationId xmlns:a16="http://schemas.microsoft.com/office/drawing/2014/main" id="{36F72C80-3771-88FE-D4DB-4967B7CD8E2A}"/>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Line 75">
              <a:extLst>
                <a:ext uri="{FF2B5EF4-FFF2-40B4-BE49-F238E27FC236}">
                  <a16:creationId xmlns:a16="http://schemas.microsoft.com/office/drawing/2014/main" id="{48C27A54-C2D8-33FD-0C1F-0DF9A6F21456}"/>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76">
              <a:extLst>
                <a:ext uri="{FF2B5EF4-FFF2-40B4-BE49-F238E27FC236}">
                  <a16:creationId xmlns:a16="http://schemas.microsoft.com/office/drawing/2014/main" id="{597E90A9-834B-3326-362F-5D6E26764778}"/>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77">
              <a:extLst>
                <a:ext uri="{FF2B5EF4-FFF2-40B4-BE49-F238E27FC236}">
                  <a16:creationId xmlns:a16="http://schemas.microsoft.com/office/drawing/2014/main" id="{B7A98F19-166C-EC01-6EA7-5EFFDCF7BF74}"/>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78">
              <a:extLst>
                <a:ext uri="{FF2B5EF4-FFF2-40B4-BE49-F238E27FC236}">
                  <a16:creationId xmlns:a16="http://schemas.microsoft.com/office/drawing/2014/main" id="{B0C3C9E6-FDB3-92A2-7705-A2570CFAE9EB}"/>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73" name="Line 79">
            <a:extLst>
              <a:ext uri="{FF2B5EF4-FFF2-40B4-BE49-F238E27FC236}">
                <a16:creationId xmlns:a16="http://schemas.microsoft.com/office/drawing/2014/main" id="{09E2A160-9E5E-3797-5A0A-ED7D4F798342}"/>
              </a:ext>
            </a:extLst>
          </p:cNvPr>
          <p:cNvSpPr>
            <a:spLocks noChangeShapeType="1"/>
          </p:cNvSpPr>
          <p:nvPr/>
        </p:nvSpPr>
        <p:spPr bwMode="auto">
          <a:xfrm>
            <a:off x="4078288" y="3425825"/>
            <a:ext cx="45085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Text Box 82">
            <a:extLst>
              <a:ext uri="{FF2B5EF4-FFF2-40B4-BE49-F238E27FC236}">
                <a16:creationId xmlns:a16="http://schemas.microsoft.com/office/drawing/2014/main" id="{1905357A-A4ED-D9D4-9A69-DBF5C672B4F4}"/>
              </a:ext>
            </a:extLst>
          </p:cNvPr>
          <p:cNvSpPr txBox="1">
            <a:spLocks noChangeArrowheads="1"/>
          </p:cNvSpPr>
          <p:nvPr/>
        </p:nvSpPr>
        <p:spPr bwMode="auto">
          <a:xfrm>
            <a:off x="5046663" y="4129088"/>
            <a:ext cx="313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a:t>Class Adapter pattern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150E40A-4E75-A405-B441-6B18893C3600}"/>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grpSp>
        <p:nvGrpSpPr>
          <p:cNvPr id="17411" name="Group 3">
            <a:extLst>
              <a:ext uri="{FF2B5EF4-FFF2-40B4-BE49-F238E27FC236}">
                <a16:creationId xmlns:a16="http://schemas.microsoft.com/office/drawing/2014/main" id="{C28FD848-BDC2-3E72-B272-9E55CF6FE6DD}"/>
              </a:ext>
            </a:extLst>
          </p:cNvPr>
          <p:cNvGrpSpPr>
            <a:grpSpLocks/>
          </p:cNvGrpSpPr>
          <p:nvPr/>
        </p:nvGrpSpPr>
        <p:grpSpPr bwMode="auto">
          <a:xfrm>
            <a:off x="1042988" y="1428750"/>
            <a:ext cx="1008062" cy="531813"/>
            <a:chOff x="657" y="1026"/>
            <a:chExt cx="635" cy="335"/>
          </a:xfrm>
        </p:grpSpPr>
        <p:sp>
          <p:nvSpPr>
            <p:cNvPr id="17449" name="Rectangle 4">
              <a:extLst>
                <a:ext uri="{FF2B5EF4-FFF2-40B4-BE49-F238E27FC236}">
                  <a16:creationId xmlns:a16="http://schemas.microsoft.com/office/drawing/2014/main" id="{CFD88395-F633-2083-96D2-09189ED0B175}"/>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50" name="Text Box 5">
              <a:extLst>
                <a:ext uri="{FF2B5EF4-FFF2-40B4-BE49-F238E27FC236}">
                  <a16:creationId xmlns:a16="http://schemas.microsoft.com/office/drawing/2014/main" id="{FF6EFDA5-E5BE-EFC7-4CA2-F45835DB585B}"/>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7451" name="Line 6">
              <a:extLst>
                <a:ext uri="{FF2B5EF4-FFF2-40B4-BE49-F238E27FC236}">
                  <a16:creationId xmlns:a16="http://schemas.microsoft.com/office/drawing/2014/main" id="{91A93B6F-E4BE-2776-26FE-A86370B09649}"/>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Line 7">
              <a:extLst>
                <a:ext uri="{FF2B5EF4-FFF2-40B4-BE49-F238E27FC236}">
                  <a16:creationId xmlns:a16="http://schemas.microsoft.com/office/drawing/2014/main" id="{2F1A8F83-49B1-AAB3-54EF-5C5991918BF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412" name="Group 8">
            <a:extLst>
              <a:ext uri="{FF2B5EF4-FFF2-40B4-BE49-F238E27FC236}">
                <a16:creationId xmlns:a16="http://schemas.microsoft.com/office/drawing/2014/main" id="{946D1466-F3CF-6DA6-954E-FDBDD402A482}"/>
              </a:ext>
            </a:extLst>
          </p:cNvPr>
          <p:cNvGrpSpPr>
            <a:grpSpLocks/>
          </p:cNvGrpSpPr>
          <p:nvPr/>
        </p:nvGrpSpPr>
        <p:grpSpPr bwMode="auto">
          <a:xfrm>
            <a:off x="3465513" y="1368425"/>
            <a:ext cx="1282700" cy="850900"/>
            <a:chOff x="2018" y="1015"/>
            <a:chExt cx="808" cy="536"/>
          </a:xfrm>
        </p:grpSpPr>
        <p:grpSp>
          <p:nvGrpSpPr>
            <p:cNvPr id="17443" name="Group 9">
              <a:extLst>
                <a:ext uri="{FF2B5EF4-FFF2-40B4-BE49-F238E27FC236}">
                  <a16:creationId xmlns:a16="http://schemas.microsoft.com/office/drawing/2014/main" id="{648569A8-4827-3265-6A82-8DCA976042D4}"/>
                </a:ext>
              </a:extLst>
            </p:cNvPr>
            <p:cNvGrpSpPr>
              <a:grpSpLocks/>
            </p:cNvGrpSpPr>
            <p:nvPr/>
          </p:nvGrpSpPr>
          <p:grpSpPr bwMode="auto">
            <a:xfrm>
              <a:off x="2018" y="1015"/>
              <a:ext cx="808" cy="536"/>
              <a:chOff x="2036" y="1006"/>
              <a:chExt cx="635" cy="536"/>
            </a:xfrm>
          </p:grpSpPr>
          <p:sp>
            <p:nvSpPr>
              <p:cNvPr id="17446" name="Rectangle 10">
                <a:extLst>
                  <a:ext uri="{FF2B5EF4-FFF2-40B4-BE49-F238E27FC236}">
                    <a16:creationId xmlns:a16="http://schemas.microsoft.com/office/drawing/2014/main" id="{DE8D7784-5590-291C-2793-CDF18338ED8C}"/>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47" name="Line 11">
                <a:extLst>
                  <a:ext uri="{FF2B5EF4-FFF2-40B4-BE49-F238E27FC236}">
                    <a16:creationId xmlns:a16="http://schemas.microsoft.com/office/drawing/2014/main" id="{BBFBCCB7-E91C-C14C-6699-D8EDE4922750}"/>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8" name="Line 12">
                <a:extLst>
                  <a:ext uri="{FF2B5EF4-FFF2-40B4-BE49-F238E27FC236}">
                    <a16:creationId xmlns:a16="http://schemas.microsoft.com/office/drawing/2014/main" id="{B30E1249-5A79-452E-BE9A-B7EA8612180A}"/>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44" name="Text Box 13">
              <a:extLst>
                <a:ext uri="{FF2B5EF4-FFF2-40B4-BE49-F238E27FC236}">
                  <a16:creationId xmlns:a16="http://schemas.microsoft.com/office/drawing/2014/main" id="{A4341081-A8FB-26BB-A037-F5390FD920BF}"/>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r>
                <a:rPr lang="en-US" altLang="tr-TR" sz="1800" i="1" dirty="0"/>
                <a:t>request()</a:t>
              </a:r>
            </a:p>
          </p:txBody>
        </p:sp>
        <p:sp>
          <p:nvSpPr>
            <p:cNvPr id="17445" name="Text Box 14">
              <a:extLst>
                <a:ext uri="{FF2B5EF4-FFF2-40B4-BE49-F238E27FC236}">
                  <a16:creationId xmlns:a16="http://schemas.microsoft.com/office/drawing/2014/main" id="{2656CB4F-0D8F-519D-1C3A-ED31CD4B6000}"/>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17413" name="Group 15">
            <a:extLst>
              <a:ext uri="{FF2B5EF4-FFF2-40B4-BE49-F238E27FC236}">
                <a16:creationId xmlns:a16="http://schemas.microsoft.com/office/drawing/2014/main" id="{3498A15A-88D6-8D2D-360C-D95A5D5ABC97}"/>
              </a:ext>
            </a:extLst>
          </p:cNvPr>
          <p:cNvGrpSpPr>
            <a:grpSpLocks/>
          </p:cNvGrpSpPr>
          <p:nvPr/>
        </p:nvGrpSpPr>
        <p:grpSpPr bwMode="auto">
          <a:xfrm>
            <a:off x="4508500" y="2820988"/>
            <a:ext cx="1282700" cy="850900"/>
            <a:chOff x="2018" y="1015"/>
            <a:chExt cx="808" cy="536"/>
          </a:xfrm>
        </p:grpSpPr>
        <p:grpSp>
          <p:nvGrpSpPr>
            <p:cNvPr id="17437" name="Group 16">
              <a:extLst>
                <a:ext uri="{FF2B5EF4-FFF2-40B4-BE49-F238E27FC236}">
                  <a16:creationId xmlns:a16="http://schemas.microsoft.com/office/drawing/2014/main" id="{8C61ABCA-63D3-CC3F-DA10-328CE458EA05}"/>
                </a:ext>
              </a:extLst>
            </p:cNvPr>
            <p:cNvGrpSpPr>
              <a:grpSpLocks/>
            </p:cNvGrpSpPr>
            <p:nvPr/>
          </p:nvGrpSpPr>
          <p:grpSpPr bwMode="auto">
            <a:xfrm>
              <a:off x="2018" y="1015"/>
              <a:ext cx="808" cy="536"/>
              <a:chOff x="2036" y="1006"/>
              <a:chExt cx="635" cy="536"/>
            </a:xfrm>
          </p:grpSpPr>
          <p:sp>
            <p:nvSpPr>
              <p:cNvPr id="17440" name="Rectangle 17">
                <a:extLst>
                  <a:ext uri="{FF2B5EF4-FFF2-40B4-BE49-F238E27FC236}">
                    <a16:creationId xmlns:a16="http://schemas.microsoft.com/office/drawing/2014/main" id="{1A469D56-EABC-8D5C-CDB8-972706E85D9B}"/>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41" name="Line 18">
                <a:extLst>
                  <a:ext uri="{FF2B5EF4-FFF2-40B4-BE49-F238E27FC236}">
                    <a16:creationId xmlns:a16="http://schemas.microsoft.com/office/drawing/2014/main" id="{A5D61A23-04C9-DF61-97E1-2EFD916395D4}"/>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Line 19">
                <a:extLst>
                  <a:ext uri="{FF2B5EF4-FFF2-40B4-BE49-F238E27FC236}">
                    <a16:creationId xmlns:a16="http://schemas.microsoft.com/office/drawing/2014/main" id="{0FDA57D2-B699-1221-85A5-DE07AE85A473}"/>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8" name="Text Box 20">
              <a:extLst>
                <a:ext uri="{FF2B5EF4-FFF2-40B4-BE49-F238E27FC236}">
                  <a16:creationId xmlns:a16="http://schemas.microsoft.com/office/drawing/2014/main" id="{36A2F8BD-8F3C-9A26-3E7F-2ED04EC77EE5}"/>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17439" name="Text Box 21">
              <a:extLst>
                <a:ext uri="{FF2B5EF4-FFF2-40B4-BE49-F238E27FC236}">
                  <a16:creationId xmlns:a16="http://schemas.microsoft.com/office/drawing/2014/main" id="{85AF0DBC-C0DA-143C-1A68-C131A9A5B4FC}"/>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17414" name="Group 22">
            <a:extLst>
              <a:ext uri="{FF2B5EF4-FFF2-40B4-BE49-F238E27FC236}">
                <a16:creationId xmlns:a16="http://schemas.microsoft.com/office/drawing/2014/main" id="{30A780EE-A9D1-C1B2-25C0-D7EB712A1E20}"/>
              </a:ext>
            </a:extLst>
          </p:cNvPr>
          <p:cNvGrpSpPr>
            <a:grpSpLocks/>
          </p:cNvGrpSpPr>
          <p:nvPr/>
        </p:nvGrpSpPr>
        <p:grpSpPr bwMode="auto">
          <a:xfrm>
            <a:off x="6170613" y="1336675"/>
            <a:ext cx="2174875" cy="850900"/>
            <a:chOff x="3869" y="1270"/>
            <a:chExt cx="1370" cy="536"/>
          </a:xfrm>
        </p:grpSpPr>
        <p:sp>
          <p:nvSpPr>
            <p:cNvPr id="17432" name="Rectangle 23">
              <a:extLst>
                <a:ext uri="{FF2B5EF4-FFF2-40B4-BE49-F238E27FC236}">
                  <a16:creationId xmlns:a16="http://schemas.microsoft.com/office/drawing/2014/main" id="{165E6019-4C8D-F37A-EBD3-615E03C600EE}"/>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33" name="Line 24">
              <a:extLst>
                <a:ext uri="{FF2B5EF4-FFF2-40B4-BE49-F238E27FC236}">
                  <a16:creationId xmlns:a16="http://schemas.microsoft.com/office/drawing/2014/main" id="{B1FAA651-ABEA-5A9B-203E-CA0BFA7588FE}"/>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25">
              <a:extLst>
                <a:ext uri="{FF2B5EF4-FFF2-40B4-BE49-F238E27FC236}">
                  <a16:creationId xmlns:a16="http://schemas.microsoft.com/office/drawing/2014/main" id="{0C089548-6E0C-1611-F20D-3871F20B9266}"/>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Text Box 26">
              <a:extLst>
                <a:ext uri="{FF2B5EF4-FFF2-40B4-BE49-F238E27FC236}">
                  <a16:creationId xmlns:a16="http://schemas.microsoft.com/office/drawing/2014/main" id="{0DF7DE3F-F3CC-27E5-E9E9-DA6E057ABEFB}"/>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+specificRequest()</a:t>
              </a:r>
            </a:p>
          </p:txBody>
        </p:sp>
        <p:sp>
          <p:nvSpPr>
            <p:cNvPr id="17436" name="Text Box 27">
              <a:extLst>
                <a:ext uri="{FF2B5EF4-FFF2-40B4-BE49-F238E27FC236}">
                  <a16:creationId xmlns:a16="http://schemas.microsoft.com/office/drawing/2014/main" id="{4F9E631C-2ED3-FCB9-F507-92B174ECEF33}"/>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17415" name="Line 28">
            <a:extLst>
              <a:ext uri="{FF2B5EF4-FFF2-40B4-BE49-F238E27FC236}">
                <a16:creationId xmlns:a16="http://schemas.microsoft.com/office/drawing/2014/main" id="{52EE4D8F-E539-7024-B6B3-4FF46A6EF20A}"/>
              </a:ext>
            </a:extLst>
          </p:cNvPr>
          <p:cNvSpPr>
            <a:spLocks noChangeShapeType="1"/>
          </p:cNvSpPr>
          <p:nvPr/>
        </p:nvSpPr>
        <p:spPr bwMode="auto">
          <a:xfrm>
            <a:off x="2060575" y="1671638"/>
            <a:ext cx="137953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7416" name="AutoShape 29">
            <a:extLst>
              <a:ext uri="{FF2B5EF4-FFF2-40B4-BE49-F238E27FC236}">
                <a16:creationId xmlns:a16="http://schemas.microsoft.com/office/drawing/2014/main" id="{B866C3B0-843E-C181-8C5A-3B0F930A08B5}"/>
              </a:ext>
            </a:extLst>
          </p:cNvPr>
          <p:cNvSpPr>
            <a:spLocks noChangeArrowheads="1"/>
          </p:cNvSpPr>
          <p:nvPr/>
        </p:nvSpPr>
        <p:spPr bwMode="auto">
          <a:xfrm>
            <a:off x="3990975" y="2135188"/>
            <a:ext cx="233363"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17" name="AutoShape 30">
            <a:extLst>
              <a:ext uri="{FF2B5EF4-FFF2-40B4-BE49-F238E27FC236}">
                <a16:creationId xmlns:a16="http://schemas.microsoft.com/office/drawing/2014/main" id="{8EB6D707-4F2F-2775-ADAC-842C3DB18D09}"/>
              </a:ext>
            </a:extLst>
          </p:cNvPr>
          <p:cNvSpPr>
            <a:spLocks noChangeArrowheads="1"/>
          </p:cNvSpPr>
          <p:nvPr/>
        </p:nvSpPr>
        <p:spPr bwMode="auto">
          <a:xfrm>
            <a:off x="6935788" y="216217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7418" name="AutoShape 31">
            <a:extLst>
              <a:ext uri="{FF2B5EF4-FFF2-40B4-BE49-F238E27FC236}">
                <a16:creationId xmlns:a16="http://schemas.microsoft.com/office/drawing/2014/main" id="{488CD642-0DC4-13D8-543A-7CCC78E2AD2A}"/>
              </a:ext>
            </a:extLst>
          </p:cNvPr>
          <p:cNvCxnSpPr>
            <a:cxnSpLocks noChangeShapeType="1"/>
            <a:stCxn id="17416" idx="3"/>
            <a:endCxn id="17439" idx="0"/>
          </p:cNvCxnSpPr>
          <p:nvPr/>
        </p:nvCxnSpPr>
        <p:spPr bwMode="auto">
          <a:xfrm rot="16200000" flipH="1">
            <a:off x="4418012" y="2043113"/>
            <a:ext cx="481013" cy="1100138"/>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7419" name="AutoShape 32">
            <a:extLst>
              <a:ext uri="{FF2B5EF4-FFF2-40B4-BE49-F238E27FC236}">
                <a16:creationId xmlns:a16="http://schemas.microsoft.com/office/drawing/2014/main" id="{D783FAF2-91C2-B1D9-E912-B022D7154E93}"/>
              </a:ext>
            </a:extLst>
          </p:cNvPr>
          <p:cNvCxnSpPr>
            <a:cxnSpLocks noChangeShapeType="1"/>
            <a:stCxn id="17417" idx="3"/>
            <a:endCxn id="17439" idx="0"/>
          </p:cNvCxnSpPr>
          <p:nvPr/>
        </p:nvCxnSpPr>
        <p:spPr bwMode="auto">
          <a:xfrm rot="5400000">
            <a:off x="5903913" y="1684338"/>
            <a:ext cx="454025" cy="1844675"/>
          </a:xfrm>
          <a:prstGeom prst="bentConnector3">
            <a:avLst>
              <a:gd name="adj1" fmla="val 4964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7420" name="Group 33">
            <a:extLst>
              <a:ext uri="{FF2B5EF4-FFF2-40B4-BE49-F238E27FC236}">
                <a16:creationId xmlns:a16="http://schemas.microsoft.com/office/drawing/2014/main" id="{9E3B0BCA-40CF-85F7-F17A-A14BDA8CAFFE}"/>
              </a:ext>
            </a:extLst>
          </p:cNvPr>
          <p:cNvGrpSpPr>
            <a:grpSpLocks/>
          </p:cNvGrpSpPr>
          <p:nvPr/>
        </p:nvGrpSpPr>
        <p:grpSpPr bwMode="auto">
          <a:xfrm>
            <a:off x="522288" y="3076575"/>
            <a:ext cx="3614737" cy="493713"/>
            <a:chOff x="329" y="1938"/>
            <a:chExt cx="2277" cy="311"/>
          </a:xfrm>
        </p:grpSpPr>
        <p:sp>
          <p:nvSpPr>
            <p:cNvPr id="17424" name="Text Box 34">
              <a:extLst>
                <a:ext uri="{FF2B5EF4-FFF2-40B4-BE49-F238E27FC236}">
                  <a16:creationId xmlns:a16="http://schemas.microsoft.com/office/drawing/2014/main" id="{CDB9EC2B-3CC1-95FF-BD33-A66A9845E96B}"/>
                </a:ext>
              </a:extLst>
            </p:cNvPr>
            <p:cNvSpPr txBox="1">
              <a:spLocks noChangeArrowheads="1"/>
            </p:cNvSpPr>
            <p:nvPr/>
          </p:nvSpPr>
          <p:spPr bwMode="auto">
            <a:xfrm>
              <a:off x="340" y="1976"/>
              <a:ext cx="2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super.specificRequest();}</a:t>
              </a:r>
            </a:p>
          </p:txBody>
        </p:sp>
        <p:sp>
          <p:nvSpPr>
            <p:cNvPr id="17425" name="Line 35">
              <a:extLst>
                <a:ext uri="{FF2B5EF4-FFF2-40B4-BE49-F238E27FC236}">
                  <a16:creationId xmlns:a16="http://schemas.microsoft.com/office/drawing/2014/main" id="{6B613E22-A02C-1DA8-69FE-C72FA947D9CE}"/>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36">
              <a:extLst>
                <a:ext uri="{FF2B5EF4-FFF2-40B4-BE49-F238E27FC236}">
                  <a16:creationId xmlns:a16="http://schemas.microsoft.com/office/drawing/2014/main" id="{75329A53-1C6D-58A0-FC13-CAEB3C5723CF}"/>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37">
              <a:extLst>
                <a:ext uri="{FF2B5EF4-FFF2-40B4-BE49-F238E27FC236}">
                  <a16:creationId xmlns:a16="http://schemas.microsoft.com/office/drawing/2014/main" id="{CE3DB97F-AFBA-6AF9-50C6-7607C363828D}"/>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38">
              <a:extLst>
                <a:ext uri="{FF2B5EF4-FFF2-40B4-BE49-F238E27FC236}">
                  <a16:creationId xmlns:a16="http://schemas.microsoft.com/office/drawing/2014/main" id="{09210F52-3BFE-015F-6EA0-E0BA69242EC5}"/>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39">
              <a:extLst>
                <a:ext uri="{FF2B5EF4-FFF2-40B4-BE49-F238E27FC236}">
                  <a16:creationId xmlns:a16="http://schemas.microsoft.com/office/drawing/2014/main" id="{796DF399-05A7-DFCD-FB1D-B011A6C96E84}"/>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40">
              <a:extLst>
                <a:ext uri="{FF2B5EF4-FFF2-40B4-BE49-F238E27FC236}">
                  <a16:creationId xmlns:a16="http://schemas.microsoft.com/office/drawing/2014/main" id="{A38B2427-4261-1E7A-2E74-68D702B7C916}"/>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41">
              <a:extLst>
                <a:ext uri="{FF2B5EF4-FFF2-40B4-BE49-F238E27FC236}">
                  <a16:creationId xmlns:a16="http://schemas.microsoft.com/office/drawing/2014/main" id="{428F93A6-7B92-DD84-3402-DCF6DF2B4B87}"/>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21" name="Line 42">
            <a:extLst>
              <a:ext uri="{FF2B5EF4-FFF2-40B4-BE49-F238E27FC236}">
                <a16:creationId xmlns:a16="http://schemas.microsoft.com/office/drawing/2014/main" id="{25388D0C-8364-35EC-3460-04BB57AF792F}"/>
              </a:ext>
            </a:extLst>
          </p:cNvPr>
          <p:cNvSpPr>
            <a:spLocks noChangeShapeType="1"/>
          </p:cNvSpPr>
          <p:nvPr/>
        </p:nvSpPr>
        <p:spPr bwMode="auto">
          <a:xfrm>
            <a:off x="4078288" y="3425825"/>
            <a:ext cx="45085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7131" name="Text Box 43">
            <a:extLst>
              <a:ext uri="{FF2B5EF4-FFF2-40B4-BE49-F238E27FC236}">
                <a16:creationId xmlns:a16="http://schemas.microsoft.com/office/drawing/2014/main" id="{6BFEEED1-8752-261C-34A3-A14089936970}"/>
              </a:ext>
            </a:extLst>
          </p:cNvPr>
          <p:cNvSpPr txBox="1">
            <a:spLocks noChangeArrowheads="1"/>
          </p:cNvSpPr>
          <p:nvPr/>
        </p:nvSpPr>
        <p:spPr bwMode="auto">
          <a:xfrm>
            <a:off x="4684713" y="4174146"/>
            <a:ext cx="475763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latin typeface="Consolas" panose="020B0609020204030204" pitchFamily="49" charset="0"/>
              </a:rPr>
              <a:t>class Adapter </a:t>
            </a:r>
          </a:p>
          <a:p>
            <a:pPr eaLnBrk="1" hangingPunct="1">
              <a:spcBef>
                <a:spcPct val="0"/>
              </a:spcBef>
              <a:buFontTx/>
              <a:buNone/>
            </a:pPr>
            <a:r>
              <a:rPr lang="en-US" altLang="tr-TR" sz="2000" dirty="0">
                <a:latin typeface="Consolas" panose="020B0609020204030204" pitchFamily="49" charset="0"/>
              </a:rPr>
              <a:t>        </a:t>
            </a:r>
            <a:r>
              <a:rPr lang="en-US" altLang="tr-TR" sz="2000" b="1" dirty="0">
                <a:solidFill>
                  <a:schemeClr val="accent1">
                    <a:lumMod val="90000"/>
                  </a:schemeClr>
                </a:solidFill>
                <a:latin typeface="Consolas" panose="020B0609020204030204" pitchFamily="49" charset="0"/>
              </a:rPr>
              <a:t>extends</a:t>
            </a:r>
            <a:r>
              <a:rPr lang="en-US" altLang="tr-TR" sz="2000" b="1" dirty="0">
                <a:latin typeface="Consolas" panose="020B0609020204030204" pitchFamily="49" charset="0"/>
              </a:rPr>
              <a:t> </a:t>
            </a:r>
            <a:r>
              <a:rPr lang="en-US" altLang="tr-TR" sz="2000" b="1" dirty="0" err="1">
                <a:latin typeface="Consolas" panose="020B0609020204030204" pitchFamily="49" charset="0"/>
              </a:rPr>
              <a:t>Adaptee</a:t>
            </a:r>
            <a:endParaRPr lang="en-US" altLang="tr-TR" sz="2000" b="1" dirty="0">
              <a:latin typeface="Consolas" panose="020B0609020204030204" pitchFamily="49" charset="0"/>
            </a:endParaRPr>
          </a:p>
          <a:p>
            <a:pPr eaLnBrk="1" hangingPunct="1">
              <a:spcBef>
                <a:spcPct val="0"/>
              </a:spcBef>
              <a:buFontTx/>
              <a:buNone/>
            </a:pPr>
            <a:r>
              <a:rPr lang="en-US" altLang="tr-TR" sz="2000" b="1" dirty="0">
                <a:latin typeface="Consolas" panose="020B0609020204030204" pitchFamily="49" charset="0"/>
              </a:rPr>
              <a:t>        </a:t>
            </a:r>
            <a:r>
              <a:rPr lang="en-US" altLang="tr-TR" sz="2000" b="1" dirty="0">
                <a:solidFill>
                  <a:schemeClr val="accent1">
                    <a:lumMod val="90000"/>
                  </a:schemeClr>
                </a:solidFill>
                <a:latin typeface="Consolas" panose="020B0609020204030204" pitchFamily="49" charset="0"/>
              </a:rPr>
              <a:t>implements</a:t>
            </a:r>
            <a:r>
              <a:rPr lang="en-US" altLang="tr-TR" sz="2000" b="1" dirty="0">
                <a:latin typeface="Consolas" panose="020B0609020204030204" pitchFamily="49" charset="0"/>
              </a:rPr>
              <a:t> WhatIWant</a:t>
            </a:r>
            <a:r>
              <a:rPr lang="en-US" altLang="tr-TR" sz="2000" dirty="0">
                <a:latin typeface="Consolas" panose="020B0609020204030204" pitchFamily="49" charset="0"/>
              </a:rPr>
              <a:t>{</a:t>
            </a:r>
          </a:p>
          <a:p>
            <a:pPr eaLnBrk="1" hangingPunct="1">
              <a:spcBef>
                <a:spcPct val="0"/>
              </a:spcBef>
              <a:buFontTx/>
              <a:buNone/>
            </a:pPr>
            <a:r>
              <a:rPr lang="en-US" altLang="tr-TR" sz="2000" dirty="0">
                <a:latin typeface="Consolas" panose="020B0609020204030204" pitchFamily="49" charset="0"/>
              </a:rPr>
              <a:t>    void f(){</a:t>
            </a:r>
          </a:p>
          <a:p>
            <a:pPr eaLnBrk="1" hangingPunct="1">
              <a:spcBef>
                <a:spcPct val="0"/>
              </a:spcBef>
              <a:buFontTx/>
              <a:buNone/>
            </a:pPr>
            <a:r>
              <a:rPr lang="en-US" altLang="tr-TR" sz="2000" dirty="0">
                <a:latin typeface="Consolas" panose="020B0609020204030204" pitchFamily="49" charset="0"/>
              </a:rPr>
              <a:t>        </a:t>
            </a:r>
            <a:r>
              <a:rPr lang="en-US" altLang="tr-TR" sz="2000" b="1" dirty="0" err="1">
                <a:latin typeface="Consolas" panose="020B0609020204030204" pitchFamily="49" charset="0"/>
              </a:rPr>
              <a:t>super.g</a:t>
            </a:r>
            <a:r>
              <a:rPr lang="en-US" altLang="tr-TR" sz="2000" b="1" dirty="0">
                <a:latin typeface="Consolas" panose="020B0609020204030204" pitchFamily="49" charset="0"/>
              </a:rPr>
              <a:t>(); </a:t>
            </a:r>
          </a:p>
          <a:p>
            <a:pPr eaLnBrk="1" hangingPunct="1">
              <a:spcBef>
                <a:spcPct val="0"/>
              </a:spcBef>
              <a:buFontTx/>
              <a:buNone/>
            </a:pPr>
            <a:r>
              <a:rPr lang="en-US" altLang="tr-TR" sz="2000" b="1" dirty="0">
                <a:latin typeface="Consolas" panose="020B0609020204030204" pitchFamily="49" charset="0"/>
              </a:rPr>
              <a:t>        </a:t>
            </a:r>
            <a:r>
              <a:rPr lang="en-US" altLang="tr-TR" sz="2000" b="1" dirty="0" err="1">
                <a:latin typeface="Consolas" panose="020B0609020204030204" pitchFamily="49" charset="0"/>
              </a:rPr>
              <a:t>super.h</a:t>
            </a:r>
            <a:r>
              <a:rPr lang="en-US" altLang="tr-TR" sz="2000" b="1" dirty="0">
                <a:latin typeface="Consolas" panose="020B0609020204030204" pitchFamily="49" charset="0"/>
              </a:rPr>
              <a:t>();}</a:t>
            </a:r>
          </a:p>
          <a:p>
            <a:pPr eaLnBrk="1" hangingPunct="1">
              <a:spcBef>
                <a:spcPct val="0"/>
              </a:spcBef>
              <a:buFontTx/>
              <a:buNone/>
            </a:pPr>
            <a:r>
              <a:rPr lang="en-US" altLang="tr-TR" sz="2000" dirty="0">
                <a:latin typeface="Consolas" panose="020B0609020204030204" pitchFamily="49" charset="0"/>
              </a:rPr>
              <a:t>}</a:t>
            </a:r>
          </a:p>
          <a:p>
            <a:pPr eaLnBrk="1" hangingPunct="1">
              <a:spcBef>
                <a:spcPct val="0"/>
              </a:spcBef>
              <a:buFontTx/>
              <a:buNone/>
            </a:pPr>
            <a:r>
              <a:rPr lang="en-US" altLang="tr-TR" sz="2000" b="1" dirty="0">
                <a:solidFill>
                  <a:srgbClr val="C00000"/>
                </a:solidFill>
                <a:latin typeface="Consolas" panose="020B0609020204030204" pitchFamily="49" charset="0"/>
              </a:rPr>
              <a:t>                          JAVA</a:t>
            </a:r>
          </a:p>
        </p:txBody>
      </p:sp>
      <p:sp>
        <p:nvSpPr>
          <p:cNvPr id="17423" name="Text Box 44">
            <a:extLst>
              <a:ext uri="{FF2B5EF4-FFF2-40B4-BE49-F238E27FC236}">
                <a16:creationId xmlns:a16="http://schemas.microsoft.com/office/drawing/2014/main" id="{C3A08E65-E44F-CBD3-BC23-989D0057372E}"/>
              </a:ext>
            </a:extLst>
          </p:cNvPr>
          <p:cNvSpPr txBox="1">
            <a:spLocks noChangeArrowheads="1"/>
          </p:cNvSpPr>
          <p:nvPr/>
        </p:nvSpPr>
        <p:spPr bwMode="auto">
          <a:xfrm>
            <a:off x="331788" y="4235450"/>
            <a:ext cx="423705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tr-TR" sz="1800" dirty="0">
                <a:latin typeface="Consolas" panose="020B0609020204030204" pitchFamily="49" charset="0"/>
              </a:rPr>
              <a:t>class </a:t>
            </a:r>
            <a:r>
              <a:rPr lang="en-GB" altLang="tr-TR" sz="1800" dirty="0" err="1">
                <a:latin typeface="Consolas" panose="020B0609020204030204" pitchFamily="49" charset="0"/>
              </a:rPr>
              <a:t>Adaptee</a:t>
            </a:r>
            <a:r>
              <a:rPr lang="en-GB" altLang="tr-TR" sz="1800" dirty="0">
                <a:latin typeface="Consolas" panose="020B0609020204030204" pitchFamily="49" charset="0"/>
              </a:rPr>
              <a:t> {    //</a:t>
            </a:r>
            <a:r>
              <a:rPr lang="en-GB" altLang="tr-TR" sz="1800" dirty="0" err="1">
                <a:latin typeface="Consolas" panose="020B0609020204030204" pitchFamily="49" charset="0"/>
              </a:rPr>
              <a:t>Adaptee</a:t>
            </a:r>
            <a:endParaRPr lang="en-GB" altLang="tr-TR" sz="1800" dirty="0">
              <a:latin typeface="Consolas" panose="020B0609020204030204" pitchFamily="49" charset="0"/>
            </a:endParaRPr>
          </a:p>
          <a:p>
            <a:pPr eaLnBrk="1" hangingPunct="1">
              <a:spcBef>
                <a:spcPct val="0"/>
              </a:spcBef>
              <a:buFontTx/>
              <a:buNone/>
            </a:pPr>
            <a:r>
              <a:rPr lang="en-GB" altLang="tr-TR" sz="1800" dirty="0">
                <a:latin typeface="Consolas" panose="020B0609020204030204" pitchFamily="49" charset="0"/>
              </a:rPr>
              <a:t>   public void g() {…} </a:t>
            </a:r>
          </a:p>
          <a:p>
            <a:pPr eaLnBrk="1" hangingPunct="1">
              <a:spcBef>
                <a:spcPct val="0"/>
              </a:spcBef>
              <a:buFontTx/>
              <a:buNone/>
            </a:pPr>
            <a:r>
              <a:rPr lang="en-GB" altLang="tr-TR" sz="1800" dirty="0">
                <a:latin typeface="Consolas" panose="020B0609020204030204" pitchFamily="49" charset="0"/>
              </a:rPr>
              <a:t>   public void h() {…} </a:t>
            </a:r>
          </a:p>
          <a:p>
            <a:pPr eaLnBrk="1" hangingPunct="1">
              <a:spcBef>
                <a:spcPct val="0"/>
              </a:spcBef>
              <a:buFontTx/>
              <a:buNone/>
            </a:pPr>
            <a:r>
              <a:rPr lang="en-GB" altLang="tr-TR" sz="1800" dirty="0">
                <a:latin typeface="Consolas" panose="020B0609020204030204" pitchFamily="49" charset="0"/>
              </a:rPr>
              <a:t>}</a:t>
            </a:r>
          </a:p>
          <a:p>
            <a:pPr eaLnBrk="1" hangingPunct="1">
              <a:spcBef>
                <a:spcPct val="0"/>
              </a:spcBef>
              <a:buFontTx/>
              <a:buNone/>
            </a:pPr>
            <a:r>
              <a:rPr lang="en-GB" altLang="tr-TR" sz="1800" dirty="0">
                <a:latin typeface="Consolas" panose="020B0609020204030204" pitchFamily="49" charset="0"/>
              </a:rPr>
              <a:t> interface </a:t>
            </a:r>
            <a:r>
              <a:rPr lang="en-GB" altLang="tr-TR" sz="1800" dirty="0" err="1">
                <a:latin typeface="Consolas" panose="020B0609020204030204" pitchFamily="49" charset="0"/>
              </a:rPr>
              <a:t>WhatIWant</a:t>
            </a:r>
            <a:r>
              <a:rPr lang="en-GB" altLang="tr-TR" sz="1800" dirty="0">
                <a:latin typeface="Consolas" panose="020B0609020204030204" pitchFamily="49" charset="0"/>
              </a:rPr>
              <a:t> {//Target </a:t>
            </a:r>
          </a:p>
          <a:p>
            <a:pPr eaLnBrk="1" hangingPunct="1">
              <a:spcBef>
                <a:spcPct val="0"/>
              </a:spcBef>
              <a:buFontTx/>
              <a:buNone/>
            </a:pPr>
            <a:r>
              <a:rPr lang="en-GB" altLang="tr-TR" sz="1800" dirty="0">
                <a:latin typeface="Consolas" panose="020B0609020204030204" pitchFamily="49" charset="0"/>
              </a:rPr>
              <a:t>   </a:t>
            </a:r>
            <a:r>
              <a:rPr lang="en-GB" altLang="tr-TR" sz="1800" b="1" dirty="0">
                <a:latin typeface="Consolas" panose="020B0609020204030204" pitchFamily="49" charset="0"/>
              </a:rPr>
              <a:t>public void f();</a:t>
            </a:r>
            <a:r>
              <a:rPr lang="en-GB" altLang="tr-TR" sz="1800" dirty="0">
                <a:latin typeface="Consolas" panose="020B0609020204030204" pitchFamily="49" charset="0"/>
              </a:rPr>
              <a:t> </a:t>
            </a:r>
          </a:p>
          <a:p>
            <a:pPr eaLnBrk="1" hangingPunct="1">
              <a:spcBef>
                <a:spcPct val="0"/>
              </a:spcBef>
              <a:buFontTx/>
              <a:buNone/>
            </a:pPr>
            <a:r>
              <a:rPr lang="en-US" altLang="tr-TR" sz="1800" dirty="0">
                <a:latin typeface="Consolas" panose="020B0609020204030204" pitchFamily="49" charset="0"/>
              </a:rPr>
              <a:t>}</a:t>
            </a:r>
            <a:endParaRPr lang="en-GB" altLang="tr-TR" sz="1800" dirty="0">
              <a:latin typeface="Consolas" panose="020B0609020204030204" pitchFamily="49" charset="0"/>
            </a:endParaRPr>
          </a:p>
          <a:p>
            <a:pPr eaLnBrk="1" hangingPunct="1">
              <a:spcBef>
                <a:spcPct val="0"/>
              </a:spcBef>
              <a:buFontTx/>
              <a:buNone/>
            </a:pPr>
            <a:endParaRPr lang="en-GB" altLang="tr-TR" sz="1800" dirty="0">
              <a:latin typeface="Consolas" panose="020B0609020204030204" pitchFamily="49" charset="0"/>
            </a:endParaRPr>
          </a:p>
        </p:txBody>
      </p:sp>
      <p:sp>
        <p:nvSpPr>
          <p:cNvPr id="2" name="TextBox 1">
            <a:extLst>
              <a:ext uri="{FF2B5EF4-FFF2-40B4-BE49-F238E27FC236}">
                <a16:creationId xmlns:a16="http://schemas.microsoft.com/office/drawing/2014/main" id="{96FD491D-213E-1F8C-FCAA-0993D2BF0B40}"/>
              </a:ext>
            </a:extLst>
          </p:cNvPr>
          <p:cNvSpPr txBox="1"/>
          <p:nvPr/>
        </p:nvSpPr>
        <p:spPr>
          <a:xfrm>
            <a:off x="7796213" y="511141"/>
            <a:ext cx="1095172" cy="584775"/>
          </a:xfrm>
          <a:prstGeom prst="rect">
            <a:avLst/>
          </a:prstGeom>
          <a:noFill/>
        </p:spPr>
        <p:txBody>
          <a:bodyPr wrap="none" rtlCol="0">
            <a:spAutoFit/>
          </a:bodyPr>
          <a:lstStyle/>
          <a:p>
            <a:r>
              <a:rPr lang="en-US" sz="3200" b="1" dirty="0">
                <a:solidFill>
                  <a:srgbClr val="C00000"/>
                </a:solidFill>
              </a:rPr>
              <a:t>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7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150E40A-4E75-A405-B441-6B18893C3600}"/>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grpSp>
        <p:nvGrpSpPr>
          <p:cNvPr id="17411" name="Group 3">
            <a:extLst>
              <a:ext uri="{FF2B5EF4-FFF2-40B4-BE49-F238E27FC236}">
                <a16:creationId xmlns:a16="http://schemas.microsoft.com/office/drawing/2014/main" id="{C28FD848-BDC2-3E72-B272-9E55CF6FE6DD}"/>
              </a:ext>
            </a:extLst>
          </p:cNvPr>
          <p:cNvGrpSpPr>
            <a:grpSpLocks/>
          </p:cNvGrpSpPr>
          <p:nvPr/>
        </p:nvGrpSpPr>
        <p:grpSpPr bwMode="auto">
          <a:xfrm>
            <a:off x="1042988" y="1428750"/>
            <a:ext cx="1008062" cy="531813"/>
            <a:chOff x="657" y="1026"/>
            <a:chExt cx="635" cy="335"/>
          </a:xfrm>
        </p:grpSpPr>
        <p:sp>
          <p:nvSpPr>
            <p:cNvPr id="17449" name="Rectangle 4">
              <a:extLst>
                <a:ext uri="{FF2B5EF4-FFF2-40B4-BE49-F238E27FC236}">
                  <a16:creationId xmlns:a16="http://schemas.microsoft.com/office/drawing/2014/main" id="{CFD88395-F633-2083-96D2-09189ED0B175}"/>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50" name="Text Box 5">
              <a:extLst>
                <a:ext uri="{FF2B5EF4-FFF2-40B4-BE49-F238E27FC236}">
                  <a16:creationId xmlns:a16="http://schemas.microsoft.com/office/drawing/2014/main" id="{FF6EFDA5-E5BE-EFC7-4CA2-F45835DB585B}"/>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7451" name="Line 6">
              <a:extLst>
                <a:ext uri="{FF2B5EF4-FFF2-40B4-BE49-F238E27FC236}">
                  <a16:creationId xmlns:a16="http://schemas.microsoft.com/office/drawing/2014/main" id="{91A93B6F-E4BE-2776-26FE-A86370B09649}"/>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Line 7">
              <a:extLst>
                <a:ext uri="{FF2B5EF4-FFF2-40B4-BE49-F238E27FC236}">
                  <a16:creationId xmlns:a16="http://schemas.microsoft.com/office/drawing/2014/main" id="{2F1A8F83-49B1-AAB3-54EF-5C5991918BF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412" name="Group 8">
            <a:extLst>
              <a:ext uri="{FF2B5EF4-FFF2-40B4-BE49-F238E27FC236}">
                <a16:creationId xmlns:a16="http://schemas.microsoft.com/office/drawing/2014/main" id="{946D1466-F3CF-6DA6-954E-FDBDD402A482}"/>
              </a:ext>
            </a:extLst>
          </p:cNvPr>
          <p:cNvGrpSpPr>
            <a:grpSpLocks/>
          </p:cNvGrpSpPr>
          <p:nvPr/>
        </p:nvGrpSpPr>
        <p:grpSpPr bwMode="auto">
          <a:xfrm>
            <a:off x="3465513" y="1368425"/>
            <a:ext cx="1282700" cy="850900"/>
            <a:chOff x="2018" y="1015"/>
            <a:chExt cx="808" cy="536"/>
          </a:xfrm>
        </p:grpSpPr>
        <p:grpSp>
          <p:nvGrpSpPr>
            <p:cNvPr id="17443" name="Group 9">
              <a:extLst>
                <a:ext uri="{FF2B5EF4-FFF2-40B4-BE49-F238E27FC236}">
                  <a16:creationId xmlns:a16="http://schemas.microsoft.com/office/drawing/2014/main" id="{648569A8-4827-3265-6A82-8DCA976042D4}"/>
                </a:ext>
              </a:extLst>
            </p:cNvPr>
            <p:cNvGrpSpPr>
              <a:grpSpLocks/>
            </p:cNvGrpSpPr>
            <p:nvPr/>
          </p:nvGrpSpPr>
          <p:grpSpPr bwMode="auto">
            <a:xfrm>
              <a:off x="2018" y="1015"/>
              <a:ext cx="808" cy="536"/>
              <a:chOff x="2036" y="1006"/>
              <a:chExt cx="635" cy="536"/>
            </a:xfrm>
          </p:grpSpPr>
          <p:sp>
            <p:nvSpPr>
              <p:cNvPr id="17446" name="Rectangle 10">
                <a:extLst>
                  <a:ext uri="{FF2B5EF4-FFF2-40B4-BE49-F238E27FC236}">
                    <a16:creationId xmlns:a16="http://schemas.microsoft.com/office/drawing/2014/main" id="{DE8D7784-5590-291C-2793-CDF18338ED8C}"/>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47" name="Line 11">
                <a:extLst>
                  <a:ext uri="{FF2B5EF4-FFF2-40B4-BE49-F238E27FC236}">
                    <a16:creationId xmlns:a16="http://schemas.microsoft.com/office/drawing/2014/main" id="{BBFBCCB7-E91C-C14C-6699-D8EDE4922750}"/>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8" name="Line 12">
                <a:extLst>
                  <a:ext uri="{FF2B5EF4-FFF2-40B4-BE49-F238E27FC236}">
                    <a16:creationId xmlns:a16="http://schemas.microsoft.com/office/drawing/2014/main" id="{B30E1249-5A79-452E-BE9A-B7EA8612180A}"/>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44" name="Text Box 13">
              <a:extLst>
                <a:ext uri="{FF2B5EF4-FFF2-40B4-BE49-F238E27FC236}">
                  <a16:creationId xmlns:a16="http://schemas.microsoft.com/office/drawing/2014/main" id="{A4341081-A8FB-26BB-A037-F5390FD920BF}"/>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17445" name="Text Box 14">
              <a:extLst>
                <a:ext uri="{FF2B5EF4-FFF2-40B4-BE49-F238E27FC236}">
                  <a16:creationId xmlns:a16="http://schemas.microsoft.com/office/drawing/2014/main" id="{2656CB4F-0D8F-519D-1C3A-ED31CD4B6000}"/>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17413" name="Group 15">
            <a:extLst>
              <a:ext uri="{FF2B5EF4-FFF2-40B4-BE49-F238E27FC236}">
                <a16:creationId xmlns:a16="http://schemas.microsoft.com/office/drawing/2014/main" id="{3498A15A-88D6-8D2D-360C-D95A5D5ABC97}"/>
              </a:ext>
            </a:extLst>
          </p:cNvPr>
          <p:cNvGrpSpPr>
            <a:grpSpLocks/>
          </p:cNvGrpSpPr>
          <p:nvPr/>
        </p:nvGrpSpPr>
        <p:grpSpPr bwMode="auto">
          <a:xfrm>
            <a:off x="4508500" y="2820988"/>
            <a:ext cx="1282700" cy="850900"/>
            <a:chOff x="2018" y="1015"/>
            <a:chExt cx="808" cy="536"/>
          </a:xfrm>
        </p:grpSpPr>
        <p:grpSp>
          <p:nvGrpSpPr>
            <p:cNvPr id="17437" name="Group 16">
              <a:extLst>
                <a:ext uri="{FF2B5EF4-FFF2-40B4-BE49-F238E27FC236}">
                  <a16:creationId xmlns:a16="http://schemas.microsoft.com/office/drawing/2014/main" id="{8C61ABCA-63D3-CC3F-DA10-328CE458EA05}"/>
                </a:ext>
              </a:extLst>
            </p:cNvPr>
            <p:cNvGrpSpPr>
              <a:grpSpLocks/>
            </p:cNvGrpSpPr>
            <p:nvPr/>
          </p:nvGrpSpPr>
          <p:grpSpPr bwMode="auto">
            <a:xfrm>
              <a:off x="2018" y="1015"/>
              <a:ext cx="808" cy="536"/>
              <a:chOff x="2036" y="1006"/>
              <a:chExt cx="635" cy="536"/>
            </a:xfrm>
          </p:grpSpPr>
          <p:sp>
            <p:nvSpPr>
              <p:cNvPr id="17440" name="Rectangle 17">
                <a:extLst>
                  <a:ext uri="{FF2B5EF4-FFF2-40B4-BE49-F238E27FC236}">
                    <a16:creationId xmlns:a16="http://schemas.microsoft.com/office/drawing/2014/main" id="{1A469D56-EABC-8D5C-CDB8-972706E85D9B}"/>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41" name="Line 18">
                <a:extLst>
                  <a:ext uri="{FF2B5EF4-FFF2-40B4-BE49-F238E27FC236}">
                    <a16:creationId xmlns:a16="http://schemas.microsoft.com/office/drawing/2014/main" id="{A5D61A23-04C9-DF61-97E1-2EFD916395D4}"/>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Line 19">
                <a:extLst>
                  <a:ext uri="{FF2B5EF4-FFF2-40B4-BE49-F238E27FC236}">
                    <a16:creationId xmlns:a16="http://schemas.microsoft.com/office/drawing/2014/main" id="{0FDA57D2-B699-1221-85A5-DE07AE85A473}"/>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8" name="Text Box 20">
              <a:extLst>
                <a:ext uri="{FF2B5EF4-FFF2-40B4-BE49-F238E27FC236}">
                  <a16:creationId xmlns:a16="http://schemas.microsoft.com/office/drawing/2014/main" id="{36A2F8BD-8F3C-9A26-3E7F-2ED04EC77EE5}"/>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17439" name="Text Box 21">
              <a:extLst>
                <a:ext uri="{FF2B5EF4-FFF2-40B4-BE49-F238E27FC236}">
                  <a16:creationId xmlns:a16="http://schemas.microsoft.com/office/drawing/2014/main" id="{85AF0DBC-C0DA-143C-1A68-C131A9A5B4FC}"/>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17414" name="Group 22">
            <a:extLst>
              <a:ext uri="{FF2B5EF4-FFF2-40B4-BE49-F238E27FC236}">
                <a16:creationId xmlns:a16="http://schemas.microsoft.com/office/drawing/2014/main" id="{30A780EE-A9D1-C1B2-25C0-D7EB712A1E20}"/>
              </a:ext>
            </a:extLst>
          </p:cNvPr>
          <p:cNvGrpSpPr>
            <a:grpSpLocks/>
          </p:cNvGrpSpPr>
          <p:nvPr/>
        </p:nvGrpSpPr>
        <p:grpSpPr bwMode="auto">
          <a:xfrm>
            <a:off x="6170613" y="1336675"/>
            <a:ext cx="2174875" cy="850900"/>
            <a:chOff x="3869" y="1270"/>
            <a:chExt cx="1370" cy="536"/>
          </a:xfrm>
        </p:grpSpPr>
        <p:sp>
          <p:nvSpPr>
            <p:cNvPr id="17432" name="Rectangle 23">
              <a:extLst>
                <a:ext uri="{FF2B5EF4-FFF2-40B4-BE49-F238E27FC236}">
                  <a16:creationId xmlns:a16="http://schemas.microsoft.com/office/drawing/2014/main" id="{165E6019-4C8D-F37A-EBD3-615E03C600EE}"/>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33" name="Line 24">
              <a:extLst>
                <a:ext uri="{FF2B5EF4-FFF2-40B4-BE49-F238E27FC236}">
                  <a16:creationId xmlns:a16="http://schemas.microsoft.com/office/drawing/2014/main" id="{B1FAA651-ABEA-5A9B-203E-CA0BFA7588FE}"/>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25">
              <a:extLst>
                <a:ext uri="{FF2B5EF4-FFF2-40B4-BE49-F238E27FC236}">
                  <a16:creationId xmlns:a16="http://schemas.microsoft.com/office/drawing/2014/main" id="{0C089548-6E0C-1611-F20D-3871F20B9266}"/>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Text Box 26">
              <a:extLst>
                <a:ext uri="{FF2B5EF4-FFF2-40B4-BE49-F238E27FC236}">
                  <a16:creationId xmlns:a16="http://schemas.microsoft.com/office/drawing/2014/main" id="{0DF7DE3F-F3CC-27E5-E9E9-DA6E057ABEFB}"/>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+specificRequest()</a:t>
              </a:r>
            </a:p>
          </p:txBody>
        </p:sp>
        <p:sp>
          <p:nvSpPr>
            <p:cNvPr id="17436" name="Text Box 27">
              <a:extLst>
                <a:ext uri="{FF2B5EF4-FFF2-40B4-BE49-F238E27FC236}">
                  <a16:creationId xmlns:a16="http://schemas.microsoft.com/office/drawing/2014/main" id="{4F9E631C-2ED3-FCB9-F507-92B174ECEF33}"/>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17415" name="Line 28">
            <a:extLst>
              <a:ext uri="{FF2B5EF4-FFF2-40B4-BE49-F238E27FC236}">
                <a16:creationId xmlns:a16="http://schemas.microsoft.com/office/drawing/2014/main" id="{52EE4D8F-E539-7024-B6B3-4FF46A6EF20A}"/>
              </a:ext>
            </a:extLst>
          </p:cNvPr>
          <p:cNvSpPr>
            <a:spLocks noChangeShapeType="1"/>
          </p:cNvSpPr>
          <p:nvPr/>
        </p:nvSpPr>
        <p:spPr bwMode="auto">
          <a:xfrm>
            <a:off x="2060575" y="1671638"/>
            <a:ext cx="137953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7416" name="AutoShape 29">
            <a:extLst>
              <a:ext uri="{FF2B5EF4-FFF2-40B4-BE49-F238E27FC236}">
                <a16:creationId xmlns:a16="http://schemas.microsoft.com/office/drawing/2014/main" id="{B866C3B0-843E-C181-8C5A-3B0F930A08B5}"/>
              </a:ext>
            </a:extLst>
          </p:cNvPr>
          <p:cNvSpPr>
            <a:spLocks noChangeArrowheads="1"/>
          </p:cNvSpPr>
          <p:nvPr/>
        </p:nvSpPr>
        <p:spPr bwMode="auto">
          <a:xfrm>
            <a:off x="3990975" y="2135188"/>
            <a:ext cx="233363"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17" name="AutoShape 30">
            <a:extLst>
              <a:ext uri="{FF2B5EF4-FFF2-40B4-BE49-F238E27FC236}">
                <a16:creationId xmlns:a16="http://schemas.microsoft.com/office/drawing/2014/main" id="{8EB6D707-4F2F-2775-ADAC-842C3DB18D09}"/>
              </a:ext>
            </a:extLst>
          </p:cNvPr>
          <p:cNvSpPr>
            <a:spLocks noChangeArrowheads="1"/>
          </p:cNvSpPr>
          <p:nvPr/>
        </p:nvSpPr>
        <p:spPr bwMode="auto">
          <a:xfrm>
            <a:off x="6935788" y="216217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7418" name="AutoShape 31">
            <a:extLst>
              <a:ext uri="{FF2B5EF4-FFF2-40B4-BE49-F238E27FC236}">
                <a16:creationId xmlns:a16="http://schemas.microsoft.com/office/drawing/2014/main" id="{488CD642-0DC4-13D8-543A-7CCC78E2AD2A}"/>
              </a:ext>
            </a:extLst>
          </p:cNvPr>
          <p:cNvCxnSpPr>
            <a:cxnSpLocks noChangeShapeType="1"/>
            <a:stCxn id="17416" idx="3"/>
            <a:endCxn id="17439" idx="0"/>
          </p:cNvCxnSpPr>
          <p:nvPr/>
        </p:nvCxnSpPr>
        <p:spPr bwMode="auto">
          <a:xfrm rot="16200000" flipH="1">
            <a:off x="4418012" y="2043113"/>
            <a:ext cx="481013" cy="1100138"/>
          </a:xfrm>
          <a:prstGeom prst="bentConnector3">
            <a:avLst>
              <a:gd name="adj1" fmla="val 49833"/>
            </a:avLst>
          </a:prstGeom>
          <a:noFill/>
          <a:ln w="9525">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7419" name="AutoShape 32">
            <a:extLst>
              <a:ext uri="{FF2B5EF4-FFF2-40B4-BE49-F238E27FC236}">
                <a16:creationId xmlns:a16="http://schemas.microsoft.com/office/drawing/2014/main" id="{D783FAF2-91C2-B1D9-E912-B022D7154E93}"/>
              </a:ext>
            </a:extLst>
          </p:cNvPr>
          <p:cNvCxnSpPr>
            <a:cxnSpLocks noChangeShapeType="1"/>
            <a:stCxn id="17417" idx="3"/>
            <a:endCxn id="17439" idx="0"/>
          </p:cNvCxnSpPr>
          <p:nvPr/>
        </p:nvCxnSpPr>
        <p:spPr bwMode="auto">
          <a:xfrm rot="5400000">
            <a:off x="5903913" y="1684338"/>
            <a:ext cx="454025" cy="1844675"/>
          </a:xfrm>
          <a:prstGeom prst="bentConnector3">
            <a:avLst>
              <a:gd name="adj1" fmla="val 4964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7420" name="Group 33">
            <a:extLst>
              <a:ext uri="{FF2B5EF4-FFF2-40B4-BE49-F238E27FC236}">
                <a16:creationId xmlns:a16="http://schemas.microsoft.com/office/drawing/2014/main" id="{9E3B0BCA-40CF-85F7-F17A-A14BDA8CAFFE}"/>
              </a:ext>
            </a:extLst>
          </p:cNvPr>
          <p:cNvGrpSpPr>
            <a:grpSpLocks/>
          </p:cNvGrpSpPr>
          <p:nvPr/>
        </p:nvGrpSpPr>
        <p:grpSpPr bwMode="auto">
          <a:xfrm>
            <a:off x="522288" y="3076575"/>
            <a:ext cx="3614737" cy="493713"/>
            <a:chOff x="329" y="1938"/>
            <a:chExt cx="2277" cy="311"/>
          </a:xfrm>
        </p:grpSpPr>
        <p:sp>
          <p:nvSpPr>
            <p:cNvPr id="17424" name="Text Box 34">
              <a:extLst>
                <a:ext uri="{FF2B5EF4-FFF2-40B4-BE49-F238E27FC236}">
                  <a16:creationId xmlns:a16="http://schemas.microsoft.com/office/drawing/2014/main" id="{CDB9EC2B-3CC1-95FF-BD33-A66A9845E96B}"/>
                </a:ext>
              </a:extLst>
            </p:cNvPr>
            <p:cNvSpPr txBox="1">
              <a:spLocks noChangeArrowheads="1"/>
            </p:cNvSpPr>
            <p:nvPr/>
          </p:nvSpPr>
          <p:spPr bwMode="auto">
            <a:xfrm>
              <a:off x="340" y="1976"/>
              <a:ext cx="17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{return </a:t>
              </a:r>
              <a:r>
                <a:rPr lang="en-US" altLang="tr-TR" sz="1800" dirty="0" err="1"/>
                <a:t>specificRequest</a:t>
              </a:r>
              <a:r>
                <a:rPr lang="en-US" altLang="tr-TR" sz="1800" dirty="0"/>
                <a:t>();}</a:t>
              </a:r>
            </a:p>
          </p:txBody>
        </p:sp>
        <p:sp>
          <p:nvSpPr>
            <p:cNvPr id="17425" name="Line 35">
              <a:extLst>
                <a:ext uri="{FF2B5EF4-FFF2-40B4-BE49-F238E27FC236}">
                  <a16:creationId xmlns:a16="http://schemas.microsoft.com/office/drawing/2014/main" id="{6B613E22-A02C-1DA8-69FE-C72FA947D9CE}"/>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36">
              <a:extLst>
                <a:ext uri="{FF2B5EF4-FFF2-40B4-BE49-F238E27FC236}">
                  <a16:creationId xmlns:a16="http://schemas.microsoft.com/office/drawing/2014/main" id="{75329A53-1C6D-58A0-FC13-CAEB3C5723CF}"/>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37">
              <a:extLst>
                <a:ext uri="{FF2B5EF4-FFF2-40B4-BE49-F238E27FC236}">
                  <a16:creationId xmlns:a16="http://schemas.microsoft.com/office/drawing/2014/main" id="{CE3DB97F-AFBA-6AF9-50C6-7607C363828D}"/>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38">
              <a:extLst>
                <a:ext uri="{FF2B5EF4-FFF2-40B4-BE49-F238E27FC236}">
                  <a16:creationId xmlns:a16="http://schemas.microsoft.com/office/drawing/2014/main" id="{09210F52-3BFE-015F-6EA0-E0BA69242EC5}"/>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39">
              <a:extLst>
                <a:ext uri="{FF2B5EF4-FFF2-40B4-BE49-F238E27FC236}">
                  <a16:creationId xmlns:a16="http://schemas.microsoft.com/office/drawing/2014/main" id="{796DF399-05A7-DFCD-FB1D-B011A6C96E84}"/>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40">
              <a:extLst>
                <a:ext uri="{FF2B5EF4-FFF2-40B4-BE49-F238E27FC236}">
                  <a16:creationId xmlns:a16="http://schemas.microsoft.com/office/drawing/2014/main" id="{A38B2427-4261-1E7A-2E74-68D702B7C916}"/>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41">
              <a:extLst>
                <a:ext uri="{FF2B5EF4-FFF2-40B4-BE49-F238E27FC236}">
                  <a16:creationId xmlns:a16="http://schemas.microsoft.com/office/drawing/2014/main" id="{428F93A6-7B92-DD84-3402-DCF6DF2B4B87}"/>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21" name="Line 42">
            <a:extLst>
              <a:ext uri="{FF2B5EF4-FFF2-40B4-BE49-F238E27FC236}">
                <a16:creationId xmlns:a16="http://schemas.microsoft.com/office/drawing/2014/main" id="{25388D0C-8364-35EC-3460-04BB57AF792F}"/>
              </a:ext>
            </a:extLst>
          </p:cNvPr>
          <p:cNvSpPr>
            <a:spLocks noChangeShapeType="1"/>
          </p:cNvSpPr>
          <p:nvPr/>
        </p:nvSpPr>
        <p:spPr bwMode="auto">
          <a:xfrm>
            <a:off x="4078288" y="3425825"/>
            <a:ext cx="45085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7131" name="Text Box 43">
            <a:extLst>
              <a:ext uri="{FF2B5EF4-FFF2-40B4-BE49-F238E27FC236}">
                <a16:creationId xmlns:a16="http://schemas.microsoft.com/office/drawing/2014/main" id="{6BFEEED1-8752-261C-34A3-A14089936970}"/>
              </a:ext>
            </a:extLst>
          </p:cNvPr>
          <p:cNvSpPr txBox="1">
            <a:spLocks noChangeArrowheads="1"/>
          </p:cNvSpPr>
          <p:nvPr/>
        </p:nvSpPr>
        <p:spPr bwMode="auto">
          <a:xfrm>
            <a:off x="4835714" y="3831585"/>
            <a:ext cx="513711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latin typeface="Consolas" panose="020B0609020204030204" pitchFamily="49" charset="0"/>
              </a:rPr>
              <a:t>class </a:t>
            </a:r>
          </a:p>
          <a:p>
            <a:pPr eaLnBrk="1" hangingPunct="1">
              <a:spcBef>
                <a:spcPct val="0"/>
              </a:spcBef>
              <a:buFontTx/>
              <a:buNone/>
            </a:pPr>
            <a:r>
              <a:rPr lang="en-US" altLang="tr-TR" sz="2000" dirty="0">
                <a:latin typeface="Consolas" panose="020B0609020204030204" pitchFamily="49" charset="0"/>
              </a:rPr>
              <a:t>Adapter: </a:t>
            </a:r>
            <a:r>
              <a:rPr lang="en-US" altLang="tr-TR" sz="2000" b="1" dirty="0">
                <a:solidFill>
                  <a:schemeClr val="accent1">
                    <a:lumMod val="90000"/>
                  </a:schemeClr>
                </a:solidFill>
                <a:latin typeface="Consolas" panose="020B0609020204030204" pitchFamily="49" charset="0"/>
              </a:rPr>
              <a:t>public</a:t>
            </a:r>
            <a:r>
              <a:rPr lang="en-US" altLang="tr-TR" sz="2000" b="1" dirty="0">
                <a:latin typeface="Consolas" panose="020B0609020204030204" pitchFamily="49" charset="0"/>
              </a:rPr>
              <a:t> </a:t>
            </a:r>
            <a:r>
              <a:rPr lang="en-US" altLang="tr-TR" sz="2000" b="1" dirty="0" err="1">
                <a:latin typeface="Consolas" panose="020B0609020204030204" pitchFamily="49" charset="0"/>
              </a:rPr>
              <a:t>Adaptee</a:t>
            </a:r>
            <a:r>
              <a:rPr lang="en-US" altLang="tr-TR" sz="2000" b="1" dirty="0">
                <a:latin typeface="Consolas" panose="020B0609020204030204" pitchFamily="49" charset="0"/>
              </a:rPr>
              <a:t>,</a:t>
            </a:r>
          </a:p>
          <a:p>
            <a:pPr eaLnBrk="1" hangingPunct="1">
              <a:spcBef>
                <a:spcPct val="0"/>
              </a:spcBef>
              <a:buFontTx/>
              <a:buNone/>
            </a:pPr>
            <a:r>
              <a:rPr lang="en-US" altLang="tr-TR" sz="2000" b="1" dirty="0">
                <a:latin typeface="Consolas" panose="020B0609020204030204" pitchFamily="49" charset="0"/>
              </a:rPr>
              <a:t>         </a:t>
            </a:r>
            <a:r>
              <a:rPr lang="en-US" altLang="tr-TR" sz="2000" b="1" dirty="0">
                <a:solidFill>
                  <a:schemeClr val="accent1">
                    <a:lumMod val="90000"/>
                  </a:schemeClr>
                </a:solidFill>
                <a:latin typeface="Consolas" panose="020B0609020204030204" pitchFamily="49" charset="0"/>
              </a:rPr>
              <a:t>private</a:t>
            </a:r>
            <a:r>
              <a:rPr lang="en-US" altLang="tr-TR" sz="2000" b="1" dirty="0">
                <a:latin typeface="Consolas" panose="020B0609020204030204" pitchFamily="49" charset="0"/>
              </a:rPr>
              <a:t> </a:t>
            </a:r>
            <a:r>
              <a:rPr lang="en-US" altLang="tr-TR" sz="2000" b="1" dirty="0" err="1">
                <a:latin typeface="Consolas" panose="020B0609020204030204" pitchFamily="49" charset="0"/>
              </a:rPr>
              <a:t>WhatIHave</a:t>
            </a:r>
            <a:r>
              <a:rPr lang="en-US" altLang="tr-TR" sz="2000" b="1" dirty="0">
                <a:latin typeface="Consolas" panose="020B0609020204030204" pitchFamily="49" charset="0"/>
              </a:rPr>
              <a:t> {</a:t>
            </a:r>
          </a:p>
          <a:p>
            <a:pPr eaLnBrk="1" hangingPunct="1">
              <a:spcBef>
                <a:spcPct val="0"/>
              </a:spcBef>
              <a:buFontTx/>
              <a:buNone/>
            </a:pPr>
            <a:r>
              <a:rPr lang="en-US" altLang="tr-TR" sz="2000" dirty="0">
                <a:latin typeface="Consolas" panose="020B0609020204030204" pitchFamily="49" charset="0"/>
              </a:rPr>
              <a:t>    public:</a:t>
            </a:r>
          </a:p>
          <a:p>
            <a:pPr eaLnBrk="1" hangingPunct="1">
              <a:spcBef>
                <a:spcPct val="0"/>
              </a:spcBef>
              <a:buFontTx/>
              <a:buNone/>
            </a:pPr>
            <a:r>
              <a:rPr lang="en-US" altLang="tr-TR" sz="2000" dirty="0">
                <a:latin typeface="Consolas" panose="020B0609020204030204" pitchFamily="49" charset="0"/>
              </a:rPr>
              <a:t>       </a:t>
            </a:r>
            <a:r>
              <a:rPr lang="en-US" altLang="tr-TR" sz="2000" b="1" dirty="0">
                <a:latin typeface="Consolas" panose="020B0609020204030204" pitchFamily="49" charset="0"/>
              </a:rPr>
              <a:t>void f()</a:t>
            </a:r>
          </a:p>
          <a:p>
            <a:pPr eaLnBrk="1" hangingPunct="1">
              <a:spcBef>
                <a:spcPct val="0"/>
              </a:spcBef>
              <a:buFontTx/>
              <a:buNone/>
            </a:pPr>
            <a:r>
              <a:rPr lang="en-US" altLang="tr-TR" sz="2000" dirty="0">
                <a:latin typeface="Consolas" panose="020B0609020204030204" pitchFamily="49" charset="0"/>
              </a:rPr>
              <a:t>       { 	        </a:t>
            </a:r>
          </a:p>
          <a:p>
            <a:pPr eaLnBrk="1" hangingPunct="1">
              <a:spcBef>
                <a:spcPct val="0"/>
              </a:spcBef>
              <a:buFontTx/>
              <a:buNone/>
            </a:pPr>
            <a:r>
              <a:rPr lang="en-US" altLang="tr-TR" sz="2000" b="1" dirty="0">
                <a:latin typeface="Consolas" panose="020B0609020204030204" pitchFamily="49" charset="0"/>
              </a:rPr>
              <a:t>         g();h();</a:t>
            </a:r>
          </a:p>
          <a:p>
            <a:pPr eaLnBrk="1" hangingPunct="1">
              <a:spcBef>
                <a:spcPct val="0"/>
              </a:spcBef>
              <a:buFontTx/>
              <a:buNone/>
            </a:pPr>
            <a:r>
              <a:rPr lang="en-US" altLang="tr-TR" sz="2000" b="1" dirty="0">
                <a:latin typeface="Consolas" panose="020B0609020204030204" pitchFamily="49" charset="0"/>
              </a:rPr>
              <a:t>       </a:t>
            </a:r>
            <a:r>
              <a:rPr lang="en-US" altLang="tr-TR" sz="2000" dirty="0">
                <a:latin typeface="Consolas" panose="020B0609020204030204" pitchFamily="49" charset="0"/>
              </a:rPr>
              <a:t> }</a:t>
            </a:r>
          </a:p>
          <a:p>
            <a:pPr eaLnBrk="1" hangingPunct="1">
              <a:spcBef>
                <a:spcPct val="0"/>
              </a:spcBef>
              <a:buFontTx/>
              <a:buNone/>
            </a:pPr>
            <a:r>
              <a:rPr lang="en-US" altLang="tr-TR" sz="2000" dirty="0">
                <a:latin typeface="Consolas" panose="020B0609020204030204" pitchFamily="49" charset="0"/>
              </a:rPr>
              <a:t>}</a:t>
            </a:r>
          </a:p>
        </p:txBody>
      </p:sp>
      <p:sp>
        <p:nvSpPr>
          <p:cNvPr id="17423" name="Text Box 44">
            <a:extLst>
              <a:ext uri="{FF2B5EF4-FFF2-40B4-BE49-F238E27FC236}">
                <a16:creationId xmlns:a16="http://schemas.microsoft.com/office/drawing/2014/main" id="{C3A08E65-E44F-CBD3-BC23-989D0057372E}"/>
              </a:ext>
            </a:extLst>
          </p:cNvPr>
          <p:cNvSpPr txBox="1">
            <a:spLocks noChangeArrowheads="1"/>
          </p:cNvSpPr>
          <p:nvPr/>
        </p:nvSpPr>
        <p:spPr bwMode="auto">
          <a:xfrm>
            <a:off x="311794" y="3838577"/>
            <a:ext cx="373050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tr-TR" sz="1800" dirty="0">
                <a:latin typeface="Consolas" panose="020B0609020204030204" pitchFamily="49" charset="0"/>
              </a:rPr>
              <a:t>class </a:t>
            </a:r>
            <a:r>
              <a:rPr lang="en-GB" altLang="tr-TR" sz="1800" dirty="0" err="1">
                <a:latin typeface="Consolas" panose="020B0609020204030204" pitchFamily="49" charset="0"/>
              </a:rPr>
              <a:t>Adaptee</a:t>
            </a:r>
            <a:r>
              <a:rPr lang="en-GB" altLang="tr-TR" sz="1800" dirty="0">
                <a:latin typeface="Consolas" panose="020B0609020204030204" pitchFamily="49" charset="0"/>
              </a:rPr>
              <a:t> { //</a:t>
            </a:r>
            <a:r>
              <a:rPr lang="en-GB" altLang="tr-TR" sz="1800" dirty="0" err="1">
                <a:latin typeface="Consolas" panose="020B0609020204030204" pitchFamily="49" charset="0"/>
              </a:rPr>
              <a:t>Adaptee</a:t>
            </a:r>
            <a:endParaRPr lang="en-GB" altLang="tr-TR" sz="1800" dirty="0">
              <a:latin typeface="Consolas" panose="020B0609020204030204" pitchFamily="49" charset="0"/>
            </a:endParaRPr>
          </a:p>
          <a:p>
            <a:pPr eaLnBrk="1" hangingPunct="1">
              <a:spcBef>
                <a:spcPct val="0"/>
              </a:spcBef>
              <a:buFontTx/>
              <a:buNone/>
            </a:pPr>
            <a:r>
              <a:rPr lang="en-GB" altLang="tr-TR" sz="1800" dirty="0">
                <a:latin typeface="Consolas" panose="020B0609020204030204" pitchFamily="49" charset="0"/>
              </a:rPr>
              <a:t>   public: void g() {….} </a:t>
            </a:r>
          </a:p>
          <a:p>
            <a:pPr eaLnBrk="1" hangingPunct="1">
              <a:spcBef>
                <a:spcPct val="0"/>
              </a:spcBef>
              <a:buFontTx/>
              <a:buNone/>
            </a:pPr>
            <a:r>
              <a:rPr lang="en-GB" altLang="tr-TR" sz="1800" dirty="0">
                <a:latin typeface="Consolas" panose="020B0609020204030204" pitchFamily="49" charset="0"/>
              </a:rPr>
              <a:t>  	void h() {…..} </a:t>
            </a:r>
          </a:p>
          <a:p>
            <a:pPr eaLnBrk="1" hangingPunct="1">
              <a:spcBef>
                <a:spcPct val="0"/>
              </a:spcBef>
              <a:buFontTx/>
              <a:buNone/>
            </a:pPr>
            <a:r>
              <a:rPr lang="en-GB" altLang="tr-TR" sz="1800" dirty="0">
                <a:latin typeface="Consolas" panose="020B0609020204030204" pitchFamily="49" charset="0"/>
              </a:rPr>
              <a:t>};</a:t>
            </a:r>
          </a:p>
          <a:p>
            <a:pPr eaLnBrk="1" hangingPunct="1">
              <a:spcBef>
                <a:spcPct val="0"/>
              </a:spcBef>
              <a:buFontTx/>
              <a:buNone/>
            </a:pPr>
            <a:r>
              <a:rPr lang="en-GB" altLang="tr-TR" sz="1800" dirty="0">
                <a:latin typeface="Consolas" panose="020B0609020204030204" pitchFamily="49" charset="0"/>
              </a:rPr>
              <a:t>class </a:t>
            </a:r>
            <a:r>
              <a:rPr lang="en-GB" altLang="tr-TR" sz="1800" dirty="0" err="1">
                <a:latin typeface="Consolas" panose="020B0609020204030204" pitchFamily="49" charset="0"/>
              </a:rPr>
              <a:t>WhatIWant</a:t>
            </a:r>
            <a:r>
              <a:rPr lang="en-GB" altLang="tr-TR" sz="1800" dirty="0">
                <a:latin typeface="Consolas" panose="020B0609020204030204" pitchFamily="49" charset="0"/>
              </a:rPr>
              <a:t> {//Target </a:t>
            </a:r>
          </a:p>
          <a:p>
            <a:pPr eaLnBrk="1" hangingPunct="1">
              <a:spcBef>
                <a:spcPct val="0"/>
              </a:spcBef>
              <a:buFontTx/>
              <a:buNone/>
            </a:pPr>
            <a:r>
              <a:rPr lang="en-GB" altLang="tr-TR" sz="1800" dirty="0">
                <a:latin typeface="Consolas" panose="020B0609020204030204" pitchFamily="49" charset="0"/>
              </a:rPr>
              <a:t>   public:</a:t>
            </a:r>
          </a:p>
          <a:p>
            <a:pPr eaLnBrk="1" hangingPunct="1">
              <a:spcBef>
                <a:spcPct val="0"/>
              </a:spcBef>
              <a:buFontTx/>
              <a:buNone/>
            </a:pPr>
            <a:r>
              <a:rPr lang="en-GB" altLang="tr-TR" sz="1800" dirty="0">
                <a:latin typeface="Consolas" panose="020B0609020204030204" pitchFamily="49" charset="0"/>
              </a:rPr>
              <a:t>        </a:t>
            </a:r>
            <a:r>
              <a:rPr lang="en-GB" altLang="tr-TR" sz="1800" b="1" dirty="0">
                <a:latin typeface="Consolas" panose="020B0609020204030204" pitchFamily="49" charset="0"/>
              </a:rPr>
              <a:t>virtual void f()=0;</a:t>
            </a:r>
            <a:r>
              <a:rPr lang="en-GB" altLang="tr-TR" sz="1800" dirty="0">
                <a:latin typeface="Consolas" panose="020B0609020204030204" pitchFamily="49" charset="0"/>
              </a:rPr>
              <a:t> </a:t>
            </a:r>
          </a:p>
          <a:p>
            <a:pPr eaLnBrk="1" hangingPunct="1">
              <a:spcBef>
                <a:spcPct val="0"/>
              </a:spcBef>
              <a:buFontTx/>
              <a:buNone/>
            </a:pPr>
            <a:r>
              <a:rPr lang="en-US" altLang="tr-TR" sz="1800" dirty="0">
                <a:latin typeface="Consolas" panose="020B0609020204030204" pitchFamily="49" charset="0"/>
              </a:rPr>
              <a:t>};</a:t>
            </a:r>
            <a:endParaRPr lang="en-GB" altLang="tr-TR" sz="1800" dirty="0">
              <a:latin typeface="Consolas" panose="020B0609020204030204" pitchFamily="49" charset="0"/>
            </a:endParaRPr>
          </a:p>
          <a:p>
            <a:pPr eaLnBrk="1" hangingPunct="1">
              <a:spcBef>
                <a:spcPct val="0"/>
              </a:spcBef>
              <a:buFontTx/>
              <a:buNone/>
            </a:pPr>
            <a:endParaRPr lang="en-GB" altLang="tr-TR" sz="1800" dirty="0">
              <a:latin typeface="Consolas" panose="020B0609020204030204" pitchFamily="49" charset="0"/>
            </a:endParaRPr>
          </a:p>
        </p:txBody>
      </p:sp>
      <p:sp>
        <p:nvSpPr>
          <p:cNvPr id="3" name="TextBox 2">
            <a:extLst>
              <a:ext uri="{FF2B5EF4-FFF2-40B4-BE49-F238E27FC236}">
                <a16:creationId xmlns:a16="http://schemas.microsoft.com/office/drawing/2014/main" id="{2898D358-F7DC-FDFA-6457-A5D94D585E2D}"/>
              </a:ext>
            </a:extLst>
          </p:cNvPr>
          <p:cNvSpPr txBox="1"/>
          <p:nvPr/>
        </p:nvSpPr>
        <p:spPr>
          <a:xfrm>
            <a:off x="7796213" y="511141"/>
            <a:ext cx="962123" cy="584775"/>
          </a:xfrm>
          <a:prstGeom prst="rect">
            <a:avLst/>
          </a:prstGeom>
          <a:noFill/>
        </p:spPr>
        <p:txBody>
          <a:bodyPr wrap="none" rtlCol="0">
            <a:spAutoFit/>
          </a:bodyPr>
          <a:lstStyle/>
          <a:p>
            <a:r>
              <a:rPr lang="en-US" sz="3200" b="1" dirty="0">
                <a:solidFill>
                  <a:srgbClr val="7030A0"/>
                </a:solidFill>
              </a:rPr>
              <a:t>C++</a:t>
            </a:r>
          </a:p>
        </p:txBody>
      </p:sp>
    </p:spTree>
    <p:extLst>
      <p:ext uri="{BB962C8B-B14F-4D97-AF65-F5344CB8AC3E}">
        <p14:creationId xmlns:p14="http://schemas.microsoft.com/office/powerpoint/2010/main" val="3774513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7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399F35B-82C0-2F6B-1FD5-0C1706FEE62D}"/>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sp>
        <p:nvSpPr>
          <p:cNvPr id="19459" name="Text Box 33">
            <a:extLst>
              <a:ext uri="{FF2B5EF4-FFF2-40B4-BE49-F238E27FC236}">
                <a16:creationId xmlns:a16="http://schemas.microsoft.com/office/drawing/2014/main" id="{7AC52D5A-E25B-5F44-0974-1DA4C306A076}"/>
              </a:ext>
            </a:extLst>
          </p:cNvPr>
          <p:cNvSpPr txBox="1">
            <a:spLocks noChangeArrowheads="1"/>
          </p:cNvSpPr>
          <p:nvPr/>
        </p:nvSpPr>
        <p:spPr bwMode="auto">
          <a:xfrm>
            <a:off x="509588" y="6151563"/>
            <a:ext cx="4008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adaptee.specificRequest();}</a:t>
            </a:r>
          </a:p>
        </p:txBody>
      </p:sp>
      <p:grpSp>
        <p:nvGrpSpPr>
          <p:cNvPr id="19460" name="Group 34">
            <a:extLst>
              <a:ext uri="{FF2B5EF4-FFF2-40B4-BE49-F238E27FC236}">
                <a16:creationId xmlns:a16="http://schemas.microsoft.com/office/drawing/2014/main" id="{5B2B911F-38A8-065A-F670-947D5B47FF9C}"/>
              </a:ext>
            </a:extLst>
          </p:cNvPr>
          <p:cNvGrpSpPr>
            <a:grpSpLocks/>
          </p:cNvGrpSpPr>
          <p:nvPr/>
        </p:nvGrpSpPr>
        <p:grpSpPr bwMode="auto">
          <a:xfrm>
            <a:off x="1114425" y="4265613"/>
            <a:ext cx="1008063" cy="531812"/>
            <a:chOff x="657" y="1026"/>
            <a:chExt cx="635" cy="335"/>
          </a:xfrm>
        </p:grpSpPr>
        <p:sp>
          <p:nvSpPr>
            <p:cNvPr id="19495" name="Rectangle 35">
              <a:extLst>
                <a:ext uri="{FF2B5EF4-FFF2-40B4-BE49-F238E27FC236}">
                  <a16:creationId xmlns:a16="http://schemas.microsoft.com/office/drawing/2014/main" id="{56C69E2A-6D11-C1A6-4C99-878B3DE385E4}"/>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6" name="Text Box 36">
              <a:extLst>
                <a:ext uri="{FF2B5EF4-FFF2-40B4-BE49-F238E27FC236}">
                  <a16:creationId xmlns:a16="http://schemas.microsoft.com/office/drawing/2014/main" id="{44E78CFC-659C-8F68-F904-C45F1F779BC9}"/>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9497" name="Line 37">
              <a:extLst>
                <a:ext uri="{FF2B5EF4-FFF2-40B4-BE49-F238E27FC236}">
                  <a16:creationId xmlns:a16="http://schemas.microsoft.com/office/drawing/2014/main" id="{7B656F30-E874-5F7E-5DDB-1C9972C16F77}"/>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38">
              <a:extLst>
                <a:ext uri="{FF2B5EF4-FFF2-40B4-BE49-F238E27FC236}">
                  <a16:creationId xmlns:a16="http://schemas.microsoft.com/office/drawing/2014/main" id="{2F33D868-8D9C-1107-7DA4-81D0B1FFE7A6}"/>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1" name="Group 39">
            <a:extLst>
              <a:ext uri="{FF2B5EF4-FFF2-40B4-BE49-F238E27FC236}">
                <a16:creationId xmlns:a16="http://schemas.microsoft.com/office/drawing/2014/main" id="{31D3ACA0-AA64-1C31-BCAD-9689911008FC}"/>
              </a:ext>
            </a:extLst>
          </p:cNvPr>
          <p:cNvGrpSpPr>
            <a:grpSpLocks/>
          </p:cNvGrpSpPr>
          <p:nvPr/>
        </p:nvGrpSpPr>
        <p:grpSpPr bwMode="auto">
          <a:xfrm>
            <a:off x="3536950" y="4191000"/>
            <a:ext cx="1282700" cy="850900"/>
            <a:chOff x="2018" y="1015"/>
            <a:chExt cx="808" cy="536"/>
          </a:xfrm>
        </p:grpSpPr>
        <p:grpSp>
          <p:nvGrpSpPr>
            <p:cNvPr id="19489" name="Group 40">
              <a:extLst>
                <a:ext uri="{FF2B5EF4-FFF2-40B4-BE49-F238E27FC236}">
                  <a16:creationId xmlns:a16="http://schemas.microsoft.com/office/drawing/2014/main" id="{C5A8C7BC-ED16-B73C-E6A6-4E5E724F7F94}"/>
                </a:ext>
              </a:extLst>
            </p:cNvPr>
            <p:cNvGrpSpPr>
              <a:grpSpLocks/>
            </p:cNvGrpSpPr>
            <p:nvPr/>
          </p:nvGrpSpPr>
          <p:grpSpPr bwMode="auto">
            <a:xfrm>
              <a:off x="2018" y="1015"/>
              <a:ext cx="808" cy="536"/>
              <a:chOff x="2036" y="1006"/>
              <a:chExt cx="635" cy="536"/>
            </a:xfrm>
          </p:grpSpPr>
          <p:sp>
            <p:nvSpPr>
              <p:cNvPr id="19492" name="Rectangle 41">
                <a:extLst>
                  <a:ext uri="{FF2B5EF4-FFF2-40B4-BE49-F238E27FC236}">
                    <a16:creationId xmlns:a16="http://schemas.microsoft.com/office/drawing/2014/main" id="{170F1BCA-7E28-603A-5D3A-A3BE110950CD}"/>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3" name="Line 42">
                <a:extLst>
                  <a:ext uri="{FF2B5EF4-FFF2-40B4-BE49-F238E27FC236}">
                    <a16:creationId xmlns:a16="http://schemas.microsoft.com/office/drawing/2014/main" id="{5FDD6780-37DD-4014-F589-AD65448321E7}"/>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4" name="Line 43">
                <a:extLst>
                  <a:ext uri="{FF2B5EF4-FFF2-40B4-BE49-F238E27FC236}">
                    <a16:creationId xmlns:a16="http://schemas.microsoft.com/office/drawing/2014/main" id="{FF4C77E2-E25B-7D4A-2CA8-902A55E7DF23}"/>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90" name="Text Box 44">
              <a:extLst>
                <a:ext uri="{FF2B5EF4-FFF2-40B4-BE49-F238E27FC236}">
                  <a16:creationId xmlns:a16="http://schemas.microsoft.com/office/drawing/2014/main" id="{01932C44-41B4-8C6C-66F6-B09210F78394}"/>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+request()</a:t>
              </a:r>
            </a:p>
          </p:txBody>
        </p:sp>
        <p:sp>
          <p:nvSpPr>
            <p:cNvPr id="19491" name="Text Box 45">
              <a:extLst>
                <a:ext uri="{FF2B5EF4-FFF2-40B4-BE49-F238E27FC236}">
                  <a16:creationId xmlns:a16="http://schemas.microsoft.com/office/drawing/2014/main" id="{1E4BBF85-1F3C-632E-71BF-16BFE9536569}"/>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19462" name="Group 46">
            <a:extLst>
              <a:ext uri="{FF2B5EF4-FFF2-40B4-BE49-F238E27FC236}">
                <a16:creationId xmlns:a16="http://schemas.microsoft.com/office/drawing/2014/main" id="{91BAD9BD-ADFB-80BB-CFEB-979E33848C59}"/>
              </a:ext>
            </a:extLst>
          </p:cNvPr>
          <p:cNvGrpSpPr>
            <a:grpSpLocks/>
          </p:cNvGrpSpPr>
          <p:nvPr/>
        </p:nvGrpSpPr>
        <p:grpSpPr bwMode="auto">
          <a:xfrm>
            <a:off x="4579938" y="5843588"/>
            <a:ext cx="1282700" cy="850900"/>
            <a:chOff x="2018" y="1015"/>
            <a:chExt cx="808" cy="536"/>
          </a:xfrm>
        </p:grpSpPr>
        <p:grpSp>
          <p:nvGrpSpPr>
            <p:cNvPr id="19483" name="Group 47">
              <a:extLst>
                <a:ext uri="{FF2B5EF4-FFF2-40B4-BE49-F238E27FC236}">
                  <a16:creationId xmlns:a16="http://schemas.microsoft.com/office/drawing/2014/main" id="{D5C37D45-8B11-FEC2-D901-18D80AC565E0}"/>
                </a:ext>
              </a:extLst>
            </p:cNvPr>
            <p:cNvGrpSpPr>
              <a:grpSpLocks/>
            </p:cNvGrpSpPr>
            <p:nvPr/>
          </p:nvGrpSpPr>
          <p:grpSpPr bwMode="auto">
            <a:xfrm>
              <a:off x="2018" y="1015"/>
              <a:ext cx="808" cy="536"/>
              <a:chOff x="2036" y="1006"/>
              <a:chExt cx="635" cy="536"/>
            </a:xfrm>
          </p:grpSpPr>
          <p:sp>
            <p:nvSpPr>
              <p:cNvPr id="19486" name="Rectangle 48">
                <a:extLst>
                  <a:ext uri="{FF2B5EF4-FFF2-40B4-BE49-F238E27FC236}">
                    <a16:creationId xmlns:a16="http://schemas.microsoft.com/office/drawing/2014/main" id="{79D44396-6AA9-6A29-EE7F-469E25F46044}"/>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7" name="Line 49">
                <a:extLst>
                  <a:ext uri="{FF2B5EF4-FFF2-40B4-BE49-F238E27FC236}">
                    <a16:creationId xmlns:a16="http://schemas.microsoft.com/office/drawing/2014/main" id="{E2921B8E-D7B0-70ED-506A-BE448D6DBE06}"/>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Line 50">
                <a:extLst>
                  <a:ext uri="{FF2B5EF4-FFF2-40B4-BE49-F238E27FC236}">
                    <a16:creationId xmlns:a16="http://schemas.microsoft.com/office/drawing/2014/main" id="{C6100420-BB99-BFED-5230-C423156C647E}"/>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84" name="Text Box 51">
              <a:extLst>
                <a:ext uri="{FF2B5EF4-FFF2-40B4-BE49-F238E27FC236}">
                  <a16:creationId xmlns:a16="http://schemas.microsoft.com/office/drawing/2014/main" id="{42BF7705-679A-D032-F6A1-2833F152E51A}"/>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19485" name="Text Box 52">
              <a:extLst>
                <a:ext uri="{FF2B5EF4-FFF2-40B4-BE49-F238E27FC236}">
                  <a16:creationId xmlns:a16="http://schemas.microsoft.com/office/drawing/2014/main" id="{10D0A1E7-C529-3452-F8D9-D81D7447242E}"/>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19463" name="Group 53">
            <a:extLst>
              <a:ext uri="{FF2B5EF4-FFF2-40B4-BE49-F238E27FC236}">
                <a16:creationId xmlns:a16="http://schemas.microsoft.com/office/drawing/2014/main" id="{33259D62-0EC3-EEA4-BF2F-3DC8EE6B4D34}"/>
              </a:ext>
            </a:extLst>
          </p:cNvPr>
          <p:cNvGrpSpPr>
            <a:grpSpLocks/>
          </p:cNvGrpSpPr>
          <p:nvPr/>
        </p:nvGrpSpPr>
        <p:grpSpPr bwMode="auto">
          <a:xfrm>
            <a:off x="6242050" y="4202113"/>
            <a:ext cx="2174875" cy="850900"/>
            <a:chOff x="3869" y="1270"/>
            <a:chExt cx="1370" cy="536"/>
          </a:xfrm>
        </p:grpSpPr>
        <p:sp>
          <p:nvSpPr>
            <p:cNvPr id="19478" name="Rectangle 54">
              <a:extLst>
                <a:ext uri="{FF2B5EF4-FFF2-40B4-BE49-F238E27FC236}">
                  <a16:creationId xmlns:a16="http://schemas.microsoft.com/office/drawing/2014/main" id="{4F2C4556-D313-3250-8559-30C23A04A8BB}"/>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79" name="Line 55">
              <a:extLst>
                <a:ext uri="{FF2B5EF4-FFF2-40B4-BE49-F238E27FC236}">
                  <a16:creationId xmlns:a16="http://schemas.microsoft.com/office/drawing/2014/main" id="{B714A10F-006B-172A-7368-1A412E600DBA}"/>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56">
              <a:extLst>
                <a:ext uri="{FF2B5EF4-FFF2-40B4-BE49-F238E27FC236}">
                  <a16:creationId xmlns:a16="http://schemas.microsoft.com/office/drawing/2014/main" id="{CD2BCD40-AC6E-8758-96DA-D3216093B626}"/>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Text Box 57">
              <a:extLst>
                <a:ext uri="{FF2B5EF4-FFF2-40B4-BE49-F238E27FC236}">
                  <a16:creationId xmlns:a16="http://schemas.microsoft.com/office/drawing/2014/main" id="{DC03B0BC-C50F-CCDC-3EFC-9F803F88A168}"/>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+specificRequest()</a:t>
              </a:r>
            </a:p>
          </p:txBody>
        </p:sp>
        <p:sp>
          <p:nvSpPr>
            <p:cNvPr id="19482" name="Text Box 58">
              <a:extLst>
                <a:ext uri="{FF2B5EF4-FFF2-40B4-BE49-F238E27FC236}">
                  <a16:creationId xmlns:a16="http://schemas.microsoft.com/office/drawing/2014/main" id="{27D8C9E6-F502-F284-015D-18789A204D45}"/>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19464" name="Line 59">
            <a:extLst>
              <a:ext uri="{FF2B5EF4-FFF2-40B4-BE49-F238E27FC236}">
                <a16:creationId xmlns:a16="http://schemas.microsoft.com/office/drawing/2014/main" id="{D773B387-B8DF-13A2-CF08-EEAFFC895667}"/>
              </a:ext>
            </a:extLst>
          </p:cNvPr>
          <p:cNvSpPr>
            <a:spLocks noChangeShapeType="1"/>
          </p:cNvSpPr>
          <p:nvPr/>
        </p:nvSpPr>
        <p:spPr bwMode="auto">
          <a:xfrm>
            <a:off x="2132013" y="4451350"/>
            <a:ext cx="137953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9465" name="AutoShape 60">
            <a:extLst>
              <a:ext uri="{FF2B5EF4-FFF2-40B4-BE49-F238E27FC236}">
                <a16:creationId xmlns:a16="http://schemas.microsoft.com/office/drawing/2014/main" id="{E2822BB7-329A-C199-C6D6-0B3AC2AF223F}"/>
              </a:ext>
            </a:extLst>
          </p:cNvPr>
          <p:cNvSpPr>
            <a:spLocks noChangeArrowheads="1"/>
          </p:cNvSpPr>
          <p:nvPr/>
        </p:nvSpPr>
        <p:spPr bwMode="auto">
          <a:xfrm>
            <a:off x="4062413" y="5046663"/>
            <a:ext cx="233362"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6" name="AutoShape 61">
            <a:extLst>
              <a:ext uri="{FF2B5EF4-FFF2-40B4-BE49-F238E27FC236}">
                <a16:creationId xmlns:a16="http://schemas.microsoft.com/office/drawing/2014/main" id="{DE1725AD-578E-A4C1-01DB-4F10B4D93CF7}"/>
              </a:ext>
            </a:extLst>
          </p:cNvPr>
          <p:cNvCxnSpPr>
            <a:cxnSpLocks noChangeShapeType="1"/>
            <a:stCxn id="19465" idx="3"/>
            <a:endCxn id="19485" idx="0"/>
          </p:cNvCxnSpPr>
          <p:nvPr/>
        </p:nvCxnSpPr>
        <p:spPr bwMode="auto">
          <a:xfrm rot="16200000" flipH="1">
            <a:off x="4433888" y="5010150"/>
            <a:ext cx="592138" cy="1100137"/>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9467" name="AutoShape 62">
            <a:extLst>
              <a:ext uri="{FF2B5EF4-FFF2-40B4-BE49-F238E27FC236}">
                <a16:creationId xmlns:a16="http://schemas.microsoft.com/office/drawing/2014/main" id="{AC4C1D66-B3CF-F52E-1586-86CDED67DC95}"/>
              </a:ext>
            </a:extLst>
          </p:cNvPr>
          <p:cNvCxnSpPr>
            <a:cxnSpLocks noChangeShapeType="1"/>
            <a:stCxn id="19478" idx="3"/>
            <a:endCxn id="19486" idx="3"/>
          </p:cNvCxnSpPr>
          <p:nvPr/>
        </p:nvCxnSpPr>
        <p:spPr bwMode="auto">
          <a:xfrm flipH="1">
            <a:off x="5862638" y="4627563"/>
            <a:ext cx="2554287" cy="1641475"/>
          </a:xfrm>
          <a:prstGeom prst="bentConnector3">
            <a:avLst>
              <a:gd name="adj1" fmla="val -8889"/>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19468" name="Text Box 63">
            <a:extLst>
              <a:ext uri="{FF2B5EF4-FFF2-40B4-BE49-F238E27FC236}">
                <a16:creationId xmlns:a16="http://schemas.microsoft.com/office/drawing/2014/main" id="{F9F0DAAB-B41B-4172-BCBE-B5219232A812}"/>
              </a:ext>
            </a:extLst>
          </p:cNvPr>
          <p:cNvSpPr txBox="1">
            <a:spLocks noChangeArrowheads="1"/>
          </p:cNvSpPr>
          <p:nvPr/>
        </p:nvSpPr>
        <p:spPr bwMode="auto">
          <a:xfrm>
            <a:off x="7585075" y="587216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adaptee</a:t>
            </a:r>
          </a:p>
        </p:txBody>
      </p:sp>
      <p:sp>
        <p:nvSpPr>
          <p:cNvPr id="19469" name="Line 64">
            <a:extLst>
              <a:ext uri="{FF2B5EF4-FFF2-40B4-BE49-F238E27FC236}">
                <a16:creationId xmlns:a16="http://schemas.microsoft.com/office/drawing/2014/main" id="{DCAE3656-9C7C-D7A5-4B9F-DE80F8AA5BFA}"/>
              </a:ext>
            </a:extLst>
          </p:cNvPr>
          <p:cNvSpPr>
            <a:spLocks noChangeShapeType="1"/>
          </p:cNvSpPr>
          <p:nvPr/>
        </p:nvSpPr>
        <p:spPr bwMode="auto">
          <a:xfrm>
            <a:off x="4119563" y="6078538"/>
            <a:ext cx="233362"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65">
            <a:extLst>
              <a:ext uri="{FF2B5EF4-FFF2-40B4-BE49-F238E27FC236}">
                <a16:creationId xmlns:a16="http://schemas.microsoft.com/office/drawing/2014/main" id="{1A456499-4A1D-1A5F-D6DA-325F16118901}"/>
              </a:ext>
            </a:extLst>
          </p:cNvPr>
          <p:cNvSpPr>
            <a:spLocks noChangeShapeType="1"/>
          </p:cNvSpPr>
          <p:nvPr/>
        </p:nvSpPr>
        <p:spPr bwMode="auto">
          <a:xfrm>
            <a:off x="4135438" y="6092825"/>
            <a:ext cx="0"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66">
            <a:extLst>
              <a:ext uri="{FF2B5EF4-FFF2-40B4-BE49-F238E27FC236}">
                <a16:creationId xmlns:a16="http://schemas.microsoft.com/office/drawing/2014/main" id="{2529ACC5-4030-C4F5-C812-116C5322B33A}"/>
              </a:ext>
            </a:extLst>
          </p:cNvPr>
          <p:cNvSpPr>
            <a:spLocks noChangeShapeType="1"/>
          </p:cNvSpPr>
          <p:nvPr/>
        </p:nvSpPr>
        <p:spPr bwMode="auto">
          <a:xfrm>
            <a:off x="476250" y="6092825"/>
            <a:ext cx="3643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67">
            <a:extLst>
              <a:ext uri="{FF2B5EF4-FFF2-40B4-BE49-F238E27FC236}">
                <a16:creationId xmlns:a16="http://schemas.microsoft.com/office/drawing/2014/main" id="{5536A195-6872-8181-2E43-F2CAACAF1FDF}"/>
              </a:ext>
            </a:extLst>
          </p:cNvPr>
          <p:cNvSpPr>
            <a:spLocks noChangeShapeType="1"/>
          </p:cNvSpPr>
          <p:nvPr/>
        </p:nvSpPr>
        <p:spPr bwMode="auto">
          <a:xfrm>
            <a:off x="4135438" y="6283325"/>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68">
            <a:extLst>
              <a:ext uri="{FF2B5EF4-FFF2-40B4-BE49-F238E27FC236}">
                <a16:creationId xmlns:a16="http://schemas.microsoft.com/office/drawing/2014/main" id="{67BF93E4-C62A-3058-3095-F823954D3691}"/>
              </a:ext>
            </a:extLst>
          </p:cNvPr>
          <p:cNvSpPr>
            <a:spLocks noChangeShapeType="1"/>
          </p:cNvSpPr>
          <p:nvPr/>
        </p:nvSpPr>
        <p:spPr bwMode="auto">
          <a:xfrm>
            <a:off x="460375" y="6569075"/>
            <a:ext cx="387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69">
            <a:extLst>
              <a:ext uri="{FF2B5EF4-FFF2-40B4-BE49-F238E27FC236}">
                <a16:creationId xmlns:a16="http://schemas.microsoft.com/office/drawing/2014/main" id="{256D3043-6DEB-7937-82CA-36BF6633C9B1}"/>
              </a:ext>
            </a:extLst>
          </p:cNvPr>
          <p:cNvSpPr>
            <a:spLocks noChangeShapeType="1"/>
          </p:cNvSpPr>
          <p:nvPr/>
        </p:nvSpPr>
        <p:spPr bwMode="auto">
          <a:xfrm>
            <a:off x="4351338" y="6281738"/>
            <a:ext cx="0" cy="290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80">
            <a:extLst>
              <a:ext uri="{FF2B5EF4-FFF2-40B4-BE49-F238E27FC236}">
                <a16:creationId xmlns:a16="http://schemas.microsoft.com/office/drawing/2014/main" id="{8ADE1A3E-A06C-6530-8D3E-9DCA6F9F5774}"/>
              </a:ext>
            </a:extLst>
          </p:cNvPr>
          <p:cNvSpPr>
            <a:spLocks noChangeShapeType="1"/>
          </p:cNvSpPr>
          <p:nvPr/>
        </p:nvSpPr>
        <p:spPr bwMode="auto">
          <a:xfrm>
            <a:off x="465138" y="6081713"/>
            <a:ext cx="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81">
            <a:extLst>
              <a:ext uri="{FF2B5EF4-FFF2-40B4-BE49-F238E27FC236}">
                <a16:creationId xmlns:a16="http://schemas.microsoft.com/office/drawing/2014/main" id="{A9A85A94-1C33-38B3-68C7-E6C8B8FB5D0B}"/>
              </a:ext>
            </a:extLst>
          </p:cNvPr>
          <p:cNvSpPr>
            <a:spLocks noChangeShapeType="1"/>
          </p:cNvSpPr>
          <p:nvPr/>
        </p:nvSpPr>
        <p:spPr bwMode="auto">
          <a:xfrm>
            <a:off x="4325938" y="6415088"/>
            <a:ext cx="2603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Text Box 82">
            <a:extLst>
              <a:ext uri="{FF2B5EF4-FFF2-40B4-BE49-F238E27FC236}">
                <a16:creationId xmlns:a16="http://schemas.microsoft.com/office/drawing/2014/main" id="{291EEC05-2458-BD05-ECED-8009729A1FCD}"/>
              </a:ext>
            </a:extLst>
          </p:cNvPr>
          <p:cNvSpPr txBox="1">
            <a:spLocks noChangeArrowheads="1"/>
          </p:cNvSpPr>
          <p:nvPr/>
        </p:nvSpPr>
        <p:spPr bwMode="auto">
          <a:xfrm>
            <a:off x="4352925" y="2554288"/>
            <a:ext cx="3767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800"/>
              <a:t>Object Adapter pattern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4EC0FD0-5BAF-EAB8-8E53-4A5F1F896685}"/>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sp>
        <p:nvSpPr>
          <p:cNvPr id="21507" name="Text Box 3">
            <a:extLst>
              <a:ext uri="{FF2B5EF4-FFF2-40B4-BE49-F238E27FC236}">
                <a16:creationId xmlns:a16="http://schemas.microsoft.com/office/drawing/2014/main" id="{C2D9CA13-E798-5C21-66D7-E14B5D77487D}"/>
              </a:ext>
            </a:extLst>
          </p:cNvPr>
          <p:cNvSpPr txBox="1">
            <a:spLocks noChangeArrowheads="1"/>
          </p:cNvSpPr>
          <p:nvPr/>
        </p:nvSpPr>
        <p:spPr bwMode="auto">
          <a:xfrm>
            <a:off x="509588" y="6151563"/>
            <a:ext cx="4008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adaptee.specificRequest();}</a:t>
            </a:r>
          </a:p>
        </p:txBody>
      </p:sp>
      <p:grpSp>
        <p:nvGrpSpPr>
          <p:cNvPr id="21508" name="Group 4">
            <a:extLst>
              <a:ext uri="{FF2B5EF4-FFF2-40B4-BE49-F238E27FC236}">
                <a16:creationId xmlns:a16="http://schemas.microsoft.com/office/drawing/2014/main" id="{A1853F9D-B380-7B42-1BFA-E1842F901943}"/>
              </a:ext>
            </a:extLst>
          </p:cNvPr>
          <p:cNvGrpSpPr>
            <a:grpSpLocks/>
          </p:cNvGrpSpPr>
          <p:nvPr/>
        </p:nvGrpSpPr>
        <p:grpSpPr bwMode="auto">
          <a:xfrm>
            <a:off x="1114425" y="4265613"/>
            <a:ext cx="1008063" cy="531812"/>
            <a:chOff x="657" y="1026"/>
            <a:chExt cx="635" cy="335"/>
          </a:xfrm>
        </p:grpSpPr>
        <p:sp>
          <p:nvSpPr>
            <p:cNvPr id="21544" name="Rectangle 5">
              <a:extLst>
                <a:ext uri="{FF2B5EF4-FFF2-40B4-BE49-F238E27FC236}">
                  <a16:creationId xmlns:a16="http://schemas.microsoft.com/office/drawing/2014/main" id="{EF248027-1C2C-2324-4DAD-816279FC27E6}"/>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5" name="Text Box 6">
              <a:extLst>
                <a:ext uri="{FF2B5EF4-FFF2-40B4-BE49-F238E27FC236}">
                  <a16:creationId xmlns:a16="http://schemas.microsoft.com/office/drawing/2014/main" id="{F3432CFD-F3A5-6C70-E5B6-3B319A997F49}"/>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21546" name="Line 7">
              <a:extLst>
                <a:ext uri="{FF2B5EF4-FFF2-40B4-BE49-F238E27FC236}">
                  <a16:creationId xmlns:a16="http://schemas.microsoft.com/office/drawing/2014/main" id="{F66FD1E4-584A-1BE9-5F8A-4111376CA309}"/>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8">
              <a:extLst>
                <a:ext uri="{FF2B5EF4-FFF2-40B4-BE49-F238E27FC236}">
                  <a16:creationId xmlns:a16="http://schemas.microsoft.com/office/drawing/2014/main" id="{1A76962E-9FDF-0146-6C18-4D7EBF483466}"/>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09" name="Group 9">
            <a:extLst>
              <a:ext uri="{FF2B5EF4-FFF2-40B4-BE49-F238E27FC236}">
                <a16:creationId xmlns:a16="http://schemas.microsoft.com/office/drawing/2014/main" id="{8DD48239-50C2-D191-A604-20288A9712D6}"/>
              </a:ext>
            </a:extLst>
          </p:cNvPr>
          <p:cNvGrpSpPr>
            <a:grpSpLocks/>
          </p:cNvGrpSpPr>
          <p:nvPr/>
        </p:nvGrpSpPr>
        <p:grpSpPr bwMode="auto">
          <a:xfrm>
            <a:off x="3536950" y="4191000"/>
            <a:ext cx="1282700" cy="850900"/>
            <a:chOff x="2018" y="1015"/>
            <a:chExt cx="808" cy="536"/>
          </a:xfrm>
        </p:grpSpPr>
        <p:grpSp>
          <p:nvGrpSpPr>
            <p:cNvPr id="21538" name="Group 10">
              <a:extLst>
                <a:ext uri="{FF2B5EF4-FFF2-40B4-BE49-F238E27FC236}">
                  <a16:creationId xmlns:a16="http://schemas.microsoft.com/office/drawing/2014/main" id="{9DD0B21E-B6E8-08E8-395F-427635D75702}"/>
                </a:ext>
              </a:extLst>
            </p:cNvPr>
            <p:cNvGrpSpPr>
              <a:grpSpLocks/>
            </p:cNvGrpSpPr>
            <p:nvPr/>
          </p:nvGrpSpPr>
          <p:grpSpPr bwMode="auto">
            <a:xfrm>
              <a:off x="2018" y="1015"/>
              <a:ext cx="808" cy="536"/>
              <a:chOff x="2036" y="1006"/>
              <a:chExt cx="635" cy="536"/>
            </a:xfrm>
          </p:grpSpPr>
          <p:sp>
            <p:nvSpPr>
              <p:cNvPr id="21541" name="Rectangle 11">
                <a:extLst>
                  <a:ext uri="{FF2B5EF4-FFF2-40B4-BE49-F238E27FC236}">
                    <a16:creationId xmlns:a16="http://schemas.microsoft.com/office/drawing/2014/main" id="{143DC1D7-64CF-5563-C2D4-A9A61EF9DF73}"/>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2" name="Line 12">
                <a:extLst>
                  <a:ext uri="{FF2B5EF4-FFF2-40B4-BE49-F238E27FC236}">
                    <a16:creationId xmlns:a16="http://schemas.microsoft.com/office/drawing/2014/main" id="{6AC9880E-FFA4-3A44-FC0D-F9ABA8ED7E62}"/>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Line 13">
                <a:extLst>
                  <a:ext uri="{FF2B5EF4-FFF2-40B4-BE49-F238E27FC236}">
                    <a16:creationId xmlns:a16="http://schemas.microsoft.com/office/drawing/2014/main" id="{14A82521-CD9C-1D9A-11E8-EA3F37B72821}"/>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39" name="Text Box 14">
              <a:extLst>
                <a:ext uri="{FF2B5EF4-FFF2-40B4-BE49-F238E27FC236}">
                  <a16:creationId xmlns:a16="http://schemas.microsoft.com/office/drawing/2014/main" id="{2EBD49BC-610B-99CF-BFAD-82EAE1917D81}"/>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+request()</a:t>
              </a:r>
            </a:p>
          </p:txBody>
        </p:sp>
        <p:sp>
          <p:nvSpPr>
            <p:cNvPr id="21540" name="Text Box 15">
              <a:extLst>
                <a:ext uri="{FF2B5EF4-FFF2-40B4-BE49-F238E27FC236}">
                  <a16:creationId xmlns:a16="http://schemas.microsoft.com/office/drawing/2014/main" id="{AAAD8C0A-EB4F-1CFC-70D8-EA610D8407A1}"/>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21510" name="Group 16">
            <a:extLst>
              <a:ext uri="{FF2B5EF4-FFF2-40B4-BE49-F238E27FC236}">
                <a16:creationId xmlns:a16="http://schemas.microsoft.com/office/drawing/2014/main" id="{DA5474C7-741A-2E0B-68D5-F4C7BF689833}"/>
              </a:ext>
            </a:extLst>
          </p:cNvPr>
          <p:cNvGrpSpPr>
            <a:grpSpLocks/>
          </p:cNvGrpSpPr>
          <p:nvPr/>
        </p:nvGrpSpPr>
        <p:grpSpPr bwMode="auto">
          <a:xfrm>
            <a:off x="4579938" y="5843588"/>
            <a:ext cx="1282700" cy="850900"/>
            <a:chOff x="2018" y="1015"/>
            <a:chExt cx="808" cy="536"/>
          </a:xfrm>
        </p:grpSpPr>
        <p:grpSp>
          <p:nvGrpSpPr>
            <p:cNvPr id="21532" name="Group 17">
              <a:extLst>
                <a:ext uri="{FF2B5EF4-FFF2-40B4-BE49-F238E27FC236}">
                  <a16:creationId xmlns:a16="http://schemas.microsoft.com/office/drawing/2014/main" id="{371D2228-5DF9-6D81-5548-B24EEB6ED639}"/>
                </a:ext>
              </a:extLst>
            </p:cNvPr>
            <p:cNvGrpSpPr>
              <a:grpSpLocks/>
            </p:cNvGrpSpPr>
            <p:nvPr/>
          </p:nvGrpSpPr>
          <p:grpSpPr bwMode="auto">
            <a:xfrm>
              <a:off x="2018" y="1015"/>
              <a:ext cx="808" cy="536"/>
              <a:chOff x="2036" y="1006"/>
              <a:chExt cx="635" cy="536"/>
            </a:xfrm>
          </p:grpSpPr>
          <p:sp>
            <p:nvSpPr>
              <p:cNvPr id="21535" name="Rectangle 18">
                <a:extLst>
                  <a:ext uri="{FF2B5EF4-FFF2-40B4-BE49-F238E27FC236}">
                    <a16:creationId xmlns:a16="http://schemas.microsoft.com/office/drawing/2014/main" id="{520767ED-7042-EC27-EFAB-06B822DDF2F3}"/>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36" name="Line 19">
                <a:extLst>
                  <a:ext uri="{FF2B5EF4-FFF2-40B4-BE49-F238E27FC236}">
                    <a16:creationId xmlns:a16="http://schemas.microsoft.com/office/drawing/2014/main" id="{72011C2B-2F96-8CFF-C1B8-DD9E1F858C15}"/>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7" name="Line 20">
                <a:extLst>
                  <a:ext uri="{FF2B5EF4-FFF2-40B4-BE49-F238E27FC236}">
                    <a16:creationId xmlns:a16="http://schemas.microsoft.com/office/drawing/2014/main" id="{CFDEE3B9-EAA4-82ED-29A1-9840BCA5A7AD}"/>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33" name="Text Box 21">
              <a:extLst>
                <a:ext uri="{FF2B5EF4-FFF2-40B4-BE49-F238E27FC236}">
                  <a16:creationId xmlns:a16="http://schemas.microsoft.com/office/drawing/2014/main" id="{79E735E2-38F6-ED87-01E3-54175A38FC24}"/>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21534" name="Text Box 22">
              <a:extLst>
                <a:ext uri="{FF2B5EF4-FFF2-40B4-BE49-F238E27FC236}">
                  <a16:creationId xmlns:a16="http://schemas.microsoft.com/office/drawing/2014/main" id="{CA61E1DC-D8DA-8EA9-3B9A-2F92360CC72D}"/>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21511" name="Group 23">
            <a:extLst>
              <a:ext uri="{FF2B5EF4-FFF2-40B4-BE49-F238E27FC236}">
                <a16:creationId xmlns:a16="http://schemas.microsoft.com/office/drawing/2014/main" id="{0452CA47-D6DF-6C5F-8B88-8FC1D489BC72}"/>
              </a:ext>
            </a:extLst>
          </p:cNvPr>
          <p:cNvGrpSpPr>
            <a:grpSpLocks/>
          </p:cNvGrpSpPr>
          <p:nvPr/>
        </p:nvGrpSpPr>
        <p:grpSpPr bwMode="auto">
          <a:xfrm>
            <a:off x="6242050" y="4202113"/>
            <a:ext cx="2174875" cy="850900"/>
            <a:chOff x="3869" y="1270"/>
            <a:chExt cx="1370" cy="536"/>
          </a:xfrm>
        </p:grpSpPr>
        <p:sp>
          <p:nvSpPr>
            <p:cNvPr id="21527" name="Rectangle 24">
              <a:extLst>
                <a:ext uri="{FF2B5EF4-FFF2-40B4-BE49-F238E27FC236}">
                  <a16:creationId xmlns:a16="http://schemas.microsoft.com/office/drawing/2014/main" id="{37304C3B-30B7-8D97-CE31-D0C56A8E3399}"/>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28" name="Line 25">
              <a:extLst>
                <a:ext uri="{FF2B5EF4-FFF2-40B4-BE49-F238E27FC236}">
                  <a16:creationId xmlns:a16="http://schemas.microsoft.com/office/drawing/2014/main" id="{1CAECED5-B43D-F41E-F6D3-573C788FD44E}"/>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26">
              <a:extLst>
                <a:ext uri="{FF2B5EF4-FFF2-40B4-BE49-F238E27FC236}">
                  <a16:creationId xmlns:a16="http://schemas.microsoft.com/office/drawing/2014/main" id="{D7A7B257-92F4-90AA-1F5B-4BFD0C4AEF79}"/>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Text Box 27">
              <a:extLst>
                <a:ext uri="{FF2B5EF4-FFF2-40B4-BE49-F238E27FC236}">
                  <a16:creationId xmlns:a16="http://schemas.microsoft.com/office/drawing/2014/main" id="{572D499A-4405-0084-42DA-82A10884FA24}"/>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+specificRequest()</a:t>
              </a:r>
            </a:p>
          </p:txBody>
        </p:sp>
        <p:sp>
          <p:nvSpPr>
            <p:cNvPr id="21531" name="Text Box 28">
              <a:extLst>
                <a:ext uri="{FF2B5EF4-FFF2-40B4-BE49-F238E27FC236}">
                  <a16:creationId xmlns:a16="http://schemas.microsoft.com/office/drawing/2014/main" id="{44AA7162-F8C4-1BDD-31E7-F932AFF08AA9}"/>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21512" name="Line 29">
            <a:extLst>
              <a:ext uri="{FF2B5EF4-FFF2-40B4-BE49-F238E27FC236}">
                <a16:creationId xmlns:a16="http://schemas.microsoft.com/office/drawing/2014/main" id="{948DAC80-BF04-7644-3B2C-CAFE016C4A09}"/>
              </a:ext>
            </a:extLst>
          </p:cNvPr>
          <p:cNvSpPr>
            <a:spLocks noChangeShapeType="1"/>
          </p:cNvSpPr>
          <p:nvPr/>
        </p:nvSpPr>
        <p:spPr bwMode="auto">
          <a:xfrm>
            <a:off x="2132013" y="4451350"/>
            <a:ext cx="137953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1513" name="AutoShape 30">
            <a:extLst>
              <a:ext uri="{FF2B5EF4-FFF2-40B4-BE49-F238E27FC236}">
                <a16:creationId xmlns:a16="http://schemas.microsoft.com/office/drawing/2014/main" id="{17BAC924-6E25-F1F8-AF5C-819AE7B66CB0}"/>
              </a:ext>
            </a:extLst>
          </p:cNvPr>
          <p:cNvSpPr>
            <a:spLocks noChangeArrowheads="1"/>
          </p:cNvSpPr>
          <p:nvPr/>
        </p:nvSpPr>
        <p:spPr bwMode="auto">
          <a:xfrm>
            <a:off x="4062413" y="5046663"/>
            <a:ext cx="233362"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1514" name="AutoShape 31">
            <a:extLst>
              <a:ext uri="{FF2B5EF4-FFF2-40B4-BE49-F238E27FC236}">
                <a16:creationId xmlns:a16="http://schemas.microsoft.com/office/drawing/2014/main" id="{38A52A89-9FFA-CF93-00EA-2FE29D31EF8E}"/>
              </a:ext>
            </a:extLst>
          </p:cNvPr>
          <p:cNvCxnSpPr>
            <a:cxnSpLocks noChangeShapeType="1"/>
            <a:stCxn id="21513" idx="3"/>
            <a:endCxn id="21534" idx="0"/>
          </p:cNvCxnSpPr>
          <p:nvPr/>
        </p:nvCxnSpPr>
        <p:spPr bwMode="auto">
          <a:xfrm rot="16200000" flipH="1">
            <a:off x="4433888" y="5010150"/>
            <a:ext cx="592138" cy="1100137"/>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1515" name="AutoShape 32">
            <a:extLst>
              <a:ext uri="{FF2B5EF4-FFF2-40B4-BE49-F238E27FC236}">
                <a16:creationId xmlns:a16="http://schemas.microsoft.com/office/drawing/2014/main" id="{1FFEE09D-0F64-E05B-4EB5-F4A088543184}"/>
              </a:ext>
            </a:extLst>
          </p:cNvPr>
          <p:cNvCxnSpPr>
            <a:cxnSpLocks noChangeShapeType="1"/>
            <a:stCxn id="21527" idx="3"/>
            <a:endCxn id="21535" idx="3"/>
          </p:cNvCxnSpPr>
          <p:nvPr/>
        </p:nvCxnSpPr>
        <p:spPr bwMode="auto">
          <a:xfrm flipH="1">
            <a:off x="5862638" y="4627563"/>
            <a:ext cx="2554287" cy="1641475"/>
          </a:xfrm>
          <a:prstGeom prst="bentConnector3">
            <a:avLst>
              <a:gd name="adj1" fmla="val -8889"/>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21516" name="Text Box 33">
            <a:extLst>
              <a:ext uri="{FF2B5EF4-FFF2-40B4-BE49-F238E27FC236}">
                <a16:creationId xmlns:a16="http://schemas.microsoft.com/office/drawing/2014/main" id="{F5CCF6B9-478C-85AF-2847-8116F53CFF43}"/>
              </a:ext>
            </a:extLst>
          </p:cNvPr>
          <p:cNvSpPr txBox="1">
            <a:spLocks noChangeArrowheads="1"/>
          </p:cNvSpPr>
          <p:nvPr/>
        </p:nvSpPr>
        <p:spPr bwMode="auto">
          <a:xfrm>
            <a:off x="7585075" y="587216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adaptee</a:t>
            </a:r>
          </a:p>
        </p:txBody>
      </p:sp>
      <p:sp>
        <p:nvSpPr>
          <p:cNvPr id="21517" name="Line 34">
            <a:extLst>
              <a:ext uri="{FF2B5EF4-FFF2-40B4-BE49-F238E27FC236}">
                <a16:creationId xmlns:a16="http://schemas.microsoft.com/office/drawing/2014/main" id="{E3C41365-2DF1-831E-4A81-8BE74F25927C}"/>
              </a:ext>
            </a:extLst>
          </p:cNvPr>
          <p:cNvSpPr>
            <a:spLocks noChangeShapeType="1"/>
          </p:cNvSpPr>
          <p:nvPr/>
        </p:nvSpPr>
        <p:spPr bwMode="auto">
          <a:xfrm>
            <a:off x="4119563" y="6078538"/>
            <a:ext cx="233362"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35">
            <a:extLst>
              <a:ext uri="{FF2B5EF4-FFF2-40B4-BE49-F238E27FC236}">
                <a16:creationId xmlns:a16="http://schemas.microsoft.com/office/drawing/2014/main" id="{A583CBF5-675F-FC8D-2FB5-A86B7BF7213C}"/>
              </a:ext>
            </a:extLst>
          </p:cNvPr>
          <p:cNvSpPr>
            <a:spLocks noChangeShapeType="1"/>
          </p:cNvSpPr>
          <p:nvPr/>
        </p:nvSpPr>
        <p:spPr bwMode="auto">
          <a:xfrm>
            <a:off x="4135438" y="6092825"/>
            <a:ext cx="0"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36">
            <a:extLst>
              <a:ext uri="{FF2B5EF4-FFF2-40B4-BE49-F238E27FC236}">
                <a16:creationId xmlns:a16="http://schemas.microsoft.com/office/drawing/2014/main" id="{71FE41D8-F017-8201-4AC8-145BEF315E1B}"/>
              </a:ext>
            </a:extLst>
          </p:cNvPr>
          <p:cNvSpPr>
            <a:spLocks noChangeShapeType="1"/>
          </p:cNvSpPr>
          <p:nvPr/>
        </p:nvSpPr>
        <p:spPr bwMode="auto">
          <a:xfrm>
            <a:off x="476250" y="6092825"/>
            <a:ext cx="3643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37">
            <a:extLst>
              <a:ext uri="{FF2B5EF4-FFF2-40B4-BE49-F238E27FC236}">
                <a16:creationId xmlns:a16="http://schemas.microsoft.com/office/drawing/2014/main" id="{FA9CAE76-AD9E-14BE-D4A6-19DB3D0F46C5}"/>
              </a:ext>
            </a:extLst>
          </p:cNvPr>
          <p:cNvSpPr>
            <a:spLocks noChangeShapeType="1"/>
          </p:cNvSpPr>
          <p:nvPr/>
        </p:nvSpPr>
        <p:spPr bwMode="auto">
          <a:xfrm>
            <a:off x="4135438" y="6283325"/>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38">
            <a:extLst>
              <a:ext uri="{FF2B5EF4-FFF2-40B4-BE49-F238E27FC236}">
                <a16:creationId xmlns:a16="http://schemas.microsoft.com/office/drawing/2014/main" id="{735BAF63-AD33-A28A-E4AA-1E47DC6CF8FE}"/>
              </a:ext>
            </a:extLst>
          </p:cNvPr>
          <p:cNvSpPr>
            <a:spLocks noChangeShapeType="1"/>
          </p:cNvSpPr>
          <p:nvPr/>
        </p:nvSpPr>
        <p:spPr bwMode="auto">
          <a:xfrm>
            <a:off x="460375" y="6569075"/>
            <a:ext cx="387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39">
            <a:extLst>
              <a:ext uri="{FF2B5EF4-FFF2-40B4-BE49-F238E27FC236}">
                <a16:creationId xmlns:a16="http://schemas.microsoft.com/office/drawing/2014/main" id="{8E8887B0-A9EC-1244-2282-697356EA49C5}"/>
              </a:ext>
            </a:extLst>
          </p:cNvPr>
          <p:cNvSpPr>
            <a:spLocks noChangeShapeType="1"/>
          </p:cNvSpPr>
          <p:nvPr/>
        </p:nvSpPr>
        <p:spPr bwMode="auto">
          <a:xfrm>
            <a:off x="4351338" y="6281738"/>
            <a:ext cx="0" cy="290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40">
            <a:extLst>
              <a:ext uri="{FF2B5EF4-FFF2-40B4-BE49-F238E27FC236}">
                <a16:creationId xmlns:a16="http://schemas.microsoft.com/office/drawing/2014/main" id="{75BA3024-A9A4-D3D7-11F5-0C853C69213C}"/>
              </a:ext>
            </a:extLst>
          </p:cNvPr>
          <p:cNvSpPr>
            <a:spLocks noChangeShapeType="1"/>
          </p:cNvSpPr>
          <p:nvPr/>
        </p:nvSpPr>
        <p:spPr bwMode="auto">
          <a:xfrm>
            <a:off x="465138" y="6081713"/>
            <a:ext cx="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Line 41">
            <a:extLst>
              <a:ext uri="{FF2B5EF4-FFF2-40B4-BE49-F238E27FC236}">
                <a16:creationId xmlns:a16="http://schemas.microsoft.com/office/drawing/2014/main" id="{94F48D87-8FA7-BC95-375D-4C8B2F9B332A}"/>
              </a:ext>
            </a:extLst>
          </p:cNvPr>
          <p:cNvSpPr>
            <a:spLocks noChangeShapeType="1"/>
          </p:cNvSpPr>
          <p:nvPr/>
        </p:nvSpPr>
        <p:spPr bwMode="auto">
          <a:xfrm>
            <a:off x="4325938" y="6415088"/>
            <a:ext cx="2603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Text Box 43">
            <a:extLst>
              <a:ext uri="{FF2B5EF4-FFF2-40B4-BE49-F238E27FC236}">
                <a16:creationId xmlns:a16="http://schemas.microsoft.com/office/drawing/2014/main" id="{5FB17A34-D345-F00B-6E4C-918305B9F693}"/>
              </a:ext>
            </a:extLst>
          </p:cNvPr>
          <p:cNvSpPr txBox="1">
            <a:spLocks noChangeArrowheads="1"/>
          </p:cNvSpPr>
          <p:nvPr/>
        </p:nvSpPr>
        <p:spPr bwMode="auto">
          <a:xfrm>
            <a:off x="371475" y="1328738"/>
            <a:ext cx="349885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tr-TR" sz="1800" dirty="0"/>
              <a:t>class </a:t>
            </a:r>
            <a:r>
              <a:rPr lang="en-GB" altLang="tr-TR" sz="1800" dirty="0" err="1"/>
              <a:t>Adaptee</a:t>
            </a:r>
            <a:r>
              <a:rPr lang="en-GB" altLang="tr-TR" sz="1800" dirty="0"/>
              <a:t> {    //</a:t>
            </a:r>
            <a:r>
              <a:rPr lang="en-GB" altLang="tr-TR" sz="1800" dirty="0" err="1"/>
              <a:t>Adaptee</a:t>
            </a:r>
            <a:endParaRPr lang="en-GB" altLang="tr-TR" sz="1800" dirty="0"/>
          </a:p>
          <a:p>
            <a:pPr eaLnBrk="1" hangingPunct="1">
              <a:spcBef>
                <a:spcPct val="0"/>
              </a:spcBef>
              <a:buFontTx/>
              <a:buNone/>
            </a:pPr>
            <a:r>
              <a:rPr lang="en-GB" altLang="tr-TR" sz="1800" dirty="0"/>
              <a:t>   public void g() {…} </a:t>
            </a:r>
          </a:p>
          <a:p>
            <a:pPr eaLnBrk="1" hangingPunct="1">
              <a:spcBef>
                <a:spcPct val="0"/>
              </a:spcBef>
              <a:buFontTx/>
              <a:buNone/>
            </a:pPr>
            <a:r>
              <a:rPr lang="en-GB" altLang="tr-TR" sz="1800" dirty="0"/>
              <a:t>   public void h() {…} </a:t>
            </a:r>
          </a:p>
          <a:p>
            <a:pPr eaLnBrk="1" hangingPunct="1">
              <a:spcBef>
                <a:spcPct val="0"/>
              </a:spcBef>
              <a:buFontTx/>
              <a:buNone/>
            </a:pPr>
            <a:r>
              <a:rPr lang="en-GB" altLang="tr-TR" sz="1800" dirty="0"/>
              <a:t>}</a:t>
            </a:r>
          </a:p>
          <a:p>
            <a:pPr eaLnBrk="1" hangingPunct="1">
              <a:spcBef>
                <a:spcPct val="0"/>
              </a:spcBef>
              <a:buFontTx/>
              <a:buNone/>
            </a:pPr>
            <a:r>
              <a:rPr lang="en-GB" altLang="tr-TR" sz="1800" dirty="0"/>
              <a:t> interface </a:t>
            </a:r>
            <a:r>
              <a:rPr lang="en-GB" altLang="tr-TR" sz="1800" dirty="0" err="1"/>
              <a:t>WhatIWant</a:t>
            </a:r>
            <a:r>
              <a:rPr lang="en-GB" altLang="tr-TR" sz="1800" dirty="0"/>
              <a:t> {   //Target </a:t>
            </a:r>
          </a:p>
          <a:p>
            <a:pPr eaLnBrk="1" hangingPunct="1">
              <a:spcBef>
                <a:spcPct val="0"/>
              </a:spcBef>
              <a:buFontTx/>
              <a:buNone/>
            </a:pPr>
            <a:r>
              <a:rPr lang="en-GB" altLang="tr-TR" sz="1800" dirty="0"/>
              <a:t>   public void f(); </a:t>
            </a:r>
          </a:p>
          <a:p>
            <a:pPr eaLnBrk="1" hangingPunct="1">
              <a:spcBef>
                <a:spcPct val="0"/>
              </a:spcBef>
              <a:buFontTx/>
              <a:buNone/>
            </a:pPr>
            <a:r>
              <a:rPr lang="en-US" altLang="tr-TR" sz="1800" dirty="0"/>
              <a:t>}</a:t>
            </a:r>
            <a:endParaRPr lang="en-GB" altLang="tr-TR" sz="1800" dirty="0"/>
          </a:p>
          <a:p>
            <a:pPr eaLnBrk="1" hangingPunct="1">
              <a:spcBef>
                <a:spcPct val="0"/>
              </a:spcBef>
              <a:buFontTx/>
              <a:buNone/>
            </a:pPr>
            <a:endParaRPr lang="en-GB" altLang="tr-TR" sz="1800" dirty="0"/>
          </a:p>
        </p:txBody>
      </p:sp>
      <p:sp>
        <p:nvSpPr>
          <p:cNvPr id="219180" name="Text Box 44">
            <a:extLst>
              <a:ext uri="{FF2B5EF4-FFF2-40B4-BE49-F238E27FC236}">
                <a16:creationId xmlns:a16="http://schemas.microsoft.com/office/drawing/2014/main" id="{C2051964-7E1F-035E-3352-738C2B460B97}"/>
              </a:ext>
            </a:extLst>
          </p:cNvPr>
          <p:cNvSpPr txBox="1">
            <a:spLocks noChangeArrowheads="1"/>
          </p:cNvSpPr>
          <p:nvPr/>
        </p:nvSpPr>
        <p:spPr bwMode="auto">
          <a:xfrm>
            <a:off x="4541838" y="1366838"/>
            <a:ext cx="41656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t>class Adapter </a:t>
            </a:r>
          </a:p>
          <a:p>
            <a:pPr eaLnBrk="1" hangingPunct="1">
              <a:spcBef>
                <a:spcPct val="0"/>
              </a:spcBef>
              <a:buFontTx/>
              <a:buNone/>
            </a:pPr>
            <a:r>
              <a:rPr lang="en-US" altLang="tr-TR" sz="2000" dirty="0"/>
              <a:t>    </a:t>
            </a:r>
            <a:r>
              <a:rPr lang="en-US" altLang="tr-TR" sz="2000" b="1" dirty="0"/>
              <a:t>implements WhatIWant</a:t>
            </a:r>
            <a:r>
              <a:rPr lang="en-US" altLang="tr-TR" sz="2000" dirty="0"/>
              <a:t>{</a:t>
            </a:r>
          </a:p>
          <a:p>
            <a:pPr eaLnBrk="1" hangingPunct="1">
              <a:spcBef>
                <a:spcPct val="0"/>
              </a:spcBef>
              <a:buFontTx/>
              <a:buNone/>
            </a:pPr>
            <a:r>
              <a:rPr lang="en-US" altLang="tr-TR" sz="2000" dirty="0"/>
              <a:t>    </a:t>
            </a:r>
            <a:r>
              <a:rPr lang="en-US" altLang="tr-TR" sz="2000" b="1" dirty="0"/>
              <a:t>private </a:t>
            </a:r>
            <a:r>
              <a:rPr lang="en-US" altLang="tr-TR" sz="2000" b="1" dirty="0" err="1"/>
              <a:t>Adaptee</a:t>
            </a:r>
            <a:r>
              <a:rPr lang="en-US" altLang="tr-TR" sz="2000" b="1" dirty="0"/>
              <a:t> </a:t>
            </a:r>
            <a:r>
              <a:rPr lang="en-US" altLang="tr-TR" sz="2000" b="1" dirty="0" err="1"/>
              <a:t>adaptee</a:t>
            </a:r>
            <a:r>
              <a:rPr lang="en-US" altLang="tr-TR" sz="2000" dirty="0"/>
              <a:t>;</a:t>
            </a:r>
          </a:p>
          <a:p>
            <a:pPr eaLnBrk="1" hangingPunct="1">
              <a:spcBef>
                <a:spcPct val="0"/>
              </a:spcBef>
              <a:buFontTx/>
              <a:buNone/>
            </a:pPr>
            <a:r>
              <a:rPr lang="en-US" altLang="tr-TR" sz="2000" dirty="0"/>
              <a:t>    public void f(){ </a:t>
            </a:r>
          </a:p>
          <a:p>
            <a:pPr eaLnBrk="1" hangingPunct="1">
              <a:spcBef>
                <a:spcPct val="0"/>
              </a:spcBef>
              <a:buFontTx/>
              <a:buNone/>
            </a:pPr>
            <a:r>
              <a:rPr lang="en-US" altLang="tr-TR" sz="2000" dirty="0"/>
              <a:t>	    </a:t>
            </a:r>
            <a:r>
              <a:rPr lang="en-US" altLang="tr-TR" sz="2000" b="1" dirty="0" err="1"/>
              <a:t>adaptee.g</a:t>
            </a:r>
            <a:r>
              <a:rPr lang="en-US" altLang="tr-TR" sz="2000" b="1" dirty="0"/>
              <a:t>(); </a:t>
            </a:r>
          </a:p>
          <a:p>
            <a:pPr eaLnBrk="1" hangingPunct="1">
              <a:spcBef>
                <a:spcPct val="0"/>
              </a:spcBef>
              <a:buFontTx/>
              <a:buNone/>
            </a:pPr>
            <a:r>
              <a:rPr lang="en-US" altLang="tr-TR" sz="2000" b="1" dirty="0"/>
              <a:t>                 </a:t>
            </a:r>
            <a:r>
              <a:rPr lang="en-US" altLang="tr-TR" sz="2000" b="1" dirty="0" err="1"/>
              <a:t>adaptee.h</a:t>
            </a:r>
            <a:r>
              <a:rPr lang="en-US" altLang="tr-TR" sz="2000" b="1" dirty="0"/>
              <a:t>();}</a:t>
            </a:r>
          </a:p>
          <a:p>
            <a:pPr eaLnBrk="1" hangingPunct="1">
              <a:spcBef>
                <a:spcPct val="0"/>
              </a:spcBef>
              <a:buFontTx/>
              <a:buNone/>
            </a:pPr>
            <a:r>
              <a:rPr lang="en-US" altLang="tr-TR" sz="2000" dirty="0"/>
              <a:t>}</a:t>
            </a:r>
          </a:p>
        </p:txBody>
      </p:sp>
      <p:sp>
        <p:nvSpPr>
          <p:cNvPr id="2" name="TextBox 1">
            <a:extLst>
              <a:ext uri="{FF2B5EF4-FFF2-40B4-BE49-F238E27FC236}">
                <a16:creationId xmlns:a16="http://schemas.microsoft.com/office/drawing/2014/main" id="{F64BF4AB-4DB5-5A26-62AD-FADF9FD8EF72}"/>
              </a:ext>
            </a:extLst>
          </p:cNvPr>
          <p:cNvSpPr txBox="1"/>
          <p:nvPr/>
        </p:nvSpPr>
        <p:spPr>
          <a:xfrm>
            <a:off x="0" y="162938"/>
            <a:ext cx="1218603" cy="584775"/>
          </a:xfrm>
          <a:prstGeom prst="rect">
            <a:avLst/>
          </a:prstGeom>
          <a:noFill/>
        </p:spPr>
        <p:txBody>
          <a:bodyPr wrap="none" rtlCol="0">
            <a:spAutoFit/>
          </a:bodyPr>
          <a:lstStyle/>
          <a:p>
            <a:r>
              <a:rPr lang="en-US" altLang="tr-TR" sz="3200" b="1" dirty="0">
                <a:solidFill>
                  <a:srgbClr val="C00000"/>
                </a:solidFill>
              </a:rPr>
              <a:t>JAVA</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9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4EC0FD0-5BAF-EAB8-8E53-4A5F1F896685}"/>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sp>
        <p:nvSpPr>
          <p:cNvPr id="21507" name="Text Box 3">
            <a:extLst>
              <a:ext uri="{FF2B5EF4-FFF2-40B4-BE49-F238E27FC236}">
                <a16:creationId xmlns:a16="http://schemas.microsoft.com/office/drawing/2014/main" id="{C2D9CA13-E798-5C21-66D7-E14B5D77487D}"/>
              </a:ext>
            </a:extLst>
          </p:cNvPr>
          <p:cNvSpPr txBox="1">
            <a:spLocks noChangeArrowheads="1"/>
          </p:cNvSpPr>
          <p:nvPr/>
        </p:nvSpPr>
        <p:spPr bwMode="auto">
          <a:xfrm>
            <a:off x="509588" y="6151563"/>
            <a:ext cx="4008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adaptee.specificRequest();}</a:t>
            </a:r>
          </a:p>
        </p:txBody>
      </p:sp>
      <p:grpSp>
        <p:nvGrpSpPr>
          <p:cNvPr id="21508" name="Group 4">
            <a:extLst>
              <a:ext uri="{FF2B5EF4-FFF2-40B4-BE49-F238E27FC236}">
                <a16:creationId xmlns:a16="http://schemas.microsoft.com/office/drawing/2014/main" id="{A1853F9D-B380-7B42-1BFA-E1842F901943}"/>
              </a:ext>
            </a:extLst>
          </p:cNvPr>
          <p:cNvGrpSpPr>
            <a:grpSpLocks/>
          </p:cNvGrpSpPr>
          <p:nvPr/>
        </p:nvGrpSpPr>
        <p:grpSpPr bwMode="auto">
          <a:xfrm>
            <a:off x="1114425" y="4265613"/>
            <a:ext cx="1008063" cy="531812"/>
            <a:chOff x="657" y="1026"/>
            <a:chExt cx="635" cy="335"/>
          </a:xfrm>
        </p:grpSpPr>
        <p:sp>
          <p:nvSpPr>
            <p:cNvPr id="21544" name="Rectangle 5">
              <a:extLst>
                <a:ext uri="{FF2B5EF4-FFF2-40B4-BE49-F238E27FC236}">
                  <a16:creationId xmlns:a16="http://schemas.microsoft.com/office/drawing/2014/main" id="{EF248027-1C2C-2324-4DAD-816279FC27E6}"/>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5" name="Text Box 6">
              <a:extLst>
                <a:ext uri="{FF2B5EF4-FFF2-40B4-BE49-F238E27FC236}">
                  <a16:creationId xmlns:a16="http://schemas.microsoft.com/office/drawing/2014/main" id="{F3432CFD-F3A5-6C70-E5B6-3B319A997F49}"/>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21546" name="Line 7">
              <a:extLst>
                <a:ext uri="{FF2B5EF4-FFF2-40B4-BE49-F238E27FC236}">
                  <a16:creationId xmlns:a16="http://schemas.microsoft.com/office/drawing/2014/main" id="{F66FD1E4-584A-1BE9-5F8A-4111376CA309}"/>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8">
              <a:extLst>
                <a:ext uri="{FF2B5EF4-FFF2-40B4-BE49-F238E27FC236}">
                  <a16:creationId xmlns:a16="http://schemas.microsoft.com/office/drawing/2014/main" id="{1A76962E-9FDF-0146-6C18-4D7EBF483466}"/>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09" name="Group 9">
            <a:extLst>
              <a:ext uri="{FF2B5EF4-FFF2-40B4-BE49-F238E27FC236}">
                <a16:creationId xmlns:a16="http://schemas.microsoft.com/office/drawing/2014/main" id="{8DD48239-50C2-D191-A604-20288A9712D6}"/>
              </a:ext>
            </a:extLst>
          </p:cNvPr>
          <p:cNvGrpSpPr>
            <a:grpSpLocks/>
          </p:cNvGrpSpPr>
          <p:nvPr/>
        </p:nvGrpSpPr>
        <p:grpSpPr bwMode="auto">
          <a:xfrm>
            <a:off x="3536950" y="4191000"/>
            <a:ext cx="1282700" cy="850900"/>
            <a:chOff x="2018" y="1015"/>
            <a:chExt cx="808" cy="536"/>
          </a:xfrm>
        </p:grpSpPr>
        <p:grpSp>
          <p:nvGrpSpPr>
            <p:cNvPr id="21538" name="Group 10">
              <a:extLst>
                <a:ext uri="{FF2B5EF4-FFF2-40B4-BE49-F238E27FC236}">
                  <a16:creationId xmlns:a16="http://schemas.microsoft.com/office/drawing/2014/main" id="{9DD0B21E-B6E8-08E8-395F-427635D75702}"/>
                </a:ext>
              </a:extLst>
            </p:cNvPr>
            <p:cNvGrpSpPr>
              <a:grpSpLocks/>
            </p:cNvGrpSpPr>
            <p:nvPr/>
          </p:nvGrpSpPr>
          <p:grpSpPr bwMode="auto">
            <a:xfrm>
              <a:off x="2018" y="1015"/>
              <a:ext cx="808" cy="536"/>
              <a:chOff x="2036" y="1006"/>
              <a:chExt cx="635" cy="536"/>
            </a:xfrm>
          </p:grpSpPr>
          <p:sp>
            <p:nvSpPr>
              <p:cNvPr id="21541" name="Rectangle 11">
                <a:extLst>
                  <a:ext uri="{FF2B5EF4-FFF2-40B4-BE49-F238E27FC236}">
                    <a16:creationId xmlns:a16="http://schemas.microsoft.com/office/drawing/2014/main" id="{143DC1D7-64CF-5563-C2D4-A9A61EF9DF73}"/>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2" name="Line 12">
                <a:extLst>
                  <a:ext uri="{FF2B5EF4-FFF2-40B4-BE49-F238E27FC236}">
                    <a16:creationId xmlns:a16="http://schemas.microsoft.com/office/drawing/2014/main" id="{6AC9880E-FFA4-3A44-FC0D-F9ABA8ED7E62}"/>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Line 13">
                <a:extLst>
                  <a:ext uri="{FF2B5EF4-FFF2-40B4-BE49-F238E27FC236}">
                    <a16:creationId xmlns:a16="http://schemas.microsoft.com/office/drawing/2014/main" id="{14A82521-CD9C-1D9A-11E8-EA3F37B72821}"/>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39" name="Text Box 14">
              <a:extLst>
                <a:ext uri="{FF2B5EF4-FFF2-40B4-BE49-F238E27FC236}">
                  <a16:creationId xmlns:a16="http://schemas.microsoft.com/office/drawing/2014/main" id="{2EBD49BC-610B-99CF-BFAD-82EAE1917D81}"/>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+request()</a:t>
              </a:r>
            </a:p>
          </p:txBody>
        </p:sp>
        <p:sp>
          <p:nvSpPr>
            <p:cNvPr id="21540" name="Text Box 15">
              <a:extLst>
                <a:ext uri="{FF2B5EF4-FFF2-40B4-BE49-F238E27FC236}">
                  <a16:creationId xmlns:a16="http://schemas.microsoft.com/office/drawing/2014/main" id="{AAAD8C0A-EB4F-1CFC-70D8-EA610D8407A1}"/>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21510" name="Group 16">
            <a:extLst>
              <a:ext uri="{FF2B5EF4-FFF2-40B4-BE49-F238E27FC236}">
                <a16:creationId xmlns:a16="http://schemas.microsoft.com/office/drawing/2014/main" id="{DA5474C7-741A-2E0B-68D5-F4C7BF689833}"/>
              </a:ext>
            </a:extLst>
          </p:cNvPr>
          <p:cNvGrpSpPr>
            <a:grpSpLocks/>
          </p:cNvGrpSpPr>
          <p:nvPr/>
        </p:nvGrpSpPr>
        <p:grpSpPr bwMode="auto">
          <a:xfrm>
            <a:off x="4579938" y="5843588"/>
            <a:ext cx="1282700" cy="850900"/>
            <a:chOff x="2018" y="1015"/>
            <a:chExt cx="808" cy="536"/>
          </a:xfrm>
        </p:grpSpPr>
        <p:grpSp>
          <p:nvGrpSpPr>
            <p:cNvPr id="21532" name="Group 17">
              <a:extLst>
                <a:ext uri="{FF2B5EF4-FFF2-40B4-BE49-F238E27FC236}">
                  <a16:creationId xmlns:a16="http://schemas.microsoft.com/office/drawing/2014/main" id="{371D2228-5DF9-6D81-5548-B24EEB6ED639}"/>
                </a:ext>
              </a:extLst>
            </p:cNvPr>
            <p:cNvGrpSpPr>
              <a:grpSpLocks/>
            </p:cNvGrpSpPr>
            <p:nvPr/>
          </p:nvGrpSpPr>
          <p:grpSpPr bwMode="auto">
            <a:xfrm>
              <a:off x="2018" y="1015"/>
              <a:ext cx="808" cy="536"/>
              <a:chOff x="2036" y="1006"/>
              <a:chExt cx="635" cy="536"/>
            </a:xfrm>
          </p:grpSpPr>
          <p:sp>
            <p:nvSpPr>
              <p:cNvPr id="21535" name="Rectangle 18">
                <a:extLst>
                  <a:ext uri="{FF2B5EF4-FFF2-40B4-BE49-F238E27FC236}">
                    <a16:creationId xmlns:a16="http://schemas.microsoft.com/office/drawing/2014/main" id="{520767ED-7042-EC27-EFAB-06B822DDF2F3}"/>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36" name="Line 19">
                <a:extLst>
                  <a:ext uri="{FF2B5EF4-FFF2-40B4-BE49-F238E27FC236}">
                    <a16:creationId xmlns:a16="http://schemas.microsoft.com/office/drawing/2014/main" id="{72011C2B-2F96-8CFF-C1B8-DD9E1F858C15}"/>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7" name="Line 20">
                <a:extLst>
                  <a:ext uri="{FF2B5EF4-FFF2-40B4-BE49-F238E27FC236}">
                    <a16:creationId xmlns:a16="http://schemas.microsoft.com/office/drawing/2014/main" id="{CFDEE3B9-EAA4-82ED-29A1-9840BCA5A7AD}"/>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33" name="Text Box 21">
              <a:extLst>
                <a:ext uri="{FF2B5EF4-FFF2-40B4-BE49-F238E27FC236}">
                  <a16:creationId xmlns:a16="http://schemas.microsoft.com/office/drawing/2014/main" id="{79E735E2-38F6-ED87-01E3-54175A38FC24}"/>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21534" name="Text Box 22">
              <a:extLst>
                <a:ext uri="{FF2B5EF4-FFF2-40B4-BE49-F238E27FC236}">
                  <a16:creationId xmlns:a16="http://schemas.microsoft.com/office/drawing/2014/main" id="{CA61E1DC-D8DA-8EA9-3B9A-2F92360CC72D}"/>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21511" name="Group 23">
            <a:extLst>
              <a:ext uri="{FF2B5EF4-FFF2-40B4-BE49-F238E27FC236}">
                <a16:creationId xmlns:a16="http://schemas.microsoft.com/office/drawing/2014/main" id="{0452CA47-D6DF-6C5F-8B88-8FC1D489BC72}"/>
              </a:ext>
            </a:extLst>
          </p:cNvPr>
          <p:cNvGrpSpPr>
            <a:grpSpLocks/>
          </p:cNvGrpSpPr>
          <p:nvPr/>
        </p:nvGrpSpPr>
        <p:grpSpPr bwMode="auto">
          <a:xfrm>
            <a:off x="6242050" y="4202113"/>
            <a:ext cx="2174875" cy="850900"/>
            <a:chOff x="3869" y="1270"/>
            <a:chExt cx="1370" cy="536"/>
          </a:xfrm>
        </p:grpSpPr>
        <p:sp>
          <p:nvSpPr>
            <p:cNvPr id="21527" name="Rectangle 24">
              <a:extLst>
                <a:ext uri="{FF2B5EF4-FFF2-40B4-BE49-F238E27FC236}">
                  <a16:creationId xmlns:a16="http://schemas.microsoft.com/office/drawing/2014/main" id="{37304C3B-30B7-8D97-CE31-D0C56A8E3399}"/>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28" name="Line 25">
              <a:extLst>
                <a:ext uri="{FF2B5EF4-FFF2-40B4-BE49-F238E27FC236}">
                  <a16:creationId xmlns:a16="http://schemas.microsoft.com/office/drawing/2014/main" id="{1CAECED5-B43D-F41E-F6D3-573C788FD44E}"/>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26">
              <a:extLst>
                <a:ext uri="{FF2B5EF4-FFF2-40B4-BE49-F238E27FC236}">
                  <a16:creationId xmlns:a16="http://schemas.microsoft.com/office/drawing/2014/main" id="{D7A7B257-92F4-90AA-1F5B-4BFD0C4AEF79}"/>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Text Box 27">
              <a:extLst>
                <a:ext uri="{FF2B5EF4-FFF2-40B4-BE49-F238E27FC236}">
                  <a16:creationId xmlns:a16="http://schemas.microsoft.com/office/drawing/2014/main" id="{572D499A-4405-0084-42DA-82A10884FA24}"/>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+specificRequest()</a:t>
              </a:r>
            </a:p>
          </p:txBody>
        </p:sp>
        <p:sp>
          <p:nvSpPr>
            <p:cNvPr id="21531" name="Text Box 28">
              <a:extLst>
                <a:ext uri="{FF2B5EF4-FFF2-40B4-BE49-F238E27FC236}">
                  <a16:creationId xmlns:a16="http://schemas.microsoft.com/office/drawing/2014/main" id="{44AA7162-F8C4-1BDD-31E7-F932AFF08AA9}"/>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21512" name="Line 29">
            <a:extLst>
              <a:ext uri="{FF2B5EF4-FFF2-40B4-BE49-F238E27FC236}">
                <a16:creationId xmlns:a16="http://schemas.microsoft.com/office/drawing/2014/main" id="{948DAC80-BF04-7644-3B2C-CAFE016C4A09}"/>
              </a:ext>
            </a:extLst>
          </p:cNvPr>
          <p:cNvSpPr>
            <a:spLocks noChangeShapeType="1"/>
          </p:cNvSpPr>
          <p:nvPr/>
        </p:nvSpPr>
        <p:spPr bwMode="auto">
          <a:xfrm>
            <a:off x="2132013" y="4451350"/>
            <a:ext cx="137953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1513" name="AutoShape 30">
            <a:extLst>
              <a:ext uri="{FF2B5EF4-FFF2-40B4-BE49-F238E27FC236}">
                <a16:creationId xmlns:a16="http://schemas.microsoft.com/office/drawing/2014/main" id="{17BAC924-6E25-F1F8-AF5C-819AE7B66CB0}"/>
              </a:ext>
            </a:extLst>
          </p:cNvPr>
          <p:cNvSpPr>
            <a:spLocks noChangeArrowheads="1"/>
          </p:cNvSpPr>
          <p:nvPr/>
        </p:nvSpPr>
        <p:spPr bwMode="auto">
          <a:xfrm>
            <a:off x="4062413" y="5046663"/>
            <a:ext cx="233362"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1514" name="AutoShape 31">
            <a:extLst>
              <a:ext uri="{FF2B5EF4-FFF2-40B4-BE49-F238E27FC236}">
                <a16:creationId xmlns:a16="http://schemas.microsoft.com/office/drawing/2014/main" id="{38A52A89-9FFA-CF93-00EA-2FE29D31EF8E}"/>
              </a:ext>
            </a:extLst>
          </p:cNvPr>
          <p:cNvCxnSpPr>
            <a:cxnSpLocks noChangeShapeType="1"/>
            <a:stCxn id="21513" idx="3"/>
            <a:endCxn id="21534" idx="0"/>
          </p:cNvCxnSpPr>
          <p:nvPr/>
        </p:nvCxnSpPr>
        <p:spPr bwMode="auto">
          <a:xfrm rot="16200000" flipH="1">
            <a:off x="4433888" y="5010150"/>
            <a:ext cx="592138" cy="1100137"/>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1515" name="AutoShape 32">
            <a:extLst>
              <a:ext uri="{FF2B5EF4-FFF2-40B4-BE49-F238E27FC236}">
                <a16:creationId xmlns:a16="http://schemas.microsoft.com/office/drawing/2014/main" id="{1FFEE09D-0F64-E05B-4EB5-F4A088543184}"/>
              </a:ext>
            </a:extLst>
          </p:cNvPr>
          <p:cNvCxnSpPr>
            <a:cxnSpLocks noChangeShapeType="1"/>
            <a:stCxn id="21527" idx="3"/>
            <a:endCxn id="21535" idx="3"/>
          </p:cNvCxnSpPr>
          <p:nvPr/>
        </p:nvCxnSpPr>
        <p:spPr bwMode="auto">
          <a:xfrm flipH="1">
            <a:off x="5862638" y="4627563"/>
            <a:ext cx="2554287" cy="1641475"/>
          </a:xfrm>
          <a:prstGeom prst="bentConnector3">
            <a:avLst>
              <a:gd name="adj1" fmla="val -8889"/>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21516" name="Text Box 33">
            <a:extLst>
              <a:ext uri="{FF2B5EF4-FFF2-40B4-BE49-F238E27FC236}">
                <a16:creationId xmlns:a16="http://schemas.microsoft.com/office/drawing/2014/main" id="{F5CCF6B9-478C-85AF-2847-8116F53CFF43}"/>
              </a:ext>
            </a:extLst>
          </p:cNvPr>
          <p:cNvSpPr txBox="1">
            <a:spLocks noChangeArrowheads="1"/>
          </p:cNvSpPr>
          <p:nvPr/>
        </p:nvSpPr>
        <p:spPr bwMode="auto">
          <a:xfrm>
            <a:off x="7585075" y="587216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adaptee</a:t>
            </a:r>
          </a:p>
        </p:txBody>
      </p:sp>
      <p:sp>
        <p:nvSpPr>
          <p:cNvPr id="21517" name="Line 34">
            <a:extLst>
              <a:ext uri="{FF2B5EF4-FFF2-40B4-BE49-F238E27FC236}">
                <a16:creationId xmlns:a16="http://schemas.microsoft.com/office/drawing/2014/main" id="{E3C41365-2DF1-831E-4A81-8BE74F25927C}"/>
              </a:ext>
            </a:extLst>
          </p:cNvPr>
          <p:cNvSpPr>
            <a:spLocks noChangeShapeType="1"/>
          </p:cNvSpPr>
          <p:nvPr/>
        </p:nvSpPr>
        <p:spPr bwMode="auto">
          <a:xfrm>
            <a:off x="4119563" y="6078538"/>
            <a:ext cx="233362"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35">
            <a:extLst>
              <a:ext uri="{FF2B5EF4-FFF2-40B4-BE49-F238E27FC236}">
                <a16:creationId xmlns:a16="http://schemas.microsoft.com/office/drawing/2014/main" id="{A583CBF5-675F-FC8D-2FB5-A86B7BF7213C}"/>
              </a:ext>
            </a:extLst>
          </p:cNvPr>
          <p:cNvSpPr>
            <a:spLocks noChangeShapeType="1"/>
          </p:cNvSpPr>
          <p:nvPr/>
        </p:nvSpPr>
        <p:spPr bwMode="auto">
          <a:xfrm>
            <a:off x="4135438" y="6092825"/>
            <a:ext cx="0"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36">
            <a:extLst>
              <a:ext uri="{FF2B5EF4-FFF2-40B4-BE49-F238E27FC236}">
                <a16:creationId xmlns:a16="http://schemas.microsoft.com/office/drawing/2014/main" id="{71FE41D8-F017-8201-4AC8-145BEF315E1B}"/>
              </a:ext>
            </a:extLst>
          </p:cNvPr>
          <p:cNvSpPr>
            <a:spLocks noChangeShapeType="1"/>
          </p:cNvSpPr>
          <p:nvPr/>
        </p:nvSpPr>
        <p:spPr bwMode="auto">
          <a:xfrm>
            <a:off x="476250" y="6092825"/>
            <a:ext cx="3643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37">
            <a:extLst>
              <a:ext uri="{FF2B5EF4-FFF2-40B4-BE49-F238E27FC236}">
                <a16:creationId xmlns:a16="http://schemas.microsoft.com/office/drawing/2014/main" id="{FA9CAE76-AD9E-14BE-D4A6-19DB3D0F46C5}"/>
              </a:ext>
            </a:extLst>
          </p:cNvPr>
          <p:cNvSpPr>
            <a:spLocks noChangeShapeType="1"/>
          </p:cNvSpPr>
          <p:nvPr/>
        </p:nvSpPr>
        <p:spPr bwMode="auto">
          <a:xfrm>
            <a:off x="4135438" y="6283325"/>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38">
            <a:extLst>
              <a:ext uri="{FF2B5EF4-FFF2-40B4-BE49-F238E27FC236}">
                <a16:creationId xmlns:a16="http://schemas.microsoft.com/office/drawing/2014/main" id="{735BAF63-AD33-A28A-E4AA-1E47DC6CF8FE}"/>
              </a:ext>
            </a:extLst>
          </p:cNvPr>
          <p:cNvSpPr>
            <a:spLocks noChangeShapeType="1"/>
          </p:cNvSpPr>
          <p:nvPr/>
        </p:nvSpPr>
        <p:spPr bwMode="auto">
          <a:xfrm>
            <a:off x="460375" y="6569075"/>
            <a:ext cx="387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39">
            <a:extLst>
              <a:ext uri="{FF2B5EF4-FFF2-40B4-BE49-F238E27FC236}">
                <a16:creationId xmlns:a16="http://schemas.microsoft.com/office/drawing/2014/main" id="{8E8887B0-A9EC-1244-2282-697356EA49C5}"/>
              </a:ext>
            </a:extLst>
          </p:cNvPr>
          <p:cNvSpPr>
            <a:spLocks noChangeShapeType="1"/>
          </p:cNvSpPr>
          <p:nvPr/>
        </p:nvSpPr>
        <p:spPr bwMode="auto">
          <a:xfrm>
            <a:off x="4351338" y="6281738"/>
            <a:ext cx="0" cy="290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40">
            <a:extLst>
              <a:ext uri="{FF2B5EF4-FFF2-40B4-BE49-F238E27FC236}">
                <a16:creationId xmlns:a16="http://schemas.microsoft.com/office/drawing/2014/main" id="{75BA3024-A9A4-D3D7-11F5-0C853C69213C}"/>
              </a:ext>
            </a:extLst>
          </p:cNvPr>
          <p:cNvSpPr>
            <a:spLocks noChangeShapeType="1"/>
          </p:cNvSpPr>
          <p:nvPr/>
        </p:nvSpPr>
        <p:spPr bwMode="auto">
          <a:xfrm>
            <a:off x="465138" y="6081713"/>
            <a:ext cx="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Line 41">
            <a:extLst>
              <a:ext uri="{FF2B5EF4-FFF2-40B4-BE49-F238E27FC236}">
                <a16:creationId xmlns:a16="http://schemas.microsoft.com/office/drawing/2014/main" id="{94F48D87-8FA7-BC95-375D-4C8B2F9B332A}"/>
              </a:ext>
            </a:extLst>
          </p:cNvPr>
          <p:cNvSpPr>
            <a:spLocks noChangeShapeType="1"/>
          </p:cNvSpPr>
          <p:nvPr/>
        </p:nvSpPr>
        <p:spPr bwMode="auto">
          <a:xfrm>
            <a:off x="4325938" y="6415088"/>
            <a:ext cx="2603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Text Box 43">
            <a:extLst>
              <a:ext uri="{FF2B5EF4-FFF2-40B4-BE49-F238E27FC236}">
                <a16:creationId xmlns:a16="http://schemas.microsoft.com/office/drawing/2014/main" id="{5FB17A34-D345-F00B-6E4C-918305B9F693}"/>
              </a:ext>
            </a:extLst>
          </p:cNvPr>
          <p:cNvSpPr txBox="1">
            <a:spLocks noChangeArrowheads="1"/>
          </p:cNvSpPr>
          <p:nvPr/>
        </p:nvSpPr>
        <p:spPr bwMode="auto">
          <a:xfrm>
            <a:off x="371475" y="1328738"/>
            <a:ext cx="31726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tr-TR" sz="1800" dirty="0"/>
              <a:t>class </a:t>
            </a:r>
            <a:r>
              <a:rPr lang="en-GB" altLang="tr-TR" sz="1800" dirty="0" err="1"/>
              <a:t>Adaptee</a:t>
            </a:r>
            <a:r>
              <a:rPr lang="en-GB" altLang="tr-TR" sz="1800" dirty="0"/>
              <a:t> {    //</a:t>
            </a:r>
            <a:r>
              <a:rPr lang="en-GB" altLang="tr-TR" sz="1800" dirty="0" err="1"/>
              <a:t>Adaptee</a:t>
            </a:r>
            <a:endParaRPr lang="en-GB" altLang="tr-TR" sz="1800" dirty="0"/>
          </a:p>
          <a:p>
            <a:pPr eaLnBrk="1" hangingPunct="1">
              <a:spcBef>
                <a:spcPct val="0"/>
              </a:spcBef>
              <a:buFontTx/>
              <a:buNone/>
            </a:pPr>
            <a:r>
              <a:rPr lang="en-GB" altLang="tr-TR" sz="1800" dirty="0"/>
              <a:t>   public:  void g() {…} </a:t>
            </a:r>
          </a:p>
          <a:p>
            <a:pPr eaLnBrk="1" hangingPunct="1">
              <a:spcBef>
                <a:spcPct val="0"/>
              </a:spcBef>
              <a:buFontTx/>
              <a:buNone/>
            </a:pPr>
            <a:r>
              <a:rPr lang="en-GB" altLang="tr-TR" sz="1800" dirty="0"/>
              <a:t>               void h() {…} </a:t>
            </a:r>
          </a:p>
          <a:p>
            <a:pPr eaLnBrk="1" hangingPunct="1">
              <a:spcBef>
                <a:spcPct val="0"/>
              </a:spcBef>
              <a:buFontTx/>
              <a:buNone/>
            </a:pPr>
            <a:r>
              <a:rPr lang="en-GB" altLang="tr-TR" sz="1800" dirty="0"/>
              <a:t>};</a:t>
            </a:r>
          </a:p>
          <a:p>
            <a:pPr eaLnBrk="1" hangingPunct="1">
              <a:spcBef>
                <a:spcPct val="0"/>
              </a:spcBef>
              <a:buFontTx/>
              <a:buNone/>
            </a:pPr>
            <a:r>
              <a:rPr lang="en-GB" altLang="tr-TR" sz="1800" dirty="0"/>
              <a:t> class </a:t>
            </a:r>
            <a:r>
              <a:rPr lang="en-GB" altLang="tr-TR" sz="1800" dirty="0" err="1"/>
              <a:t>WhatIWant</a:t>
            </a:r>
            <a:r>
              <a:rPr lang="en-GB" altLang="tr-TR" sz="1800" dirty="0"/>
              <a:t> {   //Target </a:t>
            </a:r>
          </a:p>
          <a:p>
            <a:pPr eaLnBrk="1" hangingPunct="1">
              <a:spcBef>
                <a:spcPct val="0"/>
              </a:spcBef>
              <a:buFontTx/>
              <a:buNone/>
            </a:pPr>
            <a:r>
              <a:rPr lang="en-GB" altLang="tr-TR" sz="1800" dirty="0"/>
              <a:t>   public: virtual void f()=0; </a:t>
            </a:r>
          </a:p>
          <a:p>
            <a:pPr eaLnBrk="1" hangingPunct="1">
              <a:spcBef>
                <a:spcPct val="0"/>
              </a:spcBef>
              <a:buFontTx/>
              <a:buNone/>
            </a:pPr>
            <a:r>
              <a:rPr lang="en-US" altLang="tr-TR" sz="1800" dirty="0"/>
              <a:t>};</a:t>
            </a:r>
            <a:endParaRPr lang="en-GB" altLang="tr-TR" sz="1800" dirty="0"/>
          </a:p>
          <a:p>
            <a:pPr eaLnBrk="1" hangingPunct="1">
              <a:spcBef>
                <a:spcPct val="0"/>
              </a:spcBef>
              <a:buFontTx/>
              <a:buNone/>
            </a:pPr>
            <a:endParaRPr lang="en-GB" altLang="tr-TR" sz="1800" dirty="0"/>
          </a:p>
        </p:txBody>
      </p:sp>
      <p:sp>
        <p:nvSpPr>
          <p:cNvPr id="219180" name="Text Box 44">
            <a:extLst>
              <a:ext uri="{FF2B5EF4-FFF2-40B4-BE49-F238E27FC236}">
                <a16:creationId xmlns:a16="http://schemas.microsoft.com/office/drawing/2014/main" id="{C2051964-7E1F-035E-3352-738C2B460B97}"/>
              </a:ext>
            </a:extLst>
          </p:cNvPr>
          <p:cNvSpPr txBox="1">
            <a:spLocks noChangeArrowheads="1"/>
          </p:cNvSpPr>
          <p:nvPr/>
        </p:nvSpPr>
        <p:spPr bwMode="auto">
          <a:xfrm>
            <a:off x="4541838" y="1366838"/>
            <a:ext cx="41656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t>class Adapter: public </a:t>
            </a:r>
            <a:r>
              <a:rPr lang="en-US" altLang="tr-TR" sz="2000" b="1" dirty="0"/>
              <a:t>WhatIWant</a:t>
            </a:r>
            <a:r>
              <a:rPr lang="en-US" altLang="tr-TR" sz="2000" dirty="0"/>
              <a:t>{</a:t>
            </a:r>
          </a:p>
          <a:p>
            <a:pPr eaLnBrk="1" hangingPunct="1">
              <a:spcBef>
                <a:spcPct val="0"/>
              </a:spcBef>
              <a:buFontTx/>
              <a:buNone/>
            </a:pPr>
            <a:r>
              <a:rPr lang="en-US" altLang="tr-TR" sz="2000" dirty="0"/>
              <a:t>    private:</a:t>
            </a:r>
            <a:endParaRPr lang="en-US" altLang="tr-TR" sz="2000" b="1" dirty="0"/>
          </a:p>
          <a:p>
            <a:pPr eaLnBrk="1" hangingPunct="1">
              <a:spcBef>
                <a:spcPct val="0"/>
              </a:spcBef>
              <a:buFontTx/>
              <a:buNone/>
            </a:pPr>
            <a:r>
              <a:rPr lang="en-US" altLang="tr-TR" sz="2000" b="1" dirty="0"/>
              <a:t>           </a:t>
            </a:r>
            <a:r>
              <a:rPr lang="en-US" altLang="tr-TR" sz="2000" b="1" dirty="0" err="1"/>
              <a:t>Adaptee</a:t>
            </a:r>
            <a:r>
              <a:rPr lang="en-US" altLang="tr-TR" sz="2000" b="1" dirty="0"/>
              <a:t>* </a:t>
            </a:r>
            <a:r>
              <a:rPr lang="en-US" altLang="tr-TR" sz="2000" b="1" dirty="0" err="1"/>
              <a:t>adaptee</a:t>
            </a:r>
            <a:r>
              <a:rPr lang="en-US" altLang="tr-TR" sz="2000" b="1" dirty="0"/>
              <a:t>;</a:t>
            </a:r>
          </a:p>
          <a:p>
            <a:pPr eaLnBrk="1" hangingPunct="1">
              <a:spcBef>
                <a:spcPct val="0"/>
              </a:spcBef>
              <a:buFontTx/>
              <a:buNone/>
            </a:pPr>
            <a:r>
              <a:rPr lang="en-US" altLang="tr-TR" sz="2000" dirty="0"/>
              <a:t>    public:</a:t>
            </a:r>
          </a:p>
          <a:p>
            <a:pPr eaLnBrk="1" hangingPunct="1">
              <a:spcBef>
                <a:spcPct val="0"/>
              </a:spcBef>
              <a:buFontTx/>
              <a:buNone/>
            </a:pPr>
            <a:r>
              <a:rPr lang="en-US" altLang="tr-TR" sz="2000" dirty="0"/>
              <a:t>         void f(){</a:t>
            </a:r>
            <a:r>
              <a:rPr lang="en-US" altLang="tr-TR" sz="2000" b="1" dirty="0"/>
              <a:t> </a:t>
            </a:r>
            <a:r>
              <a:rPr lang="en-US" altLang="tr-TR" sz="2000" b="1" dirty="0" err="1"/>
              <a:t>adaptee.g</a:t>
            </a:r>
            <a:r>
              <a:rPr lang="en-US" altLang="tr-TR" sz="2000" b="1" dirty="0"/>
              <a:t>(); </a:t>
            </a:r>
          </a:p>
          <a:p>
            <a:pPr eaLnBrk="1" hangingPunct="1">
              <a:spcBef>
                <a:spcPct val="0"/>
              </a:spcBef>
              <a:buFontTx/>
              <a:buNone/>
            </a:pPr>
            <a:r>
              <a:rPr lang="en-US" altLang="tr-TR" sz="2000" b="1" dirty="0"/>
              <a:t>                      </a:t>
            </a:r>
            <a:r>
              <a:rPr lang="en-US" altLang="tr-TR" sz="2000" b="1" dirty="0" err="1"/>
              <a:t>adaptee.h</a:t>
            </a:r>
            <a:r>
              <a:rPr lang="en-US" altLang="tr-TR" sz="2000" b="1" dirty="0"/>
              <a:t>();}</a:t>
            </a:r>
          </a:p>
          <a:p>
            <a:pPr eaLnBrk="1" hangingPunct="1">
              <a:spcBef>
                <a:spcPct val="0"/>
              </a:spcBef>
              <a:buFontTx/>
              <a:buNone/>
            </a:pPr>
            <a:r>
              <a:rPr lang="en-US" altLang="tr-TR" sz="2000" dirty="0"/>
              <a:t>};</a:t>
            </a:r>
          </a:p>
        </p:txBody>
      </p:sp>
      <p:sp>
        <p:nvSpPr>
          <p:cNvPr id="3" name="TextBox 2">
            <a:extLst>
              <a:ext uri="{FF2B5EF4-FFF2-40B4-BE49-F238E27FC236}">
                <a16:creationId xmlns:a16="http://schemas.microsoft.com/office/drawing/2014/main" id="{34BD9EDB-05AC-1F43-2FF1-6C9DCC9634A6}"/>
              </a:ext>
            </a:extLst>
          </p:cNvPr>
          <p:cNvSpPr txBox="1"/>
          <p:nvPr/>
        </p:nvSpPr>
        <p:spPr>
          <a:xfrm>
            <a:off x="225327" y="180399"/>
            <a:ext cx="962123" cy="584775"/>
          </a:xfrm>
          <a:prstGeom prst="rect">
            <a:avLst/>
          </a:prstGeom>
          <a:noFill/>
        </p:spPr>
        <p:txBody>
          <a:bodyPr wrap="none" rtlCol="0">
            <a:spAutoFit/>
          </a:bodyPr>
          <a:lstStyle/>
          <a:p>
            <a:r>
              <a:rPr lang="en-US" sz="3200" b="1" dirty="0">
                <a:solidFill>
                  <a:srgbClr val="7030A0"/>
                </a:solidFill>
              </a:rPr>
              <a:t>C++</a:t>
            </a:r>
          </a:p>
        </p:txBody>
      </p:sp>
    </p:spTree>
    <p:extLst>
      <p:ext uri="{BB962C8B-B14F-4D97-AF65-F5344CB8AC3E}">
        <p14:creationId xmlns:p14="http://schemas.microsoft.com/office/powerpoint/2010/main" val="1620787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9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CFB080E-1165-02A4-B832-D217B256BE66}"/>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grpSp>
        <p:nvGrpSpPr>
          <p:cNvPr id="23555" name="Group 15">
            <a:extLst>
              <a:ext uri="{FF2B5EF4-FFF2-40B4-BE49-F238E27FC236}">
                <a16:creationId xmlns:a16="http://schemas.microsoft.com/office/drawing/2014/main" id="{A43CDE84-F922-CAD1-0BD5-5272A1590558}"/>
              </a:ext>
            </a:extLst>
          </p:cNvPr>
          <p:cNvGrpSpPr>
            <a:grpSpLocks/>
          </p:cNvGrpSpPr>
          <p:nvPr/>
        </p:nvGrpSpPr>
        <p:grpSpPr bwMode="auto">
          <a:xfrm>
            <a:off x="1042988" y="1428750"/>
            <a:ext cx="1008062" cy="531813"/>
            <a:chOff x="657" y="1026"/>
            <a:chExt cx="635" cy="335"/>
          </a:xfrm>
        </p:grpSpPr>
        <p:sp>
          <p:nvSpPr>
            <p:cNvPr id="23630" name="Rectangle 4">
              <a:extLst>
                <a:ext uri="{FF2B5EF4-FFF2-40B4-BE49-F238E27FC236}">
                  <a16:creationId xmlns:a16="http://schemas.microsoft.com/office/drawing/2014/main" id="{C04F3BD3-DB2A-E3C7-FB71-FA2ED5633F11}"/>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31" name="Text Box 5">
              <a:extLst>
                <a:ext uri="{FF2B5EF4-FFF2-40B4-BE49-F238E27FC236}">
                  <a16:creationId xmlns:a16="http://schemas.microsoft.com/office/drawing/2014/main" id="{107806B7-A600-1BF3-FD2C-42AFF671A0D0}"/>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23632" name="Line 13">
              <a:extLst>
                <a:ext uri="{FF2B5EF4-FFF2-40B4-BE49-F238E27FC236}">
                  <a16:creationId xmlns:a16="http://schemas.microsoft.com/office/drawing/2014/main" id="{CD332341-F110-D273-831A-249B1317777B}"/>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3" name="Line 14">
              <a:extLst>
                <a:ext uri="{FF2B5EF4-FFF2-40B4-BE49-F238E27FC236}">
                  <a16:creationId xmlns:a16="http://schemas.microsoft.com/office/drawing/2014/main" id="{7714049E-E053-FB09-8FD9-753F2D8F172C}"/>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56" name="Group 22">
            <a:extLst>
              <a:ext uri="{FF2B5EF4-FFF2-40B4-BE49-F238E27FC236}">
                <a16:creationId xmlns:a16="http://schemas.microsoft.com/office/drawing/2014/main" id="{08B1ED75-4633-66AB-99D0-7B3C075387E9}"/>
              </a:ext>
            </a:extLst>
          </p:cNvPr>
          <p:cNvGrpSpPr>
            <a:grpSpLocks/>
          </p:cNvGrpSpPr>
          <p:nvPr/>
        </p:nvGrpSpPr>
        <p:grpSpPr bwMode="auto">
          <a:xfrm>
            <a:off x="3465513" y="1368425"/>
            <a:ext cx="1282700" cy="850900"/>
            <a:chOff x="2018" y="1015"/>
            <a:chExt cx="808" cy="536"/>
          </a:xfrm>
        </p:grpSpPr>
        <p:grpSp>
          <p:nvGrpSpPr>
            <p:cNvPr id="23624" name="Group 21">
              <a:extLst>
                <a:ext uri="{FF2B5EF4-FFF2-40B4-BE49-F238E27FC236}">
                  <a16:creationId xmlns:a16="http://schemas.microsoft.com/office/drawing/2014/main" id="{BEDF6CE1-D342-C03E-EA8A-77426FA7A2AB}"/>
                </a:ext>
              </a:extLst>
            </p:cNvPr>
            <p:cNvGrpSpPr>
              <a:grpSpLocks/>
            </p:cNvGrpSpPr>
            <p:nvPr/>
          </p:nvGrpSpPr>
          <p:grpSpPr bwMode="auto">
            <a:xfrm>
              <a:off x="2018" y="1015"/>
              <a:ext cx="808" cy="536"/>
              <a:chOff x="2036" y="1006"/>
              <a:chExt cx="635" cy="536"/>
            </a:xfrm>
          </p:grpSpPr>
          <p:sp>
            <p:nvSpPr>
              <p:cNvPr id="23627" name="Rectangle 17">
                <a:extLst>
                  <a:ext uri="{FF2B5EF4-FFF2-40B4-BE49-F238E27FC236}">
                    <a16:creationId xmlns:a16="http://schemas.microsoft.com/office/drawing/2014/main" id="{BFF3DC24-E6D5-E167-FEC8-F8F434F52C4E}"/>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28" name="Line 19">
                <a:extLst>
                  <a:ext uri="{FF2B5EF4-FFF2-40B4-BE49-F238E27FC236}">
                    <a16:creationId xmlns:a16="http://schemas.microsoft.com/office/drawing/2014/main" id="{E97D8F10-DE39-1A18-A72B-D24178749715}"/>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9" name="Line 20">
                <a:extLst>
                  <a:ext uri="{FF2B5EF4-FFF2-40B4-BE49-F238E27FC236}">
                    <a16:creationId xmlns:a16="http://schemas.microsoft.com/office/drawing/2014/main" id="{1E3D742E-666A-211C-9AFE-DD0E0916D44C}"/>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25" name="Text Box 9">
              <a:extLst>
                <a:ext uri="{FF2B5EF4-FFF2-40B4-BE49-F238E27FC236}">
                  <a16:creationId xmlns:a16="http://schemas.microsoft.com/office/drawing/2014/main" id="{21E4AF41-33EB-7C64-8F66-53EC54DC2BD1}"/>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+request()</a:t>
              </a:r>
            </a:p>
          </p:txBody>
        </p:sp>
        <p:sp>
          <p:nvSpPr>
            <p:cNvPr id="23626" name="Text Box 18">
              <a:extLst>
                <a:ext uri="{FF2B5EF4-FFF2-40B4-BE49-F238E27FC236}">
                  <a16:creationId xmlns:a16="http://schemas.microsoft.com/office/drawing/2014/main" id="{4DDBC9C5-179D-1186-B574-435751B28EE8}"/>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23557" name="Group 23">
            <a:extLst>
              <a:ext uri="{FF2B5EF4-FFF2-40B4-BE49-F238E27FC236}">
                <a16:creationId xmlns:a16="http://schemas.microsoft.com/office/drawing/2014/main" id="{2513D462-EF64-F5B6-7CBF-83DF21E3066E}"/>
              </a:ext>
            </a:extLst>
          </p:cNvPr>
          <p:cNvGrpSpPr>
            <a:grpSpLocks/>
          </p:cNvGrpSpPr>
          <p:nvPr/>
        </p:nvGrpSpPr>
        <p:grpSpPr bwMode="auto">
          <a:xfrm>
            <a:off x="4508500" y="2820988"/>
            <a:ext cx="1282700" cy="850900"/>
            <a:chOff x="2018" y="1015"/>
            <a:chExt cx="808" cy="536"/>
          </a:xfrm>
        </p:grpSpPr>
        <p:grpSp>
          <p:nvGrpSpPr>
            <p:cNvPr id="23618" name="Group 24">
              <a:extLst>
                <a:ext uri="{FF2B5EF4-FFF2-40B4-BE49-F238E27FC236}">
                  <a16:creationId xmlns:a16="http://schemas.microsoft.com/office/drawing/2014/main" id="{F656819E-1465-3055-19D5-66F4C2561DB1}"/>
                </a:ext>
              </a:extLst>
            </p:cNvPr>
            <p:cNvGrpSpPr>
              <a:grpSpLocks/>
            </p:cNvGrpSpPr>
            <p:nvPr/>
          </p:nvGrpSpPr>
          <p:grpSpPr bwMode="auto">
            <a:xfrm>
              <a:off x="2018" y="1015"/>
              <a:ext cx="808" cy="536"/>
              <a:chOff x="2036" y="1006"/>
              <a:chExt cx="635" cy="536"/>
            </a:xfrm>
          </p:grpSpPr>
          <p:sp>
            <p:nvSpPr>
              <p:cNvPr id="23621" name="Rectangle 25">
                <a:extLst>
                  <a:ext uri="{FF2B5EF4-FFF2-40B4-BE49-F238E27FC236}">
                    <a16:creationId xmlns:a16="http://schemas.microsoft.com/office/drawing/2014/main" id="{A5452632-84FB-6381-A4C6-B52CA6183702}"/>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22" name="Line 26">
                <a:extLst>
                  <a:ext uri="{FF2B5EF4-FFF2-40B4-BE49-F238E27FC236}">
                    <a16:creationId xmlns:a16="http://schemas.microsoft.com/office/drawing/2014/main" id="{1DB99A2F-503D-E3DD-E1DB-2EA735A6D40B}"/>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3" name="Line 27">
                <a:extLst>
                  <a:ext uri="{FF2B5EF4-FFF2-40B4-BE49-F238E27FC236}">
                    <a16:creationId xmlns:a16="http://schemas.microsoft.com/office/drawing/2014/main" id="{D3FDB567-D3C8-6CFB-BC81-9EEA8B2BFB35}"/>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19" name="Text Box 28">
              <a:extLst>
                <a:ext uri="{FF2B5EF4-FFF2-40B4-BE49-F238E27FC236}">
                  <a16:creationId xmlns:a16="http://schemas.microsoft.com/office/drawing/2014/main" id="{94548FDC-5109-07FC-5D79-9D127A0CD0DC}"/>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23620" name="Text Box 29">
              <a:extLst>
                <a:ext uri="{FF2B5EF4-FFF2-40B4-BE49-F238E27FC236}">
                  <a16:creationId xmlns:a16="http://schemas.microsoft.com/office/drawing/2014/main" id="{C7B84105-426B-6D74-164C-06326C495A02}"/>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23558" name="Group 37">
            <a:extLst>
              <a:ext uri="{FF2B5EF4-FFF2-40B4-BE49-F238E27FC236}">
                <a16:creationId xmlns:a16="http://schemas.microsoft.com/office/drawing/2014/main" id="{D2E0D652-4F5C-9B17-AE6E-500E90D36A36}"/>
              </a:ext>
            </a:extLst>
          </p:cNvPr>
          <p:cNvGrpSpPr>
            <a:grpSpLocks/>
          </p:cNvGrpSpPr>
          <p:nvPr/>
        </p:nvGrpSpPr>
        <p:grpSpPr bwMode="auto">
          <a:xfrm>
            <a:off x="6170613" y="1336675"/>
            <a:ext cx="2174875" cy="850900"/>
            <a:chOff x="3869" y="1270"/>
            <a:chExt cx="1370" cy="536"/>
          </a:xfrm>
        </p:grpSpPr>
        <p:sp>
          <p:nvSpPr>
            <p:cNvPr id="23613" name="Rectangle 32">
              <a:extLst>
                <a:ext uri="{FF2B5EF4-FFF2-40B4-BE49-F238E27FC236}">
                  <a16:creationId xmlns:a16="http://schemas.microsoft.com/office/drawing/2014/main" id="{1B4D1A64-A00A-61FF-9F9A-8BB9A14EBCD4}"/>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14" name="Line 33">
              <a:extLst>
                <a:ext uri="{FF2B5EF4-FFF2-40B4-BE49-F238E27FC236}">
                  <a16:creationId xmlns:a16="http://schemas.microsoft.com/office/drawing/2014/main" id="{6B509D33-DE82-D275-894C-DCC697505E17}"/>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5" name="Line 34">
              <a:extLst>
                <a:ext uri="{FF2B5EF4-FFF2-40B4-BE49-F238E27FC236}">
                  <a16:creationId xmlns:a16="http://schemas.microsoft.com/office/drawing/2014/main" id="{99CD85B7-49C7-B253-8DC0-3595B1F47522}"/>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6" name="Text Box 11">
              <a:extLst>
                <a:ext uri="{FF2B5EF4-FFF2-40B4-BE49-F238E27FC236}">
                  <a16:creationId xmlns:a16="http://schemas.microsoft.com/office/drawing/2014/main" id="{281BDC8F-DD74-A889-161F-AE8FB4A8A196}"/>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+specificRequest()</a:t>
              </a:r>
            </a:p>
          </p:txBody>
        </p:sp>
        <p:sp>
          <p:nvSpPr>
            <p:cNvPr id="23617" name="Text Box 36">
              <a:extLst>
                <a:ext uri="{FF2B5EF4-FFF2-40B4-BE49-F238E27FC236}">
                  <a16:creationId xmlns:a16="http://schemas.microsoft.com/office/drawing/2014/main" id="{85605840-4D18-7CF2-01F5-BC1F576A7C41}"/>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23559" name="Line 38">
            <a:extLst>
              <a:ext uri="{FF2B5EF4-FFF2-40B4-BE49-F238E27FC236}">
                <a16:creationId xmlns:a16="http://schemas.microsoft.com/office/drawing/2014/main" id="{B93BA0E3-9F14-DD74-C098-AF654E0D6EAF}"/>
              </a:ext>
            </a:extLst>
          </p:cNvPr>
          <p:cNvSpPr>
            <a:spLocks noChangeShapeType="1"/>
          </p:cNvSpPr>
          <p:nvPr/>
        </p:nvSpPr>
        <p:spPr bwMode="auto">
          <a:xfrm>
            <a:off x="2060575" y="1671638"/>
            <a:ext cx="137953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3560" name="AutoShape 39">
            <a:extLst>
              <a:ext uri="{FF2B5EF4-FFF2-40B4-BE49-F238E27FC236}">
                <a16:creationId xmlns:a16="http://schemas.microsoft.com/office/drawing/2014/main" id="{7C4A7E8B-1E1E-8CE2-0486-874EA4D63410}"/>
              </a:ext>
            </a:extLst>
          </p:cNvPr>
          <p:cNvSpPr>
            <a:spLocks noChangeArrowheads="1"/>
          </p:cNvSpPr>
          <p:nvPr/>
        </p:nvSpPr>
        <p:spPr bwMode="auto">
          <a:xfrm>
            <a:off x="3990975" y="2135188"/>
            <a:ext cx="233363"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561" name="AutoShape 40">
            <a:extLst>
              <a:ext uri="{FF2B5EF4-FFF2-40B4-BE49-F238E27FC236}">
                <a16:creationId xmlns:a16="http://schemas.microsoft.com/office/drawing/2014/main" id="{B5471C66-D66A-6801-EBE6-864CD1F6DD4D}"/>
              </a:ext>
            </a:extLst>
          </p:cNvPr>
          <p:cNvSpPr>
            <a:spLocks noChangeArrowheads="1"/>
          </p:cNvSpPr>
          <p:nvPr/>
        </p:nvSpPr>
        <p:spPr bwMode="auto">
          <a:xfrm>
            <a:off x="6935788" y="216217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3562" name="AutoShape 41">
            <a:extLst>
              <a:ext uri="{FF2B5EF4-FFF2-40B4-BE49-F238E27FC236}">
                <a16:creationId xmlns:a16="http://schemas.microsoft.com/office/drawing/2014/main" id="{5D34060A-6BFF-25F8-A561-E20C91F1805A}"/>
              </a:ext>
            </a:extLst>
          </p:cNvPr>
          <p:cNvCxnSpPr>
            <a:cxnSpLocks noChangeShapeType="1"/>
            <a:stCxn id="23560" idx="3"/>
            <a:endCxn id="23620" idx="0"/>
          </p:cNvCxnSpPr>
          <p:nvPr/>
        </p:nvCxnSpPr>
        <p:spPr bwMode="auto">
          <a:xfrm rot="16200000" flipH="1">
            <a:off x="4418012" y="2043113"/>
            <a:ext cx="481013" cy="1100138"/>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3563" name="AutoShape 42">
            <a:extLst>
              <a:ext uri="{FF2B5EF4-FFF2-40B4-BE49-F238E27FC236}">
                <a16:creationId xmlns:a16="http://schemas.microsoft.com/office/drawing/2014/main" id="{A9F92BE8-B880-673F-5C32-B5980C232AAC}"/>
              </a:ext>
            </a:extLst>
          </p:cNvPr>
          <p:cNvCxnSpPr>
            <a:cxnSpLocks noChangeShapeType="1"/>
            <a:stCxn id="23561" idx="3"/>
            <a:endCxn id="23620" idx="0"/>
          </p:cNvCxnSpPr>
          <p:nvPr/>
        </p:nvCxnSpPr>
        <p:spPr bwMode="auto">
          <a:xfrm rot="5400000">
            <a:off x="5903913" y="1684338"/>
            <a:ext cx="454025" cy="1844675"/>
          </a:xfrm>
          <a:prstGeom prst="bentConnector3">
            <a:avLst>
              <a:gd name="adj1" fmla="val 4964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564" name="Text Box 43">
            <a:extLst>
              <a:ext uri="{FF2B5EF4-FFF2-40B4-BE49-F238E27FC236}">
                <a16:creationId xmlns:a16="http://schemas.microsoft.com/office/drawing/2014/main" id="{28DB0133-C07A-3E7D-2947-003B840C1900}"/>
              </a:ext>
            </a:extLst>
          </p:cNvPr>
          <p:cNvSpPr txBox="1">
            <a:spLocks noChangeArrowheads="1"/>
          </p:cNvSpPr>
          <p:nvPr/>
        </p:nvSpPr>
        <p:spPr bwMode="auto">
          <a:xfrm>
            <a:off x="509588" y="6151563"/>
            <a:ext cx="4008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adaptee.specificRequest();}</a:t>
            </a:r>
          </a:p>
        </p:txBody>
      </p:sp>
      <p:grpSp>
        <p:nvGrpSpPr>
          <p:cNvPr id="23565" name="Group 44">
            <a:extLst>
              <a:ext uri="{FF2B5EF4-FFF2-40B4-BE49-F238E27FC236}">
                <a16:creationId xmlns:a16="http://schemas.microsoft.com/office/drawing/2014/main" id="{8E8D79CF-A736-B5BD-229F-46A60EB47B32}"/>
              </a:ext>
            </a:extLst>
          </p:cNvPr>
          <p:cNvGrpSpPr>
            <a:grpSpLocks/>
          </p:cNvGrpSpPr>
          <p:nvPr/>
        </p:nvGrpSpPr>
        <p:grpSpPr bwMode="auto">
          <a:xfrm>
            <a:off x="1114425" y="4265613"/>
            <a:ext cx="1008063" cy="531812"/>
            <a:chOff x="657" y="1026"/>
            <a:chExt cx="635" cy="335"/>
          </a:xfrm>
        </p:grpSpPr>
        <p:sp>
          <p:nvSpPr>
            <p:cNvPr id="23609" name="Rectangle 45">
              <a:extLst>
                <a:ext uri="{FF2B5EF4-FFF2-40B4-BE49-F238E27FC236}">
                  <a16:creationId xmlns:a16="http://schemas.microsoft.com/office/drawing/2014/main" id="{B4B84677-6432-C834-BEEF-11E7496C2049}"/>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10" name="Text Box 46">
              <a:extLst>
                <a:ext uri="{FF2B5EF4-FFF2-40B4-BE49-F238E27FC236}">
                  <a16:creationId xmlns:a16="http://schemas.microsoft.com/office/drawing/2014/main" id="{81FC118D-6C78-5B3B-5DB4-EA136D35BEAC}"/>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23611" name="Line 47">
              <a:extLst>
                <a:ext uri="{FF2B5EF4-FFF2-40B4-BE49-F238E27FC236}">
                  <a16:creationId xmlns:a16="http://schemas.microsoft.com/office/drawing/2014/main" id="{00712C32-A532-F29B-BC49-E65CE09EA02F}"/>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2" name="Line 48">
              <a:extLst>
                <a:ext uri="{FF2B5EF4-FFF2-40B4-BE49-F238E27FC236}">
                  <a16:creationId xmlns:a16="http://schemas.microsoft.com/office/drawing/2014/main" id="{C5F89E79-FB2F-4884-2DD2-6849CD53E1D4}"/>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66" name="Group 49">
            <a:extLst>
              <a:ext uri="{FF2B5EF4-FFF2-40B4-BE49-F238E27FC236}">
                <a16:creationId xmlns:a16="http://schemas.microsoft.com/office/drawing/2014/main" id="{CF21A5AC-D621-D4A2-D6EB-DDA7909B5052}"/>
              </a:ext>
            </a:extLst>
          </p:cNvPr>
          <p:cNvGrpSpPr>
            <a:grpSpLocks/>
          </p:cNvGrpSpPr>
          <p:nvPr/>
        </p:nvGrpSpPr>
        <p:grpSpPr bwMode="auto">
          <a:xfrm>
            <a:off x="3536950" y="4191000"/>
            <a:ext cx="1282700" cy="850900"/>
            <a:chOff x="2018" y="1015"/>
            <a:chExt cx="808" cy="536"/>
          </a:xfrm>
        </p:grpSpPr>
        <p:grpSp>
          <p:nvGrpSpPr>
            <p:cNvPr id="23603" name="Group 50">
              <a:extLst>
                <a:ext uri="{FF2B5EF4-FFF2-40B4-BE49-F238E27FC236}">
                  <a16:creationId xmlns:a16="http://schemas.microsoft.com/office/drawing/2014/main" id="{F18C370B-D7A0-5DE0-CC54-C4F125D51FCE}"/>
                </a:ext>
              </a:extLst>
            </p:cNvPr>
            <p:cNvGrpSpPr>
              <a:grpSpLocks/>
            </p:cNvGrpSpPr>
            <p:nvPr/>
          </p:nvGrpSpPr>
          <p:grpSpPr bwMode="auto">
            <a:xfrm>
              <a:off x="2018" y="1015"/>
              <a:ext cx="808" cy="536"/>
              <a:chOff x="2036" y="1006"/>
              <a:chExt cx="635" cy="536"/>
            </a:xfrm>
          </p:grpSpPr>
          <p:sp>
            <p:nvSpPr>
              <p:cNvPr id="23606" name="Rectangle 51">
                <a:extLst>
                  <a:ext uri="{FF2B5EF4-FFF2-40B4-BE49-F238E27FC236}">
                    <a16:creationId xmlns:a16="http://schemas.microsoft.com/office/drawing/2014/main" id="{2211913B-6A95-98FC-A8D9-88D03C45F9AE}"/>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07" name="Line 52">
                <a:extLst>
                  <a:ext uri="{FF2B5EF4-FFF2-40B4-BE49-F238E27FC236}">
                    <a16:creationId xmlns:a16="http://schemas.microsoft.com/office/drawing/2014/main" id="{AD50F0AC-A42B-FF8B-CA58-FAB31A67245C}"/>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8" name="Line 53">
                <a:extLst>
                  <a:ext uri="{FF2B5EF4-FFF2-40B4-BE49-F238E27FC236}">
                    <a16:creationId xmlns:a16="http://schemas.microsoft.com/office/drawing/2014/main" id="{0F2501BE-FFB4-0DEB-E85F-2A6D5A5B9719}"/>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04" name="Text Box 54">
              <a:extLst>
                <a:ext uri="{FF2B5EF4-FFF2-40B4-BE49-F238E27FC236}">
                  <a16:creationId xmlns:a16="http://schemas.microsoft.com/office/drawing/2014/main" id="{E53D6225-FA92-8C77-2999-B51C11734AAD}"/>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+request()</a:t>
              </a:r>
            </a:p>
          </p:txBody>
        </p:sp>
        <p:sp>
          <p:nvSpPr>
            <p:cNvPr id="23605" name="Text Box 55">
              <a:extLst>
                <a:ext uri="{FF2B5EF4-FFF2-40B4-BE49-F238E27FC236}">
                  <a16:creationId xmlns:a16="http://schemas.microsoft.com/office/drawing/2014/main" id="{84152674-3AFB-51A0-C946-71907F2A08D2}"/>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23567" name="Group 56">
            <a:extLst>
              <a:ext uri="{FF2B5EF4-FFF2-40B4-BE49-F238E27FC236}">
                <a16:creationId xmlns:a16="http://schemas.microsoft.com/office/drawing/2014/main" id="{1753922D-54BB-34BC-9B8E-85F0246324AA}"/>
              </a:ext>
            </a:extLst>
          </p:cNvPr>
          <p:cNvGrpSpPr>
            <a:grpSpLocks/>
          </p:cNvGrpSpPr>
          <p:nvPr/>
        </p:nvGrpSpPr>
        <p:grpSpPr bwMode="auto">
          <a:xfrm>
            <a:off x="4579938" y="5843588"/>
            <a:ext cx="1282700" cy="850900"/>
            <a:chOff x="2018" y="1015"/>
            <a:chExt cx="808" cy="536"/>
          </a:xfrm>
        </p:grpSpPr>
        <p:grpSp>
          <p:nvGrpSpPr>
            <p:cNvPr id="23597" name="Group 57">
              <a:extLst>
                <a:ext uri="{FF2B5EF4-FFF2-40B4-BE49-F238E27FC236}">
                  <a16:creationId xmlns:a16="http://schemas.microsoft.com/office/drawing/2014/main" id="{604F9582-A63B-81FF-A0EC-58DDF5AC9B12}"/>
                </a:ext>
              </a:extLst>
            </p:cNvPr>
            <p:cNvGrpSpPr>
              <a:grpSpLocks/>
            </p:cNvGrpSpPr>
            <p:nvPr/>
          </p:nvGrpSpPr>
          <p:grpSpPr bwMode="auto">
            <a:xfrm>
              <a:off x="2018" y="1015"/>
              <a:ext cx="808" cy="536"/>
              <a:chOff x="2036" y="1006"/>
              <a:chExt cx="635" cy="536"/>
            </a:xfrm>
          </p:grpSpPr>
          <p:sp>
            <p:nvSpPr>
              <p:cNvPr id="23600" name="Rectangle 58">
                <a:extLst>
                  <a:ext uri="{FF2B5EF4-FFF2-40B4-BE49-F238E27FC236}">
                    <a16:creationId xmlns:a16="http://schemas.microsoft.com/office/drawing/2014/main" id="{858E2252-6135-2B9A-7E98-CF9F5AF3A585}"/>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01" name="Line 59">
                <a:extLst>
                  <a:ext uri="{FF2B5EF4-FFF2-40B4-BE49-F238E27FC236}">
                    <a16:creationId xmlns:a16="http://schemas.microsoft.com/office/drawing/2014/main" id="{5DD9E30A-2776-DC46-F631-9380594B5D46}"/>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2" name="Line 60">
                <a:extLst>
                  <a:ext uri="{FF2B5EF4-FFF2-40B4-BE49-F238E27FC236}">
                    <a16:creationId xmlns:a16="http://schemas.microsoft.com/office/drawing/2014/main" id="{1E04B93D-A348-E099-A424-36B02362E040}"/>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98" name="Text Box 61">
              <a:extLst>
                <a:ext uri="{FF2B5EF4-FFF2-40B4-BE49-F238E27FC236}">
                  <a16:creationId xmlns:a16="http://schemas.microsoft.com/office/drawing/2014/main" id="{586A379B-808E-25CD-1459-ED47A31F869D}"/>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23599" name="Text Box 62">
              <a:extLst>
                <a:ext uri="{FF2B5EF4-FFF2-40B4-BE49-F238E27FC236}">
                  <a16:creationId xmlns:a16="http://schemas.microsoft.com/office/drawing/2014/main" id="{F785A6B7-06D9-30B4-9E9A-6EFAD413A7C8}"/>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23568" name="Group 63">
            <a:extLst>
              <a:ext uri="{FF2B5EF4-FFF2-40B4-BE49-F238E27FC236}">
                <a16:creationId xmlns:a16="http://schemas.microsoft.com/office/drawing/2014/main" id="{3477E969-6235-6D72-AF4F-2CA97A8E0A44}"/>
              </a:ext>
            </a:extLst>
          </p:cNvPr>
          <p:cNvGrpSpPr>
            <a:grpSpLocks/>
          </p:cNvGrpSpPr>
          <p:nvPr/>
        </p:nvGrpSpPr>
        <p:grpSpPr bwMode="auto">
          <a:xfrm>
            <a:off x="6242050" y="4202113"/>
            <a:ext cx="2174875" cy="850900"/>
            <a:chOff x="3869" y="1270"/>
            <a:chExt cx="1370" cy="536"/>
          </a:xfrm>
        </p:grpSpPr>
        <p:sp>
          <p:nvSpPr>
            <p:cNvPr id="23592" name="Rectangle 64">
              <a:extLst>
                <a:ext uri="{FF2B5EF4-FFF2-40B4-BE49-F238E27FC236}">
                  <a16:creationId xmlns:a16="http://schemas.microsoft.com/office/drawing/2014/main" id="{AB3173FF-2421-6645-4EB8-5B6FDED3D16E}"/>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593" name="Line 65">
              <a:extLst>
                <a:ext uri="{FF2B5EF4-FFF2-40B4-BE49-F238E27FC236}">
                  <a16:creationId xmlns:a16="http://schemas.microsoft.com/office/drawing/2014/main" id="{B1D589E9-7190-A4E5-5CC8-6CEC47F8FDE5}"/>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4" name="Line 66">
              <a:extLst>
                <a:ext uri="{FF2B5EF4-FFF2-40B4-BE49-F238E27FC236}">
                  <a16:creationId xmlns:a16="http://schemas.microsoft.com/office/drawing/2014/main" id="{83EC6357-C871-399A-C603-73110D02F6E2}"/>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5" name="Text Box 67">
              <a:extLst>
                <a:ext uri="{FF2B5EF4-FFF2-40B4-BE49-F238E27FC236}">
                  <a16:creationId xmlns:a16="http://schemas.microsoft.com/office/drawing/2014/main" id="{340E725A-2EAA-C5E3-E50D-5ACC296B0680}"/>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+specificRequest()</a:t>
              </a:r>
            </a:p>
          </p:txBody>
        </p:sp>
        <p:sp>
          <p:nvSpPr>
            <p:cNvPr id="23596" name="Text Box 68">
              <a:extLst>
                <a:ext uri="{FF2B5EF4-FFF2-40B4-BE49-F238E27FC236}">
                  <a16:creationId xmlns:a16="http://schemas.microsoft.com/office/drawing/2014/main" id="{3DDDC272-F23E-A50B-AFEC-AC523031C23A}"/>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23569" name="Line 69">
            <a:extLst>
              <a:ext uri="{FF2B5EF4-FFF2-40B4-BE49-F238E27FC236}">
                <a16:creationId xmlns:a16="http://schemas.microsoft.com/office/drawing/2014/main" id="{506349E9-0779-CDAB-68DC-50DFFA11C016}"/>
              </a:ext>
            </a:extLst>
          </p:cNvPr>
          <p:cNvSpPr>
            <a:spLocks noChangeShapeType="1"/>
          </p:cNvSpPr>
          <p:nvPr/>
        </p:nvSpPr>
        <p:spPr bwMode="auto">
          <a:xfrm>
            <a:off x="2132013" y="4451350"/>
            <a:ext cx="137953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3570" name="AutoShape 70">
            <a:extLst>
              <a:ext uri="{FF2B5EF4-FFF2-40B4-BE49-F238E27FC236}">
                <a16:creationId xmlns:a16="http://schemas.microsoft.com/office/drawing/2014/main" id="{D8D282F4-D5CF-9391-D711-222AC838D299}"/>
              </a:ext>
            </a:extLst>
          </p:cNvPr>
          <p:cNvSpPr>
            <a:spLocks noChangeArrowheads="1"/>
          </p:cNvSpPr>
          <p:nvPr/>
        </p:nvSpPr>
        <p:spPr bwMode="auto">
          <a:xfrm>
            <a:off x="4062413" y="5046663"/>
            <a:ext cx="233362"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3571" name="AutoShape 72">
            <a:extLst>
              <a:ext uri="{FF2B5EF4-FFF2-40B4-BE49-F238E27FC236}">
                <a16:creationId xmlns:a16="http://schemas.microsoft.com/office/drawing/2014/main" id="{994ADAF4-5BE8-2C86-F589-BEB5E532DD65}"/>
              </a:ext>
            </a:extLst>
          </p:cNvPr>
          <p:cNvCxnSpPr>
            <a:cxnSpLocks noChangeShapeType="1"/>
            <a:stCxn id="23570" idx="3"/>
            <a:endCxn id="23599" idx="0"/>
          </p:cNvCxnSpPr>
          <p:nvPr/>
        </p:nvCxnSpPr>
        <p:spPr bwMode="auto">
          <a:xfrm rot="16200000" flipH="1">
            <a:off x="4433888" y="5010150"/>
            <a:ext cx="592138" cy="1100137"/>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3572" name="AutoShape 73">
            <a:extLst>
              <a:ext uri="{FF2B5EF4-FFF2-40B4-BE49-F238E27FC236}">
                <a16:creationId xmlns:a16="http://schemas.microsoft.com/office/drawing/2014/main" id="{E86D0125-EE4B-5E74-7735-E428E791349A}"/>
              </a:ext>
            </a:extLst>
          </p:cNvPr>
          <p:cNvCxnSpPr>
            <a:cxnSpLocks noChangeShapeType="1"/>
            <a:stCxn id="23592" idx="3"/>
            <a:endCxn id="23600" idx="3"/>
          </p:cNvCxnSpPr>
          <p:nvPr/>
        </p:nvCxnSpPr>
        <p:spPr bwMode="auto">
          <a:xfrm flipH="1">
            <a:off x="5862638" y="4627563"/>
            <a:ext cx="2554287" cy="1641475"/>
          </a:xfrm>
          <a:prstGeom prst="bentConnector3">
            <a:avLst>
              <a:gd name="adj1" fmla="val -8889"/>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23573" name="Text Box 74">
            <a:extLst>
              <a:ext uri="{FF2B5EF4-FFF2-40B4-BE49-F238E27FC236}">
                <a16:creationId xmlns:a16="http://schemas.microsoft.com/office/drawing/2014/main" id="{664544BB-0A43-F038-794F-42E97587DF41}"/>
              </a:ext>
            </a:extLst>
          </p:cNvPr>
          <p:cNvSpPr txBox="1">
            <a:spLocks noChangeArrowheads="1"/>
          </p:cNvSpPr>
          <p:nvPr/>
        </p:nvSpPr>
        <p:spPr bwMode="auto">
          <a:xfrm>
            <a:off x="7585075" y="587216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adaptee</a:t>
            </a:r>
          </a:p>
        </p:txBody>
      </p:sp>
      <p:sp>
        <p:nvSpPr>
          <p:cNvPr id="23574" name="Line 89">
            <a:extLst>
              <a:ext uri="{FF2B5EF4-FFF2-40B4-BE49-F238E27FC236}">
                <a16:creationId xmlns:a16="http://schemas.microsoft.com/office/drawing/2014/main" id="{F6D79A11-D7A8-ECCC-992C-45923E3AD018}"/>
              </a:ext>
            </a:extLst>
          </p:cNvPr>
          <p:cNvSpPr>
            <a:spLocks noChangeShapeType="1"/>
          </p:cNvSpPr>
          <p:nvPr/>
        </p:nvSpPr>
        <p:spPr bwMode="auto">
          <a:xfrm>
            <a:off x="4119563" y="6078538"/>
            <a:ext cx="233362"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Line 90">
            <a:extLst>
              <a:ext uri="{FF2B5EF4-FFF2-40B4-BE49-F238E27FC236}">
                <a16:creationId xmlns:a16="http://schemas.microsoft.com/office/drawing/2014/main" id="{B15B6708-427B-337A-97D2-9CC776641AF6}"/>
              </a:ext>
            </a:extLst>
          </p:cNvPr>
          <p:cNvSpPr>
            <a:spLocks noChangeShapeType="1"/>
          </p:cNvSpPr>
          <p:nvPr/>
        </p:nvSpPr>
        <p:spPr bwMode="auto">
          <a:xfrm>
            <a:off x="4135438" y="6092825"/>
            <a:ext cx="0"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Line 92">
            <a:extLst>
              <a:ext uri="{FF2B5EF4-FFF2-40B4-BE49-F238E27FC236}">
                <a16:creationId xmlns:a16="http://schemas.microsoft.com/office/drawing/2014/main" id="{6416535A-AA5D-044F-2DD1-3E5A052EEC0E}"/>
              </a:ext>
            </a:extLst>
          </p:cNvPr>
          <p:cNvSpPr>
            <a:spLocks noChangeShapeType="1"/>
          </p:cNvSpPr>
          <p:nvPr/>
        </p:nvSpPr>
        <p:spPr bwMode="auto">
          <a:xfrm>
            <a:off x="476250" y="6092825"/>
            <a:ext cx="3643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93">
            <a:extLst>
              <a:ext uri="{FF2B5EF4-FFF2-40B4-BE49-F238E27FC236}">
                <a16:creationId xmlns:a16="http://schemas.microsoft.com/office/drawing/2014/main" id="{0DBBFC0F-717E-C10A-B096-AF17B8754D82}"/>
              </a:ext>
            </a:extLst>
          </p:cNvPr>
          <p:cNvSpPr>
            <a:spLocks noChangeShapeType="1"/>
          </p:cNvSpPr>
          <p:nvPr/>
        </p:nvSpPr>
        <p:spPr bwMode="auto">
          <a:xfrm>
            <a:off x="4135438" y="6283325"/>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94">
            <a:extLst>
              <a:ext uri="{FF2B5EF4-FFF2-40B4-BE49-F238E27FC236}">
                <a16:creationId xmlns:a16="http://schemas.microsoft.com/office/drawing/2014/main" id="{A7228678-308D-28E7-AD7C-6C578B3AEB3A}"/>
              </a:ext>
            </a:extLst>
          </p:cNvPr>
          <p:cNvSpPr>
            <a:spLocks noChangeShapeType="1"/>
          </p:cNvSpPr>
          <p:nvPr/>
        </p:nvSpPr>
        <p:spPr bwMode="auto">
          <a:xfrm>
            <a:off x="460375" y="6569075"/>
            <a:ext cx="387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95">
            <a:extLst>
              <a:ext uri="{FF2B5EF4-FFF2-40B4-BE49-F238E27FC236}">
                <a16:creationId xmlns:a16="http://schemas.microsoft.com/office/drawing/2014/main" id="{04EE6D20-4D06-A4CF-5731-4490F0980452}"/>
              </a:ext>
            </a:extLst>
          </p:cNvPr>
          <p:cNvSpPr>
            <a:spLocks noChangeShapeType="1"/>
          </p:cNvSpPr>
          <p:nvPr/>
        </p:nvSpPr>
        <p:spPr bwMode="auto">
          <a:xfrm>
            <a:off x="4351338" y="6281738"/>
            <a:ext cx="0" cy="290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80" name="Group 97">
            <a:extLst>
              <a:ext uri="{FF2B5EF4-FFF2-40B4-BE49-F238E27FC236}">
                <a16:creationId xmlns:a16="http://schemas.microsoft.com/office/drawing/2014/main" id="{1EFC456F-6322-D5D5-E9E2-D4BBF9642D05}"/>
              </a:ext>
            </a:extLst>
          </p:cNvPr>
          <p:cNvGrpSpPr>
            <a:grpSpLocks/>
          </p:cNvGrpSpPr>
          <p:nvPr/>
        </p:nvGrpSpPr>
        <p:grpSpPr bwMode="auto">
          <a:xfrm>
            <a:off x="522288" y="3076575"/>
            <a:ext cx="3614737" cy="493713"/>
            <a:chOff x="329" y="1938"/>
            <a:chExt cx="2277" cy="311"/>
          </a:xfrm>
        </p:grpSpPr>
        <p:sp>
          <p:nvSpPr>
            <p:cNvPr id="23584" name="Text Box 12">
              <a:extLst>
                <a:ext uri="{FF2B5EF4-FFF2-40B4-BE49-F238E27FC236}">
                  <a16:creationId xmlns:a16="http://schemas.microsoft.com/office/drawing/2014/main" id="{6C1C7356-2734-3C98-CAE2-E450149D6D39}"/>
                </a:ext>
              </a:extLst>
            </p:cNvPr>
            <p:cNvSpPr txBox="1">
              <a:spLocks noChangeArrowheads="1"/>
            </p:cNvSpPr>
            <p:nvPr/>
          </p:nvSpPr>
          <p:spPr bwMode="auto">
            <a:xfrm>
              <a:off x="340" y="1976"/>
              <a:ext cx="2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super.specificRequest();}</a:t>
              </a:r>
            </a:p>
          </p:txBody>
        </p:sp>
        <p:sp>
          <p:nvSpPr>
            <p:cNvPr id="23585" name="Line 76">
              <a:extLst>
                <a:ext uri="{FF2B5EF4-FFF2-40B4-BE49-F238E27FC236}">
                  <a16:creationId xmlns:a16="http://schemas.microsoft.com/office/drawing/2014/main" id="{436DE248-6861-6222-1CAA-A99805123554}"/>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77">
              <a:extLst>
                <a:ext uri="{FF2B5EF4-FFF2-40B4-BE49-F238E27FC236}">
                  <a16:creationId xmlns:a16="http://schemas.microsoft.com/office/drawing/2014/main" id="{2FE4BE00-A22A-A473-0371-E02F53E08B73}"/>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75">
              <a:extLst>
                <a:ext uri="{FF2B5EF4-FFF2-40B4-BE49-F238E27FC236}">
                  <a16:creationId xmlns:a16="http://schemas.microsoft.com/office/drawing/2014/main" id="{D2D6242F-A2A2-4F66-FB41-214F8BBD3C8E}"/>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8" name="Line 78">
              <a:extLst>
                <a:ext uri="{FF2B5EF4-FFF2-40B4-BE49-F238E27FC236}">
                  <a16:creationId xmlns:a16="http://schemas.microsoft.com/office/drawing/2014/main" id="{95104F7F-85B8-0841-AC0F-B682109CBD40}"/>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79">
              <a:extLst>
                <a:ext uri="{FF2B5EF4-FFF2-40B4-BE49-F238E27FC236}">
                  <a16:creationId xmlns:a16="http://schemas.microsoft.com/office/drawing/2014/main" id="{BE53540D-4476-0996-1C72-C756D0F1F4F2}"/>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80">
              <a:extLst>
                <a:ext uri="{FF2B5EF4-FFF2-40B4-BE49-F238E27FC236}">
                  <a16:creationId xmlns:a16="http://schemas.microsoft.com/office/drawing/2014/main" id="{0EF0C33C-D17C-DC23-D160-E19CA1840C3F}"/>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Line 96">
              <a:extLst>
                <a:ext uri="{FF2B5EF4-FFF2-40B4-BE49-F238E27FC236}">
                  <a16:creationId xmlns:a16="http://schemas.microsoft.com/office/drawing/2014/main" id="{D8C8B36F-301A-8CD5-05FA-5CBEF484B241}"/>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81" name="Line 98">
            <a:extLst>
              <a:ext uri="{FF2B5EF4-FFF2-40B4-BE49-F238E27FC236}">
                <a16:creationId xmlns:a16="http://schemas.microsoft.com/office/drawing/2014/main" id="{43649EC8-E3A6-2D10-EF5C-C8251A6E49D5}"/>
              </a:ext>
            </a:extLst>
          </p:cNvPr>
          <p:cNvSpPr>
            <a:spLocks noChangeShapeType="1"/>
          </p:cNvSpPr>
          <p:nvPr/>
        </p:nvSpPr>
        <p:spPr bwMode="auto">
          <a:xfrm>
            <a:off x="4078288" y="3425825"/>
            <a:ext cx="45085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99">
            <a:extLst>
              <a:ext uri="{FF2B5EF4-FFF2-40B4-BE49-F238E27FC236}">
                <a16:creationId xmlns:a16="http://schemas.microsoft.com/office/drawing/2014/main" id="{FDE0F91A-E6BF-8C40-58D7-059FE78D70A4}"/>
              </a:ext>
            </a:extLst>
          </p:cNvPr>
          <p:cNvSpPr>
            <a:spLocks noChangeShapeType="1"/>
          </p:cNvSpPr>
          <p:nvPr/>
        </p:nvSpPr>
        <p:spPr bwMode="auto">
          <a:xfrm>
            <a:off x="465138" y="6081713"/>
            <a:ext cx="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100">
            <a:extLst>
              <a:ext uri="{FF2B5EF4-FFF2-40B4-BE49-F238E27FC236}">
                <a16:creationId xmlns:a16="http://schemas.microsoft.com/office/drawing/2014/main" id="{A808D8DE-AAD8-2FDB-89D2-7F36EB5303F4}"/>
              </a:ext>
            </a:extLst>
          </p:cNvPr>
          <p:cNvSpPr>
            <a:spLocks noChangeShapeType="1"/>
          </p:cNvSpPr>
          <p:nvPr/>
        </p:nvSpPr>
        <p:spPr bwMode="auto">
          <a:xfrm>
            <a:off x="4325938" y="6415088"/>
            <a:ext cx="2603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5FC4449-0754-E006-CAAC-3436CF4189EF}"/>
              </a:ext>
            </a:extLst>
          </p:cNvPr>
          <p:cNvSpPr>
            <a:spLocks noGrp="1" noChangeArrowheads="1"/>
          </p:cNvSpPr>
          <p:nvPr>
            <p:ph type="title"/>
          </p:nvPr>
        </p:nvSpPr>
        <p:spPr/>
        <p:txBody>
          <a:bodyPr/>
          <a:lstStyle/>
          <a:p>
            <a:pPr eaLnBrk="1" hangingPunct="1"/>
            <a:r>
              <a:rPr lang="en-US" altLang="tr-TR" dirty="0"/>
              <a:t>Example</a:t>
            </a:r>
          </a:p>
        </p:txBody>
      </p:sp>
      <p:sp>
        <p:nvSpPr>
          <p:cNvPr id="9221" name="Rectangle 5">
            <a:extLst>
              <a:ext uri="{FF2B5EF4-FFF2-40B4-BE49-F238E27FC236}">
                <a16:creationId xmlns:a16="http://schemas.microsoft.com/office/drawing/2014/main" id="{66C1ABB4-692B-57F4-8414-00E137362E86}"/>
              </a:ext>
            </a:extLst>
          </p:cNvPr>
          <p:cNvSpPr>
            <a:spLocks noGrp="1" noChangeArrowheads="1"/>
          </p:cNvSpPr>
          <p:nvPr>
            <p:ph sz="half" idx="1"/>
          </p:nvPr>
        </p:nvSpPr>
        <p:spPr>
          <a:xfrm>
            <a:off x="612775" y="3516313"/>
            <a:ext cx="8275638" cy="3160712"/>
          </a:xfrm>
        </p:spPr>
        <p:txBody>
          <a:bodyPr/>
          <a:lstStyle/>
          <a:p>
            <a:pPr eaLnBrk="1" hangingPunct="1">
              <a:lnSpc>
                <a:spcPct val="80000"/>
              </a:lnSpc>
            </a:pPr>
            <a:r>
              <a:rPr lang="en-US" altLang="tr-TR"/>
              <a:t>Client program uses a Stack.</a:t>
            </a:r>
          </a:p>
          <a:p>
            <a:pPr eaLnBrk="1" hangingPunct="1">
              <a:lnSpc>
                <a:spcPct val="80000"/>
              </a:lnSpc>
            </a:pPr>
            <a:r>
              <a:rPr lang="en-US" altLang="tr-TR"/>
              <a:t>There is a double linked list implementation</a:t>
            </a:r>
          </a:p>
          <a:p>
            <a:pPr eaLnBrk="1" hangingPunct="1">
              <a:lnSpc>
                <a:spcPct val="80000"/>
              </a:lnSpc>
            </a:pPr>
            <a:r>
              <a:rPr lang="en-US" altLang="tr-TR"/>
              <a:t>Adapt the linked list to a Stack interface</a:t>
            </a:r>
          </a:p>
          <a:p>
            <a:pPr eaLnBrk="1" hangingPunct="1">
              <a:lnSpc>
                <a:spcPct val="80000"/>
              </a:lnSpc>
              <a:buFontTx/>
              <a:buNone/>
            </a:pPr>
            <a:r>
              <a:rPr lang="en-US" altLang="tr-TR" sz="2000">
                <a:latin typeface="Courier New" panose="02070309020205020404" pitchFamily="49" charset="0"/>
              </a:rPr>
              <a:t>class DListStack implements Stack { </a:t>
            </a:r>
          </a:p>
          <a:p>
            <a:pPr eaLnBrk="1" hangingPunct="1">
              <a:lnSpc>
                <a:spcPct val="80000"/>
              </a:lnSpc>
              <a:buFontTx/>
              <a:buNone/>
            </a:pPr>
            <a:r>
              <a:rPr lang="en-US" altLang="tr-TR" sz="2000">
                <a:latin typeface="Courier New" panose="02070309020205020404" pitchFamily="49" charset="0"/>
              </a:rPr>
              <a:t>  private DLinkedList dlist;</a:t>
            </a:r>
          </a:p>
          <a:p>
            <a:pPr eaLnBrk="1" hangingPunct="1">
              <a:lnSpc>
                <a:spcPct val="80000"/>
              </a:lnSpc>
              <a:buFontTx/>
              <a:buNone/>
            </a:pPr>
            <a:r>
              <a:rPr lang="en-US" altLang="tr-TR" sz="2000">
                <a:latin typeface="Courier New" panose="02070309020205020404" pitchFamily="49" charset="0"/>
              </a:rPr>
              <a:t>  public DListStack(){dlist = new DLinkedList(); }</a:t>
            </a:r>
          </a:p>
          <a:p>
            <a:pPr eaLnBrk="1" hangingPunct="1">
              <a:lnSpc>
                <a:spcPct val="80000"/>
              </a:lnSpc>
              <a:buFontTx/>
              <a:buNone/>
            </a:pPr>
            <a:r>
              <a:rPr lang="en-US" altLang="tr-TR" sz="2000">
                <a:latin typeface="Courier New" panose="02070309020205020404" pitchFamily="49" charset="0"/>
              </a:rPr>
              <a:t>  public void push(Object o){dlist.insertTail (o);}</a:t>
            </a:r>
          </a:p>
          <a:p>
            <a:pPr eaLnBrk="1" hangingPunct="1">
              <a:lnSpc>
                <a:spcPct val="80000"/>
              </a:lnSpc>
              <a:buFontTx/>
              <a:buNone/>
            </a:pPr>
            <a:r>
              <a:rPr lang="en-US" altLang="tr-TR" sz="2000">
                <a:latin typeface="Courier New" panose="02070309020205020404" pitchFamily="49" charset="0"/>
              </a:rPr>
              <a:t>  public Object pop(){return dlist.removeTail ();}</a:t>
            </a:r>
          </a:p>
          <a:p>
            <a:pPr eaLnBrk="1" hangingPunct="1">
              <a:lnSpc>
                <a:spcPct val="80000"/>
              </a:lnSpc>
              <a:buFontTx/>
              <a:buNone/>
            </a:pPr>
            <a:r>
              <a:rPr lang="en-US" altLang="tr-TR" sz="2000">
                <a:latin typeface="Courier New" panose="02070309020205020404" pitchFamily="49" charset="0"/>
              </a:rPr>
              <a:t>  public Object top(){return dlist.getTail ();}} </a:t>
            </a:r>
          </a:p>
        </p:txBody>
      </p:sp>
      <p:grpSp>
        <p:nvGrpSpPr>
          <p:cNvPr id="25604" name="Group 12">
            <a:extLst>
              <a:ext uri="{FF2B5EF4-FFF2-40B4-BE49-F238E27FC236}">
                <a16:creationId xmlns:a16="http://schemas.microsoft.com/office/drawing/2014/main" id="{2F679DA6-D4BA-993C-0AD6-AB10171B2A58}"/>
              </a:ext>
            </a:extLst>
          </p:cNvPr>
          <p:cNvGrpSpPr>
            <a:grpSpLocks/>
          </p:cNvGrpSpPr>
          <p:nvPr/>
        </p:nvGrpSpPr>
        <p:grpSpPr bwMode="auto">
          <a:xfrm>
            <a:off x="528638" y="1346200"/>
            <a:ext cx="1765300" cy="1190625"/>
            <a:chOff x="451" y="701"/>
            <a:chExt cx="1112" cy="750"/>
          </a:xfrm>
        </p:grpSpPr>
        <p:sp>
          <p:nvSpPr>
            <p:cNvPr id="25617" name="Rectangle 6">
              <a:extLst>
                <a:ext uri="{FF2B5EF4-FFF2-40B4-BE49-F238E27FC236}">
                  <a16:creationId xmlns:a16="http://schemas.microsoft.com/office/drawing/2014/main" id="{D7CF716A-9FAD-D6E4-E243-0B1229B682B2}"/>
                </a:ext>
              </a:extLst>
            </p:cNvPr>
            <p:cNvSpPr>
              <a:spLocks noChangeArrowheads="1"/>
            </p:cNvSpPr>
            <p:nvPr/>
          </p:nvSpPr>
          <p:spPr bwMode="auto">
            <a:xfrm>
              <a:off x="503" y="722"/>
              <a:ext cx="1060" cy="71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5618" name="Text Box 7">
              <a:extLst>
                <a:ext uri="{FF2B5EF4-FFF2-40B4-BE49-F238E27FC236}">
                  <a16:creationId xmlns:a16="http://schemas.microsoft.com/office/drawing/2014/main" id="{182D8189-123A-8C0D-2A33-B6F77D64287D}"/>
                </a:ext>
              </a:extLst>
            </p:cNvPr>
            <p:cNvSpPr txBox="1">
              <a:spLocks noChangeArrowheads="1"/>
            </p:cNvSpPr>
            <p:nvPr/>
          </p:nvSpPr>
          <p:spPr bwMode="auto">
            <a:xfrm>
              <a:off x="451" y="701"/>
              <a:ext cx="103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1800" b="1" i="1"/>
                <a:t>Stack</a:t>
              </a:r>
            </a:p>
            <a:p>
              <a:pPr algn="ctr" eaLnBrk="1" hangingPunct="1">
                <a:spcBef>
                  <a:spcPct val="0"/>
                </a:spcBef>
                <a:buFontTx/>
                <a:buNone/>
              </a:pPr>
              <a:r>
                <a:rPr lang="en-US" altLang="tr-TR" sz="1800" i="1"/>
                <a:t>+push(Object)</a:t>
              </a:r>
            </a:p>
            <a:p>
              <a:pPr algn="ctr" eaLnBrk="1" hangingPunct="1">
                <a:spcBef>
                  <a:spcPct val="0"/>
                </a:spcBef>
                <a:buFontTx/>
                <a:buNone/>
              </a:pPr>
              <a:r>
                <a:rPr lang="en-US" altLang="tr-TR" sz="1800" i="1"/>
                <a:t>+pop():Object </a:t>
              </a:r>
            </a:p>
            <a:p>
              <a:pPr algn="ctr" eaLnBrk="1" hangingPunct="1">
                <a:spcBef>
                  <a:spcPct val="0"/>
                </a:spcBef>
                <a:buFontTx/>
                <a:buNone/>
              </a:pPr>
              <a:r>
                <a:rPr lang="en-US" altLang="tr-TR" sz="1800" i="1"/>
                <a:t>+top():Object  </a:t>
              </a:r>
            </a:p>
          </p:txBody>
        </p:sp>
        <p:sp>
          <p:nvSpPr>
            <p:cNvPr id="25619" name="Line 8">
              <a:extLst>
                <a:ext uri="{FF2B5EF4-FFF2-40B4-BE49-F238E27FC236}">
                  <a16:creationId xmlns:a16="http://schemas.microsoft.com/office/drawing/2014/main" id="{7B081D42-73AE-6948-F9FB-072F97808D16}"/>
                </a:ext>
              </a:extLst>
            </p:cNvPr>
            <p:cNvSpPr>
              <a:spLocks noChangeShapeType="1"/>
            </p:cNvSpPr>
            <p:nvPr/>
          </p:nvSpPr>
          <p:spPr bwMode="auto">
            <a:xfrm>
              <a:off x="503" y="887"/>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05" name="Group 15">
            <a:extLst>
              <a:ext uri="{FF2B5EF4-FFF2-40B4-BE49-F238E27FC236}">
                <a16:creationId xmlns:a16="http://schemas.microsoft.com/office/drawing/2014/main" id="{8C843DFA-EC7C-2A52-DAA3-652D3AB54170}"/>
              </a:ext>
            </a:extLst>
          </p:cNvPr>
          <p:cNvGrpSpPr>
            <a:grpSpLocks/>
          </p:cNvGrpSpPr>
          <p:nvPr/>
        </p:nvGrpSpPr>
        <p:grpSpPr bwMode="auto">
          <a:xfrm>
            <a:off x="5548313" y="1314450"/>
            <a:ext cx="2628900" cy="2052638"/>
            <a:chOff x="3495" y="828"/>
            <a:chExt cx="1656" cy="1293"/>
          </a:xfrm>
        </p:grpSpPr>
        <p:sp>
          <p:nvSpPr>
            <p:cNvPr id="25614" name="Rectangle 9">
              <a:extLst>
                <a:ext uri="{FF2B5EF4-FFF2-40B4-BE49-F238E27FC236}">
                  <a16:creationId xmlns:a16="http://schemas.microsoft.com/office/drawing/2014/main" id="{8E3598E2-366F-FF3B-2043-7EFA6D63DCCC}"/>
                </a:ext>
              </a:extLst>
            </p:cNvPr>
            <p:cNvSpPr>
              <a:spLocks noChangeArrowheads="1"/>
            </p:cNvSpPr>
            <p:nvPr/>
          </p:nvSpPr>
          <p:spPr bwMode="auto">
            <a:xfrm>
              <a:off x="3539" y="841"/>
              <a:ext cx="1545" cy="12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5615" name="Text Box 10">
              <a:extLst>
                <a:ext uri="{FF2B5EF4-FFF2-40B4-BE49-F238E27FC236}">
                  <a16:creationId xmlns:a16="http://schemas.microsoft.com/office/drawing/2014/main" id="{53256815-7EF9-FAB3-D7CF-971254DE8088}"/>
                </a:ext>
              </a:extLst>
            </p:cNvPr>
            <p:cNvSpPr txBox="1">
              <a:spLocks noChangeArrowheads="1"/>
            </p:cNvSpPr>
            <p:nvPr/>
          </p:nvSpPr>
          <p:spPr bwMode="auto">
            <a:xfrm>
              <a:off x="3495" y="828"/>
              <a:ext cx="1656"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1800" b="1"/>
                <a:t>DLinkedList</a:t>
              </a:r>
            </a:p>
            <a:p>
              <a:pPr algn="ctr" eaLnBrk="1" hangingPunct="1">
                <a:spcBef>
                  <a:spcPct val="0"/>
                </a:spcBef>
                <a:buFontTx/>
                <a:buNone/>
              </a:pPr>
              <a:r>
                <a:rPr lang="en-US" altLang="tr-TR" sz="1800"/>
                <a:t>+insert(Node,Object)    </a:t>
              </a:r>
            </a:p>
            <a:p>
              <a:pPr algn="ctr" eaLnBrk="1" hangingPunct="1">
                <a:spcBef>
                  <a:spcPct val="0"/>
                </a:spcBef>
                <a:buFontTx/>
                <a:buNone/>
              </a:pPr>
              <a:r>
                <a:rPr lang="en-US" altLang="tr-TR" sz="1800"/>
                <a:t>+insertTail(Object)         </a:t>
              </a:r>
            </a:p>
            <a:p>
              <a:pPr algn="ctr" eaLnBrk="1" hangingPunct="1">
                <a:spcBef>
                  <a:spcPct val="0"/>
                </a:spcBef>
                <a:buFontTx/>
                <a:buNone/>
              </a:pPr>
              <a:r>
                <a:rPr lang="en-US" altLang="tr-TR" sz="1800"/>
                <a:t>+remove(Node,Object) </a:t>
              </a:r>
            </a:p>
            <a:p>
              <a:pPr algn="ctr" eaLnBrk="1" hangingPunct="1">
                <a:spcBef>
                  <a:spcPct val="0"/>
                </a:spcBef>
                <a:buFontTx/>
                <a:buNone/>
              </a:pPr>
              <a:r>
                <a:rPr lang="en-US" altLang="tr-TR" sz="1800"/>
                <a:t>+removeTai:Object       </a:t>
              </a:r>
            </a:p>
            <a:p>
              <a:pPr algn="ctr" eaLnBrk="1" hangingPunct="1">
                <a:spcBef>
                  <a:spcPct val="0"/>
                </a:spcBef>
                <a:buFontTx/>
                <a:buNone/>
              </a:pPr>
              <a:r>
                <a:rPr lang="en-US" altLang="tr-TR" sz="1800"/>
                <a:t>+getTail():Object           </a:t>
              </a:r>
            </a:p>
            <a:p>
              <a:pPr algn="ctr" eaLnBrk="1" hangingPunct="1">
                <a:spcBef>
                  <a:spcPct val="0"/>
                </a:spcBef>
                <a:buFontTx/>
                <a:buNone/>
              </a:pPr>
              <a:r>
                <a:rPr lang="en-US" altLang="tr-TR" sz="1800"/>
                <a:t>+………..                      </a:t>
              </a:r>
            </a:p>
          </p:txBody>
        </p:sp>
        <p:sp>
          <p:nvSpPr>
            <p:cNvPr id="25616" name="Line 11">
              <a:extLst>
                <a:ext uri="{FF2B5EF4-FFF2-40B4-BE49-F238E27FC236}">
                  <a16:creationId xmlns:a16="http://schemas.microsoft.com/office/drawing/2014/main" id="{D9C71679-A4FB-8563-07C0-D0FD5D653049}"/>
                </a:ext>
              </a:extLst>
            </p:cNvPr>
            <p:cNvSpPr>
              <a:spLocks noChangeShapeType="1"/>
            </p:cNvSpPr>
            <p:nvPr/>
          </p:nvSpPr>
          <p:spPr bwMode="auto">
            <a:xfrm>
              <a:off x="3530" y="1024"/>
              <a:ext cx="1554" cy="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06" name="Group 20">
            <a:extLst>
              <a:ext uri="{FF2B5EF4-FFF2-40B4-BE49-F238E27FC236}">
                <a16:creationId xmlns:a16="http://schemas.microsoft.com/office/drawing/2014/main" id="{E838E567-A0DA-B6D2-3970-FBDEBF430C54}"/>
              </a:ext>
            </a:extLst>
          </p:cNvPr>
          <p:cNvGrpSpPr>
            <a:grpSpLocks/>
          </p:cNvGrpSpPr>
          <p:nvPr/>
        </p:nvGrpSpPr>
        <p:grpSpPr bwMode="auto">
          <a:xfrm>
            <a:off x="2598738" y="2801938"/>
            <a:ext cx="1520825" cy="536575"/>
            <a:chOff x="1637" y="1765"/>
            <a:chExt cx="958" cy="338"/>
          </a:xfrm>
        </p:grpSpPr>
        <p:sp>
          <p:nvSpPr>
            <p:cNvPr id="25610" name="Rectangle 16">
              <a:extLst>
                <a:ext uri="{FF2B5EF4-FFF2-40B4-BE49-F238E27FC236}">
                  <a16:creationId xmlns:a16="http://schemas.microsoft.com/office/drawing/2014/main" id="{1DC3E3F8-4DFD-D5D2-280E-D21356AA0D2A}"/>
                </a:ext>
              </a:extLst>
            </p:cNvPr>
            <p:cNvSpPr>
              <a:spLocks noChangeArrowheads="1"/>
            </p:cNvSpPr>
            <p:nvPr/>
          </p:nvSpPr>
          <p:spPr bwMode="auto">
            <a:xfrm>
              <a:off x="1645" y="1765"/>
              <a:ext cx="942" cy="33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5611" name="Text Box 17">
              <a:extLst>
                <a:ext uri="{FF2B5EF4-FFF2-40B4-BE49-F238E27FC236}">
                  <a16:creationId xmlns:a16="http://schemas.microsoft.com/office/drawing/2014/main" id="{A9421893-8425-C86E-FAA4-F0256F6A0A07}"/>
                </a:ext>
              </a:extLst>
            </p:cNvPr>
            <p:cNvSpPr txBox="1">
              <a:spLocks noChangeArrowheads="1"/>
            </p:cNvSpPr>
            <p:nvPr/>
          </p:nvSpPr>
          <p:spPr bwMode="auto">
            <a:xfrm>
              <a:off x="1661" y="1787"/>
              <a:ext cx="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DListStack</a:t>
              </a:r>
            </a:p>
          </p:txBody>
        </p:sp>
        <p:sp>
          <p:nvSpPr>
            <p:cNvPr id="25612" name="Line 18">
              <a:extLst>
                <a:ext uri="{FF2B5EF4-FFF2-40B4-BE49-F238E27FC236}">
                  <a16:creationId xmlns:a16="http://schemas.microsoft.com/office/drawing/2014/main" id="{4C692CC7-FE60-6330-5DD2-CC1C457B18CA}"/>
                </a:ext>
              </a:extLst>
            </p:cNvPr>
            <p:cNvSpPr>
              <a:spLocks noChangeShapeType="1"/>
            </p:cNvSpPr>
            <p:nvPr/>
          </p:nvSpPr>
          <p:spPr bwMode="auto">
            <a:xfrm>
              <a:off x="1637" y="2021"/>
              <a:ext cx="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9">
              <a:extLst>
                <a:ext uri="{FF2B5EF4-FFF2-40B4-BE49-F238E27FC236}">
                  <a16:creationId xmlns:a16="http://schemas.microsoft.com/office/drawing/2014/main" id="{CC5BD64E-6015-A2A9-B402-2692C9672C8C}"/>
                </a:ext>
              </a:extLst>
            </p:cNvPr>
            <p:cNvSpPr>
              <a:spLocks noChangeShapeType="1"/>
            </p:cNvSpPr>
            <p:nvPr/>
          </p:nvSpPr>
          <p:spPr bwMode="auto">
            <a:xfrm>
              <a:off x="1645" y="2066"/>
              <a:ext cx="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07" name="AutoShape 21">
            <a:extLst>
              <a:ext uri="{FF2B5EF4-FFF2-40B4-BE49-F238E27FC236}">
                <a16:creationId xmlns:a16="http://schemas.microsoft.com/office/drawing/2014/main" id="{4F9368F9-189A-55F7-2E0E-2C70EB5FBEDF}"/>
              </a:ext>
            </a:extLst>
          </p:cNvPr>
          <p:cNvSpPr>
            <a:spLocks noChangeArrowheads="1"/>
          </p:cNvSpPr>
          <p:nvPr/>
        </p:nvSpPr>
        <p:spPr bwMode="auto">
          <a:xfrm>
            <a:off x="1335088" y="2511425"/>
            <a:ext cx="174625" cy="231775"/>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5608" name="AutoShape 22">
            <a:extLst>
              <a:ext uri="{FF2B5EF4-FFF2-40B4-BE49-F238E27FC236}">
                <a16:creationId xmlns:a16="http://schemas.microsoft.com/office/drawing/2014/main" id="{C8779C8E-CCB6-34B1-D91A-8D66275F1AD7}"/>
              </a:ext>
            </a:extLst>
          </p:cNvPr>
          <p:cNvCxnSpPr>
            <a:cxnSpLocks noChangeShapeType="1"/>
            <a:stCxn id="25607" idx="3"/>
            <a:endCxn id="25610" idx="1"/>
          </p:cNvCxnSpPr>
          <p:nvPr/>
        </p:nvCxnSpPr>
        <p:spPr bwMode="auto">
          <a:xfrm rot="16200000" flipH="1">
            <a:off x="1854994" y="2312194"/>
            <a:ext cx="327025" cy="1189037"/>
          </a:xfrm>
          <a:prstGeom prst="bentConnector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5609" name="AutoShape 23">
            <a:extLst>
              <a:ext uri="{FF2B5EF4-FFF2-40B4-BE49-F238E27FC236}">
                <a16:creationId xmlns:a16="http://schemas.microsoft.com/office/drawing/2014/main" id="{40021747-E17A-B836-107F-95F69225014F}"/>
              </a:ext>
            </a:extLst>
          </p:cNvPr>
          <p:cNvCxnSpPr>
            <a:cxnSpLocks noChangeShapeType="1"/>
            <a:stCxn id="25610" idx="3"/>
            <a:endCxn id="25615" idx="1"/>
          </p:cNvCxnSpPr>
          <p:nvPr/>
        </p:nvCxnSpPr>
        <p:spPr bwMode="auto">
          <a:xfrm flipV="1">
            <a:off x="4106863" y="2322513"/>
            <a:ext cx="1441450" cy="747712"/>
          </a:xfrm>
          <a:prstGeom prst="bentConnector3">
            <a:avLst>
              <a:gd name="adj1" fmla="val 50000"/>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1D96571-793F-D6E8-55E6-E032355498C3}"/>
              </a:ext>
            </a:extLst>
          </p:cNvPr>
          <p:cNvSpPr>
            <a:spLocks noGrp="1" noChangeArrowheads="1"/>
          </p:cNvSpPr>
          <p:nvPr>
            <p:ph type="title"/>
          </p:nvPr>
        </p:nvSpPr>
        <p:spPr/>
        <p:txBody>
          <a:bodyPr/>
          <a:lstStyle/>
          <a:p>
            <a:pPr eaLnBrk="1" hangingPunct="1"/>
            <a:r>
              <a:rPr lang="en-US" altLang="tr-TR" dirty="0"/>
              <a:t>Structural Patterns</a:t>
            </a:r>
          </a:p>
        </p:txBody>
      </p:sp>
      <p:sp>
        <p:nvSpPr>
          <p:cNvPr id="6147" name="Rectangle 3">
            <a:extLst>
              <a:ext uri="{FF2B5EF4-FFF2-40B4-BE49-F238E27FC236}">
                <a16:creationId xmlns:a16="http://schemas.microsoft.com/office/drawing/2014/main" id="{AC0A92CE-7C94-BBD4-452E-7D53CAEDB15A}"/>
              </a:ext>
            </a:extLst>
          </p:cNvPr>
          <p:cNvSpPr>
            <a:spLocks noGrp="1" noChangeArrowheads="1"/>
          </p:cNvSpPr>
          <p:nvPr>
            <p:ph idx="1"/>
          </p:nvPr>
        </p:nvSpPr>
        <p:spPr/>
        <p:txBody>
          <a:bodyPr/>
          <a:lstStyle/>
          <a:p>
            <a:pPr eaLnBrk="1" hangingPunct="1">
              <a:lnSpc>
                <a:spcPct val="110000"/>
              </a:lnSpc>
            </a:pPr>
            <a:r>
              <a:rPr lang="en-US" altLang="tr-TR" sz="2400" dirty="0"/>
              <a:t>How classes and objects are composed to form larger structures</a:t>
            </a:r>
          </a:p>
          <a:p>
            <a:pPr lvl="1">
              <a:lnSpc>
                <a:spcPct val="110000"/>
              </a:lnSpc>
            </a:pPr>
            <a:r>
              <a:rPr lang="en-US" altLang="tr-TR" sz="2000" dirty="0"/>
              <a:t>How to form larger structures from individual parts, generally of different classes</a:t>
            </a:r>
          </a:p>
          <a:p>
            <a:pPr lvl="1">
              <a:lnSpc>
                <a:spcPct val="110000"/>
              </a:lnSpc>
            </a:pPr>
            <a:r>
              <a:rPr lang="en-US" altLang="tr-TR" sz="2000" dirty="0"/>
              <a:t>How to glue different pieces of a system together in a flexible and extensible fashion. </a:t>
            </a:r>
          </a:p>
          <a:p>
            <a:pPr lvl="1">
              <a:lnSpc>
                <a:spcPct val="110000"/>
              </a:lnSpc>
            </a:pPr>
            <a:r>
              <a:rPr lang="en-US" altLang="tr-TR" sz="2000" dirty="0"/>
              <a:t>How to recast pieces that don't fit (but that you need to use) into pieces that do fit.</a:t>
            </a:r>
          </a:p>
          <a:p>
            <a:pPr eaLnBrk="1" hangingPunct="1">
              <a:lnSpc>
                <a:spcPct val="110000"/>
              </a:lnSpc>
            </a:pPr>
            <a:r>
              <a:rPr lang="en-US" altLang="tr-TR" sz="2400" dirty="0"/>
              <a:t>Helps to guarantee that when one of the parts changes, the entire structure does not need to change.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FFD64D-D35C-9087-6A24-EA497DF123D5}"/>
              </a:ext>
            </a:extLst>
          </p:cNvPr>
          <p:cNvSpPr>
            <a:spLocks noGrp="1"/>
          </p:cNvSpPr>
          <p:nvPr>
            <p:ph type="title"/>
          </p:nvPr>
        </p:nvSpPr>
        <p:spPr>
          <a:xfrm>
            <a:off x="299882" y="139152"/>
            <a:ext cx="11026877" cy="1371600"/>
          </a:xfrm>
        </p:spPr>
        <p:txBody>
          <a:bodyPr/>
          <a:lstStyle/>
          <a:p>
            <a:r>
              <a:rPr lang="en-US" dirty="0"/>
              <a:t>Example: Adapters in STL (C++)  </a:t>
            </a:r>
          </a:p>
        </p:txBody>
      </p:sp>
      <p:sp>
        <p:nvSpPr>
          <p:cNvPr id="4" name="Content Placeholder 3">
            <a:extLst>
              <a:ext uri="{FF2B5EF4-FFF2-40B4-BE49-F238E27FC236}">
                <a16:creationId xmlns:a16="http://schemas.microsoft.com/office/drawing/2014/main" id="{DE8B43A1-8B8C-9417-4643-95211A5AE8D3}"/>
              </a:ext>
            </a:extLst>
          </p:cNvPr>
          <p:cNvSpPr>
            <a:spLocks noGrp="1"/>
          </p:cNvSpPr>
          <p:nvPr>
            <p:ph idx="1"/>
          </p:nvPr>
        </p:nvSpPr>
        <p:spPr/>
        <p:txBody>
          <a:bodyPr/>
          <a:lstStyle/>
          <a:p>
            <a:r>
              <a:rPr lang="en-US" b="1" dirty="0" err="1"/>
              <a:t>std:stack</a:t>
            </a:r>
            <a:r>
              <a:rPr lang="en-US" b="1" dirty="0"/>
              <a:t> </a:t>
            </a:r>
            <a:r>
              <a:rPr lang="en-US" dirty="0"/>
              <a:t>adapts </a:t>
            </a:r>
            <a:r>
              <a:rPr lang="en-US" i="1" dirty="0"/>
              <a:t>deque, list, vector</a:t>
            </a:r>
          </a:p>
          <a:p>
            <a:r>
              <a:rPr lang="en-US" b="1" dirty="0" err="1"/>
              <a:t>std:queue</a:t>
            </a:r>
            <a:r>
              <a:rPr lang="en-US" b="1" dirty="0"/>
              <a:t> </a:t>
            </a:r>
            <a:r>
              <a:rPr lang="en-US" dirty="0"/>
              <a:t>adapts </a:t>
            </a:r>
            <a:r>
              <a:rPr lang="en-US" i="1" dirty="0"/>
              <a:t>deque</a:t>
            </a:r>
            <a:r>
              <a:rPr lang="en-US" dirty="0"/>
              <a:t> and </a:t>
            </a:r>
            <a:r>
              <a:rPr lang="en-US" i="1" dirty="0"/>
              <a:t>list</a:t>
            </a:r>
          </a:p>
          <a:p>
            <a:r>
              <a:rPr lang="en-US" b="1" dirty="0" err="1"/>
              <a:t>std:priority_queue</a:t>
            </a:r>
            <a:r>
              <a:rPr lang="en-US" dirty="0"/>
              <a:t> adapts </a:t>
            </a:r>
            <a:r>
              <a:rPr lang="en-US" i="1" dirty="0"/>
              <a:t>vector</a:t>
            </a:r>
            <a:r>
              <a:rPr lang="en-US" dirty="0"/>
              <a:t> and </a:t>
            </a:r>
            <a:r>
              <a:rPr lang="en-US" i="1" dirty="0"/>
              <a:t>list</a:t>
            </a:r>
          </a:p>
          <a:p>
            <a:endParaRPr lang="en-US" dirty="0"/>
          </a:p>
          <a:p>
            <a:r>
              <a:rPr lang="en-US" dirty="0"/>
              <a:t>They convert one interface into another interface clients expect</a:t>
            </a:r>
          </a:p>
          <a:p>
            <a:pPr lvl="1"/>
            <a:r>
              <a:rPr lang="en-US" dirty="0"/>
              <a:t>i.e. implement </a:t>
            </a:r>
            <a:r>
              <a:rPr lang="en-US" dirty="0" err="1"/>
              <a:t>priority_queue</a:t>
            </a:r>
            <a:r>
              <a:rPr lang="en-US" dirty="0"/>
              <a:t> operations using vector operations via delegation.</a:t>
            </a:r>
          </a:p>
          <a:p>
            <a:pPr marL="457200" lvl="1" indent="0">
              <a:buNone/>
            </a:pPr>
            <a:endParaRPr lang="en-US" dirty="0"/>
          </a:p>
        </p:txBody>
      </p:sp>
      <p:pic>
        <p:nvPicPr>
          <p:cNvPr id="5" name="Picture 4">
            <a:extLst>
              <a:ext uri="{FF2B5EF4-FFF2-40B4-BE49-F238E27FC236}">
                <a16:creationId xmlns:a16="http://schemas.microsoft.com/office/drawing/2014/main" id="{F786E081-392F-B0C3-DF5D-F7E8B391BBEF}"/>
              </a:ext>
            </a:extLst>
          </p:cNvPr>
          <p:cNvPicPr>
            <a:picLocks noChangeAspect="1"/>
          </p:cNvPicPr>
          <p:nvPr/>
        </p:nvPicPr>
        <p:blipFill>
          <a:blip r:embed="rId2"/>
          <a:stretch>
            <a:fillRect/>
          </a:stretch>
        </p:blipFill>
        <p:spPr>
          <a:xfrm>
            <a:off x="850389" y="3000487"/>
            <a:ext cx="6997171" cy="676775"/>
          </a:xfrm>
          <a:prstGeom prst="rect">
            <a:avLst/>
          </a:prstGeom>
        </p:spPr>
      </p:pic>
      <p:pic>
        <p:nvPicPr>
          <p:cNvPr id="7" name="Picture 6">
            <a:extLst>
              <a:ext uri="{FF2B5EF4-FFF2-40B4-BE49-F238E27FC236}">
                <a16:creationId xmlns:a16="http://schemas.microsoft.com/office/drawing/2014/main" id="{57BE68B4-9D37-995A-F92D-6E6ECC1AF048}"/>
              </a:ext>
            </a:extLst>
          </p:cNvPr>
          <p:cNvPicPr>
            <a:picLocks noChangeAspect="1"/>
          </p:cNvPicPr>
          <p:nvPr/>
        </p:nvPicPr>
        <p:blipFill>
          <a:blip r:embed="rId3"/>
          <a:stretch>
            <a:fillRect/>
          </a:stretch>
        </p:blipFill>
        <p:spPr>
          <a:xfrm>
            <a:off x="287090" y="5747567"/>
            <a:ext cx="8688922" cy="676775"/>
          </a:xfrm>
          <a:prstGeom prst="rect">
            <a:avLst/>
          </a:prstGeom>
        </p:spPr>
      </p:pic>
    </p:spTree>
    <p:extLst>
      <p:ext uri="{BB962C8B-B14F-4D97-AF65-F5344CB8AC3E}">
        <p14:creationId xmlns:p14="http://schemas.microsoft.com/office/powerpoint/2010/main" val="1384562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a:extLst>
              <a:ext uri="{FF2B5EF4-FFF2-40B4-BE49-F238E27FC236}">
                <a16:creationId xmlns:a16="http://schemas.microsoft.com/office/drawing/2014/main" id="{47ED5155-ED54-3C84-A1C5-F0BCC16C4D3A}"/>
              </a:ext>
            </a:extLst>
          </p:cNvPr>
          <p:cNvSpPr>
            <a:spLocks noGrp="1"/>
          </p:cNvSpPr>
          <p:nvPr>
            <p:ph type="title"/>
          </p:nvPr>
        </p:nvSpPr>
        <p:spPr/>
        <p:txBody>
          <a:bodyPr/>
          <a:lstStyle/>
          <a:p>
            <a:r>
              <a:rPr lang="en-US" altLang="tr-TR" dirty="0"/>
              <a:t>Possible uses of  adapter</a:t>
            </a:r>
            <a:endParaRPr lang="tr-TR" altLang="tr-TR" dirty="0"/>
          </a:p>
        </p:txBody>
      </p:sp>
      <p:sp>
        <p:nvSpPr>
          <p:cNvPr id="6" name="Content Placeholder 5">
            <a:extLst>
              <a:ext uri="{FF2B5EF4-FFF2-40B4-BE49-F238E27FC236}">
                <a16:creationId xmlns:a16="http://schemas.microsoft.com/office/drawing/2014/main" id="{70034ACC-B202-12D1-F0CC-2A6A165D8E96}"/>
              </a:ext>
            </a:extLst>
          </p:cNvPr>
          <p:cNvSpPr>
            <a:spLocks noGrp="1"/>
          </p:cNvSpPr>
          <p:nvPr>
            <p:ph idx="1"/>
          </p:nvPr>
        </p:nvSpPr>
        <p:spPr>
          <a:xfrm>
            <a:off x="457200" y="1335291"/>
            <a:ext cx="8229600" cy="4532109"/>
          </a:xfrm>
        </p:spPr>
        <p:txBody>
          <a:bodyPr/>
          <a:lstStyle/>
          <a:p>
            <a:pPr>
              <a:defRPr/>
            </a:pPr>
            <a:r>
              <a:rPr lang="en-US" sz="2800" dirty="0"/>
              <a:t>We cannot change the library interface(code), since we may not have its source code. </a:t>
            </a:r>
          </a:p>
          <a:p>
            <a:pPr lvl="1">
              <a:defRPr/>
            </a:pPr>
            <a:r>
              <a:rPr lang="en-US" sz="2400" dirty="0"/>
              <a:t>Even if we did have the source code, we probably should not change the library for each domain-specific application.</a:t>
            </a:r>
          </a:p>
          <a:p>
            <a:pPr>
              <a:defRPr/>
            </a:pPr>
            <a:r>
              <a:rPr lang="en-US" sz="2800" dirty="0"/>
              <a:t>Sometimes a toolkit or class library cannot be used because its interface is incompatible with the interface required by an application.</a:t>
            </a:r>
          </a:p>
          <a:p>
            <a:pPr>
              <a:defRPr/>
            </a:pPr>
            <a:r>
              <a:rPr lang="en-US" sz="2800" dirty="0"/>
              <a:t>Want to create a reusable class that cooperates with unrelated classes with incompatible interfaces.</a:t>
            </a:r>
          </a:p>
          <a:p>
            <a:pPr marL="0" indent="0">
              <a:buFontTx/>
              <a:buNone/>
              <a:defRPr/>
            </a:pP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5C807F0-B392-308E-601B-21008022EFAF}"/>
              </a:ext>
            </a:extLst>
          </p:cNvPr>
          <p:cNvSpPr>
            <a:spLocks noGrp="1"/>
          </p:cNvSpPr>
          <p:nvPr>
            <p:ph type="title"/>
          </p:nvPr>
        </p:nvSpPr>
        <p:spPr/>
        <p:txBody>
          <a:bodyPr/>
          <a:lstStyle/>
          <a:p>
            <a:r>
              <a:rPr lang="en-US" altLang="en-US" dirty="0"/>
              <a:t>Example </a:t>
            </a:r>
            <a:endParaRPr lang="tr-TR" altLang="en-US" dirty="0"/>
          </a:p>
        </p:txBody>
      </p:sp>
      <p:sp>
        <p:nvSpPr>
          <p:cNvPr id="28675" name="Content Placeholder 2">
            <a:extLst>
              <a:ext uri="{FF2B5EF4-FFF2-40B4-BE49-F238E27FC236}">
                <a16:creationId xmlns:a16="http://schemas.microsoft.com/office/drawing/2014/main" id="{E04D5980-17EC-5FC8-9D99-33C24CFAFCBC}"/>
              </a:ext>
            </a:extLst>
          </p:cNvPr>
          <p:cNvSpPr>
            <a:spLocks noGrp="1"/>
          </p:cNvSpPr>
          <p:nvPr>
            <p:ph idx="1"/>
          </p:nvPr>
        </p:nvSpPr>
        <p:spPr>
          <a:xfrm>
            <a:off x="328613" y="1303079"/>
            <a:ext cx="8358187" cy="5097463"/>
          </a:xfrm>
        </p:spPr>
        <p:txBody>
          <a:bodyPr/>
          <a:lstStyle/>
          <a:p>
            <a:r>
              <a:rPr lang="en-US" altLang="en-US" sz="2400" dirty="0"/>
              <a:t>I have legacy Java CGI web server programs written using a java library . </a:t>
            </a:r>
          </a:p>
          <a:p>
            <a:r>
              <a:rPr lang="en-US" altLang="en-US" sz="2400" dirty="0"/>
              <a:t>Servlets provide functionality similar to CGI programs, but are considerably more efficient. </a:t>
            </a:r>
          </a:p>
          <a:p>
            <a:endParaRPr lang="en-US" altLang="en-US" sz="2400" dirty="0"/>
          </a:p>
          <a:p>
            <a:r>
              <a:rPr lang="en-US" altLang="en-US" sz="2400" dirty="0" err="1"/>
              <a:t>CGIVariables</a:t>
            </a:r>
            <a:r>
              <a:rPr lang="en-US" altLang="en-US" sz="2400" dirty="0"/>
              <a:t> class in the old library stores all CGI environment variables in a hash table and allows access to them via a </a:t>
            </a:r>
            <a:r>
              <a:rPr lang="en-US" altLang="en-US" sz="2400" dirty="0">
                <a:latin typeface="Courier New" panose="02070309020205020404" pitchFamily="49" charset="0"/>
                <a:cs typeface="Courier New" panose="02070309020205020404" pitchFamily="49" charset="0"/>
              </a:rPr>
              <a:t>get(String </a:t>
            </a:r>
            <a:r>
              <a:rPr lang="en-US" altLang="en-US" sz="2400" dirty="0" err="1">
                <a:latin typeface="Courier New" panose="02070309020205020404" pitchFamily="49" charset="0"/>
                <a:cs typeface="Courier New" panose="02070309020205020404" pitchFamily="49" charset="0"/>
              </a:rPr>
              <a:t>evName</a:t>
            </a:r>
            <a:r>
              <a:rPr lang="en-US" altLang="en-US" sz="2400" dirty="0">
                <a:latin typeface="Courier New" panose="02070309020205020404" pitchFamily="49" charset="0"/>
                <a:cs typeface="Courier New" panose="02070309020205020404" pitchFamily="49" charset="0"/>
              </a:rPr>
              <a:t>)</a:t>
            </a:r>
            <a:r>
              <a:rPr lang="en-US" altLang="en-US" sz="2400" dirty="0"/>
              <a:t> method.</a:t>
            </a:r>
          </a:p>
          <a:p>
            <a:r>
              <a:rPr lang="en-US" altLang="en-US" sz="2400" dirty="0"/>
              <a:t>The servlet library has an </a:t>
            </a:r>
            <a:r>
              <a:rPr lang="en-US" altLang="en-US" sz="2400" dirty="0" err="1"/>
              <a:t>HttpServletRequest</a:t>
            </a:r>
            <a:r>
              <a:rPr lang="en-US" altLang="en-US" sz="2400" dirty="0"/>
              <a:t> class which has a </a:t>
            </a:r>
            <a:r>
              <a:rPr lang="en-US" altLang="en-US" sz="2400" dirty="0" err="1">
                <a:latin typeface="Courier New" panose="02070309020205020404" pitchFamily="49" charset="0"/>
                <a:cs typeface="Courier New" panose="02070309020205020404" pitchFamily="49" charset="0"/>
              </a:rPr>
              <a:t>getX</a:t>
            </a:r>
            <a:r>
              <a:rPr lang="en-US" altLang="en-US" sz="2400" dirty="0">
                <a:latin typeface="Courier New" panose="02070309020205020404" pitchFamily="49" charset="0"/>
                <a:cs typeface="Courier New" panose="02070309020205020404" pitchFamily="49" charset="0"/>
              </a:rPr>
              <a:t>()</a:t>
            </a:r>
            <a:r>
              <a:rPr lang="en-US" altLang="en-US" sz="2400" dirty="0"/>
              <a:t> method for each CGI environment variable.</a:t>
            </a:r>
          </a:p>
          <a:p>
            <a:r>
              <a:rPr lang="en-US" altLang="en-US" sz="2400" dirty="0"/>
              <a:t>We want to use servlets. Should we rewrite all of our existing Java CGI programs??</a:t>
            </a:r>
            <a:endParaRPr lang="tr-TR" altLang="en-US" sz="2400" dirty="0"/>
          </a:p>
          <a:p>
            <a:endParaRPr lang="en-US" sz="2400" dirty="0"/>
          </a:p>
          <a:p>
            <a:pPr marL="0" indent="0">
              <a:buNone/>
            </a:pPr>
            <a:endParaRPr lang="tr-TR" altLang="en-US" sz="2400" dirty="0"/>
          </a:p>
        </p:txBody>
      </p:sp>
      <p:sp>
        <p:nvSpPr>
          <p:cNvPr id="28676" name="TextBox 3">
            <a:extLst>
              <a:ext uri="{FF2B5EF4-FFF2-40B4-BE49-F238E27FC236}">
                <a16:creationId xmlns:a16="http://schemas.microsoft.com/office/drawing/2014/main" id="{248826DC-027E-5938-DC52-AED640B9FBDE}"/>
              </a:ext>
            </a:extLst>
          </p:cNvPr>
          <p:cNvSpPr txBox="1">
            <a:spLocks noChangeArrowheads="1"/>
          </p:cNvSpPr>
          <p:nvPr/>
        </p:nvSpPr>
        <p:spPr bwMode="auto">
          <a:xfrm>
            <a:off x="6086475" y="6564313"/>
            <a:ext cx="290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Roger Whitney San Diego State U</a:t>
            </a:r>
            <a:endParaRPr lang="tr-TR"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BDBF6C9-C479-F28E-E563-CE8B538F9887}"/>
              </a:ext>
            </a:extLst>
          </p:cNvPr>
          <p:cNvSpPr>
            <a:spLocks noGrp="1"/>
          </p:cNvSpPr>
          <p:nvPr>
            <p:ph type="title"/>
          </p:nvPr>
        </p:nvSpPr>
        <p:spPr>
          <a:xfrm>
            <a:off x="290052" y="109656"/>
            <a:ext cx="10997381" cy="1371600"/>
          </a:xfrm>
        </p:spPr>
        <p:txBody>
          <a:bodyPr/>
          <a:lstStyle/>
          <a:p>
            <a:pPr algn="l"/>
            <a:r>
              <a:rPr lang="en-US" altLang="en-US" sz="4000" dirty="0" err="1"/>
              <a:t>Soln</a:t>
            </a:r>
            <a:r>
              <a:rPr lang="en-US" altLang="en-US" sz="4000" dirty="0"/>
              <a:t>: Let’s minimize the recoding</a:t>
            </a:r>
            <a:endParaRPr lang="tr-TR" altLang="en-US" sz="4000" dirty="0"/>
          </a:p>
        </p:txBody>
      </p:sp>
      <p:sp>
        <p:nvSpPr>
          <p:cNvPr id="29699" name="Content Placeholder 2">
            <a:extLst>
              <a:ext uri="{FF2B5EF4-FFF2-40B4-BE49-F238E27FC236}">
                <a16:creationId xmlns:a16="http://schemas.microsoft.com/office/drawing/2014/main" id="{4B807DFE-A98D-AFD6-0D80-A28F7EE9EF3A}"/>
              </a:ext>
            </a:extLst>
          </p:cNvPr>
          <p:cNvSpPr>
            <a:spLocks noGrp="1"/>
          </p:cNvSpPr>
          <p:nvPr>
            <p:ph idx="1"/>
          </p:nvPr>
        </p:nvSpPr>
        <p:spPr>
          <a:xfrm>
            <a:off x="457200" y="1640091"/>
            <a:ext cx="8229600" cy="4532109"/>
          </a:xfrm>
        </p:spPr>
        <p:txBody>
          <a:bodyPr/>
          <a:lstStyle/>
          <a:p>
            <a:r>
              <a:rPr lang="en-US" altLang="en-US" dirty="0" err="1"/>
              <a:t>CGIAdapter</a:t>
            </a:r>
            <a:r>
              <a:rPr lang="en-US" altLang="en-US" dirty="0"/>
              <a:t> class with the same interface (a get() method) as the original </a:t>
            </a:r>
            <a:r>
              <a:rPr lang="en-US" altLang="en-US" dirty="0" err="1"/>
              <a:t>CGIVariables</a:t>
            </a:r>
            <a:r>
              <a:rPr lang="en-US" altLang="en-US" dirty="0"/>
              <a:t> class, but puts a wrapper around the </a:t>
            </a:r>
            <a:r>
              <a:rPr lang="en-US" altLang="en-US" dirty="0" err="1"/>
              <a:t>HttpServletRequest</a:t>
            </a:r>
            <a:r>
              <a:rPr lang="en-US" altLang="en-US" dirty="0"/>
              <a:t> class.</a:t>
            </a:r>
          </a:p>
          <a:p>
            <a:pPr lvl="1"/>
            <a:r>
              <a:rPr lang="en-US" altLang="en-US" dirty="0"/>
              <a:t>Change </a:t>
            </a:r>
            <a:r>
              <a:rPr lang="en-US" altLang="en-US" dirty="0" err="1"/>
              <a:t>CGIVariables</a:t>
            </a:r>
            <a:r>
              <a:rPr lang="en-US" altLang="en-US" dirty="0"/>
              <a:t> to </a:t>
            </a:r>
            <a:r>
              <a:rPr lang="en-US" altLang="en-US" dirty="0" err="1"/>
              <a:t>CGIAdapter</a:t>
            </a:r>
            <a:r>
              <a:rPr lang="en-US" altLang="en-US" dirty="0"/>
              <a:t> class in existing code</a:t>
            </a:r>
          </a:p>
          <a:p>
            <a:pPr lvl="1"/>
            <a:r>
              <a:rPr lang="en-US" altLang="en-US" dirty="0"/>
              <a:t>but the form of the get() method invocations need not change.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E12AE07-EE06-EDC4-9134-43C3F0493AB5}"/>
              </a:ext>
            </a:extLst>
          </p:cNvPr>
          <p:cNvSpPr>
            <a:spLocks noGrp="1"/>
          </p:cNvSpPr>
          <p:nvPr>
            <p:ph type="title"/>
          </p:nvPr>
        </p:nvSpPr>
        <p:spPr/>
        <p:txBody>
          <a:bodyPr/>
          <a:lstStyle/>
          <a:p>
            <a:r>
              <a:rPr lang="en-US" altLang="en-US" dirty="0"/>
              <a:t>Sample code</a:t>
            </a:r>
            <a:endParaRPr lang="tr-TR" altLang="en-US" dirty="0"/>
          </a:p>
        </p:txBody>
      </p:sp>
      <p:sp>
        <p:nvSpPr>
          <p:cNvPr id="30723" name="Content Placeholder 2">
            <a:extLst>
              <a:ext uri="{FF2B5EF4-FFF2-40B4-BE49-F238E27FC236}">
                <a16:creationId xmlns:a16="http://schemas.microsoft.com/office/drawing/2014/main" id="{0872D27F-399C-58FC-E464-00F1B19CEC3E}"/>
              </a:ext>
            </a:extLst>
          </p:cNvPr>
          <p:cNvSpPr>
            <a:spLocks noGrp="1"/>
          </p:cNvSpPr>
          <p:nvPr>
            <p:ph idx="1"/>
          </p:nvPr>
        </p:nvSpPr>
        <p:spPr>
          <a:xfrm>
            <a:off x="457199" y="1335291"/>
            <a:ext cx="8589523" cy="4532109"/>
          </a:xfrm>
        </p:spPr>
        <p:txBody>
          <a:bodyPr/>
          <a:lstStyle/>
          <a:p>
            <a:pPr marL="0" indent="0">
              <a:buFontTx/>
              <a:buNone/>
            </a:pPr>
            <a:r>
              <a:rPr lang="tr-TR" altLang="en-US" sz="2200" dirty="0" err="1">
                <a:latin typeface="Verdana" panose="020B0604030504040204" pitchFamily="34" charset="0"/>
                <a:ea typeface="Verdana" panose="020B0604030504040204" pitchFamily="34" charset="0"/>
              </a:rPr>
              <a:t>public</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class</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CGIAdapter</a:t>
            </a:r>
            <a:r>
              <a:rPr lang="tr-TR" altLang="en-US" sz="2200" dirty="0">
                <a:latin typeface="Verdana" panose="020B0604030504040204" pitchFamily="34" charset="0"/>
                <a:ea typeface="Verdana" panose="020B0604030504040204" pitchFamily="34" charset="0"/>
              </a:rPr>
              <a:t> {</a:t>
            </a:r>
          </a:p>
          <a:p>
            <a:pPr marL="0" indent="0">
              <a:buFontTx/>
              <a:buNone/>
            </a:pP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Hashtable</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CGIVariables</a:t>
            </a:r>
            <a:r>
              <a:rPr lang="tr-TR" altLang="en-US" sz="2200" dirty="0">
                <a:latin typeface="Verdana" panose="020B0604030504040204" pitchFamily="34" charset="0"/>
                <a:ea typeface="Verdana" panose="020B0604030504040204" pitchFamily="34" charset="0"/>
              </a:rPr>
              <a:t> = </a:t>
            </a:r>
            <a:r>
              <a:rPr lang="tr-TR" altLang="en-US" sz="2200" dirty="0" err="1">
                <a:latin typeface="Verdana" panose="020B0604030504040204" pitchFamily="34" charset="0"/>
                <a:ea typeface="Verdana" panose="020B0604030504040204" pitchFamily="34" charset="0"/>
              </a:rPr>
              <a:t>new</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Hashtable</a:t>
            </a:r>
            <a:r>
              <a:rPr lang="tr-TR" altLang="en-US" sz="2200" dirty="0">
                <a:latin typeface="Verdana" panose="020B0604030504040204" pitchFamily="34" charset="0"/>
                <a:ea typeface="Verdana" panose="020B0604030504040204" pitchFamily="34" charset="0"/>
              </a:rPr>
              <a:t>(20);</a:t>
            </a:r>
          </a:p>
          <a:p>
            <a:pPr marL="0" indent="0">
              <a:buFontTx/>
              <a:buNone/>
            </a:pPr>
            <a:r>
              <a:rPr lang="en-US" altLang="en-US" sz="2200" dirty="0">
                <a:latin typeface="Verdana" panose="020B0604030504040204" pitchFamily="34" charset="0"/>
                <a:ea typeface="Verdana" panose="020B0604030504040204" pitchFamily="34" charset="0"/>
              </a:rPr>
              <a:t> </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public</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CGIAdapter</a:t>
            </a:r>
            <a:r>
              <a:rPr lang="tr-TR" altLang="en-US" sz="2200" dirty="0">
                <a:latin typeface="Verdana" panose="020B0604030504040204" pitchFamily="34" charset="0"/>
                <a:ea typeface="Verdana" panose="020B0604030504040204" pitchFamily="34" charset="0"/>
              </a:rPr>
              <a:t>(</a:t>
            </a:r>
            <a:r>
              <a:rPr lang="tr-TR" altLang="en-US" sz="2200" dirty="0" err="1">
                <a:latin typeface="Verdana" panose="020B0604030504040204" pitchFamily="34" charset="0"/>
                <a:ea typeface="Verdana" panose="020B0604030504040204" pitchFamily="34" charset="0"/>
              </a:rPr>
              <a:t>HttpServletRequest</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CGIEnvironment</a:t>
            </a:r>
            <a:r>
              <a:rPr lang="tr-TR" altLang="en-US" sz="2200" dirty="0">
                <a:latin typeface="Verdana" panose="020B0604030504040204" pitchFamily="34" charset="0"/>
                <a:ea typeface="Verdana" panose="020B0604030504040204" pitchFamily="34" charset="0"/>
              </a:rPr>
              <a:t>) {</a:t>
            </a:r>
          </a:p>
          <a:p>
            <a:pPr marL="0" indent="0">
              <a:buFontTx/>
              <a:buNone/>
            </a:pPr>
            <a:r>
              <a:rPr lang="tr-TR" altLang="en-US" sz="2200" dirty="0">
                <a:latin typeface="Verdana" panose="020B0604030504040204" pitchFamily="34" charset="0"/>
                <a:ea typeface="Verdana" panose="020B0604030504040204" pitchFamily="34" charset="0"/>
              </a:rPr>
              <a:t> </a:t>
            </a:r>
            <a:r>
              <a:rPr lang="en-US"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CGIVariables.put</a:t>
            </a:r>
            <a:r>
              <a:rPr lang="tr-TR" altLang="en-US" sz="2200" dirty="0">
                <a:latin typeface="Verdana" panose="020B0604030504040204" pitchFamily="34" charset="0"/>
                <a:ea typeface="Verdana" panose="020B0604030504040204" pitchFamily="34" charset="0"/>
              </a:rPr>
              <a:t>("AUTH_TYPE", </a:t>
            </a:r>
            <a:r>
              <a:rPr lang="en-US" altLang="en-US" sz="2200" dirty="0">
                <a:latin typeface="Verdana" panose="020B0604030504040204" pitchFamily="34" charset="0"/>
                <a:ea typeface="Verdana" panose="020B0604030504040204" pitchFamily="34" charset="0"/>
              </a:rPr>
              <a:t>   </a:t>
            </a:r>
          </a:p>
          <a:p>
            <a:pPr marL="0" indent="0">
              <a:buFontTx/>
              <a:buNone/>
            </a:pPr>
            <a:r>
              <a:rPr lang="en-US"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CGIEnvironment.getAuthType</a:t>
            </a:r>
            <a:r>
              <a:rPr lang="tr-TR" altLang="en-US" sz="2200" dirty="0">
                <a:latin typeface="Verdana" panose="020B0604030504040204" pitchFamily="34" charset="0"/>
                <a:ea typeface="Verdana" panose="020B0604030504040204" pitchFamily="34" charset="0"/>
              </a:rPr>
              <a:t>());</a:t>
            </a:r>
          </a:p>
          <a:p>
            <a:pPr marL="0" indent="0">
              <a:buFontTx/>
              <a:buNone/>
            </a:pPr>
            <a:r>
              <a:rPr lang="en-US" altLang="en-US" sz="2200" dirty="0">
                <a:latin typeface="Verdana" panose="020B0604030504040204" pitchFamily="34" charset="0"/>
                <a:ea typeface="Verdana" panose="020B0604030504040204" pitchFamily="34" charset="0"/>
              </a:rPr>
              <a:t>   </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CGIVariables.put</a:t>
            </a:r>
            <a:r>
              <a:rPr lang="tr-TR" altLang="en-US" sz="2200" dirty="0">
                <a:latin typeface="Verdana" panose="020B0604030504040204" pitchFamily="34" charset="0"/>
                <a:ea typeface="Verdana" panose="020B0604030504040204" pitchFamily="34" charset="0"/>
              </a:rPr>
              <a:t>("REMOTE_USER",</a:t>
            </a:r>
          </a:p>
          <a:p>
            <a:pPr marL="0" indent="0">
              <a:buFontTx/>
              <a:buNone/>
            </a:pPr>
            <a:r>
              <a:rPr lang="en-US" altLang="en-US" sz="2200" dirty="0">
                <a:latin typeface="Verdana" panose="020B0604030504040204" pitchFamily="34" charset="0"/>
                <a:ea typeface="Verdana" panose="020B0604030504040204" pitchFamily="34" charset="0"/>
              </a:rPr>
              <a:t>                                </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CGIEnvironment.getRemoteUser</a:t>
            </a:r>
            <a:r>
              <a:rPr lang="tr-TR" altLang="en-US" sz="2200" dirty="0">
                <a:latin typeface="Verdana" panose="020B0604030504040204" pitchFamily="34" charset="0"/>
                <a:ea typeface="Verdana" panose="020B0604030504040204" pitchFamily="34" charset="0"/>
              </a:rPr>
              <a:t>());</a:t>
            </a:r>
          </a:p>
          <a:p>
            <a:pPr marL="0" indent="0">
              <a:buFontTx/>
              <a:buNone/>
            </a:pPr>
            <a:r>
              <a:rPr lang="en-US" altLang="en-US" sz="2200" dirty="0">
                <a:latin typeface="Verdana" panose="020B0604030504040204" pitchFamily="34" charset="0"/>
                <a:ea typeface="Verdana" panose="020B0604030504040204" pitchFamily="34" charset="0"/>
              </a:rPr>
              <a:t>     //………….</a:t>
            </a:r>
            <a:endParaRPr lang="tr-TR" altLang="en-US" sz="2200" dirty="0">
              <a:latin typeface="Verdana" panose="020B0604030504040204" pitchFamily="34" charset="0"/>
              <a:ea typeface="Verdana" panose="020B0604030504040204" pitchFamily="34" charset="0"/>
            </a:endParaRPr>
          </a:p>
          <a:p>
            <a:pPr marL="0" indent="0">
              <a:buFontTx/>
              <a:buNone/>
            </a:pPr>
            <a:r>
              <a:rPr lang="tr-TR" altLang="en-US" sz="2200" dirty="0">
                <a:latin typeface="Verdana" panose="020B0604030504040204" pitchFamily="34" charset="0"/>
                <a:ea typeface="Verdana" panose="020B0604030504040204" pitchFamily="34" charset="0"/>
              </a:rPr>
              <a:t> }</a:t>
            </a:r>
          </a:p>
          <a:p>
            <a:pPr marL="0" indent="0">
              <a:buFontTx/>
              <a:buNone/>
            </a:pP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public</a:t>
            </a:r>
            <a:r>
              <a:rPr lang="tr-TR" altLang="en-US" sz="2200" dirty="0">
                <a:latin typeface="Verdana" panose="020B0604030504040204" pitchFamily="34" charset="0"/>
                <a:ea typeface="Verdana" panose="020B0604030504040204" pitchFamily="34" charset="0"/>
              </a:rPr>
              <a:t> Object </a:t>
            </a:r>
            <a:r>
              <a:rPr lang="tr-TR" altLang="en-US" sz="2200" dirty="0" err="1">
                <a:latin typeface="Verdana" panose="020B0604030504040204" pitchFamily="34" charset="0"/>
                <a:ea typeface="Verdana" panose="020B0604030504040204" pitchFamily="34" charset="0"/>
              </a:rPr>
              <a:t>get</a:t>
            </a:r>
            <a:r>
              <a:rPr lang="tr-TR" altLang="en-US" sz="2200" dirty="0">
                <a:latin typeface="Verdana" panose="020B0604030504040204" pitchFamily="34" charset="0"/>
                <a:ea typeface="Verdana" panose="020B0604030504040204" pitchFamily="34" charset="0"/>
              </a:rPr>
              <a:t>(Object </a:t>
            </a:r>
            <a:r>
              <a:rPr lang="tr-TR" altLang="en-US" sz="2200" dirty="0" err="1">
                <a:latin typeface="Verdana" panose="020B0604030504040204" pitchFamily="34" charset="0"/>
                <a:ea typeface="Verdana" panose="020B0604030504040204" pitchFamily="34" charset="0"/>
              </a:rPr>
              <a:t>key</a:t>
            </a:r>
            <a:r>
              <a:rPr lang="tr-TR" altLang="en-US" sz="2200" dirty="0">
                <a:latin typeface="Verdana" panose="020B0604030504040204" pitchFamily="34" charset="0"/>
                <a:ea typeface="Verdana" panose="020B0604030504040204" pitchFamily="34" charset="0"/>
              </a:rPr>
              <a:t>) {</a:t>
            </a:r>
            <a:endParaRPr lang="en-US" altLang="en-US" sz="2200" dirty="0">
              <a:latin typeface="Verdana" panose="020B0604030504040204" pitchFamily="34" charset="0"/>
              <a:ea typeface="Verdana" panose="020B0604030504040204" pitchFamily="34" charset="0"/>
            </a:endParaRPr>
          </a:p>
          <a:p>
            <a:pPr marL="0" indent="0">
              <a:buFontTx/>
              <a:buNone/>
            </a:pPr>
            <a:r>
              <a:rPr lang="en-US"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return</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CGIvariables.get</a:t>
            </a:r>
            <a:r>
              <a:rPr lang="tr-TR" altLang="en-US" sz="2200" dirty="0">
                <a:latin typeface="Verdana" panose="020B0604030504040204" pitchFamily="34" charset="0"/>
                <a:ea typeface="Verdana" panose="020B0604030504040204" pitchFamily="34" charset="0"/>
              </a:rPr>
              <a:t>(</a:t>
            </a:r>
            <a:r>
              <a:rPr lang="tr-TR" altLang="en-US" sz="2200" dirty="0" err="1">
                <a:latin typeface="Verdana" panose="020B0604030504040204" pitchFamily="34" charset="0"/>
                <a:ea typeface="Verdana" panose="020B0604030504040204" pitchFamily="34" charset="0"/>
              </a:rPr>
              <a:t>key</a:t>
            </a:r>
            <a:r>
              <a:rPr lang="tr-TR" altLang="en-US" sz="2200" dirty="0">
                <a:latin typeface="Verdana" panose="020B0604030504040204" pitchFamily="34" charset="0"/>
                <a:ea typeface="Verdana" panose="020B0604030504040204" pitchFamily="34" charset="0"/>
              </a:rPr>
              <a:t>);}</a:t>
            </a:r>
          </a:p>
          <a:p>
            <a:pPr marL="0" indent="0">
              <a:buFontTx/>
              <a:buNone/>
            </a:pPr>
            <a:r>
              <a:rPr lang="tr-TR" altLang="en-US" sz="2200" dirty="0">
                <a:latin typeface="Verdana" panose="020B0604030504040204" pitchFamily="34" charset="0"/>
                <a:ea typeface="Verdana" panose="020B0604030504040204" pitchFamily="34" charset="0"/>
              </a:rPr>
              <a:t> }</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62293264-D510-286F-337E-6B07D86C8743}"/>
              </a:ext>
            </a:extLst>
          </p:cNvPr>
          <p:cNvSpPr>
            <a:spLocks noGrp="1"/>
          </p:cNvSpPr>
          <p:nvPr>
            <p:ph type="title"/>
          </p:nvPr>
        </p:nvSpPr>
        <p:spPr/>
        <p:txBody>
          <a:bodyPr/>
          <a:lstStyle/>
          <a:p>
            <a:r>
              <a:rPr lang="en-US" altLang="en-US" dirty="0"/>
              <a:t>Implementation issues</a:t>
            </a:r>
            <a:endParaRPr lang="tr-TR" altLang="en-US" dirty="0"/>
          </a:p>
        </p:txBody>
      </p:sp>
      <p:sp>
        <p:nvSpPr>
          <p:cNvPr id="32771" name="Content Placeholder 3">
            <a:extLst>
              <a:ext uri="{FF2B5EF4-FFF2-40B4-BE49-F238E27FC236}">
                <a16:creationId xmlns:a16="http://schemas.microsoft.com/office/drawing/2014/main" id="{69704D63-DAC9-AF54-37D5-AAA5E2635E10}"/>
              </a:ext>
            </a:extLst>
          </p:cNvPr>
          <p:cNvSpPr>
            <a:spLocks noGrp="1"/>
          </p:cNvSpPr>
          <p:nvPr>
            <p:ph idx="1"/>
          </p:nvPr>
        </p:nvSpPr>
        <p:spPr>
          <a:xfrm>
            <a:off x="220663" y="1658938"/>
            <a:ext cx="8923337" cy="4525962"/>
          </a:xfrm>
        </p:spPr>
        <p:txBody>
          <a:bodyPr/>
          <a:lstStyle/>
          <a:p>
            <a:r>
              <a:rPr lang="en-US" altLang="en-US" sz="2800" dirty="0"/>
              <a:t>C++ adapters with multiple inheritance</a:t>
            </a:r>
          </a:p>
          <a:p>
            <a:pPr lvl="1"/>
            <a:r>
              <a:rPr lang="en-US" sz="2400" b="0" i="0" dirty="0">
                <a:solidFill>
                  <a:srgbClr val="000000"/>
                </a:solidFill>
                <a:effectLst/>
                <a:highlight>
                  <a:srgbClr val="FFFFFF"/>
                </a:highlight>
                <a:latin typeface="+mj-lt"/>
              </a:rPr>
              <a:t>Inherit publicly form Target but privately from </a:t>
            </a:r>
            <a:r>
              <a:rPr lang="en-US" sz="2400" b="0" i="0" dirty="0" err="1">
                <a:solidFill>
                  <a:srgbClr val="000000"/>
                </a:solidFill>
                <a:effectLst/>
                <a:highlight>
                  <a:srgbClr val="FFFFFF"/>
                </a:highlight>
                <a:latin typeface="+mj-lt"/>
              </a:rPr>
              <a:t>Adaptee</a:t>
            </a:r>
            <a:endParaRPr lang="en-US" sz="2400" b="0" i="0" dirty="0">
              <a:solidFill>
                <a:srgbClr val="000000"/>
              </a:solidFill>
              <a:effectLst/>
              <a:highlight>
                <a:srgbClr val="FFFFFF"/>
              </a:highlight>
              <a:latin typeface="+mj-lt"/>
            </a:endParaRPr>
          </a:p>
          <a:p>
            <a:pPr lvl="1"/>
            <a:r>
              <a:rPr lang="en-US" sz="2400" dirty="0">
                <a:solidFill>
                  <a:srgbClr val="000000"/>
                </a:solidFill>
                <a:highlight>
                  <a:srgbClr val="FFFFFF"/>
                </a:highlight>
                <a:latin typeface="+mj-lt"/>
              </a:rPr>
              <a:t>So that the</a:t>
            </a:r>
            <a:r>
              <a:rPr lang="en-US" sz="2400" b="0" i="0" dirty="0">
                <a:solidFill>
                  <a:srgbClr val="000000"/>
                </a:solidFill>
                <a:effectLst/>
                <a:highlight>
                  <a:srgbClr val="FFFFFF"/>
                </a:highlight>
                <a:latin typeface="+mj-lt"/>
              </a:rPr>
              <a:t> Adapter would be a subtype of Target but not of </a:t>
            </a:r>
            <a:r>
              <a:rPr lang="en-US" sz="2400" b="0" i="0" dirty="0" err="1">
                <a:solidFill>
                  <a:srgbClr val="000000"/>
                </a:solidFill>
                <a:effectLst/>
                <a:highlight>
                  <a:srgbClr val="FFFFFF"/>
                </a:highlight>
                <a:latin typeface="+mj-lt"/>
              </a:rPr>
              <a:t>Adaptee</a:t>
            </a:r>
            <a:r>
              <a:rPr lang="en-US" sz="2400" b="0" i="0" dirty="0">
                <a:solidFill>
                  <a:srgbClr val="000000"/>
                </a:solidFill>
                <a:effectLst/>
                <a:highlight>
                  <a:srgbClr val="FFFFFF"/>
                </a:highlight>
                <a:latin typeface="+mj-lt"/>
              </a:rPr>
              <a:t>.</a:t>
            </a:r>
            <a:endParaRPr lang="en-US" altLang="en-US" sz="2400" dirty="0">
              <a:latin typeface="+mj-lt"/>
            </a:endParaRPr>
          </a:p>
          <a:p>
            <a:r>
              <a:rPr lang="en-US" altLang="en-US" sz="2800" dirty="0"/>
              <a:t>How much adaptation?</a:t>
            </a:r>
          </a:p>
          <a:p>
            <a:pPr lvl="1"/>
            <a:r>
              <a:rPr lang="en-US" altLang="en-US" sz="2400" dirty="0"/>
              <a:t>Simple interface conversion that just changes operation names and order of arguments</a:t>
            </a:r>
          </a:p>
          <a:p>
            <a:pPr lvl="1"/>
            <a:r>
              <a:rPr lang="en-US" altLang="en-US" sz="2400" dirty="0"/>
              <a:t>Totally different set of operations</a:t>
            </a:r>
          </a:p>
        </p:txBody>
      </p:sp>
    </p:spTree>
    <p:extLst>
      <p:ext uri="{BB962C8B-B14F-4D97-AF65-F5344CB8AC3E}">
        <p14:creationId xmlns:p14="http://schemas.microsoft.com/office/powerpoint/2010/main" val="2742792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62293264-D510-286F-337E-6B07D86C8743}"/>
              </a:ext>
            </a:extLst>
          </p:cNvPr>
          <p:cNvSpPr>
            <a:spLocks noGrp="1"/>
          </p:cNvSpPr>
          <p:nvPr>
            <p:ph type="title"/>
          </p:nvPr>
        </p:nvSpPr>
        <p:spPr/>
        <p:txBody>
          <a:bodyPr/>
          <a:lstStyle/>
          <a:p>
            <a:r>
              <a:rPr lang="en-US" altLang="en-US" dirty="0"/>
              <a:t>Implementation issues</a:t>
            </a:r>
            <a:endParaRPr lang="tr-TR" altLang="en-US" dirty="0"/>
          </a:p>
        </p:txBody>
      </p:sp>
      <p:sp>
        <p:nvSpPr>
          <p:cNvPr id="32771" name="Content Placeholder 3">
            <a:extLst>
              <a:ext uri="{FF2B5EF4-FFF2-40B4-BE49-F238E27FC236}">
                <a16:creationId xmlns:a16="http://schemas.microsoft.com/office/drawing/2014/main" id="{69704D63-DAC9-AF54-37D5-AAA5E2635E10}"/>
              </a:ext>
            </a:extLst>
          </p:cNvPr>
          <p:cNvSpPr>
            <a:spLocks noGrp="1"/>
          </p:cNvSpPr>
          <p:nvPr>
            <p:ph idx="1"/>
          </p:nvPr>
        </p:nvSpPr>
        <p:spPr>
          <a:xfrm>
            <a:off x="220663" y="1658938"/>
            <a:ext cx="8923337" cy="4525962"/>
          </a:xfrm>
        </p:spPr>
        <p:txBody>
          <a:bodyPr/>
          <a:lstStyle/>
          <a:p>
            <a:r>
              <a:rPr lang="en-US" altLang="en-US" sz="2800" dirty="0"/>
              <a:t>two-way adapter</a:t>
            </a:r>
          </a:p>
          <a:p>
            <a:pPr lvl="1"/>
            <a:r>
              <a:rPr lang="en-US" altLang="en-US" sz="2400" dirty="0"/>
              <a:t>Useful if you need to use both the old and the new interface 	</a:t>
            </a:r>
          </a:p>
          <a:p>
            <a:pPr lvl="2"/>
            <a:r>
              <a:rPr lang="en-US" altLang="en-US" sz="2000" dirty="0"/>
              <a:t>when some components use the old, some use the new</a:t>
            </a:r>
          </a:p>
          <a:p>
            <a:pPr lvl="1"/>
            <a:r>
              <a:rPr lang="en-US" altLang="en-US" sz="2400" dirty="0"/>
              <a:t>A two-way adapter supports both the Target and the </a:t>
            </a:r>
            <a:r>
              <a:rPr lang="en-US" altLang="en-US" sz="2400" dirty="0" err="1"/>
              <a:t>Adaptee</a:t>
            </a:r>
            <a:r>
              <a:rPr lang="en-US" altLang="en-US" sz="2400" dirty="0"/>
              <a:t> interface. </a:t>
            </a:r>
          </a:p>
          <a:p>
            <a:pPr lvl="1"/>
            <a:r>
              <a:rPr lang="en-US" altLang="en-US" sz="2400" dirty="0"/>
              <a:t>It allows an adapted object (Adapter) to appear as an </a:t>
            </a:r>
            <a:r>
              <a:rPr lang="en-US" altLang="en-US" sz="2400" dirty="0" err="1"/>
              <a:t>Adaptee</a:t>
            </a:r>
            <a:r>
              <a:rPr lang="en-US" altLang="en-US" sz="2400" dirty="0"/>
              <a:t> object or a Target object</a:t>
            </a:r>
          </a:p>
          <a:p>
            <a:pPr lvl="1"/>
            <a:r>
              <a:rPr lang="en-US" altLang="en-US" sz="2400" dirty="0"/>
              <a:t>Two-way adapter conforms to both of the adapted classes and can work in either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2032BDD-EC1B-4859-C094-005E36597EA6}"/>
              </a:ext>
            </a:extLst>
          </p:cNvPr>
          <p:cNvSpPr>
            <a:spLocks noGrp="1"/>
          </p:cNvSpPr>
          <p:nvPr>
            <p:ph type="title"/>
          </p:nvPr>
        </p:nvSpPr>
        <p:spPr/>
        <p:txBody>
          <a:bodyPr/>
          <a:lstStyle/>
          <a:p>
            <a:r>
              <a:rPr lang="en-US" altLang="en-US" dirty="0"/>
              <a:t>2 –way adapter example</a:t>
            </a:r>
            <a:endParaRPr lang="tr-TR" altLang="en-US" dirty="0"/>
          </a:p>
        </p:txBody>
      </p:sp>
      <p:sp>
        <p:nvSpPr>
          <p:cNvPr id="3" name="Content Placeholder 2">
            <a:extLst>
              <a:ext uri="{FF2B5EF4-FFF2-40B4-BE49-F238E27FC236}">
                <a16:creationId xmlns:a16="http://schemas.microsoft.com/office/drawing/2014/main" id="{8B2C092D-02F4-3C1C-F500-869E288717A2}"/>
              </a:ext>
            </a:extLst>
          </p:cNvPr>
          <p:cNvSpPr>
            <a:spLocks noGrp="1"/>
          </p:cNvSpPr>
          <p:nvPr>
            <p:ph idx="1"/>
          </p:nvPr>
        </p:nvSpPr>
        <p:spPr/>
        <p:txBody>
          <a:bodyPr/>
          <a:lstStyle/>
          <a:p>
            <a:pPr>
              <a:defRPr/>
            </a:pPr>
            <a:r>
              <a:rPr lang="en-US" sz="2800" dirty="0"/>
              <a:t>We want an adapter that acts as </a:t>
            </a:r>
          </a:p>
          <a:p>
            <a:pPr marL="0" indent="0">
              <a:buNone/>
              <a:defRPr/>
            </a:pPr>
            <a:r>
              <a:rPr lang="en-US" sz="2800" dirty="0"/>
              <a:t>    a </a:t>
            </a:r>
            <a:r>
              <a:rPr lang="en-US" sz="2800" dirty="0" err="1"/>
              <a:t>SquarePeg</a:t>
            </a:r>
            <a:r>
              <a:rPr lang="en-US" sz="2800" dirty="0"/>
              <a:t> or a </a:t>
            </a:r>
            <a:r>
              <a:rPr lang="en-US" sz="2800" dirty="0" err="1"/>
              <a:t>RoundPeg</a:t>
            </a:r>
            <a:endParaRPr lang="en-US" sz="2800" dirty="0"/>
          </a:p>
          <a:p>
            <a:pPr>
              <a:defRPr/>
            </a:pPr>
            <a:endParaRPr lang="en-US" sz="2800" dirty="0"/>
          </a:p>
          <a:p>
            <a:pPr>
              <a:defRPr/>
            </a:pPr>
            <a:r>
              <a:rPr lang="tr-TR" sz="2400" dirty="0">
                <a:latin typeface="Comic Sans MS" panose="030F0702030302020204" pitchFamily="66" charset="0"/>
                <a:ea typeface="Calibri" panose="020F0502020204030204" pitchFamily="34" charset="0"/>
                <a:cs typeface="Calibri" panose="020F0502020204030204" pitchFamily="34" charset="0"/>
              </a:rPr>
              <a:t>public interface IRoundPeg {</a:t>
            </a:r>
          </a:p>
          <a:p>
            <a:pPr marL="0" indent="0">
              <a:buFontTx/>
              <a:buNone/>
              <a:defRPr/>
            </a:pPr>
            <a:r>
              <a:rPr lang="en-US" sz="2400" dirty="0">
                <a:latin typeface="Comic Sans MS" panose="030F0702030302020204" pitchFamily="66" charset="0"/>
                <a:ea typeface="Calibri" panose="020F0502020204030204" pitchFamily="34" charset="0"/>
                <a:cs typeface="Calibri" panose="020F0502020204030204" pitchFamily="34" charset="0"/>
              </a:rPr>
              <a:t>      </a:t>
            </a:r>
            <a:r>
              <a:rPr lang="tr-TR" sz="2400" dirty="0">
                <a:latin typeface="Comic Sans MS" panose="030F0702030302020204" pitchFamily="66" charset="0"/>
                <a:ea typeface="Calibri" panose="020F0502020204030204" pitchFamily="34" charset="0"/>
                <a:cs typeface="Calibri" panose="020F0502020204030204" pitchFamily="34" charset="0"/>
              </a:rPr>
              <a:t> public void insertIntoHole(String msg); }</a:t>
            </a:r>
          </a:p>
          <a:p>
            <a:pPr>
              <a:defRPr/>
            </a:pPr>
            <a:r>
              <a:rPr lang="tr-TR" sz="2400" dirty="0">
                <a:latin typeface="Comic Sans MS" panose="030F0702030302020204" pitchFamily="66" charset="0"/>
                <a:ea typeface="Calibri" panose="020F0502020204030204" pitchFamily="34" charset="0"/>
                <a:cs typeface="Calibri" panose="020F0502020204030204" pitchFamily="34" charset="0"/>
              </a:rPr>
              <a:t>public interface ISquarePeg {</a:t>
            </a:r>
          </a:p>
          <a:p>
            <a:pPr marL="0" indent="0">
              <a:buFontTx/>
              <a:buNone/>
              <a:defRPr/>
            </a:pPr>
            <a:r>
              <a:rPr lang="en-US" sz="2400" dirty="0">
                <a:latin typeface="Comic Sans MS" panose="030F0702030302020204" pitchFamily="66" charset="0"/>
                <a:ea typeface="Calibri" panose="020F0502020204030204" pitchFamily="34" charset="0"/>
                <a:cs typeface="Calibri" panose="020F0502020204030204" pitchFamily="34" charset="0"/>
              </a:rPr>
              <a:t>       </a:t>
            </a:r>
            <a:r>
              <a:rPr lang="tr-TR" sz="2400" dirty="0">
                <a:latin typeface="Comic Sans MS" panose="030F0702030302020204" pitchFamily="66" charset="0"/>
                <a:ea typeface="Calibri" panose="020F0502020204030204" pitchFamily="34" charset="0"/>
                <a:cs typeface="Calibri" panose="020F0502020204030204" pitchFamily="34" charset="0"/>
              </a:rPr>
              <a:t>public void insert(String str);</a:t>
            </a:r>
            <a:r>
              <a:rPr lang="en-US"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defRPr/>
            </a:pPr>
            <a:endParaRPr lang="en-US" sz="2800" dirty="0"/>
          </a:p>
          <a:p>
            <a:pPr>
              <a:defRPr/>
            </a:pPr>
            <a:r>
              <a:rPr lang="en-US" sz="2800" dirty="0"/>
              <a:t>In C++ multiple inheritance will do the job</a:t>
            </a:r>
          </a:p>
          <a:p>
            <a:pPr marL="0" indent="0">
              <a:buFontTx/>
              <a:buNone/>
              <a:defRPr/>
            </a:pPr>
            <a:endParaRPr lang="en-US" sz="2800" dirty="0"/>
          </a:p>
        </p:txBody>
      </p:sp>
      <p:sp>
        <p:nvSpPr>
          <p:cNvPr id="33796" name="TextBox 3">
            <a:extLst>
              <a:ext uri="{FF2B5EF4-FFF2-40B4-BE49-F238E27FC236}">
                <a16:creationId xmlns:a16="http://schemas.microsoft.com/office/drawing/2014/main" id="{8B73C034-450F-DF7F-5191-355E55DEDFFC}"/>
              </a:ext>
            </a:extLst>
          </p:cNvPr>
          <p:cNvSpPr txBox="1">
            <a:spLocks noChangeArrowheads="1"/>
          </p:cNvSpPr>
          <p:nvPr/>
        </p:nvSpPr>
        <p:spPr bwMode="auto">
          <a:xfrm>
            <a:off x="6343650" y="6503988"/>
            <a:ext cx="2759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Adapted from Bob Tarr at UMBC</a:t>
            </a:r>
            <a:endParaRPr lang="tr-TR"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836E85CE-D7D2-EA5B-6799-77227242A69E}"/>
              </a:ext>
            </a:extLst>
          </p:cNvPr>
          <p:cNvSpPr>
            <a:spLocks noGrp="1"/>
          </p:cNvSpPr>
          <p:nvPr>
            <p:ph idx="4294967295"/>
          </p:nvPr>
        </p:nvSpPr>
        <p:spPr>
          <a:xfrm>
            <a:off x="914400" y="714375"/>
            <a:ext cx="8229600" cy="4525963"/>
          </a:xfrm>
        </p:spPr>
        <p:txBody>
          <a:bodyPr/>
          <a:lstStyle/>
          <a:p>
            <a:pPr marL="0" indent="0">
              <a:buNone/>
              <a:defRPr/>
            </a:pPr>
            <a:r>
              <a:rPr lang="en-US" sz="2200" dirty="0">
                <a:latin typeface="Comic Sans MS" panose="030F0702030302020204" pitchFamily="66" charset="0"/>
                <a:ea typeface="Calibri" panose="020F0502020204030204" pitchFamily="34" charset="0"/>
                <a:cs typeface="Calibri" panose="020F0502020204030204" pitchFamily="34" charset="0"/>
              </a:rPr>
              <a:t>class</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IRoundPeg</a:t>
            </a:r>
            <a:r>
              <a:rPr lang="tr-TR" sz="22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defRPr/>
            </a:pPr>
            <a:r>
              <a:rPr lang="en-US"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public</a:t>
            </a:r>
            <a:r>
              <a:rPr lang="en-US" sz="2200" dirty="0">
                <a:latin typeface="Comic Sans MS" panose="030F0702030302020204" pitchFamily="66" charset="0"/>
                <a:ea typeface="Calibri" panose="020F0502020204030204" pitchFamily="34" charset="0"/>
                <a:cs typeface="Calibri" panose="020F0502020204030204" pitchFamily="34" charset="0"/>
              </a:rPr>
              <a:t>:</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en-US" sz="2200" dirty="0">
                <a:latin typeface="Comic Sans MS" panose="030F0702030302020204" pitchFamily="66" charset="0"/>
                <a:ea typeface="Calibri" panose="020F0502020204030204" pitchFamily="34" charset="0"/>
                <a:cs typeface="Calibri" panose="020F0502020204030204" pitchFamily="34" charset="0"/>
              </a:rPr>
              <a:t>virtual </a:t>
            </a:r>
            <a:r>
              <a:rPr lang="tr-TR" sz="2200" dirty="0" err="1">
                <a:latin typeface="Comic Sans MS" panose="030F0702030302020204" pitchFamily="66" charset="0"/>
                <a:ea typeface="Calibri" panose="020F0502020204030204" pitchFamily="34" charset="0"/>
                <a:cs typeface="Calibri" panose="020F0502020204030204" pitchFamily="34" charset="0"/>
              </a:rPr>
              <a:t>void</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insertIntoHole</a:t>
            </a:r>
            <a:r>
              <a:rPr lang="tr-TR" sz="2200" dirty="0">
                <a:latin typeface="Comic Sans MS" panose="030F0702030302020204" pitchFamily="66" charset="0"/>
                <a:ea typeface="Calibri" panose="020F0502020204030204" pitchFamily="34" charset="0"/>
                <a:cs typeface="Calibri" panose="020F0502020204030204" pitchFamily="34" charset="0"/>
              </a:rPr>
              <a:t>(</a:t>
            </a:r>
            <a:r>
              <a:rPr lang="en-US" sz="2200" dirty="0">
                <a:latin typeface="Comic Sans MS" panose="030F0702030302020204" pitchFamily="66" charset="0"/>
                <a:ea typeface="Calibri" panose="020F0502020204030204" pitchFamily="34" charset="0"/>
                <a:cs typeface="Calibri" panose="020F0502020204030204" pitchFamily="34" charset="0"/>
              </a:rPr>
              <a:t>const </a:t>
            </a:r>
            <a:r>
              <a:rPr lang="tr-TR" sz="2200" dirty="0" err="1">
                <a:latin typeface="Comic Sans MS" panose="030F0702030302020204" pitchFamily="66" charset="0"/>
                <a:ea typeface="Calibri" panose="020F0502020204030204" pitchFamily="34" charset="0"/>
                <a:cs typeface="Calibri" panose="020F0502020204030204" pitchFamily="34" charset="0"/>
              </a:rPr>
              <a:t>String</a:t>
            </a:r>
            <a:r>
              <a:rPr lang="en-US" sz="2200" dirty="0">
                <a:latin typeface="Comic Sans MS" panose="030F0702030302020204" pitchFamily="66" charset="0"/>
                <a:ea typeface="Calibri" panose="020F0502020204030204" pitchFamily="34" charset="0"/>
                <a:cs typeface="Calibri" panose="020F0502020204030204" pitchFamily="34" charset="0"/>
              </a:rPr>
              <a:t>&amp;</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msg</a:t>
            </a:r>
            <a:r>
              <a:rPr lang="tr-TR" sz="2200" dirty="0">
                <a:latin typeface="Comic Sans MS" panose="030F0702030302020204" pitchFamily="66" charset="0"/>
                <a:ea typeface="Calibri" panose="020F0502020204030204" pitchFamily="34" charset="0"/>
                <a:cs typeface="Calibri" panose="020F0502020204030204" pitchFamily="34" charset="0"/>
              </a:rPr>
              <a:t>)</a:t>
            </a:r>
            <a:r>
              <a:rPr lang="en-US" sz="2200" dirty="0">
                <a:latin typeface="Comic Sans MS" panose="030F0702030302020204" pitchFamily="66" charset="0"/>
                <a:ea typeface="Calibri" panose="020F0502020204030204" pitchFamily="34" charset="0"/>
                <a:cs typeface="Calibri" panose="020F0502020204030204" pitchFamily="34" charset="0"/>
              </a:rPr>
              <a:t>=0;</a:t>
            </a:r>
          </a:p>
          <a:p>
            <a:pPr marL="0" indent="0">
              <a:buFontTx/>
              <a:buNone/>
              <a:defRPr/>
            </a:pPr>
            <a:r>
              <a:rPr lang="tr-TR" sz="2200" dirty="0">
                <a:latin typeface="Comic Sans MS" panose="030F0702030302020204" pitchFamily="66" charset="0"/>
                <a:ea typeface="Calibri" panose="020F0502020204030204" pitchFamily="34" charset="0"/>
                <a:cs typeface="Calibri" panose="020F0502020204030204" pitchFamily="34" charset="0"/>
              </a:rPr>
              <a:t> }</a:t>
            </a:r>
            <a:r>
              <a:rPr lang="en-US" sz="22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defRPr/>
            </a:pPr>
            <a:r>
              <a:rPr lang="en-US" sz="2200" dirty="0">
                <a:latin typeface="Comic Sans MS" panose="030F0702030302020204" pitchFamily="66" charset="0"/>
                <a:ea typeface="Calibri" panose="020F0502020204030204" pitchFamily="34" charset="0"/>
                <a:cs typeface="Calibri" panose="020F0502020204030204" pitchFamily="34" charset="0"/>
              </a:rPr>
              <a:t>class </a:t>
            </a:r>
            <a:r>
              <a:rPr lang="tr-TR" sz="2200" dirty="0" err="1">
                <a:latin typeface="Comic Sans MS" panose="030F0702030302020204" pitchFamily="66" charset="0"/>
                <a:ea typeface="Calibri" panose="020F0502020204030204" pitchFamily="34" charset="0"/>
                <a:cs typeface="Calibri" panose="020F0502020204030204" pitchFamily="34" charset="0"/>
              </a:rPr>
              <a:t>ISquarePeg</a:t>
            </a:r>
            <a:r>
              <a:rPr lang="tr-TR" sz="22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defRPr/>
            </a:pPr>
            <a:r>
              <a:rPr lang="en-US"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public</a:t>
            </a:r>
            <a:r>
              <a:rPr lang="en-US" sz="2200" dirty="0">
                <a:latin typeface="Comic Sans MS" panose="030F0702030302020204" pitchFamily="66" charset="0"/>
                <a:ea typeface="Calibri" panose="020F0502020204030204" pitchFamily="34" charset="0"/>
                <a:cs typeface="Calibri" panose="020F0502020204030204" pitchFamily="34" charset="0"/>
              </a:rPr>
              <a:t>: virtual</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void</a:t>
            </a:r>
            <a:r>
              <a:rPr lang="tr-TR" sz="2200" dirty="0">
                <a:latin typeface="Comic Sans MS" panose="030F0702030302020204" pitchFamily="66" charset="0"/>
                <a:ea typeface="Calibri" panose="020F0502020204030204" pitchFamily="34" charset="0"/>
                <a:cs typeface="Calibri" panose="020F0502020204030204" pitchFamily="34" charset="0"/>
              </a:rPr>
              <a:t> insert(</a:t>
            </a:r>
            <a:r>
              <a:rPr lang="en-US" sz="2200" dirty="0">
                <a:latin typeface="Comic Sans MS" panose="030F0702030302020204" pitchFamily="66" charset="0"/>
                <a:ea typeface="Calibri" panose="020F0502020204030204" pitchFamily="34" charset="0"/>
                <a:cs typeface="Calibri" panose="020F0502020204030204" pitchFamily="34" charset="0"/>
              </a:rPr>
              <a:t>const </a:t>
            </a:r>
            <a:r>
              <a:rPr lang="tr-TR" sz="2200" dirty="0" err="1">
                <a:latin typeface="Comic Sans MS" panose="030F0702030302020204" pitchFamily="66" charset="0"/>
                <a:ea typeface="Calibri" panose="020F0502020204030204" pitchFamily="34" charset="0"/>
                <a:cs typeface="Calibri" panose="020F0502020204030204" pitchFamily="34" charset="0"/>
              </a:rPr>
              <a:t>String</a:t>
            </a:r>
            <a:r>
              <a:rPr lang="en-US" sz="2200" dirty="0">
                <a:latin typeface="Comic Sans MS" panose="030F0702030302020204" pitchFamily="66" charset="0"/>
                <a:ea typeface="Calibri" panose="020F0502020204030204" pitchFamily="34" charset="0"/>
                <a:cs typeface="Calibri" panose="020F0502020204030204" pitchFamily="34" charset="0"/>
              </a:rPr>
              <a:t>&amp;</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str</a:t>
            </a:r>
            <a:r>
              <a:rPr lang="en-US" sz="2200" dirty="0">
                <a:latin typeface="Comic Sans MS" panose="030F0702030302020204" pitchFamily="66" charset="0"/>
                <a:ea typeface="Calibri" panose="020F0502020204030204" pitchFamily="34" charset="0"/>
                <a:cs typeface="Calibri" panose="020F0502020204030204" pitchFamily="34" charset="0"/>
              </a:rPr>
              <a:t>) =0;</a:t>
            </a:r>
          </a:p>
          <a:p>
            <a:pPr marL="0" indent="0">
              <a:buFontTx/>
              <a:buNone/>
              <a:defRPr/>
            </a:pPr>
            <a:r>
              <a:rPr lang="en-US" sz="22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200" dirty="0" err="1">
                <a:latin typeface="Comic Sans MS" panose="030F0702030302020204" pitchFamily="66" charset="0"/>
                <a:ea typeface="Calibri" panose="020F0502020204030204" pitchFamily="34" charset="0"/>
                <a:cs typeface="Calibri" panose="020F0502020204030204" pitchFamily="34" charset="0"/>
              </a:rPr>
              <a:t>class</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PegAdapter</a:t>
            </a:r>
            <a:r>
              <a:rPr lang="en-US" altLang="en-US" sz="2200" dirty="0">
                <a:latin typeface="Comic Sans MS" panose="030F0702030302020204" pitchFamily="66" charset="0"/>
                <a:ea typeface="Calibri" panose="020F0502020204030204" pitchFamily="34" charset="0"/>
                <a:cs typeface="Calibri" panose="020F0502020204030204" pitchFamily="34" charset="0"/>
              </a:rPr>
              <a:t>: public I</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en-US" altLang="en-US" sz="2200" dirty="0">
                <a:latin typeface="Comic Sans MS" panose="030F0702030302020204" pitchFamily="66" charset="0"/>
                <a:ea typeface="Calibri" panose="020F0502020204030204" pitchFamily="34" charset="0"/>
                <a:cs typeface="Calibri" panose="020F0502020204030204" pitchFamily="34" charset="0"/>
              </a:rPr>
              <a:t>public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IRoundPeg</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public</a:t>
            </a:r>
            <a:r>
              <a:rPr lang="en-US" altLang="en-US" sz="22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void</a:t>
            </a:r>
            <a:r>
              <a:rPr lang="tr-TR" altLang="en-US" sz="2200" dirty="0">
                <a:latin typeface="Comic Sans MS" panose="030F0702030302020204" pitchFamily="66" charset="0"/>
                <a:ea typeface="Calibri" panose="020F0502020204030204" pitchFamily="34" charset="0"/>
                <a:cs typeface="Calibri" panose="020F0502020204030204" pitchFamily="34" charset="0"/>
              </a:rPr>
              <a:t> insert(</a:t>
            </a:r>
            <a:r>
              <a:rPr lang="en-US" altLang="en-US" sz="2200" dirty="0">
                <a:latin typeface="Comic Sans MS" panose="030F0702030302020204" pitchFamily="66" charset="0"/>
                <a:ea typeface="Calibri" panose="020F0502020204030204" pitchFamily="34" charset="0"/>
                <a:cs typeface="Calibri" panose="020F0502020204030204" pitchFamily="34" charset="0"/>
              </a:rPr>
              <a:t>const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String</a:t>
            </a:r>
            <a:r>
              <a:rPr lang="en-US" altLang="en-US" sz="2200" dirty="0">
                <a:latin typeface="Comic Sans MS" panose="030F0702030302020204" pitchFamily="66" charset="0"/>
                <a:ea typeface="Calibri" panose="020F0502020204030204" pitchFamily="34" charset="0"/>
                <a:cs typeface="Calibri" panose="020F0502020204030204" pitchFamily="34" charset="0"/>
              </a:rPr>
              <a:t>&amp;</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str</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en-US" altLang="en-US" sz="2200" dirty="0">
                <a:latin typeface="Comic Sans MS" panose="030F0702030302020204" pitchFamily="66" charset="0"/>
                <a:ea typeface="Calibri" panose="020F0502020204030204" pitchFamily="34" charset="0"/>
                <a:cs typeface="Calibri" panose="020F0502020204030204" pitchFamily="34" charset="0"/>
              </a:rPr>
              <a:t>override</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endParaRPr lang="en-US" altLang="en-US" sz="22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insertIntoHole</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str</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void</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insertIntoHole</a:t>
            </a: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r>
              <a:rPr lang="en-US" altLang="en-US" sz="2200" dirty="0">
                <a:latin typeface="Comic Sans MS" panose="030F0702030302020204" pitchFamily="66" charset="0"/>
                <a:ea typeface="Calibri" panose="020F0502020204030204" pitchFamily="34" charset="0"/>
                <a:cs typeface="Calibri" panose="020F0502020204030204" pitchFamily="34" charset="0"/>
              </a:rPr>
              <a:t>const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String</a:t>
            </a:r>
            <a:r>
              <a:rPr lang="en-US" altLang="en-US" sz="2200" dirty="0">
                <a:latin typeface="Comic Sans MS" panose="030F0702030302020204" pitchFamily="66" charset="0"/>
                <a:ea typeface="Calibri" panose="020F0502020204030204" pitchFamily="34" charset="0"/>
                <a:cs typeface="Calibri" panose="020F0502020204030204" pitchFamily="34" charset="0"/>
              </a:rPr>
              <a:t>&amp;</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en-US" altLang="en-US" sz="2200" dirty="0">
                <a:latin typeface="Comic Sans MS" panose="030F0702030302020204" pitchFamily="66" charset="0"/>
                <a:ea typeface="Calibri" panose="020F0502020204030204" pitchFamily="34" charset="0"/>
                <a:cs typeface="Calibri" panose="020F0502020204030204" pitchFamily="34" charset="0"/>
              </a:rPr>
              <a:t>m</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sg</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r>
              <a:rPr lang="en-US" altLang="en-US" sz="2200" dirty="0">
                <a:latin typeface="Comic Sans MS" panose="030F0702030302020204" pitchFamily="66" charset="0"/>
                <a:ea typeface="Calibri" panose="020F0502020204030204" pitchFamily="34" charset="0"/>
                <a:cs typeface="Calibri" panose="020F0502020204030204" pitchFamily="34" charset="0"/>
              </a:rPr>
              <a:t> override </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endParaRPr lang="en-US" altLang="en-US" sz="22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a:latin typeface="Comic Sans MS" panose="030F0702030302020204" pitchFamily="66" charset="0"/>
                <a:ea typeface="Calibri" panose="020F0502020204030204" pitchFamily="34" charset="0"/>
                <a:cs typeface="Calibri" panose="020F0502020204030204" pitchFamily="34" charset="0"/>
              </a:rPr>
              <a:t>insert(</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msg</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en-US" altLang="en-US" sz="2200" dirty="0">
                <a:latin typeface="Comic Sans MS" panose="030F0702030302020204" pitchFamily="66" charset="0"/>
                <a:ea typeface="Calibri" panose="020F0502020204030204" pitchFamily="34" charset="0"/>
                <a:cs typeface="Calibri" panose="020F0502020204030204" pitchFamily="34" charset="0"/>
              </a:rPr>
              <a:t>;</a:t>
            </a:r>
            <a:endParaRPr lang="tr-TR" altLang="en-US" sz="22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endParaRPr lang="tr-TR" altLang="en-US" sz="2200" dirty="0">
              <a:latin typeface="Comic Sans MS" panose="030F0702030302020204" pitchFamily="66"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62B9C6D-4866-5585-956B-571B66E79956}"/>
              </a:ext>
            </a:extLst>
          </p:cNvPr>
          <p:cNvSpPr txBox="1"/>
          <p:nvPr/>
        </p:nvSpPr>
        <p:spPr>
          <a:xfrm>
            <a:off x="410154" y="336041"/>
            <a:ext cx="962123" cy="584775"/>
          </a:xfrm>
          <a:prstGeom prst="rect">
            <a:avLst/>
          </a:prstGeom>
          <a:noFill/>
        </p:spPr>
        <p:txBody>
          <a:bodyPr wrap="none" rtlCol="0">
            <a:spAutoFit/>
          </a:bodyPr>
          <a:lstStyle/>
          <a:p>
            <a:r>
              <a:rPr lang="en-US" sz="3200" b="1" dirty="0">
                <a:solidFill>
                  <a:srgbClr val="7030A0"/>
                </a:solidFill>
              </a:rPr>
              <a:t>C++</a:t>
            </a:r>
          </a:p>
        </p:txBody>
      </p:sp>
    </p:spTree>
    <p:extLst>
      <p:ext uri="{BB962C8B-B14F-4D97-AF65-F5344CB8AC3E}">
        <p14:creationId xmlns:p14="http://schemas.microsoft.com/office/powerpoint/2010/main" val="853056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836E85CE-D7D2-EA5B-6799-77227242A69E}"/>
              </a:ext>
            </a:extLst>
          </p:cNvPr>
          <p:cNvSpPr>
            <a:spLocks noGrp="1"/>
          </p:cNvSpPr>
          <p:nvPr>
            <p:ph idx="4294967295"/>
          </p:nvPr>
        </p:nvSpPr>
        <p:spPr>
          <a:xfrm>
            <a:off x="661481" y="714375"/>
            <a:ext cx="8482519" cy="6007438"/>
          </a:xfrm>
        </p:spPr>
        <p:txBody>
          <a:bodyPr/>
          <a:lstStyle/>
          <a:p>
            <a:pPr marL="0" indent="0">
              <a:buFontTx/>
              <a:buNone/>
            </a:pPr>
            <a:r>
              <a:rPr lang="tr-TR" altLang="en-US" sz="24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class</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PegAdapter</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implements</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ISquarePeg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IRoundPeg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private</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private</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PegAdapter</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t>
            </a:r>
            <a:r>
              <a:rPr lang="en-US" altLang="en-US" sz="2400" dirty="0">
                <a:latin typeface="Comic Sans MS" panose="030F0702030302020204" pitchFamily="66" charset="0"/>
                <a:ea typeface="Calibri" panose="020F0502020204030204" pitchFamily="34" charset="0"/>
                <a:cs typeface="Calibri" panose="020F0502020204030204" pitchFamily="34" charset="0"/>
              </a:rPr>
              <a:t>R,</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t>
            </a:r>
            <a:r>
              <a:rPr lang="en-US" altLang="en-US" sz="2400" dirty="0">
                <a:latin typeface="Comic Sans MS" panose="030F0702030302020204" pitchFamily="66" charset="0"/>
                <a:ea typeface="Calibri" panose="020F0502020204030204" pitchFamily="34" charset="0"/>
                <a:cs typeface="Calibri" panose="020F0502020204030204" pitchFamily="34" charset="0"/>
              </a:rPr>
              <a:t>S </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this.roundPeg</a:t>
            </a:r>
            <a:r>
              <a:rPr lang="tr-TR" altLang="en-US" sz="2400" dirty="0">
                <a:latin typeface="Comic Sans MS" panose="030F0702030302020204" pitchFamily="66" charset="0"/>
                <a:ea typeface="Calibri" panose="020F0502020204030204" pitchFamily="34" charset="0"/>
                <a:cs typeface="Calibri" panose="020F0502020204030204" pitchFamily="34" charset="0"/>
              </a:rPr>
              <a:t> =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t>
            </a:r>
            <a:r>
              <a:rPr lang="en-US" altLang="en-US" sz="2400" dirty="0">
                <a:latin typeface="Comic Sans MS" panose="030F0702030302020204" pitchFamily="66" charset="0"/>
                <a:ea typeface="Calibri" panose="020F0502020204030204" pitchFamily="34" charset="0"/>
                <a:cs typeface="Calibri" panose="020F0502020204030204" pitchFamily="34" charset="0"/>
              </a:rPr>
              <a:t>R</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this.squarePeg</a:t>
            </a:r>
            <a:r>
              <a:rPr lang="tr-TR" altLang="en-US" sz="2400" dirty="0">
                <a:latin typeface="Comic Sans MS" panose="030F0702030302020204" pitchFamily="66" charset="0"/>
                <a:ea typeface="Calibri" panose="020F0502020204030204" pitchFamily="34" charset="0"/>
                <a:cs typeface="Calibri" panose="020F0502020204030204" pitchFamily="34" charset="0"/>
              </a:rPr>
              <a:t> =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t>
            </a:r>
            <a:r>
              <a:rPr lang="en-US" altLang="en-US" sz="2400" dirty="0">
                <a:latin typeface="Comic Sans MS" panose="030F0702030302020204" pitchFamily="66" charset="0"/>
                <a:ea typeface="Calibri" panose="020F0502020204030204" pitchFamily="34" charset="0"/>
                <a:cs typeface="Calibri" panose="020F0502020204030204" pitchFamily="34" charset="0"/>
              </a:rPr>
              <a:t>S</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void</a:t>
            </a:r>
            <a:r>
              <a:rPr lang="tr-TR" altLang="en-US" sz="2400" dirty="0">
                <a:latin typeface="Comic Sans MS" panose="030F0702030302020204" pitchFamily="66" charset="0"/>
                <a:ea typeface="Calibri" panose="020F0502020204030204" pitchFamily="34" charset="0"/>
                <a:cs typeface="Calibri" panose="020F0502020204030204" pitchFamily="34" charset="0"/>
              </a:rPr>
              <a:t> insert(</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String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str</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roundPeg.insertIntoHole</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str</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void</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insertIntoHole</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String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en-US" altLang="en-US" sz="2400" dirty="0">
                <a:latin typeface="Comic Sans MS" panose="030F0702030302020204" pitchFamily="66" charset="0"/>
                <a:ea typeface="Calibri" panose="020F0502020204030204" pitchFamily="34" charset="0"/>
                <a:cs typeface="Calibri" panose="020F0502020204030204" pitchFamily="34" charset="0"/>
              </a:rPr>
              <a:t>m</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sg</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squarePeg.insert</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msg</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4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endParaRPr lang="tr-TR" altLang="en-US" sz="2400" dirty="0">
              <a:latin typeface="Comic Sans MS" panose="030F0702030302020204" pitchFamily="66"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62B9C6D-4866-5585-956B-571B66E79956}"/>
              </a:ext>
            </a:extLst>
          </p:cNvPr>
          <p:cNvSpPr txBox="1"/>
          <p:nvPr/>
        </p:nvSpPr>
        <p:spPr>
          <a:xfrm>
            <a:off x="225327" y="306862"/>
            <a:ext cx="1218603" cy="584775"/>
          </a:xfrm>
          <a:prstGeom prst="rect">
            <a:avLst/>
          </a:prstGeom>
          <a:noFill/>
        </p:spPr>
        <p:txBody>
          <a:bodyPr wrap="none" rtlCol="0">
            <a:spAutoFit/>
          </a:bodyPr>
          <a:lstStyle/>
          <a:p>
            <a:r>
              <a:rPr lang="en-US" sz="3200" b="1" dirty="0">
                <a:solidFill>
                  <a:srgbClr val="C00000"/>
                </a:solidFill>
              </a:rPr>
              <a:t>JAVA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8A177A5-B40E-35F8-4BAC-D8729B56E07F}"/>
              </a:ext>
            </a:extLst>
          </p:cNvPr>
          <p:cNvSpPr>
            <a:spLocks noGrp="1" noChangeArrowheads="1"/>
          </p:cNvSpPr>
          <p:nvPr>
            <p:ph type="title"/>
          </p:nvPr>
        </p:nvSpPr>
        <p:spPr/>
        <p:txBody>
          <a:bodyPr/>
          <a:lstStyle/>
          <a:p>
            <a:pPr eaLnBrk="1" hangingPunct="1"/>
            <a:r>
              <a:rPr lang="en-US" altLang="tr-TR" dirty="0"/>
              <a:t>Structural design patterns</a:t>
            </a:r>
          </a:p>
        </p:txBody>
      </p:sp>
      <p:sp>
        <p:nvSpPr>
          <p:cNvPr id="8195" name="Rectangle 3">
            <a:extLst>
              <a:ext uri="{FF2B5EF4-FFF2-40B4-BE49-F238E27FC236}">
                <a16:creationId xmlns:a16="http://schemas.microsoft.com/office/drawing/2014/main" id="{CBD4A5A5-A681-E7A7-168F-A938C89708A0}"/>
              </a:ext>
            </a:extLst>
          </p:cNvPr>
          <p:cNvSpPr>
            <a:spLocks noGrp="1" noChangeArrowheads="1"/>
          </p:cNvSpPr>
          <p:nvPr>
            <p:ph idx="1"/>
          </p:nvPr>
        </p:nvSpPr>
        <p:spPr/>
        <p:txBody>
          <a:bodyPr/>
          <a:lstStyle/>
          <a:p>
            <a:pPr eaLnBrk="1" hangingPunct="1"/>
            <a:r>
              <a:rPr lang="en-US" altLang="tr-TR" dirty="0"/>
              <a:t>Similar to </a:t>
            </a:r>
            <a:r>
              <a:rPr lang="en-US" altLang="tr-TR" i="1" dirty="0"/>
              <a:t>data structures, but</a:t>
            </a:r>
          </a:p>
          <a:p>
            <a:pPr lvl="1" eaLnBrk="1" hangingPunct="1"/>
            <a:r>
              <a:rPr lang="en-US" altLang="tr-TR" dirty="0"/>
              <a:t> structural design patterns also specify the </a:t>
            </a:r>
            <a:r>
              <a:rPr lang="en-US" altLang="tr-TR" i="1" dirty="0"/>
              <a:t>methods</a:t>
            </a:r>
            <a:r>
              <a:rPr lang="en-US" altLang="tr-TR" dirty="0"/>
              <a:t> that connect objects, not merely the references between them. </a:t>
            </a:r>
          </a:p>
          <a:p>
            <a:pPr lvl="1" eaLnBrk="1" hangingPunct="1"/>
            <a:r>
              <a:rPr lang="en-US" altLang="tr-TR" dirty="0"/>
              <a:t>A structural design pattern also describes </a:t>
            </a:r>
            <a:r>
              <a:rPr lang="en-US" altLang="tr-TR" i="1" dirty="0"/>
              <a:t>how data moves</a:t>
            </a:r>
            <a:r>
              <a:rPr lang="en-US" altLang="tr-TR" dirty="0"/>
              <a:t> through the pattern whereas data structures only describe how data is arranged in the structure.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B251EDF-9924-005F-B369-74339237D32E}"/>
              </a:ext>
            </a:extLst>
          </p:cNvPr>
          <p:cNvSpPr>
            <a:spLocks noGrp="1"/>
          </p:cNvSpPr>
          <p:nvPr>
            <p:ph type="title"/>
          </p:nvPr>
        </p:nvSpPr>
        <p:spPr/>
        <p:txBody>
          <a:bodyPr/>
          <a:lstStyle/>
          <a:p>
            <a:r>
              <a:rPr lang="en-US" altLang="en-US" dirty="0"/>
              <a:t>Client code example</a:t>
            </a:r>
            <a:endParaRPr lang="tr-TR" altLang="en-US" dirty="0"/>
          </a:p>
        </p:txBody>
      </p:sp>
      <p:sp>
        <p:nvSpPr>
          <p:cNvPr id="35843" name="Content Placeholder 2">
            <a:extLst>
              <a:ext uri="{FF2B5EF4-FFF2-40B4-BE49-F238E27FC236}">
                <a16:creationId xmlns:a16="http://schemas.microsoft.com/office/drawing/2014/main" id="{FE099313-941E-95F1-C555-BBD9392995B3}"/>
              </a:ext>
            </a:extLst>
          </p:cNvPr>
          <p:cNvSpPr>
            <a:spLocks noGrp="1"/>
          </p:cNvSpPr>
          <p:nvPr>
            <p:ph idx="1"/>
          </p:nvPr>
        </p:nvSpPr>
        <p:spPr>
          <a:xfrm>
            <a:off x="457200" y="1452462"/>
            <a:ext cx="7937770" cy="4897438"/>
          </a:xfrm>
        </p:spPr>
        <p:txBody>
          <a:bodyPr/>
          <a:lstStyle/>
          <a:p>
            <a:pPr marL="0" indent="0">
              <a:buFontTx/>
              <a:buNone/>
            </a:pPr>
            <a:r>
              <a:rPr lang="tr-TR" altLang="en-US" sz="20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class</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TestPegs</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static</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void</a:t>
            </a:r>
            <a:r>
              <a:rPr lang="tr-TR" altLang="en-US" sz="2000" dirty="0">
                <a:latin typeface="Comic Sans MS" panose="030F0702030302020204" pitchFamily="66" charset="0"/>
                <a:ea typeface="Calibri" panose="020F0502020204030204" pitchFamily="34" charset="0"/>
                <a:cs typeface="Calibri" panose="020F0502020204030204" pitchFamily="34" charset="0"/>
              </a:rPr>
              <a:t> main(</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String</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args</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000" dirty="0">
                <a:latin typeface="Comic Sans MS" panose="030F0702030302020204" pitchFamily="66" charset="0"/>
                <a:ea typeface="Calibri" panose="020F0502020204030204" pitchFamily="34" charset="0"/>
                <a:cs typeface="Calibri" panose="020F0502020204030204" pitchFamily="34" charset="0"/>
              </a:rPr>
              <a:t> =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new</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Create</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some</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pegs</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000" dirty="0">
                <a:latin typeface="Comic Sans MS" panose="030F0702030302020204" pitchFamily="66" charset="0"/>
                <a:ea typeface="Calibri" panose="020F0502020204030204" pitchFamily="34" charset="0"/>
                <a:cs typeface="Calibri" panose="020F0502020204030204" pitchFamily="34" charset="0"/>
              </a:rPr>
              <a:t> =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new</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endParaRPr lang="en-US" altLang="en-US" sz="20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endParaRPr lang="tr-TR" altLang="en-US" sz="20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tr-TR" altLang="en-US" sz="2000" dirty="0">
                <a:latin typeface="Comic Sans MS" panose="030F0702030302020204" pitchFamily="66" charset="0"/>
                <a:ea typeface="Calibri" panose="020F0502020204030204" pitchFamily="34" charset="0"/>
                <a:cs typeface="Calibri" panose="020F0502020204030204" pitchFamily="34" charset="0"/>
              </a:rPr>
              <a:t> //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Create</a:t>
            </a:r>
            <a:r>
              <a:rPr lang="tr-TR" altLang="en-US" sz="2000" dirty="0">
                <a:latin typeface="Comic Sans MS" panose="030F0702030302020204" pitchFamily="66" charset="0"/>
                <a:ea typeface="Calibri" panose="020F0502020204030204" pitchFamily="34" charset="0"/>
                <a:cs typeface="Calibri" panose="020F0502020204030204" pitchFamily="34" charset="0"/>
              </a:rPr>
              <a:t> a two-</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way</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adapter</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and</a:t>
            </a:r>
            <a:r>
              <a:rPr lang="tr-TR" altLang="en-US" sz="2000" dirty="0">
                <a:latin typeface="Comic Sans MS" panose="030F0702030302020204" pitchFamily="66" charset="0"/>
                <a:ea typeface="Calibri" panose="020F0502020204030204" pitchFamily="34" charset="0"/>
                <a:cs typeface="Calibri" panose="020F0502020204030204" pitchFamily="34" charset="0"/>
              </a:rPr>
              <a:t> do an insert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with</a:t>
            </a:r>
            <a:r>
              <a:rPr lang="tr-TR" altLang="en-US" sz="2000" dirty="0">
                <a:latin typeface="Comic Sans MS" panose="030F0702030302020204" pitchFamily="66" charset="0"/>
                <a:ea typeface="Calibri" panose="020F0502020204030204" pitchFamily="34" charset="0"/>
                <a:cs typeface="Calibri" panose="020F0502020204030204" pitchFamily="34" charset="0"/>
              </a:rPr>
              <a:t> it.</a:t>
            </a: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ISquarePeg</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roundToSquare</a:t>
            </a:r>
            <a:r>
              <a:rPr lang="tr-TR" altLang="en-US" sz="2000" dirty="0">
                <a:latin typeface="Comic Sans MS" panose="030F0702030302020204" pitchFamily="66" charset="0"/>
                <a:ea typeface="Calibri" panose="020F0502020204030204" pitchFamily="34" charset="0"/>
                <a:cs typeface="Calibri" panose="020F0502020204030204" pitchFamily="34" charset="0"/>
              </a:rPr>
              <a:t> =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new</a:t>
            </a: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PegAdapter</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roundToSquare.insert</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Inserting</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peg</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endParaRPr lang="en-US" altLang="en-US" sz="20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endParaRPr lang="en-US" altLang="en-US" sz="20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Create a two-way adapter and do an insert with it.</a:t>
            </a: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en-US" altLang="en-US" sz="2000" dirty="0" err="1">
                <a:latin typeface="Comic Sans MS" panose="030F0702030302020204" pitchFamily="66" charset="0"/>
                <a:ea typeface="Calibri" panose="020F0502020204030204" pitchFamily="34" charset="0"/>
                <a:cs typeface="Calibri" panose="020F0502020204030204" pitchFamily="34" charset="0"/>
              </a:rPr>
              <a:t>IRoundPeg</a:t>
            </a: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en-US" altLang="en-US" sz="2000" dirty="0" err="1">
                <a:latin typeface="Comic Sans MS" panose="030F0702030302020204" pitchFamily="66" charset="0"/>
                <a:ea typeface="Calibri" panose="020F0502020204030204" pitchFamily="34" charset="0"/>
                <a:cs typeface="Calibri" panose="020F0502020204030204" pitchFamily="34" charset="0"/>
              </a:rPr>
              <a:t>squareToRound</a:t>
            </a:r>
            <a:r>
              <a:rPr lang="en-US" altLang="en-US" sz="2000" dirty="0">
                <a:latin typeface="Comic Sans MS" panose="030F0702030302020204" pitchFamily="66" charset="0"/>
                <a:ea typeface="Calibri" panose="020F0502020204030204" pitchFamily="34" charset="0"/>
                <a:cs typeface="Calibri" panose="020F0502020204030204" pitchFamily="34" charset="0"/>
              </a:rPr>
              <a:t> = new </a:t>
            </a:r>
            <a:r>
              <a:rPr lang="en-US" altLang="en-US" sz="2000" dirty="0" err="1">
                <a:latin typeface="Comic Sans MS" panose="030F0702030302020204" pitchFamily="66" charset="0"/>
                <a:ea typeface="Calibri" panose="020F0502020204030204" pitchFamily="34" charset="0"/>
                <a:cs typeface="Calibri" panose="020F0502020204030204" pitchFamily="34" charset="0"/>
              </a:rPr>
              <a:t>PegAdapter</a:t>
            </a:r>
            <a:r>
              <a:rPr lang="en-US" altLang="en-US" sz="2000" dirty="0">
                <a:latin typeface="Comic Sans MS" panose="030F0702030302020204" pitchFamily="66" charset="0"/>
                <a:ea typeface="Calibri" panose="020F0502020204030204" pitchFamily="34" charset="0"/>
                <a:cs typeface="Calibri" panose="020F0502020204030204" pitchFamily="34" charset="0"/>
              </a:rPr>
              <a:t>(</a:t>
            </a:r>
            <a:r>
              <a:rPr lang="en-US" altLang="en-US" sz="2000" dirty="0" err="1">
                <a:latin typeface="Comic Sans MS" panose="030F0702030302020204" pitchFamily="66" charset="0"/>
                <a:ea typeface="Calibri" panose="020F0502020204030204" pitchFamily="34" charset="0"/>
                <a:cs typeface="Calibri" panose="020F0502020204030204" pitchFamily="34" charset="0"/>
              </a:rPr>
              <a:t>squarePeg</a:t>
            </a:r>
            <a:r>
              <a:rPr lang="en-US" altLang="en-US" sz="20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en-US" altLang="en-US" sz="2000" dirty="0" err="1">
                <a:latin typeface="Comic Sans MS" panose="030F0702030302020204" pitchFamily="66" charset="0"/>
                <a:ea typeface="Calibri" panose="020F0502020204030204" pitchFamily="34" charset="0"/>
                <a:cs typeface="Calibri" panose="020F0502020204030204" pitchFamily="34" charset="0"/>
              </a:rPr>
              <a:t>squareToRound.insertIntoHole</a:t>
            </a:r>
            <a:r>
              <a:rPr lang="en-US" altLang="en-US" sz="2000" dirty="0">
                <a:latin typeface="Comic Sans MS" panose="030F0702030302020204" pitchFamily="66" charset="0"/>
                <a:ea typeface="Calibri" panose="020F0502020204030204" pitchFamily="34" charset="0"/>
                <a:cs typeface="Calibri" panose="020F0502020204030204" pitchFamily="34" charset="0"/>
              </a:rPr>
              <a:t>("Inserting square peg...");</a:t>
            </a:r>
            <a:endParaRPr lang="tr-TR" altLang="en-US" sz="20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A3EC5CA-6BB9-71CF-D70F-9EAF59FDF62D}"/>
              </a:ext>
            </a:extLst>
          </p:cNvPr>
          <p:cNvSpPr>
            <a:spLocks noGrp="1" noChangeArrowheads="1"/>
          </p:cNvSpPr>
          <p:nvPr>
            <p:ph type="title"/>
          </p:nvPr>
        </p:nvSpPr>
        <p:spPr/>
        <p:txBody>
          <a:bodyPr/>
          <a:lstStyle/>
          <a:p>
            <a:pPr eaLnBrk="1" hangingPunct="1"/>
            <a:r>
              <a:rPr lang="en-US" altLang="tr-TR" dirty="0"/>
              <a:t>Adapter-Consequences</a:t>
            </a:r>
          </a:p>
        </p:txBody>
      </p:sp>
      <p:sp>
        <p:nvSpPr>
          <p:cNvPr id="36867" name="Rectangle 3">
            <a:extLst>
              <a:ext uri="{FF2B5EF4-FFF2-40B4-BE49-F238E27FC236}">
                <a16:creationId xmlns:a16="http://schemas.microsoft.com/office/drawing/2014/main" id="{B92B3BD5-FE0D-FBAC-2DAF-08EAF57AD758}"/>
              </a:ext>
            </a:extLst>
          </p:cNvPr>
          <p:cNvSpPr>
            <a:spLocks noGrp="1" noChangeArrowheads="1"/>
          </p:cNvSpPr>
          <p:nvPr>
            <p:ph idx="1"/>
          </p:nvPr>
        </p:nvSpPr>
        <p:spPr/>
        <p:txBody>
          <a:bodyPr/>
          <a:lstStyle/>
          <a:p>
            <a:pPr eaLnBrk="1" hangingPunct="1"/>
            <a:r>
              <a:rPr lang="en-US" altLang="tr-TR" sz="2800" dirty="0"/>
              <a:t>Class Adapter</a:t>
            </a:r>
          </a:p>
          <a:p>
            <a:pPr lvl="1" eaLnBrk="1" hangingPunct="1"/>
            <a:r>
              <a:rPr lang="en-US" altLang="tr-TR" sz="2400" dirty="0"/>
              <a:t>Lets Adapter to overwrite some </a:t>
            </a:r>
            <a:r>
              <a:rPr lang="en-US" altLang="tr-TR" sz="2400" dirty="0" err="1"/>
              <a:t>adaptee</a:t>
            </a:r>
            <a:r>
              <a:rPr lang="en-US" altLang="tr-TR" sz="2400" dirty="0"/>
              <a:t> behavior </a:t>
            </a:r>
          </a:p>
          <a:p>
            <a:pPr lvl="1" eaLnBrk="1" hangingPunct="1"/>
            <a:r>
              <a:rPr lang="en-US" altLang="tr-TR" sz="2400" dirty="0"/>
              <a:t>Introduces only one object, no additional indirection needed to get to the </a:t>
            </a:r>
            <a:r>
              <a:rPr lang="en-US" altLang="tr-TR" sz="2400" dirty="0" err="1"/>
              <a:t>adaptee</a:t>
            </a:r>
            <a:endParaRPr lang="en-US" altLang="tr-TR" sz="2400" dirty="0"/>
          </a:p>
          <a:p>
            <a:pPr lvl="1" eaLnBrk="1" hangingPunct="1"/>
            <a:r>
              <a:rPr lang="en-US" altLang="tr-TR" sz="2400" dirty="0"/>
              <a:t>Won’t work when we want to adapt a class and all its subclasses</a:t>
            </a:r>
          </a:p>
          <a:p>
            <a:pPr eaLnBrk="1" hangingPunct="1"/>
            <a:r>
              <a:rPr lang="en-US" altLang="tr-TR" sz="2800" dirty="0"/>
              <a:t>Object Adapter</a:t>
            </a:r>
          </a:p>
          <a:p>
            <a:pPr lvl="1" eaLnBrk="1" hangingPunct="1"/>
            <a:r>
              <a:rPr lang="en-US" altLang="tr-TR" sz="2400" dirty="0"/>
              <a:t>A single Adapter can work with many </a:t>
            </a:r>
            <a:r>
              <a:rPr lang="en-US" altLang="tr-TR" sz="2400" dirty="0" err="1"/>
              <a:t>adaptees</a:t>
            </a:r>
            <a:endParaRPr lang="en-US" altLang="tr-TR" sz="2400" dirty="0"/>
          </a:p>
          <a:p>
            <a:pPr lvl="1" eaLnBrk="1" hangingPunct="1"/>
            <a:r>
              <a:rPr lang="en-US" altLang="tr-TR" sz="2400" dirty="0"/>
              <a:t>Harder to overwrite some </a:t>
            </a:r>
            <a:r>
              <a:rPr lang="en-US" altLang="tr-TR" sz="2400" dirty="0" err="1"/>
              <a:t>adaptee</a:t>
            </a:r>
            <a:r>
              <a:rPr lang="en-US" altLang="tr-TR" sz="2400" dirty="0"/>
              <a:t> behavior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C9CB940-9A80-87AA-296C-3A4AE408883E}"/>
              </a:ext>
            </a:extLst>
          </p:cNvPr>
          <p:cNvSpPr>
            <a:spLocks noGrp="1" noChangeArrowheads="1"/>
          </p:cNvSpPr>
          <p:nvPr>
            <p:ph type="title"/>
          </p:nvPr>
        </p:nvSpPr>
        <p:spPr/>
        <p:txBody>
          <a:bodyPr/>
          <a:lstStyle/>
          <a:p>
            <a:pPr eaLnBrk="1" hangingPunct="1"/>
            <a:r>
              <a:rPr lang="en-US" altLang="tr-TR" dirty="0"/>
              <a:t>Adapter -Known uses</a:t>
            </a:r>
          </a:p>
        </p:txBody>
      </p:sp>
      <p:sp>
        <p:nvSpPr>
          <p:cNvPr id="38915" name="Rectangle 3">
            <a:extLst>
              <a:ext uri="{FF2B5EF4-FFF2-40B4-BE49-F238E27FC236}">
                <a16:creationId xmlns:a16="http://schemas.microsoft.com/office/drawing/2014/main" id="{3158B0AB-0886-2029-7DE0-9124936D28C0}"/>
              </a:ext>
            </a:extLst>
          </p:cNvPr>
          <p:cNvSpPr>
            <a:spLocks noGrp="1" noChangeArrowheads="1"/>
          </p:cNvSpPr>
          <p:nvPr>
            <p:ph idx="1"/>
          </p:nvPr>
        </p:nvSpPr>
        <p:spPr/>
        <p:txBody>
          <a:bodyPr>
            <a:noAutofit/>
          </a:bodyPr>
          <a:lstStyle/>
          <a:p>
            <a:pPr eaLnBrk="1" hangingPunct="1">
              <a:lnSpc>
                <a:spcPct val="80000"/>
              </a:lnSpc>
            </a:pPr>
            <a:r>
              <a:rPr lang="en-US" altLang="tr-TR" sz="2800" dirty="0"/>
              <a:t>Adapters in Java IO</a:t>
            </a:r>
          </a:p>
          <a:p>
            <a:pPr lvl="1">
              <a:lnSpc>
                <a:spcPct val="80000"/>
              </a:lnSpc>
            </a:pPr>
            <a:r>
              <a:rPr lang="en-US" altLang="tr-TR" sz="2400" dirty="0" err="1"/>
              <a:t>java.io.InputStreamReader</a:t>
            </a:r>
            <a:r>
              <a:rPr lang="en-US" altLang="tr-TR" sz="2400" dirty="0"/>
              <a:t>  adapts </a:t>
            </a:r>
            <a:r>
              <a:rPr lang="en-US" altLang="tr-TR" sz="2400" dirty="0" err="1"/>
              <a:t>java.io.InputStream</a:t>
            </a:r>
            <a:r>
              <a:rPr lang="en-US" altLang="tr-TR" sz="2400" dirty="0"/>
              <a:t> to have a correct </a:t>
            </a:r>
            <a:r>
              <a:rPr lang="en-US" altLang="tr-TR" sz="2400" dirty="0" err="1"/>
              <a:t>java.io.Reader</a:t>
            </a:r>
            <a:r>
              <a:rPr lang="en-US" altLang="tr-TR" sz="2400" dirty="0"/>
              <a:t> interface</a:t>
            </a:r>
          </a:p>
          <a:p>
            <a:pPr lvl="1">
              <a:lnSpc>
                <a:spcPct val="80000"/>
              </a:lnSpc>
            </a:pPr>
            <a:r>
              <a:rPr lang="en-US" altLang="tr-TR" sz="2400" dirty="0" err="1"/>
              <a:t>java.io.OutputStreamWriter</a:t>
            </a:r>
            <a:r>
              <a:rPr lang="en-US" altLang="tr-TR" sz="2400" dirty="0"/>
              <a:t> adapts </a:t>
            </a:r>
            <a:r>
              <a:rPr lang="en-US" altLang="tr-TR" sz="2400" dirty="0" err="1"/>
              <a:t>OutputStream</a:t>
            </a:r>
            <a:r>
              <a:rPr lang="en-US" altLang="tr-TR" sz="2400" dirty="0"/>
              <a:t> to a  Writer interface</a:t>
            </a:r>
          </a:p>
          <a:p>
            <a:pPr eaLnBrk="1" hangingPunct="1">
              <a:lnSpc>
                <a:spcPct val="80000"/>
              </a:lnSpc>
            </a:pPr>
            <a:endParaRPr lang="en-US" altLang="tr-TR" sz="2800" dirty="0"/>
          </a:p>
          <a:p>
            <a:pPr eaLnBrk="1" hangingPunct="1">
              <a:lnSpc>
                <a:spcPct val="80000"/>
              </a:lnSpc>
            </a:pPr>
            <a:r>
              <a:rPr lang="en-US" altLang="tr-TR" sz="2800" dirty="0"/>
              <a:t>STL adaptors in C++:</a:t>
            </a:r>
            <a:endParaRPr lang="en-US" sz="1600" dirty="0"/>
          </a:p>
          <a:p>
            <a:pPr lvl="1" eaLnBrk="1" hangingPunct="1">
              <a:lnSpc>
                <a:spcPct val="80000"/>
              </a:lnSpc>
            </a:pPr>
            <a:r>
              <a:rPr lang="en-US" sz="2400" dirty="0"/>
              <a:t>Container adaptors include stack, queue, priority queue </a:t>
            </a:r>
          </a:p>
          <a:p>
            <a:pPr lvl="1" eaLnBrk="1" hangingPunct="1">
              <a:lnSpc>
                <a:spcPct val="80000"/>
              </a:lnSpc>
            </a:pPr>
            <a:r>
              <a:rPr lang="en-US" sz="2400" dirty="0"/>
              <a:t>Iterator adaptors include reverse iterators,  std::</a:t>
            </a:r>
            <a:r>
              <a:rPr lang="en-US" sz="2400" dirty="0" err="1"/>
              <a:t>back_inserter</a:t>
            </a:r>
            <a:r>
              <a:rPr lang="en-US" sz="2400" dirty="0"/>
              <a:t>() iterators</a:t>
            </a:r>
          </a:p>
          <a:p>
            <a:pPr lvl="1" eaLnBrk="1" hangingPunct="1">
              <a:lnSpc>
                <a:spcPct val="80000"/>
              </a:lnSpc>
            </a:pPr>
            <a:r>
              <a:rPr lang="en-US" sz="2400" dirty="0"/>
              <a:t>Function adaptors include negators and binders </a:t>
            </a:r>
            <a:endParaRPr lang="en-US" altLang="tr-TR" sz="2400" dirty="0"/>
          </a:p>
          <a:p>
            <a:pPr eaLnBrk="1" hangingPunct="1">
              <a:lnSpc>
                <a:spcPct val="80000"/>
              </a:lnSpc>
            </a:pPr>
            <a:endParaRPr lang="en-US" altLang="tr-TR" sz="2800" dirty="0"/>
          </a:p>
          <a:p>
            <a:pPr lvl="1">
              <a:lnSpc>
                <a:spcPct val="80000"/>
              </a:lnSpc>
            </a:pPr>
            <a:endParaRPr lang="en-US" altLang="tr-T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BE2B-A77E-5528-FB9C-BAD2E296459B}"/>
              </a:ext>
            </a:extLst>
          </p:cNvPr>
          <p:cNvSpPr>
            <a:spLocks noGrp="1"/>
          </p:cNvSpPr>
          <p:nvPr>
            <p:ph type="title"/>
          </p:nvPr>
        </p:nvSpPr>
        <p:spPr/>
        <p:txBody>
          <a:bodyPr/>
          <a:lstStyle/>
          <a:p>
            <a:r>
              <a:rPr lang="en-US" altLang="tr-TR" dirty="0"/>
              <a:t>Adapter -Known uses</a:t>
            </a:r>
            <a:endParaRPr lang="en-US" dirty="0"/>
          </a:p>
        </p:txBody>
      </p:sp>
      <p:sp>
        <p:nvSpPr>
          <p:cNvPr id="3" name="Content Placeholder 2">
            <a:extLst>
              <a:ext uri="{FF2B5EF4-FFF2-40B4-BE49-F238E27FC236}">
                <a16:creationId xmlns:a16="http://schemas.microsoft.com/office/drawing/2014/main" id="{3C922EAC-9C41-B251-D5CE-444C056A3D5D}"/>
              </a:ext>
            </a:extLst>
          </p:cNvPr>
          <p:cNvSpPr>
            <a:spLocks noGrp="1"/>
          </p:cNvSpPr>
          <p:nvPr>
            <p:ph idx="1"/>
          </p:nvPr>
        </p:nvSpPr>
        <p:spPr>
          <a:xfrm>
            <a:off x="457199" y="1600200"/>
            <a:ext cx="8822987" cy="4525963"/>
          </a:xfrm>
        </p:spPr>
        <p:txBody>
          <a:bodyPr/>
          <a:lstStyle/>
          <a:p>
            <a:r>
              <a:rPr lang="en-US" sz="2800" dirty="0"/>
              <a:t>Stack is an adapter</a:t>
            </a:r>
          </a:p>
          <a:p>
            <a:pPr lvl="1"/>
            <a:r>
              <a:rPr lang="en-US" sz="2400" dirty="0"/>
              <a:t>Converts interface of deque into a stack interface</a:t>
            </a:r>
          </a:p>
          <a:p>
            <a:pPr lvl="1"/>
            <a:r>
              <a:rPr lang="en-US" sz="2400" dirty="0"/>
              <a:t>May adapt vector and list as well</a:t>
            </a:r>
          </a:p>
          <a:p>
            <a:r>
              <a:rPr lang="en-US" sz="2800" dirty="0" err="1"/>
              <a:t>back_inserter</a:t>
            </a:r>
            <a:r>
              <a:rPr lang="en-US" sz="2800" dirty="0"/>
              <a:t>() returns an adapter</a:t>
            </a:r>
          </a:p>
          <a:p>
            <a:pPr lvl="1"/>
            <a:r>
              <a:rPr lang="en-US" sz="2400" dirty="0"/>
              <a:t>Looks like an iterator on a container</a:t>
            </a:r>
          </a:p>
          <a:p>
            <a:pPr lvl="1"/>
            <a:r>
              <a:rPr lang="en-US" sz="2400" dirty="0"/>
              <a:t>Calls </a:t>
            </a:r>
            <a:r>
              <a:rPr lang="en-US" sz="2400" dirty="0" err="1"/>
              <a:t>containers’s</a:t>
            </a:r>
            <a:r>
              <a:rPr lang="en-US" sz="2400" dirty="0"/>
              <a:t> </a:t>
            </a:r>
            <a:r>
              <a:rPr lang="en-US" sz="2400" dirty="0" err="1"/>
              <a:t>push_back</a:t>
            </a:r>
            <a:r>
              <a:rPr lang="en-US" sz="2400" dirty="0"/>
              <a:t> when the container needs to grow</a:t>
            </a:r>
          </a:p>
          <a:p>
            <a:pPr lvl="1"/>
            <a:r>
              <a:rPr lang="en-US" sz="2400" dirty="0"/>
              <a:t>e.g. </a:t>
            </a:r>
            <a:r>
              <a:rPr lang="en-US" sz="2400" dirty="0" err="1"/>
              <a:t>std:copy</a:t>
            </a:r>
            <a:r>
              <a:rPr lang="en-US" sz="2400" dirty="0"/>
              <a:t> (</a:t>
            </a:r>
            <a:r>
              <a:rPr lang="en-US" sz="2400" dirty="0" err="1"/>
              <a:t>iiterS,iterE,oiter</a:t>
            </a:r>
            <a:r>
              <a:rPr lang="en-US" sz="2400" dirty="0"/>
              <a:t>) called with</a:t>
            </a:r>
          </a:p>
          <a:p>
            <a:pPr marL="57150" indent="0">
              <a:buNone/>
            </a:pPr>
            <a:r>
              <a:rPr lang="en-US" sz="2400" dirty="0" err="1">
                <a:latin typeface="Courier New" panose="02070309020205020404" pitchFamily="49" charset="0"/>
                <a:cs typeface="Courier New" panose="02070309020205020404" pitchFamily="49" charset="0"/>
              </a:rPr>
              <a:t>std:copy</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v.begin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back_inserter</a:t>
            </a:r>
            <a:r>
              <a:rPr lang="en-US" sz="2400" dirty="0">
                <a:latin typeface="Courier New" panose="02070309020205020404" pitchFamily="49" charset="0"/>
                <a:cs typeface="Courier New" panose="02070309020205020404" pitchFamily="49" charset="0"/>
              </a:rPr>
              <a:t>(a));</a:t>
            </a:r>
            <a:r>
              <a:rPr lang="en-US" sz="2800" dirty="0">
                <a:latin typeface="Courier New" panose="02070309020205020404" pitchFamily="49" charset="0"/>
                <a:cs typeface="Courier New" panose="02070309020205020404" pitchFamily="49" charset="0"/>
              </a:rPr>
              <a:t>  </a:t>
            </a:r>
            <a:r>
              <a:rPr lang="en-US" sz="2400" dirty="0"/>
              <a:t>//a is an empty container </a:t>
            </a:r>
          </a:p>
        </p:txBody>
      </p:sp>
      <p:pic>
        <p:nvPicPr>
          <p:cNvPr id="4" name="Picture 3">
            <a:extLst>
              <a:ext uri="{FF2B5EF4-FFF2-40B4-BE49-F238E27FC236}">
                <a16:creationId xmlns:a16="http://schemas.microsoft.com/office/drawing/2014/main" id="{7CA25023-B080-2FE9-8B05-194463D3F52D}"/>
              </a:ext>
            </a:extLst>
          </p:cNvPr>
          <p:cNvPicPr>
            <a:picLocks noChangeAspect="1"/>
          </p:cNvPicPr>
          <p:nvPr/>
        </p:nvPicPr>
        <p:blipFill>
          <a:blip r:embed="rId3"/>
          <a:stretch>
            <a:fillRect/>
          </a:stretch>
        </p:blipFill>
        <p:spPr>
          <a:xfrm>
            <a:off x="752069" y="1097782"/>
            <a:ext cx="5811061" cy="562053"/>
          </a:xfrm>
          <a:prstGeom prst="rect">
            <a:avLst/>
          </a:prstGeom>
        </p:spPr>
      </p:pic>
    </p:spTree>
    <p:extLst>
      <p:ext uri="{BB962C8B-B14F-4D97-AF65-F5344CB8AC3E}">
        <p14:creationId xmlns:p14="http://schemas.microsoft.com/office/powerpoint/2010/main" val="1115233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7E5B87E-D5BE-4FCB-BF3D-90FEB38F7D5B}"/>
              </a:ext>
            </a:extLst>
          </p:cNvPr>
          <p:cNvSpPr>
            <a:spLocks noGrp="1" noChangeArrowheads="1"/>
          </p:cNvSpPr>
          <p:nvPr>
            <p:ph type="title"/>
          </p:nvPr>
        </p:nvSpPr>
        <p:spPr/>
        <p:txBody>
          <a:bodyPr/>
          <a:lstStyle/>
          <a:p>
            <a:pPr eaLnBrk="1" hangingPunct="1"/>
            <a:r>
              <a:rPr lang="en-US" altLang="tr-TR" dirty="0"/>
              <a:t>Adapter</a:t>
            </a:r>
          </a:p>
        </p:txBody>
      </p:sp>
      <p:sp>
        <p:nvSpPr>
          <p:cNvPr id="12291" name="Rectangle 3">
            <a:extLst>
              <a:ext uri="{FF2B5EF4-FFF2-40B4-BE49-F238E27FC236}">
                <a16:creationId xmlns:a16="http://schemas.microsoft.com/office/drawing/2014/main" id="{A814759B-F78B-A204-A4C7-E62B7EFFBA30}"/>
              </a:ext>
            </a:extLst>
          </p:cNvPr>
          <p:cNvSpPr>
            <a:spLocks noGrp="1" noChangeArrowheads="1"/>
          </p:cNvSpPr>
          <p:nvPr>
            <p:ph idx="1"/>
          </p:nvPr>
        </p:nvSpPr>
        <p:spPr>
          <a:xfrm>
            <a:off x="457200" y="1335291"/>
            <a:ext cx="8229600" cy="5606283"/>
          </a:xfrm>
        </p:spPr>
        <p:txBody>
          <a:bodyPr/>
          <a:lstStyle/>
          <a:p>
            <a:pPr eaLnBrk="1" hangingPunct="1">
              <a:lnSpc>
                <a:spcPct val="80000"/>
              </a:lnSpc>
            </a:pPr>
            <a:r>
              <a:rPr lang="en-US" altLang="tr-TR" sz="2800" dirty="0"/>
              <a:t>Intent</a:t>
            </a:r>
          </a:p>
          <a:p>
            <a:pPr lvl="1" eaLnBrk="1" hangingPunct="1">
              <a:lnSpc>
                <a:spcPct val="80000"/>
              </a:lnSpc>
            </a:pPr>
            <a:r>
              <a:rPr lang="en-US" altLang="tr-TR" sz="2400" dirty="0"/>
              <a:t>Convert interface of one class to another, so that unrelated or incompatible classes can work together</a:t>
            </a:r>
          </a:p>
          <a:p>
            <a:pPr lvl="3">
              <a:lnSpc>
                <a:spcPct val="80000"/>
              </a:lnSpc>
            </a:pPr>
            <a:endParaRPr lang="en-US" altLang="tr-TR" sz="1600" dirty="0"/>
          </a:p>
          <a:p>
            <a:pPr eaLnBrk="1" hangingPunct="1">
              <a:lnSpc>
                <a:spcPct val="80000"/>
              </a:lnSpc>
            </a:pPr>
            <a:r>
              <a:rPr lang="en-US" altLang="tr-TR" sz="2800" dirty="0"/>
              <a:t>Applicability</a:t>
            </a:r>
          </a:p>
          <a:p>
            <a:pPr lvl="1" eaLnBrk="1" hangingPunct="1">
              <a:lnSpc>
                <a:spcPct val="80000"/>
              </a:lnSpc>
            </a:pPr>
            <a:r>
              <a:rPr lang="en-US" altLang="tr-TR" sz="2400" dirty="0"/>
              <a:t>You want to use an existing class and its interface does not match the one you need</a:t>
            </a:r>
          </a:p>
          <a:p>
            <a:pPr lvl="1">
              <a:lnSpc>
                <a:spcPct val="80000"/>
              </a:lnSpc>
            </a:pPr>
            <a:r>
              <a:rPr lang="en-US" altLang="tr-TR" sz="2400" dirty="0"/>
              <a:t>You want to create a reusable class that collaborates with unrelated or unforeseen classes, i.e. don’t have compatible interfaces.</a:t>
            </a:r>
          </a:p>
          <a:p>
            <a:pPr lvl="1" eaLnBrk="1" hangingPunct="1">
              <a:lnSpc>
                <a:spcPct val="80000"/>
              </a:lnSpc>
            </a:pPr>
            <a:r>
              <a:rPr lang="en-US" altLang="tr-TR" sz="2400" i="1" dirty="0"/>
              <a:t>(object adapter only)</a:t>
            </a:r>
            <a:r>
              <a:rPr lang="en-US" altLang="tr-TR" sz="2400" dirty="0"/>
              <a:t> You need to use several existing subclasses, but it's impractical to adapt their interface by subclassing each one. An object adapter can adapt the interface of its parent class.</a:t>
            </a:r>
          </a:p>
        </p:txBody>
      </p:sp>
    </p:spTree>
    <p:extLst>
      <p:ext uri="{BB962C8B-B14F-4D97-AF65-F5344CB8AC3E}">
        <p14:creationId xmlns:p14="http://schemas.microsoft.com/office/powerpoint/2010/main" val="138063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454468-14E0-C697-4FF1-E75A320ED241}"/>
              </a:ext>
            </a:extLst>
          </p:cNvPr>
          <p:cNvSpPr>
            <a:spLocks noGrp="1"/>
          </p:cNvSpPr>
          <p:nvPr>
            <p:ph type="title"/>
          </p:nvPr>
        </p:nvSpPr>
        <p:spPr/>
        <p:txBody>
          <a:bodyPr/>
          <a:lstStyle/>
          <a:p>
            <a:r>
              <a:rPr lang="en-US" dirty="0"/>
              <a:t>Facade</a:t>
            </a:r>
          </a:p>
        </p:txBody>
      </p:sp>
      <p:sp>
        <p:nvSpPr>
          <p:cNvPr id="5" name="Text Placeholder 4">
            <a:extLst>
              <a:ext uri="{FF2B5EF4-FFF2-40B4-BE49-F238E27FC236}">
                <a16:creationId xmlns:a16="http://schemas.microsoft.com/office/drawing/2014/main" id="{C553662C-437E-5554-F1C3-C806D73502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2098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3E1D325-8C20-5296-BBDC-2210AF1F3F83}"/>
              </a:ext>
            </a:extLst>
          </p:cNvPr>
          <p:cNvSpPr>
            <a:spLocks noGrp="1" noChangeArrowheads="1"/>
          </p:cNvSpPr>
          <p:nvPr>
            <p:ph type="title"/>
          </p:nvPr>
        </p:nvSpPr>
        <p:spPr/>
        <p:txBody>
          <a:bodyPr/>
          <a:lstStyle/>
          <a:p>
            <a:pPr eaLnBrk="1" hangingPunct="1"/>
            <a:r>
              <a:rPr lang="en-US" altLang="tr-TR" dirty="0"/>
              <a:t>Façade</a:t>
            </a:r>
            <a:endParaRPr lang="en-GB" altLang="tr-TR" dirty="0"/>
          </a:p>
        </p:txBody>
      </p:sp>
      <p:sp>
        <p:nvSpPr>
          <p:cNvPr id="40963" name="Rectangle 3">
            <a:extLst>
              <a:ext uri="{FF2B5EF4-FFF2-40B4-BE49-F238E27FC236}">
                <a16:creationId xmlns:a16="http://schemas.microsoft.com/office/drawing/2014/main" id="{266CD54E-C802-B5C8-B0E8-E82C843D67BA}"/>
              </a:ext>
            </a:extLst>
          </p:cNvPr>
          <p:cNvSpPr>
            <a:spLocks noGrp="1" noChangeArrowheads="1"/>
          </p:cNvSpPr>
          <p:nvPr>
            <p:ph idx="1"/>
          </p:nvPr>
        </p:nvSpPr>
        <p:spPr>
          <a:xfrm>
            <a:off x="457200" y="1284004"/>
            <a:ext cx="8229600" cy="4525963"/>
          </a:xfrm>
        </p:spPr>
        <p:txBody>
          <a:bodyPr/>
          <a:lstStyle/>
          <a:p>
            <a:pPr eaLnBrk="1" hangingPunct="1"/>
            <a:r>
              <a:rPr lang="en-US" altLang="tr-TR" b="1" dirty="0"/>
              <a:t>“If something is ugly, hide it inside an object.” </a:t>
            </a:r>
          </a:p>
          <a:p>
            <a:pPr eaLnBrk="1" hangingPunct="1"/>
            <a:endParaRPr lang="en-GB" altLang="tr-TR" sz="2800" dirty="0"/>
          </a:p>
          <a:p>
            <a:pPr eaLnBrk="1" hangingPunct="1"/>
            <a:r>
              <a:rPr lang="en-GB" altLang="tr-TR" sz="2800" dirty="0"/>
              <a:t>If you have a rather confusing collection of classes and interactions </a:t>
            </a:r>
          </a:p>
          <a:p>
            <a:pPr lvl="1" eaLnBrk="1" hangingPunct="1"/>
            <a:r>
              <a:rPr lang="en-GB" altLang="tr-TR" sz="2400" dirty="0"/>
              <a:t>that the client programmer doesn’t really need to see,</a:t>
            </a:r>
          </a:p>
          <a:p>
            <a:pPr eaLnBrk="1" hangingPunct="1"/>
            <a:r>
              <a:rPr lang="en-GB" altLang="tr-TR" sz="2800" dirty="0"/>
              <a:t>Create an interface that is useful for the client programmer and that only presents what’s necessary. </a:t>
            </a:r>
          </a:p>
          <a:p>
            <a:pPr eaLnBrk="1" hangingPunct="1"/>
            <a:r>
              <a:rPr lang="en-GB" altLang="tr-TR" sz="2800" dirty="0"/>
              <a:t>Only clients needing more customizability will need to look beyond the facade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41E6D4D-81C3-1AEA-D0BD-B2FCE97485FF}"/>
              </a:ext>
            </a:extLst>
          </p:cNvPr>
          <p:cNvSpPr>
            <a:spLocks noGrp="1" noChangeArrowheads="1"/>
          </p:cNvSpPr>
          <p:nvPr>
            <p:ph type="title"/>
          </p:nvPr>
        </p:nvSpPr>
        <p:spPr/>
        <p:txBody>
          <a:bodyPr/>
          <a:lstStyle/>
          <a:p>
            <a:pPr eaLnBrk="1" hangingPunct="1"/>
            <a:r>
              <a:rPr lang="en-US" altLang="tr-TR" dirty="0"/>
              <a:t>Façade</a:t>
            </a:r>
          </a:p>
        </p:txBody>
      </p:sp>
      <p:sp>
        <p:nvSpPr>
          <p:cNvPr id="41987" name="Rectangle 3">
            <a:extLst>
              <a:ext uri="{FF2B5EF4-FFF2-40B4-BE49-F238E27FC236}">
                <a16:creationId xmlns:a16="http://schemas.microsoft.com/office/drawing/2014/main" id="{23877B82-B8A3-233C-4FF5-EB0DA4ED6DF6}"/>
              </a:ext>
            </a:extLst>
          </p:cNvPr>
          <p:cNvSpPr>
            <a:spLocks noGrp="1" noChangeArrowheads="1"/>
          </p:cNvSpPr>
          <p:nvPr>
            <p:ph idx="1"/>
          </p:nvPr>
        </p:nvSpPr>
        <p:spPr>
          <a:xfrm>
            <a:off x="457200" y="1600200"/>
            <a:ext cx="8229600" cy="4799013"/>
          </a:xfrm>
        </p:spPr>
        <p:txBody>
          <a:bodyPr/>
          <a:lstStyle/>
          <a:p>
            <a:pPr eaLnBrk="1" hangingPunct="1">
              <a:lnSpc>
                <a:spcPct val="90000"/>
              </a:lnSpc>
            </a:pPr>
            <a:r>
              <a:rPr lang="en-US" altLang="tr-TR" dirty="0"/>
              <a:t>Intent</a:t>
            </a:r>
          </a:p>
          <a:p>
            <a:pPr lvl="1" eaLnBrk="1" hangingPunct="1">
              <a:lnSpc>
                <a:spcPct val="90000"/>
              </a:lnSpc>
            </a:pPr>
            <a:r>
              <a:rPr lang="en-US" altLang="tr-TR" dirty="0"/>
              <a:t>Provide </a:t>
            </a:r>
            <a:r>
              <a:rPr lang="en-US" altLang="tr-TR" b="1" dirty="0"/>
              <a:t>unified</a:t>
            </a:r>
            <a:r>
              <a:rPr lang="en-US" altLang="tr-TR" dirty="0"/>
              <a:t> interface to a set of interfaces of a subsystem. Defines </a:t>
            </a:r>
            <a:r>
              <a:rPr lang="en-US" altLang="tr-TR" u="sng" dirty="0"/>
              <a:t>higher-level interface</a:t>
            </a:r>
            <a:r>
              <a:rPr lang="en-US" altLang="tr-TR" dirty="0"/>
              <a:t> that makes the subsystem easier to use</a:t>
            </a:r>
          </a:p>
          <a:p>
            <a:pPr marL="457200" lvl="1" indent="0" eaLnBrk="1" hangingPunct="1">
              <a:lnSpc>
                <a:spcPct val="90000"/>
              </a:lnSpc>
              <a:buNone/>
            </a:pPr>
            <a:endParaRPr lang="en-US" altLang="tr-TR" dirty="0"/>
          </a:p>
          <a:p>
            <a:pPr eaLnBrk="1" hangingPunct="1">
              <a:lnSpc>
                <a:spcPct val="90000"/>
              </a:lnSpc>
            </a:pPr>
            <a:r>
              <a:rPr lang="en-US" altLang="tr-TR" dirty="0"/>
              <a:t>Applicability</a:t>
            </a:r>
          </a:p>
          <a:p>
            <a:pPr lvl="1" eaLnBrk="1" hangingPunct="1">
              <a:lnSpc>
                <a:spcPct val="90000"/>
              </a:lnSpc>
            </a:pPr>
            <a:r>
              <a:rPr lang="en-US" altLang="tr-TR" dirty="0"/>
              <a:t>You want to provide a simple interface to a complex subsystem</a:t>
            </a:r>
          </a:p>
          <a:p>
            <a:pPr lvl="1" eaLnBrk="1" hangingPunct="1">
              <a:lnSpc>
                <a:spcPct val="90000"/>
              </a:lnSpc>
            </a:pPr>
            <a:r>
              <a:rPr lang="en-US" altLang="tr-TR" dirty="0"/>
              <a:t>When there are many dependencies between clients and the implementation classes</a:t>
            </a:r>
          </a:p>
          <a:p>
            <a:pPr lvl="1" eaLnBrk="1" hangingPunct="1">
              <a:lnSpc>
                <a:spcPct val="90000"/>
              </a:lnSpc>
            </a:pPr>
            <a:r>
              <a:rPr lang="en-US" altLang="tr-TR" dirty="0"/>
              <a:t>You want to layer your subsystem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41E6D4D-81C3-1AEA-D0BD-B2FCE97485FF}"/>
              </a:ext>
            </a:extLst>
          </p:cNvPr>
          <p:cNvSpPr>
            <a:spLocks noGrp="1" noChangeArrowheads="1"/>
          </p:cNvSpPr>
          <p:nvPr>
            <p:ph type="title"/>
          </p:nvPr>
        </p:nvSpPr>
        <p:spPr/>
        <p:txBody>
          <a:bodyPr/>
          <a:lstStyle/>
          <a:p>
            <a:pPr eaLnBrk="1" hangingPunct="1"/>
            <a:r>
              <a:rPr lang="en-US" altLang="tr-TR" dirty="0"/>
              <a:t>Façade Applicability</a:t>
            </a:r>
          </a:p>
        </p:txBody>
      </p:sp>
      <p:sp>
        <p:nvSpPr>
          <p:cNvPr id="41987" name="Rectangle 3">
            <a:extLst>
              <a:ext uri="{FF2B5EF4-FFF2-40B4-BE49-F238E27FC236}">
                <a16:creationId xmlns:a16="http://schemas.microsoft.com/office/drawing/2014/main" id="{23877B82-B8A3-233C-4FF5-EB0DA4ED6DF6}"/>
              </a:ext>
            </a:extLst>
          </p:cNvPr>
          <p:cNvSpPr>
            <a:spLocks noGrp="1" noChangeArrowheads="1"/>
          </p:cNvSpPr>
          <p:nvPr>
            <p:ph idx="1"/>
          </p:nvPr>
        </p:nvSpPr>
        <p:spPr>
          <a:xfrm>
            <a:off x="221226" y="1590367"/>
            <a:ext cx="8229600" cy="4799013"/>
          </a:xfrm>
        </p:spPr>
        <p:txBody>
          <a:bodyPr/>
          <a:lstStyle/>
          <a:p>
            <a:pPr lvl="1" eaLnBrk="1" hangingPunct="1">
              <a:lnSpc>
                <a:spcPct val="90000"/>
              </a:lnSpc>
            </a:pPr>
            <a:r>
              <a:rPr lang="en-US" altLang="tr-TR" dirty="0"/>
              <a:t>You want to provide a simple interface to a complex subsystem</a:t>
            </a:r>
          </a:p>
          <a:p>
            <a:pPr lvl="2">
              <a:lnSpc>
                <a:spcPct val="90000"/>
              </a:lnSpc>
            </a:pPr>
            <a:r>
              <a:rPr lang="en-US" altLang="tr-TR" dirty="0"/>
              <a:t>Good enough for most clients</a:t>
            </a:r>
          </a:p>
          <a:p>
            <a:pPr lvl="1" eaLnBrk="1" hangingPunct="1">
              <a:lnSpc>
                <a:spcPct val="90000"/>
              </a:lnSpc>
            </a:pPr>
            <a:r>
              <a:rPr lang="en-US" altLang="tr-TR" dirty="0"/>
              <a:t>When there are many dependencies between clients and the implementation classes of an abstraction</a:t>
            </a:r>
          </a:p>
          <a:p>
            <a:pPr lvl="2">
              <a:lnSpc>
                <a:spcPct val="90000"/>
              </a:lnSpc>
            </a:pPr>
            <a:r>
              <a:rPr lang="en-US" altLang="tr-TR" dirty="0"/>
              <a:t>Decouple clients from subsystem  via façade</a:t>
            </a:r>
          </a:p>
          <a:p>
            <a:pPr lvl="2">
              <a:lnSpc>
                <a:spcPct val="90000"/>
              </a:lnSpc>
            </a:pPr>
            <a:r>
              <a:rPr lang="en-US" altLang="tr-TR" dirty="0"/>
              <a:t>Subsystem portability and independence</a:t>
            </a:r>
          </a:p>
          <a:p>
            <a:pPr lvl="1" eaLnBrk="1" hangingPunct="1">
              <a:lnSpc>
                <a:spcPct val="90000"/>
              </a:lnSpc>
            </a:pPr>
            <a:r>
              <a:rPr lang="en-US" altLang="tr-TR" dirty="0"/>
              <a:t>You want to layer your subsystem</a:t>
            </a:r>
          </a:p>
          <a:p>
            <a:pPr lvl="2">
              <a:lnSpc>
                <a:spcPct val="90000"/>
              </a:lnSpc>
            </a:pPr>
            <a:r>
              <a:rPr lang="en-US" altLang="tr-TR" dirty="0"/>
              <a:t>Each Façade will be entry point of a subsystem</a:t>
            </a:r>
          </a:p>
          <a:p>
            <a:pPr lvl="2">
              <a:lnSpc>
                <a:spcPct val="90000"/>
              </a:lnSpc>
            </a:pPr>
            <a:r>
              <a:rPr lang="en-US" altLang="tr-TR" dirty="0"/>
              <a:t>If subsystems are dependent, they’ll communicate through their facades -&gt; less coupling</a:t>
            </a:r>
          </a:p>
        </p:txBody>
      </p:sp>
    </p:spTree>
    <p:extLst>
      <p:ext uri="{BB962C8B-B14F-4D97-AF65-F5344CB8AC3E}">
        <p14:creationId xmlns:p14="http://schemas.microsoft.com/office/powerpoint/2010/main" val="3549056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3">
            <a:extLst>
              <a:ext uri="{FF2B5EF4-FFF2-40B4-BE49-F238E27FC236}">
                <a16:creationId xmlns:a16="http://schemas.microsoft.com/office/drawing/2014/main" id="{94F1E73D-3250-5B10-6763-B437EB47B74F}"/>
              </a:ext>
            </a:extLst>
          </p:cNvPr>
          <p:cNvGrpSpPr>
            <a:grpSpLocks/>
          </p:cNvGrpSpPr>
          <p:nvPr/>
        </p:nvGrpSpPr>
        <p:grpSpPr bwMode="auto">
          <a:xfrm>
            <a:off x="6159500" y="1958975"/>
            <a:ext cx="1246188" cy="566738"/>
            <a:chOff x="2377" y="1234"/>
            <a:chExt cx="785" cy="357"/>
          </a:xfrm>
        </p:grpSpPr>
        <p:sp>
          <p:nvSpPr>
            <p:cNvPr id="44075" name="Rectangle 4">
              <a:extLst>
                <a:ext uri="{FF2B5EF4-FFF2-40B4-BE49-F238E27FC236}">
                  <a16:creationId xmlns:a16="http://schemas.microsoft.com/office/drawing/2014/main" id="{5C3C2737-20A4-DB39-3D46-1599B46AEFA5}"/>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76" name="Text Box 5">
              <a:extLst>
                <a:ext uri="{FF2B5EF4-FFF2-40B4-BE49-F238E27FC236}">
                  <a16:creationId xmlns:a16="http://schemas.microsoft.com/office/drawing/2014/main" id="{703D0D6D-F3E3-63E6-527C-D3C64C9858F3}"/>
                </a:ext>
              </a:extLst>
            </p:cNvPr>
            <p:cNvSpPr txBox="1">
              <a:spLocks noChangeArrowheads="1"/>
            </p:cNvSpPr>
            <p:nvPr/>
          </p:nvSpPr>
          <p:spPr bwMode="auto">
            <a:xfrm>
              <a:off x="2466" y="1239"/>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Facade</a:t>
              </a:r>
            </a:p>
          </p:txBody>
        </p:sp>
        <p:sp>
          <p:nvSpPr>
            <p:cNvPr id="44077" name="Line 6">
              <a:extLst>
                <a:ext uri="{FF2B5EF4-FFF2-40B4-BE49-F238E27FC236}">
                  <a16:creationId xmlns:a16="http://schemas.microsoft.com/office/drawing/2014/main" id="{C97F9D08-74AE-FBD9-6311-025F2549194F}"/>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8" name="Line 7">
              <a:extLst>
                <a:ext uri="{FF2B5EF4-FFF2-40B4-BE49-F238E27FC236}">
                  <a16:creationId xmlns:a16="http://schemas.microsoft.com/office/drawing/2014/main" id="{6B2EB44D-78AD-A5C5-930B-0EDDFCD4433C}"/>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35" name="Rectangle 8">
            <a:extLst>
              <a:ext uri="{FF2B5EF4-FFF2-40B4-BE49-F238E27FC236}">
                <a16:creationId xmlns:a16="http://schemas.microsoft.com/office/drawing/2014/main" id="{A6BA9285-00B3-8156-978F-65AB8A34AE14}"/>
              </a:ext>
            </a:extLst>
          </p:cNvPr>
          <p:cNvSpPr>
            <a:spLocks noChangeArrowheads="1"/>
          </p:cNvSpPr>
          <p:nvPr/>
        </p:nvSpPr>
        <p:spPr bwMode="auto">
          <a:xfrm>
            <a:off x="1089025" y="2171700"/>
            <a:ext cx="3425825" cy="34163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36" name="Text Box 9">
            <a:extLst>
              <a:ext uri="{FF2B5EF4-FFF2-40B4-BE49-F238E27FC236}">
                <a16:creationId xmlns:a16="http://schemas.microsoft.com/office/drawing/2014/main" id="{6B9CE220-FE38-75AB-E549-B2AC1171B0E8}"/>
              </a:ext>
            </a:extLst>
          </p:cNvPr>
          <p:cNvSpPr txBox="1">
            <a:spLocks noChangeArrowheads="1"/>
          </p:cNvSpPr>
          <p:nvPr/>
        </p:nvSpPr>
        <p:spPr bwMode="auto">
          <a:xfrm>
            <a:off x="1200150" y="5175250"/>
            <a:ext cx="210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subsystem classes</a:t>
            </a:r>
          </a:p>
        </p:txBody>
      </p:sp>
      <p:sp>
        <p:nvSpPr>
          <p:cNvPr id="44037" name="Rectangle 10">
            <a:extLst>
              <a:ext uri="{FF2B5EF4-FFF2-40B4-BE49-F238E27FC236}">
                <a16:creationId xmlns:a16="http://schemas.microsoft.com/office/drawing/2014/main" id="{6EF2B6A4-813A-8797-3DD1-A26B61CAACA2}"/>
              </a:ext>
            </a:extLst>
          </p:cNvPr>
          <p:cNvSpPr>
            <a:spLocks noChangeArrowheads="1"/>
          </p:cNvSpPr>
          <p:nvPr/>
        </p:nvSpPr>
        <p:spPr bwMode="auto">
          <a:xfrm>
            <a:off x="1295400" y="3967163"/>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38" name="Rectangle 11">
            <a:extLst>
              <a:ext uri="{FF2B5EF4-FFF2-40B4-BE49-F238E27FC236}">
                <a16:creationId xmlns:a16="http://schemas.microsoft.com/office/drawing/2014/main" id="{C669E1E4-66AB-C700-1F9B-119E2D192EE4}"/>
              </a:ext>
            </a:extLst>
          </p:cNvPr>
          <p:cNvSpPr>
            <a:spLocks noChangeArrowheads="1"/>
          </p:cNvSpPr>
          <p:nvPr/>
        </p:nvSpPr>
        <p:spPr bwMode="auto">
          <a:xfrm>
            <a:off x="5421313" y="4181475"/>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39" name="Rectangle 12">
            <a:extLst>
              <a:ext uri="{FF2B5EF4-FFF2-40B4-BE49-F238E27FC236}">
                <a16:creationId xmlns:a16="http://schemas.microsoft.com/office/drawing/2014/main" id="{15732F7D-D85E-D02C-79FB-E173A438A3E6}"/>
              </a:ext>
            </a:extLst>
          </p:cNvPr>
          <p:cNvSpPr>
            <a:spLocks noChangeArrowheads="1"/>
          </p:cNvSpPr>
          <p:nvPr/>
        </p:nvSpPr>
        <p:spPr bwMode="auto">
          <a:xfrm>
            <a:off x="6180138" y="3276600"/>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40" name="Rectangle 13">
            <a:extLst>
              <a:ext uri="{FF2B5EF4-FFF2-40B4-BE49-F238E27FC236}">
                <a16:creationId xmlns:a16="http://schemas.microsoft.com/office/drawing/2014/main" id="{82FBE4DB-B6EC-66BF-7EFC-18E99913460B}"/>
              </a:ext>
            </a:extLst>
          </p:cNvPr>
          <p:cNvSpPr>
            <a:spLocks noChangeArrowheads="1"/>
          </p:cNvSpPr>
          <p:nvPr/>
        </p:nvSpPr>
        <p:spPr bwMode="auto">
          <a:xfrm>
            <a:off x="7078663" y="4540250"/>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41" name="Rectangle 17">
            <a:extLst>
              <a:ext uri="{FF2B5EF4-FFF2-40B4-BE49-F238E27FC236}">
                <a16:creationId xmlns:a16="http://schemas.microsoft.com/office/drawing/2014/main" id="{5B6B6A39-A4B9-1C67-2E52-AF8C93C48509}"/>
              </a:ext>
            </a:extLst>
          </p:cNvPr>
          <p:cNvSpPr>
            <a:spLocks noChangeArrowheads="1"/>
          </p:cNvSpPr>
          <p:nvPr/>
        </p:nvSpPr>
        <p:spPr bwMode="auto">
          <a:xfrm>
            <a:off x="2924175" y="4522788"/>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42" name="Line 18">
            <a:extLst>
              <a:ext uri="{FF2B5EF4-FFF2-40B4-BE49-F238E27FC236}">
                <a16:creationId xmlns:a16="http://schemas.microsoft.com/office/drawing/2014/main" id="{D4DC5512-2361-E2A7-95D4-D1E4179A2F49}"/>
              </a:ext>
            </a:extLst>
          </p:cNvPr>
          <p:cNvSpPr>
            <a:spLocks noChangeShapeType="1"/>
          </p:cNvSpPr>
          <p:nvPr/>
        </p:nvSpPr>
        <p:spPr bwMode="auto">
          <a:xfrm flipH="1">
            <a:off x="3171825" y="1357313"/>
            <a:ext cx="400050" cy="188595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43" name="Line 19">
            <a:extLst>
              <a:ext uri="{FF2B5EF4-FFF2-40B4-BE49-F238E27FC236}">
                <a16:creationId xmlns:a16="http://schemas.microsoft.com/office/drawing/2014/main" id="{D96A2A9A-74A4-8B60-89DD-7D2F536FE4E6}"/>
              </a:ext>
            </a:extLst>
          </p:cNvPr>
          <p:cNvSpPr>
            <a:spLocks noChangeShapeType="1"/>
          </p:cNvSpPr>
          <p:nvPr/>
        </p:nvSpPr>
        <p:spPr bwMode="auto">
          <a:xfrm>
            <a:off x="3765550" y="1339850"/>
            <a:ext cx="434975" cy="3103563"/>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44" name="Line 20">
            <a:extLst>
              <a:ext uri="{FF2B5EF4-FFF2-40B4-BE49-F238E27FC236}">
                <a16:creationId xmlns:a16="http://schemas.microsoft.com/office/drawing/2014/main" id="{548DD93A-5903-56FA-9CDF-7E701B0D8A2C}"/>
              </a:ext>
            </a:extLst>
          </p:cNvPr>
          <p:cNvSpPr>
            <a:spLocks noChangeShapeType="1"/>
          </p:cNvSpPr>
          <p:nvPr/>
        </p:nvSpPr>
        <p:spPr bwMode="auto">
          <a:xfrm>
            <a:off x="1443038" y="1325563"/>
            <a:ext cx="871537" cy="1916112"/>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44045" name="Group 3">
            <a:extLst>
              <a:ext uri="{FF2B5EF4-FFF2-40B4-BE49-F238E27FC236}">
                <a16:creationId xmlns:a16="http://schemas.microsoft.com/office/drawing/2014/main" id="{DFE4C5CA-CDBA-0B6B-4A5F-9821F298C0FF}"/>
              </a:ext>
            </a:extLst>
          </p:cNvPr>
          <p:cNvGrpSpPr>
            <a:grpSpLocks/>
          </p:cNvGrpSpPr>
          <p:nvPr/>
        </p:nvGrpSpPr>
        <p:grpSpPr bwMode="auto">
          <a:xfrm>
            <a:off x="4840288" y="682625"/>
            <a:ext cx="1246187" cy="566738"/>
            <a:chOff x="2377" y="1234"/>
            <a:chExt cx="785" cy="357"/>
          </a:xfrm>
        </p:grpSpPr>
        <p:sp>
          <p:nvSpPr>
            <p:cNvPr id="44071" name="Rectangle 4">
              <a:extLst>
                <a:ext uri="{FF2B5EF4-FFF2-40B4-BE49-F238E27FC236}">
                  <a16:creationId xmlns:a16="http://schemas.microsoft.com/office/drawing/2014/main" id="{7D51DF5D-B362-B454-D405-E593C91C66D3}"/>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72" name="Text Box 5">
              <a:extLst>
                <a:ext uri="{FF2B5EF4-FFF2-40B4-BE49-F238E27FC236}">
                  <a16:creationId xmlns:a16="http://schemas.microsoft.com/office/drawing/2014/main" id="{072F3E32-6ADB-9C9B-EC09-C3B39AA08E01}"/>
                </a:ext>
              </a:extLst>
            </p:cNvPr>
            <p:cNvSpPr txBox="1">
              <a:spLocks noChangeArrowheads="1"/>
            </p:cNvSpPr>
            <p:nvPr/>
          </p:nvSpPr>
          <p:spPr bwMode="auto">
            <a:xfrm>
              <a:off x="2466" y="1239"/>
              <a:ext cx="6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Client1</a:t>
              </a:r>
            </a:p>
          </p:txBody>
        </p:sp>
        <p:sp>
          <p:nvSpPr>
            <p:cNvPr id="44073" name="Line 6">
              <a:extLst>
                <a:ext uri="{FF2B5EF4-FFF2-40B4-BE49-F238E27FC236}">
                  <a16:creationId xmlns:a16="http://schemas.microsoft.com/office/drawing/2014/main" id="{4DEE50A7-F63E-49A2-BEF8-28D8B481312F}"/>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4" name="Line 7">
              <a:extLst>
                <a:ext uri="{FF2B5EF4-FFF2-40B4-BE49-F238E27FC236}">
                  <a16:creationId xmlns:a16="http://schemas.microsoft.com/office/drawing/2014/main" id="{E1ACDB07-F3C9-AC86-A472-2B1182E17BA9}"/>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46" name="Group 3">
            <a:extLst>
              <a:ext uri="{FF2B5EF4-FFF2-40B4-BE49-F238E27FC236}">
                <a16:creationId xmlns:a16="http://schemas.microsoft.com/office/drawing/2014/main" id="{1031B322-70AD-9094-FB14-46682C246ED4}"/>
              </a:ext>
            </a:extLst>
          </p:cNvPr>
          <p:cNvGrpSpPr>
            <a:grpSpLocks/>
          </p:cNvGrpSpPr>
          <p:nvPr/>
        </p:nvGrpSpPr>
        <p:grpSpPr bwMode="auto">
          <a:xfrm>
            <a:off x="7383463" y="654050"/>
            <a:ext cx="1246187" cy="566738"/>
            <a:chOff x="2377" y="1234"/>
            <a:chExt cx="785" cy="357"/>
          </a:xfrm>
        </p:grpSpPr>
        <p:sp>
          <p:nvSpPr>
            <p:cNvPr id="44067" name="Rectangle 4">
              <a:extLst>
                <a:ext uri="{FF2B5EF4-FFF2-40B4-BE49-F238E27FC236}">
                  <a16:creationId xmlns:a16="http://schemas.microsoft.com/office/drawing/2014/main" id="{D4FCAE44-C18F-305B-9675-BD0EFF3C0FF7}"/>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68" name="Text Box 5">
              <a:extLst>
                <a:ext uri="{FF2B5EF4-FFF2-40B4-BE49-F238E27FC236}">
                  <a16:creationId xmlns:a16="http://schemas.microsoft.com/office/drawing/2014/main" id="{58E79A94-93CE-2FFC-E940-E2A1DE32709E}"/>
                </a:ext>
              </a:extLst>
            </p:cNvPr>
            <p:cNvSpPr txBox="1">
              <a:spLocks noChangeArrowheads="1"/>
            </p:cNvSpPr>
            <p:nvPr/>
          </p:nvSpPr>
          <p:spPr bwMode="auto">
            <a:xfrm>
              <a:off x="2466" y="1239"/>
              <a:ext cx="6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Client2</a:t>
              </a:r>
            </a:p>
          </p:txBody>
        </p:sp>
        <p:sp>
          <p:nvSpPr>
            <p:cNvPr id="44069" name="Line 6">
              <a:extLst>
                <a:ext uri="{FF2B5EF4-FFF2-40B4-BE49-F238E27FC236}">
                  <a16:creationId xmlns:a16="http://schemas.microsoft.com/office/drawing/2014/main" id="{ED36D9DC-FDCE-27B3-D1E1-5D7225E0FDBB}"/>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0" name="Line 7">
              <a:extLst>
                <a:ext uri="{FF2B5EF4-FFF2-40B4-BE49-F238E27FC236}">
                  <a16:creationId xmlns:a16="http://schemas.microsoft.com/office/drawing/2014/main" id="{D27DE8AB-3DBB-B067-0EDB-BEBE5D980CD1}"/>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47" name="Line 18">
            <a:extLst>
              <a:ext uri="{FF2B5EF4-FFF2-40B4-BE49-F238E27FC236}">
                <a16:creationId xmlns:a16="http://schemas.microsoft.com/office/drawing/2014/main" id="{A3BBDDFF-C396-E9DC-3727-6F729B60DD87}"/>
              </a:ext>
            </a:extLst>
          </p:cNvPr>
          <p:cNvSpPr>
            <a:spLocks noChangeShapeType="1"/>
          </p:cNvSpPr>
          <p:nvPr/>
        </p:nvSpPr>
        <p:spPr bwMode="auto">
          <a:xfrm>
            <a:off x="5372100" y="1257300"/>
            <a:ext cx="1085850" cy="657225"/>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48" name="Line 18">
            <a:extLst>
              <a:ext uri="{FF2B5EF4-FFF2-40B4-BE49-F238E27FC236}">
                <a16:creationId xmlns:a16="http://schemas.microsoft.com/office/drawing/2014/main" id="{73CD835B-2278-8FF5-AFDB-2B6E97D3D939}"/>
              </a:ext>
            </a:extLst>
          </p:cNvPr>
          <p:cNvSpPr>
            <a:spLocks noChangeShapeType="1"/>
          </p:cNvSpPr>
          <p:nvPr/>
        </p:nvSpPr>
        <p:spPr bwMode="auto">
          <a:xfrm flipH="1">
            <a:off x="7129463" y="1204913"/>
            <a:ext cx="868362" cy="7239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49" name="Rectangle 8">
            <a:extLst>
              <a:ext uri="{FF2B5EF4-FFF2-40B4-BE49-F238E27FC236}">
                <a16:creationId xmlns:a16="http://schemas.microsoft.com/office/drawing/2014/main" id="{3008AE7F-2369-ACEB-A27D-50B2292BFF27}"/>
              </a:ext>
            </a:extLst>
          </p:cNvPr>
          <p:cNvSpPr>
            <a:spLocks noChangeArrowheads="1"/>
          </p:cNvSpPr>
          <p:nvPr/>
        </p:nvSpPr>
        <p:spPr bwMode="auto">
          <a:xfrm>
            <a:off x="5199063" y="2238375"/>
            <a:ext cx="3425825" cy="34163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50" name="Rectangle 13">
            <a:extLst>
              <a:ext uri="{FF2B5EF4-FFF2-40B4-BE49-F238E27FC236}">
                <a16:creationId xmlns:a16="http://schemas.microsoft.com/office/drawing/2014/main" id="{5C053D63-55E6-9704-62C1-D47B53420CA0}"/>
              </a:ext>
            </a:extLst>
          </p:cNvPr>
          <p:cNvSpPr>
            <a:spLocks noChangeArrowheads="1"/>
          </p:cNvSpPr>
          <p:nvPr/>
        </p:nvSpPr>
        <p:spPr bwMode="auto">
          <a:xfrm>
            <a:off x="2287588" y="3221038"/>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nvGrpSpPr>
          <p:cNvPr id="44051" name="Group 3">
            <a:extLst>
              <a:ext uri="{FF2B5EF4-FFF2-40B4-BE49-F238E27FC236}">
                <a16:creationId xmlns:a16="http://schemas.microsoft.com/office/drawing/2014/main" id="{548CE2F0-1037-CA39-10F0-C7AE94BD2FC1}"/>
              </a:ext>
            </a:extLst>
          </p:cNvPr>
          <p:cNvGrpSpPr>
            <a:grpSpLocks/>
          </p:cNvGrpSpPr>
          <p:nvPr/>
        </p:nvGrpSpPr>
        <p:grpSpPr bwMode="auto">
          <a:xfrm>
            <a:off x="620713" y="792163"/>
            <a:ext cx="1246187" cy="566737"/>
            <a:chOff x="2377" y="1234"/>
            <a:chExt cx="785" cy="357"/>
          </a:xfrm>
        </p:grpSpPr>
        <p:sp>
          <p:nvSpPr>
            <p:cNvPr id="44063" name="Rectangle 4">
              <a:extLst>
                <a:ext uri="{FF2B5EF4-FFF2-40B4-BE49-F238E27FC236}">
                  <a16:creationId xmlns:a16="http://schemas.microsoft.com/office/drawing/2014/main" id="{8A7BAEEC-76F8-13F8-111A-C963255F470A}"/>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64" name="Text Box 5">
              <a:extLst>
                <a:ext uri="{FF2B5EF4-FFF2-40B4-BE49-F238E27FC236}">
                  <a16:creationId xmlns:a16="http://schemas.microsoft.com/office/drawing/2014/main" id="{591CE741-8B49-7695-4EF4-F719C27D4FC4}"/>
                </a:ext>
              </a:extLst>
            </p:cNvPr>
            <p:cNvSpPr txBox="1">
              <a:spLocks noChangeArrowheads="1"/>
            </p:cNvSpPr>
            <p:nvPr/>
          </p:nvSpPr>
          <p:spPr bwMode="auto">
            <a:xfrm>
              <a:off x="2466" y="1239"/>
              <a:ext cx="6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Client1</a:t>
              </a:r>
            </a:p>
          </p:txBody>
        </p:sp>
        <p:sp>
          <p:nvSpPr>
            <p:cNvPr id="44065" name="Line 6">
              <a:extLst>
                <a:ext uri="{FF2B5EF4-FFF2-40B4-BE49-F238E27FC236}">
                  <a16:creationId xmlns:a16="http://schemas.microsoft.com/office/drawing/2014/main" id="{DBB2939A-C3B2-3264-26F4-A7CF93CA638C}"/>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6" name="Line 7">
              <a:extLst>
                <a:ext uri="{FF2B5EF4-FFF2-40B4-BE49-F238E27FC236}">
                  <a16:creationId xmlns:a16="http://schemas.microsoft.com/office/drawing/2014/main" id="{EFD82C76-6010-31AD-51B7-7FE1AEC2F970}"/>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52" name="Group 3">
            <a:extLst>
              <a:ext uri="{FF2B5EF4-FFF2-40B4-BE49-F238E27FC236}">
                <a16:creationId xmlns:a16="http://schemas.microsoft.com/office/drawing/2014/main" id="{F30C6051-2BE6-54E6-835D-B35D39E49B4C}"/>
              </a:ext>
            </a:extLst>
          </p:cNvPr>
          <p:cNvGrpSpPr>
            <a:grpSpLocks/>
          </p:cNvGrpSpPr>
          <p:nvPr/>
        </p:nvGrpSpPr>
        <p:grpSpPr bwMode="auto">
          <a:xfrm>
            <a:off x="3163888" y="763588"/>
            <a:ext cx="1246187" cy="566737"/>
            <a:chOff x="2377" y="1234"/>
            <a:chExt cx="785" cy="357"/>
          </a:xfrm>
        </p:grpSpPr>
        <p:sp>
          <p:nvSpPr>
            <p:cNvPr id="44059" name="Rectangle 4">
              <a:extLst>
                <a:ext uri="{FF2B5EF4-FFF2-40B4-BE49-F238E27FC236}">
                  <a16:creationId xmlns:a16="http://schemas.microsoft.com/office/drawing/2014/main" id="{8C71DBE6-4060-E251-D46E-9BA948196A56}"/>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60" name="Text Box 5">
              <a:extLst>
                <a:ext uri="{FF2B5EF4-FFF2-40B4-BE49-F238E27FC236}">
                  <a16:creationId xmlns:a16="http://schemas.microsoft.com/office/drawing/2014/main" id="{14BCAD51-2E51-B1A0-C5A4-7BB88111E64E}"/>
                </a:ext>
              </a:extLst>
            </p:cNvPr>
            <p:cNvSpPr txBox="1">
              <a:spLocks noChangeArrowheads="1"/>
            </p:cNvSpPr>
            <p:nvPr/>
          </p:nvSpPr>
          <p:spPr bwMode="auto">
            <a:xfrm>
              <a:off x="2466" y="1239"/>
              <a:ext cx="6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Client2</a:t>
              </a:r>
            </a:p>
          </p:txBody>
        </p:sp>
        <p:sp>
          <p:nvSpPr>
            <p:cNvPr id="44061" name="Line 6">
              <a:extLst>
                <a:ext uri="{FF2B5EF4-FFF2-40B4-BE49-F238E27FC236}">
                  <a16:creationId xmlns:a16="http://schemas.microsoft.com/office/drawing/2014/main" id="{6AF462F3-1C02-2220-84E3-C198485264E5}"/>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2" name="Line 7">
              <a:extLst>
                <a:ext uri="{FF2B5EF4-FFF2-40B4-BE49-F238E27FC236}">
                  <a16:creationId xmlns:a16="http://schemas.microsoft.com/office/drawing/2014/main" id="{0C31F1E7-A887-FBDA-4C66-17B51F66C353}"/>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53" name="Line 20">
            <a:extLst>
              <a:ext uri="{FF2B5EF4-FFF2-40B4-BE49-F238E27FC236}">
                <a16:creationId xmlns:a16="http://schemas.microsoft.com/office/drawing/2014/main" id="{17168A7E-1785-7C37-1BE1-B3D05A04DDE9}"/>
              </a:ext>
            </a:extLst>
          </p:cNvPr>
          <p:cNvSpPr>
            <a:spLocks noChangeShapeType="1"/>
          </p:cNvSpPr>
          <p:nvPr/>
        </p:nvSpPr>
        <p:spPr bwMode="auto">
          <a:xfrm>
            <a:off x="6596063" y="2449513"/>
            <a:ext cx="46037" cy="822325"/>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54" name="Line 20">
            <a:extLst>
              <a:ext uri="{FF2B5EF4-FFF2-40B4-BE49-F238E27FC236}">
                <a16:creationId xmlns:a16="http://schemas.microsoft.com/office/drawing/2014/main" id="{4306F2A1-884C-DC87-0359-5109FD09AADA}"/>
              </a:ext>
            </a:extLst>
          </p:cNvPr>
          <p:cNvSpPr>
            <a:spLocks noChangeShapeType="1"/>
          </p:cNvSpPr>
          <p:nvPr/>
        </p:nvSpPr>
        <p:spPr bwMode="auto">
          <a:xfrm>
            <a:off x="7310438" y="2563813"/>
            <a:ext cx="871537" cy="1916112"/>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55" name="Line 20">
            <a:extLst>
              <a:ext uri="{FF2B5EF4-FFF2-40B4-BE49-F238E27FC236}">
                <a16:creationId xmlns:a16="http://schemas.microsoft.com/office/drawing/2014/main" id="{6331A438-6E9A-0641-A12B-5AD3B06007B8}"/>
              </a:ext>
            </a:extLst>
          </p:cNvPr>
          <p:cNvSpPr>
            <a:spLocks noChangeShapeType="1"/>
          </p:cNvSpPr>
          <p:nvPr/>
        </p:nvSpPr>
        <p:spPr bwMode="auto">
          <a:xfrm>
            <a:off x="1152525" y="1392238"/>
            <a:ext cx="647700" cy="262255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56" name="Line 20">
            <a:extLst>
              <a:ext uri="{FF2B5EF4-FFF2-40B4-BE49-F238E27FC236}">
                <a16:creationId xmlns:a16="http://schemas.microsoft.com/office/drawing/2014/main" id="{EF1B9B7E-E49F-71A5-5DAE-8A34D763650A}"/>
              </a:ext>
            </a:extLst>
          </p:cNvPr>
          <p:cNvSpPr>
            <a:spLocks noChangeShapeType="1"/>
          </p:cNvSpPr>
          <p:nvPr/>
        </p:nvSpPr>
        <p:spPr bwMode="auto">
          <a:xfrm flipH="1">
            <a:off x="5715000" y="2549525"/>
            <a:ext cx="652463" cy="170815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57" name="TextBox 63">
            <a:extLst>
              <a:ext uri="{FF2B5EF4-FFF2-40B4-BE49-F238E27FC236}">
                <a16:creationId xmlns:a16="http://schemas.microsoft.com/office/drawing/2014/main" id="{CA6A4831-0D28-21B3-817E-225581C5487D}"/>
              </a:ext>
            </a:extLst>
          </p:cNvPr>
          <p:cNvSpPr txBox="1">
            <a:spLocks noChangeArrowheads="1"/>
          </p:cNvSpPr>
          <p:nvPr/>
        </p:nvSpPr>
        <p:spPr bwMode="auto">
          <a:xfrm>
            <a:off x="514350" y="6172200"/>
            <a:ext cx="414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Too much coupling to low level classes</a:t>
            </a:r>
          </a:p>
        </p:txBody>
      </p:sp>
      <p:sp>
        <p:nvSpPr>
          <p:cNvPr id="44058" name="TextBox 64">
            <a:extLst>
              <a:ext uri="{FF2B5EF4-FFF2-40B4-BE49-F238E27FC236}">
                <a16:creationId xmlns:a16="http://schemas.microsoft.com/office/drawing/2014/main" id="{1787AACB-8F7B-DE06-9BCB-BB519BC21A95}"/>
              </a:ext>
            </a:extLst>
          </p:cNvPr>
          <p:cNvSpPr txBox="1">
            <a:spLocks noChangeArrowheads="1"/>
          </p:cNvSpPr>
          <p:nvPr/>
        </p:nvSpPr>
        <p:spPr bwMode="auto">
          <a:xfrm>
            <a:off x="5429250" y="6029325"/>
            <a:ext cx="1992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Coupling reduced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9531A83-8B97-3847-6089-540D0795EEC8}"/>
              </a:ext>
            </a:extLst>
          </p:cNvPr>
          <p:cNvSpPr>
            <a:spLocks noGrp="1" noChangeArrowheads="1"/>
          </p:cNvSpPr>
          <p:nvPr>
            <p:ph type="title"/>
          </p:nvPr>
        </p:nvSpPr>
        <p:spPr/>
        <p:txBody>
          <a:bodyPr/>
          <a:lstStyle/>
          <a:p>
            <a:pPr eaLnBrk="1" hangingPunct="1"/>
            <a:r>
              <a:rPr lang="en-US" altLang="tr-TR" dirty="0"/>
              <a:t>Structural Patterns</a:t>
            </a:r>
          </a:p>
        </p:txBody>
      </p:sp>
      <p:sp>
        <p:nvSpPr>
          <p:cNvPr id="10243" name="Rectangle 3">
            <a:extLst>
              <a:ext uri="{FF2B5EF4-FFF2-40B4-BE49-F238E27FC236}">
                <a16:creationId xmlns:a16="http://schemas.microsoft.com/office/drawing/2014/main" id="{FF1D0265-6A8A-128E-4916-7B08D305491C}"/>
              </a:ext>
            </a:extLst>
          </p:cNvPr>
          <p:cNvSpPr>
            <a:spLocks noGrp="1" noChangeArrowheads="1"/>
          </p:cNvSpPr>
          <p:nvPr>
            <p:ph sz="half" idx="1"/>
          </p:nvPr>
        </p:nvSpPr>
        <p:spPr>
          <a:xfrm>
            <a:off x="323850" y="1276683"/>
            <a:ext cx="4038600" cy="5445125"/>
          </a:xfrm>
        </p:spPr>
        <p:txBody>
          <a:bodyPr/>
          <a:lstStyle/>
          <a:p>
            <a:pPr eaLnBrk="1" hangingPunct="1"/>
            <a:r>
              <a:rPr lang="en-US" altLang="tr-TR" sz="2400" dirty="0"/>
              <a:t>Adapter</a:t>
            </a:r>
          </a:p>
          <a:p>
            <a:pPr lvl="1" eaLnBrk="1" hangingPunct="1"/>
            <a:r>
              <a:rPr lang="en-US" altLang="tr-TR" sz="2000" dirty="0"/>
              <a:t>To convert interface of one class to another, so that unrelated or incompatible classes can work together</a:t>
            </a:r>
          </a:p>
          <a:p>
            <a:pPr eaLnBrk="1" hangingPunct="1"/>
            <a:r>
              <a:rPr lang="en-US" altLang="tr-TR" sz="2400" dirty="0"/>
              <a:t>Bridge</a:t>
            </a:r>
          </a:p>
          <a:p>
            <a:pPr lvl="1" eaLnBrk="1" hangingPunct="1"/>
            <a:r>
              <a:rPr lang="en-US" altLang="tr-TR" sz="2000" dirty="0"/>
              <a:t>To decouple abstraction from implementation, so that they can vary independently</a:t>
            </a:r>
          </a:p>
          <a:p>
            <a:pPr eaLnBrk="1" hangingPunct="1"/>
            <a:r>
              <a:rPr lang="en-US" altLang="tr-TR" sz="2400" dirty="0"/>
              <a:t>Composite</a:t>
            </a:r>
          </a:p>
          <a:p>
            <a:pPr lvl="1" eaLnBrk="1" hangingPunct="1"/>
            <a:r>
              <a:rPr lang="en-US" altLang="tr-TR" sz="2000" dirty="0"/>
              <a:t>To treat elements of a tree structure, both individual and composite elements uniformly</a:t>
            </a:r>
          </a:p>
        </p:txBody>
      </p:sp>
      <p:sp>
        <p:nvSpPr>
          <p:cNvPr id="10244" name="Rectangle 4">
            <a:extLst>
              <a:ext uri="{FF2B5EF4-FFF2-40B4-BE49-F238E27FC236}">
                <a16:creationId xmlns:a16="http://schemas.microsoft.com/office/drawing/2014/main" id="{FDB7AA32-F9B7-5C6F-BAE2-99367F875854}"/>
              </a:ext>
            </a:extLst>
          </p:cNvPr>
          <p:cNvSpPr>
            <a:spLocks noGrp="1" noChangeArrowheads="1"/>
          </p:cNvSpPr>
          <p:nvPr>
            <p:ph sz="half" idx="2"/>
          </p:nvPr>
        </p:nvSpPr>
        <p:spPr>
          <a:xfrm>
            <a:off x="4648200" y="1398673"/>
            <a:ext cx="4038600" cy="4595191"/>
          </a:xfrm>
        </p:spPr>
        <p:txBody>
          <a:bodyPr/>
          <a:lstStyle/>
          <a:p>
            <a:pPr eaLnBrk="1" hangingPunct="1">
              <a:lnSpc>
                <a:spcPct val="80000"/>
              </a:lnSpc>
            </a:pPr>
            <a:r>
              <a:rPr lang="en-US" altLang="tr-TR" sz="2400" dirty="0"/>
              <a:t>Decorator</a:t>
            </a:r>
          </a:p>
          <a:p>
            <a:pPr lvl="1" eaLnBrk="1" hangingPunct="1">
              <a:lnSpc>
                <a:spcPct val="80000"/>
              </a:lnSpc>
            </a:pPr>
            <a:r>
              <a:rPr lang="en-US" altLang="tr-TR" sz="2000" dirty="0"/>
              <a:t>To add responsibilities to objects dynamically</a:t>
            </a:r>
          </a:p>
          <a:p>
            <a:pPr eaLnBrk="1" hangingPunct="1">
              <a:lnSpc>
                <a:spcPct val="80000"/>
              </a:lnSpc>
            </a:pPr>
            <a:r>
              <a:rPr lang="en-US" altLang="tr-TR" sz="2400" dirty="0"/>
              <a:t>Façade</a:t>
            </a:r>
          </a:p>
          <a:p>
            <a:pPr lvl="1" eaLnBrk="1" hangingPunct="1">
              <a:lnSpc>
                <a:spcPct val="80000"/>
              </a:lnSpc>
            </a:pPr>
            <a:r>
              <a:rPr lang="en-US" altLang="tr-TR" sz="2000" dirty="0"/>
              <a:t>To provide unified interface to a set of subsystems for ease of use</a:t>
            </a:r>
          </a:p>
          <a:p>
            <a:pPr eaLnBrk="1" hangingPunct="1">
              <a:lnSpc>
                <a:spcPct val="80000"/>
              </a:lnSpc>
            </a:pPr>
            <a:r>
              <a:rPr lang="en-US" altLang="tr-TR" sz="2400" dirty="0"/>
              <a:t>Flyweight</a:t>
            </a:r>
          </a:p>
          <a:p>
            <a:pPr lvl="1" eaLnBrk="1" hangingPunct="1">
              <a:lnSpc>
                <a:spcPct val="80000"/>
              </a:lnSpc>
            </a:pPr>
            <a:r>
              <a:rPr lang="en-US" altLang="tr-TR" sz="2000" dirty="0"/>
              <a:t>To support large number of fine-grained objects efficiently</a:t>
            </a:r>
          </a:p>
          <a:p>
            <a:pPr eaLnBrk="1" hangingPunct="1">
              <a:lnSpc>
                <a:spcPct val="80000"/>
              </a:lnSpc>
            </a:pPr>
            <a:r>
              <a:rPr lang="en-US" altLang="tr-TR" sz="2400" dirty="0"/>
              <a:t>Proxy</a:t>
            </a:r>
            <a:endParaRPr lang="en-US" altLang="tr-TR" sz="3200" dirty="0"/>
          </a:p>
          <a:p>
            <a:pPr lvl="1" eaLnBrk="1" hangingPunct="1">
              <a:lnSpc>
                <a:spcPct val="80000"/>
              </a:lnSpc>
            </a:pPr>
            <a:r>
              <a:rPr lang="en-US" altLang="tr-TR" sz="2000" dirty="0"/>
              <a:t>To provide a placeholder for an object to control access to it.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8E22FD5A-E4BD-0D33-9794-742A4DA1CB91}"/>
              </a:ext>
            </a:extLst>
          </p:cNvPr>
          <p:cNvSpPr>
            <a:spLocks noChangeArrowheads="1"/>
          </p:cNvSpPr>
          <p:nvPr/>
        </p:nvSpPr>
        <p:spPr bwMode="auto">
          <a:xfrm>
            <a:off x="1089025" y="2228850"/>
            <a:ext cx="7242175" cy="3359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83" name="Rectangle 2">
            <a:extLst>
              <a:ext uri="{FF2B5EF4-FFF2-40B4-BE49-F238E27FC236}">
                <a16:creationId xmlns:a16="http://schemas.microsoft.com/office/drawing/2014/main" id="{DF8B2747-3B31-EF93-6F3A-328DC3AD1C13}"/>
              </a:ext>
            </a:extLst>
          </p:cNvPr>
          <p:cNvSpPr>
            <a:spLocks noGrp="1" noChangeArrowheads="1"/>
          </p:cNvSpPr>
          <p:nvPr>
            <p:ph type="title"/>
          </p:nvPr>
        </p:nvSpPr>
        <p:spPr/>
        <p:txBody>
          <a:bodyPr/>
          <a:lstStyle/>
          <a:p>
            <a:pPr eaLnBrk="1" hangingPunct="1"/>
            <a:r>
              <a:rPr lang="en-US" altLang="tr-TR" dirty="0"/>
              <a:t>Façade -Structure</a:t>
            </a:r>
          </a:p>
        </p:txBody>
      </p:sp>
      <p:grpSp>
        <p:nvGrpSpPr>
          <p:cNvPr id="46084" name="Group 3">
            <a:extLst>
              <a:ext uri="{FF2B5EF4-FFF2-40B4-BE49-F238E27FC236}">
                <a16:creationId xmlns:a16="http://schemas.microsoft.com/office/drawing/2014/main" id="{1170FBFA-C9D7-375B-D2B8-78FCD95CE2E2}"/>
              </a:ext>
            </a:extLst>
          </p:cNvPr>
          <p:cNvGrpSpPr>
            <a:grpSpLocks/>
          </p:cNvGrpSpPr>
          <p:nvPr/>
        </p:nvGrpSpPr>
        <p:grpSpPr bwMode="auto">
          <a:xfrm>
            <a:off x="3773488" y="1958975"/>
            <a:ext cx="1246187" cy="566738"/>
            <a:chOff x="2377" y="1234"/>
            <a:chExt cx="785" cy="357"/>
          </a:xfrm>
        </p:grpSpPr>
        <p:sp>
          <p:nvSpPr>
            <p:cNvPr id="46104" name="Rectangle 4">
              <a:extLst>
                <a:ext uri="{FF2B5EF4-FFF2-40B4-BE49-F238E27FC236}">
                  <a16:creationId xmlns:a16="http://schemas.microsoft.com/office/drawing/2014/main" id="{B5161A44-E89E-ADCB-D4F6-4981F21B566C}"/>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105" name="Text Box 5">
              <a:extLst>
                <a:ext uri="{FF2B5EF4-FFF2-40B4-BE49-F238E27FC236}">
                  <a16:creationId xmlns:a16="http://schemas.microsoft.com/office/drawing/2014/main" id="{AC85AE47-D237-4546-EEA7-D75C8CA6079C}"/>
                </a:ext>
              </a:extLst>
            </p:cNvPr>
            <p:cNvSpPr txBox="1">
              <a:spLocks noChangeArrowheads="1"/>
            </p:cNvSpPr>
            <p:nvPr/>
          </p:nvSpPr>
          <p:spPr bwMode="auto">
            <a:xfrm>
              <a:off x="2466" y="1239"/>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Facade</a:t>
              </a:r>
            </a:p>
          </p:txBody>
        </p:sp>
        <p:sp>
          <p:nvSpPr>
            <p:cNvPr id="46106" name="Line 6">
              <a:extLst>
                <a:ext uri="{FF2B5EF4-FFF2-40B4-BE49-F238E27FC236}">
                  <a16:creationId xmlns:a16="http://schemas.microsoft.com/office/drawing/2014/main" id="{BCCD49E9-C1EF-4906-0B3B-CC0E332E84CC}"/>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7" name="Line 7">
              <a:extLst>
                <a:ext uri="{FF2B5EF4-FFF2-40B4-BE49-F238E27FC236}">
                  <a16:creationId xmlns:a16="http://schemas.microsoft.com/office/drawing/2014/main" id="{DE13410E-8711-5C04-A899-AC27115D1CCB}"/>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085" name="Text Box 9">
            <a:extLst>
              <a:ext uri="{FF2B5EF4-FFF2-40B4-BE49-F238E27FC236}">
                <a16:creationId xmlns:a16="http://schemas.microsoft.com/office/drawing/2014/main" id="{11EC9994-4B3B-78BB-2116-5C03A2128413}"/>
              </a:ext>
            </a:extLst>
          </p:cNvPr>
          <p:cNvSpPr txBox="1">
            <a:spLocks noChangeArrowheads="1"/>
          </p:cNvSpPr>
          <p:nvPr/>
        </p:nvSpPr>
        <p:spPr bwMode="auto">
          <a:xfrm>
            <a:off x="1200150" y="5175250"/>
            <a:ext cx="210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solidFill>
                  <a:schemeClr val="bg2"/>
                </a:solidFill>
              </a:rPr>
              <a:t>subsystem classes</a:t>
            </a:r>
          </a:p>
        </p:txBody>
      </p:sp>
      <p:sp>
        <p:nvSpPr>
          <p:cNvPr id="46086" name="Rectangle 10">
            <a:extLst>
              <a:ext uri="{FF2B5EF4-FFF2-40B4-BE49-F238E27FC236}">
                <a16:creationId xmlns:a16="http://schemas.microsoft.com/office/drawing/2014/main" id="{9E80CC50-E7A6-F2E0-331D-9F806819F227}"/>
              </a:ext>
            </a:extLst>
          </p:cNvPr>
          <p:cNvSpPr>
            <a:spLocks noChangeArrowheads="1"/>
          </p:cNvSpPr>
          <p:nvPr/>
        </p:nvSpPr>
        <p:spPr bwMode="auto">
          <a:xfrm>
            <a:off x="1509713" y="3352800"/>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87" name="Rectangle 11">
            <a:extLst>
              <a:ext uri="{FF2B5EF4-FFF2-40B4-BE49-F238E27FC236}">
                <a16:creationId xmlns:a16="http://schemas.microsoft.com/office/drawing/2014/main" id="{F07398F5-795A-35AB-7E2F-804C3E6E46C2}"/>
              </a:ext>
            </a:extLst>
          </p:cNvPr>
          <p:cNvSpPr>
            <a:spLocks noChangeArrowheads="1"/>
          </p:cNvSpPr>
          <p:nvPr/>
        </p:nvSpPr>
        <p:spPr bwMode="auto">
          <a:xfrm>
            <a:off x="5135563" y="4438650"/>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88" name="Rectangle 12">
            <a:extLst>
              <a:ext uri="{FF2B5EF4-FFF2-40B4-BE49-F238E27FC236}">
                <a16:creationId xmlns:a16="http://schemas.microsoft.com/office/drawing/2014/main" id="{F0940F93-746D-308A-682A-04398C94D2F1}"/>
              </a:ext>
            </a:extLst>
          </p:cNvPr>
          <p:cNvSpPr>
            <a:spLocks noChangeArrowheads="1"/>
          </p:cNvSpPr>
          <p:nvPr/>
        </p:nvSpPr>
        <p:spPr bwMode="auto">
          <a:xfrm>
            <a:off x="6180138" y="3276600"/>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89" name="Rectangle 13">
            <a:extLst>
              <a:ext uri="{FF2B5EF4-FFF2-40B4-BE49-F238E27FC236}">
                <a16:creationId xmlns:a16="http://schemas.microsoft.com/office/drawing/2014/main" id="{92C1A726-B6AC-8E39-B0E4-DD2BC5FA3705}"/>
              </a:ext>
            </a:extLst>
          </p:cNvPr>
          <p:cNvSpPr>
            <a:spLocks noChangeArrowheads="1"/>
          </p:cNvSpPr>
          <p:nvPr/>
        </p:nvSpPr>
        <p:spPr bwMode="auto">
          <a:xfrm>
            <a:off x="6864350" y="4411663"/>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90" name="AutoShape 14">
            <a:extLst>
              <a:ext uri="{FF2B5EF4-FFF2-40B4-BE49-F238E27FC236}">
                <a16:creationId xmlns:a16="http://schemas.microsoft.com/office/drawing/2014/main" id="{748D8E88-2E96-2979-9601-08A2B88FD3CF}"/>
              </a:ext>
            </a:extLst>
          </p:cNvPr>
          <p:cNvSpPr>
            <a:spLocks noChangeArrowheads="1"/>
          </p:cNvSpPr>
          <p:nvPr/>
        </p:nvSpPr>
        <p:spPr bwMode="auto">
          <a:xfrm>
            <a:off x="6677025" y="3657600"/>
            <a:ext cx="231775" cy="246063"/>
          </a:xfrm>
          <a:prstGeom prst="triangle">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46091" name="AutoShape 15">
            <a:extLst>
              <a:ext uri="{FF2B5EF4-FFF2-40B4-BE49-F238E27FC236}">
                <a16:creationId xmlns:a16="http://schemas.microsoft.com/office/drawing/2014/main" id="{024D91DD-9139-C6D0-ED9B-80A5D23C1972}"/>
              </a:ext>
            </a:extLst>
          </p:cNvPr>
          <p:cNvCxnSpPr>
            <a:cxnSpLocks noChangeShapeType="1"/>
            <a:stCxn id="46090" idx="3"/>
            <a:endCxn id="46089" idx="0"/>
          </p:cNvCxnSpPr>
          <p:nvPr/>
        </p:nvCxnSpPr>
        <p:spPr bwMode="auto">
          <a:xfrm rot="16200000" flipH="1">
            <a:off x="6923088" y="3773488"/>
            <a:ext cx="508000" cy="768350"/>
          </a:xfrm>
          <a:prstGeom prst="bentConnector3">
            <a:avLst>
              <a:gd name="adj1" fmla="val 49690"/>
            </a:avLst>
          </a:prstGeom>
          <a:noFill/>
          <a:ln w="9525">
            <a:solidFill>
              <a:schemeClr val="accent1"/>
            </a:solidFill>
            <a:miter lim="800000"/>
            <a:headEnd/>
            <a:tailEnd/>
          </a:ln>
          <a:extLst>
            <a:ext uri="{909E8E84-426E-40DD-AFC4-6F175D3DCCD1}">
              <a14:hiddenFill xmlns:a14="http://schemas.microsoft.com/office/drawing/2010/main">
                <a:noFill/>
              </a14:hiddenFill>
            </a:ext>
          </a:extLst>
        </p:spPr>
      </p:cxnSp>
      <p:cxnSp>
        <p:nvCxnSpPr>
          <p:cNvPr id="46092" name="AutoShape 16">
            <a:extLst>
              <a:ext uri="{FF2B5EF4-FFF2-40B4-BE49-F238E27FC236}">
                <a16:creationId xmlns:a16="http://schemas.microsoft.com/office/drawing/2014/main" id="{B515AD69-F917-07B0-05D5-30FF02A4CB70}"/>
              </a:ext>
            </a:extLst>
          </p:cNvPr>
          <p:cNvCxnSpPr>
            <a:cxnSpLocks noChangeShapeType="1"/>
            <a:stCxn id="46090" idx="3"/>
            <a:endCxn id="46087" idx="0"/>
          </p:cNvCxnSpPr>
          <p:nvPr/>
        </p:nvCxnSpPr>
        <p:spPr bwMode="auto">
          <a:xfrm rot="5400000">
            <a:off x="6045200" y="3690938"/>
            <a:ext cx="534987" cy="960438"/>
          </a:xfrm>
          <a:prstGeom prst="bentConnector3">
            <a:avLst>
              <a:gd name="adj1" fmla="val 49852"/>
            </a:avLst>
          </a:prstGeom>
          <a:noFill/>
          <a:ln w="9525">
            <a:solidFill>
              <a:schemeClr val="accent1"/>
            </a:solidFill>
            <a:miter lim="800000"/>
            <a:headEnd/>
            <a:tailEnd/>
          </a:ln>
          <a:extLst>
            <a:ext uri="{909E8E84-426E-40DD-AFC4-6F175D3DCCD1}">
              <a14:hiddenFill xmlns:a14="http://schemas.microsoft.com/office/drawing/2010/main">
                <a:noFill/>
              </a14:hiddenFill>
            </a:ext>
          </a:extLst>
        </p:spPr>
      </p:cxnSp>
      <p:sp>
        <p:nvSpPr>
          <p:cNvPr id="46093" name="Rectangle 17">
            <a:extLst>
              <a:ext uri="{FF2B5EF4-FFF2-40B4-BE49-F238E27FC236}">
                <a16:creationId xmlns:a16="http://schemas.microsoft.com/office/drawing/2014/main" id="{78C13949-DB2E-8CCF-D2A5-8C18F2B6D770}"/>
              </a:ext>
            </a:extLst>
          </p:cNvPr>
          <p:cNvSpPr>
            <a:spLocks noChangeArrowheads="1"/>
          </p:cNvSpPr>
          <p:nvPr/>
        </p:nvSpPr>
        <p:spPr bwMode="auto">
          <a:xfrm>
            <a:off x="2509838" y="4251325"/>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94" name="Line 18">
            <a:extLst>
              <a:ext uri="{FF2B5EF4-FFF2-40B4-BE49-F238E27FC236}">
                <a16:creationId xmlns:a16="http://schemas.microsoft.com/office/drawing/2014/main" id="{BDA74A70-6808-091E-BD51-7B2E09C9159E}"/>
              </a:ext>
            </a:extLst>
          </p:cNvPr>
          <p:cNvSpPr>
            <a:spLocks noChangeShapeType="1"/>
          </p:cNvSpPr>
          <p:nvPr/>
        </p:nvSpPr>
        <p:spPr bwMode="auto">
          <a:xfrm flipH="1">
            <a:off x="2511425" y="2481263"/>
            <a:ext cx="1233488" cy="828675"/>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095" name="Line 19">
            <a:extLst>
              <a:ext uri="{FF2B5EF4-FFF2-40B4-BE49-F238E27FC236}">
                <a16:creationId xmlns:a16="http://schemas.microsoft.com/office/drawing/2014/main" id="{43B463A0-7A6A-770A-017A-75915D686260}"/>
              </a:ext>
            </a:extLst>
          </p:cNvPr>
          <p:cNvSpPr>
            <a:spLocks noChangeShapeType="1"/>
          </p:cNvSpPr>
          <p:nvPr/>
        </p:nvSpPr>
        <p:spPr bwMode="auto">
          <a:xfrm flipH="1">
            <a:off x="3584575" y="2554288"/>
            <a:ext cx="552450" cy="163988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096" name="Line 20">
            <a:extLst>
              <a:ext uri="{FF2B5EF4-FFF2-40B4-BE49-F238E27FC236}">
                <a16:creationId xmlns:a16="http://schemas.microsoft.com/office/drawing/2014/main" id="{2A58BC81-039B-E4AD-BE6E-FCB72E549BD7}"/>
              </a:ext>
            </a:extLst>
          </p:cNvPr>
          <p:cNvSpPr>
            <a:spLocks noChangeShapeType="1"/>
          </p:cNvSpPr>
          <p:nvPr/>
        </p:nvSpPr>
        <p:spPr bwMode="auto">
          <a:xfrm>
            <a:off x="4600575" y="2540000"/>
            <a:ext cx="871538" cy="1916113"/>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097" name="Text Box 21">
            <a:extLst>
              <a:ext uri="{FF2B5EF4-FFF2-40B4-BE49-F238E27FC236}">
                <a16:creationId xmlns:a16="http://schemas.microsoft.com/office/drawing/2014/main" id="{096FB0CE-2B6E-2B3F-71A9-52365E05AB16}"/>
              </a:ext>
            </a:extLst>
          </p:cNvPr>
          <p:cNvSpPr txBox="1">
            <a:spLocks noChangeArrowheads="1"/>
          </p:cNvSpPr>
          <p:nvPr/>
        </p:nvSpPr>
        <p:spPr bwMode="auto">
          <a:xfrm>
            <a:off x="358775" y="5759450"/>
            <a:ext cx="5994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a:t>For example, the java.net.URL is a façade. </a:t>
            </a:r>
          </a:p>
          <a:p>
            <a:pPr eaLnBrk="1" hangingPunct="1">
              <a:spcBef>
                <a:spcPct val="0"/>
              </a:spcBef>
              <a:buFontTx/>
              <a:buNone/>
            </a:pPr>
            <a:r>
              <a:rPr lang="en-US" altLang="tr-TR" sz="2000"/>
              <a:t>This class provides access to the contents of URLs </a:t>
            </a:r>
          </a:p>
          <a:p>
            <a:pPr eaLnBrk="1" hangingPunct="1">
              <a:spcBef>
                <a:spcPct val="0"/>
              </a:spcBef>
              <a:buFontTx/>
              <a:buNone/>
            </a:pPr>
            <a:r>
              <a:rPr lang="en-US" altLang="tr-TR" sz="2000"/>
              <a:t>and hides many classes from its clients</a:t>
            </a:r>
          </a:p>
        </p:txBody>
      </p:sp>
      <p:grpSp>
        <p:nvGrpSpPr>
          <p:cNvPr id="46098" name="Group 3">
            <a:extLst>
              <a:ext uri="{FF2B5EF4-FFF2-40B4-BE49-F238E27FC236}">
                <a16:creationId xmlns:a16="http://schemas.microsoft.com/office/drawing/2014/main" id="{D70FC458-1685-651D-AFB8-F03203B5B3D1}"/>
              </a:ext>
            </a:extLst>
          </p:cNvPr>
          <p:cNvGrpSpPr>
            <a:grpSpLocks/>
          </p:cNvGrpSpPr>
          <p:nvPr/>
        </p:nvGrpSpPr>
        <p:grpSpPr bwMode="auto">
          <a:xfrm>
            <a:off x="1096963" y="1225550"/>
            <a:ext cx="1246187" cy="566738"/>
            <a:chOff x="2377" y="1234"/>
            <a:chExt cx="785" cy="357"/>
          </a:xfrm>
        </p:grpSpPr>
        <p:sp>
          <p:nvSpPr>
            <p:cNvPr id="46100" name="Rectangle 4">
              <a:extLst>
                <a:ext uri="{FF2B5EF4-FFF2-40B4-BE49-F238E27FC236}">
                  <a16:creationId xmlns:a16="http://schemas.microsoft.com/office/drawing/2014/main" id="{F293B720-9CF9-B962-6460-959CAAE7A9EA}"/>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101" name="Text Box 5">
              <a:extLst>
                <a:ext uri="{FF2B5EF4-FFF2-40B4-BE49-F238E27FC236}">
                  <a16:creationId xmlns:a16="http://schemas.microsoft.com/office/drawing/2014/main" id="{768E9E99-59F5-2B82-F760-F7382C55CEFC}"/>
                </a:ext>
              </a:extLst>
            </p:cNvPr>
            <p:cNvSpPr txBox="1">
              <a:spLocks noChangeArrowheads="1"/>
            </p:cNvSpPr>
            <p:nvPr/>
          </p:nvSpPr>
          <p:spPr bwMode="auto">
            <a:xfrm>
              <a:off x="2466" y="1239"/>
              <a:ext cx="5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46102" name="Line 6">
              <a:extLst>
                <a:ext uri="{FF2B5EF4-FFF2-40B4-BE49-F238E27FC236}">
                  <a16:creationId xmlns:a16="http://schemas.microsoft.com/office/drawing/2014/main" id="{EBEAC822-C23D-51C6-2170-DC203EBB2724}"/>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3" name="Line 7">
              <a:extLst>
                <a:ext uri="{FF2B5EF4-FFF2-40B4-BE49-F238E27FC236}">
                  <a16:creationId xmlns:a16="http://schemas.microsoft.com/office/drawing/2014/main" id="{415E4CE6-9773-24DF-5130-F48D23A4F1B5}"/>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099" name="Line 18">
            <a:extLst>
              <a:ext uri="{FF2B5EF4-FFF2-40B4-BE49-F238E27FC236}">
                <a16:creationId xmlns:a16="http://schemas.microsoft.com/office/drawing/2014/main" id="{B547791D-3F61-1056-7558-42182FAA5BB3}"/>
              </a:ext>
            </a:extLst>
          </p:cNvPr>
          <p:cNvSpPr>
            <a:spLocks noChangeShapeType="1"/>
          </p:cNvSpPr>
          <p:nvPr/>
        </p:nvSpPr>
        <p:spPr bwMode="auto">
          <a:xfrm>
            <a:off x="2343150" y="1457325"/>
            <a:ext cx="1343025" cy="485775"/>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03D1783-8DA1-554C-7582-1A6D51369D80}"/>
              </a:ext>
            </a:extLst>
          </p:cNvPr>
          <p:cNvSpPr>
            <a:spLocks noGrp="1"/>
          </p:cNvSpPr>
          <p:nvPr>
            <p:ph type="title"/>
          </p:nvPr>
        </p:nvSpPr>
        <p:spPr/>
        <p:txBody>
          <a:bodyPr/>
          <a:lstStyle/>
          <a:p>
            <a:r>
              <a:rPr lang="en-US" altLang="tr-TR" dirty="0"/>
              <a:t>How façade works</a:t>
            </a:r>
            <a:endParaRPr lang="tr-TR" altLang="tr-TR" dirty="0"/>
          </a:p>
        </p:txBody>
      </p:sp>
      <p:pic>
        <p:nvPicPr>
          <p:cNvPr id="48131" name="Picture 2" descr="http://java.dzone.com/sites/all/files/facade_seq.PNG">
            <a:extLst>
              <a:ext uri="{FF2B5EF4-FFF2-40B4-BE49-F238E27FC236}">
                <a16:creationId xmlns:a16="http://schemas.microsoft.com/office/drawing/2014/main" id="{A259E7D7-1F8F-3F12-A67C-4B088E1DC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828800"/>
            <a:ext cx="8970963"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097C19E2-9C67-6F48-4EF6-41FD4326E184}"/>
              </a:ext>
            </a:extLst>
          </p:cNvPr>
          <p:cNvCxnSpPr/>
          <p:nvPr/>
        </p:nvCxnSpPr>
        <p:spPr>
          <a:xfrm flipH="1" flipV="1">
            <a:off x="3038475" y="2919413"/>
            <a:ext cx="88900" cy="49212"/>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5DC47E6-AEC0-D264-E924-7D00C6C694E3}"/>
              </a:ext>
            </a:extLst>
          </p:cNvPr>
          <p:cNvCxnSpPr/>
          <p:nvPr/>
        </p:nvCxnSpPr>
        <p:spPr>
          <a:xfrm flipV="1">
            <a:off x="3038475" y="3033713"/>
            <a:ext cx="152400" cy="53975"/>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801ECA-9BC9-437C-1C49-A8D672778D40}"/>
              </a:ext>
            </a:extLst>
          </p:cNvPr>
          <p:cNvCxnSpPr/>
          <p:nvPr/>
        </p:nvCxnSpPr>
        <p:spPr>
          <a:xfrm flipV="1">
            <a:off x="8264525" y="4405313"/>
            <a:ext cx="152400" cy="53975"/>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DDBD59-6173-5A0B-BED8-FBB5D28AE76B}"/>
              </a:ext>
            </a:extLst>
          </p:cNvPr>
          <p:cNvCxnSpPr/>
          <p:nvPr/>
        </p:nvCxnSpPr>
        <p:spPr>
          <a:xfrm flipV="1">
            <a:off x="5575300" y="3486150"/>
            <a:ext cx="152400" cy="53975"/>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4AF888E-C5C9-2CC4-D1CF-59E4133BB21E}"/>
              </a:ext>
            </a:extLst>
          </p:cNvPr>
          <p:cNvCxnSpPr/>
          <p:nvPr/>
        </p:nvCxnSpPr>
        <p:spPr>
          <a:xfrm flipH="1" flipV="1">
            <a:off x="5602288" y="3367088"/>
            <a:ext cx="88900" cy="49212"/>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042C6D0-9FC6-70FB-0BFA-4810C24B82A0}"/>
              </a:ext>
            </a:extLst>
          </p:cNvPr>
          <p:cNvCxnSpPr/>
          <p:nvPr/>
        </p:nvCxnSpPr>
        <p:spPr>
          <a:xfrm flipH="1" flipV="1">
            <a:off x="8291513" y="4298950"/>
            <a:ext cx="87312" cy="49213"/>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A229FCE-C2E7-E211-4E31-B29B181D82EC}"/>
              </a:ext>
            </a:extLst>
          </p:cNvPr>
          <p:cNvSpPr>
            <a:spLocks noGrp="1" noChangeArrowheads="1"/>
          </p:cNvSpPr>
          <p:nvPr>
            <p:ph type="title"/>
          </p:nvPr>
        </p:nvSpPr>
        <p:spPr/>
        <p:txBody>
          <a:bodyPr/>
          <a:lstStyle/>
          <a:p>
            <a:r>
              <a:rPr lang="en-US" altLang="tr-TR" dirty="0"/>
              <a:t>Example f</a:t>
            </a:r>
            <a:r>
              <a:rPr lang="en-US" altLang="tr-TR" sz="4400" dirty="0"/>
              <a:t>rom the GOF book</a:t>
            </a:r>
            <a:endParaRPr lang="en-US" altLang="tr-TR" dirty="0"/>
          </a:p>
        </p:txBody>
      </p:sp>
      <p:pic>
        <p:nvPicPr>
          <p:cNvPr id="49155" name="Picture 3">
            <a:extLst>
              <a:ext uri="{FF2B5EF4-FFF2-40B4-BE49-F238E27FC236}">
                <a16:creationId xmlns:a16="http://schemas.microsoft.com/office/drawing/2014/main" id="{BCD08347-CE21-485B-2E74-A091742A9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1147763"/>
            <a:ext cx="8493125"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4">
            <a:extLst>
              <a:ext uri="{FF2B5EF4-FFF2-40B4-BE49-F238E27FC236}">
                <a16:creationId xmlns:a16="http://schemas.microsoft.com/office/drawing/2014/main" id="{DF3AE0DD-8562-C501-8258-4B16B0CFDD8D}"/>
              </a:ext>
            </a:extLst>
          </p:cNvPr>
          <p:cNvSpPr txBox="1">
            <a:spLocks noChangeArrowheads="1"/>
          </p:cNvSpPr>
          <p:nvPr/>
        </p:nvSpPr>
        <p:spPr bwMode="auto">
          <a:xfrm>
            <a:off x="557213" y="5857875"/>
            <a:ext cx="84312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Compiler Façade offers a single, simple interface to the compiler subsystem.</a:t>
            </a:r>
          </a:p>
          <a:p>
            <a:pPr eaLnBrk="1" hangingPunct="1">
              <a:spcBef>
                <a:spcPct val="0"/>
              </a:spcBef>
              <a:buFontTx/>
              <a:buNone/>
            </a:pPr>
            <a:r>
              <a:rPr lang="en-US" altLang="tr-TR" sz="1800"/>
              <a:t>It makes life easier for most programmers without hiding lower-level functionality </a:t>
            </a:r>
          </a:p>
          <a:p>
            <a:pPr eaLnBrk="1" hangingPunct="1">
              <a:spcBef>
                <a:spcPct val="0"/>
              </a:spcBef>
              <a:buFontTx/>
              <a:buNone/>
            </a:pPr>
            <a:r>
              <a:rPr lang="en-US" altLang="tr-TR" sz="1800"/>
              <a:t>from the few programmers that need it.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CFB6E6F-3CF1-8147-9DFB-23177DF21434}"/>
              </a:ext>
            </a:extLst>
          </p:cNvPr>
          <p:cNvSpPr>
            <a:spLocks noGrp="1"/>
          </p:cNvSpPr>
          <p:nvPr>
            <p:ph type="title"/>
          </p:nvPr>
        </p:nvSpPr>
        <p:spPr>
          <a:xfrm>
            <a:off x="333375" y="0"/>
            <a:ext cx="8229600" cy="560388"/>
          </a:xfrm>
        </p:spPr>
        <p:txBody>
          <a:bodyPr/>
          <a:lstStyle/>
          <a:p>
            <a:pPr algn="l"/>
            <a:r>
              <a:rPr lang="en-US" altLang="tr-TR" sz="2800" dirty="0"/>
              <a:t>Watching a movie : head first design patterns</a:t>
            </a:r>
          </a:p>
        </p:txBody>
      </p:sp>
      <p:pic>
        <p:nvPicPr>
          <p:cNvPr id="51203" name="Picture 2">
            <a:extLst>
              <a:ext uri="{FF2B5EF4-FFF2-40B4-BE49-F238E27FC236}">
                <a16:creationId xmlns:a16="http://schemas.microsoft.com/office/drawing/2014/main" id="{6ED48870-6569-5031-4F92-0F9769DAB5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025" y="520700"/>
            <a:ext cx="7981950" cy="626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a:extLst>
              <a:ext uri="{FF2B5EF4-FFF2-40B4-BE49-F238E27FC236}">
                <a16:creationId xmlns:a16="http://schemas.microsoft.com/office/drawing/2014/main" id="{3FAF460D-E5F0-D0A2-BA6C-32F09FA79DD8}"/>
              </a:ext>
            </a:extLst>
          </p:cNvPr>
          <p:cNvSpPr>
            <a:spLocks noGrp="1"/>
          </p:cNvSpPr>
          <p:nvPr>
            <p:ph type="title"/>
          </p:nvPr>
        </p:nvSpPr>
        <p:spPr/>
        <p:txBody>
          <a:bodyPr/>
          <a:lstStyle/>
          <a:p>
            <a:r>
              <a:rPr lang="en-US" altLang="tr-TR" dirty="0"/>
              <a:t>Movie system setup </a:t>
            </a:r>
            <a:endParaRPr lang="tr-TR" altLang="tr-TR" dirty="0"/>
          </a:p>
        </p:txBody>
      </p:sp>
      <p:sp>
        <p:nvSpPr>
          <p:cNvPr id="52227" name="Content Placeholder 3">
            <a:extLst>
              <a:ext uri="{FF2B5EF4-FFF2-40B4-BE49-F238E27FC236}">
                <a16:creationId xmlns:a16="http://schemas.microsoft.com/office/drawing/2014/main" id="{874158B4-E0D7-6B46-0301-892C33543ADA}"/>
              </a:ext>
            </a:extLst>
          </p:cNvPr>
          <p:cNvSpPr>
            <a:spLocks noGrp="1"/>
          </p:cNvSpPr>
          <p:nvPr>
            <p:ph idx="1"/>
          </p:nvPr>
        </p:nvSpPr>
        <p:spPr/>
        <p:txBody>
          <a:bodyPr/>
          <a:lstStyle/>
          <a:p>
            <a:r>
              <a:rPr lang="en-US" altLang="tr-TR"/>
              <a:t>When movie is over, how to turn everything off?</a:t>
            </a:r>
          </a:p>
          <a:p>
            <a:r>
              <a:rPr lang="en-US" altLang="tr-TR"/>
              <a:t>Do all these steps in reverse?</a:t>
            </a:r>
          </a:p>
          <a:p>
            <a:r>
              <a:rPr lang="en-US" altLang="tr-TR"/>
              <a:t>Listen to cd or the radio?</a:t>
            </a:r>
          </a:p>
          <a:p>
            <a:r>
              <a:rPr lang="en-US" altLang="tr-TR"/>
              <a:t>If you want to upgrade your system, you need to have to learn the new procedure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2">
            <a:extLst>
              <a:ext uri="{FF2B5EF4-FFF2-40B4-BE49-F238E27FC236}">
                <a16:creationId xmlns:a16="http://schemas.microsoft.com/office/drawing/2014/main" id="{2B9453BE-DFD6-CAF9-BCA7-E3C89F8951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161925"/>
            <a:ext cx="5743575" cy="718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4B44861-9504-DC00-72D3-6D9885F103D1}"/>
              </a:ext>
            </a:extLst>
          </p:cNvPr>
          <p:cNvSpPr>
            <a:spLocks noGrp="1"/>
          </p:cNvSpPr>
          <p:nvPr>
            <p:ph type="title"/>
          </p:nvPr>
        </p:nvSpPr>
        <p:spPr/>
        <p:txBody>
          <a:bodyPr/>
          <a:lstStyle/>
          <a:p>
            <a:r>
              <a:rPr lang="en-US" altLang="tr-TR" dirty="0"/>
              <a:t>Movie System Facade</a:t>
            </a:r>
            <a:endParaRPr lang="tr-TR" altLang="tr-TR" dirty="0"/>
          </a:p>
        </p:txBody>
      </p:sp>
      <p:pic>
        <p:nvPicPr>
          <p:cNvPr id="54275" name="Picture 2">
            <a:extLst>
              <a:ext uri="{FF2B5EF4-FFF2-40B4-BE49-F238E27FC236}">
                <a16:creationId xmlns:a16="http://schemas.microsoft.com/office/drawing/2014/main" id="{535668AF-B679-A415-6E0D-6C39A7BF32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847850"/>
            <a:ext cx="889635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2">
            <a:extLst>
              <a:ext uri="{FF2B5EF4-FFF2-40B4-BE49-F238E27FC236}">
                <a16:creationId xmlns:a16="http://schemas.microsoft.com/office/drawing/2014/main" id="{9E39FFF1-58A0-262F-7697-46A30FE7ED0D}"/>
              </a:ext>
            </a:extLst>
          </p:cNvPr>
          <p:cNvSpPr>
            <a:spLocks noGrp="1"/>
          </p:cNvSpPr>
          <p:nvPr>
            <p:ph type="title"/>
          </p:nvPr>
        </p:nvSpPr>
        <p:spPr/>
        <p:txBody>
          <a:bodyPr/>
          <a:lstStyle/>
          <a:p>
            <a:r>
              <a:rPr lang="en-US" altLang="tr-TR" dirty="0"/>
              <a:t>Client code</a:t>
            </a:r>
          </a:p>
        </p:txBody>
      </p:sp>
      <p:sp>
        <p:nvSpPr>
          <p:cNvPr id="55299" name="Content Placeholder 3">
            <a:extLst>
              <a:ext uri="{FF2B5EF4-FFF2-40B4-BE49-F238E27FC236}">
                <a16:creationId xmlns:a16="http://schemas.microsoft.com/office/drawing/2014/main" id="{4D0A294B-05C2-42B3-CF6B-38BA6C1983CE}"/>
              </a:ext>
            </a:extLst>
          </p:cNvPr>
          <p:cNvSpPr>
            <a:spLocks noGrp="1"/>
          </p:cNvSpPr>
          <p:nvPr>
            <p:ph idx="1"/>
          </p:nvPr>
        </p:nvSpPr>
        <p:spPr>
          <a:xfrm>
            <a:off x="457200" y="1298575"/>
            <a:ext cx="8229600" cy="4827588"/>
          </a:xfrm>
        </p:spPr>
        <p:txBody>
          <a:bodyPr/>
          <a:lstStyle/>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public class Driver{</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public static void main(String[]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args</a:t>
            </a:r>
            <a:r>
              <a:rPr lang="en-US" altLang="tr-TR"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//instantiate the individual components e.g. tuner</a:t>
            </a:r>
          </a:p>
          <a:p>
            <a:pPr marL="0" indent="0">
              <a:buFontTx/>
              <a:buNone/>
            </a:pPr>
            <a:endParaRPr lang="en-US" altLang="tr-TR"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HomeTheatherFacade</a:t>
            </a:r>
            <a:r>
              <a:rPr lang="en-US" altLang="tr-TR" sz="2400" dirty="0">
                <a:latin typeface="Comic Sans MS" panose="030F0702030302020204" pitchFamily="66" charset="0"/>
                <a:ea typeface="Calibri" panose="020F0502020204030204" pitchFamily="34" charset="0"/>
                <a:cs typeface="Calibri" panose="020F0502020204030204" pitchFamily="34" charset="0"/>
              </a:rPr>
              <a:t>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homeTheater</a:t>
            </a:r>
            <a:r>
              <a:rPr lang="en-US" altLang="tr-TR"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new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HomeTeatherFacade</a:t>
            </a:r>
            <a:r>
              <a:rPr lang="en-US" altLang="tr-TR" sz="2400" dirty="0">
                <a:latin typeface="Comic Sans MS" panose="030F0702030302020204" pitchFamily="66" charset="0"/>
                <a:ea typeface="Calibri" panose="020F0502020204030204" pitchFamily="34" charset="0"/>
                <a:cs typeface="Calibri" panose="020F0502020204030204" pitchFamily="34" charset="0"/>
              </a:rPr>
              <a:t>(amp,, tuner,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dvd,cd</a:t>
            </a:r>
            <a:r>
              <a:rPr lang="en-US" altLang="tr-TR" sz="24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projector, popper, screen, lights);</a:t>
            </a:r>
          </a:p>
          <a:p>
            <a:pPr marL="0" indent="0">
              <a:buFontTx/>
              <a:buNone/>
            </a:pPr>
            <a:endParaRPr lang="en-US" altLang="tr-TR"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homeTheather.watchMovie</a:t>
            </a:r>
            <a:r>
              <a:rPr lang="en-US" altLang="tr-TR" sz="2400" dirty="0">
                <a:latin typeface="Comic Sans MS" panose="030F0702030302020204" pitchFamily="66" charset="0"/>
                <a:ea typeface="Calibri" panose="020F0502020204030204" pitchFamily="34" charset="0"/>
                <a:cs typeface="Calibri" panose="020F0502020204030204" pitchFamily="34" charset="0"/>
              </a:rPr>
              <a:t>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mymovie</a:t>
            </a:r>
            <a:r>
              <a:rPr lang="en-US" altLang="tr-TR"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homeTheather.endMovie</a:t>
            </a:r>
            <a:r>
              <a:rPr lang="en-US" altLang="tr-TR" sz="24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A229FCE-C2E7-E211-4E31-B29B181D82EC}"/>
              </a:ext>
            </a:extLst>
          </p:cNvPr>
          <p:cNvSpPr>
            <a:spLocks noGrp="1" noChangeArrowheads="1"/>
          </p:cNvSpPr>
          <p:nvPr>
            <p:ph type="title"/>
          </p:nvPr>
        </p:nvSpPr>
        <p:spPr/>
        <p:txBody>
          <a:bodyPr/>
          <a:lstStyle/>
          <a:p>
            <a:r>
              <a:rPr lang="en-US" altLang="tr-TR" dirty="0"/>
              <a:t>Example f</a:t>
            </a:r>
            <a:r>
              <a:rPr lang="en-US" altLang="tr-TR" sz="4400" dirty="0"/>
              <a:t>rom the GOF book</a:t>
            </a:r>
            <a:endParaRPr lang="en-US" altLang="tr-TR" dirty="0"/>
          </a:p>
        </p:txBody>
      </p:sp>
      <p:pic>
        <p:nvPicPr>
          <p:cNvPr id="49155" name="Picture 3">
            <a:extLst>
              <a:ext uri="{FF2B5EF4-FFF2-40B4-BE49-F238E27FC236}">
                <a16:creationId xmlns:a16="http://schemas.microsoft.com/office/drawing/2014/main" id="{BCD08347-CE21-485B-2E74-A091742A9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1147763"/>
            <a:ext cx="8493125"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4">
            <a:extLst>
              <a:ext uri="{FF2B5EF4-FFF2-40B4-BE49-F238E27FC236}">
                <a16:creationId xmlns:a16="http://schemas.microsoft.com/office/drawing/2014/main" id="{DF3AE0DD-8562-C501-8258-4B16B0CFDD8D}"/>
              </a:ext>
            </a:extLst>
          </p:cNvPr>
          <p:cNvSpPr txBox="1">
            <a:spLocks noChangeArrowheads="1"/>
          </p:cNvSpPr>
          <p:nvPr/>
        </p:nvSpPr>
        <p:spPr bwMode="auto">
          <a:xfrm>
            <a:off x="557213" y="5857875"/>
            <a:ext cx="84312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Compiler Façade offers a single, simple interface to the compiler subsystem.</a:t>
            </a:r>
          </a:p>
          <a:p>
            <a:pPr eaLnBrk="1" hangingPunct="1">
              <a:spcBef>
                <a:spcPct val="0"/>
              </a:spcBef>
              <a:buFontTx/>
              <a:buNone/>
            </a:pPr>
            <a:r>
              <a:rPr lang="en-US" altLang="tr-TR" sz="1800"/>
              <a:t>It makes life easier for most programmers without hiding lower-level functionality </a:t>
            </a:r>
          </a:p>
          <a:p>
            <a:pPr eaLnBrk="1" hangingPunct="1">
              <a:spcBef>
                <a:spcPct val="0"/>
              </a:spcBef>
              <a:buFontTx/>
              <a:buNone/>
            </a:pPr>
            <a:r>
              <a:rPr lang="en-US" altLang="tr-TR" sz="1800"/>
              <a:t>from the few programmers that need it.</a:t>
            </a:r>
          </a:p>
        </p:txBody>
      </p:sp>
    </p:spTree>
    <p:extLst>
      <p:ext uri="{BB962C8B-B14F-4D97-AF65-F5344CB8AC3E}">
        <p14:creationId xmlns:p14="http://schemas.microsoft.com/office/powerpoint/2010/main" val="2636556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F5D3-3607-EDC9-2356-27BB64B20BAA}"/>
              </a:ext>
            </a:extLst>
          </p:cNvPr>
          <p:cNvSpPr>
            <a:spLocks noGrp="1"/>
          </p:cNvSpPr>
          <p:nvPr>
            <p:ph type="title"/>
          </p:nvPr>
        </p:nvSpPr>
        <p:spPr>
          <a:xfrm>
            <a:off x="457200" y="-130073"/>
            <a:ext cx="3008313" cy="1162050"/>
          </a:xfrm>
        </p:spPr>
        <p:txBody>
          <a:bodyPr/>
          <a:lstStyle/>
          <a:p>
            <a:r>
              <a:rPr lang="en-US" dirty="0">
                <a:solidFill>
                  <a:schemeClr val="accent5">
                    <a:lumMod val="90000"/>
                  </a:schemeClr>
                </a:solidFill>
              </a:rPr>
              <a:t>C++</a:t>
            </a:r>
            <a:r>
              <a:rPr lang="en-US" dirty="0"/>
              <a:t> </a:t>
            </a:r>
            <a:r>
              <a:rPr lang="en-US" dirty="0">
                <a:solidFill>
                  <a:schemeClr val="accent5">
                    <a:lumMod val="90000"/>
                  </a:schemeClr>
                </a:solidFill>
              </a:rPr>
              <a:t>implementation</a:t>
            </a:r>
          </a:p>
        </p:txBody>
      </p:sp>
      <p:sp>
        <p:nvSpPr>
          <p:cNvPr id="3" name="Content Placeholder 2">
            <a:extLst>
              <a:ext uri="{FF2B5EF4-FFF2-40B4-BE49-F238E27FC236}">
                <a16:creationId xmlns:a16="http://schemas.microsoft.com/office/drawing/2014/main" id="{BC052552-8DBB-9A2C-E72A-DEAE6CB8E5BF}"/>
              </a:ext>
            </a:extLst>
          </p:cNvPr>
          <p:cNvSpPr>
            <a:spLocks noGrp="1"/>
          </p:cNvSpPr>
          <p:nvPr>
            <p:ph idx="1"/>
          </p:nvPr>
        </p:nvSpPr>
        <p:spPr>
          <a:xfrm>
            <a:off x="4288412" y="538519"/>
            <a:ext cx="5111750" cy="5853113"/>
          </a:xfrm>
        </p:spPr>
        <p:txBody>
          <a:bodyPr/>
          <a:lstStyle/>
          <a:p>
            <a:pPr marL="0" indent="0">
              <a:buNone/>
            </a:pPr>
            <a:r>
              <a:rPr lang="en-US" sz="1800" dirty="0">
                <a:latin typeface="Verdana" panose="020B0604030504040204" pitchFamily="34" charset="0"/>
                <a:ea typeface="Verdana" panose="020B0604030504040204" pitchFamily="34" charset="0"/>
              </a:rPr>
              <a:t>class Compiler {</a:t>
            </a:r>
          </a:p>
          <a:p>
            <a:pPr marL="0" indent="0">
              <a:buNone/>
            </a:pPr>
            <a:r>
              <a:rPr lang="en-US" sz="1800" dirty="0">
                <a:latin typeface="Verdana" panose="020B0604030504040204" pitchFamily="34" charset="0"/>
                <a:ea typeface="Verdana" panose="020B0604030504040204" pitchFamily="34" charset="0"/>
              </a:rPr>
              <a:t>    public: </a:t>
            </a:r>
          </a:p>
          <a:p>
            <a:pPr marL="0" indent="0">
              <a:buNone/>
            </a:pPr>
            <a:r>
              <a:rPr lang="en-US" sz="1800" dirty="0">
                <a:latin typeface="Verdana" panose="020B0604030504040204" pitchFamily="34" charset="0"/>
                <a:ea typeface="Verdana" panose="020B0604030504040204" pitchFamily="34" charset="0"/>
              </a:rPr>
              <a:t>     Compiler();</a:t>
            </a:r>
          </a:p>
          <a:p>
            <a:pPr marL="0" indent="0">
              <a:buNone/>
            </a:pPr>
            <a:r>
              <a:rPr lang="en-US" sz="1800" dirty="0">
                <a:latin typeface="Verdana" panose="020B0604030504040204" pitchFamily="34" charset="0"/>
                <a:ea typeface="Verdana" panose="020B0604030504040204" pitchFamily="34" charset="0"/>
              </a:rPr>
              <a:t>     void Compiler::Compile (</a:t>
            </a:r>
            <a:r>
              <a:rPr lang="en-US" sz="1800" dirty="0" err="1">
                <a:latin typeface="Verdana" panose="020B0604030504040204" pitchFamily="34" charset="0"/>
                <a:ea typeface="Verdana" panose="020B0604030504040204" pitchFamily="34" charset="0"/>
              </a:rPr>
              <a:t>istream</a:t>
            </a:r>
            <a:r>
              <a:rPr lang="en-US" sz="1800" dirty="0">
                <a:latin typeface="Verdana" panose="020B0604030504040204" pitchFamily="34" charset="0"/>
                <a:ea typeface="Verdana" panose="020B0604030504040204" pitchFamily="34" charset="0"/>
              </a:rPr>
              <a:t>&amp; input, </a:t>
            </a:r>
            <a:r>
              <a:rPr lang="en-US" sz="1800" dirty="0" err="1">
                <a:latin typeface="Verdana" panose="020B0604030504040204" pitchFamily="34" charset="0"/>
                <a:ea typeface="Verdana" panose="020B0604030504040204" pitchFamily="34" charset="0"/>
              </a:rPr>
              <a:t>BytecodeStream</a:t>
            </a:r>
            <a:r>
              <a:rPr lang="en-US" sz="1800" dirty="0">
                <a:latin typeface="Verdana" panose="020B0604030504040204" pitchFamily="34" charset="0"/>
                <a:ea typeface="Verdana" panose="020B0604030504040204" pitchFamily="34" charset="0"/>
              </a:rPr>
              <a:t>&amp; output) {</a:t>
            </a:r>
          </a:p>
          <a:p>
            <a:pPr marL="0" indent="0">
              <a:buNone/>
            </a:pPr>
            <a:r>
              <a:rPr lang="en-US" sz="1800" dirty="0">
                <a:latin typeface="Verdana" panose="020B0604030504040204" pitchFamily="34" charset="0"/>
                <a:ea typeface="Verdana" panose="020B0604030504040204" pitchFamily="34" charset="0"/>
              </a:rPr>
              <a:t>        Scanner scanner(input);</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ProgramNodeBuilder</a:t>
            </a:r>
            <a:r>
              <a:rPr lang="en-US" sz="1800" dirty="0">
                <a:latin typeface="Verdana" panose="020B0604030504040204" pitchFamily="34" charset="0"/>
                <a:ea typeface="Verdana" panose="020B0604030504040204" pitchFamily="34" charset="0"/>
              </a:rPr>
              <a:t> builder;</a:t>
            </a:r>
          </a:p>
          <a:p>
            <a:pPr marL="0" indent="0">
              <a:buNone/>
            </a:pPr>
            <a:r>
              <a:rPr lang="en-US" sz="1800" dirty="0">
                <a:latin typeface="Verdana" panose="020B0604030504040204" pitchFamily="34" charset="0"/>
                <a:ea typeface="Verdana" panose="020B0604030504040204" pitchFamily="34" charset="0"/>
              </a:rPr>
              <a:t>        Parser </a:t>
            </a:r>
            <a:r>
              <a:rPr lang="en-US" sz="1800" dirty="0" err="1">
                <a:latin typeface="Verdana" panose="020B0604030504040204" pitchFamily="34" charset="0"/>
                <a:ea typeface="Verdana" panose="020B0604030504040204" pitchFamily="34" charset="0"/>
              </a:rPr>
              <a:t>parser</a:t>
            </a:r>
            <a:r>
              <a:rPr lang="en-US" sz="1800" dirty="0">
                <a:latin typeface="Verdana" panose="020B0604030504040204" pitchFamily="34" charset="0"/>
                <a:ea typeface="Verdana" panose="020B0604030504040204" pitchFamily="34" charset="0"/>
              </a:rPr>
              <a:t>;</a:t>
            </a:r>
          </a:p>
          <a:p>
            <a:pPr marL="0" indent="0">
              <a:buNone/>
            </a:pPr>
            <a:r>
              <a:rPr lang="en-US" sz="1800" dirty="0">
                <a:latin typeface="Verdana" panose="020B0604030504040204" pitchFamily="34" charset="0"/>
                <a:ea typeface="Verdana" panose="020B0604030504040204" pitchFamily="34" charset="0"/>
              </a:rPr>
              <a:t>    </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parser.Parse</a:t>
            </a:r>
            <a:r>
              <a:rPr lang="en-US" sz="1800" dirty="0">
                <a:latin typeface="Verdana" panose="020B0604030504040204" pitchFamily="34" charset="0"/>
                <a:ea typeface="Verdana" panose="020B0604030504040204" pitchFamily="34" charset="0"/>
              </a:rPr>
              <a:t>(scanner, builder);</a:t>
            </a:r>
          </a:p>
          <a:p>
            <a:pPr marL="0" indent="0">
              <a:buNone/>
            </a:pPr>
            <a:r>
              <a:rPr lang="en-US" sz="1800" dirty="0">
                <a:latin typeface="Verdana" panose="020B0604030504040204" pitchFamily="34" charset="0"/>
                <a:ea typeface="Verdana" panose="020B0604030504040204" pitchFamily="34" charset="0"/>
              </a:rPr>
              <a:t>    </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RISCCodeGenerator</a:t>
            </a:r>
            <a:r>
              <a:rPr lang="en-US" sz="1800" dirty="0">
                <a:latin typeface="Verdana" panose="020B0604030504040204" pitchFamily="34" charset="0"/>
                <a:ea typeface="Verdana" panose="020B0604030504040204" pitchFamily="34" charset="0"/>
              </a:rPr>
              <a:t> generator(output);</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ProgramNode</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parseTree</a:t>
            </a:r>
            <a:r>
              <a:rPr lang="en-US" sz="1800" dirty="0">
                <a:latin typeface="Verdana" panose="020B0604030504040204" pitchFamily="34" charset="0"/>
                <a:ea typeface="Verdana" panose="020B0604030504040204" pitchFamily="34" charset="0"/>
              </a:rPr>
              <a:t> = </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builder.GetRootNode</a:t>
            </a:r>
            <a:r>
              <a:rPr lang="en-US" sz="1800" dirty="0">
                <a:latin typeface="Verdana" panose="020B0604030504040204" pitchFamily="34" charset="0"/>
                <a:ea typeface="Verdana" panose="020B0604030504040204" pitchFamily="34" charset="0"/>
              </a:rPr>
              <a:t>();</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parseTree</a:t>
            </a:r>
            <a:r>
              <a:rPr lang="en-US" sz="1800" dirty="0">
                <a:latin typeface="Verdana" panose="020B0604030504040204" pitchFamily="34" charset="0"/>
                <a:ea typeface="Verdana" panose="020B0604030504040204" pitchFamily="34" charset="0"/>
              </a:rPr>
              <a:t>-&gt;Traverse(generator);</a:t>
            </a:r>
          </a:p>
          <a:p>
            <a:pPr marL="0" indent="0">
              <a:buNone/>
            </a:pPr>
            <a:r>
              <a:rPr lang="en-US" sz="1800" dirty="0">
                <a:latin typeface="Verdana" panose="020B0604030504040204" pitchFamily="34" charset="0"/>
                <a:ea typeface="Verdana" panose="020B0604030504040204" pitchFamily="34" charset="0"/>
              </a:rPr>
              <a:t>    }</a:t>
            </a:r>
          </a:p>
        </p:txBody>
      </p:sp>
      <p:sp>
        <p:nvSpPr>
          <p:cNvPr id="4" name="Text Placeholder 3">
            <a:extLst>
              <a:ext uri="{FF2B5EF4-FFF2-40B4-BE49-F238E27FC236}">
                <a16:creationId xmlns:a16="http://schemas.microsoft.com/office/drawing/2014/main" id="{08268A75-E552-B945-6A00-43A8F9E29EED}"/>
              </a:ext>
            </a:extLst>
          </p:cNvPr>
          <p:cNvSpPr>
            <a:spLocks noGrp="1"/>
          </p:cNvSpPr>
          <p:nvPr>
            <p:ph type="body" sz="half" idx="2"/>
          </p:nvPr>
        </p:nvSpPr>
        <p:spPr>
          <a:xfrm>
            <a:off x="378542" y="1119545"/>
            <a:ext cx="3804352" cy="4691063"/>
          </a:xfrm>
        </p:spPr>
        <p:txBody>
          <a:bodyPr/>
          <a:lstStyle/>
          <a:p>
            <a:pPr marL="0" indent="0">
              <a:buNone/>
            </a:pPr>
            <a:r>
              <a:rPr lang="en-US" sz="1600" dirty="0">
                <a:latin typeface="Verdana" panose="020B0604030504040204" pitchFamily="34" charset="0"/>
                <a:ea typeface="Verdana" panose="020B0604030504040204" pitchFamily="34" charset="0"/>
              </a:rPr>
              <a:t>class </a:t>
            </a:r>
            <a:r>
              <a:rPr lang="en-US" sz="1600" b="1" dirty="0">
                <a:latin typeface="Verdana" panose="020B0604030504040204" pitchFamily="34" charset="0"/>
                <a:ea typeface="Verdana" panose="020B0604030504040204" pitchFamily="34" charset="0"/>
              </a:rPr>
              <a:t>Scanner</a:t>
            </a:r>
            <a:r>
              <a:rPr lang="en-US" sz="1600" dirty="0">
                <a:latin typeface="Verdana" panose="020B0604030504040204" pitchFamily="34" charset="0"/>
                <a:ea typeface="Verdana" panose="020B0604030504040204" pitchFamily="34" charset="0"/>
              </a:rPr>
              <a:t> {</a:t>
            </a:r>
          </a:p>
          <a:p>
            <a:pPr marL="0" indent="0">
              <a:buNone/>
            </a:pPr>
            <a:r>
              <a:rPr lang="en-US" sz="1600" dirty="0">
                <a:latin typeface="Verdana" panose="020B0604030504040204" pitchFamily="34" charset="0"/>
                <a:ea typeface="Verdana" panose="020B0604030504040204" pitchFamily="34" charset="0"/>
              </a:rPr>
              <a:t>    public:….  Scanner(</a:t>
            </a:r>
            <a:r>
              <a:rPr lang="en-US" sz="1600" dirty="0" err="1">
                <a:latin typeface="Verdana" panose="020B0604030504040204" pitchFamily="34" charset="0"/>
                <a:ea typeface="Verdana" panose="020B0604030504040204" pitchFamily="34" charset="0"/>
              </a:rPr>
              <a:t>istream</a:t>
            </a:r>
            <a:r>
              <a:rPr lang="en-US" sz="1600" dirty="0">
                <a:latin typeface="Verdana" panose="020B0604030504040204" pitchFamily="34" charset="0"/>
                <a:ea typeface="Verdana" panose="020B0604030504040204" pitchFamily="34" charset="0"/>
              </a:rPr>
              <a:t>&amp;);</a:t>
            </a:r>
          </a:p>
          <a:p>
            <a:pPr marL="0" indent="0">
              <a:buNone/>
            </a:pPr>
            <a:r>
              <a:rPr lang="en-US" sz="1600" dirty="0">
                <a:latin typeface="Verdana" panose="020B0604030504040204" pitchFamily="34" charset="0"/>
                <a:ea typeface="Verdana" panose="020B0604030504040204" pitchFamily="34" charset="0"/>
              </a:rPr>
              <a:t>};</a:t>
            </a:r>
          </a:p>
          <a:p>
            <a:pPr marL="0" indent="0">
              <a:buNone/>
            </a:pPr>
            <a:r>
              <a:rPr lang="en-US" sz="1600" kern="0" dirty="0">
                <a:latin typeface="Verdana" panose="020B0604030504040204" pitchFamily="34" charset="0"/>
                <a:ea typeface="Verdana" panose="020B0604030504040204" pitchFamily="34" charset="0"/>
              </a:rPr>
              <a:t>class </a:t>
            </a:r>
            <a:r>
              <a:rPr lang="en-US" sz="1600" b="1" kern="0" dirty="0">
                <a:latin typeface="Verdana" panose="020B0604030504040204" pitchFamily="34" charset="0"/>
                <a:ea typeface="Verdana" panose="020B0604030504040204" pitchFamily="34" charset="0"/>
              </a:rPr>
              <a:t>Parser</a:t>
            </a:r>
            <a:r>
              <a:rPr lang="en-US" sz="1600" kern="0" dirty="0">
                <a:latin typeface="Verdana" panose="020B0604030504040204" pitchFamily="34" charset="0"/>
                <a:ea typeface="Verdana" panose="020B0604030504040204" pitchFamily="34" charset="0"/>
              </a:rPr>
              <a:t> {…</a:t>
            </a:r>
          </a:p>
          <a:p>
            <a:pPr marL="0" indent="0">
              <a:buNone/>
            </a:pPr>
            <a:r>
              <a:rPr lang="en-US" sz="1600" kern="0" dirty="0">
                <a:latin typeface="Verdana" panose="020B0604030504040204" pitchFamily="34" charset="0"/>
                <a:ea typeface="Verdana" panose="020B0604030504040204" pitchFamily="34" charset="0"/>
              </a:rPr>
              <a:t>  virtual void Parse(Scanner&amp;, </a:t>
            </a:r>
          </a:p>
          <a:p>
            <a:pPr marL="0" indent="0">
              <a:buNone/>
            </a:pPr>
            <a:r>
              <a:rPr lang="en-US" sz="1600" dirty="0">
                <a:latin typeface="Verdana" panose="020B0604030504040204" pitchFamily="34" charset="0"/>
                <a:ea typeface="Verdana" panose="020B0604030504040204" pitchFamily="34" charset="0"/>
              </a:rPr>
              <a:t>           </a:t>
            </a:r>
            <a:r>
              <a:rPr lang="en-US" sz="1600" kern="0" dirty="0" err="1">
                <a:latin typeface="Verdana" panose="020B0604030504040204" pitchFamily="34" charset="0"/>
                <a:ea typeface="Verdana" panose="020B0604030504040204" pitchFamily="34" charset="0"/>
              </a:rPr>
              <a:t>ProgramNodeBuilder</a:t>
            </a:r>
            <a:r>
              <a:rPr lang="en-US" sz="1600" kern="0" dirty="0">
                <a:latin typeface="Verdana" panose="020B0604030504040204" pitchFamily="34" charset="0"/>
                <a:ea typeface="Verdana" panose="020B0604030504040204" pitchFamily="34" charset="0"/>
              </a:rPr>
              <a:t>&amp;);</a:t>
            </a:r>
          </a:p>
          <a:p>
            <a:pPr marL="0" indent="0">
              <a:buNone/>
            </a:pPr>
            <a:r>
              <a:rPr lang="en-US" sz="1600" kern="0" dirty="0">
                <a:latin typeface="Verdana" panose="020B0604030504040204" pitchFamily="34" charset="0"/>
                <a:ea typeface="Verdana" panose="020B0604030504040204" pitchFamily="34" charset="0"/>
              </a:rPr>
              <a:t>};</a:t>
            </a:r>
          </a:p>
          <a:p>
            <a:pPr marL="0" indent="0">
              <a:buNone/>
            </a:pPr>
            <a:r>
              <a:rPr lang="en-US" sz="1600" kern="0" dirty="0">
                <a:latin typeface="Verdana" panose="020B0604030504040204" pitchFamily="34" charset="0"/>
                <a:ea typeface="Verdana" panose="020B0604030504040204" pitchFamily="34" charset="0"/>
              </a:rPr>
              <a:t>class </a:t>
            </a:r>
            <a:r>
              <a:rPr lang="en-US" sz="1600" b="1" kern="0" dirty="0" err="1">
                <a:latin typeface="Verdana" panose="020B0604030504040204" pitchFamily="34" charset="0"/>
                <a:ea typeface="Verdana" panose="020B0604030504040204" pitchFamily="34" charset="0"/>
              </a:rPr>
              <a:t>ProgramNodeBuilder</a:t>
            </a:r>
            <a:r>
              <a:rPr lang="en-US" sz="1600" kern="0" dirty="0">
                <a:latin typeface="Verdana" panose="020B0604030504040204" pitchFamily="34" charset="0"/>
                <a:ea typeface="Verdana" panose="020B0604030504040204" pitchFamily="34" charset="0"/>
              </a:rPr>
              <a:t> {</a:t>
            </a:r>
          </a:p>
          <a:p>
            <a:pPr marL="0" indent="0">
              <a:buNone/>
            </a:pPr>
            <a:r>
              <a:rPr lang="en-US" sz="1600" kern="0" dirty="0">
                <a:latin typeface="Verdana" panose="020B0604030504040204" pitchFamily="34" charset="0"/>
                <a:ea typeface="Verdana" panose="020B0604030504040204" pitchFamily="34" charset="0"/>
              </a:rPr>
              <a:t>    public: ……</a:t>
            </a:r>
          </a:p>
          <a:p>
            <a:pPr marL="0" indent="0">
              <a:buNone/>
            </a:pPr>
            <a:r>
              <a:rPr lang="en-US" sz="1600" kern="0" dirty="0">
                <a:latin typeface="Verdana" panose="020B0604030504040204" pitchFamily="34" charset="0"/>
                <a:ea typeface="Verdana" panose="020B0604030504040204" pitchFamily="34" charset="0"/>
              </a:rPr>
              <a:t>   </a:t>
            </a:r>
            <a:r>
              <a:rPr lang="en-US" sz="1600" kern="0" dirty="0" err="1">
                <a:latin typeface="Verdana" panose="020B0604030504040204" pitchFamily="34" charset="0"/>
                <a:ea typeface="Verdana" panose="020B0604030504040204" pitchFamily="34" charset="0"/>
              </a:rPr>
              <a:t>ProgramNode</a:t>
            </a:r>
            <a:r>
              <a:rPr lang="en-US" sz="1600" kern="0" dirty="0">
                <a:latin typeface="Verdana" panose="020B0604030504040204" pitchFamily="34" charset="0"/>
                <a:ea typeface="Verdana" panose="020B0604030504040204" pitchFamily="34" charset="0"/>
              </a:rPr>
              <a:t>* </a:t>
            </a:r>
            <a:r>
              <a:rPr lang="en-US" sz="1600" kern="0" dirty="0" err="1">
                <a:latin typeface="Verdana" panose="020B0604030504040204" pitchFamily="34" charset="0"/>
                <a:ea typeface="Verdana" panose="020B0604030504040204" pitchFamily="34" charset="0"/>
              </a:rPr>
              <a:t>GetRootNode</a:t>
            </a:r>
            <a:r>
              <a:rPr lang="en-US" sz="1600" kern="0" dirty="0">
                <a:latin typeface="Verdana" panose="020B0604030504040204" pitchFamily="34" charset="0"/>
                <a:ea typeface="Verdana" panose="020B0604030504040204" pitchFamily="34" charset="0"/>
              </a:rPr>
              <a:t>();</a:t>
            </a:r>
          </a:p>
          <a:p>
            <a:pPr marL="0" indent="0">
              <a:buNone/>
            </a:pPr>
            <a:r>
              <a:rPr lang="en-US" sz="1600" kern="0" dirty="0">
                <a:latin typeface="Verdana" panose="020B0604030504040204" pitchFamily="34" charset="0"/>
                <a:ea typeface="Verdana" panose="020B0604030504040204" pitchFamily="34" charset="0"/>
              </a:rPr>
              <a:t>virtual </a:t>
            </a:r>
            <a:r>
              <a:rPr lang="en-US" sz="1600" kern="0" dirty="0" err="1">
                <a:latin typeface="Verdana" panose="020B0604030504040204" pitchFamily="34" charset="0"/>
                <a:ea typeface="Verdana" panose="020B0604030504040204" pitchFamily="34" charset="0"/>
              </a:rPr>
              <a:t>ProgramNode</a:t>
            </a:r>
            <a:r>
              <a:rPr lang="en-US" sz="1600" kern="0" dirty="0">
                <a:latin typeface="Verdana" panose="020B0604030504040204" pitchFamily="34" charset="0"/>
                <a:ea typeface="Verdana" panose="020B0604030504040204" pitchFamily="34" charset="0"/>
              </a:rPr>
              <a:t>* </a:t>
            </a:r>
            <a:r>
              <a:rPr lang="en-US" sz="1600" kern="0" dirty="0" err="1">
                <a:latin typeface="Verdana" panose="020B0604030504040204" pitchFamily="34" charset="0"/>
                <a:ea typeface="Verdana" panose="020B0604030504040204" pitchFamily="34" charset="0"/>
              </a:rPr>
              <a:t>NewAssign</a:t>
            </a:r>
            <a:r>
              <a:rPr lang="en-US" sz="1600" kern="0" dirty="0">
                <a:latin typeface="Verdana" panose="020B0604030504040204" pitchFamily="34" charset="0"/>
                <a:ea typeface="Verdana" panose="020B0604030504040204" pitchFamily="34" charset="0"/>
              </a:rPr>
              <a:t> (…..) const;</a:t>
            </a:r>
          </a:p>
          <a:p>
            <a:pPr marL="0" indent="0">
              <a:buNone/>
            </a:pPr>
            <a:r>
              <a:rPr lang="en-US" sz="1600" dirty="0">
                <a:latin typeface="Verdana" panose="020B0604030504040204" pitchFamily="34" charset="0"/>
                <a:ea typeface="Verdana" panose="020B0604030504040204" pitchFamily="34" charset="0"/>
              </a:rPr>
              <a:t>};</a:t>
            </a:r>
          </a:p>
          <a:p>
            <a:pPr marL="0" indent="0">
              <a:buNone/>
            </a:pPr>
            <a:r>
              <a:rPr lang="en-US" sz="1600" kern="0" dirty="0">
                <a:latin typeface="Verdana" panose="020B0604030504040204" pitchFamily="34" charset="0"/>
                <a:ea typeface="Verdana" panose="020B0604030504040204" pitchFamily="34" charset="0"/>
              </a:rPr>
              <a:t>class </a:t>
            </a:r>
            <a:r>
              <a:rPr lang="en-US" sz="1600" b="1" kern="0" dirty="0" err="1">
                <a:latin typeface="Verdana" panose="020B0604030504040204" pitchFamily="34" charset="0"/>
                <a:ea typeface="Verdana" panose="020B0604030504040204" pitchFamily="34" charset="0"/>
              </a:rPr>
              <a:t>CodeGenerator</a:t>
            </a:r>
            <a:r>
              <a:rPr lang="en-US" sz="1600" kern="0" dirty="0">
                <a:latin typeface="Verdana" panose="020B0604030504040204" pitchFamily="34" charset="0"/>
                <a:ea typeface="Verdana" panose="020B0604030504040204" pitchFamily="34" charset="0"/>
              </a:rPr>
              <a:t> {…}</a:t>
            </a:r>
          </a:p>
          <a:p>
            <a:pPr marL="0" indent="0">
              <a:buNone/>
            </a:pPr>
            <a:r>
              <a:rPr lang="en-US" sz="1600" kern="0" dirty="0">
                <a:latin typeface="Verdana" panose="020B0604030504040204" pitchFamily="34" charset="0"/>
                <a:ea typeface="Verdana" panose="020B0604030504040204" pitchFamily="34" charset="0"/>
              </a:rPr>
              <a:t>class </a:t>
            </a:r>
            <a:r>
              <a:rPr lang="en-US" sz="1600" b="1" kern="0" dirty="0" err="1">
                <a:latin typeface="Verdana" panose="020B0604030504040204" pitchFamily="34" charset="0"/>
                <a:ea typeface="Verdana" panose="020B0604030504040204" pitchFamily="34" charset="0"/>
              </a:rPr>
              <a:t>ProgramNode</a:t>
            </a:r>
            <a:r>
              <a:rPr lang="en-US" sz="1600" kern="0" dirty="0">
                <a:latin typeface="Verdana" panose="020B0604030504040204" pitchFamily="34" charset="0"/>
                <a:ea typeface="Verdana" panose="020B0604030504040204" pitchFamily="34" charset="0"/>
              </a:rPr>
              <a:t> {…</a:t>
            </a:r>
          </a:p>
          <a:p>
            <a:pPr marL="0" indent="0">
              <a:buNone/>
            </a:pPr>
            <a:r>
              <a:rPr lang="en-US" sz="1600" kern="0" dirty="0">
                <a:latin typeface="Verdana" panose="020B0604030504040204" pitchFamily="34" charset="0"/>
                <a:ea typeface="Verdana" panose="020B0604030504040204" pitchFamily="34" charset="0"/>
              </a:rPr>
              <a:t>  virtual void   </a:t>
            </a:r>
          </a:p>
          <a:p>
            <a:pPr marL="0" indent="0">
              <a:buNone/>
            </a:pPr>
            <a:r>
              <a:rPr lang="en-US" sz="1600" dirty="0">
                <a:latin typeface="Verdana" panose="020B0604030504040204" pitchFamily="34" charset="0"/>
                <a:ea typeface="Verdana" panose="020B0604030504040204" pitchFamily="34" charset="0"/>
              </a:rPr>
              <a:t>  </a:t>
            </a:r>
            <a:r>
              <a:rPr lang="en-US" sz="1600" kern="0" dirty="0">
                <a:latin typeface="Verdana" panose="020B0604030504040204" pitchFamily="34" charset="0"/>
                <a:ea typeface="Verdana" panose="020B0604030504040204" pitchFamily="34" charset="0"/>
              </a:rPr>
              <a:t>Traverse(</a:t>
            </a:r>
            <a:r>
              <a:rPr lang="en-US" sz="1600" kern="0" dirty="0" err="1">
                <a:latin typeface="Verdana" panose="020B0604030504040204" pitchFamily="34" charset="0"/>
                <a:ea typeface="Verdana" panose="020B0604030504040204" pitchFamily="34" charset="0"/>
              </a:rPr>
              <a:t>CodeGenerator</a:t>
            </a:r>
            <a:r>
              <a:rPr lang="en-US" sz="1600" kern="0" dirty="0">
                <a:latin typeface="Verdana" panose="020B0604030504040204" pitchFamily="34" charset="0"/>
                <a:ea typeface="Verdana" panose="020B0604030504040204" pitchFamily="34" charset="0"/>
              </a:rPr>
              <a:t>&amp;);</a:t>
            </a:r>
          </a:p>
          <a:p>
            <a:pPr marL="0" indent="0">
              <a:buNone/>
            </a:pPr>
            <a:r>
              <a:rPr lang="en-US" sz="1600" kern="0"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88074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0C9FB3-3541-7C1F-CCFD-905328EDE084}"/>
              </a:ext>
            </a:extLst>
          </p:cNvPr>
          <p:cNvSpPr>
            <a:spLocks noGrp="1"/>
          </p:cNvSpPr>
          <p:nvPr>
            <p:ph type="title"/>
          </p:nvPr>
        </p:nvSpPr>
        <p:spPr/>
        <p:txBody>
          <a:bodyPr/>
          <a:lstStyle/>
          <a:p>
            <a:r>
              <a:rPr lang="en-US" dirty="0" err="1"/>
              <a:t>adAPTER</a:t>
            </a:r>
            <a:endParaRPr lang="en-US" dirty="0"/>
          </a:p>
        </p:txBody>
      </p:sp>
      <p:sp>
        <p:nvSpPr>
          <p:cNvPr id="6" name="Text Placeholder 5">
            <a:extLst>
              <a:ext uri="{FF2B5EF4-FFF2-40B4-BE49-F238E27FC236}">
                <a16:creationId xmlns:a16="http://schemas.microsoft.com/office/drawing/2014/main" id="{93EC39D8-B44F-B236-311B-1E442B37A68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1978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6222-532F-7445-B097-7741044032E1}"/>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205DFA97-A6A9-FF0A-9D5C-4C8D70D7DD8F}"/>
              </a:ext>
            </a:extLst>
          </p:cNvPr>
          <p:cNvSpPr>
            <a:spLocks noGrp="1"/>
          </p:cNvSpPr>
          <p:nvPr>
            <p:ph idx="1"/>
          </p:nvPr>
        </p:nvSpPr>
        <p:spPr/>
        <p:txBody>
          <a:bodyPr/>
          <a:lstStyle/>
          <a:p>
            <a:pPr eaLnBrk="1" hangingPunct="1"/>
            <a:r>
              <a:rPr lang="en-US" altLang="tr-TR" sz="2800" dirty="0"/>
              <a:t>Façade is coupled with the subsystem below</a:t>
            </a:r>
          </a:p>
          <a:p>
            <a:pPr lvl="1" eaLnBrk="1" hangingPunct="1"/>
            <a:r>
              <a:rPr lang="en-US" altLang="tr-TR" sz="2400" dirty="0"/>
              <a:t>If subsystem never changes, it is ok</a:t>
            </a:r>
          </a:p>
          <a:p>
            <a:pPr lvl="1" eaLnBrk="1" hangingPunct="1"/>
            <a:r>
              <a:rPr lang="en-US" altLang="tr-TR" sz="2400" dirty="0"/>
              <a:t>Else, changes in subsystem may broke your facade</a:t>
            </a:r>
          </a:p>
          <a:p>
            <a:r>
              <a:rPr lang="en-US" sz="2800" dirty="0"/>
              <a:t>Solution1: Façade Interface or Abstract Façade</a:t>
            </a:r>
          </a:p>
          <a:p>
            <a:pPr lvl="1"/>
            <a:r>
              <a:rPr lang="en-US" sz="2400" dirty="0"/>
              <a:t>Concrete classes make the actual coupling with the subsystem classes</a:t>
            </a:r>
          </a:p>
          <a:p>
            <a:r>
              <a:rPr lang="en-US" sz="2800" dirty="0"/>
              <a:t>Solution 2: configure Façade with different subsystem objects (dependency injection)</a:t>
            </a:r>
          </a:p>
        </p:txBody>
      </p:sp>
    </p:spTree>
    <p:extLst>
      <p:ext uri="{BB962C8B-B14F-4D97-AF65-F5344CB8AC3E}">
        <p14:creationId xmlns:p14="http://schemas.microsoft.com/office/powerpoint/2010/main" val="1043876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862A62B-5F63-5911-3BED-9223490B2292}"/>
              </a:ext>
            </a:extLst>
          </p:cNvPr>
          <p:cNvSpPr>
            <a:spLocks noGrp="1" noChangeArrowheads="1"/>
          </p:cNvSpPr>
          <p:nvPr>
            <p:ph type="title"/>
          </p:nvPr>
        </p:nvSpPr>
        <p:spPr/>
        <p:txBody>
          <a:bodyPr/>
          <a:lstStyle/>
          <a:p>
            <a:pPr eaLnBrk="1" hangingPunct="1"/>
            <a:r>
              <a:rPr lang="en-US" altLang="tr-TR" dirty="0"/>
              <a:t>Façade –Consequences</a:t>
            </a:r>
          </a:p>
        </p:txBody>
      </p:sp>
      <p:sp>
        <p:nvSpPr>
          <p:cNvPr id="56323" name="Rectangle 3">
            <a:extLst>
              <a:ext uri="{FF2B5EF4-FFF2-40B4-BE49-F238E27FC236}">
                <a16:creationId xmlns:a16="http://schemas.microsoft.com/office/drawing/2014/main" id="{988D0DA5-B63F-B1F9-C097-F36FC462A676}"/>
              </a:ext>
            </a:extLst>
          </p:cNvPr>
          <p:cNvSpPr>
            <a:spLocks noGrp="1" noChangeArrowheads="1"/>
          </p:cNvSpPr>
          <p:nvPr>
            <p:ph idx="1"/>
          </p:nvPr>
        </p:nvSpPr>
        <p:spPr/>
        <p:txBody>
          <a:bodyPr/>
          <a:lstStyle/>
          <a:p>
            <a:pPr eaLnBrk="1" hangingPunct="1"/>
            <a:r>
              <a:rPr lang="en-US" altLang="tr-TR" sz="2400" dirty="0"/>
              <a:t>A simple default view of the subsystem that is good enough for most clients</a:t>
            </a:r>
          </a:p>
          <a:p>
            <a:pPr eaLnBrk="1" hangingPunct="1"/>
            <a:r>
              <a:rPr lang="en-US" altLang="tr-TR" sz="2400" dirty="0"/>
              <a:t>Shields clients from subsystem components</a:t>
            </a:r>
          </a:p>
          <a:p>
            <a:pPr lvl="1" eaLnBrk="1" hangingPunct="1"/>
            <a:r>
              <a:rPr lang="en-US" altLang="tr-TR" sz="2000" dirty="0"/>
              <a:t>Clients will deal with less number of objects, much easier</a:t>
            </a:r>
          </a:p>
          <a:p>
            <a:pPr eaLnBrk="1" hangingPunct="1"/>
            <a:r>
              <a:rPr lang="en-US" altLang="tr-TR" sz="2400" dirty="0"/>
              <a:t>Promotes subsystem independence and </a:t>
            </a:r>
            <a:r>
              <a:rPr lang="en-US" altLang="tr-TR" sz="2400" b="1" dirty="0"/>
              <a:t>portability</a:t>
            </a:r>
          </a:p>
          <a:p>
            <a:pPr lvl="1"/>
            <a:r>
              <a:rPr lang="en-US" altLang="tr-TR" sz="2000" dirty="0"/>
              <a:t>Helps layering a system</a:t>
            </a:r>
          </a:p>
          <a:p>
            <a:pPr eaLnBrk="1" hangingPunct="1"/>
            <a:r>
              <a:rPr lang="en-US" altLang="tr-TR" sz="2400" dirty="0"/>
              <a:t>Reduces compilation dependencies in large systems</a:t>
            </a:r>
          </a:p>
          <a:p>
            <a:pPr eaLnBrk="1" hangingPunct="1"/>
            <a:r>
              <a:rPr lang="en-US" altLang="tr-TR" sz="2400" dirty="0"/>
              <a:t>Promotes low coupling between subsystem and its clients</a:t>
            </a:r>
          </a:p>
          <a:p>
            <a:pPr lvl="1" eaLnBrk="1" hangingPunct="1"/>
            <a:r>
              <a:rPr lang="en-US" altLang="tr-TR" sz="2000" dirty="0"/>
              <a:t>Change subsystem without affecting the clients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D02174CD-0709-4400-98A4-1547B8BD7D5A}"/>
              </a:ext>
            </a:extLst>
          </p:cNvPr>
          <p:cNvSpPr>
            <a:spLocks noGrp="1"/>
          </p:cNvSpPr>
          <p:nvPr>
            <p:ph type="title"/>
          </p:nvPr>
        </p:nvSpPr>
        <p:spPr/>
        <p:txBody>
          <a:bodyPr/>
          <a:lstStyle/>
          <a:p>
            <a:endParaRPr lang="tr-TR" altLang="en-US" dirty="0"/>
          </a:p>
        </p:txBody>
      </p:sp>
      <p:sp>
        <p:nvSpPr>
          <p:cNvPr id="3" name="Content Placeholder 2">
            <a:extLst>
              <a:ext uri="{FF2B5EF4-FFF2-40B4-BE49-F238E27FC236}">
                <a16:creationId xmlns:a16="http://schemas.microsoft.com/office/drawing/2014/main" id="{13729FDB-1AF2-16A5-CEE4-FEE0CB85BF03}"/>
              </a:ext>
            </a:extLst>
          </p:cNvPr>
          <p:cNvSpPr>
            <a:spLocks noGrp="1"/>
          </p:cNvSpPr>
          <p:nvPr>
            <p:ph idx="1"/>
          </p:nvPr>
        </p:nvSpPr>
        <p:spPr/>
        <p:txBody>
          <a:bodyPr/>
          <a:lstStyle/>
          <a:p>
            <a:pPr>
              <a:defRPr/>
            </a:pPr>
            <a:r>
              <a:rPr lang="en-US" dirty="0"/>
              <a:t>Facade</a:t>
            </a:r>
            <a:r>
              <a:rPr lang="en-US" u="sng" dirty="0"/>
              <a:t> does not add </a:t>
            </a:r>
            <a:r>
              <a:rPr lang="en-US" dirty="0"/>
              <a:t>any functionality, </a:t>
            </a:r>
          </a:p>
          <a:p>
            <a:pPr marL="0" indent="0">
              <a:buFontTx/>
              <a:buNone/>
              <a:defRPr/>
            </a:pPr>
            <a:r>
              <a:rPr lang="en-US" b="1" dirty="0"/>
              <a:t>         it just simplifies interfaces</a:t>
            </a:r>
          </a:p>
          <a:p>
            <a:pPr marL="0" indent="0">
              <a:buFontTx/>
              <a:buNone/>
              <a:defRPr/>
            </a:pPr>
            <a:endParaRPr lang="en-US" dirty="0"/>
          </a:p>
          <a:p>
            <a:pPr marL="0" indent="0">
              <a:buFontTx/>
              <a:buNone/>
              <a:defRPr/>
            </a:pPr>
            <a:endParaRPr lang="en-US" dirty="0"/>
          </a:p>
          <a:p>
            <a:pPr>
              <a:defRPr/>
            </a:pPr>
            <a:endParaRPr lang="en-US" dirty="0"/>
          </a:p>
          <a:p>
            <a:pPr>
              <a:defRPr/>
            </a:pPr>
            <a:r>
              <a:rPr lang="en-US" dirty="0"/>
              <a:t>It does not prevent sophisticated clients from accessing the underlying classes</a:t>
            </a:r>
          </a:p>
          <a:p>
            <a:pPr marL="0" indent="0">
              <a:buFontTx/>
              <a:buNone/>
              <a:defRPr/>
            </a:pPr>
            <a:endParaRPr lang="tr-T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019BBA61-1BC8-5BB1-2B2E-11BD42A25E5A}"/>
              </a:ext>
            </a:extLst>
          </p:cNvPr>
          <p:cNvSpPr>
            <a:spLocks noGrp="1"/>
          </p:cNvSpPr>
          <p:nvPr>
            <p:ph type="title"/>
          </p:nvPr>
        </p:nvSpPr>
        <p:spPr/>
        <p:txBody>
          <a:bodyPr/>
          <a:lstStyle/>
          <a:p>
            <a:r>
              <a:rPr lang="en-US" altLang="tr-TR" dirty="0"/>
              <a:t>Adapter vs Facade</a:t>
            </a:r>
          </a:p>
        </p:txBody>
      </p:sp>
      <p:sp>
        <p:nvSpPr>
          <p:cNvPr id="59395" name="Content Placeholder 2">
            <a:extLst>
              <a:ext uri="{FF2B5EF4-FFF2-40B4-BE49-F238E27FC236}">
                <a16:creationId xmlns:a16="http://schemas.microsoft.com/office/drawing/2014/main" id="{86120768-8DD1-5A9A-6114-5E2BB14AFF31}"/>
              </a:ext>
            </a:extLst>
          </p:cNvPr>
          <p:cNvSpPr>
            <a:spLocks noGrp="1"/>
          </p:cNvSpPr>
          <p:nvPr>
            <p:ph idx="1"/>
          </p:nvPr>
        </p:nvSpPr>
        <p:spPr/>
        <p:txBody>
          <a:bodyPr/>
          <a:lstStyle/>
          <a:p>
            <a:r>
              <a:rPr lang="en-US" altLang="tr-TR" dirty="0"/>
              <a:t>The Intent !</a:t>
            </a:r>
          </a:p>
          <a:p>
            <a:endParaRPr lang="en-US" altLang="tr-TR" dirty="0"/>
          </a:p>
          <a:p>
            <a:r>
              <a:rPr lang="en-US" altLang="tr-TR" i="1" dirty="0"/>
              <a:t>Adapter </a:t>
            </a:r>
            <a:r>
              <a:rPr lang="en-US" altLang="tr-TR" b="1" i="1" dirty="0"/>
              <a:t>alters</a:t>
            </a:r>
            <a:r>
              <a:rPr lang="en-US" altLang="tr-TR" dirty="0"/>
              <a:t> the interface so that it matches the one the client expects</a:t>
            </a:r>
          </a:p>
          <a:p>
            <a:endParaRPr lang="en-US" altLang="tr-TR" dirty="0"/>
          </a:p>
          <a:p>
            <a:r>
              <a:rPr lang="en-US" altLang="tr-TR" i="1" dirty="0"/>
              <a:t>Façade </a:t>
            </a:r>
            <a:r>
              <a:rPr lang="en-US" altLang="tr-TR" b="1" i="1" dirty="0"/>
              <a:t>simplifies</a:t>
            </a:r>
            <a:r>
              <a:rPr lang="en-US" altLang="tr-TR" dirty="0"/>
              <a:t> the interface of a </a:t>
            </a:r>
            <a:r>
              <a:rPr lang="en-US" altLang="tr-TR" b="1" dirty="0"/>
              <a:t>subsystem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B2A97-9C44-370C-68EA-683A302C759B}"/>
              </a:ext>
            </a:extLst>
          </p:cNvPr>
          <p:cNvSpPr>
            <a:spLocks noGrp="1"/>
          </p:cNvSpPr>
          <p:nvPr>
            <p:ph type="title"/>
          </p:nvPr>
        </p:nvSpPr>
        <p:spPr/>
        <p:txBody>
          <a:bodyPr/>
          <a:lstStyle/>
          <a:p>
            <a:r>
              <a:rPr lang="en-US" dirty="0"/>
              <a:t>Motivating example:</a:t>
            </a:r>
          </a:p>
        </p:txBody>
      </p:sp>
      <p:sp>
        <p:nvSpPr>
          <p:cNvPr id="5" name="Content Placeholder 4">
            <a:extLst>
              <a:ext uri="{FF2B5EF4-FFF2-40B4-BE49-F238E27FC236}">
                <a16:creationId xmlns:a16="http://schemas.microsoft.com/office/drawing/2014/main" id="{318E0425-324A-385C-92B0-901F724396D2}"/>
              </a:ext>
            </a:extLst>
          </p:cNvPr>
          <p:cNvSpPr>
            <a:spLocks noGrp="1"/>
          </p:cNvSpPr>
          <p:nvPr>
            <p:ph idx="1"/>
          </p:nvPr>
        </p:nvSpPr>
        <p:spPr/>
        <p:txBody>
          <a:bodyPr/>
          <a:lstStyle/>
          <a:p>
            <a:r>
              <a:rPr lang="en-US" sz="2800" dirty="0"/>
              <a:t>We are developing an e-commerce platform that initially uses the payment gateway, called </a:t>
            </a:r>
            <a:r>
              <a:rPr lang="en-US" sz="2800" dirty="0" err="1"/>
              <a:t>PayFast</a:t>
            </a:r>
            <a:r>
              <a:rPr lang="en-US" sz="2800" dirty="0"/>
              <a:t>, for processing payments. </a:t>
            </a:r>
          </a:p>
          <a:p>
            <a:r>
              <a:rPr lang="en-US" sz="2800" dirty="0"/>
              <a:t>Unfortunately, our code is tightly coupled with the </a:t>
            </a:r>
            <a:r>
              <a:rPr lang="en-US" sz="2800" dirty="0" err="1"/>
              <a:t>PayFast</a:t>
            </a:r>
            <a:r>
              <a:rPr lang="en-US" sz="2800" dirty="0"/>
              <a:t> API. </a:t>
            </a:r>
          </a:p>
          <a:p>
            <a:r>
              <a:rPr lang="en-US" sz="2800" dirty="0"/>
              <a:t>Now, we want to expand our platform to support another payment gateway, QuickPay, without changing the existing codebase that interacts with </a:t>
            </a:r>
            <a:r>
              <a:rPr lang="en-US" sz="2800" dirty="0" err="1"/>
              <a:t>PayFast</a:t>
            </a:r>
            <a:r>
              <a:rPr lang="en-US" sz="2800" dirty="0"/>
              <a:t>.</a:t>
            </a:r>
          </a:p>
        </p:txBody>
      </p:sp>
    </p:spTree>
    <p:extLst>
      <p:ext uri="{BB962C8B-B14F-4D97-AF65-F5344CB8AC3E}">
        <p14:creationId xmlns:p14="http://schemas.microsoft.com/office/powerpoint/2010/main" val="168638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C15-6371-369F-EFCD-94D1647AE355}"/>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3DC7DD7-D78B-8A8D-95D7-21C78073F464}"/>
              </a:ext>
            </a:extLst>
          </p:cNvPr>
          <p:cNvSpPr>
            <a:spLocks noGrp="1"/>
          </p:cNvSpPr>
          <p:nvPr>
            <p:ph idx="1"/>
          </p:nvPr>
        </p:nvSpPr>
        <p:spPr/>
        <p:txBody>
          <a:bodyPr/>
          <a:lstStyle/>
          <a:p>
            <a:r>
              <a:rPr lang="en-US" sz="2800" b="1" dirty="0"/>
              <a:t>Problem:</a:t>
            </a:r>
            <a:r>
              <a:rPr lang="en-US" sz="2800" dirty="0"/>
              <a:t>  </a:t>
            </a:r>
            <a:r>
              <a:rPr lang="en-US" sz="2800" dirty="0" err="1"/>
              <a:t>PayFast</a:t>
            </a:r>
            <a:r>
              <a:rPr lang="en-US" sz="2800" dirty="0"/>
              <a:t> and QuickPay APIs have different interfaces.</a:t>
            </a:r>
          </a:p>
          <a:p>
            <a:pPr lvl="1"/>
            <a:r>
              <a:rPr lang="en-US" sz="2400" dirty="0" err="1"/>
              <a:t>PayFast</a:t>
            </a:r>
            <a:r>
              <a:rPr lang="en-US" sz="2400" dirty="0"/>
              <a:t>::pay()     but QuickPay::</a:t>
            </a:r>
            <a:r>
              <a:rPr lang="en-US" sz="2400" dirty="0" err="1"/>
              <a:t>qpay</a:t>
            </a:r>
            <a:r>
              <a:rPr lang="en-US" sz="2400" dirty="0"/>
              <a:t>() </a:t>
            </a:r>
          </a:p>
          <a:p>
            <a:r>
              <a:rPr lang="en-US" sz="2800" dirty="0"/>
              <a:t>The existing codebase is designed to work with </a:t>
            </a:r>
            <a:r>
              <a:rPr lang="en-US" sz="2800" dirty="0" err="1"/>
              <a:t>PayFast</a:t>
            </a:r>
            <a:r>
              <a:rPr lang="en-US" sz="2800" dirty="0"/>
              <a:t>, and directly integrating QuickPay requires significant changes.</a:t>
            </a:r>
          </a:p>
          <a:p>
            <a:pPr lvl="1"/>
            <a:r>
              <a:rPr lang="en-US" sz="2400" dirty="0"/>
              <a:t>Maybe even introduce conditionals all over the place.</a:t>
            </a:r>
          </a:p>
          <a:p>
            <a:pPr lvl="1"/>
            <a:endParaRPr lang="en-US" sz="2400" dirty="0"/>
          </a:p>
          <a:p>
            <a:r>
              <a:rPr lang="en-US" sz="2800" b="1" dirty="0"/>
              <a:t>General problem:</a:t>
            </a:r>
            <a:r>
              <a:rPr lang="en-US" sz="2800" dirty="0"/>
              <a:t> How to make </a:t>
            </a:r>
            <a:r>
              <a:rPr lang="en-US" altLang="tr-TR" sz="2800" dirty="0"/>
              <a:t>unrelated or incompatible classes work together?</a:t>
            </a:r>
          </a:p>
        </p:txBody>
      </p:sp>
    </p:spTree>
    <p:extLst>
      <p:ext uri="{BB962C8B-B14F-4D97-AF65-F5344CB8AC3E}">
        <p14:creationId xmlns:p14="http://schemas.microsoft.com/office/powerpoint/2010/main" val="426774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7E5B87E-D5BE-4FCB-BF3D-90FEB38F7D5B}"/>
              </a:ext>
            </a:extLst>
          </p:cNvPr>
          <p:cNvSpPr>
            <a:spLocks noGrp="1" noChangeArrowheads="1"/>
          </p:cNvSpPr>
          <p:nvPr>
            <p:ph type="title"/>
          </p:nvPr>
        </p:nvSpPr>
        <p:spPr/>
        <p:txBody>
          <a:bodyPr/>
          <a:lstStyle/>
          <a:p>
            <a:pPr eaLnBrk="1" hangingPunct="1"/>
            <a:r>
              <a:rPr lang="en-US" altLang="tr-TR" dirty="0"/>
              <a:t>Adapter</a:t>
            </a:r>
          </a:p>
        </p:txBody>
      </p:sp>
      <p:sp>
        <p:nvSpPr>
          <p:cNvPr id="12291" name="Rectangle 3">
            <a:extLst>
              <a:ext uri="{FF2B5EF4-FFF2-40B4-BE49-F238E27FC236}">
                <a16:creationId xmlns:a16="http://schemas.microsoft.com/office/drawing/2014/main" id="{A814759B-F78B-A204-A4C7-E62B7EFFBA30}"/>
              </a:ext>
            </a:extLst>
          </p:cNvPr>
          <p:cNvSpPr>
            <a:spLocks noGrp="1" noChangeArrowheads="1"/>
          </p:cNvSpPr>
          <p:nvPr>
            <p:ph idx="1"/>
          </p:nvPr>
        </p:nvSpPr>
        <p:spPr>
          <a:xfrm>
            <a:off x="457200" y="1335291"/>
            <a:ext cx="8229600" cy="5606283"/>
          </a:xfrm>
        </p:spPr>
        <p:txBody>
          <a:bodyPr/>
          <a:lstStyle/>
          <a:p>
            <a:pPr eaLnBrk="1" hangingPunct="1">
              <a:lnSpc>
                <a:spcPct val="110000"/>
              </a:lnSpc>
            </a:pPr>
            <a:r>
              <a:rPr lang="en-US" altLang="tr-TR" sz="2800" b="1" dirty="0"/>
              <a:t>Intent</a:t>
            </a:r>
          </a:p>
          <a:p>
            <a:pPr lvl="1" eaLnBrk="1" hangingPunct="1">
              <a:lnSpc>
                <a:spcPct val="110000"/>
              </a:lnSpc>
            </a:pPr>
            <a:r>
              <a:rPr lang="en-US" altLang="tr-TR" sz="2400" b="1" dirty="0"/>
              <a:t>Convert interface </a:t>
            </a:r>
            <a:r>
              <a:rPr lang="en-US" altLang="tr-TR" sz="2400" dirty="0"/>
              <a:t>of one class to another, so that unrelated or incompatible classes can work together</a:t>
            </a:r>
          </a:p>
          <a:p>
            <a:pPr lvl="1" eaLnBrk="1" hangingPunct="1">
              <a:lnSpc>
                <a:spcPct val="110000"/>
              </a:lnSpc>
            </a:pPr>
            <a:r>
              <a:rPr lang="en-US" altLang="tr-TR" sz="2400" dirty="0" err="1"/>
              <a:t>A.k.a</a:t>
            </a:r>
            <a:r>
              <a:rPr lang="en-US" altLang="tr-TR" sz="2400" dirty="0"/>
              <a:t> Wrapper</a:t>
            </a:r>
          </a:p>
          <a:p>
            <a:pPr marL="457200" lvl="1" indent="0" eaLnBrk="1" hangingPunct="1">
              <a:lnSpc>
                <a:spcPct val="110000"/>
              </a:lnSpc>
              <a:buNone/>
            </a:pPr>
            <a:r>
              <a:rPr lang="en-US" altLang="tr-TR" sz="2400" dirty="0"/>
              <a:t> </a:t>
            </a:r>
          </a:p>
          <a:p>
            <a:pPr eaLnBrk="1" hangingPunct="1">
              <a:lnSpc>
                <a:spcPct val="110000"/>
              </a:lnSpc>
            </a:pPr>
            <a:r>
              <a:rPr lang="en-US" altLang="tr-TR" sz="2800" b="1" dirty="0"/>
              <a:t>Applicability</a:t>
            </a:r>
          </a:p>
          <a:p>
            <a:pPr lvl="1" eaLnBrk="1" hangingPunct="1">
              <a:lnSpc>
                <a:spcPct val="110000"/>
              </a:lnSpc>
            </a:pPr>
            <a:r>
              <a:rPr lang="en-US" altLang="tr-TR" sz="2400" dirty="0"/>
              <a:t>You want to use an existing class, and its interface does not match the one you need</a:t>
            </a:r>
          </a:p>
          <a:p>
            <a:pPr lvl="1" eaLnBrk="1" hangingPunct="1">
              <a:lnSpc>
                <a:spcPct val="110000"/>
              </a:lnSpc>
            </a:pPr>
            <a:r>
              <a:rPr lang="en-US" altLang="tr-TR" sz="2400" dirty="0"/>
              <a:t>You want to create a reusable class that collaborates with unrelated or unforeseen classes, i.e. don’t have compatible interfaces.</a:t>
            </a:r>
          </a:p>
        </p:txBody>
      </p:sp>
    </p:spTree>
    <p:extLst>
      <p:ext uri="{BB962C8B-B14F-4D97-AF65-F5344CB8AC3E}">
        <p14:creationId xmlns:p14="http://schemas.microsoft.com/office/powerpoint/2010/main" val="831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7E5B87E-D5BE-4FCB-BF3D-90FEB38F7D5B}"/>
              </a:ext>
            </a:extLst>
          </p:cNvPr>
          <p:cNvSpPr>
            <a:spLocks noGrp="1" noChangeArrowheads="1"/>
          </p:cNvSpPr>
          <p:nvPr>
            <p:ph type="title"/>
          </p:nvPr>
        </p:nvSpPr>
        <p:spPr/>
        <p:txBody>
          <a:bodyPr/>
          <a:lstStyle/>
          <a:p>
            <a:pPr eaLnBrk="1" hangingPunct="1"/>
            <a:r>
              <a:rPr lang="en-US" altLang="tr-TR" dirty="0"/>
              <a:t>Adapter</a:t>
            </a:r>
          </a:p>
        </p:txBody>
      </p:sp>
      <p:sp>
        <p:nvSpPr>
          <p:cNvPr id="12291" name="Rectangle 3">
            <a:extLst>
              <a:ext uri="{FF2B5EF4-FFF2-40B4-BE49-F238E27FC236}">
                <a16:creationId xmlns:a16="http://schemas.microsoft.com/office/drawing/2014/main" id="{A814759B-F78B-A204-A4C7-E62B7EFFBA30}"/>
              </a:ext>
            </a:extLst>
          </p:cNvPr>
          <p:cNvSpPr>
            <a:spLocks noGrp="1" noChangeArrowheads="1"/>
          </p:cNvSpPr>
          <p:nvPr>
            <p:ph idx="1"/>
          </p:nvPr>
        </p:nvSpPr>
        <p:spPr>
          <a:xfrm>
            <a:off x="457200" y="1345123"/>
            <a:ext cx="8229600" cy="3895471"/>
          </a:xfrm>
        </p:spPr>
        <p:txBody>
          <a:bodyPr/>
          <a:lstStyle/>
          <a:p>
            <a:pPr lvl="1" eaLnBrk="1" hangingPunct="1">
              <a:lnSpc>
                <a:spcPct val="80000"/>
              </a:lnSpc>
              <a:buFontTx/>
              <a:buNone/>
            </a:pPr>
            <a:endParaRPr lang="en-US" altLang="tr-TR" sz="2400" dirty="0"/>
          </a:p>
          <a:p>
            <a:pPr>
              <a:lnSpc>
                <a:spcPct val="110000"/>
              </a:lnSpc>
            </a:pPr>
            <a:r>
              <a:rPr lang="en-US" altLang="tr-TR" sz="2800" dirty="0"/>
              <a:t>Adapter lets classes work together that couldn’t otherwise because of incompatible interfaces</a:t>
            </a:r>
          </a:p>
          <a:p>
            <a:pPr lvl="1">
              <a:lnSpc>
                <a:spcPct val="110000"/>
              </a:lnSpc>
            </a:pPr>
            <a:r>
              <a:rPr lang="en-US" altLang="tr-TR" sz="2400" dirty="0"/>
              <a:t>Incompatible method signatures</a:t>
            </a:r>
          </a:p>
          <a:p>
            <a:pPr lvl="1">
              <a:lnSpc>
                <a:spcPct val="80000"/>
              </a:lnSpc>
            </a:pPr>
            <a:endParaRPr lang="en-US" altLang="tr-TR" sz="2400" dirty="0"/>
          </a:p>
          <a:p>
            <a:pPr lvl="1">
              <a:lnSpc>
                <a:spcPct val="80000"/>
              </a:lnSpc>
            </a:pPr>
            <a:endParaRPr lang="en-US" altLang="tr-TR" sz="2400" dirty="0"/>
          </a:p>
          <a:p>
            <a:pPr lvl="1" eaLnBrk="1" hangingPunct="1">
              <a:lnSpc>
                <a:spcPct val="110000"/>
              </a:lnSpc>
              <a:buFontTx/>
              <a:buNone/>
            </a:pPr>
            <a:r>
              <a:rPr lang="en-US" altLang="tr-TR" sz="2400" b="1" dirty="0"/>
              <a:t>In short: When you’ve got </a:t>
            </a:r>
            <a:r>
              <a:rPr lang="en-US" altLang="tr-TR" sz="2400" b="1" i="1" dirty="0"/>
              <a:t>this</a:t>
            </a:r>
            <a:r>
              <a:rPr lang="en-US" altLang="tr-TR" sz="2400" b="1" dirty="0"/>
              <a:t>, and you need </a:t>
            </a:r>
            <a:r>
              <a:rPr lang="en-US" altLang="tr-TR" sz="2400" b="1" i="1" dirty="0"/>
              <a:t>that</a:t>
            </a:r>
            <a:r>
              <a:rPr lang="en-US" altLang="tr-TR" sz="2400" b="1" dirty="0"/>
              <a:t>, </a:t>
            </a:r>
            <a:r>
              <a:rPr lang="en-US" altLang="tr-TR" sz="2400" b="1" i="1" dirty="0"/>
              <a:t>Adapter </a:t>
            </a:r>
            <a:r>
              <a:rPr lang="en-US" altLang="tr-TR" sz="2400" b="1" dirty="0"/>
              <a:t>solves the problem.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9C95251D-772D-4076-BB31-2BA6C8A6F2AC}" vid="{CB160309-B78A-4FC5-9F0F-049DBB943AE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16009</TotalTime>
  <Words>3640</Words>
  <Application>Microsoft Office PowerPoint</Application>
  <PresentationFormat>On-screen Show (4:3)</PresentationFormat>
  <Paragraphs>574</Paragraphs>
  <Slides>53</Slides>
  <Notes>27</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Arial Black</vt:lpstr>
      <vt:lpstr>Calibri</vt:lpstr>
      <vt:lpstr>Comic Sans MS</vt:lpstr>
      <vt:lpstr>Consolas</vt:lpstr>
      <vt:lpstr>Courier New</vt:lpstr>
      <vt:lpstr>Times New Roman</vt:lpstr>
      <vt:lpstr>Verdana</vt:lpstr>
      <vt:lpstr>Wingdings</vt:lpstr>
      <vt:lpstr>Theme1</vt:lpstr>
      <vt:lpstr>Structural Patterns</vt:lpstr>
      <vt:lpstr>Structural Patterns</vt:lpstr>
      <vt:lpstr>Structural design patterns</vt:lpstr>
      <vt:lpstr>Structural Patterns</vt:lpstr>
      <vt:lpstr>adAPTER</vt:lpstr>
      <vt:lpstr>Motivating example:</vt:lpstr>
      <vt:lpstr>Motivating example</vt:lpstr>
      <vt:lpstr>Adapter</vt:lpstr>
      <vt:lpstr>Adapter</vt:lpstr>
      <vt:lpstr>Example </vt:lpstr>
      <vt:lpstr>Defining problem</vt:lpstr>
      <vt:lpstr>Adapter-Structure</vt:lpstr>
      <vt:lpstr>Adapter-Structure</vt:lpstr>
      <vt:lpstr>Adapter-Structure</vt:lpstr>
      <vt:lpstr>Adapter-Structure</vt:lpstr>
      <vt:lpstr>Adapter-Structure</vt:lpstr>
      <vt:lpstr>Adapter-Structure</vt:lpstr>
      <vt:lpstr>Adapter-Structure</vt:lpstr>
      <vt:lpstr>Example</vt:lpstr>
      <vt:lpstr>Example: Adapters in STL (C++)  </vt:lpstr>
      <vt:lpstr>Possible uses of  adapter</vt:lpstr>
      <vt:lpstr>Example </vt:lpstr>
      <vt:lpstr>Soln: Let’s minimize the recoding</vt:lpstr>
      <vt:lpstr>Sample code</vt:lpstr>
      <vt:lpstr>Implementation issues</vt:lpstr>
      <vt:lpstr>Implementation issues</vt:lpstr>
      <vt:lpstr>2 –way adapter example</vt:lpstr>
      <vt:lpstr>PowerPoint Presentation</vt:lpstr>
      <vt:lpstr>PowerPoint Presentation</vt:lpstr>
      <vt:lpstr>Client code example</vt:lpstr>
      <vt:lpstr>Adapter-Consequences</vt:lpstr>
      <vt:lpstr>Adapter -Known uses</vt:lpstr>
      <vt:lpstr>Adapter -Known uses</vt:lpstr>
      <vt:lpstr>Adapter</vt:lpstr>
      <vt:lpstr>Facade</vt:lpstr>
      <vt:lpstr>Façade</vt:lpstr>
      <vt:lpstr>Façade</vt:lpstr>
      <vt:lpstr>Façade Applicability</vt:lpstr>
      <vt:lpstr>PowerPoint Presentation</vt:lpstr>
      <vt:lpstr>Façade -Structure</vt:lpstr>
      <vt:lpstr>How façade works</vt:lpstr>
      <vt:lpstr>Example from the GOF book</vt:lpstr>
      <vt:lpstr>Watching a movie : head first design patterns</vt:lpstr>
      <vt:lpstr>Movie system setup </vt:lpstr>
      <vt:lpstr>PowerPoint Presentation</vt:lpstr>
      <vt:lpstr>Movie System Facade</vt:lpstr>
      <vt:lpstr>Client code</vt:lpstr>
      <vt:lpstr>Example from the GOF book</vt:lpstr>
      <vt:lpstr>C++ implementation</vt:lpstr>
      <vt:lpstr>Implementation issues</vt:lpstr>
      <vt:lpstr>Façade –Consequences</vt:lpstr>
      <vt:lpstr>PowerPoint Presentation</vt:lpstr>
      <vt:lpstr>Adapter vs Facade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Patterns</dc:title>
  <dc:creator>Aysu Betin-Can</dc:creator>
  <cp:lastModifiedBy>aysu Betin Can</cp:lastModifiedBy>
  <cp:revision>560</cp:revision>
  <dcterms:created xsi:type="dcterms:W3CDTF">2006-02-26T15:00:36Z</dcterms:created>
  <dcterms:modified xsi:type="dcterms:W3CDTF">2024-08-23T06:16:08Z</dcterms:modified>
</cp:coreProperties>
</file>