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79"/>
  </p:notesMasterIdLst>
  <p:handoutMasterIdLst>
    <p:handoutMasterId r:id="rId80"/>
  </p:handoutMasterIdLst>
  <p:sldIdLst>
    <p:sldId id="263" r:id="rId2"/>
    <p:sldId id="279" r:id="rId3"/>
    <p:sldId id="315" r:id="rId4"/>
    <p:sldId id="301" r:id="rId5"/>
    <p:sldId id="436" r:id="rId6"/>
    <p:sldId id="446" r:id="rId7"/>
    <p:sldId id="257" r:id="rId8"/>
    <p:sldId id="324" r:id="rId9"/>
    <p:sldId id="357" r:id="rId10"/>
    <p:sldId id="304" r:id="rId11"/>
    <p:sldId id="338" r:id="rId12"/>
    <p:sldId id="474" r:id="rId13"/>
    <p:sldId id="340" r:id="rId14"/>
    <p:sldId id="285" r:id="rId15"/>
    <p:sldId id="309" r:id="rId16"/>
    <p:sldId id="310" r:id="rId17"/>
    <p:sldId id="297" r:id="rId18"/>
    <p:sldId id="298" r:id="rId19"/>
    <p:sldId id="299" r:id="rId20"/>
    <p:sldId id="300" r:id="rId21"/>
    <p:sldId id="326" r:id="rId22"/>
    <p:sldId id="270" r:id="rId23"/>
    <p:sldId id="305" r:id="rId24"/>
    <p:sldId id="273" r:id="rId25"/>
    <p:sldId id="274" r:id="rId26"/>
    <p:sldId id="362" r:id="rId27"/>
    <p:sldId id="358" r:id="rId28"/>
    <p:sldId id="422" r:id="rId29"/>
    <p:sldId id="271" r:id="rId30"/>
    <p:sldId id="429" r:id="rId31"/>
    <p:sldId id="432" r:id="rId32"/>
    <p:sldId id="433" r:id="rId33"/>
    <p:sldId id="427" r:id="rId34"/>
    <p:sldId id="361" r:id="rId35"/>
    <p:sldId id="438" r:id="rId36"/>
    <p:sldId id="447" r:id="rId37"/>
    <p:sldId id="448" r:id="rId38"/>
    <p:sldId id="449" r:id="rId39"/>
    <p:sldId id="399" r:id="rId40"/>
    <p:sldId id="450" r:id="rId41"/>
    <p:sldId id="409" r:id="rId42"/>
    <p:sldId id="468" r:id="rId43"/>
    <p:sldId id="467" r:id="rId44"/>
    <p:sldId id="471" r:id="rId45"/>
    <p:sldId id="400" r:id="rId46"/>
    <p:sldId id="472" r:id="rId47"/>
    <p:sldId id="405" r:id="rId48"/>
    <p:sldId id="439" r:id="rId49"/>
    <p:sldId id="321" r:id="rId50"/>
    <p:sldId id="350" r:id="rId51"/>
    <p:sldId id="424" r:id="rId52"/>
    <p:sldId id="319" r:id="rId53"/>
    <p:sldId id="441" r:id="rId54"/>
    <p:sldId id="434" r:id="rId55"/>
    <p:sldId id="445" r:id="rId56"/>
    <p:sldId id="412" r:id="rId57"/>
    <p:sldId id="413" r:id="rId58"/>
    <p:sldId id="414" r:id="rId59"/>
    <p:sldId id="443" r:id="rId60"/>
    <p:sldId id="444" r:id="rId61"/>
    <p:sldId id="392" r:id="rId62"/>
    <p:sldId id="393" r:id="rId63"/>
    <p:sldId id="394" r:id="rId64"/>
    <p:sldId id="430" r:id="rId65"/>
    <p:sldId id="473" r:id="rId66"/>
    <p:sldId id="442" r:id="rId67"/>
    <p:sldId id="327" r:id="rId68"/>
    <p:sldId id="328" r:id="rId69"/>
    <p:sldId id="329" r:id="rId70"/>
    <p:sldId id="335" r:id="rId71"/>
    <p:sldId id="336" r:id="rId72"/>
    <p:sldId id="330" r:id="rId73"/>
    <p:sldId id="331" r:id="rId74"/>
    <p:sldId id="332" r:id="rId75"/>
    <p:sldId id="333" r:id="rId76"/>
    <p:sldId id="341" r:id="rId77"/>
    <p:sldId id="342" r:id="rId78"/>
  </p:sldIdLst>
  <p:sldSz cx="9144000" cy="6858000" type="screen4x3"/>
  <p:notesSz cx="6781800"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00"/>
    <a:srgbClr val="FFFF00"/>
    <a:srgbClr val="3399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22" autoAdjust="0"/>
  </p:normalViewPr>
  <p:slideViewPr>
    <p:cSldViewPr snapToGrid="0">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3C93307-90F8-478C-9793-A2348E4F1EF0}"/>
              </a:ext>
            </a:extLst>
          </p:cNvPr>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9395" name="Rectangle 3">
            <a:extLst>
              <a:ext uri="{FF2B5EF4-FFF2-40B4-BE49-F238E27FC236}">
                <a16:creationId xmlns:a16="http://schemas.microsoft.com/office/drawing/2014/main" id="{E106328A-A8C8-43C4-A8DF-C41AA130E169}"/>
              </a:ext>
            </a:extLst>
          </p:cNvPr>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9396" name="Rectangle 4">
            <a:extLst>
              <a:ext uri="{FF2B5EF4-FFF2-40B4-BE49-F238E27FC236}">
                <a16:creationId xmlns:a16="http://schemas.microsoft.com/office/drawing/2014/main" id="{966AF92C-BABC-4C6F-A134-75878F5122AB}"/>
              </a:ext>
            </a:extLst>
          </p:cNvPr>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9397" name="Rectangle 5">
            <a:extLst>
              <a:ext uri="{FF2B5EF4-FFF2-40B4-BE49-F238E27FC236}">
                <a16:creationId xmlns:a16="http://schemas.microsoft.com/office/drawing/2014/main" id="{E98A798F-D62B-42C5-9DCF-A7EBD4C1BEAD}"/>
              </a:ext>
            </a:extLst>
          </p:cNvPr>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E2A9FF0-E563-4EF9-9040-3D26B98B193C}"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CF55E56-E299-40C9-A1DE-8B75E99E7C31}"/>
              </a:ext>
            </a:extLst>
          </p:cNvPr>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3555" name="Rectangle 3">
            <a:extLst>
              <a:ext uri="{FF2B5EF4-FFF2-40B4-BE49-F238E27FC236}">
                <a16:creationId xmlns:a16="http://schemas.microsoft.com/office/drawing/2014/main" id="{755B5335-A55C-4B85-A214-EEC56A96F0CB}"/>
              </a:ext>
            </a:extLst>
          </p:cNvPr>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AFECCFFB-B151-2918-5EC9-FE77B738BB8B}"/>
              </a:ext>
            </a:extLst>
          </p:cNvPr>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a:extLst>
              <a:ext uri="{FF2B5EF4-FFF2-40B4-BE49-F238E27FC236}">
                <a16:creationId xmlns:a16="http://schemas.microsoft.com/office/drawing/2014/main" id="{2E4D7472-4D9A-4975-9DF7-CD9FDC58B41F}"/>
              </a:ext>
            </a:extLst>
          </p:cNvPr>
          <p:cNvSpPr>
            <a:spLocks noGrp="1" noChangeArrowheads="1"/>
          </p:cNvSpPr>
          <p:nvPr>
            <p:ph type="body" sz="quarter" idx="3"/>
          </p:nvPr>
        </p:nvSpPr>
        <p:spPr bwMode="auto">
          <a:xfrm>
            <a:off x="677863" y="4714875"/>
            <a:ext cx="54260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a:extLst>
              <a:ext uri="{FF2B5EF4-FFF2-40B4-BE49-F238E27FC236}">
                <a16:creationId xmlns:a16="http://schemas.microsoft.com/office/drawing/2014/main" id="{05FB27CF-33EA-4C17-86F1-774E7182C974}"/>
              </a:ext>
            </a:extLst>
          </p:cNvPr>
          <p:cNvSpPr>
            <a:spLocks noGrp="1" noChangeArrowheads="1"/>
          </p:cNvSpPr>
          <p:nvPr>
            <p:ph type="ftr" sz="quarter" idx="4"/>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3559" name="Rectangle 7">
            <a:extLst>
              <a:ext uri="{FF2B5EF4-FFF2-40B4-BE49-F238E27FC236}">
                <a16:creationId xmlns:a16="http://schemas.microsoft.com/office/drawing/2014/main" id="{3BB7ADA2-63D1-4AC4-ADA8-15D971C10868}"/>
              </a:ext>
            </a:extLst>
          </p:cNvPr>
          <p:cNvSpPr>
            <a:spLocks noGrp="1" noChangeArrowheads="1"/>
          </p:cNvSpPr>
          <p:nvPr>
            <p:ph type="sldNum" sz="quarter" idx="5"/>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654FBDE-A9F9-4F5B-96DE-C51BD4646E2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7DF3CF-CD64-440C-A5AD-332484EC5F7F}" type="slidenum">
              <a:rPr lang="en-US" smtClean="0"/>
              <a:t>2</a:t>
            </a:fld>
            <a:endParaRPr lang="en-US"/>
          </a:p>
        </p:txBody>
      </p:sp>
    </p:spTree>
    <p:extLst>
      <p:ext uri="{BB962C8B-B14F-4D97-AF65-F5344CB8AC3E}">
        <p14:creationId xmlns:p14="http://schemas.microsoft.com/office/powerpoint/2010/main" val="153071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EF72451-F79F-514F-6C78-D3CDE2590B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073BD3-0128-4669-BCE1-EA01D18F7670}" type="slidenum">
              <a:rPr lang="en-US" altLang="tr-TR"/>
              <a:pPr/>
              <a:t>18</a:t>
            </a:fld>
            <a:endParaRPr lang="en-US" altLang="tr-TR"/>
          </a:p>
        </p:txBody>
      </p:sp>
      <p:sp>
        <p:nvSpPr>
          <p:cNvPr id="31747" name="Rectangle 2">
            <a:extLst>
              <a:ext uri="{FF2B5EF4-FFF2-40B4-BE49-F238E27FC236}">
                <a16:creationId xmlns:a16="http://schemas.microsoft.com/office/drawing/2014/main" id="{58971E95-E7EC-ADE0-A908-C257945F590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2010565-4241-EF25-4001-470D82BB66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No user interface, just the backend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BEECA16-F0EC-EA9A-E293-1A305964EA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99DF14-C216-49BF-A67C-F3480832AE26}" type="slidenum">
              <a:rPr lang="en-US" altLang="tr-TR"/>
              <a:pPr/>
              <a:t>19</a:t>
            </a:fld>
            <a:endParaRPr lang="en-US" altLang="tr-TR"/>
          </a:p>
        </p:txBody>
      </p:sp>
      <p:sp>
        <p:nvSpPr>
          <p:cNvPr id="33795" name="Rectangle 2">
            <a:extLst>
              <a:ext uri="{FF2B5EF4-FFF2-40B4-BE49-F238E27FC236}">
                <a16:creationId xmlns:a16="http://schemas.microsoft.com/office/drawing/2014/main" id="{DEDED365-F1D6-60A7-0401-910CD7CF1429}"/>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E820E13-EED4-0803-BB65-FFB41E251B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altLang="tr-TR">
                <a:latin typeface="Arial" panose="020B0604020202020204" pitchFamily="34" charset="0"/>
              </a:rPr>
              <a:t>As different values of field in the class rather than requiring different classes. </a:t>
            </a:r>
          </a:p>
          <a:p>
            <a:pPr eaLnBrk="1" hangingPunct="1"/>
            <a:endParaRPr lang="en-US" altLang="tr-T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E8C300B-D822-D46B-96CB-4973FC4493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31F886-EC10-4376-9E65-DB6EED400BAC}" type="slidenum">
              <a:rPr lang="en-US" altLang="tr-TR"/>
              <a:pPr/>
              <a:t>22</a:t>
            </a:fld>
            <a:endParaRPr lang="en-US" altLang="tr-TR"/>
          </a:p>
        </p:txBody>
      </p:sp>
      <p:sp>
        <p:nvSpPr>
          <p:cNvPr id="37891" name="Rectangle 2">
            <a:extLst>
              <a:ext uri="{FF2B5EF4-FFF2-40B4-BE49-F238E27FC236}">
                <a16:creationId xmlns:a16="http://schemas.microsoft.com/office/drawing/2014/main" id="{1AFE13FF-008B-9C77-EEFB-D8DC63467408}"/>
              </a:ext>
            </a:extLst>
          </p:cNvPr>
          <p:cNvSpPr>
            <a:spLocks noGrp="1" noChangeArrowheads="1"/>
          </p:cNvSpPr>
          <p:nvPr>
            <p:ph type="body" idx="1"/>
          </p:nvPr>
        </p:nvSpPr>
        <p:spPr>
          <a:xfrm>
            <a:off x="817563" y="4718050"/>
            <a:ext cx="51466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r>
              <a:rPr lang="en-GB" altLang="tr-TR">
                <a:latin typeface="Arial" panose="020B0604020202020204" pitchFamily="34" charset="0"/>
              </a:rPr>
              <a:t>Objects are members of classes that define </a:t>
            </a:r>
            <a:br>
              <a:rPr lang="en-GB" altLang="tr-TR">
                <a:latin typeface="Arial" panose="020B0604020202020204" pitchFamily="34" charset="0"/>
              </a:rPr>
            </a:br>
            <a:r>
              <a:rPr lang="en-GB" altLang="tr-TR">
                <a:latin typeface="Arial" panose="020B0604020202020204" pitchFamily="34" charset="0"/>
              </a:rPr>
              <a:t>attribute types and operations.</a:t>
            </a:r>
          </a:p>
          <a:p>
            <a:pPr eaLnBrk="1" hangingPunct="1"/>
            <a:endParaRPr lang="en-US" altLang="tr-TR">
              <a:latin typeface="Arial" panose="020B0604020202020204" pitchFamily="34" charset="0"/>
            </a:endParaRPr>
          </a:p>
        </p:txBody>
      </p:sp>
      <p:sp>
        <p:nvSpPr>
          <p:cNvPr id="37892" name="Rectangle 3">
            <a:extLst>
              <a:ext uri="{FF2B5EF4-FFF2-40B4-BE49-F238E27FC236}">
                <a16:creationId xmlns:a16="http://schemas.microsoft.com/office/drawing/2014/main" id="{4E318D13-CFB5-40F1-4B26-8CB266C8E440}"/>
              </a:ext>
            </a:extLst>
          </p:cNvPr>
          <p:cNvSpPr>
            <a:spLocks noGrp="1" noRot="1" noChangeAspect="1" noChangeArrowheads="1" noTextEdit="1"/>
          </p:cNvSpPr>
          <p:nvPr>
            <p:ph type="sldImg"/>
          </p:nvPr>
        </p:nvSpPr>
        <p:spPr>
          <a:xfrm>
            <a:off x="1073150" y="866775"/>
            <a:ext cx="4635500" cy="3476625"/>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B4239D7-74C6-7803-3413-911C24F047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FB10C-A634-4D79-A625-A1769FB04C98}" type="slidenum">
              <a:rPr lang="en-US" altLang="tr-TR"/>
              <a:pPr/>
              <a:t>25</a:t>
            </a:fld>
            <a:endParaRPr lang="en-US" altLang="tr-TR"/>
          </a:p>
        </p:txBody>
      </p:sp>
      <p:sp>
        <p:nvSpPr>
          <p:cNvPr id="46083" name="Rectangle 2">
            <a:extLst>
              <a:ext uri="{FF2B5EF4-FFF2-40B4-BE49-F238E27FC236}">
                <a16:creationId xmlns:a16="http://schemas.microsoft.com/office/drawing/2014/main" id="{AA873755-0E14-561B-7316-1E4E01ED006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359BA598-413A-6C4A-D1FF-920BC0CF6B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a:latin typeface="Arial" panose="020B0604020202020204" pitchFamily="34" charset="0"/>
              </a:rPr>
              <a:t>Encapsulation and inheritance in oo languages, oopsla 86</a:t>
            </a:r>
          </a:p>
          <a:p>
            <a:pPr eaLnBrk="1" hangingPunct="1"/>
            <a:r>
              <a:rPr lang="en-GB" altLang="tr-TR">
                <a:latin typeface="Arial" panose="020B0604020202020204" pitchFamily="34" charset="0"/>
              </a:rPr>
              <a:t>-can I modify the private attributes without affecting the subclasses</a:t>
            </a:r>
          </a:p>
          <a:p>
            <a:pPr eaLnBrk="1" hangingPunct="1"/>
            <a:endParaRPr lang="en-US" altLang="tr-T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98A1855E-6B08-54AD-D471-326F9B352E63}"/>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809477C7-519E-75EF-EFDC-5D5F116404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tr-TR">
                <a:latin typeface="Arial" panose="020B0604020202020204" pitchFamily="34" charset="0"/>
              </a:rPr>
              <a:t>Student is composed of Address, List of Courses, gradebook</a:t>
            </a:r>
          </a:p>
          <a:p>
            <a:r>
              <a:rPr lang="en-US" altLang="tr-TR">
                <a:latin typeface="Arial" panose="020B0604020202020204" pitchFamily="34" charset="0"/>
              </a:rPr>
              <a:t>MyImage is composed of compression, vizualization</a:t>
            </a:r>
            <a:endParaRPr lang="tr-TR" altLang="tr-TR">
              <a:latin typeface="Arial" panose="020B0604020202020204" pitchFamily="34" charset="0"/>
            </a:endParaRPr>
          </a:p>
        </p:txBody>
      </p:sp>
      <p:sp>
        <p:nvSpPr>
          <p:cNvPr id="49156" name="Slide Number Placeholder 3">
            <a:extLst>
              <a:ext uri="{FF2B5EF4-FFF2-40B4-BE49-F238E27FC236}">
                <a16:creationId xmlns:a16="http://schemas.microsoft.com/office/drawing/2014/main" id="{89835C7D-1764-80DC-0EC3-953175DE6C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457573-0FA6-4012-B766-96EA01EC4234}" type="slidenum">
              <a:rPr lang="en-US" altLang="tr-TR"/>
              <a:pPr/>
              <a:t>27</a:t>
            </a:fld>
            <a:endParaRPr lang="en-US" alt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54FBDE-A9F9-4F5B-96DE-C51BD4646E22}" type="slidenum">
              <a:rPr lang="en-US" altLang="en-US" smtClean="0"/>
              <a:pPr/>
              <a:t>28</a:t>
            </a:fld>
            <a:endParaRPr lang="en-US" altLang="en-US"/>
          </a:p>
        </p:txBody>
      </p:sp>
    </p:spTree>
    <p:extLst>
      <p:ext uri="{BB962C8B-B14F-4D97-AF65-F5344CB8AC3E}">
        <p14:creationId xmlns:p14="http://schemas.microsoft.com/office/powerpoint/2010/main" val="258490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3F847E7-80F7-50CE-A216-E08587A1E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065F91-C4CE-4543-86AA-8B6F03F65BE5}" type="slidenum">
              <a:rPr lang="en-US" altLang="tr-TR"/>
              <a:pPr/>
              <a:t>30</a:t>
            </a:fld>
            <a:endParaRPr lang="en-US" altLang="tr-TR"/>
          </a:p>
        </p:txBody>
      </p:sp>
      <p:sp>
        <p:nvSpPr>
          <p:cNvPr id="52227" name="Rectangle 2">
            <a:extLst>
              <a:ext uri="{FF2B5EF4-FFF2-40B4-BE49-F238E27FC236}">
                <a16:creationId xmlns:a16="http://schemas.microsoft.com/office/drawing/2014/main" id="{51E461E8-B54B-9D7A-4111-7127E0F95E08}"/>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3561C8AC-B894-DD85-5A1E-F7B2429B3E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Advantages</a:t>
            </a:r>
          </a:p>
          <a:p>
            <a:pPr lvl="1" eaLnBrk="1" hangingPunct="1"/>
            <a:r>
              <a:rPr lang="en-US" altLang="tr-TR">
                <a:latin typeface="Arial" panose="020B0604020202020204" pitchFamily="34" charset="0"/>
              </a:rPr>
              <a:t>Easy to compose behaviors at runtime</a:t>
            </a:r>
          </a:p>
          <a:p>
            <a:pPr lvl="1" eaLnBrk="1" hangingPunct="1"/>
            <a:r>
              <a:rPr lang="en-US" altLang="tr-TR">
                <a:latin typeface="Arial" panose="020B0604020202020204" pitchFamily="34" charset="0"/>
              </a:rPr>
              <a:t>Easy to change the way the objects are composed</a:t>
            </a:r>
          </a:p>
          <a:p>
            <a:pPr eaLnBrk="1" hangingPunct="1"/>
            <a:r>
              <a:rPr lang="en-US" altLang="tr-TR">
                <a:latin typeface="Arial" panose="020B0604020202020204" pitchFamily="34" charset="0"/>
              </a:rPr>
              <a:t>Disadvantages	</a:t>
            </a:r>
          </a:p>
          <a:p>
            <a:pPr lvl="1" eaLnBrk="1" hangingPunct="1"/>
            <a:r>
              <a:rPr lang="en-US" altLang="tr-TR">
                <a:latin typeface="Arial" panose="020B0604020202020204" pitchFamily="34" charset="0"/>
              </a:rPr>
              <a:t>Runtime inefficiency</a:t>
            </a:r>
          </a:p>
          <a:p>
            <a:pPr lvl="1" eaLnBrk="1" hangingPunct="1"/>
            <a:r>
              <a:rPr lang="en-US" altLang="tr-TR">
                <a:latin typeface="Arial" panose="020B0604020202020204" pitchFamily="34" charset="0"/>
              </a:rPr>
              <a:t>Useful only when it simplifies</a:t>
            </a:r>
          </a:p>
          <a:p>
            <a:pPr eaLnBrk="1" hangingPunct="1"/>
            <a:endParaRPr lang="en-US" altLang="tr-T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4325884-56B3-7810-9462-A9E0B2875F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5934AC-BFB9-4753-9F01-EE212AB84BC5}" type="slidenum">
              <a:rPr lang="en-US" altLang="tr-TR"/>
              <a:pPr/>
              <a:t>31</a:t>
            </a:fld>
            <a:endParaRPr lang="en-US" altLang="tr-TR"/>
          </a:p>
        </p:txBody>
      </p:sp>
      <p:sp>
        <p:nvSpPr>
          <p:cNvPr id="54275" name="Rectangle 2">
            <a:extLst>
              <a:ext uri="{FF2B5EF4-FFF2-40B4-BE49-F238E27FC236}">
                <a16:creationId xmlns:a16="http://schemas.microsoft.com/office/drawing/2014/main" id="{4E90566B-767E-326E-979C-A7912C0F3A1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82F14B92-6FAB-5D87-9888-3EB3EFC133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Advantages</a:t>
            </a:r>
          </a:p>
          <a:p>
            <a:pPr lvl="1" eaLnBrk="1" hangingPunct="1"/>
            <a:r>
              <a:rPr lang="en-US" altLang="tr-TR">
                <a:latin typeface="Arial" panose="020B0604020202020204" pitchFamily="34" charset="0"/>
              </a:rPr>
              <a:t>Easy to compose behaviors at runtime</a:t>
            </a:r>
          </a:p>
          <a:p>
            <a:pPr lvl="1" eaLnBrk="1" hangingPunct="1"/>
            <a:r>
              <a:rPr lang="en-US" altLang="tr-TR">
                <a:latin typeface="Arial" panose="020B0604020202020204" pitchFamily="34" charset="0"/>
              </a:rPr>
              <a:t>Easy to change the way the objects are composed</a:t>
            </a:r>
          </a:p>
          <a:p>
            <a:pPr eaLnBrk="1" hangingPunct="1"/>
            <a:r>
              <a:rPr lang="en-US" altLang="tr-TR">
                <a:latin typeface="Arial" panose="020B0604020202020204" pitchFamily="34" charset="0"/>
              </a:rPr>
              <a:t>Disadvantages	</a:t>
            </a:r>
          </a:p>
          <a:p>
            <a:pPr lvl="1" eaLnBrk="1" hangingPunct="1"/>
            <a:r>
              <a:rPr lang="en-US" altLang="tr-TR">
                <a:latin typeface="Arial" panose="020B0604020202020204" pitchFamily="34" charset="0"/>
              </a:rPr>
              <a:t>Runtime inefficiency</a:t>
            </a:r>
          </a:p>
          <a:p>
            <a:pPr lvl="1" eaLnBrk="1" hangingPunct="1"/>
            <a:r>
              <a:rPr lang="en-US" altLang="tr-TR">
                <a:latin typeface="Arial" panose="020B0604020202020204" pitchFamily="34" charset="0"/>
              </a:rPr>
              <a:t>Useful only when it simplifies</a:t>
            </a:r>
          </a:p>
          <a:p>
            <a:pPr eaLnBrk="1" hangingPunct="1"/>
            <a:endParaRPr lang="en-US" altLang="tr-T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7B1E581-12AA-7E77-8FD5-5CC87B19C6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C8F57F-9FFA-47C2-983D-1CF3FA159BF4}" type="slidenum">
              <a:rPr lang="en-US" altLang="tr-TR"/>
              <a:pPr/>
              <a:t>32</a:t>
            </a:fld>
            <a:endParaRPr lang="en-US" altLang="tr-TR"/>
          </a:p>
        </p:txBody>
      </p:sp>
      <p:sp>
        <p:nvSpPr>
          <p:cNvPr id="56323" name="Rectangle 2">
            <a:extLst>
              <a:ext uri="{FF2B5EF4-FFF2-40B4-BE49-F238E27FC236}">
                <a16:creationId xmlns:a16="http://schemas.microsoft.com/office/drawing/2014/main" id="{B3135BED-CC1C-8219-3E28-B0B5B5C9883C}"/>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DFB82F74-7F9B-C880-F5A4-DBF097FB51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Advantages</a:t>
            </a:r>
          </a:p>
          <a:p>
            <a:pPr lvl="1" eaLnBrk="1" hangingPunct="1"/>
            <a:r>
              <a:rPr lang="en-US" altLang="tr-TR">
                <a:latin typeface="Arial" panose="020B0604020202020204" pitchFamily="34" charset="0"/>
              </a:rPr>
              <a:t>Easy to compose behaviors at runtime</a:t>
            </a:r>
          </a:p>
          <a:p>
            <a:pPr lvl="1" eaLnBrk="1" hangingPunct="1"/>
            <a:r>
              <a:rPr lang="en-US" altLang="tr-TR">
                <a:latin typeface="Arial" panose="020B0604020202020204" pitchFamily="34" charset="0"/>
              </a:rPr>
              <a:t>Easy to change the way the objects are composed</a:t>
            </a:r>
          </a:p>
          <a:p>
            <a:pPr eaLnBrk="1" hangingPunct="1"/>
            <a:r>
              <a:rPr lang="en-US" altLang="tr-TR">
                <a:latin typeface="Arial" panose="020B0604020202020204" pitchFamily="34" charset="0"/>
              </a:rPr>
              <a:t>Disadvantages	</a:t>
            </a:r>
          </a:p>
          <a:p>
            <a:pPr lvl="1" eaLnBrk="1" hangingPunct="1"/>
            <a:r>
              <a:rPr lang="en-US" altLang="tr-TR">
                <a:latin typeface="Arial" panose="020B0604020202020204" pitchFamily="34" charset="0"/>
              </a:rPr>
              <a:t>Runtime inefficiency</a:t>
            </a:r>
          </a:p>
          <a:p>
            <a:pPr lvl="1" eaLnBrk="1" hangingPunct="1"/>
            <a:r>
              <a:rPr lang="en-US" altLang="tr-TR">
                <a:latin typeface="Arial" panose="020B0604020202020204" pitchFamily="34" charset="0"/>
              </a:rPr>
              <a:t>Useful only when it simplifies</a:t>
            </a:r>
          </a:p>
          <a:p>
            <a:pPr eaLnBrk="1" hangingPunct="1"/>
            <a:endParaRPr lang="en-US" altLang="tr-T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CAAA41A-9096-C56E-89B4-E2B09F7A4D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AC6D28-072D-4284-9BE2-E26AF7D08B38}" type="slidenum">
              <a:rPr lang="en-US" altLang="tr-TR"/>
              <a:pPr/>
              <a:t>35</a:t>
            </a:fld>
            <a:endParaRPr lang="en-US" altLang="tr-TR"/>
          </a:p>
        </p:txBody>
      </p:sp>
      <p:sp>
        <p:nvSpPr>
          <p:cNvPr id="77827" name="Rectangle 2">
            <a:extLst>
              <a:ext uri="{FF2B5EF4-FFF2-40B4-BE49-F238E27FC236}">
                <a16:creationId xmlns:a16="http://schemas.microsoft.com/office/drawing/2014/main" id="{28B086C2-294D-FDBA-FD58-7EC701EE3DDB}"/>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A1B47F81-4171-6D56-491B-8E954184F4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Design for change: design patterns helps you here. Each pattern lets some aspects of the system structure vary independently of other aspects, thereby making a system more robust to a particular kind of change</a:t>
            </a:r>
          </a:p>
        </p:txBody>
      </p:sp>
    </p:spTree>
    <p:extLst>
      <p:ext uri="{BB962C8B-B14F-4D97-AF65-F5344CB8AC3E}">
        <p14:creationId xmlns:p14="http://schemas.microsoft.com/office/powerpoint/2010/main" val="247596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7DF3CF-CD64-440C-A5AD-332484EC5F7F}" type="slidenum">
              <a:rPr lang="en-US" smtClean="0"/>
              <a:t>3</a:t>
            </a:fld>
            <a:endParaRPr lang="en-US"/>
          </a:p>
        </p:txBody>
      </p:sp>
    </p:spTree>
    <p:extLst>
      <p:ext uri="{BB962C8B-B14F-4D97-AF65-F5344CB8AC3E}">
        <p14:creationId xmlns:p14="http://schemas.microsoft.com/office/powerpoint/2010/main" val="837332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ClrTx/>
              <a:buSzTx/>
              <a:buFontTx/>
              <a:buNone/>
              <a:defRPr/>
            </a:pPr>
            <a:r>
              <a:rPr lang="en-US" altLang="tr-TR" sz="1200" dirty="0">
                <a:latin typeface="Courier New" panose="02070309020205020404" pitchFamily="49" charset="0"/>
                <a:cs typeface="Courier New" panose="02070309020205020404" pitchFamily="49" charset="0"/>
              </a:rPr>
              <a:t>class Car{</a:t>
            </a:r>
          </a:p>
          <a:p>
            <a:pPr>
              <a:spcBef>
                <a:spcPct val="0"/>
              </a:spcBef>
              <a:buClrTx/>
              <a:buSzTx/>
              <a:buFontTx/>
              <a:buNone/>
              <a:defRPr/>
            </a:pPr>
            <a:r>
              <a:rPr lang="en-US" altLang="tr-TR" sz="1200" dirty="0">
                <a:latin typeface="Courier New" panose="02070309020205020404" pitchFamily="49" charset="0"/>
                <a:cs typeface="Courier New" panose="02070309020205020404" pitchFamily="49" charset="0"/>
              </a:rPr>
              <a:t>Breaking </a:t>
            </a:r>
            <a:r>
              <a:rPr lang="en-US" altLang="tr-TR" sz="1200" dirty="0" err="1">
                <a:latin typeface="Courier New" panose="02070309020205020404" pitchFamily="49" charset="0"/>
                <a:cs typeface="Courier New" panose="02070309020205020404" pitchFamily="49" charset="0"/>
              </a:rPr>
              <a:t>breakS</a:t>
            </a:r>
            <a:r>
              <a:rPr lang="en-US" altLang="tr-TR" sz="1200" dirty="0">
                <a:latin typeface="Courier New" panose="02070309020205020404" pitchFamily="49" charset="0"/>
                <a:cs typeface="Courier New" panose="02070309020205020404" pitchFamily="49" charset="0"/>
              </a:rPr>
              <a:t>;</a:t>
            </a:r>
          </a:p>
          <a:p>
            <a:pPr>
              <a:spcBef>
                <a:spcPct val="0"/>
              </a:spcBef>
              <a:buClrTx/>
              <a:buSzTx/>
              <a:buFontTx/>
              <a:buNone/>
              <a:defRPr/>
            </a:pPr>
            <a:r>
              <a:rPr lang="en-US" altLang="tr-TR" sz="1200" dirty="0">
                <a:latin typeface="Courier New" panose="02070309020205020404" pitchFamily="49" charset="0"/>
                <a:cs typeface="Courier New" panose="02070309020205020404" pitchFamily="49" charset="0"/>
              </a:rPr>
              <a:t>Accelerate </a:t>
            </a:r>
            <a:r>
              <a:rPr lang="en-US" altLang="tr-TR" sz="1200" dirty="0" err="1">
                <a:latin typeface="Courier New" panose="02070309020205020404" pitchFamily="49" charset="0"/>
                <a:cs typeface="Courier New" panose="02070309020205020404" pitchFamily="49" charset="0"/>
              </a:rPr>
              <a:t>accelS</a:t>
            </a:r>
            <a:r>
              <a:rPr lang="en-US" altLang="tr-TR" sz="1200" dirty="0">
                <a:latin typeface="Courier New" panose="02070309020205020404" pitchFamily="49" charset="0"/>
                <a:cs typeface="Courier New" panose="02070309020205020404" pitchFamily="49" charset="0"/>
              </a:rPr>
              <a:t>;</a:t>
            </a:r>
          </a:p>
          <a:p>
            <a:pPr>
              <a:spcBef>
                <a:spcPct val="0"/>
              </a:spcBef>
              <a:buClrTx/>
              <a:buSzTx/>
              <a:buFontTx/>
              <a:buNone/>
              <a:defRPr/>
            </a:pPr>
            <a:r>
              <a:rPr lang="en-US" altLang="tr-TR" sz="1200" dirty="0">
                <a:latin typeface="Courier New" panose="02070309020205020404" pitchFamily="49" charset="0"/>
                <a:cs typeface="Courier New" panose="02070309020205020404" pitchFamily="49" charset="0"/>
              </a:rPr>
              <a:t>…</a:t>
            </a:r>
          </a:p>
          <a:p>
            <a:pPr>
              <a:spcBef>
                <a:spcPct val="0"/>
              </a:spcBef>
              <a:buClrTx/>
              <a:buSzTx/>
              <a:buFontTx/>
              <a:buNone/>
              <a:defRPr/>
            </a:pPr>
            <a:r>
              <a:rPr lang="en-US" altLang="tr-TR" sz="1200" dirty="0">
                <a:latin typeface="Courier New" panose="02070309020205020404" pitchFamily="49" charset="0"/>
                <a:cs typeface="Courier New" panose="02070309020205020404" pitchFamily="49" charset="0"/>
              </a:rPr>
              <a:t>break(){</a:t>
            </a:r>
          </a:p>
          <a:p>
            <a:pPr>
              <a:spcBef>
                <a:spcPct val="0"/>
              </a:spcBef>
              <a:buClrTx/>
              <a:buSzTx/>
              <a:buFontTx/>
              <a:buNone/>
              <a:defRPr/>
            </a:pPr>
            <a:r>
              <a:rPr lang="en-US" altLang="tr-TR" sz="1200" dirty="0">
                <a:latin typeface="Courier New" panose="02070309020205020404" pitchFamily="49" charset="0"/>
                <a:cs typeface="Courier New" panose="02070309020205020404" pitchFamily="49" charset="0"/>
              </a:rPr>
              <a:t>   </a:t>
            </a:r>
            <a:r>
              <a:rPr lang="en-US" altLang="tr-TR" sz="1200" dirty="0" err="1">
                <a:latin typeface="Courier New" panose="02070309020205020404" pitchFamily="49" charset="0"/>
                <a:cs typeface="Courier New" panose="02070309020205020404" pitchFamily="49" charset="0"/>
              </a:rPr>
              <a:t>breakS.break</a:t>
            </a:r>
            <a:r>
              <a:rPr lang="en-US" altLang="tr-TR" sz="1200" dirty="0">
                <a:latin typeface="Courier New" panose="02070309020205020404" pitchFamily="49" charset="0"/>
                <a:cs typeface="Courier New" panose="02070309020205020404" pitchFamily="49" charset="0"/>
              </a:rPr>
              <a:t>();}</a:t>
            </a:r>
          </a:p>
          <a:p>
            <a:pPr>
              <a:spcBef>
                <a:spcPct val="0"/>
              </a:spcBef>
              <a:buClrTx/>
              <a:buSzTx/>
              <a:buFontTx/>
              <a:buNone/>
              <a:defRPr/>
            </a:pPr>
            <a:r>
              <a:rPr lang="en-US" altLang="tr-TR" sz="1200" dirty="0">
                <a:latin typeface="Courier New" panose="02070309020205020404" pitchFamily="49" charset="0"/>
                <a:cs typeface="Courier New" panose="02070309020205020404" pitchFamily="49" charset="0"/>
              </a:rPr>
              <a:t>accelerate(){</a:t>
            </a:r>
          </a:p>
          <a:p>
            <a:pPr>
              <a:spcBef>
                <a:spcPct val="0"/>
              </a:spcBef>
              <a:buClrTx/>
              <a:buSzTx/>
              <a:buFontTx/>
              <a:buNone/>
              <a:defRPr/>
            </a:pPr>
            <a:r>
              <a:rPr lang="en-US" altLang="tr-TR" sz="1200" dirty="0">
                <a:latin typeface="Courier New" panose="02070309020205020404" pitchFamily="49" charset="0"/>
                <a:cs typeface="Courier New" panose="02070309020205020404" pitchFamily="49" charset="0"/>
              </a:rPr>
              <a:t>   </a:t>
            </a:r>
            <a:r>
              <a:rPr lang="en-US" altLang="tr-TR" sz="1200" dirty="0" err="1">
                <a:latin typeface="Courier New" panose="02070309020205020404" pitchFamily="49" charset="0"/>
                <a:cs typeface="Courier New" panose="02070309020205020404" pitchFamily="49" charset="0"/>
              </a:rPr>
              <a:t>accelS.accelerate</a:t>
            </a:r>
            <a:r>
              <a:rPr lang="en-US" altLang="tr-TR" sz="1200" dirty="0">
                <a:latin typeface="Courier New" panose="02070309020205020404" pitchFamily="49" charset="0"/>
                <a:cs typeface="Courier New" panose="02070309020205020404" pitchFamily="49" charset="0"/>
              </a:rPr>
              <a:t>();}</a:t>
            </a:r>
          </a:p>
          <a:p>
            <a:endParaRPr lang="en-US" dirty="0"/>
          </a:p>
        </p:txBody>
      </p:sp>
      <p:sp>
        <p:nvSpPr>
          <p:cNvPr id="4" name="Slide Number Placeholder 3"/>
          <p:cNvSpPr>
            <a:spLocks noGrp="1"/>
          </p:cNvSpPr>
          <p:nvPr>
            <p:ph type="sldNum" sz="quarter" idx="5"/>
          </p:nvPr>
        </p:nvSpPr>
        <p:spPr/>
        <p:txBody>
          <a:bodyPr/>
          <a:lstStyle/>
          <a:p>
            <a:fld id="{5654FBDE-A9F9-4F5B-96DE-C51BD4646E22}" type="slidenum">
              <a:rPr lang="en-US" altLang="en-US" smtClean="0"/>
              <a:pPr/>
              <a:t>47</a:t>
            </a:fld>
            <a:endParaRPr lang="en-US" altLang="en-US"/>
          </a:p>
        </p:txBody>
      </p:sp>
    </p:spTree>
    <p:extLst>
      <p:ext uri="{BB962C8B-B14F-4D97-AF65-F5344CB8AC3E}">
        <p14:creationId xmlns:p14="http://schemas.microsoft.com/office/powerpoint/2010/main" val="2004017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CAAA41A-9096-C56E-89B4-E2B09F7A4D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AC6D28-072D-4284-9BE2-E26AF7D08B38}" type="slidenum">
              <a:rPr lang="en-US" altLang="tr-TR"/>
              <a:pPr/>
              <a:t>48</a:t>
            </a:fld>
            <a:endParaRPr lang="en-US" altLang="tr-TR"/>
          </a:p>
        </p:txBody>
      </p:sp>
      <p:sp>
        <p:nvSpPr>
          <p:cNvPr id="77827" name="Rectangle 2">
            <a:extLst>
              <a:ext uri="{FF2B5EF4-FFF2-40B4-BE49-F238E27FC236}">
                <a16:creationId xmlns:a16="http://schemas.microsoft.com/office/drawing/2014/main" id="{28B086C2-294D-FDBA-FD58-7EC701EE3DDB}"/>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A1B47F81-4171-6D56-491B-8E954184F4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Design for change: design patterns helps you here. Each pattern lets some aspects of the system structure vary independently of other aspects, thereby making a system more robust to a particular kind of change</a:t>
            </a:r>
          </a:p>
        </p:txBody>
      </p:sp>
    </p:spTree>
    <p:extLst>
      <p:ext uri="{BB962C8B-B14F-4D97-AF65-F5344CB8AC3E}">
        <p14:creationId xmlns:p14="http://schemas.microsoft.com/office/powerpoint/2010/main" val="2719034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CAAA41A-9096-C56E-89B4-E2B09F7A4D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AC6D28-072D-4284-9BE2-E26AF7D08B38}" type="slidenum">
              <a:rPr lang="en-US" altLang="tr-TR"/>
              <a:pPr/>
              <a:t>53</a:t>
            </a:fld>
            <a:endParaRPr lang="en-US" altLang="tr-TR"/>
          </a:p>
        </p:txBody>
      </p:sp>
      <p:sp>
        <p:nvSpPr>
          <p:cNvPr id="77827" name="Rectangle 2">
            <a:extLst>
              <a:ext uri="{FF2B5EF4-FFF2-40B4-BE49-F238E27FC236}">
                <a16:creationId xmlns:a16="http://schemas.microsoft.com/office/drawing/2014/main" id="{28B086C2-294D-FDBA-FD58-7EC701EE3DDB}"/>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A1B47F81-4171-6D56-491B-8E954184F4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Design for change: design patterns helps you here. Each pattern lets some aspects of the system structure vary independently of other aspects, thereby making a system more robust to a particular kind of change</a:t>
            </a:r>
          </a:p>
        </p:txBody>
      </p:sp>
    </p:spTree>
    <p:extLst>
      <p:ext uri="{BB962C8B-B14F-4D97-AF65-F5344CB8AC3E}">
        <p14:creationId xmlns:p14="http://schemas.microsoft.com/office/powerpoint/2010/main" val="4263947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B345017-2DA8-027E-CFA1-FC0160AD8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5DE29D-F5DB-4274-BACE-661F4FC73A52}" type="slidenum">
              <a:rPr lang="en-US" altLang="tr-TR"/>
              <a:pPr/>
              <a:t>57</a:t>
            </a:fld>
            <a:endParaRPr lang="en-US" altLang="tr-TR"/>
          </a:p>
        </p:txBody>
      </p:sp>
      <p:sp>
        <p:nvSpPr>
          <p:cNvPr id="68611" name="Rectangle 2">
            <a:extLst>
              <a:ext uri="{FF2B5EF4-FFF2-40B4-BE49-F238E27FC236}">
                <a16:creationId xmlns:a16="http://schemas.microsoft.com/office/drawing/2014/main" id="{185C8D0D-A7F6-C986-021D-006DA64403B1}"/>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53705AFB-DAA5-9137-21CD-6333A6D52E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a:t>
            </a:r>
            <a:r>
              <a:rPr lang="en-US" b="1" dirty="0"/>
              <a:t>Call</a:t>
            </a:r>
            <a:r>
              <a:rPr lang="en-US" dirty="0"/>
              <a:t> class is </a:t>
            </a:r>
            <a:r>
              <a:rPr lang="en-US" b="1" dirty="0"/>
              <a:t>open for extension</a:t>
            </a:r>
            <a:r>
              <a:rPr lang="en-US" dirty="0"/>
              <a:t> because you can create new concrete classes (like </a:t>
            </a:r>
            <a:r>
              <a:rPr lang="en-US" dirty="0" err="1"/>
              <a:t>ISDN_Call</a:t>
            </a:r>
            <a:r>
              <a:rPr lang="en-US" dirty="0"/>
              <a:t>, </a:t>
            </a:r>
            <a:r>
              <a:rPr lang="en-US" dirty="0" err="1"/>
              <a:t>ISUP_Call</a:t>
            </a:r>
            <a:r>
              <a:rPr lang="en-US" dirty="0"/>
              <a:t>, and </a:t>
            </a:r>
            <a:r>
              <a:rPr lang="en-US" dirty="0" err="1"/>
              <a:t>GSM_Call</a:t>
            </a:r>
            <a:r>
              <a:rPr lang="en-US" dirty="0"/>
              <a:t>) that inherit from or implement it. Each new class provides its own unique implementation of the Call behavior, allowing the system to handle new call types without altering the base Call class.</a:t>
            </a:r>
          </a:p>
          <a:p>
            <a:r>
              <a:rPr lang="en-US" dirty="0"/>
              <a:t>The </a:t>
            </a:r>
            <a:r>
              <a:rPr lang="en-US" dirty="0" err="1"/>
              <a:t>CallManager</a:t>
            </a:r>
            <a:r>
              <a:rPr lang="en-US" dirty="0"/>
              <a:t> and </a:t>
            </a:r>
            <a:r>
              <a:rPr lang="en-US" dirty="0" err="1"/>
              <a:t>CallRouter</a:t>
            </a:r>
            <a:r>
              <a:rPr lang="en-US" dirty="0"/>
              <a:t> classes are </a:t>
            </a:r>
            <a:r>
              <a:rPr lang="en-US" b="1" dirty="0"/>
              <a:t>closed for modification</a:t>
            </a:r>
            <a:r>
              <a:rPr lang="en-US" dirty="0"/>
              <a:t>. They depend on the abstract Call class, not on a specific call type like </a:t>
            </a:r>
            <a:r>
              <a:rPr lang="en-US" dirty="0" err="1"/>
              <a:t>ISDN_Call</a:t>
            </a:r>
            <a:r>
              <a:rPr lang="en-US" dirty="0"/>
              <a:t>. This means their logic for managing and routing calls doesn't need to be changed every time a new type of call is introduced. For example, the </a:t>
            </a:r>
            <a:r>
              <a:rPr lang="en-US" dirty="0" err="1"/>
              <a:t>route_call</a:t>
            </a:r>
            <a:r>
              <a:rPr lang="en-US" dirty="0"/>
              <a:t> method in </a:t>
            </a:r>
            <a:r>
              <a:rPr lang="en-US" dirty="0" err="1"/>
              <a:t>CallRouter</a:t>
            </a:r>
            <a:r>
              <a:rPr lang="en-US" dirty="0"/>
              <a:t> can simply accept a Call object, and the specific routing logic will be handled polymorphically by the concrete Call subtype (e.g., </a:t>
            </a:r>
            <a:r>
              <a:rPr lang="en-US" dirty="0" err="1"/>
              <a:t>ISDN_Call</a:t>
            </a:r>
            <a:r>
              <a:rPr lang="en-US" dirty="0"/>
              <a:t> or </a:t>
            </a:r>
            <a:r>
              <a:rPr lang="en-US" dirty="0" err="1"/>
              <a:t>GSM_Call</a:t>
            </a:r>
            <a:r>
              <a:rPr lang="en-US" dirty="0"/>
              <a:t>).</a:t>
            </a:r>
          </a:p>
          <a:p>
            <a:pPr eaLnBrk="1" hangingPunct="1"/>
            <a:endParaRPr lang="en-US" altLang="tr-TR" dirty="0">
              <a:latin typeface="Arial" panose="020B0604020202020204" pitchFamily="34" charset="0"/>
            </a:endParaRPr>
          </a:p>
        </p:txBody>
      </p:sp>
    </p:spTree>
    <p:extLst>
      <p:ext uri="{BB962C8B-B14F-4D97-AF65-F5344CB8AC3E}">
        <p14:creationId xmlns:p14="http://schemas.microsoft.com/office/powerpoint/2010/main" val="79995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arenR"/>
            </a:pPr>
            <a:r>
              <a:rPr lang="en-US" altLang="en-US" dirty="0"/>
              <a:t>Favor composition over inheritance</a:t>
            </a:r>
          </a:p>
          <a:p>
            <a:pPr marL="514350" indent="-514350">
              <a:buFont typeface="+mj-lt"/>
              <a:buAutoNum type="arabicParenR"/>
            </a:pPr>
            <a:r>
              <a:rPr lang="en-US" altLang="en-US" dirty="0"/>
              <a:t>Encapsulate what varies</a:t>
            </a:r>
          </a:p>
          <a:p>
            <a:pPr marL="514350" indent="-514350">
              <a:buFont typeface="+mj-lt"/>
              <a:buAutoNum type="arabicParenR"/>
            </a:pPr>
            <a:r>
              <a:rPr lang="en-US" altLang="en-US" dirty="0"/>
              <a:t>Implement to interface</a:t>
            </a:r>
          </a:p>
          <a:p>
            <a:endParaRPr lang="en-US" dirty="0"/>
          </a:p>
        </p:txBody>
      </p:sp>
      <p:sp>
        <p:nvSpPr>
          <p:cNvPr id="4" name="Slide Number Placeholder 3"/>
          <p:cNvSpPr>
            <a:spLocks noGrp="1"/>
          </p:cNvSpPr>
          <p:nvPr>
            <p:ph type="sldNum" sz="quarter" idx="5"/>
          </p:nvPr>
        </p:nvSpPr>
        <p:spPr/>
        <p:txBody>
          <a:bodyPr/>
          <a:lstStyle/>
          <a:p>
            <a:fld id="{5654FBDE-A9F9-4F5B-96DE-C51BD4646E22}" type="slidenum">
              <a:rPr lang="en-US" altLang="en-US" smtClean="0"/>
              <a:pPr/>
              <a:t>59</a:t>
            </a:fld>
            <a:endParaRPr lang="en-US" altLang="en-US"/>
          </a:p>
        </p:txBody>
      </p:sp>
    </p:spTree>
    <p:extLst>
      <p:ext uri="{BB962C8B-B14F-4D97-AF65-F5344CB8AC3E}">
        <p14:creationId xmlns:p14="http://schemas.microsoft.com/office/powerpoint/2010/main" val="731231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4D9F5FC-9F83-5A31-1FC8-D4BEC3E1F6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C0AD6B-1B9B-4723-90D7-656FAE6C0E6D}" type="slidenum">
              <a:rPr lang="en-US" altLang="tr-TR"/>
              <a:pPr/>
              <a:t>68</a:t>
            </a:fld>
            <a:endParaRPr lang="en-US" altLang="tr-TR"/>
          </a:p>
        </p:txBody>
      </p:sp>
      <p:sp>
        <p:nvSpPr>
          <p:cNvPr id="82947" name="Rectangle 2">
            <a:extLst>
              <a:ext uri="{FF2B5EF4-FFF2-40B4-BE49-F238E27FC236}">
                <a16:creationId xmlns:a16="http://schemas.microsoft.com/office/drawing/2014/main" id="{ABA387E4-E2DD-F861-AE06-D6FD7E90645B}"/>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F08FDDD4-39C2-3B25-29BF-533E6AE9C1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A symptom of poor cohesion is the proliferation of decision logic in the object. The decision logic is required to negotiate priorities between conflicting behaviors—behaviors that support different purposes</a:t>
            </a:r>
          </a:p>
          <a:p>
            <a:pPr eaLnBrk="1" hangingPunct="1"/>
            <a:endParaRPr lang="en-US" altLang="tr-T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5A48ABC9-B8DA-4170-45B0-829C1B11A3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31E680-3573-48EC-9779-FE0EDF7E2199}" type="slidenum">
              <a:rPr lang="en-US" altLang="tr-TR"/>
              <a:pPr/>
              <a:t>72</a:t>
            </a:fld>
            <a:endParaRPr lang="en-US" altLang="tr-TR"/>
          </a:p>
        </p:txBody>
      </p:sp>
      <p:sp>
        <p:nvSpPr>
          <p:cNvPr id="88067" name="Rectangle 2">
            <a:extLst>
              <a:ext uri="{FF2B5EF4-FFF2-40B4-BE49-F238E27FC236}">
                <a16:creationId xmlns:a16="http://schemas.microsoft.com/office/drawing/2014/main" id="{0FEAE63F-B0B3-C4CC-2534-B10F59FC08F6}"/>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BBFE0C18-4B97-951C-23A8-BDD0F83278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CoffeeCup's modify() method is not very cohesive because it includes code to do tasks that, conceptually, are quite different.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133031E-7886-80EE-199D-1778557E2B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CC196F-40D4-4D55-AA39-000BC2B1919C}" type="slidenum">
              <a:rPr lang="en-US" altLang="tr-TR"/>
              <a:pPr/>
              <a:t>4</a:t>
            </a:fld>
            <a:endParaRPr lang="en-US" altLang="tr-TR"/>
          </a:p>
        </p:txBody>
      </p:sp>
      <p:sp>
        <p:nvSpPr>
          <p:cNvPr id="21507" name="Rectangle 2">
            <a:extLst>
              <a:ext uri="{FF2B5EF4-FFF2-40B4-BE49-F238E27FC236}">
                <a16:creationId xmlns:a16="http://schemas.microsoft.com/office/drawing/2014/main" id="{6D62F1D3-34D6-2E8E-E090-D6173A7AABF8}"/>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EC6FB02-A03B-8D12-66A5-CF2551EFBD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i="1">
                <a:latin typeface="Arial" panose="020B0604020202020204" pitchFamily="34" charset="0"/>
              </a:rPr>
              <a:t>An </a:t>
            </a:r>
            <a:r>
              <a:rPr lang="en-GB" altLang="tr-TR" b="1" i="1">
                <a:solidFill>
                  <a:schemeClr val="accent1"/>
                </a:solidFill>
                <a:latin typeface="Arial" panose="020B0604020202020204" pitchFamily="34" charset="0"/>
              </a:rPr>
              <a:t>object</a:t>
            </a:r>
            <a:r>
              <a:rPr lang="en-GB" altLang="tr-TR" i="1">
                <a:latin typeface="Arial" panose="020B0604020202020204" pitchFamily="34" charset="0"/>
              </a:rPr>
              <a:t> is an entity that has a state and a defined set of operations which operate on that state. The state is represented as a set of object attributes. The operations associated with the object provide services to other objects (clients) which request these services when some computation is required. </a:t>
            </a:r>
          </a:p>
          <a:p>
            <a:pPr eaLnBrk="1" hangingPunct="1"/>
            <a:endParaRPr lang="en-GB" altLang="tr-TR" i="1">
              <a:latin typeface="Arial" panose="020B0604020202020204" pitchFamily="34" charset="0"/>
            </a:endParaRPr>
          </a:p>
          <a:p>
            <a:pPr eaLnBrk="1" hangingPunct="1"/>
            <a:r>
              <a:rPr lang="en-GB" altLang="tr-TR">
                <a:latin typeface="Arial" panose="020B0604020202020204" pitchFamily="34" charset="0"/>
              </a:rPr>
              <a:t>Object classes may inherit attributes and services from other object classes.</a:t>
            </a:r>
            <a:endParaRPr lang="en-US" altLang="tr-TR">
              <a:latin typeface="Arial" panose="020B0604020202020204" pitchFamily="34" charset="0"/>
            </a:endParaRPr>
          </a:p>
          <a:p>
            <a:pPr eaLnBrk="1" hangingPunct="1"/>
            <a:endParaRPr lang="en-GB" altLang="tr-TR" i="1">
              <a:latin typeface="Arial" panose="020B0604020202020204" pitchFamily="34" charset="0"/>
            </a:endParaRPr>
          </a:p>
          <a:p>
            <a:pPr eaLnBrk="1" hangingPunct="1"/>
            <a:endParaRPr lang="en-GB" altLang="tr-TR" i="1">
              <a:latin typeface="Arial" panose="020B0604020202020204" pitchFamily="34" charset="0"/>
            </a:endParaRPr>
          </a:p>
          <a:p>
            <a:pPr eaLnBrk="1" hangingPunct="1"/>
            <a:r>
              <a:rPr lang="en-GB" altLang="tr-TR" i="1">
                <a:latin typeface="Arial" panose="020B0604020202020204" pitchFamily="34" charset="0"/>
              </a:rPr>
              <a:t>Objects are created according to some </a:t>
            </a:r>
            <a:r>
              <a:rPr lang="en-GB" altLang="tr-TR" b="1" i="1">
                <a:solidFill>
                  <a:schemeClr val="accent1"/>
                </a:solidFill>
                <a:latin typeface="Arial" panose="020B0604020202020204" pitchFamily="34" charset="0"/>
              </a:rPr>
              <a:t>object class</a:t>
            </a:r>
            <a:r>
              <a:rPr lang="en-GB" altLang="tr-TR" i="1">
                <a:latin typeface="Arial" panose="020B0604020202020204" pitchFamily="34" charset="0"/>
              </a:rPr>
              <a:t> definition. An object class definition serves as a template for objects. It includes declarations of all the attributes and services which should be associated with an object of that class.</a:t>
            </a:r>
            <a:r>
              <a:rPr lang="en-GB" altLang="tr-TR">
                <a:latin typeface="Arial" panose="020B0604020202020204" pitchFamily="34" charset="0"/>
              </a:rPr>
              <a:t> </a:t>
            </a:r>
            <a:endParaRPr lang="en-US" altLang="tr-T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D8865214-8861-212C-D7F1-20E74BB4AA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1AC701-38DE-4AD1-BC85-BF757C876A12}" type="slidenum">
              <a:rPr lang="en-US" altLang="tr-TR"/>
              <a:pPr/>
              <a:t>10</a:t>
            </a:fld>
            <a:endParaRPr lang="en-US" altLang="tr-TR"/>
          </a:p>
        </p:txBody>
      </p:sp>
      <p:sp>
        <p:nvSpPr>
          <p:cNvPr id="24579" name="Rectangle 2">
            <a:extLst>
              <a:ext uri="{FF2B5EF4-FFF2-40B4-BE49-F238E27FC236}">
                <a16:creationId xmlns:a16="http://schemas.microsoft.com/office/drawing/2014/main" id="{B9C4FE82-175F-5B36-31F7-1EC81C89EBE9}"/>
              </a:ext>
            </a:extLst>
          </p:cNvPr>
          <p:cNvSpPr>
            <a:spLocks noGrp="1" noChangeArrowheads="1"/>
          </p:cNvSpPr>
          <p:nvPr>
            <p:ph type="body" idx="1"/>
          </p:nvPr>
        </p:nvSpPr>
        <p:spPr>
          <a:xfrm>
            <a:off x="817563" y="4718050"/>
            <a:ext cx="51466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tr-TR" altLang="tr-TR">
              <a:latin typeface="Arial" panose="020B0604020202020204" pitchFamily="34" charset="0"/>
            </a:endParaRPr>
          </a:p>
        </p:txBody>
      </p:sp>
      <p:sp>
        <p:nvSpPr>
          <p:cNvPr id="24580" name="Rectangle 3">
            <a:extLst>
              <a:ext uri="{FF2B5EF4-FFF2-40B4-BE49-F238E27FC236}">
                <a16:creationId xmlns:a16="http://schemas.microsoft.com/office/drawing/2014/main" id="{816A2BE6-8052-A96E-22BE-4438638338DF}"/>
              </a:ext>
            </a:extLst>
          </p:cNvPr>
          <p:cNvSpPr>
            <a:spLocks noGrp="1" noRot="1" noChangeAspect="1" noChangeArrowheads="1" noTextEdit="1"/>
          </p:cNvSpPr>
          <p:nvPr>
            <p:ph type="sldImg"/>
          </p:nvPr>
        </p:nvSpPr>
        <p:spPr>
          <a:xfrm>
            <a:off x="1073150" y="866775"/>
            <a:ext cx="4635500" cy="3476625"/>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Simulate the real world</a:t>
            </a:r>
          </a:p>
          <a:p>
            <a:endParaRPr lang="en-US" dirty="0"/>
          </a:p>
        </p:txBody>
      </p:sp>
      <p:sp>
        <p:nvSpPr>
          <p:cNvPr id="4" name="Slide Number Placeholder 3"/>
          <p:cNvSpPr>
            <a:spLocks noGrp="1"/>
          </p:cNvSpPr>
          <p:nvPr>
            <p:ph type="sldNum" sz="quarter" idx="5"/>
          </p:nvPr>
        </p:nvSpPr>
        <p:spPr/>
        <p:txBody>
          <a:bodyPr/>
          <a:lstStyle/>
          <a:p>
            <a:fld id="{777DF3CF-CD64-440C-A5AD-332484EC5F7F}" type="slidenum">
              <a:rPr lang="en-US" smtClean="0"/>
              <a:t>11</a:t>
            </a:fld>
            <a:endParaRPr lang="en-US"/>
          </a:p>
        </p:txBody>
      </p:sp>
    </p:spTree>
    <p:extLst>
      <p:ext uri="{BB962C8B-B14F-4D97-AF65-F5344CB8AC3E}">
        <p14:creationId xmlns:p14="http://schemas.microsoft.com/office/powerpoint/2010/main" val="2777121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091E9-2CC5-EB56-117E-5966FDDC66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497CB-2E03-05D3-C19B-A8598F2D1B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9A443-1949-D559-DE87-304AEB7778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Simulate the real world</a:t>
            </a:r>
          </a:p>
          <a:p>
            <a:endParaRPr lang="en-US" dirty="0"/>
          </a:p>
        </p:txBody>
      </p:sp>
      <p:sp>
        <p:nvSpPr>
          <p:cNvPr id="4" name="Slide Number Placeholder 3">
            <a:extLst>
              <a:ext uri="{FF2B5EF4-FFF2-40B4-BE49-F238E27FC236}">
                <a16:creationId xmlns:a16="http://schemas.microsoft.com/office/drawing/2014/main" id="{3A3F11D7-364B-53B4-741B-3CE0FD230C2F}"/>
              </a:ext>
            </a:extLst>
          </p:cNvPr>
          <p:cNvSpPr>
            <a:spLocks noGrp="1"/>
          </p:cNvSpPr>
          <p:nvPr>
            <p:ph type="sldNum" sz="quarter" idx="5"/>
          </p:nvPr>
        </p:nvSpPr>
        <p:spPr/>
        <p:txBody>
          <a:bodyPr/>
          <a:lstStyle/>
          <a:p>
            <a:fld id="{777DF3CF-CD64-440C-A5AD-332484EC5F7F}" type="slidenum">
              <a:rPr lang="en-US" smtClean="0"/>
              <a:t>12</a:t>
            </a:fld>
            <a:endParaRPr lang="en-US"/>
          </a:p>
        </p:txBody>
      </p:sp>
    </p:spTree>
    <p:extLst>
      <p:ext uri="{BB962C8B-B14F-4D97-AF65-F5344CB8AC3E}">
        <p14:creationId xmlns:p14="http://schemas.microsoft.com/office/powerpoint/2010/main" val="58740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3wq</a:t>
            </a:r>
          </a:p>
        </p:txBody>
      </p:sp>
      <p:sp>
        <p:nvSpPr>
          <p:cNvPr id="4" name="Slide Number Placeholder 3"/>
          <p:cNvSpPr>
            <a:spLocks noGrp="1"/>
          </p:cNvSpPr>
          <p:nvPr>
            <p:ph type="sldNum" sz="quarter" idx="5"/>
          </p:nvPr>
        </p:nvSpPr>
        <p:spPr/>
        <p:txBody>
          <a:bodyPr/>
          <a:lstStyle/>
          <a:p>
            <a:fld id="{777DF3CF-CD64-440C-A5AD-332484EC5F7F}" type="slidenum">
              <a:rPr lang="en-US" smtClean="0"/>
              <a:t>13</a:t>
            </a:fld>
            <a:endParaRPr lang="en-US"/>
          </a:p>
        </p:txBody>
      </p:sp>
    </p:spTree>
    <p:extLst>
      <p:ext uri="{BB962C8B-B14F-4D97-AF65-F5344CB8AC3E}">
        <p14:creationId xmlns:p14="http://schemas.microsoft.com/office/powerpoint/2010/main" val="314814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SOLID: single responsibility, open-closed, </a:t>
            </a:r>
            <a:r>
              <a:rPr lang="en-US" dirty="0" err="1"/>
              <a:t>liskov</a:t>
            </a:r>
            <a:r>
              <a:rPr lang="en-US" dirty="0"/>
              <a:t>, interface seg, dependency injection</a:t>
            </a:r>
          </a:p>
        </p:txBody>
      </p:sp>
      <p:sp>
        <p:nvSpPr>
          <p:cNvPr id="4" name="Slide Number Placeholder 3"/>
          <p:cNvSpPr>
            <a:spLocks noGrp="1"/>
          </p:cNvSpPr>
          <p:nvPr>
            <p:ph type="sldNum" sz="quarter" idx="5"/>
          </p:nvPr>
        </p:nvSpPr>
        <p:spPr/>
        <p:txBody>
          <a:bodyPr/>
          <a:lstStyle/>
          <a:p>
            <a:fld id="{5654FBDE-A9F9-4F5B-96DE-C51BD4646E22}" type="slidenum">
              <a:rPr lang="en-US" altLang="en-US" smtClean="0"/>
              <a:pPr/>
              <a:t>14</a:t>
            </a:fld>
            <a:endParaRPr lang="en-US" altLang="en-US"/>
          </a:p>
        </p:txBody>
      </p:sp>
    </p:spTree>
    <p:extLst>
      <p:ext uri="{BB962C8B-B14F-4D97-AF65-F5344CB8AC3E}">
        <p14:creationId xmlns:p14="http://schemas.microsoft.com/office/powerpoint/2010/main" val="3967704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A07BD55-58B6-E409-8070-DCAF7470D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FBFB3F-08F5-4155-A8F4-6E5FA811D94A}" type="slidenum">
              <a:rPr lang="en-US" altLang="tr-TR"/>
              <a:pPr/>
              <a:t>15</a:t>
            </a:fld>
            <a:endParaRPr lang="en-US" altLang="tr-TR"/>
          </a:p>
        </p:txBody>
      </p:sp>
      <p:sp>
        <p:nvSpPr>
          <p:cNvPr id="27651" name="Rectangle 2">
            <a:extLst>
              <a:ext uri="{FF2B5EF4-FFF2-40B4-BE49-F238E27FC236}">
                <a16:creationId xmlns:a16="http://schemas.microsoft.com/office/drawing/2014/main" id="{89769C38-95E9-0829-414E-DF939A661877}"/>
              </a:ext>
            </a:extLst>
          </p:cNvPr>
          <p:cNvSpPr>
            <a:spLocks noGrp="1" noChangeArrowheads="1"/>
          </p:cNvSpPr>
          <p:nvPr>
            <p:ph type="body" idx="1"/>
          </p:nvPr>
        </p:nvSpPr>
        <p:spPr>
          <a:xfrm>
            <a:off x="817563" y="4718050"/>
            <a:ext cx="51466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tr-TR" altLang="tr-TR">
              <a:latin typeface="Arial" panose="020B0604020202020204" pitchFamily="34" charset="0"/>
            </a:endParaRPr>
          </a:p>
        </p:txBody>
      </p:sp>
      <p:sp>
        <p:nvSpPr>
          <p:cNvPr id="27652" name="Rectangle 3">
            <a:extLst>
              <a:ext uri="{FF2B5EF4-FFF2-40B4-BE49-F238E27FC236}">
                <a16:creationId xmlns:a16="http://schemas.microsoft.com/office/drawing/2014/main" id="{B1E9B732-20F9-12DB-C222-A09BF46D8077}"/>
              </a:ext>
            </a:extLst>
          </p:cNvPr>
          <p:cNvSpPr>
            <a:spLocks noGrp="1" noRot="1" noChangeAspect="1" noChangeArrowheads="1" noTextEdit="1"/>
          </p:cNvSpPr>
          <p:nvPr>
            <p:ph type="sldImg"/>
          </p:nvPr>
        </p:nvSpPr>
        <p:spPr>
          <a:xfrm>
            <a:off x="1073150" y="866775"/>
            <a:ext cx="4635500" cy="3476625"/>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72137BD4-B650-4520-965F-298D0D842A9F}" type="slidenum">
              <a:rPr lang="en-US" altLang="en-US" smtClean="0"/>
              <a:pPr/>
              <a:t>‹#›</a:t>
            </a:fld>
            <a:endParaRPr lang="en-US" altLang="en-US"/>
          </a:p>
        </p:txBody>
      </p:sp>
    </p:spTree>
    <p:extLst>
      <p:ext uri="{BB962C8B-B14F-4D97-AF65-F5344CB8AC3E}">
        <p14:creationId xmlns:p14="http://schemas.microsoft.com/office/powerpoint/2010/main" val="415746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A25C237A-CC6B-4A24-8ADF-20F84F55F3B9}" type="slidenum">
              <a:rPr lang="en-US" altLang="en-US" smtClean="0"/>
              <a:pPr/>
              <a:t>‹#›</a:t>
            </a:fld>
            <a:endParaRPr lang="en-US" altLang="en-US"/>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A654C8D-54CF-CA81-68E7-A81525D4F2D8}"/>
              </a:ext>
            </a:extLst>
          </p:cNvPr>
          <p:cNvSpPr/>
          <p:nvPr/>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20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D016BAD3-FFCA-4AC0-9CA8-A6C9E7812AF1}" type="slidenum">
              <a:rPr lang="en-US" altLang="en-US" smtClean="0"/>
              <a:pPr/>
              <a:t>‹#›</a:t>
            </a:fld>
            <a:endParaRPr lang="en-US" altLang="en-US"/>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31416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285868E2-D954-4379-A58B-651A0BEEA8D7}" type="slidenum">
              <a:rPr lang="en-US" altLang="en-US" smtClean="0"/>
              <a:pPr/>
              <a:t>‹#›</a:t>
            </a:fld>
            <a:endParaRPr lang="en-US" altLang="en-US"/>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FD10BF89-6D8F-274F-4F19-5735B86ED250}"/>
              </a:ext>
            </a:extLst>
          </p:cNvPr>
          <p:cNvSpPr/>
          <p:nvPr/>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313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9AD5F447-1074-4B3D-B802-A867961C222B}" type="slidenum">
              <a:rPr lang="en-US" altLang="en-US" smtClean="0"/>
              <a:pPr/>
              <a:t>‹#›</a:t>
            </a:fld>
            <a:endParaRPr lang="en-US" altLang="en-US"/>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274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954021C6-DF2E-4070-8C1B-443B84F1D5A2}" type="slidenum">
              <a:rPr lang="en-US" altLang="en-US" smtClean="0"/>
              <a:pPr/>
              <a:t>‹#›</a:t>
            </a:fld>
            <a:endParaRPr lang="en-US" altLang="en-US"/>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3765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77CAD848-7968-4172-A72C-0A1A837DB60F}" type="slidenum">
              <a:rPr lang="en-US" altLang="en-US" smtClean="0"/>
              <a:pPr/>
              <a:t>‹#›</a:t>
            </a:fld>
            <a:endParaRPr lang="en-US" altLang="en-US"/>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C8178A5-120B-E6E0-32D5-B9979205E616}"/>
              </a:ext>
            </a:extLst>
          </p:cNvPr>
          <p:cNvSpPr/>
          <p:nvPr/>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70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5A6D5652-DEE3-493A-B072-9470D9947586}" type="slidenum">
              <a:rPr lang="en-US" altLang="en-US" smtClean="0"/>
              <a:pPr/>
              <a:t>‹#›</a:t>
            </a:fld>
            <a:endParaRPr lang="en-US" altLang="en-US"/>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4746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0A157AD5-A089-4168-9147-B31CA36E5DD9}" type="slidenum">
              <a:rPr lang="en-US" altLang="en-US" smtClean="0"/>
              <a:pPr/>
              <a:t>‹#›</a:t>
            </a:fld>
            <a:endParaRPr lang="en-US" altLang="en-US"/>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283EA4-DAA1-6A9A-377D-4591821B0A48}"/>
              </a:ext>
            </a:extLst>
          </p:cNvPr>
          <p:cNvSpPr/>
          <p:nvPr/>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264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BDD1D634-D6C0-4017-BB64-24425D0EC705}" type="slidenum">
              <a:rPr lang="en-US" altLang="en-US" smtClean="0"/>
              <a:pPr/>
              <a:t>‹#›</a:t>
            </a:fld>
            <a:endParaRPr lang="en-US" altLang="en-US"/>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687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19F41A32-D872-44CD-BCD3-6E5997CF1A4D}" type="slidenum">
              <a:rPr lang="en-US" altLang="en-US" smtClean="0"/>
              <a:pPr/>
              <a:t>‹#›</a:t>
            </a:fld>
            <a:endParaRPr lang="en-US" altLang="en-US"/>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6704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72F57227-D09C-404E-8B77-D75E739EDD66}" type="slidenum">
              <a:rPr lang="en-US" altLang="en-US" smtClean="0"/>
              <a:pPr/>
              <a:t>‹#›</a:t>
            </a:fld>
            <a:endParaRPr lang="en-US" altLang="en-US"/>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0569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6D9A2931-0C31-4431-A806-1D678067C750}" type="slidenum">
              <a:rPr lang="en-US" altLang="en-US" smtClean="0"/>
              <a:pPr/>
              <a:t>‹#›</a:t>
            </a:fld>
            <a:endParaRPr lang="en-US" altLang="en-US"/>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extLst>
      <p:ext uri="{BB962C8B-B14F-4D97-AF65-F5344CB8AC3E}">
        <p14:creationId xmlns:p14="http://schemas.microsoft.com/office/powerpoint/2010/main" val="285516972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s.unc.edu/~stotts/GOF/hires/chapAfs.htm#encapsulation" TargetMode="External"/><Relationship Id="rId2" Type="http://schemas.openxmlformats.org/officeDocument/2006/relationships/hyperlink" Target="https://www.cs.unc.edu/~stotts/GOF/hires/chapAfs.htm#reques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C3682142-4543-1F05-C8A3-BE9528FD43FC}"/>
              </a:ext>
            </a:extLst>
          </p:cNvPr>
          <p:cNvSpPr>
            <a:spLocks noGrp="1" noChangeArrowheads="1"/>
          </p:cNvSpPr>
          <p:nvPr>
            <p:ph type="ctrTitle"/>
          </p:nvPr>
        </p:nvSpPr>
        <p:spPr/>
        <p:txBody>
          <a:bodyPr/>
          <a:lstStyle/>
          <a:p>
            <a:pPr eaLnBrk="1" hangingPunct="1"/>
            <a:r>
              <a:rPr lang="en-US" altLang="tr-TR"/>
              <a:t>Overview of </a:t>
            </a:r>
            <a:br>
              <a:rPr lang="en-US" altLang="tr-TR"/>
            </a:br>
            <a:r>
              <a:rPr lang="en-US" altLang="tr-TR"/>
              <a:t>Object-Oriented Design</a:t>
            </a:r>
          </a:p>
        </p:txBody>
      </p:sp>
      <p:sp>
        <p:nvSpPr>
          <p:cNvPr id="17411" name="Rectangle 5">
            <a:extLst>
              <a:ext uri="{FF2B5EF4-FFF2-40B4-BE49-F238E27FC236}">
                <a16:creationId xmlns:a16="http://schemas.microsoft.com/office/drawing/2014/main" id="{662E401B-435C-5BC3-4E1F-801DC04C4E7A}"/>
              </a:ext>
            </a:extLst>
          </p:cNvPr>
          <p:cNvSpPr>
            <a:spLocks noGrp="1" noChangeArrowheads="1"/>
          </p:cNvSpPr>
          <p:nvPr>
            <p:ph type="subTitle" idx="1"/>
          </p:nvPr>
        </p:nvSpPr>
        <p:spPr/>
        <p:txBody>
          <a:bodyPr/>
          <a:lstStyle/>
          <a:p>
            <a:pPr eaLnBrk="1" hangingPunct="1"/>
            <a:endParaRPr lang="tr-TR" alt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99B838B-CB06-0149-C3EA-2ABC8DC35199}"/>
              </a:ext>
            </a:extLst>
          </p:cNvPr>
          <p:cNvSpPr>
            <a:spLocks noGrp="1" noChangeArrowheads="1"/>
          </p:cNvSpPr>
          <p:nvPr>
            <p:ph type="title"/>
          </p:nvPr>
        </p:nvSpPr>
        <p:spPr>
          <a:xfrm>
            <a:off x="578026" y="255130"/>
            <a:ext cx="8304245" cy="989045"/>
          </a:xfrm>
          <a:noFill/>
        </p:spPr>
        <p:txBody>
          <a:bodyPr lIns="90840" tIns="44623" rIns="90840" bIns="44623" anchor="b"/>
          <a:lstStyle/>
          <a:p>
            <a:pPr defTabSz="962025" eaLnBrk="1" hangingPunct="1"/>
            <a:r>
              <a:rPr lang="en-GB" altLang="tr-TR" dirty="0"/>
              <a:t>Advantages of OOD</a:t>
            </a:r>
          </a:p>
        </p:txBody>
      </p:sp>
      <p:sp>
        <p:nvSpPr>
          <p:cNvPr id="23555" name="Rectangle 3">
            <a:extLst>
              <a:ext uri="{FF2B5EF4-FFF2-40B4-BE49-F238E27FC236}">
                <a16:creationId xmlns:a16="http://schemas.microsoft.com/office/drawing/2014/main" id="{8ED69AFF-E737-336D-67FB-8ADA6B318720}"/>
              </a:ext>
            </a:extLst>
          </p:cNvPr>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altLang="tr-TR" sz="2800" dirty="0"/>
              <a:t>Easier maintenance. Objects may be </a:t>
            </a:r>
            <a:br>
              <a:rPr lang="en-GB" altLang="tr-TR" sz="2800" dirty="0"/>
            </a:br>
            <a:r>
              <a:rPr lang="en-GB" altLang="tr-TR" sz="2800" dirty="0"/>
              <a:t>understood as stand-alone entities.</a:t>
            </a:r>
          </a:p>
          <a:p>
            <a:pPr marL="488950" indent="-488950" defTabSz="962025" eaLnBrk="1" hangingPunct="1">
              <a:lnSpc>
                <a:spcPct val="90000"/>
              </a:lnSpc>
            </a:pPr>
            <a:r>
              <a:rPr lang="en-GB" altLang="tr-TR" sz="2800" dirty="0"/>
              <a:t>Objects are potentially reusable components.</a:t>
            </a:r>
          </a:p>
          <a:p>
            <a:pPr marL="488950" indent="-488950" defTabSz="962025" eaLnBrk="1" hangingPunct="1">
              <a:lnSpc>
                <a:spcPct val="90000"/>
              </a:lnSpc>
            </a:pPr>
            <a:r>
              <a:rPr lang="en-GB" altLang="tr-TR" sz="2800" dirty="0"/>
              <a:t>Hiding information inside objects means that changes made to an object do not affect other objects in an </a:t>
            </a:r>
            <a:r>
              <a:rPr lang="en-GB" altLang="tr-TR" sz="2800" u="sng" dirty="0"/>
              <a:t>unpredictable</a:t>
            </a:r>
            <a:r>
              <a:rPr lang="en-GB" altLang="tr-TR" sz="2800" dirty="0"/>
              <a:t> way </a:t>
            </a:r>
            <a:endParaRPr lang="en-GB" altLang="tr-TR" dirty="0"/>
          </a:p>
          <a:p>
            <a:pPr marL="488950" indent="-488950" defTabSz="962025" eaLnBrk="1" hangingPunct="1">
              <a:lnSpc>
                <a:spcPct val="90000"/>
              </a:lnSpc>
            </a:pPr>
            <a:r>
              <a:rPr lang="en-GB" altLang="tr-TR" sz="2800" dirty="0"/>
              <a:t>For some systems, there may be an obvious mapping from real world entities to system objects</a:t>
            </a:r>
            <a:endParaRPr lang="en-GB" altLang="tr-TR"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CE92-002B-1A55-BDEF-1F6B6C9DE478}"/>
              </a:ext>
            </a:extLst>
          </p:cNvPr>
          <p:cNvSpPr>
            <a:spLocks noGrp="1"/>
          </p:cNvSpPr>
          <p:nvPr>
            <p:ph type="title"/>
          </p:nvPr>
        </p:nvSpPr>
        <p:spPr>
          <a:xfrm>
            <a:off x="408823" y="310439"/>
            <a:ext cx="7886700" cy="994172"/>
          </a:xfrm>
        </p:spPr>
        <p:txBody>
          <a:bodyPr/>
          <a:lstStyle/>
          <a:p>
            <a:r>
              <a:rPr lang="en-US" dirty="0"/>
              <a:t>Information Hiding</a:t>
            </a:r>
          </a:p>
        </p:txBody>
      </p:sp>
      <p:sp>
        <p:nvSpPr>
          <p:cNvPr id="6" name="Content Placeholder 5">
            <a:extLst>
              <a:ext uri="{FF2B5EF4-FFF2-40B4-BE49-F238E27FC236}">
                <a16:creationId xmlns:a16="http://schemas.microsoft.com/office/drawing/2014/main" id="{16A50DEA-595D-B26C-2CC4-E3042AD838B2}"/>
              </a:ext>
            </a:extLst>
          </p:cNvPr>
          <p:cNvSpPr>
            <a:spLocks noGrp="1"/>
          </p:cNvSpPr>
          <p:nvPr>
            <p:ph sz="half" idx="1"/>
          </p:nvPr>
        </p:nvSpPr>
        <p:spPr>
          <a:xfrm>
            <a:off x="116572" y="1429310"/>
            <a:ext cx="5162495" cy="4290355"/>
          </a:xfrm>
        </p:spPr>
        <p:txBody>
          <a:bodyPr>
            <a:noAutofit/>
          </a:bodyPr>
          <a:lstStyle/>
          <a:p>
            <a:r>
              <a:rPr lang="en-US" sz="2400" dirty="0"/>
              <a:t>Keep internal representation </a:t>
            </a:r>
            <a:r>
              <a:rPr lang="en-US" sz="2400" b="1" dirty="0">
                <a:solidFill>
                  <a:schemeClr val="accent1"/>
                </a:solidFill>
              </a:rPr>
              <a:t>private </a:t>
            </a:r>
          </a:p>
          <a:p>
            <a:pPr lvl="1"/>
            <a:r>
              <a:rPr lang="en-US" sz="2000" dirty="0"/>
              <a:t>Correct behavior may be compromised if someone manipulate them directly</a:t>
            </a:r>
          </a:p>
          <a:p>
            <a:r>
              <a:rPr lang="en-US" sz="2400" dirty="0"/>
              <a:t>Information hiding</a:t>
            </a:r>
          </a:p>
          <a:p>
            <a:pPr lvl="1"/>
            <a:r>
              <a:rPr lang="en-US" sz="2000" dirty="0"/>
              <a:t>don’t need to know what the internal representation is to use an object in a program</a:t>
            </a:r>
          </a:p>
          <a:p>
            <a:pPr lvl="1"/>
            <a:r>
              <a:rPr lang="en-US" sz="2050" dirty="0"/>
              <a:t>Analogy:  don’t need to know how a function is implemented to be able to call that function</a:t>
            </a:r>
          </a:p>
        </p:txBody>
      </p:sp>
      <p:sp>
        <p:nvSpPr>
          <p:cNvPr id="26" name="Content Placeholder 2">
            <a:extLst>
              <a:ext uri="{FF2B5EF4-FFF2-40B4-BE49-F238E27FC236}">
                <a16:creationId xmlns:a16="http://schemas.microsoft.com/office/drawing/2014/main" id="{DF0E390A-C120-3E10-0A07-9941F5E5A0FE}"/>
              </a:ext>
            </a:extLst>
          </p:cNvPr>
          <p:cNvSpPr txBox="1">
            <a:spLocks/>
          </p:cNvSpPr>
          <p:nvPr/>
        </p:nvSpPr>
        <p:spPr>
          <a:xfrm>
            <a:off x="5156955" y="1304611"/>
            <a:ext cx="4186097" cy="525232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public </a:t>
            </a:r>
            <a:r>
              <a:rPr lang="en-US" sz="1650" b="1" dirty="0">
                <a:solidFill>
                  <a:schemeClr val="accent1"/>
                </a:solidFill>
                <a:latin typeface="Consolas" panose="020B0609020204030204" pitchFamily="49" charset="0"/>
                <a:cs typeface="Courier New" panose="02070309020205020404" pitchFamily="49" charset="0"/>
              </a:rPr>
              <a:t>class</a:t>
            </a:r>
            <a:r>
              <a:rPr lang="en-US" sz="1650" dirty="0">
                <a:solidFill>
                  <a:schemeClr val="accent1"/>
                </a:solidFill>
                <a:latin typeface="Consolas" panose="020B0609020204030204" pitchFamily="49" charset="0"/>
                <a:cs typeface="Courier New" panose="02070309020205020404" pitchFamily="49" charset="0"/>
              </a:rPr>
              <a:t> Dog{</a:t>
            </a:r>
          </a:p>
          <a:p>
            <a:pPr marL="0" indent="0">
              <a:lnSpc>
                <a:spcPct val="100000"/>
              </a:lnSpc>
              <a:spcBef>
                <a:spcPts val="600"/>
              </a:spcBef>
              <a:buNone/>
            </a:pPr>
            <a:r>
              <a:rPr lang="en-US" sz="1650" dirty="0">
                <a:solidFill>
                  <a:srgbClr val="FF0000"/>
                </a:solidFill>
                <a:latin typeface="Consolas" panose="020B0609020204030204" pitchFamily="49" charset="0"/>
                <a:cs typeface="Courier New" panose="02070309020205020404" pitchFamily="49" charset="0"/>
              </a:rPr>
              <a:t>   public  int age; //!!!!!</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private String breed;</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private String collar;</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public void </a:t>
            </a:r>
            <a:r>
              <a:rPr lang="en-US" sz="1650" dirty="0" err="1">
                <a:solidFill>
                  <a:schemeClr val="accent1"/>
                </a:solidFill>
                <a:latin typeface="Consolas" panose="020B0609020204030204" pitchFamily="49" charset="0"/>
                <a:cs typeface="Courier New" panose="02070309020205020404" pitchFamily="49" charset="0"/>
              </a:rPr>
              <a:t>setAge</a:t>
            </a:r>
            <a:r>
              <a:rPr lang="en-US" sz="1650" dirty="0">
                <a:solidFill>
                  <a:schemeClr val="accent1"/>
                </a:solidFill>
                <a:latin typeface="Consolas" panose="020B0609020204030204" pitchFamily="49" charset="0"/>
                <a:cs typeface="Courier New" panose="02070309020205020404" pitchFamily="49" charset="0"/>
              </a:rPr>
              <a:t>(int age){</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//change maturity </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//using age and breed</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private void </a:t>
            </a:r>
            <a:r>
              <a:rPr lang="en-US" sz="1650" dirty="0" err="1">
                <a:solidFill>
                  <a:schemeClr val="accent1"/>
                </a:solidFill>
                <a:latin typeface="Consolas" panose="020B0609020204030204" pitchFamily="49" charset="0"/>
                <a:cs typeface="Courier New" panose="02070309020205020404" pitchFamily="49" charset="0"/>
              </a:rPr>
              <a:t>becomeAdult</a:t>
            </a:r>
            <a:r>
              <a:rPr lang="en-US" sz="1650" dirty="0">
                <a:solidFill>
                  <a:schemeClr val="accent1"/>
                </a:solidFill>
                <a:latin typeface="Consolas" panose="020B0609020204030204" pitchFamily="49" charset="0"/>
                <a:cs typeface="Courier New" panose="02070309020205020404" pitchFamily="49" charset="0"/>
              </a:rPr>
              <a:t>(){</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 //update diet, exercise</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private void </a:t>
            </a:r>
            <a:r>
              <a:rPr lang="en-US" sz="1650" dirty="0" err="1">
                <a:solidFill>
                  <a:schemeClr val="accent1"/>
                </a:solidFill>
                <a:latin typeface="Consolas" panose="020B0609020204030204" pitchFamily="49" charset="0"/>
                <a:cs typeface="Courier New" panose="02070309020205020404" pitchFamily="49" charset="0"/>
              </a:rPr>
              <a:t>becomeSenior</a:t>
            </a:r>
            <a:r>
              <a:rPr lang="en-US" sz="1650" dirty="0">
                <a:solidFill>
                  <a:schemeClr val="accent1"/>
                </a:solidFill>
                <a:latin typeface="Consolas" panose="020B0609020204030204" pitchFamily="49" charset="0"/>
                <a:cs typeface="Courier New" panose="02070309020205020404" pitchFamily="49" charset="0"/>
              </a:rPr>
              <a:t>(){</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…//update exercise, vet freq.</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a:t>
            </a:r>
          </a:p>
          <a:p>
            <a:pPr marL="0" indent="0">
              <a:buNone/>
            </a:pPr>
            <a:endParaRPr lang="en-US" sz="1650" dirty="0">
              <a:solidFill>
                <a:schemeClr val="accent1"/>
              </a:solidFill>
            </a:endParaRPr>
          </a:p>
        </p:txBody>
      </p:sp>
      <p:sp>
        <p:nvSpPr>
          <p:cNvPr id="3" name="TextBox 2">
            <a:extLst>
              <a:ext uri="{FF2B5EF4-FFF2-40B4-BE49-F238E27FC236}">
                <a16:creationId xmlns:a16="http://schemas.microsoft.com/office/drawing/2014/main" id="{AE55DA4B-E044-071A-5267-0FB35AC93E64}"/>
              </a:ext>
            </a:extLst>
          </p:cNvPr>
          <p:cNvSpPr txBox="1"/>
          <p:nvPr/>
        </p:nvSpPr>
        <p:spPr>
          <a:xfrm>
            <a:off x="469344" y="5844364"/>
            <a:ext cx="4102655" cy="646331"/>
          </a:xfrm>
          <a:prstGeom prst="rect">
            <a:avLst/>
          </a:prstGeom>
          <a:noFill/>
        </p:spPr>
        <p:txBody>
          <a:bodyPr wrap="square" rtlCol="0">
            <a:spAutoFit/>
          </a:bodyPr>
          <a:lstStyle/>
          <a:p>
            <a:r>
              <a:rPr lang="en-US" dirty="0">
                <a:solidFill>
                  <a:srgbClr val="FF0000"/>
                </a:solidFill>
              </a:rPr>
              <a:t>Violating invariants</a:t>
            </a:r>
          </a:p>
          <a:p>
            <a:r>
              <a:rPr lang="en-US" kern="1200" dirty="0">
                <a:solidFill>
                  <a:srgbClr val="FF0000"/>
                </a:solidFill>
                <a:latin typeface="Arial" panose="020B0604020202020204" pitchFamily="34" charset="0"/>
                <a:ea typeface="+mn-ea"/>
                <a:cs typeface="+mn-cs"/>
              </a:rPr>
              <a:t>Missing actions when attribute change</a:t>
            </a:r>
          </a:p>
        </p:txBody>
      </p:sp>
    </p:spTree>
    <p:extLst>
      <p:ext uri="{BB962C8B-B14F-4D97-AF65-F5344CB8AC3E}">
        <p14:creationId xmlns:p14="http://schemas.microsoft.com/office/powerpoint/2010/main" val="182383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56713-AFC9-B531-BD9A-11651997A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6EC23D-140B-C278-CDA7-929B18557F26}"/>
              </a:ext>
            </a:extLst>
          </p:cNvPr>
          <p:cNvSpPr>
            <a:spLocks noGrp="1"/>
          </p:cNvSpPr>
          <p:nvPr>
            <p:ph type="title"/>
          </p:nvPr>
        </p:nvSpPr>
        <p:spPr>
          <a:xfrm>
            <a:off x="408823" y="310439"/>
            <a:ext cx="7886700" cy="994172"/>
          </a:xfrm>
        </p:spPr>
        <p:txBody>
          <a:bodyPr/>
          <a:lstStyle/>
          <a:p>
            <a:r>
              <a:rPr lang="en-US" dirty="0"/>
              <a:t>Information Hiding</a:t>
            </a:r>
          </a:p>
        </p:txBody>
      </p:sp>
      <p:sp>
        <p:nvSpPr>
          <p:cNvPr id="6" name="Content Placeholder 5">
            <a:extLst>
              <a:ext uri="{FF2B5EF4-FFF2-40B4-BE49-F238E27FC236}">
                <a16:creationId xmlns:a16="http://schemas.microsoft.com/office/drawing/2014/main" id="{22CE4AFE-5404-80D7-F6B0-98DF506E23C3}"/>
              </a:ext>
            </a:extLst>
          </p:cNvPr>
          <p:cNvSpPr>
            <a:spLocks noGrp="1"/>
          </p:cNvSpPr>
          <p:nvPr>
            <p:ph sz="half" idx="1"/>
          </p:nvPr>
        </p:nvSpPr>
        <p:spPr>
          <a:xfrm>
            <a:off x="116572" y="1429310"/>
            <a:ext cx="5162495" cy="4290355"/>
          </a:xfrm>
        </p:spPr>
        <p:txBody>
          <a:bodyPr>
            <a:noAutofit/>
          </a:bodyPr>
          <a:lstStyle/>
          <a:p>
            <a:r>
              <a:rPr lang="en-US" sz="2400" dirty="0"/>
              <a:t>Keep internal representation </a:t>
            </a:r>
            <a:r>
              <a:rPr lang="en-US" sz="2400" b="1" dirty="0">
                <a:solidFill>
                  <a:schemeClr val="accent1"/>
                </a:solidFill>
              </a:rPr>
              <a:t>private </a:t>
            </a:r>
          </a:p>
          <a:p>
            <a:pPr lvl="1"/>
            <a:r>
              <a:rPr lang="en-US" sz="2000" dirty="0"/>
              <a:t>Correct behavior may be compromised if someone manipulate them directly</a:t>
            </a:r>
          </a:p>
          <a:p>
            <a:r>
              <a:rPr lang="en-US" sz="2400" dirty="0"/>
              <a:t>Information hiding</a:t>
            </a:r>
          </a:p>
          <a:p>
            <a:pPr lvl="1"/>
            <a:r>
              <a:rPr lang="en-US" sz="2000" dirty="0"/>
              <a:t>don’t need to know what the internal representation is to use an object in a program</a:t>
            </a:r>
          </a:p>
          <a:p>
            <a:pPr lvl="1"/>
            <a:r>
              <a:rPr lang="en-US" sz="2050" dirty="0"/>
              <a:t>Analogy:  don’t need to know how a function is implemented to be able to call that function</a:t>
            </a:r>
          </a:p>
        </p:txBody>
      </p:sp>
      <p:sp>
        <p:nvSpPr>
          <p:cNvPr id="26" name="Content Placeholder 2">
            <a:extLst>
              <a:ext uri="{FF2B5EF4-FFF2-40B4-BE49-F238E27FC236}">
                <a16:creationId xmlns:a16="http://schemas.microsoft.com/office/drawing/2014/main" id="{35B50FEF-39FF-F422-9741-1DB5EF60BBFC}"/>
              </a:ext>
            </a:extLst>
          </p:cNvPr>
          <p:cNvSpPr txBox="1">
            <a:spLocks/>
          </p:cNvSpPr>
          <p:nvPr/>
        </p:nvSpPr>
        <p:spPr>
          <a:xfrm>
            <a:off x="5461755" y="1605679"/>
            <a:ext cx="4186097" cy="525232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public </a:t>
            </a:r>
            <a:r>
              <a:rPr lang="en-US" sz="1650" b="1" dirty="0">
                <a:solidFill>
                  <a:schemeClr val="accent1"/>
                </a:solidFill>
                <a:latin typeface="Consolas" panose="020B0609020204030204" pitchFamily="49" charset="0"/>
                <a:cs typeface="Courier New" panose="02070309020205020404" pitchFamily="49" charset="0"/>
              </a:rPr>
              <a:t>class</a:t>
            </a:r>
            <a:r>
              <a:rPr lang="en-US" sz="1650" dirty="0">
                <a:solidFill>
                  <a:schemeClr val="accent1"/>
                </a:solidFill>
                <a:latin typeface="Consolas" panose="020B0609020204030204" pitchFamily="49" charset="0"/>
                <a:cs typeface="Courier New" panose="02070309020205020404" pitchFamily="49" charset="0"/>
              </a:rPr>
              <a:t> Dog{</a:t>
            </a:r>
          </a:p>
          <a:p>
            <a:pPr marL="0" indent="0">
              <a:lnSpc>
                <a:spcPct val="100000"/>
              </a:lnSpc>
              <a:spcBef>
                <a:spcPts val="600"/>
              </a:spcBef>
              <a:buNone/>
            </a:pPr>
            <a:r>
              <a:rPr lang="en-US" sz="1650" dirty="0">
                <a:solidFill>
                  <a:srgbClr val="FFC000"/>
                </a:solidFill>
                <a:latin typeface="Consolas" panose="020B0609020204030204" pitchFamily="49" charset="0"/>
                <a:cs typeface="Courier New" panose="02070309020205020404" pitchFamily="49" charset="0"/>
              </a:rPr>
              <a:t>   </a:t>
            </a:r>
            <a:r>
              <a:rPr lang="en-US" sz="1650" b="1" dirty="0">
                <a:solidFill>
                  <a:srgbClr val="FFC000"/>
                </a:solidFill>
                <a:latin typeface="Consolas" panose="020B0609020204030204" pitchFamily="49" charset="0"/>
                <a:cs typeface="Courier New" panose="02070309020205020404" pitchFamily="49" charset="0"/>
              </a:rPr>
              <a:t>public</a:t>
            </a:r>
            <a:r>
              <a:rPr lang="en-US" sz="1650" dirty="0">
                <a:solidFill>
                  <a:srgbClr val="FFC000"/>
                </a:solidFill>
                <a:latin typeface="Consolas" panose="020B0609020204030204" pitchFamily="49" charset="0"/>
                <a:cs typeface="Courier New" panose="02070309020205020404" pitchFamily="49" charset="0"/>
              </a:rPr>
              <a:t>  String posture;</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private String breed;</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private String collar;</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a:t>
            </a:r>
          </a:p>
          <a:p>
            <a:pPr marL="0" indent="0">
              <a:lnSpc>
                <a:spcPct val="100000"/>
              </a:lnSpc>
              <a:spcBef>
                <a:spcPts val="600"/>
              </a:spcBef>
              <a:buNone/>
            </a:pPr>
            <a:r>
              <a:rPr lang="en-US" sz="1650" b="1" dirty="0">
                <a:solidFill>
                  <a:schemeClr val="accent1"/>
                </a:solidFill>
                <a:latin typeface="Consolas" panose="020B0609020204030204" pitchFamily="49" charset="0"/>
              </a:rPr>
              <a:t>//CHANGED TO…</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public </a:t>
            </a:r>
            <a:r>
              <a:rPr lang="en-US" sz="1650" b="1" dirty="0">
                <a:solidFill>
                  <a:schemeClr val="accent1"/>
                </a:solidFill>
                <a:latin typeface="Consolas" panose="020B0609020204030204" pitchFamily="49" charset="0"/>
                <a:cs typeface="Courier New" panose="02070309020205020404" pitchFamily="49" charset="0"/>
              </a:rPr>
              <a:t>class</a:t>
            </a:r>
            <a:r>
              <a:rPr lang="en-US" sz="1650" dirty="0">
                <a:solidFill>
                  <a:schemeClr val="accent1"/>
                </a:solidFill>
                <a:latin typeface="Consolas" panose="020B0609020204030204" pitchFamily="49" charset="0"/>
                <a:cs typeface="Courier New" panose="02070309020205020404" pitchFamily="49" charset="0"/>
              </a:rPr>
              <a:t> Dog{</a:t>
            </a:r>
          </a:p>
          <a:p>
            <a:pPr marL="0" indent="0">
              <a:lnSpc>
                <a:spcPct val="100000"/>
              </a:lnSpc>
              <a:spcBef>
                <a:spcPts val="600"/>
              </a:spcBef>
              <a:buNone/>
            </a:pPr>
            <a:r>
              <a:rPr lang="en-US" sz="1650" dirty="0">
                <a:solidFill>
                  <a:srgbClr val="FFC000"/>
                </a:solidFill>
                <a:latin typeface="Consolas" panose="020B0609020204030204" pitchFamily="49" charset="0"/>
                <a:cs typeface="Courier New" panose="02070309020205020404" pitchFamily="49" charset="0"/>
              </a:rPr>
              <a:t>   </a:t>
            </a:r>
            <a:r>
              <a:rPr lang="en-US" sz="1650" b="1" dirty="0">
                <a:solidFill>
                  <a:srgbClr val="FFC000"/>
                </a:solidFill>
                <a:latin typeface="Consolas" panose="020B0609020204030204" pitchFamily="49" charset="0"/>
                <a:cs typeface="Courier New" panose="02070309020205020404" pitchFamily="49" charset="0"/>
              </a:rPr>
              <a:t>public</a:t>
            </a:r>
            <a:r>
              <a:rPr lang="en-US" sz="1650" dirty="0">
                <a:solidFill>
                  <a:srgbClr val="FFC000"/>
                </a:solidFill>
                <a:latin typeface="Consolas" panose="020B0609020204030204" pitchFamily="49" charset="0"/>
                <a:cs typeface="Courier New" panose="02070309020205020404" pitchFamily="49" charset="0"/>
              </a:rPr>
              <a:t>  String pose;</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private String breed;</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private String collar;</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 …}</a:t>
            </a:r>
          </a:p>
          <a:p>
            <a:pPr marL="0" indent="0">
              <a:lnSpc>
                <a:spcPct val="100000"/>
              </a:lnSpc>
              <a:spcBef>
                <a:spcPts val="600"/>
              </a:spcBef>
              <a:buNone/>
            </a:pPr>
            <a:r>
              <a:rPr lang="en-US" sz="1650" dirty="0">
                <a:solidFill>
                  <a:schemeClr val="accent1"/>
                </a:solidFill>
                <a:latin typeface="Consolas" panose="020B0609020204030204" pitchFamily="49" charset="0"/>
                <a:cs typeface="Courier New" panose="02070309020205020404" pitchFamily="49" charset="0"/>
              </a:rPr>
              <a:t>}</a:t>
            </a:r>
          </a:p>
          <a:p>
            <a:pPr marL="0" indent="0">
              <a:buNone/>
            </a:pPr>
            <a:endParaRPr lang="en-US" sz="1650" dirty="0">
              <a:solidFill>
                <a:schemeClr val="accent1"/>
              </a:solidFill>
            </a:endParaRPr>
          </a:p>
        </p:txBody>
      </p:sp>
      <p:sp>
        <p:nvSpPr>
          <p:cNvPr id="4" name="TextBox 3">
            <a:extLst>
              <a:ext uri="{FF2B5EF4-FFF2-40B4-BE49-F238E27FC236}">
                <a16:creationId xmlns:a16="http://schemas.microsoft.com/office/drawing/2014/main" id="{4B145034-8579-A594-A174-880A1F2E8BEF}"/>
              </a:ext>
            </a:extLst>
          </p:cNvPr>
          <p:cNvSpPr txBox="1"/>
          <p:nvPr/>
        </p:nvSpPr>
        <p:spPr>
          <a:xfrm>
            <a:off x="408823" y="5844364"/>
            <a:ext cx="4870244" cy="923330"/>
          </a:xfrm>
          <a:prstGeom prst="rect">
            <a:avLst/>
          </a:prstGeom>
          <a:noFill/>
        </p:spPr>
        <p:txBody>
          <a:bodyPr wrap="none" rtlCol="0">
            <a:spAutoFit/>
          </a:bodyPr>
          <a:lstStyle/>
          <a:p>
            <a:pPr marL="0" indent="0">
              <a:buNone/>
            </a:pPr>
            <a:r>
              <a:rPr lang="en-US" sz="1800" dirty="0">
                <a:solidFill>
                  <a:schemeClr val="accent1"/>
                </a:solidFill>
                <a:latin typeface="Consolas" panose="020B0609020204030204" pitchFamily="49" charset="0"/>
              </a:rPr>
              <a:t>//user program fails after the change</a:t>
            </a:r>
          </a:p>
          <a:p>
            <a:pPr marL="0" indent="0">
              <a:buNone/>
            </a:pPr>
            <a:r>
              <a:rPr lang="en-US" sz="1800" dirty="0">
                <a:solidFill>
                  <a:schemeClr val="accent1"/>
                </a:solidFill>
                <a:latin typeface="Consolas" panose="020B0609020204030204" pitchFamily="49" charset="0"/>
              </a:rPr>
              <a:t>Dog </a:t>
            </a:r>
            <a:r>
              <a:rPr lang="en-US" sz="1800" dirty="0" err="1">
                <a:solidFill>
                  <a:schemeClr val="accent1"/>
                </a:solidFill>
                <a:latin typeface="Consolas" panose="020B0609020204030204" pitchFamily="49" charset="0"/>
              </a:rPr>
              <a:t>duffy</a:t>
            </a:r>
            <a:r>
              <a:rPr lang="en-US" sz="1800" dirty="0">
                <a:solidFill>
                  <a:schemeClr val="accent1"/>
                </a:solidFill>
                <a:latin typeface="Consolas" panose="020B0609020204030204" pitchFamily="49" charset="0"/>
              </a:rPr>
              <a:t>=new Dog();</a:t>
            </a:r>
          </a:p>
          <a:p>
            <a:pPr marL="0" indent="0">
              <a:buNone/>
            </a:pPr>
            <a:r>
              <a:rPr lang="en-US" sz="1800" dirty="0" err="1">
                <a:solidFill>
                  <a:schemeClr val="accent1"/>
                </a:solidFill>
                <a:latin typeface="Consolas" panose="020B0609020204030204" pitchFamily="49" charset="0"/>
              </a:rPr>
              <a:t>duffy.</a:t>
            </a:r>
            <a:r>
              <a:rPr lang="en-US" sz="1800" dirty="0" err="1">
                <a:solidFill>
                  <a:srgbClr val="FFC000"/>
                </a:solidFill>
                <a:latin typeface="Consolas" panose="020B0609020204030204" pitchFamily="49" charset="0"/>
              </a:rPr>
              <a:t>posture</a:t>
            </a:r>
            <a:r>
              <a:rPr lang="en-US" sz="1800" dirty="0">
                <a:solidFill>
                  <a:schemeClr val="accent1"/>
                </a:solidFill>
                <a:latin typeface="Consolas" panose="020B0609020204030204" pitchFamily="49" charset="0"/>
              </a:rPr>
              <a:t>=“running”;</a:t>
            </a:r>
            <a:endParaRPr lang="en-US" dirty="0"/>
          </a:p>
        </p:txBody>
      </p:sp>
    </p:spTree>
    <p:extLst>
      <p:ext uri="{BB962C8B-B14F-4D97-AF65-F5344CB8AC3E}">
        <p14:creationId xmlns:p14="http://schemas.microsoft.com/office/powerpoint/2010/main" val="39687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CE92-002B-1A55-BDEF-1F6B6C9DE478}"/>
              </a:ext>
            </a:extLst>
          </p:cNvPr>
          <p:cNvSpPr>
            <a:spLocks noGrp="1"/>
          </p:cNvSpPr>
          <p:nvPr>
            <p:ph type="title"/>
          </p:nvPr>
        </p:nvSpPr>
        <p:spPr>
          <a:xfrm>
            <a:off x="341197" y="192953"/>
            <a:ext cx="8926771" cy="994172"/>
          </a:xfrm>
        </p:spPr>
        <p:txBody>
          <a:bodyPr/>
          <a:lstStyle/>
          <a:p>
            <a:r>
              <a:rPr lang="en-US" dirty="0"/>
              <a:t>Hide information &amp; use methods</a:t>
            </a:r>
          </a:p>
        </p:txBody>
      </p:sp>
      <p:sp>
        <p:nvSpPr>
          <p:cNvPr id="6" name="Content Placeholder 5">
            <a:extLst>
              <a:ext uri="{FF2B5EF4-FFF2-40B4-BE49-F238E27FC236}">
                <a16:creationId xmlns:a16="http://schemas.microsoft.com/office/drawing/2014/main" id="{16A50DEA-595D-B26C-2CC4-E3042AD838B2}"/>
              </a:ext>
            </a:extLst>
          </p:cNvPr>
          <p:cNvSpPr>
            <a:spLocks noGrp="1"/>
          </p:cNvSpPr>
          <p:nvPr>
            <p:ph sz="half" idx="1"/>
          </p:nvPr>
        </p:nvSpPr>
        <p:spPr>
          <a:xfrm>
            <a:off x="341197" y="1400607"/>
            <a:ext cx="3913562" cy="5140152"/>
          </a:xfrm>
        </p:spPr>
        <p:txBody>
          <a:bodyPr>
            <a:noAutofit/>
          </a:bodyPr>
          <a:lstStyle/>
          <a:p>
            <a:r>
              <a:rPr lang="en-US" sz="2000" dirty="0"/>
              <a:t>Keep internal representation </a:t>
            </a:r>
            <a:r>
              <a:rPr lang="en-US" sz="2000" b="1" dirty="0">
                <a:solidFill>
                  <a:schemeClr val="accent1"/>
                </a:solidFill>
              </a:rPr>
              <a:t>private </a:t>
            </a:r>
          </a:p>
          <a:p>
            <a:r>
              <a:rPr lang="en-US" sz="2000" dirty="0"/>
              <a:t>Use </a:t>
            </a:r>
            <a:r>
              <a:rPr lang="en-US" sz="2000" dirty="0">
                <a:solidFill>
                  <a:schemeClr val="accent1"/>
                </a:solidFill>
              </a:rPr>
              <a:t>set</a:t>
            </a:r>
            <a:r>
              <a:rPr lang="en-US" sz="2000" dirty="0"/>
              <a:t> and </a:t>
            </a:r>
            <a:r>
              <a:rPr lang="en-US" sz="2000" dirty="0">
                <a:solidFill>
                  <a:schemeClr val="accent1"/>
                </a:solidFill>
              </a:rPr>
              <a:t>get</a:t>
            </a:r>
            <a:r>
              <a:rPr lang="en-US" sz="2000" dirty="0"/>
              <a:t> methods to read and write to attributes.</a:t>
            </a:r>
          </a:p>
          <a:p>
            <a:endParaRPr lang="en-US" sz="2000" dirty="0"/>
          </a:p>
          <a:p>
            <a:r>
              <a:rPr lang="en-US" sz="2000" b="1" dirty="0"/>
              <a:t>Setter </a:t>
            </a:r>
            <a:r>
              <a:rPr lang="en-US" sz="2000" dirty="0"/>
              <a:t>method check validity and consistency of the </a:t>
            </a:r>
            <a:r>
              <a:rPr lang="en-US" sz="2000" dirty="0" err="1"/>
              <a:t>intented</a:t>
            </a:r>
            <a:r>
              <a:rPr lang="en-US" sz="2000" dirty="0"/>
              <a:t> attribute values</a:t>
            </a:r>
          </a:p>
          <a:p>
            <a:r>
              <a:rPr lang="en-US" sz="2000" b="1" dirty="0"/>
              <a:t>Getter</a:t>
            </a:r>
            <a:r>
              <a:rPr lang="en-US" sz="2000" dirty="0"/>
              <a:t> methods hide internal representation</a:t>
            </a:r>
          </a:p>
          <a:p>
            <a:pPr lvl="1"/>
            <a:r>
              <a:rPr lang="en-US" sz="2000" dirty="0"/>
              <a:t>Attribute name</a:t>
            </a:r>
          </a:p>
          <a:p>
            <a:pPr lvl="1"/>
            <a:r>
              <a:rPr lang="en-US" sz="2000" dirty="0"/>
              <a:t>Attribute type and structure	</a:t>
            </a:r>
          </a:p>
        </p:txBody>
      </p:sp>
      <p:sp>
        <p:nvSpPr>
          <p:cNvPr id="3" name="Content Placeholder 2">
            <a:extLst>
              <a:ext uri="{FF2B5EF4-FFF2-40B4-BE49-F238E27FC236}">
                <a16:creationId xmlns:a16="http://schemas.microsoft.com/office/drawing/2014/main" id="{70BE7E71-BBF9-BFDD-4AAF-3A034FC0A1A2}"/>
              </a:ext>
            </a:extLst>
          </p:cNvPr>
          <p:cNvSpPr>
            <a:spLocks noGrp="1"/>
          </p:cNvSpPr>
          <p:nvPr>
            <p:ph sz="half" idx="2"/>
          </p:nvPr>
        </p:nvSpPr>
        <p:spPr>
          <a:xfrm>
            <a:off x="4733454" y="1725548"/>
            <a:ext cx="4545845" cy="4625462"/>
          </a:xfrm>
        </p:spPr>
        <p:txBody>
          <a:bodyPr>
            <a:noAutofit/>
          </a:bodyPr>
          <a:lstStyle/>
          <a:p>
            <a:pPr marL="0" indent="0">
              <a:buNone/>
            </a:pPr>
            <a:r>
              <a:rPr lang="en-US" sz="1500" dirty="0">
                <a:solidFill>
                  <a:schemeClr val="accent1"/>
                </a:solidFill>
                <a:latin typeface="Consolas" panose="020B0609020204030204" pitchFamily="49" charset="0"/>
                <a:cs typeface="Courier New" panose="02070309020205020404" pitchFamily="49" charset="0"/>
              </a:rPr>
              <a:t>public </a:t>
            </a:r>
            <a:r>
              <a:rPr lang="en-US" sz="1500" b="1" dirty="0">
                <a:solidFill>
                  <a:schemeClr val="accent1"/>
                </a:solidFill>
                <a:latin typeface="Consolas" panose="020B0609020204030204" pitchFamily="49" charset="0"/>
                <a:cs typeface="Courier New" panose="02070309020205020404" pitchFamily="49" charset="0"/>
              </a:rPr>
              <a:t>class</a:t>
            </a:r>
            <a:r>
              <a:rPr lang="en-US" sz="1500" dirty="0">
                <a:solidFill>
                  <a:schemeClr val="accent1"/>
                </a:solidFill>
                <a:latin typeface="Consolas" panose="020B0609020204030204" pitchFamily="49" charset="0"/>
                <a:cs typeface="Courier New" panose="02070309020205020404" pitchFamily="49" charset="0"/>
              </a:rPr>
              <a:t> Dog{</a:t>
            </a:r>
          </a:p>
          <a:p>
            <a:pPr marL="0" indent="0">
              <a:buNone/>
            </a:pPr>
            <a:r>
              <a:rPr lang="en-US" sz="1500" dirty="0">
                <a:solidFill>
                  <a:schemeClr val="accent1"/>
                </a:solidFill>
                <a:latin typeface="Consolas" panose="020B0609020204030204" pitchFamily="49" charset="0"/>
                <a:cs typeface="Courier New" panose="02070309020205020404" pitchFamily="49" charset="0"/>
              </a:rPr>
              <a:t> </a:t>
            </a:r>
            <a:r>
              <a:rPr lang="en-US" sz="1500" b="1" dirty="0">
                <a:solidFill>
                  <a:schemeClr val="accent1"/>
                </a:solidFill>
                <a:latin typeface="Consolas" panose="020B0609020204030204" pitchFamily="49" charset="0"/>
                <a:cs typeface="Courier New" panose="02070309020205020404" pitchFamily="49" charset="0"/>
              </a:rPr>
              <a:t>private</a:t>
            </a:r>
            <a:r>
              <a:rPr lang="en-US" sz="1500" dirty="0">
                <a:solidFill>
                  <a:schemeClr val="accent1"/>
                </a:solidFill>
                <a:latin typeface="Consolas" panose="020B0609020204030204" pitchFamily="49" charset="0"/>
                <a:cs typeface="Courier New" panose="02070309020205020404" pitchFamily="49" charset="0"/>
              </a:rPr>
              <a:t> String posture;</a:t>
            </a:r>
          </a:p>
          <a:p>
            <a:pPr marL="0" indent="0">
              <a:buNone/>
            </a:pPr>
            <a:r>
              <a:rPr lang="en-US" sz="1500" dirty="0">
                <a:solidFill>
                  <a:schemeClr val="accent1"/>
                </a:solidFill>
                <a:latin typeface="Consolas" panose="020B0609020204030204" pitchFamily="49" charset="0"/>
                <a:cs typeface="Courier New" panose="02070309020205020404" pitchFamily="49" charset="0"/>
              </a:rPr>
              <a:t> </a:t>
            </a:r>
            <a:r>
              <a:rPr lang="en-US" sz="1500" b="1" dirty="0">
                <a:solidFill>
                  <a:schemeClr val="accent1"/>
                </a:solidFill>
                <a:latin typeface="Consolas" panose="020B0609020204030204" pitchFamily="49" charset="0"/>
                <a:cs typeface="Courier New" panose="02070309020205020404" pitchFamily="49" charset="0"/>
              </a:rPr>
              <a:t>private</a:t>
            </a:r>
            <a:r>
              <a:rPr lang="en-US" sz="1500" dirty="0">
                <a:solidFill>
                  <a:schemeClr val="accent1"/>
                </a:solidFill>
                <a:latin typeface="Consolas" panose="020B0609020204030204" pitchFamily="49" charset="0"/>
                <a:cs typeface="Courier New" panose="02070309020205020404" pitchFamily="49" charset="0"/>
              </a:rPr>
              <a:t>  String breed;</a:t>
            </a:r>
          </a:p>
          <a:p>
            <a:pPr marL="0" indent="0">
              <a:buNone/>
            </a:pPr>
            <a:r>
              <a:rPr lang="en-US" sz="1500" dirty="0">
                <a:solidFill>
                  <a:schemeClr val="accent1"/>
                </a:solidFill>
                <a:latin typeface="Consolas" panose="020B0609020204030204" pitchFamily="49" charset="0"/>
                <a:cs typeface="Courier New" panose="02070309020205020404" pitchFamily="49" charset="0"/>
              </a:rPr>
              <a:t> </a:t>
            </a:r>
            <a:r>
              <a:rPr lang="en-US" sz="1500" b="1" dirty="0">
                <a:solidFill>
                  <a:schemeClr val="accent1"/>
                </a:solidFill>
                <a:latin typeface="Consolas" panose="020B0609020204030204" pitchFamily="49" charset="0"/>
                <a:cs typeface="Courier New" panose="02070309020205020404" pitchFamily="49" charset="0"/>
              </a:rPr>
              <a:t>private</a:t>
            </a:r>
            <a:r>
              <a:rPr lang="en-US" sz="1500" dirty="0">
                <a:solidFill>
                  <a:schemeClr val="accent1"/>
                </a:solidFill>
                <a:latin typeface="Consolas" panose="020B0609020204030204" pitchFamily="49" charset="0"/>
                <a:cs typeface="Courier New" panose="02070309020205020404" pitchFamily="49" charset="0"/>
              </a:rPr>
              <a:t> String collar;</a:t>
            </a:r>
          </a:p>
          <a:p>
            <a:pPr marL="0" indent="0">
              <a:buNone/>
            </a:pPr>
            <a:r>
              <a:rPr lang="en-US" sz="1500" dirty="0">
                <a:solidFill>
                  <a:schemeClr val="accent1"/>
                </a:solidFill>
                <a:latin typeface="Consolas" panose="020B0609020204030204" pitchFamily="49" charset="0"/>
                <a:cs typeface="Courier New" panose="02070309020205020404" pitchFamily="49" charset="0"/>
              </a:rPr>
              <a:t>   /*… other methods */</a:t>
            </a:r>
          </a:p>
          <a:p>
            <a:pPr marL="0" indent="0">
              <a:buNone/>
            </a:pPr>
            <a:r>
              <a:rPr lang="en-US" sz="1500" dirty="0">
                <a:solidFill>
                  <a:schemeClr val="accent1"/>
                </a:solidFill>
                <a:latin typeface="Consolas" panose="020B0609020204030204" pitchFamily="49" charset="0"/>
                <a:cs typeface="Courier New" panose="02070309020205020404" pitchFamily="49" charset="0"/>
              </a:rPr>
              <a:t> public String </a:t>
            </a:r>
            <a:r>
              <a:rPr lang="en-US" sz="1500" dirty="0" err="1">
                <a:solidFill>
                  <a:schemeClr val="accent1"/>
                </a:solidFill>
                <a:latin typeface="Consolas" panose="020B0609020204030204" pitchFamily="49" charset="0"/>
                <a:cs typeface="Courier New" panose="02070309020205020404" pitchFamily="49" charset="0"/>
              </a:rPr>
              <a:t>getBreed</a:t>
            </a:r>
            <a:r>
              <a:rPr lang="en-US" sz="1500" dirty="0">
                <a:solidFill>
                  <a:schemeClr val="accent1"/>
                </a:solidFill>
                <a:latin typeface="Consolas" panose="020B0609020204030204" pitchFamily="49" charset="0"/>
                <a:cs typeface="Courier New" panose="02070309020205020404" pitchFamily="49" charset="0"/>
              </a:rPr>
              <a:t>(){…}</a:t>
            </a:r>
          </a:p>
          <a:p>
            <a:pPr marL="0" indent="0">
              <a:buNone/>
            </a:pPr>
            <a:r>
              <a:rPr lang="en-US" sz="1500" dirty="0">
                <a:solidFill>
                  <a:schemeClr val="accent1"/>
                </a:solidFill>
                <a:latin typeface="Consolas" panose="020B0609020204030204" pitchFamily="49" charset="0"/>
                <a:cs typeface="Courier New" panose="02070309020205020404" pitchFamily="49" charset="0"/>
              </a:rPr>
              <a:t> public String </a:t>
            </a:r>
            <a:r>
              <a:rPr lang="en-US" sz="1500" dirty="0" err="1">
                <a:solidFill>
                  <a:schemeClr val="accent1"/>
                </a:solidFill>
                <a:latin typeface="Consolas" panose="020B0609020204030204" pitchFamily="49" charset="0"/>
                <a:cs typeface="Courier New" panose="02070309020205020404" pitchFamily="49" charset="0"/>
              </a:rPr>
              <a:t>getPosture</a:t>
            </a:r>
            <a:r>
              <a:rPr lang="en-US" sz="1500" dirty="0">
                <a:solidFill>
                  <a:schemeClr val="accent1"/>
                </a:solidFill>
                <a:latin typeface="Consolas" panose="020B0609020204030204" pitchFamily="49" charset="0"/>
                <a:cs typeface="Courier New" panose="02070309020205020404" pitchFamily="49" charset="0"/>
              </a:rPr>
              <a:t>(){…}</a:t>
            </a:r>
          </a:p>
          <a:p>
            <a:pPr marL="0" indent="0">
              <a:buNone/>
            </a:pPr>
            <a:r>
              <a:rPr lang="en-US" sz="1500" dirty="0">
                <a:solidFill>
                  <a:schemeClr val="accent1"/>
                </a:solidFill>
                <a:latin typeface="Consolas" panose="020B0609020204030204" pitchFamily="49" charset="0"/>
                <a:cs typeface="Courier New" panose="02070309020205020404" pitchFamily="49" charset="0"/>
              </a:rPr>
              <a:t> public String </a:t>
            </a:r>
            <a:r>
              <a:rPr lang="en-US" sz="1500" dirty="0" err="1">
                <a:solidFill>
                  <a:schemeClr val="accent1"/>
                </a:solidFill>
                <a:latin typeface="Consolas" panose="020B0609020204030204" pitchFamily="49" charset="0"/>
                <a:cs typeface="Courier New" panose="02070309020205020404" pitchFamily="49" charset="0"/>
              </a:rPr>
              <a:t>getCollar</a:t>
            </a:r>
            <a:r>
              <a:rPr lang="en-US" sz="1500" dirty="0">
                <a:solidFill>
                  <a:schemeClr val="accent1"/>
                </a:solidFill>
                <a:latin typeface="Consolas" panose="020B0609020204030204" pitchFamily="49" charset="0"/>
                <a:cs typeface="Courier New" panose="02070309020205020404" pitchFamily="49" charset="0"/>
              </a:rPr>
              <a:t>(){…}</a:t>
            </a:r>
          </a:p>
          <a:p>
            <a:pPr marL="0" indent="0">
              <a:buNone/>
            </a:pPr>
            <a:endParaRPr lang="en-US" sz="1500" dirty="0">
              <a:solidFill>
                <a:schemeClr val="accent2">
                  <a:lumMod val="75000"/>
                </a:schemeClr>
              </a:solidFill>
              <a:latin typeface="Consolas" panose="020B0609020204030204" pitchFamily="49" charset="0"/>
              <a:cs typeface="Courier New" panose="02070309020205020404" pitchFamily="49" charset="0"/>
            </a:endParaRPr>
          </a:p>
          <a:p>
            <a:pPr marL="0" indent="0">
              <a:buNone/>
            </a:pPr>
            <a:r>
              <a:rPr lang="en-US" sz="1500" dirty="0">
                <a:solidFill>
                  <a:schemeClr val="accent6">
                    <a:lumMod val="75000"/>
                  </a:schemeClr>
                </a:solidFill>
                <a:latin typeface="Consolas" panose="020B0609020204030204" pitchFamily="49" charset="0"/>
                <a:cs typeface="Courier New" panose="02070309020205020404" pitchFamily="49" charset="0"/>
              </a:rPr>
              <a:t> </a:t>
            </a:r>
            <a:r>
              <a:rPr lang="en-US" sz="1650" b="1" dirty="0">
                <a:solidFill>
                  <a:schemeClr val="accent6">
                    <a:lumMod val="75000"/>
                  </a:schemeClr>
                </a:solidFill>
                <a:latin typeface="Consolas" panose="020B0609020204030204" pitchFamily="49" charset="0"/>
                <a:cs typeface="Courier New" panose="02070309020205020404" pitchFamily="49" charset="0"/>
              </a:rPr>
              <a:t>public void </a:t>
            </a:r>
            <a:r>
              <a:rPr lang="en-US" sz="1650" b="1" dirty="0" err="1">
                <a:solidFill>
                  <a:schemeClr val="accent6">
                    <a:lumMod val="75000"/>
                  </a:schemeClr>
                </a:solidFill>
                <a:latin typeface="Consolas" panose="020B0609020204030204" pitchFamily="49" charset="0"/>
                <a:cs typeface="Courier New" panose="02070309020205020404" pitchFamily="49" charset="0"/>
              </a:rPr>
              <a:t>setCollar</a:t>
            </a:r>
            <a:r>
              <a:rPr lang="en-US" sz="1650" b="1" dirty="0">
                <a:solidFill>
                  <a:schemeClr val="accent6">
                    <a:lumMod val="75000"/>
                  </a:schemeClr>
                </a:solidFill>
                <a:latin typeface="Consolas" panose="020B0609020204030204" pitchFamily="49" charset="0"/>
                <a:cs typeface="Courier New" panose="02070309020205020404" pitchFamily="49" charset="0"/>
              </a:rPr>
              <a:t>(String </a:t>
            </a:r>
            <a:r>
              <a:rPr lang="en-US" sz="1650" b="1" dirty="0" err="1">
                <a:solidFill>
                  <a:schemeClr val="accent6">
                    <a:lumMod val="75000"/>
                  </a:schemeClr>
                </a:solidFill>
                <a:latin typeface="Consolas" panose="020B0609020204030204" pitchFamily="49" charset="0"/>
                <a:cs typeface="Courier New" panose="02070309020205020404" pitchFamily="49" charset="0"/>
              </a:rPr>
              <a:t>clr</a:t>
            </a:r>
            <a:r>
              <a:rPr lang="en-US" sz="1650" b="1" dirty="0">
                <a:solidFill>
                  <a:schemeClr val="accent6">
                    <a:lumMod val="75000"/>
                  </a:schemeClr>
                </a:solidFill>
                <a:latin typeface="Consolas" panose="020B0609020204030204" pitchFamily="49" charset="0"/>
                <a:cs typeface="Courier New" panose="02070309020205020404" pitchFamily="49" charset="0"/>
              </a:rPr>
              <a:t>){</a:t>
            </a:r>
          </a:p>
          <a:p>
            <a:pPr marL="0" indent="0">
              <a:buNone/>
            </a:pPr>
            <a:r>
              <a:rPr lang="en-US" sz="1650" b="1" dirty="0">
                <a:solidFill>
                  <a:schemeClr val="accent6">
                    <a:lumMod val="75000"/>
                  </a:schemeClr>
                </a:solidFill>
                <a:latin typeface="Consolas" panose="020B0609020204030204" pitchFamily="49" charset="0"/>
                <a:cs typeface="Courier New" panose="02070309020205020404" pitchFamily="49" charset="0"/>
              </a:rPr>
              <a:t>  </a:t>
            </a:r>
            <a:r>
              <a:rPr lang="en-US" sz="1650" dirty="0">
                <a:solidFill>
                  <a:schemeClr val="accent6">
                    <a:lumMod val="75000"/>
                  </a:schemeClr>
                </a:solidFill>
                <a:latin typeface="Consolas" panose="020B0609020204030204" pitchFamily="49" charset="0"/>
                <a:cs typeface="Courier New" panose="02070309020205020404" pitchFamily="49" charset="0"/>
              </a:rPr>
              <a:t>if(</a:t>
            </a:r>
            <a:r>
              <a:rPr lang="en-US" sz="1650" dirty="0" err="1">
                <a:solidFill>
                  <a:schemeClr val="accent6">
                    <a:lumMod val="75000"/>
                  </a:schemeClr>
                </a:solidFill>
                <a:latin typeface="Consolas" panose="020B0609020204030204" pitchFamily="49" charset="0"/>
                <a:cs typeface="Courier New" panose="02070309020205020404" pitchFamily="49" charset="0"/>
              </a:rPr>
              <a:t>breed.equals</a:t>
            </a:r>
            <a:r>
              <a:rPr lang="en-US" sz="1650" dirty="0">
                <a:solidFill>
                  <a:schemeClr val="accent6">
                    <a:lumMod val="75000"/>
                  </a:schemeClr>
                </a:solidFill>
                <a:latin typeface="Consolas" panose="020B0609020204030204" pitchFamily="49" charset="0"/>
                <a:cs typeface="Courier New" panose="02070309020205020404" pitchFamily="49" charset="0"/>
              </a:rPr>
              <a:t>(“tiny”)</a:t>
            </a:r>
          </a:p>
          <a:p>
            <a:pPr marL="0" indent="0">
              <a:buNone/>
            </a:pPr>
            <a:r>
              <a:rPr lang="en-US" sz="1650" dirty="0">
                <a:solidFill>
                  <a:schemeClr val="accent6">
                    <a:lumMod val="75000"/>
                  </a:schemeClr>
                </a:solidFill>
                <a:latin typeface="Consolas" panose="020B0609020204030204" pitchFamily="49" charset="0"/>
                <a:cs typeface="Courier New" panose="02070309020205020404" pitchFamily="49" charset="0"/>
              </a:rPr>
              <a:t>      </a:t>
            </a:r>
            <a:r>
              <a:rPr lang="en-US" sz="1650" dirty="0" err="1">
                <a:solidFill>
                  <a:schemeClr val="accent6">
                    <a:lumMod val="75000"/>
                  </a:schemeClr>
                </a:solidFill>
                <a:latin typeface="Consolas" panose="020B0609020204030204" pitchFamily="49" charset="0"/>
                <a:cs typeface="Courier New" panose="02070309020205020404" pitchFamily="49" charset="0"/>
              </a:rPr>
              <a:t>System.out.println</a:t>
            </a:r>
            <a:r>
              <a:rPr lang="en-US" sz="1650" dirty="0">
                <a:solidFill>
                  <a:schemeClr val="accent6">
                    <a:lumMod val="75000"/>
                  </a:schemeClr>
                </a:solidFill>
                <a:latin typeface="Consolas" panose="020B0609020204030204" pitchFamily="49" charset="0"/>
                <a:cs typeface="Courier New" panose="02070309020205020404" pitchFamily="49" charset="0"/>
              </a:rPr>
              <a:t>(“no collar  </a:t>
            </a:r>
          </a:p>
          <a:p>
            <a:pPr marL="0" indent="0">
              <a:buNone/>
            </a:pPr>
            <a:r>
              <a:rPr lang="en-US" sz="1650" dirty="0">
                <a:solidFill>
                  <a:schemeClr val="accent6">
                    <a:lumMod val="75000"/>
                  </a:schemeClr>
                </a:solidFill>
                <a:latin typeface="Consolas" panose="020B0609020204030204" pitchFamily="49" charset="0"/>
                <a:cs typeface="Courier New" panose="02070309020205020404" pitchFamily="49" charset="0"/>
              </a:rPr>
              <a:t>      available for a tiny breed”);</a:t>
            </a:r>
          </a:p>
          <a:p>
            <a:pPr marL="0" indent="0">
              <a:buNone/>
            </a:pPr>
            <a:r>
              <a:rPr lang="en-US" sz="1650" dirty="0">
                <a:solidFill>
                  <a:schemeClr val="accent6">
                    <a:lumMod val="75000"/>
                  </a:schemeClr>
                </a:solidFill>
                <a:latin typeface="Consolas" panose="020B0609020204030204" pitchFamily="49" charset="0"/>
                <a:cs typeface="Courier New" panose="02070309020205020404" pitchFamily="49" charset="0"/>
              </a:rPr>
              <a:t>  else </a:t>
            </a:r>
            <a:r>
              <a:rPr lang="en-US" sz="1650" b="1" dirty="0">
                <a:solidFill>
                  <a:schemeClr val="accent6">
                    <a:lumMod val="75000"/>
                  </a:schemeClr>
                </a:solidFill>
                <a:latin typeface="Consolas" panose="020B0609020204030204" pitchFamily="49" charset="0"/>
                <a:cs typeface="Courier New" panose="02070309020205020404" pitchFamily="49" charset="0"/>
              </a:rPr>
              <a:t>collar=</a:t>
            </a:r>
            <a:r>
              <a:rPr lang="en-US" sz="1650" b="1" dirty="0" err="1">
                <a:solidFill>
                  <a:schemeClr val="accent6">
                    <a:lumMod val="75000"/>
                  </a:schemeClr>
                </a:solidFill>
                <a:latin typeface="Consolas" panose="020B0609020204030204" pitchFamily="49" charset="0"/>
                <a:cs typeface="Courier New" panose="02070309020205020404" pitchFamily="49" charset="0"/>
              </a:rPr>
              <a:t>clr</a:t>
            </a:r>
            <a:r>
              <a:rPr lang="en-US" sz="1650" b="1" dirty="0">
                <a:solidFill>
                  <a:schemeClr val="accent6">
                    <a:lumMod val="75000"/>
                  </a:schemeClr>
                </a:solidFill>
                <a:latin typeface="Consolas" panose="020B0609020204030204" pitchFamily="49" charset="0"/>
                <a:cs typeface="Courier New" panose="02070309020205020404" pitchFamily="49" charset="0"/>
              </a:rPr>
              <a:t>;</a:t>
            </a:r>
            <a:r>
              <a:rPr lang="en-US" sz="1650" dirty="0">
                <a:solidFill>
                  <a:schemeClr val="accent6">
                    <a:lumMod val="75000"/>
                  </a:schemeClr>
                </a:solidFill>
                <a:latin typeface="Consolas" panose="020B0609020204030204" pitchFamily="49" charset="0"/>
                <a:cs typeface="Courier New" panose="02070309020205020404" pitchFamily="49" charset="0"/>
              </a:rPr>
              <a:t>}</a:t>
            </a:r>
          </a:p>
          <a:p>
            <a:pPr marL="0" indent="0">
              <a:buNone/>
            </a:pPr>
            <a:r>
              <a:rPr lang="en-US" sz="1500" b="1" dirty="0">
                <a:solidFill>
                  <a:schemeClr val="accent6">
                    <a:lumMod val="75000"/>
                  </a:schemeClr>
                </a:solidFill>
                <a:latin typeface="Consolas" panose="020B0609020204030204" pitchFamily="49" charset="0"/>
                <a:cs typeface="Courier New" panose="02070309020205020404" pitchFamily="49" charset="0"/>
              </a:rPr>
              <a:t> </a:t>
            </a:r>
          </a:p>
          <a:p>
            <a:pPr marL="0" indent="0">
              <a:buNone/>
            </a:pPr>
            <a:r>
              <a:rPr lang="en-US" sz="1500" dirty="0">
                <a:solidFill>
                  <a:schemeClr val="accent1"/>
                </a:solidFill>
                <a:latin typeface="Consolas" panose="020B0609020204030204" pitchFamily="49" charset="0"/>
                <a:cs typeface="Courier New" panose="02070309020205020404" pitchFamily="49" charset="0"/>
              </a:rPr>
              <a:t>}</a:t>
            </a:r>
          </a:p>
          <a:p>
            <a:pPr marL="0" indent="0">
              <a:buNone/>
            </a:pPr>
            <a:r>
              <a:rPr lang="en-US" sz="1500" dirty="0">
                <a:solidFill>
                  <a:schemeClr val="accent1"/>
                </a:solidFill>
                <a:latin typeface="Consolas" panose="020B0609020204030204" pitchFamily="49" charset="0"/>
                <a:cs typeface="Courier New" panose="02070309020205020404" pitchFamily="49" charset="0"/>
              </a:rPr>
              <a:t>//</a:t>
            </a:r>
            <a:r>
              <a:rPr lang="en-US" sz="1500">
                <a:solidFill>
                  <a:schemeClr val="accent1"/>
                </a:solidFill>
                <a:latin typeface="Consolas" panose="020B0609020204030204" pitchFamily="49" charset="0"/>
                <a:cs typeface="Courier New" panose="02070309020205020404" pitchFamily="49" charset="0"/>
              </a:rPr>
              <a:t>checking dependencies</a:t>
            </a:r>
            <a:endParaRPr lang="en-US" sz="1500" dirty="0">
              <a:solidFill>
                <a:schemeClr val="accent1"/>
              </a:solidFill>
            </a:endParaRPr>
          </a:p>
        </p:txBody>
      </p:sp>
    </p:spTree>
    <p:extLst>
      <p:ext uri="{BB962C8B-B14F-4D97-AF65-F5344CB8AC3E}">
        <p14:creationId xmlns:p14="http://schemas.microsoft.com/office/powerpoint/2010/main" val="361666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19616EF-24AD-D4C3-BFA1-A3FF10240D02}"/>
              </a:ext>
            </a:extLst>
          </p:cNvPr>
          <p:cNvSpPr>
            <a:spLocks noGrp="1" noChangeArrowheads="1"/>
          </p:cNvSpPr>
          <p:nvPr>
            <p:ph type="title"/>
          </p:nvPr>
        </p:nvSpPr>
        <p:spPr/>
        <p:txBody>
          <a:bodyPr/>
          <a:lstStyle/>
          <a:p>
            <a:pPr eaLnBrk="1" hangingPunct="1"/>
            <a:r>
              <a:rPr lang="en-US" altLang="tr-TR"/>
              <a:t>Topics to be reviewed</a:t>
            </a:r>
          </a:p>
        </p:txBody>
      </p:sp>
      <p:sp>
        <p:nvSpPr>
          <p:cNvPr id="25603" name="Rectangle 3">
            <a:extLst>
              <a:ext uri="{FF2B5EF4-FFF2-40B4-BE49-F238E27FC236}">
                <a16:creationId xmlns:a16="http://schemas.microsoft.com/office/drawing/2014/main" id="{4B0CBB35-6816-722F-F403-F7B1B468C474}"/>
              </a:ext>
            </a:extLst>
          </p:cNvPr>
          <p:cNvSpPr>
            <a:spLocks noGrp="1" noChangeArrowheads="1"/>
          </p:cNvSpPr>
          <p:nvPr>
            <p:ph idx="1"/>
          </p:nvPr>
        </p:nvSpPr>
        <p:spPr/>
        <p:txBody>
          <a:bodyPr/>
          <a:lstStyle/>
          <a:p>
            <a:pPr eaLnBrk="1" hangingPunct="1"/>
            <a:r>
              <a:rPr lang="en-US" altLang="tr-TR" sz="2800" dirty="0"/>
              <a:t>Object identification </a:t>
            </a:r>
          </a:p>
          <a:p>
            <a:pPr eaLnBrk="1" hangingPunct="1"/>
            <a:r>
              <a:rPr lang="en-US" altLang="tr-TR" sz="2800" dirty="0"/>
              <a:t>Generalizations/inheritance</a:t>
            </a:r>
          </a:p>
          <a:p>
            <a:pPr lvl="1" eaLnBrk="1" hangingPunct="1"/>
            <a:r>
              <a:rPr lang="en-US" altLang="tr-TR" sz="2400" dirty="0" err="1"/>
              <a:t>Liskov</a:t>
            </a:r>
            <a:r>
              <a:rPr lang="en-US" altLang="tr-TR" sz="2400" dirty="0"/>
              <a:t> Substitution Principle</a:t>
            </a:r>
          </a:p>
          <a:p>
            <a:pPr eaLnBrk="1" hangingPunct="1"/>
            <a:r>
              <a:rPr lang="en-US" altLang="tr-TR" sz="2800" dirty="0"/>
              <a:t>Composition vs Inheritance</a:t>
            </a:r>
          </a:p>
          <a:p>
            <a:pPr eaLnBrk="1" hangingPunct="1"/>
            <a:r>
              <a:rPr lang="en-US" altLang="tr-TR" sz="2800" dirty="0"/>
              <a:t>Open-closed principle</a:t>
            </a:r>
          </a:p>
          <a:p>
            <a:pPr eaLnBrk="1" hangingPunct="1"/>
            <a:r>
              <a:rPr lang="en-US" altLang="tr-TR" sz="2800" dirty="0"/>
              <a:t>Modularity</a:t>
            </a:r>
          </a:p>
          <a:p>
            <a:pPr lvl="1" eaLnBrk="1" hangingPunct="1"/>
            <a:r>
              <a:rPr lang="en-US" altLang="tr-TR" sz="2400" dirty="0"/>
              <a:t>Cohesion</a:t>
            </a:r>
          </a:p>
          <a:p>
            <a:pPr lvl="1" eaLnBrk="1" hangingPunct="1"/>
            <a:r>
              <a:rPr lang="en-US" altLang="tr-TR" sz="2400" dirty="0"/>
              <a:t>Coupling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B737014-5DE3-5E68-C3B5-E30AC8A364A9}"/>
              </a:ext>
            </a:extLst>
          </p:cNvPr>
          <p:cNvSpPr>
            <a:spLocks noGrp="1" noChangeArrowheads="1"/>
          </p:cNvSpPr>
          <p:nvPr>
            <p:ph type="title"/>
          </p:nvPr>
        </p:nvSpPr>
        <p:spPr>
          <a:xfrm>
            <a:off x="457200" y="341744"/>
            <a:ext cx="8229600" cy="928861"/>
          </a:xfrm>
          <a:noFill/>
        </p:spPr>
        <p:txBody>
          <a:bodyPr lIns="90840" tIns="44623" rIns="90840" bIns="44623" anchor="b"/>
          <a:lstStyle/>
          <a:p>
            <a:pPr defTabSz="962025" eaLnBrk="1" hangingPunct="1"/>
            <a:r>
              <a:rPr lang="en-GB" altLang="tr-TR" dirty="0"/>
              <a:t>Object Identification</a:t>
            </a:r>
          </a:p>
        </p:txBody>
      </p:sp>
      <p:sp>
        <p:nvSpPr>
          <p:cNvPr id="26627" name="Rectangle 3">
            <a:extLst>
              <a:ext uri="{FF2B5EF4-FFF2-40B4-BE49-F238E27FC236}">
                <a16:creationId xmlns:a16="http://schemas.microsoft.com/office/drawing/2014/main" id="{0C38BA1F-421D-4609-6911-DADA2D7239DC}"/>
              </a:ext>
            </a:extLst>
          </p:cNvPr>
          <p:cNvSpPr>
            <a:spLocks noGrp="1" noChangeArrowheads="1"/>
          </p:cNvSpPr>
          <p:nvPr>
            <p:ph idx="1"/>
          </p:nvPr>
        </p:nvSpPr>
        <p:spPr>
          <a:noFill/>
        </p:spPr>
        <p:txBody>
          <a:bodyPr lIns="90840" tIns="44623" rIns="90840" bIns="44623"/>
          <a:lstStyle/>
          <a:p>
            <a:pPr marL="488950" indent="-488950" defTabSz="962025" eaLnBrk="1" hangingPunct="1"/>
            <a:r>
              <a:rPr lang="en-GB" altLang="tr-TR"/>
              <a:t>Identifying objects is the most difficult part of object oriented design.</a:t>
            </a:r>
          </a:p>
          <a:p>
            <a:pPr marL="488950" indent="-488950" defTabSz="962025" eaLnBrk="1" hangingPunct="1"/>
            <a:r>
              <a:rPr lang="en-GB" altLang="tr-TR"/>
              <a:t>No 'magic formula' for object identification. </a:t>
            </a:r>
          </a:p>
          <a:p>
            <a:pPr marL="1089025" lvl="1" indent="-479425" defTabSz="962025" eaLnBrk="1" hangingPunct="1"/>
            <a:r>
              <a:rPr lang="en-GB" altLang="tr-TR"/>
              <a:t>It relies on the skill, experience and domain knowledge of system designers.</a:t>
            </a:r>
          </a:p>
          <a:p>
            <a:pPr marL="488950" indent="-488950" defTabSz="962025" eaLnBrk="1" hangingPunct="1"/>
            <a:r>
              <a:rPr lang="en-GB" altLang="tr-TR"/>
              <a:t>Object identification is an iterative process. You are unlikely to get it right first time.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8423930-CCF2-7B4F-F3EB-21B4DE811D20}"/>
              </a:ext>
            </a:extLst>
          </p:cNvPr>
          <p:cNvSpPr>
            <a:spLocks noGrp="1" noChangeArrowheads="1"/>
          </p:cNvSpPr>
          <p:nvPr>
            <p:ph type="title"/>
          </p:nvPr>
        </p:nvSpPr>
        <p:spPr>
          <a:xfrm>
            <a:off x="457200" y="190500"/>
            <a:ext cx="7931150" cy="1041400"/>
          </a:xfrm>
          <a:noFill/>
        </p:spPr>
        <p:txBody>
          <a:bodyPr lIns="90840" tIns="44623" rIns="90840" bIns="44623" anchor="b"/>
          <a:lstStyle/>
          <a:p>
            <a:pPr defTabSz="962025" eaLnBrk="1" hangingPunct="1"/>
            <a:r>
              <a:rPr lang="en-GB" altLang="tr-TR" dirty="0"/>
              <a:t>Approaches to identification</a:t>
            </a:r>
          </a:p>
        </p:txBody>
      </p:sp>
      <p:sp>
        <p:nvSpPr>
          <p:cNvPr id="28675" name="Rectangle 3">
            <a:extLst>
              <a:ext uri="{FF2B5EF4-FFF2-40B4-BE49-F238E27FC236}">
                <a16:creationId xmlns:a16="http://schemas.microsoft.com/office/drawing/2014/main" id="{9EFC8B58-9068-FE0A-D550-AA6DD69D8FDF}"/>
              </a:ext>
            </a:extLst>
          </p:cNvPr>
          <p:cNvSpPr>
            <a:spLocks noGrp="1" noChangeArrowheads="1"/>
          </p:cNvSpPr>
          <p:nvPr>
            <p:ph idx="1"/>
          </p:nvPr>
        </p:nvSpPr>
        <p:spPr>
          <a:noFill/>
        </p:spPr>
        <p:txBody>
          <a:bodyPr lIns="90840" tIns="44623" rIns="90840" bIns="44623"/>
          <a:lstStyle/>
          <a:p>
            <a:pPr marL="488950" indent="-488950" defTabSz="962025" eaLnBrk="1" hangingPunct="1">
              <a:lnSpc>
                <a:spcPct val="80000"/>
              </a:lnSpc>
            </a:pPr>
            <a:r>
              <a:rPr lang="en-GB" altLang="tr-TR" sz="2800" dirty="0"/>
              <a:t>Use a grammatical approach on the description of the system </a:t>
            </a:r>
          </a:p>
          <a:p>
            <a:pPr marL="1089025" lvl="1" indent="-479425" defTabSz="962025" eaLnBrk="1" hangingPunct="1">
              <a:lnSpc>
                <a:spcPct val="80000"/>
              </a:lnSpc>
            </a:pPr>
            <a:r>
              <a:rPr lang="en-GB" altLang="tr-TR" sz="2400" dirty="0"/>
              <a:t>nouns are candidate objects </a:t>
            </a:r>
          </a:p>
          <a:p>
            <a:pPr marL="488950" indent="-488950" defTabSz="962025" eaLnBrk="1" hangingPunct="1">
              <a:lnSpc>
                <a:spcPct val="80000"/>
              </a:lnSpc>
            </a:pPr>
            <a:r>
              <a:rPr lang="en-GB" altLang="tr-TR" sz="2800" dirty="0"/>
              <a:t>Base the identification on tangible things in the application domain.</a:t>
            </a:r>
          </a:p>
          <a:p>
            <a:pPr marL="488950" indent="-488950" defTabSz="962025" eaLnBrk="1" hangingPunct="1">
              <a:lnSpc>
                <a:spcPct val="80000"/>
              </a:lnSpc>
            </a:pPr>
            <a:r>
              <a:rPr lang="en-GB" altLang="tr-TR" sz="2800" dirty="0"/>
              <a:t>Identify objects based on what participates in what behaviour.</a:t>
            </a:r>
          </a:p>
          <a:p>
            <a:pPr marL="488950" indent="-488950" defTabSz="962025" eaLnBrk="1" hangingPunct="1">
              <a:lnSpc>
                <a:spcPct val="80000"/>
              </a:lnSpc>
            </a:pPr>
            <a:r>
              <a:rPr lang="en-GB" altLang="tr-TR" sz="2800" dirty="0"/>
              <a:t>Use a scenario-based analysis.  The objects, attributes and methods in each scenario are identified.</a:t>
            </a:r>
          </a:p>
          <a:p>
            <a:pPr marL="488950" indent="-488950" defTabSz="962025" eaLnBrk="1" hangingPunct="1">
              <a:lnSpc>
                <a:spcPct val="80000"/>
              </a:lnSpc>
            </a:pPr>
            <a:r>
              <a:rPr lang="en-GB" altLang="tr-TR" sz="2800" dirty="0"/>
              <a:t>There will always be less obvious ones</a:t>
            </a:r>
          </a:p>
          <a:p>
            <a:pPr marL="889000" lvl="1" indent="-488950" defTabSz="962025" eaLnBrk="1" hangingPunct="1">
              <a:lnSpc>
                <a:spcPct val="80000"/>
              </a:lnSpc>
            </a:pPr>
            <a:r>
              <a:rPr lang="en-GB" altLang="tr-TR" sz="2400" dirty="0"/>
              <a:t>Abstractions that does not match the real world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4283E72-8C59-871C-A6F1-B170E93EEC57}"/>
              </a:ext>
            </a:extLst>
          </p:cNvPr>
          <p:cNvSpPr>
            <a:spLocks noGrp="1" noChangeArrowheads="1"/>
          </p:cNvSpPr>
          <p:nvPr>
            <p:ph type="title"/>
          </p:nvPr>
        </p:nvSpPr>
        <p:spPr/>
        <p:txBody>
          <a:bodyPr/>
          <a:lstStyle/>
          <a:p>
            <a:pPr eaLnBrk="1" hangingPunct="1"/>
            <a:r>
              <a:rPr lang="en-US" altLang="tr-TR"/>
              <a:t>Object Identification</a:t>
            </a:r>
          </a:p>
        </p:txBody>
      </p:sp>
      <p:sp>
        <p:nvSpPr>
          <p:cNvPr id="29699" name="Rectangle 3">
            <a:extLst>
              <a:ext uri="{FF2B5EF4-FFF2-40B4-BE49-F238E27FC236}">
                <a16:creationId xmlns:a16="http://schemas.microsoft.com/office/drawing/2014/main" id="{4FCEFA5E-A783-9E59-502D-F62464D49F92}"/>
              </a:ext>
            </a:extLst>
          </p:cNvPr>
          <p:cNvSpPr>
            <a:spLocks noGrp="1" noChangeArrowheads="1"/>
          </p:cNvSpPr>
          <p:nvPr>
            <p:ph type="body" sz="half" idx="1"/>
          </p:nvPr>
        </p:nvSpPr>
        <p:spPr>
          <a:xfrm>
            <a:off x="374073" y="1367621"/>
            <a:ext cx="7861300" cy="520700"/>
          </a:xfrm>
        </p:spPr>
        <p:txBody>
          <a:bodyPr/>
          <a:lstStyle/>
          <a:p>
            <a:pPr eaLnBrk="1" hangingPunct="1"/>
            <a:r>
              <a:rPr lang="en-US" altLang="tr-TR" sz="2400" dirty="0"/>
              <a:t>Example: Simulation of traffic flow at an Intersection</a:t>
            </a:r>
          </a:p>
        </p:txBody>
      </p:sp>
      <p:pic>
        <p:nvPicPr>
          <p:cNvPr id="29700" name="Picture 5" descr="image of traffic system">
            <a:extLst>
              <a:ext uri="{FF2B5EF4-FFF2-40B4-BE49-F238E27FC236}">
                <a16:creationId xmlns:a16="http://schemas.microsoft.com/office/drawing/2014/main" id="{2459EE91-99B8-9754-C3CB-D53DD1F3326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36952" y="1975139"/>
            <a:ext cx="6265862" cy="407035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4266A1A-2820-9756-880A-A65B6DE8BF7E}"/>
              </a:ext>
            </a:extLst>
          </p:cNvPr>
          <p:cNvSpPr>
            <a:spLocks noGrp="1" noChangeArrowheads="1"/>
          </p:cNvSpPr>
          <p:nvPr>
            <p:ph type="title"/>
          </p:nvPr>
        </p:nvSpPr>
        <p:spPr/>
        <p:txBody>
          <a:bodyPr/>
          <a:lstStyle/>
          <a:p>
            <a:pPr eaLnBrk="1" hangingPunct="1"/>
            <a:r>
              <a:rPr lang="en-US" altLang="tr-TR" sz="4000"/>
              <a:t>Simulation of Traffic flow (Cont’d)</a:t>
            </a:r>
          </a:p>
        </p:txBody>
      </p:sp>
      <p:sp>
        <p:nvSpPr>
          <p:cNvPr id="30723" name="Rectangle 3">
            <a:extLst>
              <a:ext uri="{FF2B5EF4-FFF2-40B4-BE49-F238E27FC236}">
                <a16:creationId xmlns:a16="http://schemas.microsoft.com/office/drawing/2014/main" id="{096DCB05-7705-6A6F-25A5-05A642905EA5}"/>
              </a:ext>
            </a:extLst>
          </p:cNvPr>
          <p:cNvSpPr>
            <a:spLocks noGrp="1" noChangeArrowheads="1"/>
          </p:cNvSpPr>
          <p:nvPr>
            <p:ph idx="1"/>
          </p:nvPr>
        </p:nvSpPr>
        <p:spPr/>
        <p:txBody>
          <a:bodyPr/>
          <a:lstStyle/>
          <a:p>
            <a:pPr eaLnBrk="1" hangingPunct="1"/>
            <a:r>
              <a:rPr lang="en-US" altLang="tr-TR" sz="2800"/>
              <a:t>Cars move in one of two directions. </a:t>
            </a:r>
          </a:p>
          <a:p>
            <a:pPr eaLnBrk="1" hangingPunct="1"/>
            <a:r>
              <a:rPr lang="en-US" altLang="tr-TR" sz="2800"/>
              <a:t>Traffic flows through ‘green’ lights. </a:t>
            </a:r>
          </a:p>
          <a:p>
            <a:pPr eaLnBrk="1" hangingPunct="1"/>
            <a:r>
              <a:rPr lang="en-US" altLang="tr-TR" sz="2800"/>
              <a:t>Pedestrians cross only at the crosswalk, on a ‘walking man’ sign. </a:t>
            </a:r>
          </a:p>
          <a:p>
            <a:pPr eaLnBrk="1" hangingPunct="1"/>
            <a:r>
              <a:rPr lang="en-US" altLang="tr-TR" sz="2800"/>
              <a:t>Traffic is stopped by a ‘red’ light, pedestrians by a ‘red standing man’ sign.</a:t>
            </a:r>
          </a:p>
          <a:p>
            <a:pPr eaLnBrk="1" hangingPunct="1"/>
            <a:r>
              <a:rPr lang="en-US" altLang="tr-TR" sz="2800"/>
              <a:t>This is a simulation of a traffic flow without a user interface</a:t>
            </a:r>
          </a:p>
          <a:p>
            <a:pPr eaLnBrk="1" hangingPunct="1"/>
            <a:r>
              <a:rPr lang="en-US" altLang="tr-TR" sz="2800"/>
              <a:t>What are the object classes?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6F0B6BF-E40A-FE63-9FD1-CB151B978CA5}"/>
              </a:ext>
            </a:extLst>
          </p:cNvPr>
          <p:cNvSpPr>
            <a:spLocks noGrp="1" noChangeArrowheads="1"/>
          </p:cNvSpPr>
          <p:nvPr>
            <p:ph type="title"/>
          </p:nvPr>
        </p:nvSpPr>
        <p:spPr/>
        <p:txBody>
          <a:bodyPr/>
          <a:lstStyle/>
          <a:p>
            <a:pPr eaLnBrk="1" hangingPunct="1"/>
            <a:r>
              <a:rPr lang="en-US" altLang="tr-TR" sz="4000"/>
              <a:t>Simulation of a traffic flow (Cont’d)</a:t>
            </a:r>
          </a:p>
        </p:txBody>
      </p:sp>
      <p:sp>
        <p:nvSpPr>
          <p:cNvPr id="32771" name="Rectangle 3">
            <a:extLst>
              <a:ext uri="{FF2B5EF4-FFF2-40B4-BE49-F238E27FC236}">
                <a16:creationId xmlns:a16="http://schemas.microsoft.com/office/drawing/2014/main" id="{D59F695E-22BD-1F63-72D5-C63135FBA2C8}"/>
              </a:ext>
            </a:extLst>
          </p:cNvPr>
          <p:cNvSpPr>
            <a:spLocks noGrp="1" noChangeArrowheads="1"/>
          </p:cNvSpPr>
          <p:nvPr>
            <p:ph idx="1"/>
          </p:nvPr>
        </p:nvSpPr>
        <p:spPr/>
        <p:txBody>
          <a:bodyPr/>
          <a:lstStyle/>
          <a:p>
            <a:pPr eaLnBrk="1" hangingPunct="1">
              <a:lnSpc>
                <a:spcPct val="90000"/>
              </a:lnSpc>
            </a:pPr>
            <a:r>
              <a:rPr lang="en-US" altLang="tr-TR" sz="2800"/>
              <a:t>Object Classes </a:t>
            </a:r>
          </a:p>
          <a:p>
            <a:pPr lvl="1" eaLnBrk="1" hangingPunct="1">
              <a:lnSpc>
                <a:spcPct val="90000"/>
              </a:lnSpc>
            </a:pPr>
            <a:r>
              <a:rPr lang="en-US" altLang="tr-TR" sz="2400"/>
              <a:t>Vehicle</a:t>
            </a:r>
          </a:p>
          <a:p>
            <a:pPr lvl="1" eaLnBrk="1" hangingPunct="1">
              <a:lnSpc>
                <a:spcPct val="90000"/>
              </a:lnSpc>
            </a:pPr>
            <a:r>
              <a:rPr lang="en-US" altLang="tr-TR" sz="2400"/>
              <a:t>Pedestrian</a:t>
            </a:r>
          </a:p>
          <a:p>
            <a:pPr lvl="2" eaLnBrk="1" hangingPunct="1">
              <a:lnSpc>
                <a:spcPct val="90000"/>
              </a:lnSpc>
            </a:pPr>
            <a:r>
              <a:rPr lang="en-US" altLang="tr-TR" sz="2000"/>
              <a:t>essentially the same thing, an object that crosses the road. </a:t>
            </a:r>
          </a:p>
          <a:p>
            <a:pPr lvl="2" eaLnBrk="1" hangingPunct="1">
              <a:lnSpc>
                <a:spcPct val="90000"/>
              </a:lnSpc>
            </a:pPr>
            <a:r>
              <a:rPr lang="en-US" altLang="tr-TR" sz="2000"/>
              <a:t>Bicycle, truck, taxi… </a:t>
            </a:r>
          </a:p>
          <a:p>
            <a:pPr lvl="1" eaLnBrk="1" hangingPunct="1">
              <a:lnSpc>
                <a:spcPct val="90000"/>
              </a:lnSpc>
            </a:pPr>
            <a:r>
              <a:rPr lang="en-US" altLang="tr-TR" sz="2400"/>
              <a:t>Traffic Light (red, green, yellow)</a:t>
            </a:r>
          </a:p>
          <a:p>
            <a:pPr lvl="1" eaLnBrk="1" hangingPunct="1">
              <a:lnSpc>
                <a:spcPct val="90000"/>
              </a:lnSpc>
            </a:pPr>
            <a:r>
              <a:rPr lang="en-US" altLang="tr-TR" sz="2400"/>
              <a:t>Traffic Sign for Pedestrians (walking man and stopping man)</a:t>
            </a:r>
          </a:p>
          <a:p>
            <a:pPr lvl="2" eaLnBrk="1" hangingPunct="1">
              <a:lnSpc>
                <a:spcPct val="90000"/>
              </a:lnSpc>
            </a:pPr>
            <a:r>
              <a:rPr lang="en-US" altLang="tr-TR" sz="2000"/>
              <a:t>same class as Traffic Light but parameterized differently</a:t>
            </a:r>
          </a:p>
          <a:p>
            <a:pPr lvl="2" eaLnBrk="1" hangingPunct="1">
              <a:lnSpc>
                <a:spcPct val="90000"/>
              </a:lnSpc>
            </a:pPr>
            <a:r>
              <a:rPr lang="en-US" altLang="tr-TR" sz="2000"/>
              <a:t> concrete subclasses of an abstract Signal superclass</a:t>
            </a:r>
          </a:p>
          <a:p>
            <a:pPr lvl="1" eaLnBrk="1" hangingPunct="1">
              <a:lnSpc>
                <a:spcPct val="90000"/>
              </a:lnSpc>
            </a:pPr>
            <a:r>
              <a:rPr lang="en-US" altLang="tr-TR" sz="2400"/>
              <a:t>Road/Intersection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D16-3321-2713-479A-A3D36EE7ACE9}"/>
              </a:ext>
            </a:extLst>
          </p:cNvPr>
          <p:cNvSpPr>
            <a:spLocks noGrp="1"/>
          </p:cNvSpPr>
          <p:nvPr>
            <p:ph type="title"/>
          </p:nvPr>
        </p:nvSpPr>
        <p:spPr>
          <a:xfrm>
            <a:off x="492919" y="190459"/>
            <a:ext cx="8229600" cy="1371600"/>
          </a:xfrm>
        </p:spPr>
        <p:txBody>
          <a:bodyPr/>
          <a:lstStyle/>
          <a:p>
            <a:r>
              <a:rPr lang="en-US"/>
              <a:t>Object Oriented Programming</a:t>
            </a:r>
            <a:endParaRPr lang="en-US" dirty="0"/>
          </a:p>
        </p:txBody>
      </p:sp>
      <p:sp>
        <p:nvSpPr>
          <p:cNvPr id="3" name="Content Placeholder 2">
            <a:extLst>
              <a:ext uri="{FF2B5EF4-FFF2-40B4-BE49-F238E27FC236}">
                <a16:creationId xmlns:a16="http://schemas.microsoft.com/office/drawing/2014/main" id="{C2DC9F4E-B48C-0496-60A1-62BD35B5482D}"/>
              </a:ext>
            </a:extLst>
          </p:cNvPr>
          <p:cNvSpPr>
            <a:spLocks noGrp="1"/>
          </p:cNvSpPr>
          <p:nvPr>
            <p:ph idx="1"/>
          </p:nvPr>
        </p:nvSpPr>
        <p:spPr>
          <a:xfrm>
            <a:off x="387738" y="1412683"/>
            <a:ext cx="8439961" cy="3263504"/>
          </a:xfrm>
        </p:spPr>
        <p:txBody>
          <a:bodyPr>
            <a:noAutofit/>
          </a:bodyPr>
          <a:lstStyle/>
          <a:p>
            <a:r>
              <a:rPr lang="en-US" sz="2400" dirty="0"/>
              <a:t>Computer programs solve problems of the real world</a:t>
            </a:r>
          </a:p>
          <a:p>
            <a:r>
              <a:rPr lang="en-US" sz="2400" dirty="0"/>
              <a:t>In the real world, entities (objects) interact with each other to perform a task</a:t>
            </a:r>
          </a:p>
          <a:p>
            <a:pPr lvl="1"/>
            <a:r>
              <a:rPr lang="en-US" sz="1950" dirty="0"/>
              <a:t>Entities have features</a:t>
            </a:r>
          </a:p>
          <a:p>
            <a:pPr lvl="1"/>
            <a:r>
              <a:rPr lang="en-US" sz="1950" dirty="0"/>
              <a:t>Entities ask other entities to do something</a:t>
            </a:r>
          </a:p>
          <a:p>
            <a:r>
              <a:rPr lang="en-US" sz="2400" dirty="0"/>
              <a:t>Why not have programs that perform their tasks using entities a.k.a. </a:t>
            </a:r>
            <a:r>
              <a:rPr lang="en-US" sz="2400" b="1" dirty="0"/>
              <a:t>Objects</a:t>
            </a:r>
          </a:p>
          <a:p>
            <a:pPr lvl="1"/>
            <a:r>
              <a:rPr lang="en-US" sz="1950" dirty="0"/>
              <a:t>Objects have features, i.e. attributes</a:t>
            </a:r>
          </a:p>
          <a:p>
            <a:pPr lvl="1"/>
            <a:r>
              <a:rPr lang="en-US" sz="1950" dirty="0"/>
              <a:t>Objects ask other objects to perform operations</a:t>
            </a:r>
            <a:endParaRPr lang="en-US" dirty="0"/>
          </a:p>
          <a:p>
            <a:r>
              <a:rPr lang="en-US" sz="2400" dirty="0"/>
              <a:t>The premise of OOP</a:t>
            </a:r>
          </a:p>
          <a:p>
            <a:pPr lvl="1"/>
            <a:r>
              <a:rPr lang="en-US" sz="1950" dirty="0"/>
              <a:t>Easier to match real world problems to software world</a:t>
            </a:r>
          </a:p>
          <a:p>
            <a:pPr lvl="1"/>
            <a:r>
              <a:rPr lang="en-US" sz="1950" dirty="0"/>
              <a:t>Ability to create objects to mimic real life</a:t>
            </a:r>
          </a:p>
          <a:p>
            <a:pPr lvl="1"/>
            <a:r>
              <a:rPr lang="en-US" sz="1950" dirty="0"/>
              <a:t>Achieve modularity with Object abstraction</a:t>
            </a:r>
            <a:endParaRPr lang="en-US" dirty="0"/>
          </a:p>
        </p:txBody>
      </p:sp>
    </p:spTree>
    <p:extLst>
      <p:ext uri="{BB962C8B-B14F-4D97-AF65-F5344CB8AC3E}">
        <p14:creationId xmlns:p14="http://schemas.microsoft.com/office/powerpoint/2010/main" val="260522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F81DEBA-1324-EE6B-51FB-8449D6A6B394}"/>
              </a:ext>
            </a:extLst>
          </p:cNvPr>
          <p:cNvSpPr>
            <a:spLocks noGrp="1" noChangeArrowheads="1"/>
          </p:cNvSpPr>
          <p:nvPr>
            <p:ph type="title"/>
          </p:nvPr>
        </p:nvSpPr>
        <p:spPr/>
        <p:txBody>
          <a:bodyPr/>
          <a:lstStyle/>
          <a:p>
            <a:pPr eaLnBrk="1" hangingPunct="1"/>
            <a:r>
              <a:rPr lang="en-US" altLang="tr-TR" sz="4000"/>
              <a:t>Simulation of a traffic flow (Cont’d)</a:t>
            </a:r>
          </a:p>
        </p:txBody>
      </p:sp>
      <p:sp>
        <p:nvSpPr>
          <p:cNvPr id="34819" name="Rectangle 3">
            <a:extLst>
              <a:ext uri="{FF2B5EF4-FFF2-40B4-BE49-F238E27FC236}">
                <a16:creationId xmlns:a16="http://schemas.microsoft.com/office/drawing/2014/main" id="{4206F4FD-A258-9405-059C-BCE121291316}"/>
              </a:ext>
            </a:extLst>
          </p:cNvPr>
          <p:cNvSpPr>
            <a:spLocks noGrp="1" noChangeArrowheads="1"/>
          </p:cNvSpPr>
          <p:nvPr>
            <p:ph idx="1"/>
          </p:nvPr>
        </p:nvSpPr>
        <p:spPr/>
        <p:txBody>
          <a:bodyPr/>
          <a:lstStyle/>
          <a:p>
            <a:pPr eaLnBrk="1" hangingPunct="1"/>
            <a:r>
              <a:rPr lang="en-US" altLang="tr-TR"/>
              <a:t>Not so obvious classes:</a:t>
            </a:r>
          </a:p>
          <a:p>
            <a:pPr lvl="1" eaLnBrk="1" hangingPunct="1"/>
            <a:r>
              <a:rPr lang="en-US" altLang="tr-TR"/>
              <a:t>Timer /Clock</a:t>
            </a:r>
          </a:p>
          <a:p>
            <a:pPr lvl="1" eaLnBrk="1" hangingPunct="1"/>
            <a:r>
              <a:rPr lang="en-US" altLang="tr-TR"/>
              <a:t>Mediator/Control</a:t>
            </a:r>
          </a:p>
          <a:p>
            <a:pPr lvl="2" eaLnBrk="1" hangingPunct="1"/>
            <a:r>
              <a:rPr lang="en-US" altLang="tr-TR"/>
              <a:t>manages the different lights. </a:t>
            </a:r>
          </a:p>
          <a:p>
            <a:pPr lvl="2" eaLnBrk="1" hangingPunct="1"/>
            <a:r>
              <a:rPr lang="en-US" altLang="tr-TR"/>
              <a:t>making sure that a ‘walking man’ signal is not put out when the traffic light is still ‘green’ </a:t>
            </a:r>
          </a:p>
          <a:p>
            <a:pPr lvl="1" eaLnBrk="1" hangingPunct="1"/>
            <a:r>
              <a:rPr lang="en-US" altLang="tr-TR"/>
              <a:t>Injector </a:t>
            </a:r>
          </a:p>
          <a:p>
            <a:pPr lvl="2" eaLnBrk="1" hangingPunct="1"/>
            <a:r>
              <a:rPr lang="en-US" altLang="tr-TR"/>
              <a:t>feeds traffic and pedestrians into the intersection in a pseudo-random fashion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BCB79B8D-10F6-D51D-5288-810F77E45777}"/>
              </a:ext>
            </a:extLst>
          </p:cNvPr>
          <p:cNvSpPr>
            <a:spLocks noGrp="1" noChangeArrowheads="1"/>
          </p:cNvSpPr>
          <p:nvPr>
            <p:ph type="title"/>
          </p:nvPr>
        </p:nvSpPr>
        <p:spPr>
          <a:xfrm>
            <a:off x="0" y="494507"/>
            <a:ext cx="9778482" cy="763588"/>
          </a:xfrm>
        </p:spPr>
        <p:txBody>
          <a:bodyPr/>
          <a:lstStyle/>
          <a:p>
            <a:pPr eaLnBrk="1" hangingPunct="1"/>
            <a:r>
              <a:rPr lang="en-US" altLang="tr-TR" sz="4000" dirty="0"/>
              <a:t>Quick Reference: Class Representation</a:t>
            </a:r>
          </a:p>
        </p:txBody>
      </p:sp>
      <p:sp>
        <p:nvSpPr>
          <p:cNvPr id="35843" name="Rectangle 8">
            <a:extLst>
              <a:ext uri="{FF2B5EF4-FFF2-40B4-BE49-F238E27FC236}">
                <a16:creationId xmlns:a16="http://schemas.microsoft.com/office/drawing/2014/main" id="{04140960-D7D3-6668-E1B3-0D0713C7822B}"/>
              </a:ext>
            </a:extLst>
          </p:cNvPr>
          <p:cNvSpPr>
            <a:spLocks noChangeArrowheads="1"/>
          </p:cNvSpPr>
          <p:nvPr/>
        </p:nvSpPr>
        <p:spPr bwMode="auto">
          <a:xfrm>
            <a:off x="1941513" y="2211388"/>
            <a:ext cx="4037012" cy="349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tr-TR" sz="1800">
              <a:latin typeface="Tahoma" panose="020B0604030504040204" pitchFamily="34" charset="0"/>
            </a:endParaRPr>
          </a:p>
          <a:p>
            <a:pPr>
              <a:spcBef>
                <a:spcPct val="0"/>
              </a:spcBef>
              <a:buClrTx/>
              <a:buSzTx/>
              <a:buFontTx/>
              <a:buNone/>
            </a:pPr>
            <a:endParaRPr lang="en-US" altLang="tr-TR" sz="1800">
              <a:latin typeface="Tahoma" panose="020B0604030504040204" pitchFamily="34" charset="0"/>
            </a:endParaRPr>
          </a:p>
          <a:p>
            <a:pPr>
              <a:spcBef>
                <a:spcPct val="0"/>
              </a:spcBef>
              <a:buClrTx/>
              <a:buSzTx/>
              <a:buFontTx/>
              <a:buNone/>
            </a:pPr>
            <a:r>
              <a:rPr lang="en-US" altLang="tr-TR" sz="1800">
                <a:latin typeface="Tahoma" panose="020B0604030504040204" pitchFamily="34" charset="0"/>
              </a:rPr>
              <a:t># speed: double</a:t>
            </a:r>
          </a:p>
          <a:p>
            <a:pPr>
              <a:spcBef>
                <a:spcPct val="0"/>
              </a:spcBef>
              <a:buClrTx/>
              <a:buSzTx/>
              <a:buFontTx/>
              <a:buNone/>
            </a:pPr>
            <a:r>
              <a:rPr lang="en-US" altLang="tr-TR" sz="1800">
                <a:latin typeface="Tahoma" panose="020B0604030504040204" pitchFamily="34" charset="0"/>
              </a:rPr>
              <a:t># maximumSpeed: double</a:t>
            </a:r>
          </a:p>
          <a:p>
            <a:pPr>
              <a:spcBef>
                <a:spcPct val="0"/>
              </a:spcBef>
              <a:buClrTx/>
              <a:buSzTx/>
              <a:buFontTx/>
              <a:buNone/>
            </a:pPr>
            <a:r>
              <a:rPr lang="en-US" altLang="tr-TR" sz="1800">
                <a:latin typeface="Tahoma" panose="020B0604030504040204" pitchFamily="34" charset="0"/>
              </a:rPr>
              <a:t># length: float</a:t>
            </a:r>
          </a:p>
          <a:p>
            <a:pPr>
              <a:spcBef>
                <a:spcPct val="0"/>
              </a:spcBef>
              <a:buClrTx/>
              <a:buSzTx/>
              <a:buFontTx/>
              <a:buChar char="-"/>
            </a:pPr>
            <a:r>
              <a:rPr lang="en-US" altLang="tr-TR" sz="1800">
                <a:latin typeface="Tahoma" panose="020B0604030504040204" pitchFamily="34" charset="0"/>
              </a:rPr>
              <a:t> id: String</a:t>
            </a:r>
          </a:p>
          <a:p>
            <a:pPr>
              <a:spcBef>
                <a:spcPct val="0"/>
              </a:spcBef>
              <a:buClrTx/>
              <a:buSzTx/>
              <a:buFontTx/>
              <a:buChar char="-"/>
            </a:pPr>
            <a:endParaRPr lang="en-US" altLang="tr-TR" sz="1800">
              <a:latin typeface="Tahoma" panose="020B0604030504040204" pitchFamily="34" charset="0"/>
            </a:endParaRPr>
          </a:p>
          <a:p>
            <a:pPr>
              <a:spcBef>
                <a:spcPct val="0"/>
              </a:spcBef>
              <a:buClrTx/>
              <a:buSzTx/>
              <a:buFontTx/>
              <a:buNone/>
            </a:pPr>
            <a:r>
              <a:rPr lang="en-US" altLang="tr-TR" sz="1800">
                <a:latin typeface="Tahoma" panose="020B0604030504040204" pitchFamily="34" charset="0"/>
              </a:rPr>
              <a:t>+getSpeed(): double</a:t>
            </a:r>
          </a:p>
          <a:p>
            <a:pPr>
              <a:spcBef>
                <a:spcPct val="0"/>
              </a:spcBef>
              <a:buClrTx/>
              <a:buSzTx/>
              <a:buFontTx/>
              <a:buNone/>
            </a:pPr>
            <a:r>
              <a:rPr lang="en-US" altLang="tr-TR" sz="1800">
                <a:latin typeface="Tahoma" panose="020B0604030504040204" pitchFamily="34" charset="0"/>
              </a:rPr>
              <a:t>+getMaxSpeed(): double</a:t>
            </a:r>
          </a:p>
          <a:p>
            <a:pPr>
              <a:spcBef>
                <a:spcPct val="0"/>
              </a:spcBef>
              <a:buClrTx/>
              <a:buSzTx/>
              <a:buFontTx/>
              <a:buNone/>
            </a:pPr>
            <a:r>
              <a:rPr lang="en-US" altLang="tr-TR" sz="1800">
                <a:latin typeface="Tahoma" panose="020B0604030504040204" pitchFamily="34" charset="0"/>
              </a:rPr>
              <a:t>+accelerate(incvalue:double): void</a:t>
            </a:r>
          </a:p>
          <a:p>
            <a:pPr>
              <a:spcBef>
                <a:spcPct val="0"/>
              </a:spcBef>
              <a:buClrTx/>
              <a:buSzTx/>
              <a:buFontTx/>
              <a:buNone/>
            </a:pPr>
            <a:r>
              <a:rPr lang="en-US" altLang="tr-TR" sz="1800">
                <a:latin typeface="Tahoma" panose="020B0604030504040204" pitchFamily="34" charset="0"/>
              </a:rPr>
              <a:t>+decelerate(decvalue:double): void</a:t>
            </a:r>
          </a:p>
          <a:p>
            <a:pPr>
              <a:spcBef>
                <a:spcPct val="0"/>
              </a:spcBef>
              <a:buClrTx/>
              <a:buSzTx/>
              <a:buFontTx/>
              <a:buNone/>
            </a:pPr>
            <a:r>
              <a:rPr lang="en-US" altLang="tr-TR" sz="1800">
                <a:latin typeface="Tahoma" panose="020B0604030504040204" pitchFamily="34" charset="0"/>
              </a:rPr>
              <a:t>+toString(): String</a:t>
            </a:r>
          </a:p>
        </p:txBody>
      </p:sp>
      <p:sp>
        <p:nvSpPr>
          <p:cNvPr id="35844" name="Line 11">
            <a:extLst>
              <a:ext uri="{FF2B5EF4-FFF2-40B4-BE49-F238E27FC236}">
                <a16:creationId xmlns:a16="http://schemas.microsoft.com/office/drawing/2014/main" id="{2C1A33A2-1728-9B4D-1EA9-FA170BDDF49B}"/>
              </a:ext>
            </a:extLst>
          </p:cNvPr>
          <p:cNvSpPr>
            <a:spLocks noChangeShapeType="1"/>
          </p:cNvSpPr>
          <p:nvPr/>
        </p:nvSpPr>
        <p:spPr bwMode="auto">
          <a:xfrm>
            <a:off x="1955800" y="4052888"/>
            <a:ext cx="4078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Line 13">
            <a:extLst>
              <a:ext uri="{FF2B5EF4-FFF2-40B4-BE49-F238E27FC236}">
                <a16:creationId xmlns:a16="http://schemas.microsoft.com/office/drawing/2014/main" id="{767FF358-CB0C-86A5-44CA-D490BF5EF828}"/>
              </a:ext>
            </a:extLst>
          </p:cNvPr>
          <p:cNvSpPr>
            <a:spLocks noChangeShapeType="1"/>
          </p:cNvSpPr>
          <p:nvPr/>
        </p:nvSpPr>
        <p:spPr bwMode="auto">
          <a:xfrm>
            <a:off x="1938338" y="2671763"/>
            <a:ext cx="407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Text Box 14">
            <a:extLst>
              <a:ext uri="{FF2B5EF4-FFF2-40B4-BE49-F238E27FC236}">
                <a16:creationId xmlns:a16="http://schemas.microsoft.com/office/drawing/2014/main" id="{BFC46783-EDD7-AB3E-19D3-1CEA35DB1B26}"/>
              </a:ext>
            </a:extLst>
          </p:cNvPr>
          <p:cNvSpPr txBox="1">
            <a:spLocks noChangeArrowheads="1"/>
          </p:cNvSpPr>
          <p:nvPr/>
        </p:nvSpPr>
        <p:spPr bwMode="auto">
          <a:xfrm>
            <a:off x="3284538" y="2244725"/>
            <a:ext cx="110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b="1">
                <a:latin typeface="Tahoma" panose="020B0604030504040204" pitchFamily="34" charset="0"/>
              </a:rPr>
              <a:t>Vehicle</a:t>
            </a:r>
          </a:p>
        </p:txBody>
      </p:sp>
      <p:sp>
        <p:nvSpPr>
          <p:cNvPr id="35847" name="Text Box 15">
            <a:extLst>
              <a:ext uri="{FF2B5EF4-FFF2-40B4-BE49-F238E27FC236}">
                <a16:creationId xmlns:a16="http://schemas.microsoft.com/office/drawing/2014/main" id="{8E6A926C-6451-E7D0-9D36-36EE17E266B8}"/>
              </a:ext>
            </a:extLst>
          </p:cNvPr>
          <p:cNvSpPr txBox="1">
            <a:spLocks noChangeArrowheads="1"/>
          </p:cNvSpPr>
          <p:nvPr/>
        </p:nvSpPr>
        <p:spPr bwMode="auto">
          <a:xfrm>
            <a:off x="6599238" y="1612900"/>
            <a:ext cx="174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Class Name</a:t>
            </a:r>
          </a:p>
        </p:txBody>
      </p:sp>
      <p:sp>
        <p:nvSpPr>
          <p:cNvPr id="35848" name="Text Box 16">
            <a:extLst>
              <a:ext uri="{FF2B5EF4-FFF2-40B4-BE49-F238E27FC236}">
                <a16:creationId xmlns:a16="http://schemas.microsoft.com/office/drawing/2014/main" id="{24596B6E-D8E3-AB69-2279-D3E8FB7FFA2B}"/>
              </a:ext>
            </a:extLst>
          </p:cNvPr>
          <p:cNvSpPr txBox="1">
            <a:spLocks noChangeArrowheads="1"/>
          </p:cNvSpPr>
          <p:nvPr/>
        </p:nvSpPr>
        <p:spPr bwMode="auto">
          <a:xfrm>
            <a:off x="6105525" y="2773363"/>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Attributes (fields)</a:t>
            </a:r>
          </a:p>
        </p:txBody>
      </p:sp>
      <p:sp>
        <p:nvSpPr>
          <p:cNvPr id="35849" name="Text Box 17">
            <a:extLst>
              <a:ext uri="{FF2B5EF4-FFF2-40B4-BE49-F238E27FC236}">
                <a16:creationId xmlns:a16="http://schemas.microsoft.com/office/drawing/2014/main" id="{852A8013-381B-3506-D3B0-B8E7E05F94D1}"/>
              </a:ext>
            </a:extLst>
          </p:cNvPr>
          <p:cNvSpPr txBox="1">
            <a:spLocks noChangeArrowheads="1"/>
          </p:cNvSpPr>
          <p:nvPr/>
        </p:nvSpPr>
        <p:spPr bwMode="auto">
          <a:xfrm>
            <a:off x="6745288" y="4489450"/>
            <a:ext cx="19288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Operations </a:t>
            </a:r>
          </a:p>
          <a:p>
            <a:pPr>
              <a:spcBef>
                <a:spcPct val="0"/>
              </a:spcBef>
              <a:buClrTx/>
              <a:buSzTx/>
              <a:buFontTx/>
              <a:buNone/>
            </a:pPr>
            <a:r>
              <a:rPr lang="en-US" altLang="tr-TR" sz="2400">
                <a:latin typeface="Tahoma" panose="020B0604030504040204" pitchFamily="34" charset="0"/>
              </a:rPr>
              <a:t>(methods)</a:t>
            </a:r>
          </a:p>
        </p:txBody>
      </p:sp>
      <p:sp>
        <p:nvSpPr>
          <p:cNvPr id="135186" name="Text Box 18">
            <a:extLst>
              <a:ext uri="{FF2B5EF4-FFF2-40B4-BE49-F238E27FC236}">
                <a16:creationId xmlns:a16="http://schemas.microsoft.com/office/drawing/2014/main" id="{E23AFAB3-1607-A1CC-566F-77D18796FF7E}"/>
              </a:ext>
            </a:extLst>
          </p:cNvPr>
          <p:cNvSpPr txBox="1">
            <a:spLocks noChangeArrowheads="1"/>
          </p:cNvSpPr>
          <p:nvPr/>
        </p:nvSpPr>
        <p:spPr bwMode="auto">
          <a:xfrm>
            <a:off x="333375" y="4157663"/>
            <a:ext cx="1504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latin typeface="Tahoma" panose="020B0604030504040204" pitchFamily="34" charset="0"/>
              </a:rPr>
              <a:t>Private field</a:t>
            </a:r>
          </a:p>
        </p:txBody>
      </p:sp>
      <p:sp>
        <p:nvSpPr>
          <p:cNvPr id="135187" name="Text Box 19">
            <a:extLst>
              <a:ext uri="{FF2B5EF4-FFF2-40B4-BE49-F238E27FC236}">
                <a16:creationId xmlns:a16="http://schemas.microsoft.com/office/drawing/2014/main" id="{475DECA3-F4A8-B672-FC7D-071F8CAEAC5A}"/>
              </a:ext>
            </a:extLst>
          </p:cNvPr>
          <p:cNvSpPr txBox="1">
            <a:spLocks noChangeArrowheads="1"/>
          </p:cNvSpPr>
          <p:nvPr/>
        </p:nvSpPr>
        <p:spPr bwMode="auto">
          <a:xfrm>
            <a:off x="0" y="2211388"/>
            <a:ext cx="1800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latin typeface="Tahoma" panose="020B0604030504040204" pitchFamily="34" charset="0"/>
              </a:rPr>
              <a:t>Protected field</a:t>
            </a:r>
          </a:p>
        </p:txBody>
      </p:sp>
      <p:sp>
        <p:nvSpPr>
          <p:cNvPr id="135188" name="Text Box 20">
            <a:extLst>
              <a:ext uri="{FF2B5EF4-FFF2-40B4-BE49-F238E27FC236}">
                <a16:creationId xmlns:a16="http://schemas.microsoft.com/office/drawing/2014/main" id="{3EBCD1F3-101A-DBFA-6D2C-BCD3B58250BF}"/>
              </a:ext>
            </a:extLst>
          </p:cNvPr>
          <p:cNvSpPr txBox="1">
            <a:spLocks noChangeArrowheads="1"/>
          </p:cNvSpPr>
          <p:nvPr/>
        </p:nvSpPr>
        <p:spPr bwMode="auto">
          <a:xfrm>
            <a:off x="242888" y="5840413"/>
            <a:ext cx="1770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latin typeface="Tahoma" panose="020B0604030504040204" pitchFamily="34" charset="0"/>
              </a:rPr>
              <a:t>Public method</a:t>
            </a:r>
          </a:p>
        </p:txBody>
      </p:sp>
      <p:sp>
        <p:nvSpPr>
          <p:cNvPr id="135189" name="Text Box 21">
            <a:extLst>
              <a:ext uri="{FF2B5EF4-FFF2-40B4-BE49-F238E27FC236}">
                <a16:creationId xmlns:a16="http://schemas.microsoft.com/office/drawing/2014/main" id="{858CC622-B21B-4C85-68A2-762102420927}"/>
              </a:ext>
            </a:extLst>
          </p:cNvPr>
          <p:cNvSpPr txBox="1">
            <a:spLocks noChangeArrowheads="1"/>
          </p:cNvSpPr>
          <p:nvPr/>
        </p:nvSpPr>
        <p:spPr bwMode="auto">
          <a:xfrm>
            <a:off x="2825750" y="6059488"/>
            <a:ext cx="1500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latin typeface="Tahoma" panose="020B0604030504040204" pitchFamily="34" charset="0"/>
              </a:rPr>
              <a:t>Return type</a:t>
            </a:r>
          </a:p>
        </p:txBody>
      </p:sp>
      <p:sp>
        <p:nvSpPr>
          <p:cNvPr id="35854" name="Line 22">
            <a:extLst>
              <a:ext uri="{FF2B5EF4-FFF2-40B4-BE49-F238E27FC236}">
                <a16:creationId xmlns:a16="http://schemas.microsoft.com/office/drawing/2014/main" id="{8882D392-8C4D-2BA0-6CF4-554ED750B7BA}"/>
              </a:ext>
            </a:extLst>
          </p:cNvPr>
          <p:cNvSpPr>
            <a:spLocks noChangeShapeType="1"/>
          </p:cNvSpPr>
          <p:nvPr/>
        </p:nvSpPr>
        <p:spPr bwMode="auto">
          <a:xfrm flipH="1">
            <a:off x="4538663" y="1833563"/>
            <a:ext cx="1916112" cy="5953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AutoShape 23">
            <a:extLst>
              <a:ext uri="{FF2B5EF4-FFF2-40B4-BE49-F238E27FC236}">
                <a16:creationId xmlns:a16="http://schemas.microsoft.com/office/drawing/2014/main" id="{85612338-17A9-750E-42DB-6E38183AD6C6}"/>
              </a:ext>
            </a:extLst>
          </p:cNvPr>
          <p:cNvSpPr>
            <a:spLocks/>
          </p:cNvSpPr>
          <p:nvPr/>
        </p:nvSpPr>
        <p:spPr bwMode="auto">
          <a:xfrm>
            <a:off x="5716588" y="2778125"/>
            <a:ext cx="906462" cy="1160463"/>
          </a:xfrm>
          <a:prstGeom prst="rightBrace">
            <a:avLst>
              <a:gd name="adj1" fmla="val 10668"/>
              <a:gd name="adj2" fmla="val 50000"/>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35856" name="AutoShape 24">
            <a:extLst>
              <a:ext uri="{FF2B5EF4-FFF2-40B4-BE49-F238E27FC236}">
                <a16:creationId xmlns:a16="http://schemas.microsoft.com/office/drawing/2014/main" id="{7C399C81-DA3C-E957-4291-BFDA7B5D199A}"/>
              </a:ext>
            </a:extLst>
          </p:cNvPr>
          <p:cNvSpPr>
            <a:spLocks/>
          </p:cNvSpPr>
          <p:nvPr/>
        </p:nvSpPr>
        <p:spPr bwMode="auto">
          <a:xfrm>
            <a:off x="5684838" y="4227513"/>
            <a:ext cx="906462" cy="1160462"/>
          </a:xfrm>
          <a:prstGeom prst="rightBrace">
            <a:avLst>
              <a:gd name="adj1" fmla="val 10668"/>
              <a:gd name="adj2" fmla="val 50000"/>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135193" name="Line 25">
            <a:extLst>
              <a:ext uri="{FF2B5EF4-FFF2-40B4-BE49-F238E27FC236}">
                <a16:creationId xmlns:a16="http://schemas.microsoft.com/office/drawing/2014/main" id="{5416D104-BC2A-4549-5420-E41FFECF1353}"/>
              </a:ext>
            </a:extLst>
          </p:cNvPr>
          <p:cNvSpPr>
            <a:spLocks noChangeShapeType="1"/>
          </p:cNvSpPr>
          <p:nvPr/>
        </p:nvSpPr>
        <p:spPr bwMode="auto">
          <a:xfrm>
            <a:off x="3598863" y="5616575"/>
            <a:ext cx="0" cy="50800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94" name="Line 26">
            <a:extLst>
              <a:ext uri="{FF2B5EF4-FFF2-40B4-BE49-F238E27FC236}">
                <a16:creationId xmlns:a16="http://schemas.microsoft.com/office/drawing/2014/main" id="{B088FC27-05DF-B2ED-368F-F97FF4178759}"/>
              </a:ext>
            </a:extLst>
          </p:cNvPr>
          <p:cNvSpPr>
            <a:spLocks noChangeShapeType="1"/>
          </p:cNvSpPr>
          <p:nvPr/>
        </p:nvSpPr>
        <p:spPr bwMode="auto">
          <a:xfrm flipH="1">
            <a:off x="900113" y="5545138"/>
            <a:ext cx="1089025" cy="347662"/>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95" name="Line 27">
            <a:extLst>
              <a:ext uri="{FF2B5EF4-FFF2-40B4-BE49-F238E27FC236}">
                <a16:creationId xmlns:a16="http://schemas.microsoft.com/office/drawing/2014/main" id="{2FF58131-D961-0693-FD4B-431765276C75}"/>
              </a:ext>
            </a:extLst>
          </p:cNvPr>
          <p:cNvSpPr>
            <a:spLocks noChangeShapeType="1"/>
          </p:cNvSpPr>
          <p:nvPr/>
        </p:nvSpPr>
        <p:spPr bwMode="auto">
          <a:xfrm flipH="1">
            <a:off x="1465263" y="3962400"/>
            <a:ext cx="552450" cy="160338"/>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96" name="Line 28">
            <a:extLst>
              <a:ext uri="{FF2B5EF4-FFF2-40B4-BE49-F238E27FC236}">
                <a16:creationId xmlns:a16="http://schemas.microsoft.com/office/drawing/2014/main" id="{0A2B4A20-998D-B1C0-4886-7600EFAC3CA2}"/>
              </a:ext>
            </a:extLst>
          </p:cNvPr>
          <p:cNvSpPr>
            <a:spLocks noChangeShapeType="1"/>
          </p:cNvSpPr>
          <p:nvPr/>
        </p:nvSpPr>
        <p:spPr bwMode="auto">
          <a:xfrm flipH="1" flipV="1">
            <a:off x="1552575" y="2670175"/>
            <a:ext cx="436563" cy="334963"/>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1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1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518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51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51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6" grpId="0"/>
      <p:bldP spid="135187" grpId="0"/>
      <p:bldP spid="135188" grpId="0"/>
      <p:bldP spid="1351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0276094-BDDC-3A4C-4954-3E67A750BCFD}"/>
              </a:ext>
            </a:extLst>
          </p:cNvPr>
          <p:cNvSpPr>
            <a:spLocks noGrp="1" noChangeArrowheads="1"/>
          </p:cNvSpPr>
          <p:nvPr>
            <p:ph type="title"/>
          </p:nvPr>
        </p:nvSpPr>
        <p:spPr>
          <a:xfrm>
            <a:off x="457200" y="486747"/>
            <a:ext cx="8229600" cy="838200"/>
          </a:xfrm>
          <a:noFill/>
        </p:spPr>
        <p:txBody>
          <a:bodyPr lIns="90840" tIns="44623" rIns="90840" bIns="44623" anchor="b"/>
          <a:lstStyle/>
          <a:p>
            <a:pPr defTabSz="962025" eaLnBrk="1" hangingPunct="1"/>
            <a:r>
              <a:rPr lang="en-GB" altLang="tr-TR"/>
              <a:t>Generalization and inheritance</a:t>
            </a:r>
          </a:p>
        </p:txBody>
      </p:sp>
      <p:sp>
        <p:nvSpPr>
          <p:cNvPr id="36867" name="Rectangle 3">
            <a:extLst>
              <a:ext uri="{FF2B5EF4-FFF2-40B4-BE49-F238E27FC236}">
                <a16:creationId xmlns:a16="http://schemas.microsoft.com/office/drawing/2014/main" id="{66841E77-0E05-F091-0F40-14154672433D}"/>
              </a:ext>
            </a:extLst>
          </p:cNvPr>
          <p:cNvSpPr>
            <a:spLocks noGrp="1" noChangeArrowheads="1"/>
          </p:cNvSpPr>
          <p:nvPr>
            <p:ph idx="1"/>
          </p:nvPr>
        </p:nvSpPr>
        <p:spPr>
          <a:noFill/>
        </p:spPr>
        <p:txBody>
          <a:bodyPr lIns="90840" tIns="44623" rIns="90840" bIns="44623"/>
          <a:lstStyle/>
          <a:p>
            <a:pPr marL="488950" indent="-488950" defTabSz="962025" eaLnBrk="1" hangingPunct="1">
              <a:lnSpc>
                <a:spcPct val="90000"/>
              </a:lnSpc>
            </a:pPr>
            <a:r>
              <a:rPr lang="en-GB" altLang="tr-TR" sz="2800"/>
              <a:t>Classes may be arranged in a class hierarchy </a:t>
            </a:r>
            <a:br>
              <a:rPr lang="en-GB" altLang="tr-TR" sz="2800"/>
            </a:br>
            <a:r>
              <a:rPr lang="en-GB" altLang="tr-TR" sz="2800"/>
              <a:t>where one class (a superclass) is a generalization of one or more other classes (subclasses)</a:t>
            </a:r>
          </a:p>
          <a:p>
            <a:pPr marL="488950" indent="-488950" defTabSz="962025" eaLnBrk="1" hangingPunct="1">
              <a:lnSpc>
                <a:spcPct val="90000"/>
              </a:lnSpc>
            </a:pPr>
            <a:r>
              <a:rPr lang="en-GB" altLang="tr-TR" sz="2800"/>
              <a:t>A subclass inherits the attributes and </a:t>
            </a:r>
            <a:br>
              <a:rPr lang="en-GB" altLang="tr-TR" sz="2800"/>
            </a:br>
            <a:r>
              <a:rPr lang="en-GB" altLang="tr-TR" sz="2800"/>
              <a:t>operations from its super class and may add </a:t>
            </a:r>
            <a:br>
              <a:rPr lang="en-GB" altLang="tr-TR" sz="2800"/>
            </a:br>
            <a:r>
              <a:rPr lang="en-GB" altLang="tr-TR" sz="2800"/>
              <a:t>new methods or attributes of its own.</a:t>
            </a:r>
          </a:p>
          <a:p>
            <a:pPr marL="488950" indent="-488950" defTabSz="962025" eaLnBrk="1" hangingPunct="1">
              <a:lnSpc>
                <a:spcPct val="90000"/>
              </a:lnSpc>
            </a:pPr>
            <a:r>
              <a:rPr lang="en-GB" altLang="tr-TR" sz="2800"/>
              <a:t>Generalization is implemented as inheritance in OO programming languages.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5A782B98-6A25-9E79-665B-F6335ADB283B}"/>
              </a:ext>
            </a:extLst>
          </p:cNvPr>
          <p:cNvSpPr>
            <a:spLocks noGrp="1" noChangeArrowheads="1"/>
          </p:cNvSpPr>
          <p:nvPr>
            <p:ph type="title"/>
          </p:nvPr>
        </p:nvSpPr>
        <p:spPr/>
        <p:txBody>
          <a:bodyPr/>
          <a:lstStyle/>
          <a:p>
            <a:pPr eaLnBrk="1" hangingPunct="1"/>
            <a:r>
              <a:rPr lang="en-GB" altLang="tr-TR"/>
              <a:t>A Generalization Hierarchy</a:t>
            </a:r>
            <a:endParaRPr lang="en-US" altLang="tr-TR"/>
          </a:p>
        </p:txBody>
      </p:sp>
      <p:sp>
        <p:nvSpPr>
          <p:cNvPr id="38915" name="Rectangle 5">
            <a:extLst>
              <a:ext uri="{FF2B5EF4-FFF2-40B4-BE49-F238E27FC236}">
                <a16:creationId xmlns:a16="http://schemas.microsoft.com/office/drawing/2014/main" id="{67120F6F-8964-60DE-DB05-3F7F2DCF32A6}"/>
              </a:ext>
            </a:extLst>
          </p:cNvPr>
          <p:cNvSpPr>
            <a:spLocks noChangeArrowheads="1"/>
          </p:cNvSpPr>
          <p:nvPr/>
        </p:nvSpPr>
        <p:spPr bwMode="auto">
          <a:xfrm>
            <a:off x="3563938" y="1484313"/>
            <a:ext cx="1727200"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Simulation Item</a:t>
            </a:r>
          </a:p>
        </p:txBody>
      </p:sp>
      <p:sp>
        <p:nvSpPr>
          <p:cNvPr id="38916" name="Rectangle 9">
            <a:extLst>
              <a:ext uri="{FF2B5EF4-FFF2-40B4-BE49-F238E27FC236}">
                <a16:creationId xmlns:a16="http://schemas.microsoft.com/office/drawing/2014/main" id="{44B197E8-94DF-7F4F-3E4A-3B15BC31DD4E}"/>
              </a:ext>
            </a:extLst>
          </p:cNvPr>
          <p:cNvSpPr>
            <a:spLocks noChangeArrowheads="1"/>
          </p:cNvSpPr>
          <p:nvPr/>
        </p:nvSpPr>
        <p:spPr bwMode="auto">
          <a:xfrm>
            <a:off x="3132138" y="4365625"/>
            <a:ext cx="1655762"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Motorcycle</a:t>
            </a:r>
          </a:p>
        </p:txBody>
      </p:sp>
      <p:sp>
        <p:nvSpPr>
          <p:cNvPr id="38917" name="Rectangle 11">
            <a:extLst>
              <a:ext uri="{FF2B5EF4-FFF2-40B4-BE49-F238E27FC236}">
                <a16:creationId xmlns:a16="http://schemas.microsoft.com/office/drawing/2014/main" id="{A6F0734F-EFBF-BDFD-08BE-EEB123FCD26E}"/>
              </a:ext>
            </a:extLst>
          </p:cNvPr>
          <p:cNvSpPr>
            <a:spLocks noChangeArrowheads="1"/>
          </p:cNvSpPr>
          <p:nvPr/>
        </p:nvSpPr>
        <p:spPr bwMode="auto">
          <a:xfrm>
            <a:off x="4427538" y="5734050"/>
            <a:ext cx="13684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Truck</a:t>
            </a:r>
          </a:p>
        </p:txBody>
      </p:sp>
      <p:sp>
        <p:nvSpPr>
          <p:cNvPr id="38918" name="Rectangle 13">
            <a:extLst>
              <a:ext uri="{FF2B5EF4-FFF2-40B4-BE49-F238E27FC236}">
                <a16:creationId xmlns:a16="http://schemas.microsoft.com/office/drawing/2014/main" id="{F0C8D7E4-C967-2907-F0FB-182BDF4B3408}"/>
              </a:ext>
            </a:extLst>
          </p:cNvPr>
          <p:cNvSpPr>
            <a:spLocks noChangeArrowheads="1"/>
          </p:cNvSpPr>
          <p:nvPr/>
        </p:nvSpPr>
        <p:spPr bwMode="auto">
          <a:xfrm>
            <a:off x="7092950" y="4365625"/>
            <a:ext cx="1655763"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Automobile</a:t>
            </a:r>
          </a:p>
        </p:txBody>
      </p:sp>
      <p:sp>
        <p:nvSpPr>
          <p:cNvPr id="38919" name="Rectangle 15">
            <a:extLst>
              <a:ext uri="{FF2B5EF4-FFF2-40B4-BE49-F238E27FC236}">
                <a16:creationId xmlns:a16="http://schemas.microsoft.com/office/drawing/2014/main" id="{DF11926E-C360-3733-AF2D-989441F69567}"/>
              </a:ext>
            </a:extLst>
          </p:cNvPr>
          <p:cNvSpPr>
            <a:spLocks noChangeArrowheads="1"/>
          </p:cNvSpPr>
          <p:nvPr/>
        </p:nvSpPr>
        <p:spPr bwMode="auto">
          <a:xfrm>
            <a:off x="6300788" y="5734050"/>
            <a:ext cx="1366837"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Bus</a:t>
            </a:r>
          </a:p>
        </p:txBody>
      </p:sp>
      <p:sp>
        <p:nvSpPr>
          <p:cNvPr id="38920" name="Rectangle 17">
            <a:extLst>
              <a:ext uri="{FF2B5EF4-FFF2-40B4-BE49-F238E27FC236}">
                <a16:creationId xmlns:a16="http://schemas.microsoft.com/office/drawing/2014/main" id="{D1739655-DC92-27DA-C031-D15D70DC829A}"/>
              </a:ext>
            </a:extLst>
          </p:cNvPr>
          <p:cNvSpPr>
            <a:spLocks noChangeArrowheads="1"/>
          </p:cNvSpPr>
          <p:nvPr/>
        </p:nvSpPr>
        <p:spPr bwMode="auto">
          <a:xfrm>
            <a:off x="5076825" y="2852738"/>
            <a:ext cx="215900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Motorized Vehicle</a:t>
            </a:r>
          </a:p>
        </p:txBody>
      </p:sp>
      <p:sp>
        <p:nvSpPr>
          <p:cNvPr id="38921" name="Rectangle 19">
            <a:extLst>
              <a:ext uri="{FF2B5EF4-FFF2-40B4-BE49-F238E27FC236}">
                <a16:creationId xmlns:a16="http://schemas.microsoft.com/office/drawing/2014/main" id="{229329B7-1E41-B3BE-671B-DD297EE724FC}"/>
              </a:ext>
            </a:extLst>
          </p:cNvPr>
          <p:cNvSpPr>
            <a:spLocks noChangeArrowheads="1"/>
          </p:cNvSpPr>
          <p:nvPr/>
        </p:nvSpPr>
        <p:spPr bwMode="auto">
          <a:xfrm>
            <a:off x="5148263" y="4365625"/>
            <a:ext cx="165735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ThreeAxle</a:t>
            </a:r>
          </a:p>
        </p:txBody>
      </p:sp>
      <p:sp>
        <p:nvSpPr>
          <p:cNvPr id="38922" name="AutoShape 22">
            <a:extLst>
              <a:ext uri="{FF2B5EF4-FFF2-40B4-BE49-F238E27FC236}">
                <a16:creationId xmlns:a16="http://schemas.microsoft.com/office/drawing/2014/main" id="{264D2467-48AE-DBCF-7951-C653579A767B}"/>
              </a:ext>
            </a:extLst>
          </p:cNvPr>
          <p:cNvSpPr>
            <a:spLocks noChangeArrowheads="1"/>
          </p:cNvSpPr>
          <p:nvPr/>
        </p:nvSpPr>
        <p:spPr bwMode="auto">
          <a:xfrm>
            <a:off x="4211638" y="2133600"/>
            <a:ext cx="336550" cy="287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38923" name="AutoShape 23">
            <a:extLst>
              <a:ext uri="{FF2B5EF4-FFF2-40B4-BE49-F238E27FC236}">
                <a16:creationId xmlns:a16="http://schemas.microsoft.com/office/drawing/2014/main" id="{33A650AD-F874-EA18-CD88-96B066E5C498}"/>
              </a:ext>
            </a:extLst>
          </p:cNvPr>
          <p:cNvSpPr>
            <a:spLocks noChangeArrowheads="1"/>
          </p:cNvSpPr>
          <p:nvPr/>
        </p:nvSpPr>
        <p:spPr bwMode="auto">
          <a:xfrm>
            <a:off x="6084888" y="3571875"/>
            <a:ext cx="336550" cy="287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38924" name="AutoShape 24">
            <a:extLst>
              <a:ext uri="{FF2B5EF4-FFF2-40B4-BE49-F238E27FC236}">
                <a16:creationId xmlns:a16="http://schemas.microsoft.com/office/drawing/2014/main" id="{767238AA-6FCC-552B-629F-95566D65D043}"/>
              </a:ext>
            </a:extLst>
          </p:cNvPr>
          <p:cNvSpPr>
            <a:spLocks noChangeArrowheads="1"/>
          </p:cNvSpPr>
          <p:nvPr/>
        </p:nvSpPr>
        <p:spPr bwMode="auto">
          <a:xfrm>
            <a:off x="5867400" y="5013325"/>
            <a:ext cx="336550" cy="287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cxnSp>
        <p:nvCxnSpPr>
          <p:cNvPr id="38925" name="AutoShape 27">
            <a:extLst>
              <a:ext uri="{FF2B5EF4-FFF2-40B4-BE49-F238E27FC236}">
                <a16:creationId xmlns:a16="http://schemas.microsoft.com/office/drawing/2014/main" id="{5515A094-B20E-9DE1-B084-B196FD6A2E46}"/>
              </a:ext>
            </a:extLst>
          </p:cNvPr>
          <p:cNvCxnSpPr>
            <a:cxnSpLocks noChangeShapeType="1"/>
            <a:stCxn id="38923" idx="3"/>
            <a:endCxn id="38921" idx="0"/>
          </p:cNvCxnSpPr>
          <p:nvPr/>
        </p:nvCxnSpPr>
        <p:spPr bwMode="auto">
          <a:xfrm rot="5400000">
            <a:off x="5861845" y="3974306"/>
            <a:ext cx="506412" cy="276225"/>
          </a:xfrm>
          <a:prstGeom prst="bentConnector3">
            <a:avLst>
              <a:gd name="adj1" fmla="val 4984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8926" name="AutoShape 28">
            <a:extLst>
              <a:ext uri="{FF2B5EF4-FFF2-40B4-BE49-F238E27FC236}">
                <a16:creationId xmlns:a16="http://schemas.microsoft.com/office/drawing/2014/main" id="{04A8C999-4B99-2D82-AC24-22297D1B84FA}"/>
              </a:ext>
            </a:extLst>
          </p:cNvPr>
          <p:cNvCxnSpPr>
            <a:cxnSpLocks noChangeShapeType="1"/>
            <a:stCxn id="38923" idx="3"/>
            <a:endCxn id="38916" idx="0"/>
          </p:cNvCxnSpPr>
          <p:nvPr/>
        </p:nvCxnSpPr>
        <p:spPr bwMode="auto">
          <a:xfrm rot="5400000">
            <a:off x="4853782" y="2966244"/>
            <a:ext cx="506412" cy="2292350"/>
          </a:xfrm>
          <a:prstGeom prst="bentConnector3">
            <a:avLst>
              <a:gd name="adj1" fmla="val 4984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8927" name="AutoShape 29">
            <a:extLst>
              <a:ext uri="{FF2B5EF4-FFF2-40B4-BE49-F238E27FC236}">
                <a16:creationId xmlns:a16="http://schemas.microsoft.com/office/drawing/2014/main" id="{690202A3-15D7-A35A-F5ED-1C494925D658}"/>
              </a:ext>
            </a:extLst>
          </p:cNvPr>
          <p:cNvCxnSpPr>
            <a:cxnSpLocks noChangeShapeType="1"/>
            <a:stCxn id="38923" idx="3"/>
            <a:endCxn id="38918" idx="0"/>
          </p:cNvCxnSpPr>
          <p:nvPr/>
        </p:nvCxnSpPr>
        <p:spPr bwMode="auto">
          <a:xfrm rot="16200000" flipH="1">
            <a:off x="6834188" y="3278188"/>
            <a:ext cx="506412" cy="1668462"/>
          </a:xfrm>
          <a:prstGeom prst="bentConnector3">
            <a:avLst>
              <a:gd name="adj1" fmla="val 4984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8928" name="AutoShape 30">
            <a:extLst>
              <a:ext uri="{FF2B5EF4-FFF2-40B4-BE49-F238E27FC236}">
                <a16:creationId xmlns:a16="http://schemas.microsoft.com/office/drawing/2014/main" id="{AB409525-25A3-1469-41FE-2AD8692967F6}"/>
              </a:ext>
            </a:extLst>
          </p:cNvPr>
          <p:cNvCxnSpPr>
            <a:cxnSpLocks noChangeShapeType="1"/>
            <a:stCxn id="38924" idx="3"/>
            <a:endCxn id="38917" idx="0"/>
          </p:cNvCxnSpPr>
          <p:nvPr/>
        </p:nvCxnSpPr>
        <p:spPr bwMode="auto">
          <a:xfrm rot="5400000">
            <a:off x="5357019" y="5055394"/>
            <a:ext cx="433387" cy="923925"/>
          </a:xfrm>
          <a:prstGeom prst="bentConnector3">
            <a:avLst>
              <a:gd name="adj1" fmla="val 49815"/>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8929" name="AutoShape 31">
            <a:extLst>
              <a:ext uri="{FF2B5EF4-FFF2-40B4-BE49-F238E27FC236}">
                <a16:creationId xmlns:a16="http://schemas.microsoft.com/office/drawing/2014/main" id="{B62D45F3-A596-9089-576C-20AC63F18271}"/>
              </a:ext>
            </a:extLst>
          </p:cNvPr>
          <p:cNvCxnSpPr>
            <a:cxnSpLocks noChangeShapeType="1"/>
            <a:stCxn id="38924" idx="3"/>
            <a:endCxn id="38919" idx="0"/>
          </p:cNvCxnSpPr>
          <p:nvPr/>
        </p:nvCxnSpPr>
        <p:spPr bwMode="auto">
          <a:xfrm rot="16200000" flipH="1">
            <a:off x="6293644" y="5042694"/>
            <a:ext cx="433387" cy="949325"/>
          </a:xfrm>
          <a:prstGeom prst="bentConnector3">
            <a:avLst>
              <a:gd name="adj1" fmla="val 49815"/>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8930" name="AutoShape 32">
            <a:extLst>
              <a:ext uri="{FF2B5EF4-FFF2-40B4-BE49-F238E27FC236}">
                <a16:creationId xmlns:a16="http://schemas.microsoft.com/office/drawing/2014/main" id="{61D83D1B-9300-817D-5A40-34DF2B2FC250}"/>
              </a:ext>
            </a:extLst>
          </p:cNvPr>
          <p:cNvCxnSpPr>
            <a:cxnSpLocks noChangeShapeType="1"/>
            <a:stCxn id="38922" idx="3"/>
          </p:cNvCxnSpPr>
          <p:nvPr/>
        </p:nvCxnSpPr>
        <p:spPr bwMode="auto">
          <a:xfrm rot="5400000">
            <a:off x="3052763" y="1600200"/>
            <a:ext cx="506412" cy="2147888"/>
          </a:xfrm>
          <a:prstGeom prst="bentConnector3">
            <a:avLst>
              <a:gd name="adj1" fmla="val 4984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8931" name="AutoShape 33">
            <a:extLst>
              <a:ext uri="{FF2B5EF4-FFF2-40B4-BE49-F238E27FC236}">
                <a16:creationId xmlns:a16="http://schemas.microsoft.com/office/drawing/2014/main" id="{03767521-63C3-8F58-CA14-0694EA161699}"/>
              </a:ext>
            </a:extLst>
          </p:cNvPr>
          <p:cNvCxnSpPr>
            <a:cxnSpLocks noChangeShapeType="1"/>
            <a:stCxn id="38922" idx="3"/>
            <a:endCxn id="38920" idx="0"/>
          </p:cNvCxnSpPr>
          <p:nvPr/>
        </p:nvCxnSpPr>
        <p:spPr bwMode="auto">
          <a:xfrm rot="16200000" flipH="1">
            <a:off x="5052219" y="1748632"/>
            <a:ext cx="431800" cy="1776412"/>
          </a:xfrm>
          <a:prstGeom prst="bentConnector3">
            <a:avLst>
              <a:gd name="adj1" fmla="val 56616"/>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8932" name="Line 35">
            <a:extLst>
              <a:ext uri="{FF2B5EF4-FFF2-40B4-BE49-F238E27FC236}">
                <a16:creationId xmlns:a16="http://schemas.microsoft.com/office/drawing/2014/main" id="{031020C7-DA0B-9A61-73AF-A1C99EBBB7E0}"/>
              </a:ext>
            </a:extLst>
          </p:cNvPr>
          <p:cNvSpPr>
            <a:spLocks noChangeShapeType="1"/>
          </p:cNvSpPr>
          <p:nvPr/>
        </p:nvSpPr>
        <p:spPr bwMode="auto">
          <a:xfrm>
            <a:off x="3563938" y="1989138"/>
            <a:ext cx="1728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3" name="Line 36">
            <a:extLst>
              <a:ext uri="{FF2B5EF4-FFF2-40B4-BE49-F238E27FC236}">
                <a16:creationId xmlns:a16="http://schemas.microsoft.com/office/drawing/2014/main" id="{C776D7AD-EB0F-9CD6-0127-94DED98E15DC}"/>
              </a:ext>
            </a:extLst>
          </p:cNvPr>
          <p:cNvSpPr>
            <a:spLocks noChangeShapeType="1"/>
          </p:cNvSpPr>
          <p:nvPr/>
        </p:nvSpPr>
        <p:spPr bwMode="auto">
          <a:xfrm>
            <a:off x="3563938" y="2060575"/>
            <a:ext cx="1728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4" name="Line 37">
            <a:extLst>
              <a:ext uri="{FF2B5EF4-FFF2-40B4-BE49-F238E27FC236}">
                <a16:creationId xmlns:a16="http://schemas.microsoft.com/office/drawing/2014/main" id="{7C844A46-4CBD-7554-B357-0AD6CC5A5B69}"/>
              </a:ext>
            </a:extLst>
          </p:cNvPr>
          <p:cNvSpPr>
            <a:spLocks noChangeShapeType="1"/>
          </p:cNvSpPr>
          <p:nvPr/>
        </p:nvSpPr>
        <p:spPr bwMode="auto">
          <a:xfrm>
            <a:off x="5076825" y="3429000"/>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5" name="Line 38">
            <a:extLst>
              <a:ext uri="{FF2B5EF4-FFF2-40B4-BE49-F238E27FC236}">
                <a16:creationId xmlns:a16="http://schemas.microsoft.com/office/drawing/2014/main" id="{BAEA465D-03AC-B4A7-9ABC-B68874584C98}"/>
              </a:ext>
            </a:extLst>
          </p:cNvPr>
          <p:cNvSpPr>
            <a:spLocks noChangeShapeType="1"/>
          </p:cNvSpPr>
          <p:nvPr/>
        </p:nvSpPr>
        <p:spPr bwMode="auto">
          <a:xfrm>
            <a:off x="5076825" y="3500438"/>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Line 43">
            <a:extLst>
              <a:ext uri="{FF2B5EF4-FFF2-40B4-BE49-F238E27FC236}">
                <a16:creationId xmlns:a16="http://schemas.microsoft.com/office/drawing/2014/main" id="{8836158D-7CB8-2FA0-E3AC-9B32AA1DAD8D}"/>
              </a:ext>
            </a:extLst>
          </p:cNvPr>
          <p:cNvSpPr>
            <a:spLocks noChangeShapeType="1"/>
          </p:cNvSpPr>
          <p:nvPr/>
        </p:nvSpPr>
        <p:spPr bwMode="auto">
          <a:xfrm>
            <a:off x="3132138" y="4868863"/>
            <a:ext cx="1655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44">
            <a:extLst>
              <a:ext uri="{FF2B5EF4-FFF2-40B4-BE49-F238E27FC236}">
                <a16:creationId xmlns:a16="http://schemas.microsoft.com/office/drawing/2014/main" id="{82F268D5-6D56-DAD6-68CA-6DE3E6BDC969}"/>
              </a:ext>
            </a:extLst>
          </p:cNvPr>
          <p:cNvSpPr>
            <a:spLocks noChangeShapeType="1"/>
          </p:cNvSpPr>
          <p:nvPr/>
        </p:nvSpPr>
        <p:spPr bwMode="auto">
          <a:xfrm>
            <a:off x="3132138" y="4941888"/>
            <a:ext cx="1655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45">
            <a:extLst>
              <a:ext uri="{FF2B5EF4-FFF2-40B4-BE49-F238E27FC236}">
                <a16:creationId xmlns:a16="http://schemas.microsoft.com/office/drawing/2014/main" id="{E819CF5B-B222-D887-3B2D-B6DFBDDBCB3B}"/>
              </a:ext>
            </a:extLst>
          </p:cNvPr>
          <p:cNvSpPr>
            <a:spLocks noChangeShapeType="1"/>
          </p:cNvSpPr>
          <p:nvPr/>
        </p:nvSpPr>
        <p:spPr bwMode="auto">
          <a:xfrm>
            <a:off x="5148263" y="4868863"/>
            <a:ext cx="1655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46">
            <a:extLst>
              <a:ext uri="{FF2B5EF4-FFF2-40B4-BE49-F238E27FC236}">
                <a16:creationId xmlns:a16="http://schemas.microsoft.com/office/drawing/2014/main" id="{FD081BB1-985E-CCE2-2A66-37D7E38671F8}"/>
              </a:ext>
            </a:extLst>
          </p:cNvPr>
          <p:cNvSpPr>
            <a:spLocks noChangeShapeType="1"/>
          </p:cNvSpPr>
          <p:nvPr/>
        </p:nvSpPr>
        <p:spPr bwMode="auto">
          <a:xfrm>
            <a:off x="5148263" y="4941888"/>
            <a:ext cx="1655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Line 47">
            <a:extLst>
              <a:ext uri="{FF2B5EF4-FFF2-40B4-BE49-F238E27FC236}">
                <a16:creationId xmlns:a16="http://schemas.microsoft.com/office/drawing/2014/main" id="{63C009C1-1A0A-DD2A-E1C7-AA2BFCBB5680}"/>
              </a:ext>
            </a:extLst>
          </p:cNvPr>
          <p:cNvSpPr>
            <a:spLocks noChangeShapeType="1"/>
          </p:cNvSpPr>
          <p:nvPr/>
        </p:nvSpPr>
        <p:spPr bwMode="auto">
          <a:xfrm>
            <a:off x="7092950" y="4868863"/>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Line 48">
            <a:extLst>
              <a:ext uri="{FF2B5EF4-FFF2-40B4-BE49-F238E27FC236}">
                <a16:creationId xmlns:a16="http://schemas.microsoft.com/office/drawing/2014/main" id="{D589C725-A41C-7152-F92A-83FC043A5A91}"/>
              </a:ext>
            </a:extLst>
          </p:cNvPr>
          <p:cNvSpPr>
            <a:spLocks noChangeShapeType="1"/>
          </p:cNvSpPr>
          <p:nvPr/>
        </p:nvSpPr>
        <p:spPr bwMode="auto">
          <a:xfrm>
            <a:off x="7092950" y="4941888"/>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Line 49">
            <a:extLst>
              <a:ext uri="{FF2B5EF4-FFF2-40B4-BE49-F238E27FC236}">
                <a16:creationId xmlns:a16="http://schemas.microsoft.com/office/drawing/2014/main" id="{7D5D875C-F1C5-F978-73D2-C45E61D01420}"/>
              </a:ext>
            </a:extLst>
          </p:cNvPr>
          <p:cNvSpPr>
            <a:spLocks noChangeShapeType="1"/>
          </p:cNvSpPr>
          <p:nvPr/>
        </p:nvSpPr>
        <p:spPr bwMode="auto">
          <a:xfrm>
            <a:off x="4427538" y="6237288"/>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Line 50">
            <a:extLst>
              <a:ext uri="{FF2B5EF4-FFF2-40B4-BE49-F238E27FC236}">
                <a16:creationId xmlns:a16="http://schemas.microsoft.com/office/drawing/2014/main" id="{CD3C694E-FBED-D03D-41BF-F07A4CDF1AB0}"/>
              </a:ext>
            </a:extLst>
          </p:cNvPr>
          <p:cNvSpPr>
            <a:spLocks noChangeShapeType="1"/>
          </p:cNvSpPr>
          <p:nvPr/>
        </p:nvSpPr>
        <p:spPr bwMode="auto">
          <a:xfrm>
            <a:off x="4427538" y="630872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51">
            <a:extLst>
              <a:ext uri="{FF2B5EF4-FFF2-40B4-BE49-F238E27FC236}">
                <a16:creationId xmlns:a16="http://schemas.microsoft.com/office/drawing/2014/main" id="{E1338D0A-FB47-BA63-C35D-9C6352EE3D54}"/>
              </a:ext>
            </a:extLst>
          </p:cNvPr>
          <p:cNvSpPr>
            <a:spLocks noChangeShapeType="1"/>
          </p:cNvSpPr>
          <p:nvPr/>
        </p:nvSpPr>
        <p:spPr bwMode="auto">
          <a:xfrm>
            <a:off x="6300788" y="6237288"/>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52">
            <a:extLst>
              <a:ext uri="{FF2B5EF4-FFF2-40B4-BE49-F238E27FC236}">
                <a16:creationId xmlns:a16="http://schemas.microsoft.com/office/drawing/2014/main" id="{ED78D16E-39D6-8815-3FFB-7C590008B873}"/>
              </a:ext>
            </a:extLst>
          </p:cNvPr>
          <p:cNvSpPr>
            <a:spLocks noChangeShapeType="1"/>
          </p:cNvSpPr>
          <p:nvPr/>
        </p:nvSpPr>
        <p:spPr bwMode="auto">
          <a:xfrm>
            <a:off x="6300788" y="630872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2" name="Rectangle 17">
            <a:extLst>
              <a:ext uri="{FF2B5EF4-FFF2-40B4-BE49-F238E27FC236}">
                <a16:creationId xmlns:a16="http://schemas.microsoft.com/office/drawing/2014/main" id="{5A9D87BA-300B-3BCE-5169-BA43F41C5D0A}"/>
              </a:ext>
            </a:extLst>
          </p:cNvPr>
          <p:cNvSpPr>
            <a:spLocks noChangeArrowheads="1"/>
          </p:cNvSpPr>
          <p:nvPr/>
        </p:nvSpPr>
        <p:spPr bwMode="auto">
          <a:xfrm>
            <a:off x="2021082" y="2886075"/>
            <a:ext cx="2159000" cy="720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dirty="0" err="1">
                <a:solidFill>
                  <a:schemeClr val="accent1"/>
                </a:solidFill>
                <a:latin typeface="Tahoma" panose="020B0604030504040204" pitchFamily="34" charset="0"/>
              </a:rPr>
              <a:t>Pedestrain</a:t>
            </a:r>
            <a:endParaRPr lang="en-US" altLang="tr-TR" sz="1800" dirty="0">
              <a:solidFill>
                <a:schemeClr val="accent1"/>
              </a:solidFill>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8F1A6D9-2D33-ABD2-306C-A5F5F5E8FC23}"/>
              </a:ext>
            </a:extLst>
          </p:cNvPr>
          <p:cNvSpPr>
            <a:spLocks noGrp="1" noChangeArrowheads="1"/>
          </p:cNvSpPr>
          <p:nvPr>
            <p:ph type="title"/>
          </p:nvPr>
        </p:nvSpPr>
        <p:spPr>
          <a:xfrm>
            <a:off x="914400" y="148389"/>
            <a:ext cx="8137236" cy="1052338"/>
          </a:xfrm>
          <a:noFill/>
        </p:spPr>
        <p:txBody>
          <a:bodyPr lIns="90840" tIns="44623" rIns="90840" bIns="44623" anchor="b"/>
          <a:lstStyle/>
          <a:p>
            <a:pPr defTabSz="962025" eaLnBrk="1" hangingPunct="1"/>
            <a:r>
              <a:rPr lang="en-GB" altLang="tr-TR" dirty="0"/>
              <a:t>Advantages of inheritance</a:t>
            </a:r>
          </a:p>
        </p:txBody>
      </p:sp>
      <p:sp>
        <p:nvSpPr>
          <p:cNvPr id="39939" name="Rectangle 3">
            <a:extLst>
              <a:ext uri="{FF2B5EF4-FFF2-40B4-BE49-F238E27FC236}">
                <a16:creationId xmlns:a16="http://schemas.microsoft.com/office/drawing/2014/main" id="{F09C680B-4ED4-C561-7995-00BFAAA88C72}"/>
              </a:ext>
            </a:extLst>
          </p:cNvPr>
          <p:cNvSpPr>
            <a:spLocks noGrp="1" noChangeArrowheads="1"/>
          </p:cNvSpPr>
          <p:nvPr>
            <p:ph idx="1"/>
          </p:nvPr>
        </p:nvSpPr>
        <p:spPr>
          <a:noFill/>
        </p:spPr>
        <p:txBody>
          <a:bodyPr lIns="90840" tIns="44623" rIns="90840" bIns="44623"/>
          <a:lstStyle/>
          <a:p>
            <a:pPr marL="488950" indent="-488950" defTabSz="962025" eaLnBrk="1" hangingPunct="1"/>
            <a:r>
              <a:rPr lang="en-GB" altLang="tr-TR"/>
              <a:t>It is an abstraction mechanism which may be used to classify entities.</a:t>
            </a:r>
          </a:p>
          <a:p>
            <a:pPr marL="488950" indent="-488950" defTabSz="962025" eaLnBrk="1" hangingPunct="1"/>
            <a:r>
              <a:rPr lang="en-GB" altLang="tr-TR"/>
              <a:t>It is a reuse mechanism at both the design and the programming level.</a:t>
            </a:r>
          </a:p>
          <a:p>
            <a:pPr marL="488950" indent="-488950" defTabSz="962025" eaLnBrk="1" hangingPunct="1"/>
            <a:r>
              <a:rPr lang="en-GB" altLang="tr-TR"/>
              <a:t>The inheritance graph is a source of organizational knowledge about domains and systems.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0C5B0AF-CC4A-27A6-DB7C-BD58ACFFA71D}"/>
              </a:ext>
            </a:extLst>
          </p:cNvPr>
          <p:cNvSpPr>
            <a:spLocks noGrp="1" noChangeArrowheads="1"/>
          </p:cNvSpPr>
          <p:nvPr>
            <p:ph type="title"/>
          </p:nvPr>
        </p:nvSpPr>
        <p:spPr>
          <a:xfrm>
            <a:off x="457200" y="457200"/>
            <a:ext cx="8154955" cy="765110"/>
          </a:xfrm>
          <a:noFill/>
        </p:spPr>
        <p:txBody>
          <a:bodyPr lIns="90840" tIns="44623" rIns="90840" bIns="44623" anchor="b"/>
          <a:lstStyle/>
          <a:p>
            <a:pPr defTabSz="962025" eaLnBrk="1" hangingPunct="1"/>
            <a:r>
              <a:rPr lang="en-GB" altLang="tr-TR"/>
              <a:t>Problems with inheritance</a:t>
            </a:r>
          </a:p>
        </p:txBody>
      </p:sp>
      <p:sp>
        <p:nvSpPr>
          <p:cNvPr id="45059" name="Rectangle 3">
            <a:extLst>
              <a:ext uri="{FF2B5EF4-FFF2-40B4-BE49-F238E27FC236}">
                <a16:creationId xmlns:a16="http://schemas.microsoft.com/office/drawing/2014/main" id="{1817A502-5347-D0ED-C81F-386F235F5A20}"/>
              </a:ext>
            </a:extLst>
          </p:cNvPr>
          <p:cNvSpPr>
            <a:spLocks noGrp="1" noChangeArrowheads="1"/>
          </p:cNvSpPr>
          <p:nvPr>
            <p:ph idx="1"/>
          </p:nvPr>
        </p:nvSpPr>
        <p:spPr>
          <a:noFill/>
        </p:spPr>
        <p:txBody>
          <a:bodyPr lIns="90840" tIns="44623" rIns="90840" bIns="44623"/>
          <a:lstStyle/>
          <a:p>
            <a:pPr marL="488950" indent="-488950" defTabSz="962025" eaLnBrk="1" hangingPunct="1"/>
            <a:r>
              <a:rPr lang="en-GB" altLang="tr-TR"/>
              <a:t>Object classes are not self-contained. They cannot be understood without reference to their superclasses.</a:t>
            </a:r>
          </a:p>
          <a:p>
            <a:pPr marL="488950" indent="-488950" defTabSz="962025" eaLnBrk="1" hangingPunct="1"/>
            <a:r>
              <a:rPr lang="en-US" altLang="tr-TR"/>
              <a:t>Creates interdependencies among classes that complicate maintenance </a:t>
            </a:r>
          </a:p>
          <a:p>
            <a:pPr marL="889000" lvl="1" indent="-488950" defTabSz="962025" eaLnBrk="1" hangingPunct="1"/>
            <a:r>
              <a:rPr lang="en-GB" altLang="tr-TR"/>
              <a:t>can I modify the private attributes without affecting the subclasses?</a:t>
            </a:r>
          </a:p>
          <a:p>
            <a:pPr marL="488950" indent="-488950" defTabSz="962025" eaLnBrk="1" hangingPunct="1"/>
            <a:endParaRPr lang="en-GB" altLang="tr-T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93320EF-8464-8671-C372-4906D89F3443}"/>
              </a:ext>
            </a:extLst>
          </p:cNvPr>
          <p:cNvSpPr>
            <a:spLocks noGrp="1" noChangeArrowheads="1"/>
          </p:cNvSpPr>
          <p:nvPr>
            <p:ph type="title"/>
          </p:nvPr>
        </p:nvSpPr>
        <p:spPr/>
        <p:txBody>
          <a:bodyPr/>
          <a:lstStyle/>
          <a:p>
            <a:pPr eaLnBrk="1" hangingPunct="1"/>
            <a:r>
              <a:rPr lang="en-US" altLang="tr-TR"/>
              <a:t>Alternatives</a:t>
            </a:r>
          </a:p>
        </p:txBody>
      </p:sp>
      <p:sp>
        <p:nvSpPr>
          <p:cNvPr id="47107" name="Rectangle 3">
            <a:extLst>
              <a:ext uri="{FF2B5EF4-FFF2-40B4-BE49-F238E27FC236}">
                <a16:creationId xmlns:a16="http://schemas.microsoft.com/office/drawing/2014/main" id="{0BE917C7-5AD1-380A-EFED-C8797D666D81}"/>
              </a:ext>
            </a:extLst>
          </p:cNvPr>
          <p:cNvSpPr>
            <a:spLocks noGrp="1" noChangeArrowheads="1"/>
          </p:cNvSpPr>
          <p:nvPr>
            <p:ph idx="1"/>
          </p:nvPr>
        </p:nvSpPr>
        <p:spPr/>
        <p:txBody>
          <a:bodyPr/>
          <a:lstStyle/>
          <a:p>
            <a:pPr eaLnBrk="1" hangingPunct="1">
              <a:lnSpc>
                <a:spcPct val="90000"/>
              </a:lnSpc>
            </a:pPr>
            <a:r>
              <a:rPr lang="en-US" altLang="tr-TR"/>
              <a:t>Composition (object composition)</a:t>
            </a:r>
          </a:p>
          <a:p>
            <a:pPr eaLnBrk="1" hangingPunct="1">
              <a:lnSpc>
                <a:spcPct val="90000"/>
              </a:lnSpc>
            </a:pPr>
            <a:r>
              <a:rPr lang="en-US" altLang="tr-TR"/>
              <a:t>Delegation</a:t>
            </a:r>
          </a:p>
          <a:p>
            <a:pPr lvl="1" eaLnBrk="1" hangingPunct="1">
              <a:lnSpc>
                <a:spcPct val="90000"/>
              </a:lnSpc>
            </a:pPr>
            <a:r>
              <a:rPr lang="en-US" altLang="tr-TR"/>
              <a:t>Extreme composition</a:t>
            </a:r>
          </a:p>
          <a:p>
            <a:pPr eaLnBrk="1" hangingPunct="1">
              <a:lnSpc>
                <a:spcPct val="90000"/>
              </a:lnSpc>
            </a:pPr>
            <a:r>
              <a:rPr lang="en-US" altLang="tr-TR"/>
              <a:t>Inheritance vs parameterized types</a:t>
            </a:r>
          </a:p>
          <a:p>
            <a:pPr lvl="1" eaLnBrk="1" hangingPunct="1">
              <a:lnSpc>
                <a:spcPct val="90000"/>
              </a:lnSpc>
            </a:pPr>
            <a:r>
              <a:rPr lang="en-US" altLang="tr-TR"/>
              <a:t>Templates in C++ and generics in Java2</a:t>
            </a:r>
          </a:p>
          <a:p>
            <a:pPr eaLnBrk="1" hangingPunct="1">
              <a:lnSpc>
                <a:spcPct val="90000"/>
              </a:lnSpc>
            </a:pPr>
            <a:r>
              <a:rPr lang="en-US" altLang="tr-TR" b="1"/>
              <a:t>Inheritance is still necessary</a:t>
            </a:r>
          </a:p>
          <a:p>
            <a:pPr lvl="1" eaLnBrk="1" hangingPunct="1">
              <a:lnSpc>
                <a:spcPct val="90000"/>
              </a:lnSpc>
            </a:pPr>
            <a:r>
              <a:rPr lang="en-US" altLang="tr-TR"/>
              <a:t>You cannot always get all the necessary functionality by assembling existing components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3CE7CDE-8D48-E4F0-F7B2-0BBBBE704DC4}"/>
              </a:ext>
            </a:extLst>
          </p:cNvPr>
          <p:cNvSpPr>
            <a:spLocks noGrp="1" noChangeArrowheads="1"/>
          </p:cNvSpPr>
          <p:nvPr>
            <p:ph type="title"/>
          </p:nvPr>
        </p:nvSpPr>
        <p:spPr/>
        <p:txBody>
          <a:bodyPr/>
          <a:lstStyle/>
          <a:p>
            <a:pPr eaLnBrk="1" hangingPunct="1"/>
            <a:r>
              <a:rPr lang="en-US" altLang="tr-TR"/>
              <a:t>Composition</a:t>
            </a:r>
          </a:p>
        </p:txBody>
      </p:sp>
      <p:sp>
        <p:nvSpPr>
          <p:cNvPr id="48131" name="Rectangle 3">
            <a:extLst>
              <a:ext uri="{FF2B5EF4-FFF2-40B4-BE49-F238E27FC236}">
                <a16:creationId xmlns:a16="http://schemas.microsoft.com/office/drawing/2014/main" id="{2C956B45-D774-5B26-8E50-13AB8CD33F5F}"/>
              </a:ext>
            </a:extLst>
          </p:cNvPr>
          <p:cNvSpPr>
            <a:spLocks noGrp="1" noChangeArrowheads="1"/>
          </p:cNvSpPr>
          <p:nvPr>
            <p:ph idx="1"/>
          </p:nvPr>
        </p:nvSpPr>
        <p:spPr/>
        <p:txBody>
          <a:bodyPr/>
          <a:lstStyle/>
          <a:p>
            <a:pPr eaLnBrk="1" hangingPunct="1"/>
            <a:r>
              <a:rPr lang="en-US" altLang="tr-TR" sz="2800"/>
              <a:t>New functionality obtained by composing objects</a:t>
            </a:r>
          </a:p>
          <a:p>
            <a:pPr eaLnBrk="1" hangingPunct="1"/>
            <a:r>
              <a:rPr lang="en-US" altLang="tr-TR" sz="2800"/>
              <a:t>Runtime dependency via acquiring object references</a:t>
            </a:r>
          </a:p>
          <a:p>
            <a:pPr eaLnBrk="1" hangingPunct="1"/>
            <a:r>
              <a:rPr lang="en-US" altLang="tr-TR" sz="2800"/>
              <a:t>A black-box reuse</a:t>
            </a:r>
          </a:p>
          <a:p>
            <a:pPr eaLnBrk="1" hangingPunct="1"/>
            <a:r>
              <a:rPr lang="en-US" altLang="tr-TR" sz="2800"/>
              <a:t>No overgrown class hierarchy</a:t>
            </a:r>
          </a:p>
          <a:p>
            <a:pPr eaLnBrk="1" hangingPunct="1"/>
            <a:r>
              <a:rPr lang="en-US" altLang="tr-TR" sz="2800"/>
              <a:t>Disadvantage: More objects and their interrelationships </a:t>
            </a:r>
          </a:p>
          <a:p>
            <a:pPr eaLnBrk="1" hangingPunct="1"/>
            <a:r>
              <a:rPr lang="en-US" altLang="tr-TR" sz="2800" b="1"/>
              <a:t>Use when it makes the design simple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19AE5EF2-7803-8A6A-4FBF-BD19EC254125}"/>
              </a:ext>
            </a:extLst>
          </p:cNvPr>
          <p:cNvSpPr>
            <a:spLocks noGrp="1" noChangeArrowheads="1"/>
          </p:cNvSpPr>
          <p:nvPr>
            <p:ph type="title"/>
          </p:nvPr>
        </p:nvSpPr>
        <p:spPr/>
        <p:txBody>
          <a:bodyPr/>
          <a:lstStyle/>
          <a:p>
            <a:r>
              <a:rPr lang="en-US" altLang="tr-TR"/>
              <a:t>Reuse mechanisms</a:t>
            </a:r>
            <a:endParaRPr lang="tr-TR" altLang="tr-TR"/>
          </a:p>
        </p:txBody>
      </p:sp>
      <p:sp>
        <p:nvSpPr>
          <p:cNvPr id="75779" name="Text Placeholder 3">
            <a:extLst>
              <a:ext uri="{FF2B5EF4-FFF2-40B4-BE49-F238E27FC236}">
                <a16:creationId xmlns:a16="http://schemas.microsoft.com/office/drawing/2014/main" id="{137E95B0-7143-BF8E-7946-E3A1E102E977}"/>
              </a:ext>
            </a:extLst>
          </p:cNvPr>
          <p:cNvSpPr>
            <a:spLocks noGrp="1" noChangeArrowheads="1"/>
          </p:cNvSpPr>
          <p:nvPr>
            <p:ph type="body" sz="quarter" idx="1"/>
          </p:nvPr>
        </p:nvSpPr>
        <p:spPr>
          <a:xfrm>
            <a:off x="457200" y="1046163"/>
            <a:ext cx="4040188" cy="639762"/>
          </a:xfrm>
        </p:spPr>
        <p:txBody>
          <a:bodyPr/>
          <a:lstStyle/>
          <a:p>
            <a:r>
              <a:rPr lang="en-US" altLang="tr-TR"/>
              <a:t>Inheritance</a:t>
            </a:r>
            <a:endParaRPr lang="tr-TR" altLang="tr-TR"/>
          </a:p>
        </p:txBody>
      </p:sp>
      <p:sp>
        <p:nvSpPr>
          <p:cNvPr id="75780" name="Content Placeholder 4">
            <a:extLst>
              <a:ext uri="{FF2B5EF4-FFF2-40B4-BE49-F238E27FC236}">
                <a16:creationId xmlns:a16="http://schemas.microsoft.com/office/drawing/2014/main" id="{43F308C2-8C93-5980-9EA8-1D5733B82195}"/>
              </a:ext>
            </a:extLst>
          </p:cNvPr>
          <p:cNvSpPr>
            <a:spLocks noGrp="1" noChangeArrowheads="1"/>
          </p:cNvSpPr>
          <p:nvPr>
            <p:ph sz="half" idx="2"/>
          </p:nvPr>
        </p:nvSpPr>
        <p:spPr>
          <a:xfrm>
            <a:off x="457200" y="1685925"/>
            <a:ext cx="4476750" cy="3973513"/>
          </a:xfrm>
        </p:spPr>
        <p:txBody>
          <a:bodyPr/>
          <a:lstStyle/>
          <a:p>
            <a:r>
              <a:rPr lang="en-US" altLang="tr-TR" dirty="0"/>
              <a:t>Whitebox: Subclass reuses details of its base and extends with new functionality</a:t>
            </a:r>
          </a:p>
          <a:p>
            <a:r>
              <a:rPr lang="en-US" altLang="tr-TR" dirty="0"/>
              <a:t>Defined at compile time</a:t>
            </a:r>
          </a:p>
          <a:p>
            <a:r>
              <a:rPr lang="en-US" altLang="tr-TR" dirty="0"/>
              <a:t>Straightforward to use</a:t>
            </a:r>
          </a:p>
          <a:p>
            <a:r>
              <a:rPr lang="en-US" altLang="tr-TR" dirty="0"/>
              <a:t>Breaks encapsulation-superclass details are exposed to subclass</a:t>
            </a:r>
          </a:p>
          <a:p>
            <a:r>
              <a:rPr lang="en-US" altLang="tr-TR" dirty="0"/>
              <a:t>Reuse can be difficult in some context – may require rewrite of base or carrying extra baggage</a:t>
            </a:r>
          </a:p>
        </p:txBody>
      </p:sp>
      <p:sp>
        <p:nvSpPr>
          <p:cNvPr id="75781" name="Text Placeholder 5">
            <a:extLst>
              <a:ext uri="{FF2B5EF4-FFF2-40B4-BE49-F238E27FC236}">
                <a16:creationId xmlns:a16="http://schemas.microsoft.com/office/drawing/2014/main" id="{994A33CE-4257-7FE7-2EEF-64C7BDA53C70}"/>
              </a:ext>
            </a:extLst>
          </p:cNvPr>
          <p:cNvSpPr>
            <a:spLocks noGrp="1" noChangeArrowheads="1"/>
          </p:cNvSpPr>
          <p:nvPr>
            <p:ph type="body" idx="3"/>
          </p:nvPr>
        </p:nvSpPr>
        <p:spPr>
          <a:xfrm>
            <a:off x="4645025" y="1046163"/>
            <a:ext cx="4041775" cy="639762"/>
          </a:xfrm>
        </p:spPr>
        <p:txBody>
          <a:bodyPr/>
          <a:lstStyle/>
          <a:p>
            <a:r>
              <a:rPr lang="en-US" altLang="tr-TR"/>
              <a:t>Composition</a:t>
            </a:r>
            <a:endParaRPr lang="tr-TR" altLang="tr-TR"/>
          </a:p>
        </p:txBody>
      </p:sp>
      <p:sp>
        <p:nvSpPr>
          <p:cNvPr id="75782" name="Content Placeholder 6">
            <a:extLst>
              <a:ext uri="{FF2B5EF4-FFF2-40B4-BE49-F238E27FC236}">
                <a16:creationId xmlns:a16="http://schemas.microsoft.com/office/drawing/2014/main" id="{E2561DAF-8D85-DE16-E1CF-B792FD27F492}"/>
              </a:ext>
            </a:extLst>
          </p:cNvPr>
          <p:cNvSpPr>
            <a:spLocks noGrp="1" noChangeArrowheads="1"/>
          </p:cNvSpPr>
          <p:nvPr>
            <p:ph sz="quarter" idx="4"/>
          </p:nvPr>
        </p:nvSpPr>
        <p:spPr>
          <a:xfrm>
            <a:off x="4997450" y="1685925"/>
            <a:ext cx="3689350" cy="3951288"/>
          </a:xfrm>
        </p:spPr>
        <p:txBody>
          <a:bodyPr/>
          <a:lstStyle/>
          <a:p>
            <a:r>
              <a:rPr lang="en-US" altLang="tr-TR" dirty="0"/>
              <a:t>Blackbox: new functionality obtained by bringing objects together</a:t>
            </a:r>
          </a:p>
          <a:p>
            <a:r>
              <a:rPr lang="en-US" altLang="tr-TR" dirty="0"/>
              <a:t>Defined at runtime by getting reference of other objects</a:t>
            </a:r>
          </a:p>
          <a:p>
            <a:r>
              <a:rPr lang="en-US" altLang="tr-TR" dirty="0"/>
              <a:t>must program to interfaces</a:t>
            </a:r>
          </a:p>
          <a:p>
            <a:endParaRPr lang="tr-TR" altLang="tr-TR" dirty="0"/>
          </a:p>
        </p:txBody>
      </p:sp>
    </p:spTree>
    <p:extLst>
      <p:ext uri="{BB962C8B-B14F-4D97-AF65-F5344CB8AC3E}">
        <p14:creationId xmlns:p14="http://schemas.microsoft.com/office/powerpoint/2010/main" val="3675435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EA36D59-8D8A-2173-F7F3-AC0E2433F816}"/>
              </a:ext>
            </a:extLst>
          </p:cNvPr>
          <p:cNvSpPr>
            <a:spLocks noGrp="1" noChangeArrowheads="1"/>
          </p:cNvSpPr>
          <p:nvPr>
            <p:ph type="title"/>
          </p:nvPr>
        </p:nvSpPr>
        <p:spPr/>
        <p:txBody>
          <a:bodyPr/>
          <a:lstStyle/>
          <a:p>
            <a:pPr eaLnBrk="1" hangingPunct="1"/>
            <a:r>
              <a:rPr lang="en-US" altLang="tr-TR"/>
              <a:t>Strong composition:Delegation</a:t>
            </a:r>
          </a:p>
        </p:txBody>
      </p:sp>
      <p:sp>
        <p:nvSpPr>
          <p:cNvPr id="50179" name="Rectangle 3">
            <a:extLst>
              <a:ext uri="{FF2B5EF4-FFF2-40B4-BE49-F238E27FC236}">
                <a16:creationId xmlns:a16="http://schemas.microsoft.com/office/drawing/2014/main" id="{011EF698-7884-D3C3-0707-861D19CA78F7}"/>
              </a:ext>
            </a:extLst>
          </p:cNvPr>
          <p:cNvSpPr>
            <a:spLocks noGrp="1" noChangeArrowheads="1"/>
          </p:cNvSpPr>
          <p:nvPr>
            <p:ph idx="1"/>
          </p:nvPr>
        </p:nvSpPr>
        <p:spPr/>
        <p:txBody>
          <a:bodyPr/>
          <a:lstStyle/>
          <a:p>
            <a:pPr eaLnBrk="1" hangingPunct="1">
              <a:lnSpc>
                <a:spcPct val="90000"/>
              </a:lnSpc>
            </a:pPr>
            <a:r>
              <a:rPr lang="en-US" altLang="tr-TR" sz="2400"/>
              <a:t>Two objects are involved in handling a request: a request receiving object delegates operations to its delegatee</a:t>
            </a:r>
          </a:p>
          <a:p>
            <a:pPr eaLnBrk="1" hangingPunct="1">
              <a:lnSpc>
                <a:spcPct val="90000"/>
              </a:lnSpc>
            </a:pPr>
            <a:r>
              <a:rPr lang="en-US" altLang="tr-TR" sz="2400"/>
              <a:t>When inheritance is not appropriate use delegation</a:t>
            </a:r>
          </a:p>
          <a:p>
            <a:pPr eaLnBrk="1" hangingPunct="1">
              <a:lnSpc>
                <a:spcPct val="90000"/>
              </a:lnSpc>
            </a:pPr>
            <a:r>
              <a:rPr lang="en-US" altLang="tr-TR" sz="2400"/>
              <a:t>Inheritance: is-a-kind-of relation</a:t>
            </a:r>
          </a:p>
          <a:p>
            <a:pPr eaLnBrk="1" hangingPunct="1">
              <a:lnSpc>
                <a:spcPct val="90000"/>
              </a:lnSpc>
            </a:pPr>
            <a:r>
              <a:rPr lang="en-US" altLang="tr-TR" sz="2400"/>
              <a:t>Delegation: is-a-role-played-by relation</a:t>
            </a:r>
          </a:p>
          <a:p>
            <a:pPr eaLnBrk="1" hangingPunct="1">
              <a:lnSpc>
                <a:spcPct val="90000"/>
              </a:lnSpc>
            </a:pPr>
            <a:r>
              <a:rPr lang="en-US" altLang="tr-TR" sz="2400"/>
              <a:t>Implementation</a:t>
            </a:r>
          </a:p>
          <a:p>
            <a:pPr lvl="1" eaLnBrk="1" hangingPunct="1">
              <a:lnSpc>
                <a:spcPct val="90000"/>
              </a:lnSpc>
            </a:pPr>
            <a:r>
              <a:rPr lang="en-US" altLang="tr-TR" sz="2000"/>
              <a:t>Instead of extending a base class, create a </a:t>
            </a:r>
            <a:r>
              <a:rPr lang="en-US" altLang="tr-TR" sz="2000" i="1"/>
              <a:t>delegator</a:t>
            </a:r>
            <a:r>
              <a:rPr lang="en-US" altLang="tr-TR" sz="2000"/>
              <a:t> class have a reference to the base class</a:t>
            </a:r>
          </a:p>
          <a:p>
            <a:pPr lvl="1" eaLnBrk="1" hangingPunct="1">
              <a:lnSpc>
                <a:spcPct val="90000"/>
              </a:lnSpc>
            </a:pPr>
            <a:r>
              <a:rPr lang="en-US" altLang="tr-TR" sz="2000" i="1"/>
              <a:t>Delegator</a:t>
            </a:r>
            <a:r>
              <a:rPr lang="en-US" altLang="tr-TR" sz="2000"/>
              <a:t> uses the base class to fulfill a particular role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D38C77-85E1-EF50-CD51-206D5C5FF6DB}"/>
              </a:ext>
            </a:extLst>
          </p:cNvPr>
          <p:cNvPicPr>
            <a:picLocks noChangeAspect="1"/>
          </p:cNvPicPr>
          <p:nvPr/>
        </p:nvPicPr>
        <p:blipFill>
          <a:blip r:embed="rId3"/>
          <a:stretch>
            <a:fillRect/>
          </a:stretch>
        </p:blipFill>
        <p:spPr>
          <a:xfrm>
            <a:off x="4629152" y="874308"/>
            <a:ext cx="4386517" cy="3090500"/>
          </a:xfrm>
          <a:prstGeom prst="rect">
            <a:avLst/>
          </a:prstGeom>
        </p:spPr>
      </p:pic>
      <p:graphicFrame>
        <p:nvGraphicFramePr>
          <p:cNvPr id="5" name="Content Placeholder 12">
            <a:extLst>
              <a:ext uri="{FF2B5EF4-FFF2-40B4-BE49-F238E27FC236}">
                <a16:creationId xmlns:a16="http://schemas.microsoft.com/office/drawing/2014/main" id="{E21B89F3-364F-8089-C3CF-A3A6741EBAA0}"/>
              </a:ext>
            </a:extLst>
          </p:cNvPr>
          <p:cNvGraphicFramePr>
            <a:graphicFrameLocks/>
          </p:cNvGraphicFramePr>
          <p:nvPr>
            <p:extLst>
              <p:ext uri="{D42A27DB-BD31-4B8C-83A1-F6EECF244321}">
                <p14:modId xmlns:p14="http://schemas.microsoft.com/office/powerpoint/2010/main" val="2987952012"/>
              </p:ext>
            </p:extLst>
          </p:nvPr>
        </p:nvGraphicFramePr>
        <p:xfrm>
          <a:off x="4992751" y="4049306"/>
          <a:ext cx="4073457" cy="2560320"/>
        </p:xfrm>
        <a:graphic>
          <a:graphicData uri="http://schemas.openxmlformats.org/drawingml/2006/table">
            <a:tbl>
              <a:tblPr firstRow="1" bandRow="1">
                <a:tableStyleId>{2D5ABB26-0587-4C30-8999-92F81FD0307C}</a:tableStyleId>
              </a:tblPr>
              <a:tblGrid>
                <a:gridCol w="1357819">
                  <a:extLst>
                    <a:ext uri="{9D8B030D-6E8A-4147-A177-3AD203B41FA5}">
                      <a16:colId xmlns:a16="http://schemas.microsoft.com/office/drawing/2014/main" val="1560037123"/>
                    </a:ext>
                  </a:extLst>
                </a:gridCol>
                <a:gridCol w="1357819">
                  <a:extLst>
                    <a:ext uri="{9D8B030D-6E8A-4147-A177-3AD203B41FA5}">
                      <a16:colId xmlns:a16="http://schemas.microsoft.com/office/drawing/2014/main" val="2772826214"/>
                    </a:ext>
                  </a:extLst>
                </a:gridCol>
                <a:gridCol w="1357819">
                  <a:extLst>
                    <a:ext uri="{9D8B030D-6E8A-4147-A177-3AD203B41FA5}">
                      <a16:colId xmlns:a16="http://schemas.microsoft.com/office/drawing/2014/main" val="182760515"/>
                    </a:ext>
                  </a:extLst>
                </a:gridCol>
              </a:tblGrid>
              <a:tr h="400203">
                <a:tc>
                  <a:txBody>
                    <a:bodyPr/>
                    <a:lstStyle/>
                    <a:p>
                      <a:r>
                        <a:rPr lang="en-US" sz="2200" dirty="0"/>
                        <a:t>Duffy</a:t>
                      </a:r>
                    </a:p>
                  </a:txBody>
                  <a:tcPr/>
                </a:tc>
                <a:tc>
                  <a:txBody>
                    <a:bodyPr/>
                    <a:lstStyle/>
                    <a:p>
                      <a:r>
                        <a:rPr lang="en-US" sz="2200" dirty="0"/>
                        <a:t>Fluffy</a:t>
                      </a:r>
                    </a:p>
                  </a:txBody>
                  <a:tcPr/>
                </a:tc>
                <a:tc>
                  <a:txBody>
                    <a:bodyPr/>
                    <a:lstStyle/>
                    <a:p>
                      <a:r>
                        <a:rPr lang="en-US" sz="2200" dirty="0"/>
                        <a:t>Aslan</a:t>
                      </a:r>
                    </a:p>
                  </a:txBody>
                  <a:tcPr/>
                </a:tc>
                <a:extLst>
                  <a:ext uri="{0D108BD9-81ED-4DB2-BD59-A6C34878D82A}">
                    <a16:rowId xmlns:a16="http://schemas.microsoft.com/office/drawing/2014/main" val="1939232155"/>
                  </a:ext>
                </a:extLst>
              </a:tr>
              <a:tr h="400203">
                <a:tc>
                  <a:txBody>
                    <a:bodyPr/>
                    <a:lstStyle/>
                    <a:p>
                      <a:r>
                        <a:rPr lang="en-US" sz="2200" dirty="0"/>
                        <a:t>-lying</a:t>
                      </a:r>
                    </a:p>
                  </a:txBody>
                  <a:tcPr/>
                </a:tc>
                <a:tc>
                  <a:txBody>
                    <a:bodyPr/>
                    <a:lstStyle/>
                    <a:p>
                      <a:r>
                        <a:rPr lang="en-US" sz="2200" dirty="0"/>
                        <a:t>-sitting</a:t>
                      </a:r>
                    </a:p>
                  </a:txBody>
                  <a:tcPr/>
                </a:tc>
                <a:tc>
                  <a:txBody>
                    <a:bodyPr/>
                    <a:lstStyle/>
                    <a:p>
                      <a:r>
                        <a:rPr lang="en-US" sz="2200" dirty="0"/>
                        <a:t>-lying</a:t>
                      </a:r>
                    </a:p>
                  </a:txBody>
                  <a:tcPr/>
                </a:tc>
                <a:extLst>
                  <a:ext uri="{0D108BD9-81ED-4DB2-BD59-A6C34878D82A}">
                    <a16:rowId xmlns:a16="http://schemas.microsoft.com/office/drawing/2014/main" val="1384655797"/>
                  </a:ext>
                </a:extLst>
              </a:tr>
              <a:tr h="400203">
                <a:tc>
                  <a:txBody>
                    <a:bodyPr/>
                    <a:lstStyle/>
                    <a:p>
                      <a:r>
                        <a:rPr lang="en-US" sz="2200" dirty="0"/>
                        <a:t>-bulldog</a:t>
                      </a:r>
                    </a:p>
                  </a:txBody>
                  <a:tcPr/>
                </a:tc>
                <a:tc>
                  <a:txBody>
                    <a:bodyPr/>
                    <a:lstStyle/>
                    <a:p>
                      <a:r>
                        <a:rPr lang="en-US" sz="2200" dirty="0"/>
                        <a:t>-poodle</a:t>
                      </a:r>
                    </a:p>
                  </a:txBody>
                  <a:tcPr/>
                </a:tc>
                <a:tc>
                  <a:txBody>
                    <a:bodyPr/>
                    <a:lstStyle/>
                    <a:p>
                      <a:r>
                        <a:rPr lang="en-US" sz="2200" dirty="0"/>
                        <a:t>-terrier</a:t>
                      </a:r>
                    </a:p>
                  </a:txBody>
                  <a:tcPr/>
                </a:tc>
                <a:extLst>
                  <a:ext uri="{0D108BD9-81ED-4DB2-BD59-A6C34878D82A}">
                    <a16:rowId xmlns:a16="http://schemas.microsoft.com/office/drawing/2014/main" val="669928406"/>
                  </a:ext>
                </a:extLst>
              </a:tr>
              <a:tr h="400203">
                <a:tc>
                  <a:txBody>
                    <a:bodyPr/>
                    <a:lstStyle/>
                    <a:p>
                      <a:r>
                        <a:rPr lang="en-US" sz="2200" dirty="0"/>
                        <a:t>-blue </a:t>
                      </a:r>
                    </a:p>
                  </a:txBody>
                  <a:tcPr/>
                </a:tc>
                <a:tc>
                  <a:txBody>
                    <a:bodyPr/>
                    <a:lstStyle/>
                    <a:p>
                      <a:r>
                        <a:rPr lang="en-US" sz="2200" dirty="0"/>
                        <a:t>-red</a:t>
                      </a:r>
                    </a:p>
                  </a:txBody>
                  <a:tcPr/>
                </a:tc>
                <a:tc>
                  <a:txBody>
                    <a:bodyPr/>
                    <a:lstStyle/>
                    <a:p>
                      <a:r>
                        <a:rPr lang="en-US" sz="2200" dirty="0"/>
                        <a:t>-none</a:t>
                      </a:r>
                    </a:p>
                  </a:txBody>
                  <a:tcPr/>
                </a:tc>
                <a:extLst>
                  <a:ext uri="{0D108BD9-81ED-4DB2-BD59-A6C34878D82A}">
                    <a16:rowId xmlns:a16="http://schemas.microsoft.com/office/drawing/2014/main" val="940758866"/>
                  </a:ext>
                </a:extLst>
              </a:tr>
              <a:tr h="400203">
                <a:tc>
                  <a:txBody>
                    <a:bodyPr/>
                    <a:lstStyle/>
                    <a:p>
                      <a:r>
                        <a:rPr lang="en-US" sz="2200" dirty="0"/>
                        <a:t>+bark()</a:t>
                      </a:r>
                    </a:p>
                  </a:txBody>
                  <a:tcPr/>
                </a:tc>
                <a:tc>
                  <a:txBody>
                    <a:bodyPr/>
                    <a:lstStyle/>
                    <a:p>
                      <a:r>
                        <a:rPr lang="en-US" sz="2200" dirty="0"/>
                        <a:t>+bark()</a:t>
                      </a:r>
                    </a:p>
                  </a:txBody>
                  <a:tcPr/>
                </a:tc>
                <a:tc>
                  <a:txBody>
                    <a:bodyPr/>
                    <a:lstStyle/>
                    <a:p>
                      <a:r>
                        <a:rPr lang="en-US" sz="2200" dirty="0"/>
                        <a:t>+bark()</a:t>
                      </a:r>
                    </a:p>
                  </a:txBody>
                  <a:tcPr/>
                </a:tc>
                <a:extLst>
                  <a:ext uri="{0D108BD9-81ED-4DB2-BD59-A6C34878D82A}">
                    <a16:rowId xmlns:a16="http://schemas.microsoft.com/office/drawing/2014/main" val="794168133"/>
                  </a:ext>
                </a:extLst>
              </a:tr>
              <a:tr h="400203">
                <a:tc>
                  <a:txBody>
                    <a:bodyPr/>
                    <a:lstStyle/>
                    <a:p>
                      <a:r>
                        <a:rPr lang="en-US" sz="2200" dirty="0"/>
                        <a:t>+run()</a:t>
                      </a:r>
                    </a:p>
                  </a:txBody>
                  <a:tcPr/>
                </a:tc>
                <a:tc>
                  <a:txBody>
                    <a:bodyPr/>
                    <a:lstStyle/>
                    <a:p>
                      <a:r>
                        <a:rPr lang="en-US" sz="2200" dirty="0"/>
                        <a:t>+run()</a:t>
                      </a:r>
                    </a:p>
                  </a:txBody>
                  <a:tcPr/>
                </a:tc>
                <a:tc>
                  <a:txBody>
                    <a:bodyPr/>
                    <a:lstStyle/>
                    <a:p>
                      <a:r>
                        <a:rPr lang="en-US" sz="2200" dirty="0"/>
                        <a:t>+run()</a:t>
                      </a:r>
                    </a:p>
                  </a:txBody>
                  <a:tcPr/>
                </a:tc>
                <a:extLst>
                  <a:ext uri="{0D108BD9-81ED-4DB2-BD59-A6C34878D82A}">
                    <a16:rowId xmlns:a16="http://schemas.microsoft.com/office/drawing/2014/main" val="182357202"/>
                  </a:ext>
                </a:extLst>
              </a:tr>
            </a:tbl>
          </a:graphicData>
        </a:graphic>
      </p:graphicFrame>
      <p:sp>
        <p:nvSpPr>
          <p:cNvPr id="6" name="Oval 5">
            <a:extLst>
              <a:ext uri="{FF2B5EF4-FFF2-40B4-BE49-F238E27FC236}">
                <a16:creationId xmlns:a16="http://schemas.microsoft.com/office/drawing/2014/main" id="{487EB5F9-3AE0-4B37-FCA4-A5BC6544A58C}"/>
              </a:ext>
            </a:extLst>
          </p:cNvPr>
          <p:cNvSpPr/>
          <p:nvPr/>
        </p:nvSpPr>
        <p:spPr>
          <a:xfrm>
            <a:off x="4796753" y="4461204"/>
            <a:ext cx="1417435" cy="223292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a:extLst>
              <a:ext uri="{FF2B5EF4-FFF2-40B4-BE49-F238E27FC236}">
                <a16:creationId xmlns:a16="http://schemas.microsoft.com/office/drawing/2014/main" id="{F2FBF9EE-1763-3CE5-BB24-B41E1F97335C}"/>
              </a:ext>
            </a:extLst>
          </p:cNvPr>
          <p:cNvSpPr/>
          <p:nvPr/>
        </p:nvSpPr>
        <p:spPr>
          <a:xfrm>
            <a:off x="6261237" y="4377877"/>
            <a:ext cx="1203594" cy="231624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a:extLst>
              <a:ext uri="{FF2B5EF4-FFF2-40B4-BE49-F238E27FC236}">
                <a16:creationId xmlns:a16="http://schemas.microsoft.com/office/drawing/2014/main" id="{89DB401A-8481-1210-111E-796516C92E40}"/>
              </a:ext>
            </a:extLst>
          </p:cNvPr>
          <p:cNvSpPr/>
          <p:nvPr/>
        </p:nvSpPr>
        <p:spPr>
          <a:xfrm>
            <a:off x="7631623" y="4376706"/>
            <a:ext cx="1203594" cy="238798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Arrow: Curved Right 9">
            <a:extLst>
              <a:ext uri="{FF2B5EF4-FFF2-40B4-BE49-F238E27FC236}">
                <a16:creationId xmlns:a16="http://schemas.microsoft.com/office/drawing/2014/main" id="{E20822BF-A898-F6DD-3747-C683B0E9B82B}"/>
              </a:ext>
            </a:extLst>
          </p:cNvPr>
          <p:cNvSpPr/>
          <p:nvPr/>
        </p:nvSpPr>
        <p:spPr>
          <a:xfrm>
            <a:off x="4768101" y="4376706"/>
            <a:ext cx="177601" cy="32101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Arrow: Curved Right 10">
            <a:extLst>
              <a:ext uri="{FF2B5EF4-FFF2-40B4-BE49-F238E27FC236}">
                <a16:creationId xmlns:a16="http://schemas.microsoft.com/office/drawing/2014/main" id="{D0BB614C-0ED7-34C2-DDE8-A89C97DBF54F}"/>
              </a:ext>
            </a:extLst>
          </p:cNvPr>
          <p:cNvSpPr/>
          <p:nvPr/>
        </p:nvSpPr>
        <p:spPr>
          <a:xfrm>
            <a:off x="7511880" y="4292208"/>
            <a:ext cx="315741" cy="40434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2" name="Arrow: Curved Right 11">
            <a:extLst>
              <a:ext uri="{FF2B5EF4-FFF2-40B4-BE49-F238E27FC236}">
                <a16:creationId xmlns:a16="http://schemas.microsoft.com/office/drawing/2014/main" id="{7E43BA22-236C-3E14-6F0A-1745BD426841}"/>
              </a:ext>
            </a:extLst>
          </p:cNvPr>
          <p:cNvSpPr/>
          <p:nvPr/>
        </p:nvSpPr>
        <p:spPr>
          <a:xfrm>
            <a:off x="6214188" y="4293379"/>
            <a:ext cx="195998" cy="40434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6" name="Title 1">
            <a:extLst>
              <a:ext uri="{FF2B5EF4-FFF2-40B4-BE49-F238E27FC236}">
                <a16:creationId xmlns:a16="http://schemas.microsoft.com/office/drawing/2014/main" id="{B238017B-C8A0-BDAA-E6D2-C565ED8D0187}"/>
              </a:ext>
            </a:extLst>
          </p:cNvPr>
          <p:cNvSpPr>
            <a:spLocks noGrp="1"/>
          </p:cNvSpPr>
          <p:nvPr>
            <p:ph type="title"/>
          </p:nvPr>
        </p:nvSpPr>
        <p:spPr>
          <a:xfrm>
            <a:off x="429848" y="255186"/>
            <a:ext cx="7886700" cy="994172"/>
          </a:xfrm>
        </p:spPr>
        <p:txBody>
          <a:bodyPr/>
          <a:lstStyle/>
          <a:p>
            <a:r>
              <a:rPr lang="en-US" dirty="0"/>
              <a:t>Objects are data abstractions</a:t>
            </a:r>
          </a:p>
        </p:txBody>
      </p:sp>
      <p:sp>
        <p:nvSpPr>
          <p:cNvPr id="15" name="Content Placeholder 2">
            <a:extLst>
              <a:ext uri="{FF2B5EF4-FFF2-40B4-BE49-F238E27FC236}">
                <a16:creationId xmlns:a16="http://schemas.microsoft.com/office/drawing/2014/main" id="{BEE8B62B-BC75-0FB0-F5F9-A8E3A5B7C973}"/>
              </a:ext>
            </a:extLst>
          </p:cNvPr>
          <p:cNvSpPr>
            <a:spLocks noGrp="1"/>
          </p:cNvSpPr>
          <p:nvPr>
            <p:ph sz="half" idx="1"/>
          </p:nvPr>
        </p:nvSpPr>
        <p:spPr>
          <a:xfrm>
            <a:off x="447643" y="1621284"/>
            <a:ext cx="4118119" cy="4418209"/>
          </a:xfrm>
        </p:spPr>
        <p:txBody>
          <a:bodyPr>
            <a:noAutofit/>
          </a:bodyPr>
          <a:lstStyle/>
          <a:p>
            <a:pPr>
              <a:lnSpc>
                <a:spcPct val="120000"/>
              </a:lnSpc>
            </a:pPr>
            <a:r>
              <a:rPr lang="en-US" sz="2400" dirty="0"/>
              <a:t>Internal representation</a:t>
            </a:r>
          </a:p>
          <a:p>
            <a:pPr lvl="1">
              <a:lnSpc>
                <a:spcPct val="120000"/>
              </a:lnSpc>
            </a:pPr>
            <a:r>
              <a:rPr lang="en-US" sz="2000" dirty="0"/>
              <a:t>Attributes/features/fields</a:t>
            </a:r>
          </a:p>
          <a:p>
            <a:pPr lvl="1">
              <a:lnSpc>
                <a:spcPct val="120000"/>
              </a:lnSpc>
            </a:pPr>
            <a:r>
              <a:rPr lang="en-US" sz="2000" dirty="0"/>
              <a:t>What properties does it have</a:t>
            </a:r>
          </a:p>
          <a:p>
            <a:pPr>
              <a:lnSpc>
                <a:spcPct val="120000"/>
              </a:lnSpc>
            </a:pPr>
            <a:r>
              <a:rPr lang="en-US" sz="2400" dirty="0"/>
              <a:t>Operations</a:t>
            </a:r>
          </a:p>
          <a:p>
            <a:pPr lvl="1">
              <a:lnSpc>
                <a:spcPct val="120000"/>
              </a:lnSpc>
            </a:pPr>
            <a:r>
              <a:rPr lang="en-US" sz="2000" dirty="0"/>
              <a:t>What are ways to interact with them</a:t>
            </a:r>
          </a:p>
          <a:p>
            <a:pPr lvl="1">
              <a:lnSpc>
                <a:spcPct val="120000"/>
              </a:lnSpc>
            </a:pPr>
            <a:r>
              <a:rPr lang="en-US" sz="2000" dirty="0"/>
              <a:t>Defines behaviors but hides implementation</a:t>
            </a:r>
          </a:p>
          <a:p>
            <a:pPr lvl="1"/>
            <a:endParaRPr lang="en-US" sz="1200" dirty="0"/>
          </a:p>
          <a:p>
            <a:pPr marL="342900" lvl="1" indent="0">
              <a:buNone/>
            </a:pPr>
            <a:r>
              <a:rPr lang="en-US" sz="1800" dirty="0"/>
              <a:t>Here are our 3 dog objects =&gt;  </a:t>
            </a:r>
            <a:r>
              <a:rPr lang="en-US" sz="1200" dirty="0"/>
              <a:t>	</a:t>
            </a:r>
          </a:p>
        </p:txBody>
      </p:sp>
    </p:spTree>
    <p:extLst>
      <p:ext uri="{BB962C8B-B14F-4D97-AF65-F5344CB8AC3E}">
        <p14:creationId xmlns:p14="http://schemas.microsoft.com/office/powerpoint/2010/main" val="2890865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9">
            <a:extLst>
              <a:ext uri="{FF2B5EF4-FFF2-40B4-BE49-F238E27FC236}">
                <a16:creationId xmlns:a16="http://schemas.microsoft.com/office/drawing/2014/main" id="{77673FAD-E1C4-43E0-99F6-176602FF36D0}"/>
              </a:ext>
            </a:extLst>
          </p:cNvPr>
          <p:cNvSpPr>
            <a:spLocks noGrp="1" noChangeArrowheads="1"/>
          </p:cNvSpPr>
          <p:nvPr>
            <p:ph type="title"/>
          </p:nvPr>
        </p:nvSpPr>
        <p:spPr/>
        <p:txBody>
          <a:bodyPr/>
          <a:lstStyle/>
          <a:p>
            <a:pPr eaLnBrk="1" hangingPunct="1"/>
            <a:r>
              <a:rPr lang="en-US" altLang="tr-TR" dirty="0"/>
              <a:t>Inheritance vs Delegation</a:t>
            </a:r>
          </a:p>
        </p:txBody>
      </p:sp>
      <p:sp>
        <p:nvSpPr>
          <p:cNvPr id="51203" name="Rectangle 5">
            <a:extLst>
              <a:ext uri="{FF2B5EF4-FFF2-40B4-BE49-F238E27FC236}">
                <a16:creationId xmlns:a16="http://schemas.microsoft.com/office/drawing/2014/main" id="{DA336820-50D0-6C5F-0166-A74C10557A01}"/>
              </a:ext>
            </a:extLst>
          </p:cNvPr>
          <p:cNvSpPr>
            <a:spLocks noChangeArrowheads="1"/>
          </p:cNvSpPr>
          <p:nvPr/>
        </p:nvSpPr>
        <p:spPr bwMode="auto">
          <a:xfrm>
            <a:off x="395288" y="3789363"/>
            <a:ext cx="13684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CrewMember</a:t>
            </a:r>
          </a:p>
        </p:txBody>
      </p:sp>
      <p:sp>
        <p:nvSpPr>
          <p:cNvPr id="51204" name="Rectangle 7">
            <a:extLst>
              <a:ext uri="{FF2B5EF4-FFF2-40B4-BE49-F238E27FC236}">
                <a16:creationId xmlns:a16="http://schemas.microsoft.com/office/drawing/2014/main" id="{AFC3EEAD-6CCA-A2D1-3713-2406761D31F7}"/>
              </a:ext>
            </a:extLst>
          </p:cNvPr>
          <p:cNvSpPr>
            <a:spLocks noChangeArrowheads="1"/>
          </p:cNvSpPr>
          <p:nvPr/>
        </p:nvSpPr>
        <p:spPr bwMode="auto">
          <a:xfrm>
            <a:off x="1303338" y="2162175"/>
            <a:ext cx="1655762"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Person</a:t>
            </a:r>
          </a:p>
        </p:txBody>
      </p:sp>
      <p:sp>
        <p:nvSpPr>
          <p:cNvPr id="51205" name="Rectangle 8">
            <a:extLst>
              <a:ext uri="{FF2B5EF4-FFF2-40B4-BE49-F238E27FC236}">
                <a16:creationId xmlns:a16="http://schemas.microsoft.com/office/drawing/2014/main" id="{F6368297-034B-FD77-C585-9FC48B971883}"/>
              </a:ext>
            </a:extLst>
          </p:cNvPr>
          <p:cNvSpPr>
            <a:spLocks noChangeArrowheads="1"/>
          </p:cNvSpPr>
          <p:nvPr/>
        </p:nvSpPr>
        <p:spPr bwMode="auto">
          <a:xfrm>
            <a:off x="2339975" y="3789363"/>
            <a:ext cx="165735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Passenger</a:t>
            </a:r>
          </a:p>
        </p:txBody>
      </p:sp>
      <p:sp>
        <p:nvSpPr>
          <p:cNvPr id="51206" name="AutoShape 9">
            <a:extLst>
              <a:ext uri="{FF2B5EF4-FFF2-40B4-BE49-F238E27FC236}">
                <a16:creationId xmlns:a16="http://schemas.microsoft.com/office/drawing/2014/main" id="{90656A91-D382-0BF9-5490-1A46609ED4C7}"/>
              </a:ext>
            </a:extLst>
          </p:cNvPr>
          <p:cNvSpPr>
            <a:spLocks noChangeArrowheads="1"/>
          </p:cNvSpPr>
          <p:nvPr/>
        </p:nvSpPr>
        <p:spPr bwMode="auto">
          <a:xfrm>
            <a:off x="1908175" y="2852738"/>
            <a:ext cx="336550" cy="28733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cxnSp>
        <p:nvCxnSpPr>
          <p:cNvPr id="51207" name="AutoShape 11">
            <a:extLst>
              <a:ext uri="{FF2B5EF4-FFF2-40B4-BE49-F238E27FC236}">
                <a16:creationId xmlns:a16="http://schemas.microsoft.com/office/drawing/2014/main" id="{B9294B4B-408D-2EFB-FBDE-104A73573CF4}"/>
              </a:ext>
            </a:extLst>
          </p:cNvPr>
          <p:cNvCxnSpPr>
            <a:cxnSpLocks noChangeShapeType="1"/>
            <a:stCxn id="51206" idx="3"/>
            <a:endCxn id="51205" idx="0"/>
          </p:cNvCxnSpPr>
          <p:nvPr/>
        </p:nvCxnSpPr>
        <p:spPr bwMode="auto">
          <a:xfrm rot="16200000" flipH="1">
            <a:off x="2297906" y="2918619"/>
            <a:ext cx="649288" cy="1092200"/>
          </a:xfrm>
          <a:prstGeom prst="bentConnector3">
            <a:avLst>
              <a:gd name="adj1" fmla="val 4988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1208" name="AutoShape 12">
            <a:extLst>
              <a:ext uri="{FF2B5EF4-FFF2-40B4-BE49-F238E27FC236}">
                <a16:creationId xmlns:a16="http://schemas.microsoft.com/office/drawing/2014/main" id="{0B85E7B5-7924-6D69-6385-97B6387763A9}"/>
              </a:ext>
            </a:extLst>
          </p:cNvPr>
          <p:cNvCxnSpPr>
            <a:cxnSpLocks noChangeShapeType="1"/>
            <a:stCxn id="51206" idx="3"/>
            <a:endCxn id="51203" idx="0"/>
          </p:cNvCxnSpPr>
          <p:nvPr/>
        </p:nvCxnSpPr>
        <p:spPr bwMode="auto">
          <a:xfrm rot="5400000">
            <a:off x="1253331" y="2966244"/>
            <a:ext cx="649288" cy="996950"/>
          </a:xfrm>
          <a:prstGeom prst="bentConnector3">
            <a:avLst>
              <a:gd name="adj1" fmla="val 4988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1209" name="AutoShape 14">
            <a:extLst>
              <a:ext uri="{FF2B5EF4-FFF2-40B4-BE49-F238E27FC236}">
                <a16:creationId xmlns:a16="http://schemas.microsoft.com/office/drawing/2014/main" id="{CC14A1EF-DE7C-3C2E-2A35-9905CF3F8DD8}"/>
              </a:ext>
            </a:extLst>
          </p:cNvPr>
          <p:cNvCxnSpPr>
            <a:cxnSpLocks noChangeShapeType="1"/>
            <a:stCxn id="51206" idx="3"/>
            <a:endCxn id="51212" idx="0"/>
          </p:cNvCxnSpPr>
          <p:nvPr/>
        </p:nvCxnSpPr>
        <p:spPr bwMode="auto">
          <a:xfrm rot="16200000" flipH="1">
            <a:off x="1034257" y="4182268"/>
            <a:ext cx="2089150" cy="4763"/>
          </a:xfrm>
          <a:prstGeom prst="bentConnector3">
            <a:avLst>
              <a:gd name="adj1" fmla="val 49926"/>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1210" name="Line 17">
            <a:extLst>
              <a:ext uri="{FF2B5EF4-FFF2-40B4-BE49-F238E27FC236}">
                <a16:creationId xmlns:a16="http://schemas.microsoft.com/office/drawing/2014/main" id="{DD763194-34D2-EC2F-47BD-DCF786DAE747}"/>
              </a:ext>
            </a:extLst>
          </p:cNvPr>
          <p:cNvSpPr>
            <a:spLocks noChangeShapeType="1"/>
          </p:cNvSpPr>
          <p:nvPr/>
        </p:nvSpPr>
        <p:spPr bwMode="auto">
          <a:xfrm>
            <a:off x="1304925" y="2636838"/>
            <a:ext cx="16224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1" name="Line 18">
            <a:extLst>
              <a:ext uri="{FF2B5EF4-FFF2-40B4-BE49-F238E27FC236}">
                <a16:creationId xmlns:a16="http://schemas.microsoft.com/office/drawing/2014/main" id="{6D815305-EAB7-460A-3309-9A702A601C16}"/>
              </a:ext>
            </a:extLst>
          </p:cNvPr>
          <p:cNvSpPr>
            <a:spLocks noChangeShapeType="1"/>
          </p:cNvSpPr>
          <p:nvPr/>
        </p:nvSpPr>
        <p:spPr bwMode="auto">
          <a:xfrm>
            <a:off x="1292225" y="2722563"/>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2" name="Rectangle 25">
            <a:extLst>
              <a:ext uri="{FF2B5EF4-FFF2-40B4-BE49-F238E27FC236}">
                <a16:creationId xmlns:a16="http://schemas.microsoft.com/office/drawing/2014/main" id="{EEE89F46-AEE5-806E-0212-0815F4013D64}"/>
              </a:ext>
            </a:extLst>
          </p:cNvPr>
          <p:cNvSpPr>
            <a:spLocks noChangeArrowheads="1"/>
          </p:cNvSpPr>
          <p:nvPr/>
        </p:nvSpPr>
        <p:spPr bwMode="auto">
          <a:xfrm>
            <a:off x="423863" y="5229225"/>
            <a:ext cx="3313112"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CrewMember_and_Passenger</a:t>
            </a:r>
          </a:p>
        </p:txBody>
      </p:sp>
      <p:sp>
        <p:nvSpPr>
          <p:cNvPr id="51213" name="Rectangle 26">
            <a:extLst>
              <a:ext uri="{FF2B5EF4-FFF2-40B4-BE49-F238E27FC236}">
                <a16:creationId xmlns:a16="http://schemas.microsoft.com/office/drawing/2014/main" id="{C5D6EFF1-7E32-134D-BDEC-8754FC1B5119}"/>
              </a:ext>
            </a:extLst>
          </p:cNvPr>
          <p:cNvSpPr>
            <a:spLocks noChangeArrowheads="1"/>
          </p:cNvSpPr>
          <p:nvPr/>
        </p:nvSpPr>
        <p:spPr bwMode="auto">
          <a:xfrm>
            <a:off x="4697413" y="2740025"/>
            <a:ext cx="142557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CrewMember</a:t>
            </a:r>
          </a:p>
        </p:txBody>
      </p:sp>
      <p:sp>
        <p:nvSpPr>
          <p:cNvPr id="51214" name="Rectangle 27">
            <a:extLst>
              <a:ext uri="{FF2B5EF4-FFF2-40B4-BE49-F238E27FC236}">
                <a16:creationId xmlns:a16="http://schemas.microsoft.com/office/drawing/2014/main" id="{63D143FC-7758-504B-B873-947E96E0D824}"/>
              </a:ext>
            </a:extLst>
          </p:cNvPr>
          <p:cNvSpPr>
            <a:spLocks noChangeArrowheads="1"/>
          </p:cNvSpPr>
          <p:nvPr/>
        </p:nvSpPr>
        <p:spPr bwMode="auto">
          <a:xfrm>
            <a:off x="5805488" y="5146675"/>
            <a:ext cx="1655762"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Person</a:t>
            </a:r>
          </a:p>
        </p:txBody>
      </p:sp>
      <p:sp>
        <p:nvSpPr>
          <p:cNvPr id="51215" name="Rectangle 28">
            <a:extLst>
              <a:ext uri="{FF2B5EF4-FFF2-40B4-BE49-F238E27FC236}">
                <a16:creationId xmlns:a16="http://schemas.microsoft.com/office/drawing/2014/main" id="{7A7DE35F-415F-4796-FDB1-FBA4F4FAE8DF}"/>
              </a:ext>
            </a:extLst>
          </p:cNvPr>
          <p:cNvSpPr>
            <a:spLocks noChangeArrowheads="1"/>
          </p:cNvSpPr>
          <p:nvPr/>
        </p:nvSpPr>
        <p:spPr bwMode="auto">
          <a:xfrm>
            <a:off x="7061200" y="2740025"/>
            <a:ext cx="165735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Passenger</a:t>
            </a:r>
          </a:p>
        </p:txBody>
      </p:sp>
      <p:cxnSp>
        <p:nvCxnSpPr>
          <p:cNvPr id="51216" name="AutoShape 30">
            <a:extLst>
              <a:ext uri="{FF2B5EF4-FFF2-40B4-BE49-F238E27FC236}">
                <a16:creationId xmlns:a16="http://schemas.microsoft.com/office/drawing/2014/main" id="{BF525E99-0691-D152-97A4-B24BAAC301A7}"/>
              </a:ext>
            </a:extLst>
          </p:cNvPr>
          <p:cNvCxnSpPr>
            <a:cxnSpLocks noChangeShapeType="1"/>
            <a:stCxn id="51214" idx="3"/>
            <a:endCxn id="51215" idx="2"/>
          </p:cNvCxnSpPr>
          <p:nvPr/>
        </p:nvCxnSpPr>
        <p:spPr bwMode="auto">
          <a:xfrm flipV="1">
            <a:off x="7461250" y="3387725"/>
            <a:ext cx="428625" cy="2082800"/>
          </a:xfrm>
          <a:prstGeom prst="bentConnector2">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cxnSp>
        <p:nvCxnSpPr>
          <p:cNvPr id="51217" name="AutoShape 31">
            <a:extLst>
              <a:ext uri="{FF2B5EF4-FFF2-40B4-BE49-F238E27FC236}">
                <a16:creationId xmlns:a16="http://schemas.microsoft.com/office/drawing/2014/main" id="{53580E2B-9247-343D-52B1-20D8647F0D1B}"/>
              </a:ext>
            </a:extLst>
          </p:cNvPr>
          <p:cNvCxnSpPr>
            <a:cxnSpLocks noChangeShapeType="1"/>
            <a:stCxn id="51214" idx="1"/>
            <a:endCxn id="51213" idx="2"/>
          </p:cNvCxnSpPr>
          <p:nvPr/>
        </p:nvCxnSpPr>
        <p:spPr bwMode="auto">
          <a:xfrm rot="10800000">
            <a:off x="5410200" y="3387725"/>
            <a:ext cx="395288" cy="2082800"/>
          </a:xfrm>
          <a:prstGeom prst="bentConnector2">
            <a:avLst/>
          </a:prstGeom>
          <a:noFill/>
          <a:ln w="12700">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51218" name="Line 33">
            <a:extLst>
              <a:ext uri="{FF2B5EF4-FFF2-40B4-BE49-F238E27FC236}">
                <a16:creationId xmlns:a16="http://schemas.microsoft.com/office/drawing/2014/main" id="{0FCF4019-1BA1-640D-6C1C-49D55357CCAB}"/>
              </a:ext>
            </a:extLst>
          </p:cNvPr>
          <p:cNvSpPr>
            <a:spLocks noChangeShapeType="1"/>
          </p:cNvSpPr>
          <p:nvPr/>
        </p:nvSpPr>
        <p:spPr bwMode="auto">
          <a:xfrm>
            <a:off x="5822950" y="5621338"/>
            <a:ext cx="16224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9" name="Line 34">
            <a:extLst>
              <a:ext uri="{FF2B5EF4-FFF2-40B4-BE49-F238E27FC236}">
                <a16:creationId xmlns:a16="http://schemas.microsoft.com/office/drawing/2014/main" id="{51B0726A-6157-EC10-6440-34F58FA12F03}"/>
              </a:ext>
            </a:extLst>
          </p:cNvPr>
          <p:cNvSpPr>
            <a:spLocks noChangeShapeType="1"/>
          </p:cNvSpPr>
          <p:nvPr/>
        </p:nvSpPr>
        <p:spPr bwMode="auto">
          <a:xfrm>
            <a:off x="5810250" y="5707063"/>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0" name="Line 40">
            <a:extLst>
              <a:ext uri="{FF2B5EF4-FFF2-40B4-BE49-F238E27FC236}">
                <a16:creationId xmlns:a16="http://schemas.microsoft.com/office/drawing/2014/main" id="{69D3E7BC-8024-E2C3-2E5A-5F9FB4B347E7}"/>
              </a:ext>
            </a:extLst>
          </p:cNvPr>
          <p:cNvSpPr>
            <a:spLocks noChangeShapeType="1"/>
          </p:cNvSpPr>
          <p:nvPr/>
        </p:nvSpPr>
        <p:spPr bwMode="auto">
          <a:xfrm>
            <a:off x="4397375" y="1582738"/>
            <a:ext cx="0" cy="4730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1" name="Line 41">
            <a:extLst>
              <a:ext uri="{FF2B5EF4-FFF2-40B4-BE49-F238E27FC236}">
                <a16:creationId xmlns:a16="http://schemas.microsoft.com/office/drawing/2014/main" id="{305694C8-D08E-E2BA-F9F1-D65CB64F6E3B}"/>
              </a:ext>
            </a:extLst>
          </p:cNvPr>
          <p:cNvSpPr>
            <a:spLocks noChangeShapeType="1"/>
          </p:cNvSpPr>
          <p:nvPr/>
        </p:nvSpPr>
        <p:spPr bwMode="auto">
          <a:xfrm>
            <a:off x="4705350" y="3252788"/>
            <a:ext cx="1431925" cy="14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2" name="Line 42">
            <a:extLst>
              <a:ext uri="{FF2B5EF4-FFF2-40B4-BE49-F238E27FC236}">
                <a16:creationId xmlns:a16="http://schemas.microsoft.com/office/drawing/2014/main" id="{386922F2-8058-A443-17F3-EFCC3E2AAD38}"/>
              </a:ext>
            </a:extLst>
          </p:cNvPr>
          <p:cNvSpPr>
            <a:spLocks noChangeShapeType="1"/>
          </p:cNvSpPr>
          <p:nvPr/>
        </p:nvSpPr>
        <p:spPr bwMode="auto">
          <a:xfrm>
            <a:off x="4691063" y="3333750"/>
            <a:ext cx="1431925"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3" name="Line 43">
            <a:extLst>
              <a:ext uri="{FF2B5EF4-FFF2-40B4-BE49-F238E27FC236}">
                <a16:creationId xmlns:a16="http://schemas.microsoft.com/office/drawing/2014/main" id="{38F83925-D569-C3EF-167C-FFF977A33EBA}"/>
              </a:ext>
            </a:extLst>
          </p:cNvPr>
          <p:cNvSpPr>
            <a:spLocks noChangeShapeType="1"/>
          </p:cNvSpPr>
          <p:nvPr/>
        </p:nvSpPr>
        <p:spPr bwMode="auto">
          <a:xfrm>
            <a:off x="7072313" y="3252788"/>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4" name="Line 44">
            <a:extLst>
              <a:ext uri="{FF2B5EF4-FFF2-40B4-BE49-F238E27FC236}">
                <a16:creationId xmlns:a16="http://schemas.microsoft.com/office/drawing/2014/main" id="{8AB4658F-6CB2-EE2D-C0D3-E63C64F0D5A5}"/>
              </a:ext>
            </a:extLst>
          </p:cNvPr>
          <p:cNvSpPr>
            <a:spLocks noChangeShapeType="1"/>
          </p:cNvSpPr>
          <p:nvPr/>
        </p:nvSpPr>
        <p:spPr bwMode="auto">
          <a:xfrm>
            <a:off x="7070725" y="3309938"/>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5" name="Line 45">
            <a:extLst>
              <a:ext uri="{FF2B5EF4-FFF2-40B4-BE49-F238E27FC236}">
                <a16:creationId xmlns:a16="http://schemas.microsoft.com/office/drawing/2014/main" id="{B6616A0E-F867-E7F4-71CB-5BBF13EFCC1C}"/>
              </a:ext>
            </a:extLst>
          </p:cNvPr>
          <p:cNvSpPr>
            <a:spLocks noChangeShapeType="1"/>
          </p:cNvSpPr>
          <p:nvPr/>
        </p:nvSpPr>
        <p:spPr bwMode="auto">
          <a:xfrm>
            <a:off x="2352675" y="4265613"/>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6" name="Line 46">
            <a:extLst>
              <a:ext uri="{FF2B5EF4-FFF2-40B4-BE49-F238E27FC236}">
                <a16:creationId xmlns:a16="http://schemas.microsoft.com/office/drawing/2014/main" id="{3A128880-2CF4-56C2-9E97-D65081C5A546}"/>
              </a:ext>
            </a:extLst>
          </p:cNvPr>
          <p:cNvSpPr>
            <a:spLocks noChangeShapeType="1"/>
          </p:cNvSpPr>
          <p:nvPr/>
        </p:nvSpPr>
        <p:spPr bwMode="auto">
          <a:xfrm>
            <a:off x="2379663" y="4337050"/>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7" name="Line 47">
            <a:extLst>
              <a:ext uri="{FF2B5EF4-FFF2-40B4-BE49-F238E27FC236}">
                <a16:creationId xmlns:a16="http://schemas.microsoft.com/office/drawing/2014/main" id="{EA4F5303-5728-31FE-3570-562D0DF91765}"/>
              </a:ext>
            </a:extLst>
          </p:cNvPr>
          <p:cNvSpPr>
            <a:spLocks noChangeShapeType="1"/>
          </p:cNvSpPr>
          <p:nvPr/>
        </p:nvSpPr>
        <p:spPr bwMode="auto">
          <a:xfrm>
            <a:off x="406400" y="4306888"/>
            <a:ext cx="134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8" name="Line 48">
            <a:extLst>
              <a:ext uri="{FF2B5EF4-FFF2-40B4-BE49-F238E27FC236}">
                <a16:creationId xmlns:a16="http://schemas.microsoft.com/office/drawing/2014/main" id="{5B212850-4DE2-BFE4-4DA1-117384FF5EC6}"/>
              </a:ext>
            </a:extLst>
          </p:cNvPr>
          <p:cNvSpPr>
            <a:spLocks noChangeShapeType="1"/>
          </p:cNvSpPr>
          <p:nvPr/>
        </p:nvSpPr>
        <p:spPr bwMode="auto">
          <a:xfrm>
            <a:off x="403225" y="4364038"/>
            <a:ext cx="134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9" name="Line 49">
            <a:extLst>
              <a:ext uri="{FF2B5EF4-FFF2-40B4-BE49-F238E27FC236}">
                <a16:creationId xmlns:a16="http://schemas.microsoft.com/office/drawing/2014/main" id="{4D1D492B-E341-2109-6AA5-2E429DEFF745}"/>
              </a:ext>
            </a:extLst>
          </p:cNvPr>
          <p:cNvSpPr>
            <a:spLocks noChangeShapeType="1"/>
          </p:cNvSpPr>
          <p:nvPr/>
        </p:nvSpPr>
        <p:spPr bwMode="auto">
          <a:xfrm>
            <a:off x="447675" y="5684838"/>
            <a:ext cx="3290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0" name="Line 50">
            <a:extLst>
              <a:ext uri="{FF2B5EF4-FFF2-40B4-BE49-F238E27FC236}">
                <a16:creationId xmlns:a16="http://schemas.microsoft.com/office/drawing/2014/main" id="{745D14CE-AAEC-7724-9BA0-97DDB04F285E}"/>
              </a:ext>
            </a:extLst>
          </p:cNvPr>
          <p:cNvSpPr>
            <a:spLocks noChangeShapeType="1"/>
          </p:cNvSpPr>
          <p:nvPr/>
        </p:nvSpPr>
        <p:spPr bwMode="auto">
          <a:xfrm>
            <a:off x="434975" y="5743575"/>
            <a:ext cx="3290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1" name="Text Box 53">
            <a:extLst>
              <a:ext uri="{FF2B5EF4-FFF2-40B4-BE49-F238E27FC236}">
                <a16:creationId xmlns:a16="http://schemas.microsoft.com/office/drawing/2014/main" id="{AA6478FA-EEA0-009F-B158-1B36D8E48A7B}"/>
              </a:ext>
            </a:extLst>
          </p:cNvPr>
          <p:cNvSpPr txBox="1">
            <a:spLocks noChangeArrowheads="1"/>
          </p:cNvSpPr>
          <p:nvPr/>
        </p:nvSpPr>
        <p:spPr bwMode="auto">
          <a:xfrm>
            <a:off x="7977188" y="4560888"/>
            <a:ext cx="63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uses</a:t>
            </a:r>
          </a:p>
        </p:txBody>
      </p:sp>
      <p:sp>
        <p:nvSpPr>
          <p:cNvPr id="51232" name="Text Box 54">
            <a:extLst>
              <a:ext uri="{FF2B5EF4-FFF2-40B4-BE49-F238E27FC236}">
                <a16:creationId xmlns:a16="http://schemas.microsoft.com/office/drawing/2014/main" id="{EF84DB92-E5A5-B43F-8F9A-791F21B4CD10}"/>
              </a:ext>
            </a:extLst>
          </p:cNvPr>
          <p:cNvSpPr txBox="1">
            <a:spLocks noChangeArrowheads="1"/>
          </p:cNvSpPr>
          <p:nvPr/>
        </p:nvSpPr>
        <p:spPr bwMode="auto">
          <a:xfrm>
            <a:off x="4694238" y="4545013"/>
            <a:ext cx="63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uses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39">
            <a:extLst>
              <a:ext uri="{FF2B5EF4-FFF2-40B4-BE49-F238E27FC236}">
                <a16:creationId xmlns:a16="http://schemas.microsoft.com/office/drawing/2014/main" id="{FB0DAD67-396C-A53E-FDA6-38C67B43DFA6}"/>
              </a:ext>
            </a:extLst>
          </p:cNvPr>
          <p:cNvSpPr>
            <a:spLocks noGrp="1" noChangeArrowheads="1"/>
          </p:cNvSpPr>
          <p:nvPr>
            <p:ph type="title"/>
          </p:nvPr>
        </p:nvSpPr>
        <p:spPr/>
        <p:txBody>
          <a:bodyPr/>
          <a:lstStyle/>
          <a:p>
            <a:pPr eaLnBrk="1" hangingPunct="1"/>
            <a:r>
              <a:rPr lang="en-US" altLang="tr-TR" dirty="0"/>
              <a:t>Delegation vs Inheritance</a:t>
            </a:r>
          </a:p>
        </p:txBody>
      </p:sp>
      <p:sp>
        <p:nvSpPr>
          <p:cNvPr id="53251" name="Rectangle 5">
            <a:extLst>
              <a:ext uri="{FF2B5EF4-FFF2-40B4-BE49-F238E27FC236}">
                <a16:creationId xmlns:a16="http://schemas.microsoft.com/office/drawing/2014/main" id="{3F230606-EE5D-B0AF-4948-C02BBF11D1B1}"/>
              </a:ext>
            </a:extLst>
          </p:cNvPr>
          <p:cNvSpPr>
            <a:spLocks noChangeArrowheads="1"/>
          </p:cNvSpPr>
          <p:nvPr/>
        </p:nvSpPr>
        <p:spPr bwMode="auto">
          <a:xfrm>
            <a:off x="395288" y="3789363"/>
            <a:ext cx="13684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CrewMember</a:t>
            </a:r>
          </a:p>
        </p:txBody>
      </p:sp>
      <p:sp>
        <p:nvSpPr>
          <p:cNvPr id="53252" name="Rectangle 7">
            <a:extLst>
              <a:ext uri="{FF2B5EF4-FFF2-40B4-BE49-F238E27FC236}">
                <a16:creationId xmlns:a16="http://schemas.microsoft.com/office/drawing/2014/main" id="{53F86835-04A4-6108-6116-58ADA008EFD1}"/>
              </a:ext>
            </a:extLst>
          </p:cNvPr>
          <p:cNvSpPr>
            <a:spLocks noChangeArrowheads="1"/>
          </p:cNvSpPr>
          <p:nvPr/>
        </p:nvSpPr>
        <p:spPr bwMode="auto">
          <a:xfrm>
            <a:off x="1303338" y="2162175"/>
            <a:ext cx="1655762"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Person</a:t>
            </a:r>
          </a:p>
        </p:txBody>
      </p:sp>
      <p:sp>
        <p:nvSpPr>
          <p:cNvPr id="53253" name="Rectangle 8">
            <a:extLst>
              <a:ext uri="{FF2B5EF4-FFF2-40B4-BE49-F238E27FC236}">
                <a16:creationId xmlns:a16="http://schemas.microsoft.com/office/drawing/2014/main" id="{C8823B22-75CB-14C5-06D0-8FEDAFF3C417}"/>
              </a:ext>
            </a:extLst>
          </p:cNvPr>
          <p:cNvSpPr>
            <a:spLocks noChangeArrowheads="1"/>
          </p:cNvSpPr>
          <p:nvPr/>
        </p:nvSpPr>
        <p:spPr bwMode="auto">
          <a:xfrm>
            <a:off x="2339975" y="3789363"/>
            <a:ext cx="165735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Passenger</a:t>
            </a:r>
          </a:p>
        </p:txBody>
      </p:sp>
      <p:sp>
        <p:nvSpPr>
          <p:cNvPr id="53254" name="AutoShape 9">
            <a:extLst>
              <a:ext uri="{FF2B5EF4-FFF2-40B4-BE49-F238E27FC236}">
                <a16:creationId xmlns:a16="http://schemas.microsoft.com/office/drawing/2014/main" id="{975C2B56-5C8B-C185-F3CD-A5F646A75FE2}"/>
              </a:ext>
            </a:extLst>
          </p:cNvPr>
          <p:cNvSpPr>
            <a:spLocks noChangeArrowheads="1"/>
          </p:cNvSpPr>
          <p:nvPr/>
        </p:nvSpPr>
        <p:spPr bwMode="auto">
          <a:xfrm>
            <a:off x="1908175" y="2852738"/>
            <a:ext cx="336550" cy="28733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cxnSp>
        <p:nvCxnSpPr>
          <p:cNvPr id="53255" name="AutoShape 11">
            <a:extLst>
              <a:ext uri="{FF2B5EF4-FFF2-40B4-BE49-F238E27FC236}">
                <a16:creationId xmlns:a16="http://schemas.microsoft.com/office/drawing/2014/main" id="{8ECCF5D6-8691-032A-2D0B-3225A05A503D}"/>
              </a:ext>
            </a:extLst>
          </p:cNvPr>
          <p:cNvCxnSpPr>
            <a:cxnSpLocks noChangeShapeType="1"/>
            <a:stCxn id="53254" idx="3"/>
            <a:endCxn id="53253" idx="0"/>
          </p:cNvCxnSpPr>
          <p:nvPr/>
        </p:nvCxnSpPr>
        <p:spPr bwMode="auto">
          <a:xfrm rot="16200000" flipH="1">
            <a:off x="2297906" y="2918619"/>
            <a:ext cx="649288" cy="1092200"/>
          </a:xfrm>
          <a:prstGeom prst="bentConnector3">
            <a:avLst>
              <a:gd name="adj1" fmla="val 4988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3256" name="AutoShape 12">
            <a:extLst>
              <a:ext uri="{FF2B5EF4-FFF2-40B4-BE49-F238E27FC236}">
                <a16:creationId xmlns:a16="http://schemas.microsoft.com/office/drawing/2014/main" id="{CBC73346-A662-2DE6-560E-572CE349E446}"/>
              </a:ext>
            </a:extLst>
          </p:cNvPr>
          <p:cNvCxnSpPr>
            <a:cxnSpLocks noChangeShapeType="1"/>
            <a:stCxn id="53254" idx="3"/>
            <a:endCxn id="53251" idx="0"/>
          </p:cNvCxnSpPr>
          <p:nvPr/>
        </p:nvCxnSpPr>
        <p:spPr bwMode="auto">
          <a:xfrm rot="5400000">
            <a:off x="1253331" y="2966244"/>
            <a:ext cx="649288" cy="996950"/>
          </a:xfrm>
          <a:prstGeom prst="bentConnector3">
            <a:avLst>
              <a:gd name="adj1" fmla="val 4988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3257" name="AutoShape 14">
            <a:extLst>
              <a:ext uri="{FF2B5EF4-FFF2-40B4-BE49-F238E27FC236}">
                <a16:creationId xmlns:a16="http://schemas.microsoft.com/office/drawing/2014/main" id="{342252AB-A9E1-D3AA-62AB-428B082E93D1}"/>
              </a:ext>
            </a:extLst>
          </p:cNvPr>
          <p:cNvCxnSpPr>
            <a:cxnSpLocks noChangeShapeType="1"/>
            <a:stCxn id="53254" idx="3"/>
            <a:endCxn id="53260" idx="0"/>
          </p:cNvCxnSpPr>
          <p:nvPr/>
        </p:nvCxnSpPr>
        <p:spPr bwMode="auto">
          <a:xfrm rot="16200000" flipH="1">
            <a:off x="1034257" y="4182268"/>
            <a:ext cx="2089150" cy="4763"/>
          </a:xfrm>
          <a:prstGeom prst="bentConnector3">
            <a:avLst>
              <a:gd name="adj1" fmla="val 49926"/>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3258" name="Line 17">
            <a:extLst>
              <a:ext uri="{FF2B5EF4-FFF2-40B4-BE49-F238E27FC236}">
                <a16:creationId xmlns:a16="http://schemas.microsoft.com/office/drawing/2014/main" id="{61DE3ECB-3DE7-01EC-163C-BCB37CCA9627}"/>
              </a:ext>
            </a:extLst>
          </p:cNvPr>
          <p:cNvSpPr>
            <a:spLocks noChangeShapeType="1"/>
          </p:cNvSpPr>
          <p:nvPr/>
        </p:nvSpPr>
        <p:spPr bwMode="auto">
          <a:xfrm>
            <a:off x="1304925" y="2636838"/>
            <a:ext cx="16224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9" name="Line 18">
            <a:extLst>
              <a:ext uri="{FF2B5EF4-FFF2-40B4-BE49-F238E27FC236}">
                <a16:creationId xmlns:a16="http://schemas.microsoft.com/office/drawing/2014/main" id="{3E91B21E-5B47-CB11-090E-E659C9450570}"/>
              </a:ext>
            </a:extLst>
          </p:cNvPr>
          <p:cNvSpPr>
            <a:spLocks noChangeShapeType="1"/>
          </p:cNvSpPr>
          <p:nvPr/>
        </p:nvSpPr>
        <p:spPr bwMode="auto">
          <a:xfrm>
            <a:off x="1292225" y="2722563"/>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0" name="Rectangle 25">
            <a:extLst>
              <a:ext uri="{FF2B5EF4-FFF2-40B4-BE49-F238E27FC236}">
                <a16:creationId xmlns:a16="http://schemas.microsoft.com/office/drawing/2014/main" id="{12B73B8D-196F-90CB-4DFB-4EADF8E5DF33}"/>
              </a:ext>
            </a:extLst>
          </p:cNvPr>
          <p:cNvSpPr>
            <a:spLocks noChangeArrowheads="1"/>
          </p:cNvSpPr>
          <p:nvPr/>
        </p:nvSpPr>
        <p:spPr bwMode="auto">
          <a:xfrm>
            <a:off x="423863" y="5229225"/>
            <a:ext cx="3313112"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CrewMember_and_Passenger</a:t>
            </a:r>
          </a:p>
        </p:txBody>
      </p:sp>
      <p:sp>
        <p:nvSpPr>
          <p:cNvPr id="53261" name="Line 45">
            <a:extLst>
              <a:ext uri="{FF2B5EF4-FFF2-40B4-BE49-F238E27FC236}">
                <a16:creationId xmlns:a16="http://schemas.microsoft.com/office/drawing/2014/main" id="{A0719BA9-0BC7-739A-3DE6-F5AB76A52F73}"/>
              </a:ext>
            </a:extLst>
          </p:cNvPr>
          <p:cNvSpPr>
            <a:spLocks noChangeShapeType="1"/>
          </p:cNvSpPr>
          <p:nvPr/>
        </p:nvSpPr>
        <p:spPr bwMode="auto">
          <a:xfrm>
            <a:off x="2352675" y="4265613"/>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2" name="Line 46">
            <a:extLst>
              <a:ext uri="{FF2B5EF4-FFF2-40B4-BE49-F238E27FC236}">
                <a16:creationId xmlns:a16="http://schemas.microsoft.com/office/drawing/2014/main" id="{6E394960-184D-8AFA-5355-9BE640934CD7}"/>
              </a:ext>
            </a:extLst>
          </p:cNvPr>
          <p:cNvSpPr>
            <a:spLocks noChangeShapeType="1"/>
          </p:cNvSpPr>
          <p:nvPr/>
        </p:nvSpPr>
        <p:spPr bwMode="auto">
          <a:xfrm>
            <a:off x="2379663" y="4337050"/>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3" name="Line 47">
            <a:extLst>
              <a:ext uri="{FF2B5EF4-FFF2-40B4-BE49-F238E27FC236}">
                <a16:creationId xmlns:a16="http://schemas.microsoft.com/office/drawing/2014/main" id="{462C864A-9789-CBDB-C201-7A2493AA05CB}"/>
              </a:ext>
            </a:extLst>
          </p:cNvPr>
          <p:cNvSpPr>
            <a:spLocks noChangeShapeType="1"/>
          </p:cNvSpPr>
          <p:nvPr/>
        </p:nvSpPr>
        <p:spPr bwMode="auto">
          <a:xfrm>
            <a:off x="406400" y="4306888"/>
            <a:ext cx="134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4" name="Line 48">
            <a:extLst>
              <a:ext uri="{FF2B5EF4-FFF2-40B4-BE49-F238E27FC236}">
                <a16:creationId xmlns:a16="http://schemas.microsoft.com/office/drawing/2014/main" id="{1BF215A8-2D43-37F3-1553-F796CC11DA42}"/>
              </a:ext>
            </a:extLst>
          </p:cNvPr>
          <p:cNvSpPr>
            <a:spLocks noChangeShapeType="1"/>
          </p:cNvSpPr>
          <p:nvPr/>
        </p:nvSpPr>
        <p:spPr bwMode="auto">
          <a:xfrm>
            <a:off x="403225" y="4364038"/>
            <a:ext cx="134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Line 49">
            <a:extLst>
              <a:ext uri="{FF2B5EF4-FFF2-40B4-BE49-F238E27FC236}">
                <a16:creationId xmlns:a16="http://schemas.microsoft.com/office/drawing/2014/main" id="{DB0EA526-DC9D-B626-7C4E-64E882255516}"/>
              </a:ext>
            </a:extLst>
          </p:cNvPr>
          <p:cNvSpPr>
            <a:spLocks noChangeShapeType="1"/>
          </p:cNvSpPr>
          <p:nvPr/>
        </p:nvSpPr>
        <p:spPr bwMode="auto">
          <a:xfrm>
            <a:off x="447675" y="5684838"/>
            <a:ext cx="3290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6" name="Line 50">
            <a:extLst>
              <a:ext uri="{FF2B5EF4-FFF2-40B4-BE49-F238E27FC236}">
                <a16:creationId xmlns:a16="http://schemas.microsoft.com/office/drawing/2014/main" id="{9955D512-49D9-8A9E-CD1D-6D5C659E1FE8}"/>
              </a:ext>
            </a:extLst>
          </p:cNvPr>
          <p:cNvSpPr>
            <a:spLocks noChangeShapeType="1"/>
          </p:cNvSpPr>
          <p:nvPr/>
        </p:nvSpPr>
        <p:spPr bwMode="auto">
          <a:xfrm>
            <a:off x="434975" y="5743575"/>
            <a:ext cx="3290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7" name="TextBox 2">
            <a:extLst>
              <a:ext uri="{FF2B5EF4-FFF2-40B4-BE49-F238E27FC236}">
                <a16:creationId xmlns:a16="http://schemas.microsoft.com/office/drawing/2014/main" id="{D682AB53-748E-4A17-B583-D875A1843213}"/>
              </a:ext>
            </a:extLst>
          </p:cNvPr>
          <p:cNvSpPr txBox="1">
            <a:spLocks noChangeArrowheads="1"/>
          </p:cNvSpPr>
          <p:nvPr/>
        </p:nvSpPr>
        <p:spPr bwMode="auto">
          <a:xfrm>
            <a:off x="4181475" y="2206625"/>
            <a:ext cx="53879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defRPr/>
            </a:pPr>
            <a:r>
              <a:rPr lang="en-US" altLang="en-US" sz="1800" dirty="0" err="1"/>
              <a:t>CrewMember_and_Passenger</a:t>
            </a:r>
            <a:r>
              <a:rPr lang="en-US" altLang="en-US" sz="1800" dirty="0"/>
              <a:t> </a:t>
            </a:r>
            <a:r>
              <a:rPr lang="en-US" altLang="en-US" sz="1800" dirty="0">
                <a:highlight>
                  <a:srgbClr val="FFFF00"/>
                </a:highlight>
              </a:rPr>
              <a:t>cp=</a:t>
            </a:r>
            <a:r>
              <a:rPr lang="en-US" altLang="en-US" sz="1800" dirty="0"/>
              <a:t>new      </a:t>
            </a:r>
          </a:p>
          <a:p>
            <a:pPr>
              <a:spcBef>
                <a:spcPct val="0"/>
              </a:spcBef>
              <a:buClrTx/>
              <a:buSzTx/>
              <a:buFontTx/>
              <a:buNone/>
              <a:defRPr/>
            </a:pPr>
            <a:r>
              <a:rPr lang="en-US" altLang="en-US" sz="1800" dirty="0"/>
              <a:t>                         </a:t>
            </a:r>
            <a:r>
              <a:rPr lang="en-US" altLang="en-US" sz="1800" dirty="0" err="1"/>
              <a:t>CrewMember_and_Passenger</a:t>
            </a:r>
            <a:r>
              <a:rPr lang="en-US" altLang="en-US" sz="1800" dirty="0"/>
              <a:t>();</a:t>
            </a:r>
          </a:p>
          <a:p>
            <a:pPr>
              <a:spcBef>
                <a:spcPct val="0"/>
              </a:spcBef>
              <a:buClrTx/>
              <a:buSzTx/>
              <a:buFontTx/>
              <a:buNone/>
              <a:defRPr/>
            </a:pPr>
            <a:endParaRPr lang="en-US" altLang="en-US" sz="1800" dirty="0"/>
          </a:p>
          <a:p>
            <a:pPr>
              <a:spcBef>
                <a:spcPct val="0"/>
              </a:spcBef>
              <a:buClrTx/>
              <a:buSzTx/>
              <a:buFontTx/>
              <a:buNone/>
              <a:defRPr/>
            </a:pPr>
            <a:r>
              <a:rPr lang="en-US" altLang="en-US" sz="1800" dirty="0"/>
              <a:t>//1 object created</a:t>
            </a:r>
            <a:endParaRPr lang="az-Latn-AZ" altLang="en-US" sz="1800" dirty="0"/>
          </a:p>
          <a:p>
            <a:pPr>
              <a:spcBef>
                <a:spcPct val="0"/>
              </a:spcBef>
              <a:buClrTx/>
              <a:buSzTx/>
              <a:buFontTx/>
              <a:buNone/>
              <a:defRPr/>
            </a:pPr>
            <a:endParaRPr lang="az-Latn-AZ" altLang="en-US" sz="1800" dirty="0"/>
          </a:p>
          <a:p>
            <a:pPr>
              <a:spcBef>
                <a:spcPct val="0"/>
              </a:spcBef>
              <a:buClrTx/>
              <a:buSzTx/>
              <a:buFontTx/>
              <a:buNone/>
              <a:defRPr/>
            </a:pPr>
            <a:r>
              <a:rPr lang="az-Latn-AZ" altLang="en-US" sz="1800" dirty="0"/>
              <a:t>f</a:t>
            </a:r>
            <a:r>
              <a:rPr lang="en-US" altLang="en-US" sz="1800" dirty="0" err="1"/>
              <a:t>orall</a:t>
            </a:r>
            <a:r>
              <a:rPr lang="en-US" altLang="en-US" sz="1800" dirty="0"/>
              <a:t> (</a:t>
            </a:r>
            <a:r>
              <a:rPr lang="en-US" altLang="en-US" sz="1800" dirty="0" err="1"/>
              <a:t>psg</a:t>
            </a:r>
            <a:r>
              <a:rPr lang="en-US" altLang="en-US" sz="1800" dirty="0"/>
              <a:t> in </a:t>
            </a:r>
            <a:r>
              <a:rPr lang="en-US" altLang="en-US" sz="1800" dirty="0" err="1"/>
              <a:t>Psflist</a:t>
            </a:r>
            <a:r>
              <a:rPr lang="en-US" altLang="en-US" sz="1800" dirty="0"/>
              <a:t>) {</a:t>
            </a:r>
            <a:r>
              <a:rPr lang="en-US" altLang="en-US" sz="1800" dirty="0" err="1"/>
              <a:t>psg.buckleup</a:t>
            </a:r>
            <a:r>
              <a:rPr lang="en-US" altLang="en-US" sz="1800" dirty="0"/>
              <a:t>();}</a:t>
            </a:r>
            <a:endParaRPr lang="az-Latn-AZ" altLang="en-US" sz="1800" dirty="0"/>
          </a:p>
          <a:p>
            <a:pPr>
              <a:spcBef>
                <a:spcPct val="0"/>
              </a:spcBef>
              <a:buClrTx/>
              <a:buSzTx/>
              <a:buFont typeface="Wingdings" panose="05000000000000000000" pitchFamily="2" charset="2"/>
              <a:buNone/>
              <a:defRPr/>
            </a:pPr>
            <a:r>
              <a:rPr lang="az-Latn-AZ" altLang="en-US" sz="1800" dirty="0"/>
              <a:t>f</a:t>
            </a:r>
            <a:r>
              <a:rPr lang="en-US" altLang="en-US" sz="1800" dirty="0" err="1"/>
              <a:t>orall</a:t>
            </a:r>
            <a:r>
              <a:rPr lang="en-US" altLang="en-US" sz="1800" dirty="0"/>
              <a:t> (p</a:t>
            </a:r>
            <a:r>
              <a:rPr lang="az-Latn-AZ" altLang="en-US" sz="1800" dirty="0"/>
              <a:t>c</a:t>
            </a:r>
            <a:r>
              <a:rPr lang="en-US" altLang="en-US" sz="1800" dirty="0"/>
              <a:t>w in </a:t>
            </a:r>
            <a:r>
              <a:rPr lang="en-US" altLang="en-US" sz="1800" dirty="0" err="1"/>
              <a:t>PClist</a:t>
            </a:r>
            <a:r>
              <a:rPr lang="en-US" altLang="en-US" sz="1800" dirty="0"/>
              <a:t>) {</a:t>
            </a:r>
            <a:r>
              <a:rPr lang="en-US" altLang="en-US" sz="1800" dirty="0" err="1"/>
              <a:t>pcw.buckleup</a:t>
            </a:r>
            <a:r>
              <a:rPr lang="en-US" altLang="en-US" sz="1800" dirty="0"/>
              <a:t>();}</a:t>
            </a:r>
          </a:p>
          <a:p>
            <a:pPr>
              <a:spcBef>
                <a:spcPct val="0"/>
              </a:spcBef>
              <a:buClrTx/>
              <a:buSzTx/>
              <a:buFontTx/>
              <a:buNone/>
              <a:defRPr/>
            </a:pPr>
            <a:endParaRPr lang="en-US" altLang="en-US" sz="1800" dirty="0"/>
          </a:p>
          <a:p>
            <a:pPr>
              <a:spcBef>
                <a:spcPct val="0"/>
              </a:spcBef>
              <a:buClrTx/>
              <a:buSzTx/>
              <a:buFontTx/>
              <a:buNone/>
              <a:defRPr/>
            </a:pPr>
            <a:endParaRPr lang="az-Latn-AZ" altLang="en-US" sz="1800" dirty="0"/>
          </a:p>
          <a:p>
            <a:pPr>
              <a:spcBef>
                <a:spcPct val="0"/>
              </a:spcBef>
              <a:buClrTx/>
              <a:buSzTx/>
              <a:buFontTx/>
              <a:buNone/>
              <a:defRPr/>
            </a:pPr>
            <a:endParaRPr lang="az-Latn-AZ" altLang="en-US" sz="1800" dirty="0"/>
          </a:p>
          <a:p>
            <a:pPr>
              <a:spcBef>
                <a:spcPct val="0"/>
              </a:spcBef>
              <a:buClrTx/>
              <a:buSzTx/>
              <a:buFontTx/>
              <a:buNone/>
              <a:defRPr/>
            </a:pPr>
            <a:r>
              <a:rPr lang="az-Latn-AZ" altLang="en-US" sz="1800" dirty="0"/>
              <a:t>f</a:t>
            </a:r>
            <a:r>
              <a:rPr lang="en-US" altLang="en-US" sz="1800" dirty="0" err="1"/>
              <a:t>orall</a:t>
            </a:r>
            <a:r>
              <a:rPr lang="en-US" altLang="en-US" sz="1800" dirty="0"/>
              <a:t> (c in </a:t>
            </a:r>
            <a:r>
              <a:rPr lang="en-US" altLang="en-US" sz="1800" dirty="0" err="1"/>
              <a:t>crwList</a:t>
            </a:r>
            <a:r>
              <a:rPr lang="en-US" altLang="en-US" sz="1800" dirty="0"/>
              <a:t>) </a:t>
            </a:r>
            <a:r>
              <a:rPr lang="en-US" altLang="en-US" sz="1800" dirty="0" err="1"/>
              <a:t>c.alert</a:t>
            </a:r>
            <a:r>
              <a:rPr lang="en-US" altLang="en-US" sz="1800" dirty="0"/>
              <a:t>();</a:t>
            </a:r>
          </a:p>
          <a:p>
            <a:pPr>
              <a:spcBef>
                <a:spcPct val="0"/>
              </a:spcBef>
              <a:buClrTx/>
              <a:buSzTx/>
              <a:buFont typeface="Wingdings" panose="05000000000000000000" pitchFamily="2" charset="2"/>
              <a:buNone/>
              <a:defRPr/>
            </a:pPr>
            <a:r>
              <a:rPr lang="az-Latn-AZ" altLang="en-US" sz="1800" dirty="0"/>
              <a:t>f</a:t>
            </a:r>
            <a:r>
              <a:rPr lang="en-US" altLang="en-US" sz="1800" dirty="0" err="1"/>
              <a:t>orall</a:t>
            </a:r>
            <a:r>
              <a:rPr lang="en-US" altLang="en-US" sz="1800" dirty="0"/>
              <a:t> (p</a:t>
            </a:r>
            <a:r>
              <a:rPr lang="az-Latn-AZ" altLang="en-US" sz="1800" dirty="0"/>
              <a:t>c</a:t>
            </a:r>
            <a:r>
              <a:rPr lang="en-US" altLang="en-US" sz="1800" dirty="0"/>
              <a:t>w in </a:t>
            </a:r>
            <a:r>
              <a:rPr lang="en-US" altLang="en-US" sz="1800" dirty="0" err="1"/>
              <a:t>PClist</a:t>
            </a:r>
            <a:r>
              <a:rPr lang="en-US" altLang="en-US" sz="1800" dirty="0"/>
              <a:t>) {</a:t>
            </a:r>
            <a:r>
              <a:rPr lang="en-US" altLang="en-US" sz="1800" dirty="0" err="1"/>
              <a:t>pcw.alert</a:t>
            </a:r>
            <a:r>
              <a:rPr lang="en-US" altLang="en-US" sz="1800" dirty="0"/>
              <a:t>();}</a:t>
            </a:r>
          </a:p>
          <a:p>
            <a:pPr>
              <a:spcBef>
                <a:spcPct val="0"/>
              </a:spcBef>
              <a:buClrTx/>
              <a:buSzTx/>
              <a:buFontTx/>
              <a:buNone/>
              <a:defRPr/>
            </a:pPr>
            <a:endParaRPr lang="en-US" altLang="en-US" sz="1800" dirty="0"/>
          </a:p>
          <a:p>
            <a:pPr>
              <a:spcBef>
                <a:spcPct val="0"/>
              </a:spcBef>
              <a:buClrTx/>
              <a:buSzTx/>
              <a:buFontTx/>
              <a:buNone/>
              <a:defRPr/>
            </a:pPr>
            <a:endParaRPr lang="en-US" altLang="en-US" sz="1800" dirty="0"/>
          </a:p>
          <a:p>
            <a:pPr>
              <a:spcBef>
                <a:spcPct val="0"/>
              </a:spcBef>
              <a:buClrTx/>
              <a:buSzTx/>
              <a:buFontTx/>
              <a:buNone/>
              <a:defRPr/>
            </a:pPr>
            <a:endParaRPr lang="es-MX" altLang="en-US" sz="1800" dirty="0"/>
          </a:p>
          <a:p>
            <a:pPr>
              <a:spcBef>
                <a:spcPct val="0"/>
              </a:spcBef>
              <a:buClrTx/>
              <a:buSzTx/>
              <a:buFontTx/>
              <a:buNone/>
              <a:defRPr/>
            </a:pPr>
            <a:endParaRPr lang="en-US" alt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39">
            <a:extLst>
              <a:ext uri="{FF2B5EF4-FFF2-40B4-BE49-F238E27FC236}">
                <a16:creationId xmlns:a16="http://schemas.microsoft.com/office/drawing/2014/main" id="{10A74084-0605-0714-7E97-D39A4200883E}"/>
              </a:ext>
            </a:extLst>
          </p:cNvPr>
          <p:cNvSpPr>
            <a:spLocks noGrp="1" noChangeArrowheads="1"/>
          </p:cNvSpPr>
          <p:nvPr>
            <p:ph type="title" idx="4294967295"/>
          </p:nvPr>
        </p:nvSpPr>
        <p:spPr>
          <a:xfrm>
            <a:off x="378691" y="854363"/>
            <a:ext cx="3640138" cy="1171575"/>
          </a:xfrm>
        </p:spPr>
        <p:txBody>
          <a:bodyPr/>
          <a:lstStyle/>
          <a:p>
            <a:pPr eaLnBrk="1" hangingPunct="1"/>
            <a:r>
              <a:rPr lang="en-US" altLang="tr-TR" dirty="0"/>
              <a:t>Delegation vs Inheritance</a:t>
            </a:r>
          </a:p>
        </p:txBody>
      </p:sp>
      <p:sp>
        <p:nvSpPr>
          <p:cNvPr id="55299" name="Rectangle 26">
            <a:extLst>
              <a:ext uri="{FF2B5EF4-FFF2-40B4-BE49-F238E27FC236}">
                <a16:creationId xmlns:a16="http://schemas.microsoft.com/office/drawing/2014/main" id="{15F60AD9-44CA-F5EA-FB3A-130490AD98A1}"/>
              </a:ext>
            </a:extLst>
          </p:cNvPr>
          <p:cNvSpPr>
            <a:spLocks noChangeArrowheads="1"/>
          </p:cNvSpPr>
          <p:nvPr/>
        </p:nvSpPr>
        <p:spPr bwMode="auto">
          <a:xfrm>
            <a:off x="4697413" y="2740025"/>
            <a:ext cx="142557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CrewMember</a:t>
            </a:r>
          </a:p>
        </p:txBody>
      </p:sp>
      <p:sp>
        <p:nvSpPr>
          <p:cNvPr id="55300" name="Rectangle 27">
            <a:extLst>
              <a:ext uri="{FF2B5EF4-FFF2-40B4-BE49-F238E27FC236}">
                <a16:creationId xmlns:a16="http://schemas.microsoft.com/office/drawing/2014/main" id="{A9D0C229-0438-CA87-ECA3-DF826AEE7D77}"/>
              </a:ext>
            </a:extLst>
          </p:cNvPr>
          <p:cNvSpPr>
            <a:spLocks noChangeArrowheads="1"/>
          </p:cNvSpPr>
          <p:nvPr/>
        </p:nvSpPr>
        <p:spPr bwMode="auto">
          <a:xfrm>
            <a:off x="5805488" y="5146675"/>
            <a:ext cx="1655762"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Person</a:t>
            </a:r>
          </a:p>
        </p:txBody>
      </p:sp>
      <p:sp>
        <p:nvSpPr>
          <p:cNvPr id="55301" name="Rectangle 28">
            <a:extLst>
              <a:ext uri="{FF2B5EF4-FFF2-40B4-BE49-F238E27FC236}">
                <a16:creationId xmlns:a16="http://schemas.microsoft.com/office/drawing/2014/main" id="{C8CD87CB-AFCC-D55A-7BAA-36BF55F18A7B}"/>
              </a:ext>
            </a:extLst>
          </p:cNvPr>
          <p:cNvSpPr>
            <a:spLocks noChangeArrowheads="1"/>
          </p:cNvSpPr>
          <p:nvPr/>
        </p:nvSpPr>
        <p:spPr bwMode="auto">
          <a:xfrm>
            <a:off x="7061200" y="2740025"/>
            <a:ext cx="165735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Passenger</a:t>
            </a:r>
          </a:p>
        </p:txBody>
      </p:sp>
      <p:cxnSp>
        <p:nvCxnSpPr>
          <p:cNvPr id="55302" name="AutoShape 30">
            <a:extLst>
              <a:ext uri="{FF2B5EF4-FFF2-40B4-BE49-F238E27FC236}">
                <a16:creationId xmlns:a16="http://schemas.microsoft.com/office/drawing/2014/main" id="{FB954C8A-99DB-64C3-1897-FD01E5713552}"/>
              </a:ext>
            </a:extLst>
          </p:cNvPr>
          <p:cNvCxnSpPr>
            <a:cxnSpLocks noChangeShapeType="1"/>
            <a:stCxn id="55300" idx="3"/>
            <a:endCxn id="55301" idx="2"/>
          </p:cNvCxnSpPr>
          <p:nvPr/>
        </p:nvCxnSpPr>
        <p:spPr bwMode="auto">
          <a:xfrm flipV="1">
            <a:off x="7461250" y="3387725"/>
            <a:ext cx="428625" cy="2082800"/>
          </a:xfrm>
          <a:prstGeom prst="bentConnector2">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cxnSp>
        <p:nvCxnSpPr>
          <p:cNvPr id="55303" name="AutoShape 31">
            <a:extLst>
              <a:ext uri="{FF2B5EF4-FFF2-40B4-BE49-F238E27FC236}">
                <a16:creationId xmlns:a16="http://schemas.microsoft.com/office/drawing/2014/main" id="{BC5A85B6-7D4C-5F30-0420-5770C8183B0C}"/>
              </a:ext>
            </a:extLst>
          </p:cNvPr>
          <p:cNvCxnSpPr>
            <a:cxnSpLocks noChangeShapeType="1"/>
            <a:stCxn id="55300" idx="1"/>
            <a:endCxn id="55299" idx="2"/>
          </p:cNvCxnSpPr>
          <p:nvPr/>
        </p:nvCxnSpPr>
        <p:spPr bwMode="auto">
          <a:xfrm rot="10800000">
            <a:off x="5410200" y="3387725"/>
            <a:ext cx="395288" cy="2082800"/>
          </a:xfrm>
          <a:prstGeom prst="bentConnector2">
            <a:avLst/>
          </a:prstGeom>
          <a:noFill/>
          <a:ln w="12700">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55304" name="Line 33">
            <a:extLst>
              <a:ext uri="{FF2B5EF4-FFF2-40B4-BE49-F238E27FC236}">
                <a16:creationId xmlns:a16="http://schemas.microsoft.com/office/drawing/2014/main" id="{1E1F6F64-77E5-D85D-AA82-7854E9080BA0}"/>
              </a:ext>
            </a:extLst>
          </p:cNvPr>
          <p:cNvSpPr>
            <a:spLocks noChangeShapeType="1"/>
          </p:cNvSpPr>
          <p:nvPr/>
        </p:nvSpPr>
        <p:spPr bwMode="auto">
          <a:xfrm>
            <a:off x="5822950" y="5621338"/>
            <a:ext cx="16224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5" name="Line 34">
            <a:extLst>
              <a:ext uri="{FF2B5EF4-FFF2-40B4-BE49-F238E27FC236}">
                <a16:creationId xmlns:a16="http://schemas.microsoft.com/office/drawing/2014/main" id="{E606C3F8-4505-CAAC-D27E-1DC9B00B19B1}"/>
              </a:ext>
            </a:extLst>
          </p:cNvPr>
          <p:cNvSpPr>
            <a:spLocks noChangeShapeType="1"/>
          </p:cNvSpPr>
          <p:nvPr/>
        </p:nvSpPr>
        <p:spPr bwMode="auto">
          <a:xfrm>
            <a:off x="5810250" y="5707063"/>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6" name="Line 41">
            <a:extLst>
              <a:ext uri="{FF2B5EF4-FFF2-40B4-BE49-F238E27FC236}">
                <a16:creationId xmlns:a16="http://schemas.microsoft.com/office/drawing/2014/main" id="{7E15C0C2-AA19-9632-8D57-080F125F8CA6}"/>
              </a:ext>
            </a:extLst>
          </p:cNvPr>
          <p:cNvSpPr>
            <a:spLocks noChangeShapeType="1"/>
          </p:cNvSpPr>
          <p:nvPr/>
        </p:nvSpPr>
        <p:spPr bwMode="auto">
          <a:xfrm>
            <a:off x="4705350" y="3252788"/>
            <a:ext cx="1431925" cy="14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7" name="Line 42">
            <a:extLst>
              <a:ext uri="{FF2B5EF4-FFF2-40B4-BE49-F238E27FC236}">
                <a16:creationId xmlns:a16="http://schemas.microsoft.com/office/drawing/2014/main" id="{6D0C70A2-E221-F91C-E287-A242582D0149}"/>
              </a:ext>
            </a:extLst>
          </p:cNvPr>
          <p:cNvSpPr>
            <a:spLocks noChangeShapeType="1"/>
          </p:cNvSpPr>
          <p:nvPr/>
        </p:nvSpPr>
        <p:spPr bwMode="auto">
          <a:xfrm>
            <a:off x="4691063" y="3333750"/>
            <a:ext cx="1431925"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8" name="Line 43">
            <a:extLst>
              <a:ext uri="{FF2B5EF4-FFF2-40B4-BE49-F238E27FC236}">
                <a16:creationId xmlns:a16="http://schemas.microsoft.com/office/drawing/2014/main" id="{49348B58-DD6A-0E4F-73E8-C6F153615EC8}"/>
              </a:ext>
            </a:extLst>
          </p:cNvPr>
          <p:cNvSpPr>
            <a:spLocks noChangeShapeType="1"/>
          </p:cNvSpPr>
          <p:nvPr/>
        </p:nvSpPr>
        <p:spPr bwMode="auto">
          <a:xfrm>
            <a:off x="7072313" y="3252788"/>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9" name="Line 44">
            <a:extLst>
              <a:ext uri="{FF2B5EF4-FFF2-40B4-BE49-F238E27FC236}">
                <a16:creationId xmlns:a16="http://schemas.microsoft.com/office/drawing/2014/main" id="{9D3B5D12-6320-50FA-D8FB-F4837E6AFC01}"/>
              </a:ext>
            </a:extLst>
          </p:cNvPr>
          <p:cNvSpPr>
            <a:spLocks noChangeShapeType="1"/>
          </p:cNvSpPr>
          <p:nvPr/>
        </p:nvSpPr>
        <p:spPr bwMode="auto">
          <a:xfrm>
            <a:off x="7070725" y="3309938"/>
            <a:ext cx="165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Text Box 53">
            <a:extLst>
              <a:ext uri="{FF2B5EF4-FFF2-40B4-BE49-F238E27FC236}">
                <a16:creationId xmlns:a16="http://schemas.microsoft.com/office/drawing/2014/main" id="{CE2BB523-65DC-9A70-B882-9EA368F8CE9A}"/>
              </a:ext>
            </a:extLst>
          </p:cNvPr>
          <p:cNvSpPr txBox="1">
            <a:spLocks noChangeArrowheads="1"/>
          </p:cNvSpPr>
          <p:nvPr/>
        </p:nvSpPr>
        <p:spPr bwMode="auto">
          <a:xfrm>
            <a:off x="7977188" y="4560888"/>
            <a:ext cx="63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uses</a:t>
            </a:r>
          </a:p>
        </p:txBody>
      </p:sp>
      <p:sp>
        <p:nvSpPr>
          <p:cNvPr id="55311" name="Text Box 54">
            <a:extLst>
              <a:ext uri="{FF2B5EF4-FFF2-40B4-BE49-F238E27FC236}">
                <a16:creationId xmlns:a16="http://schemas.microsoft.com/office/drawing/2014/main" id="{0518E238-2942-49FB-718E-1D1A8EB5B824}"/>
              </a:ext>
            </a:extLst>
          </p:cNvPr>
          <p:cNvSpPr txBox="1">
            <a:spLocks noChangeArrowheads="1"/>
          </p:cNvSpPr>
          <p:nvPr/>
        </p:nvSpPr>
        <p:spPr bwMode="auto">
          <a:xfrm>
            <a:off x="4694238" y="4545013"/>
            <a:ext cx="63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uses</a:t>
            </a:r>
          </a:p>
        </p:txBody>
      </p:sp>
      <p:sp>
        <p:nvSpPr>
          <p:cNvPr id="55312" name="TextBox 1">
            <a:extLst>
              <a:ext uri="{FF2B5EF4-FFF2-40B4-BE49-F238E27FC236}">
                <a16:creationId xmlns:a16="http://schemas.microsoft.com/office/drawing/2014/main" id="{2659701C-4DAE-4749-A811-6E150C7DF4FD}"/>
              </a:ext>
            </a:extLst>
          </p:cNvPr>
          <p:cNvSpPr txBox="1">
            <a:spLocks noChangeArrowheads="1"/>
          </p:cNvSpPr>
          <p:nvPr/>
        </p:nvSpPr>
        <p:spPr bwMode="auto">
          <a:xfrm>
            <a:off x="4572000" y="566737"/>
            <a:ext cx="39290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az-Latn-AZ" altLang="en-US" sz="1800" dirty="0"/>
              <a:t>public c</a:t>
            </a:r>
            <a:r>
              <a:rPr lang="en-US" altLang="en-US" sz="1800" dirty="0"/>
              <a:t>lass </a:t>
            </a:r>
            <a:r>
              <a:rPr lang="en-US" altLang="en-US" sz="1800" dirty="0" err="1"/>
              <a:t>CrewMember</a:t>
            </a:r>
            <a:r>
              <a:rPr lang="en-US" altLang="en-US" sz="1800" dirty="0"/>
              <a:t>{ </a:t>
            </a:r>
          </a:p>
          <a:p>
            <a:pPr>
              <a:spcBef>
                <a:spcPct val="0"/>
              </a:spcBef>
              <a:buClrTx/>
              <a:buSzTx/>
              <a:buFontTx/>
              <a:buNone/>
            </a:pPr>
            <a:r>
              <a:rPr lang="en-US" altLang="en-US" sz="1800" dirty="0"/>
              <a:t>    private Person p;</a:t>
            </a:r>
          </a:p>
          <a:p>
            <a:pPr>
              <a:spcBef>
                <a:spcPct val="0"/>
              </a:spcBef>
              <a:buClrTx/>
              <a:buSzTx/>
              <a:buFontTx/>
              <a:buNone/>
            </a:pPr>
            <a:r>
              <a:rPr lang="en-US" altLang="en-US" sz="1800" dirty="0"/>
              <a:t>     </a:t>
            </a:r>
            <a:r>
              <a:rPr lang="az-Latn-AZ" altLang="en-US" sz="1800" dirty="0"/>
              <a:t>...</a:t>
            </a:r>
            <a:endParaRPr lang="en-US" altLang="en-US" sz="1800" dirty="0"/>
          </a:p>
          <a:p>
            <a:pPr>
              <a:spcBef>
                <a:spcPct val="0"/>
              </a:spcBef>
              <a:buClrTx/>
              <a:buSzTx/>
              <a:buFontTx/>
              <a:buNone/>
            </a:pPr>
            <a:r>
              <a:rPr lang="en-US" altLang="en-US" sz="1800" dirty="0"/>
              <a:t>    public void alert { ….}</a:t>
            </a:r>
            <a:endParaRPr lang="LID8192" altLang="en-US" sz="1800" dirty="0"/>
          </a:p>
          <a:p>
            <a:pPr>
              <a:spcBef>
                <a:spcPct val="0"/>
              </a:spcBef>
              <a:buClrTx/>
              <a:buSzTx/>
              <a:buFontTx/>
              <a:buNone/>
            </a:pPr>
            <a:r>
              <a:rPr lang="LID8192" altLang="en-US" sz="1800" dirty="0"/>
              <a:t>    </a:t>
            </a:r>
            <a:r>
              <a:rPr lang="en-US" altLang="en-US" sz="1800" dirty="0"/>
              <a:t>public String </a:t>
            </a:r>
            <a:r>
              <a:rPr lang="en-US" altLang="en-US" sz="1800" dirty="0" err="1"/>
              <a:t>getName</a:t>
            </a:r>
            <a:r>
              <a:rPr lang="en-US" altLang="en-US" sz="1800" dirty="0"/>
              <a:t>(){ </a:t>
            </a:r>
          </a:p>
          <a:p>
            <a:pPr>
              <a:spcBef>
                <a:spcPct val="0"/>
              </a:spcBef>
              <a:buClrTx/>
              <a:buSzTx/>
              <a:buFontTx/>
              <a:buNone/>
            </a:pPr>
            <a:r>
              <a:rPr lang="LID8192" altLang="en-US" sz="1800" dirty="0"/>
              <a:t>   </a:t>
            </a:r>
            <a:r>
              <a:rPr lang="en-US" altLang="en-US" sz="1800" dirty="0"/>
              <a:t>      </a:t>
            </a:r>
            <a:r>
              <a:rPr lang="LID8192" altLang="en-US" sz="1800" dirty="0"/>
              <a:t> </a:t>
            </a:r>
            <a:r>
              <a:rPr lang="en-US" altLang="en-US" sz="1800" dirty="0"/>
              <a:t>return </a:t>
            </a:r>
            <a:r>
              <a:rPr lang="en-US" altLang="en-US" sz="1800" dirty="0" err="1">
                <a:solidFill>
                  <a:srgbClr val="FF0000"/>
                </a:solidFill>
              </a:rPr>
              <a:t>p</a:t>
            </a:r>
            <a:r>
              <a:rPr lang="en-US" altLang="en-US" sz="1800" dirty="0" err="1"/>
              <a:t>.getName</a:t>
            </a:r>
            <a:r>
              <a:rPr lang="en-US" altLang="en-US" sz="1800" dirty="0"/>
              <a:t>()} //delegate</a:t>
            </a:r>
            <a:endParaRPr lang="az-Latn-AZ" altLang="en-US" sz="1800" dirty="0"/>
          </a:p>
          <a:p>
            <a:pPr>
              <a:spcBef>
                <a:spcPct val="0"/>
              </a:spcBef>
              <a:buClrTx/>
              <a:buSzTx/>
              <a:buFontTx/>
              <a:buNone/>
            </a:pPr>
            <a:r>
              <a:rPr lang="en-US" altLang="en-US" sz="1800" dirty="0"/>
              <a:t>}</a:t>
            </a:r>
          </a:p>
        </p:txBody>
      </p:sp>
      <p:sp>
        <p:nvSpPr>
          <p:cNvPr id="55313" name="TextBox 3">
            <a:extLst>
              <a:ext uri="{FF2B5EF4-FFF2-40B4-BE49-F238E27FC236}">
                <a16:creationId xmlns:a16="http://schemas.microsoft.com/office/drawing/2014/main" id="{0E2470B7-BE1A-EB0C-9530-2DAF26F571A4}"/>
              </a:ext>
            </a:extLst>
          </p:cNvPr>
          <p:cNvSpPr txBox="1">
            <a:spLocks noChangeArrowheads="1"/>
          </p:cNvSpPr>
          <p:nvPr/>
        </p:nvSpPr>
        <p:spPr bwMode="auto">
          <a:xfrm>
            <a:off x="230189" y="2803526"/>
            <a:ext cx="4268787"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dirty="0"/>
              <a:t>Person p=new Person(“Aysu”,44);</a:t>
            </a:r>
          </a:p>
          <a:p>
            <a:pPr>
              <a:spcBef>
                <a:spcPct val="0"/>
              </a:spcBef>
              <a:buClrTx/>
              <a:buSzTx/>
              <a:buFontTx/>
              <a:buNone/>
            </a:pPr>
            <a:r>
              <a:rPr lang="en-US" altLang="en-US" sz="1800" dirty="0"/>
              <a:t>Passenger psg1=</a:t>
            </a:r>
            <a:r>
              <a:rPr lang="en-US" altLang="en-US" sz="1800" dirty="0">
                <a:solidFill>
                  <a:srgbClr val="FF0000"/>
                </a:solidFill>
              </a:rPr>
              <a:t>new Passenger(p);</a:t>
            </a:r>
          </a:p>
          <a:p>
            <a:pPr>
              <a:spcBef>
                <a:spcPct val="0"/>
              </a:spcBef>
              <a:buClrTx/>
              <a:buSzTx/>
              <a:buFontTx/>
              <a:buNone/>
            </a:pPr>
            <a:r>
              <a:rPr lang="en-US" altLang="en-US" sz="1800" dirty="0" err="1"/>
              <a:t>Psglis.add</a:t>
            </a:r>
            <a:r>
              <a:rPr lang="en-US" altLang="en-US" sz="1800" dirty="0"/>
              <a:t>(psg1);</a:t>
            </a:r>
          </a:p>
          <a:p>
            <a:pPr>
              <a:spcBef>
                <a:spcPct val="0"/>
              </a:spcBef>
              <a:buClrTx/>
              <a:buSzTx/>
              <a:buFontTx/>
              <a:buNone/>
            </a:pPr>
            <a:r>
              <a:rPr lang="en-US" altLang="en-US" sz="1800" dirty="0" err="1"/>
              <a:t>CrewMember</a:t>
            </a:r>
            <a:r>
              <a:rPr lang="en-US" altLang="en-US" sz="1800" dirty="0"/>
              <a:t> </a:t>
            </a:r>
            <a:r>
              <a:rPr lang="en-US" altLang="en-US" sz="1800" dirty="0" err="1"/>
              <a:t>cw</a:t>
            </a:r>
            <a:r>
              <a:rPr lang="en-US" altLang="en-US" sz="1800" dirty="0"/>
              <a:t>=</a:t>
            </a:r>
            <a:r>
              <a:rPr lang="en-US" altLang="en-US" sz="1800" dirty="0">
                <a:solidFill>
                  <a:srgbClr val="FF0000"/>
                </a:solidFill>
              </a:rPr>
              <a:t>new </a:t>
            </a:r>
            <a:r>
              <a:rPr lang="en-US" altLang="en-US" sz="1800" dirty="0" err="1">
                <a:solidFill>
                  <a:srgbClr val="FF0000"/>
                </a:solidFill>
              </a:rPr>
              <a:t>CrewMember</a:t>
            </a:r>
            <a:r>
              <a:rPr lang="en-US" altLang="en-US" sz="1800" dirty="0">
                <a:solidFill>
                  <a:srgbClr val="FF0000"/>
                </a:solidFill>
              </a:rPr>
              <a:t>(p);</a:t>
            </a:r>
          </a:p>
          <a:p>
            <a:pPr>
              <a:spcBef>
                <a:spcPct val="0"/>
              </a:spcBef>
              <a:buClrTx/>
              <a:buSzTx/>
              <a:buFontTx/>
              <a:buNone/>
            </a:pPr>
            <a:r>
              <a:rPr lang="en-US" altLang="en-US" sz="1800" dirty="0" err="1"/>
              <a:t>crwLis.add</a:t>
            </a:r>
            <a:r>
              <a:rPr lang="en-US" altLang="en-US" sz="1800" dirty="0"/>
              <a:t>(</a:t>
            </a:r>
            <a:r>
              <a:rPr lang="en-US" altLang="en-US" sz="1800" dirty="0" err="1"/>
              <a:t>cw</a:t>
            </a:r>
            <a:r>
              <a:rPr lang="en-US" altLang="en-US" sz="1800" dirty="0"/>
              <a:t>);</a:t>
            </a:r>
            <a:endParaRPr lang="az-Latn-AZ" altLang="en-US" sz="1800" dirty="0"/>
          </a:p>
          <a:p>
            <a:pPr>
              <a:spcBef>
                <a:spcPct val="0"/>
              </a:spcBef>
              <a:buClrTx/>
              <a:buSzTx/>
              <a:buFontTx/>
              <a:buNone/>
            </a:pPr>
            <a:r>
              <a:rPr lang="az-Latn-AZ" altLang="en-US" sz="1800" dirty="0"/>
              <a:t>.....</a:t>
            </a:r>
          </a:p>
          <a:p>
            <a:pPr>
              <a:spcBef>
                <a:spcPct val="0"/>
              </a:spcBef>
              <a:buClrTx/>
              <a:buSzTx/>
              <a:buFontTx/>
              <a:buNone/>
            </a:pPr>
            <a:r>
              <a:rPr lang="az-Latn-AZ" altLang="en-US" sz="1800" dirty="0"/>
              <a:t>f</a:t>
            </a:r>
            <a:r>
              <a:rPr lang="en-US" altLang="en-US" sz="1800" dirty="0" err="1"/>
              <a:t>orall</a:t>
            </a:r>
            <a:r>
              <a:rPr lang="en-US" altLang="en-US" sz="1800" dirty="0"/>
              <a:t> (</a:t>
            </a:r>
            <a:r>
              <a:rPr lang="en-US" altLang="en-US" sz="1800" dirty="0" err="1"/>
              <a:t>psg</a:t>
            </a:r>
            <a:r>
              <a:rPr lang="en-US" altLang="en-US" sz="1800" dirty="0"/>
              <a:t> in </a:t>
            </a:r>
            <a:r>
              <a:rPr lang="en-US" altLang="en-US" sz="1800" dirty="0" err="1"/>
              <a:t>Psflist</a:t>
            </a:r>
            <a:r>
              <a:rPr lang="en-US" altLang="en-US" sz="1800" dirty="0"/>
              <a:t>) {</a:t>
            </a:r>
            <a:r>
              <a:rPr lang="en-US" altLang="en-US" sz="1800" dirty="0" err="1"/>
              <a:t>psg.buckleup</a:t>
            </a:r>
            <a:r>
              <a:rPr lang="en-US" altLang="en-US" sz="1800" dirty="0"/>
              <a:t>();}</a:t>
            </a:r>
          </a:p>
          <a:p>
            <a:pPr>
              <a:spcBef>
                <a:spcPct val="0"/>
              </a:spcBef>
              <a:buClrTx/>
              <a:buSzTx/>
              <a:buFontTx/>
              <a:buNone/>
            </a:pPr>
            <a:endParaRPr lang="en-US" altLang="en-US" sz="1800" dirty="0"/>
          </a:p>
          <a:p>
            <a:pPr>
              <a:spcBef>
                <a:spcPct val="0"/>
              </a:spcBef>
              <a:buClrTx/>
              <a:buSzTx/>
              <a:buFontTx/>
              <a:buNone/>
            </a:pPr>
            <a:r>
              <a:rPr lang="az-Latn-AZ" altLang="en-US" sz="1800" dirty="0"/>
              <a:t>f</a:t>
            </a:r>
            <a:r>
              <a:rPr lang="en-US" altLang="en-US" sz="1800" dirty="0" err="1"/>
              <a:t>orall</a:t>
            </a:r>
            <a:r>
              <a:rPr lang="en-US" altLang="en-US" sz="1800" dirty="0"/>
              <a:t> (c in </a:t>
            </a:r>
            <a:r>
              <a:rPr lang="en-US" altLang="en-US" sz="1800" dirty="0" err="1"/>
              <a:t>crwList</a:t>
            </a:r>
            <a:r>
              <a:rPr lang="en-US" altLang="en-US" sz="1800" dirty="0"/>
              <a:t>) </a:t>
            </a:r>
            <a:r>
              <a:rPr lang="en-US" altLang="en-US" sz="1800" dirty="0" err="1"/>
              <a:t>c.alert</a:t>
            </a:r>
            <a:r>
              <a:rPr lang="en-US" altLang="en-US" sz="1800" dirty="0"/>
              <a:t>();</a:t>
            </a:r>
          </a:p>
          <a:p>
            <a:pPr>
              <a:spcBef>
                <a:spcPct val="0"/>
              </a:spcBef>
              <a:buClrTx/>
              <a:buSzTx/>
              <a:buFontTx/>
              <a:buNone/>
            </a:pPr>
            <a:endParaRPr lang="en-US" alt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75AC8404-7F6B-798B-BA1D-F9CA8F98788F}"/>
              </a:ext>
            </a:extLst>
          </p:cNvPr>
          <p:cNvSpPr>
            <a:spLocks noGrp="1" noChangeArrowheads="1"/>
          </p:cNvSpPr>
          <p:nvPr>
            <p:ph type="title"/>
          </p:nvPr>
        </p:nvSpPr>
        <p:spPr/>
        <p:txBody>
          <a:bodyPr/>
          <a:lstStyle/>
          <a:p>
            <a:endParaRPr lang="en-US" altLang="en-US"/>
          </a:p>
        </p:txBody>
      </p:sp>
      <p:sp>
        <p:nvSpPr>
          <p:cNvPr id="59395" name="Content Placeholder 2">
            <a:extLst>
              <a:ext uri="{FF2B5EF4-FFF2-40B4-BE49-F238E27FC236}">
                <a16:creationId xmlns:a16="http://schemas.microsoft.com/office/drawing/2014/main" id="{DAD5F18C-806B-12DA-E66A-6FC214231B76}"/>
              </a:ext>
            </a:extLst>
          </p:cNvPr>
          <p:cNvSpPr>
            <a:spLocks noGrp="1" noChangeArrowheads="1"/>
          </p:cNvSpPr>
          <p:nvPr>
            <p:ph idx="1"/>
          </p:nvPr>
        </p:nvSpPr>
        <p:spPr/>
        <p:txBody>
          <a:bodyPr/>
          <a:lstStyle/>
          <a:p>
            <a:r>
              <a:rPr lang="en-US" altLang="en-US"/>
              <a:t>is-a and has-a relations</a:t>
            </a:r>
          </a:p>
          <a:p>
            <a:pPr lvl="1"/>
            <a:r>
              <a:rPr lang="en-US" altLang="en-US"/>
              <a:t>Manager is a Person</a:t>
            </a:r>
          </a:p>
          <a:p>
            <a:pPr lvl="1"/>
            <a:r>
              <a:rPr lang="en-US" altLang="en-US"/>
              <a:t>Manager is an Employee</a:t>
            </a:r>
          </a:p>
          <a:p>
            <a:pPr lvl="1"/>
            <a:endParaRPr lang="en-US" altLang="en-US"/>
          </a:p>
          <a:p>
            <a:pPr lvl="1"/>
            <a:r>
              <a:rPr lang="en-US" altLang="en-US"/>
              <a:t>What would be an Inheritance solution?</a:t>
            </a:r>
          </a:p>
          <a:p>
            <a:pPr lvl="1"/>
            <a:r>
              <a:rPr lang="en-US" altLang="en-US"/>
              <a:t>A Composition solution?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C8387FC-115E-3142-DF14-38D7B96070C8}"/>
              </a:ext>
            </a:extLst>
          </p:cNvPr>
          <p:cNvSpPr>
            <a:spLocks noGrp="1" noChangeArrowheads="1"/>
          </p:cNvSpPr>
          <p:nvPr>
            <p:ph type="title"/>
          </p:nvPr>
        </p:nvSpPr>
        <p:spPr/>
        <p:txBody>
          <a:bodyPr/>
          <a:lstStyle/>
          <a:p>
            <a:pPr eaLnBrk="1" hangingPunct="1"/>
            <a:r>
              <a:rPr lang="en-US" altLang="tr-TR"/>
              <a:t>Delegation</a:t>
            </a:r>
          </a:p>
        </p:txBody>
      </p:sp>
      <p:sp>
        <p:nvSpPr>
          <p:cNvPr id="58371" name="Rectangle 4">
            <a:extLst>
              <a:ext uri="{FF2B5EF4-FFF2-40B4-BE49-F238E27FC236}">
                <a16:creationId xmlns:a16="http://schemas.microsoft.com/office/drawing/2014/main" id="{C7667226-CA67-CA03-277E-ECF7FB2014F5}"/>
              </a:ext>
            </a:extLst>
          </p:cNvPr>
          <p:cNvSpPr>
            <a:spLocks noGrp="1" noChangeArrowheads="1"/>
          </p:cNvSpPr>
          <p:nvPr>
            <p:ph idx="1"/>
          </p:nvPr>
        </p:nvSpPr>
        <p:spPr/>
        <p:txBody>
          <a:bodyPr/>
          <a:lstStyle/>
          <a:p>
            <a:pPr eaLnBrk="1" hangingPunct="1"/>
            <a:r>
              <a:rPr lang="en-US" altLang="tr-TR" dirty="0"/>
              <a:t>Advantages</a:t>
            </a:r>
          </a:p>
          <a:p>
            <a:pPr lvl="1" eaLnBrk="1" hangingPunct="1"/>
            <a:r>
              <a:rPr lang="en-US" altLang="tr-TR" dirty="0"/>
              <a:t>Easy to compose behaviors at runtime</a:t>
            </a:r>
          </a:p>
          <a:p>
            <a:pPr lvl="1" eaLnBrk="1" hangingPunct="1"/>
            <a:r>
              <a:rPr lang="en-US" altLang="tr-TR" dirty="0"/>
              <a:t>Easy to change the way the objects are composed</a:t>
            </a:r>
          </a:p>
          <a:p>
            <a:pPr lvl="2" eaLnBrk="1" hangingPunct="1"/>
            <a:r>
              <a:rPr lang="en-US" altLang="tr-TR" dirty="0"/>
              <a:t>Dependency Injection</a:t>
            </a:r>
          </a:p>
          <a:p>
            <a:pPr eaLnBrk="1" hangingPunct="1"/>
            <a:r>
              <a:rPr lang="en-US" altLang="tr-TR" dirty="0"/>
              <a:t>Disadvantages	</a:t>
            </a:r>
          </a:p>
          <a:p>
            <a:pPr lvl="1" eaLnBrk="1" hangingPunct="1"/>
            <a:r>
              <a:rPr lang="en-US" altLang="tr-TR" dirty="0"/>
              <a:t>Runtime inefficiency</a:t>
            </a:r>
          </a:p>
          <a:p>
            <a:pPr lvl="1" eaLnBrk="1" hangingPunct="1"/>
            <a:r>
              <a:rPr lang="en-US" altLang="tr-TR" dirty="0"/>
              <a:t>Useful only when it simplifies</a:t>
            </a:r>
          </a:p>
        </p:txBody>
      </p:sp>
      <p:sp>
        <p:nvSpPr>
          <p:cNvPr id="58372" name="Rectangle 5">
            <a:extLst>
              <a:ext uri="{FF2B5EF4-FFF2-40B4-BE49-F238E27FC236}">
                <a16:creationId xmlns:a16="http://schemas.microsoft.com/office/drawing/2014/main" id="{84DA6AAC-6A89-6571-973C-2486AF7FEEAA}"/>
              </a:ext>
            </a:extLst>
          </p:cNvPr>
          <p:cNvSpPr>
            <a:spLocks noGrp="1" noChangeArrowheads="1"/>
          </p:cNvSpPr>
          <p:nvPr>
            <p:ph type="body" sz="half" idx="4294967295"/>
          </p:nvPr>
        </p:nvSpPr>
        <p:spPr>
          <a:xfrm>
            <a:off x="5105400" y="1600200"/>
            <a:ext cx="4038600" cy="4495800"/>
          </a:xfrm>
        </p:spPr>
        <p:txBody>
          <a:bodyPr/>
          <a:lstStyle/>
          <a:p>
            <a:pPr eaLnBrk="1" hangingPunct="1"/>
            <a:endParaRPr lang="en-US" altLang="tr-TR" sz="2800"/>
          </a:p>
          <a:p>
            <a:pPr lvl="1" eaLnBrk="1" hangingPunct="1"/>
            <a:endParaRPr lang="en-US" altLang="tr-TR" sz="24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9075DAC-FEC4-93DB-EF19-DECE530D8FAC}"/>
              </a:ext>
            </a:extLst>
          </p:cNvPr>
          <p:cNvSpPr>
            <a:spLocks noGrp="1" noChangeArrowheads="1"/>
          </p:cNvSpPr>
          <p:nvPr>
            <p:ph type="title"/>
          </p:nvPr>
        </p:nvSpPr>
        <p:spPr/>
        <p:txBody>
          <a:bodyPr/>
          <a:lstStyle/>
          <a:p>
            <a:pPr eaLnBrk="1" hangingPunct="1"/>
            <a:r>
              <a:rPr lang="en-US" altLang="tr-TR" dirty="0"/>
              <a:t>Reusable OOD Practices -1 </a:t>
            </a:r>
          </a:p>
        </p:txBody>
      </p:sp>
      <p:sp>
        <p:nvSpPr>
          <p:cNvPr id="76803" name="Rectangle 3">
            <a:extLst>
              <a:ext uri="{FF2B5EF4-FFF2-40B4-BE49-F238E27FC236}">
                <a16:creationId xmlns:a16="http://schemas.microsoft.com/office/drawing/2014/main" id="{A247AE32-036B-BB56-645C-D48A4506E8E7}"/>
              </a:ext>
            </a:extLst>
          </p:cNvPr>
          <p:cNvSpPr>
            <a:spLocks noGrp="1" noChangeArrowheads="1"/>
          </p:cNvSpPr>
          <p:nvPr>
            <p:ph idx="1"/>
          </p:nvPr>
        </p:nvSpPr>
        <p:spPr/>
        <p:txBody>
          <a:bodyPr/>
          <a:lstStyle/>
          <a:p>
            <a:pPr marL="0" indent="0" eaLnBrk="1" hangingPunct="1">
              <a:buNone/>
            </a:pPr>
            <a:r>
              <a:rPr lang="en-US" altLang="tr-TR" dirty="0"/>
              <a:t>1) Favor object composition over inheritance</a:t>
            </a:r>
          </a:p>
          <a:p>
            <a:pPr lvl="1" eaLnBrk="1" hangingPunct="1"/>
            <a:r>
              <a:rPr lang="en-US" altLang="tr-TR" dirty="0"/>
              <a:t>More flexibility</a:t>
            </a:r>
          </a:p>
          <a:p>
            <a:pPr lvl="1" eaLnBrk="1" hangingPunct="1"/>
            <a:r>
              <a:rPr lang="en-US" altLang="tr-TR" dirty="0"/>
              <a:t>Robust to changes</a:t>
            </a:r>
          </a:p>
          <a:p>
            <a:pPr lvl="1" eaLnBrk="1" hangingPunct="1"/>
            <a:r>
              <a:rPr lang="en-US" altLang="tr-TR" dirty="0"/>
              <a:t>dependency injection helps</a:t>
            </a:r>
          </a:p>
        </p:txBody>
      </p:sp>
    </p:spTree>
    <p:extLst>
      <p:ext uri="{BB962C8B-B14F-4D97-AF65-F5344CB8AC3E}">
        <p14:creationId xmlns:p14="http://schemas.microsoft.com/office/powerpoint/2010/main" val="161790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6A1A-4D88-31A0-E0F3-C5CC3E033173}"/>
              </a:ext>
            </a:extLst>
          </p:cNvPr>
          <p:cNvSpPr>
            <a:spLocks noGrp="1"/>
          </p:cNvSpPr>
          <p:nvPr>
            <p:ph type="title"/>
          </p:nvPr>
        </p:nvSpPr>
        <p:spPr/>
        <p:txBody>
          <a:bodyPr/>
          <a:lstStyle/>
          <a:p>
            <a:r>
              <a:rPr lang="en-US" dirty="0"/>
              <a:t>Example: Game scene</a:t>
            </a:r>
          </a:p>
        </p:txBody>
      </p:sp>
      <p:sp>
        <p:nvSpPr>
          <p:cNvPr id="3" name="Content Placeholder 2">
            <a:extLst>
              <a:ext uri="{FF2B5EF4-FFF2-40B4-BE49-F238E27FC236}">
                <a16:creationId xmlns:a16="http://schemas.microsoft.com/office/drawing/2014/main" id="{5A35D25A-31DD-B7BA-4021-A378A20D2651}"/>
              </a:ext>
            </a:extLst>
          </p:cNvPr>
          <p:cNvSpPr>
            <a:spLocks noGrp="1"/>
          </p:cNvSpPr>
          <p:nvPr>
            <p:ph idx="1"/>
          </p:nvPr>
        </p:nvSpPr>
        <p:spPr>
          <a:xfrm>
            <a:off x="457200" y="1376219"/>
            <a:ext cx="8229600" cy="3886200"/>
          </a:xfrm>
        </p:spPr>
        <p:txBody>
          <a:bodyPr/>
          <a:lstStyle/>
          <a:p>
            <a:r>
              <a:rPr lang="en-US" sz="2800" dirty="0"/>
              <a:t>A scene consists of Players and..</a:t>
            </a:r>
          </a:p>
          <a:p>
            <a:r>
              <a:rPr lang="en-US" sz="2800" dirty="0"/>
              <a:t>Decorations are things in the world the player sees but doesn’t interact with.</a:t>
            </a:r>
          </a:p>
          <a:p>
            <a:pPr lvl="1"/>
            <a:r>
              <a:rPr lang="en-US" sz="2400" dirty="0"/>
              <a:t> bushes, debris and other visual detail.</a:t>
            </a:r>
          </a:p>
          <a:p>
            <a:r>
              <a:rPr lang="en-US" sz="2800" dirty="0"/>
              <a:t>Props are like decorations but can be touched.</a:t>
            </a:r>
          </a:p>
          <a:p>
            <a:pPr lvl="1"/>
            <a:r>
              <a:rPr lang="en-US" sz="2400" dirty="0"/>
              <a:t> boxes, boulders, and trees. </a:t>
            </a:r>
          </a:p>
          <a:p>
            <a:r>
              <a:rPr lang="en-US" sz="2800" dirty="0"/>
              <a:t>Zones are  invisible but interactive. </a:t>
            </a:r>
          </a:p>
          <a:p>
            <a:pPr lvl="1"/>
            <a:r>
              <a:rPr lang="en-US" sz="2400" dirty="0"/>
              <a:t>the opposite of decorations</a:t>
            </a:r>
          </a:p>
          <a:p>
            <a:r>
              <a:rPr lang="en-US" sz="2800" dirty="0"/>
              <a:t>We have </a:t>
            </a:r>
            <a:r>
              <a:rPr lang="en-US" sz="2800" dirty="0" err="1"/>
              <a:t>GameObject</a:t>
            </a:r>
            <a:r>
              <a:rPr lang="en-US" sz="2800" dirty="0"/>
              <a:t> class that has common features like position, orientation</a:t>
            </a:r>
          </a:p>
        </p:txBody>
      </p:sp>
      <p:sp>
        <p:nvSpPr>
          <p:cNvPr id="4" name="TextBox 3">
            <a:extLst>
              <a:ext uri="{FF2B5EF4-FFF2-40B4-BE49-F238E27FC236}">
                <a16:creationId xmlns:a16="http://schemas.microsoft.com/office/drawing/2014/main" id="{46405643-D5A9-76C1-041F-1916F8F40D75}"/>
              </a:ext>
            </a:extLst>
          </p:cNvPr>
          <p:cNvSpPr txBox="1"/>
          <p:nvPr/>
        </p:nvSpPr>
        <p:spPr>
          <a:xfrm>
            <a:off x="341745" y="6576291"/>
            <a:ext cx="5852884" cy="369332"/>
          </a:xfrm>
          <a:prstGeom prst="rect">
            <a:avLst/>
          </a:prstGeom>
          <a:noFill/>
        </p:spPr>
        <p:txBody>
          <a:bodyPr wrap="none" rtlCol="0">
            <a:spAutoFit/>
          </a:bodyPr>
          <a:lstStyle/>
          <a:p>
            <a:r>
              <a:rPr lang="en-US" dirty="0"/>
              <a:t>https://gameprogrammingpatterns.com/component.html</a:t>
            </a:r>
          </a:p>
        </p:txBody>
      </p:sp>
    </p:spTree>
    <p:extLst>
      <p:ext uri="{BB962C8B-B14F-4D97-AF65-F5344CB8AC3E}">
        <p14:creationId xmlns:p14="http://schemas.microsoft.com/office/powerpoint/2010/main" val="2817190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C287-A4AD-6F4F-C4D4-A75FEE029E20}"/>
              </a:ext>
            </a:extLst>
          </p:cNvPr>
          <p:cNvSpPr>
            <a:spLocks noGrp="1"/>
          </p:cNvSpPr>
          <p:nvPr>
            <p:ph type="title"/>
          </p:nvPr>
        </p:nvSpPr>
        <p:spPr>
          <a:xfrm>
            <a:off x="476159" y="271897"/>
            <a:ext cx="8229600" cy="1371600"/>
          </a:xfrm>
        </p:spPr>
        <p:txBody>
          <a:bodyPr/>
          <a:lstStyle/>
          <a:p>
            <a:r>
              <a:rPr lang="en-US" dirty="0" err="1"/>
              <a:t>GameObject</a:t>
            </a:r>
            <a:r>
              <a:rPr lang="en-US" dirty="0"/>
              <a:t> hierarchy</a:t>
            </a:r>
          </a:p>
        </p:txBody>
      </p:sp>
      <p:grpSp>
        <p:nvGrpSpPr>
          <p:cNvPr id="44" name="Group 43">
            <a:extLst>
              <a:ext uri="{FF2B5EF4-FFF2-40B4-BE49-F238E27FC236}">
                <a16:creationId xmlns:a16="http://schemas.microsoft.com/office/drawing/2014/main" id="{CBB0E89E-629D-F559-00B3-67B743C28D5B}"/>
              </a:ext>
            </a:extLst>
          </p:cNvPr>
          <p:cNvGrpSpPr/>
          <p:nvPr/>
        </p:nvGrpSpPr>
        <p:grpSpPr>
          <a:xfrm>
            <a:off x="476159" y="2095501"/>
            <a:ext cx="3888572" cy="3590636"/>
            <a:chOff x="4812144" y="1981200"/>
            <a:chExt cx="3888572" cy="3590636"/>
          </a:xfrm>
        </p:grpSpPr>
        <p:sp>
          <p:nvSpPr>
            <p:cNvPr id="28" name="Rectangle 27">
              <a:extLst>
                <a:ext uri="{FF2B5EF4-FFF2-40B4-BE49-F238E27FC236}">
                  <a16:creationId xmlns:a16="http://schemas.microsoft.com/office/drawing/2014/main" id="{91A06801-CC3A-9D33-B01F-55F253D60CCC}"/>
                </a:ext>
              </a:extLst>
            </p:cNvPr>
            <p:cNvSpPr/>
            <p:nvPr/>
          </p:nvSpPr>
          <p:spPr bwMode="auto">
            <a:xfrm>
              <a:off x="5870862" y="1981200"/>
              <a:ext cx="1644072" cy="4387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GameObject</a:t>
              </a:r>
              <a:endParaRPr kumimoji="0" lang="en-US" sz="2000" b="0" i="0" u="none" strike="noStrike" cap="none" normalizeH="0" baseline="0" dirty="0">
                <a:ln>
                  <a:noFill/>
                </a:ln>
                <a:solidFill>
                  <a:schemeClr val="tx1"/>
                </a:solidFill>
                <a:effectLst/>
                <a:latin typeface="Arial" charset="0"/>
              </a:endParaRPr>
            </a:p>
          </p:txBody>
        </p:sp>
        <p:sp>
          <p:nvSpPr>
            <p:cNvPr id="29" name="Isosceles Triangle 28">
              <a:extLst>
                <a:ext uri="{FF2B5EF4-FFF2-40B4-BE49-F238E27FC236}">
                  <a16:creationId xmlns:a16="http://schemas.microsoft.com/office/drawing/2014/main" id="{1B346A7F-F987-5FEF-317B-F83087BFDCDF}"/>
                </a:ext>
              </a:extLst>
            </p:cNvPr>
            <p:cNvSpPr/>
            <p:nvPr/>
          </p:nvSpPr>
          <p:spPr bwMode="auto">
            <a:xfrm>
              <a:off x="6535880" y="2419927"/>
              <a:ext cx="193963" cy="152400"/>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0" name="Straight Connector 29">
              <a:extLst>
                <a:ext uri="{FF2B5EF4-FFF2-40B4-BE49-F238E27FC236}">
                  <a16:creationId xmlns:a16="http://schemas.microsoft.com/office/drawing/2014/main" id="{E134EFCF-DEE7-7F3B-3A05-82E3C556BD86}"/>
                </a:ext>
              </a:extLst>
            </p:cNvPr>
            <p:cNvCxnSpPr>
              <a:cxnSpLocks/>
              <a:stCxn id="29" idx="3"/>
              <a:endCxn id="32" idx="0"/>
            </p:cNvCxnSpPr>
            <p:nvPr/>
          </p:nvCxnSpPr>
          <p:spPr bwMode="auto">
            <a:xfrm>
              <a:off x="6632862" y="2572327"/>
              <a:ext cx="1140693" cy="57034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1" name="Group 30">
              <a:extLst>
                <a:ext uri="{FF2B5EF4-FFF2-40B4-BE49-F238E27FC236}">
                  <a16:creationId xmlns:a16="http://schemas.microsoft.com/office/drawing/2014/main" id="{111303CC-1D4E-5F88-4D14-CC7DB4F399D6}"/>
                </a:ext>
              </a:extLst>
            </p:cNvPr>
            <p:cNvGrpSpPr/>
            <p:nvPr/>
          </p:nvGrpSpPr>
          <p:grpSpPr>
            <a:xfrm>
              <a:off x="6951519" y="3142672"/>
              <a:ext cx="1644072" cy="743527"/>
              <a:chOff x="651164" y="2990273"/>
              <a:chExt cx="1644072" cy="743527"/>
            </a:xfrm>
          </p:grpSpPr>
          <p:sp>
            <p:nvSpPr>
              <p:cNvPr id="32" name="Rectangle 31">
                <a:extLst>
                  <a:ext uri="{FF2B5EF4-FFF2-40B4-BE49-F238E27FC236}">
                    <a16:creationId xmlns:a16="http://schemas.microsoft.com/office/drawing/2014/main" id="{812CECAA-5075-D9C9-00EC-91B55FFABBBF}"/>
                  </a:ext>
                </a:extLst>
              </p:cNvPr>
              <p:cNvSpPr/>
              <p:nvPr/>
            </p:nvSpPr>
            <p:spPr bwMode="auto">
              <a:xfrm>
                <a:off x="651164" y="2990273"/>
                <a:ext cx="1644072" cy="7435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Decoration</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rendering</a:t>
                </a:r>
                <a:endParaRPr kumimoji="0" lang="en-US" sz="2000" b="0" i="0" u="none" strike="noStrike" cap="none" normalizeH="0" baseline="0" dirty="0">
                  <a:ln>
                    <a:noFill/>
                  </a:ln>
                  <a:solidFill>
                    <a:schemeClr val="tx1"/>
                  </a:solidFill>
                  <a:effectLst/>
                  <a:latin typeface="Arial" charset="0"/>
                </a:endParaRPr>
              </a:p>
            </p:txBody>
          </p:sp>
          <p:cxnSp>
            <p:nvCxnSpPr>
              <p:cNvPr id="33" name="Straight Connector 32">
                <a:extLst>
                  <a:ext uri="{FF2B5EF4-FFF2-40B4-BE49-F238E27FC236}">
                    <a16:creationId xmlns:a16="http://schemas.microsoft.com/office/drawing/2014/main" id="{9CD0AF97-8D43-EA59-164F-C01E6743941E}"/>
                  </a:ext>
                </a:extLst>
              </p:cNvPr>
              <p:cNvCxnSpPr>
                <a:stCxn id="32" idx="1"/>
                <a:endCxn id="32" idx="3"/>
              </p:cNvCxnSpPr>
              <p:nvPr/>
            </p:nvCxnSpPr>
            <p:spPr bwMode="auto">
              <a:xfrm>
                <a:off x="651164" y="3362037"/>
                <a:ext cx="16440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4" name="Group 33">
              <a:extLst>
                <a:ext uri="{FF2B5EF4-FFF2-40B4-BE49-F238E27FC236}">
                  <a16:creationId xmlns:a16="http://schemas.microsoft.com/office/drawing/2014/main" id="{995E8157-8ACA-50C6-BB51-A554AE22938F}"/>
                </a:ext>
              </a:extLst>
            </p:cNvPr>
            <p:cNvGrpSpPr/>
            <p:nvPr/>
          </p:nvGrpSpPr>
          <p:grpSpPr>
            <a:xfrm>
              <a:off x="4854862" y="3142673"/>
              <a:ext cx="1644072" cy="743527"/>
              <a:chOff x="651164" y="2990273"/>
              <a:chExt cx="1644072" cy="743527"/>
            </a:xfrm>
          </p:grpSpPr>
          <p:sp>
            <p:nvSpPr>
              <p:cNvPr id="35" name="Rectangle 34">
                <a:extLst>
                  <a:ext uri="{FF2B5EF4-FFF2-40B4-BE49-F238E27FC236}">
                    <a16:creationId xmlns:a16="http://schemas.microsoft.com/office/drawing/2014/main" id="{712D8043-461B-18D7-6144-38B98B69680E}"/>
                  </a:ext>
                </a:extLst>
              </p:cNvPr>
              <p:cNvSpPr/>
              <p:nvPr/>
            </p:nvSpPr>
            <p:spPr bwMode="auto">
              <a:xfrm>
                <a:off x="651164" y="2990273"/>
                <a:ext cx="1644072" cy="7435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Zone</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collision</a:t>
                </a:r>
                <a:endParaRPr kumimoji="0" lang="en-US" sz="2000" b="0" i="0" u="none" strike="noStrike" cap="none" normalizeH="0" baseline="0" dirty="0">
                  <a:ln>
                    <a:noFill/>
                  </a:ln>
                  <a:solidFill>
                    <a:schemeClr val="tx1"/>
                  </a:solidFill>
                  <a:effectLst/>
                  <a:latin typeface="Arial" charset="0"/>
                </a:endParaRPr>
              </a:p>
            </p:txBody>
          </p:sp>
          <p:cxnSp>
            <p:nvCxnSpPr>
              <p:cNvPr id="36" name="Straight Connector 35">
                <a:extLst>
                  <a:ext uri="{FF2B5EF4-FFF2-40B4-BE49-F238E27FC236}">
                    <a16:creationId xmlns:a16="http://schemas.microsoft.com/office/drawing/2014/main" id="{A1EC3261-7D5C-3290-DA6A-F6C6D12096FE}"/>
                  </a:ext>
                </a:extLst>
              </p:cNvPr>
              <p:cNvCxnSpPr>
                <a:stCxn id="35" idx="1"/>
                <a:endCxn id="35" idx="3"/>
              </p:cNvCxnSpPr>
              <p:nvPr/>
            </p:nvCxnSpPr>
            <p:spPr bwMode="auto">
              <a:xfrm>
                <a:off x="651164" y="3362037"/>
                <a:ext cx="16440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7" name="Group 36">
              <a:extLst>
                <a:ext uri="{FF2B5EF4-FFF2-40B4-BE49-F238E27FC236}">
                  <a16:creationId xmlns:a16="http://schemas.microsoft.com/office/drawing/2014/main" id="{E30CA898-4FB3-ED2B-DFDC-F945C9A02514}"/>
                </a:ext>
              </a:extLst>
            </p:cNvPr>
            <p:cNvGrpSpPr/>
            <p:nvPr/>
          </p:nvGrpSpPr>
          <p:grpSpPr>
            <a:xfrm>
              <a:off x="4812144" y="4828309"/>
              <a:ext cx="1644072" cy="743527"/>
              <a:chOff x="651164" y="2990273"/>
              <a:chExt cx="1644072" cy="743527"/>
            </a:xfrm>
          </p:grpSpPr>
          <p:sp>
            <p:nvSpPr>
              <p:cNvPr id="38" name="Rectangle 37">
                <a:extLst>
                  <a:ext uri="{FF2B5EF4-FFF2-40B4-BE49-F238E27FC236}">
                    <a16:creationId xmlns:a16="http://schemas.microsoft.com/office/drawing/2014/main" id="{9CFE675C-35CE-A2E4-6C38-D4D6D03630A2}"/>
                  </a:ext>
                </a:extLst>
              </p:cNvPr>
              <p:cNvSpPr/>
              <p:nvPr/>
            </p:nvSpPr>
            <p:spPr bwMode="auto">
              <a:xfrm>
                <a:off x="651164" y="2990273"/>
                <a:ext cx="1644072" cy="7435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Prop</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rendering</a:t>
                </a:r>
                <a:endParaRPr kumimoji="0" lang="en-US" sz="2000" b="0" i="0" u="none" strike="noStrike" cap="none" normalizeH="0" baseline="0" dirty="0">
                  <a:ln>
                    <a:noFill/>
                  </a:ln>
                  <a:solidFill>
                    <a:schemeClr val="tx1"/>
                  </a:solidFill>
                  <a:effectLst/>
                  <a:latin typeface="Arial" charset="0"/>
                </a:endParaRPr>
              </a:p>
            </p:txBody>
          </p:sp>
          <p:cxnSp>
            <p:nvCxnSpPr>
              <p:cNvPr id="39" name="Straight Connector 38">
                <a:extLst>
                  <a:ext uri="{FF2B5EF4-FFF2-40B4-BE49-F238E27FC236}">
                    <a16:creationId xmlns:a16="http://schemas.microsoft.com/office/drawing/2014/main" id="{52C06526-5E5A-C97B-979E-65BFF067B64F}"/>
                  </a:ext>
                </a:extLst>
              </p:cNvPr>
              <p:cNvCxnSpPr>
                <a:stCxn id="38" idx="1"/>
                <a:endCxn id="38" idx="3"/>
              </p:cNvCxnSpPr>
              <p:nvPr/>
            </p:nvCxnSpPr>
            <p:spPr bwMode="auto">
              <a:xfrm>
                <a:off x="651164" y="3362037"/>
                <a:ext cx="16440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40" name="Straight Connector 39">
              <a:extLst>
                <a:ext uri="{FF2B5EF4-FFF2-40B4-BE49-F238E27FC236}">
                  <a16:creationId xmlns:a16="http://schemas.microsoft.com/office/drawing/2014/main" id="{15BC6A59-DF3B-9FF0-5126-E611D42E8E88}"/>
                </a:ext>
              </a:extLst>
            </p:cNvPr>
            <p:cNvCxnSpPr>
              <a:cxnSpLocks/>
              <a:stCxn id="29" idx="3"/>
              <a:endCxn id="35" idx="0"/>
            </p:cNvCxnSpPr>
            <p:nvPr/>
          </p:nvCxnSpPr>
          <p:spPr bwMode="auto">
            <a:xfrm flipH="1">
              <a:off x="5676898" y="2572327"/>
              <a:ext cx="955964" cy="5703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E8AD00D4-3F28-A500-9948-59585CD080E2}"/>
                </a:ext>
              </a:extLst>
            </p:cNvPr>
            <p:cNvCxnSpPr>
              <a:cxnSpLocks/>
              <a:stCxn id="38" idx="0"/>
              <a:endCxn id="42" idx="3"/>
            </p:cNvCxnSpPr>
            <p:nvPr/>
          </p:nvCxnSpPr>
          <p:spPr bwMode="auto">
            <a:xfrm flipV="1">
              <a:off x="5634180" y="4114800"/>
              <a:ext cx="1" cy="71350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Isosceles Triangle 41">
              <a:extLst>
                <a:ext uri="{FF2B5EF4-FFF2-40B4-BE49-F238E27FC236}">
                  <a16:creationId xmlns:a16="http://schemas.microsoft.com/office/drawing/2014/main" id="{7A800359-0DDC-55BE-A3C1-D63454F0B967}"/>
                </a:ext>
              </a:extLst>
            </p:cNvPr>
            <p:cNvSpPr/>
            <p:nvPr/>
          </p:nvSpPr>
          <p:spPr bwMode="auto">
            <a:xfrm>
              <a:off x="5526808" y="3924300"/>
              <a:ext cx="214745" cy="190500"/>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3" name="TextBox 42">
              <a:extLst>
                <a:ext uri="{FF2B5EF4-FFF2-40B4-BE49-F238E27FC236}">
                  <a16:creationId xmlns:a16="http://schemas.microsoft.com/office/drawing/2014/main" id="{BC10463A-CE76-7B76-82D9-39CCE264108C}"/>
                </a:ext>
              </a:extLst>
            </p:cNvPr>
            <p:cNvSpPr txBox="1"/>
            <p:nvPr/>
          </p:nvSpPr>
          <p:spPr>
            <a:xfrm>
              <a:off x="6951519" y="4378036"/>
              <a:ext cx="1749197" cy="369332"/>
            </a:xfrm>
            <a:prstGeom prst="rect">
              <a:avLst/>
            </a:prstGeom>
            <a:noFill/>
          </p:spPr>
          <p:txBody>
            <a:bodyPr wrap="none" rtlCol="0">
              <a:spAutoFit/>
            </a:bodyPr>
            <a:lstStyle/>
            <a:p>
              <a:r>
                <a:rPr lang="en-US" dirty="0"/>
                <a:t>Repeated code</a:t>
              </a:r>
            </a:p>
          </p:txBody>
        </p:sp>
      </p:grpSp>
      <p:grpSp>
        <p:nvGrpSpPr>
          <p:cNvPr id="50" name="Group 49">
            <a:extLst>
              <a:ext uri="{FF2B5EF4-FFF2-40B4-BE49-F238E27FC236}">
                <a16:creationId xmlns:a16="http://schemas.microsoft.com/office/drawing/2014/main" id="{B868B799-9FA5-90DE-F116-A0C8F75AF3DE}"/>
              </a:ext>
            </a:extLst>
          </p:cNvPr>
          <p:cNvGrpSpPr/>
          <p:nvPr/>
        </p:nvGrpSpPr>
        <p:grpSpPr>
          <a:xfrm>
            <a:off x="5073740" y="2019301"/>
            <a:ext cx="3740729" cy="4419600"/>
            <a:chOff x="-2590801" y="1663699"/>
            <a:chExt cx="3740729" cy="4419600"/>
          </a:xfrm>
        </p:grpSpPr>
        <p:sp>
          <p:nvSpPr>
            <p:cNvPr id="4" name="Rectangle 3">
              <a:extLst>
                <a:ext uri="{FF2B5EF4-FFF2-40B4-BE49-F238E27FC236}">
                  <a16:creationId xmlns:a16="http://schemas.microsoft.com/office/drawing/2014/main" id="{3D5AA779-ECB3-6CE0-7746-6D448939A880}"/>
                </a:ext>
              </a:extLst>
            </p:cNvPr>
            <p:cNvSpPr/>
            <p:nvPr/>
          </p:nvSpPr>
          <p:spPr bwMode="auto">
            <a:xfrm>
              <a:off x="-1574801" y="1663699"/>
              <a:ext cx="1644072" cy="4387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GameObject</a:t>
              </a:r>
              <a:endParaRPr kumimoji="0" lang="en-US" sz="2000" b="0" i="0" u="none" strike="noStrike" cap="none" normalizeH="0" baseline="0" dirty="0">
                <a:ln>
                  <a:noFill/>
                </a:ln>
                <a:solidFill>
                  <a:schemeClr val="tx1"/>
                </a:solidFill>
                <a:effectLst/>
                <a:latin typeface="Arial" charset="0"/>
              </a:endParaRPr>
            </a:p>
          </p:txBody>
        </p:sp>
        <p:sp>
          <p:nvSpPr>
            <p:cNvPr id="6" name="Isosceles Triangle 5">
              <a:extLst>
                <a:ext uri="{FF2B5EF4-FFF2-40B4-BE49-F238E27FC236}">
                  <a16:creationId xmlns:a16="http://schemas.microsoft.com/office/drawing/2014/main" id="{A989A5AB-1E89-5616-3299-0F8F79AB55EB}"/>
                </a:ext>
              </a:extLst>
            </p:cNvPr>
            <p:cNvSpPr/>
            <p:nvPr/>
          </p:nvSpPr>
          <p:spPr bwMode="auto">
            <a:xfrm>
              <a:off x="-909783" y="2102426"/>
              <a:ext cx="193963" cy="152400"/>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8" name="Straight Connector 7">
              <a:extLst>
                <a:ext uri="{FF2B5EF4-FFF2-40B4-BE49-F238E27FC236}">
                  <a16:creationId xmlns:a16="http://schemas.microsoft.com/office/drawing/2014/main" id="{4F46CF62-E7DC-799C-841A-DF4DFD369CE6}"/>
                </a:ext>
              </a:extLst>
            </p:cNvPr>
            <p:cNvCxnSpPr>
              <a:cxnSpLocks/>
              <a:stCxn id="6" idx="3"/>
              <a:endCxn id="5" idx="0"/>
            </p:cNvCxnSpPr>
            <p:nvPr/>
          </p:nvCxnSpPr>
          <p:spPr bwMode="auto">
            <a:xfrm>
              <a:off x="-812801" y="2254826"/>
              <a:ext cx="1140693" cy="57034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2" name="Group 11">
              <a:extLst>
                <a:ext uri="{FF2B5EF4-FFF2-40B4-BE49-F238E27FC236}">
                  <a16:creationId xmlns:a16="http://schemas.microsoft.com/office/drawing/2014/main" id="{21AC37AE-F3E6-1A4A-0620-5591C7F9760A}"/>
                </a:ext>
              </a:extLst>
            </p:cNvPr>
            <p:cNvGrpSpPr/>
            <p:nvPr/>
          </p:nvGrpSpPr>
          <p:grpSpPr>
            <a:xfrm>
              <a:off x="-494144" y="2825171"/>
              <a:ext cx="1644072" cy="743527"/>
              <a:chOff x="651164" y="2990273"/>
              <a:chExt cx="1644072" cy="743527"/>
            </a:xfrm>
          </p:grpSpPr>
          <p:sp>
            <p:nvSpPr>
              <p:cNvPr id="5" name="Rectangle 4">
                <a:extLst>
                  <a:ext uri="{FF2B5EF4-FFF2-40B4-BE49-F238E27FC236}">
                    <a16:creationId xmlns:a16="http://schemas.microsoft.com/office/drawing/2014/main" id="{7DA83DC4-1E02-2ED0-AEA7-C8C616F0A55E}"/>
                  </a:ext>
                </a:extLst>
              </p:cNvPr>
              <p:cNvSpPr/>
              <p:nvPr/>
            </p:nvSpPr>
            <p:spPr bwMode="auto">
              <a:xfrm>
                <a:off x="651164" y="2990273"/>
                <a:ext cx="1644072" cy="7435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Decoration</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rendering</a:t>
                </a:r>
                <a:endParaRPr kumimoji="0" lang="en-US" sz="2000" b="0" i="0" u="none" strike="noStrike" cap="none" normalizeH="0" baseline="0" dirty="0">
                  <a:ln>
                    <a:noFill/>
                  </a:ln>
                  <a:solidFill>
                    <a:schemeClr val="tx1"/>
                  </a:solidFill>
                  <a:effectLst/>
                  <a:latin typeface="Arial" charset="0"/>
                </a:endParaRPr>
              </a:p>
            </p:txBody>
          </p:sp>
          <p:cxnSp>
            <p:nvCxnSpPr>
              <p:cNvPr id="11" name="Straight Connector 10">
                <a:extLst>
                  <a:ext uri="{FF2B5EF4-FFF2-40B4-BE49-F238E27FC236}">
                    <a16:creationId xmlns:a16="http://schemas.microsoft.com/office/drawing/2014/main" id="{4A1765BB-808E-5BDF-EB05-5FE11D72590A}"/>
                  </a:ext>
                </a:extLst>
              </p:cNvPr>
              <p:cNvCxnSpPr>
                <a:stCxn id="5" idx="1"/>
                <a:endCxn id="5" idx="3"/>
              </p:cNvCxnSpPr>
              <p:nvPr/>
            </p:nvCxnSpPr>
            <p:spPr bwMode="auto">
              <a:xfrm>
                <a:off x="651164" y="3362037"/>
                <a:ext cx="16440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3" name="Group 12">
              <a:extLst>
                <a:ext uri="{FF2B5EF4-FFF2-40B4-BE49-F238E27FC236}">
                  <a16:creationId xmlns:a16="http://schemas.microsoft.com/office/drawing/2014/main" id="{797722FC-F8F6-960F-1C1D-903C9470FE10}"/>
                </a:ext>
              </a:extLst>
            </p:cNvPr>
            <p:cNvGrpSpPr/>
            <p:nvPr/>
          </p:nvGrpSpPr>
          <p:grpSpPr>
            <a:xfrm>
              <a:off x="-2590801" y="2825172"/>
              <a:ext cx="1644072" cy="743527"/>
              <a:chOff x="651164" y="2990273"/>
              <a:chExt cx="1644072" cy="743527"/>
            </a:xfrm>
          </p:grpSpPr>
          <p:sp>
            <p:nvSpPr>
              <p:cNvPr id="14" name="Rectangle 13">
                <a:extLst>
                  <a:ext uri="{FF2B5EF4-FFF2-40B4-BE49-F238E27FC236}">
                    <a16:creationId xmlns:a16="http://schemas.microsoft.com/office/drawing/2014/main" id="{26168135-5057-1BC9-8BDE-463656CB03EA}"/>
                  </a:ext>
                </a:extLst>
              </p:cNvPr>
              <p:cNvSpPr/>
              <p:nvPr/>
            </p:nvSpPr>
            <p:spPr bwMode="auto">
              <a:xfrm>
                <a:off x="651164" y="2990273"/>
                <a:ext cx="1644072" cy="7435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Zone</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collision</a:t>
                </a:r>
                <a:endParaRPr kumimoji="0" lang="en-US" sz="2000" b="0" i="0" u="none" strike="noStrike" cap="none" normalizeH="0" baseline="0" dirty="0">
                  <a:ln>
                    <a:noFill/>
                  </a:ln>
                  <a:solidFill>
                    <a:schemeClr val="tx1"/>
                  </a:solidFill>
                  <a:effectLst/>
                  <a:latin typeface="Arial" charset="0"/>
                </a:endParaRPr>
              </a:p>
            </p:txBody>
          </p:sp>
          <p:cxnSp>
            <p:nvCxnSpPr>
              <p:cNvPr id="15" name="Straight Connector 14">
                <a:extLst>
                  <a:ext uri="{FF2B5EF4-FFF2-40B4-BE49-F238E27FC236}">
                    <a16:creationId xmlns:a16="http://schemas.microsoft.com/office/drawing/2014/main" id="{49E08E7B-0E3B-2A78-42B5-73067BC349AE}"/>
                  </a:ext>
                </a:extLst>
              </p:cNvPr>
              <p:cNvCxnSpPr>
                <a:stCxn id="14" idx="1"/>
                <a:endCxn id="14" idx="3"/>
              </p:cNvCxnSpPr>
              <p:nvPr/>
            </p:nvCxnSpPr>
            <p:spPr bwMode="auto">
              <a:xfrm>
                <a:off x="651164" y="3362037"/>
                <a:ext cx="16440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6" name="Group 15">
              <a:extLst>
                <a:ext uri="{FF2B5EF4-FFF2-40B4-BE49-F238E27FC236}">
                  <a16:creationId xmlns:a16="http://schemas.microsoft.com/office/drawing/2014/main" id="{A95F7EF4-E1F9-F56E-D4F1-19F66967AF6F}"/>
                </a:ext>
              </a:extLst>
            </p:cNvPr>
            <p:cNvGrpSpPr/>
            <p:nvPr/>
          </p:nvGrpSpPr>
          <p:grpSpPr>
            <a:xfrm>
              <a:off x="-1731819" y="4731204"/>
              <a:ext cx="1644072" cy="743527"/>
              <a:chOff x="651164" y="2990273"/>
              <a:chExt cx="1644072" cy="743527"/>
            </a:xfrm>
          </p:grpSpPr>
          <p:sp>
            <p:nvSpPr>
              <p:cNvPr id="17" name="Rectangle 16">
                <a:extLst>
                  <a:ext uri="{FF2B5EF4-FFF2-40B4-BE49-F238E27FC236}">
                    <a16:creationId xmlns:a16="http://schemas.microsoft.com/office/drawing/2014/main" id="{BCB5C2D7-8448-0476-38EA-BFBE31A3DA0E}"/>
                  </a:ext>
                </a:extLst>
              </p:cNvPr>
              <p:cNvSpPr/>
              <p:nvPr/>
            </p:nvSpPr>
            <p:spPr bwMode="auto">
              <a:xfrm>
                <a:off x="651164" y="2990273"/>
                <a:ext cx="1644072" cy="7435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Prop</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rendering</a:t>
                </a:r>
                <a:endParaRPr kumimoji="0" lang="en-US" sz="2000" b="0" i="0" u="none" strike="noStrike" cap="none" normalizeH="0" baseline="0" dirty="0">
                  <a:ln>
                    <a:noFill/>
                  </a:ln>
                  <a:solidFill>
                    <a:schemeClr val="tx1"/>
                  </a:solidFill>
                  <a:effectLst/>
                  <a:latin typeface="Arial" charset="0"/>
                </a:endParaRPr>
              </a:p>
            </p:txBody>
          </p:sp>
          <p:cxnSp>
            <p:nvCxnSpPr>
              <p:cNvPr id="18" name="Straight Connector 17">
                <a:extLst>
                  <a:ext uri="{FF2B5EF4-FFF2-40B4-BE49-F238E27FC236}">
                    <a16:creationId xmlns:a16="http://schemas.microsoft.com/office/drawing/2014/main" id="{E695C102-54BD-BCB8-439C-919EA3BE1144}"/>
                  </a:ext>
                </a:extLst>
              </p:cNvPr>
              <p:cNvCxnSpPr>
                <a:stCxn id="17" idx="1"/>
                <a:endCxn id="17" idx="3"/>
              </p:cNvCxnSpPr>
              <p:nvPr/>
            </p:nvCxnSpPr>
            <p:spPr bwMode="auto">
              <a:xfrm>
                <a:off x="651164" y="3362037"/>
                <a:ext cx="16440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 name="Straight Connector 18">
              <a:extLst>
                <a:ext uri="{FF2B5EF4-FFF2-40B4-BE49-F238E27FC236}">
                  <a16:creationId xmlns:a16="http://schemas.microsoft.com/office/drawing/2014/main" id="{3D61892F-8073-4B9C-34F2-7199090E567D}"/>
                </a:ext>
              </a:extLst>
            </p:cNvPr>
            <p:cNvCxnSpPr>
              <a:cxnSpLocks/>
              <a:stCxn id="6" idx="3"/>
              <a:endCxn id="14" idx="0"/>
            </p:cNvCxnSpPr>
            <p:nvPr/>
          </p:nvCxnSpPr>
          <p:spPr bwMode="auto">
            <a:xfrm flipH="1">
              <a:off x="-1768765" y="2254826"/>
              <a:ext cx="955964" cy="5703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8DB85143-47E0-FCB0-7B7E-DFDA3B9F45F2}"/>
                </a:ext>
              </a:extLst>
            </p:cNvPr>
            <p:cNvCxnSpPr>
              <a:cxnSpLocks/>
              <a:stCxn id="17" idx="0"/>
              <a:endCxn id="25" idx="3"/>
            </p:cNvCxnSpPr>
            <p:nvPr/>
          </p:nvCxnSpPr>
          <p:spPr bwMode="auto">
            <a:xfrm flipH="1" flipV="1">
              <a:off x="-1811482" y="3797299"/>
              <a:ext cx="901699" cy="9339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Isosceles Triangle 24">
              <a:extLst>
                <a:ext uri="{FF2B5EF4-FFF2-40B4-BE49-F238E27FC236}">
                  <a16:creationId xmlns:a16="http://schemas.microsoft.com/office/drawing/2014/main" id="{2DF1EFBA-A41B-D3B5-EBD5-594D74443A04}"/>
                </a:ext>
              </a:extLst>
            </p:cNvPr>
            <p:cNvSpPr/>
            <p:nvPr/>
          </p:nvSpPr>
          <p:spPr bwMode="auto">
            <a:xfrm>
              <a:off x="-1918855" y="3606799"/>
              <a:ext cx="214745" cy="190500"/>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7DF5FF65-D6D5-DC90-B61C-3ADEFA9AED25}"/>
                </a:ext>
              </a:extLst>
            </p:cNvPr>
            <p:cNvSpPr txBox="1"/>
            <p:nvPr/>
          </p:nvSpPr>
          <p:spPr>
            <a:xfrm>
              <a:off x="-1836944" y="5713967"/>
              <a:ext cx="2813591" cy="369332"/>
            </a:xfrm>
            <a:prstGeom prst="rect">
              <a:avLst/>
            </a:prstGeom>
            <a:noFill/>
          </p:spPr>
          <p:txBody>
            <a:bodyPr wrap="none" rtlCol="0">
              <a:spAutoFit/>
            </a:bodyPr>
            <a:lstStyle/>
            <a:p>
              <a:r>
                <a:rPr lang="en-US" dirty="0"/>
                <a:t>NEVER make a diamond!</a:t>
              </a:r>
            </a:p>
          </p:txBody>
        </p:sp>
        <p:sp>
          <p:nvSpPr>
            <p:cNvPr id="45" name="Isosceles Triangle 44">
              <a:extLst>
                <a:ext uri="{FF2B5EF4-FFF2-40B4-BE49-F238E27FC236}">
                  <a16:creationId xmlns:a16="http://schemas.microsoft.com/office/drawing/2014/main" id="{607AD9C0-DB49-1044-2BAF-C6DB1A5CD221}"/>
                </a:ext>
              </a:extLst>
            </p:cNvPr>
            <p:cNvSpPr/>
            <p:nvPr/>
          </p:nvSpPr>
          <p:spPr bwMode="auto">
            <a:xfrm>
              <a:off x="-38102" y="3568698"/>
              <a:ext cx="214745" cy="190500"/>
            </a:xfrm>
            <a:prstGeom prst="triangl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6" name="Straight Connector 45">
              <a:extLst>
                <a:ext uri="{FF2B5EF4-FFF2-40B4-BE49-F238E27FC236}">
                  <a16:creationId xmlns:a16="http://schemas.microsoft.com/office/drawing/2014/main" id="{EB33024D-F8F8-27FA-59A7-47435213C0BF}"/>
                </a:ext>
              </a:extLst>
            </p:cNvPr>
            <p:cNvCxnSpPr>
              <a:cxnSpLocks/>
              <a:stCxn id="17" idx="0"/>
              <a:endCxn id="45" idx="3"/>
            </p:cNvCxnSpPr>
            <p:nvPr/>
          </p:nvCxnSpPr>
          <p:spPr bwMode="auto">
            <a:xfrm flipV="1">
              <a:off x="-909783" y="3759198"/>
              <a:ext cx="979054" cy="97200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52" name="Straight Connector 51">
            <a:extLst>
              <a:ext uri="{FF2B5EF4-FFF2-40B4-BE49-F238E27FC236}">
                <a16:creationId xmlns:a16="http://schemas.microsoft.com/office/drawing/2014/main" id="{08897BB1-7BA0-4F87-975A-9FD1F3015FE8}"/>
              </a:ext>
            </a:extLst>
          </p:cNvPr>
          <p:cNvCxnSpPr>
            <a:stCxn id="2" idx="2"/>
          </p:cNvCxnSpPr>
          <p:nvPr/>
        </p:nvCxnSpPr>
        <p:spPr bwMode="auto">
          <a:xfrm>
            <a:off x="4590959" y="1643497"/>
            <a:ext cx="0" cy="47954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1688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3F4D-C644-D308-CD0F-BD0CAC7789F0}"/>
              </a:ext>
            </a:extLst>
          </p:cNvPr>
          <p:cNvSpPr>
            <a:spLocks noGrp="1"/>
          </p:cNvSpPr>
          <p:nvPr>
            <p:ph type="title"/>
          </p:nvPr>
        </p:nvSpPr>
        <p:spPr/>
        <p:txBody>
          <a:bodyPr/>
          <a:lstStyle/>
          <a:p>
            <a:r>
              <a:rPr lang="en-US" dirty="0" err="1"/>
              <a:t>GameObjects</a:t>
            </a:r>
            <a:endParaRPr lang="en-US" dirty="0"/>
          </a:p>
        </p:txBody>
      </p:sp>
      <p:sp>
        <p:nvSpPr>
          <p:cNvPr id="3" name="Content Placeholder 2">
            <a:extLst>
              <a:ext uri="{FF2B5EF4-FFF2-40B4-BE49-F238E27FC236}">
                <a16:creationId xmlns:a16="http://schemas.microsoft.com/office/drawing/2014/main" id="{5A07521C-0608-A0C5-43E6-D12DF4BAB6DD}"/>
              </a:ext>
            </a:extLst>
          </p:cNvPr>
          <p:cNvSpPr>
            <a:spLocks noGrp="1"/>
          </p:cNvSpPr>
          <p:nvPr>
            <p:ph idx="1"/>
          </p:nvPr>
        </p:nvSpPr>
        <p:spPr>
          <a:xfrm>
            <a:off x="540327" y="1510752"/>
            <a:ext cx="8229600" cy="743525"/>
          </a:xfrm>
        </p:spPr>
        <p:txBody>
          <a:bodyPr/>
          <a:lstStyle/>
          <a:p>
            <a:r>
              <a:rPr lang="en-US" sz="2800" dirty="0"/>
              <a:t>Lets break things up and use composition</a:t>
            </a:r>
          </a:p>
        </p:txBody>
      </p:sp>
      <p:sp>
        <p:nvSpPr>
          <p:cNvPr id="5" name="Rectangle 4">
            <a:extLst>
              <a:ext uri="{FF2B5EF4-FFF2-40B4-BE49-F238E27FC236}">
                <a16:creationId xmlns:a16="http://schemas.microsoft.com/office/drawing/2014/main" id="{E735E17E-E822-64F7-12FA-BF63C430C083}"/>
              </a:ext>
            </a:extLst>
          </p:cNvPr>
          <p:cNvSpPr/>
          <p:nvPr/>
        </p:nvSpPr>
        <p:spPr bwMode="auto">
          <a:xfrm>
            <a:off x="991568" y="2608725"/>
            <a:ext cx="1644072" cy="4387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GameObject</a:t>
            </a:r>
            <a:endParaRPr kumimoji="0" lang="en-US" sz="2000" b="0" i="0" u="none" strike="noStrike" cap="none" normalizeH="0" baseline="0" dirty="0">
              <a:ln>
                <a:noFill/>
              </a:ln>
              <a:solidFill>
                <a:schemeClr val="tx1"/>
              </a:solidFill>
              <a:effectLst/>
              <a:latin typeface="Arial" charset="0"/>
            </a:endParaRPr>
          </a:p>
        </p:txBody>
      </p:sp>
      <p:grpSp>
        <p:nvGrpSpPr>
          <p:cNvPr id="9" name="Group 8">
            <a:extLst>
              <a:ext uri="{FF2B5EF4-FFF2-40B4-BE49-F238E27FC236}">
                <a16:creationId xmlns:a16="http://schemas.microsoft.com/office/drawing/2014/main" id="{97D70A3D-C99C-B57E-C099-CECBD7049990}"/>
              </a:ext>
            </a:extLst>
          </p:cNvPr>
          <p:cNvGrpSpPr/>
          <p:nvPr/>
        </p:nvGrpSpPr>
        <p:grpSpPr>
          <a:xfrm>
            <a:off x="1905969" y="3637365"/>
            <a:ext cx="1644072" cy="743527"/>
            <a:chOff x="651164" y="2990273"/>
            <a:chExt cx="1644072" cy="743527"/>
          </a:xfrm>
        </p:grpSpPr>
        <p:sp>
          <p:nvSpPr>
            <p:cNvPr id="17" name="Rectangle 16">
              <a:extLst>
                <a:ext uri="{FF2B5EF4-FFF2-40B4-BE49-F238E27FC236}">
                  <a16:creationId xmlns:a16="http://schemas.microsoft.com/office/drawing/2014/main" id="{8CF4386B-6D2D-F8F3-DBB8-EC8A9F76E8E1}"/>
                </a:ext>
              </a:extLst>
            </p:cNvPr>
            <p:cNvSpPr/>
            <p:nvPr/>
          </p:nvSpPr>
          <p:spPr bwMode="auto">
            <a:xfrm>
              <a:off x="651164" y="2990273"/>
              <a:ext cx="1644072" cy="7435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Physics</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collision</a:t>
              </a:r>
              <a:endParaRPr kumimoji="0" lang="en-US" sz="2000" b="0" i="0" u="none" strike="noStrike" cap="none" normalizeH="0" baseline="0" dirty="0">
                <a:ln>
                  <a:noFill/>
                </a:ln>
                <a:solidFill>
                  <a:schemeClr val="tx1"/>
                </a:solidFill>
                <a:effectLst/>
                <a:latin typeface="Arial" charset="0"/>
              </a:endParaRPr>
            </a:p>
          </p:txBody>
        </p:sp>
        <p:cxnSp>
          <p:nvCxnSpPr>
            <p:cNvPr id="18" name="Straight Connector 17">
              <a:extLst>
                <a:ext uri="{FF2B5EF4-FFF2-40B4-BE49-F238E27FC236}">
                  <a16:creationId xmlns:a16="http://schemas.microsoft.com/office/drawing/2014/main" id="{522B529A-81A6-3A37-E187-89C72D207B36}"/>
                </a:ext>
              </a:extLst>
            </p:cNvPr>
            <p:cNvCxnSpPr>
              <a:stCxn id="17" idx="1"/>
              <a:endCxn id="17" idx="3"/>
            </p:cNvCxnSpPr>
            <p:nvPr/>
          </p:nvCxnSpPr>
          <p:spPr bwMode="auto">
            <a:xfrm>
              <a:off x="651164" y="3362037"/>
              <a:ext cx="16440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0" name="Group 9">
            <a:extLst>
              <a:ext uri="{FF2B5EF4-FFF2-40B4-BE49-F238E27FC236}">
                <a16:creationId xmlns:a16="http://schemas.microsoft.com/office/drawing/2014/main" id="{111008F8-DB72-1F56-AC4E-B5F20B0306E5}"/>
              </a:ext>
            </a:extLst>
          </p:cNvPr>
          <p:cNvGrpSpPr/>
          <p:nvPr/>
        </p:nvGrpSpPr>
        <p:grpSpPr>
          <a:xfrm>
            <a:off x="1905969" y="4850732"/>
            <a:ext cx="1644072" cy="743527"/>
            <a:chOff x="-1223818" y="2856347"/>
            <a:chExt cx="1644072" cy="743527"/>
          </a:xfrm>
        </p:grpSpPr>
        <p:sp>
          <p:nvSpPr>
            <p:cNvPr id="15" name="Rectangle 14">
              <a:extLst>
                <a:ext uri="{FF2B5EF4-FFF2-40B4-BE49-F238E27FC236}">
                  <a16:creationId xmlns:a16="http://schemas.microsoft.com/office/drawing/2014/main" id="{41B24045-CBF3-2450-0DDC-39DD4FAF32AC}"/>
                </a:ext>
              </a:extLst>
            </p:cNvPr>
            <p:cNvSpPr/>
            <p:nvPr/>
          </p:nvSpPr>
          <p:spPr bwMode="auto">
            <a:xfrm>
              <a:off x="-1223818" y="2856347"/>
              <a:ext cx="1644072" cy="743527"/>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Graphics</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charset="0"/>
                </a:rPr>
                <a:t>rendering</a:t>
              </a:r>
              <a:endParaRPr kumimoji="0" lang="en-US" sz="2000" b="0" i="0" u="none" strike="noStrike" cap="none" normalizeH="0" baseline="0" dirty="0">
                <a:ln>
                  <a:noFill/>
                </a:ln>
                <a:solidFill>
                  <a:schemeClr val="tx1"/>
                </a:solidFill>
                <a:effectLst/>
                <a:latin typeface="Arial" charset="0"/>
              </a:endParaRPr>
            </a:p>
          </p:txBody>
        </p:sp>
        <p:cxnSp>
          <p:nvCxnSpPr>
            <p:cNvPr id="16" name="Straight Connector 15">
              <a:extLst>
                <a:ext uri="{FF2B5EF4-FFF2-40B4-BE49-F238E27FC236}">
                  <a16:creationId xmlns:a16="http://schemas.microsoft.com/office/drawing/2014/main" id="{E0B0A328-5588-F0D1-745F-E9CFA439B029}"/>
                </a:ext>
              </a:extLst>
            </p:cNvPr>
            <p:cNvCxnSpPr>
              <a:stCxn id="15" idx="1"/>
              <a:endCxn id="15" idx="3"/>
            </p:cNvCxnSpPr>
            <p:nvPr/>
          </p:nvCxnSpPr>
          <p:spPr bwMode="auto">
            <a:xfrm>
              <a:off x="-1223818" y="3228111"/>
              <a:ext cx="164407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6" name="Connector: Elbow 5">
            <a:extLst>
              <a:ext uri="{FF2B5EF4-FFF2-40B4-BE49-F238E27FC236}">
                <a16:creationId xmlns:a16="http://schemas.microsoft.com/office/drawing/2014/main" id="{9DDBB15F-2AFB-2BCF-87BD-003AA3290972}"/>
              </a:ext>
            </a:extLst>
          </p:cNvPr>
          <p:cNvCxnSpPr>
            <a:cxnSpLocks/>
            <a:stCxn id="5" idx="1"/>
            <a:endCxn id="17" idx="1"/>
          </p:cNvCxnSpPr>
          <p:nvPr/>
        </p:nvCxnSpPr>
        <p:spPr bwMode="auto">
          <a:xfrm rot="10800000" flipH="1" flipV="1">
            <a:off x="991567" y="2828089"/>
            <a:ext cx="914401" cy="1181040"/>
          </a:xfrm>
          <a:prstGeom prst="bentConnector3">
            <a:avLst>
              <a:gd name="adj1" fmla="val -25000"/>
            </a:avLst>
          </a:prstGeom>
          <a:solidFill>
            <a:schemeClr val="accent1"/>
          </a:solidFill>
          <a:ln w="9525" cap="flat" cmpd="sng" algn="ctr">
            <a:solidFill>
              <a:schemeClr val="tx1"/>
            </a:solidFill>
            <a:prstDash val="solid"/>
            <a:round/>
            <a:headEnd type="none" w="med" len="med"/>
            <a:tailEnd type="arrow"/>
          </a:ln>
          <a:effectLst/>
        </p:spPr>
      </p:cxnSp>
      <p:cxnSp>
        <p:nvCxnSpPr>
          <p:cNvPr id="24" name="Connector: Elbow 23">
            <a:extLst>
              <a:ext uri="{FF2B5EF4-FFF2-40B4-BE49-F238E27FC236}">
                <a16:creationId xmlns:a16="http://schemas.microsoft.com/office/drawing/2014/main" id="{9C65FC99-1BCA-FB98-539E-0E16C4922DF1}"/>
              </a:ext>
            </a:extLst>
          </p:cNvPr>
          <p:cNvCxnSpPr>
            <a:stCxn id="5" idx="1"/>
            <a:endCxn id="15" idx="1"/>
          </p:cNvCxnSpPr>
          <p:nvPr/>
        </p:nvCxnSpPr>
        <p:spPr bwMode="auto">
          <a:xfrm rot="10800000" flipH="1" flipV="1">
            <a:off x="991567" y="2828088"/>
            <a:ext cx="914401" cy="2394407"/>
          </a:xfrm>
          <a:prstGeom prst="bentConnector3">
            <a:avLst>
              <a:gd name="adj1" fmla="val -25000"/>
            </a:avLst>
          </a:prstGeom>
          <a:solidFill>
            <a:schemeClr val="accent1"/>
          </a:solidFill>
          <a:ln w="9525" cap="flat" cmpd="sng" algn="ctr">
            <a:solidFill>
              <a:schemeClr val="tx1"/>
            </a:solidFill>
            <a:prstDash val="solid"/>
            <a:round/>
            <a:headEnd type="none" w="med" len="med"/>
            <a:tailEnd type="arrow"/>
          </a:ln>
          <a:effectLst/>
        </p:spPr>
      </p:cxnSp>
      <p:sp>
        <p:nvSpPr>
          <p:cNvPr id="25" name="Content Placeholder 2">
            <a:extLst>
              <a:ext uri="{FF2B5EF4-FFF2-40B4-BE49-F238E27FC236}">
                <a16:creationId xmlns:a16="http://schemas.microsoft.com/office/drawing/2014/main" id="{90776713-1D4E-8493-0890-47D57A6BC55C}"/>
              </a:ext>
            </a:extLst>
          </p:cNvPr>
          <p:cNvSpPr txBox="1">
            <a:spLocks/>
          </p:cNvSpPr>
          <p:nvPr/>
        </p:nvSpPr>
        <p:spPr bwMode="auto">
          <a:xfrm>
            <a:off x="5264727" y="2655514"/>
            <a:ext cx="3602182" cy="3269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2000" kern="0" dirty="0" err="1">
                <a:latin typeface="Verdana" panose="020B0604030504040204" pitchFamily="34" charset="0"/>
                <a:ea typeface="Verdana" panose="020B0604030504040204" pitchFamily="34" charset="0"/>
              </a:rPr>
              <a:t>GameObject</a:t>
            </a:r>
            <a:r>
              <a:rPr lang="en-US" sz="2000" kern="0" dirty="0">
                <a:latin typeface="Verdana" panose="020B0604030504040204" pitchFamily="34" charset="0"/>
                <a:ea typeface="Verdana" panose="020B0604030504040204" pitchFamily="34" charset="0"/>
              </a:rPr>
              <a:t> Zone = new </a:t>
            </a:r>
          </a:p>
          <a:p>
            <a:pPr marL="0" indent="0">
              <a:buNone/>
            </a:pPr>
            <a:r>
              <a:rPr lang="en-US" sz="2000" kern="0" dirty="0">
                <a:latin typeface="Verdana" panose="020B0604030504040204" pitchFamily="34" charset="0"/>
                <a:ea typeface="Verdana" panose="020B0604030504040204" pitchFamily="34" charset="0"/>
              </a:rPr>
              <a:t>     </a:t>
            </a:r>
            <a:r>
              <a:rPr lang="en-US" sz="2000" kern="0" dirty="0" err="1">
                <a:latin typeface="Verdana" panose="020B0604030504040204" pitchFamily="34" charset="0"/>
                <a:ea typeface="Verdana" panose="020B0604030504040204" pitchFamily="34" charset="0"/>
              </a:rPr>
              <a:t>GameObject</a:t>
            </a:r>
            <a:r>
              <a:rPr lang="en-US" sz="2000" kern="0" dirty="0">
                <a:latin typeface="Verdana" panose="020B0604030504040204" pitchFamily="34" charset="0"/>
                <a:ea typeface="Verdana" panose="020B0604030504040204" pitchFamily="34" charset="0"/>
              </a:rPr>
              <a:t>(</a:t>
            </a:r>
          </a:p>
          <a:p>
            <a:pPr marL="0" indent="0">
              <a:buNone/>
            </a:pPr>
            <a:r>
              <a:rPr lang="en-US" sz="2000" kern="0" dirty="0">
                <a:latin typeface="Verdana" panose="020B0604030504040204" pitchFamily="34" charset="0"/>
                <a:ea typeface="Verdana" panose="020B0604030504040204" pitchFamily="34" charset="0"/>
              </a:rPr>
              <a:t>               new Physics());</a:t>
            </a:r>
          </a:p>
          <a:p>
            <a:pPr marL="0" indent="0">
              <a:buNone/>
            </a:pPr>
            <a:endParaRPr lang="en-US" sz="2000" kern="0" dirty="0">
              <a:latin typeface="Verdana" panose="020B0604030504040204" pitchFamily="34" charset="0"/>
              <a:ea typeface="Verdana" panose="020B0604030504040204" pitchFamily="34" charset="0"/>
            </a:endParaRPr>
          </a:p>
          <a:p>
            <a:pPr marL="0" indent="0">
              <a:buNone/>
            </a:pPr>
            <a:r>
              <a:rPr lang="en-US" sz="2000" kern="0" dirty="0" err="1">
                <a:latin typeface="Verdana" panose="020B0604030504040204" pitchFamily="34" charset="0"/>
                <a:ea typeface="Verdana" panose="020B0604030504040204" pitchFamily="34" charset="0"/>
              </a:rPr>
              <a:t>GameObject</a:t>
            </a:r>
            <a:r>
              <a:rPr lang="en-US" sz="2000" kern="0" dirty="0">
                <a:latin typeface="Verdana" panose="020B0604030504040204" pitchFamily="34" charset="0"/>
                <a:ea typeface="Verdana" panose="020B0604030504040204" pitchFamily="34" charset="0"/>
              </a:rPr>
              <a:t> Prop= new</a:t>
            </a:r>
          </a:p>
          <a:p>
            <a:pPr marL="0" indent="0">
              <a:buNone/>
            </a:pPr>
            <a:r>
              <a:rPr lang="en-US" sz="2000" kern="0" dirty="0">
                <a:latin typeface="Verdana" panose="020B0604030504040204" pitchFamily="34" charset="0"/>
                <a:ea typeface="Verdana" panose="020B0604030504040204" pitchFamily="34" charset="0"/>
              </a:rPr>
              <a:t>     </a:t>
            </a:r>
            <a:r>
              <a:rPr lang="en-US" sz="2000" kern="0" dirty="0" err="1">
                <a:latin typeface="Verdana" panose="020B0604030504040204" pitchFamily="34" charset="0"/>
                <a:ea typeface="Verdana" panose="020B0604030504040204" pitchFamily="34" charset="0"/>
              </a:rPr>
              <a:t>GameObject</a:t>
            </a:r>
            <a:r>
              <a:rPr lang="en-US" sz="2000" kern="0" dirty="0">
                <a:latin typeface="Verdana" panose="020B0604030504040204" pitchFamily="34" charset="0"/>
                <a:ea typeface="Verdana" panose="020B0604030504040204" pitchFamily="34" charset="0"/>
              </a:rPr>
              <a:t>(</a:t>
            </a:r>
          </a:p>
          <a:p>
            <a:pPr marL="0" indent="0">
              <a:buNone/>
            </a:pPr>
            <a:r>
              <a:rPr lang="en-US" sz="2000" kern="0" dirty="0">
                <a:latin typeface="Verdana" panose="020B0604030504040204" pitchFamily="34" charset="0"/>
                <a:ea typeface="Verdana" panose="020B0604030504040204" pitchFamily="34" charset="0"/>
              </a:rPr>
              <a:t>         new Physics(),</a:t>
            </a:r>
          </a:p>
          <a:p>
            <a:pPr marL="0" indent="0">
              <a:buNone/>
            </a:pPr>
            <a:r>
              <a:rPr lang="en-US" sz="2000" kern="0" dirty="0">
                <a:latin typeface="Verdana" panose="020B0604030504040204" pitchFamily="34" charset="0"/>
                <a:ea typeface="Verdana" panose="020B0604030504040204" pitchFamily="34" charset="0"/>
              </a:rPr>
              <a:t>         new Rendering);</a:t>
            </a:r>
          </a:p>
          <a:p>
            <a:pPr marL="0" indent="0">
              <a:buNone/>
            </a:pPr>
            <a:endParaRPr lang="en-US" sz="2000" kern="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4902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DD792366-BFB8-C0E3-1EEB-489C2ECF419F}"/>
              </a:ext>
            </a:extLst>
          </p:cNvPr>
          <p:cNvSpPr>
            <a:spLocks noGrp="1" noChangeArrowheads="1"/>
          </p:cNvSpPr>
          <p:nvPr>
            <p:ph type="title"/>
          </p:nvPr>
        </p:nvSpPr>
        <p:spPr/>
        <p:txBody>
          <a:bodyPr/>
          <a:lstStyle/>
          <a:p>
            <a:pPr eaLnBrk="1" hangingPunct="1"/>
            <a:r>
              <a:rPr lang="en-US" altLang="tr-TR" dirty="0"/>
              <a:t>Principle2 -Motivating Problem</a:t>
            </a:r>
          </a:p>
        </p:txBody>
      </p:sp>
      <p:sp>
        <p:nvSpPr>
          <p:cNvPr id="60419" name="Content Placeholder 2">
            <a:extLst>
              <a:ext uri="{FF2B5EF4-FFF2-40B4-BE49-F238E27FC236}">
                <a16:creationId xmlns:a16="http://schemas.microsoft.com/office/drawing/2014/main" id="{AEC013ED-75C1-0F4B-E56A-0CDAA9B7F4BB}"/>
              </a:ext>
            </a:extLst>
          </p:cNvPr>
          <p:cNvSpPr>
            <a:spLocks noGrp="1" noChangeArrowheads="1"/>
          </p:cNvSpPr>
          <p:nvPr>
            <p:ph idx="1"/>
          </p:nvPr>
        </p:nvSpPr>
        <p:spPr/>
        <p:txBody>
          <a:bodyPr/>
          <a:lstStyle/>
          <a:p>
            <a:pPr eaLnBrk="1" hangingPunct="1"/>
            <a:r>
              <a:rPr lang="en-US" altLang="tr-TR" dirty="0"/>
              <a:t>Car class and its 2 operations/behaviors:</a:t>
            </a:r>
          </a:p>
          <a:p>
            <a:pPr lvl="1" eaLnBrk="1" hangingPunct="1"/>
            <a:r>
              <a:rPr lang="en-US" altLang="tr-TR" dirty="0"/>
              <a:t>Brake and accelerate</a:t>
            </a:r>
          </a:p>
          <a:p>
            <a:endParaRPr lang="en-US" altLang="tr-TR" dirty="0"/>
          </a:p>
          <a:p>
            <a:r>
              <a:rPr lang="en-US" altLang="tr-TR" dirty="0"/>
              <a:t>Simple car decelerates with a constant</a:t>
            </a:r>
          </a:p>
          <a:p>
            <a:r>
              <a:rPr lang="en-US" altLang="tr-TR" dirty="0"/>
              <a:t>Sports car uses ABS</a:t>
            </a:r>
          </a:p>
          <a:p>
            <a:r>
              <a:rPr lang="en-US" altLang="tr-TR" dirty="0"/>
              <a:t>EV uses regenerative </a:t>
            </a:r>
            <a:r>
              <a:rPr lang="en-US" altLang="tr-TR" dirty="0" err="1"/>
              <a:t>breake</a:t>
            </a:r>
            <a:r>
              <a:rPr lang="en-US" altLang="tr-TR" dirty="0"/>
              <a:t> system</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EBC8A38-9638-F0D6-164C-843D6AAC9417}"/>
              </a:ext>
            </a:extLst>
          </p:cNvPr>
          <p:cNvSpPr>
            <a:spLocks noGrp="1" noChangeArrowheads="1"/>
          </p:cNvSpPr>
          <p:nvPr>
            <p:ph type="title"/>
          </p:nvPr>
        </p:nvSpPr>
        <p:spPr/>
        <p:txBody>
          <a:bodyPr/>
          <a:lstStyle/>
          <a:p>
            <a:pPr eaLnBrk="1" hangingPunct="1"/>
            <a:r>
              <a:rPr lang="en-GB" altLang="tr-TR" dirty="0"/>
              <a:t>Objects and classes</a:t>
            </a:r>
            <a:endParaRPr lang="en-US" altLang="tr-TR" dirty="0"/>
          </a:p>
        </p:txBody>
      </p:sp>
      <p:sp>
        <p:nvSpPr>
          <p:cNvPr id="20483" name="Rectangle 3">
            <a:extLst>
              <a:ext uri="{FF2B5EF4-FFF2-40B4-BE49-F238E27FC236}">
                <a16:creationId xmlns:a16="http://schemas.microsoft.com/office/drawing/2014/main" id="{EE74E017-FC2D-AAA7-619B-E2ABC953CD2C}"/>
              </a:ext>
            </a:extLst>
          </p:cNvPr>
          <p:cNvSpPr>
            <a:spLocks noGrp="1" noChangeArrowheads="1"/>
          </p:cNvSpPr>
          <p:nvPr>
            <p:ph idx="1"/>
          </p:nvPr>
        </p:nvSpPr>
        <p:spPr/>
        <p:txBody>
          <a:bodyPr/>
          <a:lstStyle/>
          <a:p>
            <a:pPr eaLnBrk="1" hangingPunct="1">
              <a:lnSpc>
                <a:spcPct val="110000"/>
              </a:lnSpc>
            </a:pPr>
            <a:r>
              <a:rPr lang="en-GB" altLang="tr-TR" sz="2400" dirty="0"/>
              <a:t>An </a:t>
            </a:r>
            <a:r>
              <a:rPr lang="en-GB" altLang="tr-TR" sz="2400" b="1" dirty="0">
                <a:solidFill>
                  <a:srgbClr val="FF3300"/>
                </a:solidFill>
              </a:rPr>
              <a:t>object</a:t>
            </a:r>
            <a:r>
              <a:rPr lang="en-GB" altLang="tr-TR" sz="2400" dirty="0"/>
              <a:t> is an entity in a software system which represent instances of real-world and system entities</a:t>
            </a:r>
          </a:p>
          <a:p>
            <a:pPr lvl="1" eaLnBrk="1" hangingPunct="1">
              <a:lnSpc>
                <a:spcPct val="110000"/>
              </a:lnSpc>
            </a:pPr>
            <a:r>
              <a:rPr lang="en-GB" altLang="tr-TR" sz="2000" dirty="0"/>
              <a:t>has a </a:t>
            </a:r>
            <a:r>
              <a:rPr lang="en-GB" altLang="tr-TR" sz="2000" b="1" dirty="0"/>
              <a:t>state</a:t>
            </a:r>
            <a:r>
              <a:rPr lang="en-GB" altLang="tr-TR" sz="2000" dirty="0"/>
              <a:t> and a defined set of operations which operate on that state</a:t>
            </a:r>
          </a:p>
          <a:p>
            <a:pPr lvl="1" eaLnBrk="1" hangingPunct="1">
              <a:lnSpc>
                <a:spcPct val="110000"/>
              </a:lnSpc>
            </a:pPr>
            <a:r>
              <a:rPr lang="en-GB" altLang="tr-TR" sz="2000" dirty="0"/>
              <a:t>The </a:t>
            </a:r>
            <a:r>
              <a:rPr lang="en-GB" altLang="tr-TR" sz="2000" b="1" dirty="0"/>
              <a:t>state</a:t>
            </a:r>
            <a:r>
              <a:rPr lang="en-GB" altLang="tr-TR" sz="2000" dirty="0"/>
              <a:t> is represented as a set of object attributes. </a:t>
            </a:r>
          </a:p>
          <a:p>
            <a:pPr lvl="1" eaLnBrk="1" hangingPunct="1">
              <a:lnSpc>
                <a:spcPct val="110000"/>
              </a:lnSpc>
            </a:pPr>
            <a:r>
              <a:rPr lang="en-GB" altLang="tr-TR" sz="2000" dirty="0"/>
              <a:t>The </a:t>
            </a:r>
            <a:r>
              <a:rPr lang="en-GB" altLang="tr-TR" sz="2000" b="1" dirty="0"/>
              <a:t>operations</a:t>
            </a:r>
            <a:r>
              <a:rPr lang="en-GB" altLang="tr-TR" sz="2000" dirty="0"/>
              <a:t> associated with the object provide services to other objects (clients) which request these services when some computation is required. </a:t>
            </a:r>
            <a:endParaRPr lang="en-GB" altLang="tr-TR" sz="2400" dirty="0"/>
          </a:p>
          <a:p>
            <a:pPr eaLnBrk="1" hangingPunct="1">
              <a:lnSpc>
                <a:spcPct val="110000"/>
              </a:lnSpc>
            </a:pPr>
            <a:r>
              <a:rPr lang="en-GB" altLang="tr-TR" sz="2400" dirty="0"/>
              <a:t>Objects are created according to some </a:t>
            </a:r>
            <a:r>
              <a:rPr lang="en-GB" altLang="tr-TR" sz="2400" b="1" dirty="0">
                <a:solidFill>
                  <a:srgbClr val="FF3300"/>
                </a:solidFill>
              </a:rPr>
              <a:t>object class</a:t>
            </a:r>
            <a:r>
              <a:rPr lang="en-GB" altLang="tr-TR" sz="2400" dirty="0"/>
              <a:t> definition. </a:t>
            </a:r>
          </a:p>
          <a:p>
            <a:pPr lvl="1" eaLnBrk="1" hangingPunct="1">
              <a:lnSpc>
                <a:spcPct val="110000"/>
              </a:lnSpc>
            </a:pPr>
            <a:r>
              <a:rPr lang="en-GB" altLang="tr-TR" sz="2000" dirty="0"/>
              <a:t>An object class definition serves as a template for objects. </a:t>
            </a:r>
          </a:p>
          <a:p>
            <a:pPr lvl="1" eaLnBrk="1" hangingPunct="1">
              <a:lnSpc>
                <a:spcPct val="110000"/>
              </a:lnSpc>
            </a:pPr>
            <a:r>
              <a:rPr lang="en-GB" altLang="tr-TR" sz="2000" dirty="0"/>
              <a:t>It includes declarations of all the attributes and services which should be associated with an object of that class.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5E7207B2-C130-4394-A683-0D8403D12465}"/>
              </a:ext>
            </a:extLst>
          </p:cNvPr>
          <p:cNvSpPr>
            <a:spLocks noGrp="1" noChangeArrowheads="1"/>
          </p:cNvSpPr>
          <p:nvPr>
            <p:ph type="title"/>
          </p:nvPr>
        </p:nvSpPr>
        <p:spPr/>
        <p:txBody>
          <a:bodyPr/>
          <a:lstStyle/>
          <a:p>
            <a:r>
              <a:rPr lang="en-US" altLang="tr-TR" dirty="0"/>
              <a:t>Attempt -1</a:t>
            </a:r>
          </a:p>
        </p:txBody>
      </p:sp>
      <p:sp>
        <p:nvSpPr>
          <p:cNvPr id="62467" name="Content Placeholder 2">
            <a:extLst>
              <a:ext uri="{FF2B5EF4-FFF2-40B4-BE49-F238E27FC236}">
                <a16:creationId xmlns:a16="http://schemas.microsoft.com/office/drawing/2014/main" id="{D883A714-18FD-3F94-A9A7-2842E5831420}"/>
              </a:ext>
            </a:extLst>
          </p:cNvPr>
          <p:cNvSpPr>
            <a:spLocks noGrp="1" noChangeArrowheads="1"/>
          </p:cNvSpPr>
          <p:nvPr>
            <p:ph sz="half" idx="1"/>
          </p:nvPr>
        </p:nvSpPr>
        <p:spPr>
          <a:xfrm>
            <a:off x="457200" y="1463045"/>
            <a:ext cx="4038600" cy="5394955"/>
          </a:xfrm>
        </p:spPr>
        <p:txBody>
          <a:bodyPr/>
          <a:lstStyle/>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class  Car{ </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public void break(){</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switch(model){</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case Simple:</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//reduce speed 5 unit/sec</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case </a:t>
            </a:r>
            <a:r>
              <a:rPr lang="en-US" altLang="tr-TR" sz="2000" dirty="0" err="1">
                <a:latin typeface="Source Sans Pro" panose="020B0503030403020204" pitchFamily="34" charset="0"/>
                <a:ea typeface="Source Sans Pro" panose="020B0503030403020204" pitchFamily="34" charset="0"/>
              </a:rPr>
              <a:t>Sportcar</a:t>
            </a:r>
            <a:r>
              <a:rPr lang="en-US" altLang="tr-TR" sz="2000" dirty="0">
                <a:latin typeface="Source Sans Pro" panose="020B0503030403020204" pitchFamily="34" charset="0"/>
                <a:ea typeface="Source Sans Pro" panose="020B0503030403020204" pitchFamily="34" charset="0"/>
              </a:rPr>
              <a:t>:  </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//….with ABS</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case EV:</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//regenerative breaking </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//other members</a:t>
            </a:r>
          </a:p>
          <a:p>
            <a:pPr>
              <a:buFont typeface="Wingdings" panose="05000000000000000000" pitchFamily="2" charset="2"/>
              <a:buNone/>
            </a:pPr>
            <a:endParaRPr lang="en-US" altLang="tr-TR" sz="2000" dirty="0">
              <a:latin typeface="Source Sans Pro" panose="020B0503030403020204" pitchFamily="34" charset="0"/>
              <a:ea typeface="Source Sans Pro" panose="020B0503030403020204" pitchFamily="34" charset="0"/>
            </a:endParaRP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a:t>
            </a:r>
          </a:p>
        </p:txBody>
      </p:sp>
      <p:sp>
        <p:nvSpPr>
          <p:cNvPr id="62468" name="Content Placeholder 3">
            <a:extLst>
              <a:ext uri="{FF2B5EF4-FFF2-40B4-BE49-F238E27FC236}">
                <a16:creationId xmlns:a16="http://schemas.microsoft.com/office/drawing/2014/main" id="{39DA0E93-FE05-C6C4-5E19-78AB7BBA198A}"/>
              </a:ext>
            </a:extLst>
          </p:cNvPr>
          <p:cNvSpPr>
            <a:spLocks noGrp="1" noChangeArrowheads="1"/>
          </p:cNvSpPr>
          <p:nvPr>
            <p:ph sz="half" idx="2"/>
          </p:nvPr>
        </p:nvSpPr>
        <p:spPr>
          <a:xfrm>
            <a:off x="4648200" y="1700808"/>
            <a:ext cx="4038600" cy="2763838"/>
          </a:xfrm>
        </p:spPr>
        <p:txBody>
          <a:bodyPr/>
          <a:lstStyle/>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public void accelerate(){</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switch(model){</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case Simple:</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//speed up  7u/s</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case EV:  </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//smart speed up</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      case Sports: //….</a:t>
            </a:r>
          </a:p>
          <a:p>
            <a:pPr>
              <a:buFont typeface="Wingdings" panose="05000000000000000000" pitchFamily="2" charset="2"/>
              <a:buNone/>
            </a:pPr>
            <a:r>
              <a:rPr lang="en-US" altLang="tr-TR" sz="2000" dirty="0">
                <a:latin typeface="Source Sans Pro" panose="020B0503030403020204" pitchFamily="34" charset="0"/>
                <a:ea typeface="Source Sans Pro" panose="020B0503030403020204" pitchFamily="34" charset="0"/>
              </a:rPr>
              <a:t>}</a:t>
            </a:r>
          </a:p>
          <a:p>
            <a:pPr>
              <a:buFont typeface="Wingdings" panose="05000000000000000000" pitchFamily="2" charset="2"/>
              <a:buNone/>
            </a:pPr>
            <a:endParaRPr lang="en-US" altLang="tr-TR" sz="2000" dirty="0">
              <a:latin typeface="Source Sans Pro" panose="020B0503030403020204" pitchFamily="34" charset="0"/>
              <a:ea typeface="Source Sans Pro" panose="020B0503030403020204" pitchFamily="34" charset="0"/>
            </a:endParaRPr>
          </a:p>
        </p:txBody>
      </p:sp>
      <p:sp>
        <p:nvSpPr>
          <p:cNvPr id="62469" name="TextBox 4">
            <a:extLst>
              <a:ext uri="{FF2B5EF4-FFF2-40B4-BE49-F238E27FC236}">
                <a16:creationId xmlns:a16="http://schemas.microsoft.com/office/drawing/2014/main" id="{6B5C4702-DD1B-88DC-B857-D6126D2DFE48}"/>
              </a:ext>
            </a:extLst>
          </p:cNvPr>
          <p:cNvSpPr txBox="1">
            <a:spLocks noChangeArrowheads="1"/>
          </p:cNvSpPr>
          <p:nvPr/>
        </p:nvSpPr>
        <p:spPr bwMode="auto">
          <a:xfrm>
            <a:off x="3305175" y="5375275"/>
            <a:ext cx="58388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 typeface="Arial" panose="020B0604020202020204" pitchFamily="34" charset="0"/>
              <a:buChar char="•"/>
            </a:pPr>
            <a:r>
              <a:rPr lang="en-US" altLang="tr-TR" sz="2400"/>
              <a:t>as ugly as it gets, </a:t>
            </a:r>
          </a:p>
          <a:p>
            <a:pPr>
              <a:spcBef>
                <a:spcPct val="0"/>
              </a:spcBef>
              <a:buClrTx/>
              <a:buSzTx/>
              <a:buFont typeface="Arial" panose="020B0604020202020204" pitchFamily="34" charset="0"/>
              <a:buChar char="•"/>
            </a:pPr>
            <a:r>
              <a:rPr lang="en-US" altLang="tr-TR" sz="2400"/>
              <a:t>useless when it comes to extensibility </a:t>
            </a:r>
          </a:p>
          <a:p>
            <a:pPr>
              <a:spcBef>
                <a:spcPct val="0"/>
              </a:spcBef>
              <a:buClrTx/>
              <a:buSzTx/>
              <a:buFont typeface="Arial" panose="020B0604020202020204" pitchFamily="34" charset="0"/>
              <a:buChar char="•"/>
            </a:pPr>
            <a:r>
              <a:rPr lang="en-US" altLang="tr-TR" sz="2400"/>
              <a:t>throws out any hope of it being reusable.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a:extLst>
              <a:ext uri="{FF2B5EF4-FFF2-40B4-BE49-F238E27FC236}">
                <a16:creationId xmlns:a16="http://schemas.microsoft.com/office/drawing/2014/main" id="{4A2DCD98-123B-DC45-B7B7-2F61CC0F922D}"/>
              </a:ext>
            </a:extLst>
          </p:cNvPr>
          <p:cNvSpPr>
            <a:spLocks noGrp="1" noChangeArrowheads="1"/>
          </p:cNvSpPr>
          <p:nvPr>
            <p:ph type="title"/>
          </p:nvPr>
        </p:nvSpPr>
        <p:spPr/>
        <p:txBody>
          <a:bodyPr/>
          <a:lstStyle/>
          <a:p>
            <a:r>
              <a:rPr lang="en-US" altLang="tr-TR" dirty="0"/>
              <a:t>Why is it undesirable?</a:t>
            </a:r>
            <a:endParaRPr lang="tr-TR" altLang="tr-TR" dirty="0"/>
          </a:p>
        </p:txBody>
      </p:sp>
      <p:sp>
        <p:nvSpPr>
          <p:cNvPr id="6" name="Content Placeholder 5">
            <a:extLst>
              <a:ext uri="{FF2B5EF4-FFF2-40B4-BE49-F238E27FC236}">
                <a16:creationId xmlns:a16="http://schemas.microsoft.com/office/drawing/2014/main" id="{90DA8C1B-38BE-4903-8D22-077FFE20A8FA}"/>
              </a:ext>
            </a:extLst>
          </p:cNvPr>
          <p:cNvSpPr>
            <a:spLocks noGrp="1"/>
          </p:cNvSpPr>
          <p:nvPr>
            <p:ph idx="1"/>
          </p:nvPr>
        </p:nvSpPr>
        <p:spPr/>
        <p:txBody>
          <a:bodyPr/>
          <a:lstStyle/>
          <a:p>
            <a:pPr>
              <a:defRPr/>
            </a:pPr>
            <a:r>
              <a:rPr lang="en-US" dirty="0"/>
              <a:t> tightly coupling functionality that varies to the object</a:t>
            </a:r>
          </a:p>
          <a:p>
            <a:pPr>
              <a:defRPr/>
            </a:pPr>
            <a:r>
              <a:rPr lang="en-US" dirty="0"/>
              <a:t>difficult to manage over time </a:t>
            </a:r>
          </a:p>
          <a:p>
            <a:pPr lvl="1">
              <a:defRPr/>
            </a:pPr>
            <a:r>
              <a:rPr lang="en-US" dirty="0">
                <a:ea typeface="+mn-ea"/>
                <a:cs typeface="+mn-cs"/>
              </a:rPr>
              <a:t>every time you think of another case, you get to let this beast of a switch statement grow and grow and grow.</a:t>
            </a:r>
            <a:endParaRPr lang="en-US" dirty="0"/>
          </a:p>
        </p:txBody>
      </p:sp>
    </p:spTree>
    <p:extLst>
      <p:ext uri="{BB962C8B-B14F-4D97-AF65-F5344CB8AC3E}">
        <p14:creationId xmlns:p14="http://schemas.microsoft.com/office/powerpoint/2010/main" val="1136107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DD792366-BFB8-C0E3-1EEB-489C2ECF419F}"/>
              </a:ext>
            </a:extLst>
          </p:cNvPr>
          <p:cNvSpPr>
            <a:spLocks noGrp="1" noChangeArrowheads="1"/>
          </p:cNvSpPr>
          <p:nvPr>
            <p:ph type="title"/>
          </p:nvPr>
        </p:nvSpPr>
        <p:spPr/>
        <p:txBody>
          <a:bodyPr/>
          <a:lstStyle/>
          <a:p>
            <a:pPr eaLnBrk="1" hangingPunct="1"/>
            <a:r>
              <a:rPr lang="en-US" altLang="tr-TR" dirty="0"/>
              <a:t>Principle2 -Motivating Problem</a:t>
            </a:r>
          </a:p>
        </p:txBody>
      </p:sp>
      <p:sp>
        <p:nvSpPr>
          <p:cNvPr id="60419" name="Content Placeholder 2">
            <a:extLst>
              <a:ext uri="{FF2B5EF4-FFF2-40B4-BE49-F238E27FC236}">
                <a16:creationId xmlns:a16="http://schemas.microsoft.com/office/drawing/2014/main" id="{AEC013ED-75C1-0F4B-E56A-0CDAA9B7F4BB}"/>
              </a:ext>
            </a:extLst>
          </p:cNvPr>
          <p:cNvSpPr>
            <a:spLocks noGrp="1" noChangeArrowheads="1"/>
          </p:cNvSpPr>
          <p:nvPr>
            <p:ph idx="1"/>
          </p:nvPr>
        </p:nvSpPr>
        <p:spPr/>
        <p:txBody>
          <a:bodyPr/>
          <a:lstStyle/>
          <a:p>
            <a:pPr eaLnBrk="1" hangingPunct="1"/>
            <a:r>
              <a:rPr lang="en-US" altLang="tr-TR" dirty="0"/>
              <a:t>Car class and its 2 operations/behaviors:</a:t>
            </a:r>
          </a:p>
          <a:p>
            <a:pPr lvl="1" eaLnBrk="1" hangingPunct="1"/>
            <a:r>
              <a:rPr lang="en-US" altLang="tr-TR" dirty="0"/>
              <a:t>Brake and accelerate</a:t>
            </a:r>
          </a:p>
          <a:p>
            <a:pPr eaLnBrk="1" hangingPunct="1"/>
            <a:r>
              <a:rPr lang="en-US" altLang="tr-TR" dirty="0"/>
              <a:t>Attempt - 2:</a:t>
            </a:r>
          </a:p>
          <a:p>
            <a:pPr lvl="1"/>
            <a:r>
              <a:rPr lang="en-US" altLang="tr-TR" dirty="0"/>
              <a:t>These behaviors change frequently between models, so implement these behaviors in subclasses: overriding</a:t>
            </a:r>
          </a:p>
          <a:p>
            <a:pPr lvl="1" eaLnBrk="1" hangingPunct="1"/>
            <a:r>
              <a:rPr lang="en-US" altLang="tr-TR" dirty="0"/>
              <a:t>For each new model, override!</a:t>
            </a:r>
          </a:p>
        </p:txBody>
      </p:sp>
    </p:spTree>
    <p:extLst>
      <p:ext uri="{BB962C8B-B14F-4D97-AF65-F5344CB8AC3E}">
        <p14:creationId xmlns:p14="http://schemas.microsoft.com/office/powerpoint/2010/main" val="155490400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a:extLst>
              <a:ext uri="{FF2B5EF4-FFF2-40B4-BE49-F238E27FC236}">
                <a16:creationId xmlns:a16="http://schemas.microsoft.com/office/drawing/2014/main" id="{360E8F4F-CDC0-A9EE-E908-2010C15EB9F0}"/>
              </a:ext>
            </a:extLst>
          </p:cNvPr>
          <p:cNvSpPr>
            <a:spLocks noChangeArrowheads="1"/>
          </p:cNvSpPr>
          <p:nvPr/>
        </p:nvSpPr>
        <p:spPr bwMode="auto">
          <a:xfrm>
            <a:off x="3527425" y="3008313"/>
            <a:ext cx="1738313" cy="1058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dirty="0">
                <a:solidFill>
                  <a:schemeClr val="accent1"/>
                </a:solidFill>
                <a:latin typeface="Tahoma" panose="020B0604030504040204" pitchFamily="34" charset="0"/>
              </a:rPr>
              <a:t>Sports</a:t>
            </a:r>
          </a:p>
          <a:p>
            <a:pPr>
              <a:spcBef>
                <a:spcPct val="0"/>
              </a:spcBef>
              <a:buClrTx/>
              <a:buSzTx/>
              <a:buFontTx/>
              <a:buNone/>
            </a:pPr>
            <a:r>
              <a:rPr lang="en-US" altLang="tr-TR" sz="1800" dirty="0">
                <a:solidFill>
                  <a:schemeClr val="accent1"/>
                </a:solidFill>
                <a:latin typeface="Tahoma" panose="020B0604030504040204" pitchFamily="34" charset="0"/>
              </a:rPr>
              <a:t>+break</a:t>
            </a:r>
            <a:r>
              <a:rPr lang="en-US" altLang="tr-TR" sz="1800" dirty="0">
                <a:solidFill>
                  <a:schemeClr val="accent1"/>
                </a:solidFill>
                <a:latin typeface="Tahoma" panose="020B0604030504040204" pitchFamily="34" charset="0"/>
                <a:sym typeface="Wingdings" panose="05000000000000000000" pitchFamily="2" charset="2"/>
              </a:rPr>
              <a:t>()</a:t>
            </a:r>
          </a:p>
          <a:p>
            <a:pPr>
              <a:spcBef>
                <a:spcPct val="0"/>
              </a:spcBef>
              <a:buClrTx/>
              <a:buSzTx/>
              <a:buFontTx/>
              <a:buNone/>
            </a:pPr>
            <a:r>
              <a:rPr lang="en-US" altLang="tr-TR" sz="1800" dirty="0">
                <a:solidFill>
                  <a:schemeClr val="accent1"/>
                </a:solidFill>
                <a:latin typeface="Tahoma" panose="020B0604030504040204" pitchFamily="34" charset="0"/>
                <a:sym typeface="Wingdings" panose="05000000000000000000" pitchFamily="2" charset="2"/>
              </a:rPr>
              <a:t>+accelerate()</a:t>
            </a:r>
            <a:endParaRPr lang="en-US" altLang="tr-TR" sz="1800" dirty="0">
              <a:solidFill>
                <a:schemeClr val="accent1"/>
              </a:solidFill>
              <a:latin typeface="Tahoma" panose="020B0604030504040204" pitchFamily="34" charset="0"/>
            </a:endParaRPr>
          </a:p>
        </p:txBody>
      </p:sp>
      <p:sp>
        <p:nvSpPr>
          <p:cNvPr id="61443" name="Rectangle 6">
            <a:extLst>
              <a:ext uri="{FF2B5EF4-FFF2-40B4-BE49-F238E27FC236}">
                <a16:creationId xmlns:a16="http://schemas.microsoft.com/office/drawing/2014/main" id="{AF13D823-96DF-5A8A-3842-D9856FF1EBEC}"/>
              </a:ext>
            </a:extLst>
          </p:cNvPr>
          <p:cNvSpPr>
            <a:spLocks noChangeArrowheads="1"/>
          </p:cNvSpPr>
          <p:nvPr/>
        </p:nvSpPr>
        <p:spPr bwMode="auto">
          <a:xfrm>
            <a:off x="1511300" y="1323975"/>
            <a:ext cx="2159000" cy="892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chemeClr val="accent1"/>
                </a:solidFill>
                <a:latin typeface="Tahoma" panose="020B0604030504040204" pitchFamily="34" charset="0"/>
              </a:rPr>
              <a:t>Car</a:t>
            </a:r>
          </a:p>
          <a:p>
            <a:pPr>
              <a:spcBef>
                <a:spcPct val="0"/>
              </a:spcBef>
              <a:buClrTx/>
              <a:buSzTx/>
              <a:buFontTx/>
              <a:buNone/>
            </a:pPr>
            <a:r>
              <a:rPr lang="en-US" altLang="tr-TR" sz="1800" i="1">
                <a:solidFill>
                  <a:schemeClr val="accent1"/>
                </a:solidFill>
                <a:latin typeface="Tahoma" panose="020B0604030504040204" pitchFamily="34" charset="0"/>
              </a:rPr>
              <a:t>+break</a:t>
            </a:r>
            <a:r>
              <a:rPr lang="en-US" altLang="tr-TR" sz="1800" i="1">
                <a:solidFill>
                  <a:schemeClr val="accent1"/>
                </a:solidFill>
                <a:latin typeface="Tahoma" panose="020B0604030504040204" pitchFamily="34" charset="0"/>
                <a:sym typeface="Wingdings" panose="05000000000000000000" pitchFamily="2" charset="2"/>
              </a:rPr>
              <a:t>()</a:t>
            </a:r>
          </a:p>
          <a:p>
            <a:pPr>
              <a:spcBef>
                <a:spcPct val="0"/>
              </a:spcBef>
              <a:buClrTx/>
              <a:buSzTx/>
              <a:buFontTx/>
              <a:buNone/>
            </a:pPr>
            <a:r>
              <a:rPr lang="en-US" altLang="tr-TR" sz="1800" i="1">
                <a:solidFill>
                  <a:schemeClr val="accent1"/>
                </a:solidFill>
                <a:latin typeface="Tahoma" panose="020B0604030504040204" pitchFamily="34" charset="0"/>
                <a:sym typeface="Wingdings" panose="05000000000000000000" pitchFamily="2" charset="2"/>
              </a:rPr>
              <a:t>+accelerate()</a:t>
            </a:r>
            <a:endParaRPr lang="en-US" altLang="tr-TR" sz="1800" i="1">
              <a:solidFill>
                <a:schemeClr val="accent1"/>
              </a:solidFill>
              <a:latin typeface="Tahoma" panose="020B0604030504040204" pitchFamily="34" charset="0"/>
            </a:endParaRPr>
          </a:p>
        </p:txBody>
      </p:sp>
      <p:sp>
        <p:nvSpPr>
          <p:cNvPr id="61444" name="Rectangle 7">
            <a:extLst>
              <a:ext uri="{FF2B5EF4-FFF2-40B4-BE49-F238E27FC236}">
                <a16:creationId xmlns:a16="http://schemas.microsoft.com/office/drawing/2014/main" id="{9855F22B-3D16-C805-6ECE-C7AAAACA8B7F}"/>
              </a:ext>
            </a:extLst>
          </p:cNvPr>
          <p:cNvSpPr>
            <a:spLocks noChangeArrowheads="1"/>
          </p:cNvSpPr>
          <p:nvPr/>
        </p:nvSpPr>
        <p:spPr bwMode="auto">
          <a:xfrm>
            <a:off x="1582738" y="3008313"/>
            <a:ext cx="1601787" cy="933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chemeClr val="accent1"/>
                </a:solidFill>
                <a:latin typeface="Tahoma" panose="020B0604030504040204" pitchFamily="34" charset="0"/>
              </a:rPr>
              <a:t>simple</a:t>
            </a:r>
          </a:p>
          <a:p>
            <a:pPr>
              <a:spcBef>
                <a:spcPct val="0"/>
              </a:spcBef>
              <a:buClrTx/>
              <a:buSzTx/>
              <a:buFontTx/>
              <a:buNone/>
            </a:pPr>
            <a:r>
              <a:rPr lang="en-US" altLang="tr-TR" sz="1800">
                <a:solidFill>
                  <a:schemeClr val="accent1"/>
                </a:solidFill>
                <a:latin typeface="Tahoma" panose="020B0604030504040204" pitchFamily="34" charset="0"/>
              </a:rPr>
              <a:t>+break</a:t>
            </a:r>
            <a:r>
              <a:rPr lang="en-US" altLang="tr-TR" sz="1800">
                <a:solidFill>
                  <a:schemeClr val="accent1"/>
                </a:solidFill>
                <a:latin typeface="Tahoma" panose="020B0604030504040204" pitchFamily="34" charset="0"/>
                <a:sym typeface="Wingdings" panose="05000000000000000000" pitchFamily="2" charset="2"/>
              </a:rPr>
              <a:t>()</a:t>
            </a:r>
          </a:p>
          <a:p>
            <a:pPr>
              <a:spcBef>
                <a:spcPct val="0"/>
              </a:spcBef>
              <a:buClrTx/>
              <a:buSzTx/>
              <a:buFontTx/>
              <a:buNone/>
            </a:pPr>
            <a:r>
              <a:rPr lang="en-US" altLang="tr-TR" sz="1800">
                <a:solidFill>
                  <a:schemeClr val="accent1"/>
                </a:solidFill>
                <a:latin typeface="Tahoma" panose="020B0604030504040204" pitchFamily="34" charset="0"/>
                <a:sym typeface="Wingdings" panose="05000000000000000000" pitchFamily="2" charset="2"/>
              </a:rPr>
              <a:t>+accelerate()</a:t>
            </a:r>
            <a:endParaRPr lang="en-US" altLang="tr-TR" sz="1800">
              <a:solidFill>
                <a:schemeClr val="accent1"/>
              </a:solidFill>
              <a:latin typeface="Tahoma" panose="020B0604030504040204" pitchFamily="34" charset="0"/>
            </a:endParaRPr>
          </a:p>
        </p:txBody>
      </p:sp>
      <p:sp>
        <p:nvSpPr>
          <p:cNvPr id="61445" name="AutoShape 8">
            <a:extLst>
              <a:ext uri="{FF2B5EF4-FFF2-40B4-BE49-F238E27FC236}">
                <a16:creationId xmlns:a16="http://schemas.microsoft.com/office/drawing/2014/main" id="{005DA1B0-C7AA-0774-787D-A73618E3ED4D}"/>
              </a:ext>
            </a:extLst>
          </p:cNvPr>
          <p:cNvSpPr>
            <a:spLocks noChangeArrowheads="1"/>
          </p:cNvSpPr>
          <p:nvPr/>
        </p:nvSpPr>
        <p:spPr bwMode="auto">
          <a:xfrm>
            <a:off x="2519363" y="2214563"/>
            <a:ext cx="336550" cy="28733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cxnSp>
        <p:nvCxnSpPr>
          <p:cNvPr id="61446" name="AutoShape 9">
            <a:extLst>
              <a:ext uri="{FF2B5EF4-FFF2-40B4-BE49-F238E27FC236}">
                <a16:creationId xmlns:a16="http://schemas.microsoft.com/office/drawing/2014/main" id="{9C4E064F-4BF6-7A76-05A1-2DEAED1E1D5A}"/>
              </a:ext>
            </a:extLst>
          </p:cNvPr>
          <p:cNvCxnSpPr>
            <a:cxnSpLocks noChangeShapeType="1"/>
            <a:stCxn id="61445" idx="3"/>
            <a:endCxn id="61444" idx="0"/>
          </p:cNvCxnSpPr>
          <p:nvPr/>
        </p:nvCxnSpPr>
        <p:spPr bwMode="auto">
          <a:xfrm rot="5400000">
            <a:off x="2282825" y="2603500"/>
            <a:ext cx="506413" cy="30321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61447" name="AutoShape 10">
            <a:extLst>
              <a:ext uri="{FF2B5EF4-FFF2-40B4-BE49-F238E27FC236}">
                <a16:creationId xmlns:a16="http://schemas.microsoft.com/office/drawing/2014/main" id="{AF849481-3A9E-FCF5-3BC0-DB3298000B1E}"/>
              </a:ext>
            </a:extLst>
          </p:cNvPr>
          <p:cNvCxnSpPr>
            <a:cxnSpLocks noChangeShapeType="1"/>
            <a:stCxn id="61445" idx="3"/>
            <a:endCxn id="61442" idx="0"/>
          </p:cNvCxnSpPr>
          <p:nvPr/>
        </p:nvCxnSpPr>
        <p:spPr bwMode="auto">
          <a:xfrm rot="16200000" flipH="1">
            <a:off x="3289300" y="1900238"/>
            <a:ext cx="506413" cy="170973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61448" name="Line 11">
            <a:extLst>
              <a:ext uri="{FF2B5EF4-FFF2-40B4-BE49-F238E27FC236}">
                <a16:creationId xmlns:a16="http://schemas.microsoft.com/office/drawing/2014/main" id="{9A93615D-A10E-5342-D187-56204059C44E}"/>
              </a:ext>
            </a:extLst>
          </p:cNvPr>
          <p:cNvSpPr>
            <a:spLocks noChangeShapeType="1"/>
          </p:cNvSpPr>
          <p:nvPr/>
        </p:nvSpPr>
        <p:spPr bwMode="auto">
          <a:xfrm>
            <a:off x="1481138" y="1630363"/>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49" name="Line 12">
            <a:extLst>
              <a:ext uri="{FF2B5EF4-FFF2-40B4-BE49-F238E27FC236}">
                <a16:creationId xmlns:a16="http://schemas.microsoft.com/office/drawing/2014/main" id="{1CCC782B-9D68-BD49-AF21-BA64FDFDA277}"/>
              </a:ext>
            </a:extLst>
          </p:cNvPr>
          <p:cNvSpPr>
            <a:spLocks noChangeShapeType="1"/>
          </p:cNvSpPr>
          <p:nvPr/>
        </p:nvSpPr>
        <p:spPr bwMode="auto">
          <a:xfrm>
            <a:off x="1497013" y="1576388"/>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0" name="Line 13">
            <a:extLst>
              <a:ext uri="{FF2B5EF4-FFF2-40B4-BE49-F238E27FC236}">
                <a16:creationId xmlns:a16="http://schemas.microsoft.com/office/drawing/2014/main" id="{7502626D-630A-3BDB-27D5-91E27F3F0C00}"/>
              </a:ext>
            </a:extLst>
          </p:cNvPr>
          <p:cNvSpPr>
            <a:spLocks noChangeShapeType="1"/>
          </p:cNvSpPr>
          <p:nvPr/>
        </p:nvSpPr>
        <p:spPr bwMode="auto">
          <a:xfrm>
            <a:off x="1582738" y="3322638"/>
            <a:ext cx="1655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1" name="Line 14">
            <a:extLst>
              <a:ext uri="{FF2B5EF4-FFF2-40B4-BE49-F238E27FC236}">
                <a16:creationId xmlns:a16="http://schemas.microsoft.com/office/drawing/2014/main" id="{A278ABD9-6E79-1E52-3F32-BE8A13A555A7}"/>
              </a:ext>
            </a:extLst>
          </p:cNvPr>
          <p:cNvSpPr>
            <a:spLocks noChangeShapeType="1"/>
          </p:cNvSpPr>
          <p:nvPr/>
        </p:nvSpPr>
        <p:spPr bwMode="auto">
          <a:xfrm>
            <a:off x="1582738" y="3395663"/>
            <a:ext cx="1655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2" name="Line 15">
            <a:extLst>
              <a:ext uri="{FF2B5EF4-FFF2-40B4-BE49-F238E27FC236}">
                <a16:creationId xmlns:a16="http://schemas.microsoft.com/office/drawing/2014/main" id="{53099EA5-0AB6-6D2F-DF0D-2C8CE0D5D9DE}"/>
              </a:ext>
            </a:extLst>
          </p:cNvPr>
          <p:cNvSpPr>
            <a:spLocks noChangeShapeType="1"/>
          </p:cNvSpPr>
          <p:nvPr/>
        </p:nvSpPr>
        <p:spPr bwMode="auto">
          <a:xfrm>
            <a:off x="3575050" y="3386138"/>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3" name="Line 16">
            <a:extLst>
              <a:ext uri="{FF2B5EF4-FFF2-40B4-BE49-F238E27FC236}">
                <a16:creationId xmlns:a16="http://schemas.microsoft.com/office/drawing/2014/main" id="{40957892-3599-9DD0-9030-811076011DA6}"/>
              </a:ext>
            </a:extLst>
          </p:cNvPr>
          <p:cNvSpPr>
            <a:spLocks noChangeShapeType="1"/>
          </p:cNvSpPr>
          <p:nvPr/>
        </p:nvSpPr>
        <p:spPr bwMode="auto">
          <a:xfrm>
            <a:off x="3543300" y="3459163"/>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4" name="TextBox 19">
            <a:extLst>
              <a:ext uri="{FF2B5EF4-FFF2-40B4-BE49-F238E27FC236}">
                <a16:creationId xmlns:a16="http://schemas.microsoft.com/office/drawing/2014/main" id="{8BABC537-320E-A884-4C03-81FE28D63AC8}"/>
              </a:ext>
            </a:extLst>
          </p:cNvPr>
          <p:cNvSpPr txBox="1">
            <a:spLocks noChangeArrowheads="1"/>
          </p:cNvSpPr>
          <p:nvPr/>
        </p:nvSpPr>
        <p:spPr bwMode="auto">
          <a:xfrm>
            <a:off x="709613" y="5470525"/>
            <a:ext cx="4044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t>break(){..//reduces speed 5unit/sec}</a:t>
            </a:r>
          </a:p>
          <a:p>
            <a:pPr>
              <a:spcBef>
                <a:spcPct val="0"/>
              </a:spcBef>
              <a:buClrTx/>
              <a:buSzTx/>
              <a:buFontTx/>
              <a:buNone/>
            </a:pPr>
            <a:r>
              <a:rPr lang="en-US" altLang="tr-TR" sz="1800"/>
              <a:t>accelerate(){..//speeds up 7 units/sec}</a:t>
            </a:r>
          </a:p>
        </p:txBody>
      </p:sp>
      <p:sp>
        <p:nvSpPr>
          <p:cNvPr id="61455" name="TextBox 20">
            <a:extLst>
              <a:ext uri="{FF2B5EF4-FFF2-40B4-BE49-F238E27FC236}">
                <a16:creationId xmlns:a16="http://schemas.microsoft.com/office/drawing/2014/main" id="{049F52CD-005C-1345-C9AE-854606449E3C}"/>
              </a:ext>
            </a:extLst>
          </p:cNvPr>
          <p:cNvSpPr txBox="1">
            <a:spLocks noChangeArrowheads="1"/>
          </p:cNvSpPr>
          <p:nvPr/>
        </p:nvSpPr>
        <p:spPr bwMode="auto">
          <a:xfrm>
            <a:off x="4408488" y="4267200"/>
            <a:ext cx="45704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dirty="0"/>
              <a:t>break(){..//uses ABS }</a:t>
            </a:r>
          </a:p>
          <a:p>
            <a:pPr>
              <a:spcBef>
                <a:spcPct val="0"/>
              </a:spcBef>
              <a:buClrTx/>
              <a:buSzTx/>
              <a:buFontTx/>
              <a:buNone/>
            </a:pPr>
            <a:r>
              <a:rPr lang="en-US" altLang="tr-TR" sz="1800" dirty="0"/>
              <a:t>accelerate(){..//smart speeds up}</a:t>
            </a:r>
          </a:p>
        </p:txBody>
      </p:sp>
      <p:cxnSp>
        <p:nvCxnSpPr>
          <p:cNvPr id="61456" name="Straight Connector 22">
            <a:extLst>
              <a:ext uri="{FF2B5EF4-FFF2-40B4-BE49-F238E27FC236}">
                <a16:creationId xmlns:a16="http://schemas.microsoft.com/office/drawing/2014/main" id="{383F0B26-F37A-F5AE-C77C-72BAB2403826}"/>
              </a:ext>
            </a:extLst>
          </p:cNvPr>
          <p:cNvCxnSpPr>
            <a:cxnSpLocks noChangeShapeType="1"/>
            <a:stCxn id="61454" idx="1"/>
            <a:endCxn id="61444" idx="1"/>
          </p:cNvCxnSpPr>
          <p:nvPr/>
        </p:nvCxnSpPr>
        <p:spPr bwMode="auto">
          <a:xfrm rot="10800000" flipH="1">
            <a:off x="709613" y="3475038"/>
            <a:ext cx="873125" cy="2319337"/>
          </a:xfrm>
          <a:prstGeom prst="line">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61457" name="Straight Connector 23">
            <a:extLst>
              <a:ext uri="{FF2B5EF4-FFF2-40B4-BE49-F238E27FC236}">
                <a16:creationId xmlns:a16="http://schemas.microsoft.com/office/drawing/2014/main" id="{093CA2EB-074D-23E6-6D26-C83FB9405DF3}"/>
              </a:ext>
            </a:extLst>
          </p:cNvPr>
          <p:cNvCxnSpPr>
            <a:cxnSpLocks noChangeShapeType="1"/>
            <a:stCxn id="61455" idx="0"/>
            <a:endCxn id="61442" idx="3"/>
          </p:cNvCxnSpPr>
          <p:nvPr/>
        </p:nvCxnSpPr>
        <p:spPr bwMode="auto">
          <a:xfrm flipH="1" flipV="1">
            <a:off x="5265738" y="3537744"/>
            <a:ext cx="1427956" cy="729456"/>
          </a:xfrm>
          <a:prstGeom prst="line">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27" name="Snip Single Corner Rectangle 26">
            <a:extLst>
              <a:ext uri="{FF2B5EF4-FFF2-40B4-BE49-F238E27FC236}">
                <a16:creationId xmlns:a16="http://schemas.microsoft.com/office/drawing/2014/main" id="{A64C9BFF-DF77-46B9-A314-5C27FFAAD7A7}"/>
              </a:ext>
            </a:extLst>
          </p:cNvPr>
          <p:cNvSpPr/>
          <p:nvPr/>
        </p:nvSpPr>
        <p:spPr bwMode="auto">
          <a:xfrm>
            <a:off x="4287838" y="4271963"/>
            <a:ext cx="4430712" cy="724693"/>
          </a:xfrm>
          <a:prstGeom prst="snip1Rect">
            <a:avLst/>
          </a:prstGeom>
          <a:noFill/>
          <a:ln w="9525" cap="flat" cmpd="sng" algn="ctr">
            <a:solidFill>
              <a:schemeClr val="tx1"/>
            </a:solidFill>
            <a:prstDash val="solid"/>
            <a:round/>
            <a:headEnd type="none" w="med" len="med"/>
            <a:tailEnd type="triangle" w="med" len="med"/>
          </a:ln>
          <a:effectLst/>
        </p:spPr>
        <p:txBody>
          <a:bodyPr/>
          <a:lstStyle/>
          <a:p>
            <a:pPr>
              <a:defRPr/>
            </a:pPr>
            <a:endParaRPr lang="en-US">
              <a:latin typeface="Arial" charset="0"/>
            </a:endParaRPr>
          </a:p>
        </p:txBody>
      </p:sp>
      <p:sp>
        <p:nvSpPr>
          <p:cNvPr id="29" name="Snip Single Corner Rectangle 28">
            <a:extLst>
              <a:ext uri="{FF2B5EF4-FFF2-40B4-BE49-F238E27FC236}">
                <a16:creationId xmlns:a16="http://schemas.microsoft.com/office/drawing/2014/main" id="{CB23366F-788B-415F-A58B-46F2B7652C96}"/>
              </a:ext>
            </a:extLst>
          </p:cNvPr>
          <p:cNvSpPr/>
          <p:nvPr/>
        </p:nvSpPr>
        <p:spPr bwMode="auto">
          <a:xfrm>
            <a:off x="657225" y="5418138"/>
            <a:ext cx="4040188" cy="698500"/>
          </a:xfrm>
          <a:prstGeom prst="snip1Rect">
            <a:avLst/>
          </a:prstGeom>
          <a:noFill/>
          <a:ln w="9525" cap="flat" cmpd="sng" algn="ctr">
            <a:solidFill>
              <a:schemeClr val="tx1"/>
            </a:solidFill>
            <a:prstDash val="solid"/>
            <a:round/>
            <a:headEnd type="none" w="med" len="med"/>
            <a:tailEnd type="triangle" w="med" len="med"/>
          </a:ln>
          <a:effectLst/>
        </p:spPr>
        <p:txBody>
          <a:bodyPr/>
          <a:lstStyle/>
          <a:p>
            <a:pPr>
              <a:defRPr/>
            </a:pPr>
            <a:endParaRPr lang="en-US">
              <a:latin typeface="Arial" charset="0"/>
            </a:endParaRPr>
          </a:p>
        </p:txBody>
      </p:sp>
      <p:sp>
        <p:nvSpPr>
          <p:cNvPr id="61460" name="Rectangle 5">
            <a:extLst>
              <a:ext uri="{FF2B5EF4-FFF2-40B4-BE49-F238E27FC236}">
                <a16:creationId xmlns:a16="http://schemas.microsoft.com/office/drawing/2014/main" id="{53A674F8-4ED3-EB11-F2B1-8FB1CC2DD77F}"/>
              </a:ext>
            </a:extLst>
          </p:cNvPr>
          <p:cNvSpPr>
            <a:spLocks noChangeArrowheads="1"/>
          </p:cNvSpPr>
          <p:nvPr/>
        </p:nvSpPr>
        <p:spPr bwMode="auto">
          <a:xfrm>
            <a:off x="6088063" y="3068638"/>
            <a:ext cx="1738312" cy="1058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dirty="0">
                <a:solidFill>
                  <a:schemeClr val="accent1"/>
                </a:solidFill>
                <a:latin typeface="Tahoma" panose="020B0604030504040204" pitchFamily="34" charset="0"/>
              </a:rPr>
              <a:t>EV</a:t>
            </a:r>
          </a:p>
          <a:p>
            <a:pPr>
              <a:spcBef>
                <a:spcPct val="0"/>
              </a:spcBef>
              <a:buClrTx/>
              <a:buSzTx/>
              <a:buFontTx/>
              <a:buNone/>
            </a:pPr>
            <a:r>
              <a:rPr lang="en-US" altLang="tr-TR" sz="1800" dirty="0">
                <a:solidFill>
                  <a:schemeClr val="accent1"/>
                </a:solidFill>
                <a:latin typeface="Tahoma" panose="020B0604030504040204" pitchFamily="34" charset="0"/>
              </a:rPr>
              <a:t>+break</a:t>
            </a:r>
            <a:r>
              <a:rPr lang="en-US" altLang="tr-TR" sz="1800" dirty="0">
                <a:solidFill>
                  <a:schemeClr val="accent1"/>
                </a:solidFill>
                <a:latin typeface="Tahoma" panose="020B0604030504040204" pitchFamily="34" charset="0"/>
                <a:sym typeface="Wingdings" panose="05000000000000000000" pitchFamily="2" charset="2"/>
              </a:rPr>
              <a:t>()</a:t>
            </a:r>
          </a:p>
          <a:p>
            <a:pPr>
              <a:spcBef>
                <a:spcPct val="0"/>
              </a:spcBef>
              <a:buClrTx/>
              <a:buSzTx/>
              <a:buFontTx/>
              <a:buNone/>
            </a:pPr>
            <a:r>
              <a:rPr lang="en-US" altLang="tr-TR" sz="1800" dirty="0">
                <a:solidFill>
                  <a:schemeClr val="accent1"/>
                </a:solidFill>
                <a:latin typeface="Tahoma" panose="020B0604030504040204" pitchFamily="34" charset="0"/>
                <a:sym typeface="Wingdings" panose="05000000000000000000" pitchFamily="2" charset="2"/>
              </a:rPr>
              <a:t>+accelerate()</a:t>
            </a:r>
            <a:endParaRPr lang="en-US" altLang="tr-TR" sz="1800" dirty="0">
              <a:solidFill>
                <a:schemeClr val="accent1"/>
              </a:solidFill>
              <a:latin typeface="Tahoma" panose="020B0604030504040204" pitchFamily="34" charset="0"/>
            </a:endParaRPr>
          </a:p>
        </p:txBody>
      </p:sp>
      <p:cxnSp>
        <p:nvCxnSpPr>
          <p:cNvPr id="61461" name="AutoShape 10">
            <a:extLst>
              <a:ext uri="{FF2B5EF4-FFF2-40B4-BE49-F238E27FC236}">
                <a16:creationId xmlns:a16="http://schemas.microsoft.com/office/drawing/2014/main" id="{2BA7CFEC-ACFB-205B-A5BB-8C83707A37D2}"/>
              </a:ext>
            </a:extLst>
          </p:cNvPr>
          <p:cNvCxnSpPr>
            <a:cxnSpLocks noChangeShapeType="1"/>
            <a:stCxn id="61445" idx="3"/>
            <a:endCxn id="61460" idx="0"/>
          </p:cNvCxnSpPr>
          <p:nvPr/>
        </p:nvCxnSpPr>
        <p:spPr bwMode="auto">
          <a:xfrm rot="16200000" flipH="1">
            <a:off x="4539059" y="650478"/>
            <a:ext cx="566738" cy="4269581"/>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 name="Line 16">
            <a:extLst>
              <a:ext uri="{FF2B5EF4-FFF2-40B4-BE49-F238E27FC236}">
                <a16:creationId xmlns:a16="http://schemas.microsoft.com/office/drawing/2014/main" id="{79EC9167-B9C1-5C8C-4C3F-1CA1C9DFCFB6}"/>
              </a:ext>
            </a:extLst>
          </p:cNvPr>
          <p:cNvSpPr>
            <a:spLocks noChangeShapeType="1"/>
          </p:cNvSpPr>
          <p:nvPr/>
        </p:nvSpPr>
        <p:spPr bwMode="auto">
          <a:xfrm>
            <a:off x="6129337" y="3459163"/>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Line 16">
            <a:extLst>
              <a:ext uri="{FF2B5EF4-FFF2-40B4-BE49-F238E27FC236}">
                <a16:creationId xmlns:a16="http://schemas.microsoft.com/office/drawing/2014/main" id="{053C4552-3E72-2F02-5265-08C3373AE71C}"/>
              </a:ext>
            </a:extLst>
          </p:cNvPr>
          <p:cNvSpPr>
            <a:spLocks noChangeShapeType="1"/>
          </p:cNvSpPr>
          <p:nvPr/>
        </p:nvSpPr>
        <p:spPr bwMode="auto">
          <a:xfrm>
            <a:off x="6129337" y="3489326"/>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Title 3">
            <a:extLst>
              <a:ext uri="{FF2B5EF4-FFF2-40B4-BE49-F238E27FC236}">
                <a16:creationId xmlns:a16="http://schemas.microsoft.com/office/drawing/2014/main" id="{424304F4-28A0-CAC2-1693-555B5CBD125F}"/>
              </a:ext>
            </a:extLst>
          </p:cNvPr>
          <p:cNvSpPr>
            <a:spLocks noGrp="1"/>
          </p:cNvSpPr>
          <p:nvPr>
            <p:ph type="title"/>
          </p:nvPr>
        </p:nvSpPr>
        <p:spPr/>
        <p:txBody>
          <a:bodyPr/>
          <a:lstStyle/>
          <a:p>
            <a:r>
              <a:rPr lang="en-US" dirty="0"/>
              <a:t>Attempt- 2: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DD792366-BFB8-C0E3-1EEB-489C2ECF419F}"/>
              </a:ext>
            </a:extLst>
          </p:cNvPr>
          <p:cNvSpPr>
            <a:spLocks noGrp="1" noChangeArrowheads="1"/>
          </p:cNvSpPr>
          <p:nvPr>
            <p:ph type="title"/>
          </p:nvPr>
        </p:nvSpPr>
        <p:spPr/>
        <p:txBody>
          <a:bodyPr/>
          <a:lstStyle/>
          <a:p>
            <a:pPr eaLnBrk="1" hangingPunct="1"/>
            <a:r>
              <a:rPr lang="en-US" altLang="tr-TR" dirty="0"/>
              <a:t>Principle2 -Motivating Problem</a:t>
            </a:r>
          </a:p>
        </p:txBody>
      </p:sp>
      <p:sp>
        <p:nvSpPr>
          <p:cNvPr id="60419" name="Content Placeholder 2">
            <a:extLst>
              <a:ext uri="{FF2B5EF4-FFF2-40B4-BE49-F238E27FC236}">
                <a16:creationId xmlns:a16="http://schemas.microsoft.com/office/drawing/2014/main" id="{AEC013ED-75C1-0F4B-E56A-0CDAA9B7F4BB}"/>
              </a:ext>
            </a:extLst>
          </p:cNvPr>
          <p:cNvSpPr>
            <a:spLocks noGrp="1" noChangeArrowheads="1"/>
          </p:cNvSpPr>
          <p:nvPr>
            <p:ph idx="1"/>
          </p:nvPr>
        </p:nvSpPr>
        <p:spPr>
          <a:xfrm>
            <a:off x="457200" y="1344527"/>
            <a:ext cx="8229600" cy="4532109"/>
          </a:xfrm>
        </p:spPr>
        <p:txBody>
          <a:bodyPr/>
          <a:lstStyle/>
          <a:p>
            <a:pPr eaLnBrk="1" hangingPunct="1"/>
            <a:r>
              <a:rPr lang="en-US" altLang="tr-TR" dirty="0"/>
              <a:t>Car class and its 2 operations/behaviors:</a:t>
            </a:r>
          </a:p>
          <a:p>
            <a:pPr lvl="1" eaLnBrk="1" hangingPunct="1"/>
            <a:r>
              <a:rPr lang="en-US" altLang="tr-TR" dirty="0"/>
              <a:t>Brake and accelerate</a:t>
            </a:r>
          </a:p>
          <a:p>
            <a:pPr eaLnBrk="1" hangingPunct="1"/>
            <a:r>
              <a:rPr lang="en-US" altLang="tr-TR" dirty="0"/>
              <a:t>Attempt- 2:</a:t>
            </a:r>
          </a:p>
          <a:p>
            <a:pPr lvl="1"/>
            <a:r>
              <a:rPr lang="en-US" altLang="tr-TR" dirty="0"/>
              <a:t>These behaviors change frequently between models, so implement these behaviors in subclasses: overriding</a:t>
            </a:r>
          </a:p>
          <a:p>
            <a:pPr lvl="1" eaLnBrk="1" hangingPunct="1"/>
            <a:r>
              <a:rPr lang="en-US" altLang="tr-TR" dirty="0"/>
              <a:t>For each new model, override</a:t>
            </a:r>
          </a:p>
          <a:p>
            <a:pPr lvl="2" eaLnBrk="1" hangingPunct="1"/>
            <a:r>
              <a:rPr lang="en-US" altLang="tr-TR" dirty="0"/>
              <a:t>Beware: Code duplication across models</a:t>
            </a:r>
          </a:p>
          <a:p>
            <a:pPr lvl="2" eaLnBrk="1" hangingPunct="1"/>
            <a:r>
              <a:rPr lang="en-US" altLang="tr-TR" dirty="0"/>
              <a:t>The work of managing these behaviors increases greatly as the number of models increases</a:t>
            </a:r>
          </a:p>
        </p:txBody>
      </p:sp>
    </p:spTree>
    <p:extLst>
      <p:ext uri="{BB962C8B-B14F-4D97-AF65-F5344CB8AC3E}">
        <p14:creationId xmlns:p14="http://schemas.microsoft.com/office/powerpoint/2010/main" val="196795429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EE8EAD6-0D6B-4E3D-903D-4CAE265372E9}"/>
              </a:ext>
            </a:extLst>
          </p:cNvPr>
          <p:cNvSpPr>
            <a:spLocks noGrp="1" noChangeArrowheads="1"/>
          </p:cNvSpPr>
          <p:nvPr>
            <p:ph type="title"/>
          </p:nvPr>
        </p:nvSpPr>
        <p:spPr/>
        <p:txBody>
          <a:bodyPr/>
          <a:lstStyle/>
          <a:p>
            <a:r>
              <a:rPr lang="en-US" altLang="tr-TR"/>
              <a:t>Alternative?</a:t>
            </a:r>
            <a:endParaRPr lang="en-GB" altLang="tr-TR"/>
          </a:p>
        </p:txBody>
      </p:sp>
      <p:sp>
        <p:nvSpPr>
          <p:cNvPr id="64515" name="Rectangle 3">
            <a:extLst>
              <a:ext uri="{FF2B5EF4-FFF2-40B4-BE49-F238E27FC236}">
                <a16:creationId xmlns:a16="http://schemas.microsoft.com/office/drawing/2014/main" id="{C9F29B38-A5D1-1EE3-24CB-F5B4FAA6B635}"/>
              </a:ext>
            </a:extLst>
          </p:cNvPr>
          <p:cNvSpPr>
            <a:spLocks noGrp="1" noChangeArrowheads="1"/>
          </p:cNvSpPr>
          <p:nvPr>
            <p:ph idx="1"/>
          </p:nvPr>
        </p:nvSpPr>
        <p:spPr>
          <a:xfrm>
            <a:off x="393700" y="1649413"/>
            <a:ext cx="8229600" cy="3886200"/>
          </a:xfrm>
        </p:spPr>
        <p:txBody>
          <a:bodyPr/>
          <a:lstStyle/>
          <a:p>
            <a:pPr eaLnBrk="1" hangingPunct="1"/>
            <a:r>
              <a:rPr lang="en-US" altLang="tr-TR" dirty="0"/>
              <a:t>Design principle:</a:t>
            </a:r>
          </a:p>
          <a:p>
            <a:pPr lvl="1" eaLnBrk="1" hangingPunct="1">
              <a:buFontTx/>
              <a:buNone/>
            </a:pPr>
            <a:r>
              <a:rPr lang="en-US" altLang="tr-TR" sz="3600" dirty="0">
                <a:solidFill>
                  <a:srgbClr val="FF0000"/>
                </a:solidFill>
              </a:rPr>
              <a:t>Encapsulate what varies</a:t>
            </a:r>
            <a:endParaRPr lang="en-US" altLang="tr-TR" dirty="0">
              <a:solidFill>
                <a:srgbClr val="FF0000"/>
              </a:solidFill>
            </a:endParaRPr>
          </a:p>
          <a:p>
            <a:pPr eaLnBrk="1" hangingPunct="1"/>
            <a:r>
              <a:rPr lang="en-US" altLang="tr-TR" dirty="0"/>
              <a:t>What is varying? </a:t>
            </a:r>
            <a:endParaRPr lang="en-GB" altLang="tr-T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EE8EAD6-0D6B-4E3D-903D-4CAE265372E9}"/>
              </a:ext>
            </a:extLst>
          </p:cNvPr>
          <p:cNvSpPr>
            <a:spLocks noGrp="1" noChangeArrowheads="1"/>
          </p:cNvSpPr>
          <p:nvPr>
            <p:ph type="title"/>
          </p:nvPr>
        </p:nvSpPr>
        <p:spPr/>
        <p:txBody>
          <a:bodyPr/>
          <a:lstStyle/>
          <a:p>
            <a:r>
              <a:rPr lang="en-US" altLang="tr-TR"/>
              <a:t>Alternative?</a:t>
            </a:r>
            <a:endParaRPr lang="en-GB" altLang="tr-TR"/>
          </a:p>
        </p:txBody>
      </p:sp>
      <p:sp>
        <p:nvSpPr>
          <p:cNvPr id="64515" name="Rectangle 3">
            <a:extLst>
              <a:ext uri="{FF2B5EF4-FFF2-40B4-BE49-F238E27FC236}">
                <a16:creationId xmlns:a16="http://schemas.microsoft.com/office/drawing/2014/main" id="{C9F29B38-A5D1-1EE3-24CB-F5B4FAA6B635}"/>
              </a:ext>
            </a:extLst>
          </p:cNvPr>
          <p:cNvSpPr>
            <a:spLocks noGrp="1" noChangeArrowheads="1"/>
          </p:cNvSpPr>
          <p:nvPr>
            <p:ph idx="1"/>
          </p:nvPr>
        </p:nvSpPr>
        <p:spPr>
          <a:xfrm>
            <a:off x="393700" y="1649413"/>
            <a:ext cx="8229600" cy="3886200"/>
          </a:xfrm>
        </p:spPr>
        <p:txBody>
          <a:bodyPr/>
          <a:lstStyle/>
          <a:p>
            <a:pPr eaLnBrk="1" hangingPunct="1"/>
            <a:r>
              <a:rPr lang="en-US" altLang="tr-TR" dirty="0"/>
              <a:t>Design principle:</a:t>
            </a:r>
          </a:p>
          <a:p>
            <a:pPr lvl="1" eaLnBrk="1" hangingPunct="1">
              <a:buFontTx/>
              <a:buNone/>
            </a:pPr>
            <a:r>
              <a:rPr lang="en-US" altLang="tr-TR" sz="3600" dirty="0">
                <a:solidFill>
                  <a:srgbClr val="FF0000"/>
                </a:solidFill>
              </a:rPr>
              <a:t>Encapsulate what varies</a:t>
            </a:r>
            <a:endParaRPr lang="en-US" altLang="tr-TR" dirty="0">
              <a:solidFill>
                <a:srgbClr val="FF0000"/>
              </a:solidFill>
            </a:endParaRPr>
          </a:p>
          <a:p>
            <a:pPr eaLnBrk="1" hangingPunct="1"/>
            <a:r>
              <a:rPr lang="en-US" altLang="tr-TR" dirty="0"/>
              <a:t>What is varying? A function realization</a:t>
            </a:r>
          </a:p>
          <a:p>
            <a:pPr lvl="1" eaLnBrk="1" hangingPunct="1"/>
            <a:r>
              <a:rPr lang="en-US" altLang="tr-TR" dirty="0"/>
              <a:t>Put it in a class</a:t>
            </a:r>
          </a:p>
          <a:p>
            <a:pPr lvl="1" eaLnBrk="1" hangingPunct="1"/>
            <a:r>
              <a:rPr lang="en-US" altLang="tr-TR" dirty="0"/>
              <a:t>Associate the appropriate brake &amp; accelerate for each model</a:t>
            </a:r>
          </a:p>
          <a:p>
            <a:r>
              <a:rPr lang="en-US" altLang="tr-TR" dirty="0"/>
              <a:t>Choose a suitable one for each car object</a:t>
            </a:r>
          </a:p>
          <a:p>
            <a:pPr lvl="1"/>
            <a:r>
              <a:rPr lang="en-US" altLang="tr-TR" dirty="0"/>
              <a:t>Delegation instead of inheritance</a:t>
            </a:r>
          </a:p>
          <a:p>
            <a:pPr lvl="1">
              <a:buFontTx/>
              <a:buNone/>
            </a:pPr>
            <a:endParaRPr lang="en-GB" altLang="tr-TR" dirty="0"/>
          </a:p>
        </p:txBody>
      </p:sp>
    </p:spTree>
    <p:extLst>
      <p:ext uri="{BB962C8B-B14F-4D97-AF65-F5344CB8AC3E}">
        <p14:creationId xmlns:p14="http://schemas.microsoft.com/office/powerpoint/2010/main" val="24267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6">
            <a:extLst>
              <a:ext uri="{FF2B5EF4-FFF2-40B4-BE49-F238E27FC236}">
                <a16:creationId xmlns:a16="http://schemas.microsoft.com/office/drawing/2014/main" id="{22E4AF84-0615-0E8B-ADD4-5A8AE335A522}"/>
              </a:ext>
            </a:extLst>
          </p:cNvPr>
          <p:cNvSpPr>
            <a:spLocks noChangeArrowheads="1"/>
          </p:cNvSpPr>
          <p:nvPr/>
        </p:nvSpPr>
        <p:spPr bwMode="auto">
          <a:xfrm>
            <a:off x="2047875" y="757238"/>
            <a:ext cx="2159000" cy="892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chemeClr val="accent1"/>
                </a:solidFill>
                <a:latin typeface="Tahoma" panose="020B0604030504040204" pitchFamily="34" charset="0"/>
              </a:rPr>
              <a:t>Car</a:t>
            </a:r>
          </a:p>
          <a:p>
            <a:pPr>
              <a:spcBef>
                <a:spcPct val="0"/>
              </a:spcBef>
              <a:buClrTx/>
              <a:buSzTx/>
              <a:buFontTx/>
              <a:buNone/>
            </a:pPr>
            <a:r>
              <a:rPr lang="en-US" altLang="tr-TR" sz="1800">
                <a:solidFill>
                  <a:schemeClr val="accent1"/>
                </a:solidFill>
                <a:latin typeface="Tahoma" panose="020B0604030504040204" pitchFamily="34" charset="0"/>
              </a:rPr>
              <a:t>+break</a:t>
            </a:r>
            <a:r>
              <a:rPr lang="en-US" altLang="tr-TR" sz="1800">
                <a:solidFill>
                  <a:schemeClr val="accent1"/>
                </a:solidFill>
                <a:latin typeface="Tahoma" panose="020B0604030504040204" pitchFamily="34" charset="0"/>
                <a:sym typeface="Wingdings" panose="05000000000000000000" pitchFamily="2" charset="2"/>
              </a:rPr>
              <a:t>()</a:t>
            </a:r>
          </a:p>
          <a:p>
            <a:pPr>
              <a:spcBef>
                <a:spcPct val="0"/>
              </a:spcBef>
              <a:buClrTx/>
              <a:buSzTx/>
              <a:buFontTx/>
              <a:buNone/>
            </a:pPr>
            <a:r>
              <a:rPr lang="en-US" altLang="tr-TR" sz="1800">
                <a:solidFill>
                  <a:schemeClr val="accent1"/>
                </a:solidFill>
                <a:latin typeface="Tahoma" panose="020B0604030504040204" pitchFamily="34" charset="0"/>
                <a:sym typeface="Wingdings" panose="05000000000000000000" pitchFamily="2" charset="2"/>
              </a:rPr>
              <a:t>+accelerate()</a:t>
            </a:r>
            <a:endParaRPr lang="en-US" altLang="tr-TR" sz="1800">
              <a:solidFill>
                <a:schemeClr val="accent1"/>
              </a:solidFill>
              <a:latin typeface="Tahoma" panose="020B0604030504040204" pitchFamily="34" charset="0"/>
            </a:endParaRPr>
          </a:p>
        </p:txBody>
      </p:sp>
      <p:sp>
        <p:nvSpPr>
          <p:cNvPr id="65539" name="Line 11">
            <a:extLst>
              <a:ext uri="{FF2B5EF4-FFF2-40B4-BE49-F238E27FC236}">
                <a16:creationId xmlns:a16="http://schemas.microsoft.com/office/drawing/2014/main" id="{4B0B231A-E91C-C381-2126-E4FBFBE90528}"/>
              </a:ext>
            </a:extLst>
          </p:cNvPr>
          <p:cNvSpPr>
            <a:spLocks noChangeShapeType="1"/>
          </p:cNvSpPr>
          <p:nvPr/>
        </p:nvSpPr>
        <p:spPr bwMode="auto">
          <a:xfrm>
            <a:off x="2047875" y="1077913"/>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0" name="Line 12">
            <a:extLst>
              <a:ext uri="{FF2B5EF4-FFF2-40B4-BE49-F238E27FC236}">
                <a16:creationId xmlns:a16="http://schemas.microsoft.com/office/drawing/2014/main" id="{437D0FD5-9C6B-0C0F-328A-F642031DE73F}"/>
              </a:ext>
            </a:extLst>
          </p:cNvPr>
          <p:cNvSpPr>
            <a:spLocks noChangeShapeType="1"/>
          </p:cNvSpPr>
          <p:nvPr/>
        </p:nvSpPr>
        <p:spPr bwMode="auto">
          <a:xfrm>
            <a:off x="2079625" y="1023938"/>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5541" name="Group 35">
            <a:extLst>
              <a:ext uri="{FF2B5EF4-FFF2-40B4-BE49-F238E27FC236}">
                <a16:creationId xmlns:a16="http://schemas.microsoft.com/office/drawing/2014/main" id="{EB25DE2F-C1D1-FDD5-7D33-B94158FC3C52}"/>
              </a:ext>
            </a:extLst>
          </p:cNvPr>
          <p:cNvGrpSpPr>
            <a:grpSpLocks/>
          </p:cNvGrpSpPr>
          <p:nvPr/>
        </p:nvGrpSpPr>
        <p:grpSpPr bwMode="auto">
          <a:xfrm>
            <a:off x="5002213" y="782638"/>
            <a:ext cx="3805237" cy="2543175"/>
            <a:chOff x="4544247" y="1334815"/>
            <a:chExt cx="3806222" cy="2543503"/>
          </a:xfrm>
        </p:grpSpPr>
        <p:sp>
          <p:nvSpPr>
            <p:cNvPr id="65561" name="Rectangle 6">
              <a:extLst>
                <a:ext uri="{FF2B5EF4-FFF2-40B4-BE49-F238E27FC236}">
                  <a16:creationId xmlns:a16="http://schemas.microsoft.com/office/drawing/2014/main" id="{4AB12E1C-CFCC-5877-374D-1DABA615692C}"/>
                </a:ext>
              </a:extLst>
            </p:cNvPr>
            <p:cNvSpPr>
              <a:spLocks noChangeArrowheads="1"/>
            </p:cNvSpPr>
            <p:nvPr/>
          </p:nvSpPr>
          <p:spPr bwMode="auto">
            <a:xfrm>
              <a:off x="5526963" y="1334815"/>
              <a:ext cx="2159000" cy="8920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i="1">
                  <a:solidFill>
                    <a:schemeClr val="accent1"/>
                  </a:solidFill>
                  <a:latin typeface="Tahoma" panose="020B0604030504040204" pitchFamily="34" charset="0"/>
                </a:rPr>
                <a:t>Breaking</a:t>
              </a:r>
            </a:p>
            <a:p>
              <a:pPr>
                <a:spcBef>
                  <a:spcPct val="0"/>
                </a:spcBef>
                <a:buClrTx/>
                <a:buSzTx/>
                <a:buFontTx/>
                <a:buNone/>
              </a:pPr>
              <a:endParaRPr lang="en-US" altLang="tr-TR" sz="1800">
                <a:solidFill>
                  <a:schemeClr val="accent1"/>
                </a:solidFill>
                <a:latin typeface="Tahoma" panose="020B0604030504040204" pitchFamily="34" charset="0"/>
              </a:endParaRPr>
            </a:p>
            <a:p>
              <a:pPr>
                <a:spcBef>
                  <a:spcPct val="0"/>
                </a:spcBef>
                <a:buClrTx/>
                <a:buSzTx/>
                <a:buFontTx/>
                <a:buNone/>
              </a:pPr>
              <a:r>
                <a:rPr lang="en-US" altLang="tr-TR" sz="1800" i="1">
                  <a:solidFill>
                    <a:schemeClr val="accent1"/>
                  </a:solidFill>
                  <a:latin typeface="Tahoma" panose="020B0604030504040204" pitchFamily="34" charset="0"/>
                </a:rPr>
                <a:t>+break</a:t>
              </a:r>
              <a:r>
                <a:rPr lang="en-US" altLang="tr-TR" sz="1800" i="1">
                  <a:solidFill>
                    <a:schemeClr val="accent1"/>
                  </a:solidFill>
                  <a:latin typeface="Tahoma" panose="020B0604030504040204" pitchFamily="34" charset="0"/>
                  <a:sym typeface="Wingdings" panose="05000000000000000000" pitchFamily="2" charset="2"/>
                </a:rPr>
                <a:t>()</a:t>
              </a:r>
            </a:p>
          </p:txBody>
        </p:sp>
        <p:sp>
          <p:nvSpPr>
            <p:cNvPr id="65562" name="AutoShape 8">
              <a:extLst>
                <a:ext uri="{FF2B5EF4-FFF2-40B4-BE49-F238E27FC236}">
                  <a16:creationId xmlns:a16="http://schemas.microsoft.com/office/drawing/2014/main" id="{A49905AC-9864-F3FE-47EF-4D358DB0865D}"/>
                </a:ext>
              </a:extLst>
            </p:cNvPr>
            <p:cNvSpPr>
              <a:spLocks noChangeArrowheads="1"/>
            </p:cNvSpPr>
            <p:nvPr/>
          </p:nvSpPr>
          <p:spPr bwMode="auto">
            <a:xfrm>
              <a:off x="6535025" y="2225293"/>
              <a:ext cx="336550" cy="287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65563" name="Line 11">
              <a:extLst>
                <a:ext uri="{FF2B5EF4-FFF2-40B4-BE49-F238E27FC236}">
                  <a16:creationId xmlns:a16="http://schemas.microsoft.com/office/drawing/2014/main" id="{90320F63-10FF-90B0-F905-6A879974723C}"/>
                </a:ext>
              </a:extLst>
            </p:cNvPr>
            <p:cNvSpPr>
              <a:spLocks noChangeShapeType="1"/>
            </p:cNvSpPr>
            <p:nvPr/>
          </p:nvSpPr>
          <p:spPr bwMode="auto">
            <a:xfrm>
              <a:off x="5495434" y="1719812"/>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4" name="Line 12">
              <a:extLst>
                <a:ext uri="{FF2B5EF4-FFF2-40B4-BE49-F238E27FC236}">
                  <a16:creationId xmlns:a16="http://schemas.microsoft.com/office/drawing/2014/main" id="{71B6CA9E-9C29-C7A5-6221-0D732F35B3E1}"/>
                </a:ext>
              </a:extLst>
            </p:cNvPr>
            <p:cNvSpPr>
              <a:spLocks noChangeShapeType="1"/>
            </p:cNvSpPr>
            <p:nvPr/>
          </p:nvSpPr>
          <p:spPr bwMode="auto">
            <a:xfrm>
              <a:off x="5511199" y="1822780"/>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5565" name="Group 22">
              <a:extLst>
                <a:ext uri="{FF2B5EF4-FFF2-40B4-BE49-F238E27FC236}">
                  <a16:creationId xmlns:a16="http://schemas.microsoft.com/office/drawing/2014/main" id="{16E6EEE3-519C-B67B-9CDC-575843B98D99}"/>
                </a:ext>
              </a:extLst>
            </p:cNvPr>
            <p:cNvGrpSpPr>
              <a:grpSpLocks/>
            </p:cNvGrpSpPr>
            <p:nvPr/>
          </p:nvGrpSpPr>
          <p:grpSpPr bwMode="auto">
            <a:xfrm>
              <a:off x="4544247" y="3095298"/>
              <a:ext cx="1604305" cy="783020"/>
              <a:chOff x="3755972" y="3079532"/>
              <a:chExt cx="2169506" cy="783020"/>
            </a:xfrm>
          </p:grpSpPr>
          <p:sp>
            <p:nvSpPr>
              <p:cNvPr id="65572" name="Rectangle 6">
                <a:extLst>
                  <a:ext uri="{FF2B5EF4-FFF2-40B4-BE49-F238E27FC236}">
                    <a16:creationId xmlns:a16="http://schemas.microsoft.com/office/drawing/2014/main" id="{CF348BDC-22B0-8DAC-C282-5B9B02F7B0FE}"/>
                  </a:ext>
                </a:extLst>
              </p:cNvPr>
              <p:cNvSpPr>
                <a:spLocks noChangeArrowheads="1"/>
              </p:cNvSpPr>
              <p:nvPr/>
            </p:nvSpPr>
            <p:spPr bwMode="auto">
              <a:xfrm>
                <a:off x="3771736" y="3079532"/>
                <a:ext cx="2140333" cy="7830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chemeClr val="accent1"/>
                    </a:solidFill>
                    <a:latin typeface="Tahoma" panose="020B0604030504040204" pitchFamily="34" charset="0"/>
                  </a:rPr>
                  <a:t>Break1</a:t>
                </a:r>
              </a:p>
              <a:p>
                <a:pPr>
                  <a:spcBef>
                    <a:spcPct val="0"/>
                  </a:spcBef>
                  <a:buClrTx/>
                  <a:buSzTx/>
                  <a:buFontTx/>
                  <a:buNone/>
                </a:pPr>
                <a:r>
                  <a:rPr lang="en-US" altLang="tr-TR" sz="1800">
                    <a:solidFill>
                      <a:schemeClr val="accent1"/>
                    </a:solidFill>
                    <a:latin typeface="Tahoma" panose="020B0604030504040204" pitchFamily="34" charset="0"/>
                  </a:rPr>
                  <a:t>+break</a:t>
                </a:r>
                <a:r>
                  <a:rPr lang="en-US" altLang="tr-TR" sz="1800">
                    <a:solidFill>
                      <a:schemeClr val="accent1"/>
                    </a:solidFill>
                    <a:latin typeface="Tahoma" panose="020B0604030504040204" pitchFamily="34" charset="0"/>
                    <a:sym typeface="Wingdings" panose="05000000000000000000" pitchFamily="2" charset="2"/>
                  </a:rPr>
                  <a:t>()</a:t>
                </a:r>
              </a:p>
            </p:txBody>
          </p:sp>
          <p:sp>
            <p:nvSpPr>
              <p:cNvPr id="65573" name="Line 12">
                <a:extLst>
                  <a:ext uri="{FF2B5EF4-FFF2-40B4-BE49-F238E27FC236}">
                    <a16:creationId xmlns:a16="http://schemas.microsoft.com/office/drawing/2014/main" id="{290BCF19-9C06-FCED-F348-E3525C2B40FD}"/>
                  </a:ext>
                </a:extLst>
              </p:cNvPr>
              <p:cNvSpPr>
                <a:spLocks noChangeShapeType="1"/>
              </p:cNvSpPr>
              <p:nvPr/>
            </p:nvSpPr>
            <p:spPr bwMode="auto">
              <a:xfrm>
                <a:off x="3755972" y="3425607"/>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4" name="Line 12">
                <a:extLst>
                  <a:ext uri="{FF2B5EF4-FFF2-40B4-BE49-F238E27FC236}">
                    <a16:creationId xmlns:a16="http://schemas.microsoft.com/office/drawing/2014/main" id="{DB093BBA-4D8E-46AF-4A34-86B5056DA65D}"/>
                  </a:ext>
                </a:extLst>
              </p:cNvPr>
              <p:cNvSpPr>
                <a:spLocks noChangeShapeType="1"/>
              </p:cNvSpPr>
              <p:nvPr/>
            </p:nvSpPr>
            <p:spPr bwMode="auto">
              <a:xfrm>
                <a:off x="3766478" y="3499177"/>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5566" name="Group 23">
              <a:extLst>
                <a:ext uri="{FF2B5EF4-FFF2-40B4-BE49-F238E27FC236}">
                  <a16:creationId xmlns:a16="http://schemas.microsoft.com/office/drawing/2014/main" id="{E8BD1998-2404-B78A-E471-33ECDE187F9C}"/>
                </a:ext>
              </a:extLst>
            </p:cNvPr>
            <p:cNvGrpSpPr>
              <a:grpSpLocks/>
            </p:cNvGrpSpPr>
            <p:nvPr/>
          </p:nvGrpSpPr>
          <p:grpSpPr bwMode="auto">
            <a:xfrm>
              <a:off x="6746164" y="3090042"/>
              <a:ext cx="1604305" cy="783020"/>
              <a:chOff x="3755972" y="3079532"/>
              <a:chExt cx="2169506" cy="783020"/>
            </a:xfrm>
          </p:grpSpPr>
          <p:sp>
            <p:nvSpPr>
              <p:cNvPr id="65569" name="Rectangle 6">
                <a:extLst>
                  <a:ext uri="{FF2B5EF4-FFF2-40B4-BE49-F238E27FC236}">
                    <a16:creationId xmlns:a16="http://schemas.microsoft.com/office/drawing/2014/main" id="{48BD42C9-2911-D270-38B5-CDC0DEAAAF4A}"/>
                  </a:ext>
                </a:extLst>
              </p:cNvPr>
              <p:cNvSpPr>
                <a:spLocks noChangeArrowheads="1"/>
              </p:cNvSpPr>
              <p:nvPr/>
            </p:nvSpPr>
            <p:spPr bwMode="auto">
              <a:xfrm>
                <a:off x="3771736" y="3079532"/>
                <a:ext cx="2140333" cy="7830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chemeClr val="accent1"/>
                    </a:solidFill>
                    <a:latin typeface="Tahoma" panose="020B0604030504040204" pitchFamily="34" charset="0"/>
                  </a:rPr>
                  <a:t>Break2</a:t>
                </a:r>
              </a:p>
              <a:p>
                <a:pPr>
                  <a:spcBef>
                    <a:spcPct val="0"/>
                  </a:spcBef>
                  <a:buClrTx/>
                  <a:buSzTx/>
                  <a:buFontTx/>
                  <a:buNone/>
                </a:pPr>
                <a:r>
                  <a:rPr lang="en-US" altLang="tr-TR" sz="1800">
                    <a:solidFill>
                      <a:schemeClr val="accent1"/>
                    </a:solidFill>
                    <a:latin typeface="Tahoma" panose="020B0604030504040204" pitchFamily="34" charset="0"/>
                  </a:rPr>
                  <a:t>+break</a:t>
                </a:r>
                <a:r>
                  <a:rPr lang="en-US" altLang="tr-TR" sz="1800">
                    <a:solidFill>
                      <a:schemeClr val="accent1"/>
                    </a:solidFill>
                    <a:latin typeface="Tahoma" panose="020B0604030504040204" pitchFamily="34" charset="0"/>
                    <a:sym typeface="Wingdings" panose="05000000000000000000" pitchFamily="2" charset="2"/>
                  </a:rPr>
                  <a:t>()</a:t>
                </a:r>
              </a:p>
            </p:txBody>
          </p:sp>
          <p:sp>
            <p:nvSpPr>
              <p:cNvPr id="65570" name="Line 12">
                <a:extLst>
                  <a:ext uri="{FF2B5EF4-FFF2-40B4-BE49-F238E27FC236}">
                    <a16:creationId xmlns:a16="http://schemas.microsoft.com/office/drawing/2014/main" id="{EF2D78AD-3D39-6CB5-905F-519F138C4254}"/>
                  </a:ext>
                </a:extLst>
              </p:cNvPr>
              <p:cNvSpPr>
                <a:spLocks noChangeShapeType="1"/>
              </p:cNvSpPr>
              <p:nvPr/>
            </p:nvSpPr>
            <p:spPr bwMode="auto">
              <a:xfrm>
                <a:off x="3755972" y="3425607"/>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1" name="Line 12">
                <a:extLst>
                  <a:ext uri="{FF2B5EF4-FFF2-40B4-BE49-F238E27FC236}">
                    <a16:creationId xmlns:a16="http://schemas.microsoft.com/office/drawing/2014/main" id="{6D9457FF-105C-FE77-5D98-CA952B141C7C}"/>
                  </a:ext>
                </a:extLst>
              </p:cNvPr>
              <p:cNvSpPr>
                <a:spLocks noChangeShapeType="1"/>
              </p:cNvSpPr>
              <p:nvPr/>
            </p:nvSpPr>
            <p:spPr bwMode="auto">
              <a:xfrm>
                <a:off x="3766478" y="3499177"/>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65567" name="Elbow Connector 28">
              <a:extLst>
                <a:ext uri="{FF2B5EF4-FFF2-40B4-BE49-F238E27FC236}">
                  <a16:creationId xmlns:a16="http://schemas.microsoft.com/office/drawing/2014/main" id="{B3520BD4-A6E4-D9FC-FCC0-EBDE62CE53C7}"/>
                </a:ext>
              </a:extLst>
            </p:cNvPr>
            <p:cNvCxnSpPr>
              <a:cxnSpLocks noChangeShapeType="1"/>
              <a:stCxn id="65562" idx="3"/>
              <a:endCxn id="65572" idx="0"/>
            </p:cNvCxnSpPr>
            <p:nvPr/>
          </p:nvCxnSpPr>
          <p:spPr bwMode="auto">
            <a:xfrm rot="5400000">
              <a:off x="5733952" y="2125949"/>
              <a:ext cx="582667" cy="1356030"/>
            </a:xfrm>
            <a:prstGeom prst="bentConnector3">
              <a:avLst>
                <a:gd name="adj1" fmla="val 50000"/>
              </a:avLst>
            </a:prstGeom>
            <a:noFill/>
            <a:ln w="9525" algn="ctr">
              <a:solidFill>
                <a:schemeClr val="tx1"/>
              </a:solidFill>
              <a:prstDash val="dash"/>
              <a:round/>
              <a:headEnd/>
              <a:tailEnd type="none" w="med" len="med"/>
            </a:ln>
            <a:extLst>
              <a:ext uri="{909E8E84-426E-40DD-AFC4-6F175D3DCCD1}">
                <a14:hiddenFill xmlns:a14="http://schemas.microsoft.com/office/drawing/2010/main">
                  <a:noFill/>
                </a14:hiddenFill>
              </a:ext>
            </a:extLst>
          </p:spPr>
        </p:cxnSp>
        <p:cxnSp>
          <p:nvCxnSpPr>
            <p:cNvPr id="65568" name="Elbow Connector 31">
              <a:extLst>
                <a:ext uri="{FF2B5EF4-FFF2-40B4-BE49-F238E27FC236}">
                  <a16:creationId xmlns:a16="http://schemas.microsoft.com/office/drawing/2014/main" id="{1BCB9C22-6417-36EE-010F-DCD03333102F}"/>
                </a:ext>
              </a:extLst>
            </p:cNvPr>
            <p:cNvCxnSpPr>
              <a:cxnSpLocks noChangeShapeType="1"/>
              <a:stCxn id="65562" idx="3"/>
              <a:endCxn id="65569" idx="0"/>
            </p:cNvCxnSpPr>
            <p:nvPr/>
          </p:nvCxnSpPr>
          <p:spPr bwMode="auto">
            <a:xfrm rot="16200000" flipH="1">
              <a:off x="6837538" y="2378392"/>
              <a:ext cx="577411" cy="845887"/>
            </a:xfrm>
            <a:prstGeom prst="bentConnector3">
              <a:avLst>
                <a:gd name="adj1" fmla="val 50000"/>
              </a:avLst>
            </a:prstGeom>
            <a:noFill/>
            <a:ln w="9525" algn="ctr">
              <a:solidFill>
                <a:schemeClr val="tx1"/>
              </a:solidFill>
              <a:prstDash val="dash"/>
              <a:round/>
              <a:headEnd/>
              <a:tailEnd type="none" w="med" len="med"/>
            </a:ln>
            <a:extLst>
              <a:ext uri="{909E8E84-426E-40DD-AFC4-6F175D3DCCD1}">
                <a14:hiddenFill xmlns:a14="http://schemas.microsoft.com/office/drawing/2010/main">
                  <a:noFill/>
                </a14:hiddenFill>
              </a:ext>
            </a:extLst>
          </p:spPr>
        </p:cxnSp>
      </p:grpSp>
      <p:cxnSp>
        <p:nvCxnSpPr>
          <p:cNvPr id="65542" name="Straight Arrow Connector 34">
            <a:extLst>
              <a:ext uri="{FF2B5EF4-FFF2-40B4-BE49-F238E27FC236}">
                <a16:creationId xmlns:a16="http://schemas.microsoft.com/office/drawing/2014/main" id="{03501461-C086-5330-4D92-09BDC4B82AB8}"/>
              </a:ext>
            </a:extLst>
          </p:cNvPr>
          <p:cNvCxnSpPr>
            <a:cxnSpLocks noChangeShapeType="1"/>
            <a:stCxn id="65538" idx="3"/>
            <a:endCxn id="65561" idx="1"/>
          </p:cNvCxnSpPr>
          <p:nvPr/>
        </p:nvCxnSpPr>
        <p:spPr bwMode="auto">
          <a:xfrm>
            <a:off x="4206875" y="1203325"/>
            <a:ext cx="1778000" cy="25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65543" name="Group 36">
            <a:extLst>
              <a:ext uri="{FF2B5EF4-FFF2-40B4-BE49-F238E27FC236}">
                <a16:creationId xmlns:a16="http://schemas.microsoft.com/office/drawing/2014/main" id="{A1E14DD9-88DF-29CA-2F09-51A38EB908AA}"/>
              </a:ext>
            </a:extLst>
          </p:cNvPr>
          <p:cNvGrpSpPr>
            <a:grpSpLocks/>
          </p:cNvGrpSpPr>
          <p:nvPr/>
        </p:nvGrpSpPr>
        <p:grpSpPr bwMode="auto">
          <a:xfrm>
            <a:off x="4033838" y="4041775"/>
            <a:ext cx="3806825" cy="2543175"/>
            <a:chOff x="4544247" y="1334815"/>
            <a:chExt cx="3806222" cy="2543503"/>
          </a:xfrm>
        </p:grpSpPr>
        <p:sp>
          <p:nvSpPr>
            <p:cNvPr id="65547" name="Rectangle 6">
              <a:extLst>
                <a:ext uri="{FF2B5EF4-FFF2-40B4-BE49-F238E27FC236}">
                  <a16:creationId xmlns:a16="http://schemas.microsoft.com/office/drawing/2014/main" id="{47006D3A-8C35-42E3-6BE7-60729E8C0B0C}"/>
                </a:ext>
              </a:extLst>
            </p:cNvPr>
            <p:cNvSpPr>
              <a:spLocks noChangeArrowheads="1"/>
            </p:cNvSpPr>
            <p:nvPr/>
          </p:nvSpPr>
          <p:spPr bwMode="auto">
            <a:xfrm>
              <a:off x="5526963" y="1334815"/>
              <a:ext cx="2159000" cy="8920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i="1">
                  <a:solidFill>
                    <a:schemeClr val="accent1"/>
                  </a:solidFill>
                  <a:latin typeface="Tahoma" panose="020B0604030504040204" pitchFamily="34" charset="0"/>
                </a:rPr>
                <a:t>Accelarate</a:t>
              </a:r>
            </a:p>
            <a:p>
              <a:pPr>
                <a:spcBef>
                  <a:spcPct val="0"/>
                </a:spcBef>
                <a:buClrTx/>
                <a:buSzTx/>
                <a:buFontTx/>
                <a:buNone/>
              </a:pPr>
              <a:endParaRPr lang="en-US" altLang="tr-TR" sz="1800">
                <a:solidFill>
                  <a:schemeClr val="accent1"/>
                </a:solidFill>
                <a:latin typeface="Tahoma" panose="020B0604030504040204" pitchFamily="34" charset="0"/>
              </a:endParaRPr>
            </a:p>
            <a:p>
              <a:pPr>
                <a:spcBef>
                  <a:spcPct val="0"/>
                </a:spcBef>
                <a:buClrTx/>
                <a:buSzTx/>
                <a:buFontTx/>
                <a:buNone/>
              </a:pPr>
              <a:r>
                <a:rPr lang="en-US" altLang="tr-TR" sz="1800" i="1">
                  <a:solidFill>
                    <a:schemeClr val="accent1"/>
                  </a:solidFill>
                  <a:latin typeface="Tahoma" panose="020B0604030504040204" pitchFamily="34" charset="0"/>
                </a:rPr>
                <a:t>+accelerate</a:t>
              </a:r>
              <a:r>
                <a:rPr lang="en-US" altLang="tr-TR" sz="1800" i="1">
                  <a:solidFill>
                    <a:schemeClr val="accent1"/>
                  </a:solidFill>
                  <a:latin typeface="Tahoma" panose="020B0604030504040204" pitchFamily="34" charset="0"/>
                  <a:sym typeface="Wingdings" panose="05000000000000000000" pitchFamily="2" charset="2"/>
                </a:rPr>
                <a:t>()</a:t>
              </a:r>
            </a:p>
          </p:txBody>
        </p:sp>
        <p:sp>
          <p:nvSpPr>
            <p:cNvPr id="65548" name="AutoShape 8">
              <a:extLst>
                <a:ext uri="{FF2B5EF4-FFF2-40B4-BE49-F238E27FC236}">
                  <a16:creationId xmlns:a16="http://schemas.microsoft.com/office/drawing/2014/main" id="{DC058A03-4A23-C56C-0C81-6AADAB33491B}"/>
                </a:ext>
              </a:extLst>
            </p:cNvPr>
            <p:cNvSpPr>
              <a:spLocks noChangeArrowheads="1"/>
            </p:cNvSpPr>
            <p:nvPr/>
          </p:nvSpPr>
          <p:spPr bwMode="auto">
            <a:xfrm>
              <a:off x="6535025" y="2225293"/>
              <a:ext cx="336550" cy="287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65549" name="Line 11">
              <a:extLst>
                <a:ext uri="{FF2B5EF4-FFF2-40B4-BE49-F238E27FC236}">
                  <a16:creationId xmlns:a16="http://schemas.microsoft.com/office/drawing/2014/main" id="{B47F2636-2000-2C30-FF0F-2809695707D2}"/>
                </a:ext>
              </a:extLst>
            </p:cNvPr>
            <p:cNvSpPr>
              <a:spLocks noChangeShapeType="1"/>
            </p:cNvSpPr>
            <p:nvPr/>
          </p:nvSpPr>
          <p:spPr bwMode="auto">
            <a:xfrm>
              <a:off x="5495434" y="1719812"/>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0" name="Line 12">
              <a:extLst>
                <a:ext uri="{FF2B5EF4-FFF2-40B4-BE49-F238E27FC236}">
                  <a16:creationId xmlns:a16="http://schemas.microsoft.com/office/drawing/2014/main" id="{756D9DB3-9670-B8FC-E44D-43739EF6AFA7}"/>
                </a:ext>
              </a:extLst>
            </p:cNvPr>
            <p:cNvSpPr>
              <a:spLocks noChangeShapeType="1"/>
            </p:cNvSpPr>
            <p:nvPr/>
          </p:nvSpPr>
          <p:spPr bwMode="auto">
            <a:xfrm>
              <a:off x="5511199" y="1822780"/>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5551" name="Group 22">
              <a:extLst>
                <a:ext uri="{FF2B5EF4-FFF2-40B4-BE49-F238E27FC236}">
                  <a16:creationId xmlns:a16="http://schemas.microsoft.com/office/drawing/2014/main" id="{067CF35D-79EE-BE36-BD22-9D8FDFCC5FA9}"/>
                </a:ext>
              </a:extLst>
            </p:cNvPr>
            <p:cNvGrpSpPr>
              <a:grpSpLocks/>
            </p:cNvGrpSpPr>
            <p:nvPr/>
          </p:nvGrpSpPr>
          <p:grpSpPr bwMode="auto">
            <a:xfrm>
              <a:off x="4544247" y="3095298"/>
              <a:ext cx="1604305" cy="783020"/>
              <a:chOff x="3755972" y="3079532"/>
              <a:chExt cx="2169506" cy="783020"/>
            </a:xfrm>
          </p:grpSpPr>
          <p:sp>
            <p:nvSpPr>
              <p:cNvPr id="65558" name="Rectangle 6">
                <a:extLst>
                  <a:ext uri="{FF2B5EF4-FFF2-40B4-BE49-F238E27FC236}">
                    <a16:creationId xmlns:a16="http://schemas.microsoft.com/office/drawing/2014/main" id="{4A843C8A-674F-1866-FE84-0B783F8804EA}"/>
                  </a:ext>
                </a:extLst>
              </p:cNvPr>
              <p:cNvSpPr>
                <a:spLocks noChangeArrowheads="1"/>
              </p:cNvSpPr>
              <p:nvPr/>
            </p:nvSpPr>
            <p:spPr bwMode="auto">
              <a:xfrm>
                <a:off x="3771736" y="3079532"/>
                <a:ext cx="2140333" cy="7830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chemeClr val="accent1"/>
                    </a:solidFill>
                    <a:latin typeface="Tahoma" panose="020B0604030504040204" pitchFamily="34" charset="0"/>
                  </a:rPr>
                  <a:t>Accelarate1</a:t>
                </a:r>
              </a:p>
              <a:p>
                <a:pPr>
                  <a:spcBef>
                    <a:spcPct val="0"/>
                  </a:spcBef>
                  <a:buClrTx/>
                  <a:buSzTx/>
                  <a:buFontTx/>
                  <a:buNone/>
                </a:pPr>
                <a:r>
                  <a:rPr lang="en-US" altLang="tr-TR" sz="1800">
                    <a:solidFill>
                      <a:schemeClr val="accent1"/>
                    </a:solidFill>
                    <a:latin typeface="Tahoma" panose="020B0604030504040204" pitchFamily="34" charset="0"/>
                  </a:rPr>
                  <a:t>+accelerate</a:t>
                </a:r>
                <a:r>
                  <a:rPr lang="en-US" altLang="tr-TR" sz="1800">
                    <a:solidFill>
                      <a:schemeClr val="accent1"/>
                    </a:solidFill>
                    <a:latin typeface="Tahoma" panose="020B0604030504040204" pitchFamily="34" charset="0"/>
                    <a:sym typeface="Wingdings" panose="05000000000000000000" pitchFamily="2" charset="2"/>
                  </a:rPr>
                  <a:t>()</a:t>
                </a:r>
              </a:p>
            </p:txBody>
          </p:sp>
          <p:sp>
            <p:nvSpPr>
              <p:cNvPr id="65559" name="Line 12">
                <a:extLst>
                  <a:ext uri="{FF2B5EF4-FFF2-40B4-BE49-F238E27FC236}">
                    <a16:creationId xmlns:a16="http://schemas.microsoft.com/office/drawing/2014/main" id="{A2F7B5F3-7309-20AF-32AB-D0C752217D26}"/>
                  </a:ext>
                </a:extLst>
              </p:cNvPr>
              <p:cNvSpPr>
                <a:spLocks noChangeShapeType="1"/>
              </p:cNvSpPr>
              <p:nvPr/>
            </p:nvSpPr>
            <p:spPr bwMode="auto">
              <a:xfrm>
                <a:off x="3755972" y="3425607"/>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0" name="Line 12">
                <a:extLst>
                  <a:ext uri="{FF2B5EF4-FFF2-40B4-BE49-F238E27FC236}">
                    <a16:creationId xmlns:a16="http://schemas.microsoft.com/office/drawing/2014/main" id="{EDA59614-6A2C-ABDF-F52D-E244A66A5C20}"/>
                  </a:ext>
                </a:extLst>
              </p:cNvPr>
              <p:cNvSpPr>
                <a:spLocks noChangeShapeType="1"/>
              </p:cNvSpPr>
              <p:nvPr/>
            </p:nvSpPr>
            <p:spPr bwMode="auto">
              <a:xfrm>
                <a:off x="3766478" y="3499177"/>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5552" name="Group 23">
              <a:extLst>
                <a:ext uri="{FF2B5EF4-FFF2-40B4-BE49-F238E27FC236}">
                  <a16:creationId xmlns:a16="http://schemas.microsoft.com/office/drawing/2014/main" id="{28F2A09A-6898-FF90-CCC7-B5CD6B53B757}"/>
                </a:ext>
              </a:extLst>
            </p:cNvPr>
            <p:cNvGrpSpPr>
              <a:grpSpLocks/>
            </p:cNvGrpSpPr>
            <p:nvPr/>
          </p:nvGrpSpPr>
          <p:grpSpPr bwMode="auto">
            <a:xfrm>
              <a:off x="6746164" y="3090042"/>
              <a:ext cx="1604305" cy="783020"/>
              <a:chOff x="3755972" y="3079532"/>
              <a:chExt cx="2169506" cy="783020"/>
            </a:xfrm>
          </p:grpSpPr>
          <p:sp>
            <p:nvSpPr>
              <p:cNvPr id="65555" name="Rectangle 6">
                <a:extLst>
                  <a:ext uri="{FF2B5EF4-FFF2-40B4-BE49-F238E27FC236}">
                    <a16:creationId xmlns:a16="http://schemas.microsoft.com/office/drawing/2014/main" id="{636FB542-544A-2745-0019-16012984393C}"/>
                  </a:ext>
                </a:extLst>
              </p:cNvPr>
              <p:cNvSpPr>
                <a:spLocks noChangeArrowheads="1"/>
              </p:cNvSpPr>
              <p:nvPr/>
            </p:nvSpPr>
            <p:spPr bwMode="auto">
              <a:xfrm>
                <a:off x="3771736" y="3079532"/>
                <a:ext cx="2140333" cy="7830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chemeClr val="accent1"/>
                    </a:solidFill>
                    <a:latin typeface="Tahoma" panose="020B0604030504040204" pitchFamily="34" charset="0"/>
                  </a:rPr>
                  <a:t>Accelarate2</a:t>
                </a:r>
              </a:p>
              <a:p>
                <a:pPr>
                  <a:spcBef>
                    <a:spcPct val="0"/>
                  </a:spcBef>
                  <a:buClrTx/>
                  <a:buSzTx/>
                  <a:buFontTx/>
                  <a:buNone/>
                </a:pPr>
                <a:r>
                  <a:rPr lang="en-US" altLang="tr-TR" sz="1800">
                    <a:solidFill>
                      <a:schemeClr val="accent1"/>
                    </a:solidFill>
                    <a:latin typeface="Tahoma" panose="020B0604030504040204" pitchFamily="34" charset="0"/>
                  </a:rPr>
                  <a:t>+accelerate</a:t>
                </a:r>
                <a:r>
                  <a:rPr lang="en-US" altLang="tr-TR" sz="1800">
                    <a:solidFill>
                      <a:schemeClr val="accent1"/>
                    </a:solidFill>
                    <a:latin typeface="Tahoma" panose="020B0604030504040204" pitchFamily="34" charset="0"/>
                    <a:sym typeface="Wingdings" panose="05000000000000000000" pitchFamily="2" charset="2"/>
                  </a:rPr>
                  <a:t>()</a:t>
                </a:r>
              </a:p>
            </p:txBody>
          </p:sp>
          <p:sp>
            <p:nvSpPr>
              <p:cNvPr id="65556" name="Line 12">
                <a:extLst>
                  <a:ext uri="{FF2B5EF4-FFF2-40B4-BE49-F238E27FC236}">
                    <a16:creationId xmlns:a16="http://schemas.microsoft.com/office/drawing/2014/main" id="{BAACE6CE-3D5D-92C2-FF1B-C1C6CACFB4D1}"/>
                  </a:ext>
                </a:extLst>
              </p:cNvPr>
              <p:cNvSpPr>
                <a:spLocks noChangeShapeType="1"/>
              </p:cNvSpPr>
              <p:nvPr/>
            </p:nvSpPr>
            <p:spPr bwMode="auto">
              <a:xfrm>
                <a:off x="3755972" y="3425607"/>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7" name="Line 12">
                <a:extLst>
                  <a:ext uri="{FF2B5EF4-FFF2-40B4-BE49-F238E27FC236}">
                    <a16:creationId xmlns:a16="http://schemas.microsoft.com/office/drawing/2014/main" id="{94FFD23E-BC95-5E4C-3124-96013660E1B6}"/>
                  </a:ext>
                </a:extLst>
              </p:cNvPr>
              <p:cNvSpPr>
                <a:spLocks noChangeShapeType="1"/>
              </p:cNvSpPr>
              <p:nvPr/>
            </p:nvSpPr>
            <p:spPr bwMode="auto">
              <a:xfrm>
                <a:off x="3766478" y="3499177"/>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65553" name="Elbow Connector 43">
              <a:extLst>
                <a:ext uri="{FF2B5EF4-FFF2-40B4-BE49-F238E27FC236}">
                  <a16:creationId xmlns:a16="http://schemas.microsoft.com/office/drawing/2014/main" id="{2BF0B715-C9BE-A703-E77E-787E110F9F92}"/>
                </a:ext>
              </a:extLst>
            </p:cNvPr>
            <p:cNvCxnSpPr>
              <a:cxnSpLocks noChangeShapeType="1"/>
              <a:stCxn id="65548" idx="3"/>
              <a:endCxn id="65558" idx="0"/>
            </p:cNvCxnSpPr>
            <p:nvPr/>
          </p:nvCxnSpPr>
          <p:spPr bwMode="auto">
            <a:xfrm rot="5400000">
              <a:off x="5733952" y="2125949"/>
              <a:ext cx="582667" cy="1356030"/>
            </a:xfrm>
            <a:prstGeom prst="bentConnector3">
              <a:avLst>
                <a:gd name="adj1" fmla="val 50000"/>
              </a:avLst>
            </a:prstGeom>
            <a:noFill/>
            <a:ln w="9525" algn="ctr">
              <a:solidFill>
                <a:schemeClr val="tx1"/>
              </a:solidFill>
              <a:prstDash val="dash"/>
              <a:round/>
              <a:headEnd/>
              <a:tailEnd type="none" w="med" len="med"/>
            </a:ln>
            <a:extLst>
              <a:ext uri="{909E8E84-426E-40DD-AFC4-6F175D3DCCD1}">
                <a14:hiddenFill xmlns:a14="http://schemas.microsoft.com/office/drawing/2010/main">
                  <a:noFill/>
                </a14:hiddenFill>
              </a:ext>
            </a:extLst>
          </p:spPr>
        </p:cxnSp>
        <p:cxnSp>
          <p:nvCxnSpPr>
            <p:cNvPr id="65554" name="Elbow Connector 44">
              <a:extLst>
                <a:ext uri="{FF2B5EF4-FFF2-40B4-BE49-F238E27FC236}">
                  <a16:creationId xmlns:a16="http://schemas.microsoft.com/office/drawing/2014/main" id="{F0DC3F85-E548-84B9-024D-942623777A4B}"/>
                </a:ext>
              </a:extLst>
            </p:cNvPr>
            <p:cNvCxnSpPr>
              <a:cxnSpLocks noChangeShapeType="1"/>
              <a:stCxn id="65548" idx="3"/>
              <a:endCxn id="65555" idx="0"/>
            </p:cNvCxnSpPr>
            <p:nvPr/>
          </p:nvCxnSpPr>
          <p:spPr bwMode="auto">
            <a:xfrm rot="16200000" flipH="1">
              <a:off x="6837538" y="2378392"/>
              <a:ext cx="577411" cy="845887"/>
            </a:xfrm>
            <a:prstGeom prst="bentConnector3">
              <a:avLst>
                <a:gd name="adj1" fmla="val 50000"/>
              </a:avLst>
            </a:prstGeom>
            <a:noFill/>
            <a:ln w="9525" algn="ctr">
              <a:solidFill>
                <a:schemeClr val="tx1"/>
              </a:solidFill>
              <a:prstDash val="dash"/>
              <a:round/>
              <a:headEnd/>
              <a:tailEnd type="none" w="med" len="med"/>
            </a:ln>
            <a:extLst>
              <a:ext uri="{909E8E84-426E-40DD-AFC4-6F175D3DCCD1}">
                <a14:hiddenFill xmlns:a14="http://schemas.microsoft.com/office/drawing/2010/main">
                  <a:noFill/>
                </a14:hiddenFill>
              </a:ext>
            </a:extLst>
          </p:spPr>
        </p:cxnSp>
      </p:grpSp>
      <p:cxnSp>
        <p:nvCxnSpPr>
          <p:cNvPr id="65544" name="Straight Arrow Connector 51">
            <a:extLst>
              <a:ext uri="{FF2B5EF4-FFF2-40B4-BE49-F238E27FC236}">
                <a16:creationId xmlns:a16="http://schemas.microsoft.com/office/drawing/2014/main" id="{45F625B4-021D-57F1-A1BB-676CF53A2BC1}"/>
              </a:ext>
            </a:extLst>
          </p:cNvPr>
          <p:cNvCxnSpPr>
            <a:cxnSpLocks noChangeShapeType="1"/>
            <a:endCxn id="65547" idx="1"/>
          </p:cNvCxnSpPr>
          <p:nvPr/>
        </p:nvCxnSpPr>
        <p:spPr bwMode="auto">
          <a:xfrm rot="16200000" flipH="1">
            <a:off x="3070225" y="2541588"/>
            <a:ext cx="2879725" cy="10128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5545" name="TextBox 56">
            <a:extLst>
              <a:ext uri="{FF2B5EF4-FFF2-40B4-BE49-F238E27FC236}">
                <a16:creationId xmlns:a16="http://schemas.microsoft.com/office/drawing/2014/main" id="{52D18D89-A721-FBF5-A05C-FB7D50D3A179}"/>
              </a:ext>
            </a:extLst>
          </p:cNvPr>
          <p:cNvSpPr txBox="1">
            <a:spLocks noChangeArrowheads="1"/>
          </p:cNvSpPr>
          <p:nvPr/>
        </p:nvSpPr>
        <p:spPr bwMode="auto">
          <a:xfrm>
            <a:off x="204788" y="4414838"/>
            <a:ext cx="45448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dirty="0"/>
              <a:t>You can attach a Breaking</a:t>
            </a:r>
          </a:p>
          <a:p>
            <a:pPr>
              <a:spcBef>
                <a:spcPct val="0"/>
              </a:spcBef>
              <a:buClrTx/>
              <a:buSzTx/>
              <a:buFontTx/>
              <a:buNone/>
            </a:pPr>
            <a:r>
              <a:rPr lang="en-US" altLang="tr-TR" sz="1800" dirty="0"/>
              <a:t>after creating a car at runtime.</a:t>
            </a:r>
          </a:p>
          <a:p>
            <a:pPr>
              <a:spcBef>
                <a:spcPct val="0"/>
              </a:spcBef>
              <a:buClrTx/>
              <a:buSzTx/>
              <a:buFontTx/>
              <a:buNone/>
            </a:pPr>
            <a:r>
              <a:rPr lang="en-US" altLang="tr-TR" sz="1800" dirty="0"/>
              <a:t>You can change the Breaking,</a:t>
            </a:r>
          </a:p>
          <a:p>
            <a:pPr>
              <a:spcBef>
                <a:spcPct val="0"/>
              </a:spcBef>
              <a:buClrTx/>
              <a:buSzTx/>
              <a:buFontTx/>
              <a:buNone/>
            </a:pPr>
            <a:r>
              <a:rPr lang="en-US" altLang="tr-TR" sz="1800" dirty="0"/>
              <a:t>e.g. use ABS, after some time of execution</a:t>
            </a:r>
          </a:p>
        </p:txBody>
      </p:sp>
      <p:sp>
        <p:nvSpPr>
          <p:cNvPr id="64522" name="TextBox 57">
            <a:extLst>
              <a:ext uri="{FF2B5EF4-FFF2-40B4-BE49-F238E27FC236}">
                <a16:creationId xmlns:a16="http://schemas.microsoft.com/office/drawing/2014/main" id="{8FFC760C-5425-4AE1-9EB0-A0B2E0954CCF}"/>
              </a:ext>
            </a:extLst>
          </p:cNvPr>
          <p:cNvSpPr txBox="1">
            <a:spLocks noChangeArrowheads="1"/>
          </p:cNvSpPr>
          <p:nvPr/>
        </p:nvSpPr>
        <p:spPr bwMode="auto">
          <a:xfrm>
            <a:off x="281067" y="2147789"/>
            <a:ext cx="349326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defRPr/>
            </a:pPr>
            <a:r>
              <a:rPr lang="en-US" altLang="tr-TR" sz="1800" dirty="0">
                <a:latin typeface="Courier New" panose="02070309020205020404" pitchFamily="49" charset="0"/>
                <a:cs typeface="Courier New" panose="02070309020205020404" pitchFamily="49" charset="0"/>
              </a:rPr>
              <a:t>class Car{</a:t>
            </a:r>
          </a:p>
          <a:p>
            <a:pPr>
              <a:spcBef>
                <a:spcPct val="0"/>
              </a:spcBef>
              <a:buClrTx/>
              <a:buSzTx/>
              <a:buFontTx/>
              <a:buNone/>
              <a:defRPr/>
            </a:pPr>
            <a:r>
              <a:rPr lang="en-US" altLang="tr-TR" sz="1800" dirty="0">
                <a:latin typeface="Courier New" panose="02070309020205020404" pitchFamily="49" charset="0"/>
                <a:cs typeface="Courier New" panose="02070309020205020404" pitchFamily="49" charset="0"/>
              </a:rPr>
              <a:t>Breaking </a:t>
            </a:r>
            <a:r>
              <a:rPr lang="en-US" altLang="tr-TR" sz="1800" dirty="0" err="1">
                <a:latin typeface="Courier New" panose="02070309020205020404" pitchFamily="49" charset="0"/>
                <a:cs typeface="Courier New" panose="02070309020205020404" pitchFamily="49" charset="0"/>
              </a:rPr>
              <a:t>breakS</a:t>
            </a:r>
            <a:r>
              <a:rPr lang="en-US" altLang="tr-TR" sz="1800" dirty="0">
                <a:latin typeface="Courier New" panose="02070309020205020404" pitchFamily="49" charset="0"/>
                <a:cs typeface="Courier New" panose="02070309020205020404" pitchFamily="49" charset="0"/>
              </a:rPr>
              <a:t>;</a:t>
            </a:r>
          </a:p>
          <a:p>
            <a:pPr>
              <a:spcBef>
                <a:spcPct val="0"/>
              </a:spcBef>
              <a:buClrTx/>
              <a:buSzTx/>
              <a:buFontTx/>
              <a:buNone/>
              <a:defRPr/>
            </a:pPr>
            <a:r>
              <a:rPr lang="en-US" altLang="tr-TR" sz="1800" dirty="0">
                <a:latin typeface="Courier New" panose="02070309020205020404" pitchFamily="49" charset="0"/>
                <a:cs typeface="Courier New" panose="02070309020205020404" pitchFamily="49" charset="0"/>
              </a:rPr>
              <a:t>Accelerate </a:t>
            </a:r>
            <a:r>
              <a:rPr lang="en-US" altLang="tr-TR" sz="1800" dirty="0" err="1">
                <a:latin typeface="Courier New" panose="02070309020205020404" pitchFamily="49" charset="0"/>
                <a:cs typeface="Courier New" panose="02070309020205020404" pitchFamily="49" charset="0"/>
              </a:rPr>
              <a:t>accelS</a:t>
            </a:r>
            <a:r>
              <a:rPr lang="en-US" altLang="tr-TR" sz="1800" dirty="0">
                <a:latin typeface="Courier New" panose="02070309020205020404" pitchFamily="49" charset="0"/>
                <a:cs typeface="Courier New" panose="02070309020205020404" pitchFamily="49" charset="0"/>
              </a:rPr>
              <a:t>;</a:t>
            </a:r>
          </a:p>
          <a:p>
            <a:pPr>
              <a:spcBef>
                <a:spcPct val="0"/>
              </a:spcBef>
              <a:buClrTx/>
              <a:buSzTx/>
              <a:buFontTx/>
              <a:buNone/>
              <a:defRPr/>
            </a:pPr>
            <a:r>
              <a:rPr lang="en-US" altLang="tr-TR" sz="1800" dirty="0">
                <a:latin typeface="Courier New" panose="02070309020205020404" pitchFamily="49" charset="0"/>
                <a:cs typeface="Courier New" panose="02070309020205020404" pitchFamily="49" charset="0"/>
              </a:rPr>
              <a:t>…</a:t>
            </a:r>
          </a:p>
          <a:p>
            <a:pPr>
              <a:spcBef>
                <a:spcPct val="0"/>
              </a:spcBef>
              <a:buClrTx/>
              <a:buSzTx/>
              <a:buFontTx/>
              <a:buNone/>
              <a:defRPr/>
            </a:pPr>
            <a:r>
              <a:rPr lang="en-US" altLang="tr-TR" sz="1800" dirty="0">
                <a:latin typeface="Courier New" panose="02070309020205020404" pitchFamily="49" charset="0"/>
                <a:cs typeface="Courier New" panose="02070309020205020404" pitchFamily="49" charset="0"/>
              </a:rPr>
              <a:t>break(){</a:t>
            </a:r>
          </a:p>
          <a:p>
            <a:pPr>
              <a:spcBef>
                <a:spcPct val="0"/>
              </a:spcBef>
              <a:buClrTx/>
              <a:buSzTx/>
              <a:buFontTx/>
              <a:buNone/>
              <a:defRPr/>
            </a:pPr>
            <a:r>
              <a:rPr lang="en-US" altLang="tr-TR" sz="1800" dirty="0">
                <a:latin typeface="Courier New" panose="02070309020205020404" pitchFamily="49" charset="0"/>
                <a:cs typeface="Courier New" panose="02070309020205020404" pitchFamily="49" charset="0"/>
              </a:rPr>
              <a:t>   </a:t>
            </a:r>
            <a:r>
              <a:rPr lang="en-US" altLang="tr-TR" sz="1800" dirty="0" err="1">
                <a:latin typeface="Courier New" panose="02070309020205020404" pitchFamily="49" charset="0"/>
                <a:cs typeface="Courier New" panose="02070309020205020404" pitchFamily="49" charset="0"/>
              </a:rPr>
              <a:t>breakS.break</a:t>
            </a:r>
            <a:r>
              <a:rPr lang="en-US" altLang="tr-TR" sz="1800" dirty="0">
                <a:latin typeface="Courier New" panose="02070309020205020404" pitchFamily="49" charset="0"/>
                <a:cs typeface="Courier New" panose="02070309020205020404" pitchFamily="49" charset="0"/>
              </a:rPr>
              <a:t>();}</a:t>
            </a:r>
          </a:p>
          <a:p>
            <a:pPr>
              <a:spcBef>
                <a:spcPct val="0"/>
              </a:spcBef>
              <a:buClrTx/>
              <a:buSzTx/>
              <a:buFontTx/>
              <a:buNone/>
              <a:defRPr/>
            </a:pPr>
            <a:r>
              <a:rPr lang="en-US" altLang="tr-TR" sz="1800" dirty="0">
                <a:latin typeface="Courier New" panose="02070309020205020404" pitchFamily="49" charset="0"/>
                <a:cs typeface="Courier New" panose="02070309020205020404" pitchFamily="49" charset="0"/>
              </a:rPr>
              <a:t>accelerate(){</a:t>
            </a:r>
          </a:p>
          <a:p>
            <a:pPr>
              <a:spcBef>
                <a:spcPct val="0"/>
              </a:spcBef>
              <a:buClrTx/>
              <a:buSzTx/>
              <a:buFontTx/>
              <a:buNone/>
              <a:defRPr/>
            </a:pPr>
            <a:r>
              <a:rPr lang="en-US" altLang="tr-TR" sz="1800" dirty="0">
                <a:latin typeface="Courier New" panose="02070309020205020404" pitchFamily="49" charset="0"/>
                <a:cs typeface="Courier New" panose="02070309020205020404" pitchFamily="49" charset="0"/>
              </a:rPr>
              <a:t>   </a:t>
            </a:r>
            <a:r>
              <a:rPr lang="en-US" altLang="tr-TR" sz="1800" dirty="0" err="1">
                <a:latin typeface="Courier New" panose="02070309020205020404" pitchFamily="49" charset="0"/>
                <a:cs typeface="Courier New" panose="02070309020205020404" pitchFamily="49" charset="0"/>
              </a:rPr>
              <a:t>accelS.accelerate</a:t>
            </a:r>
            <a:r>
              <a:rPr lang="en-US" altLang="tr-TR" sz="1800" dirty="0">
                <a:latin typeface="Courier New" panose="02070309020205020404" pitchFamily="49" charset="0"/>
                <a:cs typeface="Courier New" panose="02070309020205020404"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9075DAC-FEC4-93DB-EF19-DECE530D8FAC}"/>
              </a:ext>
            </a:extLst>
          </p:cNvPr>
          <p:cNvSpPr>
            <a:spLocks noGrp="1" noChangeArrowheads="1"/>
          </p:cNvSpPr>
          <p:nvPr>
            <p:ph type="title"/>
          </p:nvPr>
        </p:nvSpPr>
        <p:spPr/>
        <p:txBody>
          <a:bodyPr/>
          <a:lstStyle/>
          <a:p>
            <a:pPr eaLnBrk="1" hangingPunct="1"/>
            <a:r>
              <a:rPr lang="en-US" altLang="tr-TR" dirty="0"/>
              <a:t>Reusable OOD Practices - 2</a:t>
            </a:r>
          </a:p>
        </p:txBody>
      </p:sp>
      <p:sp>
        <p:nvSpPr>
          <p:cNvPr id="76803" name="Rectangle 3">
            <a:extLst>
              <a:ext uri="{FF2B5EF4-FFF2-40B4-BE49-F238E27FC236}">
                <a16:creationId xmlns:a16="http://schemas.microsoft.com/office/drawing/2014/main" id="{A247AE32-036B-BB56-645C-D48A4506E8E7}"/>
              </a:ext>
            </a:extLst>
          </p:cNvPr>
          <p:cNvSpPr>
            <a:spLocks noGrp="1" noChangeArrowheads="1"/>
          </p:cNvSpPr>
          <p:nvPr>
            <p:ph idx="1"/>
          </p:nvPr>
        </p:nvSpPr>
        <p:spPr/>
        <p:txBody>
          <a:bodyPr/>
          <a:lstStyle/>
          <a:p>
            <a:pPr marL="514350" indent="-514350" eaLnBrk="1" hangingPunct="1">
              <a:buAutoNum type="arabicParenR"/>
            </a:pPr>
            <a:r>
              <a:rPr lang="en-US" altLang="tr-TR" dirty="0"/>
              <a:t>Favor composition over inheritance</a:t>
            </a:r>
          </a:p>
          <a:p>
            <a:pPr marL="514350" indent="-514350" eaLnBrk="1" hangingPunct="1">
              <a:buAutoNum type="arabicParenR"/>
            </a:pPr>
            <a:r>
              <a:rPr lang="en-US" altLang="tr-TR" b="1" dirty="0"/>
              <a:t>Encapsulate what varies</a:t>
            </a:r>
          </a:p>
          <a:p>
            <a:pPr marL="914400" lvl="1" indent="-514350" eaLnBrk="1" hangingPunct="1">
              <a:buFont typeface="Wingdings" panose="05000000000000000000" pitchFamily="2" charset="2"/>
              <a:buChar char="q"/>
            </a:pPr>
            <a:r>
              <a:rPr lang="en-US" altLang="tr-TR" dirty="0"/>
              <a:t>Variation in its own class</a:t>
            </a:r>
          </a:p>
          <a:p>
            <a:pPr marL="914400" lvl="1" indent="-514350" eaLnBrk="1" hangingPunct="1">
              <a:buFont typeface="Wingdings" panose="05000000000000000000" pitchFamily="2" charset="2"/>
              <a:buChar char="q"/>
            </a:pPr>
            <a:r>
              <a:rPr lang="en-US" altLang="tr-TR" dirty="0"/>
              <a:t>Use composition and dependency injection to build the structure</a:t>
            </a:r>
          </a:p>
          <a:p>
            <a:pPr marL="1314450" lvl="2" indent="-514350" eaLnBrk="1" hangingPunct="1">
              <a:buFont typeface="Wingdings" panose="05000000000000000000" pitchFamily="2" charset="2"/>
              <a:buChar char="q"/>
            </a:pPr>
            <a:r>
              <a:rPr lang="en-US" altLang="tr-TR" dirty="0"/>
              <a:t>E.g. break and acceleration are pluggable to Car</a:t>
            </a:r>
          </a:p>
        </p:txBody>
      </p:sp>
    </p:spTree>
    <p:extLst>
      <p:ext uri="{BB962C8B-B14F-4D97-AF65-F5344CB8AC3E}">
        <p14:creationId xmlns:p14="http://schemas.microsoft.com/office/powerpoint/2010/main" val="4016453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29C49F4-F5E7-1E78-47F9-7DAE3BA8E6AC}"/>
              </a:ext>
            </a:extLst>
          </p:cNvPr>
          <p:cNvSpPr>
            <a:spLocks noGrp="1" noChangeArrowheads="1"/>
          </p:cNvSpPr>
          <p:nvPr>
            <p:ph type="title"/>
          </p:nvPr>
        </p:nvSpPr>
        <p:spPr/>
        <p:txBody>
          <a:bodyPr/>
          <a:lstStyle/>
          <a:p>
            <a:pPr eaLnBrk="1" hangingPunct="1"/>
            <a:r>
              <a:rPr lang="en-US" altLang="tr-TR" sz="4000"/>
              <a:t>Interface and Abstract Classes</a:t>
            </a:r>
          </a:p>
        </p:txBody>
      </p:sp>
      <p:sp>
        <p:nvSpPr>
          <p:cNvPr id="70659" name="Rectangle 3">
            <a:extLst>
              <a:ext uri="{FF2B5EF4-FFF2-40B4-BE49-F238E27FC236}">
                <a16:creationId xmlns:a16="http://schemas.microsoft.com/office/drawing/2014/main" id="{B79E310D-A4E6-52E9-9AB9-EC213DD74EFD}"/>
              </a:ext>
            </a:extLst>
          </p:cNvPr>
          <p:cNvSpPr>
            <a:spLocks noGrp="1" noChangeArrowheads="1"/>
          </p:cNvSpPr>
          <p:nvPr>
            <p:ph idx="1"/>
          </p:nvPr>
        </p:nvSpPr>
        <p:spPr/>
        <p:txBody>
          <a:bodyPr/>
          <a:lstStyle/>
          <a:p>
            <a:pPr eaLnBrk="1" hangingPunct="1"/>
            <a:r>
              <a:rPr lang="en-US" altLang="tr-TR" sz="2800"/>
              <a:t>Interface</a:t>
            </a:r>
          </a:p>
          <a:p>
            <a:pPr lvl="1" eaLnBrk="1" hangingPunct="1"/>
            <a:r>
              <a:rPr lang="en-US" altLang="tr-TR" sz="2400"/>
              <a:t>When you need to hide from the clients the class of an object that provides a service</a:t>
            </a:r>
          </a:p>
          <a:p>
            <a:pPr eaLnBrk="1" hangingPunct="1"/>
            <a:r>
              <a:rPr lang="en-US" altLang="tr-TR" sz="2800"/>
              <a:t>Abstract Class</a:t>
            </a:r>
          </a:p>
          <a:p>
            <a:pPr lvl="1" eaLnBrk="1" hangingPunct="1"/>
            <a:r>
              <a:rPr lang="en-US" altLang="tr-TR" sz="2400"/>
              <a:t>When you need to design a set of related classes that provide similar functionality</a:t>
            </a:r>
          </a:p>
          <a:p>
            <a:pPr eaLnBrk="1" hangingPunct="1"/>
            <a:r>
              <a:rPr lang="en-US" altLang="tr-TR" sz="2800"/>
              <a:t>Use both when you need both </a:t>
            </a:r>
          </a:p>
          <a:p>
            <a:pPr lvl="1" eaLnBrk="1" hangingPunct="1"/>
            <a:r>
              <a:rPr lang="en-US" altLang="tr-TR" sz="2400"/>
              <a:t>public interface and a package private abstract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0CACC8-B40C-7F39-1471-122CED3EB0E6}"/>
              </a:ext>
            </a:extLst>
          </p:cNvPr>
          <p:cNvSpPr>
            <a:spLocks noGrp="1"/>
          </p:cNvSpPr>
          <p:nvPr>
            <p:ph type="title"/>
          </p:nvPr>
        </p:nvSpPr>
        <p:spPr/>
        <p:txBody>
          <a:bodyPr/>
          <a:lstStyle/>
          <a:p>
            <a:r>
              <a:rPr lang="en-US" dirty="0"/>
              <a:t>Class and Objects: </a:t>
            </a:r>
            <a:r>
              <a:rPr lang="en-US" sz="3200" dirty="0"/>
              <a:t>implement &amp; use</a:t>
            </a:r>
            <a:endParaRPr lang="en-US" dirty="0"/>
          </a:p>
        </p:txBody>
      </p:sp>
      <p:sp>
        <p:nvSpPr>
          <p:cNvPr id="6" name="Content Placeholder 5">
            <a:extLst>
              <a:ext uri="{FF2B5EF4-FFF2-40B4-BE49-F238E27FC236}">
                <a16:creationId xmlns:a16="http://schemas.microsoft.com/office/drawing/2014/main" id="{79D2DAA7-ECC5-3D73-8F8F-D3BB556781ED}"/>
              </a:ext>
            </a:extLst>
          </p:cNvPr>
          <p:cNvSpPr>
            <a:spLocks noGrp="1"/>
          </p:cNvSpPr>
          <p:nvPr>
            <p:ph idx="1"/>
          </p:nvPr>
        </p:nvSpPr>
        <p:spPr>
          <a:xfrm>
            <a:off x="275253" y="1706250"/>
            <a:ext cx="5234698" cy="4005364"/>
          </a:xfrm>
        </p:spPr>
        <p:txBody>
          <a:bodyPr>
            <a:noAutofit/>
          </a:bodyPr>
          <a:lstStyle/>
          <a:p>
            <a:pPr marL="385763" indent="-385763">
              <a:buFont typeface="+mj-lt"/>
              <a:buAutoNum type="arabicPeriod"/>
            </a:pPr>
            <a:r>
              <a:rPr lang="en-US" sz="2000" dirty="0"/>
              <a:t>How to define a dog blueprint in a program?</a:t>
            </a:r>
          </a:p>
          <a:p>
            <a:pPr lvl="1"/>
            <a:r>
              <a:rPr lang="en-US" sz="2000" dirty="0"/>
              <a:t>Define your own abstract data type =&gt;</a:t>
            </a:r>
            <a:r>
              <a:rPr lang="en-US" sz="2000" dirty="0">
                <a:solidFill>
                  <a:schemeClr val="accent1"/>
                </a:solidFill>
              </a:rPr>
              <a:t> CLASS</a:t>
            </a:r>
            <a:endParaRPr lang="en-US" sz="2000" dirty="0"/>
          </a:p>
          <a:p>
            <a:pPr lvl="1"/>
            <a:r>
              <a:rPr lang="en-US" sz="2000" b="1" dirty="0"/>
              <a:t>Class</a:t>
            </a:r>
            <a:r>
              <a:rPr lang="en-US" sz="2000" dirty="0"/>
              <a:t> definition is a </a:t>
            </a:r>
            <a:r>
              <a:rPr lang="en-US" sz="2000" b="1" dirty="0"/>
              <a:t>type</a:t>
            </a:r>
            <a:r>
              <a:rPr lang="en-US" sz="2000" dirty="0"/>
              <a:t> definition</a:t>
            </a:r>
          </a:p>
          <a:p>
            <a:pPr marL="385763" indent="-385763">
              <a:buFont typeface="+mj-lt"/>
              <a:buAutoNum type="arabicPeriod"/>
            </a:pPr>
            <a:r>
              <a:rPr lang="en-US" sz="2000" dirty="0"/>
              <a:t>How to create dog objects ?</a:t>
            </a:r>
          </a:p>
          <a:p>
            <a:pPr lvl="1"/>
            <a:r>
              <a:rPr lang="en-US" sz="2000" dirty="0"/>
              <a:t>Once a class is defined, a user can define </a:t>
            </a:r>
            <a:r>
              <a:rPr lang="en-US" sz="2000" b="1" dirty="0"/>
              <a:t>variables</a:t>
            </a:r>
            <a:r>
              <a:rPr lang="en-US" sz="2000" dirty="0"/>
              <a:t> of that type</a:t>
            </a:r>
          </a:p>
          <a:p>
            <a:pPr lvl="1"/>
            <a:r>
              <a:rPr lang="en-US" sz="2000" dirty="0"/>
              <a:t>Use constructor method</a:t>
            </a:r>
          </a:p>
          <a:p>
            <a:pPr marL="385763" indent="-385763">
              <a:buFont typeface="+mj-lt"/>
              <a:buAutoNum type="arabicPeriod"/>
            </a:pPr>
            <a:r>
              <a:rPr lang="en-US" sz="2000" dirty="0"/>
              <a:t>How to use objects in a program?</a:t>
            </a:r>
          </a:p>
          <a:p>
            <a:pPr lvl="1"/>
            <a:r>
              <a:rPr lang="en-US" sz="2000" dirty="0"/>
              <a:t>Ask the object to perform an operation</a:t>
            </a:r>
          </a:p>
          <a:p>
            <a:pPr lvl="1"/>
            <a:r>
              <a:rPr lang="en-US" sz="2000" dirty="0"/>
              <a:t>Manipulate/</a:t>
            </a:r>
            <a:r>
              <a:rPr lang="en-US" sz="2000" b="1" dirty="0"/>
              <a:t>interact</a:t>
            </a:r>
            <a:r>
              <a:rPr lang="en-US" sz="2000" dirty="0"/>
              <a:t> with an </a:t>
            </a:r>
            <a:r>
              <a:rPr lang="en-US" sz="2000" b="1" dirty="0"/>
              <a:t>object</a:t>
            </a:r>
            <a:r>
              <a:rPr lang="en-US" sz="2000" dirty="0"/>
              <a:t> via its public methods</a:t>
            </a:r>
          </a:p>
        </p:txBody>
      </p:sp>
      <p:sp>
        <p:nvSpPr>
          <p:cNvPr id="7" name="Content Placeholder 5">
            <a:extLst>
              <a:ext uri="{FF2B5EF4-FFF2-40B4-BE49-F238E27FC236}">
                <a16:creationId xmlns:a16="http://schemas.microsoft.com/office/drawing/2014/main" id="{52852452-3F1F-5BD3-1BC8-54C5C357FCE1}"/>
              </a:ext>
            </a:extLst>
          </p:cNvPr>
          <p:cNvSpPr txBox="1">
            <a:spLocks/>
          </p:cNvSpPr>
          <p:nvPr/>
        </p:nvSpPr>
        <p:spPr>
          <a:xfrm>
            <a:off x="5509951" y="1602361"/>
            <a:ext cx="3568735" cy="55075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dirty="0">
                <a:solidFill>
                  <a:schemeClr val="accent1"/>
                </a:solidFill>
                <a:latin typeface="Consolas" panose="020B0609020204030204" pitchFamily="49" charset="0"/>
                <a:cs typeface="Courier New" panose="02070309020205020404" pitchFamily="49" charset="0"/>
              </a:rPr>
              <a:t>public </a:t>
            </a:r>
            <a:r>
              <a:rPr lang="en-US" sz="1800" b="1" dirty="0">
                <a:solidFill>
                  <a:schemeClr val="accent1"/>
                </a:solidFill>
                <a:latin typeface="Consolas" panose="020B0609020204030204" pitchFamily="49" charset="0"/>
                <a:cs typeface="Courier New" panose="02070309020205020404" pitchFamily="49" charset="0"/>
              </a:rPr>
              <a:t>class</a:t>
            </a:r>
            <a:r>
              <a:rPr lang="en-US" sz="1800" dirty="0">
                <a:solidFill>
                  <a:schemeClr val="accent1"/>
                </a:solidFill>
                <a:latin typeface="Consolas" panose="020B0609020204030204" pitchFamily="49" charset="0"/>
                <a:cs typeface="Courier New" panose="02070309020205020404" pitchFamily="49" charset="0"/>
              </a:rPr>
              <a:t> Dog{ </a:t>
            </a:r>
          </a:p>
          <a:p>
            <a:pPr marL="0" indent="0">
              <a:lnSpc>
                <a:spcPct val="100000"/>
              </a:lnSpc>
              <a:spcBef>
                <a:spcPts val="0"/>
              </a:spcBef>
              <a:buNone/>
            </a:pPr>
            <a:r>
              <a:rPr lang="en-US" sz="1800" dirty="0">
                <a:solidFill>
                  <a:schemeClr val="accent1"/>
                </a:solidFill>
                <a:latin typeface="Consolas" panose="020B0609020204030204" pitchFamily="49" charset="0"/>
                <a:cs typeface="Courier New" panose="02070309020205020404" pitchFamily="49" charset="0"/>
              </a:rPr>
              <a:t>   private String breed;</a:t>
            </a:r>
          </a:p>
          <a:p>
            <a:pPr marL="0" indent="0">
              <a:lnSpc>
                <a:spcPct val="100000"/>
              </a:lnSpc>
              <a:spcBef>
                <a:spcPts val="0"/>
              </a:spcBef>
              <a:buNone/>
            </a:pPr>
            <a:r>
              <a:rPr lang="en-US" sz="1800" dirty="0">
                <a:solidFill>
                  <a:schemeClr val="accent1"/>
                </a:solidFill>
                <a:latin typeface="Consolas" panose="020B0609020204030204" pitchFamily="49" charset="0"/>
                <a:cs typeface="Courier New" panose="02070309020205020404" pitchFamily="49" charset="0"/>
              </a:rPr>
              <a:t>   private String posture;</a:t>
            </a:r>
          </a:p>
          <a:p>
            <a:pPr marL="0" indent="0">
              <a:lnSpc>
                <a:spcPct val="100000"/>
              </a:lnSpc>
              <a:spcBef>
                <a:spcPts val="0"/>
              </a:spcBef>
              <a:buNone/>
            </a:pPr>
            <a:r>
              <a:rPr lang="en-US" sz="1800" dirty="0">
                <a:solidFill>
                  <a:schemeClr val="accent1"/>
                </a:solidFill>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800" dirty="0">
                <a:solidFill>
                  <a:schemeClr val="accent1"/>
                </a:solidFill>
                <a:latin typeface="Consolas" panose="020B0609020204030204" pitchFamily="49" charset="0"/>
                <a:cs typeface="Courier New" panose="02070309020205020404" pitchFamily="49" charset="0"/>
              </a:rPr>
              <a:t>   public void bark(){……}</a:t>
            </a:r>
          </a:p>
          <a:p>
            <a:pPr marL="0" indent="0">
              <a:lnSpc>
                <a:spcPct val="100000"/>
              </a:lnSpc>
              <a:spcBef>
                <a:spcPts val="0"/>
              </a:spcBef>
              <a:buNone/>
            </a:pPr>
            <a:r>
              <a:rPr lang="en-US" sz="1800" dirty="0">
                <a:solidFill>
                  <a:schemeClr val="accent1"/>
                </a:solidFill>
                <a:latin typeface="Consolas" panose="020B0609020204030204" pitchFamily="49" charset="0"/>
                <a:cs typeface="Courier New" panose="02070309020205020404" pitchFamily="49" charset="0"/>
              </a:rPr>
              <a:t>   public void sit(){…}</a:t>
            </a:r>
          </a:p>
          <a:p>
            <a:pPr marL="0" indent="0">
              <a:lnSpc>
                <a:spcPct val="100000"/>
              </a:lnSpc>
              <a:spcBef>
                <a:spcPts val="0"/>
              </a:spcBef>
              <a:buNone/>
            </a:pPr>
            <a:r>
              <a:rPr lang="en-US" sz="1800" dirty="0">
                <a:solidFill>
                  <a:schemeClr val="accent1"/>
                </a:solidFill>
                <a:latin typeface="Consolas" panose="020B0609020204030204" pitchFamily="49" charset="0"/>
                <a:cs typeface="Courier New" panose="02070309020205020404" pitchFamily="49" charset="0"/>
              </a:rPr>
              <a:t>   public Dog() {…}</a:t>
            </a:r>
          </a:p>
          <a:p>
            <a:pPr marL="0" indent="0">
              <a:lnSpc>
                <a:spcPct val="100000"/>
              </a:lnSpc>
              <a:spcBef>
                <a:spcPts val="0"/>
              </a:spcBef>
              <a:buNone/>
            </a:pPr>
            <a:r>
              <a:rPr lang="en-US" sz="1800" dirty="0">
                <a:solidFill>
                  <a:schemeClr val="accent1"/>
                </a:solidFill>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1800" dirty="0">
              <a:latin typeface="Consolas" panose="020B0609020204030204" pitchFamily="49" charset="0"/>
            </a:endParaRPr>
          </a:p>
          <a:p>
            <a:pPr marL="342900" lvl="1" indent="0">
              <a:lnSpc>
                <a:spcPct val="120000"/>
              </a:lnSpc>
              <a:buNone/>
            </a:pPr>
            <a:r>
              <a:rPr lang="en-US" sz="1800" dirty="0">
                <a:solidFill>
                  <a:schemeClr val="accent1"/>
                </a:solidFill>
                <a:latin typeface="Consolas" panose="020B0609020204030204" pitchFamily="49" charset="0"/>
              </a:rPr>
              <a:t>Dog fluffy =new Dog();   </a:t>
            </a:r>
          </a:p>
          <a:p>
            <a:pPr marL="342900" lvl="1" indent="0">
              <a:lnSpc>
                <a:spcPct val="120000"/>
              </a:lnSpc>
              <a:buNone/>
            </a:pPr>
            <a:r>
              <a:rPr lang="en-US" sz="1800" dirty="0">
                <a:solidFill>
                  <a:schemeClr val="accent1"/>
                </a:solidFill>
                <a:latin typeface="Consolas" panose="020B0609020204030204" pitchFamily="49" charset="0"/>
              </a:rPr>
              <a:t>Dog </a:t>
            </a:r>
            <a:r>
              <a:rPr lang="en-US" sz="1800" dirty="0" err="1">
                <a:solidFill>
                  <a:schemeClr val="accent1"/>
                </a:solidFill>
                <a:latin typeface="Consolas" panose="020B0609020204030204" pitchFamily="49" charset="0"/>
              </a:rPr>
              <a:t>aslan</a:t>
            </a:r>
            <a:r>
              <a:rPr lang="en-US" sz="1800" dirty="0">
                <a:solidFill>
                  <a:schemeClr val="accent1"/>
                </a:solidFill>
                <a:latin typeface="Consolas" panose="020B0609020204030204" pitchFamily="49" charset="0"/>
              </a:rPr>
              <a:t> =new Dog();   </a:t>
            </a:r>
          </a:p>
          <a:p>
            <a:pPr marL="342900" lvl="1" indent="0">
              <a:lnSpc>
                <a:spcPct val="120000"/>
              </a:lnSpc>
              <a:buNone/>
            </a:pPr>
            <a:endParaRPr lang="en-US" sz="1800" dirty="0">
              <a:solidFill>
                <a:schemeClr val="accent1"/>
              </a:solidFill>
              <a:latin typeface="Consolas" panose="020B0609020204030204" pitchFamily="49" charset="0"/>
            </a:endParaRPr>
          </a:p>
          <a:p>
            <a:pPr marL="342900" lvl="1" indent="0">
              <a:lnSpc>
                <a:spcPct val="120000"/>
              </a:lnSpc>
              <a:buNone/>
            </a:pPr>
            <a:r>
              <a:rPr lang="en-US" sz="1800" dirty="0" err="1">
                <a:solidFill>
                  <a:schemeClr val="accent1"/>
                </a:solidFill>
                <a:latin typeface="Consolas" panose="020B0609020204030204" pitchFamily="49" charset="0"/>
              </a:rPr>
              <a:t>fluffy.sit</a:t>
            </a:r>
            <a:r>
              <a:rPr lang="en-US" sz="1800" dirty="0">
                <a:solidFill>
                  <a:schemeClr val="accent1"/>
                </a:solidFill>
                <a:latin typeface="Consolas" panose="020B0609020204030204" pitchFamily="49" charset="0"/>
              </a:rPr>
              <a:t>();  </a:t>
            </a:r>
          </a:p>
          <a:p>
            <a:pPr marL="342900" lvl="1" indent="0">
              <a:lnSpc>
                <a:spcPct val="120000"/>
              </a:lnSpc>
              <a:buNone/>
            </a:pPr>
            <a:r>
              <a:rPr lang="en-US" sz="1800" dirty="0" err="1">
                <a:solidFill>
                  <a:schemeClr val="accent1"/>
                </a:solidFill>
                <a:latin typeface="Consolas" panose="020B0609020204030204" pitchFamily="49" charset="0"/>
              </a:rPr>
              <a:t>aslan.bark</a:t>
            </a:r>
            <a:r>
              <a:rPr lang="en-US" sz="1800" dirty="0">
                <a:solidFill>
                  <a:schemeClr val="accent1"/>
                </a:solidFill>
                <a:latin typeface="Consolas" panose="020B0609020204030204" pitchFamily="49" charset="0"/>
              </a:rPr>
              <a:t>();</a:t>
            </a:r>
          </a:p>
        </p:txBody>
      </p:sp>
    </p:spTree>
    <p:extLst>
      <p:ext uri="{BB962C8B-B14F-4D97-AF65-F5344CB8AC3E}">
        <p14:creationId xmlns:p14="http://schemas.microsoft.com/office/powerpoint/2010/main" val="153895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a:extLst>
              <a:ext uri="{FF2B5EF4-FFF2-40B4-BE49-F238E27FC236}">
                <a16:creationId xmlns:a16="http://schemas.microsoft.com/office/drawing/2014/main" id="{8E3394A9-309A-5100-6D67-1D2994315C17}"/>
              </a:ext>
            </a:extLst>
          </p:cNvPr>
          <p:cNvGrpSpPr>
            <a:grpSpLocks/>
          </p:cNvGrpSpPr>
          <p:nvPr/>
        </p:nvGrpSpPr>
        <p:grpSpPr bwMode="auto">
          <a:xfrm>
            <a:off x="954088" y="2265363"/>
            <a:ext cx="1147762" cy="725487"/>
            <a:chOff x="3017" y="1454"/>
            <a:chExt cx="1153" cy="475"/>
          </a:xfrm>
        </p:grpSpPr>
        <p:sp>
          <p:nvSpPr>
            <p:cNvPr id="72744" name="Rectangle 3">
              <a:extLst>
                <a:ext uri="{FF2B5EF4-FFF2-40B4-BE49-F238E27FC236}">
                  <a16:creationId xmlns:a16="http://schemas.microsoft.com/office/drawing/2014/main" id="{C4A7F48C-7347-CCF9-AC19-1A5D9EDDC32F}"/>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2745" name="Line 4">
              <a:extLst>
                <a:ext uri="{FF2B5EF4-FFF2-40B4-BE49-F238E27FC236}">
                  <a16:creationId xmlns:a16="http://schemas.microsoft.com/office/drawing/2014/main" id="{C4A4E48A-BDC1-F073-5734-16CDE520F238}"/>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6" name="Line 5">
              <a:extLst>
                <a:ext uri="{FF2B5EF4-FFF2-40B4-BE49-F238E27FC236}">
                  <a16:creationId xmlns:a16="http://schemas.microsoft.com/office/drawing/2014/main" id="{10FFFB74-B197-4930-ABC0-0F56EF23BDBA}"/>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707" name="Rectangle 6">
            <a:extLst>
              <a:ext uri="{FF2B5EF4-FFF2-40B4-BE49-F238E27FC236}">
                <a16:creationId xmlns:a16="http://schemas.microsoft.com/office/drawing/2014/main" id="{90856C7C-E40F-6E08-F15A-13EB3E99E08B}"/>
              </a:ext>
            </a:extLst>
          </p:cNvPr>
          <p:cNvSpPr>
            <a:spLocks noChangeArrowheads="1"/>
          </p:cNvSpPr>
          <p:nvPr/>
        </p:nvSpPr>
        <p:spPr bwMode="auto">
          <a:xfrm>
            <a:off x="2873375" y="1958975"/>
            <a:ext cx="5878513" cy="42243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grpSp>
        <p:nvGrpSpPr>
          <p:cNvPr id="72708" name="Group 7">
            <a:extLst>
              <a:ext uri="{FF2B5EF4-FFF2-40B4-BE49-F238E27FC236}">
                <a16:creationId xmlns:a16="http://schemas.microsoft.com/office/drawing/2014/main" id="{9A449AAC-A1BA-E22C-E710-3EAC983BC179}"/>
              </a:ext>
            </a:extLst>
          </p:cNvPr>
          <p:cNvGrpSpPr>
            <a:grpSpLocks/>
          </p:cNvGrpSpPr>
          <p:nvPr/>
        </p:nvGrpSpPr>
        <p:grpSpPr bwMode="auto">
          <a:xfrm>
            <a:off x="3057525" y="5321300"/>
            <a:ext cx="2844800" cy="754063"/>
            <a:chOff x="3017" y="1454"/>
            <a:chExt cx="1153" cy="475"/>
          </a:xfrm>
        </p:grpSpPr>
        <p:sp>
          <p:nvSpPr>
            <p:cNvPr id="72741" name="Rectangle 8">
              <a:extLst>
                <a:ext uri="{FF2B5EF4-FFF2-40B4-BE49-F238E27FC236}">
                  <a16:creationId xmlns:a16="http://schemas.microsoft.com/office/drawing/2014/main" id="{7D1BD562-7FFE-C036-4942-804056A396F8}"/>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2742" name="Line 9">
              <a:extLst>
                <a:ext uri="{FF2B5EF4-FFF2-40B4-BE49-F238E27FC236}">
                  <a16:creationId xmlns:a16="http://schemas.microsoft.com/office/drawing/2014/main" id="{EEDB46E4-D880-E4E4-7B50-3184C6C15DA0}"/>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3" name="Line 10">
              <a:extLst>
                <a:ext uri="{FF2B5EF4-FFF2-40B4-BE49-F238E27FC236}">
                  <a16:creationId xmlns:a16="http://schemas.microsoft.com/office/drawing/2014/main" id="{30EE36B8-20AC-3D80-1988-0CC214B05956}"/>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709" name="Group 11">
            <a:extLst>
              <a:ext uri="{FF2B5EF4-FFF2-40B4-BE49-F238E27FC236}">
                <a16:creationId xmlns:a16="http://schemas.microsoft.com/office/drawing/2014/main" id="{C4E8368A-03D7-8D86-00F0-0BFB1F4B7B9D}"/>
              </a:ext>
            </a:extLst>
          </p:cNvPr>
          <p:cNvGrpSpPr>
            <a:grpSpLocks/>
          </p:cNvGrpSpPr>
          <p:nvPr/>
        </p:nvGrpSpPr>
        <p:grpSpPr bwMode="auto">
          <a:xfrm>
            <a:off x="4672013" y="3656013"/>
            <a:ext cx="2279650" cy="754062"/>
            <a:chOff x="3017" y="1454"/>
            <a:chExt cx="1153" cy="475"/>
          </a:xfrm>
        </p:grpSpPr>
        <p:sp>
          <p:nvSpPr>
            <p:cNvPr id="72738" name="Rectangle 12">
              <a:extLst>
                <a:ext uri="{FF2B5EF4-FFF2-40B4-BE49-F238E27FC236}">
                  <a16:creationId xmlns:a16="http://schemas.microsoft.com/office/drawing/2014/main" id="{7A8038A7-27BF-BCB0-6CC9-745A31AD31DB}"/>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2739" name="Line 13">
              <a:extLst>
                <a:ext uri="{FF2B5EF4-FFF2-40B4-BE49-F238E27FC236}">
                  <a16:creationId xmlns:a16="http://schemas.microsoft.com/office/drawing/2014/main" id="{009F6DF6-607E-1BD8-29B2-236199116F2C}"/>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0" name="Line 14">
              <a:extLst>
                <a:ext uri="{FF2B5EF4-FFF2-40B4-BE49-F238E27FC236}">
                  <a16:creationId xmlns:a16="http://schemas.microsoft.com/office/drawing/2014/main" id="{4E9A642E-9524-A87F-1EB5-9099EFCE79C7}"/>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710" name="Group 15">
            <a:extLst>
              <a:ext uri="{FF2B5EF4-FFF2-40B4-BE49-F238E27FC236}">
                <a16:creationId xmlns:a16="http://schemas.microsoft.com/office/drawing/2014/main" id="{81E268E1-CFD2-D24D-9828-89B523B81159}"/>
              </a:ext>
            </a:extLst>
          </p:cNvPr>
          <p:cNvGrpSpPr>
            <a:grpSpLocks/>
          </p:cNvGrpSpPr>
          <p:nvPr/>
        </p:nvGrpSpPr>
        <p:grpSpPr bwMode="auto">
          <a:xfrm>
            <a:off x="6411913" y="5295900"/>
            <a:ext cx="2120900" cy="754063"/>
            <a:chOff x="3017" y="1454"/>
            <a:chExt cx="1153" cy="475"/>
          </a:xfrm>
        </p:grpSpPr>
        <p:sp>
          <p:nvSpPr>
            <p:cNvPr id="72735" name="Rectangle 16">
              <a:extLst>
                <a:ext uri="{FF2B5EF4-FFF2-40B4-BE49-F238E27FC236}">
                  <a16:creationId xmlns:a16="http://schemas.microsoft.com/office/drawing/2014/main" id="{17D6B792-BD77-4665-909E-76D6CD158C79}"/>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2736" name="Line 17">
              <a:extLst>
                <a:ext uri="{FF2B5EF4-FFF2-40B4-BE49-F238E27FC236}">
                  <a16:creationId xmlns:a16="http://schemas.microsoft.com/office/drawing/2014/main" id="{F36DA894-1CC4-1E73-4B5A-9B9260043FF8}"/>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7" name="Line 18">
              <a:extLst>
                <a:ext uri="{FF2B5EF4-FFF2-40B4-BE49-F238E27FC236}">
                  <a16:creationId xmlns:a16="http://schemas.microsoft.com/office/drawing/2014/main" id="{73FFFEDB-10BE-742F-E088-BFF49A42CEEF}"/>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711" name="Group 19">
            <a:extLst>
              <a:ext uri="{FF2B5EF4-FFF2-40B4-BE49-F238E27FC236}">
                <a16:creationId xmlns:a16="http://schemas.microsoft.com/office/drawing/2014/main" id="{D0D32066-4922-8871-7ABE-F09E265EA4B4}"/>
              </a:ext>
            </a:extLst>
          </p:cNvPr>
          <p:cNvGrpSpPr>
            <a:grpSpLocks/>
          </p:cNvGrpSpPr>
          <p:nvPr/>
        </p:nvGrpSpPr>
        <p:grpSpPr bwMode="auto">
          <a:xfrm>
            <a:off x="4789488" y="2165350"/>
            <a:ext cx="1830387" cy="754063"/>
            <a:chOff x="3017" y="1454"/>
            <a:chExt cx="1153" cy="475"/>
          </a:xfrm>
        </p:grpSpPr>
        <p:sp>
          <p:nvSpPr>
            <p:cNvPr id="72732" name="Rectangle 20">
              <a:extLst>
                <a:ext uri="{FF2B5EF4-FFF2-40B4-BE49-F238E27FC236}">
                  <a16:creationId xmlns:a16="http://schemas.microsoft.com/office/drawing/2014/main" id="{91304844-5B80-4B3E-A3A1-11710DE812B5}"/>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2733" name="Line 21">
              <a:extLst>
                <a:ext uri="{FF2B5EF4-FFF2-40B4-BE49-F238E27FC236}">
                  <a16:creationId xmlns:a16="http://schemas.microsoft.com/office/drawing/2014/main" id="{BEBC488C-0B5F-26E2-5C4E-386ADA41929E}"/>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4" name="Line 22">
              <a:extLst>
                <a:ext uri="{FF2B5EF4-FFF2-40B4-BE49-F238E27FC236}">
                  <a16:creationId xmlns:a16="http://schemas.microsoft.com/office/drawing/2014/main" id="{250880A4-7446-F2CD-F9E8-D4ECABC47AFA}"/>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712" name="Rectangle 23">
            <a:extLst>
              <a:ext uri="{FF2B5EF4-FFF2-40B4-BE49-F238E27FC236}">
                <a16:creationId xmlns:a16="http://schemas.microsoft.com/office/drawing/2014/main" id="{FE22C54E-6A32-71B0-0A19-CF4F1034A7D0}"/>
              </a:ext>
            </a:extLst>
          </p:cNvPr>
          <p:cNvSpPr>
            <a:spLocks noChangeArrowheads="1"/>
          </p:cNvSpPr>
          <p:nvPr/>
        </p:nvSpPr>
        <p:spPr bwMode="auto">
          <a:xfrm>
            <a:off x="2860675" y="1392238"/>
            <a:ext cx="2771775" cy="5810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2713" name="Rectangle 24">
            <a:extLst>
              <a:ext uri="{FF2B5EF4-FFF2-40B4-BE49-F238E27FC236}">
                <a16:creationId xmlns:a16="http://schemas.microsoft.com/office/drawing/2014/main" id="{6160A84F-763C-6350-6866-CB3B59227822}"/>
              </a:ext>
            </a:extLst>
          </p:cNvPr>
          <p:cNvSpPr>
            <a:spLocks noGrp="1" noChangeArrowheads="1"/>
          </p:cNvSpPr>
          <p:nvPr>
            <p:ph type="title"/>
          </p:nvPr>
        </p:nvSpPr>
        <p:spPr/>
        <p:txBody>
          <a:bodyPr/>
          <a:lstStyle/>
          <a:p>
            <a:pPr eaLnBrk="1" hangingPunct="1"/>
            <a:r>
              <a:rPr lang="en-US" altLang="tr-TR"/>
              <a:t>Example</a:t>
            </a:r>
          </a:p>
        </p:txBody>
      </p:sp>
      <p:sp>
        <p:nvSpPr>
          <p:cNvPr id="72714" name="Text Box 25">
            <a:extLst>
              <a:ext uri="{FF2B5EF4-FFF2-40B4-BE49-F238E27FC236}">
                <a16:creationId xmlns:a16="http://schemas.microsoft.com/office/drawing/2014/main" id="{35FC2E5C-CD0B-1162-1F98-B295B6CA81BE}"/>
              </a:ext>
            </a:extLst>
          </p:cNvPr>
          <p:cNvSpPr txBox="1">
            <a:spLocks noChangeArrowheads="1"/>
          </p:cNvSpPr>
          <p:nvPr/>
        </p:nvSpPr>
        <p:spPr bwMode="auto">
          <a:xfrm>
            <a:off x="3173413" y="1511300"/>
            <a:ext cx="1820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rgbClr val="000000"/>
                </a:solidFill>
                <a:latin typeface="Tahoma" panose="020B0604030504040204" pitchFamily="34" charset="0"/>
              </a:rPr>
              <a:t>javax.swing.text</a:t>
            </a:r>
          </a:p>
        </p:txBody>
      </p:sp>
      <p:sp>
        <p:nvSpPr>
          <p:cNvPr id="72715" name="Text Box 26">
            <a:extLst>
              <a:ext uri="{FF2B5EF4-FFF2-40B4-BE49-F238E27FC236}">
                <a16:creationId xmlns:a16="http://schemas.microsoft.com/office/drawing/2014/main" id="{237D53BE-91DA-AE88-4412-0A61B92C38D1}"/>
              </a:ext>
            </a:extLst>
          </p:cNvPr>
          <p:cNvSpPr txBox="1">
            <a:spLocks noChangeArrowheads="1"/>
          </p:cNvSpPr>
          <p:nvPr/>
        </p:nvSpPr>
        <p:spPr bwMode="auto">
          <a:xfrm>
            <a:off x="5068888" y="2254250"/>
            <a:ext cx="1211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i="1">
                <a:latin typeface="Tahoma" panose="020B0604030504040204" pitchFamily="34" charset="0"/>
              </a:rPr>
              <a:t>Document</a:t>
            </a:r>
          </a:p>
        </p:txBody>
      </p:sp>
      <p:sp>
        <p:nvSpPr>
          <p:cNvPr id="72716" name="Text Box 27">
            <a:extLst>
              <a:ext uri="{FF2B5EF4-FFF2-40B4-BE49-F238E27FC236}">
                <a16:creationId xmlns:a16="http://schemas.microsoft.com/office/drawing/2014/main" id="{F0ECC2D1-4490-BBD6-D430-8936AAA81DAF}"/>
              </a:ext>
            </a:extLst>
          </p:cNvPr>
          <p:cNvSpPr txBox="1">
            <a:spLocks noChangeArrowheads="1"/>
          </p:cNvSpPr>
          <p:nvPr/>
        </p:nvSpPr>
        <p:spPr bwMode="auto">
          <a:xfrm>
            <a:off x="4730750" y="3775075"/>
            <a:ext cx="2036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i="1">
                <a:latin typeface="Tahoma" panose="020B0604030504040204" pitchFamily="34" charset="0"/>
              </a:rPr>
              <a:t>AbstractDocument</a:t>
            </a:r>
          </a:p>
        </p:txBody>
      </p:sp>
      <p:sp>
        <p:nvSpPr>
          <p:cNvPr id="72717" name="Text Box 28">
            <a:extLst>
              <a:ext uri="{FF2B5EF4-FFF2-40B4-BE49-F238E27FC236}">
                <a16:creationId xmlns:a16="http://schemas.microsoft.com/office/drawing/2014/main" id="{54FD89BF-F554-A63C-54E0-755B0729C90D}"/>
              </a:ext>
            </a:extLst>
          </p:cNvPr>
          <p:cNvSpPr txBox="1">
            <a:spLocks noChangeArrowheads="1"/>
          </p:cNvSpPr>
          <p:nvPr/>
        </p:nvSpPr>
        <p:spPr bwMode="auto">
          <a:xfrm>
            <a:off x="3152775" y="5386388"/>
            <a:ext cx="2554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DefaultStyledDocument</a:t>
            </a:r>
          </a:p>
        </p:txBody>
      </p:sp>
      <p:sp>
        <p:nvSpPr>
          <p:cNvPr id="72718" name="Text Box 29">
            <a:extLst>
              <a:ext uri="{FF2B5EF4-FFF2-40B4-BE49-F238E27FC236}">
                <a16:creationId xmlns:a16="http://schemas.microsoft.com/office/drawing/2014/main" id="{AA8BEABC-ACD9-2654-CDC2-A70D3BCEF4C6}"/>
              </a:ext>
            </a:extLst>
          </p:cNvPr>
          <p:cNvSpPr txBox="1">
            <a:spLocks noChangeArrowheads="1"/>
          </p:cNvSpPr>
          <p:nvPr/>
        </p:nvSpPr>
        <p:spPr bwMode="auto">
          <a:xfrm>
            <a:off x="6605588" y="5359400"/>
            <a:ext cx="1689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PlainDocument</a:t>
            </a:r>
          </a:p>
        </p:txBody>
      </p:sp>
      <p:sp>
        <p:nvSpPr>
          <p:cNvPr id="72719" name="Text Box 30">
            <a:extLst>
              <a:ext uri="{FF2B5EF4-FFF2-40B4-BE49-F238E27FC236}">
                <a16:creationId xmlns:a16="http://schemas.microsoft.com/office/drawing/2014/main" id="{6B73884C-9572-7373-BBCB-65782EE4EA21}"/>
              </a:ext>
            </a:extLst>
          </p:cNvPr>
          <p:cNvSpPr txBox="1">
            <a:spLocks noChangeArrowheads="1"/>
          </p:cNvSpPr>
          <p:nvPr/>
        </p:nvSpPr>
        <p:spPr bwMode="auto">
          <a:xfrm>
            <a:off x="517503" y="2325688"/>
            <a:ext cx="190186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dirty="0">
                <a:latin typeface="Tahoma" panose="020B0604030504040204" pitchFamily="34" charset="0"/>
              </a:rPr>
              <a:t>Client</a:t>
            </a:r>
          </a:p>
          <a:p>
            <a:pPr algn="ctr">
              <a:spcBef>
                <a:spcPct val="0"/>
              </a:spcBef>
              <a:buClrTx/>
              <a:buSzTx/>
              <a:buFontTx/>
              <a:buNone/>
            </a:pPr>
            <a:endParaRPr lang="en-US" altLang="tr-TR" sz="1800" dirty="0">
              <a:latin typeface="Tahoma" panose="020B0604030504040204" pitchFamily="34" charset="0"/>
            </a:endParaRPr>
          </a:p>
          <a:p>
            <a:pPr algn="ctr">
              <a:spcBef>
                <a:spcPct val="0"/>
              </a:spcBef>
              <a:buClrTx/>
              <a:buSzTx/>
              <a:buFontTx/>
              <a:buNone/>
            </a:pPr>
            <a:endParaRPr lang="en-US" altLang="tr-TR" sz="1800" dirty="0">
              <a:latin typeface="Tahoma" panose="020B0604030504040204" pitchFamily="34" charset="0"/>
            </a:endParaRPr>
          </a:p>
          <a:p>
            <a:pPr algn="ctr">
              <a:spcBef>
                <a:spcPct val="0"/>
              </a:spcBef>
              <a:buClrTx/>
              <a:buSzTx/>
              <a:buFontTx/>
              <a:buNone/>
            </a:pPr>
            <a:r>
              <a:rPr lang="en-US" altLang="tr-TR" sz="1800" dirty="0">
                <a:latin typeface="Tahoma" panose="020B0604030504040204" pitchFamily="34" charset="0"/>
              </a:rPr>
              <a:t>private ???? doc;</a:t>
            </a:r>
          </a:p>
          <a:p>
            <a:pPr algn="ctr">
              <a:spcBef>
                <a:spcPct val="0"/>
              </a:spcBef>
              <a:buClrTx/>
              <a:buSzTx/>
              <a:buFontTx/>
              <a:buNone/>
            </a:pPr>
            <a:endParaRPr lang="en-US" altLang="tr-TR" sz="1800" dirty="0">
              <a:latin typeface="Tahoma" panose="020B0604030504040204" pitchFamily="34" charset="0"/>
            </a:endParaRPr>
          </a:p>
        </p:txBody>
      </p:sp>
      <p:sp>
        <p:nvSpPr>
          <p:cNvPr id="72720" name="AutoShape 31">
            <a:extLst>
              <a:ext uri="{FF2B5EF4-FFF2-40B4-BE49-F238E27FC236}">
                <a16:creationId xmlns:a16="http://schemas.microsoft.com/office/drawing/2014/main" id="{A7EEDFCF-2C76-C291-ECA3-30AA446D88EB}"/>
              </a:ext>
            </a:extLst>
          </p:cNvPr>
          <p:cNvSpPr>
            <a:spLocks noChangeArrowheads="1"/>
          </p:cNvSpPr>
          <p:nvPr/>
        </p:nvSpPr>
        <p:spPr bwMode="auto">
          <a:xfrm>
            <a:off x="5565775" y="4391025"/>
            <a:ext cx="336550" cy="287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2721" name="AutoShape 32">
            <a:extLst>
              <a:ext uri="{FF2B5EF4-FFF2-40B4-BE49-F238E27FC236}">
                <a16:creationId xmlns:a16="http://schemas.microsoft.com/office/drawing/2014/main" id="{29F6C5B5-5FC2-0A99-8371-C80401596A69}"/>
              </a:ext>
            </a:extLst>
          </p:cNvPr>
          <p:cNvSpPr>
            <a:spLocks noChangeArrowheads="1"/>
          </p:cNvSpPr>
          <p:nvPr/>
        </p:nvSpPr>
        <p:spPr bwMode="auto">
          <a:xfrm>
            <a:off x="5564188" y="2897188"/>
            <a:ext cx="336550" cy="28733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cxnSp>
        <p:nvCxnSpPr>
          <p:cNvPr id="72722" name="AutoShape 33">
            <a:extLst>
              <a:ext uri="{FF2B5EF4-FFF2-40B4-BE49-F238E27FC236}">
                <a16:creationId xmlns:a16="http://schemas.microsoft.com/office/drawing/2014/main" id="{112FE55A-E060-653F-9C54-3160E33B78C1}"/>
              </a:ext>
            </a:extLst>
          </p:cNvPr>
          <p:cNvCxnSpPr>
            <a:cxnSpLocks noChangeShapeType="1"/>
            <a:stCxn id="72720" idx="3"/>
            <a:endCxn id="72741" idx="0"/>
          </p:cNvCxnSpPr>
          <p:nvPr/>
        </p:nvCxnSpPr>
        <p:spPr bwMode="auto">
          <a:xfrm rot="5400000">
            <a:off x="4786313" y="4373563"/>
            <a:ext cx="642937" cy="1252537"/>
          </a:xfrm>
          <a:prstGeom prst="bentConnector3">
            <a:avLst>
              <a:gd name="adj1" fmla="val 49875"/>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72723" name="AutoShape 34">
            <a:extLst>
              <a:ext uri="{FF2B5EF4-FFF2-40B4-BE49-F238E27FC236}">
                <a16:creationId xmlns:a16="http://schemas.microsoft.com/office/drawing/2014/main" id="{D42CB232-8069-335C-410A-063659E29936}"/>
              </a:ext>
            </a:extLst>
          </p:cNvPr>
          <p:cNvCxnSpPr>
            <a:cxnSpLocks noChangeShapeType="1"/>
            <a:stCxn id="72720" idx="3"/>
            <a:endCxn id="72735" idx="0"/>
          </p:cNvCxnSpPr>
          <p:nvPr/>
        </p:nvCxnSpPr>
        <p:spPr bwMode="auto">
          <a:xfrm rot="16200000" flipH="1">
            <a:off x="6295231" y="4117182"/>
            <a:ext cx="617537" cy="1739900"/>
          </a:xfrm>
          <a:prstGeom prst="bentConnector3">
            <a:avLst>
              <a:gd name="adj1" fmla="val 49870"/>
            </a:avLst>
          </a:prstGeom>
          <a:noFill/>
          <a:ln w="38100">
            <a:solidFill>
              <a:schemeClr val="tx1"/>
            </a:solidFill>
            <a:miter lim="800000"/>
            <a:headEnd/>
            <a:tailEnd type="none" w="lg" len="lg"/>
          </a:ln>
          <a:extLst>
            <a:ext uri="{909E8E84-426E-40DD-AFC4-6F175D3DCCD1}">
              <a14:hiddenFill xmlns:a14="http://schemas.microsoft.com/office/drawing/2010/main">
                <a:noFill/>
              </a14:hiddenFill>
            </a:ext>
          </a:extLst>
        </p:spPr>
      </p:cxnSp>
      <p:sp>
        <p:nvSpPr>
          <p:cNvPr id="72724" name="Line 35">
            <a:extLst>
              <a:ext uri="{FF2B5EF4-FFF2-40B4-BE49-F238E27FC236}">
                <a16:creationId xmlns:a16="http://schemas.microsoft.com/office/drawing/2014/main" id="{89DF8DDA-966B-77ED-1DD5-0F2343983900}"/>
              </a:ext>
            </a:extLst>
          </p:cNvPr>
          <p:cNvSpPr>
            <a:spLocks noChangeShapeType="1"/>
          </p:cNvSpPr>
          <p:nvPr/>
        </p:nvSpPr>
        <p:spPr bwMode="auto">
          <a:xfrm>
            <a:off x="5748338" y="3192463"/>
            <a:ext cx="0" cy="43656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2726" name="Text Box 37">
            <a:extLst>
              <a:ext uri="{FF2B5EF4-FFF2-40B4-BE49-F238E27FC236}">
                <a16:creationId xmlns:a16="http://schemas.microsoft.com/office/drawing/2014/main" id="{63CAF3E0-CC19-6739-DA02-9E524CC65167}"/>
              </a:ext>
            </a:extLst>
          </p:cNvPr>
          <p:cNvSpPr txBox="1">
            <a:spLocks noChangeArrowheads="1"/>
          </p:cNvSpPr>
          <p:nvPr/>
        </p:nvSpPr>
        <p:spPr bwMode="auto">
          <a:xfrm>
            <a:off x="5590671" y="1119406"/>
            <a:ext cx="28305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a:latin typeface="Tahoma" panose="020B0604030504040204" pitchFamily="34" charset="0"/>
              </a:rPr>
              <a:t>Package Name</a:t>
            </a:r>
          </a:p>
        </p:txBody>
      </p:sp>
      <p:sp>
        <p:nvSpPr>
          <p:cNvPr id="72727" name="Text Box 38">
            <a:extLst>
              <a:ext uri="{FF2B5EF4-FFF2-40B4-BE49-F238E27FC236}">
                <a16:creationId xmlns:a16="http://schemas.microsoft.com/office/drawing/2014/main" id="{EE5E0DD1-FD4D-5FF6-327A-757F4F6396B2}"/>
              </a:ext>
            </a:extLst>
          </p:cNvPr>
          <p:cNvSpPr txBox="1">
            <a:spLocks noChangeArrowheads="1"/>
          </p:cNvSpPr>
          <p:nvPr/>
        </p:nvSpPr>
        <p:spPr bwMode="auto">
          <a:xfrm>
            <a:off x="6945312" y="2131218"/>
            <a:ext cx="1804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a:latin typeface="Tahoma" panose="020B0604030504040204" pitchFamily="34" charset="0"/>
              </a:rPr>
              <a:t>Interface</a:t>
            </a:r>
          </a:p>
        </p:txBody>
      </p:sp>
      <p:sp>
        <p:nvSpPr>
          <p:cNvPr id="72728" name="Text Box 39">
            <a:extLst>
              <a:ext uri="{FF2B5EF4-FFF2-40B4-BE49-F238E27FC236}">
                <a16:creationId xmlns:a16="http://schemas.microsoft.com/office/drawing/2014/main" id="{4F00EDE6-B42E-AFE4-3893-6BDF3927516D}"/>
              </a:ext>
            </a:extLst>
          </p:cNvPr>
          <p:cNvSpPr txBox="1">
            <a:spLocks noChangeArrowheads="1"/>
          </p:cNvSpPr>
          <p:nvPr/>
        </p:nvSpPr>
        <p:spPr bwMode="auto">
          <a:xfrm>
            <a:off x="6425416" y="3388015"/>
            <a:ext cx="285271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a:latin typeface="Tahoma" panose="020B0604030504040204" pitchFamily="34" charset="0"/>
              </a:rPr>
              <a:t>Abstract </a:t>
            </a:r>
          </a:p>
          <a:p>
            <a:pPr algn="ctr">
              <a:spcBef>
                <a:spcPct val="0"/>
              </a:spcBef>
              <a:buClrTx/>
              <a:buSzTx/>
              <a:buFontTx/>
              <a:buNone/>
            </a:pPr>
            <a:r>
              <a:rPr lang="en-US" altLang="tr-TR">
                <a:latin typeface="Tahoma" panose="020B0604030504040204" pitchFamily="34" charset="0"/>
              </a:rPr>
              <a:t>Class</a:t>
            </a:r>
          </a:p>
        </p:txBody>
      </p:sp>
    </p:spTree>
    <p:extLst>
      <p:ext uri="{BB962C8B-B14F-4D97-AF65-F5344CB8AC3E}">
        <p14:creationId xmlns:p14="http://schemas.microsoft.com/office/powerpoint/2010/main" val="1968589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2">
            <a:extLst>
              <a:ext uri="{FF2B5EF4-FFF2-40B4-BE49-F238E27FC236}">
                <a16:creationId xmlns:a16="http://schemas.microsoft.com/office/drawing/2014/main" id="{FBF01252-B203-C2B5-80E7-F47C62ACA089}"/>
              </a:ext>
            </a:extLst>
          </p:cNvPr>
          <p:cNvSpPr>
            <a:spLocks noGrp="1" noChangeArrowheads="1"/>
          </p:cNvSpPr>
          <p:nvPr>
            <p:ph type="title"/>
          </p:nvPr>
        </p:nvSpPr>
        <p:spPr/>
        <p:txBody>
          <a:bodyPr/>
          <a:lstStyle/>
          <a:p>
            <a:r>
              <a:rPr lang="en-US" altLang="tr-TR" dirty="0"/>
              <a:t>Interface – Virtual class</a:t>
            </a:r>
            <a:endParaRPr lang="tr-TR" altLang="tr-TR" dirty="0"/>
          </a:p>
        </p:txBody>
      </p:sp>
      <p:sp>
        <p:nvSpPr>
          <p:cNvPr id="73731" name="Content Placeholder 3">
            <a:extLst>
              <a:ext uri="{FF2B5EF4-FFF2-40B4-BE49-F238E27FC236}">
                <a16:creationId xmlns:a16="http://schemas.microsoft.com/office/drawing/2014/main" id="{61072966-58CF-F5E5-30AA-E70DA8F25484}"/>
              </a:ext>
            </a:extLst>
          </p:cNvPr>
          <p:cNvSpPr>
            <a:spLocks noGrp="1" noChangeArrowheads="1"/>
          </p:cNvSpPr>
          <p:nvPr>
            <p:ph idx="1"/>
          </p:nvPr>
        </p:nvSpPr>
        <p:spPr/>
        <p:txBody>
          <a:bodyPr/>
          <a:lstStyle/>
          <a:p>
            <a:r>
              <a:rPr lang="en-US" altLang="tr-TR" dirty="0"/>
              <a:t>Very important in reusable design</a:t>
            </a:r>
          </a:p>
          <a:p>
            <a:r>
              <a:rPr lang="en-US" altLang="tr-TR" dirty="0"/>
              <a:t>In compositions, objects will use the interfaces and interface methods</a:t>
            </a:r>
          </a:p>
          <a:p>
            <a:pPr lvl="1"/>
            <a:r>
              <a:rPr lang="en-US" altLang="tr-TR" dirty="0"/>
              <a:t>E.g. Document interface , insert(), remove()</a:t>
            </a:r>
          </a:p>
          <a:p>
            <a:pPr lvl="2"/>
            <a:r>
              <a:rPr lang="en-US" altLang="tr-TR" dirty="0"/>
              <a:t>No matter if the document is text only or styled</a:t>
            </a:r>
          </a:p>
          <a:p>
            <a:r>
              <a:rPr lang="en-US" altLang="tr-TR" dirty="0"/>
              <a:t>What operations can I ask a Document to do is defined in the Interface.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36">
            <a:extLst>
              <a:ext uri="{FF2B5EF4-FFF2-40B4-BE49-F238E27FC236}">
                <a16:creationId xmlns:a16="http://schemas.microsoft.com/office/drawing/2014/main" id="{EA23C740-337E-67F5-E7FC-10493557FE4B}"/>
              </a:ext>
            </a:extLst>
          </p:cNvPr>
          <p:cNvGrpSpPr>
            <a:grpSpLocks/>
          </p:cNvGrpSpPr>
          <p:nvPr/>
        </p:nvGrpSpPr>
        <p:grpSpPr bwMode="auto">
          <a:xfrm>
            <a:off x="954088" y="2265363"/>
            <a:ext cx="1147762" cy="725487"/>
            <a:chOff x="3017" y="1454"/>
            <a:chExt cx="1153" cy="475"/>
          </a:xfrm>
        </p:grpSpPr>
        <p:sp>
          <p:nvSpPr>
            <p:cNvPr id="71715" name="Rectangle 37">
              <a:extLst>
                <a:ext uri="{FF2B5EF4-FFF2-40B4-BE49-F238E27FC236}">
                  <a16:creationId xmlns:a16="http://schemas.microsoft.com/office/drawing/2014/main" id="{4EEA4744-97E6-45EF-CD94-EC32AA5ACA25}"/>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1716" name="Line 38">
              <a:extLst>
                <a:ext uri="{FF2B5EF4-FFF2-40B4-BE49-F238E27FC236}">
                  <a16:creationId xmlns:a16="http://schemas.microsoft.com/office/drawing/2014/main" id="{943022AE-7315-F878-F905-A786EDB92AAC}"/>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7" name="Line 39">
              <a:extLst>
                <a:ext uri="{FF2B5EF4-FFF2-40B4-BE49-F238E27FC236}">
                  <a16:creationId xmlns:a16="http://schemas.microsoft.com/office/drawing/2014/main" id="{99F3DCE7-D37C-AE0A-C00D-5D177DA0710E}"/>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683" name="Rectangle 12">
            <a:extLst>
              <a:ext uri="{FF2B5EF4-FFF2-40B4-BE49-F238E27FC236}">
                <a16:creationId xmlns:a16="http://schemas.microsoft.com/office/drawing/2014/main" id="{50D7213E-5D6B-8DFC-5F5D-9E53FD3B6750}"/>
              </a:ext>
            </a:extLst>
          </p:cNvPr>
          <p:cNvSpPr>
            <a:spLocks noChangeArrowheads="1"/>
          </p:cNvSpPr>
          <p:nvPr/>
        </p:nvSpPr>
        <p:spPr bwMode="auto">
          <a:xfrm>
            <a:off x="2873375" y="1958975"/>
            <a:ext cx="5878513" cy="42243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grpSp>
        <p:nvGrpSpPr>
          <p:cNvPr id="71684" name="Group 23">
            <a:extLst>
              <a:ext uri="{FF2B5EF4-FFF2-40B4-BE49-F238E27FC236}">
                <a16:creationId xmlns:a16="http://schemas.microsoft.com/office/drawing/2014/main" id="{1B21C4DE-E366-FE21-51A8-66011D60A6C0}"/>
              </a:ext>
            </a:extLst>
          </p:cNvPr>
          <p:cNvGrpSpPr>
            <a:grpSpLocks/>
          </p:cNvGrpSpPr>
          <p:nvPr/>
        </p:nvGrpSpPr>
        <p:grpSpPr bwMode="auto">
          <a:xfrm>
            <a:off x="3057525" y="5321300"/>
            <a:ext cx="2844800" cy="754063"/>
            <a:chOff x="3017" y="1454"/>
            <a:chExt cx="1153" cy="475"/>
          </a:xfrm>
        </p:grpSpPr>
        <p:sp>
          <p:nvSpPr>
            <p:cNvPr id="71712" name="Rectangle 24">
              <a:extLst>
                <a:ext uri="{FF2B5EF4-FFF2-40B4-BE49-F238E27FC236}">
                  <a16:creationId xmlns:a16="http://schemas.microsoft.com/office/drawing/2014/main" id="{3B8ED64A-4B29-D652-CCE0-6392F4A7B265}"/>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1713" name="Line 25">
              <a:extLst>
                <a:ext uri="{FF2B5EF4-FFF2-40B4-BE49-F238E27FC236}">
                  <a16:creationId xmlns:a16="http://schemas.microsoft.com/office/drawing/2014/main" id="{5C19687F-D2F0-1860-BDB8-9E0C8502A4A7}"/>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4" name="Line 26">
              <a:extLst>
                <a:ext uri="{FF2B5EF4-FFF2-40B4-BE49-F238E27FC236}">
                  <a16:creationId xmlns:a16="http://schemas.microsoft.com/office/drawing/2014/main" id="{A1A47385-771E-1EA5-C2B9-B40ABD6DD6D0}"/>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1685" name="Group 19">
            <a:extLst>
              <a:ext uri="{FF2B5EF4-FFF2-40B4-BE49-F238E27FC236}">
                <a16:creationId xmlns:a16="http://schemas.microsoft.com/office/drawing/2014/main" id="{DC9C379E-7161-5599-56BA-EA89886D87B3}"/>
              </a:ext>
            </a:extLst>
          </p:cNvPr>
          <p:cNvGrpSpPr>
            <a:grpSpLocks/>
          </p:cNvGrpSpPr>
          <p:nvPr/>
        </p:nvGrpSpPr>
        <p:grpSpPr bwMode="auto">
          <a:xfrm>
            <a:off x="4672013" y="3656013"/>
            <a:ext cx="2279650" cy="754062"/>
            <a:chOff x="3017" y="1454"/>
            <a:chExt cx="1153" cy="475"/>
          </a:xfrm>
        </p:grpSpPr>
        <p:sp>
          <p:nvSpPr>
            <p:cNvPr id="71709" name="Rectangle 20">
              <a:extLst>
                <a:ext uri="{FF2B5EF4-FFF2-40B4-BE49-F238E27FC236}">
                  <a16:creationId xmlns:a16="http://schemas.microsoft.com/office/drawing/2014/main" id="{02E9215D-AC77-94B2-BF66-55BA50AA5CD0}"/>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1710" name="Line 21">
              <a:extLst>
                <a:ext uri="{FF2B5EF4-FFF2-40B4-BE49-F238E27FC236}">
                  <a16:creationId xmlns:a16="http://schemas.microsoft.com/office/drawing/2014/main" id="{DC8F97F7-6DCF-BA23-BA17-B989F048F827}"/>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1" name="Line 22">
              <a:extLst>
                <a:ext uri="{FF2B5EF4-FFF2-40B4-BE49-F238E27FC236}">
                  <a16:creationId xmlns:a16="http://schemas.microsoft.com/office/drawing/2014/main" id="{D23086AA-065A-0C62-1ADD-41BB632B64E5}"/>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1686" name="Group 27">
            <a:extLst>
              <a:ext uri="{FF2B5EF4-FFF2-40B4-BE49-F238E27FC236}">
                <a16:creationId xmlns:a16="http://schemas.microsoft.com/office/drawing/2014/main" id="{3EA65D25-8020-4B1B-FB32-3FBBA5674930}"/>
              </a:ext>
            </a:extLst>
          </p:cNvPr>
          <p:cNvGrpSpPr>
            <a:grpSpLocks/>
          </p:cNvGrpSpPr>
          <p:nvPr/>
        </p:nvGrpSpPr>
        <p:grpSpPr bwMode="auto">
          <a:xfrm>
            <a:off x="6411913" y="5295900"/>
            <a:ext cx="2120900" cy="754063"/>
            <a:chOff x="3017" y="1454"/>
            <a:chExt cx="1153" cy="475"/>
          </a:xfrm>
        </p:grpSpPr>
        <p:sp>
          <p:nvSpPr>
            <p:cNvPr id="71706" name="Rectangle 28">
              <a:extLst>
                <a:ext uri="{FF2B5EF4-FFF2-40B4-BE49-F238E27FC236}">
                  <a16:creationId xmlns:a16="http://schemas.microsoft.com/office/drawing/2014/main" id="{3C5E948C-F577-0809-82ED-043742CBAFCF}"/>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1707" name="Line 29">
              <a:extLst>
                <a:ext uri="{FF2B5EF4-FFF2-40B4-BE49-F238E27FC236}">
                  <a16:creationId xmlns:a16="http://schemas.microsoft.com/office/drawing/2014/main" id="{3EB22052-F22C-6DA0-58DC-1764F5DD2074}"/>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8" name="Line 30">
              <a:extLst>
                <a:ext uri="{FF2B5EF4-FFF2-40B4-BE49-F238E27FC236}">
                  <a16:creationId xmlns:a16="http://schemas.microsoft.com/office/drawing/2014/main" id="{8CCCA9EC-7BEC-0100-465C-DC32A04AD0D8}"/>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1687" name="Group 18">
            <a:extLst>
              <a:ext uri="{FF2B5EF4-FFF2-40B4-BE49-F238E27FC236}">
                <a16:creationId xmlns:a16="http://schemas.microsoft.com/office/drawing/2014/main" id="{87AC0A9B-49EF-A955-A5BB-AED9BA076EB5}"/>
              </a:ext>
            </a:extLst>
          </p:cNvPr>
          <p:cNvGrpSpPr>
            <a:grpSpLocks/>
          </p:cNvGrpSpPr>
          <p:nvPr/>
        </p:nvGrpSpPr>
        <p:grpSpPr bwMode="auto">
          <a:xfrm>
            <a:off x="4789488" y="2165350"/>
            <a:ext cx="1830387" cy="754063"/>
            <a:chOff x="3017" y="1454"/>
            <a:chExt cx="1153" cy="475"/>
          </a:xfrm>
        </p:grpSpPr>
        <p:sp>
          <p:nvSpPr>
            <p:cNvPr id="71703" name="Rectangle 14">
              <a:extLst>
                <a:ext uri="{FF2B5EF4-FFF2-40B4-BE49-F238E27FC236}">
                  <a16:creationId xmlns:a16="http://schemas.microsoft.com/office/drawing/2014/main" id="{621CA89F-C87B-0BF9-A3C0-526D521D3E03}"/>
                </a:ext>
              </a:extLst>
            </p:cNvPr>
            <p:cNvSpPr>
              <a:spLocks noChangeArrowheads="1"/>
            </p:cNvSpPr>
            <p:nvPr/>
          </p:nvSpPr>
          <p:spPr bwMode="auto">
            <a:xfrm>
              <a:off x="3027" y="1454"/>
              <a:ext cx="1134" cy="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1704" name="Line 16">
              <a:extLst>
                <a:ext uri="{FF2B5EF4-FFF2-40B4-BE49-F238E27FC236}">
                  <a16:creationId xmlns:a16="http://schemas.microsoft.com/office/drawing/2014/main" id="{BF8C2BBF-2042-0307-025D-5B8FB2DF6673}"/>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5" name="Line 17">
              <a:extLst>
                <a:ext uri="{FF2B5EF4-FFF2-40B4-BE49-F238E27FC236}">
                  <a16:creationId xmlns:a16="http://schemas.microsoft.com/office/drawing/2014/main" id="{4A9166E6-F731-1DB1-1F6A-0C3D3538B0E1}"/>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688" name="Rectangle 13">
            <a:extLst>
              <a:ext uri="{FF2B5EF4-FFF2-40B4-BE49-F238E27FC236}">
                <a16:creationId xmlns:a16="http://schemas.microsoft.com/office/drawing/2014/main" id="{B90F7721-591A-A193-4910-07E19CB59196}"/>
              </a:ext>
            </a:extLst>
          </p:cNvPr>
          <p:cNvSpPr>
            <a:spLocks noChangeArrowheads="1"/>
          </p:cNvSpPr>
          <p:nvPr/>
        </p:nvSpPr>
        <p:spPr bwMode="auto">
          <a:xfrm>
            <a:off x="2860675" y="1392238"/>
            <a:ext cx="2771775" cy="5810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1689" name="Rectangle 4">
            <a:extLst>
              <a:ext uri="{FF2B5EF4-FFF2-40B4-BE49-F238E27FC236}">
                <a16:creationId xmlns:a16="http://schemas.microsoft.com/office/drawing/2014/main" id="{928A2A6D-2406-866B-9617-56A546BC2D93}"/>
              </a:ext>
            </a:extLst>
          </p:cNvPr>
          <p:cNvSpPr>
            <a:spLocks noGrp="1" noChangeArrowheads="1"/>
          </p:cNvSpPr>
          <p:nvPr>
            <p:ph type="title"/>
          </p:nvPr>
        </p:nvSpPr>
        <p:spPr/>
        <p:txBody>
          <a:bodyPr/>
          <a:lstStyle/>
          <a:p>
            <a:pPr eaLnBrk="1" hangingPunct="1"/>
            <a:r>
              <a:rPr lang="en-US" altLang="tr-TR"/>
              <a:t>Example</a:t>
            </a:r>
          </a:p>
        </p:txBody>
      </p:sp>
      <p:sp>
        <p:nvSpPr>
          <p:cNvPr id="71690" name="Text Box 6">
            <a:extLst>
              <a:ext uri="{FF2B5EF4-FFF2-40B4-BE49-F238E27FC236}">
                <a16:creationId xmlns:a16="http://schemas.microsoft.com/office/drawing/2014/main" id="{10A0FE37-4526-03D5-DD9C-9D5354A9F389}"/>
              </a:ext>
            </a:extLst>
          </p:cNvPr>
          <p:cNvSpPr txBox="1">
            <a:spLocks noChangeArrowheads="1"/>
          </p:cNvSpPr>
          <p:nvPr/>
        </p:nvSpPr>
        <p:spPr bwMode="auto">
          <a:xfrm>
            <a:off x="3173413" y="1511300"/>
            <a:ext cx="1820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rgbClr val="000000"/>
                </a:solidFill>
                <a:latin typeface="Tahoma" panose="020B0604030504040204" pitchFamily="34" charset="0"/>
              </a:rPr>
              <a:t>javax.swing.text</a:t>
            </a:r>
          </a:p>
        </p:txBody>
      </p:sp>
      <p:sp>
        <p:nvSpPr>
          <p:cNvPr id="71691" name="Text Box 7">
            <a:extLst>
              <a:ext uri="{FF2B5EF4-FFF2-40B4-BE49-F238E27FC236}">
                <a16:creationId xmlns:a16="http://schemas.microsoft.com/office/drawing/2014/main" id="{E5884D95-8BF9-0DCB-1337-313AC481C9AB}"/>
              </a:ext>
            </a:extLst>
          </p:cNvPr>
          <p:cNvSpPr txBox="1">
            <a:spLocks noChangeArrowheads="1"/>
          </p:cNvSpPr>
          <p:nvPr/>
        </p:nvSpPr>
        <p:spPr bwMode="auto">
          <a:xfrm>
            <a:off x="5068888" y="2254250"/>
            <a:ext cx="1211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i="1">
                <a:latin typeface="Tahoma" panose="020B0604030504040204" pitchFamily="34" charset="0"/>
              </a:rPr>
              <a:t>Document</a:t>
            </a:r>
          </a:p>
        </p:txBody>
      </p:sp>
      <p:sp>
        <p:nvSpPr>
          <p:cNvPr id="71692" name="Text Box 8">
            <a:extLst>
              <a:ext uri="{FF2B5EF4-FFF2-40B4-BE49-F238E27FC236}">
                <a16:creationId xmlns:a16="http://schemas.microsoft.com/office/drawing/2014/main" id="{B621A00B-7770-7077-C485-D30D3105D020}"/>
              </a:ext>
            </a:extLst>
          </p:cNvPr>
          <p:cNvSpPr txBox="1">
            <a:spLocks noChangeArrowheads="1"/>
          </p:cNvSpPr>
          <p:nvPr/>
        </p:nvSpPr>
        <p:spPr bwMode="auto">
          <a:xfrm>
            <a:off x="4730750" y="3775075"/>
            <a:ext cx="2036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AbstractDocument</a:t>
            </a:r>
          </a:p>
        </p:txBody>
      </p:sp>
      <p:sp>
        <p:nvSpPr>
          <p:cNvPr id="71693" name="Text Box 9">
            <a:extLst>
              <a:ext uri="{FF2B5EF4-FFF2-40B4-BE49-F238E27FC236}">
                <a16:creationId xmlns:a16="http://schemas.microsoft.com/office/drawing/2014/main" id="{2D94B162-20FF-7FF3-11EB-78A36B61A06C}"/>
              </a:ext>
            </a:extLst>
          </p:cNvPr>
          <p:cNvSpPr txBox="1">
            <a:spLocks noChangeArrowheads="1"/>
          </p:cNvSpPr>
          <p:nvPr/>
        </p:nvSpPr>
        <p:spPr bwMode="auto">
          <a:xfrm>
            <a:off x="3152775" y="5386388"/>
            <a:ext cx="2554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DefaultStyledDocument</a:t>
            </a:r>
          </a:p>
        </p:txBody>
      </p:sp>
      <p:sp>
        <p:nvSpPr>
          <p:cNvPr id="71694" name="Text Box 10">
            <a:extLst>
              <a:ext uri="{FF2B5EF4-FFF2-40B4-BE49-F238E27FC236}">
                <a16:creationId xmlns:a16="http://schemas.microsoft.com/office/drawing/2014/main" id="{22BC3420-8928-30B4-FBBE-05ED16CFC0E4}"/>
              </a:ext>
            </a:extLst>
          </p:cNvPr>
          <p:cNvSpPr txBox="1">
            <a:spLocks noChangeArrowheads="1"/>
          </p:cNvSpPr>
          <p:nvPr/>
        </p:nvSpPr>
        <p:spPr bwMode="auto">
          <a:xfrm>
            <a:off x="6605588" y="5359400"/>
            <a:ext cx="1689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PlainDocument</a:t>
            </a:r>
          </a:p>
        </p:txBody>
      </p:sp>
      <p:sp>
        <p:nvSpPr>
          <p:cNvPr id="71695" name="Text Box 11">
            <a:extLst>
              <a:ext uri="{FF2B5EF4-FFF2-40B4-BE49-F238E27FC236}">
                <a16:creationId xmlns:a16="http://schemas.microsoft.com/office/drawing/2014/main" id="{65D00E3E-B058-F5CE-D0C7-97A0AC45AFC0}"/>
              </a:ext>
            </a:extLst>
          </p:cNvPr>
          <p:cNvSpPr txBox="1">
            <a:spLocks noChangeArrowheads="1"/>
          </p:cNvSpPr>
          <p:nvPr/>
        </p:nvSpPr>
        <p:spPr bwMode="auto">
          <a:xfrm>
            <a:off x="1093788" y="2325688"/>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Client</a:t>
            </a:r>
          </a:p>
        </p:txBody>
      </p:sp>
      <p:sp>
        <p:nvSpPr>
          <p:cNvPr id="71696" name="AutoShape 31">
            <a:extLst>
              <a:ext uri="{FF2B5EF4-FFF2-40B4-BE49-F238E27FC236}">
                <a16:creationId xmlns:a16="http://schemas.microsoft.com/office/drawing/2014/main" id="{0C14EC8F-BEEE-D548-39BD-B71708C72367}"/>
              </a:ext>
            </a:extLst>
          </p:cNvPr>
          <p:cNvSpPr>
            <a:spLocks noChangeArrowheads="1"/>
          </p:cNvSpPr>
          <p:nvPr/>
        </p:nvSpPr>
        <p:spPr bwMode="auto">
          <a:xfrm>
            <a:off x="5565775" y="4391025"/>
            <a:ext cx="336550" cy="287338"/>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71697" name="AutoShape 32">
            <a:extLst>
              <a:ext uri="{FF2B5EF4-FFF2-40B4-BE49-F238E27FC236}">
                <a16:creationId xmlns:a16="http://schemas.microsoft.com/office/drawing/2014/main" id="{2C7FD9DC-B475-BF79-5F7D-013D3E19EAAE}"/>
              </a:ext>
            </a:extLst>
          </p:cNvPr>
          <p:cNvSpPr>
            <a:spLocks noChangeArrowheads="1"/>
          </p:cNvSpPr>
          <p:nvPr/>
        </p:nvSpPr>
        <p:spPr bwMode="auto">
          <a:xfrm>
            <a:off x="5564188" y="2897188"/>
            <a:ext cx="336550" cy="28733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cxnSp>
        <p:nvCxnSpPr>
          <p:cNvPr id="71698" name="AutoShape 33">
            <a:extLst>
              <a:ext uri="{FF2B5EF4-FFF2-40B4-BE49-F238E27FC236}">
                <a16:creationId xmlns:a16="http://schemas.microsoft.com/office/drawing/2014/main" id="{1418D1AB-A1BE-5DED-BE92-50F6D61F59B9}"/>
              </a:ext>
            </a:extLst>
          </p:cNvPr>
          <p:cNvCxnSpPr>
            <a:cxnSpLocks noChangeShapeType="1"/>
            <a:stCxn id="71696" idx="3"/>
            <a:endCxn id="71712" idx="0"/>
          </p:cNvCxnSpPr>
          <p:nvPr/>
        </p:nvCxnSpPr>
        <p:spPr bwMode="auto">
          <a:xfrm rot="5400000">
            <a:off x="4786313" y="4373563"/>
            <a:ext cx="642937" cy="1252537"/>
          </a:xfrm>
          <a:prstGeom prst="bentConnector3">
            <a:avLst>
              <a:gd name="adj1" fmla="val 49875"/>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71699" name="AutoShape 34">
            <a:extLst>
              <a:ext uri="{FF2B5EF4-FFF2-40B4-BE49-F238E27FC236}">
                <a16:creationId xmlns:a16="http://schemas.microsoft.com/office/drawing/2014/main" id="{41FDAA27-0E0A-565F-C69B-DD9B0CCD6AE2}"/>
              </a:ext>
            </a:extLst>
          </p:cNvPr>
          <p:cNvCxnSpPr>
            <a:cxnSpLocks noChangeShapeType="1"/>
            <a:stCxn id="71696" idx="3"/>
            <a:endCxn id="71706" idx="0"/>
          </p:cNvCxnSpPr>
          <p:nvPr/>
        </p:nvCxnSpPr>
        <p:spPr bwMode="auto">
          <a:xfrm rot="16200000" flipH="1">
            <a:off x="6295231" y="4117182"/>
            <a:ext cx="617537" cy="1739900"/>
          </a:xfrm>
          <a:prstGeom prst="bentConnector3">
            <a:avLst>
              <a:gd name="adj1" fmla="val 49870"/>
            </a:avLst>
          </a:prstGeom>
          <a:noFill/>
          <a:ln w="38100">
            <a:solidFill>
              <a:schemeClr val="tx1"/>
            </a:solidFill>
            <a:miter lim="800000"/>
            <a:headEnd/>
            <a:tailEnd type="none" w="lg" len="lg"/>
          </a:ln>
          <a:extLst>
            <a:ext uri="{909E8E84-426E-40DD-AFC4-6F175D3DCCD1}">
              <a14:hiddenFill xmlns:a14="http://schemas.microsoft.com/office/drawing/2010/main">
                <a:noFill/>
              </a14:hiddenFill>
            </a:ext>
          </a:extLst>
        </p:spPr>
      </p:cxnSp>
      <p:sp>
        <p:nvSpPr>
          <p:cNvPr id="71700" name="Line 35">
            <a:extLst>
              <a:ext uri="{FF2B5EF4-FFF2-40B4-BE49-F238E27FC236}">
                <a16:creationId xmlns:a16="http://schemas.microsoft.com/office/drawing/2014/main" id="{8382D675-0397-8AAF-232B-B88C0CCBB1CC}"/>
              </a:ext>
            </a:extLst>
          </p:cNvPr>
          <p:cNvSpPr>
            <a:spLocks noChangeShapeType="1"/>
          </p:cNvSpPr>
          <p:nvPr/>
        </p:nvSpPr>
        <p:spPr bwMode="auto">
          <a:xfrm>
            <a:off x="5748338" y="3192463"/>
            <a:ext cx="0" cy="43656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702" name="TextBox 1">
            <a:extLst>
              <a:ext uri="{FF2B5EF4-FFF2-40B4-BE49-F238E27FC236}">
                <a16:creationId xmlns:a16="http://schemas.microsoft.com/office/drawing/2014/main" id="{45E250C5-5571-80AF-C07A-FB10F5FC6706}"/>
              </a:ext>
            </a:extLst>
          </p:cNvPr>
          <p:cNvSpPr txBox="1">
            <a:spLocks noChangeArrowheads="1"/>
          </p:cNvSpPr>
          <p:nvPr/>
        </p:nvSpPr>
        <p:spPr bwMode="auto">
          <a:xfrm>
            <a:off x="665163" y="3000375"/>
            <a:ext cx="256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private </a:t>
            </a:r>
            <a:r>
              <a:rPr lang="en-US" altLang="en-US" b="1" dirty="0"/>
              <a:t>Document</a:t>
            </a:r>
            <a:r>
              <a:rPr lang="en-US" altLang="en-US" dirty="0"/>
              <a:t> doc;</a:t>
            </a:r>
          </a:p>
        </p:txBody>
      </p:sp>
      <p:sp>
        <p:nvSpPr>
          <p:cNvPr id="72725" name="Line 36">
            <a:extLst>
              <a:ext uri="{FF2B5EF4-FFF2-40B4-BE49-F238E27FC236}">
                <a16:creationId xmlns:a16="http://schemas.microsoft.com/office/drawing/2014/main" id="{701A9B38-CE00-FA36-B7DB-450837345A93}"/>
              </a:ext>
            </a:extLst>
          </p:cNvPr>
          <p:cNvSpPr>
            <a:spLocks noChangeShapeType="1"/>
          </p:cNvSpPr>
          <p:nvPr/>
        </p:nvSpPr>
        <p:spPr bwMode="auto">
          <a:xfrm>
            <a:off x="2090738" y="2582863"/>
            <a:ext cx="2655887" cy="0"/>
          </a:xfrm>
          <a:prstGeom prst="line">
            <a:avLst/>
          </a:prstGeom>
          <a:noFill/>
          <a:ln w="381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08979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9075DAC-FEC4-93DB-EF19-DECE530D8FAC}"/>
              </a:ext>
            </a:extLst>
          </p:cNvPr>
          <p:cNvSpPr>
            <a:spLocks noGrp="1" noChangeArrowheads="1"/>
          </p:cNvSpPr>
          <p:nvPr>
            <p:ph type="title"/>
          </p:nvPr>
        </p:nvSpPr>
        <p:spPr/>
        <p:txBody>
          <a:bodyPr/>
          <a:lstStyle/>
          <a:p>
            <a:pPr eaLnBrk="1" hangingPunct="1"/>
            <a:r>
              <a:rPr lang="en-US" altLang="tr-TR" dirty="0"/>
              <a:t>Reusable OOD Practices - 3</a:t>
            </a:r>
          </a:p>
        </p:txBody>
      </p:sp>
      <p:sp>
        <p:nvSpPr>
          <p:cNvPr id="76803" name="Rectangle 3">
            <a:extLst>
              <a:ext uri="{FF2B5EF4-FFF2-40B4-BE49-F238E27FC236}">
                <a16:creationId xmlns:a16="http://schemas.microsoft.com/office/drawing/2014/main" id="{A247AE32-036B-BB56-645C-D48A4506E8E7}"/>
              </a:ext>
            </a:extLst>
          </p:cNvPr>
          <p:cNvSpPr>
            <a:spLocks noGrp="1" noChangeArrowheads="1"/>
          </p:cNvSpPr>
          <p:nvPr>
            <p:ph idx="1"/>
          </p:nvPr>
        </p:nvSpPr>
        <p:spPr/>
        <p:txBody>
          <a:bodyPr/>
          <a:lstStyle/>
          <a:p>
            <a:pPr marL="514350" indent="-514350" eaLnBrk="1" hangingPunct="1">
              <a:buAutoNum type="arabicParenR"/>
            </a:pPr>
            <a:r>
              <a:rPr lang="en-US" altLang="tr-TR" dirty="0"/>
              <a:t>Favor composition over inheritance</a:t>
            </a:r>
          </a:p>
          <a:p>
            <a:pPr marL="514350" indent="-514350" eaLnBrk="1" hangingPunct="1">
              <a:buAutoNum type="arabicParenR"/>
            </a:pPr>
            <a:r>
              <a:rPr lang="en-US" altLang="tr-TR" dirty="0"/>
              <a:t>Encapsulate what varies</a:t>
            </a:r>
          </a:p>
          <a:p>
            <a:pPr marL="514350" indent="-514350" eaLnBrk="1" hangingPunct="1">
              <a:buAutoNum type="arabicParenR"/>
            </a:pPr>
            <a:r>
              <a:rPr lang="en-US" altLang="tr-TR" b="1" dirty="0"/>
              <a:t>Program to an interface not implementation</a:t>
            </a:r>
          </a:p>
          <a:p>
            <a:pPr marL="914400" lvl="1" indent="-514350" eaLnBrk="1" hangingPunct="1">
              <a:buFont typeface="Wingdings" panose="05000000000000000000" pitchFamily="2" charset="2"/>
              <a:buChar char="q"/>
            </a:pPr>
            <a:r>
              <a:rPr lang="en-US" altLang="tr-TR" dirty="0"/>
              <a:t>favor List over </a:t>
            </a:r>
            <a:r>
              <a:rPr lang="en-US" altLang="tr-TR" dirty="0" err="1"/>
              <a:t>ArrayList</a:t>
            </a:r>
            <a:r>
              <a:rPr lang="en-US" altLang="tr-TR" dirty="0"/>
              <a:t> in a client code</a:t>
            </a:r>
          </a:p>
          <a:p>
            <a:pPr marL="914400" lvl="1" indent="-514350" eaLnBrk="1" hangingPunct="1">
              <a:buFont typeface="Wingdings" panose="05000000000000000000" pitchFamily="2" charset="2"/>
              <a:buChar char="q"/>
            </a:pPr>
            <a:r>
              <a:rPr lang="en-US" altLang="tr-TR" dirty="0"/>
              <a:t>favor Map over HashMap in a client code</a:t>
            </a:r>
          </a:p>
          <a:p>
            <a:pPr marL="914400" lvl="1" indent="-514350" eaLnBrk="1" hangingPunct="1">
              <a:buFont typeface="Wingdings" panose="05000000000000000000" pitchFamily="2" charset="2"/>
              <a:buChar char="q"/>
            </a:pPr>
            <a:r>
              <a:rPr lang="en-US" altLang="tr-TR" dirty="0"/>
              <a:t>Fewer implementation dependency</a:t>
            </a:r>
          </a:p>
          <a:p>
            <a:pPr marL="800100" lvl="2" indent="0" eaLnBrk="1" hangingPunct="1">
              <a:buNone/>
            </a:pPr>
            <a:r>
              <a:rPr lang="en-US" altLang="tr-TR" dirty="0"/>
              <a:t>class Editor{</a:t>
            </a:r>
          </a:p>
          <a:p>
            <a:pPr marL="800100" lvl="2" indent="0" eaLnBrk="1" hangingPunct="1">
              <a:buNone/>
            </a:pPr>
            <a:r>
              <a:rPr lang="en-US" altLang="tr-TR" dirty="0"/>
              <a:t>   private Document doc;  …}</a:t>
            </a:r>
          </a:p>
          <a:p>
            <a:pPr lvl="1" indent="-342900" eaLnBrk="1" hangingPunct="1">
              <a:buFont typeface="Wingdings" panose="05000000000000000000" pitchFamily="2" charset="2"/>
              <a:buChar char="q"/>
            </a:pPr>
            <a:r>
              <a:rPr lang="en-US" altLang="tr-TR" dirty="0"/>
              <a:t>Helps dependency injection</a:t>
            </a:r>
          </a:p>
          <a:p>
            <a:pPr marL="800100" lvl="2" indent="0" eaLnBrk="1" hangingPunct="1">
              <a:buNone/>
            </a:pPr>
            <a:r>
              <a:rPr lang="en-US" altLang="tr-TR" dirty="0"/>
              <a:t>   </a:t>
            </a:r>
          </a:p>
        </p:txBody>
      </p:sp>
    </p:spTree>
    <p:extLst>
      <p:ext uri="{BB962C8B-B14F-4D97-AF65-F5344CB8AC3E}">
        <p14:creationId xmlns:p14="http://schemas.microsoft.com/office/powerpoint/2010/main" val="15135672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82D1B3CC-EF4F-88F6-57EE-BCF9AC7440CE}"/>
              </a:ext>
            </a:extLst>
          </p:cNvPr>
          <p:cNvSpPr>
            <a:spLocks noGrp="1" noChangeArrowheads="1"/>
          </p:cNvSpPr>
          <p:nvPr>
            <p:ph type="title"/>
          </p:nvPr>
        </p:nvSpPr>
        <p:spPr/>
        <p:txBody>
          <a:bodyPr/>
          <a:lstStyle/>
          <a:p>
            <a:r>
              <a:rPr lang="en-US" altLang="en-US" dirty="0"/>
              <a:t>Reusable OOD practices</a:t>
            </a:r>
          </a:p>
        </p:txBody>
      </p:sp>
      <p:sp>
        <p:nvSpPr>
          <p:cNvPr id="74755" name="Content Placeholder 2">
            <a:extLst>
              <a:ext uri="{FF2B5EF4-FFF2-40B4-BE49-F238E27FC236}">
                <a16:creationId xmlns:a16="http://schemas.microsoft.com/office/drawing/2014/main" id="{48444801-4B57-A69D-6E82-41FBD44750DE}"/>
              </a:ext>
            </a:extLst>
          </p:cNvPr>
          <p:cNvSpPr>
            <a:spLocks noGrp="1" noChangeArrowheads="1"/>
          </p:cNvSpPr>
          <p:nvPr>
            <p:ph idx="1"/>
          </p:nvPr>
        </p:nvSpPr>
        <p:spPr>
          <a:xfrm>
            <a:off x="457200" y="1436349"/>
            <a:ext cx="8229600" cy="3682482"/>
          </a:xfrm>
        </p:spPr>
        <p:txBody>
          <a:bodyPr/>
          <a:lstStyle/>
          <a:p>
            <a:pPr marL="514350" indent="-514350">
              <a:buFont typeface="+mj-lt"/>
              <a:buAutoNum type="arabicParenR"/>
            </a:pPr>
            <a:r>
              <a:rPr lang="en-US" altLang="en-US" b="1" dirty="0"/>
              <a:t>Favor composition over inheritance</a:t>
            </a:r>
          </a:p>
          <a:p>
            <a:pPr marL="514350" indent="-514350">
              <a:buFont typeface="+mj-lt"/>
              <a:buAutoNum type="arabicParenR"/>
            </a:pPr>
            <a:r>
              <a:rPr lang="en-US" altLang="en-US" b="1" dirty="0"/>
              <a:t>Encapsulate what varies</a:t>
            </a:r>
          </a:p>
          <a:p>
            <a:pPr marL="514350" indent="-514350">
              <a:buFont typeface="+mj-lt"/>
              <a:buAutoNum type="arabicParenR"/>
            </a:pPr>
            <a:r>
              <a:rPr lang="en-US" altLang="en-US" b="1" dirty="0"/>
              <a:t>Implement to interface</a:t>
            </a:r>
          </a:p>
          <a:p>
            <a:pPr marL="0" indent="0">
              <a:buNone/>
            </a:pPr>
            <a:r>
              <a:rPr lang="en-US" altLang="en-US" dirty="0"/>
              <a:t>Helps with</a:t>
            </a:r>
          </a:p>
          <a:p>
            <a:r>
              <a:rPr lang="en-US" altLang="en-US" dirty="0"/>
              <a:t>Open closed principle</a:t>
            </a:r>
          </a:p>
          <a:p>
            <a:r>
              <a:rPr lang="en-US" altLang="en-US" dirty="0"/>
              <a:t>Dependency injection</a:t>
            </a:r>
          </a:p>
          <a:p>
            <a:r>
              <a:rPr lang="en-US" altLang="en-US" dirty="0"/>
              <a:t>Single responsibility</a:t>
            </a:r>
          </a:p>
          <a:p>
            <a:r>
              <a:rPr lang="en-US" altLang="en-US" dirty="0"/>
              <a:t>True subtyping</a:t>
            </a:r>
          </a:p>
        </p:txBody>
      </p:sp>
    </p:spTree>
    <p:extLst>
      <p:ext uri="{BB962C8B-B14F-4D97-AF65-F5344CB8AC3E}">
        <p14:creationId xmlns:p14="http://schemas.microsoft.com/office/powerpoint/2010/main" val="14562247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F356-97B7-CD35-A686-96E662E904E2}"/>
              </a:ext>
            </a:extLst>
          </p:cNvPr>
          <p:cNvSpPr>
            <a:spLocks noGrp="1"/>
          </p:cNvSpPr>
          <p:nvPr>
            <p:ph type="title"/>
          </p:nvPr>
        </p:nvSpPr>
        <p:spPr/>
        <p:txBody>
          <a:bodyPr/>
          <a:lstStyle/>
          <a:p>
            <a:r>
              <a:rPr lang="en-US" dirty="0"/>
              <a:t>SOLID recap</a:t>
            </a:r>
          </a:p>
        </p:txBody>
      </p:sp>
      <p:sp>
        <p:nvSpPr>
          <p:cNvPr id="3" name="Content Placeholder 2">
            <a:extLst>
              <a:ext uri="{FF2B5EF4-FFF2-40B4-BE49-F238E27FC236}">
                <a16:creationId xmlns:a16="http://schemas.microsoft.com/office/drawing/2014/main" id="{7385C260-D419-A65F-3F9F-12949B73A626}"/>
              </a:ext>
            </a:extLst>
          </p:cNvPr>
          <p:cNvSpPr>
            <a:spLocks noGrp="1"/>
          </p:cNvSpPr>
          <p:nvPr>
            <p:ph idx="1"/>
          </p:nvPr>
        </p:nvSpPr>
        <p:spPr/>
        <p:txBody>
          <a:bodyPr/>
          <a:lstStyle/>
          <a:p>
            <a:r>
              <a:rPr lang="en-US" dirty="0"/>
              <a:t>Single responsibility</a:t>
            </a:r>
          </a:p>
          <a:p>
            <a:r>
              <a:rPr lang="en-US" dirty="0"/>
              <a:t>Open closed principle</a:t>
            </a:r>
          </a:p>
          <a:p>
            <a:r>
              <a:rPr lang="en-US" dirty="0" err="1"/>
              <a:t>Liskov’s</a:t>
            </a:r>
            <a:r>
              <a:rPr lang="en-US" dirty="0"/>
              <a:t> substitution principle</a:t>
            </a:r>
          </a:p>
          <a:p>
            <a:pPr lvl="1"/>
            <a:r>
              <a:rPr lang="en-US" dirty="0"/>
              <a:t>True subtyping</a:t>
            </a:r>
          </a:p>
          <a:p>
            <a:r>
              <a:rPr lang="en-US" dirty="0"/>
              <a:t>Interface segregation</a:t>
            </a:r>
          </a:p>
          <a:p>
            <a:r>
              <a:rPr lang="en-US" dirty="0"/>
              <a:t>Dependency injection</a:t>
            </a:r>
          </a:p>
        </p:txBody>
      </p:sp>
    </p:spTree>
    <p:extLst>
      <p:ext uri="{BB962C8B-B14F-4D97-AF65-F5344CB8AC3E}">
        <p14:creationId xmlns:p14="http://schemas.microsoft.com/office/powerpoint/2010/main" val="3098949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8941827-BCA6-0E0B-F8D4-965A548BE58D}"/>
              </a:ext>
            </a:extLst>
          </p:cNvPr>
          <p:cNvSpPr>
            <a:spLocks noGrp="1" noChangeArrowheads="1"/>
          </p:cNvSpPr>
          <p:nvPr>
            <p:ph type="title"/>
          </p:nvPr>
        </p:nvSpPr>
        <p:spPr/>
        <p:txBody>
          <a:bodyPr/>
          <a:lstStyle/>
          <a:p>
            <a:pPr eaLnBrk="1" hangingPunct="1"/>
            <a:r>
              <a:rPr lang="en-US" altLang="tr-TR"/>
              <a:t>Open-Close Principle (OCP)</a:t>
            </a:r>
            <a:endParaRPr lang="tr-TR" altLang="tr-TR"/>
          </a:p>
        </p:txBody>
      </p:sp>
      <p:sp>
        <p:nvSpPr>
          <p:cNvPr id="66563" name="Rectangle 3">
            <a:extLst>
              <a:ext uri="{FF2B5EF4-FFF2-40B4-BE49-F238E27FC236}">
                <a16:creationId xmlns:a16="http://schemas.microsoft.com/office/drawing/2014/main" id="{F989E132-C488-35D1-E92B-B5A714969B8F}"/>
              </a:ext>
            </a:extLst>
          </p:cNvPr>
          <p:cNvSpPr>
            <a:spLocks noGrp="1" noChangeArrowheads="1"/>
          </p:cNvSpPr>
          <p:nvPr>
            <p:ph idx="1"/>
          </p:nvPr>
        </p:nvSpPr>
        <p:spPr/>
        <p:txBody>
          <a:bodyPr/>
          <a:lstStyle/>
          <a:p>
            <a:pPr eaLnBrk="1" hangingPunct="1">
              <a:lnSpc>
                <a:spcPct val="90000"/>
              </a:lnSpc>
            </a:pPr>
            <a:r>
              <a:rPr lang="en-US" altLang="tr-TR" sz="2800"/>
              <a:t>Modules should be both:</a:t>
            </a:r>
          </a:p>
          <a:p>
            <a:pPr lvl="1" eaLnBrk="1" hangingPunct="1">
              <a:lnSpc>
                <a:spcPct val="90000"/>
              </a:lnSpc>
            </a:pPr>
            <a:r>
              <a:rPr lang="en-US" altLang="tr-TR" sz="2400" b="1" i="1"/>
              <a:t>open: for extension</a:t>
            </a:r>
          </a:p>
          <a:p>
            <a:pPr lvl="1" eaLnBrk="1" hangingPunct="1">
              <a:lnSpc>
                <a:spcPct val="90000"/>
              </a:lnSpc>
            </a:pPr>
            <a:r>
              <a:rPr lang="en-US" altLang="tr-TR" sz="2400" b="1" i="1"/>
              <a:t>closed: the module is closed to modification in ways that affect clients	</a:t>
            </a:r>
          </a:p>
          <a:p>
            <a:pPr lvl="2" eaLnBrk="1" hangingPunct="1">
              <a:lnSpc>
                <a:spcPct val="90000"/>
              </a:lnSpc>
            </a:pPr>
            <a:r>
              <a:rPr lang="en-US" altLang="tr-TR" sz="2000"/>
              <a:t>closed wrt X = clients are not affected if X changes</a:t>
            </a:r>
          </a:p>
          <a:p>
            <a:pPr lvl="2" eaLnBrk="1" hangingPunct="1">
              <a:lnSpc>
                <a:spcPct val="90000"/>
              </a:lnSpc>
            </a:pPr>
            <a:endParaRPr lang="en-US" altLang="tr-TR" sz="2000"/>
          </a:p>
          <a:p>
            <a:pPr lvl="2" eaLnBrk="1" hangingPunct="1">
              <a:lnSpc>
                <a:spcPct val="90000"/>
              </a:lnSpc>
            </a:pPr>
            <a:endParaRPr lang="en-US" altLang="tr-TR" sz="2000"/>
          </a:p>
          <a:p>
            <a:pPr eaLnBrk="1" hangingPunct="1">
              <a:lnSpc>
                <a:spcPct val="90000"/>
              </a:lnSpc>
            </a:pPr>
            <a:r>
              <a:rPr lang="en-US" altLang="tr-TR"/>
              <a:t>Recall Car and Strategies</a:t>
            </a:r>
          </a:p>
          <a:p>
            <a:pPr lvl="1" eaLnBrk="1" hangingPunct="1">
              <a:lnSpc>
                <a:spcPct val="90000"/>
              </a:lnSpc>
            </a:pPr>
            <a:r>
              <a:rPr lang="en-US" altLang="tr-TR"/>
              <a:t>Can extend with new breaking techniques</a:t>
            </a:r>
          </a:p>
          <a:p>
            <a:pPr lvl="1" eaLnBrk="1" hangingPunct="1">
              <a:lnSpc>
                <a:spcPct val="90000"/>
              </a:lnSpc>
            </a:pPr>
            <a:r>
              <a:rPr lang="en-US" altLang="tr-TR"/>
              <a:t>No modification to Car class</a:t>
            </a:r>
          </a:p>
          <a:p>
            <a:pPr eaLnBrk="1" hangingPunct="1">
              <a:lnSpc>
                <a:spcPct val="90000"/>
              </a:lnSpc>
            </a:pPr>
            <a:endParaRPr lang="en-US" altLang="tr-TR" sz="2800"/>
          </a:p>
        </p:txBody>
      </p:sp>
    </p:spTree>
    <p:extLst>
      <p:ext uri="{BB962C8B-B14F-4D97-AF65-F5344CB8AC3E}">
        <p14:creationId xmlns:p14="http://schemas.microsoft.com/office/powerpoint/2010/main" val="3093004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6">
            <a:extLst>
              <a:ext uri="{FF2B5EF4-FFF2-40B4-BE49-F238E27FC236}">
                <a16:creationId xmlns:a16="http://schemas.microsoft.com/office/drawing/2014/main" id="{033C7D7B-A4BD-92E4-1B26-5C0D877BEF3F}"/>
              </a:ext>
            </a:extLst>
          </p:cNvPr>
          <p:cNvSpPr>
            <a:spLocks noGrp="1" noChangeArrowheads="1"/>
          </p:cNvSpPr>
          <p:nvPr>
            <p:ph type="title"/>
          </p:nvPr>
        </p:nvSpPr>
        <p:spPr>
          <a:xfrm>
            <a:off x="457200" y="88900"/>
            <a:ext cx="8229600" cy="1371600"/>
          </a:xfrm>
        </p:spPr>
        <p:txBody>
          <a:bodyPr/>
          <a:lstStyle/>
          <a:p>
            <a:pPr eaLnBrk="1" hangingPunct="1"/>
            <a:r>
              <a:rPr lang="en-US" altLang="tr-TR"/>
              <a:t>Example1:</a:t>
            </a:r>
          </a:p>
        </p:txBody>
      </p:sp>
      <p:sp>
        <p:nvSpPr>
          <p:cNvPr id="67586" name="Rectangle 3">
            <a:extLst>
              <a:ext uri="{FF2B5EF4-FFF2-40B4-BE49-F238E27FC236}">
                <a16:creationId xmlns:a16="http://schemas.microsoft.com/office/drawing/2014/main" id="{F62637C7-9483-A67C-2430-FBB4E28F2D6E}"/>
              </a:ext>
            </a:extLst>
          </p:cNvPr>
          <p:cNvSpPr>
            <a:spLocks noGrp="1" noChangeArrowheads="1"/>
          </p:cNvSpPr>
          <p:nvPr>
            <p:ph idx="1"/>
          </p:nvPr>
        </p:nvSpPr>
        <p:spPr>
          <a:xfrm>
            <a:off x="258763" y="5611813"/>
            <a:ext cx="8229600" cy="812800"/>
          </a:xfrm>
        </p:spPr>
        <p:txBody>
          <a:bodyPr/>
          <a:lstStyle/>
          <a:p>
            <a:pPr eaLnBrk="1" hangingPunct="1">
              <a:lnSpc>
                <a:spcPct val="80000"/>
              </a:lnSpc>
            </a:pPr>
            <a:r>
              <a:rPr lang="en-US" altLang="tr-TR" sz="2000" dirty="0"/>
              <a:t>The </a:t>
            </a:r>
            <a:r>
              <a:rPr lang="en-US" altLang="tr-TR" sz="2000" dirty="0" err="1"/>
              <a:t>Call_Manager</a:t>
            </a:r>
            <a:r>
              <a:rPr lang="en-US" altLang="tr-TR" sz="2000" dirty="0"/>
              <a:t> design is closed for modification. </a:t>
            </a:r>
          </a:p>
          <a:p>
            <a:pPr eaLnBrk="1" hangingPunct="1">
              <a:lnSpc>
                <a:spcPct val="80000"/>
              </a:lnSpc>
            </a:pPr>
            <a:r>
              <a:rPr lang="en-US" altLang="tr-TR" sz="2000" dirty="0"/>
              <a:t>Addition of a new call type requires writing a new class that inherits from Call. No changes are needed in the </a:t>
            </a:r>
            <a:r>
              <a:rPr lang="en-US" altLang="tr-TR" sz="2000" dirty="0" err="1"/>
              <a:t>Call_Manager</a:t>
            </a:r>
            <a:r>
              <a:rPr lang="en-US" altLang="tr-TR" sz="2000" dirty="0"/>
              <a:t>. </a:t>
            </a:r>
          </a:p>
        </p:txBody>
      </p:sp>
      <p:pic>
        <p:nvPicPr>
          <p:cNvPr id="67587" name="Picture 5" descr="call_manager_and_call">
            <a:extLst>
              <a:ext uri="{FF2B5EF4-FFF2-40B4-BE49-F238E27FC236}">
                <a16:creationId xmlns:a16="http://schemas.microsoft.com/office/drawing/2014/main" id="{286A4E61-767C-60BF-485F-6B21E9D4B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1081088"/>
            <a:ext cx="7324725"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921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a:extLst>
              <a:ext uri="{FF2B5EF4-FFF2-40B4-BE49-F238E27FC236}">
                <a16:creationId xmlns:a16="http://schemas.microsoft.com/office/drawing/2014/main" id="{DD001FAB-2FFA-00E7-77D6-83B5A11D09B8}"/>
              </a:ext>
            </a:extLst>
          </p:cNvPr>
          <p:cNvSpPr>
            <a:spLocks noGrp="1" noChangeArrowheads="1"/>
          </p:cNvSpPr>
          <p:nvPr>
            <p:ph type="title"/>
          </p:nvPr>
        </p:nvSpPr>
        <p:spPr/>
        <p:txBody>
          <a:bodyPr/>
          <a:lstStyle/>
          <a:p>
            <a:pPr eaLnBrk="1" hangingPunct="1"/>
            <a:r>
              <a:rPr lang="en-US" altLang="tr-TR"/>
              <a:t>Example2:</a:t>
            </a:r>
          </a:p>
        </p:txBody>
      </p:sp>
      <p:sp>
        <p:nvSpPr>
          <p:cNvPr id="69635" name="Rectangle 3">
            <a:extLst>
              <a:ext uri="{FF2B5EF4-FFF2-40B4-BE49-F238E27FC236}">
                <a16:creationId xmlns:a16="http://schemas.microsoft.com/office/drawing/2014/main" id="{0FC93F9F-228D-F6B4-926F-CDAA6F66377B}"/>
              </a:ext>
            </a:extLst>
          </p:cNvPr>
          <p:cNvSpPr>
            <a:spLocks noGrp="1" noChangeArrowheads="1"/>
          </p:cNvSpPr>
          <p:nvPr>
            <p:ph sz="half" idx="1"/>
          </p:nvPr>
        </p:nvSpPr>
        <p:spPr>
          <a:xfrm>
            <a:off x="5105400" y="2259013"/>
            <a:ext cx="4038600" cy="3740150"/>
          </a:xfrm>
        </p:spPr>
        <p:txBody>
          <a:bodyPr/>
          <a:lstStyle/>
          <a:p>
            <a:pPr eaLnBrk="1" hangingPunct="1">
              <a:lnSpc>
                <a:spcPct val="80000"/>
              </a:lnSpc>
            </a:pPr>
            <a:r>
              <a:rPr lang="en-US" altLang="tr-TR" sz="2400"/>
              <a:t>The function DrawAllShapes does not conform to the open-closed principle because it cannot be closed against new kinds of shapes. </a:t>
            </a:r>
          </a:p>
          <a:p>
            <a:pPr eaLnBrk="1" hangingPunct="1">
              <a:lnSpc>
                <a:spcPct val="80000"/>
              </a:lnSpc>
            </a:pPr>
            <a:endParaRPr lang="en-US" altLang="tr-TR" sz="2400"/>
          </a:p>
        </p:txBody>
      </p:sp>
      <p:sp>
        <p:nvSpPr>
          <p:cNvPr id="69636" name="Rectangle 5">
            <a:extLst>
              <a:ext uri="{FF2B5EF4-FFF2-40B4-BE49-F238E27FC236}">
                <a16:creationId xmlns:a16="http://schemas.microsoft.com/office/drawing/2014/main" id="{0D721AAB-0EE9-A56A-A4BE-62B1459BE8C0}"/>
              </a:ext>
            </a:extLst>
          </p:cNvPr>
          <p:cNvSpPr>
            <a:spLocks noGrp="1" noChangeArrowheads="1"/>
          </p:cNvSpPr>
          <p:nvPr>
            <p:ph sz="half" idx="2"/>
          </p:nvPr>
        </p:nvSpPr>
        <p:spPr>
          <a:xfrm>
            <a:off x="538163" y="2100263"/>
            <a:ext cx="4038600" cy="3886200"/>
          </a:xfrm>
        </p:spPr>
        <p:txBody>
          <a:bodyPr/>
          <a:lstStyle/>
          <a:p>
            <a:pPr eaLnBrk="1" hangingPunct="1">
              <a:lnSpc>
                <a:spcPct val="80000"/>
              </a:lnSpc>
              <a:buFont typeface="Wingdings" panose="05000000000000000000" pitchFamily="2" charset="2"/>
              <a:buNone/>
            </a:pPr>
            <a:r>
              <a:rPr lang="en-US" altLang="tr-TR" sz="1800"/>
              <a:t>void DrawAllShapes(</a:t>
            </a:r>
          </a:p>
          <a:p>
            <a:pPr eaLnBrk="1" hangingPunct="1">
              <a:lnSpc>
                <a:spcPct val="80000"/>
              </a:lnSpc>
              <a:buFont typeface="Wingdings" panose="05000000000000000000" pitchFamily="2" charset="2"/>
              <a:buNone/>
            </a:pPr>
            <a:r>
              <a:rPr lang="en-US" altLang="tr-TR" sz="1800"/>
              <a:t>         ShapePointer list[], int n){</a:t>
            </a:r>
          </a:p>
          <a:p>
            <a:pPr eaLnBrk="1" hangingPunct="1">
              <a:lnSpc>
                <a:spcPct val="80000"/>
              </a:lnSpc>
              <a:buFont typeface="Wingdings" panose="05000000000000000000" pitchFamily="2" charset="2"/>
              <a:buNone/>
            </a:pPr>
            <a:r>
              <a:rPr lang="en-US" altLang="tr-TR" sz="1800"/>
              <a:t> int i;</a:t>
            </a:r>
          </a:p>
          <a:p>
            <a:pPr eaLnBrk="1" hangingPunct="1">
              <a:lnSpc>
                <a:spcPct val="80000"/>
              </a:lnSpc>
              <a:buFont typeface="Wingdings" panose="05000000000000000000" pitchFamily="2" charset="2"/>
              <a:buNone/>
            </a:pPr>
            <a:r>
              <a:rPr lang="en-US" altLang="tr-TR" sz="1800"/>
              <a:t> for (i=0; i&lt;n; i++){</a:t>
            </a:r>
          </a:p>
          <a:p>
            <a:pPr eaLnBrk="1" hangingPunct="1">
              <a:lnSpc>
                <a:spcPct val="80000"/>
              </a:lnSpc>
              <a:buFont typeface="Wingdings" panose="05000000000000000000" pitchFamily="2" charset="2"/>
              <a:buNone/>
            </a:pPr>
            <a:r>
              <a:rPr lang="en-US" altLang="tr-TR" sz="1800"/>
              <a:t>   struct Shape* s = list[i];</a:t>
            </a:r>
          </a:p>
          <a:p>
            <a:pPr eaLnBrk="1" hangingPunct="1">
              <a:lnSpc>
                <a:spcPct val="80000"/>
              </a:lnSpc>
              <a:buFont typeface="Wingdings" panose="05000000000000000000" pitchFamily="2" charset="2"/>
              <a:buNone/>
            </a:pPr>
            <a:r>
              <a:rPr lang="en-US" altLang="tr-TR" sz="1800"/>
              <a:t>   switch (s-&gt;itsType){</a:t>
            </a:r>
          </a:p>
          <a:p>
            <a:pPr eaLnBrk="1" hangingPunct="1">
              <a:lnSpc>
                <a:spcPct val="80000"/>
              </a:lnSpc>
              <a:buFont typeface="Wingdings" panose="05000000000000000000" pitchFamily="2" charset="2"/>
              <a:buNone/>
            </a:pPr>
            <a:r>
              <a:rPr lang="en-US" altLang="tr-TR" sz="1800"/>
              <a:t>    case square:</a:t>
            </a:r>
          </a:p>
          <a:p>
            <a:pPr eaLnBrk="1" hangingPunct="1">
              <a:lnSpc>
                <a:spcPct val="80000"/>
              </a:lnSpc>
              <a:buFont typeface="Wingdings" panose="05000000000000000000" pitchFamily="2" charset="2"/>
              <a:buNone/>
            </a:pPr>
            <a:r>
              <a:rPr lang="en-US" altLang="tr-TR" sz="1800"/>
              <a:t>          DrawSquare((struct Square*)s);</a:t>
            </a:r>
          </a:p>
          <a:p>
            <a:pPr eaLnBrk="1" hangingPunct="1">
              <a:lnSpc>
                <a:spcPct val="80000"/>
              </a:lnSpc>
              <a:buFont typeface="Wingdings" panose="05000000000000000000" pitchFamily="2" charset="2"/>
              <a:buNone/>
            </a:pPr>
            <a:r>
              <a:rPr lang="en-US" altLang="tr-TR" sz="1800"/>
              <a:t>           break;</a:t>
            </a:r>
          </a:p>
          <a:p>
            <a:pPr eaLnBrk="1" hangingPunct="1">
              <a:lnSpc>
                <a:spcPct val="80000"/>
              </a:lnSpc>
              <a:buFont typeface="Wingdings" panose="05000000000000000000" pitchFamily="2" charset="2"/>
              <a:buNone/>
            </a:pPr>
            <a:r>
              <a:rPr lang="en-US" altLang="tr-TR" sz="1800"/>
              <a:t>    case circle:</a:t>
            </a:r>
          </a:p>
          <a:p>
            <a:pPr eaLnBrk="1" hangingPunct="1">
              <a:lnSpc>
                <a:spcPct val="80000"/>
              </a:lnSpc>
              <a:buFont typeface="Wingdings" panose="05000000000000000000" pitchFamily="2" charset="2"/>
              <a:buNone/>
            </a:pPr>
            <a:r>
              <a:rPr lang="en-US" altLang="tr-TR" sz="1800"/>
              <a:t>           DrawCircle((struct Circle*)s);</a:t>
            </a:r>
          </a:p>
          <a:p>
            <a:pPr eaLnBrk="1" hangingPunct="1">
              <a:lnSpc>
                <a:spcPct val="80000"/>
              </a:lnSpc>
              <a:buFont typeface="Wingdings" panose="05000000000000000000" pitchFamily="2" charset="2"/>
              <a:buNone/>
            </a:pPr>
            <a:r>
              <a:rPr lang="en-US" altLang="tr-TR" sz="1800"/>
              <a:t>           break;</a:t>
            </a:r>
          </a:p>
          <a:p>
            <a:pPr eaLnBrk="1" hangingPunct="1">
              <a:lnSpc>
                <a:spcPct val="80000"/>
              </a:lnSpc>
              <a:buFont typeface="Wingdings" panose="05000000000000000000" pitchFamily="2" charset="2"/>
              <a:buNone/>
            </a:pPr>
            <a:r>
              <a:rPr lang="en-US" altLang="tr-TR" sz="1800"/>
              <a:t>}}}</a:t>
            </a:r>
          </a:p>
        </p:txBody>
      </p:sp>
    </p:spTree>
    <p:extLst>
      <p:ext uri="{BB962C8B-B14F-4D97-AF65-F5344CB8AC3E}">
        <p14:creationId xmlns:p14="http://schemas.microsoft.com/office/powerpoint/2010/main" val="1414886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9FB67D-AC85-6630-91F8-0B8C4DDFCAA3}"/>
              </a:ext>
            </a:extLst>
          </p:cNvPr>
          <p:cNvSpPr>
            <a:spLocks noGrp="1"/>
          </p:cNvSpPr>
          <p:nvPr>
            <p:ph type="title"/>
          </p:nvPr>
        </p:nvSpPr>
        <p:spPr/>
        <p:txBody>
          <a:bodyPr/>
          <a:lstStyle/>
          <a:p>
            <a:r>
              <a:rPr lang="en-US" dirty="0"/>
              <a:t>Design Principles help OCP</a:t>
            </a:r>
          </a:p>
        </p:txBody>
      </p:sp>
      <p:sp>
        <p:nvSpPr>
          <p:cNvPr id="6" name="Content Placeholder 5">
            <a:extLst>
              <a:ext uri="{FF2B5EF4-FFF2-40B4-BE49-F238E27FC236}">
                <a16:creationId xmlns:a16="http://schemas.microsoft.com/office/drawing/2014/main" id="{DFCA5DEA-77D5-FF98-61DB-44889A718472}"/>
              </a:ext>
            </a:extLst>
          </p:cNvPr>
          <p:cNvSpPr>
            <a:spLocks noGrp="1"/>
          </p:cNvSpPr>
          <p:nvPr>
            <p:ph idx="1"/>
          </p:nvPr>
        </p:nvSpPr>
        <p:spPr/>
        <p:txBody>
          <a:bodyPr/>
          <a:lstStyle/>
          <a:p>
            <a:r>
              <a:rPr lang="en-US" altLang="en-US" dirty="0"/>
              <a:t>Implement to interface –big help</a:t>
            </a:r>
          </a:p>
          <a:p>
            <a:pPr lvl="1"/>
            <a:r>
              <a:rPr lang="en-US" altLang="en-US" dirty="0"/>
              <a:t>Open for modification by extending with subclasses</a:t>
            </a:r>
          </a:p>
          <a:p>
            <a:pPr lvl="1"/>
            <a:r>
              <a:rPr lang="en-US" altLang="en-US" dirty="0"/>
              <a:t>Client code is closed for modification since interface stays the same even after the new extension</a:t>
            </a:r>
          </a:p>
          <a:p>
            <a:r>
              <a:rPr lang="en-US" altLang="en-US" dirty="0"/>
              <a:t>Favor composition over inheritance</a:t>
            </a:r>
          </a:p>
          <a:p>
            <a:pPr lvl="1"/>
            <a:r>
              <a:rPr lang="en-US" altLang="en-US" dirty="0"/>
              <a:t>Composition enables plug-ins </a:t>
            </a:r>
          </a:p>
          <a:p>
            <a:r>
              <a:rPr lang="en-US" altLang="en-US" dirty="0"/>
              <a:t>Encapsulate what varies</a:t>
            </a:r>
          </a:p>
          <a:p>
            <a:pPr lvl="1"/>
            <a:r>
              <a:rPr lang="en-US" altLang="en-US" dirty="0"/>
              <a:t>Change is isolated </a:t>
            </a:r>
          </a:p>
          <a:p>
            <a:pPr lvl="2"/>
            <a:r>
              <a:rPr lang="en-US" altLang="en-US" dirty="0"/>
              <a:t>See the car example</a:t>
            </a:r>
          </a:p>
          <a:p>
            <a:pPr lvl="1"/>
            <a:endParaRPr lang="en-US" dirty="0"/>
          </a:p>
        </p:txBody>
      </p:sp>
    </p:spTree>
    <p:extLst>
      <p:ext uri="{BB962C8B-B14F-4D97-AF65-F5344CB8AC3E}">
        <p14:creationId xmlns:p14="http://schemas.microsoft.com/office/powerpoint/2010/main" val="177339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F0F5-523E-758E-F703-13EE92A05709}"/>
              </a:ext>
            </a:extLst>
          </p:cNvPr>
          <p:cNvSpPr>
            <a:spLocks noGrp="1"/>
          </p:cNvSpPr>
          <p:nvPr>
            <p:ph type="title"/>
          </p:nvPr>
        </p:nvSpPr>
        <p:spPr/>
        <p:txBody>
          <a:bodyPr/>
          <a:lstStyle/>
          <a:p>
            <a:r>
              <a:rPr lang="en-US" dirty="0"/>
              <a:t>Interacting with Objects</a:t>
            </a:r>
          </a:p>
        </p:txBody>
      </p:sp>
      <p:sp>
        <p:nvSpPr>
          <p:cNvPr id="3" name="Content Placeholder 2">
            <a:extLst>
              <a:ext uri="{FF2B5EF4-FFF2-40B4-BE49-F238E27FC236}">
                <a16:creationId xmlns:a16="http://schemas.microsoft.com/office/drawing/2014/main" id="{48407B02-14FC-C724-9ACD-A3F47BF67B77}"/>
              </a:ext>
            </a:extLst>
          </p:cNvPr>
          <p:cNvSpPr>
            <a:spLocks noGrp="1"/>
          </p:cNvSpPr>
          <p:nvPr>
            <p:ph idx="1"/>
          </p:nvPr>
        </p:nvSpPr>
        <p:spPr>
          <a:xfrm>
            <a:off x="457199" y="1565565"/>
            <a:ext cx="8751455" cy="3886200"/>
          </a:xfrm>
        </p:spPr>
        <p:txBody>
          <a:bodyPr/>
          <a:lstStyle/>
          <a:p>
            <a:pPr algn="l"/>
            <a:r>
              <a:rPr lang="en-US" b="0" i="0" dirty="0">
                <a:solidFill>
                  <a:srgbClr val="000000"/>
                </a:solidFill>
                <a:effectLst/>
                <a:latin typeface="Times New Roman" panose="02020603050405020304" pitchFamily="18" charset="0"/>
              </a:rPr>
              <a:t>An object performs an operation when it receives a </a:t>
            </a:r>
            <a:r>
              <a:rPr lang="en-US" b="0" i="0" dirty="0">
                <a:solidFill>
                  <a:srgbClr val="000000"/>
                </a:solidFill>
                <a:effectLst/>
                <a:latin typeface="Times New Roman" panose="02020603050405020304" pitchFamily="18" charset="0"/>
                <a:hlinkClick r:id="rId2"/>
              </a:rPr>
              <a:t>request</a:t>
            </a:r>
            <a:r>
              <a:rPr lang="en-US" b="0" i="0" dirty="0">
                <a:solidFill>
                  <a:srgbClr val="000000"/>
                </a:solidFill>
                <a:effectLst/>
                <a:latin typeface="Times New Roman" panose="02020603050405020304" pitchFamily="18" charset="0"/>
              </a:rPr>
              <a:t> (or </a:t>
            </a:r>
            <a:r>
              <a:rPr lang="en-US" b="1" i="0" dirty="0">
                <a:solidFill>
                  <a:srgbClr val="000000"/>
                </a:solidFill>
                <a:effectLst/>
                <a:latin typeface="Times New Roman" panose="02020603050405020304" pitchFamily="18" charset="0"/>
              </a:rPr>
              <a:t>message</a:t>
            </a:r>
            <a:r>
              <a:rPr lang="en-US" b="0" i="0" dirty="0">
                <a:solidFill>
                  <a:srgbClr val="000000"/>
                </a:solidFill>
                <a:effectLst/>
                <a:latin typeface="Times New Roman" panose="02020603050405020304" pitchFamily="18" charset="0"/>
              </a:rPr>
              <a:t>) from a </a:t>
            </a:r>
            <a:r>
              <a:rPr lang="en-US" b="1" i="0" dirty="0">
                <a:solidFill>
                  <a:srgbClr val="000000"/>
                </a:solidFill>
                <a:effectLst/>
                <a:latin typeface="Times New Roman" panose="02020603050405020304" pitchFamily="18" charset="0"/>
              </a:rPr>
              <a:t>client</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Requests are the </a:t>
            </a:r>
            <a:r>
              <a:rPr lang="en-US" b="0" i="1" dirty="0">
                <a:solidFill>
                  <a:srgbClr val="000000"/>
                </a:solidFill>
                <a:effectLst/>
                <a:latin typeface="Times New Roman" panose="02020603050405020304" pitchFamily="18" charset="0"/>
              </a:rPr>
              <a:t>only</a:t>
            </a:r>
            <a:r>
              <a:rPr lang="en-US" b="0" i="0" dirty="0">
                <a:solidFill>
                  <a:srgbClr val="000000"/>
                </a:solidFill>
                <a:effectLst/>
                <a:latin typeface="Times New Roman" panose="02020603050405020304" pitchFamily="18" charset="0"/>
              </a:rPr>
              <a:t> way to get an object to execute an operation. </a:t>
            </a:r>
          </a:p>
          <a:p>
            <a:pPr algn="l"/>
            <a:r>
              <a:rPr lang="en-US" b="0" i="0" dirty="0">
                <a:solidFill>
                  <a:srgbClr val="000000"/>
                </a:solidFill>
                <a:effectLst/>
                <a:latin typeface="Times New Roman" panose="02020603050405020304" pitchFamily="18" charset="0"/>
              </a:rPr>
              <a:t>Operations are the </a:t>
            </a:r>
            <a:r>
              <a:rPr lang="en-US" b="0" i="1" dirty="0">
                <a:solidFill>
                  <a:srgbClr val="000000"/>
                </a:solidFill>
                <a:effectLst/>
                <a:latin typeface="Times New Roman" panose="02020603050405020304" pitchFamily="18" charset="0"/>
              </a:rPr>
              <a:t>only</a:t>
            </a:r>
            <a:r>
              <a:rPr lang="en-US" b="0" i="0" dirty="0">
                <a:solidFill>
                  <a:srgbClr val="000000"/>
                </a:solidFill>
                <a:effectLst/>
                <a:latin typeface="Times New Roman" panose="02020603050405020304" pitchFamily="18" charset="0"/>
              </a:rPr>
              <a:t> way to change an object's internal data. </a:t>
            </a:r>
          </a:p>
          <a:p>
            <a:pPr algn="l"/>
            <a:r>
              <a:rPr lang="en-US" b="0" i="0" dirty="0">
                <a:solidFill>
                  <a:srgbClr val="000000"/>
                </a:solidFill>
                <a:effectLst/>
                <a:latin typeface="Times New Roman" panose="02020603050405020304" pitchFamily="18" charset="0"/>
              </a:rPr>
              <a:t>Henc</a:t>
            </a:r>
            <a:r>
              <a:rPr lang="en-US" dirty="0">
                <a:solidFill>
                  <a:srgbClr val="000000"/>
                </a:solidFill>
                <a:latin typeface="Times New Roman" panose="02020603050405020304" pitchFamily="18" charset="0"/>
              </a:rPr>
              <a:t>e, </a:t>
            </a:r>
            <a:r>
              <a:rPr lang="en-US" b="0" i="0" dirty="0">
                <a:solidFill>
                  <a:srgbClr val="000000"/>
                </a:solidFill>
                <a:effectLst/>
                <a:latin typeface="Times New Roman" panose="02020603050405020304" pitchFamily="18" charset="0"/>
              </a:rPr>
              <a:t>the object's internal state is  </a:t>
            </a:r>
            <a:r>
              <a:rPr lang="en-US" b="0" i="0" dirty="0">
                <a:solidFill>
                  <a:srgbClr val="000000"/>
                </a:solidFill>
                <a:effectLst/>
                <a:latin typeface="Times New Roman" panose="02020603050405020304" pitchFamily="18" charset="0"/>
                <a:hlinkClick r:id="rId3"/>
              </a:rPr>
              <a:t>encapsulated</a:t>
            </a:r>
            <a:r>
              <a:rPr lang="en-US" b="0" i="0" dirty="0">
                <a:solidFill>
                  <a:srgbClr val="000000"/>
                </a:solidFill>
                <a:effectLst/>
                <a:latin typeface="Times New Roman" panose="02020603050405020304" pitchFamily="18" charset="0"/>
              </a:rPr>
              <a:t>;</a:t>
            </a:r>
          </a:p>
          <a:p>
            <a:pPr lvl="1"/>
            <a:r>
              <a:rPr lang="en-US" b="0" i="0" dirty="0">
                <a:solidFill>
                  <a:srgbClr val="000000"/>
                </a:solidFill>
                <a:effectLst/>
                <a:latin typeface="Times New Roman" panose="02020603050405020304" pitchFamily="18" charset="0"/>
              </a:rPr>
              <a:t> it cannot be accessed directly</a:t>
            </a:r>
          </a:p>
          <a:p>
            <a:pPr lvl="1"/>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its representation is invisible from outside the object.</a:t>
            </a:r>
          </a:p>
          <a:p>
            <a:endParaRPr lang="en-US" dirty="0"/>
          </a:p>
        </p:txBody>
      </p:sp>
    </p:spTree>
    <p:extLst>
      <p:ext uri="{BB962C8B-B14F-4D97-AF65-F5344CB8AC3E}">
        <p14:creationId xmlns:p14="http://schemas.microsoft.com/office/powerpoint/2010/main" val="1722852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F356-97B7-CD35-A686-96E662E904E2}"/>
              </a:ext>
            </a:extLst>
          </p:cNvPr>
          <p:cNvSpPr>
            <a:spLocks noGrp="1"/>
          </p:cNvSpPr>
          <p:nvPr>
            <p:ph type="title"/>
          </p:nvPr>
        </p:nvSpPr>
        <p:spPr>
          <a:xfrm>
            <a:off x="457200" y="139152"/>
            <a:ext cx="8686800" cy="1371600"/>
          </a:xfrm>
        </p:spPr>
        <p:txBody>
          <a:bodyPr/>
          <a:lstStyle/>
          <a:p>
            <a:r>
              <a:rPr lang="en-US" dirty="0"/>
              <a:t>Principles &amp; Dependency injection</a:t>
            </a:r>
          </a:p>
        </p:txBody>
      </p:sp>
      <p:sp>
        <p:nvSpPr>
          <p:cNvPr id="3" name="Content Placeholder 2">
            <a:extLst>
              <a:ext uri="{FF2B5EF4-FFF2-40B4-BE49-F238E27FC236}">
                <a16:creationId xmlns:a16="http://schemas.microsoft.com/office/drawing/2014/main" id="{7385C260-D419-A65F-3F9F-12949B73A626}"/>
              </a:ext>
            </a:extLst>
          </p:cNvPr>
          <p:cNvSpPr>
            <a:spLocks noGrp="1"/>
          </p:cNvSpPr>
          <p:nvPr>
            <p:ph idx="1"/>
          </p:nvPr>
        </p:nvSpPr>
        <p:spPr/>
        <p:txBody>
          <a:bodyPr/>
          <a:lstStyle/>
          <a:p>
            <a:pPr marL="514350" indent="-514350">
              <a:buFont typeface="+mj-lt"/>
              <a:buAutoNum type="arabicParenR"/>
            </a:pPr>
            <a:r>
              <a:rPr lang="en-US" altLang="en-US" dirty="0"/>
              <a:t>Favor composition over inheritance</a:t>
            </a:r>
          </a:p>
          <a:p>
            <a:pPr marL="914400" lvl="1" indent="-514350"/>
            <a:r>
              <a:rPr lang="en-US" altLang="en-US" dirty="0"/>
              <a:t>Inheritance creates hard bindings</a:t>
            </a:r>
          </a:p>
          <a:p>
            <a:pPr marL="914400" lvl="1" indent="-514350"/>
            <a:r>
              <a:rPr lang="en-US" altLang="en-US" dirty="0"/>
              <a:t>Composition enables different configurations with plug-ins</a:t>
            </a:r>
          </a:p>
          <a:p>
            <a:pPr marL="514350" indent="-514350">
              <a:buFont typeface="+mj-lt"/>
              <a:buAutoNum type="arabicParenR"/>
            </a:pPr>
            <a:r>
              <a:rPr lang="en-US" altLang="en-US" dirty="0"/>
              <a:t>Encapsulate what varies</a:t>
            </a:r>
          </a:p>
          <a:p>
            <a:pPr marL="514350" indent="-514350">
              <a:buFont typeface="+mj-lt"/>
              <a:buAutoNum type="arabicParenR"/>
            </a:pPr>
            <a:r>
              <a:rPr lang="en-US" altLang="en-US" dirty="0"/>
              <a:t>Implement to interface –big help</a:t>
            </a:r>
          </a:p>
          <a:p>
            <a:pPr marL="914400" lvl="1" indent="-514350"/>
            <a:r>
              <a:rPr lang="en-US" altLang="en-US" dirty="0"/>
              <a:t>Client code uses interface type</a:t>
            </a:r>
          </a:p>
          <a:p>
            <a:pPr marL="914400" lvl="1" indent="-514350"/>
            <a:r>
              <a:rPr lang="en-US" altLang="en-US" dirty="0"/>
              <a:t>Client code is configured with concrete subclass </a:t>
            </a:r>
            <a:r>
              <a:rPr lang="en-US" altLang="en-US"/>
              <a:t>– injection</a:t>
            </a:r>
            <a:endParaRPr lang="en-US" altLang="en-US" dirty="0"/>
          </a:p>
        </p:txBody>
      </p:sp>
    </p:spTree>
    <p:extLst>
      <p:ext uri="{BB962C8B-B14F-4D97-AF65-F5344CB8AC3E}">
        <p14:creationId xmlns:p14="http://schemas.microsoft.com/office/powerpoint/2010/main" val="302588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886C97D-5878-23E2-BB87-9551859B7D6F}"/>
              </a:ext>
            </a:extLst>
          </p:cNvPr>
          <p:cNvSpPr>
            <a:spLocks noGrp="1" noChangeArrowheads="1"/>
          </p:cNvSpPr>
          <p:nvPr>
            <p:ph type="title"/>
          </p:nvPr>
        </p:nvSpPr>
        <p:spPr>
          <a:xfrm>
            <a:off x="438728" y="139152"/>
            <a:ext cx="8229600" cy="1371600"/>
          </a:xfrm>
        </p:spPr>
        <p:txBody>
          <a:bodyPr/>
          <a:lstStyle/>
          <a:p>
            <a:pPr eaLnBrk="1" hangingPunct="1"/>
            <a:r>
              <a:rPr lang="en-US" altLang="tr-TR" dirty="0"/>
              <a:t>True subtyping  (LSP)</a:t>
            </a:r>
          </a:p>
        </p:txBody>
      </p:sp>
      <p:sp>
        <p:nvSpPr>
          <p:cNvPr id="40963" name="Rectangle 3">
            <a:extLst>
              <a:ext uri="{FF2B5EF4-FFF2-40B4-BE49-F238E27FC236}">
                <a16:creationId xmlns:a16="http://schemas.microsoft.com/office/drawing/2014/main" id="{C5E63B5C-361C-54AF-4B28-5EC38F733792}"/>
              </a:ext>
            </a:extLst>
          </p:cNvPr>
          <p:cNvSpPr>
            <a:spLocks noGrp="1" noChangeArrowheads="1"/>
          </p:cNvSpPr>
          <p:nvPr>
            <p:ph idx="1"/>
          </p:nvPr>
        </p:nvSpPr>
        <p:spPr>
          <a:xfrm>
            <a:off x="4832350" y="1584325"/>
            <a:ext cx="3802063" cy="4865688"/>
          </a:xfrm>
        </p:spPr>
        <p:txBody>
          <a:bodyPr/>
          <a:lstStyle/>
          <a:p>
            <a:pPr eaLnBrk="1" hangingPunct="1"/>
            <a:r>
              <a:rPr lang="en-US" altLang="tr-TR"/>
              <a:t>Inheritance relation defines subtypes.</a:t>
            </a:r>
          </a:p>
          <a:p>
            <a:pPr eaLnBrk="1" hangingPunct="1"/>
            <a:endParaRPr lang="en-US" altLang="tr-TR"/>
          </a:p>
          <a:p>
            <a:pPr eaLnBrk="1" hangingPunct="1"/>
            <a:r>
              <a:rPr lang="en-US" altLang="tr-TR"/>
              <a:t>Class = Type</a:t>
            </a:r>
          </a:p>
          <a:p>
            <a:pPr eaLnBrk="1" hangingPunct="1">
              <a:buFont typeface="Wingdings" panose="05000000000000000000" pitchFamily="2" charset="2"/>
              <a:buNone/>
            </a:pPr>
            <a:r>
              <a:rPr lang="en-US" altLang="tr-TR"/>
              <a:t>Subclass = Subtype</a:t>
            </a:r>
          </a:p>
          <a:p>
            <a:pPr eaLnBrk="1" hangingPunct="1">
              <a:buFont typeface="Wingdings" panose="05000000000000000000" pitchFamily="2" charset="2"/>
              <a:buNone/>
            </a:pPr>
            <a:endParaRPr lang="en-US" altLang="tr-TR"/>
          </a:p>
          <a:p>
            <a:pPr eaLnBrk="1" hangingPunct="1">
              <a:buFont typeface="Wingdings" panose="05000000000000000000" pitchFamily="2" charset="2"/>
              <a:buNone/>
            </a:pPr>
            <a:endParaRPr lang="en-US" altLang="tr-TR"/>
          </a:p>
        </p:txBody>
      </p:sp>
      <p:grpSp>
        <p:nvGrpSpPr>
          <p:cNvPr id="40964" name="Group 4">
            <a:extLst>
              <a:ext uri="{FF2B5EF4-FFF2-40B4-BE49-F238E27FC236}">
                <a16:creationId xmlns:a16="http://schemas.microsoft.com/office/drawing/2014/main" id="{1435DD8D-094A-7BD8-DAB0-A1FBA5201CB5}"/>
              </a:ext>
            </a:extLst>
          </p:cNvPr>
          <p:cNvGrpSpPr>
            <a:grpSpLocks/>
          </p:cNvGrpSpPr>
          <p:nvPr/>
        </p:nvGrpSpPr>
        <p:grpSpPr bwMode="auto">
          <a:xfrm>
            <a:off x="928688" y="2441575"/>
            <a:ext cx="3671887" cy="2160588"/>
            <a:chOff x="3198" y="853"/>
            <a:chExt cx="2313" cy="1361"/>
          </a:xfrm>
        </p:grpSpPr>
        <p:sp>
          <p:nvSpPr>
            <p:cNvPr id="40966" name="Rectangle 5">
              <a:extLst>
                <a:ext uri="{FF2B5EF4-FFF2-40B4-BE49-F238E27FC236}">
                  <a16:creationId xmlns:a16="http://schemas.microsoft.com/office/drawing/2014/main" id="{57BC8C51-0BE7-6174-8C3C-D56D9AC896A5}"/>
                </a:ext>
              </a:extLst>
            </p:cNvPr>
            <p:cNvSpPr>
              <a:spLocks noChangeArrowheads="1"/>
            </p:cNvSpPr>
            <p:nvPr/>
          </p:nvSpPr>
          <p:spPr bwMode="auto">
            <a:xfrm>
              <a:off x="4468" y="1806"/>
              <a:ext cx="1043" cy="4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Automobile</a:t>
              </a:r>
            </a:p>
          </p:txBody>
        </p:sp>
        <p:sp>
          <p:nvSpPr>
            <p:cNvPr id="40967" name="Rectangle 6">
              <a:extLst>
                <a:ext uri="{FF2B5EF4-FFF2-40B4-BE49-F238E27FC236}">
                  <a16:creationId xmlns:a16="http://schemas.microsoft.com/office/drawing/2014/main" id="{1B7BA42B-0834-4095-6623-6F9FD6FAA719}"/>
                </a:ext>
              </a:extLst>
            </p:cNvPr>
            <p:cNvSpPr>
              <a:spLocks noChangeArrowheads="1"/>
            </p:cNvSpPr>
            <p:nvPr/>
          </p:nvSpPr>
          <p:spPr bwMode="auto">
            <a:xfrm>
              <a:off x="3198" y="853"/>
              <a:ext cx="1360"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Motorized Vehicle</a:t>
              </a:r>
            </a:p>
          </p:txBody>
        </p:sp>
        <p:sp>
          <p:nvSpPr>
            <p:cNvPr id="40968" name="Rectangle 7">
              <a:extLst>
                <a:ext uri="{FF2B5EF4-FFF2-40B4-BE49-F238E27FC236}">
                  <a16:creationId xmlns:a16="http://schemas.microsoft.com/office/drawing/2014/main" id="{1D91A8CB-7DA7-2B84-3C5B-52AF1B199A68}"/>
                </a:ext>
              </a:extLst>
            </p:cNvPr>
            <p:cNvSpPr>
              <a:spLocks noChangeArrowheads="1"/>
            </p:cNvSpPr>
            <p:nvPr/>
          </p:nvSpPr>
          <p:spPr bwMode="auto">
            <a:xfrm>
              <a:off x="3243" y="1806"/>
              <a:ext cx="1044" cy="4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ThreeAxle</a:t>
              </a:r>
            </a:p>
          </p:txBody>
        </p:sp>
        <p:sp>
          <p:nvSpPr>
            <p:cNvPr id="40969" name="AutoShape 8">
              <a:extLst>
                <a:ext uri="{FF2B5EF4-FFF2-40B4-BE49-F238E27FC236}">
                  <a16:creationId xmlns:a16="http://schemas.microsoft.com/office/drawing/2014/main" id="{6AF3E2A4-FC61-6A79-FF36-F11F8DD1813E}"/>
                </a:ext>
              </a:extLst>
            </p:cNvPr>
            <p:cNvSpPr>
              <a:spLocks noChangeArrowheads="1"/>
            </p:cNvSpPr>
            <p:nvPr/>
          </p:nvSpPr>
          <p:spPr bwMode="auto">
            <a:xfrm>
              <a:off x="3833" y="1306"/>
              <a:ext cx="212" cy="181"/>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cxnSp>
          <p:nvCxnSpPr>
            <p:cNvPr id="40970" name="AutoShape 9">
              <a:extLst>
                <a:ext uri="{FF2B5EF4-FFF2-40B4-BE49-F238E27FC236}">
                  <a16:creationId xmlns:a16="http://schemas.microsoft.com/office/drawing/2014/main" id="{C369873C-78D9-E5AD-45C0-FA200A28CE75}"/>
                </a:ext>
              </a:extLst>
            </p:cNvPr>
            <p:cNvCxnSpPr>
              <a:cxnSpLocks noChangeShapeType="1"/>
              <a:stCxn id="40969" idx="3"/>
              <a:endCxn id="40968" idx="0"/>
            </p:cNvCxnSpPr>
            <p:nvPr/>
          </p:nvCxnSpPr>
          <p:spPr bwMode="auto">
            <a:xfrm rot="5400000">
              <a:off x="3692" y="1560"/>
              <a:ext cx="319" cy="174"/>
            </a:xfrm>
            <a:prstGeom prst="bentConnector3">
              <a:avLst>
                <a:gd name="adj1" fmla="val 4984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0971" name="AutoShape 10">
              <a:extLst>
                <a:ext uri="{FF2B5EF4-FFF2-40B4-BE49-F238E27FC236}">
                  <a16:creationId xmlns:a16="http://schemas.microsoft.com/office/drawing/2014/main" id="{A1D1B9BA-AACE-0112-2950-13E3B0560478}"/>
                </a:ext>
              </a:extLst>
            </p:cNvPr>
            <p:cNvCxnSpPr>
              <a:cxnSpLocks noChangeShapeType="1"/>
              <a:stCxn id="40969" idx="3"/>
              <a:endCxn id="40966" idx="0"/>
            </p:cNvCxnSpPr>
            <p:nvPr/>
          </p:nvCxnSpPr>
          <p:spPr bwMode="auto">
            <a:xfrm rot="16200000" flipH="1">
              <a:off x="4305" y="1121"/>
              <a:ext cx="319" cy="1051"/>
            </a:xfrm>
            <a:prstGeom prst="bentConnector3">
              <a:avLst>
                <a:gd name="adj1" fmla="val 4984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40972" name="Line 11">
              <a:extLst>
                <a:ext uri="{FF2B5EF4-FFF2-40B4-BE49-F238E27FC236}">
                  <a16:creationId xmlns:a16="http://schemas.microsoft.com/office/drawing/2014/main" id="{E2443813-CD44-BEAA-E809-BCE307C2D856}"/>
                </a:ext>
              </a:extLst>
            </p:cNvPr>
            <p:cNvSpPr>
              <a:spLocks noChangeShapeType="1"/>
            </p:cNvSpPr>
            <p:nvPr/>
          </p:nvSpPr>
          <p:spPr bwMode="auto">
            <a:xfrm>
              <a:off x="3198" y="121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Line 12">
              <a:extLst>
                <a:ext uri="{FF2B5EF4-FFF2-40B4-BE49-F238E27FC236}">
                  <a16:creationId xmlns:a16="http://schemas.microsoft.com/office/drawing/2014/main" id="{F5A08319-7DB0-A5E2-E0A1-7428C0AD5AB6}"/>
                </a:ext>
              </a:extLst>
            </p:cNvPr>
            <p:cNvSpPr>
              <a:spLocks noChangeShapeType="1"/>
            </p:cNvSpPr>
            <p:nvPr/>
          </p:nvSpPr>
          <p:spPr bwMode="auto">
            <a:xfrm>
              <a:off x="3198" y="126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Line 13">
              <a:extLst>
                <a:ext uri="{FF2B5EF4-FFF2-40B4-BE49-F238E27FC236}">
                  <a16:creationId xmlns:a16="http://schemas.microsoft.com/office/drawing/2014/main" id="{77054455-CBCF-034E-48A5-C61BCE85C63A}"/>
                </a:ext>
              </a:extLst>
            </p:cNvPr>
            <p:cNvSpPr>
              <a:spLocks noChangeShapeType="1"/>
            </p:cNvSpPr>
            <p:nvPr/>
          </p:nvSpPr>
          <p:spPr bwMode="auto">
            <a:xfrm>
              <a:off x="3243" y="2123"/>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Line 14">
              <a:extLst>
                <a:ext uri="{FF2B5EF4-FFF2-40B4-BE49-F238E27FC236}">
                  <a16:creationId xmlns:a16="http://schemas.microsoft.com/office/drawing/2014/main" id="{C2FE049E-AE53-FEC6-310D-A37E0B00FE92}"/>
                </a:ext>
              </a:extLst>
            </p:cNvPr>
            <p:cNvSpPr>
              <a:spLocks noChangeShapeType="1"/>
            </p:cNvSpPr>
            <p:nvPr/>
          </p:nvSpPr>
          <p:spPr bwMode="auto">
            <a:xfrm>
              <a:off x="3243" y="2169"/>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6" name="Line 15">
              <a:extLst>
                <a:ext uri="{FF2B5EF4-FFF2-40B4-BE49-F238E27FC236}">
                  <a16:creationId xmlns:a16="http://schemas.microsoft.com/office/drawing/2014/main" id="{17514DC8-C4D2-3F80-4431-AA59F781426E}"/>
                </a:ext>
              </a:extLst>
            </p:cNvPr>
            <p:cNvSpPr>
              <a:spLocks noChangeShapeType="1"/>
            </p:cNvSpPr>
            <p:nvPr/>
          </p:nvSpPr>
          <p:spPr bwMode="auto">
            <a:xfrm>
              <a:off x="4468" y="2123"/>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Line 16">
              <a:extLst>
                <a:ext uri="{FF2B5EF4-FFF2-40B4-BE49-F238E27FC236}">
                  <a16:creationId xmlns:a16="http://schemas.microsoft.com/office/drawing/2014/main" id="{53E4833C-2770-E58E-D0A4-146A8416154C}"/>
                </a:ext>
              </a:extLst>
            </p:cNvPr>
            <p:cNvSpPr>
              <a:spLocks noChangeShapeType="1"/>
            </p:cNvSpPr>
            <p:nvPr/>
          </p:nvSpPr>
          <p:spPr bwMode="auto">
            <a:xfrm>
              <a:off x="4468" y="2169"/>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965" name="Text Box 17">
            <a:extLst>
              <a:ext uri="{FF2B5EF4-FFF2-40B4-BE49-F238E27FC236}">
                <a16:creationId xmlns:a16="http://schemas.microsoft.com/office/drawing/2014/main" id="{B049C682-A53D-C3B2-0516-AF34E52730BB}"/>
              </a:ext>
            </a:extLst>
          </p:cNvPr>
          <p:cNvSpPr txBox="1">
            <a:spLocks noChangeArrowheads="1"/>
          </p:cNvSpPr>
          <p:nvPr/>
        </p:nvSpPr>
        <p:spPr bwMode="auto">
          <a:xfrm>
            <a:off x="477838" y="5403850"/>
            <a:ext cx="423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t>Be careful when you use generalization.</a:t>
            </a:r>
          </a:p>
        </p:txBody>
      </p:sp>
    </p:spTree>
    <p:extLst>
      <p:ext uri="{BB962C8B-B14F-4D97-AF65-F5344CB8AC3E}">
        <p14:creationId xmlns:p14="http://schemas.microsoft.com/office/powerpoint/2010/main" val="862751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AEFE2DB-1E5F-E6D7-15D4-74C171335F9D}"/>
              </a:ext>
            </a:extLst>
          </p:cNvPr>
          <p:cNvSpPr>
            <a:spLocks noGrp="1" noChangeArrowheads="1"/>
          </p:cNvSpPr>
          <p:nvPr>
            <p:ph type="title"/>
          </p:nvPr>
        </p:nvSpPr>
        <p:spPr/>
        <p:txBody>
          <a:bodyPr/>
          <a:lstStyle/>
          <a:p>
            <a:pPr eaLnBrk="1" hangingPunct="1"/>
            <a:r>
              <a:rPr lang="en-US" altLang="tr-TR"/>
              <a:t>True subtyping </a:t>
            </a:r>
          </a:p>
        </p:txBody>
      </p:sp>
      <p:sp>
        <p:nvSpPr>
          <p:cNvPr id="41987" name="Rectangle 3">
            <a:extLst>
              <a:ext uri="{FF2B5EF4-FFF2-40B4-BE49-F238E27FC236}">
                <a16:creationId xmlns:a16="http://schemas.microsoft.com/office/drawing/2014/main" id="{881F7830-AF95-EB23-AA76-3C47EEBD0E8A}"/>
              </a:ext>
            </a:extLst>
          </p:cNvPr>
          <p:cNvSpPr>
            <a:spLocks noGrp="1" noChangeArrowheads="1"/>
          </p:cNvSpPr>
          <p:nvPr>
            <p:ph idx="1"/>
          </p:nvPr>
        </p:nvSpPr>
        <p:spPr/>
        <p:txBody>
          <a:bodyPr/>
          <a:lstStyle/>
          <a:p>
            <a:pPr eaLnBrk="1" hangingPunct="1"/>
            <a:r>
              <a:rPr lang="en-US" altLang="tr-TR" sz="2800" b="1" u="sng" dirty="0">
                <a:solidFill>
                  <a:schemeClr val="accent1">
                    <a:lumMod val="90000"/>
                  </a:schemeClr>
                </a:solidFill>
              </a:rPr>
              <a:t>The </a:t>
            </a:r>
            <a:r>
              <a:rPr lang="en-US" altLang="tr-TR" sz="2800" b="1" u="sng" dirty="0" err="1">
                <a:solidFill>
                  <a:schemeClr val="accent1">
                    <a:lumMod val="90000"/>
                  </a:schemeClr>
                </a:solidFill>
              </a:rPr>
              <a:t>Liskov</a:t>
            </a:r>
            <a:r>
              <a:rPr lang="en-US" altLang="tr-TR" sz="2800" b="1" u="sng" dirty="0">
                <a:solidFill>
                  <a:schemeClr val="accent1">
                    <a:lumMod val="90000"/>
                  </a:schemeClr>
                </a:solidFill>
              </a:rPr>
              <a:t> Substitution Principle</a:t>
            </a:r>
            <a:r>
              <a:rPr lang="en-US" altLang="tr-TR" sz="2800" b="1" dirty="0">
                <a:solidFill>
                  <a:schemeClr val="accent1">
                    <a:lumMod val="90000"/>
                  </a:schemeClr>
                </a:solidFill>
              </a:rPr>
              <a:t>: </a:t>
            </a:r>
            <a:r>
              <a:rPr lang="en-US" altLang="tr-TR" sz="2800" dirty="0"/>
              <a:t>(True subtyping)</a:t>
            </a:r>
          </a:p>
          <a:p>
            <a:pPr eaLnBrk="1" hangingPunct="1">
              <a:buFont typeface="Wingdings" panose="05000000000000000000" pitchFamily="2" charset="2"/>
              <a:buNone/>
            </a:pPr>
            <a:r>
              <a:rPr lang="en-US" altLang="tr-TR" sz="2800" dirty="0"/>
              <a:t>   Let T and S be two types. If the behavior of any program does not change when you replace every T with S, then S is a subtype of T</a:t>
            </a:r>
          </a:p>
        </p:txBody>
      </p:sp>
      <p:grpSp>
        <p:nvGrpSpPr>
          <p:cNvPr id="41988" name="Group 4">
            <a:extLst>
              <a:ext uri="{FF2B5EF4-FFF2-40B4-BE49-F238E27FC236}">
                <a16:creationId xmlns:a16="http://schemas.microsoft.com/office/drawing/2014/main" id="{1BF710C9-21BB-FB03-CD87-183F0F6A91B5}"/>
              </a:ext>
            </a:extLst>
          </p:cNvPr>
          <p:cNvGrpSpPr>
            <a:grpSpLocks/>
          </p:cNvGrpSpPr>
          <p:nvPr/>
        </p:nvGrpSpPr>
        <p:grpSpPr bwMode="auto">
          <a:xfrm>
            <a:off x="1635125" y="4298950"/>
            <a:ext cx="3671888" cy="2160588"/>
            <a:chOff x="3198" y="853"/>
            <a:chExt cx="2313" cy="1361"/>
          </a:xfrm>
        </p:grpSpPr>
        <p:sp>
          <p:nvSpPr>
            <p:cNvPr id="41990" name="Rectangle 5">
              <a:extLst>
                <a:ext uri="{FF2B5EF4-FFF2-40B4-BE49-F238E27FC236}">
                  <a16:creationId xmlns:a16="http://schemas.microsoft.com/office/drawing/2014/main" id="{E0653756-54BF-F234-2488-AA2C3FB48494}"/>
                </a:ext>
              </a:extLst>
            </p:cNvPr>
            <p:cNvSpPr>
              <a:spLocks noChangeArrowheads="1"/>
            </p:cNvSpPr>
            <p:nvPr/>
          </p:nvSpPr>
          <p:spPr bwMode="auto">
            <a:xfrm>
              <a:off x="4468" y="1806"/>
              <a:ext cx="1043" cy="4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Automobile</a:t>
              </a:r>
            </a:p>
          </p:txBody>
        </p:sp>
        <p:sp>
          <p:nvSpPr>
            <p:cNvPr id="41991" name="Rectangle 6">
              <a:extLst>
                <a:ext uri="{FF2B5EF4-FFF2-40B4-BE49-F238E27FC236}">
                  <a16:creationId xmlns:a16="http://schemas.microsoft.com/office/drawing/2014/main" id="{8E0E44DD-4922-BE78-BFCC-BD396BA3226D}"/>
                </a:ext>
              </a:extLst>
            </p:cNvPr>
            <p:cNvSpPr>
              <a:spLocks noChangeArrowheads="1"/>
            </p:cNvSpPr>
            <p:nvPr/>
          </p:nvSpPr>
          <p:spPr bwMode="auto">
            <a:xfrm>
              <a:off x="3198" y="853"/>
              <a:ext cx="1360"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Motorized Vehicle</a:t>
              </a:r>
            </a:p>
          </p:txBody>
        </p:sp>
        <p:sp>
          <p:nvSpPr>
            <p:cNvPr id="41992" name="Rectangle 7">
              <a:extLst>
                <a:ext uri="{FF2B5EF4-FFF2-40B4-BE49-F238E27FC236}">
                  <a16:creationId xmlns:a16="http://schemas.microsoft.com/office/drawing/2014/main" id="{14811FFE-795E-706C-C82B-08E021160E4B}"/>
                </a:ext>
              </a:extLst>
            </p:cNvPr>
            <p:cNvSpPr>
              <a:spLocks noChangeArrowheads="1"/>
            </p:cNvSpPr>
            <p:nvPr/>
          </p:nvSpPr>
          <p:spPr bwMode="auto">
            <a:xfrm>
              <a:off x="3243" y="1806"/>
              <a:ext cx="1044" cy="4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ThreeAxle</a:t>
              </a:r>
            </a:p>
          </p:txBody>
        </p:sp>
        <p:sp>
          <p:nvSpPr>
            <p:cNvPr id="41993" name="AutoShape 8">
              <a:extLst>
                <a:ext uri="{FF2B5EF4-FFF2-40B4-BE49-F238E27FC236}">
                  <a16:creationId xmlns:a16="http://schemas.microsoft.com/office/drawing/2014/main" id="{42206418-045B-0658-3EF5-E3989ACD1C40}"/>
                </a:ext>
              </a:extLst>
            </p:cNvPr>
            <p:cNvSpPr>
              <a:spLocks noChangeArrowheads="1"/>
            </p:cNvSpPr>
            <p:nvPr/>
          </p:nvSpPr>
          <p:spPr bwMode="auto">
            <a:xfrm>
              <a:off x="3833" y="1306"/>
              <a:ext cx="212" cy="181"/>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cxnSp>
          <p:nvCxnSpPr>
            <p:cNvPr id="41994" name="AutoShape 9">
              <a:extLst>
                <a:ext uri="{FF2B5EF4-FFF2-40B4-BE49-F238E27FC236}">
                  <a16:creationId xmlns:a16="http://schemas.microsoft.com/office/drawing/2014/main" id="{2A9D0C1B-A250-3BDC-9AF6-D392CAD019F9}"/>
                </a:ext>
              </a:extLst>
            </p:cNvPr>
            <p:cNvCxnSpPr>
              <a:cxnSpLocks noChangeShapeType="1"/>
              <a:stCxn id="41993" idx="3"/>
              <a:endCxn id="41992" idx="0"/>
            </p:cNvCxnSpPr>
            <p:nvPr/>
          </p:nvCxnSpPr>
          <p:spPr bwMode="auto">
            <a:xfrm rot="5400000">
              <a:off x="3692" y="1560"/>
              <a:ext cx="319" cy="174"/>
            </a:xfrm>
            <a:prstGeom prst="bentConnector3">
              <a:avLst>
                <a:gd name="adj1" fmla="val 4984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1995" name="AutoShape 10">
              <a:extLst>
                <a:ext uri="{FF2B5EF4-FFF2-40B4-BE49-F238E27FC236}">
                  <a16:creationId xmlns:a16="http://schemas.microsoft.com/office/drawing/2014/main" id="{EF6D1931-775C-00ED-58DB-829F3444CA0D}"/>
                </a:ext>
              </a:extLst>
            </p:cNvPr>
            <p:cNvCxnSpPr>
              <a:cxnSpLocks noChangeShapeType="1"/>
              <a:stCxn id="41993" idx="3"/>
              <a:endCxn id="41990" idx="0"/>
            </p:cNvCxnSpPr>
            <p:nvPr/>
          </p:nvCxnSpPr>
          <p:spPr bwMode="auto">
            <a:xfrm rot="16200000" flipH="1">
              <a:off x="4305" y="1121"/>
              <a:ext cx="319" cy="1051"/>
            </a:xfrm>
            <a:prstGeom prst="bentConnector3">
              <a:avLst>
                <a:gd name="adj1" fmla="val 4984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41996" name="Line 11">
              <a:extLst>
                <a:ext uri="{FF2B5EF4-FFF2-40B4-BE49-F238E27FC236}">
                  <a16:creationId xmlns:a16="http://schemas.microsoft.com/office/drawing/2014/main" id="{EFE0427A-87FE-CAED-FC8F-480BCFB91B90}"/>
                </a:ext>
              </a:extLst>
            </p:cNvPr>
            <p:cNvSpPr>
              <a:spLocks noChangeShapeType="1"/>
            </p:cNvSpPr>
            <p:nvPr/>
          </p:nvSpPr>
          <p:spPr bwMode="auto">
            <a:xfrm>
              <a:off x="3198" y="121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2">
              <a:extLst>
                <a:ext uri="{FF2B5EF4-FFF2-40B4-BE49-F238E27FC236}">
                  <a16:creationId xmlns:a16="http://schemas.microsoft.com/office/drawing/2014/main" id="{4155324E-7A0C-6626-D4B0-61103FAE0ADF}"/>
                </a:ext>
              </a:extLst>
            </p:cNvPr>
            <p:cNvSpPr>
              <a:spLocks noChangeShapeType="1"/>
            </p:cNvSpPr>
            <p:nvPr/>
          </p:nvSpPr>
          <p:spPr bwMode="auto">
            <a:xfrm>
              <a:off x="3198" y="126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Line 13">
              <a:extLst>
                <a:ext uri="{FF2B5EF4-FFF2-40B4-BE49-F238E27FC236}">
                  <a16:creationId xmlns:a16="http://schemas.microsoft.com/office/drawing/2014/main" id="{0618AA2D-B4D0-98B8-9472-77F256232AF1}"/>
                </a:ext>
              </a:extLst>
            </p:cNvPr>
            <p:cNvSpPr>
              <a:spLocks noChangeShapeType="1"/>
            </p:cNvSpPr>
            <p:nvPr/>
          </p:nvSpPr>
          <p:spPr bwMode="auto">
            <a:xfrm>
              <a:off x="3243" y="2123"/>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4">
              <a:extLst>
                <a:ext uri="{FF2B5EF4-FFF2-40B4-BE49-F238E27FC236}">
                  <a16:creationId xmlns:a16="http://schemas.microsoft.com/office/drawing/2014/main" id="{5185E44E-7FD1-73FC-9071-81C6C31A5951}"/>
                </a:ext>
              </a:extLst>
            </p:cNvPr>
            <p:cNvSpPr>
              <a:spLocks noChangeShapeType="1"/>
            </p:cNvSpPr>
            <p:nvPr/>
          </p:nvSpPr>
          <p:spPr bwMode="auto">
            <a:xfrm>
              <a:off x="3243" y="2169"/>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5">
              <a:extLst>
                <a:ext uri="{FF2B5EF4-FFF2-40B4-BE49-F238E27FC236}">
                  <a16:creationId xmlns:a16="http://schemas.microsoft.com/office/drawing/2014/main" id="{ABFB95D7-E5E3-3ABD-3858-CBAD3BA907E4}"/>
                </a:ext>
              </a:extLst>
            </p:cNvPr>
            <p:cNvSpPr>
              <a:spLocks noChangeShapeType="1"/>
            </p:cNvSpPr>
            <p:nvPr/>
          </p:nvSpPr>
          <p:spPr bwMode="auto">
            <a:xfrm>
              <a:off x="4468" y="2123"/>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6">
              <a:extLst>
                <a:ext uri="{FF2B5EF4-FFF2-40B4-BE49-F238E27FC236}">
                  <a16:creationId xmlns:a16="http://schemas.microsoft.com/office/drawing/2014/main" id="{08E92DE1-52AE-F315-ABDA-DC94177FB6F4}"/>
                </a:ext>
              </a:extLst>
            </p:cNvPr>
            <p:cNvSpPr>
              <a:spLocks noChangeShapeType="1"/>
            </p:cNvSpPr>
            <p:nvPr/>
          </p:nvSpPr>
          <p:spPr bwMode="auto">
            <a:xfrm>
              <a:off x="4468" y="2169"/>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989" name="Text Box 17">
            <a:extLst>
              <a:ext uri="{FF2B5EF4-FFF2-40B4-BE49-F238E27FC236}">
                <a16:creationId xmlns:a16="http://schemas.microsoft.com/office/drawing/2014/main" id="{898CFDC0-85E4-BC3A-8F55-3E1397E727CF}"/>
              </a:ext>
            </a:extLst>
          </p:cNvPr>
          <p:cNvSpPr txBox="1">
            <a:spLocks noChangeArrowheads="1"/>
          </p:cNvSpPr>
          <p:nvPr/>
        </p:nvSpPr>
        <p:spPr bwMode="auto">
          <a:xfrm>
            <a:off x="5565775" y="4648200"/>
            <a:ext cx="241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t>Apply to this example:</a:t>
            </a:r>
          </a:p>
        </p:txBody>
      </p:sp>
    </p:spTree>
    <p:extLst>
      <p:ext uri="{BB962C8B-B14F-4D97-AF65-F5344CB8AC3E}">
        <p14:creationId xmlns:p14="http://schemas.microsoft.com/office/powerpoint/2010/main" val="3365052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D4FC0A2-940D-ED29-9E97-6EFA31D24730}"/>
              </a:ext>
            </a:extLst>
          </p:cNvPr>
          <p:cNvSpPr>
            <a:spLocks noGrp="1" noChangeArrowheads="1"/>
          </p:cNvSpPr>
          <p:nvPr>
            <p:ph type="title"/>
          </p:nvPr>
        </p:nvSpPr>
        <p:spPr/>
        <p:txBody>
          <a:bodyPr/>
          <a:lstStyle/>
          <a:p>
            <a:pPr eaLnBrk="1" hangingPunct="1"/>
            <a:r>
              <a:rPr lang="en-US" altLang="tr-TR"/>
              <a:t>True subtyping </a:t>
            </a:r>
          </a:p>
        </p:txBody>
      </p:sp>
      <p:sp>
        <p:nvSpPr>
          <p:cNvPr id="43011" name="Rectangle 3">
            <a:extLst>
              <a:ext uri="{FF2B5EF4-FFF2-40B4-BE49-F238E27FC236}">
                <a16:creationId xmlns:a16="http://schemas.microsoft.com/office/drawing/2014/main" id="{FBD368B9-C8DC-EFD8-83E1-3C1CFAF5C728}"/>
              </a:ext>
            </a:extLst>
          </p:cNvPr>
          <p:cNvSpPr>
            <a:spLocks noGrp="1" noChangeArrowheads="1"/>
          </p:cNvSpPr>
          <p:nvPr>
            <p:ph idx="1"/>
          </p:nvPr>
        </p:nvSpPr>
        <p:spPr>
          <a:xfrm>
            <a:off x="333663" y="1414817"/>
            <a:ext cx="8229600" cy="1222375"/>
          </a:xfrm>
        </p:spPr>
        <p:txBody>
          <a:bodyPr/>
          <a:lstStyle/>
          <a:p>
            <a:pPr eaLnBrk="1" hangingPunct="1">
              <a:lnSpc>
                <a:spcPct val="110000"/>
              </a:lnSpc>
            </a:pPr>
            <a:r>
              <a:rPr lang="en-US" altLang="tr-TR" sz="2000" u="sng" dirty="0"/>
              <a:t>The </a:t>
            </a:r>
            <a:r>
              <a:rPr lang="en-US" altLang="tr-TR" sz="2000" u="sng" dirty="0" err="1"/>
              <a:t>Liskov</a:t>
            </a:r>
            <a:r>
              <a:rPr lang="en-US" altLang="tr-TR" sz="2000" u="sng" dirty="0"/>
              <a:t> Substitution Principle</a:t>
            </a:r>
            <a:r>
              <a:rPr lang="en-US" altLang="tr-TR" sz="2000" dirty="0"/>
              <a:t>: </a:t>
            </a:r>
            <a:r>
              <a:rPr lang="en-US" altLang="tr-TR" sz="2000" dirty="0" err="1"/>
              <a:t>LetT</a:t>
            </a:r>
            <a:r>
              <a:rPr lang="en-US" altLang="tr-TR" sz="2000" dirty="0"/>
              <a:t> and S be two types. If the behavior of </a:t>
            </a:r>
            <a:r>
              <a:rPr lang="en-US" altLang="tr-TR" sz="2000" dirty="0">
                <a:solidFill>
                  <a:srgbClr val="FF0000"/>
                </a:solidFill>
              </a:rPr>
              <a:t>any program does not change </a:t>
            </a:r>
            <a:r>
              <a:rPr lang="en-US" altLang="tr-TR" sz="2000" dirty="0"/>
              <a:t>when you replace every T with S, then S is a subtype of T</a:t>
            </a:r>
          </a:p>
        </p:txBody>
      </p:sp>
      <p:grpSp>
        <p:nvGrpSpPr>
          <p:cNvPr id="43012" name="Group 18">
            <a:extLst>
              <a:ext uri="{FF2B5EF4-FFF2-40B4-BE49-F238E27FC236}">
                <a16:creationId xmlns:a16="http://schemas.microsoft.com/office/drawing/2014/main" id="{DC00492C-178F-E2FC-7240-80E385BE6BF1}"/>
              </a:ext>
            </a:extLst>
          </p:cNvPr>
          <p:cNvGrpSpPr>
            <a:grpSpLocks/>
          </p:cNvGrpSpPr>
          <p:nvPr/>
        </p:nvGrpSpPr>
        <p:grpSpPr bwMode="auto">
          <a:xfrm>
            <a:off x="720725" y="3252788"/>
            <a:ext cx="2159000" cy="2160587"/>
            <a:chOff x="1030" y="2708"/>
            <a:chExt cx="1360" cy="1361"/>
          </a:xfrm>
        </p:grpSpPr>
        <p:sp>
          <p:nvSpPr>
            <p:cNvPr id="43014" name="Rectangle 6">
              <a:extLst>
                <a:ext uri="{FF2B5EF4-FFF2-40B4-BE49-F238E27FC236}">
                  <a16:creationId xmlns:a16="http://schemas.microsoft.com/office/drawing/2014/main" id="{65FF5D83-2101-8EEF-0ECF-F7D71AC0F2DA}"/>
                </a:ext>
              </a:extLst>
            </p:cNvPr>
            <p:cNvSpPr>
              <a:spLocks noChangeArrowheads="1"/>
            </p:cNvSpPr>
            <p:nvPr/>
          </p:nvSpPr>
          <p:spPr bwMode="auto">
            <a:xfrm>
              <a:off x="1030" y="2708"/>
              <a:ext cx="1360" cy="4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Ellipse</a:t>
              </a:r>
            </a:p>
          </p:txBody>
        </p:sp>
        <p:sp>
          <p:nvSpPr>
            <p:cNvPr id="43015" name="Rectangle 7">
              <a:extLst>
                <a:ext uri="{FF2B5EF4-FFF2-40B4-BE49-F238E27FC236}">
                  <a16:creationId xmlns:a16="http://schemas.microsoft.com/office/drawing/2014/main" id="{36762C35-B292-03D0-D21D-5F704340BF48}"/>
                </a:ext>
              </a:extLst>
            </p:cNvPr>
            <p:cNvSpPr>
              <a:spLocks noChangeArrowheads="1"/>
            </p:cNvSpPr>
            <p:nvPr/>
          </p:nvSpPr>
          <p:spPr bwMode="auto">
            <a:xfrm>
              <a:off x="1243" y="3661"/>
              <a:ext cx="1044" cy="4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1"/>
                  </a:solidFill>
                  <a:latin typeface="Tahoma" panose="020B0604030504040204" pitchFamily="34" charset="0"/>
                </a:rPr>
                <a:t>Circle</a:t>
              </a:r>
            </a:p>
          </p:txBody>
        </p:sp>
        <p:sp>
          <p:nvSpPr>
            <p:cNvPr id="43016" name="AutoShape 8">
              <a:extLst>
                <a:ext uri="{FF2B5EF4-FFF2-40B4-BE49-F238E27FC236}">
                  <a16:creationId xmlns:a16="http://schemas.microsoft.com/office/drawing/2014/main" id="{201376E0-5976-1DA8-BDCC-3E9100FE8417}"/>
                </a:ext>
              </a:extLst>
            </p:cNvPr>
            <p:cNvSpPr>
              <a:spLocks noChangeArrowheads="1"/>
            </p:cNvSpPr>
            <p:nvPr/>
          </p:nvSpPr>
          <p:spPr bwMode="auto">
            <a:xfrm>
              <a:off x="1665" y="3161"/>
              <a:ext cx="212" cy="181"/>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cxnSp>
          <p:nvCxnSpPr>
            <p:cNvPr id="43017" name="AutoShape 9">
              <a:extLst>
                <a:ext uri="{FF2B5EF4-FFF2-40B4-BE49-F238E27FC236}">
                  <a16:creationId xmlns:a16="http://schemas.microsoft.com/office/drawing/2014/main" id="{61E12C4B-0ABF-2ED0-1D97-AEAC3F72D8B3}"/>
                </a:ext>
              </a:extLst>
            </p:cNvPr>
            <p:cNvCxnSpPr>
              <a:cxnSpLocks noChangeShapeType="1"/>
              <a:stCxn id="43016" idx="3"/>
              <a:endCxn id="43015" idx="0"/>
            </p:cNvCxnSpPr>
            <p:nvPr/>
          </p:nvCxnSpPr>
          <p:spPr bwMode="auto">
            <a:xfrm rot="5400000">
              <a:off x="1608" y="3499"/>
              <a:ext cx="319" cy="6"/>
            </a:xfrm>
            <a:prstGeom prst="bentConnector3">
              <a:avLst>
                <a:gd name="adj1" fmla="val 4984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43018" name="Line 11">
              <a:extLst>
                <a:ext uri="{FF2B5EF4-FFF2-40B4-BE49-F238E27FC236}">
                  <a16:creationId xmlns:a16="http://schemas.microsoft.com/office/drawing/2014/main" id="{E10827F4-E62C-BA6D-09A9-4170761C32AC}"/>
                </a:ext>
              </a:extLst>
            </p:cNvPr>
            <p:cNvSpPr>
              <a:spLocks noChangeShapeType="1"/>
            </p:cNvSpPr>
            <p:nvPr/>
          </p:nvSpPr>
          <p:spPr bwMode="auto">
            <a:xfrm>
              <a:off x="1030" y="3071"/>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9" name="Line 12">
              <a:extLst>
                <a:ext uri="{FF2B5EF4-FFF2-40B4-BE49-F238E27FC236}">
                  <a16:creationId xmlns:a16="http://schemas.microsoft.com/office/drawing/2014/main" id="{7DABF4E6-BE20-E123-0524-F82F71C10AE1}"/>
                </a:ext>
              </a:extLst>
            </p:cNvPr>
            <p:cNvSpPr>
              <a:spLocks noChangeShapeType="1"/>
            </p:cNvSpPr>
            <p:nvPr/>
          </p:nvSpPr>
          <p:spPr bwMode="auto">
            <a:xfrm>
              <a:off x="1030" y="3116"/>
              <a:ext cx="1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Line 13">
              <a:extLst>
                <a:ext uri="{FF2B5EF4-FFF2-40B4-BE49-F238E27FC236}">
                  <a16:creationId xmlns:a16="http://schemas.microsoft.com/office/drawing/2014/main" id="{CA0CD420-B860-ADE1-3CF4-7B2C328D5BCE}"/>
                </a:ext>
              </a:extLst>
            </p:cNvPr>
            <p:cNvSpPr>
              <a:spLocks noChangeShapeType="1"/>
            </p:cNvSpPr>
            <p:nvPr/>
          </p:nvSpPr>
          <p:spPr bwMode="auto">
            <a:xfrm>
              <a:off x="1243" y="3978"/>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Line 14">
              <a:extLst>
                <a:ext uri="{FF2B5EF4-FFF2-40B4-BE49-F238E27FC236}">
                  <a16:creationId xmlns:a16="http://schemas.microsoft.com/office/drawing/2014/main" id="{15D5F3B0-D65B-7F2D-25AD-565BA97C669B}"/>
                </a:ext>
              </a:extLst>
            </p:cNvPr>
            <p:cNvSpPr>
              <a:spLocks noChangeShapeType="1"/>
            </p:cNvSpPr>
            <p:nvPr/>
          </p:nvSpPr>
          <p:spPr bwMode="auto">
            <a:xfrm>
              <a:off x="1243" y="4024"/>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013" name="Text Box 19">
            <a:extLst>
              <a:ext uri="{FF2B5EF4-FFF2-40B4-BE49-F238E27FC236}">
                <a16:creationId xmlns:a16="http://schemas.microsoft.com/office/drawing/2014/main" id="{C640CA77-8371-294B-837A-D5901175E616}"/>
              </a:ext>
            </a:extLst>
          </p:cNvPr>
          <p:cNvSpPr txBox="1">
            <a:spLocks noChangeArrowheads="1"/>
          </p:cNvSpPr>
          <p:nvPr/>
        </p:nvSpPr>
        <p:spPr bwMode="auto">
          <a:xfrm>
            <a:off x="4513263" y="2427288"/>
            <a:ext cx="4186237"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t>Can I replace every Ellipse with Circle?</a:t>
            </a:r>
          </a:p>
          <a:p>
            <a:pPr>
              <a:spcBef>
                <a:spcPct val="0"/>
              </a:spcBef>
              <a:buClrTx/>
              <a:buSzTx/>
              <a:buFontTx/>
              <a:buNone/>
            </a:pPr>
            <a:endParaRPr lang="en-US" altLang="tr-TR" sz="1800"/>
          </a:p>
          <a:p>
            <a:pPr>
              <a:spcBef>
                <a:spcPct val="0"/>
              </a:spcBef>
              <a:buClrTx/>
              <a:buSzTx/>
              <a:buFont typeface="Wingdings" panose="05000000000000000000" pitchFamily="2" charset="2"/>
              <a:buNone/>
            </a:pPr>
            <a:r>
              <a:rPr lang="en-US" altLang="tr-TR" sz="1800"/>
              <a:t>public void foo(Ellipse e){</a:t>
            </a:r>
          </a:p>
          <a:p>
            <a:pPr>
              <a:spcBef>
                <a:spcPct val="0"/>
              </a:spcBef>
              <a:buClrTx/>
              <a:buSzTx/>
              <a:buFontTx/>
              <a:buNone/>
            </a:pPr>
            <a:r>
              <a:rPr lang="en-US" altLang="tr-TR" sz="1800"/>
              <a:t>…</a:t>
            </a:r>
          </a:p>
          <a:p>
            <a:pPr>
              <a:spcBef>
                <a:spcPct val="0"/>
              </a:spcBef>
              <a:buClrTx/>
              <a:buSzTx/>
              <a:buFontTx/>
              <a:buNone/>
            </a:pPr>
            <a:r>
              <a:rPr lang="en-US" altLang="tr-TR" sz="1800"/>
              <a:t>Point x, y;</a:t>
            </a:r>
          </a:p>
          <a:p>
            <a:pPr>
              <a:spcBef>
                <a:spcPct val="0"/>
              </a:spcBef>
              <a:buClrTx/>
              <a:buSzTx/>
              <a:buFontTx/>
              <a:buNone/>
            </a:pPr>
            <a:r>
              <a:rPr lang="en-US" altLang="tr-TR" sz="1800"/>
              <a:t>X=new Point(3,4)</a:t>
            </a:r>
          </a:p>
          <a:p>
            <a:pPr>
              <a:spcBef>
                <a:spcPct val="0"/>
              </a:spcBef>
              <a:buClrTx/>
              <a:buSzTx/>
              <a:buFontTx/>
              <a:buNone/>
            </a:pPr>
            <a:r>
              <a:rPr lang="en-US" altLang="tr-TR" sz="1800"/>
              <a:t>Y=new Point(1,1)</a:t>
            </a:r>
          </a:p>
          <a:p>
            <a:pPr>
              <a:spcBef>
                <a:spcPct val="0"/>
              </a:spcBef>
              <a:buClrTx/>
              <a:buSzTx/>
              <a:buFontTx/>
              <a:buNone/>
            </a:pPr>
            <a:r>
              <a:rPr lang="en-US" altLang="tr-TR" sz="1800"/>
              <a:t>…</a:t>
            </a:r>
          </a:p>
          <a:p>
            <a:pPr>
              <a:spcBef>
                <a:spcPct val="0"/>
              </a:spcBef>
              <a:buClrTx/>
              <a:buSzTx/>
              <a:buFontTx/>
              <a:buNone/>
            </a:pPr>
            <a:r>
              <a:rPr lang="en-US" altLang="tr-TR" sz="1800"/>
              <a:t>e.setFoci(x,y);</a:t>
            </a:r>
          </a:p>
          <a:p>
            <a:pPr>
              <a:spcBef>
                <a:spcPct val="0"/>
              </a:spcBef>
              <a:buClrTx/>
              <a:buSzTx/>
              <a:buFontTx/>
              <a:buNone/>
            </a:pPr>
            <a:r>
              <a:rPr lang="en-US" altLang="tr-TR" sz="1800"/>
              <a:t>..</a:t>
            </a:r>
          </a:p>
          <a:p>
            <a:pPr>
              <a:spcBef>
                <a:spcPct val="0"/>
              </a:spcBef>
              <a:buClrTx/>
              <a:buSzTx/>
              <a:buFontTx/>
              <a:buNone/>
            </a:pPr>
            <a:r>
              <a:rPr lang="en-US" altLang="tr-TR" sz="1800"/>
              <a:t>e.getArea();</a:t>
            </a:r>
          </a:p>
          <a:p>
            <a:pPr>
              <a:spcBef>
                <a:spcPct val="0"/>
              </a:spcBef>
              <a:buClrTx/>
              <a:buSzTx/>
              <a:buFontTx/>
              <a:buNone/>
            </a:pPr>
            <a:r>
              <a:rPr lang="en-US" altLang="tr-TR" sz="1800"/>
              <a:t>}</a:t>
            </a:r>
          </a:p>
          <a:p>
            <a:pPr>
              <a:spcBef>
                <a:spcPct val="0"/>
              </a:spcBef>
              <a:buClrTx/>
              <a:buSzTx/>
              <a:buFontTx/>
              <a:buNone/>
            </a:pPr>
            <a:r>
              <a:rPr lang="en-US" altLang="tr-TR" sz="1800"/>
              <a:t>….</a:t>
            </a:r>
          </a:p>
          <a:p>
            <a:pPr>
              <a:spcBef>
                <a:spcPct val="0"/>
              </a:spcBef>
              <a:buClrTx/>
              <a:buSzTx/>
              <a:buFontTx/>
              <a:buNone/>
            </a:pPr>
            <a:r>
              <a:rPr lang="en-US" altLang="tr-TR" sz="1800"/>
              <a:t>foo(new Ellipse());</a:t>
            </a:r>
          </a:p>
          <a:p>
            <a:pPr>
              <a:spcBef>
                <a:spcPct val="0"/>
              </a:spcBef>
              <a:buClrTx/>
              <a:buSzTx/>
              <a:buFontTx/>
              <a:buNone/>
            </a:pPr>
            <a:r>
              <a:rPr lang="en-US" altLang="tr-TR" sz="1800"/>
              <a:t>foo(new Circle())</a:t>
            </a:r>
          </a:p>
        </p:txBody>
      </p:sp>
    </p:spTree>
    <p:extLst>
      <p:ext uri="{BB962C8B-B14F-4D97-AF65-F5344CB8AC3E}">
        <p14:creationId xmlns:p14="http://schemas.microsoft.com/office/powerpoint/2010/main" val="1811835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B025745-43D9-09A2-C270-813F67E4E100}"/>
              </a:ext>
            </a:extLst>
          </p:cNvPr>
          <p:cNvSpPr>
            <a:spLocks noGrp="1" noChangeArrowheads="1"/>
          </p:cNvSpPr>
          <p:nvPr>
            <p:ph type="title"/>
          </p:nvPr>
        </p:nvSpPr>
        <p:spPr/>
        <p:txBody>
          <a:bodyPr/>
          <a:lstStyle/>
          <a:p>
            <a:r>
              <a:rPr lang="en-US" altLang="tr-TR" sz="3600" dirty="0"/>
              <a:t>Can I replace every Ellipse with Circle?</a:t>
            </a:r>
            <a:endParaRPr lang="en-US" altLang="en-US" sz="3600" dirty="0"/>
          </a:p>
        </p:txBody>
      </p:sp>
      <p:sp>
        <p:nvSpPr>
          <p:cNvPr id="44035" name="Content Placeholder 2">
            <a:extLst>
              <a:ext uri="{FF2B5EF4-FFF2-40B4-BE49-F238E27FC236}">
                <a16:creationId xmlns:a16="http://schemas.microsoft.com/office/drawing/2014/main" id="{E35038BC-8F31-5056-FF56-64A48A0827BE}"/>
              </a:ext>
            </a:extLst>
          </p:cNvPr>
          <p:cNvSpPr>
            <a:spLocks noGrp="1" noChangeArrowheads="1"/>
          </p:cNvSpPr>
          <p:nvPr>
            <p:ph idx="1"/>
          </p:nvPr>
        </p:nvSpPr>
        <p:spPr>
          <a:xfrm>
            <a:off x="189346" y="1584035"/>
            <a:ext cx="4767943" cy="4550229"/>
          </a:xfrm>
        </p:spPr>
        <p:txBody>
          <a:bodyPr/>
          <a:lstStyle/>
          <a:p>
            <a:pPr marL="0" indent="0">
              <a:buFont typeface="Wingdings" panose="05000000000000000000" pitchFamily="2" charset="2"/>
              <a:buNone/>
            </a:pPr>
            <a:r>
              <a:rPr lang="en-US" altLang="en-US" sz="1900" dirty="0"/>
              <a:t>public class </a:t>
            </a:r>
            <a:r>
              <a:rPr lang="en-US" altLang="en-US" sz="1900" b="1" dirty="0"/>
              <a:t>Circle extends Ellipse</a:t>
            </a:r>
            <a:r>
              <a:rPr lang="en-US" altLang="en-US" sz="1900" dirty="0"/>
              <a:t>{</a:t>
            </a:r>
          </a:p>
          <a:p>
            <a:pPr marL="0" indent="0">
              <a:buFont typeface="Wingdings" panose="05000000000000000000" pitchFamily="2" charset="2"/>
              <a:buNone/>
            </a:pPr>
            <a:r>
              <a:rPr lang="en-US" altLang="en-US" sz="1900" dirty="0"/>
              <a:t>  private Point c;</a:t>
            </a:r>
          </a:p>
          <a:p>
            <a:pPr marL="0" indent="0">
              <a:buFont typeface="Wingdings" panose="05000000000000000000" pitchFamily="2" charset="2"/>
              <a:buNone/>
            </a:pPr>
            <a:r>
              <a:rPr lang="en-US" altLang="en-US" sz="1900" dirty="0"/>
              <a:t>  public void </a:t>
            </a:r>
            <a:r>
              <a:rPr lang="en-US" altLang="en-US" sz="1900" b="1" dirty="0" err="1"/>
              <a:t>setCenters</a:t>
            </a:r>
            <a:r>
              <a:rPr lang="en-US" altLang="en-US" sz="1900" dirty="0"/>
              <a:t>(Point x, Point y)</a:t>
            </a:r>
          </a:p>
          <a:p>
            <a:pPr marL="0" indent="0">
              <a:buFont typeface="Wingdings" panose="05000000000000000000" pitchFamily="2" charset="2"/>
              <a:buNone/>
            </a:pPr>
            <a:r>
              <a:rPr lang="en-US" altLang="en-US" sz="1900" dirty="0"/>
              <a:t>     throws Exceptions{</a:t>
            </a:r>
          </a:p>
          <a:p>
            <a:pPr marL="0" indent="0">
              <a:buFont typeface="Wingdings" panose="05000000000000000000" pitchFamily="2" charset="2"/>
              <a:buNone/>
            </a:pPr>
            <a:r>
              <a:rPr lang="en-US" altLang="en-US" sz="1900" dirty="0"/>
              <a:t>    if !(</a:t>
            </a:r>
            <a:r>
              <a:rPr lang="en-US" altLang="en-US" sz="1900" dirty="0" err="1"/>
              <a:t>x.equals</a:t>
            </a:r>
            <a:r>
              <a:rPr lang="en-US" altLang="en-US" sz="1900" dirty="0"/>
              <a:t> y) throw new Exception();</a:t>
            </a:r>
          </a:p>
          <a:p>
            <a:pPr marL="0" indent="0">
              <a:buFont typeface="Wingdings" panose="05000000000000000000" pitchFamily="2" charset="2"/>
              <a:buNone/>
            </a:pPr>
            <a:r>
              <a:rPr lang="en-US" altLang="en-US" sz="1900" dirty="0"/>
              <a:t>   c=x;</a:t>
            </a:r>
          </a:p>
          <a:p>
            <a:pPr marL="0" indent="0">
              <a:buFont typeface="Wingdings" panose="05000000000000000000" pitchFamily="2" charset="2"/>
              <a:buNone/>
            </a:pPr>
            <a:r>
              <a:rPr lang="en-US" altLang="en-US" sz="1900" dirty="0"/>
              <a:t>  }</a:t>
            </a:r>
          </a:p>
          <a:p>
            <a:pPr marL="0" indent="0">
              <a:buFont typeface="Wingdings" panose="05000000000000000000" pitchFamily="2" charset="2"/>
              <a:buNone/>
            </a:pPr>
            <a:r>
              <a:rPr lang="en-US" altLang="en-US" sz="1900" dirty="0"/>
              <a:t> public void </a:t>
            </a:r>
            <a:r>
              <a:rPr lang="en-US" altLang="en-US" sz="1900" b="1" dirty="0" err="1"/>
              <a:t>setCenters</a:t>
            </a:r>
            <a:r>
              <a:rPr lang="en-US" altLang="en-US" sz="1900" dirty="0"/>
              <a:t>(Point x, Point y){ </a:t>
            </a:r>
          </a:p>
          <a:p>
            <a:pPr marL="0" indent="0">
              <a:buFont typeface="Wingdings" panose="05000000000000000000" pitchFamily="2" charset="2"/>
              <a:buNone/>
            </a:pPr>
            <a:r>
              <a:rPr lang="en-US" altLang="en-US" sz="1900" dirty="0"/>
              <a:t>   //assuming x is c, ignore y</a:t>
            </a:r>
          </a:p>
          <a:p>
            <a:pPr marL="0" indent="0">
              <a:buFont typeface="Wingdings" panose="05000000000000000000" pitchFamily="2" charset="2"/>
              <a:buNone/>
            </a:pPr>
            <a:r>
              <a:rPr lang="en-US" altLang="en-US" sz="1900" dirty="0"/>
              <a:t>  c=x;}</a:t>
            </a:r>
          </a:p>
          <a:p>
            <a:pPr marL="0" indent="0">
              <a:buFont typeface="Wingdings" panose="05000000000000000000" pitchFamily="2" charset="2"/>
              <a:buNone/>
            </a:pPr>
            <a:r>
              <a:rPr lang="en-US" altLang="en-US" sz="1900" dirty="0"/>
              <a:t>  public void </a:t>
            </a:r>
            <a:r>
              <a:rPr lang="en-US" altLang="en-US" sz="1900" b="1" dirty="0" err="1"/>
              <a:t>setCenter</a:t>
            </a:r>
            <a:r>
              <a:rPr lang="en-US" altLang="en-US" sz="1900" b="1" dirty="0"/>
              <a:t>(</a:t>
            </a:r>
            <a:r>
              <a:rPr lang="en-US" altLang="en-US" sz="1900" dirty="0"/>
              <a:t>Point x) {c=x;}</a:t>
            </a:r>
          </a:p>
          <a:p>
            <a:pPr marL="0" indent="0">
              <a:buFont typeface="Wingdings" panose="05000000000000000000" pitchFamily="2" charset="2"/>
              <a:buNone/>
            </a:pPr>
            <a:r>
              <a:rPr lang="en-US" altLang="en-US" sz="1900" dirty="0"/>
              <a:t>}</a:t>
            </a:r>
          </a:p>
        </p:txBody>
      </p:sp>
      <p:sp>
        <p:nvSpPr>
          <p:cNvPr id="4" name="Text Box 19">
            <a:extLst>
              <a:ext uri="{FF2B5EF4-FFF2-40B4-BE49-F238E27FC236}">
                <a16:creationId xmlns:a16="http://schemas.microsoft.com/office/drawing/2014/main" id="{C2398C9F-96A2-488A-957B-F7159D463039}"/>
              </a:ext>
            </a:extLst>
          </p:cNvPr>
          <p:cNvSpPr txBox="1">
            <a:spLocks noChangeArrowheads="1"/>
          </p:cNvSpPr>
          <p:nvPr/>
        </p:nvSpPr>
        <p:spPr bwMode="auto">
          <a:xfrm>
            <a:off x="5307712" y="1453115"/>
            <a:ext cx="422817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 typeface="Wingdings" panose="05000000000000000000" pitchFamily="2" charset="2"/>
              <a:buNone/>
              <a:defRPr/>
            </a:pPr>
            <a:r>
              <a:rPr lang="en-US" altLang="tr-TR" sz="1800" dirty="0"/>
              <a:t>public void </a:t>
            </a:r>
            <a:r>
              <a:rPr lang="en-US" altLang="tr-TR" sz="1800" b="1" dirty="0"/>
              <a:t>foo(Ellipse e)</a:t>
            </a:r>
            <a:r>
              <a:rPr lang="en-US" altLang="tr-TR" sz="1800" dirty="0"/>
              <a:t>{</a:t>
            </a:r>
          </a:p>
          <a:p>
            <a:pPr>
              <a:spcBef>
                <a:spcPct val="0"/>
              </a:spcBef>
              <a:buClrTx/>
              <a:buSzTx/>
              <a:buFontTx/>
              <a:buNone/>
              <a:defRPr/>
            </a:pPr>
            <a:r>
              <a:rPr lang="en-US" altLang="tr-TR" sz="1800" dirty="0"/>
              <a:t>  …</a:t>
            </a:r>
          </a:p>
          <a:p>
            <a:pPr>
              <a:spcBef>
                <a:spcPct val="0"/>
              </a:spcBef>
              <a:buClrTx/>
              <a:buSzTx/>
              <a:buFontTx/>
              <a:buNone/>
              <a:defRPr/>
            </a:pPr>
            <a:r>
              <a:rPr lang="en-US" altLang="tr-TR" sz="1800" dirty="0"/>
              <a:t>  Point x, y;</a:t>
            </a:r>
          </a:p>
          <a:p>
            <a:pPr>
              <a:spcBef>
                <a:spcPct val="0"/>
              </a:spcBef>
              <a:buClrTx/>
              <a:buSzTx/>
              <a:buFontTx/>
              <a:buNone/>
              <a:defRPr/>
            </a:pPr>
            <a:r>
              <a:rPr lang="en-US" altLang="tr-TR" sz="1800" dirty="0"/>
              <a:t>  x=new Point(3,4)</a:t>
            </a:r>
          </a:p>
          <a:p>
            <a:pPr>
              <a:spcBef>
                <a:spcPct val="0"/>
              </a:spcBef>
              <a:buClrTx/>
              <a:buSzTx/>
              <a:buFontTx/>
              <a:buNone/>
              <a:defRPr/>
            </a:pPr>
            <a:r>
              <a:rPr lang="en-US" altLang="tr-TR" sz="1800" dirty="0"/>
              <a:t>  y=new Point(1,1)</a:t>
            </a:r>
          </a:p>
          <a:p>
            <a:pPr>
              <a:spcBef>
                <a:spcPct val="0"/>
              </a:spcBef>
              <a:buClrTx/>
              <a:buSzTx/>
              <a:buFontTx/>
              <a:buNone/>
              <a:defRPr/>
            </a:pPr>
            <a:r>
              <a:rPr lang="en-US" altLang="tr-TR" sz="1800" dirty="0"/>
              <a:t>  …</a:t>
            </a:r>
          </a:p>
          <a:p>
            <a:pPr>
              <a:spcBef>
                <a:spcPct val="0"/>
              </a:spcBef>
              <a:buClrTx/>
              <a:buSzTx/>
              <a:buFontTx/>
              <a:buNone/>
              <a:defRPr/>
            </a:pPr>
            <a:r>
              <a:rPr lang="en-US" altLang="tr-TR" sz="1800" strike="sngStrike" dirty="0"/>
              <a:t>  try{</a:t>
            </a:r>
          </a:p>
          <a:p>
            <a:pPr>
              <a:spcBef>
                <a:spcPct val="0"/>
              </a:spcBef>
              <a:buClrTx/>
              <a:buSzTx/>
              <a:buFontTx/>
              <a:buNone/>
              <a:defRPr/>
            </a:pPr>
            <a:r>
              <a:rPr lang="en-US" altLang="tr-TR" sz="1800" dirty="0"/>
              <a:t>   </a:t>
            </a:r>
            <a:r>
              <a:rPr lang="en-US" altLang="tr-TR" sz="1800" dirty="0" err="1"/>
              <a:t>e.</a:t>
            </a:r>
            <a:r>
              <a:rPr lang="en-US" altLang="tr-TR" sz="1800" b="1" dirty="0" err="1"/>
              <a:t>setcenters</a:t>
            </a:r>
            <a:r>
              <a:rPr lang="en-US" altLang="tr-TR" sz="1800" dirty="0"/>
              <a:t>(</a:t>
            </a:r>
            <a:r>
              <a:rPr lang="en-US" altLang="tr-TR" sz="1800" dirty="0" err="1"/>
              <a:t>x,y</a:t>
            </a:r>
            <a:r>
              <a:rPr lang="en-US" altLang="tr-TR" sz="1800" dirty="0"/>
              <a:t>);}</a:t>
            </a:r>
          </a:p>
          <a:p>
            <a:pPr>
              <a:spcBef>
                <a:spcPct val="0"/>
              </a:spcBef>
              <a:buClrTx/>
              <a:buSzTx/>
              <a:buFontTx/>
              <a:buNone/>
              <a:defRPr/>
            </a:pPr>
            <a:r>
              <a:rPr lang="en-US" altLang="tr-TR" sz="1800" strike="sngStrike" dirty="0"/>
              <a:t>  catch(</a:t>
            </a:r>
            <a:r>
              <a:rPr lang="en-US" altLang="tr-TR" sz="1800" strike="sngStrike" dirty="0" err="1"/>
              <a:t>Excepion</a:t>
            </a:r>
            <a:r>
              <a:rPr lang="en-US" altLang="tr-TR" sz="1800" strike="sngStrike" dirty="0"/>
              <a:t> e){…}</a:t>
            </a:r>
          </a:p>
          <a:p>
            <a:pPr>
              <a:spcBef>
                <a:spcPct val="0"/>
              </a:spcBef>
              <a:buClrTx/>
              <a:buSzTx/>
              <a:buFontTx/>
              <a:buNone/>
              <a:defRPr/>
            </a:pPr>
            <a:r>
              <a:rPr lang="en-US" altLang="tr-TR" sz="1800" dirty="0"/>
              <a:t>  ..</a:t>
            </a:r>
          </a:p>
          <a:p>
            <a:pPr>
              <a:spcBef>
                <a:spcPct val="0"/>
              </a:spcBef>
              <a:buClrTx/>
              <a:buSzTx/>
              <a:buFontTx/>
              <a:buNone/>
              <a:defRPr/>
            </a:pPr>
            <a:r>
              <a:rPr lang="en-US" altLang="tr-TR" sz="1800" dirty="0"/>
              <a:t>   </a:t>
            </a:r>
            <a:r>
              <a:rPr lang="en-US" altLang="tr-TR" sz="1800" dirty="0" err="1"/>
              <a:t>e.getArea</a:t>
            </a:r>
            <a:r>
              <a:rPr lang="en-US" altLang="tr-TR" sz="1800" dirty="0"/>
              <a:t>();</a:t>
            </a:r>
          </a:p>
          <a:p>
            <a:pPr>
              <a:spcBef>
                <a:spcPct val="0"/>
              </a:spcBef>
              <a:buClrTx/>
              <a:buSzTx/>
              <a:buFontTx/>
              <a:buNone/>
              <a:defRPr/>
            </a:pPr>
            <a:r>
              <a:rPr lang="en-US" altLang="tr-TR" sz="1800" dirty="0"/>
              <a:t>   e.getCenter2();</a:t>
            </a:r>
          </a:p>
          <a:p>
            <a:pPr>
              <a:spcBef>
                <a:spcPct val="0"/>
              </a:spcBef>
              <a:buClrTx/>
              <a:buSzTx/>
              <a:buFontTx/>
              <a:buNone/>
              <a:defRPr/>
            </a:pPr>
            <a:r>
              <a:rPr lang="en-US" altLang="tr-TR" sz="1800" dirty="0"/>
              <a:t>}</a:t>
            </a:r>
          </a:p>
          <a:p>
            <a:pPr>
              <a:spcBef>
                <a:spcPct val="0"/>
              </a:spcBef>
              <a:buClrTx/>
              <a:buSzTx/>
              <a:buFontTx/>
              <a:buNone/>
              <a:defRPr/>
            </a:pPr>
            <a:r>
              <a:rPr lang="en-US" altLang="tr-TR" sz="1800" b="1" dirty="0"/>
              <a:t>public static void main(String a[]){</a:t>
            </a:r>
          </a:p>
          <a:p>
            <a:pPr>
              <a:spcBef>
                <a:spcPct val="0"/>
              </a:spcBef>
              <a:buClrTx/>
              <a:buSzTx/>
              <a:buFontTx/>
              <a:buNone/>
              <a:defRPr/>
            </a:pPr>
            <a:r>
              <a:rPr lang="en-US" altLang="tr-TR" sz="1800" b="1" dirty="0"/>
              <a:t>  foo(new Ellipse());</a:t>
            </a:r>
          </a:p>
          <a:p>
            <a:pPr>
              <a:spcBef>
                <a:spcPct val="0"/>
              </a:spcBef>
              <a:buClrTx/>
              <a:buSzTx/>
              <a:buFontTx/>
              <a:buNone/>
              <a:defRPr/>
            </a:pPr>
            <a:r>
              <a:rPr lang="en-US" altLang="tr-TR" sz="1800" b="1" dirty="0"/>
              <a:t>  foo(new Circle());}</a:t>
            </a:r>
          </a:p>
        </p:txBody>
      </p:sp>
    </p:spTree>
    <p:extLst>
      <p:ext uri="{BB962C8B-B14F-4D97-AF65-F5344CB8AC3E}">
        <p14:creationId xmlns:p14="http://schemas.microsoft.com/office/powerpoint/2010/main" val="2686836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989D-BBF3-B8EC-6CF0-E573395B9C6D}"/>
              </a:ext>
            </a:extLst>
          </p:cNvPr>
          <p:cNvSpPr>
            <a:spLocks noGrp="1"/>
          </p:cNvSpPr>
          <p:nvPr>
            <p:ph type="title"/>
          </p:nvPr>
        </p:nvSpPr>
        <p:spPr/>
        <p:txBody>
          <a:bodyPr/>
          <a:lstStyle/>
          <a:p>
            <a:r>
              <a:rPr lang="en-US" dirty="0"/>
              <a:t>Implement to Interface for LSP</a:t>
            </a:r>
          </a:p>
        </p:txBody>
      </p:sp>
      <p:sp>
        <p:nvSpPr>
          <p:cNvPr id="3" name="Content Placeholder 2">
            <a:extLst>
              <a:ext uri="{FF2B5EF4-FFF2-40B4-BE49-F238E27FC236}">
                <a16:creationId xmlns:a16="http://schemas.microsoft.com/office/drawing/2014/main" id="{AF598287-B244-165C-7A7E-07F4E3365B25}"/>
              </a:ext>
            </a:extLst>
          </p:cNvPr>
          <p:cNvSpPr>
            <a:spLocks noGrp="1"/>
          </p:cNvSpPr>
          <p:nvPr>
            <p:ph idx="1"/>
          </p:nvPr>
        </p:nvSpPr>
        <p:spPr/>
        <p:txBody>
          <a:bodyPr/>
          <a:lstStyle/>
          <a:p>
            <a:pPr>
              <a:lnSpc>
                <a:spcPct val="110000"/>
              </a:lnSpc>
            </a:pPr>
            <a:r>
              <a:rPr lang="en-US" sz="2800" b="1" i="0" dirty="0">
                <a:solidFill>
                  <a:srgbClr val="111111"/>
                </a:solidFill>
                <a:effectLst/>
                <a:highlight>
                  <a:srgbClr val="FFFFFF"/>
                </a:highlight>
                <a:latin typeface="+mj-lt"/>
              </a:rPr>
              <a:t>Implement to interface</a:t>
            </a:r>
            <a:r>
              <a:rPr lang="en-US" sz="2800" b="0" i="0" dirty="0">
                <a:solidFill>
                  <a:srgbClr val="111111"/>
                </a:solidFill>
                <a:effectLst/>
                <a:highlight>
                  <a:srgbClr val="FFFFFF"/>
                </a:highlight>
                <a:latin typeface="+mj-lt"/>
              </a:rPr>
              <a:t> ensures that different classes can be substituted for one another as long as they implement the same interface.</a:t>
            </a:r>
          </a:p>
          <a:p>
            <a:pPr>
              <a:lnSpc>
                <a:spcPct val="110000"/>
              </a:lnSpc>
            </a:pPr>
            <a:r>
              <a:rPr lang="en-US" sz="2800" b="0" i="0" dirty="0">
                <a:solidFill>
                  <a:srgbClr val="111111"/>
                </a:solidFill>
                <a:effectLst/>
                <a:highlight>
                  <a:srgbClr val="FFFFFF"/>
                </a:highlight>
                <a:latin typeface="+mj-lt"/>
              </a:rPr>
              <a:t>This aligns with the </a:t>
            </a:r>
            <a:r>
              <a:rPr lang="en-US" sz="2800" b="0" i="0" dirty="0" err="1">
                <a:solidFill>
                  <a:srgbClr val="111111"/>
                </a:solidFill>
                <a:effectLst/>
                <a:highlight>
                  <a:srgbClr val="FFFFFF"/>
                </a:highlight>
                <a:latin typeface="+mj-lt"/>
              </a:rPr>
              <a:t>Liskov</a:t>
            </a:r>
            <a:r>
              <a:rPr lang="en-US" sz="2800" b="0" i="0" dirty="0">
                <a:solidFill>
                  <a:srgbClr val="111111"/>
                </a:solidFill>
                <a:effectLst/>
                <a:highlight>
                  <a:srgbClr val="FFFFFF"/>
                </a:highlight>
                <a:latin typeface="+mj-lt"/>
              </a:rPr>
              <a:t> Substitution Principle, which states that objects of a superclass should be replaceable with objects of a subclass without affecting the correctness of the program.</a:t>
            </a:r>
          </a:p>
        </p:txBody>
      </p:sp>
    </p:spTree>
    <p:extLst>
      <p:ext uri="{BB962C8B-B14F-4D97-AF65-F5344CB8AC3E}">
        <p14:creationId xmlns:p14="http://schemas.microsoft.com/office/powerpoint/2010/main" val="11764085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CAEF-5103-7380-458F-033C6EA4F61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C21ED27-5895-6519-1758-D824F45ABF1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33603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44F4016-6DC1-032B-8ACA-242A1C0A2238}"/>
              </a:ext>
            </a:extLst>
          </p:cNvPr>
          <p:cNvSpPr>
            <a:spLocks noGrp="1" noChangeArrowheads="1"/>
          </p:cNvSpPr>
          <p:nvPr>
            <p:ph type="title"/>
          </p:nvPr>
        </p:nvSpPr>
        <p:spPr/>
        <p:txBody>
          <a:bodyPr/>
          <a:lstStyle/>
          <a:p>
            <a:pPr eaLnBrk="1" hangingPunct="1"/>
            <a:r>
              <a:rPr lang="en-US" altLang="tr-TR" sz="4000"/>
              <a:t>Modularity-Cohesion and Coupling</a:t>
            </a:r>
          </a:p>
        </p:txBody>
      </p:sp>
      <p:sp>
        <p:nvSpPr>
          <p:cNvPr id="80899" name="Rectangle 3">
            <a:extLst>
              <a:ext uri="{FF2B5EF4-FFF2-40B4-BE49-F238E27FC236}">
                <a16:creationId xmlns:a16="http://schemas.microsoft.com/office/drawing/2014/main" id="{6A114091-D2B7-E0E5-0F25-3D21A2EE95A6}"/>
              </a:ext>
            </a:extLst>
          </p:cNvPr>
          <p:cNvSpPr>
            <a:spLocks noGrp="1" noChangeArrowheads="1"/>
          </p:cNvSpPr>
          <p:nvPr>
            <p:ph idx="1"/>
          </p:nvPr>
        </p:nvSpPr>
        <p:spPr/>
        <p:txBody>
          <a:bodyPr/>
          <a:lstStyle/>
          <a:p>
            <a:pPr eaLnBrk="1" hangingPunct="1">
              <a:lnSpc>
                <a:spcPct val="80000"/>
              </a:lnSpc>
            </a:pPr>
            <a:r>
              <a:rPr lang="en-US" altLang="tr-TR" sz="2800"/>
              <a:t>Terms of Structural programming</a:t>
            </a:r>
          </a:p>
          <a:p>
            <a:pPr lvl="1" eaLnBrk="1" hangingPunct="1">
              <a:lnSpc>
                <a:spcPct val="80000"/>
              </a:lnSpc>
            </a:pPr>
            <a:r>
              <a:rPr lang="en-US" altLang="tr-TR" sz="2400"/>
              <a:t>Still valid for object oriented design</a:t>
            </a:r>
          </a:p>
          <a:p>
            <a:pPr eaLnBrk="1" hangingPunct="1">
              <a:lnSpc>
                <a:spcPct val="80000"/>
              </a:lnSpc>
            </a:pPr>
            <a:r>
              <a:rPr lang="en-US" altLang="tr-TR" sz="2800"/>
              <a:t>Cohesion</a:t>
            </a:r>
          </a:p>
          <a:p>
            <a:pPr lvl="1" eaLnBrk="1" hangingPunct="1">
              <a:lnSpc>
                <a:spcPct val="80000"/>
              </a:lnSpc>
            </a:pPr>
            <a:r>
              <a:rPr lang="en-US" altLang="tr-TR" sz="2400"/>
              <a:t>A module (object) has one a single well-defined purpose</a:t>
            </a:r>
          </a:p>
          <a:p>
            <a:pPr lvl="1" eaLnBrk="1" hangingPunct="1">
              <a:lnSpc>
                <a:spcPct val="80000"/>
              </a:lnSpc>
            </a:pPr>
            <a:r>
              <a:rPr lang="en-US" altLang="tr-TR" sz="2400"/>
              <a:t>“the act or state of sticking together tightly”  by Merriam Webster Dictionary</a:t>
            </a:r>
          </a:p>
          <a:p>
            <a:pPr eaLnBrk="1" hangingPunct="1">
              <a:lnSpc>
                <a:spcPct val="80000"/>
              </a:lnSpc>
            </a:pPr>
            <a:r>
              <a:rPr lang="en-US" altLang="tr-TR" sz="2800"/>
              <a:t>Coupling</a:t>
            </a:r>
          </a:p>
          <a:p>
            <a:pPr lvl="1" eaLnBrk="1" hangingPunct="1">
              <a:lnSpc>
                <a:spcPct val="80000"/>
              </a:lnSpc>
            </a:pPr>
            <a:r>
              <a:rPr lang="en-US" altLang="tr-TR" sz="2400"/>
              <a:t>Dependencies between modules (i.e. objects)</a:t>
            </a:r>
          </a:p>
          <a:p>
            <a:pPr eaLnBrk="1" hangingPunct="1">
              <a:lnSpc>
                <a:spcPct val="80000"/>
              </a:lnSpc>
            </a:pPr>
            <a:r>
              <a:rPr lang="en-US" altLang="tr-TR" sz="2800"/>
              <a:t>Goal: high cohesion and low coupling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D922A27-EF97-3C48-1775-7DE56047AE26}"/>
              </a:ext>
            </a:extLst>
          </p:cNvPr>
          <p:cNvSpPr>
            <a:spLocks noGrp="1" noChangeArrowheads="1"/>
          </p:cNvSpPr>
          <p:nvPr>
            <p:ph type="title"/>
          </p:nvPr>
        </p:nvSpPr>
        <p:spPr/>
        <p:txBody>
          <a:bodyPr/>
          <a:lstStyle/>
          <a:p>
            <a:pPr eaLnBrk="1" hangingPunct="1"/>
            <a:r>
              <a:rPr lang="en-US" altLang="tr-TR"/>
              <a:t>Cohesion</a:t>
            </a:r>
          </a:p>
        </p:txBody>
      </p:sp>
      <p:sp>
        <p:nvSpPr>
          <p:cNvPr id="81923" name="Rectangle 3">
            <a:extLst>
              <a:ext uri="{FF2B5EF4-FFF2-40B4-BE49-F238E27FC236}">
                <a16:creationId xmlns:a16="http://schemas.microsoft.com/office/drawing/2014/main" id="{1AE0F4A1-4370-DB1D-89C6-54F4B4E1151E}"/>
              </a:ext>
            </a:extLst>
          </p:cNvPr>
          <p:cNvSpPr>
            <a:spLocks noGrp="1" noChangeArrowheads="1"/>
          </p:cNvSpPr>
          <p:nvPr>
            <p:ph idx="1"/>
          </p:nvPr>
        </p:nvSpPr>
        <p:spPr/>
        <p:txBody>
          <a:bodyPr/>
          <a:lstStyle/>
          <a:p>
            <a:pPr eaLnBrk="1" hangingPunct="1">
              <a:lnSpc>
                <a:spcPct val="80000"/>
              </a:lnSpc>
            </a:pPr>
            <a:r>
              <a:rPr lang="en-US" altLang="tr-TR" sz="2800"/>
              <a:t>A measure of the internal quality of an object</a:t>
            </a:r>
          </a:p>
          <a:p>
            <a:pPr eaLnBrk="1" hangingPunct="1">
              <a:lnSpc>
                <a:spcPct val="80000"/>
              </a:lnSpc>
            </a:pPr>
            <a:r>
              <a:rPr lang="en-US" altLang="tr-TR" sz="2800"/>
              <a:t>Measures how well the contents of an object support a single well-defined purpose</a:t>
            </a:r>
          </a:p>
          <a:p>
            <a:pPr eaLnBrk="1" hangingPunct="1">
              <a:lnSpc>
                <a:spcPct val="80000"/>
              </a:lnSpc>
            </a:pPr>
            <a:r>
              <a:rPr lang="en-US" altLang="tr-TR" sz="2800"/>
              <a:t>If you increase information or the number and type of behaviors in an object, you complicate its design.</a:t>
            </a:r>
          </a:p>
          <a:p>
            <a:pPr lvl="1" eaLnBrk="1" hangingPunct="1">
              <a:lnSpc>
                <a:spcPct val="80000"/>
              </a:lnSpc>
            </a:pPr>
            <a:r>
              <a:rPr lang="en-US" altLang="tr-TR" sz="2400"/>
              <a:t>A lack of cohesion means that a class is performing several unrelated tasks </a:t>
            </a:r>
          </a:p>
          <a:p>
            <a:pPr eaLnBrk="1" hangingPunct="1">
              <a:lnSpc>
                <a:spcPct val="80000"/>
              </a:lnSpc>
            </a:pPr>
            <a:r>
              <a:rPr lang="en-US" altLang="tr-TR" sz="2800"/>
              <a:t>Goal: design a class that performs a set of closely related actions (high cohesion)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0E34468-CEDD-2A63-44FF-0218FB86B340}"/>
              </a:ext>
            </a:extLst>
          </p:cNvPr>
          <p:cNvSpPr>
            <a:spLocks noGrp="1" noChangeArrowheads="1"/>
          </p:cNvSpPr>
          <p:nvPr>
            <p:ph type="title"/>
          </p:nvPr>
        </p:nvSpPr>
        <p:spPr>
          <a:xfrm>
            <a:off x="457200" y="139700"/>
            <a:ext cx="8229600" cy="1371600"/>
          </a:xfrm>
        </p:spPr>
        <p:txBody>
          <a:bodyPr/>
          <a:lstStyle/>
          <a:p>
            <a:pPr eaLnBrk="1" hangingPunct="1"/>
            <a:r>
              <a:rPr lang="en-US" altLang="tr-TR"/>
              <a:t>Cohesion Example</a:t>
            </a:r>
          </a:p>
        </p:txBody>
      </p:sp>
      <p:sp>
        <p:nvSpPr>
          <p:cNvPr id="83971" name="Rectangle 3">
            <a:extLst>
              <a:ext uri="{FF2B5EF4-FFF2-40B4-BE49-F238E27FC236}">
                <a16:creationId xmlns:a16="http://schemas.microsoft.com/office/drawing/2014/main" id="{1E61724B-8478-9A40-3BFD-2612995FDC65}"/>
              </a:ext>
            </a:extLst>
          </p:cNvPr>
          <p:cNvSpPr>
            <a:spLocks noChangeArrowheads="1"/>
          </p:cNvSpPr>
          <p:nvPr/>
        </p:nvSpPr>
        <p:spPr bwMode="auto">
          <a:xfrm>
            <a:off x="496888" y="1150938"/>
            <a:ext cx="3433762" cy="543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83972" name="Text Box 4">
            <a:extLst>
              <a:ext uri="{FF2B5EF4-FFF2-40B4-BE49-F238E27FC236}">
                <a16:creationId xmlns:a16="http://schemas.microsoft.com/office/drawing/2014/main" id="{123CA662-0F69-1BF8-9A83-08353D18CE51}"/>
              </a:ext>
            </a:extLst>
          </p:cNvPr>
          <p:cNvSpPr txBox="1">
            <a:spLocks noChangeArrowheads="1"/>
          </p:cNvSpPr>
          <p:nvPr/>
        </p:nvSpPr>
        <p:spPr bwMode="auto">
          <a:xfrm>
            <a:off x="1295400" y="1274763"/>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LibraryControl</a:t>
            </a:r>
          </a:p>
        </p:txBody>
      </p:sp>
      <p:sp>
        <p:nvSpPr>
          <p:cNvPr id="83973" name="Text Box 5">
            <a:extLst>
              <a:ext uri="{FF2B5EF4-FFF2-40B4-BE49-F238E27FC236}">
                <a16:creationId xmlns:a16="http://schemas.microsoft.com/office/drawing/2014/main" id="{8F41331D-EEB1-4A5C-A566-585E98A1EDE8}"/>
              </a:ext>
            </a:extLst>
          </p:cNvPr>
          <p:cNvSpPr txBox="1">
            <a:spLocks noChangeArrowheads="1"/>
          </p:cNvSpPr>
          <p:nvPr/>
        </p:nvSpPr>
        <p:spPr bwMode="auto">
          <a:xfrm>
            <a:off x="623888" y="2066925"/>
            <a:ext cx="2582862"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+doInventory()</a:t>
            </a:r>
          </a:p>
          <a:p>
            <a:pPr>
              <a:spcBef>
                <a:spcPct val="0"/>
              </a:spcBef>
              <a:buClrTx/>
              <a:buSzTx/>
              <a:buFontTx/>
              <a:buNone/>
            </a:pPr>
            <a:r>
              <a:rPr lang="en-US" altLang="tr-TR" sz="1800">
                <a:latin typeface="Tahoma" panose="020B0604030504040204" pitchFamily="34" charset="0"/>
              </a:rPr>
              <a:t>+checkOut(item)</a:t>
            </a:r>
          </a:p>
          <a:p>
            <a:pPr>
              <a:spcBef>
                <a:spcPct val="0"/>
              </a:spcBef>
              <a:buClrTx/>
              <a:buSzTx/>
              <a:buFontTx/>
              <a:buNone/>
            </a:pPr>
            <a:r>
              <a:rPr lang="en-US" altLang="tr-TR" sz="1800">
                <a:latin typeface="Tahoma" panose="020B0604030504040204" pitchFamily="34" charset="0"/>
              </a:rPr>
              <a:t>+checkIn(item)</a:t>
            </a:r>
          </a:p>
          <a:p>
            <a:pPr>
              <a:spcBef>
                <a:spcPct val="0"/>
              </a:spcBef>
              <a:buClrTx/>
              <a:buSzTx/>
              <a:buFontTx/>
              <a:buNone/>
            </a:pPr>
            <a:r>
              <a:rPr lang="en-US" altLang="tr-TR" sz="1800">
                <a:latin typeface="Tahoma" panose="020B0604030504040204" pitchFamily="34" charset="0"/>
              </a:rPr>
              <a:t>+addItem(item)</a:t>
            </a:r>
          </a:p>
          <a:p>
            <a:pPr>
              <a:spcBef>
                <a:spcPct val="0"/>
              </a:spcBef>
              <a:buClrTx/>
              <a:buSzTx/>
              <a:buFontTx/>
              <a:buNone/>
            </a:pPr>
            <a:r>
              <a:rPr lang="en-US" altLang="tr-TR" sz="1800">
                <a:latin typeface="Tahoma" panose="020B0604030504040204" pitchFamily="34" charset="0"/>
              </a:rPr>
              <a:t>+deleteItem(item)</a:t>
            </a:r>
          </a:p>
          <a:p>
            <a:pPr>
              <a:spcBef>
                <a:spcPct val="0"/>
              </a:spcBef>
              <a:buClrTx/>
              <a:buSzTx/>
              <a:buFontTx/>
              <a:buNone/>
            </a:pPr>
            <a:r>
              <a:rPr lang="en-US" altLang="tr-TR" sz="1800">
                <a:latin typeface="Tahoma" panose="020B0604030504040204" pitchFamily="34" charset="0"/>
              </a:rPr>
              <a:t>+printCatalog()</a:t>
            </a:r>
          </a:p>
          <a:p>
            <a:pPr>
              <a:spcBef>
                <a:spcPct val="0"/>
              </a:spcBef>
              <a:buClrTx/>
              <a:buSzTx/>
              <a:buFontTx/>
              <a:buNone/>
            </a:pPr>
            <a:r>
              <a:rPr lang="en-US" altLang="tr-TR" sz="1800">
                <a:latin typeface="Tahoma" panose="020B0604030504040204" pitchFamily="34" charset="0"/>
              </a:rPr>
              <a:t>+sortCatalog()</a:t>
            </a:r>
          </a:p>
          <a:p>
            <a:pPr>
              <a:spcBef>
                <a:spcPct val="0"/>
              </a:spcBef>
              <a:buClrTx/>
              <a:buSzTx/>
              <a:buFontTx/>
              <a:buNone/>
            </a:pPr>
            <a:r>
              <a:rPr lang="en-US" altLang="tr-TR" sz="1800">
                <a:latin typeface="Tahoma" panose="020B0604030504040204" pitchFamily="34" charset="0"/>
              </a:rPr>
              <a:t>+searchCatalog(param)</a:t>
            </a:r>
          </a:p>
          <a:p>
            <a:pPr>
              <a:spcBef>
                <a:spcPct val="0"/>
              </a:spcBef>
              <a:buClrTx/>
              <a:buSzTx/>
              <a:buFontTx/>
              <a:buNone/>
            </a:pPr>
            <a:r>
              <a:rPr lang="en-US" altLang="tr-TR" sz="1800">
                <a:latin typeface="Tahoma" panose="020B0604030504040204" pitchFamily="34" charset="0"/>
              </a:rPr>
              <a:t>+editItem(item)</a:t>
            </a:r>
          </a:p>
          <a:p>
            <a:pPr>
              <a:spcBef>
                <a:spcPct val="0"/>
              </a:spcBef>
              <a:buClrTx/>
              <a:buSzTx/>
              <a:buFontTx/>
              <a:buNone/>
            </a:pPr>
            <a:r>
              <a:rPr lang="en-US" altLang="tr-TR" sz="1800">
                <a:latin typeface="Tahoma" panose="020B0604030504040204" pitchFamily="34" charset="0"/>
              </a:rPr>
              <a:t>+findItem(item)</a:t>
            </a:r>
          </a:p>
          <a:p>
            <a:pPr>
              <a:spcBef>
                <a:spcPct val="0"/>
              </a:spcBef>
              <a:buClrTx/>
              <a:buSzTx/>
              <a:buFontTx/>
              <a:buNone/>
            </a:pPr>
            <a:r>
              <a:rPr lang="en-US" altLang="tr-TR" sz="1800">
                <a:latin typeface="Tahoma" panose="020B0604030504040204" pitchFamily="34" charset="0"/>
              </a:rPr>
              <a:t>+print()</a:t>
            </a:r>
          </a:p>
          <a:p>
            <a:pPr>
              <a:spcBef>
                <a:spcPct val="0"/>
              </a:spcBef>
              <a:buClrTx/>
              <a:buSzTx/>
              <a:buFontTx/>
              <a:buNone/>
            </a:pPr>
            <a:r>
              <a:rPr lang="en-US" altLang="tr-TR" sz="1800">
                <a:latin typeface="Tahoma" panose="020B0604030504040204" pitchFamily="34" charset="0"/>
              </a:rPr>
              <a:t>+listCatalogs()</a:t>
            </a:r>
          </a:p>
          <a:p>
            <a:pPr>
              <a:spcBef>
                <a:spcPct val="0"/>
              </a:spcBef>
              <a:buClrTx/>
              <a:buSzTx/>
              <a:buFontTx/>
              <a:buNone/>
            </a:pPr>
            <a:r>
              <a:rPr lang="en-US" altLang="tr-TR" sz="1800">
                <a:latin typeface="Tahoma" panose="020B0604030504040204" pitchFamily="34" charset="0"/>
              </a:rPr>
              <a:t>+issueLibraryCard()</a:t>
            </a:r>
          </a:p>
          <a:p>
            <a:pPr>
              <a:spcBef>
                <a:spcPct val="0"/>
              </a:spcBef>
              <a:buClrTx/>
              <a:buSzTx/>
              <a:buFontTx/>
              <a:buNone/>
            </a:pPr>
            <a:r>
              <a:rPr lang="en-US" altLang="tr-TR" sz="1800">
                <a:latin typeface="Tahoma" panose="020B0604030504040204" pitchFamily="34" charset="0"/>
              </a:rPr>
              <a:t>+activateCatalogs(..)</a:t>
            </a:r>
          </a:p>
          <a:p>
            <a:pPr>
              <a:spcBef>
                <a:spcPct val="0"/>
              </a:spcBef>
              <a:buClrTx/>
              <a:buSzTx/>
              <a:buFontTx/>
              <a:buNone/>
            </a:pPr>
            <a:r>
              <a:rPr lang="en-US" altLang="tr-TR" sz="1800">
                <a:latin typeface="Tahoma" panose="020B0604030504040204" pitchFamily="34" charset="0"/>
              </a:rPr>
              <a:t>+calculateLateFine(…)</a:t>
            </a:r>
          </a:p>
          <a:p>
            <a:pPr>
              <a:spcBef>
                <a:spcPct val="0"/>
              </a:spcBef>
              <a:buClrTx/>
              <a:buSzTx/>
              <a:buFontTx/>
              <a:buNone/>
            </a:pPr>
            <a:r>
              <a:rPr lang="en-US" altLang="tr-TR" sz="1800">
                <a:latin typeface="Tahoma" panose="020B0604030504040204" pitchFamily="34" charset="0"/>
              </a:rPr>
              <a:t>……..</a:t>
            </a:r>
          </a:p>
        </p:txBody>
      </p:sp>
      <p:sp>
        <p:nvSpPr>
          <p:cNvPr id="83974" name="Text Box 6">
            <a:extLst>
              <a:ext uri="{FF2B5EF4-FFF2-40B4-BE49-F238E27FC236}">
                <a16:creationId xmlns:a16="http://schemas.microsoft.com/office/drawing/2014/main" id="{8B13D9AE-5B0D-7371-5A69-A69FAE00E1F2}"/>
              </a:ext>
            </a:extLst>
          </p:cNvPr>
          <p:cNvSpPr txBox="1">
            <a:spLocks noChangeArrowheads="1"/>
          </p:cNvSpPr>
          <p:nvPr/>
        </p:nvSpPr>
        <p:spPr bwMode="auto">
          <a:xfrm>
            <a:off x="4494213" y="6380163"/>
            <a:ext cx="2924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Tahoma" panose="020B0604030504040204" pitchFamily="34" charset="0"/>
              </a:rPr>
              <a:t>From http://www.antipatterns.com</a:t>
            </a:r>
          </a:p>
        </p:txBody>
      </p:sp>
      <p:sp>
        <p:nvSpPr>
          <p:cNvPr id="83975" name="Rectangle 7">
            <a:extLst>
              <a:ext uri="{FF2B5EF4-FFF2-40B4-BE49-F238E27FC236}">
                <a16:creationId xmlns:a16="http://schemas.microsoft.com/office/drawing/2014/main" id="{AC4289DE-6049-42DA-2159-170E9FEE5EE6}"/>
              </a:ext>
            </a:extLst>
          </p:cNvPr>
          <p:cNvSpPr>
            <a:spLocks noChangeArrowheads="1"/>
          </p:cNvSpPr>
          <p:nvPr/>
        </p:nvSpPr>
        <p:spPr bwMode="auto">
          <a:xfrm>
            <a:off x="5702300" y="1922463"/>
            <a:ext cx="1344613" cy="1466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3976" name="Text Box 8">
            <a:extLst>
              <a:ext uri="{FF2B5EF4-FFF2-40B4-BE49-F238E27FC236}">
                <a16:creationId xmlns:a16="http://schemas.microsoft.com/office/drawing/2014/main" id="{08D06A9B-7620-AAB6-AD34-D5A97D9732A4}"/>
              </a:ext>
            </a:extLst>
          </p:cNvPr>
          <p:cNvSpPr txBox="1">
            <a:spLocks noChangeArrowheads="1"/>
          </p:cNvSpPr>
          <p:nvPr/>
        </p:nvSpPr>
        <p:spPr bwMode="auto">
          <a:xfrm>
            <a:off x="6040438" y="1944688"/>
            <a:ext cx="658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Item</a:t>
            </a:r>
          </a:p>
        </p:txBody>
      </p:sp>
      <p:sp>
        <p:nvSpPr>
          <p:cNvPr id="83977" name="Text Box 9">
            <a:extLst>
              <a:ext uri="{FF2B5EF4-FFF2-40B4-BE49-F238E27FC236}">
                <a16:creationId xmlns:a16="http://schemas.microsoft.com/office/drawing/2014/main" id="{6C1F6BA8-A1D0-3D7B-3EB7-94EC7625E483}"/>
              </a:ext>
            </a:extLst>
          </p:cNvPr>
          <p:cNvSpPr txBox="1">
            <a:spLocks noChangeArrowheads="1"/>
          </p:cNvSpPr>
          <p:nvPr/>
        </p:nvSpPr>
        <p:spPr bwMode="auto">
          <a:xfrm>
            <a:off x="5851525" y="2403475"/>
            <a:ext cx="9239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-title</a:t>
            </a:r>
          </a:p>
          <a:p>
            <a:pPr>
              <a:spcBef>
                <a:spcPct val="0"/>
              </a:spcBef>
              <a:buClrTx/>
              <a:buSzTx/>
              <a:buFontTx/>
              <a:buNone/>
            </a:pPr>
            <a:r>
              <a:rPr lang="en-US" altLang="tr-TR" sz="1800">
                <a:latin typeface="Tahoma" panose="020B0604030504040204" pitchFamily="34" charset="0"/>
              </a:rPr>
              <a:t>-author</a:t>
            </a:r>
          </a:p>
          <a:p>
            <a:pPr>
              <a:spcBef>
                <a:spcPct val="0"/>
              </a:spcBef>
              <a:buClrTx/>
              <a:buSzTx/>
              <a:buFontTx/>
              <a:buNone/>
            </a:pPr>
            <a:r>
              <a:rPr lang="en-US" altLang="tr-TR" sz="1800">
                <a:latin typeface="Tahoma" panose="020B0604030504040204" pitchFamily="34" charset="0"/>
              </a:rPr>
              <a:t>….</a:t>
            </a:r>
          </a:p>
        </p:txBody>
      </p:sp>
      <p:sp>
        <p:nvSpPr>
          <p:cNvPr id="83978" name="Rectangle 10">
            <a:extLst>
              <a:ext uri="{FF2B5EF4-FFF2-40B4-BE49-F238E27FC236}">
                <a16:creationId xmlns:a16="http://schemas.microsoft.com/office/drawing/2014/main" id="{E7AD54B5-0BEF-C7AE-A2AC-FB6C8FEEC8F6}"/>
              </a:ext>
            </a:extLst>
          </p:cNvPr>
          <p:cNvSpPr>
            <a:spLocks noChangeArrowheads="1"/>
          </p:cNvSpPr>
          <p:nvPr/>
        </p:nvSpPr>
        <p:spPr bwMode="auto">
          <a:xfrm>
            <a:off x="5724525" y="4572000"/>
            <a:ext cx="1400175" cy="1466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3979" name="Text Box 11">
            <a:extLst>
              <a:ext uri="{FF2B5EF4-FFF2-40B4-BE49-F238E27FC236}">
                <a16:creationId xmlns:a16="http://schemas.microsoft.com/office/drawing/2014/main" id="{978DA183-556B-AB83-3E40-A694D35355BF}"/>
              </a:ext>
            </a:extLst>
          </p:cNvPr>
          <p:cNvSpPr txBox="1">
            <a:spLocks noChangeArrowheads="1"/>
          </p:cNvSpPr>
          <p:nvPr/>
        </p:nvSpPr>
        <p:spPr bwMode="auto">
          <a:xfrm>
            <a:off x="5954713" y="4660900"/>
            <a:ext cx="941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Catalog</a:t>
            </a:r>
          </a:p>
        </p:txBody>
      </p:sp>
      <p:sp>
        <p:nvSpPr>
          <p:cNvPr id="83980" name="Text Box 12">
            <a:extLst>
              <a:ext uri="{FF2B5EF4-FFF2-40B4-BE49-F238E27FC236}">
                <a16:creationId xmlns:a16="http://schemas.microsoft.com/office/drawing/2014/main" id="{DE527FF6-A639-C889-63F0-32F4EBE3D2F9}"/>
              </a:ext>
            </a:extLst>
          </p:cNvPr>
          <p:cNvSpPr txBox="1">
            <a:spLocks noChangeArrowheads="1"/>
          </p:cNvSpPr>
          <p:nvPr/>
        </p:nvSpPr>
        <p:spPr bwMode="auto">
          <a:xfrm>
            <a:off x="5780088" y="5038725"/>
            <a:ext cx="12049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-topic</a:t>
            </a:r>
          </a:p>
          <a:p>
            <a:pPr>
              <a:spcBef>
                <a:spcPct val="0"/>
              </a:spcBef>
              <a:buClrTx/>
              <a:buSzTx/>
              <a:buFontTx/>
              <a:buNone/>
            </a:pPr>
            <a:r>
              <a:rPr lang="en-US" altLang="tr-TR" sz="1800">
                <a:latin typeface="Tahoma" panose="020B0604030504040204" pitchFamily="34" charset="0"/>
              </a:rPr>
              <a:t>-inventory</a:t>
            </a:r>
          </a:p>
          <a:p>
            <a:pPr>
              <a:spcBef>
                <a:spcPct val="0"/>
              </a:spcBef>
              <a:buClrTx/>
              <a:buSzTx/>
              <a:buFontTx/>
              <a:buNone/>
            </a:pPr>
            <a:r>
              <a:rPr lang="en-US" altLang="tr-TR" sz="1800">
                <a:latin typeface="Tahoma" panose="020B0604030504040204" pitchFamily="34" charset="0"/>
              </a:rPr>
              <a:t>….</a:t>
            </a:r>
          </a:p>
        </p:txBody>
      </p:sp>
      <p:sp>
        <p:nvSpPr>
          <p:cNvPr id="83981" name="Line 13">
            <a:extLst>
              <a:ext uri="{FF2B5EF4-FFF2-40B4-BE49-F238E27FC236}">
                <a16:creationId xmlns:a16="http://schemas.microsoft.com/office/drawing/2014/main" id="{26B8A20B-C663-D652-EBF4-69C0580147C3}"/>
              </a:ext>
            </a:extLst>
          </p:cNvPr>
          <p:cNvSpPr>
            <a:spLocks noChangeShapeType="1"/>
          </p:cNvSpPr>
          <p:nvPr/>
        </p:nvSpPr>
        <p:spPr bwMode="auto">
          <a:xfrm>
            <a:off x="5753100" y="5000625"/>
            <a:ext cx="1398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2" name="Line 14">
            <a:extLst>
              <a:ext uri="{FF2B5EF4-FFF2-40B4-BE49-F238E27FC236}">
                <a16:creationId xmlns:a16="http://schemas.microsoft.com/office/drawing/2014/main" id="{069C281C-FD1A-36F1-7555-D890FCBFA4EB}"/>
              </a:ext>
            </a:extLst>
          </p:cNvPr>
          <p:cNvSpPr>
            <a:spLocks noChangeShapeType="1"/>
          </p:cNvSpPr>
          <p:nvPr/>
        </p:nvSpPr>
        <p:spPr bwMode="auto">
          <a:xfrm>
            <a:off x="5765800" y="5915025"/>
            <a:ext cx="1398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3" name="Line 15">
            <a:extLst>
              <a:ext uri="{FF2B5EF4-FFF2-40B4-BE49-F238E27FC236}">
                <a16:creationId xmlns:a16="http://schemas.microsoft.com/office/drawing/2014/main" id="{C8F0D539-82C0-7B50-EF15-87F8392EBF0F}"/>
              </a:ext>
            </a:extLst>
          </p:cNvPr>
          <p:cNvSpPr>
            <a:spLocks noChangeShapeType="1"/>
          </p:cNvSpPr>
          <p:nvPr/>
        </p:nvSpPr>
        <p:spPr bwMode="auto">
          <a:xfrm>
            <a:off x="484188" y="1747838"/>
            <a:ext cx="3482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4" name="Line 16">
            <a:extLst>
              <a:ext uri="{FF2B5EF4-FFF2-40B4-BE49-F238E27FC236}">
                <a16:creationId xmlns:a16="http://schemas.microsoft.com/office/drawing/2014/main" id="{C6D74E26-9630-AAB3-7188-B5045C912B47}"/>
              </a:ext>
            </a:extLst>
          </p:cNvPr>
          <p:cNvSpPr>
            <a:spLocks noChangeShapeType="1"/>
          </p:cNvSpPr>
          <p:nvPr/>
        </p:nvSpPr>
        <p:spPr bwMode="auto">
          <a:xfrm>
            <a:off x="457200" y="1868488"/>
            <a:ext cx="3482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5" name="Line 17">
            <a:extLst>
              <a:ext uri="{FF2B5EF4-FFF2-40B4-BE49-F238E27FC236}">
                <a16:creationId xmlns:a16="http://schemas.microsoft.com/office/drawing/2014/main" id="{10A2B6DC-9C9A-4C50-2D61-510085E5E19C}"/>
              </a:ext>
            </a:extLst>
          </p:cNvPr>
          <p:cNvSpPr>
            <a:spLocks noChangeShapeType="1"/>
          </p:cNvSpPr>
          <p:nvPr/>
        </p:nvSpPr>
        <p:spPr bwMode="auto">
          <a:xfrm>
            <a:off x="5715000" y="2312988"/>
            <a:ext cx="1331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6" name="Line 18">
            <a:extLst>
              <a:ext uri="{FF2B5EF4-FFF2-40B4-BE49-F238E27FC236}">
                <a16:creationId xmlns:a16="http://schemas.microsoft.com/office/drawing/2014/main" id="{838601A7-4691-B009-0CED-57C3E3F3B355}"/>
              </a:ext>
            </a:extLst>
          </p:cNvPr>
          <p:cNvSpPr>
            <a:spLocks noChangeShapeType="1"/>
          </p:cNvSpPr>
          <p:nvPr/>
        </p:nvSpPr>
        <p:spPr bwMode="auto">
          <a:xfrm>
            <a:off x="5756275" y="3268663"/>
            <a:ext cx="1331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91354B6-12EF-1A35-7B96-7993F2E4EFC2}"/>
              </a:ext>
            </a:extLst>
          </p:cNvPr>
          <p:cNvSpPr>
            <a:spLocks noGrp="1" noChangeArrowheads="1"/>
          </p:cNvSpPr>
          <p:nvPr>
            <p:ph type="title"/>
          </p:nvPr>
        </p:nvSpPr>
        <p:spPr/>
        <p:txBody>
          <a:bodyPr/>
          <a:lstStyle/>
          <a:p>
            <a:pPr eaLnBrk="1" hangingPunct="1"/>
            <a:r>
              <a:rPr lang="en-GB" altLang="tr-TR"/>
              <a:t>Object-oriented development</a:t>
            </a:r>
            <a:endParaRPr lang="en-US" altLang="tr-TR"/>
          </a:p>
        </p:txBody>
      </p:sp>
      <p:sp>
        <p:nvSpPr>
          <p:cNvPr id="18435" name="Rectangle 3">
            <a:extLst>
              <a:ext uri="{FF2B5EF4-FFF2-40B4-BE49-F238E27FC236}">
                <a16:creationId xmlns:a16="http://schemas.microsoft.com/office/drawing/2014/main" id="{F2B0C1AC-E025-A435-F437-64E1A1804DEC}"/>
              </a:ext>
            </a:extLst>
          </p:cNvPr>
          <p:cNvSpPr>
            <a:spLocks noGrp="1" noChangeArrowheads="1"/>
          </p:cNvSpPr>
          <p:nvPr>
            <p:ph idx="1"/>
          </p:nvPr>
        </p:nvSpPr>
        <p:spPr/>
        <p:txBody>
          <a:bodyPr/>
          <a:lstStyle/>
          <a:p>
            <a:pPr eaLnBrk="1" hangingPunct="1"/>
            <a:r>
              <a:rPr lang="en-GB" altLang="tr-TR" dirty="0"/>
              <a:t>OOA is concerned with developing an object model of the application domain.</a:t>
            </a:r>
          </a:p>
          <a:p>
            <a:pPr eaLnBrk="1" hangingPunct="1"/>
            <a:r>
              <a:rPr lang="en-GB" altLang="tr-TR" dirty="0"/>
              <a:t>OOD is concerned with developing an object-oriented system model to fulfil the requirements.</a:t>
            </a:r>
          </a:p>
          <a:p>
            <a:pPr eaLnBrk="1" hangingPunct="1"/>
            <a:r>
              <a:rPr lang="en-GB" altLang="tr-TR" dirty="0"/>
              <a:t>OOP is concerned with realizing an OOD using an OO programming language such as Java, C++, C#.</a:t>
            </a:r>
            <a:endParaRPr lang="en-US" altLang="tr-TR" dirty="0"/>
          </a:p>
        </p:txBody>
      </p:sp>
    </p:spTree>
    <p:extLst>
      <p:ext uri="{BB962C8B-B14F-4D97-AF65-F5344CB8AC3E}">
        <p14:creationId xmlns:p14="http://schemas.microsoft.com/office/powerpoint/2010/main" val="17257584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6BA6171-E9E8-B500-AA66-15F0B69AE432}"/>
              </a:ext>
            </a:extLst>
          </p:cNvPr>
          <p:cNvSpPr>
            <a:spLocks noGrp="1" noChangeArrowheads="1"/>
          </p:cNvSpPr>
          <p:nvPr>
            <p:ph type="title"/>
          </p:nvPr>
        </p:nvSpPr>
        <p:spPr>
          <a:xfrm>
            <a:off x="323850" y="0"/>
            <a:ext cx="8229600" cy="1143000"/>
          </a:xfrm>
        </p:spPr>
        <p:txBody>
          <a:bodyPr/>
          <a:lstStyle/>
          <a:p>
            <a:pPr eaLnBrk="1" hangingPunct="1"/>
            <a:r>
              <a:rPr lang="en-US" altLang="tr-TR"/>
              <a:t>Low Cohesion Example</a:t>
            </a:r>
          </a:p>
        </p:txBody>
      </p:sp>
      <p:sp>
        <p:nvSpPr>
          <p:cNvPr id="84995" name="Rectangle 3">
            <a:extLst>
              <a:ext uri="{FF2B5EF4-FFF2-40B4-BE49-F238E27FC236}">
                <a16:creationId xmlns:a16="http://schemas.microsoft.com/office/drawing/2014/main" id="{35FED98A-0E43-06A6-00A0-4741A413A616}"/>
              </a:ext>
            </a:extLst>
          </p:cNvPr>
          <p:cNvSpPr>
            <a:spLocks noChangeArrowheads="1"/>
          </p:cNvSpPr>
          <p:nvPr/>
        </p:nvSpPr>
        <p:spPr bwMode="auto">
          <a:xfrm>
            <a:off x="496888" y="1150938"/>
            <a:ext cx="3433762" cy="5438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84996" name="Text Box 4">
            <a:extLst>
              <a:ext uri="{FF2B5EF4-FFF2-40B4-BE49-F238E27FC236}">
                <a16:creationId xmlns:a16="http://schemas.microsoft.com/office/drawing/2014/main" id="{0BEE952B-330F-042C-35AF-F72647DF82BC}"/>
              </a:ext>
            </a:extLst>
          </p:cNvPr>
          <p:cNvSpPr txBox="1">
            <a:spLocks noChangeArrowheads="1"/>
          </p:cNvSpPr>
          <p:nvPr/>
        </p:nvSpPr>
        <p:spPr bwMode="auto">
          <a:xfrm>
            <a:off x="1295400" y="1274763"/>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LibraryControl</a:t>
            </a:r>
          </a:p>
        </p:txBody>
      </p:sp>
      <p:sp>
        <p:nvSpPr>
          <p:cNvPr id="84997" name="Text Box 5">
            <a:extLst>
              <a:ext uri="{FF2B5EF4-FFF2-40B4-BE49-F238E27FC236}">
                <a16:creationId xmlns:a16="http://schemas.microsoft.com/office/drawing/2014/main" id="{5E40BA50-9C28-DB2F-98FD-E75599FA27BA}"/>
              </a:ext>
            </a:extLst>
          </p:cNvPr>
          <p:cNvSpPr txBox="1">
            <a:spLocks noChangeArrowheads="1"/>
          </p:cNvSpPr>
          <p:nvPr/>
        </p:nvSpPr>
        <p:spPr bwMode="auto">
          <a:xfrm>
            <a:off x="623888" y="2066925"/>
            <a:ext cx="2582862"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+doInventory()</a:t>
            </a:r>
          </a:p>
          <a:p>
            <a:pPr>
              <a:spcBef>
                <a:spcPct val="0"/>
              </a:spcBef>
              <a:buClrTx/>
              <a:buSzTx/>
              <a:buFontTx/>
              <a:buNone/>
            </a:pPr>
            <a:r>
              <a:rPr lang="en-US" altLang="tr-TR" sz="1800">
                <a:solidFill>
                  <a:srgbClr val="FF3300"/>
                </a:solidFill>
                <a:latin typeface="Tahoma" panose="020B0604030504040204" pitchFamily="34" charset="0"/>
              </a:rPr>
              <a:t>+checkOut(item)</a:t>
            </a:r>
          </a:p>
          <a:p>
            <a:pPr>
              <a:spcBef>
                <a:spcPct val="0"/>
              </a:spcBef>
              <a:buClrTx/>
              <a:buSzTx/>
              <a:buFontTx/>
              <a:buNone/>
            </a:pPr>
            <a:r>
              <a:rPr lang="en-US" altLang="tr-TR" sz="1800">
                <a:solidFill>
                  <a:srgbClr val="FF3300"/>
                </a:solidFill>
                <a:latin typeface="Tahoma" panose="020B0604030504040204" pitchFamily="34" charset="0"/>
              </a:rPr>
              <a:t>+checkIn(item)</a:t>
            </a:r>
          </a:p>
          <a:p>
            <a:pPr>
              <a:spcBef>
                <a:spcPct val="0"/>
              </a:spcBef>
              <a:buClrTx/>
              <a:buSzTx/>
              <a:buFontTx/>
              <a:buNone/>
            </a:pPr>
            <a:r>
              <a:rPr lang="en-US" altLang="tr-TR" sz="1800">
                <a:solidFill>
                  <a:srgbClr val="FF3300"/>
                </a:solidFill>
                <a:latin typeface="Tahoma" panose="020B0604030504040204" pitchFamily="34" charset="0"/>
              </a:rPr>
              <a:t>+addItem(item)</a:t>
            </a:r>
          </a:p>
          <a:p>
            <a:pPr>
              <a:spcBef>
                <a:spcPct val="0"/>
              </a:spcBef>
              <a:buClrTx/>
              <a:buSzTx/>
              <a:buFontTx/>
              <a:buNone/>
            </a:pPr>
            <a:r>
              <a:rPr lang="en-US" altLang="tr-TR" sz="1800">
                <a:solidFill>
                  <a:srgbClr val="FF3300"/>
                </a:solidFill>
                <a:latin typeface="Tahoma" panose="020B0604030504040204" pitchFamily="34" charset="0"/>
              </a:rPr>
              <a:t>+deleteItem(item</a:t>
            </a:r>
            <a:r>
              <a:rPr lang="en-US" altLang="tr-TR" sz="1800">
                <a:solidFill>
                  <a:srgbClr val="00FF00"/>
                </a:solidFill>
                <a:latin typeface="Tahoma" panose="020B0604030504040204" pitchFamily="34" charset="0"/>
              </a:rPr>
              <a:t>)</a:t>
            </a:r>
          </a:p>
          <a:p>
            <a:pPr>
              <a:spcBef>
                <a:spcPct val="0"/>
              </a:spcBef>
              <a:buClrTx/>
              <a:buSzTx/>
              <a:buFontTx/>
              <a:buNone/>
            </a:pPr>
            <a:r>
              <a:rPr lang="en-US" altLang="tr-TR" sz="1800">
                <a:solidFill>
                  <a:srgbClr val="000000"/>
                </a:solidFill>
                <a:latin typeface="Tahoma" panose="020B0604030504040204" pitchFamily="34" charset="0"/>
              </a:rPr>
              <a:t>+printCatalog()</a:t>
            </a:r>
          </a:p>
          <a:p>
            <a:pPr>
              <a:spcBef>
                <a:spcPct val="0"/>
              </a:spcBef>
              <a:buClrTx/>
              <a:buSzTx/>
              <a:buFontTx/>
              <a:buNone/>
            </a:pPr>
            <a:r>
              <a:rPr lang="en-US" altLang="tr-TR" sz="1800">
                <a:solidFill>
                  <a:srgbClr val="000000"/>
                </a:solidFill>
                <a:latin typeface="Tahoma" panose="020B0604030504040204" pitchFamily="34" charset="0"/>
              </a:rPr>
              <a:t>+sortCatalog()</a:t>
            </a:r>
          </a:p>
          <a:p>
            <a:pPr>
              <a:spcBef>
                <a:spcPct val="0"/>
              </a:spcBef>
              <a:buClrTx/>
              <a:buSzTx/>
              <a:buFontTx/>
              <a:buNone/>
            </a:pPr>
            <a:r>
              <a:rPr lang="en-US" altLang="tr-TR" sz="1800">
                <a:solidFill>
                  <a:srgbClr val="000000"/>
                </a:solidFill>
                <a:latin typeface="Tahoma" panose="020B0604030504040204" pitchFamily="34" charset="0"/>
              </a:rPr>
              <a:t>+searchCatalog(param)</a:t>
            </a:r>
          </a:p>
          <a:p>
            <a:pPr>
              <a:spcBef>
                <a:spcPct val="0"/>
              </a:spcBef>
              <a:buClrTx/>
              <a:buSzTx/>
              <a:buFontTx/>
              <a:buNone/>
            </a:pPr>
            <a:r>
              <a:rPr lang="en-US" altLang="tr-TR" sz="1800">
                <a:solidFill>
                  <a:srgbClr val="FF3300"/>
                </a:solidFill>
                <a:latin typeface="Tahoma" panose="020B0604030504040204" pitchFamily="34" charset="0"/>
              </a:rPr>
              <a:t>+editItem(item)</a:t>
            </a:r>
          </a:p>
          <a:p>
            <a:pPr>
              <a:spcBef>
                <a:spcPct val="0"/>
              </a:spcBef>
              <a:buClrTx/>
              <a:buSzTx/>
              <a:buFontTx/>
              <a:buNone/>
            </a:pPr>
            <a:r>
              <a:rPr lang="en-US" altLang="tr-TR" sz="1800">
                <a:solidFill>
                  <a:srgbClr val="FF3300"/>
                </a:solidFill>
                <a:latin typeface="Tahoma" panose="020B0604030504040204" pitchFamily="34" charset="0"/>
              </a:rPr>
              <a:t>+findItem(item)</a:t>
            </a:r>
          </a:p>
          <a:p>
            <a:pPr>
              <a:spcBef>
                <a:spcPct val="0"/>
              </a:spcBef>
              <a:buClrTx/>
              <a:buSzTx/>
              <a:buFontTx/>
              <a:buNone/>
            </a:pPr>
            <a:r>
              <a:rPr lang="en-US" altLang="tr-TR" sz="1800">
                <a:latin typeface="Tahoma" panose="020B0604030504040204" pitchFamily="34" charset="0"/>
              </a:rPr>
              <a:t>+print()</a:t>
            </a:r>
          </a:p>
          <a:p>
            <a:pPr>
              <a:spcBef>
                <a:spcPct val="0"/>
              </a:spcBef>
              <a:buClrTx/>
              <a:buSzTx/>
              <a:buFontTx/>
              <a:buNone/>
            </a:pPr>
            <a:r>
              <a:rPr lang="en-US" altLang="tr-TR" sz="1800">
                <a:solidFill>
                  <a:srgbClr val="000000"/>
                </a:solidFill>
                <a:latin typeface="Tahoma" panose="020B0604030504040204" pitchFamily="34" charset="0"/>
              </a:rPr>
              <a:t>+listCatalogs()</a:t>
            </a:r>
          </a:p>
          <a:p>
            <a:pPr>
              <a:spcBef>
                <a:spcPct val="0"/>
              </a:spcBef>
              <a:buClrTx/>
              <a:buSzTx/>
              <a:buFontTx/>
              <a:buNone/>
            </a:pPr>
            <a:r>
              <a:rPr lang="en-US" altLang="tr-TR" sz="1800">
                <a:latin typeface="Tahoma" panose="020B0604030504040204" pitchFamily="34" charset="0"/>
              </a:rPr>
              <a:t>+issueLibraryCard()</a:t>
            </a:r>
          </a:p>
          <a:p>
            <a:pPr>
              <a:spcBef>
                <a:spcPct val="0"/>
              </a:spcBef>
              <a:buClrTx/>
              <a:buSzTx/>
              <a:buFontTx/>
              <a:buNone/>
            </a:pPr>
            <a:r>
              <a:rPr lang="en-US" altLang="tr-TR" sz="1800">
                <a:solidFill>
                  <a:srgbClr val="000000"/>
                </a:solidFill>
                <a:latin typeface="Tahoma" panose="020B0604030504040204" pitchFamily="34" charset="0"/>
              </a:rPr>
              <a:t>+archiveCatalogs(..)</a:t>
            </a:r>
          </a:p>
          <a:p>
            <a:pPr>
              <a:spcBef>
                <a:spcPct val="0"/>
              </a:spcBef>
              <a:buClrTx/>
              <a:buSzTx/>
              <a:buFontTx/>
              <a:buNone/>
            </a:pPr>
            <a:r>
              <a:rPr lang="en-US" altLang="tr-TR" sz="1800">
                <a:latin typeface="Tahoma" panose="020B0604030504040204" pitchFamily="34" charset="0"/>
              </a:rPr>
              <a:t>+calculateLateFine(…)</a:t>
            </a:r>
          </a:p>
          <a:p>
            <a:pPr>
              <a:spcBef>
                <a:spcPct val="0"/>
              </a:spcBef>
              <a:buClrTx/>
              <a:buSzTx/>
              <a:buFontTx/>
              <a:buNone/>
            </a:pPr>
            <a:r>
              <a:rPr lang="en-US" altLang="tr-TR" sz="1800">
                <a:latin typeface="Tahoma" panose="020B0604030504040204" pitchFamily="34" charset="0"/>
              </a:rPr>
              <a:t>……..</a:t>
            </a:r>
          </a:p>
        </p:txBody>
      </p:sp>
      <p:sp>
        <p:nvSpPr>
          <p:cNvPr id="84998" name="Text Box 6">
            <a:extLst>
              <a:ext uri="{FF2B5EF4-FFF2-40B4-BE49-F238E27FC236}">
                <a16:creationId xmlns:a16="http://schemas.microsoft.com/office/drawing/2014/main" id="{58F07CD7-70D9-F383-3BD7-8F85A2B2E1A9}"/>
              </a:ext>
            </a:extLst>
          </p:cNvPr>
          <p:cNvSpPr txBox="1">
            <a:spLocks noChangeArrowheads="1"/>
          </p:cNvSpPr>
          <p:nvPr/>
        </p:nvSpPr>
        <p:spPr bwMode="auto">
          <a:xfrm>
            <a:off x="4494213" y="6380163"/>
            <a:ext cx="2924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Tahoma" panose="020B0604030504040204" pitchFamily="34" charset="0"/>
              </a:rPr>
              <a:t>From http://www.antipatterns.com</a:t>
            </a:r>
          </a:p>
        </p:txBody>
      </p:sp>
      <p:sp>
        <p:nvSpPr>
          <p:cNvPr id="84999" name="Rectangle 7">
            <a:extLst>
              <a:ext uri="{FF2B5EF4-FFF2-40B4-BE49-F238E27FC236}">
                <a16:creationId xmlns:a16="http://schemas.microsoft.com/office/drawing/2014/main" id="{88DD214E-460B-1E07-8980-F1146AAB6134}"/>
              </a:ext>
            </a:extLst>
          </p:cNvPr>
          <p:cNvSpPr>
            <a:spLocks noChangeArrowheads="1"/>
          </p:cNvSpPr>
          <p:nvPr/>
        </p:nvSpPr>
        <p:spPr bwMode="auto">
          <a:xfrm>
            <a:off x="5702300" y="1922463"/>
            <a:ext cx="1344613" cy="1466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5000" name="Text Box 8">
            <a:extLst>
              <a:ext uri="{FF2B5EF4-FFF2-40B4-BE49-F238E27FC236}">
                <a16:creationId xmlns:a16="http://schemas.microsoft.com/office/drawing/2014/main" id="{0AFE8EF5-1EFC-453E-21C2-0839CC5F9E23}"/>
              </a:ext>
            </a:extLst>
          </p:cNvPr>
          <p:cNvSpPr txBox="1">
            <a:spLocks noChangeArrowheads="1"/>
          </p:cNvSpPr>
          <p:nvPr/>
        </p:nvSpPr>
        <p:spPr bwMode="auto">
          <a:xfrm>
            <a:off x="6040438" y="1944688"/>
            <a:ext cx="658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Item</a:t>
            </a:r>
          </a:p>
        </p:txBody>
      </p:sp>
      <p:sp>
        <p:nvSpPr>
          <p:cNvPr id="85001" name="Text Box 9">
            <a:extLst>
              <a:ext uri="{FF2B5EF4-FFF2-40B4-BE49-F238E27FC236}">
                <a16:creationId xmlns:a16="http://schemas.microsoft.com/office/drawing/2014/main" id="{966B7E30-450B-0614-24AF-FF28A3DBC72F}"/>
              </a:ext>
            </a:extLst>
          </p:cNvPr>
          <p:cNvSpPr txBox="1">
            <a:spLocks noChangeArrowheads="1"/>
          </p:cNvSpPr>
          <p:nvPr/>
        </p:nvSpPr>
        <p:spPr bwMode="auto">
          <a:xfrm>
            <a:off x="5851525" y="2403475"/>
            <a:ext cx="9239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-title</a:t>
            </a:r>
          </a:p>
          <a:p>
            <a:pPr>
              <a:spcBef>
                <a:spcPct val="0"/>
              </a:spcBef>
              <a:buClrTx/>
              <a:buSzTx/>
              <a:buFontTx/>
              <a:buNone/>
            </a:pPr>
            <a:r>
              <a:rPr lang="en-US" altLang="tr-TR" sz="1800">
                <a:latin typeface="Tahoma" panose="020B0604030504040204" pitchFamily="34" charset="0"/>
              </a:rPr>
              <a:t>-author</a:t>
            </a:r>
          </a:p>
          <a:p>
            <a:pPr>
              <a:spcBef>
                <a:spcPct val="0"/>
              </a:spcBef>
              <a:buClrTx/>
              <a:buSzTx/>
              <a:buFontTx/>
              <a:buNone/>
            </a:pPr>
            <a:r>
              <a:rPr lang="en-US" altLang="tr-TR" sz="1800">
                <a:latin typeface="Tahoma" panose="020B0604030504040204" pitchFamily="34" charset="0"/>
              </a:rPr>
              <a:t>….</a:t>
            </a:r>
          </a:p>
        </p:txBody>
      </p:sp>
      <p:sp>
        <p:nvSpPr>
          <p:cNvPr id="85002" name="Rectangle 10">
            <a:extLst>
              <a:ext uri="{FF2B5EF4-FFF2-40B4-BE49-F238E27FC236}">
                <a16:creationId xmlns:a16="http://schemas.microsoft.com/office/drawing/2014/main" id="{09EC6428-4F3C-1297-AF6C-6E180673EAC3}"/>
              </a:ext>
            </a:extLst>
          </p:cNvPr>
          <p:cNvSpPr>
            <a:spLocks noChangeArrowheads="1"/>
          </p:cNvSpPr>
          <p:nvPr/>
        </p:nvSpPr>
        <p:spPr bwMode="auto">
          <a:xfrm>
            <a:off x="5305425" y="4572000"/>
            <a:ext cx="1400175" cy="1466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5003" name="Text Box 11">
            <a:extLst>
              <a:ext uri="{FF2B5EF4-FFF2-40B4-BE49-F238E27FC236}">
                <a16:creationId xmlns:a16="http://schemas.microsoft.com/office/drawing/2014/main" id="{AA0C505B-E74D-F2F8-7F32-B10309ACF3DB}"/>
              </a:ext>
            </a:extLst>
          </p:cNvPr>
          <p:cNvSpPr txBox="1">
            <a:spLocks noChangeArrowheads="1"/>
          </p:cNvSpPr>
          <p:nvPr/>
        </p:nvSpPr>
        <p:spPr bwMode="auto">
          <a:xfrm>
            <a:off x="5535613" y="4660900"/>
            <a:ext cx="941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Catalog</a:t>
            </a:r>
          </a:p>
        </p:txBody>
      </p:sp>
      <p:sp>
        <p:nvSpPr>
          <p:cNvPr id="85004" name="Text Box 12">
            <a:extLst>
              <a:ext uri="{FF2B5EF4-FFF2-40B4-BE49-F238E27FC236}">
                <a16:creationId xmlns:a16="http://schemas.microsoft.com/office/drawing/2014/main" id="{D1944B07-CF03-6045-BDA5-F3B79F8E648A}"/>
              </a:ext>
            </a:extLst>
          </p:cNvPr>
          <p:cNvSpPr txBox="1">
            <a:spLocks noChangeArrowheads="1"/>
          </p:cNvSpPr>
          <p:nvPr/>
        </p:nvSpPr>
        <p:spPr bwMode="auto">
          <a:xfrm>
            <a:off x="5360988" y="5038725"/>
            <a:ext cx="12049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-topic</a:t>
            </a:r>
          </a:p>
          <a:p>
            <a:pPr>
              <a:spcBef>
                <a:spcPct val="0"/>
              </a:spcBef>
              <a:buClrTx/>
              <a:buSzTx/>
              <a:buFontTx/>
              <a:buNone/>
            </a:pPr>
            <a:r>
              <a:rPr lang="en-US" altLang="tr-TR" sz="1800">
                <a:latin typeface="Tahoma" panose="020B0604030504040204" pitchFamily="34" charset="0"/>
              </a:rPr>
              <a:t>-inventory</a:t>
            </a:r>
          </a:p>
          <a:p>
            <a:pPr>
              <a:spcBef>
                <a:spcPct val="0"/>
              </a:spcBef>
              <a:buClrTx/>
              <a:buSzTx/>
              <a:buFontTx/>
              <a:buNone/>
            </a:pPr>
            <a:r>
              <a:rPr lang="en-US" altLang="tr-TR" sz="1800">
                <a:latin typeface="Tahoma" panose="020B0604030504040204" pitchFamily="34" charset="0"/>
              </a:rPr>
              <a:t>….</a:t>
            </a:r>
          </a:p>
        </p:txBody>
      </p:sp>
      <p:sp>
        <p:nvSpPr>
          <p:cNvPr id="85005" name="AutoShape 13">
            <a:extLst>
              <a:ext uri="{FF2B5EF4-FFF2-40B4-BE49-F238E27FC236}">
                <a16:creationId xmlns:a16="http://schemas.microsoft.com/office/drawing/2014/main" id="{1214B3E2-F277-0FE8-4ADF-51D15AB6B810}"/>
              </a:ext>
            </a:extLst>
          </p:cNvPr>
          <p:cNvSpPr>
            <a:spLocks noChangeArrowheads="1"/>
          </p:cNvSpPr>
          <p:nvPr/>
        </p:nvSpPr>
        <p:spPr bwMode="auto">
          <a:xfrm>
            <a:off x="3106738" y="2568575"/>
            <a:ext cx="2541587" cy="469900"/>
          </a:xfrm>
          <a:prstGeom prst="rightArrow">
            <a:avLst>
              <a:gd name="adj1" fmla="val 50000"/>
              <a:gd name="adj2" fmla="val 135220"/>
            </a:avLst>
          </a:prstGeom>
          <a:solidFill>
            <a:srgbClr val="FF33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5006" name="AutoShape 14">
            <a:extLst>
              <a:ext uri="{FF2B5EF4-FFF2-40B4-BE49-F238E27FC236}">
                <a16:creationId xmlns:a16="http://schemas.microsoft.com/office/drawing/2014/main" id="{F2AD86A8-5DF9-9D2E-D11A-987DE13DEA0E}"/>
              </a:ext>
            </a:extLst>
          </p:cNvPr>
          <p:cNvSpPr>
            <a:spLocks noChangeArrowheads="1"/>
          </p:cNvSpPr>
          <p:nvPr/>
        </p:nvSpPr>
        <p:spPr bwMode="auto">
          <a:xfrm rot="-1433168">
            <a:off x="2427288" y="3716338"/>
            <a:ext cx="3471862" cy="444500"/>
          </a:xfrm>
          <a:prstGeom prst="rightArrow">
            <a:avLst>
              <a:gd name="adj1" fmla="val 50000"/>
              <a:gd name="adj2" fmla="val 195268"/>
            </a:avLst>
          </a:prstGeom>
          <a:solidFill>
            <a:srgbClr val="FF33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5007" name="AutoShape 15">
            <a:extLst>
              <a:ext uri="{FF2B5EF4-FFF2-40B4-BE49-F238E27FC236}">
                <a16:creationId xmlns:a16="http://schemas.microsoft.com/office/drawing/2014/main" id="{4B04616A-493C-B8B7-7CC2-545825DC0874}"/>
              </a:ext>
            </a:extLst>
          </p:cNvPr>
          <p:cNvSpPr>
            <a:spLocks noChangeArrowheads="1"/>
          </p:cNvSpPr>
          <p:nvPr/>
        </p:nvSpPr>
        <p:spPr bwMode="auto">
          <a:xfrm rot="1668108">
            <a:off x="2416175" y="4217988"/>
            <a:ext cx="2592388" cy="336550"/>
          </a:xfrm>
          <a:prstGeom prst="rightArrow">
            <a:avLst>
              <a:gd name="adj1" fmla="val 50000"/>
              <a:gd name="adj2" fmla="val 192571"/>
            </a:avLst>
          </a:prstGeom>
          <a:solidFill>
            <a:srgbClr val="00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5008" name="AutoShape 16">
            <a:extLst>
              <a:ext uri="{FF2B5EF4-FFF2-40B4-BE49-F238E27FC236}">
                <a16:creationId xmlns:a16="http://schemas.microsoft.com/office/drawing/2014/main" id="{A2FF41F5-ECF7-021C-71CE-5F8ADF1D50D0}"/>
              </a:ext>
            </a:extLst>
          </p:cNvPr>
          <p:cNvSpPr>
            <a:spLocks noChangeArrowheads="1"/>
          </p:cNvSpPr>
          <p:nvPr/>
        </p:nvSpPr>
        <p:spPr bwMode="auto">
          <a:xfrm>
            <a:off x="2408238" y="5084763"/>
            <a:ext cx="2784475" cy="336550"/>
          </a:xfrm>
          <a:prstGeom prst="rightArrow">
            <a:avLst>
              <a:gd name="adj1" fmla="val 50000"/>
              <a:gd name="adj2" fmla="val 206840"/>
            </a:avLst>
          </a:prstGeom>
          <a:solidFill>
            <a:srgbClr val="00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5009" name="AutoShape 17">
            <a:extLst>
              <a:ext uri="{FF2B5EF4-FFF2-40B4-BE49-F238E27FC236}">
                <a16:creationId xmlns:a16="http://schemas.microsoft.com/office/drawing/2014/main" id="{5C88F1C9-792F-CDD6-225C-F080D4B03CDD}"/>
              </a:ext>
            </a:extLst>
          </p:cNvPr>
          <p:cNvSpPr>
            <a:spLocks noChangeArrowheads="1"/>
          </p:cNvSpPr>
          <p:nvPr/>
        </p:nvSpPr>
        <p:spPr bwMode="auto">
          <a:xfrm>
            <a:off x="2838450" y="5676900"/>
            <a:ext cx="2420938" cy="336550"/>
          </a:xfrm>
          <a:prstGeom prst="rightArrow">
            <a:avLst>
              <a:gd name="adj1" fmla="val 50000"/>
              <a:gd name="adj2" fmla="val 179835"/>
            </a:avLst>
          </a:prstGeom>
          <a:solidFill>
            <a:srgbClr val="00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5010" name="Line 18">
            <a:extLst>
              <a:ext uri="{FF2B5EF4-FFF2-40B4-BE49-F238E27FC236}">
                <a16:creationId xmlns:a16="http://schemas.microsoft.com/office/drawing/2014/main" id="{27E5B960-5715-C246-BAEA-0654CFB30E68}"/>
              </a:ext>
            </a:extLst>
          </p:cNvPr>
          <p:cNvSpPr>
            <a:spLocks noChangeShapeType="1"/>
          </p:cNvSpPr>
          <p:nvPr/>
        </p:nvSpPr>
        <p:spPr bwMode="auto">
          <a:xfrm>
            <a:off x="550863" y="1720850"/>
            <a:ext cx="3375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1" name="Line 19">
            <a:extLst>
              <a:ext uri="{FF2B5EF4-FFF2-40B4-BE49-F238E27FC236}">
                <a16:creationId xmlns:a16="http://schemas.microsoft.com/office/drawing/2014/main" id="{F5941E57-63E9-0C9C-3519-A88E7C795B94}"/>
              </a:ext>
            </a:extLst>
          </p:cNvPr>
          <p:cNvSpPr>
            <a:spLocks noChangeShapeType="1"/>
          </p:cNvSpPr>
          <p:nvPr/>
        </p:nvSpPr>
        <p:spPr bwMode="auto">
          <a:xfrm>
            <a:off x="565150" y="1895475"/>
            <a:ext cx="3375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2" name="Line 20">
            <a:extLst>
              <a:ext uri="{FF2B5EF4-FFF2-40B4-BE49-F238E27FC236}">
                <a16:creationId xmlns:a16="http://schemas.microsoft.com/office/drawing/2014/main" id="{0C96031E-C730-BD13-2DBB-ABD7C69A4C39}"/>
              </a:ext>
            </a:extLst>
          </p:cNvPr>
          <p:cNvSpPr>
            <a:spLocks noChangeShapeType="1"/>
          </p:cNvSpPr>
          <p:nvPr/>
        </p:nvSpPr>
        <p:spPr bwMode="auto">
          <a:xfrm>
            <a:off x="5311775" y="5016500"/>
            <a:ext cx="1398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3" name="Line 21">
            <a:extLst>
              <a:ext uri="{FF2B5EF4-FFF2-40B4-BE49-F238E27FC236}">
                <a16:creationId xmlns:a16="http://schemas.microsoft.com/office/drawing/2014/main" id="{86B97D04-55DE-68B3-49C8-6BF73033187F}"/>
              </a:ext>
            </a:extLst>
          </p:cNvPr>
          <p:cNvSpPr>
            <a:spLocks noChangeShapeType="1"/>
          </p:cNvSpPr>
          <p:nvPr/>
        </p:nvSpPr>
        <p:spPr bwMode="auto">
          <a:xfrm>
            <a:off x="5715000" y="2366963"/>
            <a:ext cx="1358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4" name="Line 22">
            <a:extLst>
              <a:ext uri="{FF2B5EF4-FFF2-40B4-BE49-F238E27FC236}">
                <a16:creationId xmlns:a16="http://schemas.microsoft.com/office/drawing/2014/main" id="{D654D761-2A61-E752-578A-27ED838EF1F5}"/>
              </a:ext>
            </a:extLst>
          </p:cNvPr>
          <p:cNvSpPr>
            <a:spLocks noChangeShapeType="1"/>
          </p:cNvSpPr>
          <p:nvPr/>
        </p:nvSpPr>
        <p:spPr bwMode="auto">
          <a:xfrm>
            <a:off x="5729288" y="3241675"/>
            <a:ext cx="1358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5" name="Line 23">
            <a:extLst>
              <a:ext uri="{FF2B5EF4-FFF2-40B4-BE49-F238E27FC236}">
                <a16:creationId xmlns:a16="http://schemas.microsoft.com/office/drawing/2014/main" id="{8B4C0192-C266-295B-66A5-7F9DF4B23571}"/>
              </a:ext>
            </a:extLst>
          </p:cNvPr>
          <p:cNvSpPr>
            <a:spLocks noChangeShapeType="1"/>
          </p:cNvSpPr>
          <p:nvPr/>
        </p:nvSpPr>
        <p:spPr bwMode="auto">
          <a:xfrm>
            <a:off x="5313363" y="5927725"/>
            <a:ext cx="1398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313259E-D328-C7F8-6F43-BF16133AD8F5}"/>
              </a:ext>
            </a:extLst>
          </p:cNvPr>
          <p:cNvSpPr>
            <a:spLocks noGrp="1" noChangeArrowheads="1"/>
          </p:cNvSpPr>
          <p:nvPr>
            <p:ph type="title"/>
          </p:nvPr>
        </p:nvSpPr>
        <p:spPr>
          <a:xfrm>
            <a:off x="373063" y="0"/>
            <a:ext cx="8229600" cy="1143000"/>
          </a:xfrm>
        </p:spPr>
        <p:txBody>
          <a:bodyPr/>
          <a:lstStyle/>
          <a:p>
            <a:pPr eaLnBrk="1" hangingPunct="1"/>
            <a:r>
              <a:rPr lang="en-US" altLang="tr-TR"/>
              <a:t>Better Cohesion Example</a:t>
            </a:r>
          </a:p>
        </p:txBody>
      </p:sp>
      <p:sp>
        <p:nvSpPr>
          <p:cNvPr id="86019" name="Rectangle 3">
            <a:extLst>
              <a:ext uri="{FF2B5EF4-FFF2-40B4-BE49-F238E27FC236}">
                <a16:creationId xmlns:a16="http://schemas.microsoft.com/office/drawing/2014/main" id="{77B89DE6-3011-E338-A601-32DA099872E7}"/>
              </a:ext>
            </a:extLst>
          </p:cNvPr>
          <p:cNvSpPr>
            <a:spLocks noChangeArrowheads="1"/>
          </p:cNvSpPr>
          <p:nvPr/>
        </p:nvSpPr>
        <p:spPr bwMode="auto">
          <a:xfrm>
            <a:off x="496888" y="1150938"/>
            <a:ext cx="3433762" cy="252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86020" name="Text Box 4">
            <a:extLst>
              <a:ext uri="{FF2B5EF4-FFF2-40B4-BE49-F238E27FC236}">
                <a16:creationId xmlns:a16="http://schemas.microsoft.com/office/drawing/2014/main" id="{F813E5B3-1062-F736-6EB4-BFA29600ACB6}"/>
              </a:ext>
            </a:extLst>
          </p:cNvPr>
          <p:cNvSpPr txBox="1">
            <a:spLocks noChangeArrowheads="1"/>
          </p:cNvSpPr>
          <p:nvPr/>
        </p:nvSpPr>
        <p:spPr bwMode="auto">
          <a:xfrm>
            <a:off x="1295400" y="1274763"/>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LibraryControl</a:t>
            </a:r>
          </a:p>
        </p:txBody>
      </p:sp>
      <p:sp>
        <p:nvSpPr>
          <p:cNvPr id="86021" name="Text Box 5">
            <a:extLst>
              <a:ext uri="{FF2B5EF4-FFF2-40B4-BE49-F238E27FC236}">
                <a16:creationId xmlns:a16="http://schemas.microsoft.com/office/drawing/2014/main" id="{D3F4018E-A59C-7B19-768B-F2541A2869B8}"/>
              </a:ext>
            </a:extLst>
          </p:cNvPr>
          <p:cNvSpPr txBox="1">
            <a:spLocks noChangeArrowheads="1"/>
          </p:cNvSpPr>
          <p:nvPr/>
        </p:nvSpPr>
        <p:spPr bwMode="auto">
          <a:xfrm>
            <a:off x="623888" y="2066925"/>
            <a:ext cx="2443162"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+doInventory()</a:t>
            </a:r>
          </a:p>
          <a:p>
            <a:pPr>
              <a:spcBef>
                <a:spcPct val="0"/>
              </a:spcBef>
              <a:buClrTx/>
              <a:buSzTx/>
              <a:buFontTx/>
              <a:buNone/>
            </a:pPr>
            <a:r>
              <a:rPr lang="en-US" altLang="tr-TR" sz="1800">
                <a:latin typeface="Tahoma" panose="020B0604030504040204" pitchFamily="34" charset="0"/>
              </a:rPr>
              <a:t>+print()</a:t>
            </a:r>
          </a:p>
          <a:p>
            <a:pPr>
              <a:spcBef>
                <a:spcPct val="0"/>
              </a:spcBef>
              <a:buClrTx/>
              <a:buSzTx/>
              <a:buFontTx/>
              <a:buNone/>
            </a:pPr>
            <a:r>
              <a:rPr lang="en-US" altLang="tr-TR" sz="1800">
                <a:latin typeface="Tahoma" panose="020B0604030504040204" pitchFamily="34" charset="0"/>
              </a:rPr>
              <a:t>+issueLibraryCard()</a:t>
            </a:r>
          </a:p>
          <a:p>
            <a:pPr>
              <a:spcBef>
                <a:spcPct val="0"/>
              </a:spcBef>
              <a:buClrTx/>
              <a:buSzTx/>
              <a:buFontTx/>
              <a:buNone/>
            </a:pPr>
            <a:r>
              <a:rPr lang="en-US" altLang="tr-TR" sz="1800">
                <a:latin typeface="Tahoma" panose="020B0604030504040204" pitchFamily="34" charset="0"/>
              </a:rPr>
              <a:t>+calculateLateFine(…)</a:t>
            </a:r>
          </a:p>
          <a:p>
            <a:pPr>
              <a:spcBef>
                <a:spcPct val="0"/>
              </a:spcBef>
              <a:buClrTx/>
              <a:buSzTx/>
              <a:buFontTx/>
              <a:buNone/>
            </a:pPr>
            <a:r>
              <a:rPr lang="en-US" altLang="tr-TR" sz="1800">
                <a:latin typeface="Tahoma" panose="020B0604030504040204" pitchFamily="34" charset="0"/>
              </a:rPr>
              <a:t>……..</a:t>
            </a:r>
          </a:p>
        </p:txBody>
      </p:sp>
      <p:sp>
        <p:nvSpPr>
          <p:cNvPr id="86022" name="Text Box 6">
            <a:extLst>
              <a:ext uri="{FF2B5EF4-FFF2-40B4-BE49-F238E27FC236}">
                <a16:creationId xmlns:a16="http://schemas.microsoft.com/office/drawing/2014/main" id="{F60ECE19-2165-C03D-FD0D-DA4B02EA08F7}"/>
              </a:ext>
            </a:extLst>
          </p:cNvPr>
          <p:cNvSpPr txBox="1">
            <a:spLocks noChangeArrowheads="1"/>
          </p:cNvSpPr>
          <p:nvPr/>
        </p:nvSpPr>
        <p:spPr bwMode="auto">
          <a:xfrm>
            <a:off x="4494213" y="6380163"/>
            <a:ext cx="2924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Tahoma" panose="020B0604030504040204" pitchFamily="34" charset="0"/>
              </a:rPr>
              <a:t>From http://www.antipatterns.com</a:t>
            </a:r>
          </a:p>
        </p:txBody>
      </p:sp>
      <p:sp>
        <p:nvSpPr>
          <p:cNvPr id="86023" name="Rectangle 10">
            <a:extLst>
              <a:ext uri="{FF2B5EF4-FFF2-40B4-BE49-F238E27FC236}">
                <a16:creationId xmlns:a16="http://schemas.microsoft.com/office/drawing/2014/main" id="{B3A4A20D-DF28-991A-F3AA-3E643616FEBE}"/>
              </a:ext>
            </a:extLst>
          </p:cNvPr>
          <p:cNvSpPr>
            <a:spLocks noChangeArrowheads="1"/>
          </p:cNvSpPr>
          <p:nvPr/>
        </p:nvSpPr>
        <p:spPr bwMode="auto">
          <a:xfrm>
            <a:off x="889000" y="4170363"/>
            <a:ext cx="3021013" cy="2519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6024" name="Text Box 11">
            <a:extLst>
              <a:ext uri="{FF2B5EF4-FFF2-40B4-BE49-F238E27FC236}">
                <a16:creationId xmlns:a16="http://schemas.microsoft.com/office/drawing/2014/main" id="{A7AB6194-B274-8C96-0251-AFBEF08D997F}"/>
              </a:ext>
            </a:extLst>
          </p:cNvPr>
          <p:cNvSpPr txBox="1">
            <a:spLocks noChangeArrowheads="1"/>
          </p:cNvSpPr>
          <p:nvPr/>
        </p:nvSpPr>
        <p:spPr bwMode="auto">
          <a:xfrm>
            <a:off x="1687513" y="4246563"/>
            <a:ext cx="941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Catalog</a:t>
            </a:r>
          </a:p>
        </p:txBody>
      </p:sp>
      <p:sp>
        <p:nvSpPr>
          <p:cNvPr id="86025" name="Text Box 12">
            <a:extLst>
              <a:ext uri="{FF2B5EF4-FFF2-40B4-BE49-F238E27FC236}">
                <a16:creationId xmlns:a16="http://schemas.microsoft.com/office/drawing/2014/main" id="{72CC2291-562E-952D-030F-70DDF051F0DC}"/>
              </a:ext>
            </a:extLst>
          </p:cNvPr>
          <p:cNvSpPr txBox="1">
            <a:spLocks noChangeArrowheads="1"/>
          </p:cNvSpPr>
          <p:nvPr/>
        </p:nvSpPr>
        <p:spPr bwMode="auto">
          <a:xfrm>
            <a:off x="1041400" y="4540250"/>
            <a:ext cx="1204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-topic</a:t>
            </a:r>
          </a:p>
          <a:p>
            <a:pPr>
              <a:spcBef>
                <a:spcPct val="0"/>
              </a:spcBef>
              <a:buClrTx/>
              <a:buSzTx/>
              <a:buFontTx/>
              <a:buNone/>
            </a:pPr>
            <a:r>
              <a:rPr lang="en-US" altLang="tr-TR" sz="1800">
                <a:latin typeface="Tahoma" panose="020B0604030504040204" pitchFamily="34" charset="0"/>
              </a:rPr>
              <a:t>-inventory</a:t>
            </a:r>
          </a:p>
        </p:txBody>
      </p:sp>
      <p:sp>
        <p:nvSpPr>
          <p:cNvPr id="86026" name="Line 13">
            <a:extLst>
              <a:ext uri="{FF2B5EF4-FFF2-40B4-BE49-F238E27FC236}">
                <a16:creationId xmlns:a16="http://schemas.microsoft.com/office/drawing/2014/main" id="{D0F00620-3941-EE0B-296D-1D4BD2BD5E54}"/>
              </a:ext>
            </a:extLst>
          </p:cNvPr>
          <p:cNvSpPr>
            <a:spLocks noChangeShapeType="1"/>
          </p:cNvSpPr>
          <p:nvPr/>
        </p:nvSpPr>
        <p:spPr bwMode="auto">
          <a:xfrm flipV="1">
            <a:off x="903288" y="4600575"/>
            <a:ext cx="29908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7" name="Line 15">
            <a:extLst>
              <a:ext uri="{FF2B5EF4-FFF2-40B4-BE49-F238E27FC236}">
                <a16:creationId xmlns:a16="http://schemas.microsoft.com/office/drawing/2014/main" id="{2E1ED0A9-3520-4914-D445-118B7E9D3A5B}"/>
              </a:ext>
            </a:extLst>
          </p:cNvPr>
          <p:cNvSpPr>
            <a:spLocks noChangeShapeType="1"/>
          </p:cNvSpPr>
          <p:nvPr/>
        </p:nvSpPr>
        <p:spPr bwMode="auto">
          <a:xfrm>
            <a:off x="484188" y="1747838"/>
            <a:ext cx="3482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8" name="Line 16">
            <a:extLst>
              <a:ext uri="{FF2B5EF4-FFF2-40B4-BE49-F238E27FC236}">
                <a16:creationId xmlns:a16="http://schemas.microsoft.com/office/drawing/2014/main" id="{6A3D1DD5-ABF4-F910-F47F-1FAFDA6E50DF}"/>
              </a:ext>
            </a:extLst>
          </p:cNvPr>
          <p:cNvSpPr>
            <a:spLocks noChangeShapeType="1"/>
          </p:cNvSpPr>
          <p:nvPr/>
        </p:nvSpPr>
        <p:spPr bwMode="auto">
          <a:xfrm>
            <a:off x="457200" y="1868488"/>
            <a:ext cx="3482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9" name="Text Box 21">
            <a:extLst>
              <a:ext uri="{FF2B5EF4-FFF2-40B4-BE49-F238E27FC236}">
                <a16:creationId xmlns:a16="http://schemas.microsoft.com/office/drawing/2014/main" id="{3C55D69D-79DD-5D67-72E7-3669564374BB}"/>
              </a:ext>
            </a:extLst>
          </p:cNvPr>
          <p:cNvSpPr txBox="1">
            <a:spLocks noChangeArrowheads="1"/>
          </p:cNvSpPr>
          <p:nvPr/>
        </p:nvSpPr>
        <p:spPr bwMode="auto">
          <a:xfrm>
            <a:off x="927100" y="5133975"/>
            <a:ext cx="25828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rgbClr val="000000"/>
                </a:solidFill>
                <a:latin typeface="Tahoma" panose="020B0604030504040204" pitchFamily="34" charset="0"/>
              </a:rPr>
              <a:t>+printCatalog()</a:t>
            </a:r>
          </a:p>
          <a:p>
            <a:pPr>
              <a:spcBef>
                <a:spcPct val="0"/>
              </a:spcBef>
              <a:buClrTx/>
              <a:buSzTx/>
              <a:buFontTx/>
              <a:buNone/>
            </a:pPr>
            <a:r>
              <a:rPr lang="en-US" altLang="tr-TR" sz="1800">
                <a:solidFill>
                  <a:srgbClr val="000000"/>
                </a:solidFill>
                <a:latin typeface="Tahoma" panose="020B0604030504040204" pitchFamily="34" charset="0"/>
              </a:rPr>
              <a:t>+sortCatalog()</a:t>
            </a:r>
          </a:p>
          <a:p>
            <a:pPr>
              <a:spcBef>
                <a:spcPct val="0"/>
              </a:spcBef>
              <a:buClrTx/>
              <a:buSzTx/>
              <a:buFontTx/>
              <a:buNone/>
            </a:pPr>
            <a:r>
              <a:rPr lang="en-US" altLang="tr-TR" sz="1800">
                <a:solidFill>
                  <a:srgbClr val="000000"/>
                </a:solidFill>
                <a:latin typeface="Tahoma" panose="020B0604030504040204" pitchFamily="34" charset="0"/>
              </a:rPr>
              <a:t>+searchCatalog(param)</a:t>
            </a:r>
          </a:p>
          <a:p>
            <a:pPr>
              <a:spcBef>
                <a:spcPct val="0"/>
              </a:spcBef>
              <a:buClrTx/>
              <a:buSzTx/>
              <a:buFontTx/>
              <a:buNone/>
            </a:pPr>
            <a:r>
              <a:rPr lang="en-US" altLang="tr-TR" sz="1800">
                <a:solidFill>
                  <a:srgbClr val="000000"/>
                </a:solidFill>
                <a:latin typeface="Tahoma" panose="020B0604030504040204" pitchFamily="34" charset="0"/>
              </a:rPr>
              <a:t>+listCatalogs()</a:t>
            </a:r>
            <a:endParaRPr lang="en-US" altLang="tr-TR" sz="1800">
              <a:latin typeface="Tahoma" panose="020B0604030504040204" pitchFamily="34" charset="0"/>
            </a:endParaRPr>
          </a:p>
          <a:p>
            <a:pPr>
              <a:spcBef>
                <a:spcPct val="0"/>
              </a:spcBef>
              <a:buClrTx/>
              <a:buSzTx/>
              <a:buFontTx/>
              <a:buNone/>
            </a:pPr>
            <a:r>
              <a:rPr lang="en-US" altLang="tr-TR" sz="1800">
                <a:solidFill>
                  <a:srgbClr val="000000"/>
                </a:solidFill>
                <a:latin typeface="Tahoma" panose="020B0604030504040204" pitchFamily="34" charset="0"/>
              </a:rPr>
              <a:t>+archiveCatalogs(..)</a:t>
            </a:r>
            <a:endParaRPr lang="en-US" altLang="tr-TR" sz="1800">
              <a:latin typeface="Tahoma" panose="020B0604030504040204" pitchFamily="34" charset="0"/>
            </a:endParaRPr>
          </a:p>
        </p:txBody>
      </p:sp>
      <p:grpSp>
        <p:nvGrpSpPr>
          <p:cNvPr id="86030" name="Group 23">
            <a:extLst>
              <a:ext uri="{FF2B5EF4-FFF2-40B4-BE49-F238E27FC236}">
                <a16:creationId xmlns:a16="http://schemas.microsoft.com/office/drawing/2014/main" id="{B149862F-EA9D-62C9-8533-F3DB34F18883}"/>
              </a:ext>
            </a:extLst>
          </p:cNvPr>
          <p:cNvGrpSpPr>
            <a:grpSpLocks/>
          </p:cNvGrpSpPr>
          <p:nvPr/>
        </p:nvGrpSpPr>
        <p:grpSpPr bwMode="auto">
          <a:xfrm>
            <a:off x="5284788" y="1255713"/>
            <a:ext cx="2366962" cy="3040062"/>
            <a:chOff x="3381" y="966"/>
            <a:chExt cx="1491" cy="1915"/>
          </a:xfrm>
        </p:grpSpPr>
        <p:sp>
          <p:nvSpPr>
            <p:cNvPr id="86034" name="Rectangle 7">
              <a:extLst>
                <a:ext uri="{FF2B5EF4-FFF2-40B4-BE49-F238E27FC236}">
                  <a16:creationId xmlns:a16="http://schemas.microsoft.com/office/drawing/2014/main" id="{D635A490-B82F-A0D0-3A08-5C93CC45F93C}"/>
                </a:ext>
              </a:extLst>
            </p:cNvPr>
            <p:cNvSpPr>
              <a:spLocks noChangeArrowheads="1"/>
            </p:cNvSpPr>
            <p:nvPr/>
          </p:nvSpPr>
          <p:spPr bwMode="auto">
            <a:xfrm>
              <a:off x="3381" y="966"/>
              <a:ext cx="1483" cy="19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86035" name="Text Box 8">
              <a:extLst>
                <a:ext uri="{FF2B5EF4-FFF2-40B4-BE49-F238E27FC236}">
                  <a16:creationId xmlns:a16="http://schemas.microsoft.com/office/drawing/2014/main" id="{E0D9CD50-169C-F65A-1644-DA2BB236B66F}"/>
                </a:ext>
              </a:extLst>
            </p:cNvPr>
            <p:cNvSpPr txBox="1">
              <a:spLocks noChangeArrowheads="1"/>
            </p:cNvSpPr>
            <p:nvPr/>
          </p:nvSpPr>
          <p:spPr bwMode="auto">
            <a:xfrm>
              <a:off x="3763" y="996"/>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Item</a:t>
              </a:r>
            </a:p>
          </p:txBody>
        </p:sp>
        <p:sp>
          <p:nvSpPr>
            <p:cNvPr id="86036" name="Text Box 9">
              <a:extLst>
                <a:ext uri="{FF2B5EF4-FFF2-40B4-BE49-F238E27FC236}">
                  <a16:creationId xmlns:a16="http://schemas.microsoft.com/office/drawing/2014/main" id="{0E62195C-8F1A-9ECD-0750-6199F573F0AC}"/>
                </a:ext>
              </a:extLst>
            </p:cNvPr>
            <p:cNvSpPr txBox="1">
              <a:spLocks noChangeArrowheads="1"/>
            </p:cNvSpPr>
            <p:nvPr/>
          </p:nvSpPr>
          <p:spPr bwMode="auto">
            <a:xfrm>
              <a:off x="3508" y="1243"/>
              <a:ext cx="58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-title</a:t>
              </a:r>
            </a:p>
            <a:p>
              <a:pPr>
                <a:spcBef>
                  <a:spcPct val="0"/>
                </a:spcBef>
                <a:buClrTx/>
                <a:buSzTx/>
                <a:buFontTx/>
                <a:buNone/>
              </a:pPr>
              <a:r>
                <a:rPr lang="en-US" altLang="tr-TR" sz="1800">
                  <a:latin typeface="Tahoma" panose="020B0604030504040204" pitchFamily="34" charset="0"/>
                </a:rPr>
                <a:t>-author</a:t>
              </a:r>
            </a:p>
            <a:p>
              <a:pPr>
                <a:spcBef>
                  <a:spcPct val="0"/>
                </a:spcBef>
                <a:buClrTx/>
                <a:buSzTx/>
                <a:buFontTx/>
                <a:buNone/>
              </a:pPr>
              <a:r>
                <a:rPr lang="en-US" altLang="tr-TR" sz="1800">
                  <a:latin typeface="Tahoma" panose="020B0604030504040204" pitchFamily="34" charset="0"/>
                </a:rPr>
                <a:t>….</a:t>
              </a:r>
            </a:p>
          </p:txBody>
        </p:sp>
        <p:sp>
          <p:nvSpPr>
            <p:cNvPr id="86037" name="Line 17">
              <a:extLst>
                <a:ext uri="{FF2B5EF4-FFF2-40B4-BE49-F238E27FC236}">
                  <a16:creationId xmlns:a16="http://schemas.microsoft.com/office/drawing/2014/main" id="{D5AEF8D9-E6F1-ED54-73FC-E6E73D796252}"/>
                </a:ext>
              </a:extLst>
            </p:cNvPr>
            <p:cNvSpPr>
              <a:spLocks noChangeShapeType="1"/>
            </p:cNvSpPr>
            <p:nvPr/>
          </p:nvSpPr>
          <p:spPr bwMode="auto">
            <a:xfrm flipV="1">
              <a:off x="3388" y="1228"/>
              <a:ext cx="146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8" name="Text Box 20">
              <a:extLst>
                <a:ext uri="{FF2B5EF4-FFF2-40B4-BE49-F238E27FC236}">
                  <a16:creationId xmlns:a16="http://schemas.microsoft.com/office/drawing/2014/main" id="{AC430178-0A62-98B7-3407-109EE4D6E276}"/>
                </a:ext>
              </a:extLst>
            </p:cNvPr>
            <p:cNvSpPr txBox="1">
              <a:spLocks noChangeArrowheads="1"/>
            </p:cNvSpPr>
            <p:nvPr/>
          </p:nvSpPr>
          <p:spPr bwMode="auto">
            <a:xfrm>
              <a:off x="3397" y="1785"/>
              <a:ext cx="1297"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rgbClr val="FF3300"/>
                  </a:solidFill>
                  <a:latin typeface="Tahoma" panose="020B0604030504040204" pitchFamily="34" charset="0"/>
                </a:rPr>
                <a:t>+checkOut(item)</a:t>
              </a:r>
            </a:p>
            <a:p>
              <a:pPr>
                <a:spcBef>
                  <a:spcPct val="0"/>
                </a:spcBef>
                <a:buClrTx/>
                <a:buSzTx/>
                <a:buFontTx/>
                <a:buNone/>
              </a:pPr>
              <a:r>
                <a:rPr lang="en-US" altLang="tr-TR" sz="1800">
                  <a:solidFill>
                    <a:srgbClr val="FF3300"/>
                  </a:solidFill>
                  <a:latin typeface="Tahoma" panose="020B0604030504040204" pitchFamily="34" charset="0"/>
                </a:rPr>
                <a:t>+checkIn(item)</a:t>
              </a:r>
            </a:p>
            <a:p>
              <a:pPr>
                <a:spcBef>
                  <a:spcPct val="0"/>
                </a:spcBef>
                <a:buClrTx/>
                <a:buSzTx/>
                <a:buFontTx/>
                <a:buNone/>
              </a:pPr>
              <a:r>
                <a:rPr lang="en-US" altLang="tr-TR" sz="1800">
                  <a:solidFill>
                    <a:srgbClr val="FF3300"/>
                  </a:solidFill>
                  <a:latin typeface="Tahoma" panose="020B0604030504040204" pitchFamily="34" charset="0"/>
                </a:rPr>
                <a:t>+addItem(item)</a:t>
              </a:r>
            </a:p>
            <a:p>
              <a:pPr>
                <a:spcBef>
                  <a:spcPct val="0"/>
                </a:spcBef>
                <a:buClrTx/>
                <a:buSzTx/>
                <a:buFontTx/>
                <a:buNone/>
              </a:pPr>
              <a:r>
                <a:rPr lang="en-US" altLang="tr-TR" sz="1800">
                  <a:solidFill>
                    <a:srgbClr val="FF3300"/>
                  </a:solidFill>
                  <a:latin typeface="Tahoma" panose="020B0604030504040204" pitchFamily="34" charset="0"/>
                </a:rPr>
                <a:t>+deleteItem(item)</a:t>
              </a:r>
            </a:p>
            <a:p>
              <a:pPr>
                <a:spcBef>
                  <a:spcPct val="0"/>
                </a:spcBef>
                <a:buClrTx/>
                <a:buSzTx/>
                <a:buFontTx/>
                <a:buNone/>
              </a:pPr>
              <a:r>
                <a:rPr lang="en-US" altLang="tr-TR" sz="1800">
                  <a:solidFill>
                    <a:srgbClr val="FF3300"/>
                  </a:solidFill>
                  <a:latin typeface="Tahoma" panose="020B0604030504040204" pitchFamily="34" charset="0"/>
                </a:rPr>
                <a:t>+editItem(item)</a:t>
              </a:r>
            </a:p>
            <a:p>
              <a:pPr>
                <a:spcBef>
                  <a:spcPct val="0"/>
                </a:spcBef>
                <a:buClrTx/>
                <a:buSzTx/>
                <a:buFontTx/>
                <a:buNone/>
              </a:pPr>
              <a:r>
                <a:rPr lang="en-US" altLang="tr-TR" sz="1800">
                  <a:solidFill>
                    <a:srgbClr val="FF3300"/>
                  </a:solidFill>
                  <a:latin typeface="Tahoma" panose="020B0604030504040204" pitchFamily="34" charset="0"/>
                </a:rPr>
                <a:t>+findItem(item)</a:t>
              </a:r>
            </a:p>
          </p:txBody>
        </p:sp>
        <p:sp>
          <p:nvSpPr>
            <p:cNvPr id="86039" name="Line 22">
              <a:extLst>
                <a:ext uri="{FF2B5EF4-FFF2-40B4-BE49-F238E27FC236}">
                  <a16:creationId xmlns:a16="http://schemas.microsoft.com/office/drawing/2014/main" id="{7B0CE8F4-F211-CDF9-16AA-EF5B3177DA22}"/>
                </a:ext>
              </a:extLst>
            </p:cNvPr>
            <p:cNvSpPr>
              <a:spLocks noChangeShapeType="1"/>
            </p:cNvSpPr>
            <p:nvPr/>
          </p:nvSpPr>
          <p:spPr bwMode="auto">
            <a:xfrm flipV="1">
              <a:off x="3406" y="1787"/>
              <a:ext cx="146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31" name="Line 24">
            <a:extLst>
              <a:ext uri="{FF2B5EF4-FFF2-40B4-BE49-F238E27FC236}">
                <a16:creationId xmlns:a16="http://schemas.microsoft.com/office/drawing/2014/main" id="{54D83119-E0A7-BD33-D629-8E40988FCBF0}"/>
              </a:ext>
            </a:extLst>
          </p:cNvPr>
          <p:cNvSpPr>
            <a:spLocks noChangeShapeType="1"/>
          </p:cNvSpPr>
          <p:nvPr/>
        </p:nvSpPr>
        <p:spPr bwMode="auto">
          <a:xfrm flipV="1">
            <a:off x="952500" y="5162550"/>
            <a:ext cx="29908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2" name="Line 25">
            <a:extLst>
              <a:ext uri="{FF2B5EF4-FFF2-40B4-BE49-F238E27FC236}">
                <a16:creationId xmlns:a16="http://schemas.microsoft.com/office/drawing/2014/main" id="{43BB0EC4-8B28-9734-2655-E8D85042B2D8}"/>
              </a:ext>
            </a:extLst>
          </p:cNvPr>
          <p:cNvSpPr>
            <a:spLocks noChangeShapeType="1"/>
          </p:cNvSpPr>
          <p:nvPr/>
        </p:nvSpPr>
        <p:spPr bwMode="auto">
          <a:xfrm>
            <a:off x="3940175" y="2057400"/>
            <a:ext cx="13716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cxnSp>
        <p:nvCxnSpPr>
          <p:cNvPr id="86033" name="AutoShape 26">
            <a:extLst>
              <a:ext uri="{FF2B5EF4-FFF2-40B4-BE49-F238E27FC236}">
                <a16:creationId xmlns:a16="http://schemas.microsoft.com/office/drawing/2014/main" id="{6B8C2F24-6568-BC05-1258-ED5F840AE648}"/>
              </a:ext>
            </a:extLst>
          </p:cNvPr>
          <p:cNvCxnSpPr>
            <a:cxnSpLocks noChangeShapeType="1"/>
            <a:stCxn id="86019" idx="3"/>
            <a:endCxn id="86023" idx="3"/>
          </p:cNvCxnSpPr>
          <p:nvPr/>
        </p:nvCxnSpPr>
        <p:spPr bwMode="auto">
          <a:xfrm flipH="1">
            <a:off x="3910013" y="2416175"/>
            <a:ext cx="20637" cy="3014663"/>
          </a:xfrm>
          <a:prstGeom prst="bentConnector3">
            <a:avLst>
              <a:gd name="adj1" fmla="val -3846157"/>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76D356A-3FED-CCD3-7DEA-CBAB33F773DC}"/>
              </a:ext>
            </a:extLst>
          </p:cNvPr>
          <p:cNvSpPr>
            <a:spLocks noGrp="1" noChangeArrowheads="1"/>
          </p:cNvSpPr>
          <p:nvPr>
            <p:ph type="title"/>
          </p:nvPr>
        </p:nvSpPr>
        <p:spPr/>
        <p:txBody>
          <a:bodyPr/>
          <a:lstStyle/>
          <a:p>
            <a:pPr eaLnBrk="1" hangingPunct="1"/>
            <a:r>
              <a:rPr lang="en-US" altLang="tr-TR" sz="4000"/>
              <a:t>Low Cohesion Example (2):</a:t>
            </a:r>
            <a:br>
              <a:rPr lang="en-US" altLang="tr-TR" sz="4000"/>
            </a:br>
            <a:r>
              <a:rPr lang="en-US" altLang="tr-TR" sz="4000"/>
              <a:t>Method Level Cohesion</a:t>
            </a:r>
          </a:p>
        </p:txBody>
      </p:sp>
      <p:sp>
        <p:nvSpPr>
          <p:cNvPr id="84995" name="Rectangle 4">
            <a:extLst>
              <a:ext uri="{FF2B5EF4-FFF2-40B4-BE49-F238E27FC236}">
                <a16:creationId xmlns:a16="http://schemas.microsoft.com/office/drawing/2014/main" id="{5340719F-8DCF-4401-B3CB-5C761A3EB8BA}"/>
              </a:ext>
            </a:extLst>
          </p:cNvPr>
          <p:cNvSpPr>
            <a:spLocks noGrp="1" noChangeArrowheads="1"/>
          </p:cNvSpPr>
          <p:nvPr>
            <p:ph idx="1"/>
          </p:nvPr>
        </p:nvSpPr>
        <p:spPr/>
        <p:txBody>
          <a:bodyPr/>
          <a:lstStyle/>
          <a:p>
            <a:pPr>
              <a:lnSpc>
                <a:spcPct val="80000"/>
              </a:lnSpc>
              <a:spcBef>
                <a:spcPct val="0"/>
              </a:spcBef>
              <a:buClrTx/>
              <a:buSzTx/>
              <a:buFontTx/>
              <a:buNone/>
              <a:defRPr/>
            </a:pPr>
            <a:r>
              <a:rPr lang="en-US" altLang="tr-TR" sz="1600" dirty="0"/>
              <a:t>public class </a:t>
            </a:r>
            <a:r>
              <a:rPr lang="en-US" altLang="tr-TR" sz="1600" dirty="0" err="1"/>
              <a:t>CoffeeCup</a:t>
            </a:r>
            <a:r>
              <a:rPr lang="en-US" altLang="tr-TR" sz="1600" dirty="0"/>
              <a:t> { </a:t>
            </a:r>
          </a:p>
          <a:p>
            <a:pPr>
              <a:lnSpc>
                <a:spcPct val="80000"/>
              </a:lnSpc>
              <a:spcBef>
                <a:spcPct val="0"/>
              </a:spcBef>
              <a:buClrTx/>
              <a:buSzTx/>
              <a:buFontTx/>
              <a:buNone/>
              <a:defRPr/>
            </a:pPr>
            <a:r>
              <a:rPr lang="en-US" altLang="tr-TR" sz="1600" dirty="0"/>
              <a:t> public final static int ADD = 0;</a:t>
            </a:r>
          </a:p>
          <a:p>
            <a:pPr>
              <a:lnSpc>
                <a:spcPct val="80000"/>
              </a:lnSpc>
              <a:spcBef>
                <a:spcPct val="0"/>
              </a:spcBef>
              <a:buClrTx/>
              <a:buSzTx/>
              <a:buFontTx/>
              <a:buNone/>
              <a:defRPr/>
            </a:pPr>
            <a:r>
              <a:rPr lang="en-US" altLang="tr-TR" sz="1600" dirty="0"/>
              <a:t> public final static int RELEASE_SIP = 1;</a:t>
            </a:r>
          </a:p>
          <a:p>
            <a:pPr>
              <a:lnSpc>
                <a:spcPct val="80000"/>
              </a:lnSpc>
              <a:spcBef>
                <a:spcPct val="0"/>
              </a:spcBef>
              <a:buClrTx/>
              <a:buSzTx/>
              <a:buFontTx/>
              <a:buNone/>
              <a:defRPr/>
            </a:pPr>
            <a:r>
              <a:rPr lang="en-US" altLang="tr-TR" sz="1600" dirty="0"/>
              <a:t> public final static int SPILL = 2;</a:t>
            </a:r>
          </a:p>
          <a:p>
            <a:pPr>
              <a:lnSpc>
                <a:spcPct val="80000"/>
              </a:lnSpc>
              <a:spcBef>
                <a:spcPct val="0"/>
              </a:spcBef>
              <a:buClrTx/>
              <a:buSzTx/>
              <a:buFontTx/>
              <a:buNone/>
              <a:defRPr/>
            </a:pPr>
            <a:r>
              <a:rPr lang="en-US" altLang="tr-TR" sz="1600" dirty="0"/>
              <a:t> private int </a:t>
            </a:r>
            <a:r>
              <a:rPr lang="en-US" altLang="tr-TR" sz="1600" dirty="0" err="1"/>
              <a:t>innerCoffee</a:t>
            </a:r>
            <a:r>
              <a:rPr lang="en-US" altLang="tr-TR" sz="1600" dirty="0"/>
              <a:t>;</a:t>
            </a:r>
          </a:p>
          <a:p>
            <a:pPr>
              <a:lnSpc>
                <a:spcPct val="80000"/>
              </a:lnSpc>
              <a:spcBef>
                <a:spcPct val="0"/>
              </a:spcBef>
              <a:buClrTx/>
              <a:buSzTx/>
              <a:buFontTx/>
              <a:buNone/>
              <a:defRPr/>
            </a:pPr>
            <a:r>
              <a:rPr lang="en-US" altLang="tr-TR" sz="1600" dirty="0"/>
              <a:t> public </a:t>
            </a:r>
            <a:r>
              <a:rPr lang="en-US" altLang="tr-TR" sz="1600" dirty="0">
                <a:highlight>
                  <a:srgbClr val="FFFF00"/>
                </a:highlight>
              </a:rPr>
              <a:t>int modify(int action, int amount</a:t>
            </a:r>
            <a:r>
              <a:rPr lang="en-US" altLang="tr-TR" sz="1600" dirty="0"/>
              <a:t>) {</a:t>
            </a:r>
          </a:p>
          <a:p>
            <a:pPr>
              <a:lnSpc>
                <a:spcPct val="80000"/>
              </a:lnSpc>
              <a:spcBef>
                <a:spcPct val="0"/>
              </a:spcBef>
              <a:buClrTx/>
              <a:buSzTx/>
              <a:buFontTx/>
              <a:buNone/>
              <a:defRPr/>
            </a:pPr>
            <a:r>
              <a:rPr lang="en-US" altLang="tr-TR" sz="1600" dirty="0"/>
              <a:t>   int </a:t>
            </a:r>
            <a:r>
              <a:rPr lang="en-US" altLang="tr-TR" sz="1600" dirty="0" err="1"/>
              <a:t>returnValue</a:t>
            </a:r>
            <a:r>
              <a:rPr lang="en-US" altLang="tr-TR" sz="1600" dirty="0"/>
              <a:t> = 0; </a:t>
            </a:r>
          </a:p>
          <a:p>
            <a:pPr>
              <a:lnSpc>
                <a:spcPct val="80000"/>
              </a:lnSpc>
              <a:spcBef>
                <a:spcPct val="0"/>
              </a:spcBef>
              <a:buClrTx/>
              <a:buSzTx/>
              <a:buFontTx/>
              <a:buNone/>
              <a:defRPr/>
            </a:pPr>
            <a:r>
              <a:rPr lang="en-US" altLang="tr-TR" sz="1600" dirty="0"/>
              <a:t>   switch (action) { </a:t>
            </a:r>
          </a:p>
          <a:p>
            <a:pPr>
              <a:lnSpc>
                <a:spcPct val="80000"/>
              </a:lnSpc>
              <a:spcBef>
                <a:spcPct val="0"/>
              </a:spcBef>
              <a:buClrTx/>
              <a:buSzTx/>
              <a:buFontTx/>
              <a:buNone/>
              <a:defRPr/>
            </a:pPr>
            <a:r>
              <a:rPr lang="en-US" altLang="tr-TR" sz="1600" dirty="0"/>
              <a:t>     case ADD: // add amount of coffee </a:t>
            </a:r>
          </a:p>
          <a:p>
            <a:pPr>
              <a:lnSpc>
                <a:spcPct val="80000"/>
              </a:lnSpc>
              <a:spcBef>
                <a:spcPct val="0"/>
              </a:spcBef>
              <a:buClrTx/>
              <a:buSzTx/>
              <a:buFontTx/>
              <a:buNone/>
              <a:defRPr/>
            </a:pPr>
            <a:r>
              <a:rPr lang="en-US" altLang="tr-TR" sz="1600" dirty="0"/>
              <a:t>          </a:t>
            </a:r>
            <a:r>
              <a:rPr lang="en-US" altLang="tr-TR" sz="1600" dirty="0" err="1"/>
              <a:t>innerCoffee</a:t>
            </a:r>
            <a:r>
              <a:rPr lang="en-US" altLang="tr-TR" sz="1600" dirty="0"/>
              <a:t> += amount; </a:t>
            </a:r>
          </a:p>
          <a:p>
            <a:pPr>
              <a:lnSpc>
                <a:spcPct val="80000"/>
              </a:lnSpc>
              <a:spcBef>
                <a:spcPct val="0"/>
              </a:spcBef>
              <a:buClrTx/>
              <a:buSzTx/>
              <a:buFontTx/>
              <a:buNone/>
              <a:defRPr/>
            </a:pPr>
            <a:r>
              <a:rPr lang="en-US" altLang="tr-TR" sz="1600" dirty="0"/>
              <a:t>          </a:t>
            </a:r>
            <a:r>
              <a:rPr lang="en-US" altLang="tr-TR" sz="1600" dirty="0" err="1"/>
              <a:t>returnValue</a:t>
            </a:r>
            <a:r>
              <a:rPr lang="en-US" altLang="tr-TR" sz="1600" dirty="0"/>
              <a:t>=0; break;</a:t>
            </a:r>
          </a:p>
          <a:p>
            <a:pPr>
              <a:lnSpc>
                <a:spcPct val="80000"/>
              </a:lnSpc>
              <a:spcBef>
                <a:spcPct val="0"/>
              </a:spcBef>
              <a:buClrTx/>
              <a:buSzTx/>
              <a:buFontTx/>
              <a:buNone/>
              <a:defRPr/>
            </a:pPr>
            <a:r>
              <a:rPr lang="en-US" altLang="tr-TR" sz="1600" dirty="0"/>
              <a:t>     case RELEASE_SIP: // remove the amount of coffee passed as amount </a:t>
            </a:r>
          </a:p>
          <a:p>
            <a:pPr>
              <a:lnSpc>
                <a:spcPct val="80000"/>
              </a:lnSpc>
              <a:spcBef>
                <a:spcPct val="0"/>
              </a:spcBef>
              <a:buClrTx/>
              <a:buSzTx/>
              <a:buFontTx/>
              <a:buNone/>
              <a:defRPr/>
            </a:pPr>
            <a:r>
              <a:rPr lang="en-US" altLang="tr-TR" sz="1600" dirty="0"/>
              <a:t>          int sip = amount; </a:t>
            </a:r>
          </a:p>
          <a:p>
            <a:pPr>
              <a:lnSpc>
                <a:spcPct val="80000"/>
              </a:lnSpc>
              <a:spcBef>
                <a:spcPct val="0"/>
              </a:spcBef>
              <a:buClrTx/>
              <a:buSzTx/>
              <a:buFontTx/>
              <a:buNone/>
              <a:defRPr/>
            </a:pPr>
            <a:r>
              <a:rPr lang="en-US" altLang="tr-TR" sz="1600" dirty="0"/>
              <a:t>          if (</a:t>
            </a:r>
            <a:r>
              <a:rPr lang="en-US" altLang="tr-TR" sz="1600" dirty="0" err="1"/>
              <a:t>innerCoffee</a:t>
            </a:r>
            <a:r>
              <a:rPr lang="en-US" altLang="tr-TR" sz="1600" dirty="0"/>
              <a:t> &lt; amount) { sip = </a:t>
            </a:r>
            <a:r>
              <a:rPr lang="en-US" altLang="tr-TR" sz="1600" dirty="0" err="1"/>
              <a:t>innerCoffee</a:t>
            </a:r>
            <a:r>
              <a:rPr lang="en-US" altLang="tr-TR" sz="1600" dirty="0"/>
              <a:t>; }</a:t>
            </a:r>
          </a:p>
          <a:p>
            <a:pPr>
              <a:lnSpc>
                <a:spcPct val="80000"/>
              </a:lnSpc>
              <a:spcBef>
                <a:spcPct val="0"/>
              </a:spcBef>
              <a:buClrTx/>
              <a:buSzTx/>
              <a:buFontTx/>
              <a:buNone/>
              <a:defRPr/>
            </a:pPr>
            <a:r>
              <a:rPr lang="en-US" altLang="tr-TR" sz="1600" dirty="0"/>
              <a:t>          </a:t>
            </a:r>
            <a:r>
              <a:rPr lang="en-US" altLang="tr-TR" sz="1600" dirty="0" err="1"/>
              <a:t>innerCoffee</a:t>
            </a:r>
            <a:r>
              <a:rPr lang="en-US" altLang="tr-TR" sz="1600" dirty="0"/>
              <a:t> -= sip; // return removed amount</a:t>
            </a:r>
          </a:p>
          <a:p>
            <a:pPr>
              <a:lnSpc>
                <a:spcPct val="80000"/>
              </a:lnSpc>
              <a:spcBef>
                <a:spcPct val="0"/>
              </a:spcBef>
              <a:buClrTx/>
              <a:buSzTx/>
              <a:buFontTx/>
              <a:buNone/>
              <a:defRPr/>
            </a:pPr>
            <a:r>
              <a:rPr lang="en-US" altLang="tr-TR" sz="1600" dirty="0"/>
              <a:t>          </a:t>
            </a:r>
            <a:r>
              <a:rPr lang="en-US" altLang="tr-TR" sz="1600" dirty="0" err="1"/>
              <a:t>returnValue</a:t>
            </a:r>
            <a:r>
              <a:rPr lang="en-US" altLang="tr-TR" sz="1600" dirty="0"/>
              <a:t> = sip; break; </a:t>
            </a:r>
          </a:p>
          <a:p>
            <a:pPr>
              <a:lnSpc>
                <a:spcPct val="80000"/>
              </a:lnSpc>
              <a:spcBef>
                <a:spcPct val="0"/>
              </a:spcBef>
              <a:buClrTx/>
              <a:buSzTx/>
              <a:buFontTx/>
              <a:buNone/>
              <a:defRPr/>
            </a:pPr>
            <a:r>
              <a:rPr lang="en-US" altLang="tr-TR" sz="1600" dirty="0"/>
              <a:t>    case SPILL: // set </a:t>
            </a:r>
            <a:r>
              <a:rPr lang="en-US" altLang="tr-TR" sz="1600" dirty="0" err="1"/>
              <a:t>innerCoffee</a:t>
            </a:r>
            <a:r>
              <a:rPr lang="en-US" altLang="tr-TR" sz="1600" dirty="0"/>
              <a:t> to 0 </a:t>
            </a:r>
          </a:p>
          <a:p>
            <a:pPr>
              <a:lnSpc>
                <a:spcPct val="80000"/>
              </a:lnSpc>
              <a:spcBef>
                <a:spcPct val="0"/>
              </a:spcBef>
              <a:buClrTx/>
              <a:buSzTx/>
              <a:buFontTx/>
              <a:buNone/>
              <a:defRPr/>
            </a:pPr>
            <a:r>
              <a:rPr lang="en-US" altLang="tr-TR" sz="1600" dirty="0"/>
              <a:t>	   amount int all = </a:t>
            </a:r>
            <a:r>
              <a:rPr lang="en-US" altLang="tr-TR" sz="1600" dirty="0" err="1"/>
              <a:t>innerCoffee</a:t>
            </a:r>
            <a:r>
              <a:rPr lang="en-US" altLang="tr-TR" sz="1600" dirty="0"/>
              <a:t>; </a:t>
            </a:r>
            <a:r>
              <a:rPr lang="en-US" altLang="tr-TR" sz="1600" dirty="0" err="1"/>
              <a:t>innerCoffee</a:t>
            </a:r>
            <a:r>
              <a:rPr lang="en-US" altLang="tr-TR" sz="1600" dirty="0"/>
              <a:t> = 0; // return all coffee</a:t>
            </a:r>
          </a:p>
          <a:p>
            <a:pPr>
              <a:lnSpc>
                <a:spcPct val="80000"/>
              </a:lnSpc>
              <a:spcBef>
                <a:spcPct val="0"/>
              </a:spcBef>
              <a:buClrTx/>
              <a:buSzTx/>
              <a:buFontTx/>
              <a:buNone/>
              <a:defRPr/>
            </a:pPr>
            <a:r>
              <a:rPr lang="en-US" altLang="tr-TR" sz="1600" dirty="0"/>
              <a:t>         </a:t>
            </a:r>
            <a:r>
              <a:rPr lang="en-US" altLang="tr-TR" sz="1600" dirty="0" err="1"/>
              <a:t>returnValue</a:t>
            </a:r>
            <a:r>
              <a:rPr lang="en-US" altLang="tr-TR" sz="1600" dirty="0"/>
              <a:t> = all;</a:t>
            </a:r>
          </a:p>
          <a:p>
            <a:pPr>
              <a:lnSpc>
                <a:spcPct val="80000"/>
              </a:lnSpc>
              <a:spcBef>
                <a:spcPct val="0"/>
              </a:spcBef>
              <a:buClrTx/>
              <a:buSzTx/>
              <a:buFontTx/>
              <a:buNone/>
              <a:defRPr/>
            </a:pPr>
            <a:r>
              <a:rPr lang="en-US" altLang="tr-TR" sz="1600" dirty="0"/>
              <a:t>    default: break; }</a:t>
            </a:r>
          </a:p>
          <a:p>
            <a:pPr>
              <a:lnSpc>
                <a:spcPct val="80000"/>
              </a:lnSpc>
              <a:spcBef>
                <a:spcPct val="0"/>
              </a:spcBef>
              <a:buClrTx/>
              <a:buSzTx/>
              <a:buFontTx/>
              <a:buNone/>
              <a:defRPr/>
            </a:pPr>
            <a:r>
              <a:rPr lang="en-US" altLang="tr-TR" sz="1600" dirty="0"/>
              <a:t>   return </a:t>
            </a:r>
            <a:r>
              <a:rPr lang="en-US" altLang="tr-TR" sz="1600" dirty="0" err="1"/>
              <a:t>returnValue</a:t>
            </a:r>
            <a:r>
              <a:rPr lang="en-US" altLang="tr-TR" sz="1600" dirty="0"/>
              <a:t>; } </a:t>
            </a:r>
          </a:p>
          <a:p>
            <a:pPr>
              <a:lnSpc>
                <a:spcPct val="80000"/>
              </a:lnSpc>
              <a:spcBef>
                <a:spcPct val="0"/>
              </a:spcBef>
              <a:buClrTx/>
              <a:buSzTx/>
              <a:buFontTx/>
              <a:buNone/>
              <a:defRPr/>
            </a:pPr>
            <a:r>
              <a:rPr lang="en-US" altLang="tr-TR" sz="1600" dirty="0"/>
              <a:t>} </a:t>
            </a:r>
          </a:p>
          <a:p>
            <a:pPr eaLnBrk="1" hangingPunct="1">
              <a:lnSpc>
                <a:spcPct val="80000"/>
              </a:lnSpc>
              <a:defRPr/>
            </a:pPr>
            <a:endParaRPr lang="en-US" altLang="tr-TR" sz="1600" dirty="0"/>
          </a:p>
        </p:txBody>
      </p:sp>
      <p:grpSp>
        <p:nvGrpSpPr>
          <p:cNvPr id="2" name="Group 9">
            <a:extLst>
              <a:ext uri="{FF2B5EF4-FFF2-40B4-BE49-F238E27FC236}">
                <a16:creationId xmlns:a16="http://schemas.microsoft.com/office/drawing/2014/main" id="{D0A5261C-A89C-89EF-DD7E-96A519272A08}"/>
              </a:ext>
            </a:extLst>
          </p:cNvPr>
          <p:cNvGrpSpPr>
            <a:grpSpLocks/>
          </p:cNvGrpSpPr>
          <p:nvPr/>
        </p:nvGrpSpPr>
        <p:grpSpPr bwMode="auto">
          <a:xfrm>
            <a:off x="3700463" y="1931988"/>
            <a:ext cx="5130800" cy="2959100"/>
            <a:chOff x="2633" y="1217"/>
            <a:chExt cx="3232" cy="1864"/>
          </a:xfrm>
        </p:grpSpPr>
        <p:sp>
          <p:nvSpPr>
            <p:cNvPr id="87045" name="Text Box 5">
              <a:extLst>
                <a:ext uri="{FF2B5EF4-FFF2-40B4-BE49-F238E27FC236}">
                  <a16:creationId xmlns:a16="http://schemas.microsoft.com/office/drawing/2014/main" id="{DBB0E2BC-41C4-432A-DEF7-A31206DEB330}"/>
                </a:ext>
              </a:extLst>
            </p:cNvPr>
            <p:cNvSpPr txBox="1">
              <a:spLocks noChangeArrowheads="1"/>
            </p:cNvSpPr>
            <p:nvPr/>
          </p:nvSpPr>
          <p:spPr bwMode="auto">
            <a:xfrm>
              <a:off x="4130" y="1217"/>
              <a:ext cx="173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Not cohesive:</a:t>
              </a:r>
            </a:p>
            <a:p>
              <a:pPr>
                <a:spcBef>
                  <a:spcPct val="0"/>
                </a:spcBef>
                <a:buClrTx/>
                <a:buSzTx/>
                <a:buFontTx/>
                <a:buNone/>
              </a:pPr>
              <a:r>
                <a:rPr lang="en-US" altLang="tr-TR" sz="2400">
                  <a:latin typeface="Tahoma" panose="020B0604030504040204" pitchFamily="34" charset="0"/>
                </a:rPr>
                <a:t>Too many different</a:t>
              </a:r>
            </a:p>
            <a:p>
              <a:pPr>
                <a:spcBef>
                  <a:spcPct val="0"/>
                </a:spcBef>
                <a:buClrTx/>
                <a:buSzTx/>
                <a:buFontTx/>
                <a:buNone/>
              </a:pPr>
              <a:r>
                <a:rPr lang="en-US" altLang="tr-TR" sz="2400">
                  <a:latin typeface="Tahoma" panose="020B0604030504040204" pitchFamily="34" charset="0"/>
                </a:rPr>
                <a:t>tasks for a method</a:t>
              </a:r>
            </a:p>
          </p:txBody>
        </p:sp>
        <p:sp>
          <p:nvSpPr>
            <p:cNvPr id="87046" name="Line 6">
              <a:extLst>
                <a:ext uri="{FF2B5EF4-FFF2-40B4-BE49-F238E27FC236}">
                  <a16:creationId xmlns:a16="http://schemas.microsoft.com/office/drawing/2014/main" id="{03847E1C-2BD1-FB7F-8BC2-BC5A2468C2BF}"/>
                </a:ext>
              </a:extLst>
            </p:cNvPr>
            <p:cNvSpPr>
              <a:spLocks noChangeShapeType="1"/>
            </p:cNvSpPr>
            <p:nvPr/>
          </p:nvSpPr>
          <p:spPr bwMode="auto">
            <a:xfrm flipV="1">
              <a:off x="2633" y="1801"/>
              <a:ext cx="1362" cy="2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47" name="Line 7">
              <a:extLst>
                <a:ext uri="{FF2B5EF4-FFF2-40B4-BE49-F238E27FC236}">
                  <a16:creationId xmlns:a16="http://schemas.microsoft.com/office/drawing/2014/main" id="{C8A65706-8549-E97F-4331-C49D9B28AFE6}"/>
                </a:ext>
              </a:extLst>
            </p:cNvPr>
            <p:cNvSpPr>
              <a:spLocks noChangeShapeType="1"/>
            </p:cNvSpPr>
            <p:nvPr/>
          </p:nvSpPr>
          <p:spPr bwMode="auto">
            <a:xfrm flipV="1">
              <a:off x="3273" y="1929"/>
              <a:ext cx="805" cy="4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48" name="Line 8">
              <a:extLst>
                <a:ext uri="{FF2B5EF4-FFF2-40B4-BE49-F238E27FC236}">
                  <a16:creationId xmlns:a16="http://schemas.microsoft.com/office/drawing/2014/main" id="{6D3DBBB5-8993-B7B5-A0A6-FADA9FDCE1E3}"/>
                </a:ext>
              </a:extLst>
            </p:cNvPr>
            <p:cNvSpPr>
              <a:spLocks noChangeShapeType="1"/>
            </p:cNvSpPr>
            <p:nvPr/>
          </p:nvSpPr>
          <p:spPr bwMode="auto">
            <a:xfrm flipV="1">
              <a:off x="3584" y="2066"/>
              <a:ext cx="613" cy="10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4DBAF58-EEA6-E8D2-CAC8-D08BBF4880C4}"/>
              </a:ext>
            </a:extLst>
          </p:cNvPr>
          <p:cNvSpPr>
            <a:spLocks noGrp="1" noChangeArrowheads="1"/>
          </p:cNvSpPr>
          <p:nvPr>
            <p:ph type="title"/>
          </p:nvPr>
        </p:nvSpPr>
        <p:spPr/>
        <p:txBody>
          <a:bodyPr/>
          <a:lstStyle/>
          <a:p>
            <a:pPr eaLnBrk="1" hangingPunct="1"/>
            <a:r>
              <a:rPr lang="en-US" altLang="tr-TR"/>
              <a:t>Coupling</a:t>
            </a:r>
          </a:p>
        </p:txBody>
      </p:sp>
      <p:sp>
        <p:nvSpPr>
          <p:cNvPr id="89091" name="Rectangle 3">
            <a:extLst>
              <a:ext uri="{FF2B5EF4-FFF2-40B4-BE49-F238E27FC236}">
                <a16:creationId xmlns:a16="http://schemas.microsoft.com/office/drawing/2014/main" id="{8E66A80A-B8BB-4AD4-0307-55851B1355FE}"/>
              </a:ext>
            </a:extLst>
          </p:cNvPr>
          <p:cNvSpPr>
            <a:spLocks noGrp="1" noChangeArrowheads="1"/>
          </p:cNvSpPr>
          <p:nvPr>
            <p:ph idx="1"/>
          </p:nvPr>
        </p:nvSpPr>
        <p:spPr/>
        <p:txBody>
          <a:bodyPr/>
          <a:lstStyle/>
          <a:p>
            <a:pPr eaLnBrk="1" hangingPunct="1">
              <a:lnSpc>
                <a:spcPct val="90000"/>
              </a:lnSpc>
            </a:pPr>
            <a:r>
              <a:rPr lang="en-US" altLang="tr-TR"/>
              <a:t>An external measure of object quality</a:t>
            </a:r>
          </a:p>
          <a:p>
            <a:pPr eaLnBrk="1" hangingPunct="1">
              <a:lnSpc>
                <a:spcPct val="90000"/>
              </a:lnSpc>
            </a:pPr>
            <a:r>
              <a:rPr lang="en-US" altLang="tr-TR"/>
              <a:t>Measures the complexity of the dependencies between objects in terms of the volume of communication and knowledge that objects have of one another</a:t>
            </a:r>
          </a:p>
          <a:p>
            <a:pPr eaLnBrk="1" hangingPunct="1">
              <a:lnSpc>
                <a:spcPct val="90000"/>
              </a:lnSpc>
            </a:pPr>
            <a:r>
              <a:rPr lang="en-US" altLang="tr-TR"/>
              <a:t>Goal: reduce unnecessary dependencies and make necessary dependencies coherent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C7AD9198-58E2-AC64-D1B7-E762571BAE33}"/>
              </a:ext>
            </a:extLst>
          </p:cNvPr>
          <p:cNvSpPr>
            <a:spLocks noGrp="1" noChangeArrowheads="1"/>
          </p:cNvSpPr>
          <p:nvPr>
            <p:ph type="title"/>
          </p:nvPr>
        </p:nvSpPr>
        <p:spPr/>
        <p:txBody>
          <a:bodyPr/>
          <a:lstStyle/>
          <a:p>
            <a:pPr eaLnBrk="1" hangingPunct="1"/>
            <a:r>
              <a:rPr lang="en-US" altLang="tr-TR"/>
              <a:t>Coupling</a:t>
            </a:r>
          </a:p>
        </p:txBody>
      </p:sp>
      <p:sp>
        <p:nvSpPr>
          <p:cNvPr id="90115" name="Rectangle 3">
            <a:extLst>
              <a:ext uri="{FF2B5EF4-FFF2-40B4-BE49-F238E27FC236}">
                <a16:creationId xmlns:a16="http://schemas.microsoft.com/office/drawing/2014/main" id="{A7B9865D-A4B7-24EB-DFB2-6F5D13068F0A}"/>
              </a:ext>
            </a:extLst>
          </p:cNvPr>
          <p:cNvSpPr>
            <a:spLocks noGrp="1" noChangeArrowheads="1"/>
          </p:cNvSpPr>
          <p:nvPr>
            <p:ph idx="1"/>
          </p:nvPr>
        </p:nvSpPr>
        <p:spPr/>
        <p:txBody>
          <a:bodyPr/>
          <a:lstStyle/>
          <a:p>
            <a:pPr eaLnBrk="1" hangingPunct="1"/>
            <a:r>
              <a:rPr lang="en-US" altLang="en-US"/>
              <a:t>A class with high coupling is undesirable since</a:t>
            </a:r>
          </a:p>
          <a:p>
            <a:pPr lvl="1" eaLnBrk="1" hangingPunct="1"/>
            <a:r>
              <a:rPr kumimoji="1" lang="en-US" altLang="en-US"/>
              <a:t>Changes in related classes force local changes</a:t>
            </a:r>
          </a:p>
          <a:p>
            <a:pPr lvl="1" eaLnBrk="1" hangingPunct="1"/>
            <a:r>
              <a:rPr kumimoji="1" lang="en-US" altLang="en-US"/>
              <a:t>The class is harder to understand in isolation</a:t>
            </a:r>
          </a:p>
          <a:p>
            <a:pPr lvl="1" eaLnBrk="1" hangingPunct="1"/>
            <a:r>
              <a:rPr kumimoji="1" lang="en-US" altLang="en-US"/>
              <a:t>The class is harder to reuse because its use requires the inclusion of all classes it is dependent upon.</a:t>
            </a:r>
            <a:endParaRPr lang="en-US" altLang="tr-T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a:extLst>
              <a:ext uri="{FF2B5EF4-FFF2-40B4-BE49-F238E27FC236}">
                <a16:creationId xmlns:a16="http://schemas.microsoft.com/office/drawing/2014/main" id="{2B052545-0B13-6A85-6498-523A749EB403}"/>
              </a:ext>
            </a:extLst>
          </p:cNvPr>
          <p:cNvSpPr>
            <a:spLocks noGrp="1" noChangeArrowheads="1"/>
          </p:cNvSpPr>
          <p:nvPr>
            <p:ph type="title"/>
          </p:nvPr>
        </p:nvSpPr>
        <p:spPr/>
        <p:txBody>
          <a:bodyPr/>
          <a:lstStyle/>
          <a:p>
            <a:pPr eaLnBrk="1" hangingPunct="1"/>
            <a:r>
              <a:rPr lang="en-US" altLang="tr-TR"/>
              <a:t>High Coupling Example</a:t>
            </a:r>
          </a:p>
        </p:txBody>
      </p:sp>
      <p:pic>
        <p:nvPicPr>
          <p:cNvPr id="91139" name="Picture 8">
            <a:extLst>
              <a:ext uri="{FF2B5EF4-FFF2-40B4-BE49-F238E27FC236}">
                <a16:creationId xmlns:a16="http://schemas.microsoft.com/office/drawing/2014/main" id="{C529BC90-4A74-EC85-9D33-16F414CDB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1646238"/>
            <a:ext cx="8482013"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Text Box 9">
            <a:extLst>
              <a:ext uri="{FF2B5EF4-FFF2-40B4-BE49-F238E27FC236}">
                <a16:creationId xmlns:a16="http://schemas.microsoft.com/office/drawing/2014/main" id="{94B386F3-5B01-134C-8449-FEAE288B4FFC}"/>
              </a:ext>
            </a:extLst>
          </p:cNvPr>
          <p:cNvSpPr txBox="1">
            <a:spLocks noChangeArrowheads="1"/>
          </p:cNvSpPr>
          <p:nvPr/>
        </p:nvSpPr>
        <p:spPr bwMode="auto">
          <a:xfrm>
            <a:off x="4494213" y="6380163"/>
            <a:ext cx="2924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Tahoma" panose="020B0604030504040204" pitchFamily="34" charset="0"/>
              </a:rPr>
              <a:t>From http://www.antipatterns.com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A78F749-F877-96B3-56A2-9BED9CB31E94}"/>
              </a:ext>
            </a:extLst>
          </p:cNvPr>
          <p:cNvSpPr>
            <a:spLocks noGrp="1" noChangeArrowheads="1"/>
          </p:cNvSpPr>
          <p:nvPr>
            <p:ph type="title"/>
          </p:nvPr>
        </p:nvSpPr>
        <p:spPr>
          <a:xfrm>
            <a:off x="373063" y="88900"/>
            <a:ext cx="8570912" cy="1143000"/>
          </a:xfrm>
        </p:spPr>
        <p:txBody>
          <a:bodyPr/>
          <a:lstStyle/>
          <a:p>
            <a:pPr eaLnBrk="1" hangingPunct="1"/>
            <a:r>
              <a:rPr lang="en-US" altLang="tr-TR" sz="4000"/>
              <a:t>Library Example:Removing coupling</a:t>
            </a:r>
          </a:p>
        </p:txBody>
      </p:sp>
      <p:sp>
        <p:nvSpPr>
          <p:cNvPr id="93187" name="Rectangle 3">
            <a:extLst>
              <a:ext uri="{FF2B5EF4-FFF2-40B4-BE49-F238E27FC236}">
                <a16:creationId xmlns:a16="http://schemas.microsoft.com/office/drawing/2014/main" id="{7F788282-BB78-AEF1-27A8-4F32E2076D35}"/>
              </a:ext>
            </a:extLst>
          </p:cNvPr>
          <p:cNvSpPr>
            <a:spLocks noChangeArrowheads="1"/>
          </p:cNvSpPr>
          <p:nvPr/>
        </p:nvSpPr>
        <p:spPr bwMode="auto">
          <a:xfrm>
            <a:off x="496888" y="1150938"/>
            <a:ext cx="3433762" cy="252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93188" name="Text Box 4">
            <a:extLst>
              <a:ext uri="{FF2B5EF4-FFF2-40B4-BE49-F238E27FC236}">
                <a16:creationId xmlns:a16="http://schemas.microsoft.com/office/drawing/2014/main" id="{82A58B06-7365-9C71-6842-3C0DC67DD727}"/>
              </a:ext>
            </a:extLst>
          </p:cNvPr>
          <p:cNvSpPr txBox="1">
            <a:spLocks noChangeArrowheads="1"/>
          </p:cNvSpPr>
          <p:nvPr/>
        </p:nvSpPr>
        <p:spPr bwMode="auto">
          <a:xfrm>
            <a:off x="1295400" y="1274763"/>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LibraryControl</a:t>
            </a:r>
          </a:p>
        </p:txBody>
      </p:sp>
      <p:sp>
        <p:nvSpPr>
          <p:cNvPr id="93189" name="Text Box 5">
            <a:extLst>
              <a:ext uri="{FF2B5EF4-FFF2-40B4-BE49-F238E27FC236}">
                <a16:creationId xmlns:a16="http://schemas.microsoft.com/office/drawing/2014/main" id="{04CCCD14-44E1-6CFD-25F6-8E511994678D}"/>
              </a:ext>
            </a:extLst>
          </p:cNvPr>
          <p:cNvSpPr txBox="1">
            <a:spLocks noChangeArrowheads="1"/>
          </p:cNvSpPr>
          <p:nvPr/>
        </p:nvSpPr>
        <p:spPr bwMode="auto">
          <a:xfrm>
            <a:off x="623888" y="2066925"/>
            <a:ext cx="2443162"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+doInventory()</a:t>
            </a:r>
          </a:p>
          <a:p>
            <a:pPr>
              <a:spcBef>
                <a:spcPct val="0"/>
              </a:spcBef>
              <a:buClrTx/>
              <a:buSzTx/>
              <a:buFontTx/>
              <a:buNone/>
            </a:pPr>
            <a:r>
              <a:rPr lang="en-US" altLang="tr-TR" sz="1800">
                <a:latin typeface="Tahoma" panose="020B0604030504040204" pitchFamily="34" charset="0"/>
              </a:rPr>
              <a:t>+print()</a:t>
            </a:r>
          </a:p>
          <a:p>
            <a:pPr>
              <a:spcBef>
                <a:spcPct val="0"/>
              </a:spcBef>
              <a:buClrTx/>
              <a:buSzTx/>
              <a:buFontTx/>
              <a:buNone/>
            </a:pPr>
            <a:r>
              <a:rPr lang="en-US" altLang="tr-TR" sz="1800">
                <a:latin typeface="Tahoma" panose="020B0604030504040204" pitchFamily="34" charset="0"/>
              </a:rPr>
              <a:t>+issueLibraryCard()</a:t>
            </a:r>
          </a:p>
          <a:p>
            <a:pPr>
              <a:spcBef>
                <a:spcPct val="0"/>
              </a:spcBef>
              <a:buClrTx/>
              <a:buSzTx/>
              <a:buFontTx/>
              <a:buNone/>
            </a:pPr>
            <a:r>
              <a:rPr lang="en-US" altLang="tr-TR" sz="1800">
                <a:latin typeface="Tahoma" panose="020B0604030504040204" pitchFamily="34" charset="0"/>
              </a:rPr>
              <a:t>+calculateLateFine(…)</a:t>
            </a:r>
          </a:p>
          <a:p>
            <a:pPr>
              <a:spcBef>
                <a:spcPct val="0"/>
              </a:spcBef>
              <a:buClrTx/>
              <a:buSzTx/>
              <a:buFontTx/>
              <a:buNone/>
            </a:pPr>
            <a:r>
              <a:rPr lang="en-US" altLang="tr-TR" sz="1800">
                <a:latin typeface="Tahoma" panose="020B0604030504040204" pitchFamily="34" charset="0"/>
              </a:rPr>
              <a:t>……..</a:t>
            </a:r>
          </a:p>
        </p:txBody>
      </p:sp>
      <p:sp>
        <p:nvSpPr>
          <p:cNvPr id="93190" name="Text Box 6">
            <a:extLst>
              <a:ext uri="{FF2B5EF4-FFF2-40B4-BE49-F238E27FC236}">
                <a16:creationId xmlns:a16="http://schemas.microsoft.com/office/drawing/2014/main" id="{52EC2831-78AD-FA43-0135-D6A83476CF0A}"/>
              </a:ext>
            </a:extLst>
          </p:cNvPr>
          <p:cNvSpPr txBox="1">
            <a:spLocks noChangeArrowheads="1"/>
          </p:cNvSpPr>
          <p:nvPr/>
        </p:nvSpPr>
        <p:spPr bwMode="auto">
          <a:xfrm>
            <a:off x="4494213" y="6380163"/>
            <a:ext cx="2924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Tahoma" panose="020B0604030504040204" pitchFamily="34" charset="0"/>
              </a:rPr>
              <a:t>From http://www.antipatterns.com</a:t>
            </a:r>
          </a:p>
        </p:txBody>
      </p:sp>
      <p:sp>
        <p:nvSpPr>
          <p:cNvPr id="93191" name="Rectangle 7">
            <a:extLst>
              <a:ext uri="{FF2B5EF4-FFF2-40B4-BE49-F238E27FC236}">
                <a16:creationId xmlns:a16="http://schemas.microsoft.com/office/drawing/2014/main" id="{F813F8A3-105B-52BF-99C4-2D986B23C378}"/>
              </a:ext>
            </a:extLst>
          </p:cNvPr>
          <p:cNvSpPr>
            <a:spLocks noChangeArrowheads="1"/>
          </p:cNvSpPr>
          <p:nvPr/>
        </p:nvSpPr>
        <p:spPr bwMode="auto">
          <a:xfrm>
            <a:off x="889000" y="4170363"/>
            <a:ext cx="3021013" cy="2519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93192" name="Text Box 8">
            <a:extLst>
              <a:ext uri="{FF2B5EF4-FFF2-40B4-BE49-F238E27FC236}">
                <a16:creationId xmlns:a16="http://schemas.microsoft.com/office/drawing/2014/main" id="{6BA994F6-E6C5-3332-12F6-B6293C98A7EB}"/>
              </a:ext>
            </a:extLst>
          </p:cNvPr>
          <p:cNvSpPr txBox="1">
            <a:spLocks noChangeArrowheads="1"/>
          </p:cNvSpPr>
          <p:nvPr/>
        </p:nvSpPr>
        <p:spPr bwMode="auto">
          <a:xfrm>
            <a:off x="1687513" y="4246563"/>
            <a:ext cx="941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Catalog</a:t>
            </a:r>
          </a:p>
        </p:txBody>
      </p:sp>
      <p:sp>
        <p:nvSpPr>
          <p:cNvPr id="93193" name="Text Box 9">
            <a:extLst>
              <a:ext uri="{FF2B5EF4-FFF2-40B4-BE49-F238E27FC236}">
                <a16:creationId xmlns:a16="http://schemas.microsoft.com/office/drawing/2014/main" id="{A7209606-B8D5-CC84-80A5-A9F0C3894EAC}"/>
              </a:ext>
            </a:extLst>
          </p:cNvPr>
          <p:cNvSpPr txBox="1">
            <a:spLocks noChangeArrowheads="1"/>
          </p:cNvSpPr>
          <p:nvPr/>
        </p:nvSpPr>
        <p:spPr bwMode="auto">
          <a:xfrm>
            <a:off x="1041400" y="4540250"/>
            <a:ext cx="1204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-topic</a:t>
            </a:r>
          </a:p>
          <a:p>
            <a:pPr>
              <a:spcBef>
                <a:spcPct val="0"/>
              </a:spcBef>
              <a:buClrTx/>
              <a:buSzTx/>
              <a:buFontTx/>
              <a:buNone/>
            </a:pPr>
            <a:r>
              <a:rPr lang="en-US" altLang="tr-TR" sz="1800">
                <a:latin typeface="Tahoma" panose="020B0604030504040204" pitchFamily="34" charset="0"/>
              </a:rPr>
              <a:t>-inventory</a:t>
            </a:r>
          </a:p>
        </p:txBody>
      </p:sp>
      <p:sp>
        <p:nvSpPr>
          <p:cNvPr id="93194" name="Line 10">
            <a:extLst>
              <a:ext uri="{FF2B5EF4-FFF2-40B4-BE49-F238E27FC236}">
                <a16:creationId xmlns:a16="http://schemas.microsoft.com/office/drawing/2014/main" id="{A35BBBB6-9F38-117D-8129-08CFBA4F538A}"/>
              </a:ext>
            </a:extLst>
          </p:cNvPr>
          <p:cNvSpPr>
            <a:spLocks noChangeShapeType="1"/>
          </p:cNvSpPr>
          <p:nvPr/>
        </p:nvSpPr>
        <p:spPr bwMode="auto">
          <a:xfrm flipV="1">
            <a:off x="903288" y="4600575"/>
            <a:ext cx="29908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5" name="Line 11">
            <a:extLst>
              <a:ext uri="{FF2B5EF4-FFF2-40B4-BE49-F238E27FC236}">
                <a16:creationId xmlns:a16="http://schemas.microsoft.com/office/drawing/2014/main" id="{98FEB3EC-4584-6A34-965C-0E6A5890C150}"/>
              </a:ext>
            </a:extLst>
          </p:cNvPr>
          <p:cNvSpPr>
            <a:spLocks noChangeShapeType="1"/>
          </p:cNvSpPr>
          <p:nvPr/>
        </p:nvSpPr>
        <p:spPr bwMode="auto">
          <a:xfrm>
            <a:off x="484188" y="1747838"/>
            <a:ext cx="3482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6" name="Line 12">
            <a:extLst>
              <a:ext uri="{FF2B5EF4-FFF2-40B4-BE49-F238E27FC236}">
                <a16:creationId xmlns:a16="http://schemas.microsoft.com/office/drawing/2014/main" id="{093C5ECA-C188-3591-EAF3-40DB01CFED78}"/>
              </a:ext>
            </a:extLst>
          </p:cNvPr>
          <p:cNvSpPr>
            <a:spLocks noChangeShapeType="1"/>
          </p:cNvSpPr>
          <p:nvPr/>
        </p:nvSpPr>
        <p:spPr bwMode="auto">
          <a:xfrm>
            <a:off x="457200" y="1868488"/>
            <a:ext cx="3482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7" name="Text Box 13">
            <a:extLst>
              <a:ext uri="{FF2B5EF4-FFF2-40B4-BE49-F238E27FC236}">
                <a16:creationId xmlns:a16="http://schemas.microsoft.com/office/drawing/2014/main" id="{59E4839E-3229-0D3A-BA80-F73638C1C938}"/>
              </a:ext>
            </a:extLst>
          </p:cNvPr>
          <p:cNvSpPr txBox="1">
            <a:spLocks noChangeArrowheads="1"/>
          </p:cNvSpPr>
          <p:nvPr/>
        </p:nvSpPr>
        <p:spPr bwMode="auto">
          <a:xfrm>
            <a:off x="927100" y="5133975"/>
            <a:ext cx="25828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rgbClr val="000000"/>
                </a:solidFill>
                <a:latin typeface="Tahoma" panose="020B0604030504040204" pitchFamily="34" charset="0"/>
              </a:rPr>
              <a:t>+printCatalog()</a:t>
            </a:r>
          </a:p>
          <a:p>
            <a:pPr>
              <a:spcBef>
                <a:spcPct val="0"/>
              </a:spcBef>
              <a:buClrTx/>
              <a:buSzTx/>
              <a:buFontTx/>
              <a:buNone/>
            </a:pPr>
            <a:r>
              <a:rPr lang="en-US" altLang="tr-TR" sz="1800">
                <a:solidFill>
                  <a:srgbClr val="000000"/>
                </a:solidFill>
                <a:latin typeface="Tahoma" panose="020B0604030504040204" pitchFamily="34" charset="0"/>
              </a:rPr>
              <a:t>+sortCatalog()</a:t>
            </a:r>
          </a:p>
          <a:p>
            <a:pPr>
              <a:spcBef>
                <a:spcPct val="0"/>
              </a:spcBef>
              <a:buClrTx/>
              <a:buSzTx/>
              <a:buFontTx/>
              <a:buNone/>
            </a:pPr>
            <a:r>
              <a:rPr lang="en-US" altLang="tr-TR" sz="1800">
                <a:solidFill>
                  <a:srgbClr val="000000"/>
                </a:solidFill>
                <a:latin typeface="Tahoma" panose="020B0604030504040204" pitchFamily="34" charset="0"/>
              </a:rPr>
              <a:t>+searchCatalog(param)</a:t>
            </a:r>
          </a:p>
          <a:p>
            <a:pPr>
              <a:spcBef>
                <a:spcPct val="0"/>
              </a:spcBef>
              <a:buClrTx/>
              <a:buSzTx/>
              <a:buFontTx/>
              <a:buNone/>
            </a:pPr>
            <a:r>
              <a:rPr lang="en-US" altLang="tr-TR" sz="1800">
                <a:solidFill>
                  <a:srgbClr val="000000"/>
                </a:solidFill>
                <a:latin typeface="Tahoma" panose="020B0604030504040204" pitchFamily="34" charset="0"/>
              </a:rPr>
              <a:t>+listCatalogs()</a:t>
            </a:r>
            <a:endParaRPr lang="en-US" altLang="tr-TR" sz="1800">
              <a:latin typeface="Tahoma" panose="020B0604030504040204" pitchFamily="34" charset="0"/>
            </a:endParaRPr>
          </a:p>
          <a:p>
            <a:pPr>
              <a:spcBef>
                <a:spcPct val="0"/>
              </a:spcBef>
              <a:buClrTx/>
              <a:buSzTx/>
              <a:buFontTx/>
              <a:buNone/>
            </a:pPr>
            <a:r>
              <a:rPr lang="en-US" altLang="tr-TR" sz="1800">
                <a:solidFill>
                  <a:srgbClr val="000000"/>
                </a:solidFill>
                <a:latin typeface="Tahoma" panose="020B0604030504040204" pitchFamily="34" charset="0"/>
              </a:rPr>
              <a:t>+archiveCatalogs(..)</a:t>
            </a:r>
            <a:endParaRPr lang="en-US" altLang="tr-TR" sz="1800">
              <a:latin typeface="Tahoma" panose="020B0604030504040204" pitchFamily="34" charset="0"/>
            </a:endParaRPr>
          </a:p>
        </p:txBody>
      </p:sp>
      <p:grpSp>
        <p:nvGrpSpPr>
          <p:cNvPr id="93198" name="Group 14">
            <a:extLst>
              <a:ext uri="{FF2B5EF4-FFF2-40B4-BE49-F238E27FC236}">
                <a16:creationId xmlns:a16="http://schemas.microsoft.com/office/drawing/2014/main" id="{C445C981-0027-6769-ACF9-A7C12B293E3F}"/>
              </a:ext>
            </a:extLst>
          </p:cNvPr>
          <p:cNvGrpSpPr>
            <a:grpSpLocks/>
          </p:cNvGrpSpPr>
          <p:nvPr/>
        </p:nvGrpSpPr>
        <p:grpSpPr bwMode="auto">
          <a:xfrm>
            <a:off x="5284788" y="1255713"/>
            <a:ext cx="2366962" cy="3040062"/>
            <a:chOff x="3381" y="966"/>
            <a:chExt cx="1491" cy="1915"/>
          </a:xfrm>
        </p:grpSpPr>
        <p:sp>
          <p:nvSpPr>
            <p:cNvPr id="93206" name="Rectangle 15">
              <a:extLst>
                <a:ext uri="{FF2B5EF4-FFF2-40B4-BE49-F238E27FC236}">
                  <a16:creationId xmlns:a16="http://schemas.microsoft.com/office/drawing/2014/main" id="{DF9EF1A0-1333-BF54-B71E-CC4006194590}"/>
                </a:ext>
              </a:extLst>
            </p:cNvPr>
            <p:cNvSpPr>
              <a:spLocks noChangeArrowheads="1"/>
            </p:cNvSpPr>
            <p:nvPr/>
          </p:nvSpPr>
          <p:spPr bwMode="auto">
            <a:xfrm>
              <a:off x="3381" y="966"/>
              <a:ext cx="1483" cy="19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93207" name="Text Box 16">
              <a:extLst>
                <a:ext uri="{FF2B5EF4-FFF2-40B4-BE49-F238E27FC236}">
                  <a16:creationId xmlns:a16="http://schemas.microsoft.com/office/drawing/2014/main" id="{83452B13-72F1-2BEB-D54E-7E083D49A540}"/>
                </a:ext>
              </a:extLst>
            </p:cNvPr>
            <p:cNvSpPr txBox="1">
              <a:spLocks noChangeArrowheads="1"/>
            </p:cNvSpPr>
            <p:nvPr/>
          </p:nvSpPr>
          <p:spPr bwMode="auto">
            <a:xfrm>
              <a:off x="3763" y="996"/>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Item</a:t>
              </a:r>
            </a:p>
          </p:txBody>
        </p:sp>
        <p:sp>
          <p:nvSpPr>
            <p:cNvPr id="93208" name="Text Box 17">
              <a:extLst>
                <a:ext uri="{FF2B5EF4-FFF2-40B4-BE49-F238E27FC236}">
                  <a16:creationId xmlns:a16="http://schemas.microsoft.com/office/drawing/2014/main" id="{C19AEBA6-2C49-6ED8-4C83-3E6A198D3A03}"/>
                </a:ext>
              </a:extLst>
            </p:cNvPr>
            <p:cNvSpPr txBox="1">
              <a:spLocks noChangeArrowheads="1"/>
            </p:cNvSpPr>
            <p:nvPr/>
          </p:nvSpPr>
          <p:spPr bwMode="auto">
            <a:xfrm>
              <a:off x="3508" y="1243"/>
              <a:ext cx="58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-title</a:t>
              </a:r>
            </a:p>
            <a:p>
              <a:pPr>
                <a:spcBef>
                  <a:spcPct val="0"/>
                </a:spcBef>
                <a:buClrTx/>
                <a:buSzTx/>
                <a:buFontTx/>
                <a:buNone/>
              </a:pPr>
              <a:r>
                <a:rPr lang="en-US" altLang="tr-TR" sz="1800">
                  <a:latin typeface="Tahoma" panose="020B0604030504040204" pitchFamily="34" charset="0"/>
                </a:rPr>
                <a:t>-author</a:t>
              </a:r>
            </a:p>
            <a:p>
              <a:pPr>
                <a:spcBef>
                  <a:spcPct val="0"/>
                </a:spcBef>
                <a:buClrTx/>
                <a:buSzTx/>
                <a:buFontTx/>
                <a:buNone/>
              </a:pPr>
              <a:r>
                <a:rPr lang="en-US" altLang="tr-TR" sz="1800">
                  <a:latin typeface="Tahoma" panose="020B0604030504040204" pitchFamily="34" charset="0"/>
                </a:rPr>
                <a:t>….</a:t>
              </a:r>
            </a:p>
          </p:txBody>
        </p:sp>
        <p:sp>
          <p:nvSpPr>
            <p:cNvPr id="93209" name="Line 18">
              <a:extLst>
                <a:ext uri="{FF2B5EF4-FFF2-40B4-BE49-F238E27FC236}">
                  <a16:creationId xmlns:a16="http://schemas.microsoft.com/office/drawing/2014/main" id="{56BC8C3E-C9BA-C9F2-C550-F229F3A9AB73}"/>
                </a:ext>
              </a:extLst>
            </p:cNvPr>
            <p:cNvSpPr>
              <a:spLocks noChangeShapeType="1"/>
            </p:cNvSpPr>
            <p:nvPr/>
          </p:nvSpPr>
          <p:spPr bwMode="auto">
            <a:xfrm flipV="1">
              <a:off x="3388" y="1228"/>
              <a:ext cx="146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10" name="Text Box 19">
              <a:extLst>
                <a:ext uri="{FF2B5EF4-FFF2-40B4-BE49-F238E27FC236}">
                  <a16:creationId xmlns:a16="http://schemas.microsoft.com/office/drawing/2014/main" id="{F04E18CD-7153-7C3A-A879-C86570BDCF7D}"/>
                </a:ext>
              </a:extLst>
            </p:cNvPr>
            <p:cNvSpPr txBox="1">
              <a:spLocks noChangeArrowheads="1"/>
            </p:cNvSpPr>
            <p:nvPr/>
          </p:nvSpPr>
          <p:spPr bwMode="auto">
            <a:xfrm>
              <a:off x="3397" y="1785"/>
              <a:ext cx="1297"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rgbClr val="00FF00"/>
                  </a:solidFill>
                  <a:latin typeface="Tahoma" panose="020B0604030504040204" pitchFamily="34" charset="0"/>
                </a:rPr>
                <a:t>+checkOut(item)</a:t>
              </a:r>
            </a:p>
            <a:p>
              <a:pPr>
                <a:spcBef>
                  <a:spcPct val="0"/>
                </a:spcBef>
                <a:buClrTx/>
                <a:buSzTx/>
                <a:buFontTx/>
                <a:buNone/>
              </a:pPr>
              <a:r>
                <a:rPr lang="en-US" altLang="tr-TR" sz="1800">
                  <a:solidFill>
                    <a:srgbClr val="00FF00"/>
                  </a:solidFill>
                  <a:latin typeface="Tahoma" panose="020B0604030504040204" pitchFamily="34" charset="0"/>
                </a:rPr>
                <a:t>+checkIn(item)</a:t>
              </a:r>
            </a:p>
            <a:p>
              <a:pPr>
                <a:spcBef>
                  <a:spcPct val="0"/>
                </a:spcBef>
                <a:buClrTx/>
                <a:buSzTx/>
                <a:buFontTx/>
                <a:buNone/>
              </a:pPr>
              <a:r>
                <a:rPr lang="en-US" altLang="tr-TR" sz="1800">
                  <a:solidFill>
                    <a:srgbClr val="00FF00"/>
                  </a:solidFill>
                  <a:latin typeface="Tahoma" panose="020B0604030504040204" pitchFamily="34" charset="0"/>
                </a:rPr>
                <a:t>+addItem(item)</a:t>
              </a:r>
            </a:p>
            <a:p>
              <a:pPr>
                <a:spcBef>
                  <a:spcPct val="0"/>
                </a:spcBef>
                <a:buClrTx/>
                <a:buSzTx/>
                <a:buFontTx/>
                <a:buNone/>
              </a:pPr>
              <a:r>
                <a:rPr lang="en-US" altLang="tr-TR" sz="1800">
                  <a:solidFill>
                    <a:srgbClr val="00FF00"/>
                  </a:solidFill>
                  <a:latin typeface="Tahoma" panose="020B0604030504040204" pitchFamily="34" charset="0"/>
                </a:rPr>
                <a:t>+deleteItem(item)</a:t>
              </a:r>
            </a:p>
            <a:p>
              <a:pPr>
                <a:spcBef>
                  <a:spcPct val="0"/>
                </a:spcBef>
                <a:buClrTx/>
                <a:buSzTx/>
                <a:buFontTx/>
                <a:buNone/>
              </a:pPr>
              <a:r>
                <a:rPr lang="en-US" altLang="tr-TR" sz="1800">
                  <a:solidFill>
                    <a:srgbClr val="00FF00"/>
                  </a:solidFill>
                  <a:latin typeface="Tahoma" panose="020B0604030504040204" pitchFamily="34" charset="0"/>
                </a:rPr>
                <a:t>+editItem(item)</a:t>
              </a:r>
            </a:p>
            <a:p>
              <a:pPr>
                <a:spcBef>
                  <a:spcPct val="0"/>
                </a:spcBef>
                <a:buClrTx/>
                <a:buSzTx/>
                <a:buFontTx/>
                <a:buNone/>
              </a:pPr>
              <a:r>
                <a:rPr lang="en-US" altLang="tr-TR" sz="1800">
                  <a:solidFill>
                    <a:srgbClr val="00FF00"/>
                  </a:solidFill>
                  <a:latin typeface="Tahoma" panose="020B0604030504040204" pitchFamily="34" charset="0"/>
                </a:rPr>
                <a:t>+findItem(item)</a:t>
              </a:r>
            </a:p>
          </p:txBody>
        </p:sp>
        <p:sp>
          <p:nvSpPr>
            <p:cNvPr id="93211" name="Line 20">
              <a:extLst>
                <a:ext uri="{FF2B5EF4-FFF2-40B4-BE49-F238E27FC236}">
                  <a16:creationId xmlns:a16="http://schemas.microsoft.com/office/drawing/2014/main" id="{F738463D-224B-48A5-43D2-1AFF276F69F3}"/>
                </a:ext>
              </a:extLst>
            </p:cNvPr>
            <p:cNvSpPr>
              <a:spLocks noChangeShapeType="1"/>
            </p:cNvSpPr>
            <p:nvPr/>
          </p:nvSpPr>
          <p:spPr bwMode="auto">
            <a:xfrm flipV="1">
              <a:off x="3406" y="1787"/>
              <a:ext cx="146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199" name="Line 21">
            <a:extLst>
              <a:ext uri="{FF2B5EF4-FFF2-40B4-BE49-F238E27FC236}">
                <a16:creationId xmlns:a16="http://schemas.microsoft.com/office/drawing/2014/main" id="{126493C6-5A4B-6DA3-F6A2-C00F401A50C9}"/>
              </a:ext>
            </a:extLst>
          </p:cNvPr>
          <p:cNvSpPr>
            <a:spLocks noChangeShapeType="1"/>
          </p:cNvSpPr>
          <p:nvPr/>
        </p:nvSpPr>
        <p:spPr bwMode="auto">
          <a:xfrm flipV="1">
            <a:off x="952500" y="5162550"/>
            <a:ext cx="29908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0" name="Line 22">
            <a:extLst>
              <a:ext uri="{FF2B5EF4-FFF2-40B4-BE49-F238E27FC236}">
                <a16:creationId xmlns:a16="http://schemas.microsoft.com/office/drawing/2014/main" id="{7BEEA9F3-46AB-455B-DB39-A6257924F134}"/>
              </a:ext>
            </a:extLst>
          </p:cNvPr>
          <p:cNvSpPr>
            <a:spLocks noChangeShapeType="1"/>
          </p:cNvSpPr>
          <p:nvPr/>
        </p:nvSpPr>
        <p:spPr bwMode="auto">
          <a:xfrm>
            <a:off x="3940175" y="2057400"/>
            <a:ext cx="13716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cxnSp>
        <p:nvCxnSpPr>
          <p:cNvPr id="93201" name="AutoShape 23">
            <a:extLst>
              <a:ext uri="{FF2B5EF4-FFF2-40B4-BE49-F238E27FC236}">
                <a16:creationId xmlns:a16="http://schemas.microsoft.com/office/drawing/2014/main" id="{FD4CE2F2-FA1F-55D1-0860-44D69C5D5757}"/>
              </a:ext>
            </a:extLst>
          </p:cNvPr>
          <p:cNvCxnSpPr>
            <a:cxnSpLocks noChangeShapeType="1"/>
            <a:stCxn id="93187" idx="3"/>
            <a:endCxn id="93191" idx="3"/>
          </p:cNvCxnSpPr>
          <p:nvPr/>
        </p:nvCxnSpPr>
        <p:spPr bwMode="auto">
          <a:xfrm flipH="1">
            <a:off x="3910013" y="2416175"/>
            <a:ext cx="20637" cy="3014663"/>
          </a:xfrm>
          <a:prstGeom prst="bentConnector3">
            <a:avLst>
              <a:gd name="adj1" fmla="val -3846157"/>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grpSp>
        <p:nvGrpSpPr>
          <p:cNvPr id="3" name="Group 24">
            <a:extLst>
              <a:ext uri="{FF2B5EF4-FFF2-40B4-BE49-F238E27FC236}">
                <a16:creationId xmlns:a16="http://schemas.microsoft.com/office/drawing/2014/main" id="{7A44AEAD-E6B1-DD6D-2379-B52974723741}"/>
              </a:ext>
            </a:extLst>
          </p:cNvPr>
          <p:cNvGrpSpPr>
            <a:grpSpLocks/>
          </p:cNvGrpSpPr>
          <p:nvPr/>
        </p:nvGrpSpPr>
        <p:grpSpPr bwMode="auto">
          <a:xfrm>
            <a:off x="4383088" y="1693863"/>
            <a:ext cx="592137" cy="700087"/>
            <a:chOff x="2761" y="1067"/>
            <a:chExt cx="373" cy="441"/>
          </a:xfrm>
        </p:grpSpPr>
        <p:sp>
          <p:nvSpPr>
            <p:cNvPr id="93204" name="Line 25">
              <a:extLst>
                <a:ext uri="{FF2B5EF4-FFF2-40B4-BE49-F238E27FC236}">
                  <a16:creationId xmlns:a16="http://schemas.microsoft.com/office/drawing/2014/main" id="{F5DF047A-1682-2A07-A522-89CE859A94EA}"/>
                </a:ext>
              </a:extLst>
            </p:cNvPr>
            <p:cNvSpPr>
              <a:spLocks noChangeShapeType="1"/>
            </p:cNvSpPr>
            <p:nvPr/>
          </p:nvSpPr>
          <p:spPr bwMode="auto">
            <a:xfrm>
              <a:off x="2787" y="1067"/>
              <a:ext cx="347" cy="44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5" name="Line 26">
              <a:extLst>
                <a:ext uri="{FF2B5EF4-FFF2-40B4-BE49-F238E27FC236}">
                  <a16:creationId xmlns:a16="http://schemas.microsoft.com/office/drawing/2014/main" id="{E13BAB75-F3C1-77BF-CF2F-63013A7FF78B}"/>
                </a:ext>
              </a:extLst>
            </p:cNvPr>
            <p:cNvSpPr>
              <a:spLocks noChangeShapeType="1"/>
            </p:cNvSpPr>
            <p:nvPr/>
          </p:nvSpPr>
          <p:spPr bwMode="auto">
            <a:xfrm flipH="1">
              <a:off x="2761" y="1067"/>
              <a:ext cx="314" cy="39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2843" name="Text Box 27">
            <a:extLst>
              <a:ext uri="{FF2B5EF4-FFF2-40B4-BE49-F238E27FC236}">
                <a16:creationId xmlns:a16="http://schemas.microsoft.com/office/drawing/2014/main" id="{140C16D1-B210-F4C1-B242-261D83D4224C}"/>
              </a:ext>
            </a:extLst>
          </p:cNvPr>
          <p:cNvSpPr txBox="1">
            <a:spLocks noChangeArrowheads="1"/>
          </p:cNvSpPr>
          <p:nvPr/>
        </p:nvSpPr>
        <p:spPr bwMode="auto">
          <a:xfrm>
            <a:off x="6351588" y="4805363"/>
            <a:ext cx="183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Far coupling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4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92D71B7-6EDA-CDB6-6526-5EF71C24E373}"/>
              </a:ext>
            </a:extLst>
          </p:cNvPr>
          <p:cNvSpPr>
            <a:spLocks noGrp="1" noChangeArrowheads="1"/>
          </p:cNvSpPr>
          <p:nvPr>
            <p:ph type="title"/>
          </p:nvPr>
        </p:nvSpPr>
        <p:spPr>
          <a:xfrm>
            <a:off x="373063" y="0"/>
            <a:ext cx="8229600" cy="1143000"/>
          </a:xfrm>
        </p:spPr>
        <p:txBody>
          <a:bodyPr/>
          <a:lstStyle/>
          <a:p>
            <a:pPr eaLnBrk="1" hangingPunct="1"/>
            <a:r>
              <a:rPr lang="en-US" altLang="tr-TR"/>
              <a:t>Library Example</a:t>
            </a:r>
          </a:p>
        </p:txBody>
      </p:sp>
      <p:sp>
        <p:nvSpPr>
          <p:cNvPr id="94211" name="Rectangle 3">
            <a:extLst>
              <a:ext uri="{FF2B5EF4-FFF2-40B4-BE49-F238E27FC236}">
                <a16:creationId xmlns:a16="http://schemas.microsoft.com/office/drawing/2014/main" id="{BB9C63FD-DC8A-98F4-C72F-93AD71EA7B77}"/>
              </a:ext>
            </a:extLst>
          </p:cNvPr>
          <p:cNvSpPr>
            <a:spLocks noChangeArrowheads="1"/>
          </p:cNvSpPr>
          <p:nvPr/>
        </p:nvSpPr>
        <p:spPr bwMode="auto">
          <a:xfrm>
            <a:off x="496888" y="1150938"/>
            <a:ext cx="3433762" cy="252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94212" name="Text Box 4">
            <a:extLst>
              <a:ext uri="{FF2B5EF4-FFF2-40B4-BE49-F238E27FC236}">
                <a16:creationId xmlns:a16="http://schemas.microsoft.com/office/drawing/2014/main" id="{EC49DFD4-239E-2638-C029-4233386E242F}"/>
              </a:ext>
            </a:extLst>
          </p:cNvPr>
          <p:cNvSpPr txBox="1">
            <a:spLocks noChangeArrowheads="1"/>
          </p:cNvSpPr>
          <p:nvPr/>
        </p:nvSpPr>
        <p:spPr bwMode="auto">
          <a:xfrm>
            <a:off x="1295400" y="1274763"/>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LibraryControl</a:t>
            </a:r>
          </a:p>
        </p:txBody>
      </p:sp>
      <p:sp>
        <p:nvSpPr>
          <p:cNvPr id="94213" name="Text Box 5">
            <a:extLst>
              <a:ext uri="{FF2B5EF4-FFF2-40B4-BE49-F238E27FC236}">
                <a16:creationId xmlns:a16="http://schemas.microsoft.com/office/drawing/2014/main" id="{889510DB-030D-E23A-A9A5-E7A4F01C8BC9}"/>
              </a:ext>
            </a:extLst>
          </p:cNvPr>
          <p:cNvSpPr txBox="1">
            <a:spLocks noChangeArrowheads="1"/>
          </p:cNvSpPr>
          <p:nvPr/>
        </p:nvSpPr>
        <p:spPr bwMode="auto">
          <a:xfrm>
            <a:off x="623888" y="2066925"/>
            <a:ext cx="2443162"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+doInventory()</a:t>
            </a:r>
          </a:p>
          <a:p>
            <a:pPr>
              <a:spcBef>
                <a:spcPct val="0"/>
              </a:spcBef>
              <a:buClrTx/>
              <a:buSzTx/>
              <a:buFontTx/>
              <a:buNone/>
            </a:pPr>
            <a:r>
              <a:rPr lang="en-US" altLang="tr-TR" sz="1800">
                <a:latin typeface="Tahoma" panose="020B0604030504040204" pitchFamily="34" charset="0"/>
              </a:rPr>
              <a:t>+print()</a:t>
            </a:r>
          </a:p>
          <a:p>
            <a:pPr>
              <a:spcBef>
                <a:spcPct val="0"/>
              </a:spcBef>
              <a:buClrTx/>
              <a:buSzTx/>
              <a:buFontTx/>
              <a:buNone/>
            </a:pPr>
            <a:r>
              <a:rPr lang="en-US" altLang="tr-TR" sz="1800">
                <a:latin typeface="Tahoma" panose="020B0604030504040204" pitchFamily="34" charset="0"/>
              </a:rPr>
              <a:t>+issueLibraryCard()</a:t>
            </a:r>
          </a:p>
          <a:p>
            <a:pPr>
              <a:spcBef>
                <a:spcPct val="0"/>
              </a:spcBef>
              <a:buClrTx/>
              <a:buSzTx/>
              <a:buFontTx/>
              <a:buNone/>
            </a:pPr>
            <a:r>
              <a:rPr lang="en-US" altLang="tr-TR" sz="1800">
                <a:latin typeface="Tahoma" panose="020B0604030504040204" pitchFamily="34" charset="0"/>
              </a:rPr>
              <a:t>+calculateLateFine(…)</a:t>
            </a:r>
          </a:p>
          <a:p>
            <a:pPr>
              <a:spcBef>
                <a:spcPct val="0"/>
              </a:spcBef>
              <a:buClrTx/>
              <a:buSzTx/>
              <a:buFontTx/>
              <a:buNone/>
            </a:pPr>
            <a:r>
              <a:rPr lang="en-US" altLang="tr-TR" sz="1800">
                <a:latin typeface="Tahoma" panose="020B0604030504040204" pitchFamily="34" charset="0"/>
              </a:rPr>
              <a:t>……..</a:t>
            </a:r>
          </a:p>
        </p:txBody>
      </p:sp>
      <p:sp>
        <p:nvSpPr>
          <p:cNvPr id="94214" name="Text Box 6">
            <a:extLst>
              <a:ext uri="{FF2B5EF4-FFF2-40B4-BE49-F238E27FC236}">
                <a16:creationId xmlns:a16="http://schemas.microsoft.com/office/drawing/2014/main" id="{D898D818-5691-E0D5-1D9D-43B3F5B3FC8E}"/>
              </a:ext>
            </a:extLst>
          </p:cNvPr>
          <p:cNvSpPr txBox="1">
            <a:spLocks noChangeArrowheads="1"/>
          </p:cNvSpPr>
          <p:nvPr/>
        </p:nvSpPr>
        <p:spPr bwMode="auto">
          <a:xfrm>
            <a:off x="4494213" y="6380163"/>
            <a:ext cx="2924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Tahoma" panose="020B0604030504040204" pitchFamily="34" charset="0"/>
              </a:rPr>
              <a:t>From http://www.antipatterns.com</a:t>
            </a:r>
          </a:p>
        </p:txBody>
      </p:sp>
      <p:sp>
        <p:nvSpPr>
          <p:cNvPr id="94215" name="Rectangle 7">
            <a:extLst>
              <a:ext uri="{FF2B5EF4-FFF2-40B4-BE49-F238E27FC236}">
                <a16:creationId xmlns:a16="http://schemas.microsoft.com/office/drawing/2014/main" id="{FA928C39-1F50-AF7D-0719-027D6F51B7E6}"/>
              </a:ext>
            </a:extLst>
          </p:cNvPr>
          <p:cNvSpPr>
            <a:spLocks noChangeArrowheads="1"/>
          </p:cNvSpPr>
          <p:nvPr/>
        </p:nvSpPr>
        <p:spPr bwMode="auto">
          <a:xfrm>
            <a:off x="889000" y="4170363"/>
            <a:ext cx="3021013" cy="2519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94216" name="Text Box 8">
            <a:extLst>
              <a:ext uri="{FF2B5EF4-FFF2-40B4-BE49-F238E27FC236}">
                <a16:creationId xmlns:a16="http://schemas.microsoft.com/office/drawing/2014/main" id="{C697720A-1B0E-ABEC-77A6-9583E5777819}"/>
              </a:ext>
            </a:extLst>
          </p:cNvPr>
          <p:cNvSpPr txBox="1">
            <a:spLocks noChangeArrowheads="1"/>
          </p:cNvSpPr>
          <p:nvPr/>
        </p:nvSpPr>
        <p:spPr bwMode="auto">
          <a:xfrm>
            <a:off x="1687513" y="4246563"/>
            <a:ext cx="941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Catalog</a:t>
            </a:r>
          </a:p>
        </p:txBody>
      </p:sp>
      <p:sp>
        <p:nvSpPr>
          <p:cNvPr id="94217" name="Text Box 9">
            <a:extLst>
              <a:ext uri="{FF2B5EF4-FFF2-40B4-BE49-F238E27FC236}">
                <a16:creationId xmlns:a16="http://schemas.microsoft.com/office/drawing/2014/main" id="{310F383C-5669-F46B-0A34-2348F21263CE}"/>
              </a:ext>
            </a:extLst>
          </p:cNvPr>
          <p:cNvSpPr txBox="1">
            <a:spLocks noChangeArrowheads="1"/>
          </p:cNvSpPr>
          <p:nvPr/>
        </p:nvSpPr>
        <p:spPr bwMode="auto">
          <a:xfrm>
            <a:off x="1041400" y="4540250"/>
            <a:ext cx="1204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-topic</a:t>
            </a:r>
          </a:p>
          <a:p>
            <a:pPr>
              <a:spcBef>
                <a:spcPct val="0"/>
              </a:spcBef>
              <a:buClrTx/>
              <a:buSzTx/>
              <a:buFontTx/>
              <a:buNone/>
            </a:pPr>
            <a:r>
              <a:rPr lang="en-US" altLang="tr-TR" sz="1800">
                <a:latin typeface="Tahoma" panose="020B0604030504040204" pitchFamily="34" charset="0"/>
              </a:rPr>
              <a:t>-inventory</a:t>
            </a:r>
          </a:p>
        </p:txBody>
      </p:sp>
      <p:sp>
        <p:nvSpPr>
          <p:cNvPr id="94218" name="Line 10">
            <a:extLst>
              <a:ext uri="{FF2B5EF4-FFF2-40B4-BE49-F238E27FC236}">
                <a16:creationId xmlns:a16="http://schemas.microsoft.com/office/drawing/2014/main" id="{AEA064BF-DCBD-46E3-FEB9-D526C649EF6F}"/>
              </a:ext>
            </a:extLst>
          </p:cNvPr>
          <p:cNvSpPr>
            <a:spLocks noChangeShapeType="1"/>
          </p:cNvSpPr>
          <p:nvPr/>
        </p:nvSpPr>
        <p:spPr bwMode="auto">
          <a:xfrm flipV="1">
            <a:off x="903288" y="4600575"/>
            <a:ext cx="29908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19" name="Line 11">
            <a:extLst>
              <a:ext uri="{FF2B5EF4-FFF2-40B4-BE49-F238E27FC236}">
                <a16:creationId xmlns:a16="http://schemas.microsoft.com/office/drawing/2014/main" id="{7013A167-D8F0-BD3A-6A2B-C431D5747205}"/>
              </a:ext>
            </a:extLst>
          </p:cNvPr>
          <p:cNvSpPr>
            <a:spLocks noChangeShapeType="1"/>
          </p:cNvSpPr>
          <p:nvPr/>
        </p:nvSpPr>
        <p:spPr bwMode="auto">
          <a:xfrm>
            <a:off x="484188" y="1747838"/>
            <a:ext cx="3482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0" name="Line 12">
            <a:extLst>
              <a:ext uri="{FF2B5EF4-FFF2-40B4-BE49-F238E27FC236}">
                <a16:creationId xmlns:a16="http://schemas.microsoft.com/office/drawing/2014/main" id="{AFBB46FC-AB8F-5648-FD42-92684CE60BE3}"/>
              </a:ext>
            </a:extLst>
          </p:cNvPr>
          <p:cNvSpPr>
            <a:spLocks noChangeShapeType="1"/>
          </p:cNvSpPr>
          <p:nvPr/>
        </p:nvSpPr>
        <p:spPr bwMode="auto">
          <a:xfrm>
            <a:off x="457200" y="1868488"/>
            <a:ext cx="3482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1" name="Text Box 13">
            <a:extLst>
              <a:ext uri="{FF2B5EF4-FFF2-40B4-BE49-F238E27FC236}">
                <a16:creationId xmlns:a16="http://schemas.microsoft.com/office/drawing/2014/main" id="{DB2766CA-8395-FC2C-170B-9D1D44CCD58D}"/>
              </a:ext>
            </a:extLst>
          </p:cNvPr>
          <p:cNvSpPr txBox="1">
            <a:spLocks noChangeArrowheads="1"/>
          </p:cNvSpPr>
          <p:nvPr/>
        </p:nvSpPr>
        <p:spPr bwMode="auto">
          <a:xfrm>
            <a:off x="927100" y="5133975"/>
            <a:ext cx="25828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rgbClr val="000000"/>
                </a:solidFill>
                <a:latin typeface="Tahoma" panose="020B0604030504040204" pitchFamily="34" charset="0"/>
              </a:rPr>
              <a:t>+printCatalog()</a:t>
            </a:r>
          </a:p>
          <a:p>
            <a:pPr>
              <a:spcBef>
                <a:spcPct val="0"/>
              </a:spcBef>
              <a:buClrTx/>
              <a:buSzTx/>
              <a:buFontTx/>
              <a:buNone/>
            </a:pPr>
            <a:r>
              <a:rPr lang="en-US" altLang="tr-TR" sz="1800">
                <a:solidFill>
                  <a:srgbClr val="000000"/>
                </a:solidFill>
                <a:latin typeface="Tahoma" panose="020B0604030504040204" pitchFamily="34" charset="0"/>
              </a:rPr>
              <a:t>+sortCatalog()</a:t>
            </a:r>
          </a:p>
          <a:p>
            <a:pPr>
              <a:spcBef>
                <a:spcPct val="0"/>
              </a:spcBef>
              <a:buClrTx/>
              <a:buSzTx/>
              <a:buFontTx/>
              <a:buNone/>
            </a:pPr>
            <a:r>
              <a:rPr lang="en-US" altLang="tr-TR" sz="1800">
                <a:solidFill>
                  <a:srgbClr val="000000"/>
                </a:solidFill>
                <a:latin typeface="Tahoma" panose="020B0604030504040204" pitchFamily="34" charset="0"/>
              </a:rPr>
              <a:t>+searchCatalog(param)</a:t>
            </a:r>
          </a:p>
          <a:p>
            <a:pPr>
              <a:spcBef>
                <a:spcPct val="0"/>
              </a:spcBef>
              <a:buClrTx/>
              <a:buSzTx/>
              <a:buFontTx/>
              <a:buNone/>
            </a:pPr>
            <a:r>
              <a:rPr lang="en-US" altLang="tr-TR" sz="1800">
                <a:solidFill>
                  <a:srgbClr val="000000"/>
                </a:solidFill>
                <a:latin typeface="Tahoma" panose="020B0604030504040204" pitchFamily="34" charset="0"/>
              </a:rPr>
              <a:t>+listCatalogs()</a:t>
            </a:r>
            <a:endParaRPr lang="en-US" altLang="tr-TR" sz="1800">
              <a:latin typeface="Tahoma" panose="020B0604030504040204" pitchFamily="34" charset="0"/>
            </a:endParaRPr>
          </a:p>
          <a:p>
            <a:pPr>
              <a:spcBef>
                <a:spcPct val="0"/>
              </a:spcBef>
              <a:buClrTx/>
              <a:buSzTx/>
              <a:buFontTx/>
              <a:buNone/>
            </a:pPr>
            <a:r>
              <a:rPr lang="en-US" altLang="tr-TR" sz="1800">
                <a:solidFill>
                  <a:srgbClr val="000000"/>
                </a:solidFill>
                <a:latin typeface="Tahoma" panose="020B0604030504040204" pitchFamily="34" charset="0"/>
              </a:rPr>
              <a:t>+archiveCatalogs(..)</a:t>
            </a:r>
            <a:endParaRPr lang="en-US" altLang="tr-TR" sz="1800">
              <a:latin typeface="Tahoma" panose="020B0604030504040204" pitchFamily="34" charset="0"/>
            </a:endParaRPr>
          </a:p>
        </p:txBody>
      </p:sp>
      <p:grpSp>
        <p:nvGrpSpPr>
          <p:cNvPr id="94222" name="Group 14">
            <a:extLst>
              <a:ext uri="{FF2B5EF4-FFF2-40B4-BE49-F238E27FC236}">
                <a16:creationId xmlns:a16="http://schemas.microsoft.com/office/drawing/2014/main" id="{BAFD7D1F-E4F6-E3A5-3C5D-CF0C7BF62F9C}"/>
              </a:ext>
            </a:extLst>
          </p:cNvPr>
          <p:cNvGrpSpPr>
            <a:grpSpLocks/>
          </p:cNvGrpSpPr>
          <p:nvPr/>
        </p:nvGrpSpPr>
        <p:grpSpPr bwMode="auto">
          <a:xfrm>
            <a:off x="5284788" y="1255713"/>
            <a:ext cx="2366962" cy="3040062"/>
            <a:chOff x="3381" y="966"/>
            <a:chExt cx="1491" cy="1915"/>
          </a:xfrm>
        </p:grpSpPr>
        <p:sp>
          <p:nvSpPr>
            <p:cNvPr id="94226" name="Rectangle 15">
              <a:extLst>
                <a:ext uri="{FF2B5EF4-FFF2-40B4-BE49-F238E27FC236}">
                  <a16:creationId xmlns:a16="http://schemas.microsoft.com/office/drawing/2014/main" id="{EC5CFBC2-ED75-88F2-12E1-A6D4AC364B51}"/>
                </a:ext>
              </a:extLst>
            </p:cNvPr>
            <p:cNvSpPr>
              <a:spLocks noChangeArrowheads="1"/>
            </p:cNvSpPr>
            <p:nvPr/>
          </p:nvSpPr>
          <p:spPr bwMode="auto">
            <a:xfrm>
              <a:off x="3381" y="966"/>
              <a:ext cx="1483" cy="19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p>
          </p:txBody>
        </p:sp>
        <p:sp>
          <p:nvSpPr>
            <p:cNvPr id="94227" name="Text Box 16">
              <a:extLst>
                <a:ext uri="{FF2B5EF4-FFF2-40B4-BE49-F238E27FC236}">
                  <a16:creationId xmlns:a16="http://schemas.microsoft.com/office/drawing/2014/main" id="{BB36F8CA-0A36-FBCA-F3EE-68EAEE329CA5}"/>
                </a:ext>
              </a:extLst>
            </p:cNvPr>
            <p:cNvSpPr txBox="1">
              <a:spLocks noChangeArrowheads="1"/>
            </p:cNvSpPr>
            <p:nvPr/>
          </p:nvSpPr>
          <p:spPr bwMode="auto">
            <a:xfrm>
              <a:off x="3763" y="996"/>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Item</a:t>
              </a:r>
            </a:p>
          </p:txBody>
        </p:sp>
        <p:sp>
          <p:nvSpPr>
            <p:cNvPr id="94228" name="Text Box 17">
              <a:extLst>
                <a:ext uri="{FF2B5EF4-FFF2-40B4-BE49-F238E27FC236}">
                  <a16:creationId xmlns:a16="http://schemas.microsoft.com/office/drawing/2014/main" id="{E3D93E66-34E1-0533-90D9-D9F44D34E5CE}"/>
                </a:ext>
              </a:extLst>
            </p:cNvPr>
            <p:cNvSpPr txBox="1">
              <a:spLocks noChangeArrowheads="1"/>
            </p:cNvSpPr>
            <p:nvPr/>
          </p:nvSpPr>
          <p:spPr bwMode="auto">
            <a:xfrm>
              <a:off x="3508" y="1243"/>
              <a:ext cx="58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-title</a:t>
              </a:r>
            </a:p>
            <a:p>
              <a:pPr>
                <a:spcBef>
                  <a:spcPct val="0"/>
                </a:spcBef>
                <a:buClrTx/>
                <a:buSzTx/>
                <a:buFontTx/>
                <a:buNone/>
              </a:pPr>
              <a:r>
                <a:rPr lang="en-US" altLang="tr-TR" sz="1800">
                  <a:latin typeface="Tahoma" panose="020B0604030504040204" pitchFamily="34" charset="0"/>
                </a:rPr>
                <a:t>-author</a:t>
              </a:r>
            </a:p>
            <a:p>
              <a:pPr>
                <a:spcBef>
                  <a:spcPct val="0"/>
                </a:spcBef>
                <a:buClrTx/>
                <a:buSzTx/>
                <a:buFontTx/>
                <a:buNone/>
              </a:pPr>
              <a:r>
                <a:rPr lang="en-US" altLang="tr-TR" sz="1800">
                  <a:latin typeface="Tahoma" panose="020B0604030504040204" pitchFamily="34" charset="0"/>
                </a:rPr>
                <a:t>….</a:t>
              </a:r>
            </a:p>
          </p:txBody>
        </p:sp>
        <p:sp>
          <p:nvSpPr>
            <p:cNvPr id="94229" name="Line 18">
              <a:extLst>
                <a:ext uri="{FF2B5EF4-FFF2-40B4-BE49-F238E27FC236}">
                  <a16:creationId xmlns:a16="http://schemas.microsoft.com/office/drawing/2014/main" id="{8D36900E-3F65-34D8-6F5E-8A29EF0199B2}"/>
                </a:ext>
              </a:extLst>
            </p:cNvPr>
            <p:cNvSpPr>
              <a:spLocks noChangeShapeType="1"/>
            </p:cNvSpPr>
            <p:nvPr/>
          </p:nvSpPr>
          <p:spPr bwMode="auto">
            <a:xfrm flipV="1">
              <a:off x="3388" y="1228"/>
              <a:ext cx="146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0" name="Text Box 19">
              <a:extLst>
                <a:ext uri="{FF2B5EF4-FFF2-40B4-BE49-F238E27FC236}">
                  <a16:creationId xmlns:a16="http://schemas.microsoft.com/office/drawing/2014/main" id="{7E6A185C-020E-9BFD-80F2-75C240B5D4B4}"/>
                </a:ext>
              </a:extLst>
            </p:cNvPr>
            <p:cNvSpPr txBox="1">
              <a:spLocks noChangeArrowheads="1"/>
            </p:cNvSpPr>
            <p:nvPr/>
          </p:nvSpPr>
          <p:spPr bwMode="auto">
            <a:xfrm>
              <a:off x="3397" y="1785"/>
              <a:ext cx="1297"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solidFill>
                    <a:srgbClr val="00FF00"/>
                  </a:solidFill>
                  <a:latin typeface="Tahoma" panose="020B0604030504040204" pitchFamily="34" charset="0"/>
                </a:rPr>
                <a:t>+checkOut(item)</a:t>
              </a:r>
            </a:p>
            <a:p>
              <a:pPr>
                <a:spcBef>
                  <a:spcPct val="0"/>
                </a:spcBef>
                <a:buClrTx/>
                <a:buSzTx/>
                <a:buFontTx/>
                <a:buNone/>
              </a:pPr>
              <a:r>
                <a:rPr lang="en-US" altLang="tr-TR" sz="1800">
                  <a:solidFill>
                    <a:srgbClr val="00FF00"/>
                  </a:solidFill>
                  <a:latin typeface="Tahoma" panose="020B0604030504040204" pitchFamily="34" charset="0"/>
                </a:rPr>
                <a:t>+checkIn(item)</a:t>
              </a:r>
            </a:p>
            <a:p>
              <a:pPr>
                <a:spcBef>
                  <a:spcPct val="0"/>
                </a:spcBef>
                <a:buClrTx/>
                <a:buSzTx/>
                <a:buFontTx/>
                <a:buNone/>
              </a:pPr>
              <a:r>
                <a:rPr lang="en-US" altLang="tr-TR" sz="1800">
                  <a:solidFill>
                    <a:srgbClr val="00FF00"/>
                  </a:solidFill>
                  <a:latin typeface="Tahoma" panose="020B0604030504040204" pitchFamily="34" charset="0"/>
                </a:rPr>
                <a:t>+addItem(item)</a:t>
              </a:r>
            </a:p>
            <a:p>
              <a:pPr>
                <a:spcBef>
                  <a:spcPct val="0"/>
                </a:spcBef>
                <a:buClrTx/>
                <a:buSzTx/>
                <a:buFontTx/>
                <a:buNone/>
              </a:pPr>
              <a:r>
                <a:rPr lang="en-US" altLang="tr-TR" sz="1800">
                  <a:solidFill>
                    <a:srgbClr val="00FF00"/>
                  </a:solidFill>
                  <a:latin typeface="Tahoma" panose="020B0604030504040204" pitchFamily="34" charset="0"/>
                </a:rPr>
                <a:t>+deleteItem(item)</a:t>
              </a:r>
            </a:p>
            <a:p>
              <a:pPr>
                <a:spcBef>
                  <a:spcPct val="0"/>
                </a:spcBef>
                <a:buClrTx/>
                <a:buSzTx/>
                <a:buFontTx/>
                <a:buNone/>
              </a:pPr>
              <a:r>
                <a:rPr lang="en-US" altLang="tr-TR" sz="1800">
                  <a:solidFill>
                    <a:srgbClr val="00FF00"/>
                  </a:solidFill>
                  <a:latin typeface="Tahoma" panose="020B0604030504040204" pitchFamily="34" charset="0"/>
                </a:rPr>
                <a:t>+editItem(item)</a:t>
              </a:r>
            </a:p>
            <a:p>
              <a:pPr>
                <a:spcBef>
                  <a:spcPct val="0"/>
                </a:spcBef>
                <a:buClrTx/>
                <a:buSzTx/>
                <a:buFontTx/>
                <a:buNone/>
              </a:pPr>
              <a:r>
                <a:rPr lang="en-US" altLang="tr-TR" sz="1800">
                  <a:solidFill>
                    <a:srgbClr val="00FF00"/>
                  </a:solidFill>
                  <a:latin typeface="Tahoma" panose="020B0604030504040204" pitchFamily="34" charset="0"/>
                </a:rPr>
                <a:t>+findItem(item)</a:t>
              </a:r>
            </a:p>
          </p:txBody>
        </p:sp>
        <p:sp>
          <p:nvSpPr>
            <p:cNvPr id="94231" name="Line 20">
              <a:extLst>
                <a:ext uri="{FF2B5EF4-FFF2-40B4-BE49-F238E27FC236}">
                  <a16:creationId xmlns:a16="http://schemas.microsoft.com/office/drawing/2014/main" id="{2A25C3B4-1A4A-FAB6-C398-436B4ADE2E2E}"/>
                </a:ext>
              </a:extLst>
            </p:cNvPr>
            <p:cNvSpPr>
              <a:spLocks noChangeShapeType="1"/>
            </p:cNvSpPr>
            <p:nvPr/>
          </p:nvSpPr>
          <p:spPr bwMode="auto">
            <a:xfrm flipV="1">
              <a:off x="3406" y="1787"/>
              <a:ext cx="146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4223" name="Line 21">
            <a:extLst>
              <a:ext uri="{FF2B5EF4-FFF2-40B4-BE49-F238E27FC236}">
                <a16:creationId xmlns:a16="http://schemas.microsoft.com/office/drawing/2014/main" id="{9021362D-1EBF-CAA2-FFDE-57DA1AF9BA69}"/>
              </a:ext>
            </a:extLst>
          </p:cNvPr>
          <p:cNvSpPr>
            <a:spLocks noChangeShapeType="1"/>
          </p:cNvSpPr>
          <p:nvPr/>
        </p:nvSpPr>
        <p:spPr bwMode="auto">
          <a:xfrm flipV="1">
            <a:off x="952500" y="5162550"/>
            <a:ext cx="29908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94224" name="AutoShape 22">
            <a:extLst>
              <a:ext uri="{FF2B5EF4-FFF2-40B4-BE49-F238E27FC236}">
                <a16:creationId xmlns:a16="http://schemas.microsoft.com/office/drawing/2014/main" id="{F62D3FCA-7892-3E70-F841-95E5998880D4}"/>
              </a:ext>
            </a:extLst>
          </p:cNvPr>
          <p:cNvCxnSpPr>
            <a:cxnSpLocks noChangeShapeType="1"/>
            <a:stCxn id="94211" idx="3"/>
            <a:endCxn id="94215" idx="3"/>
          </p:cNvCxnSpPr>
          <p:nvPr/>
        </p:nvCxnSpPr>
        <p:spPr bwMode="auto">
          <a:xfrm flipH="1">
            <a:off x="3910013" y="2416175"/>
            <a:ext cx="20637" cy="3014663"/>
          </a:xfrm>
          <a:prstGeom prst="bentConnector3">
            <a:avLst>
              <a:gd name="adj1" fmla="val -3846157"/>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cxnSp>
        <p:nvCxnSpPr>
          <p:cNvPr id="94225" name="AutoShape 23">
            <a:extLst>
              <a:ext uri="{FF2B5EF4-FFF2-40B4-BE49-F238E27FC236}">
                <a16:creationId xmlns:a16="http://schemas.microsoft.com/office/drawing/2014/main" id="{EC31C0C1-C410-A448-A751-455747E14295}"/>
              </a:ext>
            </a:extLst>
          </p:cNvPr>
          <p:cNvCxnSpPr>
            <a:cxnSpLocks noChangeShapeType="1"/>
            <a:endCxn id="94230" idx="2"/>
          </p:cNvCxnSpPr>
          <p:nvPr/>
        </p:nvCxnSpPr>
        <p:spPr bwMode="auto">
          <a:xfrm flipV="1">
            <a:off x="3937000" y="4295775"/>
            <a:ext cx="2403475" cy="1633538"/>
          </a:xfrm>
          <a:prstGeom prst="bentConnector2">
            <a:avLst/>
          </a:prstGeom>
          <a:noFill/>
          <a:ln w="38100">
            <a:solidFill>
              <a:schemeClr val="tx1"/>
            </a:solidFill>
            <a:miter lim="800000"/>
            <a:headEnd/>
            <a:tailEnd type="triangle" w="lg" len="lg"/>
          </a:ln>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D166AA1-ED98-1A97-9159-AE4ACDAEBC96}"/>
              </a:ext>
            </a:extLst>
          </p:cNvPr>
          <p:cNvSpPr>
            <a:spLocks noGrp="1" noChangeArrowheads="1"/>
          </p:cNvSpPr>
          <p:nvPr>
            <p:ph type="title"/>
          </p:nvPr>
        </p:nvSpPr>
        <p:spPr/>
        <p:txBody>
          <a:bodyPr/>
          <a:lstStyle/>
          <a:p>
            <a:pPr eaLnBrk="1" hangingPunct="1"/>
            <a:r>
              <a:rPr lang="en-US" altLang="tr-TR"/>
              <a:t>Analysis vs Design</a:t>
            </a:r>
          </a:p>
        </p:txBody>
      </p:sp>
      <p:sp>
        <p:nvSpPr>
          <p:cNvPr id="19459" name="Rectangle 3">
            <a:extLst>
              <a:ext uri="{FF2B5EF4-FFF2-40B4-BE49-F238E27FC236}">
                <a16:creationId xmlns:a16="http://schemas.microsoft.com/office/drawing/2014/main" id="{3E59E0E4-3E67-F5B2-1C40-6A0AC4FE71A8}"/>
              </a:ext>
            </a:extLst>
          </p:cNvPr>
          <p:cNvSpPr>
            <a:spLocks noGrp="1" noChangeArrowheads="1"/>
          </p:cNvSpPr>
          <p:nvPr>
            <p:ph idx="1"/>
          </p:nvPr>
        </p:nvSpPr>
        <p:spPr/>
        <p:txBody>
          <a:bodyPr/>
          <a:lstStyle/>
          <a:p>
            <a:pPr eaLnBrk="1" hangingPunct="1"/>
            <a:r>
              <a:rPr lang="en-US" altLang="tr-TR"/>
              <a:t>Analysis</a:t>
            </a:r>
          </a:p>
          <a:p>
            <a:pPr lvl="1" eaLnBrk="1" hangingPunct="1"/>
            <a:r>
              <a:rPr lang="en-US" altLang="tr-TR"/>
              <a:t>What needs to be done? </a:t>
            </a:r>
          </a:p>
          <a:p>
            <a:pPr lvl="1" eaLnBrk="1" hangingPunct="1"/>
            <a:r>
              <a:rPr lang="en-US" altLang="tr-TR"/>
              <a:t>Not how they are need to be!</a:t>
            </a:r>
          </a:p>
          <a:p>
            <a:pPr eaLnBrk="1" hangingPunct="1"/>
            <a:r>
              <a:rPr lang="en-US" altLang="tr-TR"/>
              <a:t>Design </a:t>
            </a:r>
          </a:p>
          <a:p>
            <a:pPr lvl="1" eaLnBrk="1" hangingPunct="1"/>
            <a:r>
              <a:rPr lang="en-US" altLang="tr-TR"/>
              <a:t>How the problem could be solved?</a:t>
            </a:r>
          </a:p>
          <a:p>
            <a:pPr eaLnBrk="1" hangingPunct="1"/>
            <a:r>
              <a:rPr lang="en-US" altLang="tr-TR"/>
              <a:t>Programming</a:t>
            </a:r>
          </a:p>
          <a:p>
            <a:pPr lvl="1" eaLnBrk="1" hangingPunct="1"/>
            <a:r>
              <a:rPr lang="en-US" altLang="tr-TR"/>
              <a:t>Bring the design into concrete existence </a:t>
            </a:r>
          </a:p>
          <a:p>
            <a:pPr lvl="1" eaLnBrk="1" hangingPunct="1"/>
            <a:r>
              <a:rPr lang="en-US" altLang="tr-TR"/>
              <a:t>Realization of the design</a:t>
            </a:r>
          </a:p>
        </p:txBody>
      </p:sp>
      <p:sp>
        <p:nvSpPr>
          <p:cNvPr id="5" name="5-Point Star 4">
            <a:extLst>
              <a:ext uri="{FF2B5EF4-FFF2-40B4-BE49-F238E27FC236}">
                <a16:creationId xmlns:a16="http://schemas.microsoft.com/office/drawing/2014/main" id="{B72F3D61-7A0D-44E7-84C7-FC34D580FADE}"/>
              </a:ext>
            </a:extLst>
          </p:cNvPr>
          <p:cNvSpPr/>
          <p:nvPr/>
        </p:nvSpPr>
        <p:spPr bwMode="auto">
          <a:xfrm>
            <a:off x="6923954" y="3601345"/>
            <a:ext cx="354012" cy="282575"/>
          </a:xfrm>
          <a:prstGeom prst="star5">
            <a:avLst/>
          </a:prstGeom>
          <a:solidFill>
            <a:srgbClr val="FF0000"/>
          </a:solidFill>
          <a:ln w="9525" cap="flat" cmpd="sng" algn="ctr">
            <a:solidFill>
              <a:schemeClr val="tx1"/>
            </a:solidFill>
            <a:prstDash val="solid"/>
            <a:round/>
            <a:headEnd type="none" w="med" len="med"/>
            <a:tailEnd type="triangle" w="med" len="med"/>
          </a:ln>
          <a:effectLst/>
        </p:spPr>
        <p:txBody>
          <a:bodyPr/>
          <a:lstStyle/>
          <a:p>
            <a:pPr>
              <a:defRPr/>
            </a:pPr>
            <a:endParaRPr lang="tr-TR">
              <a:latin typeface="Arial" charset="0"/>
            </a:endParaRPr>
          </a:p>
        </p:txBody>
      </p:sp>
    </p:spTree>
    <p:extLst>
      <p:ext uri="{BB962C8B-B14F-4D97-AF65-F5344CB8AC3E}">
        <p14:creationId xmlns:p14="http://schemas.microsoft.com/office/powerpoint/2010/main" val="2605890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1DF8563-18B7-B76A-517E-8DA869734F5B}"/>
              </a:ext>
            </a:extLst>
          </p:cNvPr>
          <p:cNvSpPr>
            <a:spLocks noGrp="1" noChangeArrowheads="1"/>
          </p:cNvSpPr>
          <p:nvPr>
            <p:ph type="title"/>
          </p:nvPr>
        </p:nvSpPr>
        <p:spPr/>
        <p:txBody>
          <a:bodyPr/>
          <a:lstStyle/>
          <a:p>
            <a:pPr eaLnBrk="1" hangingPunct="1"/>
            <a:r>
              <a:rPr lang="en-US" altLang="tr-TR"/>
              <a:t>Object oriented design (OOD)</a:t>
            </a:r>
          </a:p>
        </p:txBody>
      </p:sp>
      <p:sp>
        <p:nvSpPr>
          <p:cNvPr id="22531" name="Rectangle 3">
            <a:extLst>
              <a:ext uri="{FF2B5EF4-FFF2-40B4-BE49-F238E27FC236}">
                <a16:creationId xmlns:a16="http://schemas.microsoft.com/office/drawing/2014/main" id="{B80563C4-6BE0-1712-0360-42DD15D50B40}"/>
              </a:ext>
            </a:extLst>
          </p:cNvPr>
          <p:cNvSpPr>
            <a:spLocks noGrp="1" noChangeArrowheads="1"/>
          </p:cNvSpPr>
          <p:nvPr>
            <p:ph idx="1"/>
          </p:nvPr>
        </p:nvSpPr>
        <p:spPr/>
        <p:txBody>
          <a:bodyPr/>
          <a:lstStyle/>
          <a:p>
            <a:pPr eaLnBrk="1" hangingPunct="1"/>
            <a:r>
              <a:rPr lang="en-GB" altLang="tr-TR"/>
              <a:t>OOD is an approach to design so that design components have their own private state and operations.</a:t>
            </a:r>
          </a:p>
          <a:p>
            <a:pPr eaLnBrk="1" hangingPunct="1"/>
            <a:r>
              <a:rPr lang="en-GB" altLang="tr-TR"/>
              <a:t>Objects should have constructor and inspection operations. They provide services to other objects.</a:t>
            </a:r>
          </a:p>
          <a:p>
            <a:pPr eaLnBrk="1" hangingPunct="1"/>
            <a:r>
              <a:rPr lang="en-GB" altLang="tr-TR"/>
              <a:t>Object-oriented design potentially simplifies system evolution.</a:t>
            </a:r>
            <a:endParaRPr lang="en-US" altLang="tr-TR"/>
          </a:p>
        </p:txBody>
      </p:sp>
    </p:spTree>
  </p:cSld>
  <p:clrMapOvr>
    <a:masterClrMapping/>
  </p:clrMapOvr>
  <p:transition spd="slow"/>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93727C7-4C0B-4C8A-960B-21573C88EF42}" vid="{72BF777F-C220-4904-8C2B-017C5ED9CE6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12179</TotalTime>
  <Words>5213</Words>
  <Application>Microsoft Office PowerPoint</Application>
  <PresentationFormat>On-screen Show (4:3)</PresentationFormat>
  <Paragraphs>963</Paragraphs>
  <Slides>77</Slides>
  <Notes>26</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Arial</vt:lpstr>
      <vt:lpstr>Arial Black</vt:lpstr>
      <vt:lpstr>Consolas</vt:lpstr>
      <vt:lpstr>Courier New</vt:lpstr>
      <vt:lpstr>Source Sans Pro</vt:lpstr>
      <vt:lpstr>Tahoma</vt:lpstr>
      <vt:lpstr>Times New Roman</vt:lpstr>
      <vt:lpstr>Verdana</vt:lpstr>
      <vt:lpstr>Wingdings</vt:lpstr>
      <vt:lpstr>Theme1</vt:lpstr>
      <vt:lpstr>Overview of  Object-Oriented Design</vt:lpstr>
      <vt:lpstr>Object Oriented Programming</vt:lpstr>
      <vt:lpstr>Objects are data abstractions</vt:lpstr>
      <vt:lpstr>Objects and classes</vt:lpstr>
      <vt:lpstr>Class and Objects: implement &amp; use</vt:lpstr>
      <vt:lpstr>Interacting with Objects</vt:lpstr>
      <vt:lpstr>Object-oriented development</vt:lpstr>
      <vt:lpstr>Analysis vs Design</vt:lpstr>
      <vt:lpstr>Object oriented design (OOD)</vt:lpstr>
      <vt:lpstr>Advantages of OOD</vt:lpstr>
      <vt:lpstr>Information Hiding</vt:lpstr>
      <vt:lpstr>Information Hiding</vt:lpstr>
      <vt:lpstr>Hide information &amp; use methods</vt:lpstr>
      <vt:lpstr>Topics to be reviewed</vt:lpstr>
      <vt:lpstr>Object Identification</vt:lpstr>
      <vt:lpstr>Approaches to identification</vt:lpstr>
      <vt:lpstr>Object Identification</vt:lpstr>
      <vt:lpstr>Simulation of Traffic flow (Cont’d)</vt:lpstr>
      <vt:lpstr>Simulation of a traffic flow (Cont’d)</vt:lpstr>
      <vt:lpstr>Simulation of a traffic flow (Cont’d)</vt:lpstr>
      <vt:lpstr>Quick Reference: Class Representation</vt:lpstr>
      <vt:lpstr>Generalization and inheritance</vt:lpstr>
      <vt:lpstr>A Generalization Hierarchy</vt:lpstr>
      <vt:lpstr>Advantages of inheritance</vt:lpstr>
      <vt:lpstr>Problems with inheritance</vt:lpstr>
      <vt:lpstr>Alternatives</vt:lpstr>
      <vt:lpstr>Composition</vt:lpstr>
      <vt:lpstr>Reuse mechanisms</vt:lpstr>
      <vt:lpstr>Strong composition:Delegation</vt:lpstr>
      <vt:lpstr>Inheritance vs Delegation</vt:lpstr>
      <vt:lpstr>Delegation vs Inheritance</vt:lpstr>
      <vt:lpstr>Delegation vs Inheritance</vt:lpstr>
      <vt:lpstr>PowerPoint Presentation</vt:lpstr>
      <vt:lpstr>Delegation</vt:lpstr>
      <vt:lpstr>Reusable OOD Practices -1 </vt:lpstr>
      <vt:lpstr>Example: Game scene</vt:lpstr>
      <vt:lpstr>GameObject hierarchy</vt:lpstr>
      <vt:lpstr>GameObjects</vt:lpstr>
      <vt:lpstr>Principle2 -Motivating Problem</vt:lpstr>
      <vt:lpstr>Attempt -1</vt:lpstr>
      <vt:lpstr>Why is it undesirable?</vt:lpstr>
      <vt:lpstr>Principle2 -Motivating Problem</vt:lpstr>
      <vt:lpstr>Attempt- 2:</vt:lpstr>
      <vt:lpstr>Principle2 -Motivating Problem</vt:lpstr>
      <vt:lpstr>Alternative?</vt:lpstr>
      <vt:lpstr>Alternative?</vt:lpstr>
      <vt:lpstr>PowerPoint Presentation</vt:lpstr>
      <vt:lpstr>Reusable OOD Practices - 2</vt:lpstr>
      <vt:lpstr>Interface and Abstract Classes</vt:lpstr>
      <vt:lpstr>Example</vt:lpstr>
      <vt:lpstr>Interface – Virtual class</vt:lpstr>
      <vt:lpstr>Example</vt:lpstr>
      <vt:lpstr>Reusable OOD Practices - 3</vt:lpstr>
      <vt:lpstr>Reusable OOD practices</vt:lpstr>
      <vt:lpstr>SOLID recap</vt:lpstr>
      <vt:lpstr>Open-Close Principle (OCP)</vt:lpstr>
      <vt:lpstr>Example1:</vt:lpstr>
      <vt:lpstr>Example2:</vt:lpstr>
      <vt:lpstr>Design Principles help OCP</vt:lpstr>
      <vt:lpstr>Principles &amp; Dependency injection</vt:lpstr>
      <vt:lpstr>True subtyping  (LSP)</vt:lpstr>
      <vt:lpstr>True subtyping </vt:lpstr>
      <vt:lpstr>True subtyping </vt:lpstr>
      <vt:lpstr>Can I replace every Ellipse with Circle?</vt:lpstr>
      <vt:lpstr>Implement to Interface for LSP</vt:lpstr>
      <vt:lpstr>PowerPoint Presentation</vt:lpstr>
      <vt:lpstr>Modularity-Cohesion and Coupling</vt:lpstr>
      <vt:lpstr>Cohesion</vt:lpstr>
      <vt:lpstr>Cohesion Example</vt:lpstr>
      <vt:lpstr>Low Cohesion Example</vt:lpstr>
      <vt:lpstr>Better Cohesion Example</vt:lpstr>
      <vt:lpstr>Low Cohesion Example (2): Method Level Cohesion</vt:lpstr>
      <vt:lpstr>Coupling</vt:lpstr>
      <vt:lpstr>Coupling</vt:lpstr>
      <vt:lpstr>High Coupling Example</vt:lpstr>
      <vt:lpstr>Library Example:Removing coupling</vt:lpstr>
      <vt:lpstr>Library Example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Aysu Betin-Can</dc:creator>
  <cp:lastModifiedBy>Aysu Betin Can</cp:lastModifiedBy>
  <cp:revision>304</cp:revision>
  <dcterms:created xsi:type="dcterms:W3CDTF">2006-01-24T13:16:46Z</dcterms:created>
  <dcterms:modified xsi:type="dcterms:W3CDTF">2025-08-24T18:06:49Z</dcterms:modified>
</cp:coreProperties>
</file>