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36" r:id="rId3"/>
    <p:sldId id="437" r:id="rId4"/>
    <p:sldId id="438" r:id="rId5"/>
    <p:sldId id="439" r:id="rId6"/>
    <p:sldId id="440" r:id="rId7"/>
    <p:sldId id="441" r:id="rId8"/>
    <p:sldId id="442" r:id="rId9"/>
    <p:sldId id="443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933B59C-C21A-EFF7-079C-36DC23EE087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8812F79E-FF62-E510-396A-C6BFF8246D7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384749C-74BF-0084-E8B6-9285624CAF2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164DD8CE-944C-179B-CB16-B5BA35313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B05A5323-8585-B6BD-AC93-A049C167C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AA23FA9B-52FD-2B96-5E71-BB72606D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D8D678C9-6F3B-C7A9-1EAA-9699903B1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5143ABB3-F426-2AC8-BB1F-191FB4CAE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7AA1FBF0-4FD8-2BB7-4C49-347E1D331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41C0CB80-437C-A2B0-4899-417F6BFD0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E2510295-A619-5795-3ABE-3DEF02A681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4EEE409E-3190-DDAC-3C95-B847DC50C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D050F70B-926A-5D79-113A-950E4AB98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76D42C04-ABE0-77B6-EA6E-681474BFC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75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5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F73EBD4-CCE7-9750-88B2-4F42B3E6B5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id="{9D7DF7F7-A2C1-53AF-62C8-9F821F0AB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70CF21F3-917C-9218-B2BE-4E927D4358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F0EAA2-82E3-02C6-88F1-73BB7BF7172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EA639E-141C-5355-9BB9-53EDDE3830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40486604-361D-BDC1-D24E-D3F5D2116CB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654C8D-54CF-CA81-68E7-A81525D4F2D8}"/>
              </a:ext>
            </a:extLst>
          </p:cNvPr>
          <p:cNvSpPr/>
          <p:nvPr/>
        </p:nvSpPr>
        <p:spPr>
          <a:xfrm>
            <a:off x="609600" y="1489719"/>
            <a:ext cx="11160667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1825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7D27DD-053B-89C8-0CDD-8B6FC2AA33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1E5CC0D-020C-9B72-2432-4E828F0DC8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E509658-25AD-20B6-AFBB-7F6CECBCB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979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67622"/>
            <a:ext cx="53848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67622"/>
            <a:ext cx="5384800" cy="4499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719EAA-249E-4846-9B33-E1E9151C6F6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8C8794-0110-F974-AD1D-4DCD32757E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1220F6A-C0D2-982C-0CC2-BB2367B1A201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10BF89-6D8F-274F-4F19-5735B86ED250}"/>
              </a:ext>
            </a:extLst>
          </p:cNvPr>
          <p:cNvSpPr/>
          <p:nvPr/>
        </p:nvSpPr>
        <p:spPr>
          <a:xfrm>
            <a:off x="609600" y="1123959"/>
            <a:ext cx="11160667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695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9152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35292"/>
            <a:ext cx="10972800" cy="4532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C5D840-B6D3-623A-8343-93C530153A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189FA2-29A5-C5CE-0D92-C90FF73CF7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1D4348B-EA71-879E-8203-54391C73D5E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47597C-5350-48B6-DCBD-9BF1411017F9}"/>
              </a:ext>
            </a:extLst>
          </p:cNvPr>
          <p:cNvSpPr/>
          <p:nvPr/>
        </p:nvSpPr>
        <p:spPr>
          <a:xfrm>
            <a:off x="609600" y="1235279"/>
            <a:ext cx="11160667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212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AD54EF-3FC5-3272-FE54-D0E3F9534B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321292-8B6B-0F21-263A-B1B9598BB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83AEF31-1D37-5B40-3DEC-C3679BA6A47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13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5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72210"/>
            <a:ext cx="53848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72210"/>
            <a:ext cx="5384800" cy="45951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0A05A1D-7095-7E52-0847-E1EB13A8AB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73A413-50AA-E10E-D1C4-54AB2929A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6DC26CCE-5CF2-05E4-A18F-AF9D89E652A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8178A5-120B-E6E0-32D5-B9979205E616}"/>
              </a:ext>
            </a:extLst>
          </p:cNvPr>
          <p:cNvSpPr/>
          <p:nvPr/>
        </p:nvSpPr>
        <p:spPr>
          <a:xfrm>
            <a:off x="524785" y="1116009"/>
            <a:ext cx="11160667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523374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96FBAD0-FE05-8FD5-F008-8D91060EE1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3F60B54-4634-BE12-F781-52C02402AE8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DA344AEB-D089-F4D4-7617-091325A689F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631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77D71-2F49-0598-EF2D-EBDFDC849C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66AE2E-7FBB-CFF0-6AB7-FC12419D53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F852CBA-CBBB-399C-F561-B565F6D8807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83EA4-DAA1-6A9A-377D-4591821B0A48}"/>
              </a:ext>
            </a:extLst>
          </p:cNvPr>
          <p:cNvSpPr/>
          <p:nvPr/>
        </p:nvSpPr>
        <p:spPr>
          <a:xfrm>
            <a:off x="609600" y="1123966"/>
            <a:ext cx="11160667" cy="100013"/>
          </a:xfrm>
          <a:prstGeom prst="rect">
            <a:avLst/>
          </a:prstGeom>
          <a:solidFill>
            <a:srgbClr val="99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5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4475522-F225-2F07-54B2-1A858EEC50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A36220-D3BB-2220-E328-1BDC3ECBD9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69C6519-7D7E-1C39-19BF-6118A091BF0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22C61B4-AE33-53ED-41FE-79C0EE9343B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4B1558-DE88-2783-2867-4510C41576C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726854-7C99-0A3F-EDA6-7BF7556D18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913869-D610-825F-F9E5-B607130B6F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17CFA3-154C-A10B-09C3-3B57E49AF1F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3C3434A0-709E-9E6E-7071-5493364FC1E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90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839B0420-276A-4BBA-9B8D-2581239FCA9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C6836D65-D844-48C1-BD51-5896174C9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fld id="{881C4C35-2370-4A3D-B4E4-66F695CF1334}" type="slidenum">
              <a:rPr lang="en-US" smtClean="0"/>
              <a:t>‹#›</a:t>
            </a:fld>
            <a:endParaRPr 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FEE57E7A-C80A-0755-2089-2C53E3FA96D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B653B317-0A87-4CCC-9571-2F709F322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4A1A39B1-7157-46C7-80EE-A6A6C6068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DFC27E1E-7B31-4EF5-90FB-EAF7F2E3A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85D778C1-1BD5-4A50-8DAF-E49C9C92C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FD8969B2-448C-46E3-BC56-5143A8B3F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B4792188-569F-498A-8387-6928A2C1B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3524B95B-5120-4208-9243-49F80DD3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2400">
                <a:latin typeface="Times New Roman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53832FA5-0898-4881-A7EA-D17A82CD8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20A8BA7D-3BED-4998-AB4F-0059C1465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tr-TR" altLang="tr-TR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3CB25864-D50C-C571-C6CD-72975AC55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105057BF-8809-45AA-6DAD-6465C3A20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274448" name="Rectangle 16">
            <a:extLst>
              <a:ext uri="{FF2B5EF4-FFF2-40B4-BE49-F238E27FC236}">
                <a16:creationId xmlns:a16="http://schemas.microsoft.com/office/drawing/2014/main" id="{353943DA-78F6-4B90-86EF-119FC03DFEB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fld id="{474AC3F7-7B26-40E9-8806-8A4A978C88E3}" type="datetimeFigureOut">
              <a:rPr lang="en-US" smtClean="0"/>
              <a:t>6/12/2024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935F0D-4FD2-3E9C-AE87-EDD4C876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0399"/>
            <a:ext cx="10363200" cy="1362075"/>
          </a:xfrm>
        </p:spPr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C84C5-7B66-77C8-CCCD-C5A56F3F6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0906" y="3891436"/>
            <a:ext cx="10363200" cy="1500187"/>
          </a:xfrm>
        </p:spPr>
        <p:txBody>
          <a:bodyPr/>
          <a:lstStyle/>
          <a:p>
            <a:r>
              <a:rPr lang="en-US" dirty="0"/>
              <a:t>Using Proxy in Java implementation </a:t>
            </a:r>
          </a:p>
        </p:txBody>
      </p:sp>
    </p:spTree>
    <p:extLst>
      <p:ext uri="{BB962C8B-B14F-4D97-AF65-F5344CB8AC3E}">
        <p14:creationId xmlns:p14="http://schemas.microsoft.com/office/powerpoint/2010/main" val="24822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9001B369-C7D1-2388-0A69-C1AAA39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Scenario</a:t>
            </a:r>
            <a:endParaRPr lang="tr-TR" altLang="en-US" dirty="0"/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313C6403-1313-459D-5402-6930BA226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134" y="1688572"/>
            <a:ext cx="9753600" cy="5504409"/>
          </a:xfrm>
        </p:spPr>
        <p:txBody>
          <a:bodyPr/>
          <a:lstStyle/>
          <a:p>
            <a:r>
              <a:rPr lang="en-US" altLang="en-US" sz="2400" dirty="0"/>
              <a:t>Suppose we have a large collection object, such as a hash table, which multiple clients want to access concurrently.</a:t>
            </a:r>
          </a:p>
          <a:p>
            <a:r>
              <a:rPr lang="en-US" altLang="en-US" sz="2400" dirty="0"/>
              <a:t>One of the clients wants to perform a series of consecutive fetch operations while not letting any other client add or remove elements</a:t>
            </a:r>
          </a:p>
          <a:p>
            <a:endParaRPr lang="en-US" altLang="en-US" sz="2400" dirty="0"/>
          </a:p>
          <a:p>
            <a:r>
              <a:rPr lang="en-US" altLang="en-US" sz="2400" u="sng" dirty="0"/>
              <a:t>Solution 1:</a:t>
            </a:r>
            <a:r>
              <a:rPr lang="en-US" altLang="en-US" sz="2400" dirty="0"/>
              <a:t> Use the collection's lock object.  The client method obtains the lock, performs its fetches and then releases the lock.</a:t>
            </a:r>
          </a:p>
          <a:p>
            <a:pPr lvl="1"/>
            <a:r>
              <a:rPr lang="en-US" altLang="en-US" sz="2000" dirty="0"/>
              <a:t>But this method may require holding the collection object's lock for a long period of time, thus preventing other threads from accessing the collection</a:t>
            </a:r>
            <a:endParaRPr lang="tr-TR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94321B4F-7082-9A2C-304C-A6E80573E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: soln2</a:t>
            </a:r>
            <a:endParaRPr lang="tr-TR" altLang="en-US" dirty="0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D9A3767A-ECFA-2ABA-9639-D127EB054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467" y="1671639"/>
            <a:ext cx="9804400" cy="5186361"/>
          </a:xfrm>
        </p:spPr>
        <p:txBody>
          <a:bodyPr/>
          <a:lstStyle/>
          <a:p>
            <a:r>
              <a:rPr lang="en-US" altLang="en-US" sz="2400" dirty="0"/>
              <a:t>Suppose we have a large collection object, such as a hash table, which multiple clients want to access concurrently.</a:t>
            </a:r>
          </a:p>
          <a:p>
            <a:r>
              <a:rPr lang="en-US" altLang="en-US" sz="2400" dirty="0"/>
              <a:t>One of the clients wants to perform a series of consecutive fetch operations while not letting any other client add or remove elements</a:t>
            </a:r>
          </a:p>
          <a:p>
            <a:endParaRPr lang="en-US" altLang="en-US" sz="2400" dirty="0"/>
          </a:p>
          <a:p>
            <a:r>
              <a:rPr lang="en-US" altLang="en-US" sz="2400" u="sng" dirty="0"/>
              <a:t>Solution 2:</a:t>
            </a:r>
            <a:r>
              <a:rPr lang="en-US" altLang="en-US" sz="2400" dirty="0"/>
              <a:t> The client clones the collection before performing its fetch operations. It is assumed that the collection provides a clone method that performs a sufficiently deep copy.</a:t>
            </a:r>
          </a:p>
          <a:p>
            <a:pPr lvl="1"/>
            <a:r>
              <a:rPr lang="en-US" altLang="en-US" sz="2000" dirty="0"/>
              <a:t>For example, </a:t>
            </a:r>
            <a:r>
              <a:rPr lang="en-US" altLang="en-US" sz="2000" dirty="0" err="1"/>
              <a:t>java.util.Hashtable</a:t>
            </a:r>
            <a:r>
              <a:rPr lang="en-US" altLang="en-US" sz="2000" dirty="0"/>
              <a:t> provides a clone method that makes a copy of the hash table itself, but not the key and value objects</a:t>
            </a:r>
          </a:p>
          <a:p>
            <a:endParaRPr lang="en-US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FAE20BBC-BE16-E750-6F87-780CB932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Soln2 cont’d</a:t>
            </a:r>
            <a:endParaRPr lang="tr-T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0234C-1EB9-6D5E-55FE-AF93491F1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public void </a:t>
            </a:r>
            <a:r>
              <a:rPr lang="en-US" sz="2000" dirty="0" err="1">
                <a:latin typeface="Consolas" panose="020B0609020204030204" pitchFamily="49" charset="0"/>
              </a:rPr>
              <a:t>doFetches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Hashtable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ht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Hashtable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newht</a:t>
            </a:r>
            <a:r>
              <a:rPr lang="en-US" sz="2000" dirty="0">
                <a:latin typeface="Consolas" panose="020B0609020204030204" pitchFamily="49" charset="0"/>
              </a:rPr>
              <a:t> = (</a:t>
            </a:r>
            <a:r>
              <a:rPr lang="en-US" sz="2000" dirty="0" err="1">
                <a:latin typeface="Consolas" panose="020B0609020204030204" pitchFamily="49" charset="0"/>
              </a:rPr>
              <a:t>Hashtable</a:t>
            </a:r>
            <a:r>
              <a:rPr lang="en-US" sz="2000" dirty="0">
                <a:latin typeface="Consolas" panose="020B0609020204030204" pitchFamily="49" charset="0"/>
              </a:rPr>
              <a:t>) </a:t>
            </a:r>
            <a:r>
              <a:rPr lang="en-US" sz="2000" dirty="0" err="1">
                <a:latin typeface="Consolas" panose="020B0609020204030204" pitchFamily="49" charset="0"/>
              </a:rPr>
              <a:t>ht.clone</a:t>
            </a:r>
            <a:r>
              <a:rPr lang="en-US" sz="2000" dirty="0">
                <a:latin typeface="Consolas" panose="020B0609020204030204" pitchFamily="49" charset="0"/>
              </a:rPr>
              <a:t>();  //thread-safe inside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// Do fetches using </a:t>
            </a:r>
            <a:r>
              <a:rPr lang="en-US" sz="2000" dirty="0" err="1">
                <a:latin typeface="Consolas" panose="020B0609020204030204" pitchFamily="49" charset="0"/>
              </a:rPr>
              <a:t>newht</a:t>
            </a:r>
            <a:r>
              <a:rPr lang="en-US" sz="2000" dirty="0">
                <a:latin typeface="Consolas" panose="020B0609020204030204" pitchFamily="49" charset="0"/>
              </a:rPr>
              <a:t> reference.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pPr>
              <a:defRPr/>
            </a:pPr>
            <a:r>
              <a:rPr lang="en-US" sz="2400" dirty="0"/>
              <a:t>The collection lock is held while the clone is being created. </a:t>
            </a:r>
          </a:p>
          <a:p>
            <a:pPr>
              <a:defRPr/>
            </a:pPr>
            <a:r>
              <a:rPr lang="en-US" sz="2400" dirty="0"/>
              <a:t>Once the clone is created, the fetch operations are done on the cloned copy, without holding the original collection lock.</a:t>
            </a:r>
          </a:p>
          <a:p>
            <a:pPr>
              <a:defRPr/>
            </a:pPr>
            <a:r>
              <a:rPr lang="en-US" sz="2400" dirty="0"/>
              <a:t>But if no other client modifies the collection while the fetch operations are being done, the expensive clone operation was a wasted effort!</a:t>
            </a:r>
            <a:endParaRPr lang="tr-T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95BAF1F5-860A-423F-62EC-28A9A7D3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3: copy on write</a:t>
            </a:r>
            <a:endParaRPr lang="tr-T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C5EA5-9165-D01C-6D2A-EABCBAB2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Solution</a:t>
            </a:r>
            <a:r>
              <a:rPr lang="en-US" dirty="0"/>
              <a:t> 3: we could actually clone the collection only when we need to, that is when some other client has modified the collection. </a:t>
            </a:r>
          </a:p>
          <a:p>
            <a:pPr>
              <a:defRPr/>
            </a:pPr>
            <a:r>
              <a:rPr lang="en-US" dirty="0"/>
              <a:t>For example, it would be great if the client that wants to do a series of fetches could invoke the clone() method, </a:t>
            </a:r>
            <a:r>
              <a:rPr lang="en-US" u="sng" dirty="0"/>
              <a:t>but no actual copy</a:t>
            </a:r>
            <a:r>
              <a:rPr lang="en-US" dirty="0"/>
              <a:t> of the collection would be made until some other client modifies the collection.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b="1" dirty="0"/>
              <a:t>copy-on-write cloning</a:t>
            </a:r>
            <a:r>
              <a:rPr lang="en-US" dirty="0"/>
              <a:t> operation.</a:t>
            </a:r>
          </a:p>
          <a:p>
            <a:pPr>
              <a:defRPr/>
            </a:pPr>
            <a:r>
              <a:rPr lang="en-US" dirty="0"/>
              <a:t> We can implement this solution using </a:t>
            </a:r>
            <a:r>
              <a:rPr lang="en-US" b="1" u="sng" dirty="0"/>
              <a:t>proxies</a:t>
            </a:r>
          </a:p>
          <a:p>
            <a:pPr marL="0" indent="0">
              <a:buNone/>
              <a:defRPr/>
            </a:pPr>
            <a:endParaRPr lang="tr-T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F3274712-0416-7769-9753-4B464CEB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Copy-on-write with proxies</a:t>
            </a:r>
            <a:endParaRPr lang="tr-TR" altLang="en-US" dirty="0"/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60CD1DAA-D8FC-37A4-E4DE-B94C4AF07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Have a proxy for the shared hashtable.</a:t>
            </a:r>
          </a:p>
          <a:p>
            <a:r>
              <a:rPr lang="en-US" altLang="en-US" sz="2400"/>
              <a:t>When the proxy's clone() method is invoked, it returns a copy of the proxy and both proxies refer to the same hash table.</a:t>
            </a:r>
          </a:p>
          <a:p>
            <a:pPr lvl="1"/>
            <a:r>
              <a:rPr lang="en-US" altLang="en-US" sz="2000"/>
              <a:t>Need to count the number of proxies as well.</a:t>
            </a:r>
          </a:p>
          <a:p>
            <a:r>
              <a:rPr lang="en-US" altLang="en-US" sz="2400"/>
              <a:t>When one of the proxies modifies the hash table, the hash table itself is cloned. </a:t>
            </a:r>
          </a:p>
          <a:p>
            <a:pPr lvl="1"/>
            <a:r>
              <a:rPr lang="en-US" altLang="en-US" sz="2000"/>
              <a:t>put() modifies the table.</a:t>
            </a:r>
          </a:p>
          <a:p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  <a:p>
            <a:r>
              <a:rPr lang="en-US" altLang="en-US" sz="1800"/>
              <a:t>Adapted from the book Patterns in Java, Volume 1, Mark Grand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D2F7075E-D9A9-F174-D4CF-8EF94DED4B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57200"/>
            <a:ext cx="11150600" cy="566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altLang="en-US" sz="2400" dirty="0"/>
              <a:t>//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proxy</a:t>
            </a:r>
            <a:r>
              <a:rPr lang="tr-TR" altLang="en-US" sz="2400" dirty="0"/>
              <a:t>.</a:t>
            </a:r>
          </a:p>
          <a:p>
            <a:pPr marL="0" indent="0">
              <a:buNone/>
            </a:pPr>
            <a:r>
              <a:rPr lang="tr-TR" altLang="en-US" sz="2400" dirty="0" err="1"/>
              <a:t>public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class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LargeHashtable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extends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Hashtable</a:t>
            </a:r>
            <a:r>
              <a:rPr lang="tr-TR" altLang="en-US" sz="2400" dirty="0"/>
              <a:t> {</a:t>
            </a:r>
          </a:p>
          <a:p>
            <a:pPr marL="0" indent="0">
              <a:buNone/>
            </a:pPr>
            <a:r>
              <a:rPr lang="tr-TR" altLang="en-US" sz="2400" dirty="0"/>
              <a:t>  </a:t>
            </a:r>
            <a:r>
              <a:rPr lang="tr-TR" altLang="en-US" sz="2400" dirty="0" err="1"/>
              <a:t>private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ReferenceCountedHashTable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theHashTable</a:t>
            </a:r>
            <a:r>
              <a:rPr lang="tr-TR" altLang="en-US" sz="2400" dirty="0"/>
              <a:t>;</a:t>
            </a:r>
            <a:r>
              <a:rPr lang="en-US" altLang="en-US" sz="2400" dirty="0"/>
              <a:t> //</a:t>
            </a:r>
            <a:r>
              <a:rPr lang="en-US" altLang="en-US" sz="2400" dirty="0" err="1"/>
              <a:t>RealSubject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tr-TR" altLang="en-US" sz="2400" dirty="0" err="1"/>
              <a:t>public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LargeHashtable</a:t>
            </a:r>
            <a:r>
              <a:rPr lang="tr-TR" altLang="en-US" sz="2400" dirty="0"/>
              <a:t>() {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   </a:t>
            </a:r>
            <a:r>
              <a:rPr lang="tr-TR" altLang="en-US" sz="2400" dirty="0" err="1"/>
              <a:t>theHashTable</a:t>
            </a:r>
            <a:r>
              <a:rPr lang="tr-TR" altLang="en-US" sz="2400" dirty="0"/>
              <a:t> = </a:t>
            </a:r>
            <a:r>
              <a:rPr lang="tr-TR" altLang="en-US" sz="2400" dirty="0" err="1"/>
              <a:t>new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ReferenceCountedHashTable</a:t>
            </a:r>
            <a:r>
              <a:rPr lang="tr-TR" altLang="en-US" sz="2400" dirty="0"/>
              <a:t>();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tr-TR" altLang="en-US" sz="2400" dirty="0"/>
              <a:t>}</a:t>
            </a:r>
            <a:endParaRPr lang="en-US" altLang="en-US" sz="2400" dirty="0"/>
          </a:p>
          <a:p>
            <a:pPr marL="0" indent="0">
              <a:buNone/>
            </a:pPr>
            <a:r>
              <a:rPr lang="tr-TR" altLang="en-US" sz="2400" dirty="0"/>
              <a:t> 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tr-TR" altLang="en-US" sz="2400" dirty="0"/>
              <a:t>// </a:t>
            </a:r>
            <a:r>
              <a:rPr lang="en-US" altLang="en-US" sz="2400" dirty="0"/>
              <a:t>clone </a:t>
            </a:r>
            <a:r>
              <a:rPr lang="tr-TR" altLang="en-US" sz="2400" dirty="0"/>
              <a:t>of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proxy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that</a:t>
            </a:r>
            <a:r>
              <a:rPr lang="tr-TR" altLang="en-US" sz="2400" dirty="0"/>
              <a:t> </a:t>
            </a:r>
            <a:r>
              <a:rPr lang="tr-TR" altLang="en-US" sz="2400" dirty="0" err="1"/>
              <a:t>accesses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same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Hashtable</a:t>
            </a:r>
            <a:r>
              <a:rPr lang="tr-TR" altLang="en-US" sz="2400" dirty="0"/>
              <a:t>.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</a:t>
            </a:r>
            <a:r>
              <a:rPr lang="tr-TR" altLang="en-US" sz="2400" dirty="0" err="1"/>
              <a:t>public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synchronized</a:t>
            </a:r>
            <a:r>
              <a:rPr lang="tr-TR" altLang="en-US" sz="2400" dirty="0"/>
              <a:t> Object </a:t>
            </a:r>
            <a:r>
              <a:rPr lang="tr-TR" altLang="en-US" sz="2400" dirty="0" err="1"/>
              <a:t>clone</a:t>
            </a:r>
            <a:r>
              <a:rPr lang="tr-TR" altLang="en-US" sz="2400" dirty="0"/>
              <a:t>() {</a:t>
            </a:r>
          </a:p>
          <a:p>
            <a:pPr marL="0" indent="0">
              <a:buNone/>
            </a:pPr>
            <a:r>
              <a:rPr lang="en-US" altLang="en-US" sz="2400" dirty="0"/>
              <a:t>       </a:t>
            </a:r>
            <a:r>
              <a:rPr lang="tr-TR" altLang="en-US" sz="2400" dirty="0"/>
              <a:t> Object </a:t>
            </a:r>
            <a:r>
              <a:rPr lang="tr-TR" altLang="en-US" sz="2400" dirty="0" err="1"/>
              <a:t>copy</a:t>
            </a:r>
            <a:r>
              <a:rPr lang="tr-TR" altLang="en-US" sz="2400" dirty="0"/>
              <a:t> = </a:t>
            </a:r>
            <a:r>
              <a:rPr lang="tr-TR" altLang="en-US" sz="2400" dirty="0" err="1"/>
              <a:t>super.clone</a:t>
            </a:r>
            <a:r>
              <a:rPr lang="tr-TR" altLang="en-US" sz="2400" dirty="0"/>
              <a:t>();</a:t>
            </a:r>
          </a:p>
          <a:p>
            <a:pPr marL="0" indent="0">
              <a:buNone/>
            </a:pPr>
            <a:r>
              <a:rPr lang="en-US" altLang="en-US" sz="2400" dirty="0"/>
              <a:t>    </a:t>
            </a:r>
            <a:r>
              <a:rPr lang="tr-TR" altLang="en-US" sz="2400" dirty="0"/>
              <a:t> </a:t>
            </a:r>
            <a:r>
              <a:rPr lang="en-US" altLang="en-US" sz="2400" dirty="0"/>
              <a:t>   </a:t>
            </a:r>
            <a:r>
              <a:rPr lang="tr-TR" altLang="en-US" sz="2400" dirty="0" err="1"/>
              <a:t>theHashTable.addProxy</a:t>
            </a:r>
            <a:r>
              <a:rPr lang="tr-TR" altLang="en-US" sz="2400" dirty="0"/>
              <a:t>();</a:t>
            </a:r>
            <a:r>
              <a:rPr lang="en-US" altLang="en-US" sz="2400" dirty="0"/>
              <a:t>  //counts the # of proxies</a:t>
            </a:r>
            <a:endParaRPr lang="tr-TR" altLang="en-US" sz="2400" dirty="0"/>
          </a:p>
          <a:p>
            <a:pPr marL="0" indent="0">
              <a:buNone/>
            </a:pPr>
            <a:r>
              <a:rPr lang="en-US" altLang="en-US" sz="2400" dirty="0"/>
              <a:t>    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copy</a:t>
            </a:r>
            <a:r>
              <a:rPr lang="tr-TR" altLang="en-US" sz="2400" dirty="0"/>
              <a:t>;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 </a:t>
            </a:r>
            <a:r>
              <a:rPr lang="tr-TR" altLang="en-US" sz="2400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Content Placeholder 2">
            <a:extLst>
              <a:ext uri="{FF2B5EF4-FFF2-40B4-BE49-F238E27FC236}">
                <a16:creationId xmlns:a16="http://schemas.microsoft.com/office/drawing/2014/main" id="{EA47BDD7-7CF1-342D-11C0-EBDFB166410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57200"/>
            <a:ext cx="11531600" cy="5668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/* hash table non-modifying operations */</a:t>
            </a:r>
          </a:p>
          <a:p>
            <a:pPr marL="0" indent="0">
              <a:buNone/>
            </a:pPr>
            <a:r>
              <a:rPr lang="en-US" altLang="en-US" sz="2400" dirty="0"/>
              <a:t>  </a:t>
            </a:r>
            <a:r>
              <a:rPr lang="tr-TR" altLang="en-US" sz="2400" dirty="0" err="1"/>
              <a:t>public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int</a:t>
            </a:r>
            <a:r>
              <a:rPr lang="tr-TR" altLang="en-US" sz="2400" dirty="0"/>
              <a:t> size() {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theHashTable.size</a:t>
            </a:r>
            <a:r>
              <a:rPr lang="tr-TR" altLang="en-US" sz="2400" dirty="0"/>
              <a:t>();</a:t>
            </a:r>
            <a:endParaRPr lang="en-US" altLang="en-US" sz="2400" dirty="0"/>
          </a:p>
          <a:p>
            <a:pPr marL="0" indent="0">
              <a:buNone/>
            </a:pPr>
            <a:r>
              <a:rPr lang="en-US" altLang="en-US" sz="2400" dirty="0"/>
              <a:t>  public synchronized Object get(Object key) {</a:t>
            </a:r>
          </a:p>
          <a:p>
            <a:pPr marL="0" indent="0">
              <a:buNone/>
            </a:pPr>
            <a:r>
              <a:rPr lang="en-US" altLang="en-US" sz="2400" dirty="0"/>
              <a:t>       return </a:t>
            </a:r>
            <a:r>
              <a:rPr lang="en-US" altLang="en-US" sz="2400" dirty="0" err="1"/>
              <a:t>theHashTable.get</a:t>
            </a:r>
            <a:r>
              <a:rPr lang="en-US" altLang="en-US" sz="2400" dirty="0"/>
              <a:t>(key); }</a:t>
            </a:r>
          </a:p>
          <a:p>
            <a:pPr marL="0" indent="0">
              <a:buNone/>
            </a:pPr>
            <a:endParaRPr lang="tr-TR" altLang="en-US" sz="2400" dirty="0"/>
          </a:p>
          <a:p>
            <a:pPr marL="0" indent="0">
              <a:buNone/>
            </a:pPr>
            <a:r>
              <a:rPr lang="tr-TR" altLang="en-US" sz="2400" dirty="0"/>
              <a:t>/</a:t>
            </a:r>
            <a:r>
              <a:rPr lang="en-US" altLang="en-US" sz="2400" dirty="0"/>
              <a:t>* </a:t>
            </a:r>
            <a:r>
              <a:rPr lang="tr-TR" altLang="en-US" sz="2400" dirty="0"/>
              <a:t> </a:t>
            </a:r>
            <a:r>
              <a:rPr lang="en-US" altLang="en-US" sz="2400" dirty="0"/>
              <a:t>modifying method  */</a:t>
            </a:r>
          </a:p>
          <a:p>
            <a:pPr marL="0" indent="0">
              <a:buNone/>
            </a:pPr>
            <a:r>
              <a:rPr lang="en-US" altLang="en-US" sz="2400" dirty="0"/>
              <a:t>//</a:t>
            </a:r>
            <a:r>
              <a:rPr lang="tr-TR" altLang="en-US" sz="2400" dirty="0" err="1"/>
              <a:t>Add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given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key-value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pair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to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this</a:t>
            </a:r>
            <a:r>
              <a:rPr lang="tr-TR" altLang="en-US" sz="2400" dirty="0"/>
              <a:t> </a:t>
            </a:r>
            <a:r>
              <a:rPr lang="tr-TR" altLang="en-US" sz="2400" dirty="0" err="1"/>
              <a:t>Hashtable</a:t>
            </a:r>
            <a:r>
              <a:rPr lang="tr-TR" altLang="en-US" sz="2400" dirty="0"/>
              <a:t>.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tr-TR" altLang="en-US" sz="2400" dirty="0" err="1"/>
              <a:t>public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synchronized</a:t>
            </a:r>
            <a:r>
              <a:rPr lang="tr-TR" altLang="en-US" sz="2400" dirty="0"/>
              <a:t> Object put(Object </a:t>
            </a:r>
            <a:r>
              <a:rPr lang="tr-TR" altLang="en-US" sz="2400" dirty="0" err="1"/>
              <a:t>key</a:t>
            </a:r>
            <a:r>
              <a:rPr lang="tr-TR" altLang="en-US" sz="2400" dirty="0"/>
              <a:t>, Object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) {</a:t>
            </a:r>
          </a:p>
          <a:p>
            <a:pPr marL="0" indent="0">
              <a:buNone/>
            </a:pPr>
            <a:r>
              <a:rPr lang="en-US" altLang="en-US" sz="2400" b="1" dirty="0"/>
              <a:t>   </a:t>
            </a:r>
            <a:r>
              <a:rPr lang="tr-TR" altLang="en-US" sz="2400" b="1" dirty="0"/>
              <a:t> </a:t>
            </a:r>
            <a:r>
              <a:rPr lang="tr-TR" altLang="en-US" sz="2400" b="1" dirty="0" err="1"/>
              <a:t>copyOnWrite</a:t>
            </a:r>
            <a:r>
              <a:rPr lang="tr-TR" altLang="en-US" sz="2400" b="1" dirty="0"/>
              <a:t>();</a:t>
            </a:r>
          </a:p>
          <a:p>
            <a:pPr marL="0" indent="0">
              <a:buNone/>
            </a:pPr>
            <a:r>
              <a:rPr lang="en-US" altLang="en-US" sz="2400" dirty="0"/>
              <a:t>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return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theHashTable.put</a:t>
            </a:r>
            <a:r>
              <a:rPr lang="tr-TR" altLang="en-US" sz="2400" dirty="0"/>
              <a:t>(</a:t>
            </a:r>
            <a:r>
              <a:rPr lang="tr-TR" altLang="en-US" sz="2400" dirty="0" err="1"/>
              <a:t>key</a:t>
            </a:r>
            <a:r>
              <a:rPr lang="tr-TR" altLang="en-US" sz="2400" dirty="0"/>
              <a:t>, </a:t>
            </a:r>
            <a:r>
              <a:rPr lang="tr-TR" altLang="en-US" sz="2400" dirty="0" err="1"/>
              <a:t>value</a:t>
            </a:r>
            <a:r>
              <a:rPr lang="tr-TR" altLang="en-US" sz="2400" dirty="0"/>
              <a:t>);</a:t>
            </a:r>
          </a:p>
          <a:p>
            <a:pPr marL="0" indent="0">
              <a:buNone/>
            </a:pPr>
            <a:r>
              <a:rPr lang="tr-TR" altLang="en-US" sz="2400" dirty="0"/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>
            <a:extLst>
              <a:ext uri="{FF2B5EF4-FFF2-40B4-BE49-F238E27FC236}">
                <a16:creationId xmlns:a16="http://schemas.microsoft.com/office/drawing/2014/main" id="{58427616-3F3B-898A-4410-1A1D7EEEED7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-1" y="314325"/>
            <a:ext cx="12005733" cy="5811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// This method is called before modifying the underlying</a:t>
            </a:r>
          </a:p>
          <a:p>
            <a:pPr marL="0" indent="0">
              <a:buNone/>
            </a:pPr>
            <a:r>
              <a:rPr lang="en-US" altLang="en-US" sz="2400" dirty="0"/>
              <a:t> // </a:t>
            </a:r>
            <a:r>
              <a:rPr lang="en-US" altLang="en-US" sz="2400" dirty="0" err="1"/>
              <a:t>Hashtable</a:t>
            </a:r>
            <a:r>
              <a:rPr lang="en-US" altLang="en-US" sz="2400" dirty="0"/>
              <a:t>. If it is being shared then this method clones it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r>
              <a:rPr lang="tr-TR" altLang="en-US" sz="2400" dirty="0" err="1"/>
              <a:t>private</a:t>
            </a:r>
            <a:r>
              <a:rPr lang="tr-TR" altLang="en-US" sz="2400" dirty="0"/>
              <a:t> </a:t>
            </a:r>
            <a:r>
              <a:rPr lang="tr-TR" altLang="en-US" sz="2400" dirty="0" err="1"/>
              <a:t>void</a:t>
            </a:r>
            <a:r>
              <a:rPr lang="tr-TR" altLang="en-US" sz="2400" dirty="0"/>
              <a:t> </a:t>
            </a:r>
            <a:r>
              <a:rPr lang="tr-TR" altLang="en-US" sz="2400" b="1" dirty="0" err="1"/>
              <a:t>copyOnWrite</a:t>
            </a:r>
            <a:r>
              <a:rPr lang="tr-TR" altLang="en-US" sz="2400" b="1" dirty="0"/>
              <a:t>()</a:t>
            </a:r>
            <a:r>
              <a:rPr lang="tr-TR" altLang="en-US" sz="2400" dirty="0"/>
              <a:t> {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tr-TR" altLang="en-US" sz="2400" dirty="0" err="1"/>
              <a:t>if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theHashTable.getProxyCount</a:t>
            </a:r>
            <a:r>
              <a:rPr lang="tr-TR" altLang="en-US" sz="2400" dirty="0"/>
              <a:t>() &gt; 1) {</a:t>
            </a:r>
            <a:r>
              <a:rPr lang="en-US" altLang="en-US" sz="2400" dirty="0"/>
              <a:t> //many proxies</a:t>
            </a:r>
            <a:endParaRPr lang="tr-TR" altLang="en-US" sz="2400" dirty="0"/>
          </a:p>
          <a:p>
            <a:pPr marL="0" indent="0">
              <a:buNone/>
            </a:pPr>
            <a:r>
              <a:rPr lang="en-US" altLang="en-US" sz="2400" dirty="0"/>
              <a:t> 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synchronized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theHashTable</a:t>
            </a:r>
            <a:r>
              <a:rPr lang="tr-TR" altLang="en-US" sz="2400" dirty="0"/>
              <a:t>) {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theHashTable.removeProxy</a:t>
            </a:r>
            <a:r>
              <a:rPr lang="tr-TR" altLang="en-US" sz="2400" dirty="0"/>
              <a:t>();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try</a:t>
            </a:r>
            <a:r>
              <a:rPr lang="tr-TR" altLang="en-US" sz="2400" dirty="0"/>
              <a:t> {</a:t>
            </a:r>
          </a:p>
          <a:p>
            <a:pPr marL="0" indent="0">
              <a:buNone/>
            </a:pPr>
            <a:r>
              <a:rPr lang="en-US" altLang="en-US" sz="2400" dirty="0"/>
              <a:t>            </a:t>
            </a:r>
            <a:r>
              <a:rPr lang="tr-TR" altLang="en-US" sz="2400" dirty="0"/>
              <a:t> </a:t>
            </a:r>
            <a:r>
              <a:rPr lang="tr-TR" altLang="en-US" sz="2400" dirty="0" err="1"/>
              <a:t>theHashTable</a:t>
            </a:r>
            <a:r>
              <a:rPr lang="tr-TR" altLang="en-US" sz="2400" dirty="0"/>
              <a:t> = (</a:t>
            </a:r>
            <a:r>
              <a:rPr lang="tr-TR" altLang="en-US" sz="2400" dirty="0" err="1"/>
              <a:t>ReferenceCountedHashTable</a:t>
            </a:r>
            <a:r>
              <a:rPr lang="tr-TR" altLang="en-US" sz="2400" dirty="0"/>
              <a:t>)</a:t>
            </a:r>
            <a:r>
              <a:rPr lang="en-US" altLang="en-US" sz="2400" dirty="0"/>
              <a:t> </a:t>
            </a:r>
            <a:r>
              <a:rPr lang="tr-TR" altLang="en-US" sz="2400" dirty="0" err="1"/>
              <a:t>theHashTable.clone</a:t>
            </a:r>
            <a:r>
              <a:rPr lang="tr-TR" altLang="en-US" sz="2400" dirty="0"/>
              <a:t>();</a:t>
            </a:r>
          </a:p>
          <a:p>
            <a:pPr marL="0" indent="0">
              <a:buNone/>
            </a:pPr>
            <a:r>
              <a:rPr lang="en-US" altLang="en-US" sz="2400" dirty="0"/>
              <a:t>        </a:t>
            </a:r>
            <a:r>
              <a:rPr lang="tr-TR" altLang="en-US" sz="2400" dirty="0"/>
              <a:t> } </a:t>
            </a:r>
            <a:r>
              <a:rPr lang="tr-TR" altLang="en-US" sz="2400" dirty="0" err="1"/>
              <a:t>catch</a:t>
            </a:r>
            <a:r>
              <a:rPr lang="tr-TR" altLang="en-US" sz="2400" dirty="0"/>
              <a:t> (</a:t>
            </a:r>
            <a:r>
              <a:rPr lang="tr-TR" altLang="en-US" sz="2400" dirty="0" err="1"/>
              <a:t>Throwable</a:t>
            </a:r>
            <a:r>
              <a:rPr lang="tr-TR" altLang="en-US" sz="2400" dirty="0"/>
              <a:t> e) {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      </a:t>
            </a:r>
            <a:r>
              <a:rPr lang="tr-TR" altLang="en-US" sz="2400" dirty="0" err="1"/>
              <a:t>theHashTable.addProxy</a:t>
            </a:r>
            <a:r>
              <a:rPr lang="tr-TR" altLang="en-US" sz="2400" dirty="0"/>
              <a:t>();</a:t>
            </a:r>
          </a:p>
          <a:p>
            <a:pPr marL="0" indent="0">
              <a:buNone/>
            </a:pPr>
            <a:r>
              <a:rPr lang="tr-TR" altLang="en-US" sz="2400" dirty="0"/>
              <a:t> </a:t>
            </a:r>
            <a:r>
              <a:rPr lang="en-US" altLang="en-US" sz="2400" dirty="0"/>
              <a:t>    </a:t>
            </a:r>
            <a:r>
              <a:rPr lang="tr-TR" altLang="en-US" sz="2400" dirty="0"/>
              <a:t>}</a:t>
            </a:r>
          </a:p>
          <a:p>
            <a:pPr marL="0" indent="0">
              <a:buNone/>
            </a:pPr>
            <a:r>
              <a:rPr lang="tr-TR" altLang="en-US" sz="2400" dirty="0"/>
              <a:t> } 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393727C7-4C0B-4C8A-960B-21573C88EF42}" vid="{72BF777F-C220-4904-8C2B-017C5ED9CE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</TotalTime>
  <Words>717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Consolas</vt:lpstr>
      <vt:lpstr>Times New Roman</vt:lpstr>
      <vt:lpstr>Wingdings</vt:lpstr>
      <vt:lpstr>Theme1</vt:lpstr>
      <vt:lpstr>Copy-on-write Example</vt:lpstr>
      <vt:lpstr>Example Scenario</vt:lpstr>
      <vt:lpstr>Example : soln2</vt:lpstr>
      <vt:lpstr>Soln2 cont’d</vt:lpstr>
      <vt:lpstr>Solution 3: copy on write</vt:lpstr>
      <vt:lpstr>Copy-on-write with proxies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Copy-on-write Example</dc:title>
  <dc:creator>aysu Betin Can</dc:creator>
  <cp:lastModifiedBy>aysu Betin Can</cp:lastModifiedBy>
  <cp:revision>4</cp:revision>
  <dcterms:created xsi:type="dcterms:W3CDTF">2024-06-04T08:27:32Z</dcterms:created>
  <dcterms:modified xsi:type="dcterms:W3CDTF">2024-06-12T08:24:18Z</dcterms:modified>
</cp:coreProperties>
</file>