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handoutMasterIdLst>
    <p:handoutMasterId r:id="rId45"/>
  </p:handoutMasterIdLst>
  <p:sldIdLst>
    <p:sldId id="256" r:id="rId2"/>
    <p:sldId id="421" r:id="rId3"/>
    <p:sldId id="497" r:id="rId4"/>
    <p:sldId id="422" r:id="rId5"/>
    <p:sldId id="423" r:id="rId6"/>
    <p:sldId id="424" r:id="rId7"/>
    <p:sldId id="446" r:id="rId8"/>
    <p:sldId id="445" r:id="rId9"/>
    <p:sldId id="425" r:id="rId10"/>
    <p:sldId id="511" r:id="rId11"/>
    <p:sldId id="512" r:id="rId12"/>
    <p:sldId id="513" r:id="rId13"/>
    <p:sldId id="515" r:id="rId14"/>
    <p:sldId id="514" r:id="rId15"/>
    <p:sldId id="480" r:id="rId16"/>
    <p:sldId id="426" r:id="rId17"/>
    <p:sldId id="427" r:id="rId18"/>
    <p:sldId id="444" r:id="rId19"/>
    <p:sldId id="498" r:id="rId20"/>
    <p:sldId id="500" r:id="rId21"/>
    <p:sldId id="516" r:id="rId22"/>
    <p:sldId id="517" r:id="rId23"/>
    <p:sldId id="518" r:id="rId24"/>
    <p:sldId id="447" r:id="rId25"/>
    <p:sldId id="428" r:id="rId26"/>
    <p:sldId id="504" r:id="rId27"/>
    <p:sldId id="519" r:id="rId28"/>
    <p:sldId id="503" r:id="rId29"/>
    <p:sldId id="502" r:id="rId30"/>
    <p:sldId id="501" r:id="rId31"/>
    <p:sldId id="429" r:id="rId32"/>
    <p:sldId id="505" r:id="rId33"/>
    <p:sldId id="506" r:id="rId34"/>
    <p:sldId id="507" r:id="rId35"/>
    <p:sldId id="508" r:id="rId36"/>
    <p:sldId id="509" r:id="rId37"/>
    <p:sldId id="520" r:id="rId38"/>
    <p:sldId id="521" r:id="rId39"/>
    <p:sldId id="430" r:id="rId40"/>
    <p:sldId id="510" r:id="rId41"/>
    <p:sldId id="432" r:id="rId42"/>
    <p:sldId id="433" r:id="rId4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8EB3"/>
    <a:srgbClr val="0066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3390" autoAdjust="0"/>
  </p:normalViewPr>
  <p:slideViewPr>
    <p:cSldViewPr snapToGrid="0">
      <p:cViewPr varScale="1">
        <p:scale>
          <a:sx n="86" d="100"/>
          <a:sy n="86" d="100"/>
        </p:scale>
        <p:origin x="233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118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949B5FA2-73D1-B023-C9AF-369577A0F5B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95235" name="Rectangle 3">
            <a:extLst>
              <a:ext uri="{FF2B5EF4-FFF2-40B4-BE49-F238E27FC236}">
                <a16:creationId xmlns:a16="http://schemas.microsoft.com/office/drawing/2014/main" id="{EFE21DC2-78B3-3814-BD33-702E554CDF00}"/>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95236" name="Rectangle 4">
            <a:extLst>
              <a:ext uri="{FF2B5EF4-FFF2-40B4-BE49-F238E27FC236}">
                <a16:creationId xmlns:a16="http://schemas.microsoft.com/office/drawing/2014/main" id="{D19D3C26-09E2-E2B3-163F-74F858CC45E6}"/>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95237" name="Rectangle 5">
            <a:extLst>
              <a:ext uri="{FF2B5EF4-FFF2-40B4-BE49-F238E27FC236}">
                <a16:creationId xmlns:a16="http://schemas.microsoft.com/office/drawing/2014/main" id="{5EEB694B-1D95-5BC5-6F64-33980F8FE693}"/>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29E1F2E7-EE60-48E5-A602-E7F16657076F}"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BB503E7-725C-6104-CE25-B5F732F4C89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5059" name="Rectangle 3">
            <a:extLst>
              <a:ext uri="{FF2B5EF4-FFF2-40B4-BE49-F238E27FC236}">
                <a16:creationId xmlns:a16="http://schemas.microsoft.com/office/drawing/2014/main" id="{81C3AABD-AAF6-F4DD-1CDC-5526FFE2DFB4}"/>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a:extLst>
              <a:ext uri="{FF2B5EF4-FFF2-40B4-BE49-F238E27FC236}">
                <a16:creationId xmlns:a16="http://schemas.microsoft.com/office/drawing/2014/main" id="{CDC0976C-2859-A4DE-9C9A-29A30BFB32A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a:extLst>
              <a:ext uri="{FF2B5EF4-FFF2-40B4-BE49-F238E27FC236}">
                <a16:creationId xmlns:a16="http://schemas.microsoft.com/office/drawing/2014/main" id="{400B5928-3AEC-281C-509A-CBB51B96A62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5062" name="Rectangle 6">
            <a:extLst>
              <a:ext uri="{FF2B5EF4-FFF2-40B4-BE49-F238E27FC236}">
                <a16:creationId xmlns:a16="http://schemas.microsoft.com/office/drawing/2014/main" id="{EB331E8A-F1B0-D1D3-A129-EDDF8D42918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5063" name="Rectangle 7">
            <a:extLst>
              <a:ext uri="{FF2B5EF4-FFF2-40B4-BE49-F238E27FC236}">
                <a16:creationId xmlns:a16="http://schemas.microsoft.com/office/drawing/2014/main" id="{04DD6571-9B8B-165C-5845-9F5E562F72A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3CF78F62-E1B0-4DC8-90FE-E2FF8CFACCF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8632BD1B-4AD7-BB44-89F1-A606DE7424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5FFCF75-553B-4501-808E-DAE0BE3631EB}" type="slidenum">
              <a:rPr lang="en-US" altLang="tr-TR"/>
              <a:pPr>
                <a:spcBef>
                  <a:spcPct val="0"/>
                </a:spcBef>
              </a:pPr>
              <a:t>1</a:t>
            </a:fld>
            <a:endParaRPr lang="en-US" altLang="tr-TR" dirty="0"/>
          </a:p>
        </p:txBody>
      </p:sp>
      <p:sp>
        <p:nvSpPr>
          <p:cNvPr id="5123" name="Rectangle 2">
            <a:extLst>
              <a:ext uri="{FF2B5EF4-FFF2-40B4-BE49-F238E27FC236}">
                <a16:creationId xmlns:a16="http://schemas.microsoft.com/office/drawing/2014/main" id="{6C2DFEC5-60C3-C664-6E2E-B1012960716E}"/>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092B1B20-B5F1-D323-C83F-18F88E05E0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java.net.URL;</a:t>
            </a:r>
          </a:p>
          <a:p>
            <a:r>
              <a:rPr lang="en-US" dirty="0"/>
              <a:t>import </a:t>
            </a:r>
            <a:r>
              <a:rPr lang="en-US" dirty="0" err="1"/>
              <a:t>javax.xml.namespace.QName</a:t>
            </a:r>
            <a:r>
              <a:rPr lang="en-US" dirty="0"/>
              <a:t>;</a:t>
            </a:r>
          </a:p>
          <a:p>
            <a:r>
              <a:rPr lang="en-US" dirty="0"/>
              <a:t>import </a:t>
            </a:r>
            <a:r>
              <a:rPr lang="en-US" dirty="0" err="1"/>
              <a:t>javax.xml.ws.Service</a:t>
            </a:r>
            <a:r>
              <a:rPr lang="en-US" dirty="0"/>
              <a:t>;</a:t>
            </a:r>
          </a:p>
          <a:p>
            <a:endParaRPr lang="en-US" dirty="0"/>
          </a:p>
        </p:txBody>
      </p:sp>
      <p:sp>
        <p:nvSpPr>
          <p:cNvPr id="4" name="Slide Number Placeholder 3"/>
          <p:cNvSpPr>
            <a:spLocks noGrp="1"/>
          </p:cNvSpPr>
          <p:nvPr>
            <p:ph type="sldNum" sz="quarter" idx="5"/>
          </p:nvPr>
        </p:nvSpPr>
        <p:spPr/>
        <p:txBody>
          <a:bodyPr/>
          <a:lstStyle/>
          <a:p>
            <a:fld id="{3CF78F62-E1B0-4DC8-90FE-E2FF8CFACCF6}" type="slidenum">
              <a:rPr lang="en-US" altLang="en-US" smtClean="0"/>
              <a:pPr/>
              <a:t>14</a:t>
            </a:fld>
            <a:endParaRPr lang="en-US" altLang="en-US"/>
          </a:p>
        </p:txBody>
      </p:sp>
    </p:spTree>
    <p:extLst>
      <p:ext uri="{BB962C8B-B14F-4D97-AF65-F5344CB8AC3E}">
        <p14:creationId xmlns:p14="http://schemas.microsoft.com/office/powerpoint/2010/main" val="300670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8477AD27-C73B-352E-DAE5-A1C551D1B7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92E004-D5B6-4436-85FC-28C5C72E3A4F}" type="slidenum">
              <a:rPr lang="en-US" altLang="tr-TR"/>
              <a:pPr>
                <a:spcBef>
                  <a:spcPct val="0"/>
                </a:spcBef>
              </a:pPr>
              <a:t>17</a:t>
            </a:fld>
            <a:endParaRPr lang="en-US" altLang="tr-TR"/>
          </a:p>
        </p:txBody>
      </p:sp>
      <p:sp>
        <p:nvSpPr>
          <p:cNvPr id="73731" name="Rectangle 2">
            <a:extLst>
              <a:ext uri="{FF2B5EF4-FFF2-40B4-BE49-F238E27FC236}">
                <a16:creationId xmlns:a16="http://schemas.microsoft.com/office/drawing/2014/main" id="{2BB0EBEE-717D-E664-E2AB-46E457267F55}"/>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1131D532-035B-B1D1-C5A8-D867F188A7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dirty="0">
                <a:latin typeface="Arial" panose="020B0604020202020204" pitchFamily="34" charset="0"/>
              </a:rPr>
              <a:t>image is loaded from an URL, and that takes too much time.</a:t>
            </a:r>
          </a:p>
          <a:p>
            <a:pPr eaLnBrk="1" hangingPunct="1"/>
            <a:r>
              <a:rPr lang="en-US" altLang="tr-TR" dirty="0">
                <a:latin typeface="Arial" panose="020B0604020202020204" pitchFamily="34" charset="0"/>
              </a:rPr>
              <a:t>while doing that, when the application says draw, the proxy draws itself</a:t>
            </a:r>
          </a:p>
          <a:p>
            <a:pPr eaLnBrk="1" hangingPunct="1"/>
            <a:endParaRPr lang="en-US" altLang="tr-TR" dirty="0">
              <a:latin typeface="Arial" panose="020B0604020202020204" pitchFamily="34" charset="0"/>
            </a:endParaRPr>
          </a:p>
          <a:p>
            <a:pPr eaLnBrk="1" hangingPunct="1"/>
            <a:r>
              <a:rPr lang="en-US" altLang="tr-TR" dirty="0">
                <a:latin typeface="Arial" panose="020B0604020202020204" pitchFamily="34" charset="0"/>
              </a:rPr>
              <a:t>loading in the background using another thread.</a:t>
            </a:r>
          </a:p>
          <a:p>
            <a:pPr eaLnBrk="1" hangingPunct="1"/>
            <a:endParaRPr lang="en-US" altLang="tr-TR" dirty="0">
              <a:latin typeface="Arial" panose="020B0604020202020204" pitchFamily="34" charset="0"/>
            </a:endParaRPr>
          </a:p>
          <a:p>
            <a:pPr eaLnBrk="1" hangingPunct="1"/>
            <a:r>
              <a:rPr lang="en-US" altLang="tr-TR" dirty="0">
                <a:latin typeface="Arial" panose="020B0604020202020204" pitchFamily="34" charset="0"/>
              </a:rPr>
              <a:t>control access: proxy controls access to image so that before it is loaded proxy provides another display. once the image is loaded proxy allows access to it.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effectLst/>
              </a:rPr>
              <a:t>BufferedImage</a:t>
            </a:r>
            <a:r>
              <a:rPr lang="en-US" dirty="0"/>
              <a:t> </a:t>
            </a:r>
            <a:r>
              <a:rPr lang="en-US" dirty="0" err="1">
                <a:effectLst/>
              </a:rPr>
              <a:t>myPicture</a:t>
            </a:r>
            <a:r>
              <a:rPr lang="en-US" dirty="0"/>
              <a:t> </a:t>
            </a:r>
            <a:r>
              <a:rPr lang="en-US" dirty="0">
                <a:effectLst/>
              </a:rPr>
              <a:t>=</a:t>
            </a:r>
            <a:r>
              <a:rPr lang="en-US" dirty="0"/>
              <a:t> </a:t>
            </a:r>
            <a:r>
              <a:rPr lang="en-US" dirty="0" err="1"/>
              <a:t>ImageIO.read</a:t>
            </a:r>
            <a:r>
              <a:rPr lang="en-US" dirty="0"/>
              <a:t>(</a:t>
            </a:r>
            <a:r>
              <a:rPr lang="en-US" dirty="0">
                <a:effectLst/>
              </a:rPr>
              <a:t>new</a:t>
            </a:r>
            <a:r>
              <a:rPr lang="en-US" dirty="0"/>
              <a:t> </a:t>
            </a:r>
            <a:r>
              <a:rPr lang="en-US" dirty="0">
                <a:effectLst/>
              </a:rPr>
              <a:t>File</a:t>
            </a:r>
            <a:r>
              <a:rPr lang="en-US" dirty="0"/>
              <a:t>(</a:t>
            </a:r>
            <a:r>
              <a:rPr lang="en-US" dirty="0" err="1"/>
              <a:t>imagePath</a:t>
            </a:r>
            <a:r>
              <a:rPr lang="en-US" dirty="0"/>
              <a:t>));</a:t>
            </a:r>
          </a:p>
        </p:txBody>
      </p:sp>
      <p:sp>
        <p:nvSpPr>
          <p:cNvPr id="4" name="Slide Number Placeholder 3"/>
          <p:cNvSpPr>
            <a:spLocks noGrp="1"/>
          </p:cNvSpPr>
          <p:nvPr>
            <p:ph type="sldNum" sz="quarter" idx="5"/>
          </p:nvPr>
        </p:nvSpPr>
        <p:spPr/>
        <p:txBody>
          <a:bodyPr/>
          <a:lstStyle/>
          <a:p>
            <a:fld id="{3CF78F62-E1B0-4DC8-90FE-E2FF8CFACCF6}" type="slidenum">
              <a:rPr lang="en-US" altLang="en-US" smtClean="0"/>
              <a:pPr/>
              <a:t>18</a:t>
            </a:fld>
            <a:endParaRPr lang="en-US" altLang="en-US"/>
          </a:p>
        </p:txBody>
      </p:sp>
    </p:spTree>
    <p:extLst>
      <p:ext uri="{BB962C8B-B14F-4D97-AF65-F5344CB8AC3E}">
        <p14:creationId xmlns:p14="http://schemas.microsoft.com/office/powerpoint/2010/main" val="91339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t>All classes other than the proxy itself must access the target class indirectly through the proxy.</a:t>
            </a:r>
          </a:p>
          <a:p>
            <a:r>
              <a:rPr lang="en-US" altLang="en-US" sz="1200" dirty="0"/>
              <a:t> If any class makes a static reference to the target class, the JVM will downloaded the class even if no instantiation is done.</a:t>
            </a:r>
            <a:endParaRPr lang="en-US" dirty="0"/>
          </a:p>
        </p:txBody>
      </p:sp>
      <p:sp>
        <p:nvSpPr>
          <p:cNvPr id="4" name="Slide Number Placeholder 3"/>
          <p:cNvSpPr>
            <a:spLocks noGrp="1"/>
          </p:cNvSpPr>
          <p:nvPr>
            <p:ph type="sldNum" sz="quarter" idx="5"/>
          </p:nvPr>
        </p:nvSpPr>
        <p:spPr/>
        <p:txBody>
          <a:bodyPr/>
          <a:lstStyle/>
          <a:p>
            <a:fld id="{3CF78F62-E1B0-4DC8-90FE-E2FF8CFACCF6}" type="slidenum">
              <a:rPr lang="en-US" altLang="en-US" smtClean="0"/>
              <a:pPr/>
              <a:t>19</a:t>
            </a:fld>
            <a:endParaRPr lang="en-US" altLang="en-US"/>
          </a:p>
        </p:txBody>
      </p:sp>
    </p:spTree>
    <p:extLst>
      <p:ext uri="{BB962C8B-B14F-4D97-AF65-F5344CB8AC3E}">
        <p14:creationId xmlns:p14="http://schemas.microsoft.com/office/powerpoint/2010/main" val="1624188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public void </a:t>
            </a:r>
            <a:r>
              <a:rPr lang="en-US" dirty="0" err="1"/>
              <a:t>setImg</a:t>
            </a:r>
            <a:r>
              <a:rPr lang="en-US" dirty="0"/>
              <a:t>(Image </a:t>
            </a:r>
            <a:r>
              <a:rPr lang="en-US" dirty="0" err="1"/>
              <a:t>img</a:t>
            </a:r>
            <a:r>
              <a:rPr lang="en-US" dirty="0"/>
              <a:t>){ image=</a:t>
            </a:r>
            <a:r>
              <a:rPr lang="en-US" dirty="0" err="1"/>
              <a:t>img</a:t>
            </a:r>
            <a:r>
              <a:rPr lang="en-US" dirty="0"/>
              <a:t>;}</a:t>
            </a:r>
          </a:p>
          <a:p>
            <a:r>
              <a:rPr lang="en-US" dirty="0"/>
              <a:t>  public void main(String[] </a:t>
            </a:r>
            <a:r>
              <a:rPr lang="en-US" dirty="0" err="1"/>
              <a:t>args</a:t>
            </a:r>
            <a:r>
              <a:rPr lang="en-US" dirty="0"/>
              <a:t>){</a:t>
            </a:r>
          </a:p>
          <a:p>
            <a:r>
              <a:rPr lang="en-US" dirty="0"/>
              <a:t>            </a:t>
            </a:r>
            <a:r>
              <a:rPr lang="en-US" dirty="0">
                <a:solidFill>
                  <a:srgbClr val="006699"/>
                </a:solidFill>
              </a:rPr>
              <a:t>Image </a:t>
            </a:r>
            <a:r>
              <a:rPr lang="en-US" dirty="0" err="1">
                <a:solidFill>
                  <a:srgbClr val="006699"/>
                </a:solidFill>
              </a:rPr>
              <a:t>image</a:t>
            </a:r>
            <a:r>
              <a:rPr lang="en-US" dirty="0">
                <a:solidFill>
                  <a:srgbClr val="006699"/>
                </a:solidFill>
              </a:rPr>
              <a:t> = new </a:t>
            </a:r>
            <a:r>
              <a:rPr lang="en-US" dirty="0" err="1">
                <a:solidFill>
                  <a:srgbClr val="006699"/>
                </a:solidFill>
              </a:rPr>
              <a:t>ImageProxy</a:t>
            </a:r>
            <a:r>
              <a:rPr lang="en-US" dirty="0">
                <a:solidFill>
                  <a:srgbClr val="006699"/>
                </a:solidFill>
              </a:rPr>
              <a:t>(</a:t>
            </a:r>
            <a:r>
              <a:rPr lang="en-US" dirty="0" err="1">
                <a:solidFill>
                  <a:srgbClr val="006699"/>
                </a:solidFill>
              </a:rPr>
              <a:t>url</a:t>
            </a:r>
            <a:r>
              <a:rPr lang="en-US" dirty="0">
                <a:solidFill>
                  <a:srgbClr val="006699"/>
                </a:solidFill>
              </a:rPr>
              <a:t>); </a:t>
            </a:r>
          </a:p>
          <a:p>
            <a:r>
              <a:rPr lang="en-US" dirty="0">
                <a:solidFill>
                  <a:srgbClr val="006699"/>
                </a:solidFill>
              </a:rPr>
              <a:t>            </a:t>
            </a:r>
            <a:r>
              <a:rPr lang="en-US" dirty="0" err="1">
                <a:solidFill>
                  <a:srgbClr val="006699"/>
                </a:solidFill>
              </a:rPr>
              <a:t>setImg</a:t>
            </a:r>
            <a:r>
              <a:rPr lang="en-US" dirty="0">
                <a:solidFill>
                  <a:srgbClr val="006699"/>
                </a:solidFill>
              </a:rPr>
              <a:t>(image);</a:t>
            </a:r>
            <a:endParaRPr lang="en-US" dirty="0"/>
          </a:p>
          <a:p>
            <a:r>
              <a:rPr lang="en-US" dirty="0"/>
              <a:t>	launch(</a:t>
            </a:r>
            <a:r>
              <a:rPr lang="en-US" dirty="0" err="1"/>
              <a:t>args</a:t>
            </a:r>
            <a:r>
              <a:rPr lang="en-US" dirty="0"/>
              <a:t>);</a:t>
            </a:r>
          </a:p>
          <a:p>
            <a:r>
              <a:rPr lang="en-US" dirty="0"/>
              <a:t>  }</a:t>
            </a:r>
          </a:p>
          <a:p>
            <a:endParaRPr lang="en-US" dirty="0"/>
          </a:p>
        </p:txBody>
      </p:sp>
      <p:sp>
        <p:nvSpPr>
          <p:cNvPr id="4" name="Slide Number Placeholder 3"/>
          <p:cNvSpPr>
            <a:spLocks noGrp="1"/>
          </p:cNvSpPr>
          <p:nvPr>
            <p:ph type="sldNum" sz="quarter" idx="5"/>
          </p:nvPr>
        </p:nvSpPr>
        <p:spPr/>
        <p:txBody>
          <a:bodyPr/>
          <a:lstStyle/>
          <a:p>
            <a:fld id="{3CF78F62-E1B0-4DC8-90FE-E2FF8CFACCF6}" type="slidenum">
              <a:rPr lang="en-US" altLang="en-US" smtClean="0"/>
              <a:pPr/>
              <a:t>20</a:t>
            </a:fld>
            <a:endParaRPr lang="en-US" altLang="en-US"/>
          </a:p>
        </p:txBody>
      </p:sp>
    </p:spTree>
    <p:extLst>
      <p:ext uri="{BB962C8B-B14F-4D97-AF65-F5344CB8AC3E}">
        <p14:creationId xmlns:p14="http://schemas.microsoft.com/office/powerpoint/2010/main" val="2293420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78F62-E1B0-4DC8-90FE-E2FF8CFACCF6}" type="slidenum">
              <a:rPr lang="en-US" altLang="en-US" smtClean="0"/>
              <a:pPr/>
              <a:t>22</a:t>
            </a:fld>
            <a:endParaRPr lang="en-US" altLang="en-US"/>
          </a:p>
        </p:txBody>
      </p:sp>
    </p:spTree>
    <p:extLst>
      <p:ext uri="{BB962C8B-B14F-4D97-AF65-F5344CB8AC3E}">
        <p14:creationId xmlns:p14="http://schemas.microsoft.com/office/powerpoint/2010/main" val="2642872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78F62-E1B0-4DC8-90FE-E2FF8CFACCF6}" type="slidenum">
              <a:rPr lang="en-US" altLang="en-US" smtClean="0"/>
              <a:pPr/>
              <a:t>24</a:t>
            </a:fld>
            <a:endParaRPr lang="en-US" altLang="en-US"/>
          </a:p>
        </p:txBody>
      </p:sp>
    </p:spTree>
    <p:extLst>
      <p:ext uri="{BB962C8B-B14F-4D97-AF65-F5344CB8AC3E}">
        <p14:creationId xmlns:p14="http://schemas.microsoft.com/office/powerpoint/2010/main" val="2078623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t>Protection (security) Proxies that controls access to objects can be found in many object oriented languages including java, C#, C++</a:t>
            </a:r>
            <a:endParaRPr lang="tr-TR" altLang="en-US" sz="1200" dirty="0"/>
          </a:p>
          <a:p>
            <a:endParaRPr lang="en-US" dirty="0"/>
          </a:p>
        </p:txBody>
      </p:sp>
      <p:sp>
        <p:nvSpPr>
          <p:cNvPr id="4" name="Slide Number Placeholder 3"/>
          <p:cNvSpPr>
            <a:spLocks noGrp="1"/>
          </p:cNvSpPr>
          <p:nvPr>
            <p:ph type="sldNum" sz="quarter" idx="5"/>
          </p:nvPr>
        </p:nvSpPr>
        <p:spPr/>
        <p:txBody>
          <a:bodyPr/>
          <a:lstStyle/>
          <a:p>
            <a:fld id="{3CF78F62-E1B0-4DC8-90FE-E2FF8CFACCF6}" type="slidenum">
              <a:rPr lang="en-US" altLang="en-US" smtClean="0"/>
              <a:pPr/>
              <a:t>25</a:t>
            </a:fld>
            <a:endParaRPr lang="en-US" altLang="en-US"/>
          </a:p>
        </p:txBody>
      </p:sp>
    </p:spTree>
    <p:extLst>
      <p:ext uri="{BB962C8B-B14F-4D97-AF65-F5344CB8AC3E}">
        <p14:creationId xmlns:p14="http://schemas.microsoft.com/office/powerpoint/2010/main" val="3215503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78F62-E1B0-4DC8-90FE-E2FF8CFACCF6}" type="slidenum">
              <a:rPr lang="en-US" altLang="en-US" smtClean="0"/>
              <a:pPr/>
              <a:t>26</a:t>
            </a:fld>
            <a:endParaRPr lang="en-US" altLang="en-US"/>
          </a:p>
        </p:txBody>
      </p:sp>
    </p:spTree>
    <p:extLst>
      <p:ext uri="{BB962C8B-B14F-4D97-AF65-F5344CB8AC3E}">
        <p14:creationId xmlns:p14="http://schemas.microsoft.com/office/powerpoint/2010/main" val="1042200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t>Read geek matching app in the book head first design patterns. –java dynamic proxy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t>It is a protection proxy, Person class is protected </a:t>
            </a:r>
            <a:endParaRPr lang="tr-TR" altLang="en-US" sz="1200"/>
          </a:p>
          <a:p>
            <a:r>
              <a:rPr lang="en-US"/>
              <a:t>Geekmatching</a:t>
            </a:r>
            <a:r>
              <a:rPr lang="en-US" dirty="0"/>
              <a:t>:  Full access with </a:t>
            </a:r>
            <a:r>
              <a:rPr lang="en-US" dirty="0" err="1"/>
              <a:t>OwnerInvocationHandler</a:t>
            </a:r>
            <a:r>
              <a:rPr lang="en-US" dirty="0"/>
              <a:t>, some access with </a:t>
            </a:r>
            <a:r>
              <a:rPr lang="en-US" dirty="0" err="1"/>
              <a:t>NonOwnerInvocationHandler</a:t>
            </a:r>
            <a:endParaRPr lang="en-US" dirty="0"/>
          </a:p>
          <a:p>
            <a:r>
              <a:rPr lang="en-US" dirty="0"/>
              <a:t>Some implementation issues, uses reflection…look at the book if interested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1200" dirty="0"/>
          </a:p>
          <a:p>
            <a:endParaRPr lang="en-US" dirty="0"/>
          </a:p>
        </p:txBody>
      </p:sp>
      <p:sp>
        <p:nvSpPr>
          <p:cNvPr id="4" name="Slide Number Placeholder 3"/>
          <p:cNvSpPr>
            <a:spLocks noGrp="1"/>
          </p:cNvSpPr>
          <p:nvPr>
            <p:ph type="sldNum" sz="quarter" idx="5"/>
          </p:nvPr>
        </p:nvSpPr>
        <p:spPr/>
        <p:txBody>
          <a:bodyPr/>
          <a:lstStyle/>
          <a:p>
            <a:fld id="{3CF78F62-E1B0-4DC8-90FE-E2FF8CFACCF6}" type="slidenum">
              <a:rPr lang="en-US" altLang="en-US" smtClean="0"/>
              <a:pPr/>
              <a:t>27</a:t>
            </a:fld>
            <a:endParaRPr lang="en-US" altLang="en-US"/>
          </a:p>
        </p:txBody>
      </p:sp>
    </p:spTree>
    <p:extLst>
      <p:ext uri="{BB962C8B-B14F-4D97-AF65-F5344CB8AC3E}">
        <p14:creationId xmlns:p14="http://schemas.microsoft.com/office/powerpoint/2010/main" val="2229154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EF6F97E6-AA61-F9E0-1831-6C6684C99C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E9BB531-6957-4451-9276-285224CAB855}" type="slidenum">
              <a:rPr lang="en-US" altLang="tr-TR"/>
              <a:pPr>
                <a:spcBef>
                  <a:spcPct val="0"/>
                </a:spcBef>
              </a:pPr>
              <a:t>2</a:t>
            </a:fld>
            <a:endParaRPr lang="en-US" altLang="tr-TR" dirty="0"/>
          </a:p>
        </p:txBody>
      </p:sp>
      <p:sp>
        <p:nvSpPr>
          <p:cNvPr id="62467" name="Rectangle 2">
            <a:extLst>
              <a:ext uri="{FF2B5EF4-FFF2-40B4-BE49-F238E27FC236}">
                <a16:creationId xmlns:a16="http://schemas.microsoft.com/office/drawing/2014/main" id="{79408005-AB53-91FE-00D0-DD86EAA807DD}"/>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16E3F693-D76A-489C-1A8D-B075E8C0DA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0" i="0" dirty="0">
                <a:solidFill>
                  <a:srgbClr val="242424"/>
                </a:solidFill>
                <a:effectLst/>
                <a:highlight>
                  <a:srgbClr val="FFFFFF"/>
                </a:highlight>
                <a:latin typeface="source-serif-pro"/>
              </a:rPr>
              <a:t>“This could be due to security concerns, performance optimizations, or the need to introduce additional functionality without modifying the original object.”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https://medium.com/@mehar.chand.cloud/proxy-design-pattern-use-case-access-control-bb2b0aedcdb6</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tr-TR" dirty="0"/>
          </a:p>
          <a:p>
            <a:pPr eaLnBrk="1" hangingPunct="1"/>
            <a:endParaRPr lang="en-GB" altLang="tr-TR" dirty="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 do not need to </a:t>
            </a:r>
            <a:r>
              <a:rPr lang="en-US" sz="1200" dirty="0">
                <a:latin typeface="Comic Sans MS" panose="030F0702030302020204" pitchFamily="66" charset="0"/>
              </a:rPr>
              <a:t>delete </a:t>
            </a:r>
            <a:r>
              <a:rPr lang="en-US" sz="1200" dirty="0" err="1">
                <a:latin typeface="Comic Sans MS" panose="030F0702030302020204" pitchFamily="66" charset="0"/>
              </a:rPr>
              <a:t>ptr</a:t>
            </a:r>
            <a:r>
              <a:rPr lang="en-US" sz="1200" dirty="0"/>
              <a:t> as </a:t>
            </a:r>
            <a:r>
              <a:rPr lang="en-US" sz="1200" dirty="0" err="1"/>
              <a:t>SmartPointer</a:t>
            </a:r>
            <a:r>
              <a:rPr lang="en-US" sz="1200" dirty="0"/>
              <a:t> destructor will handle it.</a:t>
            </a:r>
          </a:p>
          <a:p>
            <a:endParaRPr lang="en-US" sz="1200" dirty="0"/>
          </a:p>
          <a:p>
            <a:r>
              <a:rPr lang="en-US" sz="1200" dirty="0"/>
              <a:t>    // We don't need to call delete </a:t>
            </a:r>
            <a:r>
              <a:rPr lang="en-US" sz="1200" dirty="0" err="1"/>
              <a:t>ptr</a:t>
            </a:r>
            <a:r>
              <a:rPr lang="en-US" sz="1200" dirty="0"/>
              <a:t>: when the object</a:t>
            </a:r>
          </a:p>
          <a:p>
            <a:r>
              <a:rPr lang="en-US" sz="1200" dirty="0"/>
              <a:t>    // </a:t>
            </a:r>
            <a:r>
              <a:rPr lang="en-US" sz="1200" dirty="0" err="1"/>
              <a:t>ptr</a:t>
            </a:r>
            <a:r>
              <a:rPr lang="en-US" sz="1200" dirty="0"/>
              <a:t> goes out of scope, the destructor for it is</a:t>
            </a:r>
          </a:p>
          <a:p>
            <a:r>
              <a:rPr lang="en-US" sz="1200" dirty="0"/>
              <a:t>    // automatically called and destructor does delete </a:t>
            </a:r>
            <a:r>
              <a:rPr lang="en-US" sz="1200" dirty="0" err="1"/>
              <a:t>ptr</a:t>
            </a:r>
            <a:r>
              <a:rPr lang="en-US" sz="1200" dirty="0"/>
              <a:t>.</a:t>
            </a:r>
          </a:p>
          <a:p>
            <a:endParaRPr lang="en-US" dirty="0"/>
          </a:p>
        </p:txBody>
      </p:sp>
      <p:sp>
        <p:nvSpPr>
          <p:cNvPr id="4" name="Slide Number Placeholder 3"/>
          <p:cNvSpPr>
            <a:spLocks noGrp="1"/>
          </p:cNvSpPr>
          <p:nvPr>
            <p:ph type="sldNum" sz="quarter" idx="5"/>
          </p:nvPr>
        </p:nvSpPr>
        <p:spPr/>
        <p:txBody>
          <a:bodyPr/>
          <a:lstStyle/>
          <a:p>
            <a:fld id="{3CF78F62-E1B0-4DC8-90FE-E2FF8CFACCF6}" type="slidenum">
              <a:rPr lang="en-US" altLang="en-US" smtClean="0"/>
              <a:pPr/>
              <a:t>33</a:t>
            </a:fld>
            <a:endParaRPr lang="en-US" altLang="en-US"/>
          </a:p>
        </p:txBody>
      </p:sp>
    </p:spTree>
    <p:extLst>
      <p:ext uri="{BB962C8B-B14F-4D97-AF65-F5344CB8AC3E}">
        <p14:creationId xmlns:p14="http://schemas.microsoft.com/office/powerpoint/2010/main" val="1490168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smart pointer destroys itself when it goes out of its scope</a:t>
            </a:r>
          </a:p>
          <a:p>
            <a:r>
              <a:rPr lang="en-US" dirty="0"/>
              <a:t> So, we don’t need to delete it as Smart Pointer will handle it.</a:t>
            </a:r>
          </a:p>
        </p:txBody>
      </p:sp>
      <p:sp>
        <p:nvSpPr>
          <p:cNvPr id="4" name="Slide Number Placeholder 3"/>
          <p:cNvSpPr>
            <a:spLocks noGrp="1"/>
          </p:cNvSpPr>
          <p:nvPr>
            <p:ph type="sldNum" sz="quarter" idx="5"/>
          </p:nvPr>
        </p:nvSpPr>
        <p:spPr/>
        <p:txBody>
          <a:bodyPr/>
          <a:lstStyle/>
          <a:p>
            <a:fld id="{3CF78F62-E1B0-4DC8-90FE-E2FF8CFACCF6}" type="slidenum">
              <a:rPr lang="en-US" altLang="en-US" smtClean="0"/>
              <a:pPr/>
              <a:t>34</a:t>
            </a:fld>
            <a:endParaRPr lang="en-US" altLang="en-US"/>
          </a:p>
        </p:txBody>
      </p:sp>
    </p:spTree>
    <p:extLst>
      <p:ext uri="{BB962C8B-B14F-4D97-AF65-F5344CB8AC3E}">
        <p14:creationId xmlns:p14="http://schemas.microsoft.com/office/powerpoint/2010/main" val="2550058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highlight>
                  <a:srgbClr val="FFFFFF"/>
                </a:highlight>
                <a:latin typeface="Segoe UI" panose="020B0502040204020203" pitchFamily="34" charset="0"/>
              </a:rPr>
              <a:t>The principle that </a:t>
            </a:r>
            <a:r>
              <a:rPr lang="en-US" b="0" i="1" dirty="0">
                <a:solidFill>
                  <a:srgbClr val="161616"/>
                </a:solidFill>
                <a:effectLst/>
                <a:highlight>
                  <a:srgbClr val="FFFFFF"/>
                </a:highlight>
                <a:latin typeface="Segoe UI" panose="020B0502040204020203" pitchFamily="34" charset="0"/>
              </a:rPr>
              <a:t>objects own resources</a:t>
            </a:r>
            <a:r>
              <a:rPr lang="en-US" b="0" i="0" dirty="0">
                <a:solidFill>
                  <a:srgbClr val="161616"/>
                </a:solidFill>
                <a:effectLst/>
                <a:highlight>
                  <a:srgbClr val="FFFFFF"/>
                </a:highlight>
                <a:latin typeface="Segoe UI" panose="020B0502040204020203" pitchFamily="34" charset="0"/>
              </a:rPr>
              <a:t> is also known as "resource acquisition is initialization," or RAII.</a:t>
            </a:r>
            <a:endParaRPr lang="en-US" dirty="0"/>
          </a:p>
        </p:txBody>
      </p:sp>
      <p:sp>
        <p:nvSpPr>
          <p:cNvPr id="4" name="Slide Number Placeholder 3"/>
          <p:cNvSpPr>
            <a:spLocks noGrp="1"/>
          </p:cNvSpPr>
          <p:nvPr>
            <p:ph type="sldNum" sz="quarter" idx="5"/>
          </p:nvPr>
        </p:nvSpPr>
        <p:spPr/>
        <p:txBody>
          <a:bodyPr/>
          <a:lstStyle/>
          <a:p>
            <a:fld id="{3CF78F62-E1B0-4DC8-90FE-E2FF8CFACCF6}" type="slidenum">
              <a:rPr lang="en-US" altLang="en-US" smtClean="0"/>
              <a:pPr/>
              <a:t>35</a:t>
            </a:fld>
            <a:endParaRPr lang="en-US" altLang="en-US"/>
          </a:p>
        </p:txBody>
      </p:sp>
    </p:spTree>
    <p:extLst>
      <p:ext uri="{BB962C8B-B14F-4D97-AF65-F5344CB8AC3E}">
        <p14:creationId xmlns:p14="http://schemas.microsoft.com/office/powerpoint/2010/main" val="6462132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latin typeface="+mj-lt"/>
              </a:rPr>
              <a:t>Only one </a:t>
            </a:r>
            <a:r>
              <a:rPr lang="en-US" sz="1200" dirty="0" err="1">
                <a:latin typeface="+mj-lt"/>
              </a:rPr>
              <a:t>unique_ptr</a:t>
            </a:r>
            <a:r>
              <a:rPr lang="en-US" sz="1200" dirty="0">
                <a:latin typeface="+mj-lt"/>
              </a:rPr>
              <a:t> can point to one resource</a:t>
            </a:r>
          </a:p>
          <a:p>
            <a:pPr marL="0" indent="0">
              <a:buNone/>
            </a:pPr>
            <a:r>
              <a:rPr lang="en-US" sz="1200" dirty="0">
                <a:latin typeface="+mj-lt"/>
              </a:rPr>
              <a:t>therefore, </a:t>
            </a:r>
            <a:r>
              <a:rPr lang="en-US" sz="1200" dirty="0" err="1">
                <a:latin typeface="+mj-lt"/>
              </a:rPr>
              <a:t>unique_ptr</a:t>
            </a:r>
            <a:r>
              <a:rPr lang="en-US" sz="1200" dirty="0">
                <a:latin typeface="+mj-lt"/>
              </a:rPr>
              <a:t> cannot be copied but can be moved</a:t>
            </a:r>
          </a:p>
          <a:p>
            <a:pPr marL="0" indent="0">
              <a:buNone/>
            </a:pPr>
            <a:r>
              <a:rPr lang="en-US" sz="1200" dirty="0">
                <a:latin typeface="+mj-lt"/>
              </a:rPr>
              <a:t> </a:t>
            </a:r>
            <a:r>
              <a:rPr lang="en-US" sz="1200" dirty="0" err="1">
                <a:latin typeface="+mj-lt"/>
              </a:rPr>
              <a:t>unique_ptr</a:t>
            </a:r>
            <a:r>
              <a:rPr lang="en-US" sz="1200" dirty="0">
                <a:latin typeface="+mj-lt"/>
              </a:rPr>
              <a:t>&lt;A&gt; ptr1 (new A);</a:t>
            </a:r>
          </a:p>
          <a:p>
            <a:pPr marL="0" indent="0">
              <a:buNone/>
            </a:pPr>
            <a:r>
              <a:rPr lang="en-US" sz="1200" dirty="0">
                <a:latin typeface="+mj-lt"/>
              </a:rPr>
              <a:t>  </a:t>
            </a:r>
            <a:r>
              <a:rPr lang="en-US" sz="1200" dirty="0" err="1">
                <a:latin typeface="+mj-lt"/>
              </a:rPr>
              <a:t>unique_ptr</a:t>
            </a:r>
            <a:r>
              <a:rPr lang="en-US" sz="1200" dirty="0">
                <a:latin typeface="+mj-lt"/>
              </a:rPr>
              <a:t>&lt;A&gt; ptr2 = ptr1;  //ERROR</a:t>
            </a:r>
          </a:p>
          <a:p>
            <a:pPr marL="0" indent="0">
              <a:buNone/>
            </a:pPr>
            <a:r>
              <a:rPr lang="en-US" sz="1200" dirty="0">
                <a:latin typeface="+mj-lt"/>
              </a:rPr>
              <a:t>  </a:t>
            </a:r>
            <a:r>
              <a:rPr lang="en-US" sz="1200" dirty="0" err="1">
                <a:latin typeface="+mj-lt"/>
              </a:rPr>
              <a:t>unique_ptr</a:t>
            </a:r>
            <a:r>
              <a:rPr lang="en-US" sz="1200" dirty="0">
                <a:latin typeface="+mj-lt"/>
              </a:rPr>
              <a:t>&lt;A&gt; ptr2 = move(ptr1); //resource now stored in ptr2</a:t>
            </a:r>
          </a:p>
          <a:p>
            <a:endParaRPr lang="en-US" dirty="0"/>
          </a:p>
        </p:txBody>
      </p:sp>
      <p:sp>
        <p:nvSpPr>
          <p:cNvPr id="4" name="Slide Number Placeholder 3"/>
          <p:cNvSpPr>
            <a:spLocks noGrp="1"/>
          </p:cNvSpPr>
          <p:nvPr>
            <p:ph type="sldNum" sz="quarter" idx="5"/>
          </p:nvPr>
        </p:nvSpPr>
        <p:spPr/>
        <p:txBody>
          <a:bodyPr/>
          <a:lstStyle/>
          <a:p>
            <a:fld id="{3CF78F62-E1B0-4DC8-90FE-E2FF8CFACCF6}" type="slidenum">
              <a:rPr lang="en-US" altLang="en-US" smtClean="0"/>
              <a:pPr/>
              <a:t>36</a:t>
            </a:fld>
            <a:endParaRPr lang="en-US" altLang="en-US"/>
          </a:p>
        </p:txBody>
      </p:sp>
    </p:spTree>
    <p:extLst>
      <p:ext uri="{BB962C8B-B14F-4D97-AF65-F5344CB8AC3E}">
        <p14:creationId xmlns:p14="http://schemas.microsoft.com/office/powerpoint/2010/main" val="4230311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latin typeface="+mj-lt"/>
              </a:rPr>
              <a:t>Only one </a:t>
            </a:r>
            <a:r>
              <a:rPr lang="en-US" sz="1200" dirty="0" err="1">
                <a:latin typeface="+mj-lt"/>
              </a:rPr>
              <a:t>unique_ptr</a:t>
            </a:r>
            <a:r>
              <a:rPr lang="en-US" sz="1200" dirty="0">
                <a:latin typeface="+mj-lt"/>
              </a:rPr>
              <a:t> can point to one resource</a:t>
            </a:r>
          </a:p>
          <a:p>
            <a:pPr marL="0" indent="0">
              <a:buNone/>
            </a:pPr>
            <a:r>
              <a:rPr lang="en-US" sz="1200" dirty="0">
                <a:latin typeface="+mj-lt"/>
              </a:rPr>
              <a:t>therefore, </a:t>
            </a:r>
            <a:r>
              <a:rPr lang="en-US" sz="1200" dirty="0" err="1">
                <a:latin typeface="+mj-lt"/>
              </a:rPr>
              <a:t>unique_ptr</a:t>
            </a:r>
            <a:r>
              <a:rPr lang="en-US" sz="1200" dirty="0">
                <a:latin typeface="+mj-lt"/>
              </a:rPr>
              <a:t> cannot be copied but can be moved</a:t>
            </a:r>
          </a:p>
          <a:p>
            <a:pPr marL="0" indent="0">
              <a:buNone/>
            </a:pPr>
            <a:r>
              <a:rPr lang="en-US" sz="1200" dirty="0">
                <a:latin typeface="+mj-lt"/>
              </a:rPr>
              <a:t> </a:t>
            </a:r>
            <a:r>
              <a:rPr lang="en-US" sz="1200" dirty="0" err="1">
                <a:latin typeface="+mj-lt"/>
              </a:rPr>
              <a:t>unique_ptr</a:t>
            </a:r>
            <a:r>
              <a:rPr lang="en-US" sz="1200" dirty="0">
                <a:latin typeface="+mj-lt"/>
              </a:rPr>
              <a:t>&lt;A&gt; ptr1 (new A);</a:t>
            </a:r>
          </a:p>
          <a:p>
            <a:pPr marL="0" indent="0">
              <a:buNone/>
            </a:pPr>
            <a:r>
              <a:rPr lang="en-US" sz="1200" dirty="0">
                <a:latin typeface="+mj-lt"/>
              </a:rPr>
              <a:t>  </a:t>
            </a:r>
            <a:r>
              <a:rPr lang="en-US" sz="1200" dirty="0" err="1">
                <a:latin typeface="+mj-lt"/>
              </a:rPr>
              <a:t>unique_ptr</a:t>
            </a:r>
            <a:r>
              <a:rPr lang="en-US" sz="1200" dirty="0">
                <a:latin typeface="+mj-lt"/>
              </a:rPr>
              <a:t>&lt;A&gt; ptr2 = ptr1;  //ERROR</a:t>
            </a:r>
          </a:p>
          <a:p>
            <a:pPr marL="0" indent="0">
              <a:buNone/>
            </a:pPr>
            <a:r>
              <a:rPr lang="en-US" sz="1200" dirty="0">
                <a:latin typeface="+mj-lt"/>
              </a:rPr>
              <a:t>  </a:t>
            </a:r>
            <a:r>
              <a:rPr lang="en-US" sz="1200" dirty="0" err="1">
                <a:latin typeface="+mj-lt"/>
              </a:rPr>
              <a:t>unique_ptr</a:t>
            </a:r>
            <a:r>
              <a:rPr lang="en-US" sz="1200" dirty="0">
                <a:latin typeface="+mj-lt"/>
              </a:rPr>
              <a:t>&lt;A&gt; ptr2 = move(ptr1); //resource now stored in ptr2</a:t>
            </a:r>
          </a:p>
          <a:p>
            <a:endParaRPr lang="en-US" dirty="0"/>
          </a:p>
          <a:p>
            <a:endParaRPr lang="en-US" dirty="0"/>
          </a:p>
        </p:txBody>
      </p:sp>
      <p:sp>
        <p:nvSpPr>
          <p:cNvPr id="4" name="Slide Number Placeholder 3"/>
          <p:cNvSpPr>
            <a:spLocks noGrp="1"/>
          </p:cNvSpPr>
          <p:nvPr>
            <p:ph type="sldNum" sz="quarter" idx="5"/>
          </p:nvPr>
        </p:nvSpPr>
        <p:spPr/>
        <p:txBody>
          <a:bodyPr/>
          <a:lstStyle/>
          <a:p>
            <a:fld id="{3CF78F62-E1B0-4DC8-90FE-E2FF8CFACCF6}" type="slidenum">
              <a:rPr lang="en-US" altLang="en-US" smtClean="0"/>
              <a:pPr/>
              <a:t>37</a:t>
            </a:fld>
            <a:endParaRPr lang="en-US" altLang="en-US"/>
          </a:p>
        </p:txBody>
      </p:sp>
    </p:spTree>
    <p:extLst>
      <p:ext uri="{BB962C8B-B14F-4D97-AF65-F5344CB8AC3E}">
        <p14:creationId xmlns:p14="http://schemas.microsoft.com/office/powerpoint/2010/main" val="3701105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err="1"/>
              <a:t>shared_ptr</a:t>
            </a:r>
            <a:r>
              <a:rPr lang="en-US" dirty="0"/>
              <a:t>: lock-efficient, exception-safe, aliasing-aware, thread-safe </a:t>
            </a:r>
          </a:p>
          <a:p>
            <a:endParaRPr lang="en-US" dirty="0"/>
          </a:p>
          <a:p>
            <a:r>
              <a:rPr lang="en-US" dirty="0"/>
              <a:t>If what you need is </a:t>
            </a:r>
            <a:r>
              <a:rPr lang="en-US" b="1" dirty="0"/>
              <a:t>exclusive ownership of a resource</a:t>
            </a:r>
            <a:r>
              <a:rPr lang="en-US" dirty="0"/>
              <a:t>, build on </a:t>
            </a:r>
            <a:r>
              <a:rPr lang="en-US" sz="1200" kern="1200" dirty="0">
                <a:solidFill>
                  <a:schemeClr val="tx1"/>
                </a:solidFill>
                <a:latin typeface="Arial" charset="0"/>
                <a:ea typeface="+mn-ea"/>
                <a:cs typeface="+mn-cs"/>
              </a:rPr>
              <a:t>std::</a:t>
            </a:r>
            <a:r>
              <a:rPr lang="en-US" sz="1200" kern="1200" dirty="0" err="1">
                <a:solidFill>
                  <a:schemeClr val="tx1"/>
                </a:solidFill>
                <a:latin typeface="Arial" charset="0"/>
                <a:ea typeface="+mn-ea"/>
                <a:cs typeface="+mn-cs"/>
              </a:rPr>
              <a:t>unique_ptr</a:t>
            </a:r>
            <a:r>
              <a:rPr lang="en-US" dirty="0"/>
              <a:t> (or a tiny RAII wrapper).</a:t>
            </a:r>
          </a:p>
          <a:p>
            <a:r>
              <a:rPr lang="en-US" dirty="0"/>
              <a:t>If you actually need </a:t>
            </a:r>
            <a:r>
              <a:rPr lang="en-US" b="1" dirty="0"/>
              <a:t>behavioral mediation on access</a:t>
            </a:r>
            <a:r>
              <a:rPr lang="en-US" dirty="0"/>
              <a:t>, that </a:t>
            </a:r>
            <a:r>
              <a:rPr lang="en-US" i="1" dirty="0"/>
              <a:t>is</a:t>
            </a:r>
            <a:r>
              <a:rPr lang="en-US" dirty="0"/>
              <a:t> Proxy—write a proxy</a:t>
            </a:r>
          </a:p>
          <a:p>
            <a:r>
              <a:rPr lang="en-US" dirty="0"/>
              <a:t>We may write our own for:</a:t>
            </a:r>
          </a:p>
          <a:p>
            <a:r>
              <a:rPr lang="en-US" b="1" dirty="0"/>
              <a:t>Policy-added access</a:t>
            </a:r>
            <a:r>
              <a:rPr lang="en-US" dirty="0"/>
              <a:t> (a true proxy): synchronization, validation, lazy-load, thread-affinity checks, call-logging, throttling. </a:t>
            </a:r>
          </a:p>
          <a:p>
            <a:r>
              <a:rPr lang="en-US" b="1" dirty="0"/>
              <a:t>Special semantics</a:t>
            </a:r>
            <a:r>
              <a:rPr lang="en-US" dirty="0"/>
              <a:t> not in the standard: intrusive </a:t>
            </a:r>
            <a:r>
              <a:rPr lang="en-US" dirty="0" err="1"/>
              <a:t>refcounting</a:t>
            </a:r>
            <a:r>
              <a:rPr lang="en-US" dirty="0"/>
              <a:t>, copy-on-write, arena/pooled lifetimes, cross-thread ownership rules, handle-body (</a:t>
            </a:r>
            <a:r>
              <a:rPr lang="en-US" dirty="0" err="1"/>
              <a:t>pImpl</a:t>
            </a:r>
            <a:r>
              <a:rPr lang="en-US" dirty="0"/>
              <a:t> with special behaviors).</a:t>
            </a:r>
          </a:p>
        </p:txBody>
      </p:sp>
      <p:sp>
        <p:nvSpPr>
          <p:cNvPr id="4" name="Slide Number Placeholder 3"/>
          <p:cNvSpPr>
            <a:spLocks noGrp="1"/>
          </p:cNvSpPr>
          <p:nvPr>
            <p:ph type="sldNum" sz="quarter" idx="5"/>
          </p:nvPr>
        </p:nvSpPr>
        <p:spPr/>
        <p:txBody>
          <a:bodyPr/>
          <a:lstStyle/>
          <a:p>
            <a:fld id="{3CF78F62-E1B0-4DC8-90FE-E2FF8CFACCF6}" type="slidenum">
              <a:rPr lang="en-US" altLang="en-US" smtClean="0"/>
              <a:pPr/>
              <a:t>38</a:t>
            </a:fld>
            <a:endParaRPr lang="en-US" altLang="en-US"/>
          </a:p>
        </p:txBody>
      </p:sp>
    </p:spTree>
    <p:extLst>
      <p:ext uri="{BB962C8B-B14F-4D97-AF65-F5344CB8AC3E}">
        <p14:creationId xmlns:p14="http://schemas.microsoft.com/office/powerpoint/2010/main" val="2450672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There's another optimization that the Proxy pattern can hide from the client. It's called </a:t>
            </a:r>
            <a:r>
              <a:rPr lang="en-US" b="1" i="0" dirty="0">
                <a:solidFill>
                  <a:srgbClr val="000000"/>
                </a:solidFill>
                <a:effectLst/>
                <a:latin typeface="Times New Roman" panose="02020603050405020304" pitchFamily="18" charset="0"/>
              </a:rPr>
              <a:t>copy-on-write</a:t>
            </a:r>
            <a:r>
              <a:rPr lang="en-US" b="0" i="0" dirty="0">
                <a:solidFill>
                  <a:srgbClr val="000000"/>
                </a:solidFill>
                <a:effectLst/>
                <a:latin typeface="Times New Roman" panose="02020603050405020304" pitchFamily="18" charset="0"/>
              </a:rPr>
              <a:t>, and it's related to creation on demand. Copying a large and complicated object can be an expensive operation. If the copy is never modified, then there's no need to incur this cost. By using a proxy to postpone the copying process, we ensure that we pay the price of copying the object only if it's modified.</a:t>
            </a:r>
          </a:p>
          <a:p>
            <a:pPr algn="l"/>
            <a:r>
              <a:rPr lang="en-US" b="0" i="0" dirty="0">
                <a:solidFill>
                  <a:srgbClr val="000000"/>
                </a:solidFill>
                <a:effectLst/>
                <a:latin typeface="Times New Roman" panose="02020603050405020304" pitchFamily="18" charset="0"/>
              </a:rPr>
              <a:t>To make copy-on-write work, the subject must be reference counted. Copying the proxy will do nothing more than increment this reference count. Only when the client requests an operation that modifies the subject does the proxy actually copy it. In that case the proxy must also decrement the subject's reference count. When the reference count goes to zero, the subject gets deleted.</a:t>
            </a:r>
          </a:p>
          <a:p>
            <a:pPr algn="l"/>
            <a:r>
              <a:rPr lang="en-US" b="0" i="0" dirty="0">
                <a:solidFill>
                  <a:srgbClr val="000000"/>
                </a:solidFill>
                <a:effectLst/>
                <a:latin typeface="Times New Roman" panose="02020603050405020304" pitchFamily="18" charset="0"/>
              </a:rPr>
              <a:t>Copy-on-write can reduce the cost of copying heavyweight subjects significantly.</a:t>
            </a:r>
          </a:p>
          <a:p>
            <a:endParaRPr lang="en-US" dirty="0"/>
          </a:p>
        </p:txBody>
      </p:sp>
      <p:sp>
        <p:nvSpPr>
          <p:cNvPr id="4" name="Slide Number Placeholder 3"/>
          <p:cNvSpPr>
            <a:spLocks noGrp="1"/>
          </p:cNvSpPr>
          <p:nvPr>
            <p:ph type="sldNum" sz="quarter" idx="5"/>
          </p:nvPr>
        </p:nvSpPr>
        <p:spPr/>
        <p:txBody>
          <a:bodyPr/>
          <a:lstStyle/>
          <a:p>
            <a:fld id="{3CF78F62-E1B0-4DC8-90FE-E2FF8CFACCF6}" type="slidenum">
              <a:rPr lang="en-US" altLang="en-US" smtClean="0"/>
              <a:pPr/>
              <a:t>39</a:t>
            </a:fld>
            <a:endParaRPr lang="en-US" altLang="en-US"/>
          </a:p>
        </p:txBody>
      </p:sp>
    </p:spTree>
    <p:extLst>
      <p:ext uri="{BB962C8B-B14F-4D97-AF65-F5344CB8AC3E}">
        <p14:creationId xmlns:p14="http://schemas.microsoft.com/office/powerpoint/2010/main" val="39530805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1CD1CF09-6FE1-E0EE-527E-4453B16802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C56AE33-B500-4CBA-B836-534666D541C9}" type="slidenum">
              <a:rPr lang="en-US" altLang="tr-TR"/>
              <a:pPr>
                <a:spcBef>
                  <a:spcPct val="0"/>
                </a:spcBef>
              </a:pPr>
              <a:t>41</a:t>
            </a:fld>
            <a:endParaRPr lang="en-US" altLang="tr-TR"/>
          </a:p>
        </p:txBody>
      </p:sp>
      <p:sp>
        <p:nvSpPr>
          <p:cNvPr id="93187" name="Rectangle 2">
            <a:extLst>
              <a:ext uri="{FF2B5EF4-FFF2-40B4-BE49-F238E27FC236}">
                <a16:creationId xmlns:a16="http://schemas.microsoft.com/office/drawing/2014/main" id="{B3B3F1F0-892A-0F25-DAEB-6104F5EF7078}"/>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6912A596-CD73-BC73-4B92-872F5CCA71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fireside chats between Proxy and Decorator in the Head First Design patterns.</a:t>
            </a:r>
          </a:p>
        </p:txBody>
      </p:sp>
      <p:sp>
        <p:nvSpPr>
          <p:cNvPr id="4" name="Slide Number Placeholder 3"/>
          <p:cNvSpPr>
            <a:spLocks noGrp="1"/>
          </p:cNvSpPr>
          <p:nvPr>
            <p:ph type="sldNum" sz="quarter" idx="5"/>
          </p:nvPr>
        </p:nvSpPr>
        <p:spPr/>
        <p:txBody>
          <a:bodyPr/>
          <a:lstStyle/>
          <a:p>
            <a:fld id="{3CF78F62-E1B0-4DC8-90FE-E2FF8CFACCF6}" type="slidenum">
              <a:rPr lang="en-US" altLang="en-US" smtClean="0"/>
              <a:pPr/>
              <a:t>42</a:t>
            </a:fld>
            <a:endParaRPr lang="en-US" altLang="en-US"/>
          </a:p>
        </p:txBody>
      </p:sp>
    </p:spTree>
    <p:extLst>
      <p:ext uri="{BB962C8B-B14F-4D97-AF65-F5344CB8AC3E}">
        <p14:creationId xmlns:p14="http://schemas.microsoft.com/office/powerpoint/2010/main" val="1832205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EF6F97E6-AA61-F9E0-1831-6C6684C99C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E9BB531-6957-4451-9276-285224CAB855}" type="slidenum">
              <a:rPr lang="en-US" altLang="tr-TR"/>
              <a:pPr>
                <a:spcBef>
                  <a:spcPct val="0"/>
                </a:spcBef>
              </a:pPr>
              <a:t>3</a:t>
            </a:fld>
            <a:endParaRPr lang="en-US" altLang="tr-TR" dirty="0"/>
          </a:p>
        </p:txBody>
      </p:sp>
      <p:sp>
        <p:nvSpPr>
          <p:cNvPr id="62467" name="Rectangle 2">
            <a:extLst>
              <a:ext uri="{FF2B5EF4-FFF2-40B4-BE49-F238E27FC236}">
                <a16:creationId xmlns:a16="http://schemas.microsoft.com/office/drawing/2014/main" id="{79408005-AB53-91FE-00D0-DD86EAA807DD}"/>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16E3F693-D76A-489C-1A8D-B075E8C0DA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tr-TR" dirty="0">
                <a:latin typeface="Arial" panose="020B0604020202020204" pitchFamily="34" charset="0"/>
              </a:rPr>
              <a:t>versatile: </a:t>
            </a:r>
            <a:r>
              <a:rPr lang="en-GB" altLang="tr-TR" dirty="0" err="1">
                <a:latin typeface="Arial" panose="020B0604020202020204" pitchFamily="34" charset="0"/>
              </a:rPr>
              <a:t>cok</a:t>
            </a:r>
            <a:r>
              <a:rPr lang="en-GB" altLang="tr-TR" dirty="0">
                <a:latin typeface="Arial" panose="020B0604020202020204" pitchFamily="34" charset="0"/>
              </a:rPr>
              <a:t> </a:t>
            </a:r>
            <a:r>
              <a:rPr lang="en-GB" altLang="tr-TR" dirty="0" err="1">
                <a:latin typeface="Arial" panose="020B0604020202020204" pitchFamily="34" charset="0"/>
              </a:rPr>
              <a:t>yonlu</a:t>
            </a:r>
            <a:endParaRPr lang="en-GB" altLang="tr-TR" dirty="0">
              <a:latin typeface="Arial" panose="020B0604020202020204" pitchFamily="34" charset="0"/>
            </a:endParaRPr>
          </a:p>
        </p:txBody>
      </p:sp>
    </p:spTree>
    <p:extLst>
      <p:ext uri="{BB962C8B-B14F-4D97-AF65-F5344CB8AC3E}">
        <p14:creationId xmlns:p14="http://schemas.microsoft.com/office/powerpoint/2010/main" val="435388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E5EB4ED6-C98B-2AAE-3AA9-B5B81BAB93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6506CED-3BCD-4ECE-9E80-4DB61DE3D702}" type="slidenum">
              <a:rPr lang="en-US" altLang="tr-TR"/>
              <a:pPr>
                <a:spcBef>
                  <a:spcPct val="0"/>
                </a:spcBef>
              </a:pPr>
              <a:t>5</a:t>
            </a:fld>
            <a:endParaRPr lang="en-US" altLang="tr-TR"/>
          </a:p>
        </p:txBody>
      </p:sp>
      <p:sp>
        <p:nvSpPr>
          <p:cNvPr id="65539" name="Rectangle 2">
            <a:extLst>
              <a:ext uri="{FF2B5EF4-FFF2-40B4-BE49-F238E27FC236}">
                <a16:creationId xmlns:a16="http://schemas.microsoft.com/office/drawing/2014/main" id="{BD5A6DDE-F60A-31EE-B160-0DB15B750B67}"/>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D4502CFD-B8CF-F4EA-1C9F-222A2985BE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tr-TR" dirty="0">
                <a:latin typeface="Arial" panose="020B0604020202020204" pitchFamily="34" charset="0"/>
              </a:rPr>
              <a:t>versatile: </a:t>
            </a:r>
            <a:r>
              <a:rPr lang="en-GB" altLang="tr-TR" dirty="0" err="1">
                <a:latin typeface="Arial" panose="020B0604020202020204" pitchFamily="34" charset="0"/>
              </a:rPr>
              <a:t>cok</a:t>
            </a:r>
            <a:r>
              <a:rPr lang="en-GB" altLang="tr-TR" dirty="0">
                <a:latin typeface="Arial" panose="020B0604020202020204" pitchFamily="34" charset="0"/>
              </a:rPr>
              <a:t> </a:t>
            </a:r>
            <a:r>
              <a:rPr lang="en-GB" altLang="tr-TR" dirty="0" err="1">
                <a:latin typeface="Arial" panose="020B0604020202020204" pitchFamily="34" charset="0"/>
              </a:rPr>
              <a:t>yonlu</a:t>
            </a:r>
            <a:endParaRPr lang="en-GB" altLang="tr-TR" dirty="0">
              <a:latin typeface="Arial" panose="020B0604020202020204" pitchFamily="34" charset="0"/>
            </a:endParaRPr>
          </a:p>
          <a:p>
            <a:pPr eaLnBrk="1" hangingPunct="1"/>
            <a:r>
              <a:rPr lang="en-US" altLang="tr-TR" dirty="0">
                <a:latin typeface="Arial" panose="020B0604020202020204" pitchFamily="34" charset="0"/>
              </a:rPr>
              <a:t>Deferred object creation</a:t>
            </a:r>
          </a:p>
          <a:p>
            <a:pPr eaLnBrk="1" hangingPunct="1"/>
            <a:r>
              <a:rPr lang="en-US" altLang="tr-TR" dirty="0">
                <a:latin typeface="Arial" panose="020B0604020202020204" pitchFamily="34" charset="0"/>
              </a:rPr>
              <a:t>Permission</a:t>
            </a:r>
          </a:p>
          <a:p>
            <a:pPr eaLnBrk="1" hangingPunct="1"/>
            <a:r>
              <a:rPr lang="en-US" altLang="tr-TR" dirty="0">
                <a:latin typeface="Arial" panose="020B0604020202020204" pitchFamily="34" charset="0"/>
              </a:rPr>
              <a:t>Resource optimization )caching)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638F31E7-76EA-D4DF-0763-3ED68FA276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CDA78EE-6015-48B5-B052-700A371AC73E}" type="slidenum">
              <a:rPr lang="en-US" altLang="tr-TR"/>
              <a:pPr>
                <a:spcBef>
                  <a:spcPct val="0"/>
                </a:spcBef>
              </a:pPr>
              <a:t>6</a:t>
            </a:fld>
            <a:endParaRPr lang="en-US" altLang="tr-TR"/>
          </a:p>
        </p:txBody>
      </p:sp>
      <p:sp>
        <p:nvSpPr>
          <p:cNvPr id="67587" name="Rectangle 2">
            <a:extLst>
              <a:ext uri="{FF2B5EF4-FFF2-40B4-BE49-F238E27FC236}">
                <a16:creationId xmlns:a16="http://schemas.microsoft.com/office/drawing/2014/main" id="{25D0144E-1718-8C64-90FE-B805518F2136}"/>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892643EE-BEEA-CF5D-AB36-D0DD12FA0D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tr-TR">
                <a:latin typeface="Arial" panose="020B0604020202020204" pitchFamily="34" charset="0"/>
              </a:rPr>
              <a:t>Subject interface: so that client treats proxy juts like the real one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53535"/>
                </a:solidFill>
                <a:effectLst/>
                <a:highlight>
                  <a:srgbClr val="FFFFFF"/>
                </a:highlight>
                <a:latin typeface="Arial" panose="020B0604020202020204" pitchFamily="34" charset="0"/>
              </a:rPr>
              <a:t>provides a local representative for an object in a different address space.”=</a:t>
            </a:r>
            <a:r>
              <a:rPr lang="en-US" b="0" i="0" dirty="0" err="1">
                <a:solidFill>
                  <a:srgbClr val="353535"/>
                </a:solidFill>
                <a:effectLst/>
                <a:highlight>
                  <a:srgbClr val="FFFFFF"/>
                </a:highlight>
                <a:latin typeface="Arial" panose="020B0604020202020204" pitchFamily="34" charset="0"/>
              </a:rPr>
              <a:t>geeksfor</a:t>
            </a:r>
            <a:r>
              <a:rPr lang="en-US" b="0" i="0" dirty="0">
                <a:solidFill>
                  <a:srgbClr val="353535"/>
                </a:solidFill>
                <a:effectLst/>
                <a:highlight>
                  <a:srgbClr val="FFFFFF"/>
                </a:highlight>
                <a:latin typeface="Arial" panose="020B0604020202020204" pitchFamily="34" charset="0"/>
              </a:rPr>
              <a:t> geeks</a:t>
            </a:r>
          </a:p>
          <a:p>
            <a:r>
              <a:rPr lang="en-US" b="1" dirty="0" err="1"/>
              <a:t>gRPC</a:t>
            </a:r>
            <a:r>
              <a:rPr lang="en-US" dirty="0"/>
              <a:t>: A high-performance, strongly typed RPC system ideal for microservices. </a:t>
            </a:r>
          </a:p>
        </p:txBody>
      </p:sp>
      <p:sp>
        <p:nvSpPr>
          <p:cNvPr id="4" name="Slide Number Placeholder 3"/>
          <p:cNvSpPr>
            <a:spLocks noGrp="1"/>
          </p:cNvSpPr>
          <p:nvPr>
            <p:ph type="sldNum" sz="quarter" idx="5"/>
          </p:nvPr>
        </p:nvSpPr>
        <p:spPr/>
        <p:txBody>
          <a:bodyPr/>
          <a:lstStyle/>
          <a:p>
            <a:fld id="{3CF78F62-E1B0-4DC8-90FE-E2FF8CFACCF6}" type="slidenum">
              <a:rPr lang="en-US" altLang="en-US" smtClean="0"/>
              <a:pPr/>
              <a:t>8</a:t>
            </a:fld>
            <a:endParaRPr lang="en-US" altLang="en-US"/>
          </a:p>
        </p:txBody>
      </p:sp>
    </p:spTree>
    <p:extLst>
      <p:ext uri="{BB962C8B-B14F-4D97-AF65-F5344CB8AC3E}">
        <p14:creationId xmlns:p14="http://schemas.microsoft.com/office/powerpoint/2010/main" val="1039332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t>
            </a:r>
            <a:r>
              <a:rPr lang="en-US" dirty="0" err="1"/>
              <a:t>rmic</a:t>
            </a:r>
            <a:r>
              <a:rPr lang="en-US" dirty="0"/>
              <a:t> to generate stubs and skeletons. Then insert them into </a:t>
            </a:r>
            <a:r>
              <a:rPr lang="en-US"/>
              <a:t>rmiregistry </a:t>
            </a:r>
            <a:endParaRPr lang="en-US" dirty="0"/>
          </a:p>
        </p:txBody>
      </p:sp>
      <p:sp>
        <p:nvSpPr>
          <p:cNvPr id="4" name="Slide Number Placeholder 3"/>
          <p:cNvSpPr>
            <a:spLocks noGrp="1"/>
          </p:cNvSpPr>
          <p:nvPr>
            <p:ph type="sldNum" sz="quarter" idx="5"/>
          </p:nvPr>
        </p:nvSpPr>
        <p:spPr/>
        <p:txBody>
          <a:bodyPr/>
          <a:lstStyle/>
          <a:p>
            <a:fld id="{3CF78F62-E1B0-4DC8-90FE-E2FF8CFACCF6}" type="slidenum">
              <a:rPr lang="en-US" altLang="en-US" smtClean="0"/>
              <a:pPr/>
              <a:t>9</a:t>
            </a:fld>
            <a:endParaRPr lang="en-US" altLang="en-US"/>
          </a:p>
        </p:txBody>
      </p:sp>
    </p:spTree>
    <p:extLst>
      <p:ext uri="{BB962C8B-B14F-4D97-AF65-F5344CB8AC3E}">
        <p14:creationId xmlns:p14="http://schemas.microsoft.com/office/powerpoint/2010/main" val="3118827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method is in a publisher class.</a:t>
            </a:r>
          </a:p>
        </p:txBody>
      </p:sp>
      <p:sp>
        <p:nvSpPr>
          <p:cNvPr id="4" name="Slide Number Placeholder 3"/>
          <p:cNvSpPr>
            <a:spLocks noGrp="1"/>
          </p:cNvSpPr>
          <p:nvPr>
            <p:ph type="sldNum" sz="quarter" idx="5"/>
          </p:nvPr>
        </p:nvSpPr>
        <p:spPr/>
        <p:txBody>
          <a:bodyPr/>
          <a:lstStyle/>
          <a:p>
            <a:fld id="{3CF78F62-E1B0-4DC8-90FE-E2FF8CFACCF6}" type="slidenum">
              <a:rPr lang="en-US" altLang="en-US" smtClean="0"/>
              <a:pPr/>
              <a:t>11</a:t>
            </a:fld>
            <a:endParaRPr lang="en-US" altLang="en-US"/>
          </a:p>
        </p:txBody>
      </p:sp>
    </p:spTree>
    <p:extLst>
      <p:ext uri="{BB962C8B-B14F-4D97-AF65-F5344CB8AC3E}">
        <p14:creationId xmlns:p14="http://schemas.microsoft.com/office/powerpoint/2010/main" val="3639229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a:t>
            </a:r>
            <a:r>
              <a:rPr lang="en-US" dirty="0" err="1"/>
              <a:t>url</a:t>
            </a:r>
            <a:r>
              <a:rPr lang="en-US" dirty="0"/>
              <a:t>, no open connection, no SOAP envelop …all details are hidden from client</a:t>
            </a:r>
          </a:p>
        </p:txBody>
      </p:sp>
      <p:sp>
        <p:nvSpPr>
          <p:cNvPr id="4" name="Slide Number Placeholder 3"/>
          <p:cNvSpPr>
            <a:spLocks noGrp="1"/>
          </p:cNvSpPr>
          <p:nvPr>
            <p:ph type="sldNum" sz="quarter" idx="5"/>
          </p:nvPr>
        </p:nvSpPr>
        <p:spPr/>
        <p:txBody>
          <a:bodyPr/>
          <a:lstStyle/>
          <a:p>
            <a:fld id="{3CF78F62-E1B0-4DC8-90FE-E2FF8CFACCF6}" type="slidenum">
              <a:rPr lang="en-US" altLang="en-US" smtClean="0"/>
              <a:pPr/>
              <a:t>13</a:t>
            </a:fld>
            <a:endParaRPr lang="en-US" altLang="en-US"/>
          </a:p>
        </p:txBody>
      </p:sp>
    </p:spTree>
    <p:extLst>
      <p:ext uri="{BB962C8B-B14F-4D97-AF65-F5344CB8AC3E}">
        <p14:creationId xmlns:p14="http://schemas.microsoft.com/office/powerpoint/2010/main" val="1293620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A933B59C-C21A-EFF7-079C-36DC23EE087B}"/>
              </a:ext>
            </a:extLst>
          </p:cNvPr>
          <p:cNvGrpSpPr>
            <a:grpSpLocks/>
          </p:cNvGrpSpPr>
          <p:nvPr/>
        </p:nvGrpSpPr>
        <p:grpSpPr bwMode="auto">
          <a:xfrm>
            <a:off x="0" y="0"/>
            <a:ext cx="9144000" cy="6858000"/>
            <a:chOff x="0" y="0"/>
            <a:chExt cx="5760" cy="4320"/>
          </a:xfrm>
        </p:grpSpPr>
        <p:sp>
          <p:nvSpPr>
            <p:cNvPr id="3" name="Rectangle 3">
              <a:extLst>
                <a:ext uri="{FF2B5EF4-FFF2-40B4-BE49-F238E27FC236}">
                  <a16:creationId xmlns:a16="http://schemas.microsoft.com/office/drawing/2014/main" id="{8812F79E-FF62-E510-396A-C6BFF8246D74}"/>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tr-TR" altLang="tr-TR" sz="2400">
                <a:latin typeface="Times New Roman" pitchFamily="18" charset="0"/>
              </a:endParaRPr>
            </a:p>
          </p:txBody>
        </p:sp>
        <p:sp>
          <p:nvSpPr>
            <p:cNvPr id="4" name="Rectangle 4">
              <a:extLst>
                <a:ext uri="{FF2B5EF4-FFF2-40B4-BE49-F238E27FC236}">
                  <a16:creationId xmlns:a16="http://schemas.microsoft.com/office/drawing/2014/main" id="{8384749C-74BF-0084-E8B6-9285624CAF26}"/>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grpSp>
          <p:nvGrpSpPr>
            <p:cNvPr id="5" name="Group 5">
              <a:extLst>
                <a:ext uri="{FF2B5EF4-FFF2-40B4-BE49-F238E27FC236}">
                  <a16:creationId xmlns:a16="http://schemas.microsoft.com/office/drawing/2014/main" id="{164DD8CE-944C-179B-CB16-B5BA3531336C}"/>
                </a:ext>
              </a:extLst>
            </p:cNvPr>
            <p:cNvGrpSpPr>
              <a:grpSpLocks/>
            </p:cNvGrpSpPr>
            <p:nvPr/>
          </p:nvGrpSpPr>
          <p:grpSpPr bwMode="auto">
            <a:xfrm>
              <a:off x="0" y="672"/>
              <a:ext cx="1806" cy="1989"/>
              <a:chOff x="0" y="672"/>
              <a:chExt cx="1806" cy="1989"/>
            </a:xfrm>
          </p:grpSpPr>
          <p:sp>
            <p:nvSpPr>
              <p:cNvPr id="6" name="Rectangle 6">
                <a:extLst>
                  <a:ext uri="{FF2B5EF4-FFF2-40B4-BE49-F238E27FC236}">
                    <a16:creationId xmlns:a16="http://schemas.microsoft.com/office/drawing/2014/main" id="{B05A5323-8585-B6BD-AC93-A049C167CD8C}"/>
                  </a:ext>
                </a:extLst>
              </p:cNvPr>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7" name="Rectangle 7">
                <a:extLst>
                  <a:ext uri="{FF2B5EF4-FFF2-40B4-BE49-F238E27FC236}">
                    <a16:creationId xmlns:a16="http://schemas.microsoft.com/office/drawing/2014/main" id="{AA23FA9B-52FD-2B96-5E71-BB72606D655E}"/>
                  </a:ext>
                </a:extLst>
              </p:cNvPr>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8" name="Rectangle 8">
                <a:extLst>
                  <a:ext uri="{FF2B5EF4-FFF2-40B4-BE49-F238E27FC236}">
                    <a16:creationId xmlns:a16="http://schemas.microsoft.com/office/drawing/2014/main" id="{D8D678C9-6F3B-C7A9-1EAA-9699903B1B76}"/>
                  </a:ext>
                </a:extLst>
              </p:cNvPr>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9" name="Rectangle 9">
                <a:extLst>
                  <a:ext uri="{FF2B5EF4-FFF2-40B4-BE49-F238E27FC236}">
                    <a16:creationId xmlns:a16="http://schemas.microsoft.com/office/drawing/2014/main" id="{5143ABB3-F426-2AC8-BB1F-191FB4CAE0A4}"/>
                  </a:ext>
                </a:extLst>
              </p:cNvPr>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 name="Rectangle 10">
                <a:extLst>
                  <a:ext uri="{FF2B5EF4-FFF2-40B4-BE49-F238E27FC236}">
                    <a16:creationId xmlns:a16="http://schemas.microsoft.com/office/drawing/2014/main" id="{7AA1FBF0-4FD8-2BB7-4C49-347E1D331F55}"/>
                  </a:ext>
                </a:extLst>
              </p:cNvPr>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1" name="Rectangle 11">
                <a:extLst>
                  <a:ext uri="{FF2B5EF4-FFF2-40B4-BE49-F238E27FC236}">
                    <a16:creationId xmlns:a16="http://schemas.microsoft.com/office/drawing/2014/main" id="{41C0CB80-437C-A2B0-4899-417F6BFD07D6}"/>
                  </a:ext>
                </a:extLst>
              </p:cNvPr>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2" name="Rectangle 12">
                <a:extLst>
                  <a:ext uri="{FF2B5EF4-FFF2-40B4-BE49-F238E27FC236}">
                    <a16:creationId xmlns:a16="http://schemas.microsoft.com/office/drawing/2014/main" id="{E2510295-A619-5795-3ABE-3DEF02A6816C}"/>
                  </a:ext>
                </a:extLst>
              </p:cNvPr>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3" name="Rectangle 13">
                <a:extLst>
                  <a:ext uri="{FF2B5EF4-FFF2-40B4-BE49-F238E27FC236}">
                    <a16:creationId xmlns:a16="http://schemas.microsoft.com/office/drawing/2014/main" id="{4EEE409E-3190-DDAC-3C95-B847DC50C356}"/>
                  </a:ext>
                </a:extLst>
              </p:cNvPr>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4" name="Rectangle 14">
                <a:extLst>
                  <a:ext uri="{FF2B5EF4-FFF2-40B4-BE49-F238E27FC236}">
                    <a16:creationId xmlns:a16="http://schemas.microsoft.com/office/drawing/2014/main" id="{D050F70B-926A-5D79-113A-950E4AB98DC7}"/>
                  </a:ext>
                </a:extLst>
              </p:cNvPr>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5" name="Rectangle 15">
                <a:extLst>
                  <a:ext uri="{FF2B5EF4-FFF2-40B4-BE49-F238E27FC236}">
                    <a16:creationId xmlns:a16="http://schemas.microsoft.com/office/drawing/2014/main" id="{76D42C04-ABE0-77B6-EA6E-681474BFC483}"/>
                  </a:ext>
                </a:extLst>
              </p:cNvPr>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grpSp>
      </p:grpSp>
      <p:sp>
        <p:nvSpPr>
          <p:cNvPr id="27547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27547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6" name="Rectangle 16">
            <a:extLst>
              <a:ext uri="{FF2B5EF4-FFF2-40B4-BE49-F238E27FC236}">
                <a16:creationId xmlns:a16="http://schemas.microsoft.com/office/drawing/2014/main" id="{4F73EBD4-CCE7-9750-88B2-4F42B3E6B5A5}"/>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7" name="Rectangle 17">
            <a:extLst>
              <a:ext uri="{FF2B5EF4-FFF2-40B4-BE49-F238E27FC236}">
                <a16:creationId xmlns:a16="http://schemas.microsoft.com/office/drawing/2014/main" id="{9D7DF7F7-A2C1-53AF-62C8-9F821F0ABD28}"/>
              </a:ext>
            </a:extLst>
          </p:cNvPr>
          <p:cNvSpPr>
            <a:spLocks noGrp="1" noChangeArrowheads="1"/>
          </p:cNvSpPr>
          <p:nvPr>
            <p:ph type="ftr" sz="quarter" idx="11"/>
          </p:nvPr>
        </p:nvSpPr>
        <p:spPr/>
        <p:txBody>
          <a:bodyPr/>
          <a:lstStyle>
            <a:lvl1pPr>
              <a:defRPr/>
            </a:lvl1pPr>
          </a:lstStyle>
          <a:p>
            <a:pPr>
              <a:defRPr/>
            </a:pPr>
            <a:endParaRPr lang="en-US"/>
          </a:p>
        </p:txBody>
      </p:sp>
      <p:sp>
        <p:nvSpPr>
          <p:cNvPr id="18" name="Rectangle 18">
            <a:extLst>
              <a:ext uri="{FF2B5EF4-FFF2-40B4-BE49-F238E27FC236}">
                <a16:creationId xmlns:a16="http://schemas.microsoft.com/office/drawing/2014/main" id="{70CF21F3-917C-9218-B2BE-4E927D4358E1}"/>
              </a:ext>
            </a:extLst>
          </p:cNvPr>
          <p:cNvSpPr>
            <a:spLocks noGrp="1" noChangeArrowheads="1"/>
          </p:cNvSpPr>
          <p:nvPr>
            <p:ph type="sldNum" sz="quarter" idx="12"/>
          </p:nvPr>
        </p:nvSpPr>
        <p:spPr/>
        <p:txBody>
          <a:bodyPr/>
          <a:lstStyle>
            <a:lvl1pPr>
              <a:defRPr/>
            </a:lvl1pPr>
          </a:lstStyle>
          <a:p>
            <a:fld id="{85B4461A-C342-4CFC-99B4-33B21D472002}" type="slidenum">
              <a:rPr lang="en-US" altLang="en-US" smtClean="0"/>
              <a:pPr/>
              <a:t>‹#›</a:t>
            </a:fld>
            <a:endParaRPr lang="en-US" altLang="en-US"/>
          </a:p>
        </p:txBody>
      </p:sp>
    </p:spTree>
    <p:extLst>
      <p:ext uri="{BB962C8B-B14F-4D97-AF65-F5344CB8AC3E}">
        <p14:creationId xmlns:p14="http://schemas.microsoft.com/office/powerpoint/2010/main" val="2756389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9CF0EAA2-82E3-02C6-88F1-73BB7BF7172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18EA639E-141C-5355-9BB9-53EDDE383098}"/>
              </a:ext>
            </a:extLst>
          </p:cNvPr>
          <p:cNvSpPr>
            <a:spLocks noGrp="1" noChangeArrowheads="1"/>
          </p:cNvSpPr>
          <p:nvPr>
            <p:ph type="sldNum" sz="quarter" idx="11"/>
          </p:nvPr>
        </p:nvSpPr>
        <p:spPr>
          <a:ln/>
        </p:spPr>
        <p:txBody>
          <a:bodyPr/>
          <a:lstStyle>
            <a:lvl1pPr>
              <a:defRPr/>
            </a:lvl1pPr>
          </a:lstStyle>
          <a:p>
            <a:fld id="{B392106B-4318-4103-BD82-3D0C5540D9A9}" type="slidenum">
              <a:rPr lang="en-US" altLang="en-US" smtClean="0"/>
              <a:pPr/>
              <a:t>‹#›</a:t>
            </a:fld>
            <a:endParaRPr lang="en-US" altLang="en-US"/>
          </a:p>
        </p:txBody>
      </p:sp>
      <p:sp>
        <p:nvSpPr>
          <p:cNvPr id="6" name="Rectangle 16">
            <a:extLst>
              <a:ext uri="{FF2B5EF4-FFF2-40B4-BE49-F238E27FC236}">
                <a16:creationId xmlns:a16="http://schemas.microsoft.com/office/drawing/2014/main" id="{40486604-361D-BDC1-D24E-D3F5D2116CB6}"/>
              </a:ext>
            </a:extLst>
          </p:cNvPr>
          <p:cNvSpPr>
            <a:spLocks noGrp="1" noChangeArrowheads="1"/>
          </p:cNvSpPr>
          <p:nvPr>
            <p:ph type="dt" sz="half" idx="12"/>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A654C8D-54CF-CA81-68E7-A81525D4F2D8}"/>
              </a:ext>
            </a:extLst>
          </p:cNvPr>
          <p:cNvSpPr/>
          <p:nvPr userDrawn="1"/>
        </p:nvSpPr>
        <p:spPr>
          <a:xfrm>
            <a:off x="457200" y="148971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0469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617D27DD-053B-89C8-0CDD-8B6FC2AA33E3}"/>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91E5CC0D-020C-9B72-2432-4E828F0DC860}"/>
              </a:ext>
            </a:extLst>
          </p:cNvPr>
          <p:cNvSpPr>
            <a:spLocks noGrp="1" noChangeArrowheads="1"/>
          </p:cNvSpPr>
          <p:nvPr>
            <p:ph type="sldNum" sz="quarter" idx="11"/>
          </p:nvPr>
        </p:nvSpPr>
        <p:spPr>
          <a:ln/>
        </p:spPr>
        <p:txBody>
          <a:bodyPr/>
          <a:lstStyle>
            <a:lvl1pPr>
              <a:defRPr/>
            </a:lvl1pPr>
          </a:lstStyle>
          <a:p>
            <a:fld id="{CB4CE882-8030-4597-BFB2-B78D60291872}" type="slidenum">
              <a:rPr lang="en-US" altLang="en-US" smtClean="0"/>
              <a:pPr/>
              <a:t>‹#›</a:t>
            </a:fld>
            <a:endParaRPr lang="en-US" altLang="en-US"/>
          </a:p>
        </p:txBody>
      </p:sp>
      <p:sp>
        <p:nvSpPr>
          <p:cNvPr id="6" name="Rectangle 16">
            <a:extLst>
              <a:ext uri="{FF2B5EF4-FFF2-40B4-BE49-F238E27FC236}">
                <a16:creationId xmlns:a16="http://schemas.microsoft.com/office/drawing/2014/main" id="{9E509658-25AD-20B6-AFBB-7F6CECBCBA90}"/>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54510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79"/>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367621"/>
            <a:ext cx="4038600" cy="44997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7621"/>
            <a:ext cx="4038600" cy="44997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2">
            <a:extLst>
              <a:ext uri="{FF2B5EF4-FFF2-40B4-BE49-F238E27FC236}">
                <a16:creationId xmlns:a16="http://schemas.microsoft.com/office/drawing/2014/main" id="{2F719EAA-249E-4846-9B33-E1E9151C6F68}"/>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8E8C8794-0110-F974-AD1D-4DCD32757EE5}"/>
              </a:ext>
            </a:extLst>
          </p:cNvPr>
          <p:cNvSpPr>
            <a:spLocks noGrp="1" noChangeArrowheads="1"/>
          </p:cNvSpPr>
          <p:nvPr>
            <p:ph type="sldNum" sz="quarter" idx="11"/>
          </p:nvPr>
        </p:nvSpPr>
        <p:spPr>
          <a:ln/>
        </p:spPr>
        <p:txBody>
          <a:bodyPr/>
          <a:lstStyle>
            <a:lvl1pPr>
              <a:defRPr/>
            </a:lvl1pPr>
          </a:lstStyle>
          <a:p>
            <a:fld id="{CD4D72A7-530B-4E73-AFD1-A89498E078B0}" type="slidenum">
              <a:rPr lang="en-US" altLang="en-US" smtClean="0"/>
              <a:pPr/>
              <a:t>‹#›</a:t>
            </a:fld>
            <a:endParaRPr lang="en-US" altLang="en-US"/>
          </a:p>
        </p:txBody>
      </p:sp>
      <p:sp>
        <p:nvSpPr>
          <p:cNvPr id="7" name="Rectangle 16">
            <a:extLst>
              <a:ext uri="{FF2B5EF4-FFF2-40B4-BE49-F238E27FC236}">
                <a16:creationId xmlns:a16="http://schemas.microsoft.com/office/drawing/2014/main" id="{61220F6A-C0D2-982C-0CC2-BB2367B1A201}"/>
              </a:ext>
            </a:extLst>
          </p:cNvPr>
          <p:cNvSpPr>
            <a:spLocks noGrp="1" noChangeArrowheads="1"/>
          </p:cNvSpPr>
          <p:nvPr>
            <p:ph type="dt" sz="half" idx="12"/>
          </p:nvPr>
        </p:nvSpPr>
        <p:spPr>
          <a:ln/>
        </p:spPr>
        <p:txBody>
          <a:bodyPr/>
          <a:lstStyle>
            <a:lvl1pPr>
              <a:defRPr/>
            </a:lvl1pPr>
          </a:lstStyle>
          <a:p>
            <a:pPr>
              <a:defRPr/>
            </a:pPr>
            <a:endParaRPr lang="en-US"/>
          </a:p>
        </p:txBody>
      </p:sp>
      <p:sp>
        <p:nvSpPr>
          <p:cNvPr id="8" name="Rectangle 7">
            <a:extLst>
              <a:ext uri="{FF2B5EF4-FFF2-40B4-BE49-F238E27FC236}">
                <a16:creationId xmlns:a16="http://schemas.microsoft.com/office/drawing/2014/main" id="{FD10BF89-6D8F-274F-4F19-5735B86ED250}"/>
              </a:ext>
            </a:extLst>
          </p:cNvPr>
          <p:cNvSpPr/>
          <p:nvPr userDrawn="1"/>
        </p:nvSpPr>
        <p:spPr>
          <a:xfrm>
            <a:off x="457200" y="112395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819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39152"/>
            <a:ext cx="8229600" cy="1371600"/>
          </a:xfrm>
        </p:spPr>
        <p:txBody>
          <a:bodyPr/>
          <a:lstStyle/>
          <a:p>
            <a:r>
              <a:rPr lang="en-US"/>
              <a:t>Click to edit Master title style</a:t>
            </a:r>
          </a:p>
        </p:txBody>
      </p:sp>
      <p:sp>
        <p:nvSpPr>
          <p:cNvPr id="3" name="Content Placeholder 2"/>
          <p:cNvSpPr>
            <a:spLocks noGrp="1"/>
          </p:cNvSpPr>
          <p:nvPr>
            <p:ph idx="1"/>
          </p:nvPr>
        </p:nvSpPr>
        <p:spPr>
          <a:xfrm>
            <a:off x="457200" y="1335291"/>
            <a:ext cx="8229600" cy="453210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a:extLst>
              <a:ext uri="{FF2B5EF4-FFF2-40B4-BE49-F238E27FC236}">
                <a16:creationId xmlns:a16="http://schemas.microsoft.com/office/drawing/2014/main" id="{0EC5D840-B6D3-623A-8343-93C530153A9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0E189FA2-29A5-C5CE-0D92-C90FF73CF759}"/>
              </a:ext>
            </a:extLst>
          </p:cNvPr>
          <p:cNvSpPr>
            <a:spLocks noGrp="1" noChangeArrowheads="1"/>
          </p:cNvSpPr>
          <p:nvPr>
            <p:ph type="sldNum" sz="quarter" idx="11"/>
          </p:nvPr>
        </p:nvSpPr>
        <p:spPr>
          <a:ln/>
        </p:spPr>
        <p:txBody>
          <a:bodyPr/>
          <a:lstStyle>
            <a:lvl1pPr>
              <a:defRPr/>
            </a:lvl1pPr>
          </a:lstStyle>
          <a:p>
            <a:fld id="{B11F9802-EDE8-42E6-8E52-D415C100BEBB}" type="slidenum">
              <a:rPr lang="en-US" altLang="en-US" smtClean="0"/>
              <a:pPr/>
              <a:t>‹#›</a:t>
            </a:fld>
            <a:endParaRPr lang="en-US" altLang="en-US"/>
          </a:p>
        </p:txBody>
      </p:sp>
      <p:sp>
        <p:nvSpPr>
          <p:cNvPr id="6" name="Rectangle 16">
            <a:extLst>
              <a:ext uri="{FF2B5EF4-FFF2-40B4-BE49-F238E27FC236}">
                <a16:creationId xmlns:a16="http://schemas.microsoft.com/office/drawing/2014/main" id="{31D4348B-EA71-879E-8203-54391C73D5E5}"/>
              </a:ext>
            </a:extLst>
          </p:cNvPr>
          <p:cNvSpPr>
            <a:spLocks noGrp="1" noChangeArrowheads="1"/>
          </p:cNvSpPr>
          <p:nvPr>
            <p:ph type="dt" sz="half" idx="12"/>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447597C-5350-48B6-DCBD-9BF1411017F9}"/>
              </a:ext>
            </a:extLst>
          </p:cNvPr>
          <p:cNvSpPr/>
          <p:nvPr/>
        </p:nvSpPr>
        <p:spPr>
          <a:xfrm>
            <a:off x="457200" y="123527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9706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F9AD54EF-3FC5-3272-FE54-D0E3F9534B35}"/>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FC321292-8B6B-0F21-263A-B1B9598BB422}"/>
              </a:ext>
            </a:extLst>
          </p:cNvPr>
          <p:cNvSpPr>
            <a:spLocks noGrp="1" noChangeArrowheads="1"/>
          </p:cNvSpPr>
          <p:nvPr>
            <p:ph type="sldNum" sz="quarter" idx="11"/>
          </p:nvPr>
        </p:nvSpPr>
        <p:spPr>
          <a:ln/>
        </p:spPr>
        <p:txBody>
          <a:bodyPr/>
          <a:lstStyle>
            <a:lvl1pPr>
              <a:defRPr/>
            </a:lvl1pPr>
          </a:lstStyle>
          <a:p>
            <a:fld id="{03E6931A-B223-4018-974B-0312364C3F00}" type="slidenum">
              <a:rPr lang="en-US" altLang="en-US" smtClean="0"/>
              <a:pPr/>
              <a:t>‹#›</a:t>
            </a:fld>
            <a:endParaRPr lang="en-US" altLang="en-US"/>
          </a:p>
        </p:txBody>
      </p:sp>
      <p:sp>
        <p:nvSpPr>
          <p:cNvPr id="6" name="Rectangle 16">
            <a:extLst>
              <a:ext uri="{FF2B5EF4-FFF2-40B4-BE49-F238E27FC236}">
                <a16:creationId xmlns:a16="http://schemas.microsoft.com/office/drawing/2014/main" id="{383AEF31-1D37-5B40-3DEC-C3679BA6A47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1325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5"/>
            <a:ext cx="8229600" cy="1371600"/>
          </a:xfrm>
        </p:spPr>
        <p:txBody>
          <a:bodyPr/>
          <a:lstStyle/>
          <a:p>
            <a:r>
              <a:rPr lang="en-US"/>
              <a:t>Click to edit Master title style</a:t>
            </a:r>
          </a:p>
        </p:txBody>
      </p:sp>
      <p:sp>
        <p:nvSpPr>
          <p:cNvPr id="3" name="Content Placeholder 2"/>
          <p:cNvSpPr>
            <a:spLocks noGrp="1"/>
          </p:cNvSpPr>
          <p:nvPr>
            <p:ph sz="half" idx="1"/>
          </p:nvPr>
        </p:nvSpPr>
        <p:spPr>
          <a:xfrm>
            <a:off x="457200" y="1272209"/>
            <a:ext cx="4038600" cy="45951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72209"/>
            <a:ext cx="4038600" cy="45951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2">
            <a:extLst>
              <a:ext uri="{FF2B5EF4-FFF2-40B4-BE49-F238E27FC236}">
                <a16:creationId xmlns:a16="http://schemas.microsoft.com/office/drawing/2014/main" id="{00A05A1D-7095-7E52-0847-E1EB13A8AB9B}"/>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E573A413-50AA-E10E-D1C4-54AB2929A249}"/>
              </a:ext>
            </a:extLst>
          </p:cNvPr>
          <p:cNvSpPr>
            <a:spLocks noGrp="1" noChangeArrowheads="1"/>
          </p:cNvSpPr>
          <p:nvPr>
            <p:ph type="sldNum" sz="quarter" idx="11"/>
          </p:nvPr>
        </p:nvSpPr>
        <p:spPr>
          <a:ln/>
        </p:spPr>
        <p:txBody>
          <a:bodyPr/>
          <a:lstStyle>
            <a:lvl1pPr>
              <a:defRPr/>
            </a:lvl1pPr>
          </a:lstStyle>
          <a:p>
            <a:fld id="{D96B9C72-3487-4CA2-8A3F-CC1847B8A870}" type="slidenum">
              <a:rPr lang="en-US" altLang="en-US" smtClean="0"/>
              <a:pPr/>
              <a:t>‹#›</a:t>
            </a:fld>
            <a:endParaRPr lang="en-US" altLang="en-US"/>
          </a:p>
        </p:txBody>
      </p:sp>
      <p:sp>
        <p:nvSpPr>
          <p:cNvPr id="7" name="Rectangle 16">
            <a:extLst>
              <a:ext uri="{FF2B5EF4-FFF2-40B4-BE49-F238E27FC236}">
                <a16:creationId xmlns:a16="http://schemas.microsoft.com/office/drawing/2014/main" id="{6DC26CCE-5CF2-05E4-A18F-AF9D89E652A9}"/>
              </a:ext>
            </a:extLst>
          </p:cNvPr>
          <p:cNvSpPr>
            <a:spLocks noGrp="1" noChangeArrowheads="1"/>
          </p:cNvSpPr>
          <p:nvPr>
            <p:ph type="dt" sz="half" idx="12"/>
          </p:nvPr>
        </p:nvSpPr>
        <p:spPr>
          <a:ln/>
        </p:spPr>
        <p:txBody>
          <a:bodyPr/>
          <a:lstStyle>
            <a:lvl1pPr>
              <a:defRPr/>
            </a:lvl1pPr>
          </a:lstStyle>
          <a:p>
            <a:pPr>
              <a:defRPr/>
            </a:pPr>
            <a:endParaRPr lang="en-US"/>
          </a:p>
        </p:txBody>
      </p:sp>
      <p:sp>
        <p:nvSpPr>
          <p:cNvPr id="8" name="Rectangle 7">
            <a:extLst>
              <a:ext uri="{FF2B5EF4-FFF2-40B4-BE49-F238E27FC236}">
                <a16:creationId xmlns:a16="http://schemas.microsoft.com/office/drawing/2014/main" id="{DC8178A5-120B-E6E0-32D5-B9979205E616}"/>
              </a:ext>
            </a:extLst>
          </p:cNvPr>
          <p:cNvSpPr/>
          <p:nvPr userDrawn="1"/>
        </p:nvSpPr>
        <p:spPr>
          <a:xfrm>
            <a:off x="393589" y="111600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3216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596FBAD0-FE05-8FD5-F008-8D91060EE183}"/>
              </a:ext>
            </a:extLst>
          </p:cNvPr>
          <p:cNvSpPr>
            <a:spLocks noGrp="1" noChangeArrowheads="1"/>
          </p:cNvSpPr>
          <p:nvPr>
            <p:ph type="ftr" sz="quarter" idx="10"/>
          </p:nvPr>
        </p:nvSpPr>
        <p:spPr>
          <a:ln/>
        </p:spPr>
        <p:txBody>
          <a:bodyPr/>
          <a:lstStyle>
            <a:lvl1pPr>
              <a:defRPr/>
            </a:lvl1pPr>
          </a:lstStyle>
          <a:p>
            <a:pPr>
              <a:defRPr/>
            </a:pPr>
            <a:endParaRPr lang="en-US"/>
          </a:p>
        </p:txBody>
      </p:sp>
      <p:sp>
        <p:nvSpPr>
          <p:cNvPr id="8" name="Rectangle 3">
            <a:extLst>
              <a:ext uri="{FF2B5EF4-FFF2-40B4-BE49-F238E27FC236}">
                <a16:creationId xmlns:a16="http://schemas.microsoft.com/office/drawing/2014/main" id="{D3F60B54-4634-BE12-F781-52C02402AE84}"/>
              </a:ext>
            </a:extLst>
          </p:cNvPr>
          <p:cNvSpPr>
            <a:spLocks noGrp="1" noChangeArrowheads="1"/>
          </p:cNvSpPr>
          <p:nvPr>
            <p:ph type="sldNum" sz="quarter" idx="11"/>
          </p:nvPr>
        </p:nvSpPr>
        <p:spPr>
          <a:ln/>
        </p:spPr>
        <p:txBody>
          <a:bodyPr/>
          <a:lstStyle>
            <a:lvl1pPr>
              <a:defRPr/>
            </a:lvl1pPr>
          </a:lstStyle>
          <a:p>
            <a:fld id="{00065EDF-871D-4639-8DD6-6A5EF85138AF}" type="slidenum">
              <a:rPr lang="en-US" altLang="en-US" smtClean="0"/>
              <a:pPr/>
              <a:t>‹#›</a:t>
            </a:fld>
            <a:endParaRPr lang="en-US" altLang="en-US"/>
          </a:p>
        </p:txBody>
      </p:sp>
      <p:sp>
        <p:nvSpPr>
          <p:cNvPr id="9" name="Rectangle 16">
            <a:extLst>
              <a:ext uri="{FF2B5EF4-FFF2-40B4-BE49-F238E27FC236}">
                <a16:creationId xmlns:a16="http://schemas.microsoft.com/office/drawing/2014/main" id="{DA344AEB-D089-F4D4-7617-091325A689F7}"/>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94998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9631"/>
            <a:ext cx="8229600" cy="1371600"/>
          </a:xfrm>
        </p:spPr>
        <p:txBody>
          <a:bodyPr/>
          <a:lstStyle/>
          <a:p>
            <a:r>
              <a:rPr lang="en-US"/>
              <a:t>Click to edit Master title style</a:t>
            </a:r>
          </a:p>
        </p:txBody>
      </p:sp>
      <p:sp>
        <p:nvSpPr>
          <p:cNvPr id="3" name="Rectangle 2">
            <a:extLst>
              <a:ext uri="{FF2B5EF4-FFF2-40B4-BE49-F238E27FC236}">
                <a16:creationId xmlns:a16="http://schemas.microsoft.com/office/drawing/2014/main" id="{54877D71-2F49-0598-EF2D-EBDFDC849CDC}"/>
              </a:ext>
            </a:extLst>
          </p:cNvPr>
          <p:cNvSpPr>
            <a:spLocks noGrp="1" noChangeArrowheads="1"/>
          </p:cNvSpPr>
          <p:nvPr>
            <p:ph type="ftr" sz="quarter" idx="10"/>
          </p:nvPr>
        </p:nvSpPr>
        <p:spPr>
          <a:ln/>
        </p:spPr>
        <p:txBody>
          <a:bodyPr/>
          <a:lstStyle>
            <a:lvl1pPr>
              <a:defRPr/>
            </a:lvl1pPr>
          </a:lstStyle>
          <a:p>
            <a:pPr>
              <a:defRPr/>
            </a:pPr>
            <a:endParaRPr lang="en-US"/>
          </a:p>
        </p:txBody>
      </p:sp>
      <p:sp>
        <p:nvSpPr>
          <p:cNvPr id="4" name="Rectangle 3">
            <a:extLst>
              <a:ext uri="{FF2B5EF4-FFF2-40B4-BE49-F238E27FC236}">
                <a16:creationId xmlns:a16="http://schemas.microsoft.com/office/drawing/2014/main" id="{4366AE2E-7FBB-CFF0-6AB7-FC12419D5308}"/>
              </a:ext>
            </a:extLst>
          </p:cNvPr>
          <p:cNvSpPr>
            <a:spLocks noGrp="1" noChangeArrowheads="1"/>
          </p:cNvSpPr>
          <p:nvPr>
            <p:ph type="sldNum" sz="quarter" idx="11"/>
          </p:nvPr>
        </p:nvSpPr>
        <p:spPr>
          <a:ln/>
        </p:spPr>
        <p:txBody>
          <a:bodyPr/>
          <a:lstStyle>
            <a:lvl1pPr>
              <a:defRPr/>
            </a:lvl1pPr>
          </a:lstStyle>
          <a:p>
            <a:fld id="{DED76912-F5B2-4101-8284-FE1498D3ED0C}" type="slidenum">
              <a:rPr lang="en-US" altLang="en-US" smtClean="0"/>
              <a:pPr/>
              <a:t>‹#›</a:t>
            </a:fld>
            <a:endParaRPr lang="en-US" altLang="en-US"/>
          </a:p>
        </p:txBody>
      </p:sp>
      <p:sp>
        <p:nvSpPr>
          <p:cNvPr id="5" name="Rectangle 16">
            <a:extLst>
              <a:ext uri="{FF2B5EF4-FFF2-40B4-BE49-F238E27FC236}">
                <a16:creationId xmlns:a16="http://schemas.microsoft.com/office/drawing/2014/main" id="{5F852CBA-CBBB-399C-F561-B565F6D8807B}"/>
              </a:ext>
            </a:extLst>
          </p:cNvPr>
          <p:cNvSpPr>
            <a:spLocks noGrp="1" noChangeArrowheads="1"/>
          </p:cNvSpPr>
          <p:nvPr>
            <p:ph type="dt" sz="half" idx="12"/>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1283EA4-DAA1-6A9A-377D-4591821B0A48}"/>
              </a:ext>
            </a:extLst>
          </p:cNvPr>
          <p:cNvSpPr/>
          <p:nvPr userDrawn="1"/>
        </p:nvSpPr>
        <p:spPr>
          <a:xfrm>
            <a:off x="457200" y="1123965"/>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867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4475522-F225-2F07-54B2-1A858EEC50CF}"/>
              </a:ext>
            </a:extLst>
          </p:cNvPr>
          <p:cNvSpPr>
            <a:spLocks noGrp="1" noChangeArrowheads="1"/>
          </p:cNvSpPr>
          <p:nvPr>
            <p:ph type="ftr" sz="quarter" idx="10"/>
          </p:nvPr>
        </p:nvSpPr>
        <p:spPr>
          <a:ln/>
        </p:spPr>
        <p:txBody>
          <a:bodyPr/>
          <a:lstStyle>
            <a:lvl1pPr>
              <a:defRPr/>
            </a:lvl1pPr>
          </a:lstStyle>
          <a:p>
            <a:pPr>
              <a:defRPr/>
            </a:pPr>
            <a:endParaRPr lang="en-US"/>
          </a:p>
        </p:txBody>
      </p:sp>
      <p:sp>
        <p:nvSpPr>
          <p:cNvPr id="3" name="Rectangle 3">
            <a:extLst>
              <a:ext uri="{FF2B5EF4-FFF2-40B4-BE49-F238E27FC236}">
                <a16:creationId xmlns:a16="http://schemas.microsoft.com/office/drawing/2014/main" id="{93A36220-D3BB-2220-E328-1BDC3ECBD9A3}"/>
              </a:ext>
            </a:extLst>
          </p:cNvPr>
          <p:cNvSpPr>
            <a:spLocks noGrp="1" noChangeArrowheads="1"/>
          </p:cNvSpPr>
          <p:nvPr>
            <p:ph type="sldNum" sz="quarter" idx="11"/>
          </p:nvPr>
        </p:nvSpPr>
        <p:spPr>
          <a:ln/>
        </p:spPr>
        <p:txBody>
          <a:bodyPr/>
          <a:lstStyle>
            <a:lvl1pPr>
              <a:defRPr/>
            </a:lvl1pPr>
          </a:lstStyle>
          <a:p>
            <a:fld id="{ED029231-C307-4F9D-9181-EAE503607526}" type="slidenum">
              <a:rPr lang="en-US" altLang="en-US" smtClean="0"/>
              <a:pPr/>
              <a:t>‹#›</a:t>
            </a:fld>
            <a:endParaRPr lang="en-US" altLang="en-US"/>
          </a:p>
        </p:txBody>
      </p:sp>
      <p:sp>
        <p:nvSpPr>
          <p:cNvPr id="4" name="Rectangle 16">
            <a:extLst>
              <a:ext uri="{FF2B5EF4-FFF2-40B4-BE49-F238E27FC236}">
                <a16:creationId xmlns:a16="http://schemas.microsoft.com/office/drawing/2014/main" id="{C69C6519-7D7E-1C39-19BF-6118A091BF0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61217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C22C61B4-AE33-53ED-41FE-79C0EE9343BF}"/>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0E4B1558-DE88-2783-2867-4510C41576C6}"/>
              </a:ext>
            </a:extLst>
          </p:cNvPr>
          <p:cNvSpPr>
            <a:spLocks noGrp="1" noChangeArrowheads="1"/>
          </p:cNvSpPr>
          <p:nvPr>
            <p:ph type="sldNum" sz="quarter" idx="11"/>
          </p:nvPr>
        </p:nvSpPr>
        <p:spPr>
          <a:ln/>
        </p:spPr>
        <p:txBody>
          <a:bodyPr/>
          <a:lstStyle>
            <a:lvl1pPr>
              <a:defRPr/>
            </a:lvl1pPr>
          </a:lstStyle>
          <a:p>
            <a:fld id="{835B3A35-70F5-4EFC-97F4-C6A784A5DABD}" type="slidenum">
              <a:rPr lang="en-US" altLang="en-US" smtClean="0"/>
              <a:pPr/>
              <a:t>‹#›</a:t>
            </a:fld>
            <a:endParaRPr lang="en-US" altLang="en-US"/>
          </a:p>
        </p:txBody>
      </p:sp>
      <p:sp>
        <p:nvSpPr>
          <p:cNvPr id="7" name="Rectangle 16">
            <a:extLst>
              <a:ext uri="{FF2B5EF4-FFF2-40B4-BE49-F238E27FC236}">
                <a16:creationId xmlns:a16="http://schemas.microsoft.com/office/drawing/2014/main" id="{77726854-7C99-0A3F-EDA6-7BF7556D1817}"/>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39858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7D913869-D610-825F-F9E5-B607130B6F12}"/>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F017CFA3-154C-A10B-09C3-3B57E49AF1F5}"/>
              </a:ext>
            </a:extLst>
          </p:cNvPr>
          <p:cNvSpPr>
            <a:spLocks noGrp="1" noChangeArrowheads="1"/>
          </p:cNvSpPr>
          <p:nvPr>
            <p:ph type="sldNum" sz="quarter" idx="11"/>
          </p:nvPr>
        </p:nvSpPr>
        <p:spPr>
          <a:ln/>
        </p:spPr>
        <p:txBody>
          <a:bodyPr/>
          <a:lstStyle>
            <a:lvl1pPr>
              <a:defRPr/>
            </a:lvl1pPr>
          </a:lstStyle>
          <a:p>
            <a:fld id="{1B780254-9D30-4A42-8CDF-C510293BFB1F}" type="slidenum">
              <a:rPr lang="en-US" altLang="en-US" smtClean="0"/>
              <a:pPr/>
              <a:t>‹#›</a:t>
            </a:fld>
            <a:endParaRPr lang="en-US" altLang="en-US"/>
          </a:p>
        </p:txBody>
      </p:sp>
      <p:sp>
        <p:nvSpPr>
          <p:cNvPr id="7" name="Rectangle 16">
            <a:extLst>
              <a:ext uri="{FF2B5EF4-FFF2-40B4-BE49-F238E27FC236}">
                <a16:creationId xmlns:a16="http://schemas.microsoft.com/office/drawing/2014/main" id="{3C3434A0-709E-9E6E-7071-5493364FC1E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95970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4434" name="Rectangle 2">
            <a:extLst>
              <a:ext uri="{FF2B5EF4-FFF2-40B4-BE49-F238E27FC236}">
                <a16:creationId xmlns:a16="http://schemas.microsoft.com/office/drawing/2014/main" id="{839B0420-276A-4BBA-9B8D-2581239FCA9A}"/>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274435" name="Rectangle 3">
            <a:extLst>
              <a:ext uri="{FF2B5EF4-FFF2-40B4-BE49-F238E27FC236}">
                <a16:creationId xmlns:a16="http://schemas.microsoft.com/office/drawing/2014/main" id="{C6836D65-D844-48C1-BD51-5896174C9132}"/>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CD4D72A7-530B-4E73-AFD1-A89498E078B0}" type="slidenum">
              <a:rPr lang="en-US" altLang="en-US" smtClean="0"/>
              <a:pPr/>
              <a:t>‹#›</a:t>
            </a:fld>
            <a:endParaRPr lang="en-US" altLang="en-US"/>
          </a:p>
        </p:txBody>
      </p:sp>
      <p:grpSp>
        <p:nvGrpSpPr>
          <p:cNvPr id="1028" name="Group 4">
            <a:extLst>
              <a:ext uri="{FF2B5EF4-FFF2-40B4-BE49-F238E27FC236}">
                <a16:creationId xmlns:a16="http://schemas.microsoft.com/office/drawing/2014/main" id="{FEE57E7A-C80A-0755-2089-2C53E3FA96DB}"/>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B653B317-0A87-4CCC-9571-2F709F322035}"/>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tr-TR" altLang="tr-TR" sz="2400">
                <a:latin typeface="Times New Roman" pitchFamily="18" charset="0"/>
              </a:endParaRPr>
            </a:p>
          </p:txBody>
        </p:sp>
        <p:sp>
          <p:nvSpPr>
            <p:cNvPr id="1033" name="Rectangle 6">
              <a:extLst>
                <a:ext uri="{FF2B5EF4-FFF2-40B4-BE49-F238E27FC236}">
                  <a16:creationId xmlns:a16="http://schemas.microsoft.com/office/drawing/2014/main" id="{4A1A39B1-7157-46C7-80EE-A6A6C6068A8C}"/>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34" name="Rectangle 7">
              <a:extLst>
                <a:ext uri="{FF2B5EF4-FFF2-40B4-BE49-F238E27FC236}">
                  <a16:creationId xmlns:a16="http://schemas.microsoft.com/office/drawing/2014/main" id="{DFC27E1E-7B31-4EF5-90FB-EAF7F2E3ACFD}"/>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5" name="Rectangle 8">
              <a:extLst>
                <a:ext uri="{FF2B5EF4-FFF2-40B4-BE49-F238E27FC236}">
                  <a16:creationId xmlns:a16="http://schemas.microsoft.com/office/drawing/2014/main" id="{85D778C1-1BD5-4A50-8DAF-E49C9C92C5CD}"/>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6" name="Rectangle 9">
              <a:extLst>
                <a:ext uri="{FF2B5EF4-FFF2-40B4-BE49-F238E27FC236}">
                  <a16:creationId xmlns:a16="http://schemas.microsoft.com/office/drawing/2014/main" id="{FD8969B2-448C-46E3-BC56-5143A8B3FA36}"/>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sp>
          <p:nvSpPr>
            <p:cNvPr id="1037" name="Rectangle 10">
              <a:extLst>
                <a:ext uri="{FF2B5EF4-FFF2-40B4-BE49-F238E27FC236}">
                  <a16:creationId xmlns:a16="http://schemas.microsoft.com/office/drawing/2014/main" id="{B4792188-569F-498A-8387-6928A2C1BBB0}"/>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8" name="Rectangle 11">
              <a:extLst>
                <a:ext uri="{FF2B5EF4-FFF2-40B4-BE49-F238E27FC236}">
                  <a16:creationId xmlns:a16="http://schemas.microsoft.com/office/drawing/2014/main" id="{3524B95B-5120-4208-9243-49F80DD33196}"/>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39" name="Rectangle 12">
              <a:extLst>
                <a:ext uri="{FF2B5EF4-FFF2-40B4-BE49-F238E27FC236}">
                  <a16:creationId xmlns:a16="http://schemas.microsoft.com/office/drawing/2014/main" id="{53832FA5-0898-4881-A7EA-D17A82CD83D4}"/>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sp>
          <p:nvSpPr>
            <p:cNvPr id="1040" name="Rectangle 13">
              <a:extLst>
                <a:ext uri="{FF2B5EF4-FFF2-40B4-BE49-F238E27FC236}">
                  <a16:creationId xmlns:a16="http://schemas.microsoft.com/office/drawing/2014/main" id="{20A8BA7D-3BED-4998-AB4F-0059C14654B8}"/>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grpSp>
      <p:sp>
        <p:nvSpPr>
          <p:cNvPr id="1029" name="Rectangle 14">
            <a:extLst>
              <a:ext uri="{FF2B5EF4-FFF2-40B4-BE49-F238E27FC236}">
                <a16:creationId xmlns:a16="http://schemas.microsoft.com/office/drawing/2014/main" id="{3CB25864-D50C-C571-C6CD-72975AC5545F}"/>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tr-TR"/>
              <a:t>Click to edit Master title style</a:t>
            </a:r>
          </a:p>
        </p:txBody>
      </p:sp>
      <p:sp>
        <p:nvSpPr>
          <p:cNvPr id="1030" name="Rectangle 15">
            <a:extLst>
              <a:ext uri="{FF2B5EF4-FFF2-40B4-BE49-F238E27FC236}">
                <a16:creationId xmlns:a16="http://schemas.microsoft.com/office/drawing/2014/main" id="{105057BF-8809-45AA-6DAD-6465C3A20B0B}"/>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r-TR"/>
              <a:t>Click to edit Master text styles</a:t>
            </a:r>
          </a:p>
          <a:p>
            <a:pPr lvl="1"/>
            <a:r>
              <a:rPr lang="en-US" altLang="tr-TR"/>
              <a:t>Second level</a:t>
            </a:r>
          </a:p>
          <a:p>
            <a:pPr lvl="2"/>
            <a:r>
              <a:rPr lang="en-US" altLang="tr-TR"/>
              <a:t>Third level</a:t>
            </a:r>
          </a:p>
          <a:p>
            <a:pPr lvl="3"/>
            <a:r>
              <a:rPr lang="en-US" altLang="tr-TR"/>
              <a:t>Fourth level</a:t>
            </a:r>
          </a:p>
          <a:p>
            <a:pPr lvl="4"/>
            <a:r>
              <a:rPr lang="en-US" altLang="tr-TR"/>
              <a:t>Fifth level</a:t>
            </a:r>
          </a:p>
        </p:txBody>
      </p:sp>
      <p:sp>
        <p:nvSpPr>
          <p:cNvPr id="274448" name="Rectangle 16">
            <a:extLst>
              <a:ext uri="{FF2B5EF4-FFF2-40B4-BE49-F238E27FC236}">
                <a16:creationId xmlns:a16="http://schemas.microsoft.com/office/drawing/2014/main" id="{353943DA-78F6-4B90-86EF-119FC03DFEB3}"/>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extLst>
      <p:ext uri="{BB962C8B-B14F-4D97-AF65-F5344CB8AC3E}">
        <p14:creationId xmlns:p14="http://schemas.microsoft.com/office/powerpoint/2010/main" val="37175219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9999/ws/mydata?wsd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s.someschool.edu/any.jpg"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EEE2D50-238E-8974-2A9A-7F0D36B9E2E9}"/>
              </a:ext>
            </a:extLst>
          </p:cNvPr>
          <p:cNvSpPr>
            <a:spLocks noGrp="1" noChangeArrowheads="1"/>
          </p:cNvSpPr>
          <p:nvPr>
            <p:ph type="ctrTitle"/>
          </p:nvPr>
        </p:nvSpPr>
        <p:spPr/>
        <p:txBody>
          <a:bodyPr/>
          <a:lstStyle/>
          <a:p>
            <a:pPr eaLnBrk="1" hangingPunct="1"/>
            <a:r>
              <a:rPr lang="en-US" altLang="tr-TR" dirty="0"/>
              <a:t>Structural Patterns</a:t>
            </a:r>
          </a:p>
        </p:txBody>
      </p:sp>
      <p:sp>
        <p:nvSpPr>
          <p:cNvPr id="4099" name="Rectangle 3">
            <a:extLst>
              <a:ext uri="{FF2B5EF4-FFF2-40B4-BE49-F238E27FC236}">
                <a16:creationId xmlns:a16="http://schemas.microsoft.com/office/drawing/2014/main" id="{5FCD6432-FE24-07A3-89B8-3C1FEC62B2C7}"/>
              </a:ext>
            </a:extLst>
          </p:cNvPr>
          <p:cNvSpPr>
            <a:spLocks noGrp="1" noChangeArrowheads="1"/>
          </p:cNvSpPr>
          <p:nvPr>
            <p:ph type="subTitle" idx="1"/>
          </p:nvPr>
        </p:nvSpPr>
        <p:spPr/>
        <p:txBody>
          <a:bodyPr/>
          <a:lstStyle/>
          <a:p>
            <a:pPr eaLnBrk="1" hangingPunct="1"/>
            <a:r>
              <a:rPr lang="en-US" altLang="tr-TR"/>
              <a:t>Proxy</a:t>
            </a:r>
            <a:endParaRPr lang="tr-TR" alt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4A8935-D2D9-116B-7C78-ACB989172035}"/>
              </a:ext>
            </a:extLst>
          </p:cNvPr>
          <p:cNvPicPr>
            <a:picLocks noChangeAspect="1"/>
          </p:cNvPicPr>
          <p:nvPr/>
        </p:nvPicPr>
        <p:blipFill>
          <a:blip r:embed="rId2"/>
          <a:stretch>
            <a:fillRect/>
          </a:stretch>
        </p:blipFill>
        <p:spPr>
          <a:xfrm>
            <a:off x="456625" y="451934"/>
            <a:ext cx="8230749" cy="5029902"/>
          </a:xfrm>
          <a:prstGeom prst="rect">
            <a:avLst/>
          </a:prstGeom>
        </p:spPr>
      </p:pic>
      <p:sp>
        <p:nvSpPr>
          <p:cNvPr id="6" name="TextBox 5">
            <a:extLst>
              <a:ext uri="{FF2B5EF4-FFF2-40B4-BE49-F238E27FC236}">
                <a16:creationId xmlns:a16="http://schemas.microsoft.com/office/drawing/2014/main" id="{63FBB42C-B11E-15E6-E5EA-9D80FC991278}"/>
              </a:ext>
            </a:extLst>
          </p:cNvPr>
          <p:cNvSpPr txBox="1"/>
          <p:nvPr/>
        </p:nvSpPr>
        <p:spPr>
          <a:xfrm>
            <a:off x="285740" y="451934"/>
            <a:ext cx="3882794" cy="338554"/>
          </a:xfrm>
          <a:prstGeom prst="rect">
            <a:avLst/>
          </a:prstGeom>
          <a:noFill/>
        </p:spPr>
        <p:txBody>
          <a:bodyPr wrap="none" rtlCol="0">
            <a:spAutoFit/>
          </a:bodyPr>
          <a:lstStyle/>
          <a:p>
            <a:r>
              <a:rPr lang="en-US" sz="1600" dirty="0"/>
              <a:t>Image Source: head first design patterns</a:t>
            </a:r>
          </a:p>
        </p:txBody>
      </p:sp>
      <p:sp>
        <p:nvSpPr>
          <p:cNvPr id="7" name="TextBox 6">
            <a:extLst>
              <a:ext uri="{FF2B5EF4-FFF2-40B4-BE49-F238E27FC236}">
                <a16:creationId xmlns:a16="http://schemas.microsoft.com/office/drawing/2014/main" id="{19F1F96A-5F68-03E9-091B-C395A33F4C1D}"/>
              </a:ext>
            </a:extLst>
          </p:cNvPr>
          <p:cNvSpPr txBox="1"/>
          <p:nvPr/>
        </p:nvSpPr>
        <p:spPr>
          <a:xfrm>
            <a:off x="1912949" y="5481836"/>
            <a:ext cx="7712832" cy="1200329"/>
          </a:xfrm>
          <a:prstGeom prst="rect">
            <a:avLst/>
          </a:prstGeom>
          <a:noFill/>
        </p:spPr>
        <p:txBody>
          <a:bodyPr wrap="square" rtlCol="0">
            <a:spAutoFit/>
          </a:bodyPr>
          <a:lstStyle/>
          <a:p>
            <a:r>
              <a:rPr lang="en-US" dirty="0"/>
              <a:t>Java RMI is not supported anymore.</a:t>
            </a:r>
          </a:p>
          <a:p>
            <a:r>
              <a:rPr lang="en-US" dirty="0"/>
              <a:t>But it helps explaining the concept</a:t>
            </a:r>
          </a:p>
          <a:p>
            <a:r>
              <a:rPr lang="en-US" dirty="0"/>
              <a:t>When using Rest API, create your own remote proxies</a:t>
            </a:r>
          </a:p>
          <a:p>
            <a:r>
              <a:rPr lang="en-US" dirty="0"/>
              <a:t>SOAP web service frameworks generate proxies </a:t>
            </a:r>
          </a:p>
        </p:txBody>
      </p:sp>
      <p:sp>
        <p:nvSpPr>
          <p:cNvPr id="8" name="TextBox 7">
            <a:extLst>
              <a:ext uri="{FF2B5EF4-FFF2-40B4-BE49-F238E27FC236}">
                <a16:creationId xmlns:a16="http://schemas.microsoft.com/office/drawing/2014/main" id="{A1277AC4-672F-DC6F-A714-2EC28AAABA07}"/>
              </a:ext>
            </a:extLst>
          </p:cNvPr>
          <p:cNvSpPr txBox="1"/>
          <p:nvPr/>
        </p:nvSpPr>
        <p:spPr>
          <a:xfrm>
            <a:off x="7364362" y="1297859"/>
            <a:ext cx="1936954" cy="1200329"/>
          </a:xfrm>
          <a:prstGeom prst="rect">
            <a:avLst/>
          </a:prstGeom>
          <a:noFill/>
        </p:spPr>
        <p:txBody>
          <a:bodyPr wrap="square" rtlCol="0">
            <a:spAutoFit/>
          </a:bodyPr>
          <a:lstStyle/>
          <a:p>
            <a:r>
              <a:rPr lang="en-US" sz="2400" dirty="0" err="1">
                <a:solidFill>
                  <a:srgbClr val="006699"/>
                </a:solidFill>
              </a:rPr>
              <a:t>RealSubject</a:t>
            </a:r>
            <a:r>
              <a:rPr lang="en-US" sz="2400" dirty="0">
                <a:solidFill>
                  <a:srgbClr val="006699"/>
                </a:solidFill>
              </a:rPr>
              <a:t> is in the Server</a:t>
            </a:r>
          </a:p>
        </p:txBody>
      </p:sp>
      <p:sp>
        <p:nvSpPr>
          <p:cNvPr id="9" name="TextBox 8">
            <a:extLst>
              <a:ext uri="{FF2B5EF4-FFF2-40B4-BE49-F238E27FC236}">
                <a16:creationId xmlns:a16="http://schemas.microsoft.com/office/drawing/2014/main" id="{9FD6DA79-9B84-6D53-596D-270035B69321}"/>
              </a:ext>
            </a:extLst>
          </p:cNvPr>
          <p:cNvSpPr txBox="1"/>
          <p:nvPr/>
        </p:nvSpPr>
        <p:spPr>
          <a:xfrm>
            <a:off x="127819" y="3839498"/>
            <a:ext cx="2571135" cy="1569660"/>
          </a:xfrm>
          <a:prstGeom prst="rect">
            <a:avLst/>
          </a:prstGeom>
          <a:noFill/>
        </p:spPr>
        <p:txBody>
          <a:bodyPr wrap="square" rtlCol="0">
            <a:spAutoFit/>
          </a:bodyPr>
          <a:lstStyle/>
          <a:p>
            <a:r>
              <a:rPr lang="en-US" sz="2400" dirty="0">
                <a:solidFill>
                  <a:srgbClr val="006699"/>
                </a:solidFill>
              </a:rPr>
              <a:t>Stub is the Proxy.</a:t>
            </a:r>
          </a:p>
          <a:p>
            <a:r>
              <a:rPr lang="en-US" sz="2400" dirty="0">
                <a:solidFill>
                  <a:srgbClr val="006699"/>
                </a:solidFill>
              </a:rPr>
              <a:t>Client makes regular method call to Stub.</a:t>
            </a:r>
          </a:p>
        </p:txBody>
      </p:sp>
    </p:spTree>
    <p:extLst>
      <p:ext uri="{BB962C8B-B14F-4D97-AF65-F5344CB8AC3E}">
        <p14:creationId xmlns:p14="http://schemas.microsoft.com/office/powerpoint/2010/main" val="1258836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1089-196F-0971-1A96-EC36DBD9280C}"/>
              </a:ext>
            </a:extLst>
          </p:cNvPr>
          <p:cNvSpPr>
            <a:spLocks noGrp="1"/>
          </p:cNvSpPr>
          <p:nvPr>
            <p:ph type="title"/>
          </p:nvPr>
        </p:nvSpPr>
        <p:spPr/>
        <p:txBody>
          <a:bodyPr wrap="square" anchor="ctr">
            <a:normAutofit/>
          </a:bodyPr>
          <a:lstStyle/>
          <a:p>
            <a:r>
              <a:rPr lang="en-US" dirty="0"/>
              <a:t>Server Side using </a:t>
            </a:r>
            <a:r>
              <a:rPr lang="en-US" dirty="0" err="1"/>
              <a:t>WebService</a:t>
            </a:r>
            <a:endParaRPr lang="en-US" dirty="0"/>
          </a:p>
        </p:txBody>
      </p:sp>
      <p:sp>
        <p:nvSpPr>
          <p:cNvPr id="8" name="Content Placeholder 2">
            <a:extLst>
              <a:ext uri="{FF2B5EF4-FFF2-40B4-BE49-F238E27FC236}">
                <a16:creationId xmlns:a16="http://schemas.microsoft.com/office/drawing/2014/main" id="{65338510-18CF-5E3A-26B4-FEC447DF69A5}"/>
              </a:ext>
            </a:extLst>
          </p:cNvPr>
          <p:cNvSpPr>
            <a:spLocks noGrp="1"/>
          </p:cNvSpPr>
          <p:nvPr>
            <p:ph idx="1"/>
          </p:nvPr>
        </p:nvSpPr>
        <p:spPr>
          <a:xfrm>
            <a:off x="457199" y="1335291"/>
            <a:ext cx="9325898" cy="5655444"/>
          </a:xfrm>
        </p:spPr>
        <p:txBody>
          <a:bodyPr/>
          <a:lstStyle/>
          <a:p>
            <a:pPr marL="0" indent="0">
              <a:buNone/>
            </a:pPr>
            <a:r>
              <a:rPr lang="en-US" sz="1600" dirty="0">
                <a:latin typeface="Comic Sans MS" panose="030F0702030302020204" pitchFamily="66" charset="0"/>
              </a:rPr>
              <a:t>import </a:t>
            </a:r>
            <a:r>
              <a:rPr lang="en-US" sz="1600" dirty="0" err="1">
                <a:latin typeface="Comic Sans MS" panose="030F0702030302020204" pitchFamily="66" charset="0"/>
              </a:rPr>
              <a:t>javax.jws.WebService</a:t>
            </a:r>
            <a:r>
              <a:rPr lang="en-US" sz="1600" dirty="0">
                <a:latin typeface="Comic Sans MS" panose="030F0702030302020204" pitchFamily="66" charset="0"/>
              </a:rPr>
              <a:t>;</a:t>
            </a:r>
          </a:p>
          <a:p>
            <a:pPr marL="0" indent="0">
              <a:buNone/>
            </a:pPr>
            <a:r>
              <a:rPr lang="en-US" sz="1600" dirty="0">
                <a:latin typeface="Comic Sans MS" panose="030F0702030302020204" pitchFamily="66" charset="0"/>
              </a:rPr>
              <a:t>import </a:t>
            </a:r>
            <a:r>
              <a:rPr lang="en-US" sz="1600" dirty="0" err="1">
                <a:latin typeface="Comic Sans MS" panose="030F0702030302020204" pitchFamily="66" charset="0"/>
              </a:rPr>
              <a:t>javax.jws.WebMethod</a:t>
            </a:r>
            <a:r>
              <a:rPr lang="en-US" sz="1600" dirty="0">
                <a:latin typeface="Comic Sans MS" panose="030F0702030302020204" pitchFamily="66" charset="0"/>
              </a:rPr>
              <a:t>;</a:t>
            </a:r>
          </a:p>
          <a:p>
            <a:pPr marL="0" indent="0">
              <a:buNone/>
            </a:pPr>
            <a:r>
              <a:rPr lang="en-US" sz="1600" dirty="0">
                <a:latin typeface="Comic Sans MS" panose="030F0702030302020204" pitchFamily="66" charset="0"/>
              </a:rPr>
              <a:t>@WebService</a:t>
            </a:r>
          </a:p>
          <a:p>
            <a:pPr marL="0" indent="0">
              <a:buNone/>
            </a:pPr>
            <a:r>
              <a:rPr lang="en-US" sz="1600" dirty="0">
                <a:latin typeface="Comic Sans MS" panose="030F0702030302020204" pitchFamily="66" charset="0"/>
              </a:rPr>
              <a:t>@SOAPBinding(style = </a:t>
            </a:r>
            <a:r>
              <a:rPr lang="en-US" sz="1600" dirty="0" err="1">
                <a:latin typeface="Comic Sans MS" panose="030F0702030302020204" pitchFamily="66" charset="0"/>
              </a:rPr>
              <a:t>Style.RPC</a:t>
            </a:r>
            <a:r>
              <a:rPr lang="en-US" sz="1600" dirty="0">
                <a:latin typeface="Comic Sans MS" panose="030F0702030302020204" pitchFamily="66" charset="0"/>
              </a:rPr>
              <a:t>)</a:t>
            </a:r>
          </a:p>
          <a:p>
            <a:pPr marL="0" indent="0">
              <a:buNone/>
            </a:pPr>
            <a:r>
              <a:rPr lang="en-US" sz="1800" dirty="0">
                <a:solidFill>
                  <a:srgbClr val="006699"/>
                </a:solidFill>
                <a:latin typeface="Comic Sans MS" panose="030F0702030302020204" pitchFamily="66" charset="0"/>
              </a:rPr>
              <a:t>public</a:t>
            </a:r>
            <a:r>
              <a:rPr lang="en-US" sz="1800" dirty="0">
                <a:latin typeface="Comic Sans MS" panose="030F0702030302020204" pitchFamily="66" charset="0"/>
              </a:rPr>
              <a:t> </a:t>
            </a:r>
            <a:r>
              <a:rPr lang="en-US" sz="1800" dirty="0">
                <a:solidFill>
                  <a:srgbClr val="428EB3"/>
                </a:solidFill>
                <a:latin typeface="Comic Sans MS" panose="030F0702030302020204" pitchFamily="66" charset="0"/>
              </a:rPr>
              <a:t>interface</a:t>
            </a:r>
            <a:r>
              <a:rPr lang="en-US" sz="1800" dirty="0">
                <a:latin typeface="Comic Sans MS" panose="030F0702030302020204" pitchFamily="66" charset="0"/>
              </a:rPr>
              <a:t> </a:t>
            </a:r>
            <a:r>
              <a:rPr lang="en-US" sz="1800" dirty="0" err="1">
                <a:latin typeface="Comic Sans MS" panose="030F0702030302020204" pitchFamily="66" charset="0"/>
              </a:rPr>
              <a:t>MyComplex</a:t>
            </a:r>
            <a:r>
              <a:rPr lang="en-US" sz="1800" dirty="0">
                <a:latin typeface="Comic Sans MS" panose="030F0702030302020204" pitchFamily="66" charset="0"/>
              </a:rPr>
              <a:t> {</a:t>
            </a:r>
          </a:p>
          <a:p>
            <a:pPr marL="0" indent="0">
              <a:buNone/>
            </a:pPr>
            <a:r>
              <a:rPr lang="en-US" sz="1800" dirty="0">
                <a:latin typeface="Comic Sans MS" panose="030F0702030302020204" pitchFamily="66" charset="0"/>
              </a:rPr>
              <a:t>    @WebMethod  </a:t>
            </a:r>
            <a:r>
              <a:rPr lang="en-US" sz="1800" dirty="0" err="1">
                <a:latin typeface="Comic Sans MS" panose="030F0702030302020204" pitchFamily="66" charset="0"/>
              </a:rPr>
              <a:t>ComplexData</a:t>
            </a:r>
            <a:r>
              <a:rPr lang="en-US" sz="1800" dirty="0">
                <a:latin typeface="Comic Sans MS" panose="030F0702030302020204" pitchFamily="66" charset="0"/>
              </a:rPr>
              <a:t> </a:t>
            </a:r>
            <a:r>
              <a:rPr lang="en-US" sz="1800" dirty="0" err="1">
                <a:latin typeface="Comic Sans MS" panose="030F0702030302020204" pitchFamily="66" charset="0"/>
              </a:rPr>
              <a:t>getComplexData</a:t>
            </a:r>
            <a:r>
              <a:rPr lang="en-US" sz="1800" dirty="0">
                <a:latin typeface="Comic Sans MS" panose="030F0702030302020204" pitchFamily="66" charset="0"/>
              </a:rPr>
              <a:t>(); </a:t>
            </a:r>
          </a:p>
          <a:p>
            <a:pPr marL="0" indent="0">
              <a:buNone/>
            </a:pPr>
            <a:r>
              <a:rPr lang="en-US" sz="1800" dirty="0">
                <a:latin typeface="Comic Sans MS" panose="030F0702030302020204" pitchFamily="66" charset="0"/>
              </a:rPr>
              <a:t>}</a:t>
            </a:r>
          </a:p>
          <a:p>
            <a:pPr marL="0" indent="0">
              <a:buNone/>
            </a:pPr>
            <a:endParaRPr lang="en-US" sz="1800" dirty="0">
              <a:latin typeface="Comic Sans MS" panose="030F0702030302020204" pitchFamily="66" charset="0"/>
            </a:endParaRPr>
          </a:p>
          <a:p>
            <a:pPr marL="0" indent="0">
              <a:buNone/>
            </a:pPr>
            <a:r>
              <a:rPr lang="en-US" sz="1800" dirty="0">
                <a:latin typeface="Comic Sans MS" panose="030F0702030302020204" pitchFamily="66" charset="0"/>
              </a:rPr>
              <a:t>@WebService(endpointInterface = “</a:t>
            </a:r>
            <a:r>
              <a:rPr lang="en-US" sz="1800" dirty="0" err="1">
                <a:latin typeface="Comic Sans MS" panose="030F0702030302020204" pitchFamily="66" charset="0"/>
              </a:rPr>
              <a:t>MyComplex</a:t>
            </a:r>
            <a:r>
              <a:rPr lang="en-US" sz="1800" dirty="0">
                <a:latin typeface="Comic Sans MS" panose="030F0702030302020204" pitchFamily="66" charset="0"/>
              </a:rPr>
              <a:t>")</a:t>
            </a:r>
          </a:p>
          <a:p>
            <a:pPr marL="0" indent="0">
              <a:buNone/>
            </a:pPr>
            <a:r>
              <a:rPr lang="en-US" sz="1800" dirty="0">
                <a:solidFill>
                  <a:srgbClr val="006699"/>
                </a:solidFill>
                <a:latin typeface="Comic Sans MS" panose="030F0702030302020204" pitchFamily="66" charset="0"/>
              </a:rPr>
              <a:t>public</a:t>
            </a:r>
            <a:r>
              <a:rPr lang="en-US" sz="1800" dirty="0">
                <a:latin typeface="Comic Sans MS" panose="030F0702030302020204" pitchFamily="66" charset="0"/>
              </a:rPr>
              <a:t> </a:t>
            </a:r>
            <a:r>
              <a:rPr lang="en-US" sz="1800" dirty="0">
                <a:solidFill>
                  <a:srgbClr val="428EB3"/>
                </a:solidFill>
                <a:latin typeface="Comic Sans MS" panose="030F0702030302020204" pitchFamily="66" charset="0"/>
              </a:rPr>
              <a:t>class</a:t>
            </a:r>
            <a:r>
              <a:rPr lang="en-US" sz="1800" dirty="0">
                <a:latin typeface="Comic Sans MS" panose="030F0702030302020204" pitchFamily="66" charset="0"/>
              </a:rPr>
              <a:t> </a:t>
            </a:r>
            <a:r>
              <a:rPr lang="en-US" sz="1800" dirty="0" err="1">
                <a:latin typeface="Comic Sans MS" panose="030F0702030302020204" pitchFamily="66" charset="0"/>
              </a:rPr>
              <a:t>MyComplexImpl</a:t>
            </a:r>
            <a:r>
              <a:rPr lang="en-US" sz="1800" dirty="0">
                <a:latin typeface="Comic Sans MS" panose="030F0702030302020204" pitchFamily="66" charset="0"/>
              </a:rPr>
              <a:t> implements </a:t>
            </a:r>
            <a:r>
              <a:rPr lang="en-US" sz="1800" dirty="0" err="1">
                <a:latin typeface="Comic Sans MS" panose="030F0702030302020204" pitchFamily="66" charset="0"/>
              </a:rPr>
              <a:t>MyComplex</a:t>
            </a:r>
            <a:r>
              <a:rPr lang="en-US" sz="1800" dirty="0">
                <a:latin typeface="Comic Sans MS" panose="030F0702030302020204" pitchFamily="66" charset="0"/>
              </a:rPr>
              <a:t> {..}</a:t>
            </a:r>
          </a:p>
          <a:p>
            <a:pPr marL="0" indent="0">
              <a:buNone/>
            </a:pPr>
            <a:endParaRPr lang="en-US" sz="1800" dirty="0">
              <a:latin typeface="Comic Sans MS" panose="030F0702030302020204" pitchFamily="66" charset="0"/>
            </a:endParaRPr>
          </a:p>
          <a:p>
            <a:pPr marL="0" indent="0">
              <a:buNone/>
            </a:pPr>
            <a:r>
              <a:rPr lang="en-US" sz="1800" dirty="0">
                <a:latin typeface="Comic Sans MS" panose="030F0702030302020204" pitchFamily="66" charset="0"/>
              </a:rPr>
              <a:t> public static void main(String[] </a:t>
            </a:r>
            <a:r>
              <a:rPr lang="en-US" sz="1800" dirty="0" err="1">
                <a:latin typeface="Comic Sans MS" panose="030F0702030302020204" pitchFamily="66" charset="0"/>
              </a:rPr>
              <a:t>args</a:t>
            </a:r>
            <a:r>
              <a:rPr lang="en-US" sz="1800" dirty="0">
                <a:latin typeface="Comic Sans MS" panose="030F0702030302020204" pitchFamily="66" charset="0"/>
              </a:rPr>
              <a:t>) {</a:t>
            </a:r>
          </a:p>
          <a:p>
            <a:pPr marL="0" indent="0">
              <a:buNone/>
            </a:pPr>
            <a:r>
              <a:rPr lang="en-US" sz="1800" dirty="0">
                <a:latin typeface="Comic Sans MS" panose="030F0702030302020204" pitchFamily="66" charset="0"/>
              </a:rPr>
              <a:t>        </a:t>
            </a:r>
            <a:r>
              <a:rPr lang="en-US" sz="1800" dirty="0" err="1">
                <a:latin typeface="Comic Sans MS" panose="030F0702030302020204" pitchFamily="66" charset="0"/>
              </a:rPr>
              <a:t>Endpoint.publish</a:t>
            </a:r>
            <a:r>
              <a:rPr lang="en-US" sz="1800" dirty="0">
                <a:latin typeface="Comic Sans MS" panose="030F0702030302020204" pitchFamily="66" charset="0"/>
              </a:rPr>
              <a:t>("http://localhost:9999/</a:t>
            </a:r>
            <a:r>
              <a:rPr lang="en-US" sz="1800" dirty="0" err="1">
                <a:latin typeface="Comic Sans MS" panose="030F0702030302020204" pitchFamily="66" charset="0"/>
              </a:rPr>
              <a:t>ws</a:t>
            </a:r>
            <a:r>
              <a:rPr lang="en-US" sz="1800" dirty="0">
                <a:latin typeface="Comic Sans MS" panose="030F0702030302020204" pitchFamily="66" charset="0"/>
              </a:rPr>
              <a:t>/</a:t>
            </a:r>
            <a:r>
              <a:rPr lang="en-US" sz="1800" dirty="0" err="1">
                <a:latin typeface="Comic Sans MS" panose="030F0702030302020204" pitchFamily="66" charset="0"/>
              </a:rPr>
              <a:t>mydata</a:t>
            </a:r>
            <a:r>
              <a:rPr lang="en-US" sz="1800" dirty="0">
                <a:latin typeface="Comic Sans MS" panose="030F0702030302020204" pitchFamily="66" charset="0"/>
              </a:rPr>
              <a:t>",</a:t>
            </a:r>
          </a:p>
          <a:p>
            <a:pPr marL="0" indent="0">
              <a:buNone/>
            </a:pPr>
            <a:r>
              <a:rPr lang="en-US" sz="1800" dirty="0">
                <a:latin typeface="Comic Sans MS" panose="030F0702030302020204" pitchFamily="66" charset="0"/>
              </a:rPr>
              <a:t>                                new </a:t>
            </a:r>
            <a:r>
              <a:rPr lang="en-US" sz="1800" dirty="0" err="1">
                <a:latin typeface="Comic Sans MS" panose="030F0702030302020204" pitchFamily="66" charset="0"/>
              </a:rPr>
              <a:t>MyComplexImpl</a:t>
            </a:r>
            <a:r>
              <a:rPr lang="en-US" sz="1800" dirty="0">
                <a:latin typeface="Comic Sans MS" panose="030F0702030302020204" pitchFamily="66" charset="0"/>
              </a:rPr>
              <a:t>());}</a:t>
            </a:r>
          </a:p>
          <a:p>
            <a:endParaRPr lang="en-US" sz="1800" dirty="0">
              <a:latin typeface="+mj-lt"/>
            </a:endParaRPr>
          </a:p>
          <a:p>
            <a:r>
              <a:rPr lang="en-US" sz="2000" b="1" dirty="0">
                <a:latin typeface="+mj-lt"/>
              </a:rPr>
              <a:t>JAX-WS</a:t>
            </a:r>
            <a:r>
              <a:rPr lang="en-US" sz="2000" dirty="0">
                <a:latin typeface="+mj-lt"/>
              </a:rPr>
              <a:t> automatically generates a WSDL document for your service.</a:t>
            </a:r>
          </a:p>
          <a:p>
            <a:r>
              <a:rPr lang="en-US" sz="2000" dirty="0">
                <a:latin typeface="+mj-lt"/>
              </a:rPr>
              <a:t>Client programmer downloads from http://localhost:9999/ws/mydata?wsdl.</a:t>
            </a:r>
          </a:p>
        </p:txBody>
      </p:sp>
    </p:spTree>
    <p:extLst>
      <p:ext uri="{BB962C8B-B14F-4D97-AF65-F5344CB8AC3E}">
        <p14:creationId xmlns:p14="http://schemas.microsoft.com/office/powerpoint/2010/main" val="195454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5FADF-B88A-2BFA-A0BE-F1F21D55CEF2}"/>
              </a:ext>
            </a:extLst>
          </p:cNvPr>
          <p:cNvSpPr>
            <a:spLocks noGrp="1"/>
          </p:cNvSpPr>
          <p:nvPr>
            <p:ph type="title"/>
          </p:nvPr>
        </p:nvSpPr>
        <p:spPr/>
        <p:txBody>
          <a:bodyPr/>
          <a:lstStyle/>
          <a:p>
            <a:r>
              <a:rPr lang="en-US" dirty="0"/>
              <a:t>Client Side using Web Service</a:t>
            </a:r>
          </a:p>
        </p:txBody>
      </p:sp>
      <p:sp>
        <p:nvSpPr>
          <p:cNvPr id="3" name="Content Placeholder 2">
            <a:extLst>
              <a:ext uri="{FF2B5EF4-FFF2-40B4-BE49-F238E27FC236}">
                <a16:creationId xmlns:a16="http://schemas.microsoft.com/office/drawing/2014/main" id="{745BD259-A808-0893-018B-8A940C8708C2}"/>
              </a:ext>
            </a:extLst>
          </p:cNvPr>
          <p:cNvSpPr>
            <a:spLocks noGrp="1"/>
          </p:cNvSpPr>
          <p:nvPr>
            <p:ph idx="1"/>
          </p:nvPr>
        </p:nvSpPr>
        <p:spPr/>
        <p:txBody>
          <a:bodyPr/>
          <a:lstStyle/>
          <a:p>
            <a:r>
              <a:rPr lang="en-US" sz="2800" dirty="0"/>
              <a:t>Create an interface description using the WSDL file –</a:t>
            </a:r>
            <a:r>
              <a:rPr lang="en-US" sz="2800" dirty="0" err="1">
                <a:latin typeface="Courier New" panose="02070309020205020404" pitchFamily="49" charset="0"/>
                <a:cs typeface="Courier New" panose="02070309020205020404" pitchFamily="49" charset="0"/>
              </a:rPr>
              <a:t>wsimport</a:t>
            </a:r>
            <a:r>
              <a:rPr lang="en-US" sz="2800" dirty="0"/>
              <a:t> comes with JDK</a:t>
            </a:r>
          </a:p>
          <a:p>
            <a:r>
              <a:rPr lang="en-US" sz="2400" dirty="0" err="1">
                <a:latin typeface="Courier New" panose="02070309020205020404" pitchFamily="49" charset="0"/>
                <a:cs typeface="Courier New" panose="02070309020205020404" pitchFamily="49" charset="0"/>
              </a:rPr>
              <a:t>wsimport</a:t>
            </a:r>
            <a:r>
              <a:rPr lang="en-US" sz="2400" dirty="0">
                <a:latin typeface="Courier New" panose="02070309020205020404" pitchFamily="49" charset="0"/>
                <a:cs typeface="Courier New" panose="02070309020205020404" pitchFamily="49" charset="0"/>
              </a:rPr>
              <a:t> -keep -p </a:t>
            </a:r>
            <a:r>
              <a:rPr lang="en-US" sz="2400" dirty="0" err="1">
                <a:latin typeface="Courier New" panose="02070309020205020404" pitchFamily="49" charset="0"/>
                <a:cs typeface="Courier New" panose="02070309020205020404" pitchFamily="49" charset="0"/>
              </a:rPr>
              <a:t>com.example.client</a:t>
            </a:r>
            <a:r>
              <a:rPr lang="en-US" sz="24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hlinkClick r:id="rId2"/>
              </a:rPr>
              <a:t>http://localhost:9999/ws/mydata?wsdl</a:t>
            </a:r>
            <a:endParaRPr lang="en-US" sz="2400" dirty="0">
              <a:latin typeface="Courier New" panose="02070309020205020404" pitchFamily="49" charset="0"/>
              <a:cs typeface="Courier New" panose="02070309020205020404" pitchFamily="49" charset="0"/>
            </a:endParaRPr>
          </a:p>
          <a:p>
            <a:r>
              <a:rPr lang="en-US" sz="2800" dirty="0">
                <a:latin typeface="+mj-lt"/>
                <a:cs typeface="Courier New" panose="02070309020205020404" pitchFamily="49" charset="0"/>
              </a:rPr>
              <a:t>It will generate necessary client files, which is depends on the provided WSDL file. </a:t>
            </a:r>
          </a:p>
          <a:p>
            <a:r>
              <a:rPr lang="en-US" sz="2800" dirty="0">
                <a:latin typeface="+mj-lt"/>
                <a:cs typeface="Courier New" panose="02070309020205020404" pitchFamily="49" charset="0"/>
              </a:rPr>
              <a:t>In this example, it will generate one interface and one service implementation file.</a:t>
            </a:r>
          </a:p>
          <a:p>
            <a:pPr lvl="1"/>
            <a:r>
              <a:rPr lang="en-US" sz="2400" dirty="0">
                <a:latin typeface="Comic Sans MS" panose="030F0702030302020204" pitchFamily="66" charset="0"/>
              </a:rPr>
              <a:t>MyComplex.java</a:t>
            </a:r>
          </a:p>
          <a:p>
            <a:pPr lvl="1"/>
            <a:r>
              <a:rPr lang="en-US" sz="2400" dirty="0">
                <a:latin typeface="Comic Sans MS" panose="030F0702030302020204" pitchFamily="66" charset="0"/>
              </a:rPr>
              <a:t>MyComplexImplService.java</a:t>
            </a:r>
          </a:p>
          <a:p>
            <a:pPr lvl="1"/>
            <a:endParaRPr lang="en-US" sz="2400" dirty="0">
              <a:latin typeface="+mj-lt"/>
              <a:cs typeface="Courier New" panose="02070309020205020404" pitchFamily="49" charset="0"/>
            </a:endParaRPr>
          </a:p>
        </p:txBody>
      </p:sp>
      <p:sp>
        <p:nvSpPr>
          <p:cNvPr id="4" name="TextBox 3">
            <a:extLst>
              <a:ext uri="{FF2B5EF4-FFF2-40B4-BE49-F238E27FC236}">
                <a16:creationId xmlns:a16="http://schemas.microsoft.com/office/drawing/2014/main" id="{1E7AC21F-8EB9-A4B0-4804-A16F1CB5D23E}"/>
              </a:ext>
            </a:extLst>
          </p:cNvPr>
          <p:cNvSpPr txBox="1"/>
          <p:nvPr/>
        </p:nvSpPr>
        <p:spPr>
          <a:xfrm>
            <a:off x="216310" y="6597445"/>
            <a:ext cx="8020144" cy="369332"/>
          </a:xfrm>
          <a:prstGeom prst="rect">
            <a:avLst/>
          </a:prstGeom>
          <a:noFill/>
        </p:spPr>
        <p:txBody>
          <a:bodyPr wrap="none" rtlCol="0">
            <a:spAutoFit/>
          </a:bodyPr>
          <a:lstStyle/>
          <a:p>
            <a:r>
              <a:rPr lang="en-US" dirty="0"/>
              <a:t>Source: https://mkyong.com/webservices/jax-ws/jax-ws-hello-world-example/</a:t>
            </a:r>
          </a:p>
        </p:txBody>
      </p:sp>
    </p:spTree>
    <p:extLst>
      <p:ext uri="{BB962C8B-B14F-4D97-AF65-F5344CB8AC3E}">
        <p14:creationId xmlns:p14="http://schemas.microsoft.com/office/powerpoint/2010/main" val="1069692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210861-C317-6406-259D-46099E545026}"/>
              </a:ext>
            </a:extLst>
          </p:cNvPr>
          <p:cNvSpPr>
            <a:spLocks noGrp="1"/>
          </p:cNvSpPr>
          <p:nvPr>
            <p:ph type="title"/>
          </p:nvPr>
        </p:nvSpPr>
        <p:spPr/>
        <p:txBody>
          <a:bodyPr/>
          <a:lstStyle/>
          <a:p>
            <a:r>
              <a:rPr lang="en-US" dirty="0"/>
              <a:t>Client code using Remote proxy</a:t>
            </a:r>
          </a:p>
        </p:txBody>
      </p:sp>
      <p:sp>
        <p:nvSpPr>
          <p:cNvPr id="3" name="Content Placeholder 2">
            <a:extLst>
              <a:ext uri="{FF2B5EF4-FFF2-40B4-BE49-F238E27FC236}">
                <a16:creationId xmlns:a16="http://schemas.microsoft.com/office/drawing/2014/main" id="{39CAFC80-DB00-CB18-F7CB-2859FA95112B}"/>
              </a:ext>
            </a:extLst>
          </p:cNvPr>
          <p:cNvSpPr>
            <a:spLocks noGrp="1"/>
          </p:cNvSpPr>
          <p:nvPr>
            <p:ph idx="1"/>
          </p:nvPr>
        </p:nvSpPr>
        <p:spPr>
          <a:xfrm>
            <a:off x="378542" y="1441926"/>
            <a:ext cx="8686800" cy="4532109"/>
          </a:xfrm>
        </p:spPr>
        <p:txBody>
          <a:bodyPr/>
          <a:lstStyle/>
          <a:p>
            <a:pPr marL="0" indent="0">
              <a:buNone/>
            </a:pPr>
            <a:r>
              <a:rPr lang="en-US" sz="2200" dirty="0">
                <a:latin typeface="Comic Sans MS" panose="030F0702030302020204" pitchFamily="66" charset="0"/>
              </a:rPr>
              <a:t>import </a:t>
            </a:r>
            <a:r>
              <a:rPr lang="en-US" sz="2200" dirty="0" err="1">
                <a:latin typeface="Comic Sans MS" panose="030F0702030302020204" pitchFamily="66" charset="0"/>
              </a:rPr>
              <a:t>com.example.client.MyComplex</a:t>
            </a:r>
            <a:r>
              <a:rPr lang="en-US" sz="2200" dirty="0">
                <a:latin typeface="Comic Sans MS" panose="030F0702030302020204" pitchFamily="66" charset="0"/>
              </a:rPr>
              <a:t>;</a:t>
            </a:r>
          </a:p>
          <a:p>
            <a:pPr marL="0" indent="0">
              <a:buNone/>
            </a:pPr>
            <a:r>
              <a:rPr lang="en-US" sz="2200" dirty="0">
                <a:latin typeface="Comic Sans MS" panose="030F0702030302020204" pitchFamily="66" charset="0"/>
              </a:rPr>
              <a:t>import </a:t>
            </a:r>
            <a:r>
              <a:rPr lang="en-US" sz="2200" dirty="0" err="1">
                <a:latin typeface="Comic Sans MS" panose="030F0702030302020204" pitchFamily="66" charset="0"/>
              </a:rPr>
              <a:t>com.example.client.MyComplexImplService</a:t>
            </a:r>
            <a:r>
              <a:rPr lang="en-US" sz="2200" dirty="0">
                <a:latin typeface="Comic Sans MS" panose="030F0702030302020204" pitchFamily="66" charset="0"/>
              </a:rPr>
              <a:t>;</a:t>
            </a:r>
          </a:p>
          <a:p>
            <a:pPr marL="0" indent="0">
              <a:buNone/>
            </a:pPr>
            <a:r>
              <a:rPr lang="en-US" sz="2200" dirty="0">
                <a:latin typeface="Comic Sans MS" panose="030F0702030302020204" pitchFamily="66" charset="0"/>
              </a:rPr>
              <a:t>public class Client{</a:t>
            </a:r>
          </a:p>
          <a:p>
            <a:pPr marL="0" indent="0">
              <a:buNone/>
            </a:pPr>
            <a:r>
              <a:rPr lang="en-US" sz="2200" dirty="0">
                <a:latin typeface="Comic Sans MS" panose="030F0702030302020204" pitchFamily="66" charset="0"/>
              </a:rPr>
              <a:t>   public static void main(String[] </a:t>
            </a:r>
            <a:r>
              <a:rPr lang="en-US" sz="2200" dirty="0" err="1">
                <a:latin typeface="Comic Sans MS" panose="030F0702030302020204" pitchFamily="66" charset="0"/>
              </a:rPr>
              <a:t>args</a:t>
            </a:r>
            <a:r>
              <a:rPr lang="en-US" sz="2200" dirty="0">
                <a:latin typeface="Comic Sans MS" panose="030F0702030302020204" pitchFamily="66" charset="0"/>
              </a:rPr>
              <a:t>) {</a:t>
            </a:r>
          </a:p>
          <a:p>
            <a:pPr marL="0" indent="0">
              <a:buNone/>
            </a:pPr>
            <a:r>
              <a:rPr lang="en-US" sz="2200" dirty="0">
                <a:latin typeface="Comic Sans MS" panose="030F0702030302020204" pitchFamily="66" charset="0"/>
              </a:rPr>
              <a:t>        </a:t>
            </a:r>
            <a:r>
              <a:rPr lang="en-US" sz="2200" dirty="0" err="1">
                <a:latin typeface="Comic Sans MS" panose="030F0702030302020204" pitchFamily="66" charset="0"/>
              </a:rPr>
              <a:t>MyComplexService</a:t>
            </a:r>
            <a:r>
              <a:rPr lang="en-US" sz="2200" dirty="0">
                <a:latin typeface="Comic Sans MS" panose="030F0702030302020204" pitchFamily="66" charset="0"/>
              </a:rPr>
              <a:t> service = new </a:t>
            </a:r>
            <a:r>
              <a:rPr lang="en-US" sz="2200" dirty="0" err="1">
                <a:latin typeface="Comic Sans MS" panose="030F0702030302020204" pitchFamily="66" charset="0"/>
              </a:rPr>
              <a:t>MyComplexImplService</a:t>
            </a:r>
            <a:r>
              <a:rPr lang="en-US" sz="2200" dirty="0">
                <a:latin typeface="Comic Sans MS" panose="030F0702030302020204" pitchFamily="66" charset="0"/>
              </a:rPr>
              <a:t>();</a:t>
            </a:r>
          </a:p>
          <a:p>
            <a:pPr marL="0" indent="0">
              <a:buNone/>
            </a:pPr>
            <a:r>
              <a:rPr lang="en-US" sz="2200" dirty="0">
                <a:latin typeface="Comic Sans MS" panose="030F0702030302020204" pitchFamily="66" charset="0"/>
              </a:rPr>
              <a:t>        </a:t>
            </a:r>
            <a:r>
              <a:rPr lang="en-US" sz="2200" dirty="0" err="1">
                <a:latin typeface="Comic Sans MS" panose="030F0702030302020204" pitchFamily="66" charset="0"/>
              </a:rPr>
              <a:t>MyComplex</a:t>
            </a:r>
            <a:r>
              <a:rPr lang="en-US" sz="2200" dirty="0">
                <a:latin typeface="Comic Sans MS" panose="030F0702030302020204" pitchFamily="66" charset="0"/>
              </a:rPr>
              <a:t> </a:t>
            </a:r>
            <a:r>
              <a:rPr lang="en-US" sz="2200" b="1" dirty="0">
                <a:solidFill>
                  <a:schemeClr val="accent1">
                    <a:lumMod val="75000"/>
                  </a:schemeClr>
                </a:solidFill>
                <a:latin typeface="Comic Sans MS" panose="030F0702030302020204" pitchFamily="66" charset="0"/>
              </a:rPr>
              <a:t>proxy</a:t>
            </a:r>
            <a:r>
              <a:rPr lang="en-US" sz="2200" dirty="0">
                <a:latin typeface="Comic Sans MS" panose="030F0702030302020204" pitchFamily="66" charset="0"/>
              </a:rPr>
              <a:t> = </a:t>
            </a:r>
            <a:r>
              <a:rPr lang="en-US" sz="2200" dirty="0" err="1">
                <a:latin typeface="Comic Sans MS" panose="030F0702030302020204" pitchFamily="66" charset="0"/>
              </a:rPr>
              <a:t>service.getMyComplexImplPort</a:t>
            </a:r>
            <a:r>
              <a:rPr lang="en-US" sz="2200" dirty="0">
                <a:latin typeface="Comic Sans MS" panose="030F0702030302020204" pitchFamily="66" charset="0"/>
              </a:rPr>
              <a:t>();</a:t>
            </a:r>
          </a:p>
          <a:p>
            <a:pPr marL="0" indent="0">
              <a:buNone/>
            </a:pPr>
            <a:r>
              <a:rPr lang="en-US" sz="2200" dirty="0">
                <a:latin typeface="Comic Sans MS" panose="030F0702030302020204" pitchFamily="66" charset="0"/>
              </a:rPr>
              <a:t>        </a:t>
            </a:r>
          </a:p>
          <a:p>
            <a:pPr marL="0" indent="0">
              <a:buNone/>
            </a:pPr>
            <a:r>
              <a:rPr lang="en-US" sz="2200" dirty="0">
                <a:latin typeface="Comic Sans MS" panose="030F0702030302020204" pitchFamily="66" charset="0"/>
              </a:rPr>
              <a:t>        </a:t>
            </a:r>
            <a:r>
              <a:rPr lang="en-US" sz="2200" dirty="0" err="1">
                <a:latin typeface="Comic Sans MS" panose="030F0702030302020204" pitchFamily="66" charset="0"/>
              </a:rPr>
              <a:t>System.out.println</a:t>
            </a:r>
            <a:r>
              <a:rPr lang="en-US" sz="2200" dirty="0">
                <a:latin typeface="Comic Sans MS" panose="030F0702030302020204" pitchFamily="66" charset="0"/>
              </a:rPr>
              <a:t>(</a:t>
            </a:r>
            <a:r>
              <a:rPr lang="en-US" sz="2200" dirty="0" err="1">
                <a:solidFill>
                  <a:schemeClr val="accent1">
                    <a:lumMod val="75000"/>
                  </a:schemeClr>
                </a:solidFill>
                <a:latin typeface="Comic Sans MS" panose="030F0702030302020204" pitchFamily="66" charset="0"/>
              </a:rPr>
              <a:t>proxy</a:t>
            </a:r>
            <a:r>
              <a:rPr lang="en-US" sz="2200" dirty="0" err="1">
                <a:latin typeface="Comic Sans MS" panose="030F0702030302020204" pitchFamily="66" charset="0"/>
              </a:rPr>
              <a:t>.getComplexData</a:t>
            </a:r>
            <a:r>
              <a:rPr lang="en-US" sz="2200" dirty="0">
                <a:latin typeface="Comic Sans MS" panose="030F0702030302020204" pitchFamily="66" charset="0"/>
              </a:rPr>
              <a:t>());</a:t>
            </a:r>
          </a:p>
          <a:p>
            <a:pPr marL="0" indent="0">
              <a:buNone/>
            </a:pPr>
            <a:r>
              <a:rPr lang="en-US" sz="2200" dirty="0">
                <a:latin typeface="Comic Sans MS" panose="030F0702030302020204" pitchFamily="66" charset="0"/>
              </a:rPr>
              <a:t>        //</a:t>
            </a:r>
            <a:r>
              <a:rPr lang="en-US" sz="2200" dirty="0">
                <a:latin typeface="+mj-lt"/>
              </a:rPr>
              <a:t>regular method call.	</a:t>
            </a:r>
          </a:p>
          <a:p>
            <a:pPr marL="0" indent="0">
              <a:buNone/>
            </a:pPr>
            <a:r>
              <a:rPr lang="en-US" sz="2200" dirty="0">
                <a:latin typeface="Comic Sans MS" panose="030F0702030302020204" pitchFamily="66" charset="0"/>
              </a:rPr>
              <a:t>    }</a:t>
            </a:r>
          </a:p>
          <a:p>
            <a:pPr marL="0" indent="0">
              <a:buNone/>
            </a:pPr>
            <a:r>
              <a:rPr lang="en-US" sz="2200" dirty="0">
                <a:latin typeface="Comic Sans MS" panose="030F0702030302020204" pitchFamily="66" charset="0"/>
              </a:rPr>
              <a:t>}</a:t>
            </a:r>
          </a:p>
          <a:p>
            <a:r>
              <a:rPr lang="en-US" sz="2200" dirty="0">
                <a:latin typeface="+mj-lt"/>
              </a:rPr>
              <a:t>When return/parameter type is custom object, create proxies from their </a:t>
            </a:r>
            <a:r>
              <a:rPr lang="en-US" sz="2200" dirty="0" err="1">
                <a:latin typeface="+mj-lt"/>
              </a:rPr>
              <a:t>wsdl</a:t>
            </a:r>
            <a:r>
              <a:rPr lang="en-US" sz="2200" dirty="0">
                <a:latin typeface="+mj-lt"/>
              </a:rPr>
              <a:t> files as well.</a:t>
            </a:r>
          </a:p>
        </p:txBody>
      </p:sp>
    </p:spTree>
    <p:extLst>
      <p:ext uri="{BB962C8B-B14F-4D97-AF65-F5344CB8AC3E}">
        <p14:creationId xmlns:p14="http://schemas.microsoft.com/office/powerpoint/2010/main" val="3445930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D2D7D9-829D-A3C7-3CD1-CA5AC106D739}"/>
              </a:ext>
            </a:extLst>
          </p:cNvPr>
          <p:cNvSpPr>
            <a:spLocks noGrp="1"/>
          </p:cNvSpPr>
          <p:nvPr>
            <p:ph idx="4294967295"/>
          </p:nvPr>
        </p:nvSpPr>
        <p:spPr>
          <a:xfrm>
            <a:off x="457199" y="438944"/>
            <a:ext cx="8962103" cy="5980112"/>
          </a:xfrm>
        </p:spPr>
        <p:txBody>
          <a:bodyPr/>
          <a:lstStyle/>
          <a:p>
            <a:pPr marL="0" indent="0">
              <a:buNone/>
            </a:pPr>
            <a:r>
              <a:rPr lang="en-US" sz="2000" dirty="0">
                <a:latin typeface="Comic Sans MS" panose="030F0702030302020204" pitchFamily="66" charset="0"/>
              </a:rPr>
              <a:t>import </a:t>
            </a:r>
            <a:r>
              <a:rPr lang="en-US" sz="2000" dirty="0" err="1">
                <a:latin typeface="Comic Sans MS" panose="030F0702030302020204" pitchFamily="66" charset="0"/>
              </a:rPr>
              <a:t>com.example.client.MyComplex</a:t>
            </a:r>
            <a:r>
              <a:rPr lang="en-US" sz="2000" dirty="0">
                <a:latin typeface="Comic Sans MS" panose="030F0702030302020204" pitchFamily="66" charset="0"/>
              </a:rPr>
              <a:t>;</a:t>
            </a:r>
          </a:p>
          <a:p>
            <a:pPr marL="0" indent="0">
              <a:buNone/>
            </a:pPr>
            <a:r>
              <a:rPr lang="en-US" sz="2000" dirty="0">
                <a:latin typeface="Comic Sans MS" panose="030F0702030302020204" pitchFamily="66" charset="0"/>
              </a:rPr>
              <a:t>public class </a:t>
            </a:r>
            <a:r>
              <a:rPr lang="en-US" sz="2000" dirty="0" err="1">
                <a:solidFill>
                  <a:schemeClr val="accent1">
                    <a:lumMod val="75000"/>
                  </a:schemeClr>
                </a:solidFill>
                <a:latin typeface="Comic Sans MS" panose="030F0702030302020204" pitchFamily="66" charset="0"/>
              </a:rPr>
              <a:t>MyComplexProxy</a:t>
            </a:r>
            <a:r>
              <a:rPr lang="en-US" sz="2000" dirty="0">
                <a:latin typeface="Comic Sans MS" panose="030F0702030302020204" pitchFamily="66" charset="0"/>
              </a:rPr>
              <a:t> {</a:t>
            </a:r>
          </a:p>
          <a:p>
            <a:pPr marL="0" indent="0">
              <a:buNone/>
            </a:pPr>
            <a:r>
              <a:rPr lang="en-US" sz="2000" dirty="0">
                <a:latin typeface="Comic Sans MS" panose="030F0702030302020204" pitchFamily="66" charset="0"/>
              </a:rPr>
              <a:t>    private </a:t>
            </a:r>
            <a:r>
              <a:rPr lang="en-US" sz="2000" dirty="0" err="1">
                <a:latin typeface="Comic Sans MS" panose="030F0702030302020204" pitchFamily="66" charset="0"/>
              </a:rPr>
              <a:t>MyComplex</a:t>
            </a:r>
            <a:r>
              <a:rPr lang="en-US" sz="2000" dirty="0">
                <a:latin typeface="Comic Sans MS" panose="030F0702030302020204" pitchFamily="66" charset="0"/>
              </a:rPr>
              <a:t> </a:t>
            </a:r>
            <a:r>
              <a:rPr lang="en-US" sz="2000" dirty="0">
                <a:solidFill>
                  <a:schemeClr val="accent1">
                    <a:lumMod val="75000"/>
                  </a:schemeClr>
                </a:solidFill>
                <a:latin typeface="Comic Sans MS" panose="030F0702030302020204" pitchFamily="66" charset="0"/>
              </a:rPr>
              <a:t>proxy</a:t>
            </a:r>
            <a:r>
              <a:rPr lang="en-US" sz="2000" dirty="0">
                <a:latin typeface="Comic Sans MS" panose="030F0702030302020204" pitchFamily="66" charset="0"/>
              </a:rPr>
              <a:t>; </a:t>
            </a:r>
          </a:p>
          <a:p>
            <a:pPr marL="0" indent="0">
              <a:buNone/>
            </a:pPr>
            <a:r>
              <a:rPr lang="en-US" sz="2000" dirty="0">
                <a:latin typeface="Comic Sans MS" panose="030F0702030302020204" pitchFamily="66" charset="0"/>
              </a:rPr>
              <a:t>    public </a:t>
            </a:r>
            <a:r>
              <a:rPr lang="en-US" sz="2000" dirty="0" err="1">
                <a:latin typeface="Comic Sans MS" panose="030F0702030302020204" pitchFamily="66" charset="0"/>
              </a:rPr>
              <a:t>MyComplexProxy</a:t>
            </a:r>
            <a:r>
              <a:rPr lang="en-US" sz="2000" dirty="0">
                <a:latin typeface="Comic Sans MS" panose="030F0702030302020204" pitchFamily="66" charset="0"/>
              </a:rPr>
              <a:t>() {</a:t>
            </a:r>
          </a:p>
          <a:p>
            <a:pPr marL="0" indent="0">
              <a:buNone/>
            </a:pPr>
            <a:r>
              <a:rPr lang="en-US" sz="2000" dirty="0">
                <a:latin typeface="Comic Sans MS" panose="030F0702030302020204" pitchFamily="66" charset="0"/>
              </a:rPr>
              <a:t>        try {</a:t>
            </a:r>
          </a:p>
          <a:p>
            <a:pPr marL="0" indent="0">
              <a:buNone/>
            </a:pPr>
            <a:r>
              <a:rPr lang="en-US" sz="2000" dirty="0">
                <a:latin typeface="Comic Sans MS" panose="030F0702030302020204" pitchFamily="66" charset="0"/>
              </a:rPr>
              <a:t>            URL </a:t>
            </a:r>
            <a:r>
              <a:rPr lang="en-US" sz="2000" dirty="0" err="1">
                <a:latin typeface="Comic Sans MS" panose="030F0702030302020204" pitchFamily="66" charset="0"/>
              </a:rPr>
              <a:t>url</a:t>
            </a:r>
            <a:r>
              <a:rPr lang="en-US" sz="2000" dirty="0">
                <a:latin typeface="Comic Sans MS" panose="030F0702030302020204" pitchFamily="66" charset="0"/>
              </a:rPr>
              <a:t> = new URL("http://localhost:9999/</a:t>
            </a:r>
            <a:r>
              <a:rPr lang="en-US" sz="2000" dirty="0" err="1">
                <a:latin typeface="Comic Sans MS" panose="030F0702030302020204" pitchFamily="66" charset="0"/>
              </a:rPr>
              <a:t>ws</a:t>
            </a:r>
            <a:r>
              <a:rPr lang="en-US" sz="2000" dirty="0">
                <a:latin typeface="Comic Sans MS" panose="030F0702030302020204" pitchFamily="66" charset="0"/>
              </a:rPr>
              <a:t>/</a:t>
            </a:r>
            <a:r>
              <a:rPr lang="en-US" sz="2000" dirty="0" err="1">
                <a:latin typeface="Comic Sans MS" panose="030F0702030302020204" pitchFamily="66" charset="0"/>
              </a:rPr>
              <a:t>mydata?wsdl</a:t>
            </a:r>
            <a:r>
              <a:rPr lang="en-US" sz="2000" dirty="0">
                <a:latin typeface="Comic Sans MS" panose="030F0702030302020204" pitchFamily="66" charset="0"/>
              </a:rPr>
              <a:t>");</a:t>
            </a:r>
          </a:p>
          <a:p>
            <a:pPr marL="0" indent="0">
              <a:buNone/>
            </a:pPr>
            <a:r>
              <a:rPr lang="en-US" sz="2000" dirty="0">
                <a:latin typeface="Comic Sans MS" panose="030F0702030302020204" pitchFamily="66" charset="0"/>
              </a:rPr>
              <a:t>            </a:t>
            </a:r>
            <a:r>
              <a:rPr lang="en-US" sz="2000" dirty="0" err="1">
                <a:latin typeface="Comic Sans MS" panose="030F0702030302020204" pitchFamily="66" charset="0"/>
              </a:rPr>
              <a:t>QName</a:t>
            </a:r>
            <a:r>
              <a:rPr lang="en-US" sz="2000" dirty="0">
                <a:latin typeface="Comic Sans MS" panose="030F0702030302020204" pitchFamily="66" charset="0"/>
              </a:rPr>
              <a:t> </a:t>
            </a:r>
            <a:r>
              <a:rPr lang="en-US" sz="2000" dirty="0" err="1">
                <a:latin typeface="Comic Sans MS" panose="030F0702030302020204" pitchFamily="66" charset="0"/>
              </a:rPr>
              <a:t>qname</a:t>
            </a:r>
            <a:r>
              <a:rPr lang="en-US" sz="2000" dirty="0">
                <a:latin typeface="Comic Sans MS" panose="030F0702030302020204" pitchFamily="66" charset="0"/>
              </a:rPr>
              <a:t> = new </a:t>
            </a:r>
            <a:r>
              <a:rPr lang="en-US" sz="2000" dirty="0" err="1">
                <a:latin typeface="Comic Sans MS" panose="030F0702030302020204" pitchFamily="66" charset="0"/>
              </a:rPr>
              <a:t>QName</a:t>
            </a:r>
            <a:r>
              <a:rPr lang="en-US" sz="2000" dirty="0">
                <a:latin typeface="Comic Sans MS" panose="030F0702030302020204" pitchFamily="66" charset="0"/>
              </a:rPr>
              <a:t>(</a:t>
            </a:r>
            <a:r>
              <a:rPr lang="en-US" sz="2000" dirty="0" err="1">
                <a:latin typeface="Comic Sans MS" panose="030F0702030302020204" pitchFamily="66" charset="0"/>
              </a:rPr>
              <a:t>uri</a:t>
            </a:r>
            <a:r>
              <a:rPr lang="en-US" sz="2000" dirty="0">
                <a:latin typeface="Comic Sans MS" panose="030F0702030302020204" pitchFamily="66" charset="0"/>
              </a:rPr>
              <a:t>, “</a:t>
            </a:r>
            <a:r>
              <a:rPr lang="en-US" sz="2000" dirty="0" err="1">
                <a:latin typeface="Comic Sans MS" panose="030F0702030302020204" pitchFamily="66" charset="0"/>
              </a:rPr>
              <a:t>MyComplexImplService</a:t>
            </a:r>
            <a:r>
              <a:rPr lang="en-US" sz="2000" dirty="0">
                <a:latin typeface="Comic Sans MS" panose="030F0702030302020204" pitchFamily="66" charset="0"/>
              </a:rPr>
              <a:t>");</a:t>
            </a:r>
          </a:p>
          <a:p>
            <a:pPr marL="0" indent="0">
              <a:buNone/>
            </a:pPr>
            <a:r>
              <a:rPr lang="en-US" sz="2000" dirty="0">
                <a:latin typeface="Comic Sans MS" panose="030F0702030302020204" pitchFamily="66" charset="0"/>
              </a:rPr>
              <a:t>            Service </a:t>
            </a:r>
            <a:r>
              <a:rPr lang="en-US" sz="2000" dirty="0" err="1">
                <a:latin typeface="Comic Sans MS" panose="030F0702030302020204" pitchFamily="66" charset="0"/>
              </a:rPr>
              <a:t>service</a:t>
            </a:r>
            <a:r>
              <a:rPr lang="en-US" sz="2000" dirty="0">
                <a:latin typeface="Comic Sans MS" panose="030F0702030302020204" pitchFamily="66" charset="0"/>
              </a:rPr>
              <a:t> = </a:t>
            </a:r>
            <a:r>
              <a:rPr lang="en-US" sz="2000" dirty="0" err="1">
                <a:latin typeface="Comic Sans MS" panose="030F0702030302020204" pitchFamily="66" charset="0"/>
              </a:rPr>
              <a:t>Service.create</a:t>
            </a:r>
            <a:r>
              <a:rPr lang="en-US" sz="2000" dirty="0">
                <a:latin typeface="Comic Sans MS" panose="030F0702030302020204" pitchFamily="66" charset="0"/>
              </a:rPr>
              <a:t>(</a:t>
            </a:r>
            <a:r>
              <a:rPr lang="en-US" sz="2000" dirty="0" err="1">
                <a:latin typeface="Comic Sans MS" panose="030F0702030302020204" pitchFamily="66" charset="0"/>
              </a:rPr>
              <a:t>url</a:t>
            </a:r>
            <a:r>
              <a:rPr lang="en-US" sz="2000" dirty="0">
                <a:latin typeface="Comic Sans MS" panose="030F0702030302020204" pitchFamily="66" charset="0"/>
              </a:rPr>
              <a:t>, </a:t>
            </a:r>
            <a:r>
              <a:rPr lang="en-US" sz="2000" dirty="0" err="1">
                <a:latin typeface="Comic Sans MS" panose="030F0702030302020204" pitchFamily="66" charset="0"/>
              </a:rPr>
              <a:t>qname</a:t>
            </a:r>
            <a:r>
              <a:rPr lang="en-US" sz="2000" dirty="0">
                <a:latin typeface="Comic Sans MS" panose="030F0702030302020204" pitchFamily="66" charset="0"/>
              </a:rPr>
              <a:t>);</a:t>
            </a:r>
          </a:p>
          <a:p>
            <a:pPr marL="0" indent="0">
              <a:buNone/>
            </a:pPr>
            <a:r>
              <a:rPr lang="en-US" sz="2000" dirty="0">
                <a:latin typeface="Comic Sans MS" panose="030F0702030302020204" pitchFamily="66" charset="0"/>
              </a:rPr>
              <a:t>            </a:t>
            </a:r>
            <a:r>
              <a:rPr lang="en-US" sz="2000" dirty="0" err="1">
                <a:latin typeface="Comic Sans MS" panose="030F0702030302020204" pitchFamily="66" charset="0"/>
              </a:rPr>
              <a:t>MyComplex</a:t>
            </a:r>
            <a:r>
              <a:rPr lang="en-US" sz="2000" dirty="0">
                <a:latin typeface="Comic Sans MS" panose="030F0702030302020204" pitchFamily="66" charset="0"/>
              </a:rPr>
              <a:t> </a:t>
            </a:r>
            <a:r>
              <a:rPr lang="en-US" sz="2000" dirty="0">
                <a:solidFill>
                  <a:schemeClr val="accent1">
                    <a:lumMod val="75000"/>
                  </a:schemeClr>
                </a:solidFill>
                <a:latin typeface="Comic Sans MS" panose="030F0702030302020204" pitchFamily="66" charset="0"/>
              </a:rPr>
              <a:t>proxy</a:t>
            </a:r>
            <a:r>
              <a:rPr lang="en-US" sz="2000" dirty="0">
                <a:latin typeface="Comic Sans MS" panose="030F0702030302020204" pitchFamily="66" charset="0"/>
              </a:rPr>
              <a:t> = </a:t>
            </a:r>
            <a:r>
              <a:rPr lang="en-US" sz="2000" dirty="0" err="1">
                <a:latin typeface="Comic Sans MS" panose="030F0702030302020204" pitchFamily="66" charset="0"/>
              </a:rPr>
              <a:t>service.getPort</a:t>
            </a:r>
            <a:r>
              <a:rPr lang="en-US" sz="2000" dirty="0">
                <a:latin typeface="Comic Sans MS" panose="030F0702030302020204" pitchFamily="66" charset="0"/>
              </a:rPr>
              <a:t>(</a:t>
            </a:r>
            <a:r>
              <a:rPr lang="en-US" sz="2000" dirty="0" err="1">
                <a:latin typeface="Comic Sans MS" panose="030F0702030302020204" pitchFamily="66" charset="0"/>
              </a:rPr>
              <a:t>MyComplex.class</a:t>
            </a:r>
            <a:r>
              <a:rPr lang="en-US" sz="2000" dirty="0">
                <a:latin typeface="Comic Sans MS" panose="030F0702030302020204" pitchFamily="66" charset="0"/>
              </a:rPr>
              <a:t>);</a:t>
            </a:r>
          </a:p>
          <a:p>
            <a:pPr marL="0" indent="0">
              <a:buNone/>
            </a:pPr>
            <a:r>
              <a:rPr lang="en-US" sz="2000" dirty="0">
                <a:latin typeface="Comic Sans MS" panose="030F0702030302020204" pitchFamily="66" charset="0"/>
              </a:rPr>
              <a:t>        } catch (Exception e) {</a:t>
            </a:r>
          </a:p>
          <a:p>
            <a:pPr marL="0" indent="0">
              <a:buNone/>
            </a:pPr>
            <a:r>
              <a:rPr lang="en-US" sz="2000" dirty="0">
                <a:latin typeface="Comic Sans MS" panose="030F0702030302020204" pitchFamily="66" charset="0"/>
              </a:rPr>
              <a:t>            throw new </a:t>
            </a:r>
            <a:r>
              <a:rPr lang="en-US" sz="2000" dirty="0" err="1">
                <a:latin typeface="Comic Sans MS" panose="030F0702030302020204" pitchFamily="66" charset="0"/>
              </a:rPr>
              <a:t>RuntimeException</a:t>
            </a:r>
            <a:r>
              <a:rPr lang="en-US" sz="2000" dirty="0">
                <a:latin typeface="Comic Sans MS" panose="030F0702030302020204" pitchFamily="66" charset="0"/>
              </a:rPr>
              <a:t>(e);</a:t>
            </a:r>
          </a:p>
          <a:p>
            <a:pPr marL="0" indent="0">
              <a:buNone/>
            </a:pPr>
            <a:r>
              <a:rPr lang="en-US" sz="2000" dirty="0">
                <a:latin typeface="Comic Sans MS" panose="030F0702030302020204" pitchFamily="66" charset="0"/>
              </a:rPr>
              <a:t>        }</a:t>
            </a:r>
          </a:p>
          <a:p>
            <a:pPr marL="0" indent="0">
              <a:buNone/>
            </a:pPr>
            <a:r>
              <a:rPr lang="en-US" sz="2000" dirty="0">
                <a:latin typeface="Comic Sans MS" panose="030F0702030302020204" pitchFamily="66" charset="0"/>
              </a:rPr>
              <a:t>    }</a:t>
            </a:r>
          </a:p>
          <a:p>
            <a:pPr marL="0" indent="0">
              <a:buNone/>
            </a:pPr>
            <a:r>
              <a:rPr lang="en-US" sz="2000" dirty="0">
                <a:latin typeface="Comic Sans MS" panose="030F0702030302020204" pitchFamily="66" charset="0"/>
              </a:rPr>
              <a:t>    public </a:t>
            </a:r>
            <a:r>
              <a:rPr lang="en-US" sz="2000" dirty="0" err="1">
                <a:latin typeface="Comic Sans MS" panose="030F0702030302020204" pitchFamily="66" charset="0"/>
              </a:rPr>
              <a:t>ComplexData</a:t>
            </a:r>
            <a:r>
              <a:rPr lang="en-US" sz="2000" dirty="0">
                <a:latin typeface="Comic Sans MS" panose="030F0702030302020204" pitchFamily="66" charset="0"/>
              </a:rPr>
              <a:t> </a:t>
            </a:r>
            <a:r>
              <a:rPr lang="en-US" sz="2000" dirty="0" err="1">
                <a:latin typeface="Comic Sans MS" panose="030F0702030302020204" pitchFamily="66" charset="0"/>
              </a:rPr>
              <a:t>getComplexData</a:t>
            </a:r>
            <a:r>
              <a:rPr lang="en-US" sz="2000" dirty="0">
                <a:latin typeface="Comic Sans MS" panose="030F0702030302020204" pitchFamily="66" charset="0"/>
              </a:rPr>
              <a:t>() {</a:t>
            </a:r>
          </a:p>
          <a:p>
            <a:pPr marL="0" indent="0">
              <a:buNone/>
            </a:pPr>
            <a:r>
              <a:rPr lang="en-US" sz="2000" dirty="0">
                <a:latin typeface="Comic Sans MS" panose="030F0702030302020204" pitchFamily="66" charset="0"/>
              </a:rPr>
              <a:t>        return </a:t>
            </a:r>
            <a:r>
              <a:rPr lang="en-US" sz="2000" dirty="0" err="1">
                <a:solidFill>
                  <a:schemeClr val="accent1">
                    <a:lumMod val="75000"/>
                  </a:schemeClr>
                </a:solidFill>
                <a:latin typeface="Comic Sans MS" panose="030F0702030302020204" pitchFamily="66" charset="0"/>
              </a:rPr>
              <a:t>proxy</a:t>
            </a:r>
            <a:r>
              <a:rPr lang="en-US" sz="2000" dirty="0" err="1">
                <a:latin typeface="Comic Sans MS" panose="030F0702030302020204" pitchFamily="66" charset="0"/>
              </a:rPr>
              <a:t>.getComplexData</a:t>
            </a:r>
            <a:r>
              <a:rPr lang="en-US" sz="2000" dirty="0">
                <a:latin typeface="Comic Sans MS" panose="030F0702030302020204" pitchFamily="66" charset="0"/>
              </a:rPr>
              <a:t>();</a:t>
            </a:r>
          </a:p>
          <a:p>
            <a:pPr marL="0" indent="0">
              <a:buNone/>
            </a:pPr>
            <a:r>
              <a:rPr lang="en-US" sz="2000" dirty="0">
                <a:latin typeface="Comic Sans MS" panose="030F0702030302020204" pitchFamily="66" charset="0"/>
              </a:rPr>
              <a:t>    }</a:t>
            </a:r>
          </a:p>
          <a:p>
            <a:pPr marL="0" indent="0">
              <a:buNone/>
            </a:pPr>
            <a:r>
              <a:rPr lang="en-US" sz="2000" dirty="0">
                <a:latin typeface="Comic Sans MS" panose="030F0702030302020204" pitchFamily="66" charset="0"/>
              </a:rPr>
              <a:t>}    </a:t>
            </a:r>
            <a:r>
              <a:rPr lang="en-US" sz="2000" dirty="0">
                <a:latin typeface="+mj-lt"/>
              </a:rPr>
              <a:t>//alternative without using </a:t>
            </a:r>
            <a:r>
              <a:rPr lang="en-US" sz="2000" dirty="0" err="1">
                <a:latin typeface="+mj-lt"/>
              </a:rPr>
              <a:t>wsimport</a:t>
            </a:r>
            <a:endParaRPr lang="en-US" sz="2000" dirty="0">
              <a:latin typeface="+mj-lt"/>
            </a:endParaRPr>
          </a:p>
        </p:txBody>
      </p:sp>
    </p:spTree>
    <p:extLst>
      <p:ext uri="{BB962C8B-B14F-4D97-AF65-F5344CB8AC3E}">
        <p14:creationId xmlns:p14="http://schemas.microsoft.com/office/powerpoint/2010/main" val="3635720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A6342-078B-1C54-C6F4-3357AAB08965}"/>
              </a:ext>
            </a:extLst>
          </p:cNvPr>
          <p:cNvSpPr>
            <a:spLocks noGrp="1"/>
          </p:cNvSpPr>
          <p:nvPr>
            <p:ph type="title"/>
          </p:nvPr>
        </p:nvSpPr>
        <p:spPr/>
        <p:txBody>
          <a:bodyPr/>
          <a:lstStyle/>
          <a:p>
            <a:r>
              <a:rPr lang="en-US" dirty="0"/>
              <a:t>Another Web Service </a:t>
            </a:r>
          </a:p>
        </p:txBody>
      </p:sp>
      <p:sp>
        <p:nvSpPr>
          <p:cNvPr id="3" name="Content Placeholder 2">
            <a:extLst>
              <a:ext uri="{FF2B5EF4-FFF2-40B4-BE49-F238E27FC236}">
                <a16:creationId xmlns:a16="http://schemas.microsoft.com/office/drawing/2014/main" id="{7CCE016E-59D1-732F-DD7C-1B403709D4AB}"/>
              </a:ext>
            </a:extLst>
          </p:cNvPr>
          <p:cNvSpPr>
            <a:spLocks noGrp="1"/>
          </p:cNvSpPr>
          <p:nvPr>
            <p:ph idx="1"/>
          </p:nvPr>
        </p:nvSpPr>
        <p:spPr>
          <a:xfrm>
            <a:off x="457200" y="1335291"/>
            <a:ext cx="9001432" cy="4532109"/>
          </a:xfrm>
        </p:spPr>
        <p:txBody>
          <a:bodyPr/>
          <a:lstStyle/>
          <a:p>
            <a:r>
              <a:rPr lang="en-US" dirty="0"/>
              <a:t>generate stubs. Remote proxy! </a:t>
            </a:r>
            <a:endParaRPr lang="en-US" dirty="0">
              <a:latin typeface="Courier New" panose="02070309020205020404" pitchFamily="49" charset="0"/>
              <a:cs typeface="Courier New" panose="02070309020205020404" pitchFamily="49" charset="0"/>
            </a:endParaRPr>
          </a:p>
          <a:p>
            <a:pPr lvl="1"/>
            <a:r>
              <a:rPr lang="en-US" sz="2000" b="1" dirty="0">
                <a:latin typeface="Courier New" panose="02070309020205020404" pitchFamily="49" charset="0"/>
                <a:cs typeface="Courier New" panose="02070309020205020404" pitchFamily="49" charset="0"/>
              </a:rPr>
              <a:t>wsdl2jws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wsdl</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calculatorService.wsdl</a:t>
            </a:r>
            <a:r>
              <a:rPr lang="en-US" sz="2000" dirty="0"/>
              <a:t> </a:t>
            </a:r>
          </a:p>
          <a:p>
            <a:r>
              <a:rPr lang="en-US" sz="2800" dirty="0">
                <a:latin typeface="+mj-lt"/>
                <a:cs typeface="Courier New" panose="02070309020205020404" pitchFamily="49" charset="0"/>
              </a:rPr>
              <a:t>Client code</a:t>
            </a:r>
          </a:p>
          <a:p>
            <a:pPr marL="0" indent="0">
              <a:buNone/>
            </a:pPr>
            <a:r>
              <a:rPr lang="en-US" sz="2000" dirty="0">
                <a:latin typeface="Comic Sans MS" panose="030F0702030302020204" pitchFamily="66" charset="0"/>
                <a:cs typeface="Courier New" panose="02070309020205020404" pitchFamily="49" charset="0"/>
              </a:rPr>
              <a:t>public class Main {</a:t>
            </a:r>
          </a:p>
          <a:p>
            <a:pPr marL="0" indent="0">
              <a:buNone/>
            </a:pPr>
            <a:r>
              <a:rPr lang="en-US" sz="2000" dirty="0">
                <a:latin typeface="Comic Sans MS" panose="030F0702030302020204" pitchFamily="66" charset="0"/>
                <a:cs typeface="Courier New" panose="02070309020205020404" pitchFamily="49" charset="0"/>
              </a:rPr>
              <a:t>    public static void main(String[] </a:t>
            </a:r>
            <a:r>
              <a:rPr lang="en-US" sz="2000" dirty="0" err="1">
                <a:latin typeface="Comic Sans MS" panose="030F0702030302020204" pitchFamily="66" charset="0"/>
                <a:cs typeface="Courier New" panose="02070309020205020404" pitchFamily="49" charset="0"/>
              </a:rPr>
              <a:t>args</a:t>
            </a:r>
            <a:r>
              <a:rPr lang="en-US" sz="2000" dirty="0">
                <a:latin typeface="Comic Sans MS" panose="030F0702030302020204" pitchFamily="66" charset="0"/>
                <a:cs typeface="Courier New" panose="02070309020205020404" pitchFamily="49" charset="0"/>
              </a:rPr>
              <a:t>) {</a:t>
            </a:r>
          </a:p>
          <a:p>
            <a:pPr marL="0" indent="0">
              <a:buNone/>
            </a:pPr>
            <a:r>
              <a:rPr lang="en-US" sz="2000" dirty="0">
                <a:latin typeface="Comic Sans MS" panose="030F0702030302020204" pitchFamily="66" charset="0"/>
                <a:cs typeface="Courier New" panose="02070309020205020404" pitchFamily="49" charset="0"/>
              </a:rPr>
              <a:t>        // Create a proxy for the calculator service</a:t>
            </a:r>
          </a:p>
          <a:p>
            <a:pPr marL="0" indent="0">
              <a:buNone/>
            </a:pPr>
            <a:r>
              <a:rPr lang="en-US" sz="2000" dirty="0">
                <a:latin typeface="Comic Sans MS" panose="030F0702030302020204" pitchFamily="66" charset="0"/>
                <a:cs typeface="Courier New" panose="02070309020205020404" pitchFamily="49" charset="0"/>
              </a:rPr>
              <a:t>        </a:t>
            </a:r>
            <a:r>
              <a:rPr lang="en-US" sz="2000" dirty="0" err="1">
                <a:latin typeface="Comic Sans MS" panose="030F0702030302020204" pitchFamily="66" charset="0"/>
                <a:cs typeface="Courier New" panose="02070309020205020404" pitchFamily="49" charset="0"/>
              </a:rPr>
              <a:t>CalculatorService</a:t>
            </a:r>
            <a:r>
              <a:rPr lang="en-US" sz="2000" dirty="0">
                <a:latin typeface="Comic Sans MS" panose="030F0702030302020204" pitchFamily="66" charset="0"/>
                <a:cs typeface="Courier New" panose="02070309020205020404" pitchFamily="49" charset="0"/>
              </a:rPr>
              <a:t> </a:t>
            </a:r>
            <a:r>
              <a:rPr lang="en-US" sz="2000" dirty="0" err="1">
                <a:latin typeface="Comic Sans MS" panose="030F0702030302020204" pitchFamily="66" charset="0"/>
                <a:cs typeface="Courier New" panose="02070309020205020404" pitchFamily="49" charset="0"/>
              </a:rPr>
              <a:t>calculatorService</a:t>
            </a:r>
            <a:r>
              <a:rPr lang="en-US" sz="2000" dirty="0">
                <a:latin typeface="Comic Sans MS" panose="030F0702030302020204" pitchFamily="66" charset="0"/>
                <a:cs typeface="Courier New" panose="02070309020205020404" pitchFamily="49" charset="0"/>
              </a:rPr>
              <a:t> = new </a:t>
            </a:r>
            <a:r>
              <a:rPr lang="en-US" sz="2000" dirty="0" err="1">
                <a:latin typeface="Comic Sans MS" panose="030F0702030302020204" pitchFamily="66" charset="0"/>
                <a:cs typeface="Courier New" panose="02070309020205020404" pitchFamily="49" charset="0"/>
              </a:rPr>
              <a:t>CalculatorService</a:t>
            </a:r>
            <a:r>
              <a:rPr lang="en-US" sz="2000" dirty="0">
                <a:latin typeface="Comic Sans MS" panose="030F0702030302020204" pitchFamily="66" charset="0"/>
                <a:cs typeface="Courier New" panose="02070309020205020404" pitchFamily="49" charset="0"/>
              </a:rPr>
              <a:t>();</a:t>
            </a:r>
          </a:p>
          <a:p>
            <a:pPr marL="0" indent="0">
              <a:buNone/>
            </a:pPr>
            <a:r>
              <a:rPr lang="en-US" sz="2000" dirty="0">
                <a:latin typeface="Comic Sans MS" panose="030F0702030302020204" pitchFamily="66" charset="0"/>
                <a:cs typeface="Courier New" panose="02070309020205020404" pitchFamily="49" charset="0"/>
              </a:rPr>
              <a:t>        </a:t>
            </a:r>
            <a:r>
              <a:rPr lang="en-US" sz="2000" dirty="0" err="1">
                <a:latin typeface="Comic Sans MS" panose="030F0702030302020204" pitchFamily="66" charset="0"/>
                <a:cs typeface="Courier New" panose="02070309020205020404" pitchFamily="49" charset="0"/>
              </a:rPr>
              <a:t>ICalculator</a:t>
            </a:r>
            <a:r>
              <a:rPr lang="en-US" sz="2000" dirty="0">
                <a:latin typeface="Comic Sans MS" panose="030F0702030302020204" pitchFamily="66" charset="0"/>
                <a:cs typeface="Courier New" panose="02070309020205020404" pitchFamily="49" charset="0"/>
              </a:rPr>
              <a:t> </a:t>
            </a:r>
            <a:r>
              <a:rPr lang="en-US" sz="2000" dirty="0">
                <a:solidFill>
                  <a:schemeClr val="accent1">
                    <a:lumMod val="75000"/>
                  </a:schemeClr>
                </a:solidFill>
                <a:latin typeface="Comic Sans MS" panose="030F0702030302020204" pitchFamily="66" charset="0"/>
                <a:cs typeface="Courier New" panose="02070309020205020404" pitchFamily="49" charset="0"/>
              </a:rPr>
              <a:t>calculator</a:t>
            </a:r>
            <a:r>
              <a:rPr lang="en-US" sz="2000" dirty="0">
                <a:latin typeface="Comic Sans MS" panose="030F0702030302020204" pitchFamily="66" charset="0"/>
                <a:cs typeface="Courier New" panose="02070309020205020404" pitchFamily="49" charset="0"/>
              </a:rPr>
              <a:t> = </a:t>
            </a:r>
            <a:r>
              <a:rPr lang="en-US" sz="2000" dirty="0" err="1">
                <a:latin typeface="Comic Sans MS" panose="030F0702030302020204" pitchFamily="66" charset="0"/>
                <a:cs typeface="Courier New" panose="02070309020205020404" pitchFamily="49" charset="0"/>
              </a:rPr>
              <a:t>calculatorService.getICalculatorPort</a:t>
            </a:r>
            <a:r>
              <a:rPr lang="en-US" sz="2000" dirty="0">
                <a:latin typeface="Comic Sans MS" panose="030F0702030302020204" pitchFamily="66" charset="0"/>
                <a:cs typeface="Courier New" panose="02070309020205020404" pitchFamily="49" charset="0"/>
              </a:rPr>
              <a:t>();</a:t>
            </a:r>
          </a:p>
          <a:p>
            <a:pPr marL="0" indent="0">
              <a:buNone/>
            </a:pPr>
            <a:endParaRPr lang="en-US" sz="2000" dirty="0">
              <a:latin typeface="Comic Sans MS" panose="030F0702030302020204" pitchFamily="66" charset="0"/>
              <a:cs typeface="Courier New" panose="02070309020205020404" pitchFamily="49" charset="0"/>
            </a:endParaRPr>
          </a:p>
          <a:p>
            <a:pPr marL="0" indent="0">
              <a:buNone/>
            </a:pPr>
            <a:r>
              <a:rPr lang="en-US" sz="2000" dirty="0">
                <a:latin typeface="Comic Sans MS" panose="030F0702030302020204" pitchFamily="66" charset="0"/>
                <a:cs typeface="Courier New" panose="02070309020205020404" pitchFamily="49" charset="0"/>
              </a:rPr>
              <a:t>        // Call the "add" operation</a:t>
            </a:r>
          </a:p>
          <a:p>
            <a:pPr marL="0" indent="0">
              <a:buNone/>
            </a:pPr>
            <a:r>
              <a:rPr lang="en-US" sz="2000" dirty="0">
                <a:latin typeface="Comic Sans MS" panose="030F0702030302020204" pitchFamily="66" charset="0"/>
                <a:cs typeface="Courier New" panose="02070309020205020404" pitchFamily="49" charset="0"/>
              </a:rPr>
              <a:t>        int result = </a:t>
            </a:r>
            <a:r>
              <a:rPr lang="en-US" sz="2000" dirty="0" err="1">
                <a:solidFill>
                  <a:schemeClr val="accent1">
                    <a:lumMod val="75000"/>
                  </a:schemeClr>
                </a:solidFill>
                <a:latin typeface="Comic Sans MS" panose="030F0702030302020204" pitchFamily="66" charset="0"/>
                <a:cs typeface="Courier New" panose="02070309020205020404" pitchFamily="49" charset="0"/>
              </a:rPr>
              <a:t>calculator</a:t>
            </a:r>
            <a:r>
              <a:rPr lang="en-US" sz="2000" dirty="0" err="1">
                <a:latin typeface="Comic Sans MS" panose="030F0702030302020204" pitchFamily="66" charset="0"/>
                <a:cs typeface="Courier New" panose="02070309020205020404" pitchFamily="49" charset="0"/>
              </a:rPr>
              <a:t>.add</a:t>
            </a:r>
            <a:r>
              <a:rPr lang="en-US" sz="2000" dirty="0">
                <a:latin typeface="Comic Sans MS" panose="030F0702030302020204" pitchFamily="66" charset="0"/>
                <a:cs typeface="Courier New" panose="02070309020205020404" pitchFamily="49" charset="0"/>
              </a:rPr>
              <a:t>(10, 5);</a:t>
            </a:r>
          </a:p>
          <a:p>
            <a:pPr marL="0" indent="0">
              <a:buNone/>
            </a:pPr>
            <a:r>
              <a:rPr lang="en-US" sz="2000" dirty="0">
                <a:latin typeface="Comic Sans MS" panose="030F0702030302020204" pitchFamily="66" charset="0"/>
                <a:cs typeface="Courier New" panose="02070309020205020404" pitchFamily="49" charset="0"/>
              </a:rPr>
              <a:t>        </a:t>
            </a:r>
            <a:r>
              <a:rPr lang="en-US" sz="2000" dirty="0" err="1">
                <a:latin typeface="Comic Sans MS" panose="030F0702030302020204" pitchFamily="66" charset="0"/>
                <a:cs typeface="Courier New" panose="02070309020205020404" pitchFamily="49" charset="0"/>
              </a:rPr>
              <a:t>System.out.println</a:t>
            </a:r>
            <a:r>
              <a:rPr lang="en-US" sz="2000" dirty="0">
                <a:latin typeface="Comic Sans MS" panose="030F0702030302020204" pitchFamily="66" charset="0"/>
                <a:cs typeface="Courier New" panose="02070309020205020404" pitchFamily="49" charset="0"/>
              </a:rPr>
              <a:t>("The result is: " + result);</a:t>
            </a:r>
          </a:p>
          <a:p>
            <a:pPr marL="0" indent="0">
              <a:buNone/>
            </a:pPr>
            <a:r>
              <a:rPr lang="en-US" sz="2000" dirty="0">
                <a:latin typeface="Comic Sans MS" panose="030F0702030302020204" pitchFamily="66" charset="0"/>
                <a:cs typeface="Courier New" panose="02070309020205020404" pitchFamily="49" charset="0"/>
              </a:rPr>
              <a:t>    }</a:t>
            </a:r>
          </a:p>
          <a:p>
            <a:pPr marL="0" indent="0">
              <a:buNone/>
            </a:pPr>
            <a:r>
              <a:rPr lang="en-US" sz="2000" dirty="0">
                <a:latin typeface="Comic Sans MS" panose="030F0702030302020204" pitchFamily="66" charset="0"/>
                <a:cs typeface="Courier New" panose="02070309020205020404" pitchFamily="49" charset="0"/>
              </a:rPr>
              <a:t>}</a:t>
            </a:r>
          </a:p>
        </p:txBody>
      </p:sp>
    </p:spTree>
    <p:extLst>
      <p:ext uri="{BB962C8B-B14F-4D97-AF65-F5344CB8AC3E}">
        <p14:creationId xmlns:p14="http://schemas.microsoft.com/office/powerpoint/2010/main" val="828998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B9144F8A-A315-CF1D-ABEB-CD353836C348}"/>
              </a:ext>
            </a:extLst>
          </p:cNvPr>
          <p:cNvSpPr>
            <a:spLocks noGrp="1" noChangeArrowheads="1"/>
          </p:cNvSpPr>
          <p:nvPr>
            <p:ph type="title"/>
          </p:nvPr>
        </p:nvSpPr>
        <p:spPr/>
        <p:txBody>
          <a:bodyPr/>
          <a:lstStyle/>
          <a:p>
            <a:pPr eaLnBrk="1" hangingPunct="1"/>
            <a:r>
              <a:rPr lang="en-US" altLang="tr-TR" dirty="0"/>
              <a:t>Virtual proxy</a:t>
            </a:r>
          </a:p>
        </p:txBody>
      </p:sp>
      <p:sp>
        <p:nvSpPr>
          <p:cNvPr id="71683" name="Rectangle 3">
            <a:extLst>
              <a:ext uri="{FF2B5EF4-FFF2-40B4-BE49-F238E27FC236}">
                <a16:creationId xmlns:a16="http://schemas.microsoft.com/office/drawing/2014/main" id="{3231865B-FFF3-9E40-C91C-915EAF91B2A1}"/>
              </a:ext>
            </a:extLst>
          </p:cNvPr>
          <p:cNvSpPr>
            <a:spLocks noGrp="1" noChangeArrowheads="1"/>
          </p:cNvSpPr>
          <p:nvPr>
            <p:ph idx="1"/>
          </p:nvPr>
        </p:nvSpPr>
        <p:spPr/>
        <p:txBody>
          <a:bodyPr/>
          <a:lstStyle/>
          <a:p>
            <a:pPr eaLnBrk="1" hangingPunct="1"/>
            <a:r>
              <a:rPr lang="en-US" altLang="tr-TR" dirty="0"/>
              <a:t>Deferred object creation</a:t>
            </a:r>
          </a:p>
          <a:p>
            <a:pPr eaLnBrk="1" hangingPunct="1"/>
            <a:r>
              <a:rPr lang="en-US" altLang="tr-TR" dirty="0"/>
              <a:t>Client treats it as real object, but the real object is not created until it is needed.</a:t>
            </a:r>
          </a:p>
          <a:p>
            <a:pPr lvl="1" eaLnBrk="1" hangingPunct="1"/>
            <a:r>
              <a:rPr lang="en-US" altLang="tr-TR" dirty="0"/>
              <a:t>don’t create until its methods are invoked or fields are accessed</a:t>
            </a:r>
          </a:p>
          <a:p>
            <a:pPr lvl="1" eaLnBrk="1" hangingPunct="1"/>
            <a:r>
              <a:rPr lang="en-US" altLang="tr-TR" dirty="0"/>
              <a:t>after the creation, proxy is just a delegator</a:t>
            </a:r>
          </a:p>
          <a:p>
            <a:pPr lvl="1" eaLnBrk="1" hangingPunct="1"/>
            <a:endParaRPr lang="en-US" altLang="tr-TR" sz="1100" dirty="0">
              <a:latin typeface="+mj-lt"/>
            </a:endParaRPr>
          </a:p>
          <a:p>
            <a:r>
              <a:rPr lang="en-US" altLang="tr-TR" sz="2800" dirty="0">
                <a:latin typeface="+mj-lt"/>
              </a:rPr>
              <a:t>Control access:</a:t>
            </a:r>
          </a:p>
          <a:p>
            <a:pPr lvl="1"/>
            <a:r>
              <a:rPr lang="en-US" altLang="tr-TR" sz="2400" dirty="0">
                <a:latin typeface="+mj-lt"/>
              </a:rPr>
              <a:t> proxy controls access to the real subject so that before it is loaded proxy provides a default behavior –like “in progress”.</a:t>
            </a:r>
          </a:p>
          <a:p>
            <a:pPr lvl="1"/>
            <a:r>
              <a:rPr lang="en-US" altLang="tr-TR" sz="2400" dirty="0">
                <a:latin typeface="+mj-lt"/>
              </a:rPr>
              <a:t>Once it is loaded proxy allows full access to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A5C64E24-1644-1048-01C5-0341C5E09520}"/>
              </a:ext>
            </a:extLst>
          </p:cNvPr>
          <p:cNvSpPr>
            <a:spLocks noGrp="1" noChangeArrowheads="1"/>
          </p:cNvSpPr>
          <p:nvPr>
            <p:ph type="title"/>
          </p:nvPr>
        </p:nvSpPr>
        <p:spPr/>
        <p:txBody>
          <a:bodyPr/>
          <a:lstStyle/>
          <a:p>
            <a:pPr eaLnBrk="1" hangingPunct="1"/>
            <a:r>
              <a:rPr lang="en-US" altLang="tr-TR" dirty="0"/>
              <a:t>Virtual proxy: Example </a:t>
            </a:r>
          </a:p>
        </p:txBody>
      </p:sp>
      <p:sp>
        <p:nvSpPr>
          <p:cNvPr id="72707" name="Rectangle 3">
            <a:extLst>
              <a:ext uri="{FF2B5EF4-FFF2-40B4-BE49-F238E27FC236}">
                <a16:creationId xmlns:a16="http://schemas.microsoft.com/office/drawing/2014/main" id="{69294AE0-D166-BFED-DE83-5F6991C422CB}"/>
              </a:ext>
            </a:extLst>
          </p:cNvPr>
          <p:cNvSpPr>
            <a:spLocks noGrp="1" noChangeArrowheads="1"/>
          </p:cNvSpPr>
          <p:nvPr>
            <p:ph idx="1"/>
          </p:nvPr>
        </p:nvSpPr>
        <p:spPr/>
        <p:txBody>
          <a:bodyPr/>
          <a:lstStyle/>
          <a:p>
            <a:pPr eaLnBrk="1" hangingPunct="1"/>
            <a:r>
              <a:rPr lang="en-US" altLang="tr-TR" dirty="0"/>
              <a:t>Application has an image object loading from a URL, but it takes too much time.</a:t>
            </a:r>
          </a:p>
          <a:p>
            <a:pPr eaLnBrk="1" hangingPunct="1"/>
            <a:r>
              <a:rPr lang="en-US" altLang="tr-TR" dirty="0"/>
              <a:t>Do not stall while loading the image, show something.</a:t>
            </a:r>
          </a:p>
          <a:p>
            <a:pPr eaLnBrk="1" hangingPunct="1"/>
            <a:r>
              <a:rPr lang="en-US" altLang="tr-TR" dirty="0"/>
              <a:t>Virtual proxy stands in place of the image</a:t>
            </a:r>
          </a:p>
          <a:p>
            <a:pPr lvl="1" eaLnBrk="1" hangingPunct="1"/>
            <a:r>
              <a:rPr lang="en-US" altLang="tr-TR" dirty="0"/>
              <a:t> while loading the image in the background </a:t>
            </a:r>
          </a:p>
          <a:p>
            <a:pPr lvl="2"/>
            <a:r>
              <a:rPr lang="en-US" altLang="tr-TR" dirty="0"/>
              <a:t>in another thread</a:t>
            </a:r>
          </a:p>
          <a:p>
            <a:pPr lvl="1" eaLnBrk="1" hangingPunct="1"/>
            <a:r>
              <a:rPr lang="en-US" altLang="tr-TR" dirty="0"/>
              <a:t> shows “loading image” message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4754" name="Content Placeholder 2">
            <a:extLst>
              <a:ext uri="{FF2B5EF4-FFF2-40B4-BE49-F238E27FC236}">
                <a16:creationId xmlns:a16="http://schemas.microsoft.com/office/drawing/2014/main" id="{13FE8B2C-8C9B-C56C-2A49-A0386446F789}"/>
              </a:ext>
            </a:extLst>
          </p:cNvPr>
          <p:cNvSpPr>
            <a:spLocks noGrp="1"/>
          </p:cNvSpPr>
          <p:nvPr>
            <p:ph idx="4294967295"/>
          </p:nvPr>
        </p:nvSpPr>
        <p:spPr>
          <a:xfrm>
            <a:off x="439326" y="2219530"/>
            <a:ext cx="8475406" cy="3906633"/>
          </a:xfrm>
        </p:spPr>
        <p:txBody>
          <a:bodyPr/>
          <a:lstStyle/>
          <a:p>
            <a:pPr marL="0" indent="0">
              <a:buNone/>
            </a:pPr>
            <a:r>
              <a:rPr kumimoji="0" lang="en-US" altLang="en-US" sz="2400" b="0" i="0" u="none" strike="noStrike" cap="none" normalizeH="0" baseline="0" dirty="0">
                <a:ln>
                  <a:noFill/>
                </a:ln>
                <a:solidFill>
                  <a:srgbClr val="008200"/>
                </a:solidFill>
                <a:effectLst/>
                <a:latin typeface="Comic Sans MS" panose="030F0702030302020204" pitchFamily="66" charset="0"/>
              </a:rPr>
              <a:t>// Real Subject</a:t>
            </a:r>
            <a:endParaRPr kumimoji="0" lang="en-US" altLang="en-US" sz="2400" b="0" i="0" u="none" strike="noStrike" cap="none" normalizeH="0" baseline="0" dirty="0">
              <a:ln>
                <a:noFill/>
              </a:ln>
              <a:solidFill>
                <a:schemeClr val="tx1"/>
              </a:solidFill>
              <a:effectLst/>
              <a:latin typeface="Comic Sans MS" panose="030F0702030302020204" pitchFamily="66" charset="0"/>
            </a:endParaRPr>
          </a:p>
          <a:p>
            <a:pPr marL="0" indent="0">
              <a:buFontTx/>
              <a:buNone/>
            </a:pPr>
            <a:r>
              <a:rPr lang="en-US" altLang="en-US" sz="2200" dirty="0" err="1">
                <a:latin typeface="Comic Sans MS" panose="030F0702030302020204" pitchFamily="66" charset="0"/>
              </a:rPr>
              <a:t>ImageImpl</a:t>
            </a:r>
            <a:r>
              <a:rPr lang="en-US" altLang="en-US" sz="2200" dirty="0">
                <a:latin typeface="Comic Sans MS" panose="030F0702030302020204" pitchFamily="66" charset="0"/>
              </a:rPr>
              <a:t> </a:t>
            </a:r>
            <a:r>
              <a:rPr lang="en-US" altLang="en-US" sz="2200" dirty="0">
                <a:solidFill>
                  <a:srgbClr val="006699"/>
                </a:solidFill>
                <a:latin typeface="Comic Sans MS" panose="030F0702030302020204" pitchFamily="66" charset="0"/>
              </a:rPr>
              <a:t>implement</a:t>
            </a:r>
            <a:r>
              <a:rPr lang="en-US" altLang="en-US" sz="2200" dirty="0">
                <a:solidFill>
                  <a:schemeClr val="bg2"/>
                </a:solidFill>
                <a:latin typeface="Comic Sans MS" panose="030F0702030302020204" pitchFamily="66" charset="0"/>
              </a:rPr>
              <a:t>s</a:t>
            </a:r>
            <a:r>
              <a:rPr lang="en-US" altLang="en-US" sz="2200" dirty="0">
                <a:latin typeface="Comic Sans MS" panose="030F0702030302020204" pitchFamily="66" charset="0"/>
              </a:rPr>
              <a:t> </a:t>
            </a:r>
            <a:r>
              <a:rPr lang="en-US" altLang="en-US" sz="2200" dirty="0" err="1">
                <a:latin typeface="Comic Sans MS" panose="030F0702030302020204" pitchFamily="66" charset="0"/>
              </a:rPr>
              <a:t>IImage</a:t>
            </a:r>
            <a:r>
              <a:rPr lang="en-US" altLang="en-US" sz="2200" dirty="0">
                <a:latin typeface="Comic Sans MS" panose="030F0702030302020204" pitchFamily="66" charset="0"/>
              </a:rPr>
              <a:t>{</a:t>
            </a:r>
          </a:p>
          <a:p>
            <a:pPr marL="0" indent="0">
              <a:buFontTx/>
              <a:buNone/>
            </a:pPr>
            <a:r>
              <a:rPr lang="en-US" altLang="en-US" sz="2200" dirty="0">
                <a:solidFill>
                  <a:srgbClr val="006699"/>
                </a:solidFill>
                <a:latin typeface="Comic Sans MS" panose="030F0702030302020204" pitchFamily="66" charset="0"/>
              </a:rPr>
              <a:t>   private</a:t>
            </a:r>
            <a:r>
              <a:rPr lang="en-US" altLang="en-US" sz="2200" dirty="0">
                <a:latin typeface="Comic Sans MS" panose="030F0702030302020204" pitchFamily="66" charset="0"/>
              </a:rPr>
              <a:t> </a:t>
            </a:r>
            <a:r>
              <a:rPr lang="en-US" altLang="en-US" sz="2200" dirty="0" err="1">
                <a:latin typeface="Comic Sans MS" panose="030F0702030302020204" pitchFamily="66" charset="0"/>
              </a:rPr>
              <a:t>BufferedImage</a:t>
            </a:r>
            <a:r>
              <a:rPr lang="en-US" altLang="en-US" sz="2200" dirty="0">
                <a:latin typeface="Comic Sans MS" panose="030F0702030302020204" pitchFamily="66" charset="0"/>
              </a:rPr>
              <a:t> </a:t>
            </a:r>
            <a:r>
              <a:rPr lang="en-US" altLang="en-US" sz="2200" dirty="0" err="1">
                <a:latin typeface="Comic Sans MS" panose="030F0702030302020204" pitchFamily="66" charset="0"/>
              </a:rPr>
              <a:t>img</a:t>
            </a:r>
            <a:r>
              <a:rPr lang="en-US" altLang="en-US" sz="2200" dirty="0">
                <a:latin typeface="Comic Sans MS" panose="030F0702030302020204" pitchFamily="66" charset="0"/>
              </a:rPr>
              <a:t>; </a:t>
            </a:r>
          </a:p>
          <a:p>
            <a:pPr marL="0" indent="0">
              <a:buFontTx/>
              <a:buNone/>
            </a:pPr>
            <a:r>
              <a:rPr lang="en-US" altLang="en-US" sz="2200" dirty="0">
                <a:solidFill>
                  <a:srgbClr val="006699"/>
                </a:solidFill>
                <a:latin typeface="Comic Sans MS" panose="030F0702030302020204" pitchFamily="66" charset="0"/>
              </a:rPr>
              <a:t>   public</a:t>
            </a:r>
            <a:r>
              <a:rPr lang="en-US" altLang="en-US" sz="2200" dirty="0">
                <a:latin typeface="Comic Sans MS" panose="030F0702030302020204" pitchFamily="66" charset="0"/>
              </a:rPr>
              <a:t> </a:t>
            </a:r>
            <a:r>
              <a:rPr lang="en-US" altLang="en-US" sz="2200" dirty="0" err="1">
                <a:latin typeface="Comic Sans MS" panose="030F0702030302020204" pitchFamily="66" charset="0"/>
              </a:rPr>
              <a:t>ImageImpl</a:t>
            </a:r>
            <a:r>
              <a:rPr lang="en-US" altLang="en-US" sz="2200" dirty="0">
                <a:latin typeface="Comic Sans MS" panose="030F0702030302020204" pitchFamily="66" charset="0"/>
              </a:rPr>
              <a:t>(String </a:t>
            </a:r>
            <a:r>
              <a:rPr lang="en-US" altLang="en-US" sz="2200" dirty="0" err="1">
                <a:latin typeface="Comic Sans MS" panose="030F0702030302020204" pitchFamily="66" charset="0"/>
              </a:rPr>
              <a:t>imageUrl</a:t>
            </a:r>
            <a:r>
              <a:rPr lang="en-US" altLang="en-US" sz="2200" dirty="0">
                <a:latin typeface="Comic Sans MS" panose="030F0702030302020204" pitchFamily="66" charset="0"/>
              </a:rPr>
              <a:t>){ </a:t>
            </a:r>
          </a:p>
          <a:p>
            <a:pPr marL="0" indent="0">
              <a:buNone/>
            </a:pPr>
            <a:r>
              <a:rPr lang="en-US" altLang="en-US" sz="2200" dirty="0">
                <a:latin typeface="Comic Sans MS" panose="030F0702030302020204" pitchFamily="66" charset="0"/>
              </a:rPr>
              <a:t>	</a:t>
            </a:r>
            <a:r>
              <a:rPr lang="en-US" altLang="en-US" sz="2200" dirty="0" err="1">
                <a:latin typeface="Comic Sans MS" panose="030F0702030302020204" pitchFamily="66" charset="0"/>
              </a:rPr>
              <a:t>img</a:t>
            </a:r>
            <a:r>
              <a:rPr lang="en-US" altLang="en-US" sz="2200" dirty="0">
                <a:latin typeface="Comic Sans MS" panose="030F0702030302020204" pitchFamily="66" charset="0"/>
              </a:rPr>
              <a:t> = </a:t>
            </a:r>
            <a:r>
              <a:rPr lang="en-US" altLang="en-US" sz="2200" dirty="0" err="1">
                <a:latin typeface="Comic Sans MS" panose="030F0702030302020204" pitchFamily="66" charset="0"/>
              </a:rPr>
              <a:t>ImageIO.read</a:t>
            </a:r>
            <a:r>
              <a:rPr lang="en-US" altLang="en-US" sz="2200" dirty="0">
                <a:latin typeface="Comic Sans MS" panose="030F0702030302020204" pitchFamily="66" charset="0"/>
              </a:rPr>
              <a:t>(new URL(</a:t>
            </a:r>
            <a:r>
              <a:rPr lang="en-US" altLang="en-US" sz="2200" dirty="0" err="1">
                <a:latin typeface="Comic Sans MS" panose="030F0702030302020204" pitchFamily="66" charset="0"/>
              </a:rPr>
              <a:t>imageUrl</a:t>
            </a:r>
            <a:r>
              <a:rPr lang="en-US" altLang="en-US" sz="2200" dirty="0">
                <a:latin typeface="Comic Sans MS" panose="030F0702030302020204" pitchFamily="66" charset="0"/>
              </a:rPr>
              <a:t>)); </a:t>
            </a:r>
          </a:p>
          <a:p>
            <a:pPr marL="0" indent="0">
              <a:buFontTx/>
              <a:buNone/>
            </a:pPr>
            <a:r>
              <a:rPr lang="en-US" altLang="en-US" sz="2200" dirty="0">
                <a:latin typeface="Comic Sans MS" panose="030F0702030302020204" pitchFamily="66" charset="0"/>
              </a:rPr>
              <a:t>    }</a:t>
            </a:r>
          </a:p>
          <a:p>
            <a:pPr marL="0" indent="0">
              <a:buFontTx/>
              <a:buNone/>
            </a:pPr>
            <a:r>
              <a:rPr lang="en-US" altLang="en-US" sz="2200" dirty="0">
                <a:latin typeface="Comic Sans MS" panose="030F0702030302020204" pitchFamily="66" charset="0"/>
              </a:rPr>
              <a:t>   </a:t>
            </a:r>
            <a:r>
              <a:rPr lang="en-US" altLang="en-US" sz="2200" dirty="0">
                <a:solidFill>
                  <a:srgbClr val="006699"/>
                </a:solidFill>
                <a:latin typeface="Comic Sans MS" panose="030F0702030302020204" pitchFamily="66" charset="0"/>
              </a:rPr>
              <a:t>public</a:t>
            </a:r>
            <a:r>
              <a:rPr lang="en-US" altLang="en-US" sz="2200" dirty="0">
                <a:latin typeface="Comic Sans MS" panose="030F0702030302020204" pitchFamily="66" charset="0"/>
              </a:rPr>
              <a:t> </a:t>
            </a:r>
            <a:r>
              <a:rPr lang="en-US" altLang="en-US" sz="2200" dirty="0">
                <a:solidFill>
                  <a:srgbClr val="006699"/>
                </a:solidFill>
                <a:latin typeface="Comic Sans MS" panose="030F0702030302020204" pitchFamily="66" charset="0"/>
              </a:rPr>
              <a:t>void</a:t>
            </a:r>
            <a:r>
              <a:rPr lang="en-US" altLang="en-US" sz="2200" dirty="0">
                <a:latin typeface="Comic Sans MS" panose="030F0702030302020204" pitchFamily="66" charset="0"/>
              </a:rPr>
              <a:t> save (String </a:t>
            </a:r>
            <a:r>
              <a:rPr lang="en-US" altLang="en-US" sz="2200" dirty="0" err="1">
                <a:latin typeface="Comic Sans MS" panose="030F0702030302020204" pitchFamily="66" charset="0"/>
              </a:rPr>
              <a:t>fileName</a:t>
            </a:r>
            <a:r>
              <a:rPr lang="en-US" altLang="en-US" sz="2200" dirty="0">
                <a:latin typeface="Comic Sans MS" panose="030F0702030302020204" pitchFamily="66" charset="0"/>
              </a:rPr>
              <a:t>){</a:t>
            </a:r>
          </a:p>
          <a:p>
            <a:pPr marL="0" indent="0">
              <a:buFontTx/>
              <a:buNone/>
            </a:pPr>
            <a:r>
              <a:rPr lang="en-US" altLang="en-US" sz="2200" dirty="0">
                <a:latin typeface="Comic Sans MS" panose="030F0702030302020204" pitchFamily="66" charset="0"/>
              </a:rPr>
              <a:t>	</a:t>
            </a:r>
            <a:r>
              <a:rPr lang="en-US" altLang="en-US" sz="2200" dirty="0" err="1">
                <a:latin typeface="Comic Sans MS" panose="030F0702030302020204" pitchFamily="66" charset="0"/>
              </a:rPr>
              <a:t>ImageIO.write</a:t>
            </a:r>
            <a:r>
              <a:rPr lang="en-US" altLang="en-US" sz="2200" dirty="0">
                <a:latin typeface="Comic Sans MS" panose="030F0702030302020204" pitchFamily="66" charset="0"/>
              </a:rPr>
              <a:t>(</a:t>
            </a:r>
            <a:r>
              <a:rPr lang="en-US" altLang="en-US" sz="2200" dirty="0" err="1">
                <a:latin typeface="Comic Sans MS" panose="030F0702030302020204" pitchFamily="66" charset="0"/>
              </a:rPr>
              <a:t>originalImage</a:t>
            </a:r>
            <a:r>
              <a:rPr lang="en-US" altLang="en-US" sz="2200" dirty="0">
                <a:latin typeface="Comic Sans MS" panose="030F0702030302020204" pitchFamily="66" charset="0"/>
              </a:rPr>
              <a:t>, "jpg", </a:t>
            </a:r>
            <a:r>
              <a:rPr lang="en-US" altLang="en-US" sz="2200" dirty="0" err="1">
                <a:latin typeface="Comic Sans MS" panose="030F0702030302020204" pitchFamily="66" charset="0"/>
              </a:rPr>
              <a:t>fileName</a:t>
            </a:r>
            <a:r>
              <a:rPr lang="en-US" altLang="en-US" sz="2200" dirty="0">
                <a:latin typeface="Comic Sans MS" panose="030F0702030302020204" pitchFamily="66" charset="0"/>
              </a:rPr>
              <a:t>);</a:t>
            </a:r>
          </a:p>
          <a:p>
            <a:pPr marL="0" indent="0">
              <a:buFontTx/>
              <a:buNone/>
            </a:pPr>
            <a:r>
              <a:rPr lang="en-US" altLang="en-US" sz="2200" dirty="0">
                <a:latin typeface="Comic Sans MS" panose="030F0702030302020204" pitchFamily="66" charset="0"/>
              </a:rPr>
              <a:t>   }</a:t>
            </a:r>
          </a:p>
          <a:p>
            <a:pPr marL="0" indent="0">
              <a:buFontTx/>
              <a:buNone/>
            </a:pPr>
            <a:r>
              <a:rPr lang="en-US" altLang="en-US" sz="2200" dirty="0">
                <a:latin typeface="Comic Sans MS" panose="030F0702030302020204" pitchFamily="66" charset="0"/>
              </a:rPr>
              <a:t>   </a:t>
            </a:r>
            <a:r>
              <a:rPr lang="en-US" altLang="en-US" sz="2200" dirty="0">
                <a:solidFill>
                  <a:srgbClr val="006699"/>
                </a:solidFill>
                <a:latin typeface="Comic Sans MS" panose="030F0702030302020204" pitchFamily="66" charset="0"/>
              </a:rPr>
              <a:t>public</a:t>
            </a:r>
            <a:r>
              <a:rPr lang="en-US" altLang="en-US" sz="2200" dirty="0">
                <a:latin typeface="Comic Sans MS" panose="030F0702030302020204" pitchFamily="66" charset="0"/>
              </a:rPr>
              <a:t> </a:t>
            </a:r>
            <a:r>
              <a:rPr lang="en-US" altLang="en-US" sz="2200" dirty="0">
                <a:solidFill>
                  <a:srgbClr val="006699"/>
                </a:solidFill>
                <a:latin typeface="Comic Sans MS" panose="030F0702030302020204" pitchFamily="66" charset="0"/>
              </a:rPr>
              <a:t>void</a:t>
            </a:r>
            <a:r>
              <a:rPr lang="en-US" altLang="en-US" sz="2200" dirty="0">
                <a:latin typeface="Comic Sans MS" panose="030F0702030302020204" pitchFamily="66" charset="0"/>
              </a:rPr>
              <a:t> modify(){…..}</a:t>
            </a:r>
          </a:p>
          <a:p>
            <a:pPr marL="0" indent="0">
              <a:buFontTx/>
              <a:buNone/>
            </a:pPr>
            <a:r>
              <a:rPr lang="en-US" altLang="en-US" sz="2200" dirty="0">
                <a:latin typeface="Comic Sans MS" panose="030F0702030302020204" pitchFamily="66" charset="0"/>
              </a:rPr>
              <a:t>}</a:t>
            </a:r>
            <a:endParaRPr lang="tr-TR" altLang="en-US" sz="2200" dirty="0">
              <a:latin typeface="Comic Sans MS" panose="030F0702030302020204" pitchFamily="66" charset="0"/>
            </a:endParaRPr>
          </a:p>
        </p:txBody>
      </p:sp>
      <p:sp>
        <p:nvSpPr>
          <p:cNvPr id="5" name="Rectangle 3">
            <a:extLst>
              <a:ext uri="{FF2B5EF4-FFF2-40B4-BE49-F238E27FC236}">
                <a16:creationId xmlns:a16="http://schemas.microsoft.com/office/drawing/2014/main" id="{68F8CE87-5C95-A201-5CA9-7F892112E9E1}"/>
              </a:ext>
            </a:extLst>
          </p:cNvPr>
          <p:cNvSpPr>
            <a:spLocks noGrp="1" noChangeArrowheads="1"/>
          </p:cNvSpPr>
          <p:nvPr>
            <p:ph type="body" sz="half" idx="4294967295"/>
          </p:nvPr>
        </p:nvSpPr>
        <p:spPr bwMode="auto">
          <a:xfrm>
            <a:off x="580104" y="356066"/>
            <a:ext cx="396422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8200"/>
                </a:solidFill>
                <a:effectLst/>
                <a:latin typeface="Comic Sans MS" panose="030F0702030302020204" pitchFamily="66" charset="0"/>
              </a:rPr>
              <a:t>// Subject</a:t>
            </a:r>
            <a:endParaRPr kumimoji="0" lang="en-US" altLang="en-US" sz="2200" b="0" i="0" u="none" strike="noStrike" cap="none" normalizeH="0" baseline="0" dirty="0">
              <a:ln>
                <a:noFill/>
              </a:ln>
              <a:solidFill>
                <a:schemeClr val="tx1"/>
              </a:solidFill>
              <a:effectLst/>
              <a:latin typeface="Comic Sans MS" panose="030F070203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428EB3"/>
                </a:solidFill>
                <a:effectLst/>
                <a:latin typeface="Comic Sans MS" panose="030F0702030302020204" pitchFamily="66" charset="0"/>
              </a:rPr>
              <a:t>interface</a:t>
            </a:r>
            <a:r>
              <a:rPr kumimoji="0" lang="en-US" altLang="en-US" sz="2200" b="0" i="0" u="none" strike="noStrike" cap="none" normalizeH="0" baseline="0" dirty="0">
                <a:ln>
                  <a:noFill/>
                </a:ln>
                <a:solidFill>
                  <a:srgbClr val="273239"/>
                </a:solidFill>
                <a:effectLst/>
                <a:latin typeface="Comic Sans MS" panose="030F0702030302020204" pitchFamily="66" charset="0"/>
              </a:rPr>
              <a:t> </a:t>
            </a:r>
            <a:r>
              <a:rPr kumimoji="0" lang="en-US" altLang="en-US" sz="2200" b="0" i="0" u="none" strike="noStrike" cap="none" normalizeH="0" baseline="0" dirty="0" err="1">
                <a:ln>
                  <a:noFill/>
                </a:ln>
                <a:solidFill>
                  <a:srgbClr val="273239"/>
                </a:solidFill>
                <a:effectLst/>
                <a:latin typeface="Comic Sans MS" panose="030F0702030302020204" pitchFamily="66" charset="0"/>
              </a:rPr>
              <a:t>I</a:t>
            </a:r>
            <a:r>
              <a:rPr kumimoji="0" lang="en-US" altLang="en-US" sz="2200" b="0" i="0" u="none" strike="noStrike" cap="none" normalizeH="0" baseline="0" dirty="0" err="1">
                <a:ln>
                  <a:noFill/>
                </a:ln>
                <a:solidFill>
                  <a:srgbClr val="000000"/>
                </a:solidFill>
                <a:effectLst/>
                <a:latin typeface="Comic Sans MS" panose="030F0702030302020204" pitchFamily="66" charset="0"/>
              </a:rPr>
              <a:t>Image</a:t>
            </a:r>
            <a:r>
              <a:rPr kumimoji="0" lang="en-US" altLang="en-US" sz="2200" b="0" i="0" u="none" strike="noStrike" cap="none" normalizeH="0" baseline="0" dirty="0">
                <a:ln>
                  <a:noFill/>
                </a:ln>
                <a:solidFill>
                  <a:srgbClr val="000000"/>
                </a:solidFill>
                <a:effectLst/>
                <a:latin typeface="Comic Sans MS" panose="030F0702030302020204" pitchFamily="66" charset="0"/>
              </a:rPr>
              <a:t> {</a:t>
            </a:r>
            <a:endParaRPr kumimoji="0" lang="en-US" altLang="en-US" sz="2200" b="0" i="0" u="none" strike="noStrike" cap="none" normalizeH="0" baseline="0" dirty="0">
              <a:ln>
                <a:noFill/>
              </a:ln>
              <a:solidFill>
                <a:schemeClr val="tx1"/>
              </a:solidFill>
              <a:effectLst/>
              <a:latin typeface="Comic Sans MS" panose="030F070203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73239"/>
                </a:solidFill>
                <a:effectLst/>
                <a:latin typeface="Comic Sans MS" panose="030F0702030302020204" pitchFamily="66" charset="0"/>
              </a:rPr>
              <a:t>    </a:t>
            </a:r>
            <a:r>
              <a:rPr kumimoji="0" lang="en-US" altLang="en-US" sz="2200" b="1" i="0" u="none" strike="noStrike" cap="none" normalizeH="0" baseline="0" dirty="0">
                <a:ln>
                  <a:noFill/>
                </a:ln>
                <a:solidFill>
                  <a:srgbClr val="006699"/>
                </a:solidFill>
                <a:effectLst/>
                <a:latin typeface="Comic Sans MS" panose="030F0702030302020204" pitchFamily="66" charset="0"/>
              </a:rPr>
              <a:t>void </a:t>
            </a:r>
            <a:r>
              <a:rPr kumimoji="0" lang="en-US" altLang="en-US" sz="2200" i="0" u="none" strike="noStrike" cap="none" normalizeH="0" baseline="0" dirty="0">
                <a:ln>
                  <a:noFill/>
                </a:ln>
                <a:solidFill>
                  <a:srgbClr val="000000"/>
                </a:solidFill>
                <a:effectLst/>
                <a:latin typeface="Comic Sans MS" panose="030F0702030302020204" pitchFamily="66" charset="0"/>
              </a:rPr>
              <a:t>modify();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b="1" dirty="0">
                <a:solidFill>
                  <a:srgbClr val="000000"/>
                </a:solidFill>
                <a:latin typeface="Comic Sans MS" panose="030F0702030302020204" pitchFamily="66" charset="0"/>
              </a:rPr>
              <a:t>   </a:t>
            </a:r>
            <a:r>
              <a:rPr kumimoji="0" lang="en-US" altLang="en-US" sz="2200" b="1" i="0" u="none" strike="noStrike" cap="none" normalizeH="0" baseline="0" dirty="0">
                <a:ln>
                  <a:noFill/>
                </a:ln>
                <a:solidFill>
                  <a:srgbClr val="006699"/>
                </a:solidFill>
                <a:effectLst/>
                <a:latin typeface="Comic Sans MS" panose="030F0702030302020204" pitchFamily="66" charset="0"/>
              </a:rPr>
              <a:t>void</a:t>
            </a:r>
            <a:r>
              <a:rPr kumimoji="0" lang="en-US" altLang="en-US" sz="2200" b="0" i="0" u="none" strike="noStrike" cap="none" normalizeH="0" baseline="0" dirty="0">
                <a:ln>
                  <a:noFill/>
                </a:ln>
                <a:solidFill>
                  <a:srgbClr val="273239"/>
                </a:solidFill>
                <a:effectLst/>
                <a:latin typeface="Comic Sans MS" panose="030F0702030302020204" pitchFamily="66" charset="0"/>
              </a:rPr>
              <a:t> </a:t>
            </a:r>
            <a:r>
              <a:rPr kumimoji="0" lang="en-US" altLang="en-US" sz="2200" b="0" i="0" u="none" strike="noStrike" cap="none" normalizeH="0" baseline="0" dirty="0">
                <a:ln>
                  <a:noFill/>
                </a:ln>
                <a:solidFill>
                  <a:srgbClr val="000000"/>
                </a:solidFill>
                <a:effectLst/>
                <a:latin typeface="Comic Sans MS" panose="030F0702030302020204" pitchFamily="66" charset="0"/>
              </a:rPr>
              <a:t>save(String </a:t>
            </a:r>
            <a:r>
              <a:rPr kumimoji="0" lang="en-US" altLang="en-US" sz="2200" b="0" i="0" u="none" strike="noStrike" cap="none" normalizeH="0" baseline="0" dirty="0" err="1">
                <a:ln>
                  <a:noFill/>
                </a:ln>
                <a:solidFill>
                  <a:srgbClr val="000000"/>
                </a:solidFill>
                <a:effectLst/>
                <a:latin typeface="Comic Sans MS" panose="030F0702030302020204" pitchFamily="66" charset="0"/>
              </a:rPr>
              <a:t>fileName</a:t>
            </a:r>
            <a:r>
              <a:rPr kumimoji="0" lang="en-US" altLang="en-US" sz="2200" b="0" i="0" u="none" strike="noStrike" cap="none" normalizeH="0" baseline="0" dirty="0">
                <a:ln>
                  <a:noFill/>
                </a:ln>
                <a:solidFill>
                  <a:srgbClr val="000000"/>
                </a:solidFill>
                <a:effectLst/>
                <a:latin typeface="Comic Sans MS" panose="030F0702030302020204" pitchFamily="66" charset="0"/>
              </a:rPr>
              <a:t>);</a:t>
            </a:r>
            <a:endParaRPr kumimoji="0" lang="en-US" altLang="en-US" sz="2200" b="0" i="0" u="none" strike="noStrike" cap="none" normalizeH="0" baseline="0" dirty="0">
              <a:ln>
                <a:noFill/>
              </a:ln>
              <a:solidFill>
                <a:schemeClr val="tx1"/>
              </a:solidFill>
              <a:effectLst/>
              <a:latin typeface="Comic Sans MS" panose="030F070203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Comic Sans MS" panose="030F0702030302020204" pitchFamily="66"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Comic Sans MS" panose="030F0702030302020204" pitchFamily="66"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2">
            <a:extLst>
              <a:ext uri="{FF2B5EF4-FFF2-40B4-BE49-F238E27FC236}">
                <a16:creationId xmlns:a16="http://schemas.microsoft.com/office/drawing/2014/main" id="{13FE8B2C-8C9B-C56C-2A49-A0386446F789}"/>
              </a:ext>
            </a:extLst>
          </p:cNvPr>
          <p:cNvSpPr>
            <a:spLocks noGrp="1"/>
          </p:cNvSpPr>
          <p:nvPr>
            <p:ph idx="4294967295"/>
          </p:nvPr>
        </p:nvSpPr>
        <p:spPr>
          <a:xfrm>
            <a:off x="108155" y="350376"/>
            <a:ext cx="9035845" cy="6157247"/>
          </a:xfrm>
        </p:spPr>
        <p:txBody>
          <a:bodyPr/>
          <a:lstStyle/>
          <a:p>
            <a:pPr marL="0" indent="0">
              <a:buFontTx/>
              <a:buNone/>
            </a:pPr>
            <a:r>
              <a:rPr lang="en-US" altLang="en-US" sz="2200" dirty="0" err="1">
                <a:latin typeface="Comic Sans MS" panose="030F0702030302020204" pitchFamily="66" charset="0"/>
              </a:rPr>
              <a:t>ImageProxy</a:t>
            </a:r>
            <a:r>
              <a:rPr lang="en-US" altLang="en-US" sz="2200" dirty="0">
                <a:latin typeface="Comic Sans MS" panose="030F0702030302020204" pitchFamily="66" charset="0"/>
              </a:rPr>
              <a:t> </a:t>
            </a:r>
            <a:r>
              <a:rPr lang="en-US" altLang="en-US" sz="2200" dirty="0">
                <a:solidFill>
                  <a:srgbClr val="006699"/>
                </a:solidFill>
                <a:latin typeface="Comic Sans MS" panose="030F0702030302020204" pitchFamily="66" charset="0"/>
              </a:rPr>
              <a:t>implement</a:t>
            </a:r>
            <a:r>
              <a:rPr lang="en-US" altLang="en-US" sz="2200" dirty="0">
                <a:solidFill>
                  <a:schemeClr val="bg2"/>
                </a:solidFill>
                <a:latin typeface="Comic Sans MS" panose="030F0702030302020204" pitchFamily="66" charset="0"/>
              </a:rPr>
              <a:t>s</a:t>
            </a:r>
            <a:r>
              <a:rPr lang="en-US" altLang="en-US" sz="2200" dirty="0">
                <a:latin typeface="Comic Sans MS" panose="030F0702030302020204" pitchFamily="66" charset="0"/>
              </a:rPr>
              <a:t> </a:t>
            </a:r>
            <a:r>
              <a:rPr lang="en-US" altLang="en-US" sz="2200" dirty="0" err="1">
                <a:latin typeface="Comic Sans MS" panose="030F0702030302020204" pitchFamily="66" charset="0"/>
              </a:rPr>
              <a:t>IImage</a:t>
            </a:r>
            <a:r>
              <a:rPr lang="en-US" altLang="en-US" sz="2200" dirty="0">
                <a:latin typeface="Comic Sans MS" panose="030F0702030302020204" pitchFamily="66" charset="0"/>
              </a:rPr>
              <a:t>{</a:t>
            </a:r>
          </a:p>
          <a:p>
            <a:pPr marL="0" indent="0">
              <a:buFontTx/>
              <a:buNone/>
            </a:pPr>
            <a:r>
              <a:rPr lang="en-US" altLang="en-US" sz="2200" dirty="0">
                <a:latin typeface="Comic Sans MS" panose="030F0702030302020204" pitchFamily="66" charset="0"/>
              </a:rPr>
              <a:t>   </a:t>
            </a:r>
            <a:r>
              <a:rPr lang="en-US" altLang="en-US" sz="2200" dirty="0">
                <a:solidFill>
                  <a:srgbClr val="006699"/>
                </a:solidFill>
                <a:latin typeface="Comic Sans MS" panose="030F0702030302020204" pitchFamily="66" charset="0"/>
              </a:rPr>
              <a:t>private</a:t>
            </a:r>
            <a:r>
              <a:rPr lang="en-US" altLang="en-US" sz="2200" dirty="0">
                <a:latin typeface="Comic Sans MS" panose="030F0702030302020204" pitchFamily="66" charset="0"/>
              </a:rPr>
              <a:t> </a:t>
            </a:r>
            <a:r>
              <a:rPr lang="en-US" altLang="en-US" sz="2200" dirty="0" err="1">
                <a:latin typeface="Comic Sans MS" panose="030F0702030302020204" pitchFamily="66" charset="0"/>
              </a:rPr>
              <a:t>IImage</a:t>
            </a:r>
            <a:r>
              <a:rPr lang="en-US" altLang="en-US" sz="2200" dirty="0">
                <a:latin typeface="Comic Sans MS" panose="030F0702030302020204" pitchFamily="66" charset="0"/>
              </a:rPr>
              <a:t> </a:t>
            </a:r>
            <a:r>
              <a:rPr lang="en-US" altLang="en-US" sz="2200" dirty="0" err="1">
                <a:latin typeface="Comic Sans MS" panose="030F0702030302020204" pitchFamily="66" charset="0"/>
              </a:rPr>
              <a:t>realImage</a:t>
            </a:r>
            <a:r>
              <a:rPr lang="en-US" altLang="en-US" sz="2200" dirty="0">
                <a:latin typeface="Comic Sans MS" panose="030F0702030302020204" pitchFamily="66" charset="0"/>
              </a:rPr>
              <a:t>=null;</a:t>
            </a:r>
          </a:p>
          <a:p>
            <a:pPr marL="0" indent="0">
              <a:buFontTx/>
              <a:buNone/>
            </a:pPr>
            <a:r>
              <a:rPr lang="en-US" altLang="en-US" sz="2200" dirty="0">
                <a:latin typeface="Comic Sans MS" panose="030F0702030302020204" pitchFamily="66" charset="0"/>
              </a:rPr>
              <a:t>   </a:t>
            </a:r>
            <a:r>
              <a:rPr lang="en-US" altLang="en-US" sz="2200" dirty="0">
                <a:solidFill>
                  <a:srgbClr val="006699"/>
                </a:solidFill>
                <a:latin typeface="Comic Sans MS" panose="030F0702030302020204" pitchFamily="66" charset="0"/>
              </a:rPr>
              <a:t>private</a:t>
            </a:r>
            <a:r>
              <a:rPr lang="en-US" altLang="en-US" sz="2200" dirty="0">
                <a:latin typeface="Comic Sans MS" panose="030F0702030302020204" pitchFamily="66" charset="0"/>
              </a:rPr>
              <a:t> String name; </a:t>
            </a:r>
            <a:r>
              <a:rPr lang="en-US" altLang="en-US" sz="2200" dirty="0">
                <a:solidFill>
                  <a:srgbClr val="006699"/>
                </a:solidFill>
                <a:latin typeface="Comic Sans MS" panose="030F0702030302020204" pitchFamily="66" charset="0"/>
              </a:rPr>
              <a:t>   private</a:t>
            </a:r>
            <a:r>
              <a:rPr lang="en-US" altLang="en-US" sz="2200" dirty="0">
                <a:latin typeface="Comic Sans MS" panose="030F0702030302020204" pitchFamily="66" charset="0"/>
              </a:rPr>
              <a:t> Image dummy;  </a:t>
            </a:r>
          </a:p>
          <a:p>
            <a:pPr marL="0" indent="0">
              <a:buFontTx/>
              <a:buNone/>
            </a:pPr>
            <a:r>
              <a:rPr lang="en-US" altLang="en-US" sz="2200" dirty="0">
                <a:latin typeface="Comic Sans MS" panose="030F0702030302020204" pitchFamily="66" charset="0"/>
              </a:rPr>
              <a:t>   </a:t>
            </a:r>
            <a:r>
              <a:rPr lang="en-US" altLang="en-US" sz="2200" dirty="0">
                <a:solidFill>
                  <a:srgbClr val="006699"/>
                </a:solidFill>
                <a:latin typeface="Comic Sans MS" panose="030F0702030302020204" pitchFamily="66" charset="0"/>
              </a:rPr>
              <a:t>public</a:t>
            </a:r>
            <a:r>
              <a:rPr lang="en-US" altLang="en-US" sz="2200" dirty="0">
                <a:latin typeface="Comic Sans MS" panose="030F0702030302020204" pitchFamily="66" charset="0"/>
              </a:rPr>
              <a:t> </a:t>
            </a:r>
            <a:r>
              <a:rPr lang="en-US" altLang="en-US" sz="2200" dirty="0" err="1">
                <a:latin typeface="Comic Sans MS" panose="030F0702030302020204" pitchFamily="66" charset="0"/>
              </a:rPr>
              <a:t>ImageProxy</a:t>
            </a:r>
            <a:r>
              <a:rPr lang="en-US" altLang="en-US" sz="2200" dirty="0">
                <a:latin typeface="Comic Sans MS" panose="030F0702030302020204" pitchFamily="66" charset="0"/>
              </a:rPr>
              <a:t>(String </a:t>
            </a:r>
            <a:r>
              <a:rPr lang="en-US" altLang="en-US" sz="2200" dirty="0" err="1">
                <a:latin typeface="Comic Sans MS" panose="030F0702030302020204" pitchFamily="66" charset="0"/>
              </a:rPr>
              <a:t>imgUrl</a:t>
            </a:r>
            <a:r>
              <a:rPr lang="en-US" altLang="en-US" sz="2200" dirty="0">
                <a:latin typeface="Comic Sans MS" panose="030F0702030302020204" pitchFamily="66" charset="0"/>
              </a:rPr>
              <a:t>){</a:t>
            </a:r>
          </a:p>
          <a:p>
            <a:pPr marL="0" indent="0">
              <a:buFontTx/>
              <a:buNone/>
            </a:pPr>
            <a:r>
              <a:rPr lang="en-US" altLang="en-US" sz="2200" dirty="0">
                <a:latin typeface="Comic Sans MS" panose="030F0702030302020204" pitchFamily="66" charset="0"/>
              </a:rPr>
              <a:t>            name=</a:t>
            </a:r>
            <a:r>
              <a:rPr lang="en-US" altLang="en-US" sz="2200" dirty="0" err="1">
                <a:latin typeface="Comic Sans MS" panose="030F0702030302020204" pitchFamily="66" charset="0"/>
              </a:rPr>
              <a:t>imgUrl</a:t>
            </a:r>
            <a:r>
              <a:rPr lang="en-US" altLang="en-US" sz="2200" dirty="0">
                <a:latin typeface="Comic Sans MS" panose="030F0702030302020204" pitchFamily="66" charset="0"/>
              </a:rPr>
              <a:t>; </a:t>
            </a:r>
          </a:p>
          <a:p>
            <a:pPr marL="0" indent="0">
              <a:buFontTx/>
              <a:buNone/>
            </a:pPr>
            <a:r>
              <a:rPr lang="en-US" altLang="en-US" sz="2200" dirty="0">
                <a:latin typeface="Comic Sans MS" panose="030F0702030302020204" pitchFamily="66" charset="0"/>
              </a:rPr>
              <a:t>            dummy=</a:t>
            </a:r>
            <a:r>
              <a:rPr lang="en-US" altLang="en-US" sz="2200" dirty="0" err="1">
                <a:latin typeface="Comic Sans MS" panose="030F0702030302020204" pitchFamily="66" charset="0"/>
              </a:rPr>
              <a:t>ImageIO.read</a:t>
            </a:r>
            <a:r>
              <a:rPr lang="en-US" altLang="en-US" sz="2200" dirty="0">
                <a:latin typeface="Comic Sans MS" panose="030F0702030302020204" pitchFamily="66" charset="0"/>
              </a:rPr>
              <a:t>(dummy.jpg); /*“loading image” msg*/} </a:t>
            </a:r>
          </a:p>
          <a:p>
            <a:pPr marL="0" indent="0">
              <a:buFontTx/>
              <a:buNone/>
            </a:pPr>
            <a:r>
              <a:rPr lang="en-US" altLang="en-US" sz="2200" dirty="0">
                <a:latin typeface="Comic Sans MS" panose="030F0702030302020204" pitchFamily="66" charset="0"/>
              </a:rPr>
              <a:t>   </a:t>
            </a:r>
            <a:r>
              <a:rPr lang="en-US" altLang="en-US" sz="2200" dirty="0">
                <a:solidFill>
                  <a:srgbClr val="006699"/>
                </a:solidFill>
                <a:latin typeface="Comic Sans MS" panose="030F0702030302020204" pitchFamily="66" charset="0"/>
              </a:rPr>
              <a:t>public</a:t>
            </a:r>
            <a:r>
              <a:rPr lang="en-US" altLang="en-US" sz="2200" dirty="0">
                <a:latin typeface="Comic Sans MS" panose="030F0702030302020204" pitchFamily="66" charset="0"/>
              </a:rPr>
              <a:t> void save(){</a:t>
            </a:r>
          </a:p>
          <a:p>
            <a:pPr marL="0" indent="0">
              <a:buFontTx/>
              <a:buNone/>
            </a:pPr>
            <a:r>
              <a:rPr lang="en-US" altLang="en-US" sz="2200" dirty="0">
                <a:latin typeface="Comic Sans MS" panose="030F0702030302020204" pitchFamily="66" charset="0"/>
              </a:rPr>
              <a:t>          if (</a:t>
            </a:r>
            <a:r>
              <a:rPr lang="en-US" altLang="en-US" sz="2200" dirty="0" err="1">
                <a:latin typeface="Comic Sans MS" panose="030F0702030302020204" pitchFamily="66" charset="0"/>
              </a:rPr>
              <a:t>realImage</a:t>
            </a:r>
            <a:r>
              <a:rPr lang="en-US" altLang="en-US" sz="2200" dirty="0">
                <a:latin typeface="Comic Sans MS" panose="030F0702030302020204" pitchFamily="66" charset="0"/>
              </a:rPr>
              <a:t>!=null) </a:t>
            </a:r>
            <a:r>
              <a:rPr lang="en-US" altLang="en-US" sz="2200" dirty="0" err="1">
                <a:latin typeface="Comic Sans MS" panose="030F0702030302020204" pitchFamily="66" charset="0"/>
              </a:rPr>
              <a:t>realImage.save</a:t>
            </a:r>
            <a:r>
              <a:rPr lang="en-US" altLang="en-US" sz="2200" dirty="0">
                <a:latin typeface="Comic Sans MS" panose="030F0702030302020204" pitchFamily="66" charset="0"/>
              </a:rPr>
              <a:t>() else load();}</a:t>
            </a:r>
          </a:p>
          <a:p>
            <a:pPr marL="0" indent="0">
              <a:buFontTx/>
              <a:buNone/>
            </a:pPr>
            <a:r>
              <a:rPr lang="en-US" altLang="en-US" sz="2200" dirty="0">
                <a:latin typeface="Comic Sans MS" panose="030F0702030302020204" pitchFamily="66" charset="0"/>
              </a:rPr>
              <a:t>   </a:t>
            </a:r>
            <a:r>
              <a:rPr lang="en-US" altLang="en-US" sz="2200" dirty="0">
                <a:solidFill>
                  <a:srgbClr val="006699"/>
                </a:solidFill>
                <a:latin typeface="Comic Sans MS" panose="030F0702030302020204" pitchFamily="66" charset="0"/>
              </a:rPr>
              <a:t>public</a:t>
            </a:r>
            <a:r>
              <a:rPr lang="en-US" altLang="en-US" sz="2200" dirty="0">
                <a:latin typeface="Comic Sans MS" panose="030F0702030302020204" pitchFamily="66" charset="0"/>
              </a:rPr>
              <a:t> void modify(){</a:t>
            </a:r>
          </a:p>
          <a:p>
            <a:pPr marL="0" indent="0">
              <a:buFontTx/>
              <a:buNone/>
            </a:pPr>
            <a:r>
              <a:rPr lang="en-US" altLang="en-US" sz="2200" dirty="0">
                <a:latin typeface="Comic Sans MS" panose="030F0702030302020204" pitchFamily="66" charset="0"/>
              </a:rPr>
              <a:t>          if (</a:t>
            </a:r>
            <a:r>
              <a:rPr lang="en-US" altLang="en-US" sz="2200" dirty="0" err="1">
                <a:latin typeface="Comic Sans MS" panose="030F0702030302020204" pitchFamily="66" charset="0"/>
              </a:rPr>
              <a:t>realImage</a:t>
            </a:r>
            <a:r>
              <a:rPr lang="en-US" altLang="en-US" sz="2200" dirty="0">
                <a:latin typeface="Comic Sans MS" panose="030F0702030302020204" pitchFamily="66" charset="0"/>
              </a:rPr>
              <a:t>!=null) </a:t>
            </a:r>
            <a:r>
              <a:rPr lang="en-US" altLang="en-US" sz="2200" dirty="0" err="1">
                <a:latin typeface="Comic Sans MS" panose="030F0702030302020204" pitchFamily="66" charset="0"/>
              </a:rPr>
              <a:t>realImage.modify</a:t>
            </a:r>
            <a:r>
              <a:rPr lang="en-US" altLang="en-US" sz="2200" dirty="0">
                <a:latin typeface="Comic Sans MS" panose="030F0702030302020204" pitchFamily="66" charset="0"/>
              </a:rPr>
              <a:t>() else load();}</a:t>
            </a:r>
          </a:p>
          <a:p>
            <a:pPr marL="0" indent="0">
              <a:buFontTx/>
              <a:buNone/>
            </a:pPr>
            <a:r>
              <a:rPr lang="en-US" altLang="en-US" sz="2200" dirty="0">
                <a:latin typeface="Comic Sans MS" panose="030F0702030302020204" pitchFamily="66" charset="0"/>
              </a:rPr>
              <a:t>   </a:t>
            </a:r>
            <a:r>
              <a:rPr lang="en-US" altLang="en-US" sz="2200" dirty="0">
                <a:solidFill>
                  <a:srgbClr val="006699"/>
                </a:solidFill>
                <a:latin typeface="Comic Sans MS" panose="030F0702030302020204" pitchFamily="66" charset="0"/>
              </a:rPr>
              <a:t>private </a:t>
            </a:r>
            <a:r>
              <a:rPr lang="en-US" altLang="en-US" sz="2200" dirty="0">
                <a:latin typeface="Comic Sans MS" panose="030F0702030302020204" pitchFamily="66" charset="0"/>
              </a:rPr>
              <a:t>void load(){ //load the real one in another thread</a:t>
            </a:r>
          </a:p>
          <a:p>
            <a:pPr marL="0" indent="0">
              <a:buFontTx/>
              <a:buNone/>
            </a:pPr>
            <a:r>
              <a:rPr lang="en-US" altLang="en-US" sz="2200" dirty="0">
                <a:latin typeface="Comic Sans MS" panose="030F0702030302020204" pitchFamily="66" charset="0"/>
              </a:rPr>
              <a:t>              Thread t=new Runnable(){</a:t>
            </a:r>
          </a:p>
          <a:p>
            <a:pPr marL="0" indent="0">
              <a:buFontTx/>
              <a:buNone/>
            </a:pPr>
            <a:r>
              <a:rPr lang="en-US" altLang="en-US" sz="2200" dirty="0">
                <a:latin typeface="Comic Sans MS" panose="030F0702030302020204" pitchFamily="66" charset="0"/>
              </a:rPr>
              <a:t>                  public void run(){   </a:t>
            </a:r>
          </a:p>
          <a:p>
            <a:pPr marL="0" indent="0">
              <a:buFontTx/>
              <a:buNone/>
            </a:pPr>
            <a:r>
              <a:rPr lang="en-US" altLang="en-US" sz="2200" dirty="0">
                <a:latin typeface="Comic Sans MS" panose="030F0702030302020204" pitchFamily="66" charset="0"/>
              </a:rPr>
              <a:t>	         </a:t>
            </a:r>
            <a:r>
              <a:rPr lang="en-US" altLang="en-US" sz="2200" dirty="0" err="1">
                <a:latin typeface="Comic Sans MS" panose="030F0702030302020204" pitchFamily="66" charset="0"/>
              </a:rPr>
              <a:t>realImage</a:t>
            </a:r>
            <a:r>
              <a:rPr lang="en-US" altLang="en-US" sz="2200" dirty="0">
                <a:latin typeface="Comic Sans MS" panose="030F0702030302020204" pitchFamily="66" charset="0"/>
              </a:rPr>
              <a:t>=new </a:t>
            </a:r>
            <a:r>
              <a:rPr lang="en-US" altLang="en-US" sz="2200" dirty="0" err="1">
                <a:latin typeface="Comic Sans MS" panose="030F0702030302020204" pitchFamily="66" charset="0"/>
              </a:rPr>
              <a:t>ImageImpl</a:t>
            </a:r>
            <a:r>
              <a:rPr lang="en-US" altLang="en-US" sz="2200" dirty="0">
                <a:latin typeface="Comic Sans MS" panose="030F0702030302020204" pitchFamily="66" charset="0"/>
              </a:rPr>
              <a:t>(</a:t>
            </a:r>
            <a:r>
              <a:rPr lang="en-US" altLang="en-US" sz="2200" dirty="0" err="1">
                <a:latin typeface="Comic Sans MS" panose="030F0702030302020204" pitchFamily="66" charset="0"/>
              </a:rPr>
              <a:t>imageUrl</a:t>
            </a:r>
            <a:r>
              <a:rPr lang="en-US" altLang="en-US" sz="2200" dirty="0">
                <a:latin typeface="Comic Sans MS" panose="030F0702030302020204" pitchFamily="66" charset="0"/>
              </a:rPr>
              <a:t>);}};</a:t>
            </a:r>
          </a:p>
          <a:p>
            <a:pPr marL="0" indent="0">
              <a:buFontTx/>
              <a:buNone/>
            </a:pPr>
            <a:r>
              <a:rPr lang="en-US" altLang="en-US" sz="2200" dirty="0">
                <a:latin typeface="Comic Sans MS" panose="030F0702030302020204" pitchFamily="66" charset="0"/>
              </a:rPr>
              <a:t>               </a:t>
            </a:r>
            <a:r>
              <a:rPr lang="en-US" altLang="en-US" sz="2200" dirty="0" err="1">
                <a:latin typeface="Comic Sans MS" panose="030F0702030302020204" pitchFamily="66" charset="0"/>
              </a:rPr>
              <a:t>t.start</a:t>
            </a:r>
            <a:r>
              <a:rPr lang="en-US" altLang="en-US" sz="2200" dirty="0">
                <a:latin typeface="Comic Sans MS" panose="030F0702030302020204" pitchFamily="66" charset="0"/>
              </a:rPr>
              <a:t>();  </a:t>
            </a:r>
            <a:r>
              <a:rPr lang="en-US" altLang="en-US" sz="2000" dirty="0">
                <a:latin typeface="+mj-lt"/>
              </a:rPr>
              <a:t>//need synchronization, </a:t>
            </a:r>
            <a:r>
              <a:rPr lang="en-US" altLang="en-US" sz="2000" dirty="0" err="1">
                <a:latin typeface="+mj-lt"/>
              </a:rPr>
              <a:t>todo</a:t>
            </a:r>
            <a:r>
              <a:rPr lang="en-US" altLang="en-US" sz="2000" dirty="0">
                <a:latin typeface="+mj-lt"/>
              </a:rPr>
              <a:t> </a:t>
            </a:r>
            <a:endParaRPr lang="en-US" altLang="en-US" sz="2200" dirty="0">
              <a:latin typeface="+mj-lt"/>
            </a:endParaRPr>
          </a:p>
          <a:p>
            <a:pPr marL="0" indent="0">
              <a:buFontTx/>
              <a:buNone/>
            </a:pPr>
            <a:r>
              <a:rPr lang="en-US" altLang="en-US" sz="2200" dirty="0">
                <a:latin typeface="Comic Sans MS" panose="030F0702030302020204" pitchFamily="66" charset="0"/>
              </a:rPr>
              <a:t>     }</a:t>
            </a:r>
          </a:p>
          <a:p>
            <a:pPr marL="0" indent="0">
              <a:buFontTx/>
              <a:buNone/>
            </a:pPr>
            <a:r>
              <a:rPr lang="en-US" altLang="en-US" sz="2200" dirty="0">
                <a:latin typeface="Comic Sans MS" panose="030F0702030302020204" pitchFamily="66" charset="0"/>
              </a:rPr>
              <a:t>  }</a:t>
            </a:r>
            <a:endParaRPr lang="tr-TR" altLang="en-US" sz="2200" dirty="0">
              <a:latin typeface="Comic Sans MS" panose="030F0702030302020204" pitchFamily="66" charset="0"/>
            </a:endParaRPr>
          </a:p>
        </p:txBody>
      </p:sp>
    </p:spTree>
    <p:extLst>
      <p:ext uri="{BB962C8B-B14F-4D97-AF65-F5344CB8AC3E}">
        <p14:creationId xmlns:p14="http://schemas.microsoft.com/office/powerpoint/2010/main" val="2099975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36C87D8D-96C2-558D-3D6A-58A97F48A11F}"/>
              </a:ext>
            </a:extLst>
          </p:cNvPr>
          <p:cNvSpPr>
            <a:spLocks noGrp="1" noChangeArrowheads="1"/>
          </p:cNvSpPr>
          <p:nvPr>
            <p:ph type="title"/>
          </p:nvPr>
        </p:nvSpPr>
        <p:spPr/>
        <p:txBody>
          <a:bodyPr/>
          <a:lstStyle/>
          <a:p>
            <a:pPr eaLnBrk="1" hangingPunct="1"/>
            <a:r>
              <a:rPr lang="en-US" altLang="tr-TR" dirty="0"/>
              <a:t>Proxy</a:t>
            </a:r>
          </a:p>
        </p:txBody>
      </p:sp>
      <p:sp>
        <p:nvSpPr>
          <p:cNvPr id="61443" name="Rectangle 3">
            <a:extLst>
              <a:ext uri="{FF2B5EF4-FFF2-40B4-BE49-F238E27FC236}">
                <a16:creationId xmlns:a16="http://schemas.microsoft.com/office/drawing/2014/main" id="{F828EFA9-261C-D2F6-53A4-D3D7F7B0256B}"/>
              </a:ext>
            </a:extLst>
          </p:cNvPr>
          <p:cNvSpPr>
            <a:spLocks noGrp="1" noChangeArrowheads="1"/>
          </p:cNvSpPr>
          <p:nvPr>
            <p:ph idx="1"/>
          </p:nvPr>
        </p:nvSpPr>
        <p:spPr/>
        <p:txBody>
          <a:bodyPr/>
          <a:lstStyle/>
          <a:p>
            <a:pPr eaLnBrk="1" hangingPunct="1">
              <a:lnSpc>
                <a:spcPct val="90000"/>
              </a:lnSpc>
            </a:pPr>
            <a:r>
              <a:rPr lang="en-US" altLang="tr-TR" dirty="0"/>
              <a:t>Intent</a:t>
            </a:r>
          </a:p>
          <a:p>
            <a:pPr lvl="1" eaLnBrk="1" hangingPunct="1">
              <a:lnSpc>
                <a:spcPct val="90000"/>
              </a:lnSpc>
            </a:pPr>
            <a:r>
              <a:rPr lang="en-US" altLang="tr-TR" dirty="0"/>
              <a:t>Provide a </a:t>
            </a:r>
            <a:r>
              <a:rPr lang="en-US" altLang="tr-TR" b="1" dirty="0"/>
              <a:t>placeholder</a:t>
            </a:r>
            <a:r>
              <a:rPr lang="en-US" altLang="tr-TR" dirty="0"/>
              <a:t> for another object to </a:t>
            </a:r>
            <a:r>
              <a:rPr lang="en-US" altLang="tr-TR" b="1" dirty="0"/>
              <a:t>control access </a:t>
            </a:r>
            <a:r>
              <a:rPr lang="en-US" altLang="tr-TR" dirty="0"/>
              <a:t>to it</a:t>
            </a:r>
          </a:p>
          <a:p>
            <a:pPr lvl="1" eaLnBrk="1" hangingPunct="1">
              <a:lnSpc>
                <a:spcPct val="90000"/>
              </a:lnSpc>
            </a:pPr>
            <a:endParaRPr lang="en-US" altLang="tr-TR" dirty="0"/>
          </a:p>
          <a:p>
            <a:pPr lvl="1" eaLnBrk="1" hangingPunct="1">
              <a:lnSpc>
                <a:spcPct val="90000"/>
              </a:lnSpc>
            </a:pPr>
            <a:r>
              <a:rPr lang="en-US" altLang="tr-TR" dirty="0"/>
              <a:t>A.k.a. Surrogate</a:t>
            </a:r>
          </a:p>
          <a:p>
            <a:pPr lvl="1" eaLnBrk="1" hangingPunct="1">
              <a:lnSpc>
                <a:spcPct val="90000"/>
              </a:lnSpc>
            </a:pPr>
            <a:endParaRPr lang="en-US" altLang="tr-TR" dirty="0"/>
          </a:p>
          <a:p>
            <a:pPr lvl="1" eaLnBrk="1" hangingPunct="1">
              <a:lnSpc>
                <a:spcPct val="90000"/>
              </a:lnSpc>
            </a:pPr>
            <a:r>
              <a:rPr lang="en-US" b="0" i="0" dirty="0">
                <a:solidFill>
                  <a:srgbClr val="242424"/>
                </a:solidFill>
                <a:effectLst/>
                <a:highlight>
                  <a:srgbClr val="FFFFFF"/>
                </a:highlight>
                <a:latin typeface="source-serif-pro"/>
              </a:rPr>
              <a:t>Put a </a:t>
            </a:r>
            <a:r>
              <a:rPr lang="en-US" dirty="0">
                <a:solidFill>
                  <a:srgbClr val="242424"/>
                </a:solidFill>
                <a:highlight>
                  <a:srgbClr val="FFFFFF"/>
                </a:highlight>
                <a:latin typeface="source-serif-pro"/>
              </a:rPr>
              <a:t>placeholder w</a:t>
            </a:r>
            <a:r>
              <a:rPr lang="en-US" b="0" i="0" dirty="0">
                <a:solidFill>
                  <a:srgbClr val="242424"/>
                </a:solidFill>
                <a:effectLst/>
                <a:highlight>
                  <a:srgbClr val="FFFFFF"/>
                </a:highlight>
                <a:latin typeface="source-serif-pro"/>
              </a:rPr>
              <a:t>hen direct access to an object is not desirable or practical due to</a:t>
            </a:r>
          </a:p>
          <a:p>
            <a:pPr lvl="2">
              <a:lnSpc>
                <a:spcPct val="90000"/>
              </a:lnSpc>
            </a:pPr>
            <a:r>
              <a:rPr lang="en-US" altLang="tr-TR" dirty="0">
                <a:solidFill>
                  <a:srgbClr val="242424"/>
                </a:solidFill>
                <a:highlight>
                  <a:srgbClr val="FFFFFF"/>
                </a:highlight>
                <a:latin typeface="source-serif-pro"/>
              </a:rPr>
              <a:t>Security</a:t>
            </a:r>
          </a:p>
          <a:p>
            <a:pPr lvl="2">
              <a:lnSpc>
                <a:spcPct val="90000"/>
              </a:lnSpc>
            </a:pPr>
            <a:r>
              <a:rPr lang="en-US" altLang="tr-TR" dirty="0">
                <a:solidFill>
                  <a:srgbClr val="242424"/>
                </a:solidFill>
                <a:highlight>
                  <a:srgbClr val="FFFFFF"/>
                </a:highlight>
                <a:latin typeface="source-serif-pro"/>
              </a:rPr>
              <a:t>Performance optimization</a:t>
            </a:r>
          </a:p>
          <a:p>
            <a:pPr lvl="2">
              <a:lnSpc>
                <a:spcPct val="90000"/>
              </a:lnSpc>
            </a:pPr>
            <a:r>
              <a:rPr lang="en-US" altLang="tr-TR" dirty="0">
                <a:solidFill>
                  <a:srgbClr val="242424"/>
                </a:solidFill>
                <a:highlight>
                  <a:srgbClr val="FFFFFF"/>
                </a:highlight>
                <a:latin typeface="source-serif-pro"/>
              </a:rPr>
              <a:t>…</a:t>
            </a:r>
            <a:endParaRPr lang="en-US" altLang="tr-T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6B587C-7C90-C299-39CD-40793634C7BD}"/>
              </a:ext>
            </a:extLst>
          </p:cNvPr>
          <p:cNvSpPr txBox="1"/>
          <p:nvPr/>
        </p:nvSpPr>
        <p:spPr>
          <a:xfrm>
            <a:off x="553187" y="1406013"/>
            <a:ext cx="8218917" cy="4524315"/>
          </a:xfrm>
          <a:prstGeom prst="rect">
            <a:avLst/>
          </a:prstGeom>
          <a:noFill/>
        </p:spPr>
        <p:txBody>
          <a:bodyPr wrap="none" rtlCol="0">
            <a:spAutoFit/>
          </a:bodyPr>
          <a:lstStyle/>
          <a:p>
            <a:r>
              <a:rPr kumimoji="0" lang="en-US" altLang="en-US" sz="1800" b="0" i="0" u="none" strike="noStrike" cap="none" normalizeH="0" baseline="0" dirty="0">
                <a:ln>
                  <a:noFill/>
                </a:ln>
                <a:solidFill>
                  <a:srgbClr val="008200"/>
                </a:solidFill>
                <a:effectLst/>
                <a:latin typeface="Comic Sans MS" panose="030F0702030302020204" pitchFamily="66" charset="0"/>
              </a:rPr>
              <a:t>//client</a:t>
            </a:r>
            <a:endParaRPr lang="en-US" dirty="0">
              <a:effectLst/>
            </a:endParaRPr>
          </a:p>
          <a:p>
            <a:r>
              <a:rPr lang="en-US" dirty="0">
                <a:effectLst/>
                <a:latin typeface="Comic Sans MS" panose="030F0702030302020204" pitchFamily="66" charset="0"/>
              </a:rPr>
              <a:t>public</a:t>
            </a:r>
            <a:r>
              <a:rPr lang="en-US" dirty="0">
                <a:latin typeface="Comic Sans MS" panose="030F0702030302020204" pitchFamily="66" charset="0"/>
              </a:rPr>
              <a:t> </a:t>
            </a:r>
            <a:r>
              <a:rPr lang="en-US" dirty="0">
                <a:effectLst/>
                <a:latin typeface="Comic Sans MS" panose="030F0702030302020204" pitchFamily="66" charset="0"/>
              </a:rPr>
              <a:t>class</a:t>
            </a:r>
            <a:r>
              <a:rPr lang="en-US" dirty="0">
                <a:latin typeface="Comic Sans MS" panose="030F0702030302020204" pitchFamily="66" charset="0"/>
              </a:rPr>
              <a:t> </a:t>
            </a:r>
            <a:r>
              <a:rPr lang="en-US" dirty="0" err="1">
                <a:effectLst/>
                <a:latin typeface="Comic Sans MS" panose="030F0702030302020204" pitchFamily="66" charset="0"/>
              </a:rPr>
              <a:t>ImageDisplayFX</a:t>
            </a:r>
            <a:r>
              <a:rPr lang="en-US" dirty="0">
                <a:latin typeface="Comic Sans MS" panose="030F0702030302020204" pitchFamily="66" charset="0"/>
              </a:rPr>
              <a:t> </a:t>
            </a:r>
            <a:r>
              <a:rPr lang="en-US" dirty="0">
                <a:effectLst/>
                <a:latin typeface="Comic Sans MS" panose="030F0702030302020204" pitchFamily="66" charset="0"/>
              </a:rPr>
              <a:t>extends</a:t>
            </a:r>
            <a:r>
              <a:rPr lang="en-US" dirty="0">
                <a:latin typeface="Comic Sans MS" panose="030F0702030302020204" pitchFamily="66" charset="0"/>
              </a:rPr>
              <a:t> </a:t>
            </a:r>
            <a:r>
              <a:rPr lang="en-US" dirty="0">
                <a:effectLst/>
                <a:latin typeface="Comic Sans MS" panose="030F0702030302020204" pitchFamily="66" charset="0"/>
              </a:rPr>
              <a:t>Application</a:t>
            </a:r>
            <a:r>
              <a:rPr lang="en-US" dirty="0">
                <a:latin typeface="Comic Sans MS" panose="030F0702030302020204" pitchFamily="66" charset="0"/>
              </a:rPr>
              <a:t> {</a:t>
            </a:r>
          </a:p>
          <a:p>
            <a:r>
              <a:rPr lang="en-US" dirty="0">
                <a:latin typeface="Comic Sans MS" panose="030F0702030302020204" pitchFamily="66" charset="0"/>
              </a:rPr>
              <a:t>   String </a:t>
            </a:r>
            <a:r>
              <a:rPr lang="en-US" dirty="0" err="1">
                <a:latin typeface="Comic Sans MS" panose="030F0702030302020204" pitchFamily="66" charset="0"/>
              </a:rPr>
              <a:t>url</a:t>
            </a:r>
            <a:r>
              <a:rPr lang="en-US" dirty="0">
                <a:latin typeface="Comic Sans MS" panose="030F0702030302020204" pitchFamily="66" charset="0"/>
              </a:rPr>
              <a:t>=</a:t>
            </a:r>
            <a:r>
              <a:rPr lang="en-US" dirty="0">
                <a:latin typeface="Comic Sans MS" panose="030F0702030302020204" pitchFamily="66" charset="0"/>
                <a:hlinkClick r:id="rId3"/>
              </a:rPr>
              <a:t>https://cs.someschool.edu/any.jpg</a:t>
            </a:r>
            <a:endParaRPr lang="en-US" dirty="0">
              <a:latin typeface="Comic Sans MS" panose="030F0702030302020204" pitchFamily="66" charset="0"/>
            </a:endParaRPr>
          </a:p>
          <a:p>
            <a:endParaRPr lang="en-US" dirty="0">
              <a:latin typeface="Comic Sans MS" panose="030F0702030302020204" pitchFamily="66" charset="0"/>
            </a:endParaRPr>
          </a:p>
          <a:p>
            <a:r>
              <a:rPr lang="en-US" dirty="0">
                <a:latin typeface="Comic Sans MS" panose="030F0702030302020204" pitchFamily="66" charset="0"/>
              </a:rPr>
              <a:t>   public void start(Stage stage) throws </a:t>
            </a:r>
            <a:r>
              <a:rPr lang="en-US" dirty="0" err="1">
                <a:latin typeface="Comic Sans MS" panose="030F0702030302020204" pitchFamily="66" charset="0"/>
              </a:rPr>
              <a:t>IOException</a:t>
            </a:r>
            <a:r>
              <a:rPr lang="en-US" dirty="0">
                <a:latin typeface="Comic Sans MS" panose="030F0702030302020204" pitchFamily="66" charset="0"/>
              </a:rPr>
              <a:t> {</a:t>
            </a:r>
          </a:p>
          <a:p>
            <a:r>
              <a:rPr lang="en-US" dirty="0">
                <a:latin typeface="Comic Sans MS" panose="030F0702030302020204" pitchFamily="66" charset="0"/>
              </a:rPr>
              <a:t>        </a:t>
            </a:r>
            <a:r>
              <a:rPr lang="en-US" dirty="0" err="1">
                <a:solidFill>
                  <a:srgbClr val="006699"/>
                </a:solidFill>
                <a:latin typeface="Comic Sans MS" panose="030F0702030302020204" pitchFamily="66" charset="0"/>
              </a:rPr>
              <a:t>IImage</a:t>
            </a:r>
            <a:r>
              <a:rPr lang="en-US" dirty="0">
                <a:solidFill>
                  <a:srgbClr val="006699"/>
                </a:solidFill>
                <a:latin typeface="Comic Sans MS" panose="030F0702030302020204" pitchFamily="66" charset="0"/>
              </a:rPr>
              <a:t> image = new </a:t>
            </a:r>
            <a:r>
              <a:rPr lang="en-US" dirty="0" err="1">
                <a:solidFill>
                  <a:srgbClr val="006699"/>
                </a:solidFill>
                <a:latin typeface="Comic Sans MS" panose="030F0702030302020204" pitchFamily="66" charset="0"/>
              </a:rPr>
              <a:t>ImageProxy</a:t>
            </a:r>
            <a:r>
              <a:rPr lang="en-US" dirty="0">
                <a:solidFill>
                  <a:srgbClr val="006699"/>
                </a:solidFill>
                <a:latin typeface="Comic Sans MS" panose="030F0702030302020204" pitchFamily="66" charset="0"/>
              </a:rPr>
              <a:t>(</a:t>
            </a:r>
            <a:r>
              <a:rPr lang="en-US" dirty="0" err="1">
                <a:solidFill>
                  <a:srgbClr val="006699"/>
                </a:solidFill>
                <a:latin typeface="Comic Sans MS" panose="030F0702030302020204" pitchFamily="66" charset="0"/>
              </a:rPr>
              <a:t>url</a:t>
            </a:r>
            <a:r>
              <a:rPr lang="en-US" dirty="0">
                <a:solidFill>
                  <a:srgbClr val="006699"/>
                </a:solidFill>
                <a:latin typeface="Comic Sans MS" panose="030F0702030302020204" pitchFamily="66" charset="0"/>
              </a:rPr>
              <a:t>); </a:t>
            </a:r>
          </a:p>
          <a:p>
            <a:r>
              <a:rPr lang="en-US" dirty="0">
                <a:solidFill>
                  <a:srgbClr val="006699"/>
                </a:solidFill>
                <a:latin typeface="Comic Sans MS" panose="030F0702030302020204" pitchFamily="66" charset="0"/>
              </a:rPr>
              <a:t>        </a:t>
            </a:r>
            <a:r>
              <a:rPr lang="en-US" dirty="0">
                <a:latin typeface="Comic Sans MS" panose="030F0702030302020204" pitchFamily="66" charset="0"/>
              </a:rPr>
              <a:t>// would be better with dependency injection</a:t>
            </a:r>
          </a:p>
          <a:p>
            <a:r>
              <a:rPr lang="en-US" dirty="0">
                <a:latin typeface="Comic Sans MS" panose="030F0702030302020204" pitchFamily="66" charset="0"/>
              </a:rPr>
              <a:t>        </a:t>
            </a:r>
          </a:p>
          <a:p>
            <a:r>
              <a:rPr lang="en-US" dirty="0">
                <a:latin typeface="Comic Sans MS" panose="030F0702030302020204" pitchFamily="66" charset="0"/>
              </a:rPr>
              <a:t>        </a:t>
            </a:r>
            <a:r>
              <a:rPr lang="en-US" dirty="0" err="1">
                <a:latin typeface="Comic Sans MS" panose="030F0702030302020204" pitchFamily="66" charset="0"/>
              </a:rPr>
              <a:t>ImageView</a:t>
            </a:r>
            <a:r>
              <a:rPr lang="en-US" dirty="0">
                <a:latin typeface="Comic Sans MS" panose="030F0702030302020204" pitchFamily="66" charset="0"/>
              </a:rPr>
              <a:t> </a:t>
            </a:r>
            <a:r>
              <a:rPr lang="en-US" dirty="0" err="1">
                <a:latin typeface="Comic Sans MS" panose="030F0702030302020204" pitchFamily="66" charset="0"/>
              </a:rPr>
              <a:t>imageView</a:t>
            </a:r>
            <a:r>
              <a:rPr lang="en-US" dirty="0">
                <a:latin typeface="Comic Sans MS" panose="030F0702030302020204" pitchFamily="66" charset="0"/>
              </a:rPr>
              <a:t> = new </a:t>
            </a:r>
            <a:r>
              <a:rPr lang="en-US" dirty="0" err="1">
                <a:latin typeface="Comic Sans MS" panose="030F0702030302020204" pitchFamily="66" charset="0"/>
              </a:rPr>
              <a:t>ImageView</a:t>
            </a:r>
            <a:r>
              <a:rPr lang="en-US" dirty="0">
                <a:latin typeface="Comic Sans MS" panose="030F0702030302020204" pitchFamily="66" charset="0"/>
              </a:rPr>
              <a:t>(</a:t>
            </a:r>
            <a:r>
              <a:rPr lang="en-US" dirty="0">
                <a:solidFill>
                  <a:srgbClr val="006699"/>
                </a:solidFill>
                <a:latin typeface="Comic Sans MS" panose="030F0702030302020204" pitchFamily="66" charset="0"/>
              </a:rPr>
              <a:t>image</a:t>
            </a:r>
            <a:r>
              <a:rPr lang="en-US" dirty="0">
                <a:latin typeface="Comic Sans MS" panose="030F0702030302020204" pitchFamily="66" charset="0"/>
              </a:rPr>
              <a:t>);</a:t>
            </a:r>
          </a:p>
          <a:p>
            <a:endParaRPr lang="en-US" dirty="0">
              <a:latin typeface="Comic Sans MS" panose="030F0702030302020204" pitchFamily="66" charset="0"/>
            </a:endParaRPr>
          </a:p>
          <a:p>
            <a:r>
              <a:rPr lang="en-US" dirty="0">
                <a:latin typeface="Comic Sans MS" panose="030F0702030302020204" pitchFamily="66" charset="0"/>
              </a:rPr>
              <a:t>        </a:t>
            </a:r>
            <a:r>
              <a:rPr lang="en-US" dirty="0" err="1">
                <a:latin typeface="Comic Sans MS" panose="030F0702030302020204" pitchFamily="66" charset="0"/>
              </a:rPr>
              <a:t>StackPane</a:t>
            </a:r>
            <a:r>
              <a:rPr lang="en-US" dirty="0">
                <a:latin typeface="Comic Sans MS" panose="030F0702030302020204" pitchFamily="66" charset="0"/>
              </a:rPr>
              <a:t> root = new </a:t>
            </a:r>
            <a:r>
              <a:rPr lang="en-US" dirty="0" err="1">
                <a:latin typeface="Comic Sans MS" panose="030F0702030302020204" pitchFamily="66" charset="0"/>
              </a:rPr>
              <a:t>StackPane</a:t>
            </a:r>
            <a:r>
              <a:rPr lang="en-US" dirty="0">
                <a:latin typeface="Comic Sans MS" panose="030F0702030302020204" pitchFamily="66" charset="0"/>
              </a:rPr>
              <a:t>(</a:t>
            </a:r>
            <a:r>
              <a:rPr lang="en-US" dirty="0" err="1">
                <a:latin typeface="Comic Sans MS" panose="030F0702030302020204" pitchFamily="66" charset="0"/>
              </a:rPr>
              <a:t>imageView</a:t>
            </a:r>
            <a:r>
              <a:rPr lang="en-US" dirty="0">
                <a:latin typeface="Comic Sans MS" panose="030F0702030302020204" pitchFamily="66" charset="0"/>
              </a:rPr>
              <a:t>);</a:t>
            </a:r>
          </a:p>
          <a:p>
            <a:r>
              <a:rPr lang="en-US" dirty="0">
                <a:latin typeface="Comic Sans MS" panose="030F0702030302020204" pitchFamily="66" charset="0"/>
              </a:rPr>
              <a:t>        Scene </a:t>
            </a:r>
            <a:r>
              <a:rPr lang="en-US" dirty="0" err="1">
                <a:latin typeface="Comic Sans MS" panose="030F0702030302020204" pitchFamily="66" charset="0"/>
              </a:rPr>
              <a:t>scene</a:t>
            </a:r>
            <a:r>
              <a:rPr lang="en-US" dirty="0">
                <a:latin typeface="Comic Sans MS" panose="030F0702030302020204" pitchFamily="66" charset="0"/>
              </a:rPr>
              <a:t> = new Scene(root, </a:t>
            </a:r>
            <a:r>
              <a:rPr lang="en-US" dirty="0" err="1">
                <a:latin typeface="Comic Sans MS" panose="030F0702030302020204" pitchFamily="66" charset="0"/>
              </a:rPr>
              <a:t>image.getWidth</a:t>
            </a:r>
            <a:r>
              <a:rPr lang="en-US" dirty="0">
                <a:latin typeface="Comic Sans MS" panose="030F0702030302020204" pitchFamily="66" charset="0"/>
              </a:rPr>
              <a:t>(), </a:t>
            </a:r>
            <a:r>
              <a:rPr lang="en-US" dirty="0" err="1">
                <a:latin typeface="Comic Sans MS" panose="030F0702030302020204" pitchFamily="66" charset="0"/>
              </a:rPr>
              <a:t>image.getHeight</a:t>
            </a:r>
            <a:r>
              <a:rPr lang="en-US" dirty="0">
                <a:latin typeface="Comic Sans MS" panose="030F0702030302020204" pitchFamily="66" charset="0"/>
              </a:rPr>
              <a:t>());</a:t>
            </a:r>
          </a:p>
          <a:p>
            <a:r>
              <a:rPr lang="en-US" dirty="0">
                <a:latin typeface="Comic Sans MS" panose="030F0702030302020204" pitchFamily="66" charset="0"/>
              </a:rPr>
              <a:t>        </a:t>
            </a:r>
            <a:r>
              <a:rPr lang="en-US" dirty="0" err="1">
                <a:latin typeface="Comic Sans MS" panose="030F0702030302020204" pitchFamily="66" charset="0"/>
              </a:rPr>
              <a:t>primaryStage.setTitle</a:t>
            </a:r>
            <a:r>
              <a:rPr lang="en-US" dirty="0">
                <a:latin typeface="Comic Sans MS" panose="030F0702030302020204" pitchFamily="66" charset="0"/>
              </a:rPr>
              <a:t>("Image Display (JavaFX)");</a:t>
            </a:r>
          </a:p>
          <a:p>
            <a:r>
              <a:rPr lang="en-US" dirty="0">
                <a:latin typeface="Comic Sans MS" panose="030F0702030302020204" pitchFamily="66" charset="0"/>
              </a:rPr>
              <a:t>        </a:t>
            </a:r>
            <a:r>
              <a:rPr lang="en-US" dirty="0" err="1">
                <a:latin typeface="Comic Sans MS" panose="030F0702030302020204" pitchFamily="66" charset="0"/>
              </a:rPr>
              <a:t>primaryStage.setScene</a:t>
            </a:r>
            <a:r>
              <a:rPr lang="en-US" dirty="0">
                <a:latin typeface="Comic Sans MS" panose="030F0702030302020204" pitchFamily="66" charset="0"/>
              </a:rPr>
              <a:t>(scene);</a:t>
            </a:r>
          </a:p>
          <a:p>
            <a:r>
              <a:rPr lang="en-US" dirty="0">
                <a:latin typeface="Comic Sans MS" panose="030F0702030302020204" pitchFamily="66" charset="0"/>
              </a:rPr>
              <a:t>        </a:t>
            </a:r>
            <a:r>
              <a:rPr lang="en-US" dirty="0" err="1">
                <a:latin typeface="Comic Sans MS" panose="030F0702030302020204" pitchFamily="66" charset="0"/>
              </a:rPr>
              <a:t>primaryStage.show</a:t>
            </a:r>
            <a:r>
              <a:rPr lang="en-US" dirty="0">
                <a:latin typeface="Comic Sans MS" panose="030F0702030302020204" pitchFamily="66" charset="0"/>
              </a:rPr>
              <a:t>();</a:t>
            </a:r>
          </a:p>
          <a:p>
            <a:r>
              <a:rPr lang="en-US" dirty="0">
                <a:latin typeface="Comic Sans MS" panose="030F0702030302020204" pitchFamily="66" charset="0"/>
              </a:rPr>
              <a:t>    } </a:t>
            </a:r>
          </a:p>
        </p:txBody>
      </p:sp>
    </p:spTree>
    <p:extLst>
      <p:ext uri="{BB962C8B-B14F-4D97-AF65-F5344CB8AC3E}">
        <p14:creationId xmlns:p14="http://schemas.microsoft.com/office/powerpoint/2010/main" val="1670742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BDCF90-5370-A043-CC3F-A1063F70EC60}"/>
              </a:ext>
            </a:extLst>
          </p:cNvPr>
          <p:cNvSpPr txBox="1"/>
          <p:nvPr/>
        </p:nvSpPr>
        <p:spPr>
          <a:xfrm>
            <a:off x="5569523" y="6488668"/>
            <a:ext cx="3672800" cy="369332"/>
          </a:xfrm>
          <a:prstGeom prst="rect">
            <a:avLst/>
          </a:prstGeom>
          <a:noFill/>
        </p:spPr>
        <p:txBody>
          <a:bodyPr wrap="none" rtlCol="0">
            <a:spAutoFit/>
          </a:bodyPr>
          <a:lstStyle/>
          <a:p>
            <a:r>
              <a:rPr lang="en-US" dirty="0"/>
              <a:t>Source: Head first design patterns</a:t>
            </a:r>
          </a:p>
        </p:txBody>
      </p:sp>
      <p:sp>
        <p:nvSpPr>
          <p:cNvPr id="6" name="Title 5">
            <a:extLst>
              <a:ext uri="{FF2B5EF4-FFF2-40B4-BE49-F238E27FC236}">
                <a16:creationId xmlns:a16="http://schemas.microsoft.com/office/drawing/2014/main" id="{58B3A5E8-ED0E-DC56-A8FE-4542F219B30F}"/>
              </a:ext>
            </a:extLst>
          </p:cNvPr>
          <p:cNvSpPr>
            <a:spLocks noGrp="1"/>
          </p:cNvSpPr>
          <p:nvPr>
            <p:ph type="title"/>
          </p:nvPr>
        </p:nvSpPr>
        <p:spPr/>
        <p:txBody>
          <a:bodyPr/>
          <a:lstStyle/>
          <a:p>
            <a:r>
              <a:rPr lang="en-US" dirty="0"/>
              <a:t>Realistic scenario…</a:t>
            </a:r>
          </a:p>
        </p:txBody>
      </p:sp>
      <p:sp>
        <p:nvSpPr>
          <p:cNvPr id="7" name="Content Placeholder 6">
            <a:extLst>
              <a:ext uri="{FF2B5EF4-FFF2-40B4-BE49-F238E27FC236}">
                <a16:creationId xmlns:a16="http://schemas.microsoft.com/office/drawing/2014/main" id="{45CA6E90-7B5F-B372-C74F-A8BC13984805}"/>
              </a:ext>
            </a:extLst>
          </p:cNvPr>
          <p:cNvSpPr>
            <a:spLocks noGrp="1"/>
          </p:cNvSpPr>
          <p:nvPr>
            <p:ph idx="1"/>
          </p:nvPr>
        </p:nvSpPr>
        <p:spPr>
          <a:xfrm>
            <a:off x="457199" y="1335291"/>
            <a:ext cx="8785123" cy="5006515"/>
          </a:xfrm>
        </p:spPr>
        <p:txBody>
          <a:bodyPr/>
          <a:lstStyle/>
          <a:p>
            <a:r>
              <a:rPr lang="en-US" sz="2400" dirty="0">
                <a:latin typeface="+mj-lt"/>
              </a:rPr>
              <a:t>Image is built-in in Java; let’s have a more realistic scenario </a:t>
            </a:r>
          </a:p>
          <a:p>
            <a:r>
              <a:rPr lang="en-US" sz="2400" dirty="0">
                <a:latin typeface="+mj-lt"/>
              </a:rPr>
              <a:t>“There is an </a:t>
            </a:r>
            <a:r>
              <a:rPr lang="en-US" sz="2400" dirty="0" err="1">
                <a:latin typeface="+mj-lt"/>
              </a:rPr>
              <a:t>ImageIcon</a:t>
            </a:r>
            <a:r>
              <a:rPr lang="en-US" sz="2400" dirty="0">
                <a:latin typeface="+mj-lt"/>
              </a:rPr>
              <a:t> that loads its image from a URL.”</a:t>
            </a:r>
          </a:p>
          <a:p>
            <a:r>
              <a:rPr lang="en-US" sz="2400" dirty="0">
                <a:latin typeface="+mj-lt"/>
              </a:rPr>
              <a:t>Same solution </a:t>
            </a:r>
          </a:p>
          <a:p>
            <a:pPr lvl="1"/>
            <a:r>
              <a:rPr lang="en-US" sz="1800" dirty="0">
                <a:latin typeface="+mj-lt"/>
              </a:rPr>
              <a:t>Load the inner image when the icon is painted with a worker thread</a:t>
            </a:r>
          </a:p>
          <a:p>
            <a:pPr marL="0" indent="0">
              <a:buNone/>
            </a:pPr>
            <a:endParaRPr lang="en-US" sz="1050" dirty="0">
              <a:latin typeface="Comic Sans MS" panose="030F0702030302020204" pitchFamily="66" charset="0"/>
            </a:endParaRPr>
          </a:p>
          <a:p>
            <a:pPr marL="0" indent="0">
              <a:lnSpc>
                <a:spcPct val="120000"/>
              </a:lnSpc>
              <a:buNone/>
            </a:pPr>
            <a:r>
              <a:rPr lang="en-US" sz="2000" dirty="0">
                <a:latin typeface="Comic Sans MS" panose="030F0702030302020204" pitchFamily="66" charset="0"/>
              </a:rPr>
              <a:t>public class </a:t>
            </a:r>
            <a:r>
              <a:rPr lang="en-US" sz="2000" dirty="0" err="1">
                <a:latin typeface="Comic Sans MS" panose="030F0702030302020204" pitchFamily="66" charset="0"/>
              </a:rPr>
              <a:t>ImageProxy</a:t>
            </a:r>
            <a:r>
              <a:rPr lang="en-US" sz="2000" dirty="0">
                <a:latin typeface="Comic Sans MS" panose="030F0702030302020204" pitchFamily="66" charset="0"/>
              </a:rPr>
              <a:t> implements Icon{</a:t>
            </a:r>
          </a:p>
          <a:p>
            <a:pPr marL="0" indent="0">
              <a:lnSpc>
                <a:spcPct val="120000"/>
              </a:lnSpc>
              <a:buNone/>
            </a:pPr>
            <a:r>
              <a:rPr lang="en-US" sz="2000" dirty="0">
                <a:latin typeface="Comic Sans MS" panose="030F0702030302020204" pitchFamily="66" charset="0"/>
              </a:rPr>
              <a:t>  </a:t>
            </a:r>
            <a:r>
              <a:rPr lang="en-US" sz="2000" dirty="0">
                <a:solidFill>
                  <a:srgbClr val="428EB3"/>
                </a:solidFill>
                <a:latin typeface="Comic Sans MS" panose="030F0702030302020204" pitchFamily="66" charset="0"/>
              </a:rPr>
              <a:t>volatile</a:t>
            </a:r>
            <a:r>
              <a:rPr lang="en-US" sz="2000" dirty="0">
                <a:latin typeface="Comic Sans MS" panose="030F0702030302020204" pitchFamily="66" charset="0"/>
              </a:rPr>
              <a:t> </a:t>
            </a:r>
            <a:r>
              <a:rPr lang="en-US" sz="2000" dirty="0" err="1">
                <a:latin typeface="Comic Sans MS" panose="030F0702030302020204" pitchFamily="66" charset="0"/>
              </a:rPr>
              <a:t>ImageIcon</a:t>
            </a:r>
            <a:r>
              <a:rPr lang="en-US" sz="2000" dirty="0">
                <a:latin typeface="Comic Sans MS" panose="030F0702030302020204" pitchFamily="66" charset="0"/>
              </a:rPr>
              <a:t> </a:t>
            </a:r>
            <a:r>
              <a:rPr lang="en-US" sz="2000" dirty="0" err="1">
                <a:latin typeface="Comic Sans MS" panose="030F0702030302020204" pitchFamily="66" charset="0"/>
              </a:rPr>
              <a:t>imageIcon</a:t>
            </a:r>
            <a:r>
              <a:rPr lang="en-US" sz="2000" dirty="0">
                <a:latin typeface="Comic Sans MS" panose="030F0702030302020204" pitchFamily="66" charset="0"/>
              </a:rPr>
              <a:t>; //</a:t>
            </a:r>
            <a:r>
              <a:rPr lang="en-US" sz="2000" dirty="0">
                <a:latin typeface="+mj-lt"/>
              </a:rPr>
              <a:t>to protect reads in multithread</a:t>
            </a:r>
          </a:p>
          <a:p>
            <a:pPr marL="0" indent="0">
              <a:lnSpc>
                <a:spcPct val="120000"/>
              </a:lnSpc>
              <a:buNone/>
            </a:pPr>
            <a:r>
              <a:rPr lang="en-US" sz="2000" dirty="0">
                <a:latin typeface="Comic Sans MS" panose="030F0702030302020204" pitchFamily="66" charset="0"/>
              </a:rPr>
              <a:t>   final URL </a:t>
            </a:r>
            <a:r>
              <a:rPr lang="en-US" sz="2000" dirty="0" err="1">
                <a:latin typeface="Comic Sans MS" panose="030F0702030302020204" pitchFamily="66" charset="0"/>
              </a:rPr>
              <a:t>imageURL;Thread</a:t>
            </a:r>
            <a:r>
              <a:rPr lang="en-US" sz="2000" dirty="0">
                <a:latin typeface="Comic Sans MS" panose="030F0702030302020204" pitchFamily="66" charset="0"/>
              </a:rPr>
              <a:t> worker; </a:t>
            </a:r>
            <a:r>
              <a:rPr lang="en-US" sz="2000" dirty="0" err="1">
                <a:latin typeface="Comic Sans MS" panose="030F0702030302020204" pitchFamily="66" charset="0"/>
              </a:rPr>
              <a:t>boolean</a:t>
            </a:r>
            <a:r>
              <a:rPr lang="en-US" sz="2000" dirty="0">
                <a:latin typeface="Comic Sans MS" panose="030F0702030302020204" pitchFamily="66" charset="0"/>
              </a:rPr>
              <a:t> retrieving=false;</a:t>
            </a:r>
          </a:p>
          <a:p>
            <a:pPr marL="0" indent="0">
              <a:lnSpc>
                <a:spcPct val="120000"/>
              </a:lnSpc>
              <a:buNone/>
            </a:pPr>
            <a:r>
              <a:rPr lang="en-US" sz="2000" dirty="0">
                <a:latin typeface="Comic Sans MS" panose="030F0702030302020204" pitchFamily="66" charset="0"/>
              </a:rPr>
              <a:t>   </a:t>
            </a:r>
            <a:r>
              <a:rPr lang="en-US" sz="2000" dirty="0">
                <a:solidFill>
                  <a:srgbClr val="428EB3"/>
                </a:solidFill>
                <a:latin typeface="Comic Sans MS" panose="030F0702030302020204" pitchFamily="66" charset="0"/>
              </a:rPr>
              <a:t>public</a:t>
            </a:r>
            <a:r>
              <a:rPr lang="en-US" sz="2000" dirty="0">
                <a:latin typeface="Comic Sans MS" panose="030F0702030302020204" pitchFamily="66" charset="0"/>
              </a:rPr>
              <a:t> </a:t>
            </a:r>
            <a:r>
              <a:rPr lang="en-US" sz="2000" dirty="0" err="1">
                <a:latin typeface="Comic Sans MS" panose="030F0702030302020204" pitchFamily="66" charset="0"/>
              </a:rPr>
              <a:t>ImageProxy</a:t>
            </a:r>
            <a:r>
              <a:rPr lang="en-US" sz="2000" dirty="0">
                <a:latin typeface="Comic Sans MS" panose="030F0702030302020204" pitchFamily="66" charset="0"/>
              </a:rPr>
              <a:t>(URL </a:t>
            </a:r>
            <a:r>
              <a:rPr lang="en-US" sz="2000" dirty="0" err="1">
                <a:latin typeface="Comic Sans MS" panose="030F0702030302020204" pitchFamily="66" charset="0"/>
              </a:rPr>
              <a:t>url</a:t>
            </a:r>
            <a:r>
              <a:rPr lang="en-US" sz="2000" dirty="0">
                <a:latin typeface="Comic Sans MS" panose="030F0702030302020204" pitchFamily="66" charset="0"/>
              </a:rPr>
              <a:t>){</a:t>
            </a:r>
            <a:r>
              <a:rPr lang="en-US" sz="2000" dirty="0" err="1">
                <a:latin typeface="Comic Sans MS" panose="030F0702030302020204" pitchFamily="66" charset="0"/>
              </a:rPr>
              <a:t>imageURL</a:t>
            </a:r>
            <a:r>
              <a:rPr lang="en-US" sz="2000" dirty="0">
                <a:latin typeface="Comic Sans MS" panose="030F0702030302020204" pitchFamily="66" charset="0"/>
              </a:rPr>
              <a:t>=</a:t>
            </a:r>
            <a:r>
              <a:rPr lang="en-US" sz="2000" dirty="0" err="1">
                <a:latin typeface="Comic Sans MS" panose="030F0702030302020204" pitchFamily="66" charset="0"/>
              </a:rPr>
              <a:t>url</a:t>
            </a:r>
            <a:r>
              <a:rPr lang="en-US" sz="2000" dirty="0">
                <a:latin typeface="Comic Sans MS" panose="030F0702030302020204" pitchFamily="66" charset="0"/>
              </a:rPr>
              <a:t>;} 		</a:t>
            </a:r>
          </a:p>
          <a:p>
            <a:pPr marL="0" indent="0">
              <a:lnSpc>
                <a:spcPct val="120000"/>
              </a:lnSpc>
              <a:buNone/>
            </a:pPr>
            <a:r>
              <a:rPr lang="en-US" sz="2000" dirty="0">
                <a:latin typeface="Comic Sans MS" panose="030F0702030302020204" pitchFamily="66" charset="0"/>
              </a:rPr>
              <a:t>   </a:t>
            </a:r>
            <a:r>
              <a:rPr lang="en-US" sz="2000" dirty="0">
                <a:solidFill>
                  <a:srgbClr val="428EB3"/>
                </a:solidFill>
                <a:latin typeface="Comic Sans MS" panose="030F0702030302020204" pitchFamily="66" charset="0"/>
              </a:rPr>
              <a:t>public</a:t>
            </a:r>
            <a:r>
              <a:rPr lang="en-US" sz="2000" dirty="0">
                <a:latin typeface="Comic Sans MS" panose="030F0702030302020204" pitchFamily="66" charset="0"/>
              </a:rPr>
              <a:t> int </a:t>
            </a:r>
            <a:r>
              <a:rPr lang="en-US" sz="2000" dirty="0" err="1">
                <a:latin typeface="Comic Sans MS" panose="030F0702030302020204" pitchFamily="66" charset="0"/>
              </a:rPr>
              <a:t>getIconHeight</a:t>
            </a:r>
            <a:r>
              <a:rPr lang="en-US" sz="2000" dirty="0">
                <a:latin typeface="Comic Sans MS" panose="030F0702030302020204" pitchFamily="66" charset="0"/>
              </a:rPr>
              <a:t>(){</a:t>
            </a:r>
          </a:p>
          <a:p>
            <a:pPr marL="0" indent="0">
              <a:lnSpc>
                <a:spcPct val="120000"/>
              </a:lnSpc>
              <a:buNone/>
            </a:pPr>
            <a:r>
              <a:rPr lang="en-US" sz="2000" dirty="0">
                <a:latin typeface="Comic Sans MS" panose="030F0702030302020204" pitchFamily="66" charset="0"/>
              </a:rPr>
              <a:t>     if(</a:t>
            </a:r>
            <a:r>
              <a:rPr lang="en-US" sz="2000" dirty="0" err="1">
                <a:latin typeface="Comic Sans MS" panose="030F0702030302020204" pitchFamily="66" charset="0"/>
              </a:rPr>
              <a:t>imageIcon</a:t>
            </a:r>
            <a:r>
              <a:rPr lang="en-US" sz="2000" dirty="0">
                <a:latin typeface="Comic Sans MS" panose="030F0702030302020204" pitchFamily="66" charset="0"/>
              </a:rPr>
              <a:t>==null) return 800 </a:t>
            </a:r>
            <a:r>
              <a:rPr lang="en-US" sz="2000" dirty="0">
                <a:latin typeface="+mj-lt"/>
              </a:rPr>
              <a:t>//default until icon is loaded</a:t>
            </a:r>
          </a:p>
          <a:p>
            <a:pPr marL="0" indent="0">
              <a:lnSpc>
                <a:spcPct val="120000"/>
              </a:lnSpc>
              <a:buNone/>
            </a:pPr>
            <a:r>
              <a:rPr lang="en-US" sz="2000" dirty="0">
                <a:latin typeface="Comic Sans MS" panose="030F0702030302020204" pitchFamily="66" charset="0"/>
              </a:rPr>
              <a:t>     else return </a:t>
            </a:r>
            <a:r>
              <a:rPr lang="en-US" sz="2000" dirty="0" err="1">
                <a:latin typeface="Comic Sans MS" panose="030F0702030302020204" pitchFamily="66" charset="0"/>
              </a:rPr>
              <a:t>imageIcon.getIconHeight</a:t>
            </a:r>
            <a:r>
              <a:rPr lang="en-US" sz="2000" dirty="0">
                <a:latin typeface="Comic Sans MS" panose="030F0702030302020204" pitchFamily="66" charset="0"/>
              </a:rPr>
              <a:t>();</a:t>
            </a:r>
          </a:p>
          <a:p>
            <a:pPr marL="0" indent="0">
              <a:buNone/>
            </a:pPr>
            <a:r>
              <a:rPr lang="en-US" sz="2000" dirty="0">
                <a:latin typeface="Comic Sans MS" panose="030F0702030302020204" pitchFamily="66" charset="0"/>
              </a:rPr>
              <a:t>    }</a:t>
            </a:r>
          </a:p>
        </p:txBody>
      </p:sp>
    </p:spTree>
    <p:extLst>
      <p:ext uri="{BB962C8B-B14F-4D97-AF65-F5344CB8AC3E}">
        <p14:creationId xmlns:p14="http://schemas.microsoft.com/office/powerpoint/2010/main" val="1907442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AC0D63-6588-64E1-13E6-D909B9B795CF}"/>
              </a:ext>
            </a:extLst>
          </p:cNvPr>
          <p:cNvSpPr txBox="1"/>
          <p:nvPr/>
        </p:nvSpPr>
        <p:spPr>
          <a:xfrm>
            <a:off x="201142" y="683657"/>
            <a:ext cx="8933856" cy="5912131"/>
          </a:xfrm>
          <a:prstGeom prst="rect">
            <a:avLst/>
          </a:prstGeom>
          <a:noFill/>
        </p:spPr>
        <p:txBody>
          <a:bodyPr wrap="none" rtlCol="0">
            <a:spAutoFit/>
          </a:bodyPr>
          <a:lstStyle/>
          <a:p>
            <a:pPr>
              <a:lnSpc>
                <a:spcPct val="120000"/>
              </a:lnSpc>
            </a:pPr>
            <a:r>
              <a:rPr lang="en-US" sz="2000" dirty="0">
                <a:latin typeface="Comic Sans MS" panose="030F0702030302020204" pitchFamily="66" charset="0"/>
              </a:rPr>
              <a:t> </a:t>
            </a:r>
            <a:r>
              <a:rPr lang="en-US" sz="2000" dirty="0">
                <a:solidFill>
                  <a:srgbClr val="428EB3"/>
                </a:solidFill>
                <a:latin typeface="Comic Sans MS" panose="030F0702030302020204" pitchFamily="66" charset="0"/>
              </a:rPr>
              <a:t>public</a:t>
            </a:r>
            <a:r>
              <a:rPr lang="en-US" sz="2000" dirty="0">
                <a:latin typeface="Comic Sans MS" panose="030F0702030302020204" pitchFamily="66" charset="0"/>
              </a:rPr>
              <a:t> </a:t>
            </a:r>
            <a:r>
              <a:rPr lang="en-US" sz="2000" dirty="0">
                <a:solidFill>
                  <a:srgbClr val="428EB3"/>
                </a:solidFill>
                <a:latin typeface="Comic Sans MS" panose="030F0702030302020204" pitchFamily="66" charset="0"/>
              </a:rPr>
              <a:t>void</a:t>
            </a:r>
            <a:r>
              <a:rPr lang="en-US" sz="2000" dirty="0">
                <a:latin typeface="Comic Sans MS" panose="030F0702030302020204" pitchFamily="66" charset="0"/>
              </a:rPr>
              <a:t> </a:t>
            </a:r>
            <a:r>
              <a:rPr lang="en-US" sz="2000" dirty="0" err="1">
                <a:latin typeface="Comic Sans MS" panose="030F0702030302020204" pitchFamily="66" charset="0"/>
              </a:rPr>
              <a:t>paintIcon</a:t>
            </a:r>
            <a:r>
              <a:rPr lang="en-US" sz="2000" dirty="0">
                <a:latin typeface="Comic Sans MS" panose="030F0702030302020204" pitchFamily="66" charset="0"/>
              </a:rPr>
              <a:t>(final Component c , Graphics g, int x, int y){</a:t>
            </a:r>
          </a:p>
          <a:p>
            <a:pPr>
              <a:lnSpc>
                <a:spcPct val="120000"/>
              </a:lnSpc>
            </a:pPr>
            <a:r>
              <a:rPr lang="en-US" sz="2000" dirty="0">
                <a:latin typeface="Comic Sans MS" panose="030F0702030302020204" pitchFamily="66" charset="0"/>
              </a:rPr>
              <a:t>    if(</a:t>
            </a:r>
            <a:r>
              <a:rPr lang="en-US" sz="2000" dirty="0" err="1">
                <a:latin typeface="Comic Sans MS" panose="030F0702030302020204" pitchFamily="66" charset="0"/>
              </a:rPr>
              <a:t>imageIcon</a:t>
            </a:r>
            <a:r>
              <a:rPr lang="en-US" sz="2000" dirty="0">
                <a:latin typeface="Comic Sans MS" panose="030F0702030302020204" pitchFamily="66" charset="0"/>
              </a:rPr>
              <a:t>!=null) </a:t>
            </a:r>
            <a:r>
              <a:rPr lang="en-US" sz="2000" dirty="0" err="1">
                <a:latin typeface="Comic Sans MS" panose="030F0702030302020204" pitchFamily="66" charset="0"/>
              </a:rPr>
              <a:t>imageicon.paintIcon</a:t>
            </a:r>
            <a:r>
              <a:rPr lang="en-US" sz="2000" dirty="0">
                <a:latin typeface="Comic Sans MS" panose="030F0702030302020204" pitchFamily="66" charset="0"/>
              </a:rPr>
              <a:t>(</a:t>
            </a:r>
            <a:r>
              <a:rPr lang="en-US" sz="2000" dirty="0" err="1">
                <a:latin typeface="Comic Sans MS" panose="030F0702030302020204" pitchFamily="66" charset="0"/>
              </a:rPr>
              <a:t>g,g,x,y</a:t>
            </a:r>
            <a:r>
              <a:rPr lang="en-US" sz="2000" dirty="0">
                <a:latin typeface="Comic Sans MS" panose="030F0702030302020204" pitchFamily="66" charset="0"/>
              </a:rPr>
              <a:t>); //</a:t>
            </a:r>
            <a:r>
              <a:rPr lang="en-US" sz="2000" dirty="0">
                <a:latin typeface="+mj-lt"/>
              </a:rPr>
              <a:t>simple delegation</a:t>
            </a:r>
          </a:p>
          <a:p>
            <a:pPr>
              <a:lnSpc>
                <a:spcPct val="120000"/>
              </a:lnSpc>
            </a:pPr>
            <a:r>
              <a:rPr lang="en-US" sz="2000" dirty="0">
                <a:latin typeface="Comic Sans MS" panose="030F0702030302020204" pitchFamily="66" charset="0"/>
              </a:rPr>
              <a:t>    else {</a:t>
            </a:r>
            <a:r>
              <a:rPr lang="en-US" sz="2000" dirty="0">
                <a:latin typeface="+mj-lt"/>
              </a:rPr>
              <a:t>// do not stall. Show something while loading</a:t>
            </a:r>
          </a:p>
          <a:p>
            <a:pPr>
              <a:lnSpc>
                <a:spcPct val="120000"/>
              </a:lnSpc>
            </a:pPr>
            <a:r>
              <a:rPr lang="en-US" sz="2000" dirty="0">
                <a:latin typeface="Comic Sans MS" panose="030F0702030302020204" pitchFamily="66" charset="0"/>
              </a:rPr>
              <a:t>         </a:t>
            </a:r>
            <a:r>
              <a:rPr lang="en-US" sz="2000" dirty="0" err="1">
                <a:latin typeface="Comic Sans MS" panose="030F0702030302020204" pitchFamily="66" charset="0"/>
              </a:rPr>
              <a:t>g.drawString</a:t>
            </a:r>
            <a:r>
              <a:rPr lang="en-US" sz="2000" dirty="0">
                <a:latin typeface="Comic Sans MS" panose="030F0702030302020204" pitchFamily="66" charset="0"/>
              </a:rPr>
              <a:t>(“Loading image….”, x+300, y+200);</a:t>
            </a:r>
          </a:p>
          <a:p>
            <a:pPr>
              <a:lnSpc>
                <a:spcPct val="120000"/>
              </a:lnSpc>
            </a:pPr>
            <a:r>
              <a:rPr lang="en-US" sz="2000" dirty="0">
                <a:latin typeface="Comic Sans MS" panose="030F0702030302020204" pitchFamily="66" charset="0"/>
              </a:rPr>
              <a:t>         if (!retrieving) {  //</a:t>
            </a:r>
            <a:r>
              <a:rPr lang="en-US" sz="2000" dirty="0">
                <a:latin typeface="+mj-lt"/>
              </a:rPr>
              <a:t>not to restart loading again and again</a:t>
            </a:r>
            <a:endParaRPr lang="en-US" sz="2000" dirty="0">
              <a:latin typeface="Comic Sans MS" panose="030F0702030302020204" pitchFamily="66" charset="0"/>
            </a:endParaRPr>
          </a:p>
          <a:p>
            <a:pPr>
              <a:lnSpc>
                <a:spcPct val="120000"/>
              </a:lnSpc>
            </a:pPr>
            <a:r>
              <a:rPr lang="en-US" sz="2000" dirty="0">
                <a:latin typeface="Comic Sans MS" panose="030F0702030302020204" pitchFamily="66" charset="0"/>
              </a:rPr>
              <a:t>               retrieving=true;</a:t>
            </a:r>
          </a:p>
          <a:p>
            <a:pPr>
              <a:lnSpc>
                <a:spcPct val="120000"/>
              </a:lnSpc>
            </a:pPr>
            <a:r>
              <a:rPr lang="en-US" sz="2000" dirty="0">
                <a:latin typeface="Comic Sans MS" panose="030F0702030302020204" pitchFamily="66" charset="0"/>
              </a:rPr>
              <a:t>               worker=new Thread(new Runnable(){</a:t>
            </a:r>
          </a:p>
          <a:p>
            <a:pPr>
              <a:lnSpc>
                <a:spcPct val="120000"/>
              </a:lnSpc>
            </a:pPr>
            <a:r>
              <a:rPr lang="en-US" sz="2000" dirty="0">
                <a:latin typeface="Comic Sans MS" panose="030F0702030302020204" pitchFamily="66" charset="0"/>
              </a:rPr>
              <a:t>                         </a:t>
            </a:r>
            <a:r>
              <a:rPr lang="en-US" sz="2000" dirty="0">
                <a:solidFill>
                  <a:srgbClr val="428EB3"/>
                </a:solidFill>
                <a:latin typeface="Comic Sans MS" panose="030F0702030302020204" pitchFamily="66" charset="0"/>
              </a:rPr>
              <a:t>public</a:t>
            </a:r>
            <a:r>
              <a:rPr lang="en-US" sz="2000" dirty="0">
                <a:latin typeface="Comic Sans MS" panose="030F0702030302020204" pitchFamily="66" charset="0"/>
              </a:rPr>
              <a:t> </a:t>
            </a:r>
            <a:r>
              <a:rPr lang="en-US" sz="2000" dirty="0">
                <a:solidFill>
                  <a:srgbClr val="428EB3"/>
                </a:solidFill>
                <a:latin typeface="Comic Sans MS" panose="030F0702030302020204" pitchFamily="66" charset="0"/>
              </a:rPr>
              <a:t>void</a:t>
            </a:r>
            <a:r>
              <a:rPr lang="en-US" sz="2000" dirty="0">
                <a:latin typeface="Comic Sans MS" panose="030F0702030302020204" pitchFamily="66" charset="0"/>
              </a:rPr>
              <a:t> run{    //</a:t>
            </a:r>
            <a:r>
              <a:rPr lang="en-US" sz="2000" dirty="0">
                <a:latin typeface="+mj-lt"/>
              </a:rPr>
              <a:t>worker thread loads the image</a:t>
            </a:r>
          </a:p>
          <a:p>
            <a:pPr>
              <a:lnSpc>
                <a:spcPct val="120000"/>
              </a:lnSpc>
            </a:pPr>
            <a:r>
              <a:rPr lang="en-US" sz="2000" dirty="0">
                <a:latin typeface="Comic Sans MS" panose="030F0702030302020204" pitchFamily="66" charset="0"/>
              </a:rPr>
              <a:t>                            try{  </a:t>
            </a:r>
          </a:p>
          <a:p>
            <a:pPr>
              <a:lnSpc>
                <a:spcPct val="120000"/>
              </a:lnSpc>
            </a:pPr>
            <a:r>
              <a:rPr lang="en-US" sz="2000" dirty="0">
                <a:latin typeface="Comic Sans MS" panose="030F0702030302020204" pitchFamily="66" charset="0"/>
              </a:rPr>
              <a:t>                               </a:t>
            </a:r>
            <a:r>
              <a:rPr lang="en-US" sz="2000" dirty="0" err="1">
                <a:latin typeface="Comic Sans MS" panose="030F0702030302020204" pitchFamily="66" charset="0"/>
              </a:rPr>
              <a:t>setImageIcon</a:t>
            </a:r>
            <a:r>
              <a:rPr lang="en-US" sz="2000" dirty="0">
                <a:latin typeface="Comic Sans MS" panose="030F0702030302020204" pitchFamily="66" charset="0"/>
              </a:rPr>
              <a:t>(new </a:t>
            </a:r>
            <a:r>
              <a:rPr lang="en-US" sz="2000" dirty="0" err="1">
                <a:latin typeface="Comic Sans MS" panose="030F0702030302020204" pitchFamily="66" charset="0"/>
              </a:rPr>
              <a:t>ImageIcon</a:t>
            </a:r>
            <a:r>
              <a:rPr lang="en-US" sz="2000" dirty="0">
                <a:latin typeface="Comic Sans MS" panose="030F0702030302020204" pitchFamily="66" charset="0"/>
              </a:rPr>
              <a:t>(</a:t>
            </a:r>
            <a:r>
              <a:rPr lang="en-US" sz="2000" dirty="0" err="1">
                <a:latin typeface="Comic Sans MS" panose="030F0702030302020204" pitchFamily="66" charset="0"/>
              </a:rPr>
              <a:t>imageURL</a:t>
            </a:r>
            <a:r>
              <a:rPr lang="en-US" sz="2000" dirty="0">
                <a:latin typeface="Comic Sans MS" panose="030F0702030302020204" pitchFamily="66" charset="0"/>
              </a:rPr>
              <a:t>, “</a:t>
            </a:r>
            <a:r>
              <a:rPr lang="en-US" sz="2000" dirty="0" err="1">
                <a:latin typeface="Comic Sans MS" panose="030F0702030302020204" pitchFamily="66" charset="0"/>
              </a:rPr>
              <a:t>MyIcon</a:t>
            </a:r>
            <a:r>
              <a:rPr lang="en-US" sz="2000" dirty="0">
                <a:latin typeface="Comic Sans MS" panose="030F0702030302020204" pitchFamily="66" charset="0"/>
              </a:rPr>
              <a:t>”));</a:t>
            </a:r>
          </a:p>
          <a:p>
            <a:pPr>
              <a:lnSpc>
                <a:spcPct val="120000"/>
              </a:lnSpc>
            </a:pPr>
            <a:r>
              <a:rPr lang="en-US" sz="2000" dirty="0">
                <a:latin typeface="Comic Sans MS" panose="030F0702030302020204" pitchFamily="66" charset="0"/>
              </a:rPr>
              <a:t>                               </a:t>
            </a:r>
            <a:r>
              <a:rPr lang="en-US" sz="2000" dirty="0" err="1">
                <a:latin typeface="Comic Sans MS" panose="030F0702030302020204" pitchFamily="66" charset="0"/>
              </a:rPr>
              <a:t>c.paint</a:t>
            </a:r>
            <a:r>
              <a:rPr lang="en-US" sz="2000" dirty="0">
                <a:latin typeface="Comic Sans MS" panose="030F0702030302020204" pitchFamily="66" charset="0"/>
              </a:rPr>
              <a:t>(); //display when ready</a:t>
            </a:r>
          </a:p>
          <a:p>
            <a:pPr>
              <a:lnSpc>
                <a:spcPct val="120000"/>
              </a:lnSpc>
            </a:pPr>
            <a:r>
              <a:rPr lang="en-US" sz="2000" dirty="0">
                <a:latin typeface="Comic Sans MS" panose="030F0702030302020204" pitchFamily="66" charset="0"/>
              </a:rPr>
              <a:t>                            }catch(Exception e) {</a:t>
            </a:r>
            <a:r>
              <a:rPr lang="en-US" sz="2000" dirty="0" err="1">
                <a:latin typeface="Comic Sans MS" panose="030F0702030302020204" pitchFamily="66" charset="0"/>
              </a:rPr>
              <a:t>e.printStackTrace</a:t>
            </a:r>
            <a:r>
              <a:rPr lang="en-US" sz="2000" dirty="0">
                <a:latin typeface="Comic Sans MS" panose="030F0702030302020204" pitchFamily="66" charset="0"/>
              </a:rPr>
              <a:t>();}}};</a:t>
            </a:r>
          </a:p>
          <a:p>
            <a:pPr>
              <a:lnSpc>
                <a:spcPct val="120000"/>
              </a:lnSpc>
            </a:pPr>
            <a:r>
              <a:rPr lang="en-US" sz="2000" dirty="0">
                <a:latin typeface="Comic Sans MS" panose="030F0702030302020204" pitchFamily="66" charset="0"/>
              </a:rPr>
              <a:t>                </a:t>
            </a:r>
            <a:r>
              <a:rPr lang="en-US" sz="2000" dirty="0" err="1">
                <a:latin typeface="Comic Sans MS" panose="030F0702030302020204" pitchFamily="66" charset="0"/>
              </a:rPr>
              <a:t>worker.start</a:t>
            </a:r>
            <a:r>
              <a:rPr lang="en-US" sz="2000" dirty="0">
                <a:latin typeface="Comic Sans MS" panose="030F0702030302020204" pitchFamily="66" charset="0"/>
              </a:rPr>
              <a:t>();//worker setup done. Start loading</a:t>
            </a:r>
          </a:p>
          <a:p>
            <a:pPr>
              <a:lnSpc>
                <a:spcPct val="120000"/>
              </a:lnSpc>
            </a:pPr>
            <a:r>
              <a:rPr lang="en-US" sz="2000" dirty="0">
                <a:latin typeface="Comic Sans MS" panose="030F0702030302020204" pitchFamily="66" charset="0"/>
              </a:rPr>
              <a:t>    }</a:t>
            </a:r>
          </a:p>
          <a:p>
            <a:pPr marL="0" indent="0">
              <a:buNone/>
            </a:pPr>
            <a:r>
              <a:rPr lang="en-US" sz="2000" dirty="0">
                <a:latin typeface="Comic Sans MS" panose="030F0702030302020204" pitchFamily="66" charset="0"/>
              </a:rPr>
              <a:t>    synchronized </a:t>
            </a:r>
            <a:r>
              <a:rPr lang="en-US" sz="2000" dirty="0">
                <a:solidFill>
                  <a:srgbClr val="428EB3"/>
                </a:solidFill>
                <a:latin typeface="Comic Sans MS" panose="030F0702030302020204" pitchFamily="66" charset="0"/>
              </a:rPr>
              <a:t>void</a:t>
            </a:r>
            <a:r>
              <a:rPr lang="en-US" sz="2000" dirty="0">
                <a:latin typeface="Comic Sans MS" panose="030F0702030302020204" pitchFamily="66" charset="0"/>
              </a:rPr>
              <a:t> </a:t>
            </a:r>
            <a:r>
              <a:rPr lang="en-US" sz="2000" dirty="0" err="1">
                <a:latin typeface="Comic Sans MS" panose="030F0702030302020204" pitchFamily="66" charset="0"/>
              </a:rPr>
              <a:t>setImageIcon</a:t>
            </a:r>
            <a:r>
              <a:rPr lang="en-US" sz="2000" dirty="0">
                <a:latin typeface="Comic Sans MS" panose="030F0702030302020204" pitchFamily="66" charset="0"/>
              </a:rPr>
              <a:t>(</a:t>
            </a:r>
            <a:r>
              <a:rPr lang="en-US" sz="2000" dirty="0" err="1">
                <a:latin typeface="Comic Sans MS" panose="030F0702030302020204" pitchFamily="66" charset="0"/>
              </a:rPr>
              <a:t>ImageIcon</a:t>
            </a:r>
            <a:r>
              <a:rPr lang="en-US" sz="2000" dirty="0">
                <a:latin typeface="Comic Sans MS" panose="030F0702030302020204" pitchFamily="66" charset="0"/>
              </a:rPr>
              <a:t> </a:t>
            </a:r>
            <a:r>
              <a:rPr lang="en-US" sz="2000" dirty="0" err="1">
                <a:latin typeface="Comic Sans MS" panose="030F0702030302020204" pitchFamily="66" charset="0"/>
              </a:rPr>
              <a:t>i</a:t>
            </a:r>
            <a:r>
              <a:rPr lang="en-US" sz="2000" dirty="0">
                <a:latin typeface="Comic Sans MS" panose="030F0702030302020204" pitchFamily="66" charset="0"/>
              </a:rPr>
              <a:t>) {</a:t>
            </a:r>
            <a:r>
              <a:rPr lang="en-US" sz="2000" dirty="0" err="1">
                <a:latin typeface="Comic Sans MS" panose="030F0702030302020204" pitchFamily="66" charset="0"/>
              </a:rPr>
              <a:t>imageIcon</a:t>
            </a:r>
            <a:r>
              <a:rPr lang="en-US" sz="2000" dirty="0">
                <a:latin typeface="Comic Sans MS" panose="030F0702030302020204" pitchFamily="66" charset="0"/>
              </a:rPr>
              <a:t>=I;}</a:t>
            </a:r>
          </a:p>
          <a:p>
            <a:pPr>
              <a:lnSpc>
                <a:spcPct val="120000"/>
              </a:lnSpc>
            </a:pPr>
            <a:r>
              <a:rPr lang="en-US" sz="2000" dirty="0">
                <a:latin typeface="Comic Sans MS" panose="030F0702030302020204" pitchFamily="66" charset="0"/>
              </a:rPr>
              <a:t>}</a:t>
            </a:r>
          </a:p>
        </p:txBody>
      </p:sp>
      <p:sp>
        <p:nvSpPr>
          <p:cNvPr id="3" name="TextBox 2">
            <a:extLst>
              <a:ext uri="{FF2B5EF4-FFF2-40B4-BE49-F238E27FC236}">
                <a16:creationId xmlns:a16="http://schemas.microsoft.com/office/drawing/2014/main" id="{15BDCF90-5370-A043-CC3F-A1063F70EC60}"/>
              </a:ext>
            </a:extLst>
          </p:cNvPr>
          <p:cNvSpPr txBox="1"/>
          <p:nvPr/>
        </p:nvSpPr>
        <p:spPr>
          <a:xfrm>
            <a:off x="5569523" y="6488668"/>
            <a:ext cx="3672800" cy="369332"/>
          </a:xfrm>
          <a:prstGeom prst="rect">
            <a:avLst/>
          </a:prstGeom>
          <a:noFill/>
        </p:spPr>
        <p:txBody>
          <a:bodyPr wrap="none" rtlCol="0">
            <a:spAutoFit/>
          </a:bodyPr>
          <a:lstStyle/>
          <a:p>
            <a:r>
              <a:rPr lang="en-US" dirty="0"/>
              <a:t>Source: Head first design patterns</a:t>
            </a:r>
          </a:p>
        </p:txBody>
      </p:sp>
      <p:sp>
        <p:nvSpPr>
          <p:cNvPr id="4" name="TextBox 3">
            <a:extLst>
              <a:ext uri="{FF2B5EF4-FFF2-40B4-BE49-F238E27FC236}">
                <a16:creationId xmlns:a16="http://schemas.microsoft.com/office/drawing/2014/main" id="{E2CEEC10-0F8A-79D7-0BA2-5A466880B1A1}"/>
              </a:ext>
            </a:extLst>
          </p:cNvPr>
          <p:cNvSpPr txBox="1"/>
          <p:nvPr/>
        </p:nvSpPr>
        <p:spPr>
          <a:xfrm>
            <a:off x="5978013" y="77546"/>
            <a:ext cx="2595582" cy="369332"/>
          </a:xfrm>
          <a:prstGeom prst="rect">
            <a:avLst/>
          </a:prstGeom>
          <a:noFill/>
        </p:spPr>
        <p:txBody>
          <a:bodyPr wrap="none" rtlCol="0">
            <a:spAutoFit/>
          </a:bodyPr>
          <a:lstStyle/>
          <a:p>
            <a:r>
              <a:rPr lang="en-US" kern="1200" dirty="0">
                <a:solidFill>
                  <a:schemeClr val="bg2"/>
                </a:solidFill>
                <a:latin typeface="Arial" panose="020B0604020202020204" pitchFamily="34" charset="0"/>
                <a:ea typeface="+mn-ea"/>
                <a:cs typeface="+mn-cs"/>
              </a:rPr>
              <a:t>Draw the class diagram</a:t>
            </a:r>
          </a:p>
        </p:txBody>
      </p:sp>
    </p:spTree>
    <p:extLst>
      <p:ext uri="{BB962C8B-B14F-4D97-AF65-F5344CB8AC3E}">
        <p14:creationId xmlns:p14="http://schemas.microsoft.com/office/powerpoint/2010/main" val="1250802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AC0D63-6588-64E1-13E6-D909B9B795CF}"/>
              </a:ext>
            </a:extLst>
          </p:cNvPr>
          <p:cNvSpPr txBox="1"/>
          <p:nvPr/>
        </p:nvSpPr>
        <p:spPr>
          <a:xfrm>
            <a:off x="496111" y="310029"/>
            <a:ext cx="8052204" cy="6463308"/>
          </a:xfrm>
          <a:prstGeom prst="rect">
            <a:avLst/>
          </a:prstGeom>
          <a:noFill/>
        </p:spPr>
        <p:txBody>
          <a:bodyPr wrap="none" rtlCol="0">
            <a:spAutoFit/>
          </a:bodyPr>
          <a:lstStyle/>
          <a:p>
            <a:r>
              <a:rPr lang="en-US" dirty="0">
                <a:latin typeface="Comic Sans MS" panose="030F0702030302020204" pitchFamily="66" charset="0"/>
              </a:rPr>
              <a:t>public class </a:t>
            </a:r>
            <a:r>
              <a:rPr lang="en-US" dirty="0" err="1">
                <a:latin typeface="Comic Sans MS" panose="030F0702030302020204" pitchFamily="66" charset="0"/>
              </a:rPr>
              <a:t>ImageProxy</a:t>
            </a:r>
            <a:r>
              <a:rPr lang="en-US" dirty="0">
                <a:latin typeface="Comic Sans MS" panose="030F0702030302020204" pitchFamily="66" charset="0"/>
              </a:rPr>
              <a:t> implements Icon{</a:t>
            </a:r>
          </a:p>
          <a:p>
            <a:r>
              <a:rPr lang="en-US" dirty="0">
                <a:latin typeface="Comic Sans MS" panose="030F0702030302020204" pitchFamily="66" charset="0"/>
              </a:rPr>
              <a:t>  </a:t>
            </a:r>
            <a:r>
              <a:rPr lang="en-US" dirty="0">
                <a:solidFill>
                  <a:srgbClr val="428EB3"/>
                </a:solidFill>
                <a:latin typeface="Comic Sans MS" panose="030F0702030302020204" pitchFamily="66" charset="0"/>
              </a:rPr>
              <a:t>volatile</a:t>
            </a:r>
            <a:r>
              <a:rPr lang="en-US" dirty="0">
                <a:latin typeface="Comic Sans MS" panose="030F0702030302020204" pitchFamily="66" charset="0"/>
              </a:rPr>
              <a:t> </a:t>
            </a:r>
            <a:r>
              <a:rPr lang="en-US" dirty="0" err="1">
                <a:latin typeface="Comic Sans MS" panose="030F0702030302020204" pitchFamily="66" charset="0"/>
              </a:rPr>
              <a:t>ImageIcon</a:t>
            </a:r>
            <a:r>
              <a:rPr lang="en-US" dirty="0">
                <a:latin typeface="Comic Sans MS" panose="030F0702030302020204" pitchFamily="66" charset="0"/>
              </a:rPr>
              <a:t> </a:t>
            </a:r>
            <a:r>
              <a:rPr lang="en-US" dirty="0" err="1">
                <a:latin typeface="Comic Sans MS" panose="030F0702030302020204" pitchFamily="66" charset="0"/>
              </a:rPr>
              <a:t>imageIcon</a:t>
            </a:r>
            <a:r>
              <a:rPr lang="en-US" dirty="0">
                <a:latin typeface="Comic Sans MS" panose="030F0702030302020204" pitchFamily="66" charset="0"/>
              </a:rPr>
              <a:t>; //to protect reads in multithread</a:t>
            </a:r>
          </a:p>
          <a:p>
            <a:r>
              <a:rPr lang="en-US" dirty="0">
                <a:latin typeface="Comic Sans MS" panose="030F0702030302020204" pitchFamily="66" charset="0"/>
              </a:rPr>
              <a:t>   final URL </a:t>
            </a:r>
            <a:r>
              <a:rPr lang="en-US" dirty="0" err="1">
                <a:latin typeface="Comic Sans MS" panose="030F0702030302020204" pitchFamily="66" charset="0"/>
              </a:rPr>
              <a:t>imageURL;Thread</a:t>
            </a:r>
            <a:r>
              <a:rPr lang="en-US" dirty="0">
                <a:latin typeface="Comic Sans MS" panose="030F0702030302020204" pitchFamily="66" charset="0"/>
              </a:rPr>
              <a:t> worker; </a:t>
            </a:r>
            <a:r>
              <a:rPr lang="en-US" dirty="0" err="1">
                <a:latin typeface="Comic Sans MS" panose="030F0702030302020204" pitchFamily="66" charset="0"/>
              </a:rPr>
              <a:t>boolean</a:t>
            </a:r>
            <a:r>
              <a:rPr lang="en-US" dirty="0">
                <a:latin typeface="Comic Sans MS" panose="030F0702030302020204" pitchFamily="66" charset="0"/>
              </a:rPr>
              <a:t> retrieving=false;</a:t>
            </a:r>
          </a:p>
          <a:p>
            <a:r>
              <a:rPr lang="en-US" dirty="0">
                <a:latin typeface="Comic Sans MS" panose="030F0702030302020204" pitchFamily="66" charset="0"/>
              </a:rPr>
              <a:t> </a:t>
            </a:r>
            <a:r>
              <a:rPr lang="en-US" dirty="0">
                <a:solidFill>
                  <a:srgbClr val="428EB3"/>
                </a:solidFill>
                <a:latin typeface="Comic Sans MS" panose="030F0702030302020204" pitchFamily="66" charset="0"/>
              </a:rPr>
              <a:t>public</a:t>
            </a:r>
            <a:r>
              <a:rPr lang="en-US" dirty="0">
                <a:latin typeface="Comic Sans MS" panose="030F0702030302020204" pitchFamily="66" charset="0"/>
              </a:rPr>
              <a:t> </a:t>
            </a:r>
            <a:r>
              <a:rPr lang="en-US" dirty="0" err="1">
                <a:latin typeface="Comic Sans MS" panose="030F0702030302020204" pitchFamily="66" charset="0"/>
              </a:rPr>
              <a:t>ImageProxy</a:t>
            </a:r>
            <a:r>
              <a:rPr lang="en-US" dirty="0">
                <a:latin typeface="Comic Sans MS" panose="030F0702030302020204" pitchFamily="66" charset="0"/>
              </a:rPr>
              <a:t>(URL </a:t>
            </a:r>
            <a:r>
              <a:rPr lang="en-US" dirty="0" err="1">
                <a:latin typeface="Comic Sans MS" panose="030F0702030302020204" pitchFamily="66" charset="0"/>
              </a:rPr>
              <a:t>url</a:t>
            </a:r>
            <a:r>
              <a:rPr lang="en-US" dirty="0">
                <a:latin typeface="Comic Sans MS" panose="030F0702030302020204" pitchFamily="66" charset="0"/>
              </a:rPr>
              <a:t>){</a:t>
            </a:r>
            <a:r>
              <a:rPr lang="en-US" dirty="0" err="1">
                <a:latin typeface="Comic Sans MS" panose="030F0702030302020204" pitchFamily="66" charset="0"/>
              </a:rPr>
              <a:t>imageURL</a:t>
            </a:r>
            <a:r>
              <a:rPr lang="en-US" dirty="0">
                <a:latin typeface="Comic Sans MS" panose="030F0702030302020204" pitchFamily="66" charset="0"/>
              </a:rPr>
              <a:t>=</a:t>
            </a:r>
            <a:r>
              <a:rPr lang="en-US" dirty="0" err="1">
                <a:latin typeface="Comic Sans MS" panose="030F0702030302020204" pitchFamily="66" charset="0"/>
              </a:rPr>
              <a:t>url</a:t>
            </a:r>
            <a:r>
              <a:rPr lang="en-US" dirty="0">
                <a:latin typeface="Comic Sans MS" panose="030F0702030302020204" pitchFamily="66" charset="0"/>
              </a:rPr>
              <a:t>;} 		</a:t>
            </a:r>
          </a:p>
          <a:p>
            <a:r>
              <a:rPr lang="en-US" dirty="0">
                <a:latin typeface="Comic Sans MS" panose="030F0702030302020204" pitchFamily="66" charset="0"/>
              </a:rPr>
              <a:t> </a:t>
            </a:r>
            <a:r>
              <a:rPr lang="en-US" dirty="0">
                <a:solidFill>
                  <a:srgbClr val="428EB3"/>
                </a:solidFill>
                <a:latin typeface="Comic Sans MS" panose="030F0702030302020204" pitchFamily="66" charset="0"/>
              </a:rPr>
              <a:t>public</a:t>
            </a:r>
            <a:r>
              <a:rPr lang="en-US" dirty="0">
                <a:latin typeface="Comic Sans MS" panose="030F0702030302020204" pitchFamily="66" charset="0"/>
              </a:rPr>
              <a:t> int </a:t>
            </a:r>
            <a:r>
              <a:rPr lang="en-US" dirty="0" err="1">
                <a:latin typeface="Comic Sans MS" panose="030F0702030302020204" pitchFamily="66" charset="0"/>
              </a:rPr>
              <a:t>getIconHeight</a:t>
            </a:r>
            <a:r>
              <a:rPr lang="en-US" dirty="0">
                <a:latin typeface="Comic Sans MS" panose="030F0702030302020204" pitchFamily="66" charset="0"/>
              </a:rPr>
              <a:t>(){</a:t>
            </a:r>
          </a:p>
          <a:p>
            <a:r>
              <a:rPr lang="en-US" dirty="0">
                <a:latin typeface="Comic Sans MS" panose="030F0702030302020204" pitchFamily="66" charset="0"/>
              </a:rPr>
              <a:t>     if(</a:t>
            </a:r>
            <a:r>
              <a:rPr lang="en-US" dirty="0" err="1">
                <a:latin typeface="Comic Sans MS" panose="030F0702030302020204" pitchFamily="66" charset="0"/>
              </a:rPr>
              <a:t>imageIcon</a:t>
            </a:r>
            <a:r>
              <a:rPr lang="en-US" dirty="0">
                <a:latin typeface="Comic Sans MS" panose="030F0702030302020204" pitchFamily="66" charset="0"/>
              </a:rPr>
              <a:t>==null) return 800 //default until icon is loaded</a:t>
            </a:r>
          </a:p>
          <a:p>
            <a:r>
              <a:rPr lang="en-US" dirty="0">
                <a:latin typeface="Comic Sans MS" panose="030F0702030302020204" pitchFamily="66" charset="0"/>
              </a:rPr>
              <a:t>     else return </a:t>
            </a:r>
            <a:r>
              <a:rPr lang="en-US" dirty="0" err="1">
                <a:latin typeface="Comic Sans MS" panose="030F0702030302020204" pitchFamily="66" charset="0"/>
              </a:rPr>
              <a:t>imgicon.getIconHeight</a:t>
            </a:r>
            <a:r>
              <a:rPr lang="en-US" dirty="0">
                <a:latin typeface="Comic Sans MS" panose="030F0702030302020204" pitchFamily="66" charset="0"/>
              </a:rPr>
              <a:t>();}</a:t>
            </a:r>
          </a:p>
          <a:p>
            <a:r>
              <a:rPr lang="en-US" dirty="0">
                <a:latin typeface="Comic Sans MS" panose="030F0702030302020204" pitchFamily="66" charset="0"/>
              </a:rPr>
              <a:t> </a:t>
            </a:r>
            <a:r>
              <a:rPr lang="en-US" dirty="0">
                <a:solidFill>
                  <a:srgbClr val="428EB3"/>
                </a:solidFill>
                <a:latin typeface="Comic Sans MS" panose="030F0702030302020204" pitchFamily="66" charset="0"/>
              </a:rPr>
              <a:t>public</a:t>
            </a:r>
            <a:r>
              <a:rPr lang="en-US" dirty="0">
                <a:latin typeface="Comic Sans MS" panose="030F0702030302020204" pitchFamily="66" charset="0"/>
              </a:rPr>
              <a:t> </a:t>
            </a:r>
            <a:r>
              <a:rPr lang="en-US" dirty="0">
                <a:solidFill>
                  <a:srgbClr val="428EB3"/>
                </a:solidFill>
                <a:latin typeface="Comic Sans MS" panose="030F0702030302020204" pitchFamily="66" charset="0"/>
              </a:rPr>
              <a:t>void</a:t>
            </a:r>
            <a:r>
              <a:rPr lang="en-US" dirty="0">
                <a:latin typeface="Comic Sans MS" panose="030F0702030302020204" pitchFamily="66" charset="0"/>
              </a:rPr>
              <a:t> </a:t>
            </a:r>
            <a:r>
              <a:rPr lang="en-US" dirty="0" err="1">
                <a:latin typeface="Comic Sans MS" panose="030F0702030302020204" pitchFamily="66" charset="0"/>
              </a:rPr>
              <a:t>paintIcon</a:t>
            </a:r>
            <a:r>
              <a:rPr lang="en-US" dirty="0">
                <a:latin typeface="Comic Sans MS" panose="030F0702030302020204" pitchFamily="66" charset="0"/>
              </a:rPr>
              <a:t>(final Component c , Graphics g, int x, int y){</a:t>
            </a:r>
          </a:p>
          <a:p>
            <a:r>
              <a:rPr lang="en-US" dirty="0">
                <a:latin typeface="Comic Sans MS" panose="030F0702030302020204" pitchFamily="66" charset="0"/>
              </a:rPr>
              <a:t>    if(</a:t>
            </a:r>
            <a:r>
              <a:rPr lang="en-US" dirty="0" err="1">
                <a:latin typeface="Comic Sans MS" panose="030F0702030302020204" pitchFamily="66" charset="0"/>
              </a:rPr>
              <a:t>imageIcon</a:t>
            </a:r>
            <a:r>
              <a:rPr lang="en-US" dirty="0">
                <a:latin typeface="Comic Sans MS" panose="030F0702030302020204" pitchFamily="66" charset="0"/>
              </a:rPr>
              <a:t>!=null) </a:t>
            </a:r>
            <a:r>
              <a:rPr lang="en-US" dirty="0" err="1">
                <a:latin typeface="Comic Sans MS" panose="030F0702030302020204" pitchFamily="66" charset="0"/>
              </a:rPr>
              <a:t>imageicon.paintIcon</a:t>
            </a:r>
            <a:r>
              <a:rPr lang="en-US" dirty="0">
                <a:latin typeface="Comic Sans MS" panose="030F0702030302020204" pitchFamily="66" charset="0"/>
              </a:rPr>
              <a:t>(</a:t>
            </a:r>
            <a:r>
              <a:rPr lang="en-US" dirty="0" err="1">
                <a:latin typeface="Comic Sans MS" panose="030F0702030302020204" pitchFamily="66" charset="0"/>
              </a:rPr>
              <a:t>g,g,x,y</a:t>
            </a:r>
            <a:r>
              <a:rPr lang="en-US" dirty="0">
                <a:latin typeface="Comic Sans MS" panose="030F0702030302020204" pitchFamily="66" charset="0"/>
              </a:rPr>
              <a:t>); //simple delegation</a:t>
            </a:r>
          </a:p>
          <a:p>
            <a:r>
              <a:rPr lang="en-US" dirty="0">
                <a:latin typeface="Comic Sans MS" panose="030F0702030302020204" pitchFamily="66" charset="0"/>
              </a:rPr>
              <a:t>    else {// do not stall. Show something while loading</a:t>
            </a:r>
          </a:p>
          <a:p>
            <a:r>
              <a:rPr lang="en-US" dirty="0">
                <a:latin typeface="Comic Sans MS" panose="030F0702030302020204" pitchFamily="66" charset="0"/>
              </a:rPr>
              <a:t>         </a:t>
            </a:r>
            <a:r>
              <a:rPr lang="en-US" dirty="0" err="1">
                <a:latin typeface="Comic Sans MS" panose="030F0702030302020204" pitchFamily="66" charset="0"/>
              </a:rPr>
              <a:t>g.drawString</a:t>
            </a:r>
            <a:r>
              <a:rPr lang="en-US" dirty="0">
                <a:latin typeface="Comic Sans MS" panose="030F0702030302020204" pitchFamily="66" charset="0"/>
              </a:rPr>
              <a:t>(“Loading image….”, x+300, y+200);</a:t>
            </a:r>
          </a:p>
          <a:p>
            <a:r>
              <a:rPr lang="en-US" dirty="0">
                <a:latin typeface="Comic Sans MS" panose="030F0702030302020204" pitchFamily="66" charset="0"/>
              </a:rPr>
              <a:t>         if (!retrieving) {  </a:t>
            </a:r>
          </a:p>
          <a:p>
            <a:r>
              <a:rPr lang="en-US" dirty="0">
                <a:latin typeface="Comic Sans MS" panose="030F0702030302020204" pitchFamily="66" charset="0"/>
              </a:rPr>
              <a:t>               retrieving=true;</a:t>
            </a:r>
          </a:p>
          <a:p>
            <a:r>
              <a:rPr lang="en-US" dirty="0">
                <a:latin typeface="Comic Sans MS" panose="030F0702030302020204" pitchFamily="66" charset="0"/>
              </a:rPr>
              <a:t>               worker=new Thread(new Runnable(){</a:t>
            </a:r>
          </a:p>
          <a:p>
            <a:r>
              <a:rPr lang="en-US" dirty="0">
                <a:latin typeface="Comic Sans MS" panose="030F0702030302020204" pitchFamily="66" charset="0"/>
              </a:rPr>
              <a:t>                         </a:t>
            </a:r>
            <a:r>
              <a:rPr lang="en-US" dirty="0">
                <a:solidFill>
                  <a:srgbClr val="428EB3"/>
                </a:solidFill>
                <a:latin typeface="Comic Sans MS" panose="030F0702030302020204" pitchFamily="66" charset="0"/>
              </a:rPr>
              <a:t>public</a:t>
            </a:r>
            <a:r>
              <a:rPr lang="en-US" dirty="0">
                <a:latin typeface="Comic Sans MS" panose="030F0702030302020204" pitchFamily="66" charset="0"/>
              </a:rPr>
              <a:t> </a:t>
            </a:r>
            <a:r>
              <a:rPr lang="en-US" dirty="0">
                <a:solidFill>
                  <a:srgbClr val="428EB3"/>
                </a:solidFill>
                <a:latin typeface="Comic Sans MS" panose="030F0702030302020204" pitchFamily="66" charset="0"/>
              </a:rPr>
              <a:t>void</a:t>
            </a:r>
            <a:r>
              <a:rPr lang="en-US" dirty="0">
                <a:latin typeface="Comic Sans MS" panose="030F0702030302020204" pitchFamily="66" charset="0"/>
              </a:rPr>
              <a:t> run{    //worker thread loads the image</a:t>
            </a:r>
          </a:p>
          <a:p>
            <a:r>
              <a:rPr lang="en-US" dirty="0">
                <a:latin typeface="Comic Sans MS" panose="030F0702030302020204" pitchFamily="66" charset="0"/>
              </a:rPr>
              <a:t>                            try{  </a:t>
            </a:r>
          </a:p>
          <a:p>
            <a:r>
              <a:rPr lang="en-US" dirty="0">
                <a:latin typeface="Comic Sans MS" panose="030F0702030302020204" pitchFamily="66" charset="0"/>
              </a:rPr>
              <a:t>                               </a:t>
            </a:r>
            <a:r>
              <a:rPr lang="en-US" dirty="0" err="1">
                <a:latin typeface="Comic Sans MS" panose="030F0702030302020204" pitchFamily="66" charset="0"/>
              </a:rPr>
              <a:t>setImageIcon</a:t>
            </a:r>
            <a:r>
              <a:rPr lang="en-US" dirty="0">
                <a:latin typeface="Comic Sans MS" panose="030F0702030302020204" pitchFamily="66" charset="0"/>
              </a:rPr>
              <a:t>(new </a:t>
            </a:r>
            <a:r>
              <a:rPr lang="en-US" dirty="0" err="1">
                <a:latin typeface="Comic Sans MS" panose="030F0702030302020204" pitchFamily="66" charset="0"/>
              </a:rPr>
              <a:t>ImageIcon</a:t>
            </a:r>
            <a:r>
              <a:rPr lang="en-US" dirty="0">
                <a:latin typeface="Comic Sans MS" panose="030F0702030302020204" pitchFamily="66" charset="0"/>
              </a:rPr>
              <a:t>(</a:t>
            </a:r>
            <a:r>
              <a:rPr lang="en-US" dirty="0" err="1">
                <a:latin typeface="Comic Sans MS" panose="030F0702030302020204" pitchFamily="66" charset="0"/>
              </a:rPr>
              <a:t>imageURL</a:t>
            </a:r>
            <a:r>
              <a:rPr lang="en-US" dirty="0">
                <a:latin typeface="Comic Sans MS" panose="030F0702030302020204" pitchFamily="66" charset="0"/>
              </a:rPr>
              <a:t>, “</a:t>
            </a:r>
            <a:r>
              <a:rPr lang="en-US" dirty="0" err="1">
                <a:latin typeface="Comic Sans MS" panose="030F0702030302020204" pitchFamily="66" charset="0"/>
              </a:rPr>
              <a:t>MyIcon</a:t>
            </a:r>
            <a:r>
              <a:rPr lang="en-US" dirty="0">
                <a:latin typeface="Comic Sans MS" panose="030F0702030302020204" pitchFamily="66" charset="0"/>
              </a:rPr>
              <a:t>”));</a:t>
            </a:r>
          </a:p>
          <a:p>
            <a:r>
              <a:rPr lang="en-US" dirty="0">
                <a:latin typeface="Comic Sans MS" panose="030F0702030302020204" pitchFamily="66" charset="0"/>
              </a:rPr>
              <a:t>                               </a:t>
            </a:r>
            <a:r>
              <a:rPr lang="en-US" dirty="0" err="1">
                <a:latin typeface="Comic Sans MS" panose="030F0702030302020204" pitchFamily="66" charset="0"/>
              </a:rPr>
              <a:t>c.paint</a:t>
            </a:r>
            <a:r>
              <a:rPr lang="en-US" dirty="0">
                <a:latin typeface="Comic Sans MS" panose="030F0702030302020204" pitchFamily="66" charset="0"/>
              </a:rPr>
              <a:t>(); //display when ready</a:t>
            </a:r>
          </a:p>
          <a:p>
            <a:r>
              <a:rPr lang="en-US" dirty="0">
                <a:latin typeface="Comic Sans MS" panose="030F0702030302020204" pitchFamily="66" charset="0"/>
              </a:rPr>
              <a:t>                            }catch(Exception e) {</a:t>
            </a:r>
            <a:r>
              <a:rPr lang="en-US" dirty="0" err="1">
                <a:latin typeface="Comic Sans MS" panose="030F0702030302020204" pitchFamily="66" charset="0"/>
              </a:rPr>
              <a:t>e.printStackTrace</a:t>
            </a:r>
            <a:r>
              <a:rPr lang="en-US" dirty="0">
                <a:latin typeface="Comic Sans MS" panose="030F0702030302020204" pitchFamily="66" charset="0"/>
              </a:rPr>
              <a:t>();}}};</a:t>
            </a:r>
          </a:p>
          <a:p>
            <a:r>
              <a:rPr lang="en-US" dirty="0">
                <a:latin typeface="Comic Sans MS" panose="030F0702030302020204" pitchFamily="66" charset="0"/>
              </a:rPr>
              <a:t>                </a:t>
            </a:r>
            <a:r>
              <a:rPr lang="en-US" dirty="0" err="1">
                <a:latin typeface="Comic Sans MS" panose="030F0702030302020204" pitchFamily="66" charset="0"/>
              </a:rPr>
              <a:t>worker.start</a:t>
            </a:r>
            <a:r>
              <a:rPr lang="en-US" dirty="0">
                <a:latin typeface="Comic Sans MS" panose="030F0702030302020204" pitchFamily="66" charset="0"/>
              </a:rPr>
              <a:t>();//worker setup done. Start loading</a:t>
            </a:r>
          </a:p>
          <a:p>
            <a:r>
              <a:rPr lang="en-US" dirty="0">
                <a:latin typeface="Comic Sans MS" panose="030F0702030302020204" pitchFamily="66" charset="0"/>
              </a:rPr>
              <a:t>    }</a:t>
            </a:r>
          </a:p>
          <a:p>
            <a:r>
              <a:rPr lang="en-US" dirty="0">
                <a:latin typeface="Comic Sans MS" panose="030F0702030302020204" pitchFamily="66" charset="0"/>
              </a:rPr>
              <a:t> synchronized </a:t>
            </a:r>
            <a:r>
              <a:rPr lang="en-US" dirty="0">
                <a:solidFill>
                  <a:srgbClr val="428EB3"/>
                </a:solidFill>
                <a:latin typeface="Comic Sans MS" panose="030F0702030302020204" pitchFamily="66" charset="0"/>
              </a:rPr>
              <a:t>void</a:t>
            </a:r>
            <a:r>
              <a:rPr lang="en-US" dirty="0">
                <a:latin typeface="Comic Sans MS" panose="030F0702030302020204" pitchFamily="66" charset="0"/>
              </a:rPr>
              <a:t> </a:t>
            </a:r>
            <a:r>
              <a:rPr lang="en-US" dirty="0" err="1">
                <a:latin typeface="Comic Sans MS" panose="030F0702030302020204" pitchFamily="66" charset="0"/>
              </a:rPr>
              <a:t>setImageIcon</a:t>
            </a:r>
            <a:r>
              <a:rPr lang="en-US" dirty="0">
                <a:latin typeface="Comic Sans MS" panose="030F0702030302020204" pitchFamily="66" charset="0"/>
              </a:rPr>
              <a:t>(</a:t>
            </a:r>
            <a:r>
              <a:rPr lang="en-US" dirty="0" err="1">
                <a:latin typeface="Comic Sans MS" panose="030F0702030302020204" pitchFamily="66" charset="0"/>
              </a:rPr>
              <a:t>ImageIcon</a:t>
            </a:r>
            <a:r>
              <a:rPr lang="en-US" dirty="0">
                <a:latin typeface="Comic Sans MS" panose="030F0702030302020204" pitchFamily="66" charset="0"/>
              </a:rPr>
              <a:t> </a:t>
            </a:r>
            <a:r>
              <a:rPr lang="en-US" dirty="0" err="1">
                <a:latin typeface="Comic Sans MS" panose="030F0702030302020204" pitchFamily="66" charset="0"/>
              </a:rPr>
              <a:t>i</a:t>
            </a:r>
            <a:r>
              <a:rPr lang="en-US" dirty="0">
                <a:latin typeface="Comic Sans MS" panose="030F0702030302020204" pitchFamily="66" charset="0"/>
              </a:rPr>
              <a:t>) {</a:t>
            </a:r>
            <a:r>
              <a:rPr lang="en-US" dirty="0" err="1">
                <a:latin typeface="Comic Sans MS" panose="030F0702030302020204" pitchFamily="66" charset="0"/>
              </a:rPr>
              <a:t>imageIcon</a:t>
            </a:r>
            <a:r>
              <a:rPr lang="en-US" dirty="0">
                <a:latin typeface="Comic Sans MS" panose="030F0702030302020204" pitchFamily="66" charset="0"/>
              </a:rPr>
              <a:t>=I;}</a:t>
            </a:r>
          </a:p>
          <a:p>
            <a:r>
              <a:rPr lang="en-US" dirty="0">
                <a:latin typeface="Comic Sans MS" panose="030F0702030302020204" pitchFamily="66" charset="0"/>
              </a:rPr>
              <a:t>}</a:t>
            </a:r>
          </a:p>
        </p:txBody>
      </p:sp>
      <p:sp>
        <p:nvSpPr>
          <p:cNvPr id="3" name="TextBox 2">
            <a:extLst>
              <a:ext uri="{FF2B5EF4-FFF2-40B4-BE49-F238E27FC236}">
                <a16:creationId xmlns:a16="http://schemas.microsoft.com/office/drawing/2014/main" id="{15BDCF90-5370-A043-CC3F-A1063F70EC60}"/>
              </a:ext>
            </a:extLst>
          </p:cNvPr>
          <p:cNvSpPr txBox="1"/>
          <p:nvPr/>
        </p:nvSpPr>
        <p:spPr>
          <a:xfrm>
            <a:off x="5569523" y="6488668"/>
            <a:ext cx="3672800" cy="369332"/>
          </a:xfrm>
          <a:prstGeom prst="rect">
            <a:avLst/>
          </a:prstGeom>
          <a:noFill/>
        </p:spPr>
        <p:txBody>
          <a:bodyPr wrap="none" rtlCol="0">
            <a:spAutoFit/>
          </a:bodyPr>
          <a:lstStyle/>
          <a:p>
            <a:r>
              <a:rPr lang="en-US" dirty="0"/>
              <a:t>Source: Head first design patterns</a:t>
            </a:r>
          </a:p>
        </p:txBody>
      </p:sp>
      <p:sp>
        <p:nvSpPr>
          <p:cNvPr id="4" name="TextBox 3">
            <a:extLst>
              <a:ext uri="{FF2B5EF4-FFF2-40B4-BE49-F238E27FC236}">
                <a16:creationId xmlns:a16="http://schemas.microsoft.com/office/drawing/2014/main" id="{1BBEE91E-840D-C5DE-7614-D8B7D3B0FDD4}"/>
              </a:ext>
            </a:extLst>
          </p:cNvPr>
          <p:cNvSpPr txBox="1"/>
          <p:nvPr/>
        </p:nvSpPr>
        <p:spPr>
          <a:xfrm>
            <a:off x="5978013" y="77546"/>
            <a:ext cx="2736647" cy="369332"/>
          </a:xfrm>
          <a:prstGeom prst="rect">
            <a:avLst/>
          </a:prstGeom>
          <a:noFill/>
        </p:spPr>
        <p:txBody>
          <a:bodyPr wrap="none" rtlCol="0">
            <a:spAutoFit/>
          </a:bodyPr>
          <a:lstStyle/>
          <a:p>
            <a:r>
              <a:rPr lang="en-US" kern="1200" dirty="0">
                <a:solidFill>
                  <a:schemeClr val="bg2"/>
                </a:solidFill>
                <a:latin typeface="Arial" panose="020B0604020202020204" pitchFamily="34" charset="0"/>
                <a:ea typeface="+mn-ea"/>
                <a:cs typeface="+mn-cs"/>
              </a:rPr>
              <a:t>Whole class in one place</a:t>
            </a:r>
          </a:p>
        </p:txBody>
      </p:sp>
    </p:spTree>
    <p:extLst>
      <p:ext uri="{BB962C8B-B14F-4D97-AF65-F5344CB8AC3E}">
        <p14:creationId xmlns:p14="http://schemas.microsoft.com/office/powerpoint/2010/main" val="1121134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79253EA9-A95A-9247-8119-E0358D5A445A}"/>
              </a:ext>
            </a:extLst>
          </p:cNvPr>
          <p:cNvSpPr>
            <a:spLocks noGrp="1"/>
          </p:cNvSpPr>
          <p:nvPr>
            <p:ph type="title"/>
          </p:nvPr>
        </p:nvSpPr>
        <p:spPr/>
        <p:txBody>
          <a:bodyPr/>
          <a:lstStyle/>
          <a:p>
            <a:r>
              <a:rPr lang="en-US" altLang="en-US" sz="4000" dirty="0"/>
              <a:t>Exercise: Draw a diagram </a:t>
            </a:r>
            <a:endParaRPr lang="tr-TR" altLang="en-US" sz="4000" dirty="0"/>
          </a:p>
        </p:txBody>
      </p:sp>
      <p:sp>
        <p:nvSpPr>
          <p:cNvPr id="75779" name="Content Placeholder 2">
            <a:extLst>
              <a:ext uri="{FF2B5EF4-FFF2-40B4-BE49-F238E27FC236}">
                <a16:creationId xmlns:a16="http://schemas.microsoft.com/office/drawing/2014/main" id="{03617310-369C-A3A8-939F-64BFAACBBC5D}"/>
              </a:ext>
            </a:extLst>
          </p:cNvPr>
          <p:cNvSpPr>
            <a:spLocks noGrp="1"/>
          </p:cNvSpPr>
          <p:nvPr>
            <p:ph idx="1"/>
          </p:nvPr>
        </p:nvSpPr>
        <p:spPr>
          <a:xfrm>
            <a:off x="457200" y="1510752"/>
            <a:ext cx="8229600" cy="4532109"/>
          </a:xfrm>
        </p:spPr>
        <p:txBody>
          <a:bodyPr/>
          <a:lstStyle/>
          <a:p>
            <a:r>
              <a:rPr lang="en-US" altLang="en-US" sz="2800" dirty="0"/>
              <a:t>We need to use only a few methods of some costly objects we'll initialize those objects when we need them entirely. </a:t>
            </a:r>
          </a:p>
          <a:p>
            <a:r>
              <a:rPr lang="en-US" altLang="en-US" sz="2800" dirty="0"/>
              <a:t>Until that point, we can use some light objects exposing the same interface as the heavy objects.</a:t>
            </a:r>
          </a:p>
          <a:p>
            <a:r>
              <a:rPr lang="en-US" altLang="en-US" sz="2800" dirty="0"/>
              <a:t>What are the participants?</a:t>
            </a:r>
            <a:endParaRPr lang="tr-TR" altLang="en-US" sz="2800" dirty="0"/>
          </a:p>
          <a:p>
            <a:endParaRPr lang="tr-TR" alt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2C73983-7574-168A-9AAD-5DBA263B0128}"/>
              </a:ext>
            </a:extLst>
          </p:cNvPr>
          <p:cNvSpPr>
            <a:spLocks noGrp="1" noChangeArrowheads="1"/>
          </p:cNvSpPr>
          <p:nvPr>
            <p:ph type="title"/>
          </p:nvPr>
        </p:nvSpPr>
        <p:spPr/>
        <p:txBody>
          <a:bodyPr/>
          <a:lstStyle/>
          <a:p>
            <a:pPr eaLnBrk="1" hangingPunct="1"/>
            <a:r>
              <a:rPr lang="en-US" altLang="tr-TR" dirty="0"/>
              <a:t>Protection proxy</a:t>
            </a:r>
          </a:p>
        </p:txBody>
      </p:sp>
      <p:sp>
        <p:nvSpPr>
          <p:cNvPr id="78851" name="Rectangle 3">
            <a:extLst>
              <a:ext uri="{FF2B5EF4-FFF2-40B4-BE49-F238E27FC236}">
                <a16:creationId xmlns:a16="http://schemas.microsoft.com/office/drawing/2014/main" id="{BAD7891C-6A42-F2D6-B18C-5542C4189371}"/>
              </a:ext>
            </a:extLst>
          </p:cNvPr>
          <p:cNvSpPr>
            <a:spLocks noGrp="1" noChangeArrowheads="1"/>
          </p:cNvSpPr>
          <p:nvPr>
            <p:ph idx="1"/>
          </p:nvPr>
        </p:nvSpPr>
        <p:spPr/>
        <p:txBody>
          <a:bodyPr/>
          <a:lstStyle/>
          <a:p>
            <a:pPr eaLnBrk="1" hangingPunct="1"/>
            <a:r>
              <a:rPr lang="en-US" altLang="tr-TR" sz="2800" dirty="0"/>
              <a:t>like a secretary doesn’t forward all the phone calls to a manager</a:t>
            </a:r>
          </a:p>
          <a:p>
            <a:pPr eaLnBrk="1" hangingPunct="1"/>
            <a:r>
              <a:rPr lang="en-US" altLang="tr-TR" sz="2800" dirty="0"/>
              <a:t>Example 1: only owner modifies its personal data in a chat application</a:t>
            </a:r>
          </a:p>
          <a:p>
            <a:pPr lvl="1" eaLnBrk="1" hangingPunct="1"/>
            <a:r>
              <a:rPr lang="en-US" altLang="tr-TR" sz="2400" dirty="0"/>
              <a:t>if a non-owner access to your personal info than a proxy is returned</a:t>
            </a:r>
          </a:p>
          <a:p>
            <a:pPr lvl="1" eaLnBrk="1" hangingPunct="1"/>
            <a:r>
              <a:rPr lang="en-US" altLang="tr-TR" sz="2400" dirty="0"/>
              <a:t>proxy allows get methods (query methods) but disallows set methods</a:t>
            </a:r>
          </a:p>
          <a:p>
            <a:pPr lvl="1" eaLnBrk="1" hangingPunct="1"/>
            <a:endParaRPr lang="en-US" altLang="tr-TR"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2C73983-7574-168A-9AAD-5DBA263B0128}"/>
              </a:ext>
            </a:extLst>
          </p:cNvPr>
          <p:cNvSpPr>
            <a:spLocks noGrp="1" noChangeArrowheads="1"/>
          </p:cNvSpPr>
          <p:nvPr>
            <p:ph type="title"/>
          </p:nvPr>
        </p:nvSpPr>
        <p:spPr/>
        <p:txBody>
          <a:bodyPr/>
          <a:lstStyle/>
          <a:p>
            <a:pPr eaLnBrk="1" hangingPunct="1"/>
            <a:r>
              <a:rPr lang="en-US" altLang="tr-TR" dirty="0"/>
              <a:t>Protection proxy</a:t>
            </a:r>
          </a:p>
        </p:txBody>
      </p:sp>
      <p:sp>
        <p:nvSpPr>
          <p:cNvPr id="78851" name="Rectangle 3">
            <a:extLst>
              <a:ext uri="{FF2B5EF4-FFF2-40B4-BE49-F238E27FC236}">
                <a16:creationId xmlns:a16="http://schemas.microsoft.com/office/drawing/2014/main" id="{BAD7891C-6A42-F2D6-B18C-5542C4189371}"/>
              </a:ext>
            </a:extLst>
          </p:cNvPr>
          <p:cNvSpPr>
            <a:spLocks noGrp="1" noChangeArrowheads="1"/>
          </p:cNvSpPr>
          <p:nvPr>
            <p:ph idx="1"/>
          </p:nvPr>
        </p:nvSpPr>
        <p:spPr>
          <a:xfrm>
            <a:off x="457200" y="1335291"/>
            <a:ext cx="8229600" cy="5383557"/>
          </a:xfrm>
        </p:spPr>
        <p:txBody>
          <a:bodyPr/>
          <a:lstStyle/>
          <a:p>
            <a:pPr eaLnBrk="1" hangingPunct="1"/>
            <a:r>
              <a:rPr lang="en-US" altLang="tr-TR" sz="2800" dirty="0"/>
              <a:t>like a secretary doesn’t forward all the phone calls to a manager</a:t>
            </a:r>
          </a:p>
          <a:p>
            <a:pPr eaLnBrk="1" hangingPunct="1"/>
            <a:r>
              <a:rPr lang="en-US" altLang="tr-TR" sz="2800" dirty="0"/>
              <a:t>Example</a:t>
            </a:r>
            <a:r>
              <a:rPr lang="en-US" altLang="tr-TR" dirty="0"/>
              <a:t> 2: </a:t>
            </a:r>
            <a:r>
              <a:rPr lang="en-US" altLang="tr-TR" sz="2400" dirty="0"/>
              <a:t>Grade information for a student</a:t>
            </a:r>
            <a:r>
              <a:rPr lang="en-US" altLang="tr-TR" sz="2400" b="1" dirty="0"/>
              <a:t> </a:t>
            </a:r>
            <a:r>
              <a:rPr lang="en-US" altLang="tr-TR" sz="2400" dirty="0"/>
              <a:t>shared by administrators and the student. Teachers have access to the grades of students in their own courses, and only those grade in their courses. </a:t>
            </a:r>
          </a:p>
          <a:p>
            <a:pPr lvl="1"/>
            <a:r>
              <a:rPr lang="en-US" altLang="tr-TR" sz="2000" dirty="0"/>
              <a:t>Grade information need protection.</a:t>
            </a:r>
          </a:p>
          <a:p>
            <a:r>
              <a:rPr lang="en-US" altLang="tr-TR" sz="2800" dirty="0"/>
              <a:t>Implementation issue:</a:t>
            </a:r>
          </a:p>
          <a:p>
            <a:pPr lvl="1"/>
            <a:r>
              <a:rPr lang="en-US" altLang="tr-TR" sz="2400" dirty="0"/>
              <a:t>A protection might refuse to perform an operation that the subject will perform</a:t>
            </a:r>
          </a:p>
          <a:p>
            <a:pPr lvl="2"/>
            <a:r>
              <a:rPr lang="en-US" altLang="tr-TR" sz="2000" dirty="0"/>
              <a:t>its interface may be  a subset of the subject’s.</a:t>
            </a:r>
          </a:p>
          <a:p>
            <a:pPr lvl="2"/>
            <a:endParaRPr lang="en-US" altLang="tr-TR" sz="2000" dirty="0"/>
          </a:p>
        </p:txBody>
      </p:sp>
    </p:spTree>
    <p:extLst>
      <p:ext uri="{BB962C8B-B14F-4D97-AF65-F5344CB8AC3E}">
        <p14:creationId xmlns:p14="http://schemas.microsoft.com/office/powerpoint/2010/main" val="1488124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902DF4-EF5A-B91F-552B-C43807C9E27E}"/>
              </a:ext>
            </a:extLst>
          </p:cNvPr>
          <p:cNvPicPr>
            <a:picLocks noChangeAspect="1"/>
          </p:cNvPicPr>
          <p:nvPr/>
        </p:nvPicPr>
        <p:blipFill>
          <a:blip r:embed="rId3"/>
          <a:stretch>
            <a:fillRect/>
          </a:stretch>
        </p:blipFill>
        <p:spPr>
          <a:xfrm>
            <a:off x="0" y="957648"/>
            <a:ext cx="9144000" cy="4942703"/>
          </a:xfrm>
          <a:prstGeom prst="rect">
            <a:avLst/>
          </a:prstGeom>
        </p:spPr>
      </p:pic>
      <p:sp>
        <p:nvSpPr>
          <p:cNvPr id="7" name="TextBox 6">
            <a:extLst>
              <a:ext uri="{FF2B5EF4-FFF2-40B4-BE49-F238E27FC236}">
                <a16:creationId xmlns:a16="http://schemas.microsoft.com/office/drawing/2014/main" id="{D1D43251-7BD0-01D8-0475-2C63A9DFCC86}"/>
              </a:ext>
            </a:extLst>
          </p:cNvPr>
          <p:cNvSpPr txBox="1"/>
          <p:nvPr/>
        </p:nvSpPr>
        <p:spPr>
          <a:xfrm>
            <a:off x="387624" y="5804451"/>
            <a:ext cx="8865705" cy="923330"/>
          </a:xfrm>
          <a:prstGeom prst="rect">
            <a:avLst/>
          </a:prstGeom>
          <a:noFill/>
        </p:spPr>
        <p:txBody>
          <a:bodyPr wrap="square" rtlCol="0">
            <a:spAutoFit/>
          </a:bodyPr>
          <a:lstStyle/>
          <a:p>
            <a:r>
              <a:rPr lang="en-US" dirty="0"/>
              <a:t>Dynamic Proxy in Java is a variation of Proxy.</a:t>
            </a:r>
          </a:p>
          <a:p>
            <a:r>
              <a:rPr lang="en-US" kern="1200" dirty="0">
                <a:solidFill>
                  <a:schemeClr val="tx1"/>
                </a:solidFill>
                <a:latin typeface="Arial" panose="020B0604020202020204" pitchFamily="34" charset="0"/>
                <a:ea typeface="+mn-ea"/>
                <a:cs typeface="+mn-cs"/>
              </a:rPr>
              <a:t>Instea</a:t>
            </a:r>
            <a:r>
              <a:rPr lang="en-US" dirty="0"/>
              <a:t>d of putting control behavior in proxy, we write code in the </a:t>
            </a:r>
            <a:r>
              <a:rPr lang="en-US" dirty="0" err="1"/>
              <a:t>InvocationHandler</a:t>
            </a:r>
            <a:r>
              <a:rPr lang="en-US" dirty="0"/>
              <a:t>.</a:t>
            </a:r>
          </a:p>
          <a:p>
            <a:r>
              <a:rPr lang="en-US" kern="1200" dirty="0">
                <a:solidFill>
                  <a:schemeClr val="tx1"/>
                </a:solidFill>
                <a:latin typeface="Arial" panose="020B0604020202020204" pitchFamily="34" charset="0"/>
                <a:ea typeface="+mn-ea"/>
                <a:cs typeface="+mn-cs"/>
              </a:rPr>
              <a:t>Proxy methods </a:t>
            </a:r>
            <a:r>
              <a:rPr lang="en-US" dirty="0"/>
              <a:t>delegate to invoke(Object proxy, Method m, Object[] </a:t>
            </a:r>
            <a:r>
              <a:rPr lang="en-US" dirty="0" err="1"/>
              <a:t>args</a:t>
            </a:r>
            <a:r>
              <a:rPr lang="en-US" dirty="0"/>
              <a:t>);</a:t>
            </a:r>
            <a:endParaRPr lang="en-US" kern="1200" dirty="0">
              <a:solidFill>
                <a:schemeClr val="tx1"/>
              </a:solidFill>
              <a:latin typeface="Arial" panose="020B0604020202020204" pitchFamily="34" charset="0"/>
              <a:ea typeface="+mn-ea"/>
              <a:cs typeface="+mn-cs"/>
            </a:endParaRPr>
          </a:p>
        </p:txBody>
      </p:sp>
    </p:spTree>
    <p:extLst>
      <p:ext uri="{BB962C8B-B14F-4D97-AF65-F5344CB8AC3E}">
        <p14:creationId xmlns:p14="http://schemas.microsoft.com/office/powerpoint/2010/main" val="281152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A60368-4557-BB9D-072E-E61C700461EB}"/>
              </a:ext>
            </a:extLst>
          </p:cNvPr>
          <p:cNvSpPr>
            <a:spLocks noGrp="1"/>
          </p:cNvSpPr>
          <p:nvPr>
            <p:ph type="title"/>
          </p:nvPr>
        </p:nvSpPr>
        <p:spPr/>
        <p:txBody>
          <a:bodyPr/>
          <a:lstStyle/>
          <a:p>
            <a:r>
              <a:rPr lang="en-US" dirty="0"/>
              <a:t>Implementation Issues</a:t>
            </a:r>
          </a:p>
        </p:txBody>
      </p:sp>
      <p:sp>
        <p:nvSpPr>
          <p:cNvPr id="6" name="Content Placeholder 5">
            <a:extLst>
              <a:ext uri="{FF2B5EF4-FFF2-40B4-BE49-F238E27FC236}">
                <a16:creationId xmlns:a16="http://schemas.microsoft.com/office/drawing/2014/main" id="{0FC103D7-32F6-9969-CEB0-B98CC2196882}"/>
              </a:ext>
            </a:extLst>
          </p:cNvPr>
          <p:cNvSpPr>
            <a:spLocks noGrp="1"/>
          </p:cNvSpPr>
          <p:nvPr>
            <p:ph idx="1"/>
          </p:nvPr>
        </p:nvSpPr>
        <p:spPr/>
        <p:txBody>
          <a:bodyPr/>
          <a:lstStyle/>
          <a:p>
            <a:r>
              <a:rPr lang="en-US" sz="2800" b="0" i="0" dirty="0">
                <a:solidFill>
                  <a:srgbClr val="000000"/>
                </a:solidFill>
                <a:effectLst/>
                <a:highlight>
                  <a:srgbClr val="FFFFFF"/>
                </a:highlight>
                <a:latin typeface="Times New Roman" panose="02020603050405020304" pitchFamily="18" charset="0"/>
              </a:rPr>
              <a:t>Proxy class can deal with its subject solely through an abstract interface</a:t>
            </a:r>
          </a:p>
          <a:p>
            <a:pPr lvl="1"/>
            <a:r>
              <a:rPr lang="en-US" sz="2400" b="0" i="0" u="sng" dirty="0">
                <a:solidFill>
                  <a:srgbClr val="000000"/>
                </a:solidFill>
                <a:effectLst/>
                <a:highlight>
                  <a:srgbClr val="FFFFFF"/>
                </a:highlight>
                <a:latin typeface="Times New Roman" panose="02020603050405020304" pitchFamily="18" charset="0"/>
              </a:rPr>
              <a:t>Not</a:t>
            </a:r>
            <a:r>
              <a:rPr lang="en-US" sz="2400" b="0" i="0" dirty="0">
                <a:solidFill>
                  <a:srgbClr val="000000"/>
                </a:solidFill>
                <a:effectLst/>
                <a:highlight>
                  <a:srgbClr val="FFFFFF"/>
                </a:highlight>
                <a:latin typeface="Times New Roman" panose="02020603050405020304" pitchFamily="18" charset="0"/>
              </a:rPr>
              <a:t> in virtual proxy. since it </a:t>
            </a:r>
            <a:r>
              <a:rPr lang="en-US" sz="2400" dirty="0">
                <a:solidFill>
                  <a:srgbClr val="000000"/>
                </a:solidFill>
                <a:highlight>
                  <a:srgbClr val="FFFFFF"/>
                </a:highlight>
                <a:latin typeface="Times New Roman" panose="02020603050405020304" pitchFamily="18" charset="0"/>
              </a:rPr>
              <a:t>will </a:t>
            </a:r>
            <a:r>
              <a:rPr lang="en-US" sz="2400" b="0" i="0" dirty="0">
                <a:solidFill>
                  <a:srgbClr val="000000"/>
                </a:solidFill>
                <a:effectLst/>
                <a:highlight>
                  <a:srgbClr val="FFFFFF"/>
                </a:highlight>
                <a:latin typeface="Times New Roman" panose="02020603050405020304" pitchFamily="18" charset="0"/>
              </a:rPr>
              <a:t>instantiate </a:t>
            </a:r>
            <a:r>
              <a:rPr lang="en-US" sz="2400" b="0" i="0" dirty="0" err="1">
                <a:solidFill>
                  <a:srgbClr val="000000"/>
                </a:solidFill>
                <a:effectLst/>
                <a:highlight>
                  <a:srgbClr val="FFFFFF"/>
                </a:highlight>
                <a:latin typeface="Times New Roman" panose="02020603050405020304" pitchFamily="18" charset="0"/>
              </a:rPr>
              <a:t>RealSubjects</a:t>
            </a:r>
            <a:r>
              <a:rPr lang="en-US" sz="2400" b="0" i="0" dirty="0">
                <a:solidFill>
                  <a:srgbClr val="000000"/>
                </a:solidFill>
                <a:effectLst/>
                <a:highlight>
                  <a:srgbClr val="FFFFFF"/>
                </a:highlight>
                <a:latin typeface="Times New Roman" panose="02020603050405020304" pitchFamily="18" charset="0"/>
              </a:rPr>
              <a:t>, they have to know the concrete class.</a:t>
            </a:r>
            <a:endParaRPr lang="en-US" sz="2400" b="0" i="1" dirty="0">
              <a:solidFill>
                <a:srgbClr val="000000"/>
              </a:solidFill>
              <a:effectLst/>
              <a:highlight>
                <a:srgbClr val="FFFFFF"/>
              </a:highlight>
              <a:latin typeface="Times New Roman" panose="02020603050405020304" pitchFamily="18" charset="0"/>
            </a:endParaRPr>
          </a:p>
          <a:p>
            <a:r>
              <a:rPr lang="en-US" sz="2800" b="0" dirty="0">
                <a:solidFill>
                  <a:srgbClr val="000000"/>
                </a:solidFill>
                <a:effectLst/>
                <a:highlight>
                  <a:srgbClr val="FFFFFF"/>
                </a:highlight>
                <a:latin typeface="Times New Roman" panose="02020603050405020304" pitchFamily="18" charset="0"/>
              </a:rPr>
              <a:t>Overloading the member access operator in C++</a:t>
            </a:r>
            <a:endParaRPr lang="en-US" sz="2800" dirty="0">
              <a:solidFill>
                <a:srgbClr val="000000"/>
              </a:solidFill>
              <a:highlight>
                <a:srgbClr val="FFFFFF"/>
              </a:highlight>
              <a:latin typeface="Times New Roman" panose="02020603050405020304" pitchFamily="18" charset="0"/>
            </a:endParaRPr>
          </a:p>
          <a:p>
            <a:pPr lvl="1"/>
            <a:r>
              <a:rPr lang="en-US" b="0" i="0" dirty="0">
                <a:solidFill>
                  <a:srgbClr val="000000"/>
                </a:solidFill>
                <a:effectLst/>
                <a:highlight>
                  <a:srgbClr val="FFFFFF"/>
                </a:highlight>
                <a:latin typeface="Times New Roman" panose="02020603050405020304" pitchFamily="18" charset="0"/>
              </a:rPr>
              <a:t> overloading operator-&gt;  lets you perform additional work whenever an object is dereferenced. </a:t>
            </a:r>
          </a:p>
          <a:p>
            <a:pPr lvl="1"/>
            <a:r>
              <a:rPr lang="en-US" b="0" i="0" dirty="0">
                <a:solidFill>
                  <a:srgbClr val="000000"/>
                </a:solidFill>
                <a:effectLst/>
                <a:highlight>
                  <a:srgbClr val="FFFFFF"/>
                </a:highlight>
                <a:latin typeface="Times New Roman" panose="02020603050405020304" pitchFamily="18" charset="0"/>
              </a:rPr>
              <a:t> the proxy behaves just like a pointer.</a:t>
            </a:r>
            <a:endParaRPr lang="en-US" dirty="0"/>
          </a:p>
        </p:txBody>
      </p:sp>
    </p:spTree>
    <p:extLst>
      <p:ext uri="{BB962C8B-B14F-4D97-AF65-F5344CB8AC3E}">
        <p14:creationId xmlns:p14="http://schemas.microsoft.com/office/powerpoint/2010/main" val="3765197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36FBA9D-72F4-719B-D92A-DF5A33F007FA}"/>
              </a:ext>
            </a:extLst>
          </p:cNvPr>
          <p:cNvSpPr>
            <a:spLocks noGrp="1"/>
          </p:cNvSpPr>
          <p:nvPr>
            <p:ph type="title"/>
          </p:nvPr>
        </p:nvSpPr>
        <p:spPr>
          <a:xfrm>
            <a:off x="457200" y="91445"/>
            <a:ext cx="9060426" cy="1371600"/>
          </a:xfrm>
        </p:spPr>
        <p:txBody>
          <a:bodyPr/>
          <a:lstStyle/>
          <a:p>
            <a:r>
              <a:rPr lang="en-US" dirty="0"/>
              <a:t>Example: Overloading -&gt; in C++</a:t>
            </a:r>
          </a:p>
        </p:txBody>
      </p:sp>
      <p:sp>
        <p:nvSpPr>
          <p:cNvPr id="3" name="Content Placeholder 2">
            <a:extLst>
              <a:ext uri="{FF2B5EF4-FFF2-40B4-BE49-F238E27FC236}">
                <a16:creationId xmlns:a16="http://schemas.microsoft.com/office/drawing/2014/main" id="{7E3F76FB-1040-D267-529B-AF6687377D9D}"/>
              </a:ext>
            </a:extLst>
          </p:cNvPr>
          <p:cNvSpPr>
            <a:spLocks noGrp="1"/>
          </p:cNvSpPr>
          <p:nvPr>
            <p:ph sz="half" idx="1"/>
          </p:nvPr>
        </p:nvSpPr>
        <p:spPr>
          <a:xfrm>
            <a:off x="280218" y="1414330"/>
            <a:ext cx="4291781" cy="5025799"/>
          </a:xfrm>
        </p:spPr>
        <p:txBody>
          <a:bodyPr/>
          <a:lstStyle/>
          <a:p>
            <a:pPr marL="0" indent="0">
              <a:buNone/>
            </a:pPr>
            <a:r>
              <a:rPr lang="en-US" sz="1800" dirty="0">
                <a:latin typeface="Comic Sans MS" panose="030F0702030302020204" pitchFamily="66" charset="0"/>
              </a:rPr>
              <a:t>class </a:t>
            </a:r>
            <a:r>
              <a:rPr lang="en-US" sz="1800" dirty="0" err="1">
                <a:latin typeface="Comic Sans MS" panose="030F0702030302020204" pitchFamily="66" charset="0"/>
              </a:rPr>
              <a:t>ImagePtr:Graphics</a:t>
            </a:r>
            <a:r>
              <a:rPr lang="en-US" sz="1800" dirty="0">
                <a:latin typeface="Comic Sans MS" panose="030F0702030302020204" pitchFamily="66" charset="0"/>
              </a:rPr>
              <a:t> {</a:t>
            </a:r>
          </a:p>
          <a:p>
            <a:pPr marL="0" indent="0">
              <a:buNone/>
            </a:pPr>
            <a:r>
              <a:rPr lang="en-US" sz="1800" dirty="0">
                <a:latin typeface="Comic Sans MS" panose="030F0702030302020204" pitchFamily="66" charset="0"/>
              </a:rPr>
              <a:t>    public:</a:t>
            </a:r>
          </a:p>
          <a:p>
            <a:pPr marL="0" indent="0">
              <a:buNone/>
            </a:pPr>
            <a:r>
              <a:rPr lang="en-US" sz="1800" dirty="0">
                <a:latin typeface="Comic Sans MS" panose="030F0702030302020204" pitchFamily="66" charset="0"/>
              </a:rPr>
              <a:t>        </a:t>
            </a:r>
            <a:r>
              <a:rPr lang="en-US" sz="1800" dirty="0" err="1">
                <a:latin typeface="Comic Sans MS" panose="030F0702030302020204" pitchFamily="66" charset="0"/>
              </a:rPr>
              <a:t>ImagePtr</a:t>
            </a:r>
            <a:r>
              <a:rPr lang="en-US" sz="1800" dirty="0">
                <a:latin typeface="Comic Sans MS" panose="030F0702030302020204" pitchFamily="66" charset="0"/>
              </a:rPr>
              <a:t>(const char* </a:t>
            </a:r>
            <a:r>
              <a:rPr lang="en-US" sz="1800" dirty="0" err="1">
                <a:latin typeface="Comic Sans MS" panose="030F0702030302020204" pitchFamily="66" charset="0"/>
              </a:rPr>
              <a:t>imageFile</a:t>
            </a:r>
            <a:r>
              <a:rPr lang="en-US" sz="1800" dirty="0">
                <a:latin typeface="Comic Sans MS" panose="030F0702030302020204" pitchFamily="66" charset="0"/>
              </a:rPr>
              <a:t>);</a:t>
            </a:r>
          </a:p>
          <a:p>
            <a:pPr marL="0" indent="0">
              <a:buNone/>
            </a:pPr>
            <a:r>
              <a:rPr lang="en-US" sz="1800" dirty="0">
                <a:latin typeface="Comic Sans MS" panose="030F0702030302020204" pitchFamily="66" charset="0"/>
              </a:rPr>
              <a:t>        virtual ~</a:t>
            </a:r>
            <a:r>
              <a:rPr lang="en-US" sz="1800" dirty="0" err="1">
                <a:latin typeface="Comic Sans MS" panose="030F0702030302020204" pitchFamily="66" charset="0"/>
              </a:rPr>
              <a:t>ImagePtr</a:t>
            </a:r>
            <a:r>
              <a:rPr lang="en-US" sz="1800" dirty="0">
                <a:latin typeface="Comic Sans MS" panose="030F0702030302020204" pitchFamily="66" charset="0"/>
              </a:rPr>
              <a:t>();</a:t>
            </a:r>
          </a:p>
          <a:p>
            <a:pPr marL="0" indent="0">
              <a:buNone/>
            </a:pPr>
            <a:r>
              <a:rPr lang="en-US" sz="1800" dirty="0">
                <a:latin typeface="Comic Sans MS" panose="030F0702030302020204" pitchFamily="66" charset="0"/>
              </a:rPr>
              <a:t>        virtual Image* </a:t>
            </a:r>
            <a:r>
              <a:rPr lang="en-US" sz="1800" dirty="0">
                <a:solidFill>
                  <a:srgbClr val="428EB3"/>
                </a:solidFill>
                <a:latin typeface="Comic Sans MS" panose="030F0702030302020204" pitchFamily="66" charset="0"/>
              </a:rPr>
              <a:t>operator-&gt;();</a:t>
            </a:r>
          </a:p>
          <a:p>
            <a:pPr marL="0" indent="0">
              <a:buNone/>
            </a:pPr>
            <a:r>
              <a:rPr lang="en-US" sz="1800" dirty="0">
                <a:latin typeface="Comic Sans MS" panose="030F0702030302020204" pitchFamily="66" charset="0"/>
              </a:rPr>
              <a:t>        virtual Image&amp; </a:t>
            </a:r>
            <a:r>
              <a:rPr lang="en-US" sz="1800" dirty="0">
                <a:solidFill>
                  <a:srgbClr val="428EB3"/>
                </a:solidFill>
                <a:latin typeface="Comic Sans MS" panose="030F0702030302020204" pitchFamily="66" charset="0"/>
              </a:rPr>
              <a:t>operator*();</a:t>
            </a:r>
          </a:p>
          <a:p>
            <a:pPr marL="0" indent="0">
              <a:buNone/>
            </a:pPr>
            <a:r>
              <a:rPr lang="en-US" sz="1800" dirty="0">
                <a:latin typeface="Comic Sans MS" panose="030F0702030302020204" pitchFamily="66" charset="0"/>
              </a:rPr>
              <a:t>    private:</a:t>
            </a:r>
          </a:p>
          <a:p>
            <a:pPr marL="0" indent="0">
              <a:buNone/>
            </a:pPr>
            <a:r>
              <a:rPr lang="en-US" sz="1800" dirty="0">
                <a:latin typeface="Comic Sans MS" panose="030F0702030302020204" pitchFamily="66" charset="0"/>
              </a:rPr>
              <a:t>        Image* </a:t>
            </a:r>
            <a:r>
              <a:rPr lang="en-US" sz="1800" dirty="0" err="1">
                <a:latin typeface="Comic Sans MS" panose="030F0702030302020204" pitchFamily="66" charset="0"/>
              </a:rPr>
              <a:t>LoadImage</a:t>
            </a:r>
            <a:r>
              <a:rPr lang="en-US" sz="1800" dirty="0">
                <a:latin typeface="Comic Sans MS" panose="030F0702030302020204" pitchFamily="66" charset="0"/>
              </a:rPr>
              <a:t>();</a:t>
            </a:r>
          </a:p>
          <a:p>
            <a:pPr marL="0" indent="0">
              <a:buNone/>
            </a:pPr>
            <a:r>
              <a:rPr lang="en-US" sz="1800" dirty="0">
                <a:latin typeface="Comic Sans MS" panose="030F0702030302020204" pitchFamily="66" charset="0"/>
              </a:rPr>
              <a:t>    private:</a:t>
            </a:r>
          </a:p>
          <a:p>
            <a:pPr marL="0" indent="0">
              <a:buNone/>
            </a:pPr>
            <a:r>
              <a:rPr lang="en-US" sz="1800" dirty="0">
                <a:latin typeface="Comic Sans MS" panose="030F0702030302020204" pitchFamily="66" charset="0"/>
              </a:rPr>
              <a:t>        Image* _image;</a:t>
            </a:r>
          </a:p>
          <a:p>
            <a:pPr marL="0" indent="0">
              <a:buNone/>
            </a:pPr>
            <a:r>
              <a:rPr lang="en-US" sz="1800" dirty="0">
                <a:latin typeface="Comic Sans MS" panose="030F0702030302020204" pitchFamily="66" charset="0"/>
              </a:rPr>
              <a:t>        const char* _</a:t>
            </a:r>
            <a:r>
              <a:rPr lang="en-US" sz="1800" dirty="0" err="1">
                <a:latin typeface="Comic Sans MS" panose="030F0702030302020204" pitchFamily="66" charset="0"/>
              </a:rPr>
              <a:t>imageFile</a:t>
            </a:r>
            <a:r>
              <a:rPr lang="en-US" sz="1800" dirty="0">
                <a:latin typeface="Comic Sans MS" panose="030F0702030302020204" pitchFamily="66" charset="0"/>
              </a:rPr>
              <a:t>;</a:t>
            </a:r>
          </a:p>
          <a:p>
            <a:pPr marL="0" indent="0">
              <a:buNone/>
            </a:pPr>
            <a:r>
              <a:rPr lang="en-US" sz="1800" dirty="0">
                <a:latin typeface="Comic Sans MS" panose="030F0702030302020204" pitchFamily="66" charset="0"/>
              </a:rPr>
              <a:t>    };</a:t>
            </a:r>
          </a:p>
          <a:p>
            <a:pPr marL="0" indent="0">
              <a:buNone/>
            </a:pPr>
            <a:r>
              <a:rPr lang="en-US" sz="1800" dirty="0"/>
              <a:t>    //</a:t>
            </a:r>
            <a:r>
              <a:rPr lang="en-US" sz="1800" dirty="0" err="1"/>
              <a:t>impl</a:t>
            </a:r>
            <a:r>
              <a:rPr lang="en-US" sz="1800" dirty="0"/>
              <a:t> in next slide</a:t>
            </a:r>
          </a:p>
        </p:txBody>
      </p:sp>
      <p:sp>
        <p:nvSpPr>
          <p:cNvPr id="2" name="Content Placeholder 2">
            <a:extLst>
              <a:ext uri="{FF2B5EF4-FFF2-40B4-BE49-F238E27FC236}">
                <a16:creationId xmlns:a16="http://schemas.microsoft.com/office/drawing/2014/main" id="{28AB7917-C9AD-C4E9-09C5-57210002CC31}"/>
              </a:ext>
            </a:extLst>
          </p:cNvPr>
          <p:cNvSpPr txBox="1">
            <a:spLocks/>
          </p:cNvSpPr>
          <p:nvPr/>
        </p:nvSpPr>
        <p:spPr bwMode="auto">
          <a:xfrm>
            <a:off x="4987413" y="1581479"/>
            <a:ext cx="4114800" cy="3187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18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18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18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18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18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1800">
                <a:solidFill>
                  <a:schemeClr val="tx1"/>
                </a:solidFill>
                <a:latin typeface="+mn-lt"/>
              </a:defRPr>
            </a:lvl9pPr>
          </a:lstStyle>
          <a:p>
            <a:pPr marL="0" indent="0">
              <a:buFont typeface="Wingdings" panose="05000000000000000000" pitchFamily="2" charset="2"/>
              <a:buNone/>
            </a:pPr>
            <a:r>
              <a:rPr lang="en-US" sz="1800" kern="0" dirty="0">
                <a:latin typeface="Comic Sans MS" panose="030F0702030302020204" pitchFamily="66" charset="0"/>
              </a:rPr>
              <a:t>class </a:t>
            </a:r>
            <a:r>
              <a:rPr lang="en-US" sz="1800" kern="0" dirty="0" err="1">
                <a:latin typeface="Comic Sans MS" panose="030F0702030302020204" pitchFamily="66" charset="0"/>
              </a:rPr>
              <a:t>Image:Graphics</a:t>
            </a:r>
            <a:r>
              <a:rPr lang="en-US" sz="1800" kern="0" dirty="0">
                <a:latin typeface="Comic Sans MS" panose="030F0702030302020204" pitchFamily="66" charset="0"/>
              </a:rPr>
              <a:t>{</a:t>
            </a:r>
          </a:p>
          <a:p>
            <a:pPr marL="0" indent="0">
              <a:buFont typeface="Wingdings" panose="05000000000000000000" pitchFamily="2" charset="2"/>
              <a:buNone/>
            </a:pPr>
            <a:r>
              <a:rPr lang="en-US" sz="1800" kern="0" dirty="0">
                <a:latin typeface="Comic Sans MS" panose="030F0702030302020204" pitchFamily="66" charset="0"/>
              </a:rPr>
              <a:t>public: Image(const char* file);</a:t>
            </a:r>
          </a:p>
          <a:p>
            <a:pPr marL="0" indent="0">
              <a:buFont typeface="Wingdings" panose="05000000000000000000" pitchFamily="2" charset="2"/>
              <a:buNone/>
            </a:pPr>
            <a:r>
              <a:rPr lang="en-US" sz="1800" kern="0" dirty="0">
                <a:latin typeface="Comic Sans MS" panose="030F0702030302020204" pitchFamily="66" charset="0"/>
              </a:rPr>
              <a:t> virtual void Draw(const Point&amp; at);</a:t>
            </a:r>
          </a:p>
          <a:p>
            <a:pPr marL="0" indent="0">
              <a:buFont typeface="Wingdings" panose="05000000000000000000" pitchFamily="2" charset="2"/>
              <a:buNone/>
            </a:pPr>
            <a:r>
              <a:rPr lang="en-US" sz="1800" kern="0" dirty="0">
                <a:latin typeface="Comic Sans MS" panose="030F0702030302020204" pitchFamily="66" charset="0"/>
              </a:rPr>
              <a:t> virtual void Load(</a:t>
            </a:r>
            <a:r>
              <a:rPr lang="en-US" sz="1800" kern="0" dirty="0" err="1">
                <a:latin typeface="Comic Sans MS" panose="030F0702030302020204" pitchFamily="66" charset="0"/>
              </a:rPr>
              <a:t>istream</a:t>
            </a:r>
            <a:r>
              <a:rPr lang="en-US" sz="1800" kern="0" dirty="0">
                <a:latin typeface="Comic Sans MS" panose="030F0702030302020204" pitchFamily="66" charset="0"/>
              </a:rPr>
              <a:t>&amp; from);</a:t>
            </a:r>
          </a:p>
          <a:p>
            <a:pPr marL="0" indent="0">
              <a:buFont typeface="Wingdings" panose="05000000000000000000" pitchFamily="2" charset="2"/>
              <a:buNone/>
            </a:pPr>
            <a:r>
              <a:rPr lang="en-US" sz="1800" kern="0" dirty="0">
                <a:latin typeface="Comic Sans MS" panose="030F0702030302020204" pitchFamily="66" charset="0"/>
              </a:rPr>
              <a:t> …</a:t>
            </a:r>
          </a:p>
          <a:p>
            <a:pPr marL="0" indent="0">
              <a:buFont typeface="Wingdings" panose="05000000000000000000" pitchFamily="2" charset="2"/>
              <a:buNone/>
            </a:pPr>
            <a:r>
              <a:rPr lang="en-US" sz="1800" kern="0" dirty="0">
                <a:latin typeface="Comic Sans MS" panose="030F0702030302020204" pitchFamily="66" charset="0"/>
              </a:rPr>
              <a:t>}</a:t>
            </a:r>
          </a:p>
          <a:p>
            <a:pPr marL="0" indent="0">
              <a:buFont typeface="Wingdings" panose="05000000000000000000" pitchFamily="2" charset="2"/>
              <a:buNone/>
            </a:pPr>
            <a:endParaRPr lang="en-US" sz="1200" kern="0" dirty="0"/>
          </a:p>
          <a:p>
            <a:pPr marL="0" indent="0">
              <a:buFont typeface="Wingdings" panose="05000000000000000000" pitchFamily="2" charset="2"/>
              <a:buNone/>
            </a:pPr>
            <a:endParaRPr lang="en-US" sz="1200" kern="0" dirty="0"/>
          </a:p>
          <a:p>
            <a:pPr marL="0" indent="0">
              <a:buFont typeface="Wingdings" panose="05000000000000000000" pitchFamily="2" charset="2"/>
              <a:buNone/>
            </a:pPr>
            <a:r>
              <a:rPr lang="en-US" sz="2000" kern="0" dirty="0"/>
              <a:t>//client</a:t>
            </a:r>
          </a:p>
          <a:p>
            <a:pPr marL="0" indent="0">
              <a:buFont typeface="Wingdings" panose="05000000000000000000" pitchFamily="2" charset="2"/>
              <a:buNone/>
            </a:pPr>
            <a:r>
              <a:rPr lang="en-US" sz="1800" kern="0" dirty="0" err="1">
                <a:latin typeface="Comic Sans MS" panose="030F0702030302020204" pitchFamily="66" charset="0"/>
              </a:rPr>
              <a:t>ImagePtr</a:t>
            </a:r>
            <a:r>
              <a:rPr lang="en-US" sz="1800" kern="0" dirty="0">
                <a:latin typeface="Comic Sans MS" panose="030F0702030302020204" pitchFamily="66" charset="0"/>
              </a:rPr>
              <a:t> image = </a:t>
            </a:r>
            <a:r>
              <a:rPr lang="en-US" sz="1800" kern="0" dirty="0" err="1">
                <a:latin typeface="Comic Sans MS" panose="030F0702030302020204" pitchFamily="66" charset="0"/>
              </a:rPr>
              <a:t>ImagePtr</a:t>
            </a:r>
            <a:r>
              <a:rPr lang="en-US" sz="1800" kern="0" dirty="0">
                <a:latin typeface="Comic Sans MS" panose="030F0702030302020204" pitchFamily="66" charset="0"/>
              </a:rPr>
              <a:t>("</a:t>
            </a:r>
            <a:r>
              <a:rPr lang="en-US" sz="1800" kern="0" dirty="0" err="1">
                <a:latin typeface="Comic Sans MS" panose="030F0702030302020204" pitchFamily="66" charset="0"/>
              </a:rPr>
              <a:t>anImageFileName</a:t>
            </a:r>
            <a:r>
              <a:rPr lang="en-US" sz="1800" kern="0" dirty="0">
                <a:latin typeface="Comic Sans MS" panose="030F0702030302020204" pitchFamily="66" charset="0"/>
              </a:rPr>
              <a:t>");</a:t>
            </a:r>
          </a:p>
          <a:p>
            <a:pPr marL="0" indent="0">
              <a:buFont typeface="Wingdings" panose="05000000000000000000" pitchFamily="2" charset="2"/>
              <a:buNone/>
            </a:pPr>
            <a:r>
              <a:rPr lang="en-US" sz="1800" kern="0" dirty="0">
                <a:latin typeface="Comic Sans MS" panose="030F0702030302020204" pitchFamily="66" charset="0"/>
              </a:rPr>
              <a:t>image-&gt;Draw(Point(50, 100));  </a:t>
            </a:r>
          </a:p>
        </p:txBody>
      </p:sp>
    </p:spTree>
    <p:extLst>
      <p:ext uri="{BB962C8B-B14F-4D97-AF65-F5344CB8AC3E}">
        <p14:creationId xmlns:p14="http://schemas.microsoft.com/office/powerpoint/2010/main" val="671145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36C87D8D-96C2-558D-3D6A-58A97F48A11F}"/>
              </a:ext>
            </a:extLst>
          </p:cNvPr>
          <p:cNvSpPr>
            <a:spLocks noGrp="1" noChangeArrowheads="1"/>
          </p:cNvSpPr>
          <p:nvPr>
            <p:ph type="title"/>
          </p:nvPr>
        </p:nvSpPr>
        <p:spPr/>
        <p:txBody>
          <a:bodyPr/>
          <a:lstStyle/>
          <a:p>
            <a:pPr eaLnBrk="1" hangingPunct="1"/>
            <a:r>
              <a:rPr lang="en-US" altLang="tr-TR" dirty="0"/>
              <a:t>Proxy</a:t>
            </a:r>
          </a:p>
        </p:txBody>
      </p:sp>
      <p:sp>
        <p:nvSpPr>
          <p:cNvPr id="61443" name="Rectangle 3">
            <a:extLst>
              <a:ext uri="{FF2B5EF4-FFF2-40B4-BE49-F238E27FC236}">
                <a16:creationId xmlns:a16="http://schemas.microsoft.com/office/drawing/2014/main" id="{F828EFA9-261C-D2F6-53A4-D3D7F7B0256B}"/>
              </a:ext>
            </a:extLst>
          </p:cNvPr>
          <p:cNvSpPr>
            <a:spLocks noGrp="1" noChangeArrowheads="1"/>
          </p:cNvSpPr>
          <p:nvPr>
            <p:ph idx="1"/>
          </p:nvPr>
        </p:nvSpPr>
        <p:spPr>
          <a:xfrm>
            <a:off x="457200" y="1335291"/>
            <a:ext cx="8229600" cy="5291651"/>
          </a:xfrm>
        </p:spPr>
        <p:txBody>
          <a:bodyPr/>
          <a:lstStyle/>
          <a:p>
            <a:pPr eaLnBrk="1" hangingPunct="1">
              <a:lnSpc>
                <a:spcPct val="90000"/>
              </a:lnSpc>
            </a:pPr>
            <a:r>
              <a:rPr lang="en-US" altLang="tr-TR" dirty="0"/>
              <a:t>Intent</a:t>
            </a:r>
          </a:p>
          <a:p>
            <a:pPr lvl="1" eaLnBrk="1" hangingPunct="1">
              <a:lnSpc>
                <a:spcPct val="90000"/>
              </a:lnSpc>
            </a:pPr>
            <a:r>
              <a:rPr lang="en-US" altLang="tr-TR" dirty="0"/>
              <a:t>Provide a placeholder for another object to control access to it</a:t>
            </a:r>
          </a:p>
          <a:p>
            <a:pPr eaLnBrk="1" hangingPunct="1">
              <a:lnSpc>
                <a:spcPct val="90000"/>
              </a:lnSpc>
            </a:pPr>
            <a:endParaRPr lang="en-US" altLang="tr-TR" dirty="0"/>
          </a:p>
          <a:p>
            <a:pPr eaLnBrk="1" hangingPunct="1">
              <a:lnSpc>
                <a:spcPct val="90000"/>
              </a:lnSpc>
            </a:pPr>
            <a:r>
              <a:rPr lang="en-US" altLang="tr-TR" dirty="0"/>
              <a:t>A Proxy object controls access to another object, which may be</a:t>
            </a:r>
          </a:p>
          <a:p>
            <a:pPr lvl="1" eaLnBrk="1" hangingPunct="1">
              <a:lnSpc>
                <a:spcPct val="90000"/>
              </a:lnSpc>
            </a:pPr>
            <a:r>
              <a:rPr lang="en-US" altLang="tr-TR" dirty="0"/>
              <a:t>remote </a:t>
            </a:r>
          </a:p>
          <a:p>
            <a:pPr lvl="1" eaLnBrk="1" hangingPunct="1">
              <a:lnSpc>
                <a:spcPct val="90000"/>
              </a:lnSpc>
            </a:pPr>
            <a:r>
              <a:rPr lang="en-US" altLang="tr-TR" dirty="0"/>
              <a:t>expensive to create </a:t>
            </a:r>
          </a:p>
          <a:p>
            <a:pPr lvl="1" eaLnBrk="1" hangingPunct="1">
              <a:lnSpc>
                <a:spcPct val="90000"/>
              </a:lnSpc>
            </a:pPr>
            <a:r>
              <a:rPr lang="en-US" altLang="tr-TR" dirty="0"/>
              <a:t>in need of protection, require permission</a:t>
            </a:r>
          </a:p>
          <a:p>
            <a:pPr lvl="1" eaLnBrk="1" hangingPunct="1">
              <a:lnSpc>
                <a:spcPct val="90000"/>
              </a:lnSpc>
            </a:pPr>
            <a:r>
              <a:rPr lang="en-US" altLang="tr-TR" dirty="0"/>
              <a:t>Or need a smart reference doing more than a simple pointer</a:t>
            </a:r>
          </a:p>
        </p:txBody>
      </p:sp>
    </p:spTree>
    <p:extLst>
      <p:ext uri="{BB962C8B-B14F-4D97-AF65-F5344CB8AC3E}">
        <p14:creationId xmlns:p14="http://schemas.microsoft.com/office/powerpoint/2010/main" val="2466504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36FBA9D-72F4-719B-D92A-DF5A33F007FA}"/>
              </a:ext>
            </a:extLst>
          </p:cNvPr>
          <p:cNvSpPr>
            <a:spLocks noGrp="1"/>
          </p:cNvSpPr>
          <p:nvPr>
            <p:ph type="title"/>
          </p:nvPr>
        </p:nvSpPr>
        <p:spPr>
          <a:xfrm>
            <a:off x="457200" y="91445"/>
            <a:ext cx="8844116" cy="1371600"/>
          </a:xfrm>
        </p:spPr>
        <p:txBody>
          <a:bodyPr/>
          <a:lstStyle/>
          <a:p>
            <a:r>
              <a:rPr lang="en-US" dirty="0"/>
              <a:t>Example: overloading -&gt; C++</a:t>
            </a:r>
          </a:p>
        </p:txBody>
      </p:sp>
      <p:sp>
        <p:nvSpPr>
          <p:cNvPr id="3" name="Content Placeholder 2">
            <a:extLst>
              <a:ext uri="{FF2B5EF4-FFF2-40B4-BE49-F238E27FC236}">
                <a16:creationId xmlns:a16="http://schemas.microsoft.com/office/drawing/2014/main" id="{7E3F76FB-1040-D267-529B-AF6687377D9D}"/>
              </a:ext>
            </a:extLst>
          </p:cNvPr>
          <p:cNvSpPr>
            <a:spLocks noGrp="1"/>
          </p:cNvSpPr>
          <p:nvPr>
            <p:ph sz="half" idx="1"/>
          </p:nvPr>
        </p:nvSpPr>
        <p:spPr>
          <a:xfrm>
            <a:off x="4879258" y="1280106"/>
            <a:ext cx="4114800" cy="3187167"/>
          </a:xfrm>
        </p:spPr>
        <p:txBody>
          <a:bodyPr/>
          <a:lstStyle/>
          <a:p>
            <a:pPr marL="0" indent="0">
              <a:buNone/>
            </a:pPr>
            <a:r>
              <a:rPr lang="en-US" sz="1800" dirty="0">
                <a:latin typeface="Comic Sans MS" panose="030F0702030302020204" pitchFamily="66" charset="0"/>
              </a:rPr>
              <a:t>class </a:t>
            </a:r>
            <a:r>
              <a:rPr lang="en-US" sz="1800" dirty="0" err="1">
                <a:latin typeface="Comic Sans MS" panose="030F0702030302020204" pitchFamily="66" charset="0"/>
              </a:rPr>
              <a:t>Image:Graphics</a:t>
            </a:r>
            <a:r>
              <a:rPr lang="en-US" sz="1800" dirty="0">
                <a:latin typeface="Comic Sans MS" panose="030F0702030302020204" pitchFamily="66" charset="0"/>
              </a:rPr>
              <a:t>{</a:t>
            </a:r>
          </a:p>
          <a:p>
            <a:pPr marL="0" indent="0">
              <a:buNone/>
            </a:pPr>
            <a:r>
              <a:rPr lang="en-US" sz="1800" dirty="0">
                <a:latin typeface="Comic Sans MS" panose="030F0702030302020204" pitchFamily="66" charset="0"/>
              </a:rPr>
              <a:t>public: Image(const char* file);</a:t>
            </a:r>
          </a:p>
          <a:p>
            <a:pPr marL="0" indent="0">
              <a:buNone/>
            </a:pPr>
            <a:r>
              <a:rPr lang="en-US" sz="1800" dirty="0">
                <a:latin typeface="Comic Sans MS" panose="030F0702030302020204" pitchFamily="66" charset="0"/>
              </a:rPr>
              <a:t> virtual void Draw(const Point&amp; at);</a:t>
            </a:r>
          </a:p>
          <a:p>
            <a:pPr marL="0" indent="0">
              <a:buNone/>
            </a:pPr>
            <a:r>
              <a:rPr lang="en-US" sz="1800" dirty="0">
                <a:latin typeface="Comic Sans MS" panose="030F0702030302020204" pitchFamily="66" charset="0"/>
              </a:rPr>
              <a:t> virtual void Load(</a:t>
            </a:r>
            <a:r>
              <a:rPr lang="en-US" sz="1800" dirty="0" err="1">
                <a:latin typeface="Comic Sans MS" panose="030F0702030302020204" pitchFamily="66" charset="0"/>
              </a:rPr>
              <a:t>istream</a:t>
            </a:r>
            <a:r>
              <a:rPr lang="en-US" sz="1800" dirty="0">
                <a:latin typeface="Comic Sans MS" panose="030F0702030302020204" pitchFamily="66" charset="0"/>
              </a:rPr>
              <a:t>&amp; from);</a:t>
            </a:r>
          </a:p>
          <a:p>
            <a:pPr marL="0" indent="0">
              <a:buNone/>
            </a:pPr>
            <a:r>
              <a:rPr lang="en-US" sz="1800" dirty="0">
                <a:latin typeface="Comic Sans MS" panose="030F0702030302020204" pitchFamily="66" charset="0"/>
              </a:rPr>
              <a:t> …</a:t>
            </a:r>
          </a:p>
          <a:p>
            <a:pPr marL="0" indent="0">
              <a:buNone/>
            </a:pPr>
            <a:r>
              <a:rPr lang="en-US" sz="1800" dirty="0">
                <a:latin typeface="Comic Sans MS" panose="030F0702030302020204" pitchFamily="66" charset="0"/>
              </a:rPr>
              <a:t>}</a:t>
            </a:r>
          </a:p>
          <a:p>
            <a:pPr marL="0" indent="0">
              <a:buNone/>
            </a:pPr>
            <a:r>
              <a:rPr lang="en-US" sz="1200" dirty="0"/>
              <a:t>//client</a:t>
            </a:r>
          </a:p>
          <a:p>
            <a:pPr marL="0" indent="0">
              <a:buNone/>
            </a:pPr>
            <a:r>
              <a:rPr lang="en-US" sz="1800" dirty="0" err="1">
                <a:latin typeface="Comic Sans MS" panose="030F0702030302020204" pitchFamily="66" charset="0"/>
              </a:rPr>
              <a:t>ImagePtr</a:t>
            </a:r>
            <a:r>
              <a:rPr lang="en-US" sz="1800" dirty="0">
                <a:latin typeface="Comic Sans MS" panose="030F0702030302020204" pitchFamily="66" charset="0"/>
              </a:rPr>
              <a:t> image = </a:t>
            </a:r>
            <a:r>
              <a:rPr lang="en-US" sz="1800" dirty="0" err="1">
                <a:latin typeface="Comic Sans MS" panose="030F0702030302020204" pitchFamily="66" charset="0"/>
              </a:rPr>
              <a:t>ImagePtr</a:t>
            </a:r>
            <a:r>
              <a:rPr lang="en-US" sz="1800" dirty="0">
                <a:latin typeface="Comic Sans MS" panose="030F0702030302020204" pitchFamily="66" charset="0"/>
              </a:rPr>
              <a:t>("</a:t>
            </a:r>
            <a:r>
              <a:rPr lang="en-US" sz="1800" dirty="0" err="1">
                <a:latin typeface="Comic Sans MS" panose="030F0702030302020204" pitchFamily="66" charset="0"/>
              </a:rPr>
              <a:t>anImageFileName</a:t>
            </a:r>
            <a:r>
              <a:rPr lang="en-US" sz="1800" dirty="0">
                <a:latin typeface="Comic Sans MS" panose="030F0702030302020204" pitchFamily="66" charset="0"/>
              </a:rPr>
              <a:t>");</a:t>
            </a:r>
          </a:p>
          <a:p>
            <a:pPr marL="0" indent="0">
              <a:buNone/>
            </a:pPr>
            <a:r>
              <a:rPr lang="en-US" sz="1800" dirty="0">
                <a:latin typeface="Comic Sans MS" panose="030F0702030302020204" pitchFamily="66" charset="0"/>
              </a:rPr>
              <a:t>image-&gt;Draw(Point(50, 100));  </a:t>
            </a:r>
          </a:p>
        </p:txBody>
      </p:sp>
      <p:sp>
        <p:nvSpPr>
          <p:cNvPr id="7" name="Content Placeholder 6">
            <a:extLst>
              <a:ext uri="{FF2B5EF4-FFF2-40B4-BE49-F238E27FC236}">
                <a16:creationId xmlns:a16="http://schemas.microsoft.com/office/drawing/2014/main" id="{F08A6881-605D-9611-E24F-8D528B3C7F6C}"/>
              </a:ext>
            </a:extLst>
          </p:cNvPr>
          <p:cNvSpPr>
            <a:spLocks noGrp="1"/>
          </p:cNvSpPr>
          <p:nvPr>
            <p:ph sz="half" idx="2"/>
          </p:nvPr>
        </p:nvSpPr>
        <p:spPr>
          <a:xfrm>
            <a:off x="149942" y="1317474"/>
            <a:ext cx="4291781" cy="4595191"/>
          </a:xfrm>
        </p:spPr>
        <p:txBody>
          <a:bodyPr/>
          <a:lstStyle/>
          <a:p>
            <a:pPr marL="0" indent="0">
              <a:buNone/>
            </a:pPr>
            <a:r>
              <a:rPr lang="en-US" sz="1800" dirty="0" err="1"/>
              <a:t>ImagePtr</a:t>
            </a:r>
            <a:r>
              <a:rPr lang="en-US" sz="1800" dirty="0"/>
              <a:t>::</a:t>
            </a:r>
            <a:r>
              <a:rPr lang="en-US" sz="1800" dirty="0" err="1"/>
              <a:t>ImagePtr</a:t>
            </a:r>
            <a:r>
              <a:rPr lang="en-US" sz="1800" dirty="0"/>
              <a:t> (</a:t>
            </a:r>
          </a:p>
          <a:p>
            <a:pPr marL="0" indent="0">
              <a:buNone/>
            </a:pPr>
            <a:r>
              <a:rPr lang="en-US" sz="1800" dirty="0"/>
              <a:t>     const char* </a:t>
            </a:r>
            <a:r>
              <a:rPr lang="en-US" sz="1800" dirty="0" err="1"/>
              <a:t>theImageFile</a:t>
            </a:r>
            <a:r>
              <a:rPr lang="en-US" sz="1800" dirty="0"/>
              <a:t>) {</a:t>
            </a:r>
          </a:p>
          <a:p>
            <a:pPr marL="0" indent="0">
              <a:buNone/>
            </a:pPr>
            <a:r>
              <a:rPr lang="en-US" sz="1800" dirty="0"/>
              <a:t>        _</a:t>
            </a:r>
            <a:r>
              <a:rPr lang="en-US" sz="1800" dirty="0" err="1"/>
              <a:t>imageFile</a:t>
            </a:r>
            <a:r>
              <a:rPr lang="en-US" sz="1800" dirty="0"/>
              <a:t> = </a:t>
            </a:r>
            <a:r>
              <a:rPr lang="en-US" sz="1800" dirty="0" err="1"/>
              <a:t>theImageFile</a:t>
            </a:r>
            <a:r>
              <a:rPr lang="en-US" sz="1800" dirty="0"/>
              <a:t>;</a:t>
            </a:r>
          </a:p>
          <a:p>
            <a:pPr marL="0" indent="0">
              <a:buNone/>
            </a:pPr>
            <a:r>
              <a:rPr lang="en-US" sz="1800" dirty="0"/>
              <a:t>        _image = 0;</a:t>
            </a:r>
          </a:p>
          <a:p>
            <a:pPr marL="0" indent="0">
              <a:buNone/>
            </a:pPr>
            <a:r>
              <a:rPr lang="en-US" sz="1800" dirty="0"/>
              <a:t>    }</a:t>
            </a:r>
          </a:p>
          <a:p>
            <a:pPr marL="0" indent="0">
              <a:buNone/>
            </a:pPr>
            <a:r>
              <a:rPr lang="en-US" sz="1800" dirty="0"/>
              <a:t>Image* </a:t>
            </a:r>
            <a:r>
              <a:rPr lang="en-US" sz="1800" dirty="0" err="1"/>
              <a:t>ImagePtr</a:t>
            </a:r>
            <a:r>
              <a:rPr lang="en-US" sz="1800" dirty="0"/>
              <a:t>::</a:t>
            </a:r>
            <a:r>
              <a:rPr lang="en-US" sz="1800" dirty="0" err="1"/>
              <a:t>LoadImage</a:t>
            </a:r>
            <a:r>
              <a:rPr lang="en-US" sz="1800" dirty="0"/>
              <a:t> () {</a:t>
            </a:r>
          </a:p>
          <a:p>
            <a:pPr marL="0" indent="0">
              <a:buNone/>
            </a:pPr>
            <a:r>
              <a:rPr lang="en-US" sz="1800" dirty="0"/>
              <a:t>    if (_image == 0) {</a:t>
            </a:r>
          </a:p>
          <a:p>
            <a:pPr marL="0" indent="0">
              <a:buNone/>
            </a:pPr>
            <a:r>
              <a:rPr lang="en-US" sz="1800" dirty="0"/>
              <a:t>       _image = </a:t>
            </a:r>
          </a:p>
          <a:p>
            <a:pPr marL="0" indent="0">
              <a:buNone/>
            </a:pPr>
            <a:r>
              <a:rPr lang="en-US" sz="1800" dirty="0"/>
              <a:t>          </a:t>
            </a:r>
            <a:r>
              <a:rPr lang="en-US" sz="1800" dirty="0" err="1"/>
              <a:t>LoadAnImageFile</a:t>
            </a:r>
            <a:r>
              <a:rPr lang="en-US" sz="1800" dirty="0"/>
              <a:t>(_</a:t>
            </a:r>
            <a:r>
              <a:rPr lang="en-US" sz="1800" dirty="0" err="1"/>
              <a:t>imageFile</a:t>
            </a:r>
            <a:r>
              <a:rPr lang="en-US" sz="1800" dirty="0"/>
              <a:t>);</a:t>
            </a:r>
          </a:p>
          <a:p>
            <a:pPr marL="0" indent="0">
              <a:buNone/>
            </a:pPr>
            <a:r>
              <a:rPr lang="en-US" sz="1800" dirty="0"/>
              <a:t>     }</a:t>
            </a:r>
          </a:p>
          <a:p>
            <a:pPr marL="0" indent="0">
              <a:buNone/>
            </a:pPr>
            <a:r>
              <a:rPr lang="en-US" sz="1800" dirty="0"/>
              <a:t>    return _image;</a:t>
            </a:r>
          </a:p>
          <a:p>
            <a:pPr marL="0" indent="0">
              <a:buNone/>
            </a:pPr>
            <a:r>
              <a:rPr lang="en-US" sz="1800" dirty="0"/>
              <a:t>}</a:t>
            </a:r>
          </a:p>
          <a:p>
            <a:pPr marL="0" indent="0">
              <a:buNone/>
            </a:pPr>
            <a:r>
              <a:rPr lang="en-US" sz="1800" dirty="0"/>
              <a:t>Image* </a:t>
            </a:r>
            <a:r>
              <a:rPr lang="en-US" sz="1800" dirty="0" err="1"/>
              <a:t>ImagePtr</a:t>
            </a:r>
            <a:r>
              <a:rPr lang="en-US" sz="1800" dirty="0"/>
              <a:t>::operator-&gt; () {</a:t>
            </a:r>
          </a:p>
          <a:p>
            <a:pPr marL="0" indent="0">
              <a:buNone/>
            </a:pPr>
            <a:r>
              <a:rPr lang="en-US" sz="1800" dirty="0"/>
              <a:t>        return </a:t>
            </a:r>
            <a:r>
              <a:rPr lang="en-US" sz="1800" dirty="0" err="1"/>
              <a:t>LoadImage</a:t>
            </a:r>
            <a:r>
              <a:rPr lang="en-US" sz="1800" dirty="0"/>
              <a:t>();}</a:t>
            </a:r>
          </a:p>
          <a:p>
            <a:pPr marL="0" indent="0">
              <a:buNone/>
            </a:pPr>
            <a:r>
              <a:rPr lang="en-US" sz="1800" dirty="0"/>
              <a:t>Image&amp; </a:t>
            </a:r>
            <a:r>
              <a:rPr lang="en-US" sz="1800" dirty="0" err="1"/>
              <a:t>ImagePtr</a:t>
            </a:r>
            <a:r>
              <a:rPr lang="en-US" sz="1800" dirty="0"/>
              <a:t>::operator* () {</a:t>
            </a:r>
          </a:p>
          <a:p>
            <a:pPr marL="0" indent="0">
              <a:buNone/>
            </a:pPr>
            <a:r>
              <a:rPr lang="en-US" sz="1800" dirty="0"/>
              <a:t>        return *</a:t>
            </a:r>
            <a:r>
              <a:rPr lang="en-US" sz="1800" dirty="0" err="1"/>
              <a:t>LoadImage</a:t>
            </a:r>
            <a:r>
              <a:rPr lang="en-US" sz="1800" dirty="0"/>
              <a:t>();}</a:t>
            </a:r>
          </a:p>
        </p:txBody>
      </p:sp>
      <p:sp>
        <p:nvSpPr>
          <p:cNvPr id="13" name="TextBox 12">
            <a:extLst>
              <a:ext uri="{FF2B5EF4-FFF2-40B4-BE49-F238E27FC236}">
                <a16:creationId xmlns:a16="http://schemas.microsoft.com/office/drawing/2014/main" id="{59CF358E-7979-A14C-DA59-E0D493A44270}"/>
              </a:ext>
            </a:extLst>
          </p:cNvPr>
          <p:cNvSpPr txBox="1"/>
          <p:nvPr/>
        </p:nvSpPr>
        <p:spPr>
          <a:xfrm>
            <a:off x="4879258" y="4965288"/>
            <a:ext cx="3477568" cy="1569660"/>
          </a:xfrm>
          <a:prstGeom prst="rect">
            <a:avLst/>
          </a:prstGeom>
          <a:noFill/>
        </p:spPr>
        <p:txBody>
          <a:bodyPr wrap="square" rtlCol="0">
            <a:spAutoFit/>
          </a:bodyPr>
          <a:lstStyle/>
          <a:p>
            <a:r>
              <a:rPr lang="en-US" sz="2400" dirty="0"/>
              <a:t>The image proxy acts like a pointer, but it's not declared to be a pointer to an Image.</a:t>
            </a:r>
          </a:p>
        </p:txBody>
      </p:sp>
    </p:spTree>
    <p:extLst>
      <p:ext uri="{BB962C8B-B14F-4D97-AF65-F5344CB8AC3E}">
        <p14:creationId xmlns:p14="http://schemas.microsoft.com/office/powerpoint/2010/main" val="4094912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2B98DADE-34C1-716B-BF64-2B672151B56C}"/>
              </a:ext>
            </a:extLst>
          </p:cNvPr>
          <p:cNvSpPr>
            <a:spLocks noGrp="1" noChangeArrowheads="1"/>
          </p:cNvSpPr>
          <p:nvPr>
            <p:ph type="title"/>
          </p:nvPr>
        </p:nvSpPr>
        <p:spPr/>
        <p:txBody>
          <a:bodyPr/>
          <a:lstStyle/>
          <a:p>
            <a:pPr eaLnBrk="1" hangingPunct="1"/>
            <a:r>
              <a:rPr lang="en-US" altLang="tr-TR" dirty="0"/>
              <a:t>Smart reference</a:t>
            </a:r>
          </a:p>
        </p:txBody>
      </p:sp>
      <p:sp>
        <p:nvSpPr>
          <p:cNvPr id="79875" name="Rectangle 3">
            <a:extLst>
              <a:ext uri="{FF2B5EF4-FFF2-40B4-BE49-F238E27FC236}">
                <a16:creationId xmlns:a16="http://schemas.microsoft.com/office/drawing/2014/main" id="{C8E95767-471E-CE49-1736-6C82F0ED2A7B}"/>
              </a:ext>
            </a:extLst>
          </p:cNvPr>
          <p:cNvSpPr>
            <a:spLocks noGrp="1" noChangeArrowheads="1"/>
          </p:cNvSpPr>
          <p:nvPr>
            <p:ph idx="1"/>
          </p:nvPr>
        </p:nvSpPr>
        <p:spPr/>
        <p:txBody>
          <a:bodyPr/>
          <a:lstStyle/>
          <a:p>
            <a:pPr eaLnBrk="1" hangingPunct="1"/>
            <a:r>
              <a:rPr lang="en-US" altLang="tr-TR" dirty="0"/>
              <a:t>Surrogate of an object that performs additional actions when object is accessed</a:t>
            </a:r>
          </a:p>
          <a:p>
            <a:pPr eaLnBrk="1" hangingPunct="1"/>
            <a:r>
              <a:rPr lang="en-US" altLang="tr-TR" dirty="0"/>
              <a:t>Typical uses:</a:t>
            </a:r>
          </a:p>
          <a:p>
            <a:pPr lvl="1" eaLnBrk="1" hangingPunct="1"/>
            <a:r>
              <a:rPr lang="en-US" altLang="tr-TR" dirty="0"/>
              <a:t>checking real object’s locks before it is accessed</a:t>
            </a:r>
          </a:p>
          <a:p>
            <a:pPr lvl="1" eaLnBrk="1" hangingPunct="1"/>
            <a:r>
              <a:rPr lang="en-US" altLang="tr-TR" dirty="0"/>
              <a:t>counting #of references for garbage collection</a:t>
            </a:r>
          </a:p>
          <a:p>
            <a:pPr lvl="1" eaLnBrk="1" hangingPunct="1"/>
            <a:r>
              <a:rPr lang="en-US" altLang="tr-TR" dirty="0"/>
              <a:t>copy-on-write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9315-4DDC-DB15-F245-23C5B5D072AD}"/>
              </a:ext>
            </a:extLst>
          </p:cNvPr>
          <p:cNvSpPr>
            <a:spLocks noGrp="1"/>
          </p:cNvSpPr>
          <p:nvPr>
            <p:ph type="title"/>
          </p:nvPr>
        </p:nvSpPr>
        <p:spPr/>
        <p:txBody>
          <a:bodyPr/>
          <a:lstStyle/>
          <a:p>
            <a:r>
              <a:rPr lang="en-US" dirty="0"/>
              <a:t>Scenario 1: Problem</a:t>
            </a:r>
          </a:p>
        </p:txBody>
      </p:sp>
      <p:sp>
        <p:nvSpPr>
          <p:cNvPr id="3" name="Content Placeholder 2">
            <a:extLst>
              <a:ext uri="{FF2B5EF4-FFF2-40B4-BE49-F238E27FC236}">
                <a16:creationId xmlns:a16="http://schemas.microsoft.com/office/drawing/2014/main" id="{1BFA0391-90DB-D82C-D651-3D3AF52AA886}"/>
              </a:ext>
            </a:extLst>
          </p:cNvPr>
          <p:cNvSpPr>
            <a:spLocks noGrp="1"/>
          </p:cNvSpPr>
          <p:nvPr>
            <p:ph sz="half" idx="1"/>
          </p:nvPr>
        </p:nvSpPr>
        <p:spPr>
          <a:xfrm>
            <a:off x="4793226" y="1301705"/>
            <a:ext cx="4038600" cy="4595191"/>
          </a:xfrm>
        </p:spPr>
        <p:txBody>
          <a:bodyPr/>
          <a:lstStyle/>
          <a:p>
            <a:r>
              <a:rPr lang="en-US" dirty="0"/>
              <a:t>Memory leak</a:t>
            </a:r>
          </a:p>
          <a:p>
            <a:pPr marL="0" indent="0">
              <a:buNone/>
            </a:pPr>
            <a:r>
              <a:rPr lang="en-US" dirty="0">
                <a:solidFill>
                  <a:srgbClr val="428EB3"/>
                </a:solidFill>
                <a:latin typeface="Comic Sans MS" panose="030F0702030302020204" pitchFamily="66" charset="0"/>
              </a:rPr>
              <a:t>void</a:t>
            </a:r>
            <a:r>
              <a:rPr lang="en-US" dirty="0">
                <a:latin typeface="Comic Sans MS" panose="030F0702030302020204" pitchFamily="66" charset="0"/>
              </a:rPr>
              <a:t> </a:t>
            </a:r>
            <a:r>
              <a:rPr lang="en-US" dirty="0" err="1">
                <a:latin typeface="Comic Sans MS" panose="030F0702030302020204" pitchFamily="66" charset="0"/>
              </a:rPr>
              <a:t>myfun</a:t>
            </a:r>
            <a:r>
              <a:rPr lang="en-US" dirty="0">
                <a:latin typeface="Comic Sans MS" panose="030F0702030302020204" pitchFamily="66" charset="0"/>
              </a:rPr>
              <a:t> (){</a:t>
            </a:r>
          </a:p>
          <a:p>
            <a:pPr marL="0" indent="0">
              <a:buNone/>
            </a:pPr>
            <a:r>
              <a:rPr lang="en-US" dirty="0">
                <a:latin typeface="Comic Sans MS" panose="030F0702030302020204" pitchFamily="66" charset="0"/>
              </a:rPr>
              <a:t>   int * p=new int();</a:t>
            </a:r>
          </a:p>
          <a:p>
            <a:pPr marL="0" indent="0">
              <a:buNone/>
            </a:pPr>
            <a:r>
              <a:rPr lang="en-US" dirty="0">
                <a:latin typeface="Comic Sans MS" panose="030F0702030302020204" pitchFamily="66" charset="0"/>
              </a:rPr>
              <a:t>   *p=20;</a:t>
            </a:r>
          </a:p>
          <a:p>
            <a:pPr marL="0" indent="0">
              <a:buNone/>
            </a:pPr>
            <a:r>
              <a:rPr lang="en-US" dirty="0">
                <a:latin typeface="Comic Sans MS" panose="030F0702030302020204" pitchFamily="66" charset="0"/>
              </a:rPr>
              <a:t>   </a:t>
            </a:r>
            <a:r>
              <a:rPr lang="en-US" dirty="0" err="1">
                <a:latin typeface="Comic Sans MS" panose="030F0702030302020204" pitchFamily="66" charset="0"/>
              </a:rPr>
              <a:t>cout</a:t>
            </a:r>
            <a:r>
              <a:rPr lang="en-US" dirty="0">
                <a:latin typeface="Comic Sans MS" panose="030F0702030302020204" pitchFamily="66" charset="0"/>
              </a:rPr>
              <a:t> &lt;&lt; *</a:t>
            </a:r>
            <a:r>
              <a:rPr lang="en-US" dirty="0" err="1">
                <a:latin typeface="Comic Sans MS" panose="030F0702030302020204" pitchFamily="66" charset="0"/>
              </a:rPr>
              <a:t>ptr</a:t>
            </a:r>
            <a:r>
              <a:rPr lang="en-US" dirty="0">
                <a:latin typeface="Comic Sans MS" panose="030F0702030302020204" pitchFamily="66" charset="0"/>
              </a:rPr>
              <a:t>;} </a:t>
            </a:r>
          </a:p>
          <a:p>
            <a:pPr marL="0" indent="0">
              <a:buNone/>
            </a:pPr>
            <a:endParaRPr lang="en-US" sz="1200" dirty="0">
              <a:latin typeface="Comic Sans MS" panose="030F0702030302020204" pitchFamily="66" charset="0"/>
            </a:endParaRPr>
          </a:p>
          <a:p>
            <a:r>
              <a:rPr lang="en-US" dirty="0">
                <a:latin typeface="+mj-lt"/>
              </a:rPr>
              <a:t>Upon exiting </a:t>
            </a:r>
            <a:r>
              <a:rPr lang="en-US" dirty="0" err="1">
                <a:latin typeface="Comic Sans MS" panose="030F0702030302020204" pitchFamily="66" charset="0"/>
              </a:rPr>
              <a:t>myfun</a:t>
            </a:r>
            <a:endParaRPr lang="en-US" dirty="0">
              <a:latin typeface="Comic Sans MS" panose="030F0702030302020204" pitchFamily="66" charset="0"/>
            </a:endParaRPr>
          </a:p>
          <a:p>
            <a:pPr lvl="1"/>
            <a:r>
              <a:rPr lang="en-US" dirty="0">
                <a:latin typeface="+mj-lt"/>
              </a:rPr>
              <a:t>p is not valid </a:t>
            </a:r>
          </a:p>
          <a:p>
            <a:pPr lvl="2"/>
            <a:r>
              <a:rPr lang="en-US" dirty="0">
                <a:latin typeface="+mj-lt"/>
              </a:rPr>
              <a:t>local variable</a:t>
            </a:r>
          </a:p>
          <a:p>
            <a:pPr lvl="1"/>
            <a:r>
              <a:rPr lang="en-US" dirty="0">
                <a:latin typeface="+mj-lt"/>
              </a:rPr>
              <a:t>Memory allocated is still there!</a:t>
            </a:r>
          </a:p>
          <a:p>
            <a:pPr lvl="1"/>
            <a:r>
              <a:rPr lang="en-US" dirty="0">
                <a:latin typeface="+mj-lt"/>
              </a:rPr>
              <a:t>Need explicit delete</a:t>
            </a:r>
            <a:endParaRPr lang="en-US" dirty="0">
              <a:latin typeface="Comic Sans MS" panose="030F0702030302020204" pitchFamily="66" charset="0"/>
            </a:endParaRPr>
          </a:p>
        </p:txBody>
      </p:sp>
      <p:sp>
        <p:nvSpPr>
          <p:cNvPr id="4" name="Content Placeholder 3">
            <a:extLst>
              <a:ext uri="{FF2B5EF4-FFF2-40B4-BE49-F238E27FC236}">
                <a16:creationId xmlns:a16="http://schemas.microsoft.com/office/drawing/2014/main" id="{BE71E61B-1F14-75E3-94E5-55E706FE7A3C}"/>
              </a:ext>
            </a:extLst>
          </p:cNvPr>
          <p:cNvSpPr>
            <a:spLocks noGrp="1"/>
          </p:cNvSpPr>
          <p:nvPr>
            <p:ph sz="half" idx="2"/>
          </p:nvPr>
        </p:nvSpPr>
        <p:spPr>
          <a:xfrm>
            <a:off x="457200" y="1390196"/>
            <a:ext cx="4038600" cy="4595191"/>
          </a:xfrm>
        </p:spPr>
        <p:txBody>
          <a:bodyPr/>
          <a:lstStyle/>
          <a:p>
            <a:r>
              <a:rPr lang="en-US" dirty="0"/>
              <a:t>Java has garbage collection</a:t>
            </a:r>
          </a:p>
          <a:p>
            <a:r>
              <a:rPr lang="en-US" dirty="0"/>
              <a:t>C++ does not.</a:t>
            </a:r>
          </a:p>
          <a:p>
            <a:r>
              <a:rPr lang="en-US" dirty="0"/>
              <a:t>When exiting a function, destructors of the objects are invoked.</a:t>
            </a:r>
          </a:p>
          <a:p>
            <a:r>
              <a:rPr lang="en-US" dirty="0"/>
              <a:t>That is not enough…</a:t>
            </a:r>
          </a:p>
        </p:txBody>
      </p:sp>
    </p:spTree>
    <p:extLst>
      <p:ext uri="{BB962C8B-B14F-4D97-AF65-F5344CB8AC3E}">
        <p14:creationId xmlns:p14="http://schemas.microsoft.com/office/powerpoint/2010/main" val="253306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9315-4DDC-DB15-F245-23C5B5D072AD}"/>
              </a:ext>
            </a:extLst>
          </p:cNvPr>
          <p:cNvSpPr>
            <a:spLocks noGrp="1"/>
          </p:cNvSpPr>
          <p:nvPr>
            <p:ph type="title"/>
          </p:nvPr>
        </p:nvSpPr>
        <p:spPr/>
        <p:txBody>
          <a:bodyPr/>
          <a:lstStyle/>
          <a:p>
            <a:r>
              <a:rPr lang="en-US" dirty="0"/>
              <a:t>Scenario 1: Solution</a:t>
            </a:r>
          </a:p>
        </p:txBody>
      </p:sp>
      <p:sp>
        <p:nvSpPr>
          <p:cNvPr id="3" name="Content Placeholder 2">
            <a:extLst>
              <a:ext uri="{FF2B5EF4-FFF2-40B4-BE49-F238E27FC236}">
                <a16:creationId xmlns:a16="http://schemas.microsoft.com/office/drawing/2014/main" id="{1BFA0391-90DB-D82C-D651-3D3AF52AA886}"/>
              </a:ext>
            </a:extLst>
          </p:cNvPr>
          <p:cNvSpPr>
            <a:spLocks noGrp="1"/>
          </p:cNvSpPr>
          <p:nvPr>
            <p:ph sz="half" idx="1"/>
          </p:nvPr>
        </p:nvSpPr>
        <p:spPr>
          <a:xfrm>
            <a:off x="4793225" y="1301705"/>
            <a:ext cx="4154129" cy="5374398"/>
          </a:xfrm>
        </p:spPr>
        <p:txBody>
          <a:bodyPr/>
          <a:lstStyle/>
          <a:p>
            <a:r>
              <a:rPr lang="en-US" dirty="0"/>
              <a:t>Memory leak</a:t>
            </a:r>
          </a:p>
          <a:p>
            <a:pPr marL="0" indent="0">
              <a:buNone/>
            </a:pPr>
            <a:r>
              <a:rPr lang="en-US" dirty="0">
                <a:solidFill>
                  <a:srgbClr val="428EB3"/>
                </a:solidFill>
                <a:latin typeface="Comic Sans MS" panose="030F0702030302020204" pitchFamily="66" charset="0"/>
              </a:rPr>
              <a:t>void</a:t>
            </a:r>
            <a:r>
              <a:rPr lang="en-US" dirty="0">
                <a:latin typeface="Comic Sans MS" panose="030F0702030302020204" pitchFamily="66" charset="0"/>
              </a:rPr>
              <a:t> </a:t>
            </a:r>
            <a:r>
              <a:rPr lang="en-US" dirty="0" err="1">
                <a:latin typeface="Comic Sans MS" panose="030F0702030302020204" pitchFamily="66" charset="0"/>
              </a:rPr>
              <a:t>myfun</a:t>
            </a:r>
            <a:r>
              <a:rPr lang="en-US" dirty="0">
                <a:latin typeface="Comic Sans MS" panose="030F0702030302020204" pitchFamily="66" charset="0"/>
              </a:rPr>
              <a:t> (){</a:t>
            </a:r>
          </a:p>
          <a:p>
            <a:pPr marL="0" indent="0">
              <a:buNone/>
            </a:pPr>
            <a:r>
              <a:rPr lang="en-US" dirty="0">
                <a:latin typeface="Comic Sans MS" panose="030F0702030302020204" pitchFamily="66" charset="0"/>
              </a:rPr>
              <a:t>   int * p=new int();</a:t>
            </a:r>
          </a:p>
          <a:p>
            <a:pPr marL="0" indent="0">
              <a:buNone/>
            </a:pPr>
            <a:r>
              <a:rPr lang="en-US" dirty="0">
                <a:latin typeface="Comic Sans MS" panose="030F0702030302020204" pitchFamily="66" charset="0"/>
              </a:rPr>
              <a:t>   *p=20;</a:t>
            </a:r>
          </a:p>
          <a:p>
            <a:pPr marL="0" indent="0">
              <a:buNone/>
            </a:pPr>
            <a:r>
              <a:rPr lang="en-US" dirty="0">
                <a:latin typeface="Comic Sans MS" panose="030F0702030302020204" pitchFamily="66" charset="0"/>
              </a:rPr>
              <a:t>   </a:t>
            </a:r>
            <a:r>
              <a:rPr lang="en-US" dirty="0" err="1">
                <a:latin typeface="Comic Sans MS" panose="030F0702030302020204" pitchFamily="66" charset="0"/>
              </a:rPr>
              <a:t>cout</a:t>
            </a:r>
            <a:r>
              <a:rPr lang="en-US" dirty="0">
                <a:latin typeface="Comic Sans MS" panose="030F0702030302020204" pitchFamily="66" charset="0"/>
              </a:rPr>
              <a:t> &lt;&lt; *</a:t>
            </a:r>
            <a:r>
              <a:rPr lang="en-US" dirty="0" err="1">
                <a:latin typeface="Comic Sans MS" panose="030F0702030302020204" pitchFamily="66" charset="0"/>
              </a:rPr>
              <a:t>ptr</a:t>
            </a:r>
            <a:r>
              <a:rPr lang="en-US" dirty="0">
                <a:latin typeface="Comic Sans MS" panose="030F0702030302020204" pitchFamily="66" charset="0"/>
              </a:rPr>
              <a:t>;} </a:t>
            </a:r>
          </a:p>
          <a:p>
            <a:pPr marL="0" indent="0">
              <a:buNone/>
            </a:pPr>
            <a:endParaRPr lang="en-US" sz="1100" dirty="0">
              <a:latin typeface="Comic Sans MS" panose="030F0702030302020204" pitchFamily="66" charset="0"/>
            </a:endParaRPr>
          </a:p>
          <a:p>
            <a:r>
              <a:rPr lang="en-US" dirty="0">
                <a:latin typeface="+mj-lt"/>
              </a:rPr>
              <a:t>Upon exiting </a:t>
            </a:r>
            <a:r>
              <a:rPr lang="en-US" dirty="0" err="1">
                <a:latin typeface="Comic Sans MS" panose="030F0702030302020204" pitchFamily="66" charset="0"/>
              </a:rPr>
              <a:t>myfun</a:t>
            </a:r>
            <a:endParaRPr lang="en-US" dirty="0">
              <a:latin typeface="Comic Sans MS" panose="030F0702030302020204" pitchFamily="66" charset="0"/>
            </a:endParaRPr>
          </a:p>
          <a:p>
            <a:pPr lvl="1"/>
            <a:r>
              <a:rPr lang="en-US" dirty="0">
                <a:latin typeface="+mj-lt"/>
              </a:rPr>
              <a:t>p is not valid </a:t>
            </a:r>
          </a:p>
          <a:p>
            <a:pPr lvl="2"/>
            <a:r>
              <a:rPr lang="en-US" dirty="0">
                <a:latin typeface="+mj-lt"/>
              </a:rPr>
              <a:t>local variable</a:t>
            </a:r>
          </a:p>
          <a:p>
            <a:pPr lvl="1"/>
            <a:r>
              <a:rPr lang="en-US" dirty="0">
                <a:latin typeface="+mj-lt"/>
              </a:rPr>
              <a:t>Memory allocated is still there!</a:t>
            </a:r>
          </a:p>
          <a:p>
            <a:pPr lvl="1"/>
            <a:r>
              <a:rPr lang="en-US" dirty="0">
                <a:latin typeface="+mj-lt"/>
              </a:rPr>
              <a:t>Need explicit delete </a:t>
            </a:r>
          </a:p>
        </p:txBody>
      </p:sp>
      <p:sp>
        <p:nvSpPr>
          <p:cNvPr id="4" name="Content Placeholder 3">
            <a:extLst>
              <a:ext uri="{FF2B5EF4-FFF2-40B4-BE49-F238E27FC236}">
                <a16:creationId xmlns:a16="http://schemas.microsoft.com/office/drawing/2014/main" id="{BE71E61B-1F14-75E3-94E5-55E706FE7A3C}"/>
              </a:ext>
            </a:extLst>
          </p:cNvPr>
          <p:cNvSpPr>
            <a:spLocks noGrp="1"/>
          </p:cNvSpPr>
          <p:nvPr>
            <p:ph sz="half" idx="2"/>
          </p:nvPr>
        </p:nvSpPr>
        <p:spPr>
          <a:xfrm>
            <a:off x="196645" y="1390196"/>
            <a:ext cx="4375355" cy="4990939"/>
          </a:xfrm>
        </p:spPr>
        <p:txBody>
          <a:bodyPr/>
          <a:lstStyle/>
          <a:p>
            <a:r>
              <a:rPr lang="en-US" sz="2400" dirty="0"/>
              <a:t>Let’s solve this problem with a smart reference</a:t>
            </a:r>
          </a:p>
          <a:p>
            <a:pPr lvl="1"/>
            <a:r>
              <a:rPr lang="en-US" sz="2000" dirty="0" err="1"/>
              <a:t>SmartPtr</a:t>
            </a:r>
            <a:endParaRPr lang="en-US" sz="2000" dirty="0"/>
          </a:p>
          <a:p>
            <a:pPr marL="457200" indent="-457200">
              <a:buFont typeface="+mj-lt"/>
              <a:buAutoNum type="arabicPeriod"/>
            </a:pPr>
            <a:r>
              <a:rPr lang="en-US" sz="2400" dirty="0">
                <a:latin typeface="+mj-lt"/>
              </a:rPr>
              <a:t>Wrap the </a:t>
            </a:r>
            <a:r>
              <a:rPr lang="en-US" sz="2400" dirty="0">
                <a:latin typeface="Comic Sans MS" panose="030F0702030302020204" pitchFamily="66" charset="0"/>
              </a:rPr>
              <a:t>int*</a:t>
            </a:r>
            <a:r>
              <a:rPr lang="en-US" sz="2400" dirty="0">
                <a:latin typeface="+mj-lt"/>
              </a:rPr>
              <a:t> in an object</a:t>
            </a:r>
          </a:p>
          <a:p>
            <a:pPr marL="457200" indent="-457200">
              <a:buFont typeface="+mj-lt"/>
              <a:buAutoNum type="arabicPeriod"/>
            </a:pPr>
            <a:r>
              <a:rPr lang="en-US" sz="2400" dirty="0"/>
              <a:t>Put </a:t>
            </a:r>
            <a:r>
              <a:rPr lang="en-US" sz="2400" dirty="0">
                <a:latin typeface="Comic Sans MS" panose="030F0702030302020204" pitchFamily="66" charset="0"/>
              </a:rPr>
              <a:t>delete </a:t>
            </a:r>
            <a:r>
              <a:rPr lang="en-US" sz="2400" dirty="0" err="1">
                <a:latin typeface="Comic Sans MS" panose="030F0702030302020204" pitchFamily="66" charset="0"/>
              </a:rPr>
              <a:t>ptr</a:t>
            </a:r>
            <a:r>
              <a:rPr lang="en-US" sz="2400" dirty="0">
                <a:latin typeface="Comic Sans MS" panose="030F0702030302020204" pitchFamily="66" charset="0"/>
              </a:rPr>
              <a:t> </a:t>
            </a:r>
            <a:r>
              <a:rPr lang="en-US" sz="2400" dirty="0"/>
              <a:t>inside  ~</a:t>
            </a:r>
            <a:r>
              <a:rPr lang="en-US" sz="2400" dirty="0" err="1"/>
              <a:t>SmartPtr</a:t>
            </a:r>
            <a:r>
              <a:rPr lang="en-US" sz="2400" dirty="0"/>
              <a:t> </a:t>
            </a:r>
          </a:p>
          <a:p>
            <a:pPr marL="457200" indent="-457200">
              <a:buFont typeface="+mj-lt"/>
              <a:buAutoNum type="arabicPeriod"/>
            </a:pPr>
            <a:r>
              <a:rPr lang="en-US" sz="2400" dirty="0" err="1">
                <a:latin typeface="Comic Sans MS" panose="030F0702030302020204" pitchFamily="66" charset="0"/>
              </a:rPr>
              <a:t>myfun</a:t>
            </a:r>
            <a:r>
              <a:rPr lang="en-US" sz="2400" dirty="0"/>
              <a:t> will have a </a:t>
            </a:r>
            <a:r>
              <a:rPr lang="en-US" sz="2400" dirty="0" err="1"/>
              <a:t>SmartPtr</a:t>
            </a:r>
            <a:r>
              <a:rPr lang="en-US" sz="2400" dirty="0"/>
              <a:t> instead of </a:t>
            </a:r>
            <a:r>
              <a:rPr lang="en-US" sz="2400" dirty="0">
                <a:latin typeface="Comic Sans MS" panose="030F0702030302020204" pitchFamily="66" charset="0"/>
              </a:rPr>
              <a:t>int*</a:t>
            </a:r>
          </a:p>
          <a:p>
            <a:pPr marL="457200" indent="-457200">
              <a:buFont typeface="+mj-lt"/>
              <a:buAutoNum type="arabicPeriod"/>
            </a:pPr>
            <a:r>
              <a:rPr lang="en-US" sz="2400" dirty="0"/>
              <a:t>The object destroys itself when it goes out of its scope</a:t>
            </a:r>
          </a:p>
          <a:p>
            <a:pPr marL="857250" lvl="1" indent="-457200"/>
            <a:r>
              <a:rPr lang="en-US" sz="2000" dirty="0"/>
              <a:t>Deleting </a:t>
            </a:r>
            <a:r>
              <a:rPr lang="en-US" sz="2000" dirty="0" err="1"/>
              <a:t>ptr</a:t>
            </a:r>
            <a:r>
              <a:rPr lang="en-US" sz="2000" dirty="0"/>
              <a:t> for us</a:t>
            </a:r>
          </a:p>
        </p:txBody>
      </p:sp>
      <p:sp>
        <p:nvSpPr>
          <p:cNvPr id="5" name="TextBox 4">
            <a:extLst>
              <a:ext uri="{FF2B5EF4-FFF2-40B4-BE49-F238E27FC236}">
                <a16:creationId xmlns:a16="http://schemas.microsoft.com/office/drawing/2014/main" id="{CE4B4644-EA21-46DC-6B03-C508E6D2B880}"/>
              </a:ext>
            </a:extLst>
          </p:cNvPr>
          <p:cNvSpPr txBox="1"/>
          <p:nvPr/>
        </p:nvSpPr>
        <p:spPr>
          <a:xfrm>
            <a:off x="0" y="6550223"/>
            <a:ext cx="4188519" cy="276999"/>
          </a:xfrm>
          <a:prstGeom prst="rect">
            <a:avLst/>
          </a:prstGeom>
          <a:noFill/>
        </p:spPr>
        <p:txBody>
          <a:bodyPr wrap="none" rtlCol="0">
            <a:spAutoFit/>
          </a:bodyPr>
          <a:lstStyle/>
          <a:p>
            <a:r>
              <a:rPr lang="fr-FR" sz="1200" dirty="0"/>
              <a:t>source: https://www.geeksforgeeks.org/smart-pointers-cpp/</a:t>
            </a:r>
            <a:endParaRPr lang="en-US" sz="1200" dirty="0"/>
          </a:p>
        </p:txBody>
      </p:sp>
    </p:spTree>
    <p:extLst>
      <p:ext uri="{BB962C8B-B14F-4D97-AF65-F5344CB8AC3E}">
        <p14:creationId xmlns:p14="http://schemas.microsoft.com/office/powerpoint/2010/main" val="3711976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9315-4DDC-DB15-F245-23C5B5D072AD}"/>
              </a:ext>
            </a:extLst>
          </p:cNvPr>
          <p:cNvSpPr>
            <a:spLocks noGrp="1"/>
          </p:cNvSpPr>
          <p:nvPr>
            <p:ph type="title"/>
          </p:nvPr>
        </p:nvSpPr>
        <p:spPr/>
        <p:txBody>
          <a:bodyPr/>
          <a:lstStyle/>
          <a:p>
            <a:r>
              <a:rPr lang="en-US" dirty="0"/>
              <a:t>Scenario 1: Smart Ref Solution</a:t>
            </a:r>
          </a:p>
        </p:txBody>
      </p:sp>
      <p:sp>
        <p:nvSpPr>
          <p:cNvPr id="3" name="Content Placeholder 2">
            <a:extLst>
              <a:ext uri="{FF2B5EF4-FFF2-40B4-BE49-F238E27FC236}">
                <a16:creationId xmlns:a16="http://schemas.microsoft.com/office/drawing/2014/main" id="{1BFA0391-90DB-D82C-D651-3D3AF52AA886}"/>
              </a:ext>
            </a:extLst>
          </p:cNvPr>
          <p:cNvSpPr>
            <a:spLocks noGrp="1"/>
          </p:cNvSpPr>
          <p:nvPr>
            <p:ph sz="half" idx="1"/>
          </p:nvPr>
        </p:nvSpPr>
        <p:spPr>
          <a:xfrm>
            <a:off x="5284839" y="1291873"/>
            <a:ext cx="4154130" cy="5207250"/>
          </a:xfrm>
        </p:spPr>
        <p:txBody>
          <a:bodyPr/>
          <a:lstStyle/>
          <a:p>
            <a:r>
              <a:rPr lang="en-US" sz="2400" dirty="0"/>
              <a:t>Memory leak:</a:t>
            </a:r>
          </a:p>
          <a:p>
            <a:pPr marL="0" indent="0">
              <a:buNone/>
            </a:pPr>
            <a:r>
              <a:rPr lang="en-US" sz="2000" dirty="0">
                <a:solidFill>
                  <a:srgbClr val="428EB3"/>
                </a:solidFill>
                <a:latin typeface="Verdana" panose="020B0604030504040204" pitchFamily="34" charset="0"/>
                <a:ea typeface="Verdana" panose="020B0604030504040204" pitchFamily="34" charset="0"/>
              </a:rPr>
              <a:t>void</a:t>
            </a: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myfun</a:t>
            </a:r>
            <a:r>
              <a:rPr lang="en-US" sz="2000" dirty="0">
                <a:latin typeface="Verdana" panose="020B0604030504040204" pitchFamily="34" charset="0"/>
                <a:ea typeface="Verdana" panose="020B0604030504040204" pitchFamily="34" charset="0"/>
              </a:rPr>
              <a:t> (){</a:t>
            </a:r>
          </a:p>
          <a:p>
            <a:pPr marL="0" indent="0">
              <a:buNone/>
            </a:pPr>
            <a:r>
              <a:rPr lang="en-US" sz="2000" dirty="0">
                <a:latin typeface="Verdana" panose="020B0604030504040204" pitchFamily="34" charset="0"/>
                <a:ea typeface="Verdana" panose="020B0604030504040204" pitchFamily="34" charset="0"/>
              </a:rPr>
              <a:t>   int * p=new int();</a:t>
            </a:r>
          </a:p>
          <a:p>
            <a:pPr marL="0" indent="0">
              <a:buNone/>
            </a:pPr>
            <a:r>
              <a:rPr lang="en-US" sz="2000" dirty="0">
                <a:latin typeface="Verdana" panose="020B0604030504040204" pitchFamily="34" charset="0"/>
                <a:ea typeface="Verdana" panose="020B0604030504040204" pitchFamily="34" charset="0"/>
              </a:rPr>
              <a:t>   *p=20;</a:t>
            </a:r>
          </a:p>
          <a:p>
            <a:pPr marL="0" indent="0">
              <a:buNone/>
            </a:pP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cout</a:t>
            </a:r>
            <a:r>
              <a:rPr lang="en-US" sz="2000" dirty="0">
                <a:latin typeface="Verdana" panose="020B0604030504040204" pitchFamily="34" charset="0"/>
                <a:ea typeface="Verdana" panose="020B0604030504040204" pitchFamily="34" charset="0"/>
              </a:rPr>
              <a:t> &lt;&lt; *</a:t>
            </a:r>
            <a:r>
              <a:rPr lang="en-US" sz="2000" dirty="0" err="1">
                <a:latin typeface="Verdana" panose="020B0604030504040204" pitchFamily="34" charset="0"/>
                <a:ea typeface="Verdana" panose="020B0604030504040204" pitchFamily="34" charset="0"/>
              </a:rPr>
              <a:t>ptr</a:t>
            </a:r>
            <a:r>
              <a:rPr lang="en-US" sz="2000" dirty="0">
                <a:latin typeface="Verdana" panose="020B0604030504040204" pitchFamily="34" charset="0"/>
                <a:ea typeface="Verdana" panose="020B0604030504040204" pitchFamily="34" charset="0"/>
              </a:rPr>
              <a:t>;} </a:t>
            </a:r>
          </a:p>
          <a:p>
            <a:pPr marL="0" indent="0">
              <a:buNone/>
            </a:pPr>
            <a:endParaRPr lang="en-US" sz="2400" dirty="0">
              <a:latin typeface="Comic Sans MS" panose="030F0702030302020204" pitchFamily="66" charset="0"/>
            </a:endParaRPr>
          </a:p>
          <a:p>
            <a:r>
              <a:rPr lang="en-US" sz="2400" dirty="0"/>
              <a:t>No memory leak:</a:t>
            </a:r>
          </a:p>
          <a:p>
            <a:pPr marL="0" indent="0">
              <a:buNone/>
            </a:pPr>
            <a:r>
              <a:rPr lang="en-US" sz="2000" dirty="0">
                <a:solidFill>
                  <a:srgbClr val="428EB3"/>
                </a:solidFill>
                <a:latin typeface="Verdana" panose="020B0604030504040204" pitchFamily="34" charset="0"/>
                <a:ea typeface="Verdana" panose="020B0604030504040204" pitchFamily="34" charset="0"/>
              </a:rPr>
              <a:t>void</a:t>
            </a:r>
            <a:r>
              <a:rPr lang="en-US" sz="2000" dirty="0">
                <a:latin typeface="Verdana" panose="020B0604030504040204" pitchFamily="34" charset="0"/>
                <a:ea typeface="Verdana" panose="020B0604030504040204" pitchFamily="34" charset="0"/>
              </a:rPr>
              <a:t> fun(){</a:t>
            </a:r>
          </a:p>
          <a:p>
            <a:pPr marL="0" indent="0">
              <a:buNone/>
            </a:pPr>
            <a:r>
              <a:rPr lang="en-US" sz="2000" dirty="0">
                <a:solidFill>
                  <a:schemeClr val="bg2">
                    <a:lumMod val="60000"/>
                    <a:lumOff val="40000"/>
                  </a:schemeClr>
                </a:solidFill>
                <a:latin typeface="Verdana" panose="020B0604030504040204" pitchFamily="34" charset="0"/>
                <a:ea typeface="Verdana" panose="020B0604030504040204" pitchFamily="34" charset="0"/>
              </a:rPr>
              <a:t>    </a:t>
            </a:r>
            <a:r>
              <a:rPr lang="en-US" sz="2000" dirty="0" err="1">
                <a:solidFill>
                  <a:schemeClr val="bg2">
                    <a:lumMod val="60000"/>
                    <a:lumOff val="40000"/>
                  </a:schemeClr>
                </a:solidFill>
                <a:latin typeface="Verdana" panose="020B0604030504040204" pitchFamily="34" charset="0"/>
                <a:ea typeface="Verdana" panose="020B0604030504040204" pitchFamily="34" charset="0"/>
              </a:rPr>
              <a:t>SmartPtr</a:t>
            </a:r>
            <a:r>
              <a:rPr lang="en-US" sz="2000" dirty="0">
                <a:solidFill>
                  <a:schemeClr val="bg2">
                    <a:lumMod val="60000"/>
                    <a:lumOff val="40000"/>
                  </a:schemeClr>
                </a:solidFill>
                <a:latin typeface="Verdana" panose="020B0604030504040204" pitchFamily="34" charset="0"/>
                <a:ea typeface="Verdana" panose="020B0604030504040204" pitchFamily="34" charset="0"/>
              </a:rPr>
              <a:t> </a:t>
            </a:r>
            <a:r>
              <a:rPr lang="en-US" sz="2000" dirty="0" err="1">
                <a:solidFill>
                  <a:schemeClr val="bg2">
                    <a:lumMod val="60000"/>
                    <a:lumOff val="40000"/>
                  </a:schemeClr>
                </a:solidFill>
                <a:latin typeface="Verdana" panose="020B0604030504040204" pitchFamily="34" charset="0"/>
                <a:ea typeface="Verdana" panose="020B0604030504040204" pitchFamily="34" charset="0"/>
              </a:rPr>
              <a:t>ptr</a:t>
            </a:r>
            <a:r>
              <a:rPr lang="en-US" sz="2000" dirty="0">
                <a:solidFill>
                  <a:schemeClr val="bg2">
                    <a:lumMod val="60000"/>
                    <a:lumOff val="40000"/>
                  </a:schemeClr>
                </a:solidFill>
                <a:latin typeface="Verdana" panose="020B0604030504040204" pitchFamily="34" charset="0"/>
                <a:ea typeface="Verdana" panose="020B0604030504040204" pitchFamily="34" charset="0"/>
              </a:rPr>
              <a:t>(new int());</a:t>
            </a:r>
          </a:p>
          <a:p>
            <a:pPr marL="0" indent="0">
              <a:buNone/>
            </a:pP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ptr</a:t>
            </a:r>
            <a:r>
              <a:rPr lang="en-US" sz="2000" dirty="0">
                <a:latin typeface="Verdana" panose="020B0604030504040204" pitchFamily="34" charset="0"/>
                <a:ea typeface="Verdana" panose="020B0604030504040204" pitchFamily="34" charset="0"/>
              </a:rPr>
              <a:t> = 20;</a:t>
            </a:r>
          </a:p>
          <a:p>
            <a:pPr marL="0" indent="0">
              <a:buNone/>
            </a:pP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cout</a:t>
            </a:r>
            <a:r>
              <a:rPr lang="en-US" sz="2000" dirty="0">
                <a:latin typeface="Verdana" panose="020B0604030504040204" pitchFamily="34" charset="0"/>
                <a:ea typeface="Verdana" panose="020B0604030504040204" pitchFamily="34" charset="0"/>
              </a:rPr>
              <a:t> &lt;&lt; *</a:t>
            </a:r>
            <a:r>
              <a:rPr lang="en-US" sz="2000" dirty="0" err="1">
                <a:latin typeface="Verdana" panose="020B0604030504040204" pitchFamily="34" charset="0"/>
                <a:ea typeface="Verdana" panose="020B0604030504040204" pitchFamily="34" charset="0"/>
              </a:rPr>
              <a:t>ptr</a:t>
            </a:r>
            <a:r>
              <a:rPr lang="en-US" sz="2000" dirty="0">
                <a:latin typeface="Verdana" panose="020B0604030504040204" pitchFamily="34" charset="0"/>
                <a:ea typeface="Verdana" panose="020B0604030504040204" pitchFamily="34" charset="0"/>
              </a:rPr>
              <a:t>;</a:t>
            </a:r>
          </a:p>
          <a:p>
            <a:pPr marL="0" indent="0">
              <a:buNone/>
            </a:pPr>
            <a:r>
              <a:rPr lang="en-US" sz="2000" dirty="0">
                <a:latin typeface="Verdana" panose="020B0604030504040204" pitchFamily="34" charset="0"/>
                <a:ea typeface="Verdana" panose="020B0604030504040204" pitchFamily="34" charset="0"/>
              </a:rPr>
              <a:t>} </a:t>
            </a:r>
          </a:p>
        </p:txBody>
      </p:sp>
      <p:sp>
        <p:nvSpPr>
          <p:cNvPr id="4" name="Content Placeholder 3">
            <a:extLst>
              <a:ext uri="{FF2B5EF4-FFF2-40B4-BE49-F238E27FC236}">
                <a16:creationId xmlns:a16="http://schemas.microsoft.com/office/drawing/2014/main" id="{BE71E61B-1F14-75E3-94E5-55E706FE7A3C}"/>
              </a:ext>
            </a:extLst>
          </p:cNvPr>
          <p:cNvSpPr>
            <a:spLocks noGrp="1"/>
          </p:cNvSpPr>
          <p:nvPr>
            <p:ph sz="half" idx="2"/>
          </p:nvPr>
        </p:nvSpPr>
        <p:spPr>
          <a:xfrm>
            <a:off x="196645" y="1390196"/>
            <a:ext cx="4709652" cy="4595191"/>
          </a:xfrm>
        </p:spPr>
        <p:txBody>
          <a:bodyPr/>
          <a:lstStyle/>
          <a:p>
            <a:pPr marL="0" indent="0">
              <a:buNone/>
            </a:pPr>
            <a:r>
              <a:rPr lang="en-US" sz="2000" dirty="0">
                <a:latin typeface="Verdana" panose="020B0604030504040204" pitchFamily="34" charset="0"/>
                <a:ea typeface="Verdana" panose="020B0604030504040204" pitchFamily="34" charset="0"/>
              </a:rPr>
              <a:t>class </a:t>
            </a:r>
            <a:r>
              <a:rPr lang="en-US" sz="2000" dirty="0" err="1">
                <a:latin typeface="Verdana" panose="020B0604030504040204" pitchFamily="34" charset="0"/>
                <a:ea typeface="Verdana" panose="020B0604030504040204" pitchFamily="34" charset="0"/>
              </a:rPr>
              <a:t>SmartPtr</a:t>
            </a:r>
            <a:r>
              <a:rPr lang="en-US" sz="2000" dirty="0">
                <a:latin typeface="Verdana" panose="020B0604030504040204" pitchFamily="34" charset="0"/>
                <a:ea typeface="Verdana" panose="020B0604030504040204" pitchFamily="34" charset="0"/>
              </a:rPr>
              <a:t> {</a:t>
            </a:r>
          </a:p>
          <a:p>
            <a:pPr marL="0" indent="0">
              <a:buNone/>
            </a:pPr>
            <a:r>
              <a:rPr lang="en-US" sz="2000" dirty="0">
                <a:latin typeface="Verdana" panose="020B0604030504040204" pitchFamily="34" charset="0"/>
                <a:ea typeface="Verdana" panose="020B0604030504040204" pitchFamily="34" charset="0"/>
              </a:rPr>
              <a:t>  </a:t>
            </a:r>
            <a:r>
              <a:rPr lang="en-US" sz="2000" dirty="0">
                <a:solidFill>
                  <a:schemeClr val="bg2">
                    <a:lumMod val="60000"/>
                    <a:lumOff val="40000"/>
                  </a:schemeClr>
                </a:solidFill>
                <a:latin typeface="Verdana" panose="020B0604030504040204" pitchFamily="34" charset="0"/>
                <a:ea typeface="Verdana" panose="020B0604030504040204" pitchFamily="34" charset="0"/>
              </a:rPr>
              <a:t>int* </a:t>
            </a:r>
            <a:r>
              <a:rPr lang="en-US" sz="2000" dirty="0" err="1">
                <a:solidFill>
                  <a:schemeClr val="bg2">
                    <a:lumMod val="60000"/>
                    <a:lumOff val="40000"/>
                  </a:schemeClr>
                </a:solidFill>
                <a:latin typeface="Verdana" panose="020B0604030504040204" pitchFamily="34" charset="0"/>
                <a:ea typeface="Verdana" panose="020B0604030504040204" pitchFamily="34" charset="0"/>
              </a:rPr>
              <a:t>ptr</a:t>
            </a:r>
            <a:r>
              <a:rPr lang="en-US" sz="2000" dirty="0">
                <a:solidFill>
                  <a:schemeClr val="bg2">
                    <a:lumMod val="60000"/>
                    <a:lumOff val="40000"/>
                  </a:schemeClr>
                </a:solidFill>
                <a:latin typeface="Verdana" panose="020B0604030504040204" pitchFamily="34" charset="0"/>
                <a:ea typeface="Verdana" panose="020B0604030504040204" pitchFamily="34" charset="0"/>
              </a:rPr>
              <a:t>; </a:t>
            </a:r>
            <a:r>
              <a:rPr lang="en-US" sz="2000" dirty="0">
                <a:latin typeface="Verdana" panose="020B0604030504040204" pitchFamily="34" charset="0"/>
                <a:ea typeface="Verdana" panose="020B0604030504040204" pitchFamily="34" charset="0"/>
              </a:rPr>
              <a:t>// Actual pointer</a:t>
            </a:r>
          </a:p>
          <a:p>
            <a:pPr marL="0" indent="0">
              <a:buNone/>
            </a:pPr>
            <a:r>
              <a:rPr lang="en-US" sz="2000" dirty="0">
                <a:latin typeface="Verdana" panose="020B0604030504040204" pitchFamily="34" charset="0"/>
                <a:ea typeface="Verdana" panose="020B0604030504040204" pitchFamily="34" charset="0"/>
              </a:rPr>
              <a:t>public:</a:t>
            </a:r>
          </a:p>
          <a:p>
            <a:pPr marL="0" indent="0">
              <a:buNone/>
            </a:pPr>
            <a:r>
              <a:rPr lang="en-US" sz="2000" dirty="0">
                <a:latin typeface="Verdana" panose="020B0604030504040204" pitchFamily="34" charset="0"/>
                <a:ea typeface="Verdana" panose="020B0604030504040204" pitchFamily="34" charset="0"/>
              </a:rPr>
              <a:t>  explicit </a:t>
            </a:r>
            <a:r>
              <a:rPr lang="en-US" sz="2000" dirty="0" err="1">
                <a:latin typeface="Verdana" panose="020B0604030504040204" pitchFamily="34" charset="0"/>
                <a:ea typeface="Verdana" panose="020B0604030504040204" pitchFamily="34" charset="0"/>
              </a:rPr>
              <a:t>SmartPtr</a:t>
            </a:r>
            <a:r>
              <a:rPr lang="en-US" sz="2000" dirty="0">
                <a:latin typeface="Verdana" panose="020B0604030504040204" pitchFamily="34" charset="0"/>
                <a:ea typeface="Verdana" panose="020B0604030504040204" pitchFamily="34" charset="0"/>
              </a:rPr>
              <a:t>(int* p = NULL) </a:t>
            </a:r>
          </a:p>
          <a:p>
            <a:pPr marL="0" indent="0">
              <a:buNone/>
            </a:pPr>
            <a:r>
              <a:rPr lang="en-US" sz="2000" dirty="0">
                <a:latin typeface="Verdana" panose="020B0604030504040204" pitchFamily="34" charset="0"/>
                <a:ea typeface="Verdana" panose="020B0604030504040204" pitchFamily="34" charset="0"/>
              </a:rPr>
              <a:t> { </a:t>
            </a:r>
            <a:r>
              <a:rPr lang="en-US" sz="2000" dirty="0" err="1">
                <a:latin typeface="Verdana" panose="020B0604030504040204" pitchFamily="34" charset="0"/>
                <a:ea typeface="Verdana" panose="020B0604030504040204" pitchFamily="34" charset="0"/>
              </a:rPr>
              <a:t>ptr</a:t>
            </a:r>
            <a:r>
              <a:rPr lang="en-US" sz="2000" dirty="0">
                <a:latin typeface="Verdana" panose="020B0604030504040204" pitchFamily="34" charset="0"/>
                <a:ea typeface="Verdana" panose="020B0604030504040204" pitchFamily="34" charset="0"/>
              </a:rPr>
              <a:t> = p; }</a:t>
            </a:r>
          </a:p>
          <a:p>
            <a:pPr marL="0" indent="0">
              <a:buNone/>
            </a:pPr>
            <a:r>
              <a:rPr lang="en-US" sz="2000" dirty="0">
                <a:latin typeface="Verdana" panose="020B0604030504040204" pitchFamily="34" charset="0"/>
                <a:ea typeface="Verdana" panose="020B0604030504040204" pitchFamily="34" charset="0"/>
              </a:rPr>
              <a:t>     </a:t>
            </a:r>
          </a:p>
          <a:p>
            <a:pPr marL="0" indent="0">
              <a:buNone/>
            </a:pPr>
            <a:r>
              <a:rPr lang="en-US" sz="2000" dirty="0">
                <a:latin typeface="Verdana" panose="020B0604030504040204" pitchFamily="34" charset="0"/>
                <a:ea typeface="Verdana" panose="020B0604030504040204" pitchFamily="34" charset="0"/>
              </a:rPr>
              <a:t>  ~</a:t>
            </a:r>
            <a:r>
              <a:rPr lang="en-US" sz="2000" dirty="0" err="1">
                <a:latin typeface="Verdana" panose="020B0604030504040204" pitchFamily="34" charset="0"/>
                <a:ea typeface="Verdana" panose="020B0604030504040204" pitchFamily="34" charset="0"/>
              </a:rPr>
              <a:t>SmartPtr</a:t>
            </a:r>
            <a:r>
              <a:rPr lang="en-US" sz="2000" dirty="0">
                <a:latin typeface="Verdana" panose="020B0604030504040204" pitchFamily="34" charset="0"/>
                <a:ea typeface="Verdana" panose="020B0604030504040204" pitchFamily="34" charset="0"/>
              </a:rPr>
              <a:t>() { </a:t>
            </a:r>
            <a:r>
              <a:rPr lang="en-US" sz="2000" dirty="0">
                <a:solidFill>
                  <a:schemeClr val="bg2">
                    <a:lumMod val="60000"/>
                    <a:lumOff val="40000"/>
                  </a:schemeClr>
                </a:solidFill>
                <a:latin typeface="Verdana" panose="020B0604030504040204" pitchFamily="34" charset="0"/>
                <a:ea typeface="Verdana" panose="020B0604030504040204" pitchFamily="34" charset="0"/>
              </a:rPr>
              <a:t>delete (</a:t>
            </a:r>
            <a:r>
              <a:rPr lang="en-US" sz="2000" dirty="0" err="1">
                <a:solidFill>
                  <a:schemeClr val="bg2">
                    <a:lumMod val="60000"/>
                    <a:lumOff val="40000"/>
                  </a:schemeClr>
                </a:solidFill>
                <a:latin typeface="Verdana" panose="020B0604030504040204" pitchFamily="34" charset="0"/>
                <a:ea typeface="Verdana" panose="020B0604030504040204" pitchFamily="34" charset="0"/>
              </a:rPr>
              <a:t>ptr</a:t>
            </a:r>
            <a:r>
              <a:rPr lang="en-US" sz="2000" dirty="0">
                <a:latin typeface="Verdana" panose="020B0604030504040204" pitchFamily="34" charset="0"/>
                <a:ea typeface="Verdana" panose="020B0604030504040204" pitchFamily="34" charset="0"/>
              </a:rPr>
              <a:t>); }</a:t>
            </a:r>
          </a:p>
          <a:p>
            <a:pPr marL="0" indent="0">
              <a:buNone/>
            </a:pPr>
            <a:r>
              <a:rPr lang="en-US" sz="2000" dirty="0">
                <a:latin typeface="Verdana" panose="020B0604030504040204" pitchFamily="34" charset="0"/>
                <a:ea typeface="Verdana" panose="020B0604030504040204" pitchFamily="34" charset="0"/>
              </a:rPr>
              <a:t> </a:t>
            </a:r>
          </a:p>
          <a:p>
            <a:pPr marL="0" indent="0">
              <a:buNone/>
            </a:pPr>
            <a:r>
              <a:rPr lang="en-US" sz="2000" dirty="0">
                <a:latin typeface="Verdana" panose="020B0604030504040204" pitchFamily="34" charset="0"/>
                <a:ea typeface="Verdana" panose="020B0604030504040204" pitchFamily="34" charset="0"/>
              </a:rPr>
              <a:t>   // Overload dereferencing op.</a:t>
            </a:r>
          </a:p>
          <a:p>
            <a:pPr marL="0" indent="0">
              <a:buNone/>
            </a:pPr>
            <a:r>
              <a:rPr lang="en-US" sz="2000" dirty="0">
                <a:latin typeface="Verdana" panose="020B0604030504040204" pitchFamily="34" charset="0"/>
                <a:ea typeface="Verdana" panose="020B0604030504040204" pitchFamily="34" charset="0"/>
              </a:rPr>
              <a:t>    int&amp; operator</a:t>
            </a:r>
            <a:r>
              <a:rPr lang="en-US" sz="2000" dirty="0">
                <a:solidFill>
                  <a:schemeClr val="bg2">
                    <a:lumMod val="60000"/>
                    <a:lumOff val="40000"/>
                  </a:schemeClr>
                </a:solidFill>
                <a:latin typeface="Verdana" panose="020B0604030504040204" pitchFamily="34" charset="0"/>
                <a:ea typeface="Verdana" panose="020B0604030504040204" pitchFamily="34" charset="0"/>
              </a:rPr>
              <a:t>*()</a:t>
            </a:r>
            <a:r>
              <a:rPr lang="en-US" sz="2000" dirty="0">
                <a:latin typeface="Verdana" panose="020B0604030504040204" pitchFamily="34" charset="0"/>
                <a:ea typeface="Verdana" panose="020B0604030504040204" pitchFamily="34" charset="0"/>
              </a:rPr>
              <a:t> { return *</a:t>
            </a:r>
            <a:r>
              <a:rPr lang="en-US" sz="2000" dirty="0" err="1">
                <a:latin typeface="Verdana" panose="020B0604030504040204" pitchFamily="34" charset="0"/>
                <a:ea typeface="Verdana" panose="020B0604030504040204" pitchFamily="34" charset="0"/>
              </a:rPr>
              <a:t>ptr</a:t>
            </a:r>
            <a:r>
              <a:rPr lang="en-US" sz="2000" dirty="0">
                <a:latin typeface="Verdana" panose="020B0604030504040204" pitchFamily="34" charset="0"/>
                <a:ea typeface="Verdana" panose="020B0604030504040204" pitchFamily="34" charset="0"/>
              </a:rPr>
              <a:t>; }</a:t>
            </a:r>
          </a:p>
          <a:p>
            <a:pPr marL="0" indent="0">
              <a:buNone/>
            </a:pPr>
            <a:r>
              <a:rPr lang="en-US" sz="2000" dirty="0">
                <a:latin typeface="Verdana" panose="020B0604030504040204" pitchFamily="34" charset="0"/>
                <a:ea typeface="Verdana" panose="020B0604030504040204" pitchFamily="34" charset="0"/>
              </a:rPr>
              <a:t>};</a:t>
            </a:r>
          </a:p>
          <a:p>
            <a:pPr marL="0" indent="0">
              <a:buNone/>
            </a:pPr>
            <a:endParaRPr lang="en-US" sz="2000" dirty="0">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CE4B4644-EA21-46DC-6B03-C508E6D2B880}"/>
              </a:ext>
            </a:extLst>
          </p:cNvPr>
          <p:cNvSpPr txBox="1"/>
          <p:nvPr/>
        </p:nvSpPr>
        <p:spPr>
          <a:xfrm>
            <a:off x="0" y="6522688"/>
            <a:ext cx="4188519" cy="276999"/>
          </a:xfrm>
          <a:prstGeom prst="rect">
            <a:avLst/>
          </a:prstGeom>
          <a:noFill/>
        </p:spPr>
        <p:txBody>
          <a:bodyPr wrap="none" rtlCol="0">
            <a:spAutoFit/>
          </a:bodyPr>
          <a:lstStyle/>
          <a:p>
            <a:r>
              <a:rPr lang="fr-FR" sz="1200" dirty="0"/>
              <a:t>source: https://www.geeksforgeeks.org/smart-pointers-cpp/</a:t>
            </a:r>
            <a:endParaRPr lang="en-US" sz="1200" dirty="0"/>
          </a:p>
        </p:txBody>
      </p:sp>
    </p:spTree>
    <p:extLst>
      <p:ext uri="{BB962C8B-B14F-4D97-AF65-F5344CB8AC3E}">
        <p14:creationId xmlns:p14="http://schemas.microsoft.com/office/powerpoint/2010/main" val="3090350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9315-4DDC-DB15-F245-23C5B5D072AD}"/>
              </a:ext>
            </a:extLst>
          </p:cNvPr>
          <p:cNvSpPr>
            <a:spLocks noGrp="1"/>
          </p:cNvSpPr>
          <p:nvPr>
            <p:ph type="title"/>
          </p:nvPr>
        </p:nvSpPr>
        <p:spPr/>
        <p:txBody>
          <a:bodyPr/>
          <a:lstStyle/>
          <a:p>
            <a:r>
              <a:rPr lang="en-US" dirty="0"/>
              <a:t>Scenario 1: Solution</a:t>
            </a:r>
          </a:p>
        </p:txBody>
      </p:sp>
      <p:sp>
        <p:nvSpPr>
          <p:cNvPr id="3" name="Content Placeholder 2">
            <a:extLst>
              <a:ext uri="{FF2B5EF4-FFF2-40B4-BE49-F238E27FC236}">
                <a16:creationId xmlns:a16="http://schemas.microsoft.com/office/drawing/2014/main" id="{1BFA0391-90DB-D82C-D651-3D3AF52AA886}"/>
              </a:ext>
            </a:extLst>
          </p:cNvPr>
          <p:cNvSpPr>
            <a:spLocks noGrp="1"/>
          </p:cNvSpPr>
          <p:nvPr>
            <p:ph sz="half" idx="1"/>
          </p:nvPr>
        </p:nvSpPr>
        <p:spPr>
          <a:xfrm>
            <a:off x="5284839" y="1291873"/>
            <a:ext cx="3401961" cy="5207250"/>
          </a:xfrm>
        </p:spPr>
        <p:txBody>
          <a:bodyPr/>
          <a:lstStyle/>
          <a:p>
            <a:r>
              <a:rPr lang="en-US" sz="2400" dirty="0">
                <a:latin typeface="+mj-lt"/>
              </a:rPr>
              <a:t>For a more generic solution, use a template</a:t>
            </a:r>
          </a:p>
          <a:p>
            <a:pPr marL="0" indent="0">
              <a:buNone/>
            </a:pPr>
            <a:endParaRPr lang="en-US" sz="2400" dirty="0">
              <a:latin typeface="+mj-lt"/>
            </a:endParaRPr>
          </a:p>
        </p:txBody>
      </p:sp>
      <p:sp>
        <p:nvSpPr>
          <p:cNvPr id="4" name="Content Placeholder 3">
            <a:extLst>
              <a:ext uri="{FF2B5EF4-FFF2-40B4-BE49-F238E27FC236}">
                <a16:creationId xmlns:a16="http://schemas.microsoft.com/office/drawing/2014/main" id="{BE71E61B-1F14-75E3-94E5-55E706FE7A3C}"/>
              </a:ext>
            </a:extLst>
          </p:cNvPr>
          <p:cNvSpPr>
            <a:spLocks noGrp="1"/>
          </p:cNvSpPr>
          <p:nvPr>
            <p:ph sz="half" idx="2"/>
          </p:nvPr>
        </p:nvSpPr>
        <p:spPr>
          <a:xfrm>
            <a:off x="196645" y="1390196"/>
            <a:ext cx="5088194" cy="4595191"/>
          </a:xfrm>
        </p:spPr>
        <p:txBody>
          <a:bodyPr/>
          <a:lstStyle/>
          <a:p>
            <a:pPr marL="0" indent="0">
              <a:buNone/>
            </a:pPr>
            <a:r>
              <a:rPr lang="en-US" sz="2200" dirty="0">
                <a:latin typeface="Verdana" panose="020B0604030504040204" pitchFamily="34" charset="0"/>
                <a:ea typeface="Verdana" panose="020B0604030504040204" pitchFamily="34" charset="0"/>
              </a:rPr>
              <a:t>class </a:t>
            </a:r>
            <a:r>
              <a:rPr lang="en-US" sz="2200" dirty="0" err="1">
                <a:latin typeface="Verdana" panose="020B0604030504040204" pitchFamily="34" charset="0"/>
                <a:ea typeface="Verdana" panose="020B0604030504040204" pitchFamily="34" charset="0"/>
              </a:rPr>
              <a:t>SmartPtr</a:t>
            </a:r>
            <a:r>
              <a:rPr lang="en-US" sz="2200" dirty="0">
                <a:latin typeface="Verdana" panose="020B0604030504040204" pitchFamily="34" charset="0"/>
                <a:ea typeface="Verdana" panose="020B0604030504040204" pitchFamily="34" charset="0"/>
              </a:rPr>
              <a:t> {</a:t>
            </a:r>
          </a:p>
          <a:p>
            <a:pPr marL="0" indent="0">
              <a:buNone/>
            </a:pPr>
            <a:r>
              <a:rPr lang="en-US" sz="2200" dirty="0">
                <a:latin typeface="Verdana" panose="020B0604030504040204" pitchFamily="34" charset="0"/>
                <a:ea typeface="Verdana" panose="020B0604030504040204" pitchFamily="34" charset="0"/>
              </a:rPr>
              <a:t>  </a:t>
            </a:r>
            <a:r>
              <a:rPr lang="en-US" sz="2200" dirty="0">
                <a:solidFill>
                  <a:schemeClr val="bg2">
                    <a:lumMod val="60000"/>
                    <a:lumOff val="40000"/>
                  </a:schemeClr>
                </a:solidFill>
                <a:latin typeface="Verdana" panose="020B0604030504040204" pitchFamily="34" charset="0"/>
                <a:ea typeface="Verdana" panose="020B0604030504040204" pitchFamily="34" charset="0"/>
              </a:rPr>
              <a:t>int* </a:t>
            </a:r>
            <a:r>
              <a:rPr lang="en-US" sz="2200" dirty="0" err="1">
                <a:solidFill>
                  <a:schemeClr val="bg2">
                    <a:lumMod val="60000"/>
                    <a:lumOff val="40000"/>
                  </a:schemeClr>
                </a:solidFill>
                <a:latin typeface="Verdana" panose="020B0604030504040204" pitchFamily="34" charset="0"/>
                <a:ea typeface="Verdana" panose="020B0604030504040204" pitchFamily="34" charset="0"/>
              </a:rPr>
              <a:t>ptr</a:t>
            </a:r>
            <a:r>
              <a:rPr lang="en-US" sz="2200" dirty="0">
                <a:solidFill>
                  <a:schemeClr val="bg2">
                    <a:lumMod val="60000"/>
                    <a:lumOff val="40000"/>
                  </a:schemeClr>
                </a:solidFill>
                <a:latin typeface="Verdana" panose="020B0604030504040204" pitchFamily="34" charset="0"/>
                <a:ea typeface="Verdana" panose="020B0604030504040204" pitchFamily="34" charset="0"/>
              </a:rPr>
              <a:t>; </a:t>
            </a:r>
            <a:r>
              <a:rPr lang="en-US" sz="2200" dirty="0">
                <a:latin typeface="Verdana" panose="020B0604030504040204" pitchFamily="34" charset="0"/>
                <a:ea typeface="Verdana" panose="020B0604030504040204" pitchFamily="34" charset="0"/>
              </a:rPr>
              <a:t>// Actual pointer</a:t>
            </a:r>
          </a:p>
          <a:p>
            <a:pPr marL="0" indent="0">
              <a:buNone/>
            </a:pPr>
            <a:r>
              <a:rPr lang="en-US" sz="2200" dirty="0">
                <a:latin typeface="Verdana" panose="020B0604030504040204" pitchFamily="34" charset="0"/>
                <a:ea typeface="Verdana" panose="020B0604030504040204" pitchFamily="34" charset="0"/>
              </a:rPr>
              <a:t>public:</a:t>
            </a:r>
          </a:p>
          <a:p>
            <a:pPr marL="0" indent="0">
              <a:buNone/>
            </a:pPr>
            <a:r>
              <a:rPr lang="en-US" sz="2200" dirty="0">
                <a:latin typeface="Verdana" panose="020B0604030504040204" pitchFamily="34" charset="0"/>
                <a:ea typeface="Verdana" panose="020B0604030504040204" pitchFamily="34" charset="0"/>
              </a:rPr>
              <a:t>  explicit </a:t>
            </a:r>
            <a:r>
              <a:rPr lang="en-US" sz="2200" dirty="0" err="1">
                <a:latin typeface="Verdana" panose="020B0604030504040204" pitchFamily="34" charset="0"/>
                <a:ea typeface="Verdana" panose="020B0604030504040204" pitchFamily="34" charset="0"/>
              </a:rPr>
              <a:t>SmartPtr</a:t>
            </a:r>
            <a:r>
              <a:rPr lang="en-US" sz="2200" dirty="0">
                <a:latin typeface="Verdana" panose="020B0604030504040204" pitchFamily="34" charset="0"/>
                <a:ea typeface="Verdana" panose="020B0604030504040204" pitchFamily="34" charset="0"/>
              </a:rPr>
              <a:t>(int* p = NULL) </a:t>
            </a:r>
          </a:p>
          <a:p>
            <a:pPr marL="0" indent="0">
              <a:buNone/>
            </a:pPr>
            <a:r>
              <a:rPr lang="en-US" sz="2200" dirty="0">
                <a:latin typeface="Verdana" panose="020B0604030504040204" pitchFamily="34" charset="0"/>
                <a:ea typeface="Verdana" panose="020B0604030504040204" pitchFamily="34" charset="0"/>
              </a:rPr>
              <a:t> { </a:t>
            </a:r>
            <a:r>
              <a:rPr lang="en-US" sz="2200" dirty="0" err="1">
                <a:latin typeface="Verdana" panose="020B0604030504040204" pitchFamily="34" charset="0"/>
                <a:ea typeface="Verdana" panose="020B0604030504040204" pitchFamily="34" charset="0"/>
              </a:rPr>
              <a:t>ptr</a:t>
            </a:r>
            <a:r>
              <a:rPr lang="en-US" sz="2200" dirty="0">
                <a:latin typeface="Verdana" panose="020B0604030504040204" pitchFamily="34" charset="0"/>
                <a:ea typeface="Verdana" panose="020B0604030504040204" pitchFamily="34" charset="0"/>
              </a:rPr>
              <a:t> = p; }</a:t>
            </a:r>
          </a:p>
          <a:p>
            <a:pPr marL="0" indent="0">
              <a:buNone/>
            </a:pPr>
            <a:r>
              <a:rPr lang="en-US" sz="2200" dirty="0">
                <a:latin typeface="Verdana" panose="020B0604030504040204" pitchFamily="34" charset="0"/>
                <a:ea typeface="Verdana" panose="020B0604030504040204" pitchFamily="34" charset="0"/>
              </a:rPr>
              <a:t>     </a:t>
            </a:r>
          </a:p>
          <a:p>
            <a:pPr marL="0" indent="0">
              <a:buNone/>
            </a:pPr>
            <a:r>
              <a:rPr lang="en-US" sz="2200" dirty="0">
                <a:latin typeface="Verdana" panose="020B0604030504040204" pitchFamily="34" charset="0"/>
                <a:ea typeface="Verdana" panose="020B0604030504040204" pitchFamily="34" charset="0"/>
              </a:rPr>
              <a:t>  ~</a:t>
            </a:r>
            <a:r>
              <a:rPr lang="en-US" sz="2200" dirty="0" err="1">
                <a:latin typeface="Verdana" panose="020B0604030504040204" pitchFamily="34" charset="0"/>
                <a:ea typeface="Verdana" panose="020B0604030504040204" pitchFamily="34" charset="0"/>
              </a:rPr>
              <a:t>SmartPtr</a:t>
            </a:r>
            <a:r>
              <a:rPr lang="en-US" sz="2200" dirty="0">
                <a:latin typeface="Verdana" panose="020B0604030504040204" pitchFamily="34" charset="0"/>
                <a:ea typeface="Verdana" panose="020B0604030504040204" pitchFamily="34" charset="0"/>
              </a:rPr>
              <a:t>() { </a:t>
            </a:r>
            <a:r>
              <a:rPr lang="en-US" sz="2200" dirty="0">
                <a:solidFill>
                  <a:schemeClr val="bg2">
                    <a:lumMod val="60000"/>
                    <a:lumOff val="40000"/>
                  </a:schemeClr>
                </a:solidFill>
                <a:latin typeface="Verdana" panose="020B0604030504040204" pitchFamily="34" charset="0"/>
                <a:ea typeface="Verdana" panose="020B0604030504040204" pitchFamily="34" charset="0"/>
              </a:rPr>
              <a:t>delete (</a:t>
            </a:r>
            <a:r>
              <a:rPr lang="en-US" sz="2200" dirty="0" err="1">
                <a:solidFill>
                  <a:schemeClr val="bg2">
                    <a:lumMod val="60000"/>
                    <a:lumOff val="40000"/>
                  </a:schemeClr>
                </a:solidFill>
                <a:latin typeface="Verdana" panose="020B0604030504040204" pitchFamily="34" charset="0"/>
                <a:ea typeface="Verdana" panose="020B0604030504040204" pitchFamily="34" charset="0"/>
              </a:rPr>
              <a:t>ptr</a:t>
            </a:r>
            <a:r>
              <a:rPr lang="en-US" sz="2200" dirty="0">
                <a:latin typeface="Verdana" panose="020B0604030504040204" pitchFamily="34" charset="0"/>
                <a:ea typeface="Verdana" panose="020B0604030504040204" pitchFamily="34" charset="0"/>
              </a:rPr>
              <a:t>); }</a:t>
            </a:r>
          </a:p>
          <a:p>
            <a:pPr marL="0" indent="0">
              <a:buNone/>
            </a:pPr>
            <a:r>
              <a:rPr lang="en-US" sz="2200" dirty="0">
                <a:latin typeface="Verdana" panose="020B0604030504040204" pitchFamily="34" charset="0"/>
                <a:ea typeface="Verdana" panose="020B0604030504040204" pitchFamily="34" charset="0"/>
              </a:rPr>
              <a:t> </a:t>
            </a:r>
          </a:p>
          <a:p>
            <a:pPr marL="0" indent="0">
              <a:buNone/>
            </a:pPr>
            <a:r>
              <a:rPr lang="en-US" sz="2200" dirty="0">
                <a:latin typeface="Verdana" panose="020B0604030504040204" pitchFamily="34" charset="0"/>
                <a:ea typeface="Verdana" panose="020B0604030504040204" pitchFamily="34" charset="0"/>
              </a:rPr>
              <a:t>   // Overload dereferencing op.</a:t>
            </a:r>
          </a:p>
          <a:p>
            <a:pPr marL="0" indent="0">
              <a:buNone/>
            </a:pPr>
            <a:r>
              <a:rPr lang="en-US" sz="2200" dirty="0">
                <a:latin typeface="Verdana" panose="020B0604030504040204" pitchFamily="34" charset="0"/>
                <a:ea typeface="Verdana" panose="020B0604030504040204" pitchFamily="34" charset="0"/>
              </a:rPr>
              <a:t>    int&amp; operator</a:t>
            </a:r>
            <a:r>
              <a:rPr lang="en-US" sz="2200" dirty="0">
                <a:solidFill>
                  <a:schemeClr val="bg2">
                    <a:lumMod val="60000"/>
                    <a:lumOff val="40000"/>
                  </a:schemeClr>
                </a:solidFill>
                <a:latin typeface="Verdana" panose="020B0604030504040204" pitchFamily="34" charset="0"/>
                <a:ea typeface="Verdana" panose="020B0604030504040204" pitchFamily="34" charset="0"/>
              </a:rPr>
              <a:t>*()</a:t>
            </a:r>
            <a:r>
              <a:rPr lang="en-US" sz="2200" dirty="0">
                <a:latin typeface="Verdana" panose="020B0604030504040204" pitchFamily="34" charset="0"/>
                <a:ea typeface="Verdana" panose="020B0604030504040204" pitchFamily="34" charset="0"/>
              </a:rPr>
              <a:t> { return *</a:t>
            </a:r>
            <a:r>
              <a:rPr lang="en-US" sz="2200" dirty="0" err="1">
                <a:latin typeface="Verdana" panose="020B0604030504040204" pitchFamily="34" charset="0"/>
                <a:ea typeface="Verdana" panose="020B0604030504040204" pitchFamily="34" charset="0"/>
              </a:rPr>
              <a:t>ptr</a:t>
            </a:r>
            <a:r>
              <a:rPr lang="en-US" sz="2200" dirty="0">
                <a:latin typeface="Verdana" panose="020B0604030504040204" pitchFamily="34" charset="0"/>
                <a:ea typeface="Verdana" panose="020B0604030504040204" pitchFamily="34" charset="0"/>
              </a:rPr>
              <a:t>; }</a:t>
            </a:r>
          </a:p>
          <a:p>
            <a:pPr marL="0" indent="0">
              <a:buNone/>
            </a:pPr>
            <a:r>
              <a:rPr lang="en-US" sz="2200" dirty="0">
                <a:latin typeface="Verdana" panose="020B0604030504040204" pitchFamily="34" charset="0"/>
                <a:ea typeface="Verdana" panose="020B0604030504040204" pitchFamily="34" charset="0"/>
              </a:rPr>
              <a:t>};</a:t>
            </a:r>
          </a:p>
          <a:p>
            <a:pPr marL="0" indent="0">
              <a:buNone/>
            </a:pPr>
            <a:endParaRPr lang="en-US" sz="2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949283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9315-4DDC-DB15-F245-23C5B5D072AD}"/>
              </a:ext>
            </a:extLst>
          </p:cNvPr>
          <p:cNvSpPr>
            <a:spLocks noGrp="1"/>
          </p:cNvSpPr>
          <p:nvPr>
            <p:ph type="title"/>
          </p:nvPr>
        </p:nvSpPr>
        <p:spPr/>
        <p:txBody>
          <a:bodyPr/>
          <a:lstStyle/>
          <a:p>
            <a:r>
              <a:rPr lang="en-US" dirty="0"/>
              <a:t>Smart Pointers in C++</a:t>
            </a:r>
          </a:p>
        </p:txBody>
      </p:sp>
      <p:sp>
        <p:nvSpPr>
          <p:cNvPr id="3" name="Content Placeholder 2">
            <a:extLst>
              <a:ext uri="{FF2B5EF4-FFF2-40B4-BE49-F238E27FC236}">
                <a16:creationId xmlns:a16="http://schemas.microsoft.com/office/drawing/2014/main" id="{1BFA0391-90DB-D82C-D651-3D3AF52AA886}"/>
              </a:ext>
            </a:extLst>
          </p:cNvPr>
          <p:cNvSpPr>
            <a:spLocks noGrp="1"/>
          </p:cNvSpPr>
          <p:nvPr>
            <p:ph sz="half" idx="1"/>
          </p:nvPr>
        </p:nvSpPr>
        <p:spPr>
          <a:xfrm>
            <a:off x="5284839" y="1291873"/>
            <a:ext cx="3401961" cy="5207250"/>
          </a:xfrm>
        </p:spPr>
        <p:txBody>
          <a:bodyPr/>
          <a:lstStyle/>
          <a:p>
            <a:pPr marL="0" indent="0">
              <a:buNone/>
            </a:pPr>
            <a:r>
              <a:rPr lang="en-US" sz="2400" dirty="0">
                <a:latin typeface="+mj-lt"/>
              </a:rPr>
              <a:t>STL provides: std::</a:t>
            </a:r>
            <a:r>
              <a:rPr lang="en-US" sz="2400" dirty="0" err="1">
                <a:latin typeface="+mj-lt"/>
              </a:rPr>
              <a:t>unique_ptr</a:t>
            </a:r>
            <a:endParaRPr lang="en-US" sz="2400" dirty="0">
              <a:latin typeface="+mj-lt"/>
            </a:endParaRPr>
          </a:p>
          <a:p>
            <a:pPr marL="0" indent="0">
              <a:buNone/>
            </a:pPr>
            <a:r>
              <a:rPr lang="en-US" sz="2400" dirty="0">
                <a:latin typeface="+mj-lt"/>
              </a:rPr>
              <a:t>std::</a:t>
            </a:r>
            <a:r>
              <a:rPr lang="en-US" sz="2400" dirty="0" err="1">
                <a:latin typeface="+mj-lt"/>
              </a:rPr>
              <a:t>shared_ptr</a:t>
            </a:r>
            <a:endParaRPr lang="en-US" sz="2400" dirty="0">
              <a:latin typeface="+mj-lt"/>
            </a:endParaRPr>
          </a:p>
          <a:p>
            <a:pPr marL="0" indent="0">
              <a:buNone/>
            </a:pPr>
            <a:r>
              <a:rPr lang="en-US" sz="2400" dirty="0">
                <a:latin typeface="+mj-lt"/>
              </a:rPr>
              <a:t>std::</a:t>
            </a:r>
            <a:r>
              <a:rPr lang="en-US" sz="2400" dirty="0" err="1">
                <a:latin typeface="+mj-lt"/>
              </a:rPr>
              <a:t>weak_ptr</a:t>
            </a:r>
            <a:endParaRPr lang="en-US" sz="2400" dirty="0">
              <a:latin typeface="+mj-lt"/>
            </a:endParaRPr>
          </a:p>
          <a:p>
            <a:pPr marL="0" indent="0">
              <a:buNone/>
            </a:pPr>
            <a:r>
              <a:rPr lang="en-US" sz="2400" dirty="0">
                <a:latin typeface="+mj-lt"/>
              </a:rPr>
              <a:t>std::</a:t>
            </a:r>
            <a:r>
              <a:rPr lang="en-US" sz="2400" dirty="0" err="1">
                <a:latin typeface="+mj-lt"/>
              </a:rPr>
              <a:t>auto_ptr</a:t>
            </a:r>
            <a:endParaRPr lang="en-US" sz="2400" dirty="0">
              <a:latin typeface="+mj-lt"/>
            </a:endParaRPr>
          </a:p>
          <a:p>
            <a:pPr marL="0" indent="0">
              <a:buNone/>
            </a:pPr>
            <a:endParaRPr lang="en-US" sz="1600" b="0" i="0" dirty="0">
              <a:solidFill>
                <a:srgbClr val="000000"/>
              </a:solidFill>
              <a:effectLst/>
              <a:highlight>
                <a:srgbClr val="FFFFFF"/>
              </a:highlight>
              <a:latin typeface="DejaVuSans"/>
            </a:endParaRPr>
          </a:p>
          <a:p>
            <a:pPr marL="0" indent="0">
              <a:buNone/>
            </a:pPr>
            <a:r>
              <a:rPr lang="en-US" sz="2200" b="0" i="0" dirty="0">
                <a:solidFill>
                  <a:srgbClr val="000000"/>
                </a:solidFill>
                <a:effectLst/>
                <a:highlight>
                  <a:srgbClr val="FFFFFF"/>
                </a:highlight>
                <a:latin typeface="DejaVuSans"/>
              </a:rPr>
              <a:t>“Smart pointers enable automatic, exception-safe, object lifetime management.”</a:t>
            </a:r>
          </a:p>
          <a:p>
            <a:pPr marL="0" indent="0">
              <a:buNone/>
            </a:pPr>
            <a:endParaRPr lang="en-US" sz="2400" dirty="0">
              <a:latin typeface="+mj-lt"/>
            </a:endParaRPr>
          </a:p>
        </p:txBody>
      </p:sp>
      <p:sp>
        <p:nvSpPr>
          <p:cNvPr id="4" name="Content Placeholder 3">
            <a:extLst>
              <a:ext uri="{FF2B5EF4-FFF2-40B4-BE49-F238E27FC236}">
                <a16:creationId xmlns:a16="http://schemas.microsoft.com/office/drawing/2014/main" id="{BE71E61B-1F14-75E3-94E5-55E706FE7A3C}"/>
              </a:ext>
            </a:extLst>
          </p:cNvPr>
          <p:cNvSpPr>
            <a:spLocks noGrp="1"/>
          </p:cNvSpPr>
          <p:nvPr>
            <p:ph sz="half" idx="2"/>
          </p:nvPr>
        </p:nvSpPr>
        <p:spPr>
          <a:xfrm>
            <a:off x="196645" y="1390196"/>
            <a:ext cx="4968742" cy="4595191"/>
          </a:xfrm>
        </p:spPr>
        <p:txBody>
          <a:bodyPr/>
          <a:lstStyle/>
          <a:p>
            <a:pPr marL="0" indent="0">
              <a:buNone/>
            </a:pPr>
            <a:r>
              <a:rPr lang="en-US" sz="2200" dirty="0">
                <a:latin typeface="Verdana" panose="020B0604030504040204" pitchFamily="34" charset="0"/>
                <a:ea typeface="Verdana" panose="020B0604030504040204" pitchFamily="34" charset="0"/>
              </a:rPr>
              <a:t>template &lt;</a:t>
            </a:r>
            <a:r>
              <a:rPr lang="en-US" sz="2200" dirty="0" err="1">
                <a:latin typeface="Verdana" panose="020B0604030504040204" pitchFamily="34" charset="0"/>
                <a:ea typeface="Verdana" panose="020B0604030504040204" pitchFamily="34" charset="0"/>
              </a:rPr>
              <a:t>typename</a:t>
            </a:r>
            <a:r>
              <a:rPr lang="en-US" sz="2200" dirty="0">
                <a:latin typeface="Verdana" panose="020B0604030504040204" pitchFamily="34" charset="0"/>
                <a:ea typeface="Verdana" panose="020B0604030504040204" pitchFamily="34" charset="0"/>
              </a:rPr>
              <a:t> T&gt;</a:t>
            </a:r>
          </a:p>
          <a:p>
            <a:pPr marL="0" indent="0">
              <a:buNone/>
            </a:pPr>
            <a:r>
              <a:rPr lang="en-US" sz="2200" dirty="0">
                <a:latin typeface="Verdana" panose="020B0604030504040204" pitchFamily="34" charset="0"/>
                <a:ea typeface="Verdana" panose="020B0604030504040204" pitchFamily="34" charset="0"/>
              </a:rPr>
              <a:t>class </a:t>
            </a:r>
            <a:r>
              <a:rPr lang="en-US" sz="2200" dirty="0" err="1">
                <a:latin typeface="Verdana" panose="020B0604030504040204" pitchFamily="34" charset="0"/>
                <a:ea typeface="Verdana" panose="020B0604030504040204" pitchFamily="34" charset="0"/>
              </a:rPr>
              <a:t>SmartPtr</a:t>
            </a:r>
            <a:r>
              <a:rPr lang="en-US" sz="2200" dirty="0">
                <a:latin typeface="Verdana" panose="020B0604030504040204" pitchFamily="34" charset="0"/>
                <a:ea typeface="Verdana" panose="020B0604030504040204" pitchFamily="34" charset="0"/>
              </a:rPr>
              <a:t> {</a:t>
            </a:r>
          </a:p>
          <a:p>
            <a:pPr marL="0" indent="0">
              <a:buNone/>
            </a:pPr>
            <a:r>
              <a:rPr lang="en-US" sz="2200" dirty="0">
                <a:latin typeface="Verdana" panose="020B0604030504040204" pitchFamily="34" charset="0"/>
                <a:ea typeface="Verdana" panose="020B0604030504040204" pitchFamily="34" charset="0"/>
              </a:rPr>
              <a:t>  </a:t>
            </a:r>
            <a:r>
              <a:rPr lang="en-US" sz="2200" dirty="0">
                <a:solidFill>
                  <a:schemeClr val="bg2">
                    <a:lumMod val="60000"/>
                    <a:lumOff val="40000"/>
                  </a:schemeClr>
                </a:solidFill>
                <a:latin typeface="Verdana" panose="020B0604030504040204" pitchFamily="34" charset="0"/>
                <a:ea typeface="Verdana" panose="020B0604030504040204" pitchFamily="34" charset="0"/>
              </a:rPr>
              <a:t>T* </a:t>
            </a:r>
            <a:r>
              <a:rPr lang="en-US" sz="2200" dirty="0" err="1">
                <a:solidFill>
                  <a:schemeClr val="bg2">
                    <a:lumMod val="60000"/>
                    <a:lumOff val="40000"/>
                  </a:schemeClr>
                </a:solidFill>
                <a:latin typeface="Verdana" panose="020B0604030504040204" pitchFamily="34" charset="0"/>
                <a:ea typeface="Verdana" panose="020B0604030504040204" pitchFamily="34" charset="0"/>
              </a:rPr>
              <a:t>ptr</a:t>
            </a:r>
            <a:r>
              <a:rPr lang="en-US" sz="2200" dirty="0">
                <a:solidFill>
                  <a:schemeClr val="bg2">
                    <a:lumMod val="60000"/>
                    <a:lumOff val="40000"/>
                  </a:schemeClr>
                </a:solidFill>
                <a:latin typeface="Verdana" panose="020B0604030504040204" pitchFamily="34" charset="0"/>
                <a:ea typeface="Verdana" panose="020B0604030504040204" pitchFamily="34" charset="0"/>
              </a:rPr>
              <a:t>; </a:t>
            </a:r>
            <a:r>
              <a:rPr lang="en-US" sz="2200" dirty="0">
                <a:latin typeface="Verdana" panose="020B0604030504040204" pitchFamily="34" charset="0"/>
                <a:ea typeface="Verdana" panose="020B0604030504040204" pitchFamily="34" charset="0"/>
              </a:rPr>
              <a:t>// Actual pointer</a:t>
            </a:r>
          </a:p>
          <a:p>
            <a:pPr marL="0" indent="0">
              <a:buNone/>
            </a:pPr>
            <a:r>
              <a:rPr lang="en-US" sz="2200" dirty="0">
                <a:latin typeface="Verdana" panose="020B0604030504040204" pitchFamily="34" charset="0"/>
                <a:ea typeface="Verdana" panose="020B0604030504040204" pitchFamily="34" charset="0"/>
              </a:rPr>
              <a:t>public:</a:t>
            </a:r>
          </a:p>
          <a:p>
            <a:pPr marL="0" indent="0">
              <a:buNone/>
            </a:pPr>
            <a:r>
              <a:rPr lang="en-US" sz="2200" dirty="0">
                <a:latin typeface="Verdana" panose="020B0604030504040204" pitchFamily="34" charset="0"/>
                <a:ea typeface="Verdana" panose="020B0604030504040204" pitchFamily="34" charset="0"/>
              </a:rPr>
              <a:t>  explicit </a:t>
            </a:r>
            <a:r>
              <a:rPr lang="en-US" sz="2200" dirty="0" err="1">
                <a:latin typeface="Verdana" panose="020B0604030504040204" pitchFamily="34" charset="0"/>
                <a:ea typeface="Verdana" panose="020B0604030504040204" pitchFamily="34" charset="0"/>
              </a:rPr>
              <a:t>SmartPtr</a:t>
            </a:r>
            <a:r>
              <a:rPr lang="en-US" sz="2200" dirty="0">
                <a:latin typeface="Verdana" panose="020B0604030504040204" pitchFamily="34" charset="0"/>
                <a:ea typeface="Verdana" panose="020B0604030504040204" pitchFamily="34" charset="0"/>
              </a:rPr>
              <a:t>(T* p = NULL) </a:t>
            </a:r>
          </a:p>
          <a:p>
            <a:pPr marL="0" indent="0">
              <a:buNone/>
            </a:pPr>
            <a:r>
              <a:rPr lang="en-US" sz="2200" dirty="0">
                <a:latin typeface="Verdana" panose="020B0604030504040204" pitchFamily="34" charset="0"/>
                <a:ea typeface="Verdana" panose="020B0604030504040204" pitchFamily="34" charset="0"/>
              </a:rPr>
              <a:t> { </a:t>
            </a:r>
            <a:r>
              <a:rPr lang="en-US" sz="2200" dirty="0" err="1">
                <a:latin typeface="Verdana" panose="020B0604030504040204" pitchFamily="34" charset="0"/>
                <a:ea typeface="Verdana" panose="020B0604030504040204" pitchFamily="34" charset="0"/>
              </a:rPr>
              <a:t>ptr</a:t>
            </a:r>
            <a:r>
              <a:rPr lang="en-US" sz="2200" dirty="0">
                <a:latin typeface="Verdana" panose="020B0604030504040204" pitchFamily="34" charset="0"/>
                <a:ea typeface="Verdana" panose="020B0604030504040204" pitchFamily="34" charset="0"/>
              </a:rPr>
              <a:t> = p; }</a:t>
            </a:r>
          </a:p>
          <a:p>
            <a:pPr marL="0" indent="0">
              <a:buNone/>
            </a:pPr>
            <a:r>
              <a:rPr lang="en-US" sz="2200" dirty="0">
                <a:latin typeface="Verdana" panose="020B0604030504040204" pitchFamily="34" charset="0"/>
                <a:ea typeface="Verdana" panose="020B0604030504040204" pitchFamily="34" charset="0"/>
              </a:rPr>
              <a:t>     </a:t>
            </a:r>
          </a:p>
          <a:p>
            <a:pPr marL="0" indent="0">
              <a:buNone/>
            </a:pPr>
            <a:r>
              <a:rPr lang="en-US" sz="2200" dirty="0">
                <a:latin typeface="Verdana" panose="020B0604030504040204" pitchFamily="34" charset="0"/>
                <a:ea typeface="Verdana" panose="020B0604030504040204" pitchFamily="34" charset="0"/>
              </a:rPr>
              <a:t>  ~</a:t>
            </a:r>
            <a:r>
              <a:rPr lang="en-US" sz="2200" dirty="0" err="1">
                <a:latin typeface="Verdana" panose="020B0604030504040204" pitchFamily="34" charset="0"/>
                <a:ea typeface="Verdana" panose="020B0604030504040204" pitchFamily="34" charset="0"/>
              </a:rPr>
              <a:t>SmartPtr</a:t>
            </a:r>
            <a:r>
              <a:rPr lang="en-US" sz="2200" dirty="0">
                <a:latin typeface="Verdana" panose="020B0604030504040204" pitchFamily="34" charset="0"/>
                <a:ea typeface="Verdana" panose="020B0604030504040204" pitchFamily="34" charset="0"/>
              </a:rPr>
              <a:t>() { </a:t>
            </a:r>
            <a:r>
              <a:rPr lang="en-US" sz="2200" dirty="0">
                <a:solidFill>
                  <a:schemeClr val="bg2">
                    <a:lumMod val="60000"/>
                    <a:lumOff val="40000"/>
                  </a:schemeClr>
                </a:solidFill>
                <a:latin typeface="Verdana" panose="020B0604030504040204" pitchFamily="34" charset="0"/>
                <a:ea typeface="Verdana" panose="020B0604030504040204" pitchFamily="34" charset="0"/>
              </a:rPr>
              <a:t>delete (</a:t>
            </a:r>
            <a:r>
              <a:rPr lang="en-US" sz="2200" dirty="0" err="1">
                <a:solidFill>
                  <a:schemeClr val="bg2">
                    <a:lumMod val="60000"/>
                    <a:lumOff val="40000"/>
                  </a:schemeClr>
                </a:solidFill>
                <a:latin typeface="Verdana" panose="020B0604030504040204" pitchFamily="34" charset="0"/>
                <a:ea typeface="Verdana" panose="020B0604030504040204" pitchFamily="34" charset="0"/>
              </a:rPr>
              <a:t>ptr</a:t>
            </a:r>
            <a:r>
              <a:rPr lang="en-US" sz="2200" dirty="0">
                <a:latin typeface="Verdana" panose="020B0604030504040204" pitchFamily="34" charset="0"/>
                <a:ea typeface="Verdana" panose="020B0604030504040204" pitchFamily="34" charset="0"/>
              </a:rPr>
              <a:t>); }</a:t>
            </a:r>
          </a:p>
          <a:p>
            <a:pPr marL="0" indent="0">
              <a:buNone/>
            </a:pPr>
            <a:r>
              <a:rPr lang="en-US" sz="2200" dirty="0">
                <a:latin typeface="Verdana" panose="020B0604030504040204" pitchFamily="34" charset="0"/>
                <a:ea typeface="Verdana" panose="020B0604030504040204" pitchFamily="34" charset="0"/>
              </a:rPr>
              <a:t> </a:t>
            </a:r>
          </a:p>
          <a:p>
            <a:pPr marL="0" indent="0">
              <a:buNone/>
            </a:pPr>
            <a:r>
              <a:rPr lang="en-US" sz="2200" dirty="0">
                <a:latin typeface="Verdana" panose="020B0604030504040204" pitchFamily="34" charset="0"/>
                <a:ea typeface="Verdana" panose="020B0604030504040204" pitchFamily="34" charset="0"/>
              </a:rPr>
              <a:t>   // Overload dereferencing op.</a:t>
            </a:r>
          </a:p>
          <a:p>
            <a:pPr marL="0" indent="0">
              <a:buNone/>
            </a:pPr>
            <a:r>
              <a:rPr lang="en-US" sz="2200" dirty="0">
                <a:latin typeface="Verdana" panose="020B0604030504040204" pitchFamily="34" charset="0"/>
                <a:ea typeface="Verdana" panose="020B0604030504040204" pitchFamily="34" charset="0"/>
              </a:rPr>
              <a:t>    T&amp; operator</a:t>
            </a:r>
            <a:r>
              <a:rPr lang="en-US" sz="2200" dirty="0">
                <a:solidFill>
                  <a:schemeClr val="bg2">
                    <a:lumMod val="60000"/>
                    <a:lumOff val="40000"/>
                  </a:schemeClr>
                </a:solidFill>
                <a:latin typeface="Verdana" panose="020B0604030504040204" pitchFamily="34" charset="0"/>
                <a:ea typeface="Verdana" panose="020B0604030504040204" pitchFamily="34" charset="0"/>
              </a:rPr>
              <a:t>*()</a:t>
            </a:r>
            <a:r>
              <a:rPr lang="en-US" sz="2200" dirty="0">
                <a:latin typeface="Verdana" panose="020B0604030504040204" pitchFamily="34" charset="0"/>
                <a:ea typeface="Verdana" panose="020B0604030504040204" pitchFamily="34" charset="0"/>
              </a:rPr>
              <a:t> { return *</a:t>
            </a:r>
            <a:r>
              <a:rPr lang="en-US" sz="2200" dirty="0" err="1">
                <a:latin typeface="Verdana" panose="020B0604030504040204" pitchFamily="34" charset="0"/>
                <a:ea typeface="Verdana" panose="020B0604030504040204" pitchFamily="34" charset="0"/>
              </a:rPr>
              <a:t>ptr</a:t>
            </a:r>
            <a:r>
              <a:rPr lang="en-US" sz="2200" dirty="0">
                <a:latin typeface="Verdana" panose="020B0604030504040204" pitchFamily="34" charset="0"/>
                <a:ea typeface="Verdana" panose="020B0604030504040204" pitchFamily="34" charset="0"/>
              </a:rPr>
              <a:t>; }</a:t>
            </a:r>
          </a:p>
          <a:p>
            <a:pPr marL="0" indent="0">
              <a:buNone/>
            </a:pPr>
            <a:r>
              <a:rPr lang="en-US" sz="2200" dirty="0">
                <a:latin typeface="Verdana" panose="020B0604030504040204" pitchFamily="34" charset="0"/>
                <a:ea typeface="Verdana" panose="020B0604030504040204" pitchFamily="34" charset="0"/>
              </a:rPr>
              <a:t>};</a:t>
            </a:r>
          </a:p>
          <a:p>
            <a:pPr marL="0" indent="0">
              <a:buNone/>
            </a:pPr>
            <a:endParaRPr lang="en-US" sz="2200" dirty="0">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CE4B4644-EA21-46DC-6B03-C508E6D2B880}"/>
              </a:ext>
            </a:extLst>
          </p:cNvPr>
          <p:cNvSpPr txBox="1"/>
          <p:nvPr/>
        </p:nvSpPr>
        <p:spPr>
          <a:xfrm>
            <a:off x="3234812" y="6458778"/>
            <a:ext cx="4256293" cy="276999"/>
          </a:xfrm>
          <a:prstGeom prst="rect">
            <a:avLst/>
          </a:prstGeom>
          <a:noFill/>
        </p:spPr>
        <p:txBody>
          <a:bodyPr wrap="none" rtlCol="0">
            <a:spAutoFit/>
          </a:bodyPr>
          <a:lstStyle/>
          <a:p>
            <a:r>
              <a:rPr lang="fr-FR" sz="1200" dirty="0"/>
              <a:t>https://en.cppreference.com/w/cpp/memory#Smart_pointers</a:t>
            </a:r>
            <a:endParaRPr lang="en-US" sz="1200" dirty="0"/>
          </a:p>
        </p:txBody>
      </p:sp>
    </p:spTree>
    <p:extLst>
      <p:ext uri="{BB962C8B-B14F-4D97-AF65-F5344CB8AC3E}">
        <p14:creationId xmlns:p14="http://schemas.microsoft.com/office/powerpoint/2010/main" val="2392722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1C68F59-CD02-1250-1B5E-404E7FD2449B}"/>
              </a:ext>
            </a:extLst>
          </p:cNvPr>
          <p:cNvSpPr>
            <a:spLocks noGrp="1"/>
          </p:cNvSpPr>
          <p:nvPr>
            <p:ph type="title"/>
          </p:nvPr>
        </p:nvSpPr>
        <p:spPr/>
        <p:txBody>
          <a:bodyPr/>
          <a:lstStyle/>
          <a:p>
            <a:r>
              <a:rPr lang="en-US" dirty="0"/>
              <a:t>STL support for </a:t>
            </a:r>
            <a:r>
              <a:rPr lang="en-US" dirty="0" err="1"/>
              <a:t>Smartpointer</a:t>
            </a:r>
            <a:endParaRPr lang="en-US" dirty="0"/>
          </a:p>
        </p:txBody>
      </p:sp>
      <p:sp>
        <p:nvSpPr>
          <p:cNvPr id="4" name="Content Placeholder 3">
            <a:extLst>
              <a:ext uri="{FF2B5EF4-FFF2-40B4-BE49-F238E27FC236}">
                <a16:creationId xmlns:a16="http://schemas.microsoft.com/office/drawing/2014/main" id="{D858B8DC-1B56-E480-5496-095798752CE3}"/>
              </a:ext>
            </a:extLst>
          </p:cNvPr>
          <p:cNvSpPr>
            <a:spLocks noGrp="1"/>
          </p:cNvSpPr>
          <p:nvPr>
            <p:ph idx="1"/>
          </p:nvPr>
        </p:nvSpPr>
        <p:spPr/>
        <p:txBody>
          <a:bodyPr/>
          <a:lstStyle/>
          <a:p>
            <a:pPr marL="0" indent="0">
              <a:buNone/>
            </a:pPr>
            <a:r>
              <a:rPr lang="en-US" sz="2000" dirty="0"/>
              <a:t>#include &lt;memory&gt;</a:t>
            </a:r>
          </a:p>
          <a:p>
            <a:pPr marL="0" indent="0">
              <a:buNone/>
            </a:pPr>
            <a:r>
              <a:rPr lang="en-US" sz="2000" dirty="0"/>
              <a:t>class </a:t>
            </a:r>
            <a:r>
              <a:rPr lang="en-US" sz="2000" dirty="0" err="1"/>
              <a:t>myclass</a:t>
            </a:r>
            <a:r>
              <a:rPr lang="en-US" sz="2000" dirty="0"/>
              <a:t>{</a:t>
            </a:r>
          </a:p>
          <a:p>
            <a:pPr marL="0" indent="0">
              <a:buNone/>
            </a:pPr>
            <a:r>
              <a:rPr lang="en-US" sz="2000" dirty="0"/>
              <a:t>private:</a:t>
            </a:r>
          </a:p>
          <a:p>
            <a:pPr marL="0" indent="0">
              <a:buNone/>
            </a:pPr>
            <a:r>
              <a:rPr lang="en-US" sz="2000" dirty="0"/>
              <a:t>    std::</a:t>
            </a:r>
            <a:r>
              <a:rPr lang="en-US" sz="2000" dirty="0" err="1">
                <a:solidFill>
                  <a:srgbClr val="0070C0"/>
                </a:solidFill>
              </a:rPr>
              <a:t>unique_ptr</a:t>
            </a:r>
            <a:r>
              <a:rPr lang="en-US" sz="2000" dirty="0"/>
              <a:t>&lt;int[]&gt; data;</a:t>
            </a:r>
          </a:p>
          <a:p>
            <a:pPr marL="0" indent="0">
              <a:buNone/>
            </a:pPr>
            <a:r>
              <a:rPr lang="en-US" sz="2000" dirty="0"/>
              <a:t>public:</a:t>
            </a:r>
          </a:p>
          <a:p>
            <a:pPr marL="0" indent="0">
              <a:buNone/>
            </a:pPr>
            <a:r>
              <a:rPr lang="en-US" sz="2000" dirty="0"/>
              <a:t>    </a:t>
            </a:r>
            <a:r>
              <a:rPr lang="en-US" sz="2000" dirty="0" err="1"/>
              <a:t>myclass</a:t>
            </a:r>
            <a:r>
              <a:rPr lang="en-US" sz="2000" dirty="0"/>
              <a:t>(const int size) { data = std::</a:t>
            </a:r>
            <a:r>
              <a:rPr lang="en-US" sz="2000" dirty="0" err="1">
                <a:solidFill>
                  <a:srgbClr val="0070C0"/>
                </a:solidFill>
              </a:rPr>
              <a:t>make_unique</a:t>
            </a:r>
            <a:r>
              <a:rPr lang="en-US" sz="2000" dirty="0"/>
              <a:t>&lt;int[]&gt;(size); }</a:t>
            </a:r>
          </a:p>
          <a:p>
            <a:pPr marL="0" indent="0">
              <a:buNone/>
            </a:pPr>
            <a:r>
              <a:rPr lang="en-US" sz="2000" dirty="0"/>
              <a:t>    void </a:t>
            </a:r>
            <a:r>
              <a:rPr lang="en-US" sz="2000" dirty="0" err="1"/>
              <a:t>do_something</a:t>
            </a:r>
            <a:r>
              <a:rPr lang="en-US" sz="2000" dirty="0"/>
              <a:t>() {}</a:t>
            </a:r>
          </a:p>
          <a:p>
            <a:pPr marL="0" indent="0">
              <a:buNone/>
            </a:pPr>
            <a:r>
              <a:rPr lang="en-US" sz="2000" dirty="0"/>
              <a:t>};</a:t>
            </a:r>
          </a:p>
          <a:p>
            <a:pPr marL="0" indent="0">
              <a:buNone/>
            </a:pPr>
            <a:endParaRPr lang="en-US" sz="2000" dirty="0"/>
          </a:p>
          <a:p>
            <a:pPr marL="0" indent="0">
              <a:buNone/>
            </a:pPr>
            <a:r>
              <a:rPr lang="en-US" sz="2000" dirty="0"/>
              <a:t>void </a:t>
            </a:r>
            <a:r>
              <a:rPr lang="en-US" sz="2000" dirty="0" err="1"/>
              <a:t>functionUsingMyclass</a:t>
            </a:r>
            <a:r>
              <a:rPr lang="en-US" sz="2000" dirty="0"/>
              <a:t>() {</a:t>
            </a:r>
          </a:p>
          <a:p>
            <a:pPr marL="0" indent="0">
              <a:buNone/>
            </a:pPr>
            <a:r>
              <a:rPr lang="en-US" sz="2000" dirty="0"/>
              <a:t>    </a:t>
            </a:r>
            <a:r>
              <a:rPr lang="en-US" sz="2000" dirty="0" err="1"/>
              <a:t>myclass</a:t>
            </a:r>
            <a:r>
              <a:rPr lang="en-US" sz="2000" dirty="0"/>
              <a:t> w(1000000);  // lifetime automatically tied to enclosing scope</a:t>
            </a:r>
          </a:p>
          <a:p>
            <a:pPr marL="0" indent="0">
              <a:buNone/>
            </a:pPr>
            <a:r>
              <a:rPr lang="en-US" sz="2000" dirty="0"/>
              <a:t>                        // constructs w, including the member </a:t>
            </a:r>
            <a:r>
              <a:rPr lang="en-US" sz="2000" dirty="0" err="1"/>
              <a:t>w.data</a:t>
            </a:r>
            <a:r>
              <a:rPr lang="en-US" sz="2000" dirty="0"/>
              <a:t> </a:t>
            </a:r>
          </a:p>
          <a:p>
            <a:pPr marL="0" indent="0">
              <a:buNone/>
            </a:pPr>
            <a:r>
              <a:rPr lang="en-US" sz="2000" dirty="0"/>
              <a:t>    </a:t>
            </a:r>
            <a:r>
              <a:rPr lang="en-US" sz="2000" dirty="0" err="1"/>
              <a:t>w.do_something</a:t>
            </a:r>
            <a:r>
              <a:rPr lang="en-US" sz="2000" dirty="0"/>
              <a:t>();</a:t>
            </a:r>
          </a:p>
          <a:p>
            <a:pPr marL="0" indent="0">
              <a:buNone/>
            </a:pPr>
            <a:r>
              <a:rPr lang="en-US" sz="2000" dirty="0"/>
              <a:t>} // automatic destruction and deallocation for w and </a:t>
            </a:r>
            <a:r>
              <a:rPr lang="en-US" sz="2000" dirty="0" err="1"/>
              <a:t>w.data</a:t>
            </a:r>
            <a:endParaRPr lang="en-US" sz="2000" dirty="0"/>
          </a:p>
        </p:txBody>
      </p:sp>
      <p:sp>
        <p:nvSpPr>
          <p:cNvPr id="8" name="TextBox 7">
            <a:extLst>
              <a:ext uri="{FF2B5EF4-FFF2-40B4-BE49-F238E27FC236}">
                <a16:creationId xmlns:a16="http://schemas.microsoft.com/office/drawing/2014/main" id="{AC2D7F05-B0FD-99B6-078E-D0CA47F2A5CE}"/>
              </a:ext>
            </a:extLst>
          </p:cNvPr>
          <p:cNvSpPr txBox="1"/>
          <p:nvPr/>
        </p:nvSpPr>
        <p:spPr>
          <a:xfrm>
            <a:off x="2391831" y="6580348"/>
            <a:ext cx="6752169" cy="276999"/>
          </a:xfrm>
          <a:prstGeom prst="rect">
            <a:avLst/>
          </a:prstGeom>
          <a:noFill/>
        </p:spPr>
        <p:txBody>
          <a:bodyPr wrap="none" rtlCol="0">
            <a:spAutoFit/>
          </a:bodyPr>
          <a:lstStyle/>
          <a:p>
            <a:r>
              <a:rPr lang="en-US" sz="1200" dirty="0"/>
              <a:t>https://learn.microsoft.com/en-us/cpp/cpp/object-lifetime-and-resource-management-modern-cpp</a:t>
            </a:r>
          </a:p>
        </p:txBody>
      </p:sp>
    </p:spTree>
    <p:extLst>
      <p:ext uri="{BB962C8B-B14F-4D97-AF65-F5344CB8AC3E}">
        <p14:creationId xmlns:p14="http://schemas.microsoft.com/office/powerpoint/2010/main" val="628059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A423-415C-CB6E-BD6C-534A3BBB6F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E0A9DC-C9AE-2593-E950-F0E920BE5AAB}"/>
              </a:ext>
            </a:extLst>
          </p:cNvPr>
          <p:cNvSpPr>
            <a:spLocks noGrp="1"/>
          </p:cNvSpPr>
          <p:nvPr>
            <p:ph idx="1"/>
          </p:nvPr>
        </p:nvSpPr>
        <p:spPr/>
        <p:txBody>
          <a:bodyPr/>
          <a:lstStyle/>
          <a:p>
            <a:r>
              <a:rPr lang="en-US" dirty="0"/>
              <a:t>Smart pointers are a </a:t>
            </a:r>
            <a:r>
              <a:rPr lang="en-US" i="1" dirty="0"/>
              <a:t>smart reference</a:t>
            </a:r>
            <a:r>
              <a:rPr lang="en-US" dirty="0"/>
              <a:t>–style proxy that focuses on </a:t>
            </a:r>
            <a:r>
              <a:rPr lang="en-US" i="1" dirty="0"/>
              <a:t>lifetime</a:t>
            </a:r>
            <a:r>
              <a:rPr lang="en-US" dirty="0"/>
              <a:t>.</a:t>
            </a:r>
          </a:p>
          <a:p>
            <a:r>
              <a:rPr lang="en-US" dirty="0"/>
              <a:t>Most structural proxies mediate access control, caching, logging, remoting..</a:t>
            </a:r>
          </a:p>
        </p:txBody>
      </p:sp>
    </p:spTree>
    <p:extLst>
      <p:ext uri="{BB962C8B-B14F-4D97-AF65-F5344CB8AC3E}">
        <p14:creationId xmlns:p14="http://schemas.microsoft.com/office/powerpoint/2010/main" val="6022013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1280E2FE-6444-0CA7-D6F7-7709FC778CDC}"/>
              </a:ext>
            </a:extLst>
          </p:cNvPr>
          <p:cNvSpPr>
            <a:spLocks noGrp="1" noChangeArrowheads="1"/>
          </p:cNvSpPr>
          <p:nvPr>
            <p:ph type="title"/>
          </p:nvPr>
        </p:nvSpPr>
        <p:spPr/>
        <p:txBody>
          <a:bodyPr/>
          <a:lstStyle/>
          <a:p>
            <a:pPr eaLnBrk="1" hangingPunct="1"/>
            <a:r>
              <a:rPr lang="en-US" altLang="tr-TR" dirty="0"/>
              <a:t>Scenario2:Copy-on-write </a:t>
            </a:r>
          </a:p>
        </p:txBody>
      </p:sp>
      <p:sp>
        <p:nvSpPr>
          <p:cNvPr id="80899" name="Rectangle 3">
            <a:extLst>
              <a:ext uri="{FF2B5EF4-FFF2-40B4-BE49-F238E27FC236}">
                <a16:creationId xmlns:a16="http://schemas.microsoft.com/office/drawing/2014/main" id="{B65D8E36-1ADB-4CF5-EE77-2F719B363EBF}"/>
              </a:ext>
            </a:extLst>
          </p:cNvPr>
          <p:cNvSpPr>
            <a:spLocks noGrp="1" noChangeArrowheads="1"/>
          </p:cNvSpPr>
          <p:nvPr>
            <p:ph idx="1"/>
          </p:nvPr>
        </p:nvSpPr>
        <p:spPr>
          <a:xfrm>
            <a:off x="228600" y="1600200"/>
            <a:ext cx="9001125" cy="4525963"/>
          </a:xfrm>
        </p:spPr>
        <p:txBody>
          <a:bodyPr/>
          <a:lstStyle/>
          <a:p>
            <a:pPr eaLnBrk="1" hangingPunct="1"/>
            <a:r>
              <a:rPr lang="en-US" altLang="en-US" dirty="0"/>
              <a:t>"Copy on write" : everyone has a single shared copy of the same data </a:t>
            </a:r>
            <a:r>
              <a:rPr lang="en-US" altLang="en-US" i="1" dirty="0"/>
              <a:t>until it's written</a:t>
            </a:r>
            <a:r>
              <a:rPr lang="en-US" altLang="en-US" dirty="0"/>
              <a:t>,</a:t>
            </a:r>
          </a:p>
          <a:p>
            <a:pPr lvl="1"/>
            <a:r>
              <a:rPr lang="en-US" altLang="en-US" dirty="0"/>
              <a:t>Make actual copying only if it is modified</a:t>
            </a:r>
          </a:p>
          <a:p>
            <a:pPr lvl="1" eaLnBrk="1" hangingPunct="1"/>
            <a:r>
              <a:rPr lang="en-US" altLang="tr-TR" dirty="0"/>
              <a:t>When copying a large complicated object is costly</a:t>
            </a:r>
          </a:p>
          <a:p>
            <a:pPr eaLnBrk="1" hangingPunct="1"/>
            <a:endParaRPr lang="en-US" altLang="tr-TR" dirty="0"/>
          </a:p>
          <a:p>
            <a:pPr eaLnBrk="1" hangingPunct="1"/>
            <a:r>
              <a:rPr lang="en-US" altLang="tr-TR" dirty="0"/>
              <a:t>Postpone the copying and pay the price only if the object is modified</a:t>
            </a:r>
          </a:p>
          <a:p>
            <a:pPr eaLnBrk="1" hangingPunct="1"/>
            <a:r>
              <a:rPr lang="en-US" b="0" i="0" dirty="0">
                <a:solidFill>
                  <a:srgbClr val="000000"/>
                </a:solidFill>
                <a:effectLst/>
                <a:latin typeface="Times New Roman" panose="02020603050405020304" pitchFamily="18" charset="0"/>
              </a:rPr>
              <a:t>If the copy is never modified, then there's no need to </a:t>
            </a:r>
            <a:r>
              <a:rPr lang="en-US" dirty="0">
                <a:solidFill>
                  <a:srgbClr val="000000"/>
                </a:solidFill>
                <a:latin typeface="Times New Roman" panose="02020603050405020304" pitchFamily="18" charset="0"/>
              </a:rPr>
              <a:t>pay</a:t>
            </a:r>
            <a:r>
              <a:rPr lang="en-US" b="0" i="0" dirty="0">
                <a:solidFill>
                  <a:srgbClr val="000000"/>
                </a:solidFill>
                <a:effectLst/>
                <a:latin typeface="Times New Roman" panose="02020603050405020304" pitchFamily="18" charset="0"/>
              </a:rPr>
              <a:t> this cost</a:t>
            </a:r>
            <a:endParaRPr lang="en-US" altLang="tr-T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6077E228-A844-4E45-27E5-2B6E9EF61F67}"/>
              </a:ext>
            </a:extLst>
          </p:cNvPr>
          <p:cNvSpPr>
            <a:spLocks noGrp="1" noChangeArrowheads="1"/>
          </p:cNvSpPr>
          <p:nvPr>
            <p:ph type="title"/>
          </p:nvPr>
        </p:nvSpPr>
        <p:spPr/>
        <p:txBody>
          <a:bodyPr/>
          <a:lstStyle/>
          <a:p>
            <a:pPr eaLnBrk="1" hangingPunct="1"/>
            <a:r>
              <a:rPr lang="en-US" altLang="tr-TR" dirty="0"/>
              <a:t>Proxy patterns</a:t>
            </a:r>
          </a:p>
        </p:txBody>
      </p:sp>
      <p:sp>
        <p:nvSpPr>
          <p:cNvPr id="63491" name="Rectangle 3">
            <a:extLst>
              <a:ext uri="{FF2B5EF4-FFF2-40B4-BE49-F238E27FC236}">
                <a16:creationId xmlns:a16="http://schemas.microsoft.com/office/drawing/2014/main" id="{F262A541-2CA6-78F6-602C-F85C129BCB66}"/>
              </a:ext>
            </a:extLst>
          </p:cNvPr>
          <p:cNvSpPr>
            <a:spLocks noGrp="1" noChangeArrowheads="1"/>
          </p:cNvSpPr>
          <p:nvPr>
            <p:ph idx="1"/>
          </p:nvPr>
        </p:nvSpPr>
        <p:spPr>
          <a:xfrm>
            <a:off x="457200" y="1335291"/>
            <a:ext cx="8229600" cy="5383557"/>
          </a:xfrm>
        </p:spPr>
        <p:txBody>
          <a:bodyPr/>
          <a:lstStyle/>
          <a:p>
            <a:pPr eaLnBrk="1" hangingPunct="1"/>
            <a:r>
              <a:rPr lang="en-US" altLang="tr-TR" sz="2800" dirty="0"/>
              <a:t>Real object is remote </a:t>
            </a:r>
          </a:p>
          <a:p>
            <a:pPr lvl="1" eaLnBrk="1" hangingPunct="1"/>
            <a:r>
              <a:rPr lang="en-US" altLang="tr-TR" sz="2400" dirty="0"/>
              <a:t>Remote proxy: illusion that an object on a different machine is a local</a:t>
            </a:r>
          </a:p>
          <a:p>
            <a:pPr eaLnBrk="1" hangingPunct="1"/>
            <a:r>
              <a:rPr lang="en-US" altLang="tr-TR" sz="2800" dirty="0"/>
              <a:t>Real object is expensive to create</a:t>
            </a:r>
          </a:p>
          <a:p>
            <a:pPr lvl="1" eaLnBrk="1" hangingPunct="1"/>
            <a:r>
              <a:rPr lang="en-US" altLang="tr-TR" sz="2400" dirty="0"/>
              <a:t>Virtual proxy: creates object lazily</a:t>
            </a:r>
          </a:p>
          <a:p>
            <a:pPr eaLnBrk="1" hangingPunct="1"/>
            <a:r>
              <a:rPr lang="en-US" altLang="tr-TR" sz="2800" dirty="0"/>
              <a:t>in need of protection/security</a:t>
            </a:r>
          </a:p>
          <a:p>
            <a:pPr lvl="1" eaLnBrk="1" hangingPunct="1"/>
            <a:r>
              <a:rPr lang="en-US" altLang="tr-TR" sz="2400" dirty="0"/>
              <a:t>Protection proxy: checks permissions and policies</a:t>
            </a:r>
          </a:p>
          <a:p>
            <a:r>
              <a:rPr lang="en-US" altLang="tr-TR" sz="2800" dirty="0"/>
              <a:t>Resource optimization</a:t>
            </a:r>
          </a:p>
          <a:p>
            <a:pPr lvl="1"/>
            <a:r>
              <a:rPr lang="en-US" altLang="tr-TR" sz="2400" dirty="0"/>
              <a:t>Caching proxy: delivers cached result</a:t>
            </a:r>
          </a:p>
          <a:p>
            <a:r>
              <a:rPr lang="en-US" altLang="tr-TR" sz="2800" dirty="0"/>
              <a:t>Pointer with extra responsibility</a:t>
            </a:r>
          </a:p>
          <a:p>
            <a:pPr lvl="1"/>
            <a:r>
              <a:rPr lang="en-US" altLang="tr-TR" sz="2400" dirty="0"/>
              <a:t>Smart reference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3D29E-0D3F-6BC9-1BBC-793D544E4044}"/>
              </a:ext>
            </a:extLst>
          </p:cNvPr>
          <p:cNvSpPr>
            <a:spLocks noGrp="1"/>
          </p:cNvSpPr>
          <p:nvPr>
            <p:ph type="title"/>
          </p:nvPr>
        </p:nvSpPr>
        <p:spPr/>
        <p:txBody>
          <a:bodyPr/>
          <a:lstStyle/>
          <a:p>
            <a:r>
              <a:rPr lang="en-US" altLang="tr-TR" dirty="0"/>
              <a:t>Scenario2: solution outline </a:t>
            </a:r>
            <a:endParaRPr lang="en-US" dirty="0"/>
          </a:p>
        </p:txBody>
      </p:sp>
      <p:sp>
        <p:nvSpPr>
          <p:cNvPr id="3" name="Content Placeholder 2">
            <a:extLst>
              <a:ext uri="{FF2B5EF4-FFF2-40B4-BE49-F238E27FC236}">
                <a16:creationId xmlns:a16="http://schemas.microsoft.com/office/drawing/2014/main" id="{D1E63F75-D135-C81B-984A-B1A70E4AC53C}"/>
              </a:ext>
            </a:extLst>
          </p:cNvPr>
          <p:cNvSpPr>
            <a:spLocks noGrp="1"/>
          </p:cNvSpPr>
          <p:nvPr>
            <p:ph idx="1"/>
          </p:nvPr>
        </p:nvSpPr>
        <p:spPr/>
        <p:txBody>
          <a:bodyPr/>
          <a:lstStyle/>
          <a:p>
            <a:pPr algn="l"/>
            <a:r>
              <a:rPr lang="en-US" b="0" i="0" dirty="0">
                <a:solidFill>
                  <a:srgbClr val="000000"/>
                </a:solidFill>
                <a:effectLst/>
                <a:latin typeface="Times New Roman" panose="02020603050405020304" pitchFamily="18" charset="0"/>
              </a:rPr>
              <a:t>the subject must be reference counted.</a:t>
            </a:r>
          </a:p>
          <a:p>
            <a:pPr algn="l"/>
            <a:r>
              <a:rPr lang="en-US" b="0" i="0" dirty="0">
                <a:solidFill>
                  <a:srgbClr val="000000"/>
                </a:solidFill>
                <a:effectLst/>
                <a:latin typeface="Times New Roman" panose="02020603050405020304" pitchFamily="18" charset="0"/>
              </a:rPr>
              <a:t>Copying the proxy will do nothing more than increment this reference count. </a:t>
            </a:r>
          </a:p>
          <a:p>
            <a:pPr algn="l"/>
            <a:r>
              <a:rPr lang="en-US" b="0" i="0" dirty="0">
                <a:solidFill>
                  <a:srgbClr val="000000"/>
                </a:solidFill>
                <a:effectLst/>
                <a:latin typeface="Times New Roman" panose="02020603050405020304" pitchFamily="18" charset="0"/>
              </a:rPr>
              <a:t>Only when the client requests an operation that modifies the subject does the proxy actually copy it. </a:t>
            </a:r>
          </a:p>
          <a:p>
            <a:pPr algn="l"/>
            <a:r>
              <a:rPr lang="en-US" b="0" i="0" dirty="0">
                <a:solidFill>
                  <a:srgbClr val="000000"/>
                </a:solidFill>
                <a:effectLst/>
                <a:latin typeface="Times New Roman" panose="02020603050405020304" pitchFamily="18" charset="0"/>
              </a:rPr>
              <a:t>In that case the proxy must also decrement the subject's reference count. </a:t>
            </a:r>
          </a:p>
          <a:p>
            <a:pPr algn="l"/>
            <a:r>
              <a:rPr lang="en-US" b="0" i="0" dirty="0">
                <a:solidFill>
                  <a:srgbClr val="000000"/>
                </a:solidFill>
                <a:effectLst/>
                <a:latin typeface="Times New Roman" panose="02020603050405020304" pitchFamily="18" charset="0"/>
              </a:rPr>
              <a:t>When the reference count goes to zero, the subject gets deleted.</a:t>
            </a:r>
          </a:p>
        </p:txBody>
      </p:sp>
    </p:spTree>
    <p:extLst>
      <p:ext uri="{BB962C8B-B14F-4D97-AF65-F5344CB8AC3E}">
        <p14:creationId xmlns:p14="http://schemas.microsoft.com/office/powerpoint/2010/main" val="41978815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F04B5781-93F8-46F6-7F50-693D99DDF1F4}"/>
              </a:ext>
            </a:extLst>
          </p:cNvPr>
          <p:cNvSpPr>
            <a:spLocks noGrp="1" noChangeArrowheads="1"/>
          </p:cNvSpPr>
          <p:nvPr>
            <p:ph type="title"/>
          </p:nvPr>
        </p:nvSpPr>
        <p:spPr/>
        <p:txBody>
          <a:bodyPr/>
          <a:lstStyle/>
          <a:p>
            <a:pPr eaLnBrk="1" hangingPunct="1"/>
            <a:r>
              <a:rPr lang="en-US" altLang="tr-TR" dirty="0"/>
              <a:t>Proxy - Consequences</a:t>
            </a:r>
          </a:p>
        </p:txBody>
      </p:sp>
      <p:sp>
        <p:nvSpPr>
          <p:cNvPr id="92163" name="Rectangle 3">
            <a:extLst>
              <a:ext uri="{FF2B5EF4-FFF2-40B4-BE49-F238E27FC236}">
                <a16:creationId xmlns:a16="http://schemas.microsoft.com/office/drawing/2014/main" id="{57D7A574-6C70-AAD5-0E6D-3F9AD4C4D958}"/>
              </a:ext>
            </a:extLst>
          </p:cNvPr>
          <p:cNvSpPr>
            <a:spLocks noGrp="1" noChangeArrowheads="1"/>
          </p:cNvSpPr>
          <p:nvPr>
            <p:ph idx="1"/>
          </p:nvPr>
        </p:nvSpPr>
        <p:spPr/>
        <p:txBody>
          <a:bodyPr/>
          <a:lstStyle/>
          <a:p>
            <a:pPr eaLnBrk="1" hangingPunct="1">
              <a:lnSpc>
                <a:spcPct val="90000"/>
              </a:lnSpc>
            </a:pPr>
            <a:r>
              <a:rPr lang="en-US" altLang="tr-TR" dirty="0"/>
              <a:t>Introduces a level of indirection when accessing an object</a:t>
            </a:r>
          </a:p>
          <a:p>
            <a:pPr lvl="1">
              <a:lnSpc>
                <a:spcPct val="90000"/>
              </a:lnSpc>
            </a:pPr>
            <a:r>
              <a:rPr lang="en-US" altLang="tr-TR" dirty="0"/>
              <a:t>Hide extra behavior</a:t>
            </a:r>
          </a:p>
          <a:p>
            <a:pPr lvl="1">
              <a:lnSpc>
                <a:spcPct val="90000"/>
              </a:lnSpc>
            </a:pPr>
            <a:endParaRPr lang="en-US" altLang="tr-TR" sz="1200" dirty="0"/>
          </a:p>
          <a:p>
            <a:pPr eaLnBrk="1" hangingPunct="1">
              <a:lnSpc>
                <a:spcPct val="90000"/>
              </a:lnSpc>
            </a:pPr>
            <a:r>
              <a:rPr lang="en-US" altLang="tr-TR" sz="2800" dirty="0"/>
              <a:t>Remote proxy: Hide  that the real object resides in a different address space</a:t>
            </a:r>
          </a:p>
          <a:p>
            <a:pPr eaLnBrk="1" hangingPunct="1">
              <a:lnSpc>
                <a:spcPct val="90000"/>
              </a:lnSpc>
            </a:pPr>
            <a:r>
              <a:rPr lang="en-US" altLang="tr-TR" sz="2800" dirty="0"/>
              <a:t>Perform optimizations,</a:t>
            </a:r>
          </a:p>
          <a:p>
            <a:pPr lvl="1">
              <a:lnSpc>
                <a:spcPct val="90000"/>
              </a:lnSpc>
            </a:pPr>
            <a:r>
              <a:rPr lang="en-US" altLang="tr-TR" sz="2400" dirty="0"/>
              <a:t>Create object on demand</a:t>
            </a:r>
          </a:p>
          <a:p>
            <a:pPr lvl="1">
              <a:lnSpc>
                <a:spcPct val="90000"/>
              </a:lnSpc>
            </a:pPr>
            <a:r>
              <a:rPr lang="en-US" altLang="tr-TR" sz="2400" dirty="0"/>
              <a:t>Caching results</a:t>
            </a:r>
          </a:p>
          <a:p>
            <a:pPr eaLnBrk="1" hangingPunct="1">
              <a:lnSpc>
                <a:spcPct val="90000"/>
              </a:lnSpc>
            </a:pPr>
            <a:r>
              <a:rPr lang="en-US" altLang="tr-TR" sz="2800" dirty="0"/>
              <a:t>Smart references and protection proxies: </a:t>
            </a:r>
          </a:p>
          <a:p>
            <a:pPr lvl="1">
              <a:lnSpc>
                <a:spcPct val="90000"/>
              </a:lnSpc>
            </a:pPr>
            <a:r>
              <a:rPr lang="en-US" altLang="tr-TR" sz="2400" dirty="0"/>
              <a:t>additional housekeeping when objects are accessed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6876D34F-E916-B06C-3B00-DDF592732F22}"/>
              </a:ext>
            </a:extLst>
          </p:cNvPr>
          <p:cNvSpPr>
            <a:spLocks noGrp="1"/>
          </p:cNvSpPr>
          <p:nvPr>
            <p:ph type="title"/>
          </p:nvPr>
        </p:nvSpPr>
        <p:spPr/>
        <p:txBody>
          <a:bodyPr/>
          <a:lstStyle/>
          <a:p>
            <a:r>
              <a:rPr lang="en-US" altLang="tr-TR" dirty="0"/>
              <a:t>Related patterns</a:t>
            </a:r>
          </a:p>
        </p:txBody>
      </p:sp>
      <p:sp>
        <p:nvSpPr>
          <p:cNvPr id="94211" name="Content Placeholder 2">
            <a:extLst>
              <a:ext uri="{FF2B5EF4-FFF2-40B4-BE49-F238E27FC236}">
                <a16:creationId xmlns:a16="http://schemas.microsoft.com/office/drawing/2014/main" id="{C32E5115-52FE-1819-AC78-7C01253E1005}"/>
              </a:ext>
            </a:extLst>
          </p:cNvPr>
          <p:cNvSpPr>
            <a:spLocks noGrp="1"/>
          </p:cNvSpPr>
          <p:nvPr>
            <p:ph idx="1"/>
          </p:nvPr>
        </p:nvSpPr>
        <p:spPr/>
        <p:txBody>
          <a:bodyPr/>
          <a:lstStyle/>
          <a:p>
            <a:r>
              <a:rPr lang="en-US" altLang="tr-TR" b="1" dirty="0"/>
              <a:t>Adapter </a:t>
            </a:r>
          </a:p>
          <a:p>
            <a:pPr lvl="1"/>
            <a:r>
              <a:rPr lang="en-US" altLang="tr-TR" dirty="0"/>
              <a:t>Adapter provides a </a:t>
            </a:r>
            <a:r>
              <a:rPr lang="en-US" altLang="tr-TR" u="sng" dirty="0"/>
              <a:t>different interface </a:t>
            </a:r>
            <a:r>
              <a:rPr lang="en-US" altLang="tr-TR" dirty="0"/>
              <a:t>to the object it adapts where a Proxy implements the same interface as its subject.</a:t>
            </a:r>
          </a:p>
          <a:p>
            <a:r>
              <a:rPr lang="en-US" altLang="tr-TR" b="1" dirty="0"/>
              <a:t>Decorator </a:t>
            </a:r>
          </a:p>
          <a:p>
            <a:pPr lvl="1"/>
            <a:r>
              <a:rPr lang="en-US" altLang="tr-TR" dirty="0"/>
              <a:t>A decorator implementation can be the same as the proxy however a decorator adds responsibilities to an object while a proxy controls access to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97F758B3-82DB-EA5A-CE91-ECB3566A59A3}"/>
              </a:ext>
            </a:extLst>
          </p:cNvPr>
          <p:cNvSpPr>
            <a:spLocks noGrp="1" noChangeArrowheads="1"/>
          </p:cNvSpPr>
          <p:nvPr>
            <p:ph type="title"/>
          </p:nvPr>
        </p:nvSpPr>
        <p:spPr/>
        <p:txBody>
          <a:bodyPr/>
          <a:lstStyle/>
          <a:p>
            <a:pPr eaLnBrk="1" hangingPunct="1"/>
            <a:r>
              <a:rPr lang="en-US" altLang="tr-TR" dirty="0"/>
              <a:t>Applicability</a:t>
            </a:r>
          </a:p>
        </p:txBody>
      </p:sp>
      <p:sp>
        <p:nvSpPr>
          <p:cNvPr id="64515" name="Rectangle 3">
            <a:extLst>
              <a:ext uri="{FF2B5EF4-FFF2-40B4-BE49-F238E27FC236}">
                <a16:creationId xmlns:a16="http://schemas.microsoft.com/office/drawing/2014/main" id="{EDC158DF-DA9F-782C-BECE-57CAA49C51C7}"/>
              </a:ext>
            </a:extLst>
          </p:cNvPr>
          <p:cNvSpPr>
            <a:spLocks noGrp="1" noChangeArrowheads="1"/>
          </p:cNvSpPr>
          <p:nvPr>
            <p:ph idx="1"/>
          </p:nvPr>
        </p:nvSpPr>
        <p:spPr/>
        <p:txBody>
          <a:bodyPr/>
          <a:lstStyle/>
          <a:p>
            <a:pPr marL="0" indent="0" eaLnBrk="1" hangingPunct="1">
              <a:lnSpc>
                <a:spcPct val="90000"/>
              </a:lnSpc>
              <a:buNone/>
            </a:pPr>
            <a:r>
              <a:rPr lang="en-US" sz="2800" b="0" i="0" dirty="0">
                <a:solidFill>
                  <a:srgbClr val="000000"/>
                </a:solidFill>
                <a:effectLst/>
                <a:highlight>
                  <a:srgbClr val="FFFFFF"/>
                </a:highlight>
                <a:latin typeface="+mj-lt"/>
              </a:rPr>
              <a:t>Whenever there is a need for a more versatile reference to an object than a simple pointer</a:t>
            </a:r>
            <a:r>
              <a:rPr lang="en-US" b="0" i="0" dirty="0">
                <a:solidFill>
                  <a:srgbClr val="000000"/>
                </a:solidFill>
                <a:effectLst/>
                <a:highlight>
                  <a:srgbClr val="FFFFFF"/>
                </a:highlight>
                <a:latin typeface="Times New Roman" panose="02020603050405020304" pitchFamily="18" charset="0"/>
              </a:rPr>
              <a:t>.</a:t>
            </a:r>
          </a:p>
          <a:p>
            <a:pPr marL="0" indent="0" eaLnBrk="1" hangingPunct="1">
              <a:lnSpc>
                <a:spcPct val="90000"/>
              </a:lnSpc>
              <a:buNone/>
            </a:pPr>
            <a:endParaRPr lang="en-US" sz="1800" b="0" i="0" dirty="0">
              <a:solidFill>
                <a:srgbClr val="000000"/>
              </a:solidFill>
              <a:effectLst/>
              <a:highlight>
                <a:srgbClr val="FFFFFF"/>
              </a:highlight>
              <a:latin typeface="Times New Roman" panose="02020603050405020304" pitchFamily="18" charset="0"/>
            </a:endParaRPr>
          </a:p>
          <a:p>
            <a:pPr eaLnBrk="1" hangingPunct="1">
              <a:lnSpc>
                <a:spcPct val="110000"/>
              </a:lnSpc>
            </a:pPr>
            <a:r>
              <a:rPr lang="en-US" altLang="tr-TR" sz="2400" dirty="0"/>
              <a:t>Remote proxy: when real object is in a different address space </a:t>
            </a:r>
          </a:p>
          <a:p>
            <a:pPr eaLnBrk="1" hangingPunct="1">
              <a:lnSpc>
                <a:spcPct val="110000"/>
              </a:lnSpc>
            </a:pPr>
            <a:r>
              <a:rPr lang="en-US" altLang="tr-TR" sz="2400" dirty="0"/>
              <a:t>Virtual proxy: when creation of an object is costly</a:t>
            </a:r>
          </a:p>
          <a:p>
            <a:pPr eaLnBrk="1" hangingPunct="1">
              <a:lnSpc>
                <a:spcPct val="110000"/>
              </a:lnSpc>
            </a:pPr>
            <a:r>
              <a:rPr lang="en-US" altLang="tr-TR" sz="2400" dirty="0"/>
              <a:t>Protection proxy: when objects should have different access rights</a:t>
            </a:r>
          </a:p>
          <a:p>
            <a:pPr eaLnBrk="1" hangingPunct="1">
              <a:lnSpc>
                <a:spcPct val="110000"/>
              </a:lnSpc>
            </a:pPr>
            <a:r>
              <a:rPr lang="en-US" altLang="tr-TR" sz="2400" dirty="0"/>
              <a:t>Smart reference: when you need for a more versatile reference to an object than a simple pointer</a:t>
            </a:r>
          </a:p>
          <a:p>
            <a:pPr lvl="1">
              <a:lnSpc>
                <a:spcPct val="110000"/>
              </a:lnSpc>
            </a:pPr>
            <a:r>
              <a:rPr lang="en-US" altLang="tr-TR" sz="2000" dirty="0"/>
              <a:t>E.g. Count number of references and then delete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CEF0CA3C-7F39-998E-807E-A6C7D3F31566}"/>
              </a:ext>
            </a:extLst>
          </p:cNvPr>
          <p:cNvSpPr>
            <a:spLocks noGrp="1" noChangeArrowheads="1"/>
          </p:cNvSpPr>
          <p:nvPr>
            <p:ph type="title"/>
          </p:nvPr>
        </p:nvSpPr>
        <p:spPr/>
        <p:txBody>
          <a:bodyPr/>
          <a:lstStyle/>
          <a:p>
            <a:pPr eaLnBrk="1" hangingPunct="1"/>
            <a:r>
              <a:rPr lang="en-US" altLang="tr-TR" dirty="0"/>
              <a:t>Proxy –Structure </a:t>
            </a:r>
          </a:p>
        </p:txBody>
      </p:sp>
      <p:grpSp>
        <p:nvGrpSpPr>
          <p:cNvPr id="66563" name="Group 10">
            <a:extLst>
              <a:ext uri="{FF2B5EF4-FFF2-40B4-BE49-F238E27FC236}">
                <a16:creationId xmlns:a16="http://schemas.microsoft.com/office/drawing/2014/main" id="{880EB509-075A-A769-FC0C-9AC934E73350}"/>
              </a:ext>
            </a:extLst>
          </p:cNvPr>
          <p:cNvGrpSpPr>
            <a:grpSpLocks/>
          </p:cNvGrpSpPr>
          <p:nvPr/>
        </p:nvGrpSpPr>
        <p:grpSpPr bwMode="auto">
          <a:xfrm>
            <a:off x="795338" y="3590925"/>
            <a:ext cx="1684337" cy="914400"/>
            <a:chOff x="2038" y="1179"/>
            <a:chExt cx="1061" cy="576"/>
          </a:xfrm>
        </p:grpSpPr>
        <p:sp>
          <p:nvSpPr>
            <p:cNvPr id="66598" name="Rectangle 11">
              <a:extLst>
                <a:ext uri="{FF2B5EF4-FFF2-40B4-BE49-F238E27FC236}">
                  <a16:creationId xmlns:a16="http://schemas.microsoft.com/office/drawing/2014/main" id="{F2E55754-A76D-75D2-E692-6D10C6515692}"/>
                </a:ext>
              </a:extLst>
            </p:cNvPr>
            <p:cNvSpPr>
              <a:spLocks noChangeArrowheads="1"/>
            </p:cNvSpPr>
            <p:nvPr/>
          </p:nvSpPr>
          <p:spPr bwMode="auto">
            <a:xfrm>
              <a:off x="2048" y="1179"/>
              <a:ext cx="1051" cy="57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66599" name="Text Box 12">
              <a:extLst>
                <a:ext uri="{FF2B5EF4-FFF2-40B4-BE49-F238E27FC236}">
                  <a16:creationId xmlns:a16="http://schemas.microsoft.com/office/drawing/2014/main" id="{83AB6C96-035B-3905-2327-1686D4C27427}"/>
                </a:ext>
              </a:extLst>
            </p:cNvPr>
            <p:cNvSpPr txBox="1">
              <a:spLocks noChangeArrowheads="1"/>
            </p:cNvSpPr>
            <p:nvPr/>
          </p:nvSpPr>
          <p:spPr bwMode="auto">
            <a:xfrm>
              <a:off x="2082" y="1220"/>
              <a:ext cx="9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RealSubject</a:t>
              </a:r>
            </a:p>
          </p:txBody>
        </p:sp>
        <p:sp>
          <p:nvSpPr>
            <p:cNvPr id="66600" name="Text Box 13">
              <a:extLst>
                <a:ext uri="{FF2B5EF4-FFF2-40B4-BE49-F238E27FC236}">
                  <a16:creationId xmlns:a16="http://schemas.microsoft.com/office/drawing/2014/main" id="{689D8B02-FA93-D905-0DD2-5A95E48CFC3E}"/>
                </a:ext>
              </a:extLst>
            </p:cNvPr>
            <p:cNvSpPr txBox="1">
              <a:spLocks noChangeArrowheads="1"/>
            </p:cNvSpPr>
            <p:nvPr/>
          </p:nvSpPr>
          <p:spPr bwMode="auto">
            <a:xfrm>
              <a:off x="2045" y="1503"/>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+request()</a:t>
              </a:r>
            </a:p>
          </p:txBody>
        </p:sp>
        <p:sp>
          <p:nvSpPr>
            <p:cNvPr id="66601" name="Line 14">
              <a:extLst>
                <a:ext uri="{FF2B5EF4-FFF2-40B4-BE49-F238E27FC236}">
                  <a16:creationId xmlns:a16="http://schemas.microsoft.com/office/drawing/2014/main" id="{7ABC8C1F-EEF1-507C-A5A3-D4AAB23908E6}"/>
                </a:ext>
              </a:extLst>
            </p:cNvPr>
            <p:cNvSpPr>
              <a:spLocks noChangeShapeType="1"/>
            </p:cNvSpPr>
            <p:nvPr/>
          </p:nvSpPr>
          <p:spPr bwMode="auto">
            <a:xfrm flipH="1">
              <a:off x="2039" y="1445"/>
              <a:ext cx="10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02" name="Line 15">
              <a:extLst>
                <a:ext uri="{FF2B5EF4-FFF2-40B4-BE49-F238E27FC236}">
                  <a16:creationId xmlns:a16="http://schemas.microsoft.com/office/drawing/2014/main" id="{210C13C9-D404-024F-E683-7ED31569A0B5}"/>
                </a:ext>
              </a:extLst>
            </p:cNvPr>
            <p:cNvSpPr>
              <a:spLocks noChangeShapeType="1"/>
            </p:cNvSpPr>
            <p:nvPr/>
          </p:nvSpPr>
          <p:spPr bwMode="auto">
            <a:xfrm flipH="1">
              <a:off x="2038" y="1508"/>
              <a:ext cx="10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6564" name="Group 17">
            <a:extLst>
              <a:ext uri="{FF2B5EF4-FFF2-40B4-BE49-F238E27FC236}">
                <a16:creationId xmlns:a16="http://schemas.microsoft.com/office/drawing/2014/main" id="{E3951BE7-FDC2-F973-80FF-F3EADA338FC0}"/>
              </a:ext>
            </a:extLst>
          </p:cNvPr>
          <p:cNvGrpSpPr>
            <a:grpSpLocks/>
          </p:cNvGrpSpPr>
          <p:nvPr/>
        </p:nvGrpSpPr>
        <p:grpSpPr bwMode="auto">
          <a:xfrm>
            <a:off x="4686300" y="3578225"/>
            <a:ext cx="1363663" cy="914400"/>
            <a:chOff x="2038" y="1179"/>
            <a:chExt cx="859" cy="576"/>
          </a:xfrm>
        </p:grpSpPr>
        <p:sp>
          <p:nvSpPr>
            <p:cNvPr id="66593" name="Rectangle 18">
              <a:extLst>
                <a:ext uri="{FF2B5EF4-FFF2-40B4-BE49-F238E27FC236}">
                  <a16:creationId xmlns:a16="http://schemas.microsoft.com/office/drawing/2014/main" id="{5733367E-0C67-751F-567D-10EEF3AFF2DA}"/>
                </a:ext>
              </a:extLst>
            </p:cNvPr>
            <p:cNvSpPr>
              <a:spLocks noChangeArrowheads="1"/>
            </p:cNvSpPr>
            <p:nvPr/>
          </p:nvSpPr>
          <p:spPr bwMode="auto">
            <a:xfrm>
              <a:off x="2046" y="1179"/>
              <a:ext cx="825" cy="57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66594" name="Text Box 19">
              <a:extLst>
                <a:ext uri="{FF2B5EF4-FFF2-40B4-BE49-F238E27FC236}">
                  <a16:creationId xmlns:a16="http://schemas.microsoft.com/office/drawing/2014/main" id="{8D281AFF-3946-80E8-1581-9926EE8F0C9C}"/>
                </a:ext>
              </a:extLst>
            </p:cNvPr>
            <p:cNvSpPr txBox="1">
              <a:spLocks noChangeArrowheads="1"/>
            </p:cNvSpPr>
            <p:nvPr/>
          </p:nvSpPr>
          <p:spPr bwMode="auto">
            <a:xfrm>
              <a:off x="2118" y="1220"/>
              <a:ext cx="77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Proxy</a:t>
              </a:r>
            </a:p>
          </p:txBody>
        </p:sp>
        <p:sp>
          <p:nvSpPr>
            <p:cNvPr id="66595" name="Text Box 20">
              <a:extLst>
                <a:ext uri="{FF2B5EF4-FFF2-40B4-BE49-F238E27FC236}">
                  <a16:creationId xmlns:a16="http://schemas.microsoft.com/office/drawing/2014/main" id="{F39BE284-9C10-0605-2BD3-15356ABD76B2}"/>
                </a:ext>
              </a:extLst>
            </p:cNvPr>
            <p:cNvSpPr txBox="1">
              <a:spLocks noChangeArrowheads="1"/>
            </p:cNvSpPr>
            <p:nvPr/>
          </p:nvSpPr>
          <p:spPr bwMode="auto">
            <a:xfrm>
              <a:off x="2043" y="1503"/>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+request()</a:t>
              </a:r>
            </a:p>
          </p:txBody>
        </p:sp>
        <p:sp>
          <p:nvSpPr>
            <p:cNvPr id="66596" name="Line 21">
              <a:extLst>
                <a:ext uri="{FF2B5EF4-FFF2-40B4-BE49-F238E27FC236}">
                  <a16:creationId xmlns:a16="http://schemas.microsoft.com/office/drawing/2014/main" id="{5627E3FC-A8F9-9410-7AAA-DFAEFB8E5EE0}"/>
                </a:ext>
              </a:extLst>
            </p:cNvPr>
            <p:cNvSpPr>
              <a:spLocks noChangeShapeType="1"/>
            </p:cNvSpPr>
            <p:nvPr/>
          </p:nvSpPr>
          <p:spPr bwMode="auto">
            <a:xfrm flipH="1">
              <a:off x="2039" y="1445"/>
              <a:ext cx="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97" name="Line 22">
              <a:extLst>
                <a:ext uri="{FF2B5EF4-FFF2-40B4-BE49-F238E27FC236}">
                  <a16:creationId xmlns:a16="http://schemas.microsoft.com/office/drawing/2014/main" id="{C419FFAD-3C8D-D88C-50AF-D1D24C05D3F1}"/>
                </a:ext>
              </a:extLst>
            </p:cNvPr>
            <p:cNvSpPr>
              <a:spLocks noChangeShapeType="1"/>
            </p:cNvSpPr>
            <p:nvPr/>
          </p:nvSpPr>
          <p:spPr bwMode="auto">
            <a:xfrm flipH="1">
              <a:off x="2038" y="1508"/>
              <a:ext cx="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6565" name="Group 23">
            <a:extLst>
              <a:ext uri="{FF2B5EF4-FFF2-40B4-BE49-F238E27FC236}">
                <a16:creationId xmlns:a16="http://schemas.microsoft.com/office/drawing/2014/main" id="{0A61ACAE-9827-F92B-6608-45B3376C7445}"/>
              </a:ext>
            </a:extLst>
          </p:cNvPr>
          <p:cNvGrpSpPr>
            <a:grpSpLocks/>
          </p:cNvGrpSpPr>
          <p:nvPr/>
        </p:nvGrpSpPr>
        <p:grpSpPr bwMode="auto">
          <a:xfrm>
            <a:off x="6099175" y="2867025"/>
            <a:ext cx="2581275" cy="493713"/>
            <a:chOff x="329" y="1938"/>
            <a:chExt cx="2277" cy="311"/>
          </a:xfrm>
        </p:grpSpPr>
        <p:sp>
          <p:nvSpPr>
            <p:cNvPr id="66585" name="Text Box 24">
              <a:extLst>
                <a:ext uri="{FF2B5EF4-FFF2-40B4-BE49-F238E27FC236}">
                  <a16:creationId xmlns:a16="http://schemas.microsoft.com/office/drawing/2014/main" id="{7B3A9903-2960-C238-08C8-A1B975FFE001}"/>
                </a:ext>
              </a:extLst>
            </p:cNvPr>
            <p:cNvSpPr txBox="1">
              <a:spLocks noChangeArrowheads="1"/>
            </p:cNvSpPr>
            <p:nvPr/>
          </p:nvSpPr>
          <p:spPr bwMode="auto">
            <a:xfrm>
              <a:off x="342" y="1976"/>
              <a:ext cx="20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realSubject.request()</a:t>
              </a:r>
            </a:p>
          </p:txBody>
        </p:sp>
        <p:sp>
          <p:nvSpPr>
            <p:cNvPr id="66586" name="Line 25">
              <a:extLst>
                <a:ext uri="{FF2B5EF4-FFF2-40B4-BE49-F238E27FC236}">
                  <a16:creationId xmlns:a16="http://schemas.microsoft.com/office/drawing/2014/main" id="{BE733613-69B9-D415-EA9F-F7DDECADCAE9}"/>
                </a:ext>
              </a:extLst>
            </p:cNvPr>
            <p:cNvSpPr>
              <a:spLocks noChangeShapeType="1"/>
            </p:cNvSpPr>
            <p:nvPr/>
          </p:nvSpPr>
          <p:spPr bwMode="auto">
            <a:xfrm>
              <a:off x="2459" y="1938"/>
              <a:ext cx="147"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87" name="Line 26">
              <a:extLst>
                <a:ext uri="{FF2B5EF4-FFF2-40B4-BE49-F238E27FC236}">
                  <a16:creationId xmlns:a16="http://schemas.microsoft.com/office/drawing/2014/main" id="{B4145721-9216-881F-1C2C-8186B0824D5A}"/>
                </a:ext>
              </a:extLst>
            </p:cNvPr>
            <p:cNvSpPr>
              <a:spLocks noChangeShapeType="1"/>
            </p:cNvSpPr>
            <p:nvPr/>
          </p:nvSpPr>
          <p:spPr bwMode="auto">
            <a:xfrm>
              <a:off x="2469" y="1947"/>
              <a:ext cx="0" cy="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88" name="Line 27">
              <a:extLst>
                <a:ext uri="{FF2B5EF4-FFF2-40B4-BE49-F238E27FC236}">
                  <a16:creationId xmlns:a16="http://schemas.microsoft.com/office/drawing/2014/main" id="{54A5BAA7-C876-4886-3B0E-38C009E31660}"/>
                </a:ext>
              </a:extLst>
            </p:cNvPr>
            <p:cNvSpPr>
              <a:spLocks noChangeShapeType="1"/>
            </p:cNvSpPr>
            <p:nvPr/>
          </p:nvSpPr>
          <p:spPr bwMode="auto">
            <a:xfrm>
              <a:off x="329" y="1947"/>
              <a:ext cx="21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89" name="Line 28">
              <a:extLst>
                <a:ext uri="{FF2B5EF4-FFF2-40B4-BE49-F238E27FC236}">
                  <a16:creationId xmlns:a16="http://schemas.microsoft.com/office/drawing/2014/main" id="{6C77B065-3C76-1DA8-74DC-E753FDB21237}"/>
                </a:ext>
              </a:extLst>
            </p:cNvPr>
            <p:cNvSpPr>
              <a:spLocks noChangeShapeType="1"/>
            </p:cNvSpPr>
            <p:nvPr/>
          </p:nvSpPr>
          <p:spPr bwMode="auto">
            <a:xfrm>
              <a:off x="2469" y="2067"/>
              <a:ext cx="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90" name="Line 29">
              <a:extLst>
                <a:ext uri="{FF2B5EF4-FFF2-40B4-BE49-F238E27FC236}">
                  <a16:creationId xmlns:a16="http://schemas.microsoft.com/office/drawing/2014/main" id="{87A1B1E3-57C0-DB29-5260-D80BF1BC956C}"/>
                </a:ext>
              </a:extLst>
            </p:cNvPr>
            <p:cNvSpPr>
              <a:spLocks noChangeShapeType="1"/>
            </p:cNvSpPr>
            <p:nvPr/>
          </p:nvSpPr>
          <p:spPr bwMode="auto">
            <a:xfrm>
              <a:off x="337" y="2247"/>
              <a:ext cx="22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91" name="Line 30">
              <a:extLst>
                <a:ext uri="{FF2B5EF4-FFF2-40B4-BE49-F238E27FC236}">
                  <a16:creationId xmlns:a16="http://schemas.microsoft.com/office/drawing/2014/main" id="{1C2A0FA6-21B6-3E01-4AE4-D57E562F6F80}"/>
                </a:ext>
              </a:extLst>
            </p:cNvPr>
            <p:cNvSpPr>
              <a:spLocks noChangeShapeType="1"/>
            </p:cNvSpPr>
            <p:nvPr/>
          </p:nvSpPr>
          <p:spPr bwMode="auto">
            <a:xfrm>
              <a:off x="2605" y="2066"/>
              <a:ext cx="0" cy="1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92" name="Line 31">
              <a:extLst>
                <a:ext uri="{FF2B5EF4-FFF2-40B4-BE49-F238E27FC236}">
                  <a16:creationId xmlns:a16="http://schemas.microsoft.com/office/drawing/2014/main" id="{883933DC-4E3F-0A64-9244-A56789C1AE78}"/>
                </a:ext>
              </a:extLst>
            </p:cNvPr>
            <p:cNvSpPr>
              <a:spLocks noChangeShapeType="1"/>
            </p:cNvSpPr>
            <p:nvPr/>
          </p:nvSpPr>
          <p:spPr bwMode="auto">
            <a:xfrm>
              <a:off x="338" y="1965"/>
              <a:ext cx="0" cy="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6566" name="Group 35">
            <a:extLst>
              <a:ext uri="{FF2B5EF4-FFF2-40B4-BE49-F238E27FC236}">
                <a16:creationId xmlns:a16="http://schemas.microsoft.com/office/drawing/2014/main" id="{37192057-DD51-FA20-CE21-33562093C4A3}"/>
              </a:ext>
            </a:extLst>
          </p:cNvPr>
          <p:cNvGrpSpPr>
            <a:grpSpLocks/>
          </p:cNvGrpSpPr>
          <p:nvPr/>
        </p:nvGrpSpPr>
        <p:grpSpPr bwMode="auto">
          <a:xfrm>
            <a:off x="3235325" y="1414463"/>
            <a:ext cx="1363663" cy="1189037"/>
            <a:chOff x="2038" y="1179"/>
            <a:chExt cx="859" cy="749"/>
          </a:xfrm>
        </p:grpSpPr>
        <p:grpSp>
          <p:nvGrpSpPr>
            <p:cNvPr id="66578" name="Group 16">
              <a:extLst>
                <a:ext uri="{FF2B5EF4-FFF2-40B4-BE49-F238E27FC236}">
                  <a16:creationId xmlns:a16="http://schemas.microsoft.com/office/drawing/2014/main" id="{91F37C14-975A-5F22-E2A4-E6FDC0132E97}"/>
                </a:ext>
              </a:extLst>
            </p:cNvPr>
            <p:cNvGrpSpPr>
              <a:grpSpLocks/>
            </p:cNvGrpSpPr>
            <p:nvPr/>
          </p:nvGrpSpPr>
          <p:grpSpPr bwMode="auto">
            <a:xfrm>
              <a:off x="2038" y="1179"/>
              <a:ext cx="859" cy="576"/>
              <a:chOff x="2038" y="1179"/>
              <a:chExt cx="859" cy="576"/>
            </a:xfrm>
          </p:grpSpPr>
          <p:sp>
            <p:nvSpPr>
              <p:cNvPr id="66580" name="Rectangle 4">
                <a:extLst>
                  <a:ext uri="{FF2B5EF4-FFF2-40B4-BE49-F238E27FC236}">
                    <a16:creationId xmlns:a16="http://schemas.microsoft.com/office/drawing/2014/main" id="{F078AF03-CBB7-8C1B-5858-284D4833013D}"/>
                  </a:ext>
                </a:extLst>
              </p:cNvPr>
              <p:cNvSpPr>
                <a:spLocks noChangeArrowheads="1"/>
              </p:cNvSpPr>
              <p:nvPr/>
            </p:nvSpPr>
            <p:spPr bwMode="auto">
              <a:xfrm>
                <a:off x="2046" y="1179"/>
                <a:ext cx="825" cy="57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66581" name="Text Box 5">
                <a:extLst>
                  <a:ext uri="{FF2B5EF4-FFF2-40B4-BE49-F238E27FC236}">
                    <a16:creationId xmlns:a16="http://schemas.microsoft.com/office/drawing/2014/main" id="{7556871F-A9A2-ED71-B8A6-938AFC71BF26}"/>
                  </a:ext>
                </a:extLst>
              </p:cNvPr>
              <p:cNvSpPr txBox="1">
                <a:spLocks noChangeArrowheads="1"/>
              </p:cNvSpPr>
              <p:nvPr/>
            </p:nvSpPr>
            <p:spPr bwMode="auto">
              <a:xfrm>
                <a:off x="2118" y="1220"/>
                <a:ext cx="77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Subject</a:t>
                </a:r>
              </a:p>
            </p:txBody>
          </p:sp>
          <p:sp>
            <p:nvSpPr>
              <p:cNvPr id="66582" name="Text Box 6">
                <a:extLst>
                  <a:ext uri="{FF2B5EF4-FFF2-40B4-BE49-F238E27FC236}">
                    <a16:creationId xmlns:a16="http://schemas.microsoft.com/office/drawing/2014/main" id="{2BAC822D-7AD3-DCB8-F69E-587E11EC36EB}"/>
                  </a:ext>
                </a:extLst>
              </p:cNvPr>
              <p:cNvSpPr txBox="1">
                <a:spLocks noChangeArrowheads="1"/>
              </p:cNvSpPr>
              <p:nvPr/>
            </p:nvSpPr>
            <p:spPr bwMode="auto">
              <a:xfrm>
                <a:off x="2043" y="1503"/>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+request()</a:t>
                </a:r>
              </a:p>
            </p:txBody>
          </p:sp>
          <p:sp>
            <p:nvSpPr>
              <p:cNvPr id="66583" name="Line 7">
                <a:extLst>
                  <a:ext uri="{FF2B5EF4-FFF2-40B4-BE49-F238E27FC236}">
                    <a16:creationId xmlns:a16="http://schemas.microsoft.com/office/drawing/2014/main" id="{297E89E9-69A8-866E-2183-AF588F18E279}"/>
                  </a:ext>
                </a:extLst>
              </p:cNvPr>
              <p:cNvSpPr>
                <a:spLocks noChangeShapeType="1"/>
              </p:cNvSpPr>
              <p:nvPr/>
            </p:nvSpPr>
            <p:spPr bwMode="auto">
              <a:xfrm flipH="1">
                <a:off x="2039" y="1445"/>
                <a:ext cx="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84" name="Line 8">
                <a:extLst>
                  <a:ext uri="{FF2B5EF4-FFF2-40B4-BE49-F238E27FC236}">
                    <a16:creationId xmlns:a16="http://schemas.microsoft.com/office/drawing/2014/main" id="{56F718F6-8ABB-E376-3820-6D79966C47B7}"/>
                  </a:ext>
                </a:extLst>
              </p:cNvPr>
              <p:cNvSpPr>
                <a:spLocks noChangeShapeType="1"/>
              </p:cNvSpPr>
              <p:nvPr/>
            </p:nvSpPr>
            <p:spPr bwMode="auto">
              <a:xfrm flipH="1">
                <a:off x="2038" y="1508"/>
                <a:ext cx="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6579" name="AutoShape 32">
              <a:extLst>
                <a:ext uri="{FF2B5EF4-FFF2-40B4-BE49-F238E27FC236}">
                  <a16:creationId xmlns:a16="http://schemas.microsoft.com/office/drawing/2014/main" id="{2F469075-46CE-EE7B-C4C7-D127E6646DF9}"/>
                </a:ext>
              </a:extLst>
            </p:cNvPr>
            <p:cNvSpPr>
              <a:spLocks noChangeArrowheads="1"/>
            </p:cNvSpPr>
            <p:nvPr/>
          </p:nvSpPr>
          <p:spPr bwMode="auto">
            <a:xfrm>
              <a:off x="2350" y="1755"/>
              <a:ext cx="155" cy="173"/>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grpSp>
      <p:cxnSp>
        <p:nvCxnSpPr>
          <p:cNvPr id="66567" name="AutoShape 33">
            <a:extLst>
              <a:ext uri="{FF2B5EF4-FFF2-40B4-BE49-F238E27FC236}">
                <a16:creationId xmlns:a16="http://schemas.microsoft.com/office/drawing/2014/main" id="{D60DA79D-038B-7FE5-2E50-33D95947B1D6}"/>
              </a:ext>
            </a:extLst>
          </p:cNvPr>
          <p:cNvCxnSpPr>
            <a:cxnSpLocks noChangeShapeType="1"/>
            <a:stCxn id="66579" idx="3"/>
            <a:endCxn id="66593" idx="0"/>
          </p:cNvCxnSpPr>
          <p:nvPr/>
        </p:nvCxnSpPr>
        <p:spPr bwMode="auto">
          <a:xfrm rot="16200000" flipH="1">
            <a:off x="4117181" y="2340769"/>
            <a:ext cx="974725" cy="1500188"/>
          </a:xfrm>
          <a:prstGeom prst="bentConnector3">
            <a:avLst>
              <a:gd name="adj1" fmla="val 49838"/>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66568" name="AutoShape 34">
            <a:extLst>
              <a:ext uri="{FF2B5EF4-FFF2-40B4-BE49-F238E27FC236}">
                <a16:creationId xmlns:a16="http://schemas.microsoft.com/office/drawing/2014/main" id="{7D12CF97-02B9-7090-5A4D-FC88CD9F8243}"/>
              </a:ext>
            </a:extLst>
          </p:cNvPr>
          <p:cNvCxnSpPr>
            <a:cxnSpLocks noChangeShapeType="1"/>
            <a:stCxn id="66579" idx="3"/>
            <a:endCxn id="66598" idx="0"/>
          </p:cNvCxnSpPr>
          <p:nvPr/>
        </p:nvCxnSpPr>
        <p:spPr bwMode="auto">
          <a:xfrm rot="5400000">
            <a:off x="2256631" y="1993107"/>
            <a:ext cx="987425" cy="2208212"/>
          </a:xfrm>
          <a:prstGeom prst="bentConnector3">
            <a:avLst>
              <a:gd name="adj1" fmla="val 49838"/>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sp>
        <p:nvSpPr>
          <p:cNvPr id="66569" name="Line 36">
            <a:extLst>
              <a:ext uri="{FF2B5EF4-FFF2-40B4-BE49-F238E27FC236}">
                <a16:creationId xmlns:a16="http://schemas.microsoft.com/office/drawing/2014/main" id="{1294BCBB-2E31-5BA5-6533-E8B74337E4B5}"/>
              </a:ext>
            </a:extLst>
          </p:cNvPr>
          <p:cNvSpPr>
            <a:spLocks noChangeShapeType="1"/>
          </p:cNvSpPr>
          <p:nvPr/>
        </p:nvSpPr>
        <p:spPr bwMode="auto">
          <a:xfrm flipH="1">
            <a:off x="2466975" y="3825875"/>
            <a:ext cx="2220913"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66570" name="Text Box 37">
            <a:extLst>
              <a:ext uri="{FF2B5EF4-FFF2-40B4-BE49-F238E27FC236}">
                <a16:creationId xmlns:a16="http://schemas.microsoft.com/office/drawing/2014/main" id="{C973FC1B-67B0-1C04-6D13-B0FA04D5769B}"/>
              </a:ext>
            </a:extLst>
          </p:cNvPr>
          <p:cNvSpPr txBox="1">
            <a:spLocks noChangeArrowheads="1"/>
          </p:cNvSpPr>
          <p:nvPr/>
        </p:nvSpPr>
        <p:spPr bwMode="auto">
          <a:xfrm>
            <a:off x="2419350" y="3873500"/>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realSubject</a:t>
            </a:r>
          </a:p>
        </p:txBody>
      </p:sp>
      <p:grpSp>
        <p:nvGrpSpPr>
          <p:cNvPr id="66571" name="Group 38">
            <a:extLst>
              <a:ext uri="{FF2B5EF4-FFF2-40B4-BE49-F238E27FC236}">
                <a16:creationId xmlns:a16="http://schemas.microsoft.com/office/drawing/2014/main" id="{E4B4287E-81AE-AB8D-0CC4-8C337C48F1E0}"/>
              </a:ext>
            </a:extLst>
          </p:cNvPr>
          <p:cNvGrpSpPr>
            <a:grpSpLocks/>
          </p:cNvGrpSpPr>
          <p:nvPr/>
        </p:nvGrpSpPr>
        <p:grpSpPr bwMode="auto">
          <a:xfrm>
            <a:off x="795338" y="1597025"/>
            <a:ext cx="1008062" cy="531813"/>
            <a:chOff x="657" y="1026"/>
            <a:chExt cx="635" cy="335"/>
          </a:xfrm>
        </p:grpSpPr>
        <p:sp>
          <p:nvSpPr>
            <p:cNvPr id="66574" name="Rectangle 39">
              <a:extLst>
                <a:ext uri="{FF2B5EF4-FFF2-40B4-BE49-F238E27FC236}">
                  <a16:creationId xmlns:a16="http://schemas.microsoft.com/office/drawing/2014/main" id="{10F8B6F1-EABB-9B4D-2E82-B77ACA4D5E7F}"/>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66575" name="Text Box 40">
              <a:extLst>
                <a:ext uri="{FF2B5EF4-FFF2-40B4-BE49-F238E27FC236}">
                  <a16:creationId xmlns:a16="http://schemas.microsoft.com/office/drawing/2014/main" id="{76A68411-FF86-98AD-24D3-AAA70778F2A5}"/>
                </a:ext>
              </a:extLst>
            </p:cNvPr>
            <p:cNvSpPr txBox="1">
              <a:spLocks noChangeArrowheads="1"/>
            </p:cNvSpPr>
            <p:nvPr/>
          </p:nvSpPr>
          <p:spPr bwMode="auto">
            <a:xfrm>
              <a:off x="703" y="1026"/>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a:t>
              </a:r>
              <a:endParaRPr lang="en-US" altLang="tr-TR" sz="1800"/>
            </a:p>
          </p:txBody>
        </p:sp>
        <p:sp>
          <p:nvSpPr>
            <p:cNvPr id="66576" name="Line 41">
              <a:extLst>
                <a:ext uri="{FF2B5EF4-FFF2-40B4-BE49-F238E27FC236}">
                  <a16:creationId xmlns:a16="http://schemas.microsoft.com/office/drawing/2014/main" id="{F8A58690-B8A1-A57E-3F5B-9D2C2A2F5752}"/>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77" name="Line 42">
              <a:extLst>
                <a:ext uri="{FF2B5EF4-FFF2-40B4-BE49-F238E27FC236}">
                  <a16:creationId xmlns:a16="http://schemas.microsoft.com/office/drawing/2014/main" id="{1C255017-EE95-712F-D51D-A9E6E4FB3F6D}"/>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66572" name="AutoShape 43">
            <a:extLst>
              <a:ext uri="{FF2B5EF4-FFF2-40B4-BE49-F238E27FC236}">
                <a16:creationId xmlns:a16="http://schemas.microsoft.com/office/drawing/2014/main" id="{C390A96B-2628-5382-0843-605BAC03F6EB}"/>
              </a:ext>
            </a:extLst>
          </p:cNvPr>
          <p:cNvCxnSpPr>
            <a:cxnSpLocks noChangeShapeType="1"/>
            <a:stCxn id="66574" idx="3"/>
            <a:endCxn id="66580" idx="1"/>
          </p:cNvCxnSpPr>
          <p:nvPr/>
        </p:nvCxnSpPr>
        <p:spPr bwMode="auto">
          <a:xfrm>
            <a:off x="1803400" y="1863725"/>
            <a:ext cx="1444625" cy="79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6573" name="AutoShape 44">
            <a:extLst>
              <a:ext uri="{FF2B5EF4-FFF2-40B4-BE49-F238E27FC236}">
                <a16:creationId xmlns:a16="http://schemas.microsoft.com/office/drawing/2014/main" id="{7C2088CA-CE78-55BE-7565-DAA92197CB9D}"/>
              </a:ext>
            </a:extLst>
          </p:cNvPr>
          <p:cNvCxnSpPr>
            <a:cxnSpLocks noChangeShapeType="1"/>
            <a:stCxn id="66595" idx="3"/>
          </p:cNvCxnSpPr>
          <p:nvPr/>
        </p:nvCxnSpPr>
        <p:spPr bwMode="auto">
          <a:xfrm flipV="1">
            <a:off x="5926138" y="3389313"/>
            <a:ext cx="1490662" cy="887412"/>
          </a:xfrm>
          <a:prstGeom prst="bentConnector3">
            <a:avLst>
              <a:gd name="adj1" fmla="val 100426"/>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2" name="TextBox 1">
            <a:extLst>
              <a:ext uri="{FF2B5EF4-FFF2-40B4-BE49-F238E27FC236}">
                <a16:creationId xmlns:a16="http://schemas.microsoft.com/office/drawing/2014/main" id="{B16C2769-FDC9-D0D7-EBFF-295DAC009751}"/>
              </a:ext>
            </a:extLst>
          </p:cNvPr>
          <p:cNvSpPr txBox="1"/>
          <p:nvPr/>
        </p:nvSpPr>
        <p:spPr>
          <a:xfrm>
            <a:off x="373626" y="6174658"/>
            <a:ext cx="7755200" cy="369332"/>
          </a:xfrm>
          <a:prstGeom prst="rect">
            <a:avLst/>
          </a:prstGeom>
          <a:noFill/>
        </p:spPr>
        <p:txBody>
          <a:bodyPr wrap="none" rtlCol="0">
            <a:spAutoFit/>
          </a:bodyPr>
          <a:lstStyle/>
          <a:p>
            <a:r>
              <a:rPr lang="en-US" dirty="0"/>
              <a:t>Participants: Subject, </a:t>
            </a:r>
            <a:r>
              <a:rPr lang="en-US" dirty="0" err="1"/>
              <a:t>RealSubject</a:t>
            </a:r>
            <a:r>
              <a:rPr lang="en-US" dirty="0"/>
              <a:t>, Proxy. Client do not care the difference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62313E35-1ADF-B22E-EDD0-CB05FFC2BC3B}"/>
              </a:ext>
            </a:extLst>
          </p:cNvPr>
          <p:cNvSpPr>
            <a:spLocks noGrp="1"/>
          </p:cNvSpPr>
          <p:nvPr>
            <p:ph type="title"/>
          </p:nvPr>
        </p:nvSpPr>
        <p:spPr/>
        <p:txBody>
          <a:bodyPr/>
          <a:lstStyle/>
          <a:p>
            <a:r>
              <a:rPr lang="en-US" altLang="en-US" dirty="0"/>
              <a:t>Proxy structure</a:t>
            </a:r>
            <a:endParaRPr lang="tr-TR" altLang="en-US" dirty="0"/>
          </a:p>
        </p:txBody>
      </p:sp>
      <p:sp>
        <p:nvSpPr>
          <p:cNvPr id="68611" name="Content Placeholder 2">
            <a:extLst>
              <a:ext uri="{FF2B5EF4-FFF2-40B4-BE49-F238E27FC236}">
                <a16:creationId xmlns:a16="http://schemas.microsoft.com/office/drawing/2014/main" id="{10314180-7B16-1E3B-FA6E-E0518212B33D}"/>
              </a:ext>
            </a:extLst>
          </p:cNvPr>
          <p:cNvSpPr>
            <a:spLocks noGrp="1"/>
          </p:cNvSpPr>
          <p:nvPr>
            <p:ph idx="1"/>
          </p:nvPr>
        </p:nvSpPr>
        <p:spPr/>
        <p:txBody>
          <a:bodyPr/>
          <a:lstStyle/>
          <a:p>
            <a:r>
              <a:rPr lang="en-US" altLang="en-US"/>
              <a:t>A possible Object diagram of a proxy at runtime</a:t>
            </a:r>
          </a:p>
          <a:p>
            <a:endParaRPr lang="tr-TR" altLang="en-US"/>
          </a:p>
        </p:txBody>
      </p:sp>
      <p:pic>
        <p:nvPicPr>
          <p:cNvPr id="68612" name="Picture 2">
            <a:extLst>
              <a:ext uri="{FF2B5EF4-FFF2-40B4-BE49-F238E27FC236}">
                <a16:creationId xmlns:a16="http://schemas.microsoft.com/office/drawing/2014/main" id="{42E49983-D6D5-2004-FBB7-C3F00F929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3305175"/>
            <a:ext cx="8529638" cy="156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id="{54DDF4F3-9872-4549-9093-311556E80A0D}"/>
              </a:ext>
            </a:extLst>
          </p:cNvPr>
          <p:cNvSpPr txBox="1"/>
          <p:nvPr/>
        </p:nvSpPr>
        <p:spPr>
          <a:xfrm>
            <a:off x="530942" y="6145161"/>
            <a:ext cx="6263253" cy="369332"/>
          </a:xfrm>
          <a:prstGeom prst="rect">
            <a:avLst/>
          </a:prstGeom>
          <a:noFill/>
        </p:spPr>
        <p:txBody>
          <a:bodyPr wrap="none" rtlCol="0">
            <a:spAutoFit/>
          </a:bodyPr>
          <a:lstStyle/>
          <a:p>
            <a:r>
              <a:rPr lang="en-US" dirty="0"/>
              <a:t>Question: Can I have multiple proxies on top of each other?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12807A37-D1A0-3EE7-1212-5486A9804322}"/>
              </a:ext>
            </a:extLst>
          </p:cNvPr>
          <p:cNvSpPr>
            <a:spLocks noGrp="1"/>
          </p:cNvSpPr>
          <p:nvPr>
            <p:ph type="title"/>
          </p:nvPr>
        </p:nvSpPr>
        <p:spPr/>
        <p:txBody>
          <a:bodyPr/>
          <a:lstStyle/>
          <a:p>
            <a:r>
              <a:rPr lang="en-US" altLang="en-US" dirty="0"/>
              <a:t>Remote proxy</a:t>
            </a:r>
            <a:endParaRPr lang="tr-TR" altLang="en-US" dirty="0"/>
          </a:p>
        </p:txBody>
      </p:sp>
      <p:sp>
        <p:nvSpPr>
          <p:cNvPr id="3" name="Content Placeholder 2">
            <a:extLst>
              <a:ext uri="{FF2B5EF4-FFF2-40B4-BE49-F238E27FC236}">
                <a16:creationId xmlns:a16="http://schemas.microsoft.com/office/drawing/2014/main" id="{2F2346D7-C900-DEB2-3030-B6392976A76B}"/>
              </a:ext>
            </a:extLst>
          </p:cNvPr>
          <p:cNvSpPr>
            <a:spLocks noGrp="1"/>
          </p:cNvSpPr>
          <p:nvPr>
            <p:ph idx="1"/>
          </p:nvPr>
        </p:nvSpPr>
        <p:spPr/>
        <p:txBody>
          <a:bodyPr/>
          <a:lstStyle/>
          <a:p>
            <a:r>
              <a:rPr lang="en-US" altLang="en-US" sz="2800" dirty="0"/>
              <a:t>Example Scenario: A machine at the College of OOAD has several utility services running as daemons on well-known ports. We want to be able to access these services from various client machines as if they were local objects. </a:t>
            </a:r>
          </a:p>
          <a:p>
            <a:endParaRPr lang="en-US" altLang="en-US" sz="2800" u="sng" dirty="0"/>
          </a:p>
          <a:p>
            <a:r>
              <a:rPr lang="en-US" altLang="en-US" sz="2800" u="sng" dirty="0"/>
              <a:t>Solution:</a:t>
            </a:r>
            <a:r>
              <a:rPr lang="en-US" altLang="en-US" sz="2800" dirty="0"/>
              <a:t> Use a Remote Proxy!</a:t>
            </a:r>
          </a:p>
          <a:p>
            <a:pPr lvl="1"/>
            <a:r>
              <a:rPr lang="en-US" altLang="en-US" sz="2400" dirty="0"/>
              <a:t>Have a local placeholder for an object in a different address space</a:t>
            </a:r>
          </a:p>
          <a:p>
            <a:r>
              <a:rPr lang="en-US" altLang="en-US" sz="2800" dirty="0"/>
              <a:t>This is the essence of modern distributed object technology such as REST, RPC like </a:t>
            </a:r>
            <a:r>
              <a:rPr lang="en-US" altLang="en-US" sz="2800" dirty="0" err="1"/>
              <a:t>gRPC</a:t>
            </a:r>
            <a:r>
              <a:rPr lang="en-US" altLang="en-US" sz="2800" dirty="0"/>
              <a:t>, event driven protocols like </a:t>
            </a:r>
            <a:r>
              <a:rPr lang="en-US" altLang="en-US" sz="2800" dirty="0" err="1"/>
              <a:t>WebSockets</a:t>
            </a:r>
            <a:endParaRPr lang="tr-TR"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EBF49A70-B649-8673-E30B-80464CB15CD5}"/>
              </a:ext>
            </a:extLst>
          </p:cNvPr>
          <p:cNvSpPr>
            <a:spLocks noGrp="1" noChangeArrowheads="1"/>
          </p:cNvSpPr>
          <p:nvPr>
            <p:ph type="title"/>
          </p:nvPr>
        </p:nvSpPr>
        <p:spPr/>
        <p:txBody>
          <a:bodyPr/>
          <a:lstStyle/>
          <a:p>
            <a:pPr eaLnBrk="1" hangingPunct="1"/>
            <a:r>
              <a:rPr lang="en-US" altLang="tr-TR" dirty="0"/>
              <a:t>Remote proxy</a:t>
            </a:r>
          </a:p>
        </p:txBody>
      </p:sp>
      <p:sp>
        <p:nvSpPr>
          <p:cNvPr id="70659" name="Rectangle 3">
            <a:extLst>
              <a:ext uri="{FF2B5EF4-FFF2-40B4-BE49-F238E27FC236}">
                <a16:creationId xmlns:a16="http://schemas.microsoft.com/office/drawing/2014/main" id="{A3166E70-76EB-657E-BDE0-5DEAECE02EE1}"/>
              </a:ext>
            </a:extLst>
          </p:cNvPr>
          <p:cNvSpPr>
            <a:spLocks noGrp="1" noChangeArrowheads="1"/>
          </p:cNvSpPr>
          <p:nvPr>
            <p:ph idx="1"/>
          </p:nvPr>
        </p:nvSpPr>
        <p:spPr>
          <a:xfrm>
            <a:off x="457200" y="1241425"/>
            <a:ext cx="8229600" cy="2241550"/>
          </a:xfrm>
        </p:spPr>
        <p:txBody>
          <a:bodyPr/>
          <a:lstStyle/>
          <a:p>
            <a:pPr eaLnBrk="1" hangingPunct="1">
              <a:lnSpc>
                <a:spcPct val="90000"/>
              </a:lnSpc>
            </a:pPr>
            <a:r>
              <a:rPr lang="en-US" altLang="tr-TR" sz="2800" dirty="0"/>
              <a:t>Client treats the proxy as local object</a:t>
            </a:r>
          </a:p>
          <a:p>
            <a:pPr eaLnBrk="1" hangingPunct="1">
              <a:lnSpc>
                <a:spcPct val="90000"/>
              </a:lnSpc>
            </a:pPr>
            <a:r>
              <a:rPr lang="en-US" altLang="tr-TR" sz="2800" dirty="0"/>
              <a:t>Proxy actually deals with remote communication and access the remote object</a:t>
            </a:r>
          </a:p>
          <a:p>
            <a:pPr lvl="1" eaLnBrk="1" hangingPunct="1">
              <a:lnSpc>
                <a:spcPct val="90000"/>
              </a:lnSpc>
            </a:pPr>
            <a:r>
              <a:rPr lang="en-US" altLang="tr-TR" sz="2400" dirty="0"/>
              <a:t>stubs created in RMI compiler</a:t>
            </a:r>
          </a:p>
          <a:p>
            <a:pPr lvl="1" eaLnBrk="1" hangingPunct="1">
              <a:lnSpc>
                <a:spcPct val="90000"/>
              </a:lnSpc>
            </a:pPr>
            <a:r>
              <a:rPr lang="en-US" altLang="tr-TR" sz="2400" dirty="0"/>
              <a:t>commonly used in client-server applications</a:t>
            </a:r>
          </a:p>
        </p:txBody>
      </p:sp>
      <p:pic>
        <p:nvPicPr>
          <p:cNvPr id="70660" name="Picture 4">
            <a:extLst>
              <a:ext uri="{FF2B5EF4-FFF2-40B4-BE49-F238E27FC236}">
                <a16:creationId xmlns:a16="http://schemas.microsoft.com/office/drawing/2014/main" id="{513A39A0-A86E-2843-ED88-12F21231D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738" y="3395663"/>
            <a:ext cx="8318500"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583D72C9-EB82-1AA4-81B8-D80D2B0C5A5A}"/>
              </a:ext>
            </a:extLst>
          </p:cNvPr>
          <p:cNvSpPr txBox="1"/>
          <p:nvPr/>
        </p:nvSpPr>
        <p:spPr>
          <a:xfrm>
            <a:off x="127819" y="6549571"/>
            <a:ext cx="3254417" cy="338554"/>
          </a:xfrm>
          <a:prstGeom prst="rect">
            <a:avLst/>
          </a:prstGeom>
          <a:noFill/>
        </p:spPr>
        <p:txBody>
          <a:bodyPr wrap="none" rtlCol="0">
            <a:spAutoFit/>
          </a:bodyPr>
          <a:lstStyle/>
          <a:p>
            <a:r>
              <a:rPr lang="en-US" sz="1600" dirty="0"/>
              <a:t>Source: head first design patterns</a:t>
            </a:r>
          </a:p>
        </p:txBody>
      </p:sp>
    </p:spTree>
  </p:cSld>
  <p:clrMapOvr>
    <a:masterClrMapping/>
  </p:clrMapOvr>
</p:sld>
</file>

<file path=ppt/theme/theme1.xml><?xml version="1.0" encoding="utf-8"?>
<a:theme xmlns:a="http://schemas.openxmlformats.org/drawingml/2006/main" name="Theme1">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9C95251D-772D-4076-BB31-2BA6C8A6F2AC}" vid="{CB160309-B78A-4FC5-9F0F-049DBB943AE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14920</TotalTime>
  <Words>4405</Words>
  <Application>Microsoft Office PowerPoint</Application>
  <PresentationFormat>On-screen Show (4:3)</PresentationFormat>
  <Paragraphs>585</Paragraphs>
  <Slides>42</Slides>
  <Notes>28</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Arial</vt:lpstr>
      <vt:lpstr>Arial Black</vt:lpstr>
      <vt:lpstr>Comic Sans MS</vt:lpstr>
      <vt:lpstr>Courier New</vt:lpstr>
      <vt:lpstr>DejaVuSans</vt:lpstr>
      <vt:lpstr>Segoe UI</vt:lpstr>
      <vt:lpstr>source-serif-pro</vt:lpstr>
      <vt:lpstr>Times New Roman</vt:lpstr>
      <vt:lpstr>Verdana</vt:lpstr>
      <vt:lpstr>Wingdings</vt:lpstr>
      <vt:lpstr>Theme1</vt:lpstr>
      <vt:lpstr>Structural Patterns</vt:lpstr>
      <vt:lpstr>Proxy</vt:lpstr>
      <vt:lpstr>Proxy</vt:lpstr>
      <vt:lpstr>Proxy patterns</vt:lpstr>
      <vt:lpstr>Applicability</vt:lpstr>
      <vt:lpstr>Proxy –Structure </vt:lpstr>
      <vt:lpstr>Proxy structure</vt:lpstr>
      <vt:lpstr>Remote proxy</vt:lpstr>
      <vt:lpstr>Remote proxy</vt:lpstr>
      <vt:lpstr>PowerPoint Presentation</vt:lpstr>
      <vt:lpstr>Server Side using WebService</vt:lpstr>
      <vt:lpstr>Client Side using Web Service</vt:lpstr>
      <vt:lpstr>Client code using Remote proxy</vt:lpstr>
      <vt:lpstr>PowerPoint Presentation</vt:lpstr>
      <vt:lpstr>Another Web Service </vt:lpstr>
      <vt:lpstr>Virtual proxy</vt:lpstr>
      <vt:lpstr>Virtual proxy: Example </vt:lpstr>
      <vt:lpstr>PowerPoint Presentation</vt:lpstr>
      <vt:lpstr>PowerPoint Presentation</vt:lpstr>
      <vt:lpstr>PowerPoint Presentation</vt:lpstr>
      <vt:lpstr>Realistic scenario…</vt:lpstr>
      <vt:lpstr>PowerPoint Presentation</vt:lpstr>
      <vt:lpstr>PowerPoint Presentation</vt:lpstr>
      <vt:lpstr>Exercise: Draw a diagram </vt:lpstr>
      <vt:lpstr>Protection proxy</vt:lpstr>
      <vt:lpstr>Protection proxy</vt:lpstr>
      <vt:lpstr>PowerPoint Presentation</vt:lpstr>
      <vt:lpstr>Implementation Issues</vt:lpstr>
      <vt:lpstr>Example: Overloading -&gt; in C++</vt:lpstr>
      <vt:lpstr>Example: overloading -&gt; C++</vt:lpstr>
      <vt:lpstr>Smart reference</vt:lpstr>
      <vt:lpstr>Scenario 1: Problem</vt:lpstr>
      <vt:lpstr>Scenario 1: Solution</vt:lpstr>
      <vt:lpstr>Scenario 1: Smart Ref Solution</vt:lpstr>
      <vt:lpstr>Scenario 1: Solution</vt:lpstr>
      <vt:lpstr>Smart Pointers in C++</vt:lpstr>
      <vt:lpstr>STL support for Smartpointer</vt:lpstr>
      <vt:lpstr>PowerPoint Presentation</vt:lpstr>
      <vt:lpstr>Scenario2:Copy-on-write </vt:lpstr>
      <vt:lpstr>Scenario2: solution outline </vt:lpstr>
      <vt:lpstr>Proxy - Consequences</vt:lpstr>
      <vt:lpstr>Related patterns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Structural Patterns</dc:title>
  <dc:creator>Aysu Betin-Can</dc:creator>
  <cp:lastModifiedBy>Aysu Betin Can</cp:lastModifiedBy>
  <cp:revision>557</cp:revision>
  <dcterms:created xsi:type="dcterms:W3CDTF">2006-02-26T15:00:36Z</dcterms:created>
  <dcterms:modified xsi:type="dcterms:W3CDTF">2025-09-15T20:47:59Z</dcterms:modified>
</cp:coreProperties>
</file>