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handoutMasterIdLst>
    <p:handoutMasterId r:id="rId57"/>
  </p:handoutMasterIdLst>
  <p:sldIdLst>
    <p:sldId id="256" r:id="rId2"/>
    <p:sldId id="358" r:id="rId3"/>
    <p:sldId id="359" r:id="rId4"/>
    <p:sldId id="360" r:id="rId5"/>
    <p:sldId id="361" r:id="rId6"/>
    <p:sldId id="362" r:id="rId7"/>
    <p:sldId id="363" r:id="rId8"/>
    <p:sldId id="547" r:id="rId9"/>
    <p:sldId id="524" r:id="rId10"/>
    <p:sldId id="525" r:id="rId11"/>
    <p:sldId id="365" r:id="rId12"/>
    <p:sldId id="364" r:id="rId13"/>
    <p:sldId id="526" r:id="rId14"/>
    <p:sldId id="367" r:id="rId15"/>
    <p:sldId id="445" r:id="rId16"/>
    <p:sldId id="444" r:id="rId17"/>
    <p:sldId id="368" r:id="rId18"/>
    <p:sldId id="531" r:id="rId19"/>
    <p:sldId id="546" r:id="rId20"/>
    <p:sldId id="534" r:id="rId21"/>
    <p:sldId id="548" r:id="rId22"/>
    <p:sldId id="527" r:id="rId23"/>
    <p:sldId id="369" r:id="rId24"/>
    <p:sldId id="370" r:id="rId25"/>
    <p:sldId id="371" r:id="rId26"/>
    <p:sldId id="372" r:id="rId27"/>
    <p:sldId id="366" r:id="rId28"/>
    <p:sldId id="523" r:id="rId29"/>
    <p:sldId id="528" r:id="rId30"/>
    <p:sldId id="530" r:id="rId31"/>
    <p:sldId id="550" r:id="rId32"/>
    <p:sldId id="549" r:id="rId33"/>
    <p:sldId id="373" r:id="rId34"/>
    <p:sldId id="521" r:id="rId35"/>
    <p:sldId id="412" r:id="rId36"/>
    <p:sldId id="410" r:id="rId37"/>
    <p:sldId id="493" r:id="rId38"/>
    <p:sldId id="540" r:id="rId39"/>
    <p:sldId id="541" r:id="rId40"/>
    <p:sldId id="543" r:id="rId41"/>
    <p:sldId id="542" r:id="rId42"/>
    <p:sldId id="416" r:id="rId43"/>
    <p:sldId id="418" r:id="rId44"/>
    <p:sldId id="544" r:id="rId45"/>
    <p:sldId id="535" r:id="rId46"/>
    <p:sldId id="536" r:id="rId47"/>
    <p:sldId id="537" r:id="rId48"/>
    <p:sldId id="538" r:id="rId49"/>
    <p:sldId id="415" r:id="rId50"/>
    <p:sldId id="413" r:id="rId51"/>
    <p:sldId id="539" r:id="rId52"/>
    <p:sldId id="419" r:id="rId53"/>
    <p:sldId id="420" r:id="rId54"/>
    <p:sldId id="545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83358" autoAdjust="0"/>
  </p:normalViewPr>
  <p:slideViewPr>
    <p:cSldViewPr snapToGrid="0">
      <p:cViewPr varScale="1">
        <p:scale>
          <a:sx n="95" d="100"/>
          <a:sy n="95" d="100"/>
        </p:scale>
        <p:origin x="21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9701"/>
    </p:cViewPr>
  </p:outlineViewPr>
  <p:notesTextViewPr>
    <p:cViewPr>
      <p:scale>
        <a:sx n="100" d="100"/>
        <a:sy n="100" d="100"/>
      </p:scale>
      <p:origin x="0" y="-384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010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B22826DD-3DD0-43EC-A26E-40FB2607F2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F9F56D3A-41DB-4CC8-9C60-45F40AF859E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6" name="Rectangle 4">
            <a:extLst>
              <a:ext uri="{FF2B5EF4-FFF2-40B4-BE49-F238E27FC236}">
                <a16:creationId xmlns:a16="http://schemas.microsoft.com/office/drawing/2014/main" id="{23AB5C25-5999-4285-8D72-73D4AC117A2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7" name="Rectangle 5">
            <a:extLst>
              <a:ext uri="{FF2B5EF4-FFF2-40B4-BE49-F238E27FC236}">
                <a16:creationId xmlns:a16="http://schemas.microsoft.com/office/drawing/2014/main" id="{0C9702E2-2D22-4BC0-9749-7AE03638E38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9E561C9-8AF9-4490-8CEC-D5F4662028A2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F8F766D-0443-4104-920B-55CB8E4D7BA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6C933AA4-D131-4D79-8572-1074C6D3D9A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CED6666-3693-2B2E-91C7-07390F01361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6D44DD56-1445-47B1-A166-BB347852AAF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0465ECBD-8333-4BA6-BFCA-6E210E93373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8E645595-9311-4E77-9EA5-4608CA1CE1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FE8CF54-2673-4F2D-9F47-62F3E203D297}" type="slidenum">
              <a:rPr lang="en-US" altLang="tr-TR"/>
              <a:pPr/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dernescpp.com/index.php/the-bridge-patter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dernescpp.com/index.php/the-bridge-patter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nc.edu/~stotts/GOF/hires/pat3afs.htm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Integer.html#valueOf-int-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59280418-EA27-5F1F-FC0D-4C61D12059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64E3A0-04EC-4084-9BBA-2225C1B43755}" type="slidenum">
              <a:rPr lang="en-US" altLang="tr-TR"/>
              <a:pPr>
                <a:spcBef>
                  <a:spcPct val="0"/>
                </a:spcBef>
              </a:pPr>
              <a:t>1</a:t>
            </a:fld>
            <a:endParaRPr lang="en-US" altLang="tr-TR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F6D9FA7-A14B-7502-5AFA-4DFA848605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B76CDE7-6382-C9F0-B3D5-BC4B30600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C3D10DE9-1A74-F466-2D27-690D792B6A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9484FB-F54F-4922-AA0A-55961CF368FC}" type="slidenum">
              <a:rPr lang="en-US" altLang="tr-TR"/>
              <a:pPr>
                <a:spcBef>
                  <a:spcPct val="0"/>
                </a:spcBef>
              </a:pPr>
              <a:t>11</a:t>
            </a:fld>
            <a:endParaRPr lang="en-US" altLang="tr-TR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9052DABA-D3C0-27CA-0D1E-52CD69C53E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A369C80A-5AD7-9A96-1F67-0F3C48A06D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tr-TR" dirty="0">
                <a:latin typeface="Arial" panose="020B0604020202020204" pitchFamily="34" charset="0"/>
              </a:rPr>
              <a:t>can change implementation during runtime</a:t>
            </a:r>
          </a:p>
          <a:p>
            <a:pPr eaLnBrk="1" hangingPunct="1"/>
            <a:r>
              <a:rPr lang="en-GB" altLang="tr-TR" dirty="0">
                <a:latin typeface="Arial" panose="020B0604020202020204" pitchFamily="34" charset="0"/>
              </a:rPr>
              <a:t>You can vary abstraction (add more) or implementation without changing the other one =&gt; two ways to extend open-close-principle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71A186B8-29B6-6315-25CA-F6E703C4B4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E5DBD9-E349-45E8-8F0F-E24ED5D312E1}" type="slidenum">
              <a:rPr lang="en-US" altLang="tr-TR"/>
              <a:pPr>
                <a:spcBef>
                  <a:spcPct val="0"/>
                </a:spcBef>
              </a:pPr>
              <a:t>12</a:t>
            </a:fld>
            <a:endParaRPr lang="en-US" altLang="tr-TR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6437C8A0-127D-BD9B-27D5-1C7C5E9E93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2D14D40F-29CF-3DF4-E268-F0524311D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intent is to decouple abstraction from implementation (though it looks like adaptor design pattern)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8CF54-2673-4F2D-9F47-62F3E203D297}" type="slidenum">
              <a:rPr lang="en-US" altLang="tr-TR" smtClean="0"/>
              <a:pPr/>
              <a:t>13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557000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C79EE00D-1743-457F-DB63-69A2FFD392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BA8430-550E-4002-9167-4A7C00457323}" type="slidenum">
              <a:rPr lang="en-US" altLang="tr-TR"/>
              <a:pPr>
                <a:spcBef>
                  <a:spcPct val="0"/>
                </a:spcBef>
              </a:pPr>
              <a:t>14</a:t>
            </a:fld>
            <a:endParaRPr lang="en-US" altLang="tr-TR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21202B51-6889-04E4-7B2D-AE68D02AEF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E7C4D5CD-E3F2-F348-0896-BBBCB9862B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tr-TR" dirty="0">
                <a:latin typeface="Arial" panose="020B0604020202020204" pitchFamily="34" charset="0"/>
              </a:rPr>
              <a:t>so powerful and applies to so many situations. It also goes against a common tendency to handle special cases with inheritance </a:t>
            </a:r>
          </a:p>
          <a:p>
            <a:pPr eaLnBrk="1" hangingPunct="1"/>
            <a:endParaRPr lang="en-GB" altLang="tr-TR" dirty="0">
              <a:latin typeface="Arial" panose="020B0604020202020204" pitchFamily="34" charset="0"/>
            </a:endParaRPr>
          </a:p>
          <a:p>
            <a:pPr eaLnBrk="1" hangingPunct="1"/>
            <a:r>
              <a:rPr lang="en-GB" altLang="tr-TR" dirty="0">
                <a:latin typeface="Arial" panose="020B0604020202020204" pitchFamily="34" charset="0"/>
              </a:rPr>
              <a:t>PIMPL in </a:t>
            </a:r>
            <a:r>
              <a:rPr lang="en-GB" altLang="tr-TR" dirty="0" err="1">
                <a:latin typeface="Arial" panose="020B0604020202020204" pitchFamily="34" charset="0"/>
              </a:rPr>
              <a:t>c++</a:t>
            </a:r>
            <a:endParaRPr lang="en-GB" altLang="tr-TR" dirty="0">
              <a:latin typeface="Arial" panose="020B0604020202020204" pitchFamily="34" charset="0"/>
            </a:endParaRPr>
          </a:p>
          <a:p>
            <a:pPr eaLnBrk="1" hangingPunct="1"/>
            <a:endParaRPr lang="en-GB" altLang="tr-T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196BA265-F7CB-150B-E868-EC78ED031A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AA0233-5BD2-4342-9B60-15CB3490D224}" type="slidenum">
              <a:rPr lang="en-US" altLang="tr-TR"/>
              <a:pPr>
                <a:spcBef>
                  <a:spcPct val="0"/>
                </a:spcBef>
              </a:pPr>
              <a:t>17</a:t>
            </a:fld>
            <a:endParaRPr lang="en-US" altLang="tr-TR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976A0D57-3D53-6FF8-58B5-BDCF2E8622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5EB45225-F60A-CB9E-28EE-A85BC2422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 AWT/Swing uses Bridge to decouple platform-independent components (e.g., Button, Window) from platform-specific implementations (e.g.,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ComponentPeer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). This allows the same component to work across different operating systems (e.g., Windows, X-Window) without changing client code.</a:t>
            </a:r>
            <a:endParaRPr lang="en-GB" altLang="tr-T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see the bridge? A more specific application of the bridge pattern</a:t>
            </a:r>
          </a:p>
          <a:p>
            <a:r>
              <a:rPr lang="en-US" dirty="0"/>
              <a:t>The pattern does not talk about inner class or pointers. The idiom is more specific.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8CF54-2673-4F2D-9F47-62F3E203D297}" type="slidenum">
              <a:rPr lang="en-US" altLang="tr-TR" smtClean="0"/>
              <a:pPr/>
              <a:t>18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905223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EFA19-142C-8655-3C1C-32280D3A9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3BFB5E-7D29-2CD1-CA1E-4CE16CB586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FFEA8C-F942-3FD5-85D8-A52AEE231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see the bridge? A more specific application of the bridge pattern</a:t>
            </a:r>
          </a:p>
          <a:p>
            <a:r>
              <a:rPr lang="en-US" dirty="0"/>
              <a:t>The pattern does not talk about inner class or pointers. The idiom is more specific.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73648-8E0D-3FA6-5C2C-64D813A477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8CF54-2673-4F2D-9F47-62F3E203D297}" type="slidenum">
              <a:rPr lang="en-US" altLang="tr-TR" smtClean="0"/>
              <a:pPr/>
              <a:t>19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13052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#include "</a:t>
            </a:r>
            <a:r>
              <a:rPr lang="en-US" sz="1200" dirty="0" err="1"/>
              <a:t>User.h</a:t>
            </a:r>
            <a:r>
              <a:rPr lang="en-US" sz="1200" dirty="0"/>
              <a:t>"</a:t>
            </a:r>
          </a:p>
          <a:p>
            <a:pPr marL="0" indent="0">
              <a:buNone/>
            </a:pPr>
            <a:r>
              <a:rPr lang="en-US" sz="1200" dirty="0"/>
              <a:t>#include &lt;iostream&gt;</a:t>
            </a:r>
          </a:p>
          <a:p>
            <a:pPr marL="0" indent="0">
              <a:buNone/>
            </a:pPr>
            <a:r>
              <a:rPr lang="en-US" sz="1200" dirty="0"/>
              <a:t>using namespace std;</a:t>
            </a:r>
          </a:p>
          <a:p>
            <a:r>
              <a:rPr lang="en-US" dirty="0">
                <a:hlinkClick r:id="rId3"/>
              </a:rPr>
              <a:t>The Bridge Pattern – MC++ BLOG (modernescpp.com)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8CF54-2673-4F2D-9F47-62F3E203D297}" type="slidenum">
              <a:rPr lang="en-US" altLang="tr-TR" smtClean="0"/>
              <a:pPr/>
              <a:t>20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541369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66A60-A4BE-7EF3-1F6B-D612C1F4F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02B6FC-7BD7-4790-03DF-A4A7A176DF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09D313-8B36-2293-C1C3-9FF959BC99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#include "</a:t>
            </a:r>
            <a:r>
              <a:rPr lang="en-US" sz="1200" dirty="0" err="1"/>
              <a:t>User.h</a:t>
            </a:r>
            <a:r>
              <a:rPr lang="en-US" sz="1200" dirty="0"/>
              <a:t>"</a:t>
            </a:r>
          </a:p>
          <a:p>
            <a:pPr marL="0" indent="0">
              <a:buNone/>
            </a:pPr>
            <a:r>
              <a:rPr lang="en-US" sz="1200" dirty="0"/>
              <a:t>#include &lt;iostream&gt;</a:t>
            </a:r>
          </a:p>
          <a:p>
            <a:pPr marL="0" indent="0">
              <a:buNone/>
            </a:pPr>
            <a:r>
              <a:rPr lang="en-US" sz="1200" dirty="0"/>
              <a:t>using namespace std;</a:t>
            </a:r>
          </a:p>
          <a:p>
            <a:r>
              <a:rPr lang="en-US" dirty="0">
                <a:hlinkClick r:id="rId3"/>
              </a:rPr>
              <a:t>The Bridge Pattern – MC++ BLOG (modernescpp.com)</a:t>
            </a:r>
            <a:endParaRPr lang="en-US" dirty="0"/>
          </a:p>
          <a:p>
            <a:endParaRPr lang="en-US" dirty="0"/>
          </a:p>
          <a:p>
            <a:r>
              <a:rPr lang="en-US" dirty="0"/>
              <a:t>Pimp(new </a:t>
            </a:r>
            <a:r>
              <a:rPr lang="en-US" dirty="0" err="1"/>
              <a:t>impl</a:t>
            </a:r>
            <a:r>
              <a:rPr lang="en-US" dirty="0"/>
              <a:t>(move(name))){} -&gt; this is the bridge. `class </a:t>
            </a:r>
            <a:r>
              <a:rPr lang="en-US" dirty="0" err="1"/>
              <a:t>impl</a:t>
            </a:r>
            <a:r>
              <a:rPr lang="en-US" dirty="0"/>
              <a:t>` is the bridge</a:t>
            </a:r>
          </a:p>
          <a:p>
            <a:endParaRPr lang="en-US" dirty="0"/>
          </a:p>
          <a:p>
            <a:r>
              <a:rPr lang="en-US" dirty="0"/>
              <a:t>The above code is mainly about Information hiding (hiding implementation </a:t>
            </a:r>
            <a:r>
              <a:rPr lang="en-US"/>
              <a:t>from client)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EF61C-868F-D1AC-C567-B2E69FFE0C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8CF54-2673-4F2D-9F47-62F3E203D297}" type="slidenum">
              <a:rPr lang="en-US" altLang="tr-TR" smtClean="0"/>
              <a:pPr/>
              <a:t>21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55500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7F327AEC-3467-5677-73EF-E3A8B4A43D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26337A-BCC4-4A3B-B0A5-68BD8EC351E0}" type="slidenum">
              <a:rPr lang="en-US" altLang="tr-TR"/>
              <a:pPr>
                <a:spcBef>
                  <a:spcPct val="0"/>
                </a:spcBef>
              </a:pPr>
              <a:t>26</a:t>
            </a:fld>
            <a:endParaRPr lang="en-US" altLang="tr-TR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DF4D02BF-FEE2-D592-5CAC-860D68B8DC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0B8DBA6D-F121-3BAB-D56B-C7A56891DA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tr-TR" i="1">
                <a:latin typeface="Arial" panose="020B0604020202020204" pitchFamily="34" charset="0"/>
              </a:rPr>
              <a:t>Expanding the design</a:t>
            </a:r>
          </a:p>
          <a:p>
            <a:pPr eaLnBrk="1" hangingPunct="1"/>
            <a:r>
              <a:rPr lang="en-GB" altLang="tr-TR">
                <a:latin typeface="Arial" panose="020B0604020202020204" pitchFamily="34" charset="0"/>
              </a:rPr>
              <a:t>In this design, </a:t>
            </a:r>
            <a:r>
              <a:rPr lang="en-GB" altLang="tr-TR" b="1">
                <a:latin typeface="Arial" panose="020B0604020202020204" pitchFamily="34" charset="0"/>
              </a:rPr>
              <a:t>Shape </a:t>
            </a:r>
            <a:r>
              <a:rPr lang="en-GB" altLang="tr-TR">
                <a:latin typeface="Arial" panose="020B0604020202020204" pitchFamily="34" charset="0"/>
              </a:rPr>
              <a:t>uses </a:t>
            </a:r>
            <a:r>
              <a:rPr lang="en-GB" altLang="tr-TR" b="1">
                <a:latin typeface="Arial" panose="020B0604020202020204" pitchFamily="34" charset="0"/>
              </a:rPr>
              <a:t>Drawing </a:t>
            </a:r>
            <a:r>
              <a:rPr lang="en-GB" altLang="tr-TR">
                <a:latin typeface="Arial" panose="020B0604020202020204" pitchFamily="34" charset="0"/>
              </a:rPr>
              <a:t>to manifest its behavior. I left  out the details of </a:t>
            </a:r>
            <a:r>
              <a:rPr lang="en-GB" altLang="tr-TR" b="1">
                <a:latin typeface="Arial" panose="020B0604020202020204" pitchFamily="34" charset="0"/>
              </a:rPr>
              <a:t>V1Drawing </a:t>
            </a:r>
            <a:r>
              <a:rPr lang="en-GB" altLang="tr-TR">
                <a:latin typeface="Arial" panose="020B0604020202020204" pitchFamily="34" charset="0"/>
              </a:rPr>
              <a:t>using the </a:t>
            </a:r>
            <a:r>
              <a:rPr lang="en-GB" altLang="tr-TR" b="1">
                <a:latin typeface="Arial" panose="020B0604020202020204" pitchFamily="34" charset="0"/>
              </a:rPr>
              <a:t>DP1 </a:t>
            </a:r>
            <a:r>
              <a:rPr lang="en-GB" altLang="tr-TR">
                <a:latin typeface="Arial" panose="020B0604020202020204" pitchFamily="34" charset="0"/>
              </a:rPr>
              <a:t>program and</a:t>
            </a:r>
          </a:p>
          <a:p>
            <a:pPr eaLnBrk="1" hangingPunct="1"/>
            <a:r>
              <a:rPr lang="en-GB" altLang="tr-TR" b="1">
                <a:latin typeface="Arial" panose="020B0604020202020204" pitchFamily="34" charset="0"/>
              </a:rPr>
              <a:t>V2Drawing </a:t>
            </a:r>
            <a:r>
              <a:rPr lang="en-GB" altLang="tr-TR">
                <a:latin typeface="Arial" panose="020B0604020202020204" pitchFamily="34" charset="0"/>
              </a:rPr>
              <a:t>using the </a:t>
            </a:r>
            <a:r>
              <a:rPr lang="en-GB" altLang="tr-TR" b="1">
                <a:latin typeface="Arial" panose="020B0604020202020204" pitchFamily="34" charset="0"/>
              </a:rPr>
              <a:t>DP2 </a:t>
            </a:r>
            <a:r>
              <a:rPr lang="en-GB" altLang="tr-TR">
                <a:latin typeface="Arial" panose="020B0604020202020204" pitchFamily="34" charset="0"/>
              </a:rPr>
              <a:t>program. I add this as well as the protected methods </a:t>
            </a:r>
            <a:r>
              <a:rPr lang="en-GB" altLang="tr-TR" i="1">
                <a:latin typeface="Arial" panose="020B0604020202020204" pitchFamily="34" charset="0"/>
              </a:rPr>
              <a:t>drawLine </a:t>
            </a:r>
            <a:r>
              <a:rPr lang="en-GB" altLang="tr-TR">
                <a:latin typeface="Arial" panose="020B0604020202020204" pitchFamily="34" charset="0"/>
              </a:rPr>
              <a:t>and </a:t>
            </a:r>
            <a:r>
              <a:rPr lang="en-GB" altLang="tr-TR" i="1">
                <a:latin typeface="Arial" panose="020B0604020202020204" pitchFamily="34" charset="0"/>
              </a:rPr>
              <a:t>drawCircle </a:t>
            </a:r>
            <a:r>
              <a:rPr lang="en-GB" altLang="tr-TR">
                <a:latin typeface="Arial" panose="020B0604020202020204" pitchFamily="34" charset="0"/>
              </a:rPr>
              <a:t>(in</a:t>
            </a:r>
          </a:p>
          <a:p>
            <a:pPr eaLnBrk="1" hangingPunct="1"/>
            <a:r>
              <a:rPr lang="en-GB" altLang="tr-TR" b="1">
                <a:latin typeface="Arial" panose="020B0604020202020204" pitchFamily="34" charset="0"/>
              </a:rPr>
              <a:t>Shape</a:t>
            </a:r>
            <a:r>
              <a:rPr lang="en-GB" altLang="tr-TR">
                <a:latin typeface="Arial" panose="020B0604020202020204" pitchFamily="34" charset="0"/>
              </a:rPr>
              <a:t>), which calls </a:t>
            </a:r>
            <a:r>
              <a:rPr lang="en-GB" altLang="tr-TR" b="1">
                <a:latin typeface="Arial" panose="020B0604020202020204" pitchFamily="34" charset="0"/>
              </a:rPr>
              <a:t>Drawing</a:t>
            </a:r>
            <a:r>
              <a:rPr lang="en-GB" altLang="tr-TR">
                <a:latin typeface="Arial" panose="020B0604020202020204" pitchFamily="34" charset="0"/>
              </a:rPr>
              <a:t>’s </a:t>
            </a:r>
            <a:r>
              <a:rPr lang="en-GB" altLang="tr-TR" i="1">
                <a:latin typeface="Arial" panose="020B0604020202020204" pitchFamily="34" charset="0"/>
              </a:rPr>
              <a:t>drawLine</a:t>
            </a:r>
            <a:r>
              <a:rPr lang="en-GB" altLang="tr-TR">
                <a:latin typeface="Arial" panose="020B0604020202020204" pitchFamily="34" charset="0"/>
              </a:rPr>
              <a:t>, and </a:t>
            </a:r>
            <a:r>
              <a:rPr lang="en-GB" altLang="tr-TR" i="1">
                <a:latin typeface="Arial" panose="020B0604020202020204" pitchFamily="34" charset="0"/>
              </a:rPr>
              <a:t>drawCircle</a:t>
            </a:r>
            <a:r>
              <a:rPr lang="en-GB" altLang="tr-TR">
                <a:latin typeface="Arial" panose="020B0604020202020204" pitchFamily="34" charset="0"/>
              </a:rPr>
              <a:t>, respectively.</a:t>
            </a:r>
          </a:p>
          <a:p>
            <a:pPr eaLnBrk="1" hangingPunct="1"/>
            <a:endParaRPr lang="en-GB" altLang="tr-T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813B1036-FEAF-6A2E-A8DA-DFA0922FDA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34367D9-3FFA-4EB6-949A-650C5E149649}" type="slidenum">
              <a:rPr lang="en-US" altLang="tr-TR"/>
              <a:pPr>
                <a:spcBef>
                  <a:spcPct val="0"/>
                </a:spcBef>
              </a:pPr>
              <a:t>2</a:t>
            </a:fld>
            <a:endParaRPr lang="en-US" altLang="tr-TR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62DB60D9-6C3B-C8F9-3FFA-D7E8BACF5E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764D6842-017C-501F-48F5-0F88730EB0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93C5654F-AF62-B8B0-ACF1-49586F3811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68628A-266F-4430-A86C-1C0261A43A0B}" type="slidenum">
              <a:rPr lang="en-US" altLang="tr-TR"/>
              <a:pPr>
                <a:spcBef>
                  <a:spcPct val="0"/>
                </a:spcBef>
              </a:pPr>
              <a:t>27</a:t>
            </a:fld>
            <a:endParaRPr lang="en-US" altLang="tr-TR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C6478D2D-9D98-A8CC-B1AC-D18C5E7DC2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382DF8D6-B6EA-6AEE-7413-BE8D4AFF12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+mj-lt"/>
              </a:rPr>
              <a:t>Changes to the concrete abstraction classes do not affect the client.</a:t>
            </a:r>
          </a:p>
          <a:p>
            <a:pPr eaLnBrk="1" hangingPunct="1"/>
            <a:endParaRPr lang="en-GB" altLang="tr-T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462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Hiding implementation details from clients.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You can shield clients from implementation details, like the sharing of implementor objects and the accompanying reference count mechanism (if any).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8CF54-2673-4F2D-9F47-62F3E203D297}" type="slidenum">
              <a:rPr lang="en-US" altLang="tr-TR" smtClean="0"/>
              <a:pPr/>
              <a:t>28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0464820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If, for example, a collection class supports multiple implementations, the decision can be based on the size of the collection. A linked list implementation can be used for small collections and a hash table for larger ones.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For example, if the collection grows bigger than a certain threshold, then it switches its implementation to one that's more appropriate for a large number of items.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8CF54-2673-4F2D-9F47-62F3E203D297}" type="slidenum">
              <a:rPr lang="en-US" altLang="tr-TR" smtClean="0"/>
              <a:pPr/>
              <a:t>29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1604949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8CF54-2673-4F2D-9F47-62F3E203D297}" type="slidenum">
              <a:rPr lang="en-US" altLang="tr-TR" smtClean="0"/>
              <a:pPr/>
              <a:t>30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516472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97E7B789-A9C4-634D-0DDE-247F7FF0EC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4BD9D0-22EE-49CB-875D-3B5BA56BDA7E}" type="slidenum">
              <a:rPr lang="en-US" altLang="tr-TR"/>
              <a:pPr>
                <a:spcBef>
                  <a:spcPct val="0"/>
                </a:spcBef>
              </a:pPr>
              <a:t>33</a:t>
            </a:fld>
            <a:endParaRPr lang="en-US" altLang="tr-TR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B952F8B7-BC3A-290D-68D4-A4033561A9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891317C5-2E97-ACE0-72B3-7494B9032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An </a:t>
            </a:r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hlinkClick r:id="rId3"/>
              </a:rPr>
              <a:t>Abstract Factory (87)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 can create and configure a particular Bridge.</a:t>
            </a:r>
            <a:endParaRPr lang="en-GB" altLang="tr-T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2243115C-8FE0-65C6-4824-25F3C06A8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F07828-D8DB-412D-8508-043BC3B65228}" type="slidenum">
              <a:rPr lang="en-US" altLang="tr-TR"/>
              <a:pPr>
                <a:spcBef>
                  <a:spcPct val="0"/>
                </a:spcBef>
              </a:pPr>
              <a:t>35</a:t>
            </a:fld>
            <a:endParaRPr lang="en-US" altLang="tr-TR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C8402832-BF6C-CCB6-C4F8-E20BAC08FA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F8DD7B0A-93A3-0C85-19C5-2B496D675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999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90000"/>
              </a:lnSpc>
              <a:defRPr/>
            </a:pPr>
            <a:r>
              <a:rPr lang="en-US" dirty="0"/>
              <a:t> tree instance per tree to be shown? 10000s of instances waste the memory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/>
              <a:t>Only 1 or few tree instance of tree and application maintains the state of ALL. =&gt; Flyweight</a:t>
            </a:r>
            <a:endParaRPr lang="en-US" dirty="0"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8CF54-2673-4F2D-9F47-62F3E203D297}" type="slidenum">
              <a:rPr lang="en-US" altLang="tr-TR" smtClean="0"/>
              <a:pPr/>
              <a:t>36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9358782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 memory diagram or object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8CF54-2673-4F2D-9F47-62F3E203D297}" type="slidenum">
              <a:rPr lang="en-US" altLang="tr-TR" smtClean="0"/>
              <a:pPr/>
              <a:t>37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760225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 memory diagram or object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8CF54-2673-4F2D-9F47-62F3E203D297}" type="slidenum">
              <a:rPr lang="en-US" altLang="tr-TR" smtClean="0"/>
              <a:pPr/>
              <a:t>38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9821585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 memory diagram or object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8CF54-2673-4F2D-9F47-62F3E203D297}" type="slidenum">
              <a:rPr lang="en-US" altLang="tr-TR" smtClean="0"/>
              <a:pPr/>
              <a:t>39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311917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784A46BB-09B1-C939-EDE1-672AD4E81F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104906-8784-4E7D-9498-3969D829855A}" type="slidenum">
              <a:rPr lang="en-US" altLang="tr-TR"/>
              <a:pPr>
                <a:spcBef>
                  <a:spcPct val="0"/>
                </a:spcBef>
              </a:pPr>
              <a:t>3</a:t>
            </a:fld>
            <a:endParaRPr lang="en-US" altLang="tr-TR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F03800BC-4498-C412-9A95-B588452234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DD5B75B0-5C4F-0737-AD69-320B9B87FA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74393E47-482F-2082-489D-5FBD024583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464B1A-ED40-4FDB-88EC-01F9B20265E7}" type="slidenum">
              <a:rPr lang="en-US" altLang="tr-TR"/>
              <a:pPr>
                <a:spcBef>
                  <a:spcPct val="0"/>
                </a:spcBef>
              </a:pPr>
              <a:t>40</a:t>
            </a:fld>
            <a:endParaRPr lang="en-US" altLang="tr-TR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EE542118-A99D-2DAC-4F51-627C3DCAD2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53CCBB0C-1231-2D5F-0A60-4CE545394A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tr-TR">
                <a:latin typeface="Arial" panose="020B0604020202020204" pitchFamily="34" charset="0"/>
              </a:rPr>
              <a:t>Factory-to ensure flywegiths are shared properly</a:t>
            </a:r>
            <a:endParaRPr lang="en-GB" altLang="tr-T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0192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74393E47-482F-2082-489D-5FBD024583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464B1A-ED40-4FDB-88EC-01F9B20265E7}" type="slidenum">
              <a:rPr lang="en-US" altLang="tr-TR"/>
              <a:pPr>
                <a:spcBef>
                  <a:spcPct val="0"/>
                </a:spcBef>
              </a:pPr>
              <a:t>41</a:t>
            </a:fld>
            <a:endParaRPr lang="en-US" altLang="tr-TR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EE542118-A99D-2DAC-4F51-627C3DCAD2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53CCBB0C-1231-2D5F-0A60-4CE545394A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tr-TR">
                <a:latin typeface="Arial" panose="020B0604020202020204" pitchFamily="34" charset="0"/>
              </a:rPr>
              <a:t>Factory-to ensure flywegiths are shared properly</a:t>
            </a:r>
            <a:endParaRPr lang="en-GB" altLang="tr-T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2492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82840644-8D44-A8EC-5C25-65BC89CDEF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224B59-DF0C-4CD8-AED4-57EEF9E1471A}" type="slidenum">
              <a:rPr lang="en-US" altLang="tr-TR"/>
              <a:pPr>
                <a:spcBef>
                  <a:spcPct val="0"/>
                </a:spcBef>
              </a:pPr>
              <a:t>43</a:t>
            </a:fld>
            <a:endParaRPr lang="en-US" altLang="tr-TR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B11AFF14-DCAE-E86A-C138-0802C00151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4800ECDF-BB67-9045-EF92-39D8194446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6819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other pattern do you see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8CF54-2673-4F2D-9F47-62F3E203D297}" type="slidenum">
              <a:rPr lang="en-US" altLang="tr-TR" smtClean="0"/>
              <a:pPr/>
              <a:t>45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0742749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2243115C-8FE0-65C6-4824-25F3C06A8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F07828-D8DB-412D-8508-043BC3B65228}" type="slidenum">
              <a:rPr lang="en-US" altLang="tr-TR"/>
              <a:pPr>
                <a:spcBef>
                  <a:spcPct val="0"/>
                </a:spcBef>
              </a:pPr>
              <a:t>48</a:t>
            </a:fld>
            <a:endParaRPr lang="en-US" altLang="tr-TR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C8402832-BF6C-CCB6-C4F8-E20BAC08FA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F8DD7B0A-93A3-0C85-19C5-2B496D675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9002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74393E47-482F-2082-489D-5FBD024583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464B1A-ED40-4FDB-88EC-01F9B20265E7}" type="slidenum">
              <a:rPr lang="en-US" altLang="tr-TR"/>
              <a:pPr>
                <a:spcBef>
                  <a:spcPct val="0"/>
                </a:spcBef>
              </a:pPr>
              <a:t>49</a:t>
            </a:fld>
            <a:endParaRPr lang="en-US" altLang="tr-TR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EE542118-A99D-2DAC-4F51-627C3DCAD2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53CCBB0C-1231-2D5F-0A60-4CE545394A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tr-TR" dirty="0">
                <a:latin typeface="Arial" panose="020B0604020202020204" pitchFamily="34" charset="0"/>
              </a:rPr>
              <a:t>Factory-to ensure </a:t>
            </a:r>
            <a:r>
              <a:rPr lang="en-US" altLang="tr-TR" dirty="0" err="1">
                <a:latin typeface="Arial" panose="020B0604020202020204" pitchFamily="34" charset="0"/>
              </a:rPr>
              <a:t>flywegiths</a:t>
            </a:r>
            <a:r>
              <a:rPr lang="en-US" altLang="tr-TR" dirty="0">
                <a:latin typeface="Arial" panose="020B0604020202020204" pitchFamily="34" charset="0"/>
              </a:rPr>
              <a:t> are shared properly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3CF31731-C634-039D-DF36-CEA21A8EA2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2D6598-3DB9-4C1C-BC80-52AB0DDA1426}" type="slidenum">
              <a:rPr lang="en-US" altLang="tr-TR"/>
              <a:pPr>
                <a:spcBef>
                  <a:spcPct val="0"/>
                </a:spcBef>
              </a:pPr>
              <a:t>50</a:t>
            </a:fld>
            <a:endParaRPr lang="en-US" altLang="tr-TR"/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6E2A4750-48A4-455D-AD1C-3989E977A7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369F985E-2A45-9210-093D-4B4CECE7B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5115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B976682C-87B3-9201-2BE4-FF03FC69A3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0E4BC6-673E-4824-9D51-6C9F1B8B3FD6}" type="slidenum">
              <a:rPr lang="en-US" altLang="tr-TR"/>
              <a:pPr>
                <a:spcBef>
                  <a:spcPct val="0"/>
                </a:spcBef>
              </a:pPr>
              <a:t>52</a:t>
            </a:fld>
            <a:endParaRPr lang="en-US" altLang="tr-TR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A388128E-3A3B-10FD-9C34-38F43E7207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AB8CAC96-951C-D691-5840-91BE37B50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tr-TR" b="1" dirty="0">
                <a:latin typeface="Arial" panose="020B0604020202020204" pitchFamily="34" charset="0"/>
              </a:rPr>
              <a:t>Another example see: https://www.oodesign.com/flyweight-pattern-wargame-example-java-sourcecode</a:t>
            </a:r>
          </a:p>
          <a:p>
            <a:pPr eaLnBrk="1" hangingPunct="1"/>
            <a:r>
              <a:rPr lang="en-GB" altLang="tr-TR" b="1" dirty="0">
                <a:latin typeface="Arial" panose="020B0604020202020204" pitchFamily="34" charset="0"/>
              </a:rPr>
              <a:t>SoldierClient.java is actually the Context of the soldier. Main method is the client code.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ABBC923A-3CE6-6A54-4CE4-AB4C0ECBB9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6272D1-30F0-4ABD-B0A3-22EE21613E04}" type="slidenum">
              <a:rPr lang="en-US" altLang="tr-TR"/>
              <a:pPr>
                <a:spcBef>
                  <a:spcPct val="0"/>
                </a:spcBef>
              </a:pPr>
              <a:t>53</a:t>
            </a:fld>
            <a:endParaRPr lang="en-US" altLang="tr-TR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5A6D0E44-A91C-0E89-73C8-59ACBA27E2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02A6F7EC-96E0-4687-AF11-D93C406E1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Integer (Java Platform SE 8 ) (oracle.com)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flyweight leaf nodes cannot store a pointer to their parent. Rather, the parent pointer is passed to the flyweight as part of its extrinsic state. This has a major impact on how the objects in the hierarchy communicate with each other.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8CF54-2673-4F2D-9F47-62F3E203D297}" type="slidenum">
              <a:rPr lang="en-US" altLang="tr-TR" smtClean="0"/>
              <a:pPr/>
              <a:t>54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316200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AE9B0B82-6111-4919-5A44-FA094BF4D7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03A8F6-A714-48C5-AD66-1191CB04B5F5}" type="slidenum">
              <a:rPr lang="en-US" altLang="tr-TR"/>
              <a:pPr>
                <a:spcBef>
                  <a:spcPct val="0"/>
                </a:spcBef>
              </a:pPr>
              <a:t>4</a:t>
            </a:fld>
            <a:endParaRPr lang="en-US" altLang="tr-TR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13C11A32-4C14-E647-3873-125260D3DD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750BC7D2-6A2D-6840-9C72-C7C6D5746A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tr-T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8CF54-2673-4F2D-9F47-62F3E203D297}" type="slidenum">
              <a:rPr lang="en-US" altLang="tr-TR" smtClean="0"/>
              <a:pPr/>
              <a:t>5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865162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Decouple abstraction (platform)  from implementation (</a:t>
            </a:r>
            <a:r>
              <a:rPr lang="en-US" dirty="0" err="1"/>
              <a:t>xWindow</a:t>
            </a:r>
            <a:r>
              <a:rPr lang="en-US" dirty="0"/>
              <a:t> &amp; </a:t>
            </a:r>
            <a:r>
              <a:rPr lang="en-US" dirty="0" err="1"/>
              <a:t>MSIconWindow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8CF54-2673-4F2D-9F47-62F3E203D297}" type="slidenum">
              <a:rPr lang="en-US" altLang="tr-TR" smtClean="0"/>
              <a:pPr/>
              <a:t>6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670230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38269997-6732-A583-BAC6-C5790C477C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800FD0-42D7-424F-81E1-8625F4916E27}" type="slidenum">
              <a:rPr lang="en-US" altLang="tr-TR"/>
              <a:pPr>
                <a:spcBef>
                  <a:spcPct val="0"/>
                </a:spcBef>
              </a:pPr>
              <a:t>7</a:t>
            </a:fld>
            <a:endParaRPr lang="en-US" altLang="tr-TR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BC9F06F0-8CB8-A12C-5A4A-6823C365C2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366E3BF2-3F5F-F3CC-2595-0B3C18BF7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tr-TR">
                <a:latin typeface="Arial" panose="020B0604020202020204" pitchFamily="34" charset="0"/>
              </a:rPr>
              <a:t>Latter choice:</a:t>
            </a:r>
            <a:r>
              <a:rPr lang="en-GB" altLang="tr-TR">
                <a:latin typeface="Arial" panose="020B0604020202020204" pitchFamily="34" charset="0"/>
              </a:rPr>
              <a:t>violates encapsulation. </a:t>
            </a:r>
            <a:r>
              <a:rPr lang="en-GB" altLang="tr-TR" b="1">
                <a:latin typeface="Arial" panose="020B0604020202020204" pitchFamily="34" charset="0"/>
              </a:rPr>
              <a:t>Drawing </a:t>
            </a:r>
            <a:r>
              <a:rPr lang="en-GB" altLang="tr-TR">
                <a:latin typeface="Arial" panose="020B0604020202020204" pitchFamily="34" charset="0"/>
              </a:rPr>
              <a:t>objects would have to know</a:t>
            </a:r>
          </a:p>
          <a:p>
            <a:pPr eaLnBrk="1" hangingPunct="1"/>
            <a:r>
              <a:rPr lang="en-GB" altLang="tr-TR">
                <a:latin typeface="Arial" panose="020B0604020202020204" pitchFamily="34" charset="0"/>
              </a:rPr>
              <a:t>specific information about the </a:t>
            </a:r>
            <a:r>
              <a:rPr lang="en-GB" altLang="tr-TR" b="1">
                <a:latin typeface="Arial" panose="020B0604020202020204" pitchFamily="34" charset="0"/>
              </a:rPr>
              <a:t>Shape</a:t>
            </a:r>
            <a:r>
              <a:rPr lang="en-GB" altLang="tr-TR">
                <a:latin typeface="Arial" panose="020B0604020202020204" pitchFamily="34" charset="0"/>
              </a:rPr>
              <a:t>s (that is, the kind of </a:t>
            </a:r>
            <a:r>
              <a:rPr lang="en-GB" altLang="tr-TR" b="1">
                <a:latin typeface="Arial" panose="020B0604020202020204" pitchFamily="34" charset="0"/>
              </a:rPr>
              <a:t>Shape</a:t>
            </a:r>
            <a:r>
              <a:rPr lang="en-GB" altLang="tr-TR">
                <a:latin typeface="Arial" panose="020B0604020202020204" pitchFamily="34" charset="0"/>
              </a:rPr>
              <a:t>)</a:t>
            </a:r>
          </a:p>
          <a:p>
            <a:pPr eaLnBrk="1" hangingPunct="1"/>
            <a:r>
              <a:rPr lang="en-GB" altLang="tr-TR">
                <a:latin typeface="Arial" panose="020B0604020202020204" pitchFamily="34" charset="0"/>
              </a:rPr>
              <a:t>in order to draw them. The objects are not really responsible for their own behaviors.</a:t>
            </a:r>
          </a:p>
          <a:p>
            <a:pPr eaLnBrk="1" hangingPunct="1"/>
            <a:endParaRPr lang="en-GB" altLang="tr-T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Needs a bridge between widget and platform</a:t>
            </a:r>
          </a:p>
          <a:p>
            <a:r>
              <a:rPr lang="en-US" dirty="0" err="1"/>
              <a:t>Wodget</a:t>
            </a:r>
            <a:r>
              <a:rPr lang="en-US" dirty="0"/>
              <a:t> &lt;&gt;--- platform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8CF54-2673-4F2D-9F47-62F3E203D297}" type="slidenum">
              <a:rPr lang="en-US" altLang="tr-TR" smtClean="0"/>
              <a:pPr/>
              <a:t>8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965542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38269997-6732-A583-BAC6-C5790C477C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800FD0-42D7-424F-81E1-8625F4916E27}" type="slidenum">
              <a:rPr lang="en-US" altLang="tr-TR"/>
              <a:pPr>
                <a:spcBef>
                  <a:spcPct val="0"/>
                </a:spcBef>
              </a:pPr>
              <a:t>9</a:t>
            </a:fld>
            <a:endParaRPr lang="en-US" altLang="tr-TR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BC9F06F0-8CB8-A12C-5A4A-6823C365C2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366E3BF2-3F5F-F3CC-2595-0B3C18BF7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tr-TR">
                <a:latin typeface="Arial" panose="020B0604020202020204" pitchFamily="34" charset="0"/>
              </a:rPr>
              <a:t>Latter choice:</a:t>
            </a:r>
            <a:r>
              <a:rPr lang="en-GB" altLang="tr-TR">
                <a:latin typeface="Arial" panose="020B0604020202020204" pitchFamily="34" charset="0"/>
              </a:rPr>
              <a:t>violates encapsulation. </a:t>
            </a:r>
            <a:r>
              <a:rPr lang="en-GB" altLang="tr-TR" b="1">
                <a:latin typeface="Arial" panose="020B0604020202020204" pitchFamily="34" charset="0"/>
              </a:rPr>
              <a:t>Drawing </a:t>
            </a:r>
            <a:r>
              <a:rPr lang="en-GB" altLang="tr-TR">
                <a:latin typeface="Arial" panose="020B0604020202020204" pitchFamily="34" charset="0"/>
              </a:rPr>
              <a:t>objects would have to know</a:t>
            </a:r>
          </a:p>
          <a:p>
            <a:pPr eaLnBrk="1" hangingPunct="1"/>
            <a:r>
              <a:rPr lang="en-GB" altLang="tr-TR">
                <a:latin typeface="Arial" panose="020B0604020202020204" pitchFamily="34" charset="0"/>
              </a:rPr>
              <a:t>specific information about the </a:t>
            </a:r>
            <a:r>
              <a:rPr lang="en-GB" altLang="tr-TR" b="1">
                <a:latin typeface="Arial" panose="020B0604020202020204" pitchFamily="34" charset="0"/>
              </a:rPr>
              <a:t>Shape</a:t>
            </a:r>
            <a:r>
              <a:rPr lang="en-GB" altLang="tr-TR">
                <a:latin typeface="Arial" panose="020B0604020202020204" pitchFamily="34" charset="0"/>
              </a:rPr>
              <a:t>s (that is, the kind of </a:t>
            </a:r>
            <a:r>
              <a:rPr lang="en-GB" altLang="tr-TR" b="1">
                <a:latin typeface="Arial" panose="020B0604020202020204" pitchFamily="34" charset="0"/>
              </a:rPr>
              <a:t>Shape</a:t>
            </a:r>
            <a:r>
              <a:rPr lang="en-GB" altLang="tr-TR">
                <a:latin typeface="Arial" panose="020B0604020202020204" pitchFamily="34" charset="0"/>
              </a:rPr>
              <a:t>)</a:t>
            </a:r>
          </a:p>
          <a:p>
            <a:pPr eaLnBrk="1" hangingPunct="1"/>
            <a:r>
              <a:rPr lang="en-GB" altLang="tr-TR">
                <a:latin typeface="Arial" panose="020B0604020202020204" pitchFamily="34" charset="0"/>
              </a:rPr>
              <a:t>in order to draw them. The objects are not really responsible for their own behaviors.</a:t>
            </a:r>
          </a:p>
          <a:p>
            <a:pPr eaLnBrk="1" hangingPunct="1"/>
            <a:endParaRPr lang="en-GB" altLang="tr-T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83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933B59C-C21A-EFF7-079C-36DC23EE087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8812F79E-FF62-E510-396A-C6BFF8246D7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tr-TR" altLang="tr-TR" sz="2400">
                <a:latin typeface="Times New Roman" pitchFamily="18" charset="0"/>
              </a:endParaRPr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8384749C-74BF-0084-E8B6-9285624CAF2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z="2400">
                <a:latin typeface="Times New Roman" pitchFamily="18" charset="0"/>
              </a:endParaRPr>
            </a:p>
          </p:txBody>
        </p:sp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164DD8CE-944C-179B-CB16-B5BA35313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B05A5323-8585-B6BD-AC93-A049C167C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AA23FA9B-52FD-2B96-5E71-BB72606D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D8D678C9-6F3B-C7A9-1EAA-9699903B1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5143ABB3-F426-2AC8-BB1F-191FB4CAE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7AA1FBF0-4FD8-2BB7-4C49-347E1D331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41C0CB80-437C-A2B0-4899-417F6BFD0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E2510295-A619-5795-3ABE-3DEF02A68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3">
                <a:extLst>
                  <a:ext uri="{FF2B5EF4-FFF2-40B4-BE49-F238E27FC236}">
                    <a16:creationId xmlns:a16="http://schemas.microsoft.com/office/drawing/2014/main" id="{4EEE409E-3190-DDAC-3C95-B847DC50C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D050F70B-926A-5D79-113A-950E4AB98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76D42C04-ABE0-77B6-EA6E-681474BFC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75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5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F73EBD4-CCE7-9750-88B2-4F42B3E6B5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9D7DF7F7-A2C1-53AF-62C8-9F821F0ABD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70CF21F3-917C-9218-B2BE-4E927D4358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CC4A3-2C03-4576-B1A0-CDF3CBA18EFD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87579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CF0EAA2-82E3-02C6-88F1-73BB7BF7172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8EA639E-141C-5355-9BB9-53EDDE38309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827485-59DF-4A7B-A316-389A1DD90AB4}" type="slidenum">
              <a:rPr lang="en-US" altLang="tr-TR" smtClean="0"/>
              <a:pPr/>
              <a:t>‹#›</a:t>
            </a:fld>
            <a:endParaRPr lang="en-US" altLang="tr-TR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0486604-361D-BDC1-D24E-D3F5D2116CB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654C8D-54CF-CA81-68E7-A81525D4F2D8}"/>
              </a:ext>
            </a:extLst>
          </p:cNvPr>
          <p:cNvSpPr/>
          <p:nvPr/>
        </p:nvSpPr>
        <p:spPr>
          <a:xfrm>
            <a:off x="457200" y="1489718"/>
            <a:ext cx="8370500" cy="100013"/>
          </a:xfrm>
          <a:prstGeom prst="rect">
            <a:avLst/>
          </a:prstGeom>
          <a:solidFill>
            <a:srgbClr val="99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3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17D27DD-053B-89C8-0CDD-8B6FC2AA33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1E5CC0D-020C-9B72-2432-4E828F0DC8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5E7359-BE77-45C3-92B1-E0C636C121E4}" type="slidenum">
              <a:rPr lang="en-US" altLang="tr-TR" smtClean="0"/>
              <a:pPr/>
              <a:t>‹#›</a:t>
            </a:fld>
            <a:endParaRPr lang="en-US" altLang="tr-TR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9E509658-25AD-20B6-AFBB-7F6CECBCBA9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47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979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67621"/>
            <a:ext cx="4038600" cy="4499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7621"/>
            <a:ext cx="4038600" cy="4499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F719EAA-249E-4846-9B33-E1E9151C6F6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E8C8794-0110-F974-AD1D-4DCD32757E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D7CF26-4793-495E-BCBF-988460393213}" type="slidenum">
              <a:rPr lang="en-US" altLang="tr-TR" smtClean="0"/>
              <a:pPr/>
              <a:t>‹#›</a:t>
            </a:fld>
            <a:endParaRPr lang="en-US" altLang="tr-TR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1220F6A-C0D2-982C-0CC2-BB2367B1A20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10BF89-6D8F-274F-4F19-5735B86ED250}"/>
              </a:ext>
            </a:extLst>
          </p:cNvPr>
          <p:cNvSpPr/>
          <p:nvPr/>
        </p:nvSpPr>
        <p:spPr>
          <a:xfrm>
            <a:off x="457200" y="1123958"/>
            <a:ext cx="8370500" cy="100013"/>
          </a:xfrm>
          <a:prstGeom prst="rect">
            <a:avLst/>
          </a:prstGeom>
          <a:solidFill>
            <a:srgbClr val="99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152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5291"/>
            <a:ext cx="8229600" cy="45321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EC5D840-B6D3-623A-8343-93C530153A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E189FA2-29A5-C5CE-0D92-C90FF73CF7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ABBBE6-BFF1-43EF-AA54-ECC6B87F98D0}" type="slidenum">
              <a:rPr lang="en-US" altLang="tr-TR" smtClean="0"/>
              <a:pPr/>
              <a:t>‹#›</a:t>
            </a:fld>
            <a:endParaRPr lang="en-US" altLang="tr-TR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1D4348B-EA71-879E-8203-54391C73D5E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47597C-5350-48B6-DCBD-9BF1411017F9}"/>
              </a:ext>
            </a:extLst>
          </p:cNvPr>
          <p:cNvSpPr/>
          <p:nvPr/>
        </p:nvSpPr>
        <p:spPr>
          <a:xfrm>
            <a:off x="457200" y="1235278"/>
            <a:ext cx="8370500" cy="100013"/>
          </a:xfrm>
          <a:prstGeom prst="rect">
            <a:avLst/>
          </a:prstGeom>
          <a:solidFill>
            <a:srgbClr val="99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9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9AD54EF-3FC5-3272-FE54-D0E3F9534B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C321292-8B6B-0F21-263A-B1B9598BB4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3CE724-060A-4CB0-A601-9D6DCA1710A6}" type="slidenum">
              <a:rPr lang="en-US" altLang="tr-TR" smtClean="0"/>
              <a:pPr/>
              <a:t>‹#›</a:t>
            </a:fld>
            <a:endParaRPr lang="en-US" altLang="tr-TR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83AEF31-1D37-5B40-3DEC-C3679BA6A47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2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5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2209"/>
            <a:ext cx="4038600" cy="45951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2209"/>
            <a:ext cx="4038600" cy="45951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0A05A1D-7095-7E52-0847-E1EB13A8AB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573A413-50AA-E10E-D1C4-54AB2929A2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AE6F5F-A6A1-404D-B7F6-EDA772D74A30}" type="slidenum">
              <a:rPr lang="en-US" altLang="tr-TR" smtClean="0"/>
              <a:pPr/>
              <a:t>‹#›</a:t>
            </a:fld>
            <a:endParaRPr lang="en-US" altLang="tr-TR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DC26CCE-5CF2-05E4-A18F-AF9D89E652A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8178A5-120B-E6E0-32D5-B9979205E616}"/>
              </a:ext>
            </a:extLst>
          </p:cNvPr>
          <p:cNvSpPr/>
          <p:nvPr/>
        </p:nvSpPr>
        <p:spPr>
          <a:xfrm>
            <a:off x="393589" y="1116008"/>
            <a:ext cx="8370500" cy="100013"/>
          </a:xfrm>
          <a:prstGeom prst="rect">
            <a:avLst/>
          </a:prstGeom>
          <a:solidFill>
            <a:srgbClr val="99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96FBAD0-FE05-8FD5-F008-8D91060EE18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3F60B54-4634-BE12-F781-52C02402AE8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25769-012C-4D60-B4E6-1D17ECF3B221}" type="slidenum">
              <a:rPr lang="en-US" altLang="tr-TR" smtClean="0"/>
              <a:pPr/>
              <a:t>‹#›</a:t>
            </a:fld>
            <a:endParaRPr lang="en-US" altLang="tr-TR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DA344AEB-D089-F4D4-7617-091325A689F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1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631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877D71-2F49-0598-EF2D-EBDFDC849CD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66AE2E-7FBB-CFF0-6AB7-FC12419D53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209283-8F3E-41AD-9D27-D9E183B3BF20}" type="slidenum">
              <a:rPr lang="en-US" altLang="tr-TR" smtClean="0"/>
              <a:pPr/>
              <a:t>‹#›</a:t>
            </a:fld>
            <a:endParaRPr lang="en-US" altLang="tr-TR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5F852CBA-CBBB-399C-F561-B565F6D8807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283EA4-DAA1-6A9A-377D-4591821B0A48}"/>
              </a:ext>
            </a:extLst>
          </p:cNvPr>
          <p:cNvSpPr/>
          <p:nvPr/>
        </p:nvSpPr>
        <p:spPr>
          <a:xfrm>
            <a:off x="457200" y="1123965"/>
            <a:ext cx="8370500" cy="100013"/>
          </a:xfrm>
          <a:prstGeom prst="rect">
            <a:avLst/>
          </a:prstGeom>
          <a:solidFill>
            <a:srgbClr val="99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0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4475522-F225-2F07-54B2-1A858EEC50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3A36220-D3BB-2220-E328-1BDC3ECBD9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AE3436-9785-4E91-A326-69333D614363}" type="slidenum">
              <a:rPr lang="en-US" altLang="tr-TR" smtClean="0"/>
              <a:pPr/>
              <a:t>‹#›</a:t>
            </a:fld>
            <a:endParaRPr lang="en-US" altLang="tr-TR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C69C6519-7D7E-1C39-19BF-6118A091BF0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2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22C61B4-AE33-53ED-41FE-79C0EE9343B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E4B1558-DE88-2783-2867-4510C41576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61819-6260-4A4C-86C6-152A8D5C0CFF}" type="slidenum">
              <a:rPr lang="en-US" altLang="tr-TR" smtClean="0"/>
              <a:pPr/>
              <a:t>‹#›</a:t>
            </a:fld>
            <a:endParaRPr lang="en-US" altLang="tr-TR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77726854-7C99-0A3F-EDA6-7BF7556D181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2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913869-D610-825F-F9E5-B607130B6F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017CFA3-154C-A10B-09C3-3B57E49AF1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B4312B-E40D-4075-B204-3B8E04EFD024}" type="slidenum">
              <a:rPr lang="en-US" altLang="tr-TR" smtClean="0"/>
              <a:pPr/>
              <a:t>‹#›</a:t>
            </a:fld>
            <a:endParaRPr lang="en-US" altLang="tr-TR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3C3434A0-709E-9E6E-7071-5493364FC1E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6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839B0420-276A-4BBA-9B8D-2581239FCA9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C6836D65-D844-48C1-BD51-5896174C91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FDD7CF26-4793-495E-BCBF-988460393213}" type="slidenum">
              <a:rPr lang="en-US" altLang="tr-TR" smtClean="0"/>
              <a:pPr/>
              <a:t>‹#›</a:t>
            </a:fld>
            <a:endParaRPr lang="en-US" altLang="tr-TR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FEE57E7A-C80A-0755-2089-2C53E3FA96D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B653B317-0A87-4CCC-9571-2F709F322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tr-TR" altLang="tr-TR" sz="2400">
                <a:latin typeface="Times New Roman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4A1A39B1-7157-46C7-80EE-A6A6C6068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z="2400">
                <a:latin typeface="Times New Roman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DFC27E1E-7B31-4EF5-90FB-EAF7F2E3A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85D778C1-1BD5-4A50-8DAF-E49C9C92C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FD8969B2-448C-46E3-BC56-5143A8B3F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B4792188-569F-498A-8387-6928A2C1B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3524B95B-5120-4208-9243-49F80DD33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z="2400">
                <a:latin typeface="Times New Roman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53832FA5-0898-4881-A7EA-D17A82CD8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20A8BA7D-3BED-4998-AB4F-0059C1465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3CB25864-D50C-C571-C6CD-72975AC55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105057BF-8809-45AA-6DAD-6465C3A20B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text styles</a:t>
            </a:r>
          </a:p>
          <a:p>
            <a:pPr lvl="1"/>
            <a:r>
              <a:rPr lang="en-US" altLang="tr-TR"/>
              <a:t>Second level</a:t>
            </a:r>
          </a:p>
          <a:p>
            <a:pPr lvl="2"/>
            <a:r>
              <a:rPr lang="en-US" altLang="tr-TR"/>
              <a:t>Third level</a:t>
            </a:r>
          </a:p>
          <a:p>
            <a:pPr lvl="3"/>
            <a:r>
              <a:rPr lang="en-US" altLang="tr-TR"/>
              <a:t>Fourth level</a:t>
            </a:r>
          </a:p>
          <a:p>
            <a:pPr lvl="4"/>
            <a:r>
              <a:rPr lang="en-US" altLang="tr-TR"/>
              <a:t>Fifth level</a:t>
            </a:r>
          </a:p>
        </p:txBody>
      </p:sp>
      <p:sp>
        <p:nvSpPr>
          <p:cNvPr id="274448" name="Rectangle 16">
            <a:extLst>
              <a:ext uri="{FF2B5EF4-FFF2-40B4-BE49-F238E27FC236}">
                <a16:creationId xmlns:a16="http://schemas.microsoft.com/office/drawing/2014/main" id="{353943DA-78F6-4B90-86EF-119FC03DFEB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1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pimp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design-patterns/flyweight/java/example" TargetMode="Externa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619DD66-2D1D-61CE-0370-70E1123CB13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Structural Patterns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985B2DC-8E7F-B14A-BEF2-BDA66D1C200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Bridge </a:t>
            </a:r>
          </a:p>
          <a:p>
            <a:pPr eaLnBrk="1" hangingPunct="1"/>
            <a:r>
              <a:rPr lang="en-US" altLang="tr-TR" dirty="0"/>
              <a:t>Flyweight</a:t>
            </a:r>
            <a:endParaRPr lang="tr-TR" alt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6F89FB-A103-4F2B-91B9-3843B23912C9}"/>
              </a:ext>
            </a:extLst>
          </p:cNvPr>
          <p:cNvSpPr/>
          <p:nvPr/>
        </p:nvSpPr>
        <p:spPr>
          <a:xfrm>
            <a:off x="6338888" y="2200275"/>
            <a:ext cx="132715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Platform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BA9921-9A2D-4876-8A3C-66E7912BE6DB}"/>
              </a:ext>
            </a:extLst>
          </p:cNvPr>
          <p:cNvSpPr/>
          <p:nvPr/>
        </p:nvSpPr>
        <p:spPr>
          <a:xfrm>
            <a:off x="1187450" y="2212975"/>
            <a:ext cx="1325563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Widget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83457C-20EB-45D5-A6A5-727F68ABC352}"/>
              </a:ext>
            </a:extLst>
          </p:cNvPr>
          <p:cNvSpPr/>
          <p:nvPr/>
        </p:nvSpPr>
        <p:spPr>
          <a:xfrm>
            <a:off x="304800" y="3429000"/>
            <a:ext cx="132715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window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50DF69-EAFA-4594-835C-48B76B359F7A}"/>
              </a:ext>
            </a:extLst>
          </p:cNvPr>
          <p:cNvSpPr/>
          <p:nvPr/>
        </p:nvSpPr>
        <p:spPr>
          <a:xfrm>
            <a:off x="2114550" y="3463925"/>
            <a:ext cx="16129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>
                <a:solidFill>
                  <a:schemeClr val="tx1"/>
                </a:solidFill>
              </a:rPr>
              <a:t>iconwindow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A971AB-1D4B-402E-80A4-C0D9886A6411}"/>
              </a:ext>
            </a:extLst>
          </p:cNvPr>
          <p:cNvSpPr/>
          <p:nvPr/>
        </p:nvSpPr>
        <p:spPr>
          <a:xfrm>
            <a:off x="7175500" y="3463925"/>
            <a:ext cx="16129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>
                <a:solidFill>
                  <a:schemeClr val="tx1"/>
                </a:solidFill>
              </a:rPr>
              <a:t>MSPlatform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8EADCA-25F3-4DCB-A4BC-20F52A77C49B}"/>
              </a:ext>
            </a:extLst>
          </p:cNvPr>
          <p:cNvSpPr/>
          <p:nvPr/>
        </p:nvSpPr>
        <p:spPr>
          <a:xfrm>
            <a:off x="5307013" y="3467100"/>
            <a:ext cx="132715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>
                <a:solidFill>
                  <a:schemeClr val="tx1"/>
                </a:solidFill>
              </a:rPr>
              <a:t>XPlatform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38D8BE2-B99F-426F-84C2-935DC34688E8}"/>
              </a:ext>
            </a:extLst>
          </p:cNvPr>
          <p:cNvSpPr/>
          <p:nvPr/>
        </p:nvSpPr>
        <p:spPr>
          <a:xfrm>
            <a:off x="1768475" y="3127375"/>
            <a:ext cx="220663" cy="14763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E703F4-AB5E-4759-B8C1-E1F439E04766}"/>
              </a:ext>
            </a:extLst>
          </p:cNvPr>
          <p:cNvCxnSpPr>
            <a:stCxn id="10" idx="3"/>
            <a:endCxn id="6" idx="0"/>
          </p:cNvCxnSpPr>
          <p:nvPr/>
        </p:nvCxnSpPr>
        <p:spPr>
          <a:xfrm flipH="1">
            <a:off x="968375" y="3275013"/>
            <a:ext cx="911225" cy="153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040E8D-6E0A-484E-B892-40A6FFE00A78}"/>
              </a:ext>
            </a:extLst>
          </p:cNvPr>
          <p:cNvCxnSpPr>
            <a:cxnSpLocks/>
            <a:stCxn id="10" idx="3"/>
            <a:endCxn id="7" idx="0"/>
          </p:cNvCxnSpPr>
          <p:nvPr/>
        </p:nvCxnSpPr>
        <p:spPr>
          <a:xfrm>
            <a:off x="1879600" y="3275013"/>
            <a:ext cx="1041400" cy="188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B6CB1E-4186-4932-9CC7-96D37E4BA700}"/>
              </a:ext>
            </a:extLst>
          </p:cNvPr>
          <p:cNvCxnSpPr>
            <a:cxnSpLocks/>
            <a:stCxn id="18" idx="3"/>
            <a:endCxn id="9" idx="0"/>
          </p:cNvCxnSpPr>
          <p:nvPr/>
        </p:nvCxnSpPr>
        <p:spPr>
          <a:xfrm flipH="1">
            <a:off x="5970588" y="3263823"/>
            <a:ext cx="949229" cy="203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F76664-5FFF-4717-9941-E1B9292F14EC}"/>
              </a:ext>
            </a:extLst>
          </p:cNvPr>
          <p:cNvCxnSpPr>
            <a:cxnSpLocks/>
            <a:stCxn id="18" idx="3"/>
            <a:endCxn id="8" idx="0"/>
          </p:cNvCxnSpPr>
          <p:nvPr/>
        </p:nvCxnSpPr>
        <p:spPr>
          <a:xfrm>
            <a:off x="6919817" y="3263823"/>
            <a:ext cx="1062133" cy="200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F8657BE-AF32-4B33-9FAD-503C87DE17D7}"/>
              </a:ext>
            </a:extLst>
          </p:cNvPr>
          <p:cNvSpPr/>
          <p:nvPr/>
        </p:nvSpPr>
        <p:spPr>
          <a:xfrm>
            <a:off x="6809486" y="3114598"/>
            <a:ext cx="220662" cy="14922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1935" name="TextBox 20">
            <a:extLst>
              <a:ext uri="{FF2B5EF4-FFF2-40B4-BE49-F238E27FC236}">
                <a16:creationId xmlns:a16="http://schemas.microsoft.com/office/drawing/2014/main" id="{F0F3389F-5217-8A72-1D2F-D7B2F7E68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" y="5322888"/>
            <a:ext cx="499688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Consolas" panose="020B0609020204030204" pitchFamily="49" charset="0"/>
              </a:rPr>
              <a:t>Widget:: expand{</a:t>
            </a:r>
          </a:p>
          <a:p>
            <a:r>
              <a:rPr lang="en-US" altLang="en-US" dirty="0">
                <a:latin typeface="Consolas" panose="020B0609020204030204" pitchFamily="49" charset="0"/>
              </a:rPr>
              <a:t>    </a:t>
            </a:r>
            <a:r>
              <a:rPr lang="en-US" altLang="en-US" dirty="0" err="1">
                <a:latin typeface="Consolas" panose="020B0609020204030204" pitchFamily="49" charset="0"/>
              </a:rPr>
              <a:t>platfrom.drawRectangle</a:t>
            </a:r>
            <a:r>
              <a:rPr lang="en-US" altLang="en-US" dirty="0">
                <a:latin typeface="Consolas" panose="020B0609020204030204" pitchFamily="49" charset="0"/>
              </a:rPr>
              <a:t>(x,y,x2,y2);</a:t>
            </a:r>
          </a:p>
          <a:p>
            <a:r>
              <a:rPr lang="en-US" altLang="en-US" dirty="0">
                <a:latin typeface="Consolas" panose="020B0609020204030204" pitchFamily="49" charset="0"/>
              </a:rPr>
              <a:t>    </a:t>
            </a:r>
            <a:r>
              <a:rPr lang="en-US" altLang="en-US" dirty="0" err="1">
                <a:latin typeface="Consolas" panose="020B0609020204030204" pitchFamily="49" charset="0"/>
              </a:rPr>
              <a:t>platform.color</a:t>
            </a:r>
            <a:r>
              <a:rPr lang="en-US" altLang="en-US" dirty="0">
                <a:latin typeface="Consolas" panose="020B0609020204030204" pitchFamily="49" charset="0"/>
              </a:rPr>
              <a:t>(white);</a:t>
            </a:r>
          </a:p>
          <a:p>
            <a:r>
              <a:rPr lang="en-US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613922B-587E-0B30-1B2B-00BA5788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2" name="AutoShape 39">
            <a:extLst>
              <a:ext uri="{FF2B5EF4-FFF2-40B4-BE49-F238E27FC236}">
                <a16:creationId xmlns:a16="http://schemas.microsoft.com/office/drawing/2014/main" id="{7A46DF7D-D5EA-B6E6-2D13-D446BC3AE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3" y="2519362"/>
            <a:ext cx="726298" cy="301659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0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D5838E-459C-0EB0-0C5D-1DF95583CF6A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 bwMode="auto">
          <a:xfrm flipV="1">
            <a:off x="3239311" y="2657475"/>
            <a:ext cx="3099577" cy="127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22744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C96256F6-6B9C-7E3E-908C-0A79D60CA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Bridge-Structure</a:t>
            </a:r>
          </a:p>
        </p:txBody>
      </p:sp>
      <p:grpSp>
        <p:nvGrpSpPr>
          <p:cNvPr id="84995" name="Group 3">
            <a:extLst>
              <a:ext uri="{FF2B5EF4-FFF2-40B4-BE49-F238E27FC236}">
                <a16:creationId xmlns:a16="http://schemas.microsoft.com/office/drawing/2014/main" id="{0DC54802-D22E-40BC-8011-88AE03954E73}"/>
              </a:ext>
            </a:extLst>
          </p:cNvPr>
          <p:cNvGrpSpPr>
            <a:grpSpLocks/>
          </p:cNvGrpSpPr>
          <p:nvPr/>
        </p:nvGrpSpPr>
        <p:grpSpPr bwMode="auto">
          <a:xfrm>
            <a:off x="854075" y="3670300"/>
            <a:ext cx="2562225" cy="654050"/>
            <a:chOff x="265" y="2440"/>
            <a:chExt cx="1614" cy="412"/>
          </a:xfrm>
          <a:solidFill>
            <a:schemeClr val="accent5"/>
          </a:solidFill>
        </p:grpSpPr>
        <p:sp>
          <p:nvSpPr>
            <p:cNvPr id="85039" name="Rectangle 4">
              <a:extLst>
                <a:ext uri="{FF2B5EF4-FFF2-40B4-BE49-F238E27FC236}">
                  <a16:creationId xmlns:a16="http://schemas.microsoft.com/office/drawing/2014/main" id="{56F89964-618B-0EB4-2DBB-76CBD9130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" y="2440"/>
              <a:ext cx="1601" cy="41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85040" name="Text Box 5">
              <a:extLst>
                <a:ext uri="{FF2B5EF4-FFF2-40B4-BE49-F238E27FC236}">
                  <a16:creationId xmlns:a16="http://schemas.microsoft.com/office/drawing/2014/main" id="{B5E1F475-1F93-D3C5-82E5-FBDD45ABC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" y="2462"/>
              <a:ext cx="1444" cy="2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/>
                <a:t>RefinedAbstraction</a:t>
              </a:r>
            </a:p>
          </p:txBody>
        </p:sp>
        <p:sp>
          <p:nvSpPr>
            <p:cNvPr id="85041" name="Line 6">
              <a:extLst>
                <a:ext uri="{FF2B5EF4-FFF2-40B4-BE49-F238E27FC236}">
                  <a16:creationId xmlns:a16="http://schemas.microsoft.com/office/drawing/2014/main" id="{B74E0D44-4F11-E270-32D7-5B98C17A2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" y="2705"/>
              <a:ext cx="15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42" name="Line 7">
              <a:extLst>
                <a:ext uri="{FF2B5EF4-FFF2-40B4-BE49-F238E27FC236}">
                  <a16:creationId xmlns:a16="http://schemas.microsoft.com/office/drawing/2014/main" id="{EC0467B0-97ED-FF44-CA35-B1E235271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" y="2777"/>
              <a:ext cx="15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4996" name="Group 8">
            <a:extLst>
              <a:ext uri="{FF2B5EF4-FFF2-40B4-BE49-F238E27FC236}">
                <a16:creationId xmlns:a16="http://schemas.microsoft.com/office/drawing/2014/main" id="{307E1E2B-EFB8-928D-FD57-6A0DBE36C68F}"/>
              </a:ext>
            </a:extLst>
          </p:cNvPr>
          <p:cNvGrpSpPr>
            <a:grpSpLocks/>
          </p:cNvGrpSpPr>
          <p:nvPr/>
        </p:nvGrpSpPr>
        <p:grpSpPr bwMode="auto">
          <a:xfrm>
            <a:off x="3685289" y="4513263"/>
            <a:ext cx="2627575" cy="914400"/>
            <a:chOff x="802" y="1061"/>
            <a:chExt cx="1127" cy="576"/>
          </a:xfrm>
          <a:solidFill>
            <a:schemeClr val="accent5"/>
          </a:solidFill>
        </p:grpSpPr>
        <p:sp>
          <p:nvSpPr>
            <p:cNvPr id="85034" name="Rectangle 9">
              <a:extLst>
                <a:ext uri="{FF2B5EF4-FFF2-40B4-BE49-F238E27FC236}">
                  <a16:creationId xmlns:a16="http://schemas.microsoft.com/office/drawing/2014/main" id="{D9820AE3-0B72-BA09-4003-E1ED7D39A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" y="1061"/>
              <a:ext cx="1115" cy="57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85035" name="Text Box 10">
              <a:extLst>
                <a:ext uri="{FF2B5EF4-FFF2-40B4-BE49-F238E27FC236}">
                  <a16:creationId xmlns:a16="http://schemas.microsoft.com/office/drawing/2014/main" id="{87A43D80-3572-423D-B16D-68F105974E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" y="1074"/>
              <a:ext cx="1005" cy="2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 dirty="0" err="1"/>
                <a:t>ConcreteImplementorA</a:t>
              </a:r>
              <a:endParaRPr lang="en-US" altLang="tr-TR" sz="1800" b="1" dirty="0"/>
            </a:p>
          </p:txBody>
        </p:sp>
        <p:sp>
          <p:nvSpPr>
            <p:cNvPr id="85036" name="Text Box 11">
              <a:extLst>
                <a:ext uri="{FF2B5EF4-FFF2-40B4-BE49-F238E27FC236}">
                  <a16:creationId xmlns:a16="http://schemas.microsoft.com/office/drawing/2014/main" id="{C7CC013C-FD14-C411-BAC9-D98ED7FD5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" y="1377"/>
              <a:ext cx="687" cy="231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dirty="0"/>
                <a:t>+</a:t>
              </a:r>
              <a:r>
                <a:rPr lang="en-US" altLang="tr-TR" sz="1800" dirty="0" err="1"/>
                <a:t>operationImpl</a:t>
              </a:r>
              <a:r>
                <a:rPr lang="en-US" altLang="tr-TR" sz="1800" dirty="0"/>
                <a:t>()</a:t>
              </a:r>
            </a:p>
          </p:txBody>
        </p:sp>
        <p:sp>
          <p:nvSpPr>
            <p:cNvPr id="85037" name="Line 12">
              <a:extLst>
                <a:ext uri="{FF2B5EF4-FFF2-40B4-BE49-F238E27FC236}">
                  <a16:creationId xmlns:a16="http://schemas.microsoft.com/office/drawing/2014/main" id="{93568E7A-C6AF-6B3D-9443-DF6FCD2B09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" y="1326"/>
              <a:ext cx="110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38" name="Line 13">
              <a:extLst>
                <a:ext uri="{FF2B5EF4-FFF2-40B4-BE49-F238E27FC236}">
                  <a16:creationId xmlns:a16="http://schemas.microsoft.com/office/drawing/2014/main" id="{89A7DB8F-EE5D-4FF5-3D14-D758B889A6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1398"/>
              <a:ext cx="110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4997" name="Group 14">
            <a:extLst>
              <a:ext uri="{FF2B5EF4-FFF2-40B4-BE49-F238E27FC236}">
                <a16:creationId xmlns:a16="http://schemas.microsoft.com/office/drawing/2014/main" id="{EE8C7982-63AB-4152-951F-3010F57BAE42}"/>
              </a:ext>
            </a:extLst>
          </p:cNvPr>
          <p:cNvGrpSpPr>
            <a:grpSpLocks/>
          </p:cNvGrpSpPr>
          <p:nvPr/>
        </p:nvGrpSpPr>
        <p:grpSpPr bwMode="auto">
          <a:xfrm>
            <a:off x="6415800" y="4504347"/>
            <a:ext cx="2655854" cy="914400"/>
            <a:chOff x="802" y="1061"/>
            <a:chExt cx="1127" cy="576"/>
          </a:xfrm>
          <a:solidFill>
            <a:schemeClr val="accent5"/>
          </a:solidFill>
        </p:grpSpPr>
        <p:sp>
          <p:nvSpPr>
            <p:cNvPr id="85029" name="Rectangle 15">
              <a:extLst>
                <a:ext uri="{FF2B5EF4-FFF2-40B4-BE49-F238E27FC236}">
                  <a16:creationId xmlns:a16="http://schemas.microsoft.com/office/drawing/2014/main" id="{C1B6CDCD-90B2-BD14-52B3-515294CC7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" y="1061"/>
              <a:ext cx="1115" cy="57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85030" name="Text Box 16">
              <a:extLst>
                <a:ext uri="{FF2B5EF4-FFF2-40B4-BE49-F238E27FC236}">
                  <a16:creationId xmlns:a16="http://schemas.microsoft.com/office/drawing/2014/main" id="{216A7C33-5457-481C-F078-AB5F36893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" y="1082"/>
              <a:ext cx="1005" cy="2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 dirty="0" err="1"/>
                <a:t>ConcreteImplementorB</a:t>
              </a:r>
              <a:endParaRPr lang="en-US" altLang="tr-TR" sz="1800" b="1" dirty="0"/>
            </a:p>
          </p:txBody>
        </p:sp>
        <p:sp>
          <p:nvSpPr>
            <p:cNvPr id="85031" name="Text Box 17">
              <a:extLst>
                <a:ext uri="{FF2B5EF4-FFF2-40B4-BE49-F238E27FC236}">
                  <a16:creationId xmlns:a16="http://schemas.microsoft.com/office/drawing/2014/main" id="{0B1F5E60-0A8C-D6DA-5767-0102FFDF0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" y="1377"/>
              <a:ext cx="687" cy="231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dirty="0"/>
                <a:t>+</a:t>
              </a:r>
              <a:r>
                <a:rPr lang="en-US" altLang="tr-TR" sz="1800" dirty="0" err="1"/>
                <a:t>operationImpl</a:t>
              </a:r>
              <a:r>
                <a:rPr lang="en-US" altLang="tr-TR" sz="1800" dirty="0"/>
                <a:t>()</a:t>
              </a:r>
            </a:p>
          </p:txBody>
        </p:sp>
        <p:sp>
          <p:nvSpPr>
            <p:cNvPr id="85032" name="Line 18">
              <a:extLst>
                <a:ext uri="{FF2B5EF4-FFF2-40B4-BE49-F238E27FC236}">
                  <a16:creationId xmlns:a16="http://schemas.microsoft.com/office/drawing/2014/main" id="{88984E70-906A-9482-5376-3FDEFBA6B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" y="1326"/>
              <a:ext cx="110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33" name="Line 19">
              <a:extLst>
                <a:ext uri="{FF2B5EF4-FFF2-40B4-BE49-F238E27FC236}">
                  <a16:creationId xmlns:a16="http://schemas.microsoft.com/office/drawing/2014/main" id="{537851B4-4775-D986-E86D-C248BC9BFF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1398"/>
              <a:ext cx="110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4998" name="Group 20">
            <a:extLst>
              <a:ext uri="{FF2B5EF4-FFF2-40B4-BE49-F238E27FC236}">
                <a16:creationId xmlns:a16="http://schemas.microsoft.com/office/drawing/2014/main" id="{789CBE5B-9E75-2D53-FF78-1834227C0D36}"/>
              </a:ext>
            </a:extLst>
          </p:cNvPr>
          <p:cNvGrpSpPr>
            <a:grpSpLocks/>
          </p:cNvGrpSpPr>
          <p:nvPr/>
        </p:nvGrpSpPr>
        <p:grpSpPr bwMode="auto">
          <a:xfrm>
            <a:off x="1228426" y="1724481"/>
            <a:ext cx="1789113" cy="1174750"/>
            <a:chOff x="802" y="1061"/>
            <a:chExt cx="1127" cy="740"/>
          </a:xfrm>
          <a:solidFill>
            <a:schemeClr val="accent5"/>
          </a:solidFill>
        </p:grpSpPr>
        <p:grpSp>
          <p:nvGrpSpPr>
            <p:cNvPr id="85022" name="Group 21">
              <a:extLst>
                <a:ext uri="{FF2B5EF4-FFF2-40B4-BE49-F238E27FC236}">
                  <a16:creationId xmlns:a16="http://schemas.microsoft.com/office/drawing/2014/main" id="{6D7C9567-2CE6-9857-9EE4-B09EC908B3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2" y="1061"/>
              <a:ext cx="1127" cy="576"/>
              <a:chOff x="802" y="1061"/>
              <a:chExt cx="1127" cy="576"/>
            </a:xfrm>
            <a:grpFill/>
          </p:grpSpPr>
          <p:sp>
            <p:nvSpPr>
              <p:cNvPr id="85024" name="Rectangle 22">
                <a:extLst>
                  <a:ext uri="{FF2B5EF4-FFF2-40B4-BE49-F238E27FC236}">
                    <a16:creationId xmlns:a16="http://schemas.microsoft.com/office/drawing/2014/main" id="{30CDD8C5-251A-95C0-63D9-83232D982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" y="1061"/>
                <a:ext cx="1115" cy="576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800"/>
              </a:p>
            </p:txBody>
          </p:sp>
          <p:sp>
            <p:nvSpPr>
              <p:cNvPr id="85025" name="Text Box 23">
                <a:extLst>
                  <a:ext uri="{FF2B5EF4-FFF2-40B4-BE49-F238E27FC236}">
                    <a16:creationId xmlns:a16="http://schemas.microsoft.com/office/drawing/2014/main" id="{1F48957A-4E95-F557-6228-9610BC4B74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2" y="1074"/>
                <a:ext cx="916" cy="2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800" b="1" i="1"/>
                  <a:t>Abstraction</a:t>
                </a:r>
              </a:p>
            </p:txBody>
          </p:sp>
          <p:sp>
            <p:nvSpPr>
              <p:cNvPr id="85026" name="Text Box 24">
                <a:extLst>
                  <a:ext uri="{FF2B5EF4-FFF2-40B4-BE49-F238E27FC236}">
                    <a16:creationId xmlns:a16="http://schemas.microsoft.com/office/drawing/2014/main" id="{82FCB02F-E91B-1DD8-9394-47DA6D1E90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2" y="1377"/>
                <a:ext cx="896" cy="231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800" i="1" dirty="0"/>
                  <a:t>+operation()</a:t>
                </a:r>
              </a:p>
            </p:txBody>
          </p:sp>
          <p:sp>
            <p:nvSpPr>
              <p:cNvPr id="85027" name="Line 25">
                <a:extLst>
                  <a:ext uri="{FF2B5EF4-FFF2-40B4-BE49-F238E27FC236}">
                    <a16:creationId xmlns:a16="http://schemas.microsoft.com/office/drawing/2014/main" id="{88B0CE19-1F8A-0D92-DA7E-46D2D808B3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5" y="1326"/>
                <a:ext cx="110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28" name="Line 26">
                <a:extLst>
                  <a:ext uri="{FF2B5EF4-FFF2-40B4-BE49-F238E27FC236}">
                    <a16:creationId xmlns:a16="http://schemas.microsoft.com/office/drawing/2014/main" id="{5F5F6B87-F79A-327C-3980-B9C0D51E0D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2" y="1398"/>
                <a:ext cx="110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5023" name="AutoShape 27">
              <a:extLst>
                <a:ext uri="{FF2B5EF4-FFF2-40B4-BE49-F238E27FC236}">
                  <a16:creationId xmlns:a16="http://schemas.microsoft.com/office/drawing/2014/main" id="{4989A20F-04CF-5D22-B70B-B42E7E092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1637"/>
              <a:ext cx="146" cy="16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</p:grpSp>
      <p:grpSp>
        <p:nvGrpSpPr>
          <p:cNvPr id="84999" name="Group 28">
            <a:extLst>
              <a:ext uri="{FF2B5EF4-FFF2-40B4-BE49-F238E27FC236}">
                <a16:creationId xmlns:a16="http://schemas.microsoft.com/office/drawing/2014/main" id="{8AB90960-B816-4A5D-05EE-95AB729627D6}"/>
              </a:ext>
            </a:extLst>
          </p:cNvPr>
          <p:cNvGrpSpPr>
            <a:grpSpLocks/>
          </p:cNvGrpSpPr>
          <p:nvPr/>
        </p:nvGrpSpPr>
        <p:grpSpPr bwMode="auto">
          <a:xfrm>
            <a:off x="5921377" y="1917700"/>
            <a:ext cx="1952625" cy="1158875"/>
            <a:chOff x="3730" y="1307"/>
            <a:chExt cx="1230" cy="730"/>
          </a:xfrm>
          <a:solidFill>
            <a:schemeClr val="accent5"/>
          </a:solidFill>
        </p:grpSpPr>
        <p:grpSp>
          <p:nvGrpSpPr>
            <p:cNvPr id="85015" name="Group 29">
              <a:extLst>
                <a:ext uri="{FF2B5EF4-FFF2-40B4-BE49-F238E27FC236}">
                  <a16:creationId xmlns:a16="http://schemas.microsoft.com/office/drawing/2014/main" id="{C0F996DB-C678-436E-F8F0-39B2E83836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0" y="1307"/>
              <a:ext cx="1230" cy="576"/>
              <a:chOff x="805" y="1061"/>
              <a:chExt cx="1124" cy="576"/>
            </a:xfrm>
            <a:grpFill/>
          </p:grpSpPr>
          <p:sp>
            <p:nvSpPr>
              <p:cNvPr id="85017" name="Rectangle 30">
                <a:extLst>
                  <a:ext uri="{FF2B5EF4-FFF2-40B4-BE49-F238E27FC236}">
                    <a16:creationId xmlns:a16="http://schemas.microsoft.com/office/drawing/2014/main" id="{D8694BB8-566E-CEF2-BF9C-6E5DEE85E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" y="1061"/>
                <a:ext cx="1115" cy="576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800"/>
              </a:p>
            </p:txBody>
          </p:sp>
          <p:sp>
            <p:nvSpPr>
              <p:cNvPr id="85018" name="Text Box 31">
                <a:extLst>
                  <a:ext uri="{FF2B5EF4-FFF2-40B4-BE49-F238E27FC236}">
                    <a16:creationId xmlns:a16="http://schemas.microsoft.com/office/drawing/2014/main" id="{2E215664-9B61-6E2E-8CCF-1ACCE8604C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2" y="1074"/>
                <a:ext cx="895" cy="2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800" b="1" i="1"/>
                  <a:t>Implementor</a:t>
                </a:r>
              </a:p>
            </p:txBody>
          </p:sp>
          <p:sp>
            <p:nvSpPr>
              <p:cNvPr id="85019" name="Text Box 32">
                <a:extLst>
                  <a:ext uri="{FF2B5EF4-FFF2-40B4-BE49-F238E27FC236}">
                    <a16:creationId xmlns:a16="http://schemas.microsoft.com/office/drawing/2014/main" id="{11658616-E4D5-C552-A4E5-B2D7A9DA9C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9" y="1390"/>
                <a:ext cx="1081" cy="233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800" i="1" dirty="0"/>
                  <a:t>+</a:t>
                </a:r>
                <a:r>
                  <a:rPr lang="en-US" altLang="tr-TR" sz="1800" i="1" dirty="0" err="1"/>
                  <a:t>operationImpl</a:t>
                </a:r>
                <a:r>
                  <a:rPr lang="en-US" altLang="tr-TR" sz="1800" i="1" dirty="0"/>
                  <a:t>()</a:t>
                </a:r>
              </a:p>
            </p:txBody>
          </p:sp>
          <p:sp>
            <p:nvSpPr>
              <p:cNvPr id="85020" name="Line 33">
                <a:extLst>
                  <a:ext uri="{FF2B5EF4-FFF2-40B4-BE49-F238E27FC236}">
                    <a16:creationId xmlns:a16="http://schemas.microsoft.com/office/drawing/2014/main" id="{3D24B9AC-3D55-8095-ED0B-897521508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5" y="1326"/>
                <a:ext cx="110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21" name="Line 34">
                <a:extLst>
                  <a:ext uri="{FF2B5EF4-FFF2-40B4-BE49-F238E27FC236}">
                    <a16:creationId xmlns:a16="http://schemas.microsoft.com/office/drawing/2014/main" id="{0F7AE772-EB20-4A25-97A7-80DC24FA25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2" y="1398"/>
                <a:ext cx="110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5016" name="AutoShape 35">
              <a:extLst>
                <a:ext uri="{FF2B5EF4-FFF2-40B4-BE49-F238E27FC236}">
                  <a16:creationId xmlns:a16="http://schemas.microsoft.com/office/drawing/2014/main" id="{D747CD1A-1FAB-21F2-4758-4F5A28998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" y="1873"/>
              <a:ext cx="146" cy="16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</p:grpSp>
      <p:cxnSp>
        <p:nvCxnSpPr>
          <p:cNvPr id="85001" name="AutoShape 37">
            <a:extLst>
              <a:ext uri="{FF2B5EF4-FFF2-40B4-BE49-F238E27FC236}">
                <a16:creationId xmlns:a16="http://schemas.microsoft.com/office/drawing/2014/main" id="{20DC0FA5-C0D1-99D4-A877-F985F2AB40A6}"/>
              </a:ext>
            </a:extLst>
          </p:cNvPr>
          <p:cNvCxnSpPr>
            <a:cxnSpLocks noChangeShapeType="1"/>
            <a:stCxn id="85016" idx="3"/>
            <a:endCxn id="85034" idx="0"/>
          </p:cNvCxnSpPr>
          <p:nvPr/>
        </p:nvCxnSpPr>
        <p:spPr bwMode="auto">
          <a:xfrm rot="5400000">
            <a:off x="5233858" y="2855783"/>
            <a:ext cx="1436688" cy="187827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2" name="AutoShape 38">
            <a:extLst>
              <a:ext uri="{FF2B5EF4-FFF2-40B4-BE49-F238E27FC236}">
                <a16:creationId xmlns:a16="http://schemas.microsoft.com/office/drawing/2014/main" id="{5CB0BAE8-06CF-3D44-0DFC-A80E2689DE6F}"/>
              </a:ext>
            </a:extLst>
          </p:cNvPr>
          <p:cNvCxnSpPr>
            <a:cxnSpLocks noChangeShapeType="1"/>
            <a:stCxn id="85016" idx="3"/>
            <a:endCxn id="85029" idx="0"/>
          </p:cNvCxnSpPr>
          <p:nvPr/>
        </p:nvCxnSpPr>
        <p:spPr bwMode="auto">
          <a:xfrm rot="16200000" flipH="1">
            <a:off x="6610716" y="3357196"/>
            <a:ext cx="1427772" cy="86652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03" name="AutoShape 39">
            <a:extLst>
              <a:ext uri="{FF2B5EF4-FFF2-40B4-BE49-F238E27FC236}">
                <a16:creationId xmlns:a16="http://schemas.microsoft.com/office/drawing/2014/main" id="{16D2B1B9-AD45-E2CB-52BF-07EC07D56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88" y="2220913"/>
            <a:ext cx="436562" cy="231775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cxnSp>
        <p:nvCxnSpPr>
          <p:cNvPr id="85004" name="AutoShape 40">
            <a:extLst>
              <a:ext uri="{FF2B5EF4-FFF2-40B4-BE49-F238E27FC236}">
                <a16:creationId xmlns:a16="http://schemas.microsoft.com/office/drawing/2014/main" id="{7F48929C-F878-473C-16C1-6E261E41509B}"/>
              </a:ext>
            </a:extLst>
          </p:cNvPr>
          <p:cNvCxnSpPr>
            <a:cxnSpLocks noChangeShapeType="1"/>
            <a:stCxn id="85003" idx="3"/>
            <a:endCxn id="85020" idx="0"/>
          </p:cNvCxnSpPr>
          <p:nvPr/>
        </p:nvCxnSpPr>
        <p:spPr bwMode="auto">
          <a:xfrm>
            <a:off x="3498850" y="2336800"/>
            <a:ext cx="2422525" cy="15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5005" name="Group 41">
            <a:extLst>
              <a:ext uri="{FF2B5EF4-FFF2-40B4-BE49-F238E27FC236}">
                <a16:creationId xmlns:a16="http://schemas.microsoft.com/office/drawing/2014/main" id="{840F08FC-91C6-4442-EE65-615EE3D302D1}"/>
              </a:ext>
            </a:extLst>
          </p:cNvPr>
          <p:cNvGrpSpPr>
            <a:grpSpLocks/>
          </p:cNvGrpSpPr>
          <p:nvPr/>
        </p:nvGrpSpPr>
        <p:grpSpPr bwMode="auto">
          <a:xfrm>
            <a:off x="536574" y="5427663"/>
            <a:ext cx="3461493" cy="522287"/>
            <a:chOff x="329" y="1938"/>
            <a:chExt cx="2679" cy="329"/>
          </a:xfrm>
        </p:grpSpPr>
        <p:sp>
          <p:nvSpPr>
            <p:cNvPr id="85007" name="Text Box 42">
              <a:extLst>
                <a:ext uri="{FF2B5EF4-FFF2-40B4-BE49-F238E27FC236}">
                  <a16:creationId xmlns:a16="http://schemas.microsoft.com/office/drawing/2014/main" id="{164FEC63-F172-8206-D0D0-838273A88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" y="1976"/>
              <a:ext cx="266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2400" dirty="0" err="1"/>
                <a:t>impl.operationImpl</a:t>
              </a:r>
              <a:r>
                <a:rPr lang="en-US" altLang="tr-TR" sz="2400" dirty="0"/>
                <a:t>()</a:t>
              </a:r>
            </a:p>
          </p:txBody>
        </p:sp>
        <p:sp>
          <p:nvSpPr>
            <p:cNvPr id="85008" name="Line 43">
              <a:extLst>
                <a:ext uri="{FF2B5EF4-FFF2-40B4-BE49-F238E27FC236}">
                  <a16:creationId xmlns:a16="http://schemas.microsoft.com/office/drawing/2014/main" id="{E8B0D949-864E-84E2-BF7D-09B0206629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1938"/>
              <a:ext cx="147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9" name="Line 44">
              <a:extLst>
                <a:ext uri="{FF2B5EF4-FFF2-40B4-BE49-F238E27FC236}">
                  <a16:creationId xmlns:a16="http://schemas.microsoft.com/office/drawing/2014/main" id="{01A309F5-B3A1-5B49-9E44-B2CEFED32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9" y="1947"/>
              <a:ext cx="0" cy="1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0" name="Line 45">
              <a:extLst>
                <a:ext uri="{FF2B5EF4-FFF2-40B4-BE49-F238E27FC236}">
                  <a16:creationId xmlns:a16="http://schemas.microsoft.com/office/drawing/2014/main" id="{2C89AE05-D793-2254-B7D3-39B4A809C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" y="1947"/>
              <a:ext cx="2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1" name="Line 46">
              <a:extLst>
                <a:ext uri="{FF2B5EF4-FFF2-40B4-BE49-F238E27FC236}">
                  <a16:creationId xmlns:a16="http://schemas.microsoft.com/office/drawing/2014/main" id="{AF2F291F-1443-93EE-DD2B-8193EFB01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9" y="2067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2" name="Line 47">
              <a:extLst>
                <a:ext uri="{FF2B5EF4-FFF2-40B4-BE49-F238E27FC236}">
                  <a16:creationId xmlns:a16="http://schemas.microsoft.com/office/drawing/2014/main" id="{78DD53C6-1E53-A32C-B681-51FEC0060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2247"/>
              <a:ext cx="22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3" name="Line 48">
              <a:extLst>
                <a:ext uri="{FF2B5EF4-FFF2-40B4-BE49-F238E27FC236}">
                  <a16:creationId xmlns:a16="http://schemas.microsoft.com/office/drawing/2014/main" id="{20D8FFF4-823E-A285-44B3-BEE0B3885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5" y="2066"/>
              <a:ext cx="0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4" name="Line 49">
              <a:extLst>
                <a:ext uri="{FF2B5EF4-FFF2-40B4-BE49-F238E27FC236}">
                  <a16:creationId xmlns:a16="http://schemas.microsoft.com/office/drawing/2014/main" id="{5D6A6F38-23B8-F31F-879F-347355A8C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" y="1965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85006" name="AutoShape 50">
            <a:extLst>
              <a:ext uri="{FF2B5EF4-FFF2-40B4-BE49-F238E27FC236}">
                <a16:creationId xmlns:a16="http://schemas.microsoft.com/office/drawing/2014/main" id="{AB92A07A-83AA-DF4A-BF43-6A717F1F6DDB}"/>
              </a:ext>
            </a:extLst>
          </p:cNvPr>
          <p:cNvCxnSpPr>
            <a:cxnSpLocks noChangeShapeType="1"/>
            <a:stCxn id="85026" idx="1"/>
            <a:endCxn id="85007" idx="1"/>
          </p:cNvCxnSpPr>
          <p:nvPr/>
        </p:nvCxnSpPr>
        <p:spPr bwMode="auto">
          <a:xfrm rot="10800000" flipV="1">
            <a:off x="552080" y="2409487"/>
            <a:ext cx="676347" cy="3309481"/>
          </a:xfrm>
          <a:prstGeom prst="bentConnector3">
            <a:avLst>
              <a:gd name="adj1" fmla="val 133799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3E1F75-BCF9-55F3-B2C9-496D7359B185}"/>
              </a:ext>
            </a:extLst>
          </p:cNvPr>
          <p:cNvCxnSpPr>
            <a:stCxn id="85023" idx="3"/>
            <a:endCxn id="85040" idx="0"/>
          </p:cNvCxnSpPr>
          <p:nvPr/>
        </p:nvCxnSpPr>
        <p:spPr bwMode="auto">
          <a:xfrm flipH="1">
            <a:off x="2090738" y="2899231"/>
            <a:ext cx="12401" cy="8059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AFBD4F-5BF7-132F-218F-77C2B5F18260}"/>
              </a:ext>
            </a:extLst>
          </p:cNvPr>
          <p:cNvSpPr txBox="1"/>
          <p:nvPr/>
        </p:nvSpPr>
        <p:spPr>
          <a:xfrm>
            <a:off x="303168" y="6203453"/>
            <a:ext cx="8953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+mj-lt"/>
              </a:rPr>
              <a:t>Collaboration</a:t>
            </a:r>
            <a:r>
              <a:rPr lang="en-US" sz="2000" dirty="0">
                <a:latin typeface="+mj-lt"/>
              </a:rPr>
              <a:t>: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Abstraction forwards client requests to its Implementor object.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41E87-42A6-9C7F-E736-C8F7FC66981A}"/>
              </a:ext>
            </a:extLst>
          </p:cNvPr>
          <p:cNvSpPr txBox="1"/>
          <p:nvPr/>
        </p:nvSpPr>
        <p:spPr>
          <a:xfrm>
            <a:off x="7225281" y="577026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Participants</a:t>
            </a:r>
            <a:r>
              <a:rPr lang="en-US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B938A9A5-90E8-53B2-2B22-2380DEC5A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4800" dirty="0"/>
              <a:t>Using the Bridge </a:t>
            </a:r>
            <a:endParaRPr lang="en-US" altLang="tr-TR" sz="3600" dirty="0"/>
          </a:p>
        </p:txBody>
      </p:sp>
      <p:grpSp>
        <p:nvGrpSpPr>
          <p:cNvPr id="82947" name="Group 3">
            <a:extLst>
              <a:ext uri="{FF2B5EF4-FFF2-40B4-BE49-F238E27FC236}">
                <a16:creationId xmlns:a16="http://schemas.microsoft.com/office/drawing/2014/main" id="{ABAFC965-5871-8CC3-3AAE-1C19366D8A00}"/>
              </a:ext>
            </a:extLst>
          </p:cNvPr>
          <p:cNvGrpSpPr>
            <a:grpSpLocks/>
          </p:cNvGrpSpPr>
          <p:nvPr/>
        </p:nvGrpSpPr>
        <p:grpSpPr bwMode="auto">
          <a:xfrm>
            <a:off x="782638" y="3900488"/>
            <a:ext cx="1800225" cy="654050"/>
            <a:chOff x="265" y="2440"/>
            <a:chExt cx="1614" cy="412"/>
          </a:xfrm>
        </p:grpSpPr>
        <p:sp>
          <p:nvSpPr>
            <p:cNvPr id="82999" name="Rectangle 4">
              <a:extLst>
                <a:ext uri="{FF2B5EF4-FFF2-40B4-BE49-F238E27FC236}">
                  <a16:creationId xmlns:a16="http://schemas.microsoft.com/office/drawing/2014/main" id="{A83DD2E5-93A5-E1E5-F04E-329A7E4A6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" y="2440"/>
              <a:ext cx="1601" cy="4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83000" name="Text Box 5">
              <a:extLst>
                <a:ext uri="{FF2B5EF4-FFF2-40B4-BE49-F238E27FC236}">
                  <a16:creationId xmlns:a16="http://schemas.microsoft.com/office/drawing/2014/main" id="{FE9660BC-4EE8-EE35-A310-60DB73733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" y="2462"/>
              <a:ext cx="1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/>
                <a:t>IconWindow</a:t>
              </a:r>
            </a:p>
          </p:txBody>
        </p:sp>
        <p:sp>
          <p:nvSpPr>
            <p:cNvPr id="83001" name="Line 6">
              <a:extLst>
                <a:ext uri="{FF2B5EF4-FFF2-40B4-BE49-F238E27FC236}">
                  <a16:creationId xmlns:a16="http://schemas.microsoft.com/office/drawing/2014/main" id="{C74F52F2-36A3-7146-16EA-24F57D4A7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" y="2705"/>
              <a:ext cx="1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02" name="Line 7">
              <a:extLst>
                <a:ext uri="{FF2B5EF4-FFF2-40B4-BE49-F238E27FC236}">
                  <a16:creationId xmlns:a16="http://schemas.microsoft.com/office/drawing/2014/main" id="{C69EB6BD-4596-2C4F-54ED-D96954BEF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" y="2777"/>
              <a:ext cx="1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948" name="Group 8">
            <a:extLst>
              <a:ext uri="{FF2B5EF4-FFF2-40B4-BE49-F238E27FC236}">
                <a16:creationId xmlns:a16="http://schemas.microsoft.com/office/drawing/2014/main" id="{68D3528F-0E07-351A-58F0-3112F882BBCB}"/>
              </a:ext>
            </a:extLst>
          </p:cNvPr>
          <p:cNvGrpSpPr>
            <a:grpSpLocks/>
          </p:cNvGrpSpPr>
          <p:nvPr/>
        </p:nvGrpSpPr>
        <p:grpSpPr bwMode="auto">
          <a:xfrm>
            <a:off x="4176713" y="4418013"/>
            <a:ext cx="2038350" cy="914400"/>
            <a:chOff x="802" y="1061"/>
            <a:chExt cx="1127" cy="576"/>
          </a:xfrm>
        </p:grpSpPr>
        <p:sp>
          <p:nvSpPr>
            <p:cNvPr id="82994" name="Rectangle 9">
              <a:extLst>
                <a:ext uri="{FF2B5EF4-FFF2-40B4-BE49-F238E27FC236}">
                  <a16:creationId xmlns:a16="http://schemas.microsoft.com/office/drawing/2014/main" id="{32ED74D8-5F92-68EF-922A-C1A35DBBE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" y="1061"/>
              <a:ext cx="1115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82995" name="Text Box 10">
              <a:extLst>
                <a:ext uri="{FF2B5EF4-FFF2-40B4-BE49-F238E27FC236}">
                  <a16:creationId xmlns:a16="http://schemas.microsoft.com/office/drawing/2014/main" id="{37C2CC0A-9A51-BBC5-EE2D-F10EE6C16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" y="1074"/>
              <a:ext cx="93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/>
                <a:t>XWindowImpl</a:t>
              </a:r>
            </a:p>
          </p:txBody>
        </p:sp>
        <p:sp>
          <p:nvSpPr>
            <p:cNvPr id="82996" name="Text Box 11">
              <a:extLst>
                <a:ext uri="{FF2B5EF4-FFF2-40B4-BE49-F238E27FC236}">
                  <a16:creationId xmlns:a16="http://schemas.microsoft.com/office/drawing/2014/main" id="{6A6DC531-4C18-3C19-A227-395A8281E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" y="1377"/>
              <a:ext cx="9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+devDrawLine()</a:t>
              </a:r>
            </a:p>
          </p:txBody>
        </p:sp>
        <p:sp>
          <p:nvSpPr>
            <p:cNvPr id="82997" name="Line 12">
              <a:extLst>
                <a:ext uri="{FF2B5EF4-FFF2-40B4-BE49-F238E27FC236}">
                  <a16:creationId xmlns:a16="http://schemas.microsoft.com/office/drawing/2014/main" id="{6978368E-42F6-C3BE-59F9-CFAC6E0A5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" y="1326"/>
              <a:ext cx="11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98" name="Line 13">
              <a:extLst>
                <a:ext uri="{FF2B5EF4-FFF2-40B4-BE49-F238E27FC236}">
                  <a16:creationId xmlns:a16="http://schemas.microsoft.com/office/drawing/2014/main" id="{22B95378-E106-E7F1-15B6-A3D5F01FA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1398"/>
              <a:ext cx="11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949" name="Group 14">
            <a:extLst>
              <a:ext uri="{FF2B5EF4-FFF2-40B4-BE49-F238E27FC236}">
                <a16:creationId xmlns:a16="http://schemas.microsoft.com/office/drawing/2014/main" id="{0BD04FD5-2DDC-5E04-2C3D-72AF19E28361}"/>
              </a:ext>
            </a:extLst>
          </p:cNvPr>
          <p:cNvGrpSpPr>
            <a:grpSpLocks/>
          </p:cNvGrpSpPr>
          <p:nvPr/>
        </p:nvGrpSpPr>
        <p:grpSpPr bwMode="auto">
          <a:xfrm>
            <a:off x="6627813" y="4406900"/>
            <a:ext cx="2139950" cy="914400"/>
            <a:chOff x="802" y="1061"/>
            <a:chExt cx="1127" cy="576"/>
          </a:xfrm>
        </p:grpSpPr>
        <p:sp>
          <p:nvSpPr>
            <p:cNvPr id="82989" name="Rectangle 15">
              <a:extLst>
                <a:ext uri="{FF2B5EF4-FFF2-40B4-BE49-F238E27FC236}">
                  <a16:creationId xmlns:a16="http://schemas.microsoft.com/office/drawing/2014/main" id="{B0AB4FF3-0D45-4DCF-1F0D-E00FE5F9D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" y="1061"/>
              <a:ext cx="1115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82990" name="Text Box 16">
              <a:extLst>
                <a:ext uri="{FF2B5EF4-FFF2-40B4-BE49-F238E27FC236}">
                  <a16:creationId xmlns:a16="http://schemas.microsoft.com/office/drawing/2014/main" id="{AE39303B-FF4A-CA28-ABFB-6B30819F7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" y="1074"/>
              <a:ext cx="9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/>
                <a:t>MSWindowImpl</a:t>
              </a:r>
            </a:p>
          </p:txBody>
        </p:sp>
        <p:sp>
          <p:nvSpPr>
            <p:cNvPr id="82991" name="Text Box 17">
              <a:extLst>
                <a:ext uri="{FF2B5EF4-FFF2-40B4-BE49-F238E27FC236}">
                  <a16:creationId xmlns:a16="http://schemas.microsoft.com/office/drawing/2014/main" id="{9E500A67-C294-0C86-A378-5235C6313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" y="1377"/>
              <a:ext cx="9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+devDrawLine()</a:t>
              </a:r>
            </a:p>
          </p:txBody>
        </p:sp>
        <p:sp>
          <p:nvSpPr>
            <p:cNvPr id="82992" name="Line 18">
              <a:extLst>
                <a:ext uri="{FF2B5EF4-FFF2-40B4-BE49-F238E27FC236}">
                  <a16:creationId xmlns:a16="http://schemas.microsoft.com/office/drawing/2014/main" id="{A657A0A3-82DE-B71C-CAEE-813089680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" y="1326"/>
              <a:ext cx="11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93" name="Line 19">
              <a:extLst>
                <a:ext uri="{FF2B5EF4-FFF2-40B4-BE49-F238E27FC236}">
                  <a16:creationId xmlns:a16="http://schemas.microsoft.com/office/drawing/2014/main" id="{ABFDCFEF-8625-0ADF-80C5-275ABCF3A6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1398"/>
              <a:ext cx="11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950" name="Group 20">
            <a:extLst>
              <a:ext uri="{FF2B5EF4-FFF2-40B4-BE49-F238E27FC236}">
                <a16:creationId xmlns:a16="http://schemas.microsoft.com/office/drawing/2014/main" id="{E4019FC3-4923-1B5B-EE4D-6D9FAF06F999}"/>
              </a:ext>
            </a:extLst>
          </p:cNvPr>
          <p:cNvGrpSpPr>
            <a:grpSpLocks/>
          </p:cNvGrpSpPr>
          <p:nvPr/>
        </p:nvGrpSpPr>
        <p:grpSpPr bwMode="auto">
          <a:xfrm>
            <a:off x="1235075" y="1900238"/>
            <a:ext cx="2024063" cy="1174750"/>
            <a:chOff x="802" y="1061"/>
            <a:chExt cx="1127" cy="740"/>
          </a:xfrm>
        </p:grpSpPr>
        <p:grpSp>
          <p:nvGrpSpPr>
            <p:cNvPr id="82982" name="Group 21">
              <a:extLst>
                <a:ext uri="{FF2B5EF4-FFF2-40B4-BE49-F238E27FC236}">
                  <a16:creationId xmlns:a16="http://schemas.microsoft.com/office/drawing/2014/main" id="{CE277BC6-A86C-5279-5519-82E26D1382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2" y="1061"/>
              <a:ext cx="1127" cy="576"/>
              <a:chOff x="802" y="1061"/>
              <a:chExt cx="1127" cy="576"/>
            </a:xfrm>
          </p:grpSpPr>
          <p:sp>
            <p:nvSpPr>
              <p:cNvPr id="82984" name="Rectangle 22">
                <a:extLst>
                  <a:ext uri="{FF2B5EF4-FFF2-40B4-BE49-F238E27FC236}">
                    <a16:creationId xmlns:a16="http://schemas.microsoft.com/office/drawing/2014/main" id="{79894502-89B5-1B7D-4D59-D9C24F2A3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" y="1061"/>
                <a:ext cx="1115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800"/>
              </a:p>
            </p:txBody>
          </p:sp>
          <p:sp>
            <p:nvSpPr>
              <p:cNvPr id="82985" name="Text Box 23">
                <a:extLst>
                  <a:ext uri="{FF2B5EF4-FFF2-40B4-BE49-F238E27FC236}">
                    <a16:creationId xmlns:a16="http://schemas.microsoft.com/office/drawing/2014/main" id="{969FD0B0-D93F-4624-496E-96AEADF2BB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2" y="1074"/>
                <a:ext cx="5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800" b="1" i="1"/>
                  <a:t>Widget</a:t>
                </a:r>
              </a:p>
            </p:txBody>
          </p:sp>
          <p:sp>
            <p:nvSpPr>
              <p:cNvPr id="82986" name="Text Box 24">
                <a:extLst>
                  <a:ext uri="{FF2B5EF4-FFF2-40B4-BE49-F238E27FC236}">
                    <a16:creationId xmlns:a16="http://schemas.microsoft.com/office/drawing/2014/main" id="{11214283-1B2F-1617-ECD5-69E09AE49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2" y="1377"/>
                <a:ext cx="111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800" i="1"/>
                  <a:t>+drawRectangle()</a:t>
                </a:r>
              </a:p>
            </p:txBody>
          </p:sp>
          <p:sp>
            <p:nvSpPr>
              <p:cNvPr id="82987" name="Line 25">
                <a:extLst>
                  <a:ext uri="{FF2B5EF4-FFF2-40B4-BE49-F238E27FC236}">
                    <a16:creationId xmlns:a16="http://schemas.microsoft.com/office/drawing/2014/main" id="{75F031BE-C532-A5D5-C2B1-9AFF704E3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5" y="1326"/>
                <a:ext cx="11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88" name="Line 26">
                <a:extLst>
                  <a:ext uri="{FF2B5EF4-FFF2-40B4-BE49-F238E27FC236}">
                    <a16:creationId xmlns:a16="http://schemas.microsoft.com/office/drawing/2014/main" id="{66CD6A38-A063-DABB-648C-6B93DB0F7F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2" y="1398"/>
                <a:ext cx="11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983" name="AutoShape 27">
              <a:extLst>
                <a:ext uri="{FF2B5EF4-FFF2-40B4-BE49-F238E27FC236}">
                  <a16:creationId xmlns:a16="http://schemas.microsoft.com/office/drawing/2014/main" id="{38F90AD5-F4C1-E2C6-0317-A8CD88C24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1637"/>
              <a:ext cx="146" cy="16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</p:grpSp>
      <p:grpSp>
        <p:nvGrpSpPr>
          <p:cNvPr id="82951" name="Group 28">
            <a:extLst>
              <a:ext uri="{FF2B5EF4-FFF2-40B4-BE49-F238E27FC236}">
                <a16:creationId xmlns:a16="http://schemas.microsoft.com/office/drawing/2014/main" id="{A3374C0D-596C-4E2A-C373-D254F2035F37}"/>
              </a:ext>
            </a:extLst>
          </p:cNvPr>
          <p:cNvGrpSpPr>
            <a:grpSpLocks/>
          </p:cNvGrpSpPr>
          <p:nvPr/>
        </p:nvGrpSpPr>
        <p:grpSpPr bwMode="auto">
          <a:xfrm>
            <a:off x="6132513" y="2133600"/>
            <a:ext cx="1957387" cy="1158875"/>
            <a:chOff x="3727" y="1307"/>
            <a:chExt cx="1233" cy="730"/>
          </a:xfrm>
        </p:grpSpPr>
        <p:grpSp>
          <p:nvGrpSpPr>
            <p:cNvPr id="82975" name="Group 29">
              <a:extLst>
                <a:ext uri="{FF2B5EF4-FFF2-40B4-BE49-F238E27FC236}">
                  <a16:creationId xmlns:a16="http://schemas.microsoft.com/office/drawing/2014/main" id="{C3996115-A208-99EE-1737-2FEF1F7B8E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7" y="1307"/>
              <a:ext cx="1233" cy="576"/>
              <a:chOff x="802" y="1061"/>
              <a:chExt cx="1127" cy="576"/>
            </a:xfrm>
          </p:grpSpPr>
          <p:sp>
            <p:nvSpPr>
              <p:cNvPr id="82977" name="Rectangle 30">
                <a:extLst>
                  <a:ext uri="{FF2B5EF4-FFF2-40B4-BE49-F238E27FC236}">
                    <a16:creationId xmlns:a16="http://schemas.microsoft.com/office/drawing/2014/main" id="{3FD8849E-269E-1185-EEC7-AA3333B9C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" y="1061"/>
                <a:ext cx="1115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800"/>
              </a:p>
            </p:txBody>
          </p:sp>
          <p:sp>
            <p:nvSpPr>
              <p:cNvPr id="82978" name="Text Box 31">
                <a:extLst>
                  <a:ext uri="{FF2B5EF4-FFF2-40B4-BE49-F238E27FC236}">
                    <a16:creationId xmlns:a16="http://schemas.microsoft.com/office/drawing/2014/main" id="{E9E6CA45-91DA-3546-4883-EA4ABA4B66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2" y="1074"/>
                <a:ext cx="88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800" b="1" i="1"/>
                  <a:t>WindowImpl</a:t>
                </a:r>
              </a:p>
            </p:txBody>
          </p:sp>
          <p:sp>
            <p:nvSpPr>
              <p:cNvPr id="82979" name="Text Box 32">
                <a:extLst>
                  <a:ext uri="{FF2B5EF4-FFF2-40B4-BE49-F238E27FC236}">
                    <a16:creationId xmlns:a16="http://schemas.microsoft.com/office/drawing/2014/main" id="{D739454F-41A9-FD01-9DC6-BCDBD3C280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2" y="1377"/>
                <a:ext cx="103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800" i="1"/>
                  <a:t>+devDrawLine()</a:t>
                </a:r>
              </a:p>
            </p:txBody>
          </p:sp>
          <p:sp>
            <p:nvSpPr>
              <p:cNvPr id="82980" name="Line 33">
                <a:extLst>
                  <a:ext uri="{FF2B5EF4-FFF2-40B4-BE49-F238E27FC236}">
                    <a16:creationId xmlns:a16="http://schemas.microsoft.com/office/drawing/2014/main" id="{59BB0744-671D-C06A-6D16-6218DA58A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5" y="1326"/>
                <a:ext cx="11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81" name="Line 34">
                <a:extLst>
                  <a:ext uri="{FF2B5EF4-FFF2-40B4-BE49-F238E27FC236}">
                    <a16:creationId xmlns:a16="http://schemas.microsoft.com/office/drawing/2014/main" id="{E9019FA9-995E-9690-99F3-760C6B1264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2" y="1398"/>
                <a:ext cx="11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976" name="AutoShape 35">
              <a:extLst>
                <a:ext uri="{FF2B5EF4-FFF2-40B4-BE49-F238E27FC236}">
                  <a16:creationId xmlns:a16="http://schemas.microsoft.com/office/drawing/2014/main" id="{E5A600F1-7AEE-B6FA-F046-805A11CD7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" y="1873"/>
              <a:ext cx="146" cy="16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</p:grpSp>
      <p:cxnSp>
        <p:nvCxnSpPr>
          <p:cNvPr id="82952" name="AutoShape 36">
            <a:extLst>
              <a:ext uri="{FF2B5EF4-FFF2-40B4-BE49-F238E27FC236}">
                <a16:creationId xmlns:a16="http://schemas.microsoft.com/office/drawing/2014/main" id="{E6B04C1E-BA12-1C5C-3E1C-D5799C0BE256}"/>
              </a:ext>
            </a:extLst>
          </p:cNvPr>
          <p:cNvCxnSpPr>
            <a:cxnSpLocks noChangeShapeType="1"/>
            <a:stCxn id="82983" idx="3"/>
            <a:endCxn id="82999" idx="0"/>
          </p:cNvCxnSpPr>
          <p:nvPr/>
        </p:nvCxnSpPr>
        <p:spPr bwMode="auto">
          <a:xfrm rot="5400000">
            <a:off x="1545432" y="3220244"/>
            <a:ext cx="825500" cy="5349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3" name="AutoShape 37">
            <a:extLst>
              <a:ext uri="{FF2B5EF4-FFF2-40B4-BE49-F238E27FC236}">
                <a16:creationId xmlns:a16="http://schemas.microsoft.com/office/drawing/2014/main" id="{0D4057DD-002E-9095-E79E-2B055B366692}"/>
              </a:ext>
            </a:extLst>
          </p:cNvPr>
          <p:cNvCxnSpPr>
            <a:cxnSpLocks noChangeShapeType="1"/>
            <a:stCxn id="82976" idx="3"/>
            <a:endCxn id="82994" idx="0"/>
          </p:cNvCxnSpPr>
          <p:nvPr/>
        </p:nvCxnSpPr>
        <p:spPr bwMode="auto">
          <a:xfrm rot="5400000">
            <a:off x="5594350" y="2905125"/>
            <a:ext cx="1125538" cy="1900238"/>
          </a:xfrm>
          <a:prstGeom prst="bentConnector3">
            <a:avLst>
              <a:gd name="adj1" fmla="val 49931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4" name="AutoShape 38">
            <a:extLst>
              <a:ext uri="{FF2B5EF4-FFF2-40B4-BE49-F238E27FC236}">
                <a16:creationId xmlns:a16="http://schemas.microsoft.com/office/drawing/2014/main" id="{3E3A23CC-5DA9-A8FA-DCF3-B340C5E998DF}"/>
              </a:ext>
            </a:extLst>
          </p:cNvPr>
          <p:cNvCxnSpPr>
            <a:cxnSpLocks noChangeShapeType="1"/>
            <a:stCxn id="82976" idx="3"/>
            <a:endCxn id="82989" idx="0"/>
          </p:cNvCxnSpPr>
          <p:nvPr/>
        </p:nvCxnSpPr>
        <p:spPr bwMode="auto">
          <a:xfrm rot="16200000" flipH="1">
            <a:off x="6850856" y="3548857"/>
            <a:ext cx="1114425" cy="6016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55" name="AutoShape 39">
            <a:extLst>
              <a:ext uri="{FF2B5EF4-FFF2-40B4-BE49-F238E27FC236}">
                <a16:creationId xmlns:a16="http://schemas.microsoft.com/office/drawing/2014/main" id="{DAC2F1B2-ECA6-0284-AD39-BDB904A2D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2436813"/>
            <a:ext cx="436562" cy="231775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cxnSp>
        <p:nvCxnSpPr>
          <p:cNvPr id="82956" name="AutoShape 40">
            <a:extLst>
              <a:ext uri="{FF2B5EF4-FFF2-40B4-BE49-F238E27FC236}">
                <a16:creationId xmlns:a16="http://schemas.microsoft.com/office/drawing/2014/main" id="{EF3BEE3D-8B59-9DFE-2796-02DCA02B5B92}"/>
              </a:ext>
            </a:extLst>
          </p:cNvPr>
          <p:cNvCxnSpPr>
            <a:cxnSpLocks noChangeShapeType="1"/>
            <a:stCxn id="82955" idx="3"/>
            <a:endCxn id="82980" idx="0"/>
          </p:cNvCxnSpPr>
          <p:nvPr/>
        </p:nvCxnSpPr>
        <p:spPr bwMode="auto">
          <a:xfrm>
            <a:off x="3714750" y="2552700"/>
            <a:ext cx="2422525" cy="15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2957" name="Group 41">
            <a:extLst>
              <a:ext uri="{FF2B5EF4-FFF2-40B4-BE49-F238E27FC236}">
                <a16:creationId xmlns:a16="http://schemas.microsoft.com/office/drawing/2014/main" id="{2D4C2175-2DC1-123B-C774-E6BDCFFC5227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4818063"/>
            <a:ext cx="3065596" cy="781050"/>
            <a:chOff x="329" y="1938"/>
            <a:chExt cx="2499" cy="311"/>
          </a:xfrm>
        </p:grpSpPr>
        <p:sp>
          <p:nvSpPr>
            <p:cNvPr id="82967" name="Text Box 42">
              <a:extLst>
                <a:ext uri="{FF2B5EF4-FFF2-40B4-BE49-F238E27FC236}">
                  <a16:creationId xmlns:a16="http://schemas.microsoft.com/office/drawing/2014/main" id="{7EB99209-38F0-7F03-EE57-37AD1C3BAC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" y="1976"/>
              <a:ext cx="248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 dirty="0" err="1"/>
                <a:t>impl.devDrawLine</a:t>
              </a:r>
              <a:r>
                <a:rPr lang="en-US" altLang="tr-TR" sz="1800" b="1" dirty="0"/>
                <a:t>(l1);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 dirty="0" err="1"/>
                <a:t>impl.devDrawLine</a:t>
              </a:r>
              <a:r>
                <a:rPr lang="en-US" altLang="tr-TR" sz="1800" b="1" dirty="0"/>
                <a:t>(l2);..</a:t>
              </a:r>
            </a:p>
          </p:txBody>
        </p:sp>
        <p:sp>
          <p:nvSpPr>
            <p:cNvPr id="82968" name="Line 43">
              <a:extLst>
                <a:ext uri="{FF2B5EF4-FFF2-40B4-BE49-F238E27FC236}">
                  <a16:creationId xmlns:a16="http://schemas.microsoft.com/office/drawing/2014/main" id="{2543E79A-6D26-5DF5-114A-67B150DC0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1938"/>
              <a:ext cx="147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9" name="Line 44">
              <a:extLst>
                <a:ext uri="{FF2B5EF4-FFF2-40B4-BE49-F238E27FC236}">
                  <a16:creationId xmlns:a16="http://schemas.microsoft.com/office/drawing/2014/main" id="{717045FF-9FD8-9445-9151-74305DE47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9" y="1947"/>
              <a:ext cx="0" cy="1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0" name="Line 45">
              <a:extLst>
                <a:ext uri="{FF2B5EF4-FFF2-40B4-BE49-F238E27FC236}">
                  <a16:creationId xmlns:a16="http://schemas.microsoft.com/office/drawing/2014/main" id="{29F67DA3-A2C0-8F4C-0503-ECCDA49CC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" y="1947"/>
              <a:ext cx="2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1" name="Line 46">
              <a:extLst>
                <a:ext uri="{FF2B5EF4-FFF2-40B4-BE49-F238E27FC236}">
                  <a16:creationId xmlns:a16="http://schemas.microsoft.com/office/drawing/2014/main" id="{296DC0A9-C08E-E2F5-7872-F4F7A5D7E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9" y="2067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2" name="Line 47">
              <a:extLst>
                <a:ext uri="{FF2B5EF4-FFF2-40B4-BE49-F238E27FC236}">
                  <a16:creationId xmlns:a16="http://schemas.microsoft.com/office/drawing/2014/main" id="{DCAD9B24-FB4E-2D5B-80C3-71867E0EC2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2247"/>
              <a:ext cx="22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3" name="Line 48">
              <a:extLst>
                <a:ext uri="{FF2B5EF4-FFF2-40B4-BE49-F238E27FC236}">
                  <a16:creationId xmlns:a16="http://schemas.microsoft.com/office/drawing/2014/main" id="{14AFA0AD-0E8D-326C-2FCB-F2712CD27F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5" y="2066"/>
              <a:ext cx="0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4" name="Line 49">
              <a:extLst>
                <a:ext uri="{FF2B5EF4-FFF2-40B4-BE49-F238E27FC236}">
                  <a16:creationId xmlns:a16="http://schemas.microsoft.com/office/drawing/2014/main" id="{BCE526B0-789D-A3CC-555F-3645D00A5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" y="1965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82958" name="AutoShape 50">
            <a:extLst>
              <a:ext uri="{FF2B5EF4-FFF2-40B4-BE49-F238E27FC236}">
                <a16:creationId xmlns:a16="http://schemas.microsoft.com/office/drawing/2014/main" id="{A5FDA8CD-15CE-B9F7-B07A-611ADE38D391}"/>
              </a:ext>
            </a:extLst>
          </p:cNvPr>
          <p:cNvCxnSpPr>
            <a:cxnSpLocks noChangeShapeType="1"/>
            <a:stCxn id="82986" idx="1"/>
            <a:endCxn id="82967" idx="1"/>
          </p:cNvCxnSpPr>
          <p:nvPr/>
        </p:nvCxnSpPr>
        <p:spPr bwMode="auto">
          <a:xfrm rot="10800000" flipV="1">
            <a:off x="729097" y="2585244"/>
            <a:ext cx="505979" cy="2650969"/>
          </a:xfrm>
          <a:prstGeom prst="bentConnector3">
            <a:avLst>
              <a:gd name="adj1" fmla="val 14518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59" name="Text Box 51">
            <a:extLst>
              <a:ext uri="{FF2B5EF4-FFF2-40B4-BE49-F238E27FC236}">
                <a16:creationId xmlns:a16="http://schemas.microsoft.com/office/drawing/2014/main" id="{A241B8B8-25C2-F4BE-1D9C-1E7E8E496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5822950"/>
            <a:ext cx="4235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We can extend Window abstraction with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more window types easily</a:t>
            </a:r>
          </a:p>
        </p:txBody>
      </p:sp>
      <p:sp>
        <p:nvSpPr>
          <p:cNvPr id="82960" name="Text Box 52">
            <a:extLst>
              <a:ext uri="{FF2B5EF4-FFF2-40B4-BE49-F238E27FC236}">
                <a16:creationId xmlns:a16="http://schemas.microsoft.com/office/drawing/2014/main" id="{D8592221-39EF-0FC3-F224-C03A214A5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825" y="5802313"/>
            <a:ext cx="305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We can add other platforms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to implement a window</a:t>
            </a:r>
          </a:p>
        </p:txBody>
      </p:sp>
      <p:grpSp>
        <p:nvGrpSpPr>
          <p:cNvPr id="82961" name="Group 53">
            <a:extLst>
              <a:ext uri="{FF2B5EF4-FFF2-40B4-BE49-F238E27FC236}">
                <a16:creationId xmlns:a16="http://schemas.microsoft.com/office/drawing/2014/main" id="{256F2B4C-689C-C923-53FB-43AA70CCE5E0}"/>
              </a:ext>
            </a:extLst>
          </p:cNvPr>
          <p:cNvGrpSpPr>
            <a:grpSpLocks/>
          </p:cNvGrpSpPr>
          <p:nvPr/>
        </p:nvGrpSpPr>
        <p:grpSpPr bwMode="auto">
          <a:xfrm>
            <a:off x="2787650" y="3829050"/>
            <a:ext cx="1239838" cy="654050"/>
            <a:chOff x="265" y="2440"/>
            <a:chExt cx="1614" cy="412"/>
          </a:xfrm>
        </p:grpSpPr>
        <p:sp>
          <p:nvSpPr>
            <p:cNvPr id="82963" name="Rectangle 54">
              <a:extLst>
                <a:ext uri="{FF2B5EF4-FFF2-40B4-BE49-F238E27FC236}">
                  <a16:creationId xmlns:a16="http://schemas.microsoft.com/office/drawing/2014/main" id="{B028F439-D8B2-E9EA-B469-6C8ECD15E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" y="2440"/>
              <a:ext cx="1601" cy="4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82964" name="Text Box 55">
              <a:extLst>
                <a:ext uri="{FF2B5EF4-FFF2-40B4-BE49-F238E27FC236}">
                  <a16:creationId xmlns:a16="http://schemas.microsoft.com/office/drawing/2014/main" id="{75D8A4B7-2F20-B98C-BF35-D71873BDF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" y="2462"/>
              <a:ext cx="13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/>
                <a:t>Window</a:t>
              </a:r>
            </a:p>
          </p:txBody>
        </p:sp>
        <p:sp>
          <p:nvSpPr>
            <p:cNvPr id="82965" name="Line 56">
              <a:extLst>
                <a:ext uri="{FF2B5EF4-FFF2-40B4-BE49-F238E27FC236}">
                  <a16:creationId xmlns:a16="http://schemas.microsoft.com/office/drawing/2014/main" id="{420FE3A5-B3BD-5EB6-672F-708EBA0C8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" y="2705"/>
              <a:ext cx="1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6" name="Line 57">
              <a:extLst>
                <a:ext uri="{FF2B5EF4-FFF2-40B4-BE49-F238E27FC236}">
                  <a16:creationId xmlns:a16="http://schemas.microsoft.com/office/drawing/2014/main" id="{A0FBD8F1-E2E8-C998-9DD4-E53D48F74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" y="2777"/>
              <a:ext cx="1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82962" name="AutoShape 58">
            <a:extLst>
              <a:ext uri="{FF2B5EF4-FFF2-40B4-BE49-F238E27FC236}">
                <a16:creationId xmlns:a16="http://schemas.microsoft.com/office/drawing/2014/main" id="{1AB344D2-44DF-FA87-18DA-FABA12FD27AE}"/>
              </a:ext>
            </a:extLst>
          </p:cNvPr>
          <p:cNvCxnSpPr>
            <a:cxnSpLocks noChangeShapeType="1"/>
            <a:stCxn id="82983" idx="3"/>
            <a:endCxn id="82963" idx="0"/>
          </p:cNvCxnSpPr>
          <p:nvPr/>
        </p:nvCxnSpPr>
        <p:spPr bwMode="auto">
          <a:xfrm rot="16200000" flipH="1">
            <a:off x="2442369" y="2858294"/>
            <a:ext cx="754062" cy="1187450"/>
          </a:xfrm>
          <a:prstGeom prst="bentConnector3">
            <a:avLst>
              <a:gd name="adj1" fmla="val 49894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9EF794-DD7B-4DD9-803D-2C33BD7D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Implementor vs Abstraction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36074-6A17-2029-900F-536F494AD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Implementor interface does </a:t>
            </a:r>
            <a:r>
              <a:rPr lang="en-US" sz="3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not</a:t>
            </a:r>
            <a:r>
              <a:rPr lang="en-US" sz="3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have to correspond exactly to Abstraction's interface.</a:t>
            </a:r>
          </a:p>
          <a:p>
            <a:r>
              <a:rPr lang="en-US" sz="30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T</a:t>
            </a:r>
            <a:r>
              <a:rPr lang="en-US" sz="3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he two interfaces can be quite different.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the Implementor interface provides only 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primitive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operations,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drawLine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,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movePoint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Abstraction defines 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higher-level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operations based on these primitives.</a:t>
            </a:r>
          </a:p>
          <a:p>
            <a:pPr lvl="2"/>
            <a:r>
              <a:rPr lang="en-US" dirty="0" err="1">
                <a:latin typeface="+mj-lt"/>
                <a:cs typeface="Times New Roman" panose="02020603050405020304" pitchFamily="18" charset="0"/>
              </a:rPr>
              <a:t>drawBorder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drawBoundingBox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9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C6FBACBA-01B6-D6DE-EAA6-3DDA98ACA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Bridge-Applicability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420AB847-EFAC-972A-99E5-5611813FC9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335291"/>
            <a:ext cx="8307421" cy="4532109"/>
          </a:xfrm>
        </p:spPr>
        <p:txBody>
          <a:bodyPr/>
          <a:lstStyle/>
          <a:p>
            <a:r>
              <a:rPr lang="en-US" altLang="tr-TR" sz="2800" dirty="0">
                <a:latin typeface="+mj-lt"/>
              </a:rPr>
              <a:t>You want to select (or switch) implementation of an abstraction at runtime</a:t>
            </a:r>
          </a:p>
          <a:p>
            <a:pPr lvl="1"/>
            <a:r>
              <a:rPr lang="en-US" altLang="tr-TR" sz="2400" b="1" dirty="0">
                <a:latin typeface="+mj-lt"/>
              </a:rPr>
              <a:t>Inheritance</a:t>
            </a:r>
            <a:r>
              <a:rPr lang="en-US" altLang="tr-TR" sz="2400" dirty="0">
                <a:latin typeface="+mj-lt"/>
              </a:rPr>
              <a:t> binds implementation to abstraction </a:t>
            </a:r>
            <a:r>
              <a:rPr lang="en-US" altLang="tr-TR" sz="2400" b="1" dirty="0">
                <a:latin typeface="+mj-lt"/>
              </a:rPr>
              <a:t>permanently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Both the abstractions and their implementations should be extensible by subclassing. 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Inheritance is not practical</a:t>
            </a:r>
            <a:endParaRPr 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r>
              <a:rPr lang="en-US" altLang="tr-TR" sz="2800" dirty="0">
                <a:latin typeface="+mj-lt"/>
              </a:rPr>
              <a:t>Changes on the implementation of an abstraction </a:t>
            </a:r>
            <a:r>
              <a:rPr lang="en-US" altLang="tr-TR" sz="2000" dirty="0">
                <a:latin typeface="+mj-lt"/>
              </a:rPr>
              <a:t>(</a:t>
            </a:r>
            <a:r>
              <a:rPr lang="en-US" altLang="tr-TR" sz="2000" dirty="0" err="1">
                <a:latin typeface="+mj-lt"/>
              </a:rPr>
              <a:t>RefinedAbstraction</a:t>
            </a:r>
            <a:r>
              <a:rPr lang="en-US" altLang="tr-TR" sz="2000" dirty="0">
                <a:latin typeface="+mj-lt"/>
              </a:rPr>
              <a:t>) </a:t>
            </a:r>
            <a:r>
              <a:rPr lang="en-US" altLang="tr-TR" sz="2800" dirty="0">
                <a:latin typeface="+mj-lt"/>
              </a:rPr>
              <a:t>should not require recompilation of client codes</a:t>
            </a:r>
          </a:p>
          <a:p>
            <a:r>
              <a:rPr lang="en-US" altLang="tr-TR" sz="2800" dirty="0">
                <a:latin typeface="+mj-lt"/>
              </a:rPr>
              <a:t>Want to hide the implementation of an abstraction completely from clients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>
            <a:extLst>
              <a:ext uri="{FF2B5EF4-FFF2-40B4-BE49-F238E27FC236}">
                <a16:creationId xmlns:a16="http://schemas.microsoft.com/office/drawing/2014/main" id="{77C428E2-3281-909B-E63E-53791DC0D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4000" dirty="0"/>
              <a:t>Hide implementation from clients</a:t>
            </a:r>
            <a:endParaRPr lang="tr-TR" altLang="tr-TR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AD3E7-4C57-41EB-B1FF-BCD65AFA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600200"/>
            <a:ext cx="8686800" cy="4525963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Using just an interface the client can cheat!  </a:t>
            </a:r>
          </a:p>
          <a:p>
            <a:pPr marL="0" indent="0">
              <a:buFontTx/>
              <a:buNone/>
              <a:defRPr/>
            </a:pPr>
            <a:endParaRPr lang="en-US" sz="2800" dirty="0">
              <a:latin typeface="Comic Sans MS" panose="030F0702030302020204" pitchFamily="66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</a:rPr>
              <a:t>Abstraction widget = new </a:t>
            </a:r>
            <a:r>
              <a:rPr lang="en-US" sz="2400" dirty="0" err="1">
                <a:latin typeface="Consolas" panose="020B0609020204030204" pitchFamily="49" charset="0"/>
              </a:rPr>
              <a:t>ConcreteImplA</a:t>
            </a:r>
            <a:r>
              <a:rPr lang="en-US" sz="2400" dirty="0">
                <a:latin typeface="Consolas" panose="020B0609020204030204" pitchFamily="49" charset="0"/>
              </a:rPr>
              <a:t>(); </a:t>
            </a:r>
          </a:p>
          <a:p>
            <a:pPr marL="0" indent="0">
              <a:buFontTx/>
              <a:buNone/>
              <a:defRPr/>
            </a:pPr>
            <a:r>
              <a:rPr lang="en-US" sz="2400" dirty="0" err="1">
                <a:latin typeface="Consolas" panose="020B0609020204030204" pitchFamily="49" charset="0"/>
              </a:rPr>
              <a:t>widget.operation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</a:rPr>
              <a:t>((</a:t>
            </a:r>
            <a:r>
              <a:rPr lang="en-US" sz="2400" dirty="0" err="1">
                <a:latin typeface="Consolas" panose="020B0609020204030204" pitchFamily="49" charset="0"/>
              </a:rPr>
              <a:t>ConcreteImplA</a:t>
            </a:r>
            <a:r>
              <a:rPr lang="en-US" sz="2400" dirty="0">
                <a:latin typeface="Consolas" panose="020B0609020204030204" pitchFamily="49" charset="0"/>
              </a:rPr>
              <a:t>) widget).</a:t>
            </a:r>
            <a:r>
              <a:rPr lang="en-US" sz="2400" dirty="0" err="1">
                <a:latin typeface="Consolas" panose="020B0609020204030204" pitchFamily="49" charset="0"/>
              </a:rPr>
              <a:t>concreteOperation</a:t>
            </a:r>
            <a:r>
              <a:rPr lang="en-US" sz="2400" dirty="0">
                <a:latin typeface="Consolas" panose="020B0609020204030204" pitchFamily="49" charset="0"/>
              </a:rPr>
              <a:t>(); 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</a:rPr>
              <a:t>//cheating</a:t>
            </a:r>
          </a:p>
          <a:p>
            <a:pPr marL="0" indent="0">
              <a:buFontTx/>
              <a:buNone/>
              <a:defRPr/>
            </a:pPr>
            <a:endParaRPr lang="en-US" sz="2400" dirty="0">
              <a:latin typeface="Comic Sans MS" panose="030F0702030302020204" pitchFamily="66" charset="0"/>
            </a:endParaRPr>
          </a:p>
          <a:p>
            <a:pPr>
              <a:defRPr/>
            </a:pPr>
            <a:r>
              <a:rPr lang="en-US" sz="2800" dirty="0"/>
              <a:t>In the Bridge pattern the client code cannot access the implementation</a:t>
            </a:r>
          </a:p>
          <a:p>
            <a:pPr lvl="1">
              <a:defRPr/>
            </a:pPr>
            <a:r>
              <a:rPr lang="en-US" sz="2400" dirty="0"/>
              <a:t>No inheritance </a:t>
            </a:r>
            <a:r>
              <a:rPr lang="en-US" sz="2400" dirty="0">
                <a:sym typeface="Wingdings" panose="05000000000000000000" pitchFamily="2" charset="2"/>
              </a:rPr>
              <a:t> no casting</a:t>
            </a:r>
            <a:br>
              <a:rPr lang="en-US" sz="2400" dirty="0"/>
            </a:br>
            <a:endParaRPr lang="tr-TR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>
            <a:extLst>
              <a:ext uri="{FF2B5EF4-FFF2-40B4-BE49-F238E27FC236}">
                <a16:creationId xmlns:a16="http://schemas.microsoft.com/office/drawing/2014/main" id="{0A5C4C91-4473-2BFA-B2A9-C63C9043A2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4000" dirty="0"/>
              <a:t>Hide implementation from clients</a:t>
            </a:r>
            <a:endParaRPr lang="tr-TR" altLang="tr-TR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BCDD-18D1-4A0E-8AB9-7171BCFE2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27" y="1368745"/>
            <a:ext cx="8898673" cy="4532109"/>
          </a:xfrm>
        </p:spPr>
        <p:txBody>
          <a:bodyPr/>
          <a:lstStyle/>
          <a:p>
            <a:pPr>
              <a:defRPr/>
            </a:pPr>
            <a:r>
              <a:rPr lang="tr-TR" sz="2400" dirty="0"/>
              <a:t>Java uses Bridge to prevent programmer from accessing platform specific implementations of interface widgets, etc.</a:t>
            </a:r>
            <a:endParaRPr lang="en-US" sz="2400" dirty="0"/>
          </a:p>
          <a:p>
            <a:pPr lvl="1">
              <a:defRPr/>
            </a:pPr>
            <a:r>
              <a:rPr lang="en-US" sz="1600" dirty="0"/>
              <a:t>It is actually about decoupling for extensibility</a:t>
            </a:r>
            <a:endParaRPr lang="tr-TR" sz="2400" dirty="0"/>
          </a:p>
          <a:p>
            <a:pPr marL="0" indent="0">
              <a:buFontTx/>
              <a:buNone/>
              <a:defRPr/>
            </a:pPr>
            <a:r>
              <a:rPr lang="tr-TR" sz="2400" dirty="0">
                <a:latin typeface="Consolas" panose="020B0609020204030204" pitchFamily="49" charset="0"/>
              </a:rPr>
              <a:t>public synchronized void setCursor(Cursor cursor) {</a:t>
            </a:r>
          </a:p>
          <a:p>
            <a:pPr marL="0" indent="0">
              <a:buFontTx/>
              <a:buNone/>
              <a:defRPr/>
            </a:pPr>
            <a:r>
              <a:rPr lang="tr-TR" sz="2400" dirty="0">
                <a:latin typeface="Consolas" panose="020B0609020204030204" pitchFamily="49" charset="0"/>
              </a:rPr>
              <a:t>      this.cursor = cursor;</a:t>
            </a:r>
          </a:p>
          <a:p>
            <a:pPr marL="0" indent="0">
              <a:buFontTx/>
              <a:buNone/>
              <a:defRPr/>
            </a:pPr>
            <a:r>
              <a:rPr lang="tr-TR" sz="2400" dirty="0">
                <a:latin typeface="Consolas" panose="020B0609020204030204" pitchFamily="49" charset="0"/>
              </a:rPr>
              <a:t>      ComponentPeer peer = this.peer;</a:t>
            </a:r>
          </a:p>
          <a:p>
            <a:pPr marL="0" indent="0">
              <a:buFontTx/>
              <a:buNone/>
              <a:defRPr/>
            </a:pPr>
            <a:r>
              <a:rPr lang="tr-TR" sz="2400" dirty="0">
                <a:latin typeface="Consolas" panose="020B0609020204030204" pitchFamily="49" charset="0"/>
              </a:rPr>
              <a:t>      if (peer != null) {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</a:rPr>
              <a:t>          //invoke implementor</a:t>
            </a:r>
          </a:p>
          <a:p>
            <a:pPr marL="0" indent="0">
              <a:buFontTx/>
              <a:buNone/>
              <a:defRPr/>
            </a:pP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         </a:t>
            </a:r>
            <a:r>
              <a:rPr lang="tr-TR" sz="2400" dirty="0">
                <a:latin typeface="Consolas" panose="020B0609020204030204" pitchFamily="49" charset="0"/>
              </a:rPr>
              <a:t>peer.setCursor(cursor);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endParaRPr lang="tr-TR" sz="240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tr-TR" sz="2400" dirty="0">
                <a:latin typeface="Consolas" panose="020B0609020204030204" pitchFamily="49" charset="0"/>
              </a:rPr>
              <a:t>          }</a:t>
            </a:r>
          </a:p>
          <a:p>
            <a:pPr marL="0" indent="0">
              <a:buFontTx/>
              <a:buNone/>
              <a:defRPr/>
            </a:pPr>
            <a:r>
              <a:rPr lang="tr-TR" sz="2400" dirty="0">
                <a:latin typeface="Consolas" panose="020B0609020204030204" pitchFamily="49" charset="0"/>
              </a:rPr>
              <a:t>     }</a:t>
            </a:r>
          </a:p>
          <a:p>
            <a:pPr marL="0" indent="0">
              <a:buFontTx/>
              <a:buNone/>
              <a:defRPr/>
            </a:pPr>
            <a:r>
              <a:rPr lang="tr-TR" sz="2400" dirty="0">
                <a:latin typeface="Consolas" panose="020B0609020204030204" pitchFamily="49" charset="0"/>
              </a:rPr>
              <a:t>    </a:t>
            </a:r>
            <a:r>
              <a:rPr lang="en-US" sz="2400" dirty="0"/>
              <a:t>(</a:t>
            </a:r>
            <a:r>
              <a:rPr lang="tr-TR" sz="2400" dirty="0"/>
              <a:t>peer </a:t>
            </a:r>
            <a:r>
              <a:rPr lang="en-US" sz="2400" dirty="0"/>
              <a:t>is the </a:t>
            </a:r>
            <a:r>
              <a:rPr lang="tr-TR" sz="2400" dirty="0"/>
              <a:t>implementation</a:t>
            </a:r>
            <a:r>
              <a:rPr lang="en-US" sz="2400" dirty="0"/>
              <a:t>)</a:t>
            </a:r>
            <a:endParaRPr lang="tr-TR" sz="2400" dirty="0"/>
          </a:p>
          <a:p>
            <a:pPr marL="0" indent="0">
              <a:buFontTx/>
              <a:buNone/>
              <a:defRPr/>
            </a:pPr>
            <a:endParaRPr lang="tr-TR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5F1FBF-7B5F-936D-E711-885A5812E2D2}"/>
              </a:ext>
            </a:extLst>
          </p:cNvPr>
          <p:cNvSpPr/>
          <p:nvPr/>
        </p:nvSpPr>
        <p:spPr bwMode="auto">
          <a:xfrm>
            <a:off x="6779942" y="3634799"/>
            <a:ext cx="1773044" cy="95070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 dependency injection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297E47BF-5478-BD2A-22EF-FC9CC5B463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Bridge –Known uses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B7362171-4E8F-8A28-AADD-1DD738A64D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Java runs on different platforms</a:t>
            </a:r>
          </a:p>
          <a:p>
            <a:pPr lvl="1" eaLnBrk="1" hangingPunct="1"/>
            <a:r>
              <a:rPr lang="en-US" altLang="tr-TR" dirty="0"/>
              <a:t>Create components without committing a concrete implementation</a:t>
            </a:r>
          </a:p>
          <a:p>
            <a:pPr lvl="1" eaLnBrk="1" hangingPunct="1"/>
            <a:r>
              <a:rPr lang="en-US" altLang="tr-TR" dirty="0"/>
              <a:t>Component and Component Peers decoupled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C51E22-C156-8543-9BD7-1BF3A4791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51" y="3675241"/>
            <a:ext cx="6735796" cy="287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0B4B-9EDE-3653-4827-F5CFE4A2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idiom PIMPL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0ADB3-F8D4-6E33-4E5A-A25175895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835"/>
            <a:ext cx="8686800" cy="4532109"/>
          </a:xfrm>
        </p:spPr>
        <p:txBody>
          <a:bodyPr/>
          <a:lstStyle/>
          <a:p>
            <a:r>
              <a:rPr lang="en-US" sz="2800" b="1" dirty="0">
                <a:latin typeface="+mj-lt"/>
              </a:rPr>
              <a:t>P</a:t>
            </a:r>
            <a:r>
              <a:rPr lang="en-US" sz="2800" dirty="0">
                <a:latin typeface="+mj-lt"/>
              </a:rPr>
              <a:t>ointer to </a:t>
            </a:r>
            <a:r>
              <a:rPr lang="en-US" sz="2800" b="1" dirty="0">
                <a:latin typeface="+mj-lt"/>
              </a:rPr>
              <a:t>Impl</a:t>
            </a:r>
            <a:r>
              <a:rPr lang="en-US" sz="2800" dirty="0">
                <a:latin typeface="+mj-lt"/>
              </a:rPr>
              <a:t>ementation </a:t>
            </a:r>
          </a:p>
          <a:p>
            <a:r>
              <a:rPr lang="en-US" sz="2800" dirty="0">
                <a:latin typeface="+mj-lt"/>
              </a:rPr>
              <a:t>Hiding implementation!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DejaVuSans"/>
              </a:rPr>
              <a:t>R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ejaVuSans"/>
              </a:rPr>
              <a:t>emoves implementation details of a class from its object representation</a:t>
            </a:r>
          </a:p>
          <a:p>
            <a:pPr lvl="1"/>
            <a:r>
              <a:rPr lang="en-US" sz="2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+mj-lt"/>
              </a:rPr>
              <a:t> i.e. separating implementation from the interface.</a:t>
            </a:r>
          </a:p>
          <a:p>
            <a:endParaRPr lang="en-US" sz="2800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800" dirty="0">
                <a:highlight>
                  <a:srgbClr val="FFFFFF"/>
                </a:highlight>
              </a:rPr>
              <a:t>A </a:t>
            </a:r>
            <a:r>
              <a:rPr lang="en-US" sz="2800" b="1" dirty="0">
                <a:highlight>
                  <a:srgbClr val="FFFFFF"/>
                </a:highlight>
              </a:rPr>
              <a:t>specific</a:t>
            </a:r>
            <a:r>
              <a:rPr lang="en-US" sz="2800" dirty="0">
                <a:highlight>
                  <a:srgbClr val="FFFFFF"/>
                </a:highlight>
              </a:rPr>
              <a:t> application of the Bridge pattern to solve </a:t>
            </a:r>
          </a:p>
          <a:p>
            <a:r>
              <a:rPr lang="en-US" sz="2800" dirty="0">
                <a:highlight>
                  <a:srgbClr val="FFFFFF"/>
                </a:highlight>
              </a:rPr>
              <a:t>the problem of compile-time dependencies and</a:t>
            </a:r>
          </a:p>
          <a:p>
            <a:r>
              <a:rPr lang="en-US" sz="2800" dirty="0">
                <a:highlight>
                  <a:srgbClr val="FFFFFF"/>
                </a:highlight>
              </a:rPr>
              <a:t>hide private implementation details.</a:t>
            </a:r>
            <a:endParaRPr lang="en-US" sz="2800" b="0" i="0" u="sng" dirty="0">
              <a:effectLst/>
              <a:highlight>
                <a:srgbClr val="FFFFFF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615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84248-FCD5-8085-9F4A-D27ABDFFA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D09F-4C21-86AE-BE88-A00A3EB9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idiom PIMPL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8707D-4CAA-5F29-3671-771F34E7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+mj-lt"/>
              </a:rPr>
              <a:t>P</a:t>
            </a:r>
            <a:r>
              <a:rPr lang="en-US" sz="2800" dirty="0">
                <a:latin typeface="+mj-lt"/>
              </a:rPr>
              <a:t>ointer to </a:t>
            </a:r>
            <a:r>
              <a:rPr lang="en-US" sz="2800" b="1" dirty="0">
                <a:latin typeface="+mj-lt"/>
              </a:rPr>
              <a:t>Impl</a:t>
            </a:r>
            <a:r>
              <a:rPr lang="en-US" sz="2800" dirty="0">
                <a:latin typeface="+mj-lt"/>
              </a:rPr>
              <a:t>ementation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DejaVuSans"/>
              </a:rPr>
              <a:t>R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ejaVuSans"/>
              </a:rPr>
              <a:t>emoves implementation details of a class from its object representation</a:t>
            </a:r>
          </a:p>
          <a:p>
            <a:pPr lvl="1"/>
            <a:r>
              <a:rPr lang="en-US" sz="2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+mj-lt"/>
              </a:rPr>
              <a:t> i.e. separating implementation from the interface.</a:t>
            </a:r>
          </a:p>
          <a:p>
            <a:r>
              <a:rPr lang="en-US" sz="2800" dirty="0">
                <a:solidFill>
                  <a:srgbClr val="273239"/>
                </a:solidFill>
                <a:highlight>
                  <a:srgbClr val="FFFFFF"/>
                </a:highlight>
                <a:latin typeface="+mj-lt"/>
              </a:rPr>
              <a:t>M</a:t>
            </a:r>
            <a:r>
              <a:rPr lang="en-US" sz="2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+mj-lt"/>
              </a:rPr>
              <a:t>ove the private data and member functions in a </a:t>
            </a:r>
            <a:r>
              <a:rPr lang="en-US" sz="28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+mj-lt"/>
              </a:rPr>
              <a:t>separate class</a:t>
            </a:r>
            <a:r>
              <a:rPr lang="en-US" sz="2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+mj-lt"/>
              </a:rPr>
              <a:t> and accessing them through a</a:t>
            </a:r>
            <a:r>
              <a:rPr lang="en-US" sz="28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+mj-lt"/>
              </a:rPr>
              <a:t> pointer</a:t>
            </a:r>
            <a:r>
              <a:rPr lang="en-US" sz="2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</a:p>
          <a:p>
            <a:pPr lvl="1"/>
            <a:r>
              <a:rPr lang="en-US" sz="2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+mj-lt"/>
              </a:rPr>
              <a:t>smart pointer to control the lifetime</a:t>
            </a:r>
          </a:p>
          <a:p>
            <a:pPr lvl="1"/>
            <a:endParaRPr lang="en-US" sz="1000" u="sng" dirty="0">
              <a:solidFill>
                <a:srgbClr val="273239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2800" i="1" dirty="0">
                <a:solidFill>
                  <a:srgbClr val="273239"/>
                </a:solidFill>
                <a:highlight>
                  <a:srgbClr val="FFFFFF"/>
                </a:highlight>
                <a:latin typeface="+mj-lt"/>
              </a:rPr>
              <a:t>R</a:t>
            </a:r>
            <a:r>
              <a:rPr lang="en-US" sz="2800" b="0" i="1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+mj-lt"/>
              </a:rPr>
              <a:t>educes build dependencies</a:t>
            </a:r>
          </a:p>
          <a:p>
            <a:r>
              <a:rPr lang="en-US" altLang="tr-TR" sz="2800" i="1" dirty="0"/>
              <a:t>Hide implementation from clients</a:t>
            </a:r>
            <a:r>
              <a:rPr lang="en-US" sz="2800" b="0" i="1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endParaRPr lang="en-US" sz="2800" b="0" i="1" u="sng" dirty="0">
              <a:effectLst/>
              <a:highlight>
                <a:srgbClr val="FFFFFF"/>
              </a:highlight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713E34-918F-AA97-6804-BF84DA35DDF9}"/>
              </a:ext>
            </a:extLst>
          </p:cNvPr>
          <p:cNvSpPr txBox="1"/>
          <p:nvPr/>
        </p:nvSpPr>
        <p:spPr>
          <a:xfrm>
            <a:off x="184824" y="6396335"/>
            <a:ext cx="7412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hlinkClick r:id="rId3"/>
              </a:rPr>
              <a:t>https://en.cppreference.com/w/cpp/language/pimpl</a:t>
            </a: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https://www.geeksforgeeks.org/pimpl-idiom-in-c-with-examples/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33A5B-F0B7-7E03-BBFE-768E9DE4F1F0}"/>
              </a:ext>
            </a:extLst>
          </p:cNvPr>
          <p:cNvSpPr txBox="1"/>
          <p:nvPr/>
        </p:nvSpPr>
        <p:spPr>
          <a:xfrm>
            <a:off x="6091218" y="6211669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Do you see the Bridge?</a:t>
            </a:r>
          </a:p>
        </p:txBody>
      </p:sp>
    </p:spTree>
    <p:extLst>
      <p:ext uri="{BB962C8B-B14F-4D97-AF65-F5344CB8AC3E}">
        <p14:creationId xmlns:p14="http://schemas.microsoft.com/office/powerpoint/2010/main" val="236157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E78A52CE-10B1-38CD-2909-C66C22DAB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Bridge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2D4CA140-E3FA-B68B-EE9D-25A27B89CA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920264" cy="5086350"/>
          </a:xfrm>
        </p:spPr>
        <p:txBody>
          <a:bodyPr/>
          <a:lstStyle/>
          <a:p>
            <a:pPr eaLnBrk="1" hangingPunct="1"/>
            <a:r>
              <a:rPr lang="en-US" altLang="tr-TR" sz="2800" dirty="0"/>
              <a:t>Intent</a:t>
            </a:r>
          </a:p>
          <a:p>
            <a:pPr lvl="1" eaLnBrk="1" hangingPunct="1"/>
            <a:r>
              <a:rPr lang="en-US" altLang="tr-TR" sz="2400" dirty="0"/>
              <a:t>Decouple an abstraction from its implementation so that they can vary independently</a:t>
            </a:r>
          </a:p>
          <a:p>
            <a:pPr eaLnBrk="1" hangingPunct="1"/>
            <a:endParaRPr lang="en-US" altLang="tr-TR" sz="2800" dirty="0"/>
          </a:p>
          <a:p>
            <a:pPr eaLnBrk="1" hangingPunct="1"/>
            <a:r>
              <a:rPr lang="en-US" altLang="tr-TR" sz="2800" dirty="0"/>
              <a:t>Employs 2 design guidelines</a:t>
            </a:r>
          </a:p>
          <a:p>
            <a:pPr lvl="1" eaLnBrk="1" hangingPunct="1"/>
            <a:r>
              <a:rPr lang="en-GB" altLang="tr-TR" sz="2400" dirty="0"/>
              <a:t>"Find what varies and encapsulate it“</a:t>
            </a:r>
          </a:p>
          <a:p>
            <a:pPr lvl="1" eaLnBrk="1" hangingPunct="1"/>
            <a:r>
              <a:rPr lang="en-GB" altLang="tr-TR" sz="2400" dirty="0"/>
              <a:t>"Favor aggregation over class inheritance" </a:t>
            </a:r>
          </a:p>
          <a:p>
            <a:pPr eaLnBrk="1" hangingPunct="1"/>
            <a:r>
              <a:rPr lang="en-US" altLang="tr-TR" sz="2800" dirty="0"/>
              <a:t>Abstraction and implementation can be changed independently</a:t>
            </a:r>
          </a:p>
          <a:p>
            <a:pPr lvl="1" eaLnBrk="1" hangingPunct="1"/>
            <a:r>
              <a:rPr lang="en-US" altLang="tr-TR" sz="2400" dirty="0"/>
              <a:t>If you use inheritance, only implementation can change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6CD99E-0851-582C-4C56-32C053858217}"/>
              </a:ext>
            </a:extLst>
          </p:cNvPr>
          <p:cNvSpPr txBox="1">
            <a:spLocks/>
          </p:cNvSpPr>
          <p:nvPr/>
        </p:nvSpPr>
        <p:spPr>
          <a:xfrm>
            <a:off x="122903" y="667645"/>
            <a:ext cx="4183626" cy="552270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/* |INTERFACE| </a:t>
            </a:r>
            <a:r>
              <a:rPr lang="en-US" sz="1800" kern="0" dirty="0" err="1"/>
              <a:t>User.h</a:t>
            </a:r>
            <a:r>
              <a:rPr lang="en-US" sz="1800" kern="0" dirty="0"/>
              <a:t> file */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class User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public: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 User(string name);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 ~User()=default;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 User(const User&amp; other);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 User&amp; operator=(User </a:t>
            </a:r>
            <a:r>
              <a:rPr lang="en-US" sz="1800" kern="0" dirty="0" err="1"/>
              <a:t>rhs</a:t>
            </a:r>
            <a:r>
              <a:rPr lang="en-US" sz="1800" kern="0" dirty="0"/>
              <a:t>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 //</a:t>
            </a:r>
            <a:r>
              <a:rPr lang="en-US" sz="1800" b="1" i="1" kern="0" dirty="0"/>
              <a:t>operations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 int </a:t>
            </a:r>
            <a:r>
              <a:rPr lang="en-US" sz="1800" b="1" kern="0" dirty="0" err="1"/>
              <a:t>getSalary</a:t>
            </a:r>
            <a:r>
              <a:rPr lang="en-US" sz="1800" kern="0" dirty="0"/>
              <a:t>();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 void </a:t>
            </a:r>
            <a:r>
              <a:rPr lang="en-US" sz="1800" b="1" kern="0" dirty="0" err="1"/>
              <a:t>setSalary</a:t>
            </a:r>
            <a:r>
              <a:rPr lang="en-US" sz="1800" kern="0" dirty="0"/>
              <a:t>(int);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 void </a:t>
            </a:r>
            <a:r>
              <a:rPr lang="en-US" sz="1800" b="1" kern="0" dirty="0"/>
              <a:t>do2things</a:t>
            </a:r>
            <a:r>
              <a:rPr lang="en-US" sz="1800" kern="0" dirty="0"/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private: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// Internal Implementor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</a:t>
            </a:r>
            <a:r>
              <a:rPr lang="en-US" sz="1800" b="1" kern="0" dirty="0"/>
              <a:t>class </a:t>
            </a:r>
            <a:r>
              <a:rPr lang="en-US" sz="1800" b="1" kern="0" dirty="0" err="1"/>
              <a:t>Impl</a:t>
            </a:r>
            <a:r>
              <a:rPr lang="en-US" sz="1800" kern="0" dirty="0"/>
              <a:t>;  </a:t>
            </a:r>
          </a:p>
          <a:p>
            <a:pPr marL="0" indent="0">
              <a:buNone/>
            </a:pPr>
            <a:r>
              <a:rPr lang="en-US" sz="1800" kern="0" dirty="0"/>
              <a:t>   // pointer to the implementor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 </a:t>
            </a:r>
            <a:r>
              <a:rPr lang="en-US" sz="1800" kern="0" dirty="0" err="1"/>
              <a:t>unique_ptr</a:t>
            </a:r>
            <a:r>
              <a:rPr lang="en-US" sz="1800" kern="0" dirty="0"/>
              <a:t>&lt;</a:t>
            </a:r>
            <a:r>
              <a:rPr lang="en-US" sz="1800" b="1" kern="0" dirty="0" err="1"/>
              <a:t>Impl</a:t>
            </a:r>
            <a:r>
              <a:rPr lang="en-US" sz="1800" kern="0" dirty="0"/>
              <a:t>&gt; </a:t>
            </a:r>
            <a:r>
              <a:rPr lang="en-US" sz="1800" b="1" kern="0" dirty="0" err="1">
                <a:solidFill>
                  <a:srgbClr val="0070C0"/>
                </a:solidFill>
              </a:rPr>
              <a:t>pimpl</a:t>
            </a:r>
            <a:r>
              <a:rPr lang="en-US" sz="1800" kern="0" dirty="0"/>
              <a:t>;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};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800" kern="0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A8F41F5D-3096-20B4-B944-6D817BCCAFDD}"/>
              </a:ext>
            </a:extLst>
          </p:cNvPr>
          <p:cNvSpPr/>
          <p:nvPr/>
        </p:nvSpPr>
        <p:spPr bwMode="auto">
          <a:xfrm>
            <a:off x="4572000" y="4516244"/>
            <a:ext cx="2787805" cy="1126273"/>
          </a:xfrm>
          <a:prstGeom prst="flowChartProcess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 implementation detail in the header file.</a:t>
            </a: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 data structure info</a:t>
            </a: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3D9693B-FD95-057C-D712-D04D26FBA5F5}"/>
              </a:ext>
            </a:extLst>
          </p:cNvPr>
          <p:cNvSpPr/>
          <p:nvPr/>
        </p:nvSpPr>
        <p:spPr bwMode="auto">
          <a:xfrm>
            <a:off x="3200400" y="4404732"/>
            <a:ext cx="814039" cy="178562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089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805B9-D7D2-6579-F617-AABA374D7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0E626-A18D-B9EC-556C-1A0AFF0A407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09884" y="170066"/>
            <a:ext cx="5260257" cy="697798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class User::</a:t>
            </a:r>
            <a:r>
              <a:rPr lang="en-US" sz="1800" b="1" dirty="0" err="1"/>
              <a:t>Impl</a:t>
            </a:r>
            <a:r>
              <a:rPr lang="en-US" sz="1800" dirty="0"/>
              <a:t> { //implementor</a:t>
            </a:r>
          </a:p>
          <a:p>
            <a:pPr marL="0" indent="0">
              <a:buNone/>
            </a:pPr>
            <a:r>
              <a:rPr lang="en-US" sz="1800" dirty="0"/>
              <a:t>   public: 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Impl</a:t>
            </a:r>
            <a:r>
              <a:rPr lang="en-US" sz="1800" dirty="0"/>
              <a:t>(string name): name(move(name)){};</a:t>
            </a:r>
          </a:p>
          <a:p>
            <a:pPr marL="0" indent="0">
              <a:buNone/>
            </a:pPr>
            <a:r>
              <a:rPr lang="en-US" sz="1800" dirty="0"/>
              <a:t>   ~</a:t>
            </a:r>
            <a:r>
              <a:rPr lang="en-US" sz="1800" dirty="0" err="1"/>
              <a:t>Impl</a:t>
            </a:r>
            <a:r>
              <a:rPr lang="en-US" sz="1800" dirty="0"/>
              <a:t>()=default;</a:t>
            </a:r>
          </a:p>
          <a:p>
            <a:pPr marL="0" indent="0">
              <a:buNone/>
            </a:pPr>
            <a:r>
              <a:rPr lang="en-US" sz="1800" dirty="0"/>
              <a:t>    void </a:t>
            </a:r>
            <a:r>
              <a:rPr lang="en-US" sz="1800" dirty="0" err="1"/>
              <a:t>doSth</a:t>
            </a:r>
            <a:r>
              <a:rPr lang="en-US" sz="1800" dirty="0"/>
              <a:t>(){</a:t>
            </a:r>
            <a:r>
              <a:rPr lang="en-US" sz="1800" dirty="0" err="1"/>
              <a:t>cout</a:t>
            </a:r>
            <a:r>
              <a:rPr lang="en-US" sz="1800" dirty="0"/>
              <a:t>&lt;&lt;“</a:t>
            </a:r>
            <a:r>
              <a:rPr lang="en-US" sz="1800" dirty="0" err="1"/>
              <a:t>impl</a:t>
            </a:r>
            <a:r>
              <a:rPr lang="en-US" sz="1800" dirty="0"/>
              <a:t> do </a:t>
            </a:r>
            <a:r>
              <a:rPr lang="en-US" sz="1800" dirty="0" err="1"/>
              <a:t>sth</a:t>
            </a:r>
            <a:r>
              <a:rPr lang="en-US" sz="1800" dirty="0"/>
              <a:t>”&lt;&lt;</a:t>
            </a:r>
            <a:r>
              <a:rPr lang="en-US" sz="1800" dirty="0" err="1"/>
              <a:t>endl</a:t>
            </a:r>
            <a:r>
              <a:rPr lang="en-US" sz="1800" dirty="0"/>
              <a:t>;}</a:t>
            </a:r>
          </a:p>
          <a:p>
            <a:pPr marL="0" indent="0">
              <a:buNone/>
            </a:pPr>
            <a:r>
              <a:rPr lang="en-US" sz="1800" dirty="0"/>
              <a:t>    int salary=-1;    </a:t>
            </a:r>
          </a:p>
          <a:p>
            <a:pPr marL="0" indent="0">
              <a:buNone/>
            </a:pPr>
            <a:r>
              <a:rPr lang="en-US" sz="1800" dirty="0"/>
              <a:t>   private: string name;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  <a:p>
            <a:pPr marL="0" indent="0">
              <a:buNone/>
            </a:pPr>
            <a:r>
              <a:rPr lang="en-US" sz="1800" dirty="0"/>
              <a:t>// Constructor connected with the </a:t>
            </a:r>
            <a:r>
              <a:rPr lang="en-US" sz="1800" dirty="0" err="1"/>
              <a:t>Impl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User::User</a:t>
            </a:r>
            <a:r>
              <a:rPr lang="en-US" sz="1800" dirty="0"/>
              <a:t>(string name)</a:t>
            </a:r>
          </a:p>
          <a:p>
            <a:pPr marL="0" indent="0">
              <a:buNone/>
            </a:pPr>
            <a:r>
              <a:rPr lang="en-US" sz="1800" dirty="0"/>
              <a:t>	: </a:t>
            </a:r>
            <a:r>
              <a:rPr lang="en-US" sz="1800" dirty="0" err="1">
                <a:solidFill>
                  <a:srgbClr val="0070C0"/>
                </a:solidFill>
              </a:rPr>
              <a:t>pimpl</a:t>
            </a:r>
            <a:r>
              <a:rPr lang="en-US" sz="1800" dirty="0">
                <a:solidFill>
                  <a:srgbClr val="0070C0"/>
                </a:solidFill>
              </a:rPr>
              <a:t>(new </a:t>
            </a:r>
            <a:r>
              <a:rPr lang="en-US" sz="1800" dirty="0" err="1">
                <a:solidFill>
                  <a:srgbClr val="0070C0"/>
                </a:solidFill>
              </a:rPr>
              <a:t>Impl</a:t>
            </a:r>
            <a:r>
              <a:rPr lang="en-US" sz="1800" dirty="0"/>
              <a:t>(move(name))) {}</a:t>
            </a:r>
          </a:p>
          <a:p>
            <a:pPr marL="0" indent="0">
              <a:buNone/>
            </a:pPr>
            <a:r>
              <a:rPr lang="en-US" sz="1800" dirty="0"/>
              <a:t>User::User(const User&amp; other)</a:t>
            </a:r>
          </a:p>
          <a:p>
            <a:pPr marL="0" indent="0">
              <a:buNone/>
            </a:pPr>
            <a:r>
              <a:rPr lang="en-US" sz="1800" dirty="0"/>
              <a:t>       : </a:t>
            </a:r>
            <a:r>
              <a:rPr lang="en-US" sz="1800" dirty="0" err="1"/>
              <a:t>pimpl</a:t>
            </a:r>
            <a:r>
              <a:rPr lang="en-US" sz="1800" dirty="0"/>
              <a:t>(new </a:t>
            </a:r>
            <a:r>
              <a:rPr lang="en-US" sz="1800" dirty="0" err="1"/>
              <a:t>Impl</a:t>
            </a:r>
            <a:r>
              <a:rPr lang="en-US" sz="1800" dirty="0"/>
              <a:t>(*</a:t>
            </a:r>
            <a:r>
              <a:rPr lang="en-US" sz="1800" dirty="0" err="1"/>
              <a:t>other.pimpl</a:t>
            </a:r>
            <a:r>
              <a:rPr lang="en-US" sz="1800" dirty="0"/>
              <a:t>)){}</a:t>
            </a:r>
          </a:p>
          <a:p>
            <a:pPr marL="0" indent="0">
              <a:buNone/>
            </a:pPr>
            <a:r>
              <a:rPr lang="en-US" sz="1800" dirty="0"/>
              <a:t>User&amp; User::operator=(User </a:t>
            </a:r>
            <a:r>
              <a:rPr lang="en-US" sz="1800" dirty="0" err="1"/>
              <a:t>rhs</a:t>
            </a:r>
            <a:r>
              <a:rPr lang="en-US" sz="1800" dirty="0"/>
              <a:t>){</a:t>
            </a:r>
          </a:p>
          <a:p>
            <a:pPr marL="0" indent="0">
              <a:buNone/>
            </a:pPr>
            <a:r>
              <a:rPr lang="en-US" sz="1800" dirty="0"/>
              <a:t>     swap(</a:t>
            </a:r>
            <a:r>
              <a:rPr lang="en-US" sz="1800" dirty="0" err="1"/>
              <a:t>pimpl</a:t>
            </a:r>
            <a:r>
              <a:rPr lang="en-US" sz="1800" dirty="0"/>
              <a:t>, </a:t>
            </a:r>
            <a:r>
              <a:rPr lang="en-US" sz="1800" dirty="0" err="1"/>
              <a:t>rhs.pimpl</a:t>
            </a:r>
            <a:r>
              <a:rPr lang="en-US" sz="1800" dirty="0"/>
              <a:t>);	return *this;}</a:t>
            </a:r>
          </a:p>
          <a:p>
            <a:pPr marL="0" indent="0">
              <a:buNone/>
            </a:pPr>
            <a:r>
              <a:rPr lang="en-US" sz="1800" dirty="0"/>
              <a:t>int </a:t>
            </a:r>
            <a:r>
              <a:rPr lang="en-US" sz="1800" b="1" dirty="0"/>
              <a:t>User</a:t>
            </a:r>
            <a:r>
              <a:rPr lang="en-US" sz="1800" dirty="0"/>
              <a:t>::</a:t>
            </a:r>
            <a:r>
              <a:rPr lang="en-US" sz="1800" b="1" dirty="0" err="1"/>
              <a:t>getSalary</a:t>
            </a:r>
            <a:r>
              <a:rPr lang="en-US" sz="1800" dirty="0"/>
              <a:t>(){ return </a:t>
            </a:r>
            <a:r>
              <a:rPr lang="en-US" sz="1800" b="1" dirty="0" err="1">
                <a:solidFill>
                  <a:srgbClr val="0070C0"/>
                </a:solidFill>
              </a:rPr>
              <a:t>pimpl</a:t>
            </a:r>
            <a:r>
              <a:rPr lang="en-US" sz="1800" b="1" dirty="0">
                <a:solidFill>
                  <a:srgbClr val="0070C0"/>
                </a:solidFill>
              </a:rPr>
              <a:t>-</a:t>
            </a:r>
            <a:r>
              <a:rPr lang="en-US" sz="1800" dirty="0">
                <a:solidFill>
                  <a:srgbClr val="0070C0"/>
                </a:solidFill>
              </a:rPr>
              <a:t>&gt;salary</a:t>
            </a:r>
            <a:r>
              <a:rPr lang="en-US" sz="1800" dirty="0"/>
              <a:t>;}</a:t>
            </a:r>
          </a:p>
          <a:p>
            <a:pPr marL="0" indent="0">
              <a:buNone/>
            </a:pPr>
            <a:r>
              <a:rPr lang="en-US" sz="1800" dirty="0"/>
              <a:t>void </a:t>
            </a:r>
            <a:r>
              <a:rPr lang="en-US" sz="1800" b="1" dirty="0"/>
              <a:t>User</a:t>
            </a:r>
            <a:r>
              <a:rPr lang="en-US" sz="1800" dirty="0"/>
              <a:t>::</a:t>
            </a:r>
            <a:r>
              <a:rPr lang="en-US" sz="1800" b="1" dirty="0" err="1"/>
              <a:t>setSalary</a:t>
            </a:r>
            <a:r>
              <a:rPr lang="en-US" sz="1800" dirty="0"/>
              <a:t>(int salary)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</a:t>
            </a:r>
            <a:r>
              <a:rPr lang="en-US" sz="1800" b="1" dirty="0" err="1">
                <a:solidFill>
                  <a:srgbClr val="0070C0"/>
                </a:solidFill>
              </a:rPr>
              <a:t>pimpl</a:t>
            </a:r>
            <a:r>
              <a:rPr lang="en-US" sz="1800" b="1" dirty="0">
                <a:solidFill>
                  <a:srgbClr val="0070C0"/>
                </a:solidFill>
              </a:rPr>
              <a:t>-</a:t>
            </a:r>
            <a:r>
              <a:rPr lang="en-US" sz="1800" dirty="0">
                <a:solidFill>
                  <a:srgbClr val="0070C0"/>
                </a:solidFill>
              </a:rPr>
              <a:t>&gt;salary </a:t>
            </a:r>
            <a:r>
              <a:rPr lang="en-US" sz="1800" dirty="0"/>
              <a:t>= salary;}</a:t>
            </a:r>
          </a:p>
          <a:p>
            <a:pPr marL="0" indent="0">
              <a:buNone/>
            </a:pPr>
            <a:r>
              <a:rPr lang="en-US" sz="1800" dirty="0"/>
              <a:t>void </a:t>
            </a:r>
            <a:r>
              <a:rPr lang="en-US" sz="1800" b="1" dirty="0"/>
              <a:t>User</a:t>
            </a:r>
            <a:r>
              <a:rPr lang="en-US" sz="1800" dirty="0"/>
              <a:t>::</a:t>
            </a:r>
            <a:r>
              <a:rPr lang="en-US" sz="1800" b="1" dirty="0"/>
              <a:t>do2things</a:t>
            </a:r>
            <a:r>
              <a:rPr lang="en-US" sz="1800" dirty="0"/>
              <a:t>(){</a:t>
            </a:r>
          </a:p>
          <a:p>
            <a:pPr marL="0" indent="0">
              <a:buNone/>
            </a:pPr>
            <a:r>
              <a:rPr lang="en-US" sz="1800" dirty="0"/>
              <a:t>  	</a:t>
            </a:r>
            <a:r>
              <a:rPr lang="en-US" sz="1800" b="1" dirty="0" err="1">
                <a:solidFill>
                  <a:srgbClr val="0070C0"/>
                </a:solidFill>
              </a:rPr>
              <a:t>pimpl</a:t>
            </a:r>
            <a:r>
              <a:rPr lang="en-US" sz="1800" b="1" dirty="0">
                <a:solidFill>
                  <a:srgbClr val="0070C0"/>
                </a:solidFill>
              </a:rPr>
              <a:t>-</a:t>
            </a:r>
            <a:r>
              <a:rPr lang="en-US" sz="1800" dirty="0">
                <a:solidFill>
                  <a:srgbClr val="0070C0"/>
                </a:solidFill>
              </a:rPr>
              <a:t>&gt;</a:t>
            </a:r>
            <a:r>
              <a:rPr lang="en-US" sz="1800" dirty="0" err="1">
                <a:solidFill>
                  <a:srgbClr val="0070C0"/>
                </a:solidFill>
              </a:rPr>
              <a:t>doSth</a:t>
            </a:r>
            <a:r>
              <a:rPr lang="en-US" sz="1800" dirty="0">
                <a:solidFill>
                  <a:srgbClr val="0070C0"/>
                </a:solidFill>
              </a:rPr>
              <a:t>(); </a:t>
            </a:r>
            <a:r>
              <a:rPr lang="en-US" sz="1800" dirty="0" err="1">
                <a:solidFill>
                  <a:srgbClr val="0070C0"/>
                </a:solidFill>
              </a:rPr>
              <a:t>pimpl</a:t>
            </a:r>
            <a:r>
              <a:rPr lang="en-US" sz="1800" dirty="0">
                <a:solidFill>
                  <a:srgbClr val="0070C0"/>
                </a:solidFill>
              </a:rPr>
              <a:t>-&gt;</a:t>
            </a:r>
            <a:r>
              <a:rPr lang="en-US" sz="1800" dirty="0" err="1">
                <a:solidFill>
                  <a:srgbClr val="0070C0"/>
                </a:solidFill>
              </a:rPr>
              <a:t>doSth</a:t>
            </a:r>
            <a:r>
              <a:rPr lang="en-US" sz="1800" dirty="0">
                <a:solidFill>
                  <a:srgbClr val="0070C0"/>
                </a:solidFill>
              </a:rPr>
              <a:t>()</a:t>
            </a:r>
            <a:r>
              <a:rPr lang="en-US" sz="1800" dirty="0"/>
              <a:t>;}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FDF35D-0603-13B4-891D-CC4109998F27}"/>
              </a:ext>
            </a:extLst>
          </p:cNvPr>
          <p:cNvSpPr txBox="1">
            <a:spLocks/>
          </p:cNvSpPr>
          <p:nvPr/>
        </p:nvSpPr>
        <p:spPr>
          <a:xfrm>
            <a:off x="122903" y="667645"/>
            <a:ext cx="4183626" cy="552270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/* |INTERFACE| </a:t>
            </a:r>
            <a:r>
              <a:rPr lang="en-US" sz="1800" kern="0" dirty="0" err="1"/>
              <a:t>User.h</a:t>
            </a:r>
            <a:r>
              <a:rPr lang="en-US" sz="1800" kern="0" dirty="0"/>
              <a:t> file */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class User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public: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 User(string name);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 ~User()=default;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 User(const User&amp; other);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 User&amp; operator=(User </a:t>
            </a:r>
            <a:r>
              <a:rPr lang="en-US" sz="1800" kern="0" dirty="0" err="1"/>
              <a:t>rhs</a:t>
            </a:r>
            <a:r>
              <a:rPr lang="en-US" sz="1800" kern="0" dirty="0"/>
              <a:t>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 //</a:t>
            </a:r>
            <a:r>
              <a:rPr lang="en-US" sz="1800" b="1" i="1" kern="0" dirty="0"/>
              <a:t>operations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 int </a:t>
            </a:r>
            <a:r>
              <a:rPr lang="en-US" sz="1800" b="1" kern="0" dirty="0" err="1"/>
              <a:t>getSalary</a:t>
            </a:r>
            <a:r>
              <a:rPr lang="en-US" sz="1800" kern="0" dirty="0"/>
              <a:t>();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 void </a:t>
            </a:r>
            <a:r>
              <a:rPr lang="en-US" sz="1800" b="1" kern="0" dirty="0" err="1"/>
              <a:t>setSalary</a:t>
            </a:r>
            <a:r>
              <a:rPr lang="en-US" sz="1800" kern="0" dirty="0"/>
              <a:t>(int);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 void </a:t>
            </a:r>
            <a:r>
              <a:rPr lang="en-US" sz="1800" b="1" kern="0" dirty="0"/>
              <a:t>do2things</a:t>
            </a:r>
            <a:r>
              <a:rPr lang="en-US" sz="1800" kern="0" dirty="0"/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private: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// Internal Implementor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</a:t>
            </a:r>
            <a:r>
              <a:rPr lang="en-US" sz="1800" b="1" kern="0" dirty="0"/>
              <a:t>class </a:t>
            </a:r>
            <a:r>
              <a:rPr lang="en-US" sz="1800" b="1" kern="0" dirty="0" err="1"/>
              <a:t>Impl</a:t>
            </a:r>
            <a:r>
              <a:rPr lang="en-US" sz="1800" kern="0" dirty="0"/>
              <a:t>;  </a:t>
            </a:r>
          </a:p>
          <a:p>
            <a:pPr marL="0" indent="0">
              <a:buNone/>
            </a:pPr>
            <a:r>
              <a:rPr lang="en-US" sz="1800" kern="0" dirty="0"/>
              <a:t>   // pointer to the implementor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  </a:t>
            </a:r>
            <a:r>
              <a:rPr lang="en-US" sz="1800" kern="0" dirty="0" err="1"/>
              <a:t>unique_ptr</a:t>
            </a:r>
            <a:r>
              <a:rPr lang="en-US" sz="1800" kern="0" dirty="0"/>
              <a:t>&lt;</a:t>
            </a:r>
            <a:r>
              <a:rPr lang="en-US" sz="1800" b="1" kern="0" dirty="0" err="1"/>
              <a:t>Impl</a:t>
            </a:r>
            <a:r>
              <a:rPr lang="en-US" sz="1800" kern="0" dirty="0"/>
              <a:t>&gt; </a:t>
            </a:r>
            <a:r>
              <a:rPr lang="en-US" sz="1800" b="1" kern="0" dirty="0" err="1">
                <a:solidFill>
                  <a:srgbClr val="0070C0"/>
                </a:solidFill>
              </a:rPr>
              <a:t>pimpl</a:t>
            </a:r>
            <a:r>
              <a:rPr lang="en-US" sz="1800" kern="0" dirty="0"/>
              <a:t>;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/>
              <a:t>  };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800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10BC9-4889-0605-E5EE-CC07FCA649FD}"/>
              </a:ext>
            </a:extLst>
          </p:cNvPr>
          <p:cNvSpPr txBox="1"/>
          <p:nvPr/>
        </p:nvSpPr>
        <p:spPr>
          <a:xfrm>
            <a:off x="290186" y="6318601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Do you see the Bridge?</a:t>
            </a:r>
          </a:p>
        </p:txBody>
      </p:sp>
    </p:spTree>
    <p:extLst>
      <p:ext uri="{BB962C8B-B14F-4D97-AF65-F5344CB8AC3E}">
        <p14:creationId xmlns:p14="http://schemas.microsoft.com/office/powerpoint/2010/main" val="107524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EC3A-9F19-837C-802A-D515D70F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3600" dirty="0"/>
              <a:t>Hide implementation from clients: </a:t>
            </a:r>
            <a:r>
              <a:rPr lang="en-US" sz="3600" dirty="0"/>
              <a:t>Sample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5005-D783-90F2-6CF7-161570F51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tr-T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Want to hide the implementation of an abstraction completely from clients </a:t>
            </a:r>
          </a:p>
          <a:p>
            <a:pPr marL="228600" indent="-228600">
              <a:buAutoNum type="arabicParenR"/>
            </a:pP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a collection class supports multiple implementations, the decision can be based on the size of the collection. </a:t>
            </a:r>
          </a:p>
          <a:p>
            <a:pPr marL="857250" lvl="1" indent="-457200"/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linked list implementation can be used for small collections and a hash table for larger ones.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 the collection grows bigger than a certain threshold, then it switches its implementation to one that's more appropriate for a large number of items.</a:t>
            </a: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155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A136BFCF-C246-0046-3000-D728F45E47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Another example</a:t>
            </a:r>
            <a:endParaRPr lang="en-GB" altLang="tr-TR" dirty="0"/>
          </a:p>
        </p:txBody>
      </p:sp>
      <p:pic>
        <p:nvPicPr>
          <p:cNvPr id="97283" name="Picture 3">
            <a:extLst>
              <a:ext uri="{FF2B5EF4-FFF2-40B4-BE49-F238E27FC236}">
                <a16:creationId xmlns:a16="http://schemas.microsoft.com/office/drawing/2014/main" id="{7CC6EA16-6073-30C0-A033-FEED15FC4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49425"/>
            <a:ext cx="6289675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E55B8627-CF7B-5A9F-835F-73AF0CB590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Adding a circle</a:t>
            </a:r>
            <a:endParaRPr lang="en-GB" altLang="tr-TR" dirty="0"/>
          </a:p>
        </p:txBody>
      </p:sp>
      <p:pic>
        <p:nvPicPr>
          <p:cNvPr id="98307" name="Picture 3">
            <a:extLst>
              <a:ext uri="{FF2B5EF4-FFF2-40B4-BE49-F238E27FC236}">
                <a16:creationId xmlns:a16="http://schemas.microsoft.com/office/drawing/2014/main" id="{E3C0199E-3542-911F-14FB-FB779DD84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1266825"/>
            <a:ext cx="6742112" cy="494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D3645CE3-69F1-5F26-77A4-933937C83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tr-TR" dirty="0"/>
              <a:t>Not a solution</a:t>
            </a:r>
          </a:p>
        </p:txBody>
      </p:sp>
      <p:pic>
        <p:nvPicPr>
          <p:cNvPr id="99331" name="Picture 3">
            <a:extLst>
              <a:ext uri="{FF2B5EF4-FFF2-40B4-BE49-F238E27FC236}">
                <a16:creationId xmlns:a16="http://schemas.microsoft.com/office/drawing/2014/main" id="{D992E25C-C587-B412-6172-F5F8E5138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3" y="1671638"/>
            <a:ext cx="7486650" cy="47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231DB334-DC71-BB79-CB2F-D3C22E48FD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Using Bridge</a:t>
            </a:r>
            <a:endParaRPr lang="en-GB" altLang="tr-TR" dirty="0"/>
          </a:p>
        </p:txBody>
      </p:sp>
      <p:pic>
        <p:nvPicPr>
          <p:cNvPr id="100355" name="Picture 3">
            <a:extLst>
              <a:ext uri="{FF2B5EF4-FFF2-40B4-BE49-F238E27FC236}">
                <a16:creationId xmlns:a16="http://schemas.microsoft.com/office/drawing/2014/main" id="{6B7870E5-C5B8-2A47-9D59-BA5E33518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1974850"/>
            <a:ext cx="86233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AFE94108-1EB6-E724-EDB0-D273CAAC4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Bridge-Consequences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11A11C91-1F9C-CB6D-755C-7947C674EA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871626" cy="4525963"/>
          </a:xfrm>
        </p:spPr>
        <p:txBody>
          <a:bodyPr/>
          <a:lstStyle/>
          <a:p>
            <a:pPr eaLnBrk="1" hangingPunct="1"/>
            <a:r>
              <a:rPr lang="en-US" altLang="tr-TR" dirty="0">
                <a:latin typeface="+mj-lt"/>
              </a:rPr>
              <a:t>Decoupling abstraction and implementation</a:t>
            </a:r>
          </a:p>
          <a:p>
            <a:pPr lvl="1" eaLnBrk="1" hangingPunct="1"/>
            <a:r>
              <a:rPr lang="en-US" altLang="tr-TR" dirty="0">
                <a:latin typeface="+mj-lt"/>
              </a:rPr>
              <a:t>Implementation is not bound permanently to a particular interface </a:t>
            </a:r>
          </a:p>
          <a:p>
            <a:pPr lvl="1"/>
            <a:r>
              <a:rPr lang="en-US" altLang="tr-TR" dirty="0">
                <a:latin typeface="+mj-lt"/>
              </a:rPr>
              <a:t>Enables to switch implementations on-the-fly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Reduces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compile-time dependencies</a:t>
            </a:r>
          </a:p>
          <a:p>
            <a:pPr lvl="2"/>
            <a:r>
              <a:rPr lang="en-US" altLang="tr-TR" dirty="0">
                <a:latin typeface="+mj-lt"/>
              </a:rPr>
              <a:t>Changing an implementation class does not require recompilation of Abstraction classes and its clients</a:t>
            </a:r>
          </a:p>
          <a:p>
            <a:pPr lvl="1"/>
            <a:r>
              <a:rPr lang="en-US" altLang="tr-TR" dirty="0">
                <a:latin typeface="+mj-lt"/>
              </a:rPr>
              <a:t>When </a:t>
            </a:r>
            <a:r>
              <a:rPr lang="en-US" altLang="tr-TR" i="1" dirty="0">
                <a:latin typeface="+mj-lt"/>
              </a:rPr>
              <a:t>layering</a:t>
            </a:r>
            <a:r>
              <a:rPr lang="en-US" altLang="tr-TR" dirty="0">
                <a:latin typeface="+mj-lt"/>
              </a:rPr>
              <a:t>, upper layer only knows Abstraction and Implementor</a:t>
            </a:r>
          </a:p>
        </p:txBody>
      </p:sp>
    </p:spTree>
    <p:extLst>
      <p:ext uri="{BB962C8B-B14F-4D97-AF65-F5344CB8AC3E}">
        <p14:creationId xmlns:p14="http://schemas.microsoft.com/office/powerpoint/2010/main" val="2846355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3189-EFBB-E72F-65C2-9B7FE7C5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Bridge-Consequences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72854-2FD6-75A8-0E9D-A3D91810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2840"/>
            <a:ext cx="8229600" cy="4532109"/>
          </a:xfrm>
        </p:spPr>
        <p:txBody>
          <a:bodyPr/>
          <a:lstStyle/>
          <a:p>
            <a:pPr eaLnBrk="1" hangingPunct="1"/>
            <a:r>
              <a:rPr lang="en-US" altLang="tr-TR" dirty="0">
                <a:latin typeface="+mj-lt"/>
              </a:rPr>
              <a:t>Improved extensibility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+mj-lt"/>
              </a:rPr>
              <a:t>Abstraction and Implementor hierarchies can be extended independently.</a:t>
            </a:r>
          </a:p>
          <a:p>
            <a:r>
              <a:rPr lang="en-US" b="0" i="0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+mj-lt"/>
              </a:rPr>
              <a:t>Useful any time you need to vary an interface and an implementation in different ways.</a:t>
            </a:r>
          </a:p>
          <a:p>
            <a:pPr lvl="1"/>
            <a:r>
              <a:rPr lang="en-US" dirty="0">
                <a:solidFill>
                  <a:srgbClr val="3D3B49"/>
                </a:solidFill>
                <a:highlight>
                  <a:srgbClr val="FFFFFF"/>
                </a:highlight>
                <a:latin typeface="+mj-lt"/>
              </a:rPr>
              <a:t>e</a:t>
            </a:r>
            <a:r>
              <a:rPr lang="en-US" b="0" i="0" dirty="0">
                <a:solidFill>
                  <a:srgbClr val="3D3B49"/>
                </a:solidFill>
                <a:effectLst/>
                <a:highlight>
                  <a:srgbClr val="FFFFFF"/>
                </a:highlight>
                <a:latin typeface="+mj-lt"/>
              </a:rPr>
              <a:t>.g. Graphics that need to run over multiple platforms</a:t>
            </a:r>
            <a:endParaRPr lang="en-US" sz="800" dirty="0">
              <a:solidFill>
                <a:srgbClr val="3D3B49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Hiding implementation details from clients. 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930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2B9F-EA19-65A3-FF73-BCD51E54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issues-1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B6B36-7A4B-09AB-5F5E-398499DA1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5291"/>
            <a:ext cx="8404698" cy="4532109"/>
          </a:xfrm>
        </p:spPr>
        <p:txBody>
          <a:bodyPr/>
          <a:lstStyle/>
          <a:p>
            <a:pPr marL="0" indent="0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How, when, and where to instantiate which Implementor class when there's more than one?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</a:rPr>
              <a:t>If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 Abstraction knows about all </a:t>
            </a:r>
            <a:r>
              <a:rPr lang="en-US" sz="2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ConcreteImplementor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 classes,  it can instantiate one of them in its constructor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 decide between them based on parameters passed to it</a:t>
            </a:r>
            <a:endParaRPr 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Choose a default implementation initially and change it later according to usage.</a:t>
            </a:r>
          </a:p>
          <a:p>
            <a:pPr lvl="1"/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 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Delegate the decision to another object: factory </a:t>
            </a:r>
          </a:p>
          <a:p>
            <a:pPr lvl="1"/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 Abstraction is not coupled directly to any of the Implementor classes.</a:t>
            </a:r>
          </a:p>
        </p:txBody>
      </p:sp>
    </p:spTree>
    <p:extLst>
      <p:ext uri="{BB962C8B-B14F-4D97-AF65-F5344CB8AC3E}">
        <p14:creationId xmlns:p14="http://schemas.microsoft.com/office/powerpoint/2010/main" val="15260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2AB6BB5B-9368-B930-B9CC-42A7D5E07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Example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6B4CA018-1FBF-B1B8-729A-D097AFE17D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109663"/>
          </a:xfrm>
        </p:spPr>
        <p:txBody>
          <a:bodyPr/>
          <a:lstStyle/>
          <a:p>
            <a:pPr eaLnBrk="1" hangingPunct="1"/>
            <a:r>
              <a:rPr lang="en-US" altLang="tr-TR" dirty="0"/>
              <a:t>When abstraction is bound to its implementation with inheritance</a:t>
            </a:r>
          </a:p>
        </p:txBody>
      </p:sp>
      <p:grpSp>
        <p:nvGrpSpPr>
          <p:cNvPr id="73732" name="Group 4">
            <a:extLst>
              <a:ext uri="{FF2B5EF4-FFF2-40B4-BE49-F238E27FC236}">
                <a16:creationId xmlns:a16="http://schemas.microsoft.com/office/drawing/2014/main" id="{752AA9BC-6078-D128-E414-5FFE15B06626}"/>
              </a:ext>
            </a:extLst>
          </p:cNvPr>
          <p:cNvGrpSpPr>
            <a:grpSpLocks/>
          </p:cNvGrpSpPr>
          <p:nvPr/>
        </p:nvGrpSpPr>
        <p:grpSpPr bwMode="auto">
          <a:xfrm>
            <a:off x="1727200" y="2703513"/>
            <a:ext cx="1244600" cy="509587"/>
            <a:chOff x="704" y="1047"/>
            <a:chExt cx="784" cy="321"/>
          </a:xfrm>
          <a:solidFill>
            <a:schemeClr val="accent5"/>
          </a:solidFill>
        </p:grpSpPr>
        <p:sp>
          <p:nvSpPr>
            <p:cNvPr id="73747" name="Rectangle 5">
              <a:extLst>
                <a:ext uri="{FF2B5EF4-FFF2-40B4-BE49-F238E27FC236}">
                  <a16:creationId xmlns:a16="http://schemas.microsoft.com/office/drawing/2014/main" id="{374BAA2A-A53F-A04A-661D-2458EB8F7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3748" name="Text Box 6">
              <a:extLst>
                <a:ext uri="{FF2B5EF4-FFF2-40B4-BE49-F238E27FC236}">
                  <a16:creationId xmlns:a16="http://schemas.microsoft.com/office/drawing/2014/main" id="{C61E681C-85E6-407C-CD51-8AD753A3C5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1047"/>
              <a:ext cx="628" cy="2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i="1" dirty="0"/>
                <a:t>Window</a:t>
              </a:r>
            </a:p>
          </p:txBody>
        </p:sp>
        <p:sp>
          <p:nvSpPr>
            <p:cNvPr id="73749" name="Line 7">
              <a:extLst>
                <a:ext uri="{FF2B5EF4-FFF2-40B4-BE49-F238E27FC236}">
                  <a16:creationId xmlns:a16="http://schemas.microsoft.com/office/drawing/2014/main" id="{043B5623-C442-CE69-6776-63D116FF2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73750" name="Line 8">
              <a:extLst>
                <a:ext uri="{FF2B5EF4-FFF2-40B4-BE49-F238E27FC236}">
                  <a16:creationId xmlns:a16="http://schemas.microsoft.com/office/drawing/2014/main" id="{D4B59270-D34A-FEF1-BAC5-FECA88A14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33" name="Group 9">
            <a:extLst>
              <a:ext uri="{FF2B5EF4-FFF2-40B4-BE49-F238E27FC236}">
                <a16:creationId xmlns:a16="http://schemas.microsoft.com/office/drawing/2014/main" id="{28DBC7BF-AC68-CA1E-D232-A221F219D5C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037013"/>
            <a:ext cx="1273175" cy="509587"/>
            <a:chOff x="704" y="1047"/>
            <a:chExt cx="802" cy="321"/>
          </a:xfrm>
          <a:solidFill>
            <a:schemeClr val="accent5"/>
          </a:solidFill>
        </p:grpSpPr>
        <p:sp>
          <p:nvSpPr>
            <p:cNvPr id="73743" name="Rectangle 10">
              <a:extLst>
                <a:ext uri="{FF2B5EF4-FFF2-40B4-BE49-F238E27FC236}">
                  <a16:creationId xmlns:a16="http://schemas.microsoft.com/office/drawing/2014/main" id="{77C7A014-F667-0DE6-1C67-829606194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3744" name="Text Box 11">
              <a:extLst>
                <a:ext uri="{FF2B5EF4-FFF2-40B4-BE49-F238E27FC236}">
                  <a16:creationId xmlns:a16="http://schemas.microsoft.com/office/drawing/2014/main" id="{04688B9B-BFD9-FE81-8B6F-7A63CB41C0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1047"/>
              <a:ext cx="724" cy="2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XWindow</a:t>
              </a:r>
            </a:p>
          </p:txBody>
        </p:sp>
        <p:sp>
          <p:nvSpPr>
            <p:cNvPr id="73745" name="Line 12">
              <a:extLst>
                <a:ext uri="{FF2B5EF4-FFF2-40B4-BE49-F238E27FC236}">
                  <a16:creationId xmlns:a16="http://schemas.microsoft.com/office/drawing/2014/main" id="{325BC313-F23C-8DA4-CB1C-FFCD7F21B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73746" name="Line 13">
              <a:extLst>
                <a:ext uri="{FF2B5EF4-FFF2-40B4-BE49-F238E27FC236}">
                  <a16:creationId xmlns:a16="http://schemas.microsoft.com/office/drawing/2014/main" id="{ED911F25-1CD1-FCDC-B20D-2FA7A5E14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34" name="Group 14">
            <a:extLst>
              <a:ext uri="{FF2B5EF4-FFF2-40B4-BE49-F238E27FC236}">
                <a16:creationId xmlns:a16="http://schemas.microsoft.com/office/drawing/2014/main" id="{C4D7E038-7B63-E27A-0215-8053057C823C}"/>
              </a:ext>
            </a:extLst>
          </p:cNvPr>
          <p:cNvGrpSpPr>
            <a:grpSpLocks/>
          </p:cNvGrpSpPr>
          <p:nvPr/>
        </p:nvGrpSpPr>
        <p:grpSpPr bwMode="auto">
          <a:xfrm>
            <a:off x="2336800" y="4024313"/>
            <a:ext cx="1654175" cy="509587"/>
            <a:chOff x="704" y="1047"/>
            <a:chExt cx="784" cy="321"/>
          </a:xfrm>
          <a:solidFill>
            <a:schemeClr val="accent5"/>
          </a:solidFill>
        </p:grpSpPr>
        <p:sp>
          <p:nvSpPr>
            <p:cNvPr id="73739" name="Rectangle 15">
              <a:extLst>
                <a:ext uri="{FF2B5EF4-FFF2-40B4-BE49-F238E27FC236}">
                  <a16:creationId xmlns:a16="http://schemas.microsoft.com/office/drawing/2014/main" id="{55AC7D77-0104-7A35-4CB3-E3C7EBE2B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3740" name="Text Box 16">
              <a:extLst>
                <a:ext uri="{FF2B5EF4-FFF2-40B4-BE49-F238E27FC236}">
                  <a16:creationId xmlns:a16="http://schemas.microsoft.com/office/drawing/2014/main" id="{CEDA44C4-98A9-728A-A685-A23D9257D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1047"/>
              <a:ext cx="635" cy="2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MSWindow</a:t>
              </a:r>
            </a:p>
          </p:txBody>
        </p:sp>
        <p:sp>
          <p:nvSpPr>
            <p:cNvPr id="73741" name="Line 17">
              <a:extLst>
                <a:ext uri="{FF2B5EF4-FFF2-40B4-BE49-F238E27FC236}">
                  <a16:creationId xmlns:a16="http://schemas.microsoft.com/office/drawing/2014/main" id="{5E273308-A051-B867-7847-5570957259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73742" name="Line 18">
              <a:extLst>
                <a:ext uri="{FF2B5EF4-FFF2-40B4-BE49-F238E27FC236}">
                  <a16:creationId xmlns:a16="http://schemas.microsoft.com/office/drawing/2014/main" id="{D269B452-CBDB-24B1-9FBF-598DAB4D7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735" name="AutoShape 19">
            <a:extLst>
              <a:ext uri="{FF2B5EF4-FFF2-40B4-BE49-F238E27FC236}">
                <a16:creationId xmlns:a16="http://schemas.microsoft.com/office/drawing/2014/main" id="{FC4C3DBC-515B-C038-E12D-040D3659A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3213100"/>
            <a:ext cx="177800" cy="2413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cxnSp>
        <p:nvCxnSpPr>
          <p:cNvPr id="73736" name="AutoShape 20">
            <a:extLst>
              <a:ext uri="{FF2B5EF4-FFF2-40B4-BE49-F238E27FC236}">
                <a16:creationId xmlns:a16="http://schemas.microsoft.com/office/drawing/2014/main" id="{C6125A96-D1B8-E418-289A-C3085D15AFE3}"/>
              </a:ext>
            </a:extLst>
          </p:cNvPr>
          <p:cNvCxnSpPr>
            <a:cxnSpLocks noChangeShapeType="1"/>
            <a:stCxn id="73735" idx="3"/>
            <a:endCxn id="73744" idx="0"/>
          </p:cNvCxnSpPr>
          <p:nvPr/>
        </p:nvCxnSpPr>
        <p:spPr bwMode="auto">
          <a:xfrm rot="5400000">
            <a:off x="1505743" y="3256757"/>
            <a:ext cx="582613" cy="977900"/>
          </a:xfrm>
          <a:prstGeom prst="bentConnector3">
            <a:avLst>
              <a:gd name="adj1" fmla="val 49866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37" name="AutoShape 21">
            <a:extLst>
              <a:ext uri="{FF2B5EF4-FFF2-40B4-BE49-F238E27FC236}">
                <a16:creationId xmlns:a16="http://schemas.microsoft.com/office/drawing/2014/main" id="{1F6D1D4E-B7C9-B00C-A86E-46417B9C8D7A}"/>
              </a:ext>
            </a:extLst>
          </p:cNvPr>
          <p:cNvCxnSpPr>
            <a:cxnSpLocks noChangeShapeType="1"/>
            <a:stCxn id="73735" idx="3"/>
            <a:endCxn id="73740" idx="0"/>
          </p:cNvCxnSpPr>
          <p:nvPr/>
        </p:nvCxnSpPr>
        <p:spPr bwMode="auto">
          <a:xfrm rot="16200000" flipH="1">
            <a:off x="2443956" y="3296444"/>
            <a:ext cx="569913" cy="885825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0662" name="Text Box 22">
            <a:extLst>
              <a:ext uri="{FF2B5EF4-FFF2-40B4-BE49-F238E27FC236}">
                <a16:creationId xmlns:a16="http://schemas.microsoft.com/office/drawing/2014/main" id="{CE5CA19E-5557-57E2-AB7A-7342415B5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4025" y="3074988"/>
            <a:ext cx="33734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/>
              <a:t>I need to extend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/>
              <a:t>window abstraction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/>
              <a:t>have an IconWindow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6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2B9F-EA19-65A3-FF73-BCD51E54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issues 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B6B36-7A4B-09AB-5F5E-398499DA1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Use multiple inheritance in C++ to combine an interface with its implementation 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</a:rPr>
              <a:t>e.g.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, a class can inherit publicly from Abstraction and privately from a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ConcreteImplementor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.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But it binds an implementation permanently to its interface.</a:t>
            </a:r>
          </a:p>
          <a:p>
            <a:pPr lvl="2"/>
            <a:r>
              <a:rPr lang="en-US" dirty="0"/>
              <a:t>You </a:t>
            </a:r>
            <a:r>
              <a:rPr lang="en-US" b="1" dirty="0"/>
              <a:t>cannot substitute</a:t>
            </a:r>
            <a:r>
              <a:rPr lang="en-US" dirty="0"/>
              <a:t> different implementors dynamically.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 Therefore, we cannot implement a true Bridge with multiple inheritance—at least not in C++.</a:t>
            </a:r>
            <a:endParaRPr lang="en-US" b="0" i="1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080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5965CAF-8E3B-BB4F-66D9-2DE8AFD2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CC96A7-570B-5742-1679-C45114BBF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2200" dirty="0">
                <a:latin typeface="Consolas" panose="020B0609020204030204" pitchFamily="49" charset="0"/>
              </a:rPr>
              <a:t>class </a:t>
            </a:r>
            <a:r>
              <a:rPr lang="en-US" altLang="en-US" sz="2200" dirty="0" err="1">
                <a:latin typeface="Consolas" panose="020B0609020204030204" pitchFamily="49" charset="0"/>
              </a:rPr>
              <a:t>MyClass</a:t>
            </a:r>
            <a:r>
              <a:rPr lang="en-US" altLang="en-US" sz="2200" dirty="0">
                <a:latin typeface="Consolas" panose="020B0609020204030204" pitchFamily="49" charset="0"/>
              </a:rPr>
              <a:t> : public Abstraction, private </a:t>
            </a:r>
            <a:r>
              <a:rPr lang="en-US" altLang="en-US" sz="2200" dirty="0" err="1">
                <a:latin typeface="Consolas" panose="020B0609020204030204" pitchFamily="49" charset="0"/>
              </a:rPr>
              <a:t>ConcreteImplementor</a:t>
            </a:r>
            <a:r>
              <a:rPr lang="en-US" altLang="en-US" sz="2200" dirty="0">
                <a:latin typeface="Consolas" panose="020B0609020204030204" pitchFamily="49" charset="0"/>
              </a:rPr>
              <a:t> {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2200" dirty="0">
                <a:latin typeface="Consolas" panose="020B0609020204030204" pitchFamily="49" charset="0"/>
              </a:rPr>
              <a:t>    // binds implementation directly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2200" dirty="0">
                <a:latin typeface="Consolas" panose="020B0609020204030204" pitchFamily="49" charset="0"/>
              </a:rPr>
              <a:t>public: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2200" dirty="0">
                <a:latin typeface="Consolas" panose="020B0609020204030204" pitchFamily="49" charset="0"/>
              </a:rPr>
              <a:t>    void operation() override {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2200" dirty="0">
                <a:latin typeface="Consolas" panose="020B0609020204030204" pitchFamily="49" charset="0"/>
              </a:rPr>
              <a:t>        implementation(); // use the concrete method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2200" dirty="0">
                <a:latin typeface="Consolas" panose="020B0609020204030204" pitchFamily="49" charset="0"/>
              </a:rPr>
              <a:t>    }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2200" dirty="0">
                <a:latin typeface="Consolas" panose="020B0609020204030204" pitchFamily="49" charset="0"/>
              </a:rPr>
              <a:t>};</a:t>
            </a:r>
          </a:p>
          <a:p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cannot substitute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different implementors dynamically.</a:t>
            </a:r>
          </a:p>
          <a:p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Exposes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implementation in the class hierarchy.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Does 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reduce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compile-time dependencies.</a:t>
            </a:r>
          </a:p>
        </p:txBody>
      </p:sp>
    </p:spTree>
    <p:extLst>
      <p:ext uri="{BB962C8B-B14F-4D97-AF65-F5344CB8AC3E}">
        <p14:creationId xmlns:p14="http://schemas.microsoft.com/office/powerpoint/2010/main" val="3092186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14308E-C8E4-A882-2976-1B9405DF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5"/>
            <a:ext cx="9065941" cy="1371600"/>
          </a:xfrm>
        </p:spPr>
        <p:txBody>
          <a:bodyPr/>
          <a:lstStyle/>
          <a:p>
            <a:r>
              <a:rPr lang="en-US" dirty="0"/>
              <a:t>Implementation issues -2 (cont’d)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9116E0-03D7-E5F2-0ED8-D50A86C44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4716966"/>
            <a:ext cx="8229600" cy="1150434"/>
          </a:xfrm>
        </p:spPr>
        <p:txBody>
          <a:bodyPr/>
          <a:lstStyle/>
          <a:p>
            <a:r>
              <a:rPr lang="en-US" dirty="0"/>
              <a:t>Bridge implementation in C++</a:t>
            </a:r>
          </a:p>
          <a:p>
            <a:r>
              <a:rPr lang="en-US" dirty="0"/>
              <a:t>This is </a:t>
            </a:r>
            <a:r>
              <a:rPr lang="en-US" b="1" u="sng" dirty="0"/>
              <a:t>not</a:t>
            </a:r>
            <a:r>
              <a:rPr lang="en-US" dirty="0"/>
              <a:t> </a:t>
            </a:r>
            <a:r>
              <a:rPr lang="en-US" dirty="0" err="1"/>
              <a:t>Pimpl</a:t>
            </a:r>
            <a:endParaRPr lang="en-US" dirty="0"/>
          </a:p>
          <a:p>
            <a:pPr lvl="1"/>
            <a:r>
              <a:rPr lang="en-US" dirty="0" err="1"/>
              <a:t>Pimpl</a:t>
            </a:r>
            <a:r>
              <a:rPr lang="en-US" dirty="0"/>
              <a:t> uses a </a:t>
            </a:r>
            <a:r>
              <a:rPr lang="en-US" b="1" dirty="0"/>
              <a:t>single concrete implementation</a:t>
            </a:r>
            <a:r>
              <a:rPr lang="en-US" dirty="0"/>
              <a:t> hidden behind a pointer.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058EC-9F93-5F2C-5288-CB3772AE3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90293"/>
            <a:ext cx="5637362" cy="30478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E1E9A2-49CB-7C12-8202-94CD77248AB2}"/>
              </a:ext>
            </a:extLst>
          </p:cNvPr>
          <p:cNvSpPr txBox="1"/>
          <p:nvPr/>
        </p:nvSpPr>
        <p:spPr>
          <a:xfrm>
            <a:off x="6094562" y="2505670"/>
            <a:ext cx="2475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Enables substituting</a:t>
            </a:r>
            <a:r>
              <a:rPr lang="en-US" dirty="0"/>
              <a:t> different implementors dynamically</a:t>
            </a:r>
          </a:p>
        </p:txBody>
      </p:sp>
    </p:spTree>
    <p:extLst>
      <p:ext uri="{BB962C8B-B14F-4D97-AF65-F5344CB8AC3E}">
        <p14:creationId xmlns:p14="http://schemas.microsoft.com/office/powerpoint/2010/main" val="160349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98D7BE7E-C66D-E1C7-9F69-E026CB84D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Bridge vs Adapter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44564BF4-DCB1-404F-68D5-212C263816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tr-TR" dirty="0">
                <a:latin typeface="+mj-lt"/>
              </a:rPr>
              <a:t>Difference in intention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tr-TR" dirty="0">
                <a:latin typeface="+mj-lt"/>
              </a:rPr>
              <a:t>The Adapter pattern’s intent is m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aking unrelated classes work together</a:t>
            </a:r>
            <a:endParaRPr lang="en-US" altLang="tr-TR" dirty="0">
              <a:latin typeface="+mj-lt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tr-TR" dirty="0">
                <a:latin typeface="+mj-lt"/>
              </a:rPr>
              <a:t>Make things work </a:t>
            </a:r>
            <a:r>
              <a:rPr lang="en-US" altLang="tr-TR" b="1" dirty="0">
                <a:latin typeface="+mj-lt"/>
              </a:rPr>
              <a:t>after</a:t>
            </a:r>
            <a:r>
              <a:rPr lang="en-US" altLang="tr-TR" dirty="0">
                <a:latin typeface="+mj-lt"/>
              </a:rPr>
              <a:t> they are designed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tr-TR" dirty="0">
                <a:latin typeface="+mj-lt"/>
              </a:rPr>
              <a:t>Bridge pattern intent’s is to allows us to use multiple </a:t>
            </a:r>
            <a:r>
              <a:rPr lang="en-US" altLang="tr-TR" i="1" dirty="0">
                <a:latin typeface="+mj-lt"/>
              </a:rPr>
              <a:t>implementations</a:t>
            </a:r>
            <a:r>
              <a:rPr lang="en-US" altLang="tr-TR" dirty="0">
                <a:latin typeface="+mj-lt"/>
              </a:rPr>
              <a:t> with possibly multiple interfaces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tr-TR" dirty="0">
                <a:latin typeface="+mj-lt"/>
              </a:rPr>
              <a:t>Make things work </a:t>
            </a:r>
            <a:r>
              <a:rPr lang="en-US" altLang="tr-TR" b="1" dirty="0">
                <a:latin typeface="+mj-lt"/>
              </a:rPr>
              <a:t>before</a:t>
            </a:r>
            <a:r>
              <a:rPr lang="en-US" altLang="tr-TR" dirty="0">
                <a:latin typeface="+mj-lt"/>
              </a:rPr>
              <a:t> they are designed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tr-TR" dirty="0">
                <a:latin typeface="+mj-lt"/>
              </a:rPr>
              <a:t>Both promotes flexibility by providing a level of indirection to another object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0F1684-A428-89E1-36D7-A8ED131C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flyweight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8A1BE-A2F0-83AF-3EE2-6F5F5C6A6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98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DE883670-AC33-5AB1-7CEC-9751116B0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Flyweight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D26B119E-B3D6-1D12-DAFD-849C3C568F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tr-TR" sz="2800" dirty="0">
                <a:latin typeface="+mj-lt"/>
              </a:rPr>
              <a:t>Intent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2400" dirty="0">
                <a:latin typeface="+mj-lt"/>
              </a:rPr>
              <a:t>Use </a:t>
            </a:r>
            <a:r>
              <a:rPr lang="en-US" altLang="tr-TR" sz="2400" dirty="0">
                <a:solidFill>
                  <a:srgbClr val="0070C0"/>
                </a:solidFill>
                <a:latin typeface="+mj-lt"/>
              </a:rPr>
              <a:t>sharing</a:t>
            </a:r>
            <a:r>
              <a:rPr lang="en-US" altLang="tr-TR" sz="2400" dirty="0">
                <a:latin typeface="+mj-lt"/>
              </a:rPr>
              <a:t> to support </a:t>
            </a:r>
            <a:r>
              <a:rPr lang="en-US" altLang="tr-TR" sz="2400" dirty="0">
                <a:solidFill>
                  <a:srgbClr val="0070C0"/>
                </a:solidFill>
                <a:latin typeface="+mj-lt"/>
              </a:rPr>
              <a:t>large</a:t>
            </a:r>
            <a:r>
              <a:rPr lang="en-US" altLang="tr-TR" sz="2400" dirty="0">
                <a:latin typeface="+mj-lt"/>
              </a:rPr>
              <a:t> numbers of </a:t>
            </a:r>
            <a:r>
              <a:rPr lang="en-US" altLang="tr-TR" sz="2400" dirty="0">
                <a:solidFill>
                  <a:srgbClr val="0070C0"/>
                </a:solidFill>
                <a:latin typeface="+mj-lt"/>
              </a:rPr>
              <a:t>fine-grained</a:t>
            </a:r>
            <a:r>
              <a:rPr lang="en-US" altLang="tr-TR" sz="2400" dirty="0">
                <a:latin typeface="+mj-lt"/>
              </a:rPr>
              <a:t> objects </a:t>
            </a:r>
            <a:r>
              <a:rPr lang="en-US" altLang="tr-TR" sz="2400" dirty="0">
                <a:solidFill>
                  <a:srgbClr val="0070C0"/>
                </a:solidFill>
                <a:latin typeface="+mj-lt"/>
              </a:rPr>
              <a:t>efficiently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tr-TR" sz="2400" dirty="0">
              <a:solidFill>
                <a:srgbClr val="FF0000"/>
              </a:solidFill>
              <a:latin typeface="+mj-lt"/>
            </a:endParaRPr>
          </a:p>
          <a:p>
            <a:pPr>
              <a:defRPr/>
            </a:pPr>
            <a:r>
              <a:rPr lang="en-US" sz="2800" dirty="0">
                <a:latin typeface="+mj-lt"/>
              </a:rPr>
              <a:t>Some programs require a large number of objects whose states are the same. </a:t>
            </a:r>
          </a:p>
          <a:p>
            <a:pPr lvl="1">
              <a:defRPr/>
            </a:pPr>
            <a:r>
              <a:rPr lang="en-US" sz="2400" dirty="0">
                <a:latin typeface="+mj-lt"/>
                <a:ea typeface="+mn-ea"/>
                <a:cs typeface="+mn-cs"/>
              </a:rPr>
              <a:t>Why not SHARE these objects instead of creating unique instances?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S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hared object that can be used in multiple contexts simultaneously</a:t>
            </a:r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.</a:t>
            </a:r>
            <a:endParaRPr lang="en-US" altLang="tr-T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600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>
            <a:extLst>
              <a:ext uri="{FF2B5EF4-FFF2-40B4-BE49-F238E27FC236}">
                <a16:creationId xmlns:a16="http://schemas.microsoft.com/office/drawing/2014/main" id="{656EB596-55D7-F7EB-0D0D-D55809B3A7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Flyweight: Example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4B0F-00A3-4DA1-9531-0A15DF30A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5292"/>
            <a:ext cx="8229600" cy="2915696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A scene drawing application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There are 10000 trees each of them have different location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All trees look the same. They are not the primary objective of this scene.</a:t>
            </a:r>
            <a:endParaRPr lang="en-US" sz="2400" dirty="0">
              <a:ea typeface="+mn-ea"/>
              <a:cs typeface="+mn-cs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ea typeface="+mn-ea"/>
                <a:cs typeface="+mn-cs"/>
              </a:rPr>
              <a:t>Memory problem… what can be shared?</a:t>
            </a:r>
            <a:endParaRPr lang="en-US" sz="2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DCD805C-BC6E-EB02-2349-ABAC003FC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285" y="3828008"/>
            <a:ext cx="4408249" cy="22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000" kern="0" dirty="0"/>
              <a:t>public class Tree{</a:t>
            </a:r>
          </a:p>
          <a:p>
            <a:pPr marL="0" indent="0">
              <a:buFontTx/>
              <a:buNone/>
            </a:pPr>
            <a:r>
              <a:rPr lang="en-US" altLang="en-US" sz="2000" kern="0" dirty="0"/>
              <a:t>  private int height;</a:t>
            </a:r>
          </a:p>
          <a:p>
            <a:pPr marL="0" indent="0">
              <a:buFontTx/>
              <a:buNone/>
            </a:pPr>
            <a:r>
              <a:rPr lang="en-US" altLang="en-US" sz="2000" kern="0" dirty="0"/>
              <a:t>  private Point p;</a:t>
            </a:r>
          </a:p>
          <a:p>
            <a:pPr marL="0" indent="0">
              <a:buFontTx/>
              <a:buNone/>
            </a:pPr>
            <a:r>
              <a:rPr lang="en-US" altLang="en-US" sz="2000" kern="0" dirty="0"/>
              <a:t>  private Color </a:t>
            </a:r>
            <a:r>
              <a:rPr lang="en-US" altLang="en-US" sz="2000" kern="0" dirty="0" err="1"/>
              <a:t>color</a:t>
            </a:r>
            <a:r>
              <a:rPr lang="en-US" altLang="en-US" sz="2000" kern="0" dirty="0"/>
              <a:t>;</a:t>
            </a:r>
          </a:p>
          <a:p>
            <a:pPr marL="0" indent="0">
              <a:buFontTx/>
              <a:buNone/>
            </a:pPr>
            <a:r>
              <a:rPr lang="en-US" altLang="en-US" sz="2000" kern="0" dirty="0"/>
              <a:t>  public void display(Graphics g){ ..}</a:t>
            </a:r>
          </a:p>
          <a:p>
            <a:pPr marL="0" indent="0">
              <a:buFontTx/>
              <a:buNone/>
            </a:pPr>
            <a:r>
              <a:rPr lang="en-US" altLang="en-US" sz="2000" kern="0" dirty="0"/>
              <a:t>  public Tree(…)   {…}</a:t>
            </a:r>
          </a:p>
          <a:p>
            <a:pPr marL="0" indent="0">
              <a:buFontTx/>
              <a:buNone/>
            </a:pPr>
            <a:r>
              <a:rPr lang="en-US" altLang="en-US" sz="2000" kern="0" dirty="0"/>
              <a:t>}</a:t>
            </a:r>
          </a:p>
          <a:p>
            <a:pPr marL="0" indent="0">
              <a:buFontTx/>
              <a:buNone/>
            </a:pPr>
            <a:endParaRPr lang="en-US" altLang="en-US" sz="2000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2B8EE8-D97C-F383-390A-99F010B7C8AA}"/>
              </a:ext>
            </a:extLst>
          </p:cNvPr>
          <p:cNvSpPr txBox="1"/>
          <p:nvPr/>
        </p:nvSpPr>
        <p:spPr>
          <a:xfrm>
            <a:off x="6019801" y="3689508"/>
            <a:ext cx="22236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TreeRealistic</a:t>
            </a:r>
            <a:r>
              <a:rPr lang="en-US" dirty="0"/>
              <a:t>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Texture bark_;</a:t>
            </a:r>
          </a:p>
          <a:p>
            <a:r>
              <a:rPr lang="en-US" dirty="0"/>
              <a:t>  Texture leaves_;</a:t>
            </a:r>
          </a:p>
          <a:p>
            <a:r>
              <a:rPr lang="en-US" dirty="0"/>
              <a:t>  Vector position_;</a:t>
            </a:r>
          </a:p>
          <a:p>
            <a:r>
              <a:rPr lang="en-US" dirty="0"/>
              <a:t>  double height_;</a:t>
            </a:r>
          </a:p>
          <a:p>
            <a:r>
              <a:rPr lang="en-US" dirty="0"/>
              <a:t>  double thickness_;</a:t>
            </a:r>
          </a:p>
          <a:p>
            <a:r>
              <a:rPr lang="en-US" dirty="0"/>
              <a:t>  Color </a:t>
            </a:r>
            <a:r>
              <a:rPr lang="en-US" dirty="0" err="1"/>
              <a:t>barkTint</a:t>
            </a:r>
            <a:r>
              <a:rPr lang="en-US" dirty="0"/>
              <a:t>_;</a:t>
            </a:r>
          </a:p>
          <a:p>
            <a:r>
              <a:rPr lang="en-US" dirty="0"/>
              <a:t>  Color </a:t>
            </a:r>
            <a:r>
              <a:rPr lang="en-US" dirty="0" err="1"/>
              <a:t>leafTint</a:t>
            </a:r>
            <a:r>
              <a:rPr lang="en-US" dirty="0"/>
              <a:t>_;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4DEC5-22E7-10A5-A7ED-1798BD802C30}"/>
              </a:ext>
            </a:extLst>
          </p:cNvPr>
          <p:cNvSpPr txBox="1"/>
          <p:nvPr/>
        </p:nvSpPr>
        <p:spPr>
          <a:xfrm>
            <a:off x="2089826" y="6320998"/>
            <a:ext cx="3784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Encapsulate what varies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046041-4027-B7E5-6CAA-4B629A231CC0}"/>
              </a:ext>
            </a:extLst>
          </p:cNvPr>
          <p:cNvSpPr/>
          <p:nvPr/>
        </p:nvSpPr>
        <p:spPr bwMode="auto">
          <a:xfrm>
            <a:off x="5334000" y="4876800"/>
            <a:ext cx="3733800" cy="4191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475" name="Content Placeholder 2">
            <a:extLst>
              <a:ext uri="{FF2B5EF4-FFF2-40B4-BE49-F238E27FC236}">
                <a16:creationId xmlns:a16="http://schemas.microsoft.com/office/drawing/2014/main" id="{79898259-0A6B-D703-EE30-2ADB1363DAFC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340469" y="542014"/>
            <a:ext cx="4038600" cy="45958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000" dirty="0"/>
              <a:t>class Tree{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private int height;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</a:t>
            </a:r>
            <a:r>
              <a:rPr lang="en-US" altLang="en-US" sz="2000" dirty="0">
                <a:solidFill>
                  <a:srgbClr val="FF0000"/>
                </a:solidFill>
              </a:rPr>
              <a:t>private Point p;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private Color </a:t>
            </a:r>
            <a:r>
              <a:rPr lang="en-US" altLang="en-US" sz="2000" dirty="0" err="1"/>
              <a:t>color</a:t>
            </a:r>
            <a:r>
              <a:rPr lang="en-US" altLang="en-US" sz="2000" dirty="0"/>
              <a:t>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public void </a:t>
            </a:r>
            <a:r>
              <a:rPr lang="en-US" altLang="en-US" sz="2000" dirty="0">
                <a:solidFill>
                  <a:srgbClr val="0070C0"/>
                </a:solidFill>
              </a:rPr>
              <a:t>display</a:t>
            </a:r>
            <a:r>
              <a:rPr lang="en-US" altLang="en-US" sz="2000" dirty="0"/>
              <a:t>(Graphics g) {</a:t>
            </a:r>
          </a:p>
          <a:p>
            <a:pPr marL="0" indent="0">
              <a:buNone/>
            </a:pPr>
            <a:r>
              <a:rPr lang="en-US" altLang="en-US" sz="2000" dirty="0"/>
              <a:t>      </a:t>
            </a:r>
            <a:r>
              <a:rPr lang="en-US" altLang="en-US" sz="1800" dirty="0"/>
              <a:t> ….</a:t>
            </a:r>
            <a:r>
              <a:rPr lang="en-US" altLang="en-US" sz="1800" dirty="0" err="1"/>
              <a:t>g.setColor</a:t>
            </a:r>
            <a:r>
              <a:rPr lang="en-US" altLang="en-US" sz="1800" dirty="0"/>
              <a:t>(color);</a:t>
            </a:r>
          </a:p>
          <a:p>
            <a:pPr marL="0" indent="0">
              <a:buNone/>
            </a:pPr>
            <a:r>
              <a:rPr lang="en-US" altLang="en-US" sz="1800" dirty="0"/>
              <a:t>      </a:t>
            </a:r>
            <a:r>
              <a:rPr lang="en-US" altLang="en-US" sz="1800" dirty="0" err="1"/>
              <a:t>g.fillOval</a:t>
            </a:r>
            <a:r>
              <a:rPr lang="en-US" altLang="en-US" sz="1800" dirty="0"/>
              <a:t>(</a:t>
            </a:r>
            <a:r>
              <a:rPr lang="en-US" altLang="en-US" sz="1800" dirty="0" err="1"/>
              <a:t>p.x</a:t>
            </a:r>
            <a:r>
              <a:rPr lang="en-US" altLang="en-US" sz="1800" dirty="0"/>
              <a:t> - 5, </a:t>
            </a:r>
            <a:r>
              <a:rPr lang="en-US" altLang="en-US" sz="1800" dirty="0" err="1"/>
              <a:t>p.y</a:t>
            </a:r>
            <a:r>
              <a:rPr lang="en-US" altLang="en-US" sz="1800" dirty="0"/>
              <a:t> - 10, 10, 10);</a:t>
            </a:r>
            <a:r>
              <a:rPr lang="en-US" altLang="en-US" sz="2000" dirty="0"/>
              <a:t>}</a:t>
            </a:r>
          </a:p>
          <a:p>
            <a:pPr marL="0" indent="0">
              <a:buNone/>
            </a:pPr>
            <a:r>
              <a:rPr lang="en-US" altLang="en-US" sz="2000" dirty="0"/>
              <a:t>  public Tree(…){..}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class Forest { //client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B0F0"/>
                </a:solidFill>
              </a:rPr>
              <a:t>private Tree[ ] trees</a:t>
            </a:r>
            <a:r>
              <a:rPr lang="en-US" altLang="en-US" sz="2000" dirty="0"/>
              <a:t>; 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void </a:t>
            </a:r>
            <a:r>
              <a:rPr lang="en-US" altLang="en-US" sz="2000" dirty="0" err="1"/>
              <a:t>plantTree</a:t>
            </a:r>
            <a:r>
              <a:rPr lang="en-US" altLang="en-US" sz="2000" dirty="0"/>
              <a:t>(){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for (int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=0;i&lt;10000;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++)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     trees[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]=new Tree(…);}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void paint(Graphics g){</a:t>
            </a:r>
          </a:p>
          <a:p>
            <a:pPr marL="0" indent="0">
              <a:buNone/>
            </a:pPr>
            <a:r>
              <a:rPr lang="en-US" altLang="en-US" sz="2000" dirty="0"/>
              <a:t>      for(var t:trees) </a:t>
            </a:r>
            <a:r>
              <a:rPr lang="en-US" altLang="en-US" sz="2000" dirty="0" err="1">
                <a:solidFill>
                  <a:srgbClr val="0070C0"/>
                </a:solidFill>
              </a:rPr>
              <a:t>t.display</a:t>
            </a:r>
            <a:r>
              <a:rPr lang="en-US" altLang="en-US" sz="2000" dirty="0"/>
              <a:t>(g);}</a:t>
            </a:r>
          </a:p>
          <a:p>
            <a:pPr marL="0" indent="0">
              <a:buNone/>
            </a:pPr>
            <a:r>
              <a:rPr lang="en-US" altLang="en-US" sz="2000" dirty="0"/>
              <a:t>}</a:t>
            </a:r>
          </a:p>
          <a:p>
            <a:pPr marL="0" indent="0">
              <a:buFontTx/>
              <a:buNone/>
            </a:pPr>
            <a:endParaRPr lang="en-US" altLang="en-US" sz="2000" dirty="0"/>
          </a:p>
        </p:txBody>
      </p:sp>
      <p:sp>
        <p:nvSpPr>
          <p:cNvPr id="105476" name="Content Placeholder 4">
            <a:extLst>
              <a:ext uri="{FF2B5EF4-FFF2-40B4-BE49-F238E27FC236}">
                <a16:creationId xmlns:a16="http://schemas.microsoft.com/office/drawing/2014/main" id="{E4A983E4-6AF7-B67C-D090-7AC423E77345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4764932" y="542014"/>
            <a:ext cx="4612531" cy="45958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000" dirty="0"/>
              <a:t>class Tree{  //FLYWEIGHT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private int height;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private Color </a:t>
            </a:r>
            <a:r>
              <a:rPr lang="en-US" altLang="en-US" sz="2000" dirty="0" err="1"/>
              <a:t>color</a:t>
            </a:r>
            <a:r>
              <a:rPr lang="en-US" altLang="en-US" sz="2000" dirty="0"/>
              <a:t>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display(</a:t>
            </a:r>
            <a:r>
              <a:rPr lang="en-US" altLang="en-US" sz="2000" dirty="0">
                <a:solidFill>
                  <a:srgbClr val="FF0000"/>
                </a:solidFill>
              </a:rPr>
              <a:t>Point </a:t>
            </a:r>
            <a:r>
              <a:rPr lang="en-US" altLang="en-US" sz="2000" dirty="0" err="1">
                <a:solidFill>
                  <a:srgbClr val="FF0000"/>
                </a:solidFill>
              </a:rPr>
              <a:t>p</a:t>
            </a:r>
            <a:r>
              <a:rPr lang="en-US" altLang="en-US" sz="2000" dirty="0" err="1"/>
              <a:t>,Graphics</a:t>
            </a:r>
            <a:r>
              <a:rPr lang="en-US" altLang="en-US" sz="2000" dirty="0"/>
              <a:t> g) { …</a:t>
            </a:r>
            <a:r>
              <a:rPr lang="en-US" altLang="en-US" sz="2000" dirty="0" err="1"/>
              <a:t>g.fillOval</a:t>
            </a:r>
            <a:r>
              <a:rPr lang="en-US" altLang="en-US" sz="2000" dirty="0"/>
              <a:t>(</a:t>
            </a:r>
            <a:r>
              <a:rPr lang="en-US" altLang="en-US" sz="2000" dirty="0" err="1"/>
              <a:t>p.x</a:t>
            </a:r>
            <a:r>
              <a:rPr lang="en-US" altLang="en-US" sz="2000" dirty="0"/>
              <a:t> - 5, </a:t>
            </a:r>
            <a:r>
              <a:rPr lang="en-US" altLang="en-US" sz="2000" dirty="0" err="1"/>
              <a:t>p.y</a:t>
            </a:r>
            <a:r>
              <a:rPr lang="en-US" altLang="en-US" sz="2000" dirty="0"/>
              <a:t> - 10, 10, 10);}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public Tree(int h, Color c){…}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class Forest { //client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private Point[ ] pos</a:t>
            </a:r>
            <a:r>
              <a:rPr lang="en-US" altLang="en-US" sz="2000" dirty="0"/>
              <a:t>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B0F0"/>
                </a:solidFill>
              </a:rPr>
              <a:t>private Tree[ ] trees</a:t>
            </a:r>
            <a:r>
              <a:rPr lang="en-US" altLang="en-US" sz="2000" dirty="0"/>
              <a:t>; 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void </a:t>
            </a:r>
            <a:r>
              <a:rPr lang="en-US" altLang="en-US" sz="2000" dirty="0" err="1"/>
              <a:t>plantTree</a:t>
            </a:r>
            <a:r>
              <a:rPr lang="en-US" altLang="en-US" sz="2000" dirty="0"/>
              <a:t>(){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for (int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=0;i&lt;10000;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++)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     trees[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]=new Tree(100,green);}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void paint(Graphics g){</a:t>
            </a:r>
          </a:p>
          <a:p>
            <a:pPr marL="0" indent="0">
              <a:buNone/>
            </a:pPr>
            <a:r>
              <a:rPr lang="en-US" altLang="en-US" sz="2000" dirty="0"/>
              <a:t>     for (int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=0;i&lt;1000; mi++)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  </a:t>
            </a:r>
            <a:r>
              <a:rPr lang="en-US" altLang="en-US" sz="2000" dirty="0">
                <a:solidFill>
                  <a:srgbClr val="0070C0"/>
                </a:solidFill>
              </a:rPr>
              <a:t>    </a:t>
            </a:r>
            <a:r>
              <a:rPr lang="en-US" altLang="en-US" sz="2000" dirty="0" err="1">
                <a:solidFill>
                  <a:srgbClr val="0070C0"/>
                </a:solidFill>
              </a:rPr>
              <a:t>t.display</a:t>
            </a:r>
            <a:r>
              <a:rPr lang="en-US" altLang="en-US" sz="2000" dirty="0">
                <a:solidFill>
                  <a:srgbClr val="0070C0"/>
                </a:solidFill>
              </a:rPr>
              <a:t>(pos[</a:t>
            </a:r>
            <a:r>
              <a:rPr lang="en-US" altLang="en-US" sz="2000" dirty="0" err="1">
                <a:solidFill>
                  <a:srgbClr val="0070C0"/>
                </a:solidFill>
              </a:rPr>
              <a:t>i</a:t>
            </a:r>
            <a:r>
              <a:rPr lang="en-US" altLang="en-US" sz="2000" dirty="0">
                <a:solidFill>
                  <a:srgbClr val="0070C0"/>
                </a:solidFill>
              </a:rPr>
              <a:t>],</a:t>
            </a:r>
            <a:r>
              <a:rPr lang="en-US" altLang="en-US" sz="2000" dirty="0"/>
              <a:t>g)}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83A290-D6C2-DB84-7FDD-13AACB10DA25}"/>
              </a:ext>
            </a:extLst>
          </p:cNvPr>
          <p:cNvSpPr txBox="1"/>
          <p:nvPr/>
        </p:nvSpPr>
        <p:spPr>
          <a:xfrm>
            <a:off x="6934304" y="4095750"/>
            <a:ext cx="2291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Still not sharing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B2124F-CF8D-0256-F727-F43CAD1ED1F5}"/>
              </a:ext>
            </a:extLst>
          </p:cNvPr>
          <p:cNvSpPr/>
          <p:nvPr/>
        </p:nvSpPr>
        <p:spPr bwMode="auto">
          <a:xfrm>
            <a:off x="5495925" y="4905375"/>
            <a:ext cx="3552825" cy="3619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475" name="Content Placeholder 2">
            <a:extLst>
              <a:ext uri="{FF2B5EF4-FFF2-40B4-BE49-F238E27FC236}">
                <a16:creationId xmlns:a16="http://schemas.microsoft.com/office/drawing/2014/main" id="{79898259-0A6B-D703-EE30-2ADB1363DAFC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340469" y="542014"/>
            <a:ext cx="4038600" cy="45958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000" dirty="0"/>
              <a:t>public class </a:t>
            </a:r>
            <a:r>
              <a:rPr lang="en-US" altLang="en-US" sz="2000" dirty="0" err="1"/>
              <a:t>TreeFactory</a:t>
            </a:r>
            <a:r>
              <a:rPr lang="en-US" altLang="en-US" sz="2000" dirty="0"/>
              <a:t>{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Map&lt;</a:t>
            </a:r>
            <a:r>
              <a:rPr lang="en-US" altLang="en-US" sz="2000" dirty="0" err="1"/>
              <a:t>String,Tree</a:t>
            </a:r>
            <a:r>
              <a:rPr lang="en-US" altLang="en-US" sz="2000" dirty="0"/>
              <a:t>&gt; </a:t>
            </a:r>
            <a:r>
              <a:rPr lang="en-US" altLang="en-US" sz="2000" dirty="0" err="1"/>
              <a:t>dict</a:t>
            </a:r>
            <a:r>
              <a:rPr lang="en-US" altLang="en-US" sz="2000" dirty="0"/>
              <a:t>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public Tree </a:t>
            </a:r>
            <a:r>
              <a:rPr lang="en-US" altLang="en-US" sz="2000" dirty="0" err="1">
                <a:solidFill>
                  <a:srgbClr val="0070C0"/>
                </a:solidFill>
              </a:rPr>
              <a:t>getTree</a:t>
            </a:r>
            <a:r>
              <a:rPr lang="en-US" altLang="en-US" sz="2000" dirty="0">
                <a:solidFill>
                  <a:srgbClr val="0070C0"/>
                </a:solidFill>
              </a:rPr>
              <a:t>(String name, int height, Color c){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Tree result=</a:t>
            </a:r>
            <a:r>
              <a:rPr lang="en-US" altLang="en-US" sz="2000" dirty="0" err="1"/>
              <a:t>dict.get</a:t>
            </a:r>
            <a:r>
              <a:rPr lang="en-US" altLang="en-US" sz="2000" dirty="0"/>
              <a:t>(name);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 if(result==null)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     </a:t>
            </a:r>
            <a:r>
              <a:rPr lang="en-US" altLang="en-US" sz="2000" dirty="0" err="1"/>
              <a:t>dict.put</a:t>
            </a:r>
            <a:r>
              <a:rPr lang="en-US" altLang="en-US" sz="2000" dirty="0"/>
              <a:t>(name, 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	new Tree(</a:t>
            </a:r>
            <a:r>
              <a:rPr lang="en-US" altLang="en-US" sz="2000" dirty="0" err="1"/>
              <a:t>height,c</a:t>
            </a:r>
            <a:r>
              <a:rPr lang="en-US" altLang="en-US" sz="2000" dirty="0"/>
              <a:t>));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return result;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public </a:t>
            </a:r>
            <a:r>
              <a:rPr lang="en-US" altLang="en-US" sz="2000" dirty="0" err="1"/>
              <a:t>TreeFactory</a:t>
            </a:r>
            <a:r>
              <a:rPr lang="en-US" altLang="en-US" sz="2000" dirty="0"/>
              <a:t>(){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 </a:t>
            </a:r>
            <a:r>
              <a:rPr lang="en-US" altLang="en-US" sz="2000" dirty="0" err="1"/>
              <a:t>dict</a:t>
            </a:r>
            <a:r>
              <a:rPr lang="en-US" altLang="en-US" sz="2000" dirty="0"/>
              <a:t>=new HashMap&lt;Tree&gt;();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//make this class Singleton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</a:t>
            </a:r>
          </a:p>
        </p:txBody>
      </p:sp>
      <p:sp>
        <p:nvSpPr>
          <p:cNvPr id="105476" name="Content Placeholder 4">
            <a:extLst>
              <a:ext uri="{FF2B5EF4-FFF2-40B4-BE49-F238E27FC236}">
                <a16:creationId xmlns:a16="http://schemas.microsoft.com/office/drawing/2014/main" id="{E4A983E4-6AF7-B67C-D090-7AC423E77345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4764932" y="542014"/>
            <a:ext cx="4612531" cy="45958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000" dirty="0"/>
              <a:t>class Tree{  //FLYWEIGHT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private int height;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private Color </a:t>
            </a:r>
            <a:r>
              <a:rPr lang="en-US" altLang="en-US" sz="2000" dirty="0" err="1"/>
              <a:t>color</a:t>
            </a:r>
            <a:r>
              <a:rPr lang="en-US" altLang="en-US" sz="2000" dirty="0"/>
              <a:t>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display(</a:t>
            </a:r>
            <a:r>
              <a:rPr lang="en-US" altLang="en-US" sz="2000" dirty="0">
                <a:solidFill>
                  <a:srgbClr val="FF0000"/>
                </a:solidFill>
              </a:rPr>
              <a:t>Point </a:t>
            </a:r>
            <a:r>
              <a:rPr lang="en-US" altLang="en-US" sz="2000" dirty="0" err="1">
                <a:solidFill>
                  <a:srgbClr val="FF0000"/>
                </a:solidFill>
              </a:rPr>
              <a:t>p</a:t>
            </a:r>
            <a:r>
              <a:rPr lang="en-US" altLang="en-US" sz="2000" dirty="0" err="1"/>
              <a:t>,Graphics</a:t>
            </a:r>
            <a:r>
              <a:rPr lang="en-US" altLang="en-US" sz="2000" dirty="0"/>
              <a:t> g) { …</a:t>
            </a:r>
            <a:r>
              <a:rPr lang="en-US" altLang="en-US" sz="2000" dirty="0" err="1"/>
              <a:t>g.fillOval</a:t>
            </a:r>
            <a:r>
              <a:rPr lang="en-US" altLang="en-US" sz="2000" dirty="0"/>
              <a:t>(</a:t>
            </a:r>
            <a:r>
              <a:rPr lang="en-US" altLang="en-US" sz="2000" dirty="0" err="1"/>
              <a:t>p.x</a:t>
            </a:r>
            <a:r>
              <a:rPr lang="en-US" altLang="en-US" sz="2000" dirty="0"/>
              <a:t> - 5, </a:t>
            </a:r>
            <a:r>
              <a:rPr lang="en-US" altLang="en-US" sz="2000" dirty="0" err="1"/>
              <a:t>p.y</a:t>
            </a:r>
            <a:r>
              <a:rPr lang="en-US" altLang="en-US" sz="2000" dirty="0"/>
              <a:t> - 10, 10, 10);}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public Tree(int h, Color c){…}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class Forest { //client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private Point[ ] pos</a:t>
            </a:r>
            <a:r>
              <a:rPr lang="en-US" altLang="en-US" sz="2000" dirty="0"/>
              <a:t>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B0F0"/>
                </a:solidFill>
              </a:rPr>
              <a:t>private Tree[ ] trees</a:t>
            </a:r>
            <a:r>
              <a:rPr lang="en-US" altLang="en-US" sz="2000" dirty="0"/>
              <a:t>; 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void </a:t>
            </a:r>
            <a:r>
              <a:rPr lang="en-US" altLang="en-US" sz="2000" dirty="0" err="1"/>
              <a:t>plantTree</a:t>
            </a:r>
            <a:r>
              <a:rPr lang="en-US" altLang="en-US" sz="2000" dirty="0"/>
              <a:t>(){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for (int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=0;i&lt;10000;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++)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     trees[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]=new Tree(100,green);}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void paint(Graphics g){</a:t>
            </a:r>
          </a:p>
          <a:p>
            <a:pPr marL="0" indent="0">
              <a:buNone/>
            </a:pPr>
            <a:r>
              <a:rPr lang="en-US" altLang="en-US" sz="2000" dirty="0"/>
              <a:t>     for (int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=0;i&lt;1000; mi++)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  </a:t>
            </a:r>
            <a:r>
              <a:rPr lang="en-US" altLang="en-US" sz="2000" dirty="0">
                <a:solidFill>
                  <a:srgbClr val="0070C0"/>
                </a:solidFill>
              </a:rPr>
              <a:t>    </a:t>
            </a:r>
            <a:r>
              <a:rPr lang="en-US" altLang="en-US" sz="2000" dirty="0" err="1">
                <a:solidFill>
                  <a:srgbClr val="0070C0"/>
                </a:solidFill>
              </a:rPr>
              <a:t>t.display</a:t>
            </a:r>
            <a:r>
              <a:rPr lang="en-US" altLang="en-US" sz="2000" dirty="0">
                <a:solidFill>
                  <a:srgbClr val="0070C0"/>
                </a:solidFill>
              </a:rPr>
              <a:t>(pos[</a:t>
            </a:r>
            <a:r>
              <a:rPr lang="en-US" altLang="en-US" sz="2000" dirty="0" err="1">
                <a:solidFill>
                  <a:srgbClr val="0070C0"/>
                </a:solidFill>
              </a:rPr>
              <a:t>i</a:t>
            </a:r>
            <a:r>
              <a:rPr lang="en-US" altLang="en-US" sz="2000" dirty="0">
                <a:solidFill>
                  <a:srgbClr val="0070C0"/>
                </a:solidFill>
              </a:rPr>
              <a:t>],</a:t>
            </a:r>
            <a:r>
              <a:rPr lang="en-US" altLang="en-US" sz="2000" dirty="0"/>
              <a:t>g)}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7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B2124F-CF8D-0256-F727-F43CAD1ED1F5}"/>
              </a:ext>
            </a:extLst>
          </p:cNvPr>
          <p:cNvSpPr/>
          <p:nvPr/>
        </p:nvSpPr>
        <p:spPr bwMode="auto">
          <a:xfrm>
            <a:off x="5448300" y="5137826"/>
            <a:ext cx="3552825" cy="3619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475" name="Content Placeholder 2">
            <a:extLst>
              <a:ext uri="{FF2B5EF4-FFF2-40B4-BE49-F238E27FC236}">
                <a16:creationId xmlns:a16="http://schemas.microsoft.com/office/drawing/2014/main" id="{79898259-0A6B-D703-EE30-2ADB1363DAFC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340469" y="542014"/>
            <a:ext cx="4038600" cy="45958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000" dirty="0"/>
              <a:t>public class </a:t>
            </a:r>
            <a:r>
              <a:rPr lang="en-US" altLang="en-US" sz="2000" dirty="0" err="1"/>
              <a:t>TreeFactory</a:t>
            </a:r>
            <a:r>
              <a:rPr lang="en-US" altLang="en-US" sz="2000" dirty="0"/>
              <a:t>{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Map&lt;</a:t>
            </a:r>
            <a:r>
              <a:rPr lang="en-US" altLang="en-US" sz="2000" dirty="0" err="1"/>
              <a:t>String,Tree</a:t>
            </a:r>
            <a:r>
              <a:rPr lang="en-US" altLang="en-US" sz="2000" dirty="0"/>
              <a:t>&gt; </a:t>
            </a:r>
            <a:r>
              <a:rPr lang="en-US" altLang="en-US" sz="2000" dirty="0" err="1"/>
              <a:t>dict</a:t>
            </a:r>
            <a:r>
              <a:rPr lang="en-US" altLang="en-US" sz="2000" dirty="0"/>
              <a:t>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public Tree </a:t>
            </a:r>
            <a:r>
              <a:rPr lang="en-US" altLang="en-US" sz="2000" dirty="0" err="1">
                <a:solidFill>
                  <a:srgbClr val="0070C0"/>
                </a:solidFill>
              </a:rPr>
              <a:t>getTree</a:t>
            </a:r>
            <a:r>
              <a:rPr lang="en-US" altLang="en-US" sz="2000" dirty="0">
                <a:solidFill>
                  <a:srgbClr val="0070C0"/>
                </a:solidFill>
              </a:rPr>
              <a:t>(String key,</a:t>
            </a:r>
          </a:p>
          <a:p>
            <a:pPr marL="0" indent="0"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</a:rPr>
              <a:t>                    int height, Color c){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Tree result=</a:t>
            </a:r>
            <a:r>
              <a:rPr lang="en-US" altLang="en-US" sz="2000" dirty="0" err="1"/>
              <a:t>dict.get</a:t>
            </a:r>
            <a:r>
              <a:rPr lang="en-US" altLang="en-US" sz="2000" dirty="0"/>
              <a:t>(name);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 if(result==null)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     </a:t>
            </a:r>
            <a:r>
              <a:rPr lang="en-US" altLang="en-US" sz="2000" dirty="0" err="1"/>
              <a:t>dict.put</a:t>
            </a:r>
            <a:r>
              <a:rPr lang="en-US" altLang="en-US" sz="2000" dirty="0"/>
              <a:t>(name, 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	new Tree(</a:t>
            </a:r>
            <a:r>
              <a:rPr lang="en-US" altLang="en-US" sz="2000" dirty="0" err="1"/>
              <a:t>height,c</a:t>
            </a:r>
            <a:r>
              <a:rPr lang="en-US" altLang="en-US" sz="2000" dirty="0"/>
              <a:t>));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return result;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public </a:t>
            </a:r>
            <a:r>
              <a:rPr lang="en-US" altLang="en-US" sz="2000" dirty="0" err="1"/>
              <a:t>TreeFactory</a:t>
            </a:r>
            <a:r>
              <a:rPr lang="en-US" altLang="en-US" sz="2000" dirty="0"/>
              <a:t>(){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 </a:t>
            </a:r>
            <a:r>
              <a:rPr lang="en-US" altLang="en-US" sz="2000" dirty="0" err="1"/>
              <a:t>dict</a:t>
            </a:r>
            <a:r>
              <a:rPr lang="en-US" altLang="en-US" sz="2000" dirty="0"/>
              <a:t>=new HashMap&lt;Tree&gt;();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//make this class Singleton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</a:t>
            </a:r>
          </a:p>
        </p:txBody>
      </p:sp>
      <p:sp>
        <p:nvSpPr>
          <p:cNvPr id="105476" name="Content Placeholder 4">
            <a:extLst>
              <a:ext uri="{FF2B5EF4-FFF2-40B4-BE49-F238E27FC236}">
                <a16:creationId xmlns:a16="http://schemas.microsoft.com/office/drawing/2014/main" id="{E4A983E4-6AF7-B67C-D090-7AC423E77345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4498232" y="398228"/>
            <a:ext cx="4760068" cy="6811286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000" dirty="0"/>
              <a:t>class Tree{  //FLYWEIGHT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private int height;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private Color </a:t>
            </a:r>
            <a:r>
              <a:rPr lang="en-US" altLang="en-US" sz="2000" dirty="0" err="1"/>
              <a:t>color</a:t>
            </a:r>
            <a:r>
              <a:rPr lang="en-US" altLang="en-US" sz="2000" dirty="0"/>
              <a:t>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display(</a:t>
            </a:r>
            <a:r>
              <a:rPr lang="en-US" altLang="en-US" sz="2000" dirty="0">
                <a:solidFill>
                  <a:srgbClr val="FF0000"/>
                </a:solidFill>
              </a:rPr>
              <a:t>Point </a:t>
            </a:r>
            <a:r>
              <a:rPr lang="en-US" altLang="en-US" sz="2000" dirty="0" err="1">
                <a:solidFill>
                  <a:srgbClr val="FF0000"/>
                </a:solidFill>
              </a:rPr>
              <a:t>p</a:t>
            </a:r>
            <a:r>
              <a:rPr lang="en-US" altLang="en-US" sz="2000" dirty="0" err="1"/>
              <a:t>,Graphics</a:t>
            </a:r>
            <a:r>
              <a:rPr lang="en-US" altLang="en-US" sz="2000" dirty="0"/>
              <a:t> g) { …</a:t>
            </a:r>
            <a:r>
              <a:rPr lang="en-US" altLang="en-US" sz="2000" dirty="0" err="1"/>
              <a:t>g.fillOval</a:t>
            </a:r>
            <a:r>
              <a:rPr lang="en-US" altLang="en-US" sz="2000" dirty="0"/>
              <a:t>(</a:t>
            </a:r>
            <a:r>
              <a:rPr lang="en-US" altLang="en-US" sz="2000" dirty="0" err="1"/>
              <a:t>p.x</a:t>
            </a:r>
            <a:r>
              <a:rPr lang="en-US" altLang="en-US" sz="2000" dirty="0"/>
              <a:t> - 5, </a:t>
            </a:r>
            <a:r>
              <a:rPr lang="en-US" altLang="en-US" sz="2000" dirty="0" err="1"/>
              <a:t>p.y</a:t>
            </a:r>
            <a:r>
              <a:rPr lang="en-US" altLang="en-US" sz="2000" dirty="0"/>
              <a:t> - 10, 10, 10);}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public Tree(int h, Color c){…}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class Forest { //client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private Point[ ] pos</a:t>
            </a:r>
            <a:r>
              <a:rPr lang="en-US" altLang="en-US" sz="2000" dirty="0"/>
              <a:t>;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B0F0"/>
                </a:solidFill>
              </a:rPr>
              <a:t>private Tree[ ] trees</a:t>
            </a:r>
            <a:r>
              <a:rPr lang="en-US" altLang="en-US" sz="2000" dirty="0"/>
              <a:t>; 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void </a:t>
            </a:r>
            <a:r>
              <a:rPr lang="en-US" altLang="en-US" sz="2000" dirty="0" err="1"/>
              <a:t>plantTree</a:t>
            </a:r>
            <a:r>
              <a:rPr lang="en-US" altLang="en-US" sz="2000" dirty="0"/>
              <a:t>(){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for (int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=0;i&lt;10000;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++)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     trees[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]=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/>
              <a:t>factory.getTree</a:t>
            </a:r>
            <a:r>
              <a:rPr lang="en-US" altLang="en-US" sz="2000" dirty="0"/>
              <a:t>(“y”,100,green);}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void paint(Graphics g){</a:t>
            </a:r>
          </a:p>
          <a:p>
            <a:pPr marL="0" indent="0">
              <a:buNone/>
            </a:pPr>
            <a:r>
              <a:rPr lang="en-US" altLang="en-US" sz="2000" dirty="0"/>
              <a:t>     for (int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=0;i&lt;1000; mi++)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       </a:t>
            </a:r>
            <a:r>
              <a:rPr lang="en-US" altLang="en-US" sz="2000" dirty="0">
                <a:solidFill>
                  <a:srgbClr val="0070C0"/>
                </a:solidFill>
              </a:rPr>
              <a:t>    </a:t>
            </a:r>
            <a:r>
              <a:rPr lang="en-US" altLang="en-US" sz="2000" dirty="0" err="1">
                <a:solidFill>
                  <a:srgbClr val="0070C0"/>
                </a:solidFill>
              </a:rPr>
              <a:t>t.display</a:t>
            </a:r>
            <a:r>
              <a:rPr lang="en-US" altLang="en-US" sz="2000" dirty="0">
                <a:solidFill>
                  <a:srgbClr val="0070C0"/>
                </a:solidFill>
              </a:rPr>
              <a:t>(pos[</a:t>
            </a:r>
            <a:r>
              <a:rPr lang="en-US" altLang="en-US" sz="2000" dirty="0" err="1">
                <a:solidFill>
                  <a:srgbClr val="0070C0"/>
                </a:solidFill>
              </a:rPr>
              <a:t>i</a:t>
            </a:r>
            <a:r>
              <a:rPr lang="en-US" altLang="en-US" sz="2000" dirty="0">
                <a:solidFill>
                  <a:srgbClr val="0070C0"/>
                </a:solidFill>
              </a:rPr>
              <a:t>],</a:t>
            </a:r>
            <a:r>
              <a:rPr lang="en-US" altLang="en-US" sz="2000" dirty="0"/>
              <a:t>g)}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409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380999BF-BDE8-24FD-4152-74BBB4BC4F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Example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71C9970F-8221-2ED7-4924-272E0DBF2F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109663"/>
          </a:xfrm>
        </p:spPr>
        <p:txBody>
          <a:bodyPr/>
          <a:lstStyle/>
          <a:p>
            <a:pPr eaLnBrk="1" hangingPunct="1"/>
            <a:r>
              <a:rPr lang="en-US" altLang="tr-TR" dirty="0"/>
              <a:t>When abstraction is bound to its implementation with inheritance</a:t>
            </a:r>
          </a:p>
        </p:txBody>
      </p:sp>
      <p:grpSp>
        <p:nvGrpSpPr>
          <p:cNvPr id="75780" name="Group 4">
            <a:extLst>
              <a:ext uri="{FF2B5EF4-FFF2-40B4-BE49-F238E27FC236}">
                <a16:creationId xmlns:a16="http://schemas.microsoft.com/office/drawing/2014/main" id="{E767FCC0-8807-1BC4-CCFC-E7E0F0FC3F69}"/>
              </a:ext>
            </a:extLst>
          </p:cNvPr>
          <p:cNvGrpSpPr>
            <a:grpSpLocks/>
          </p:cNvGrpSpPr>
          <p:nvPr/>
        </p:nvGrpSpPr>
        <p:grpSpPr bwMode="auto">
          <a:xfrm>
            <a:off x="1727200" y="2703513"/>
            <a:ext cx="1244600" cy="509587"/>
            <a:chOff x="704" y="1047"/>
            <a:chExt cx="784" cy="321"/>
          </a:xfrm>
          <a:solidFill>
            <a:schemeClr val="accent5"/>
          </a:solidFill>
        </p:grpSpPr>
        <p:sp>
          <p:nvSpPr>
            <p:cNvPr id="75815" name="Rectangle 5">
              <a:extLst>
                <a:ext uri="{FF2B5EF4-FFF2-40B4-BE49-F238E27FC236}">
                  <a16:creationId xmlns:a16="http://schemas.microsoft.com/office/drawing/2014/main" id="{15DAE0D6-A7CF-009C-5C0A-54F6B844C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5816" name="Text Box 6">
              <a:extLst>
                <a:ext uri="{FF2B5EF4-FFF2-40B4-BE49-F238E27FC236}">
                  <a16:creationId xmlns:a16="http://schemas.microsoft.com/office/drawing/2014/main" id="{9504DE3C-78E9-B3AE-9DEC-14625BBFD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1047"/>
              <a:ext cx="628" cy="231"/>
            </a:xfrm>
            <a:prstGeom prst="rect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i="1" dirty="0"/>
                <a:t>Window</a:t>
              </a:r>
            </a:p>
          </p:txBody>
        </p:sp>
        <p:sp>
          <p:nvSpPr>
            <p:cNvPr id="75817" name="Line 7">
              <a:extLst>
                <a:ext uri="{FF2B5EF4-FFF2-40B4-BE49-F238E27FC236}">
                  <a16:creationId xmlns:a16="http://schemas.microsoft.com/office/drawing/2014/main" id="{A2A7558C-C90D-0AB4-62C4-790BB181A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75818" name="Line 8">
              <a:extLst>
                <a:ext uri="{FF2B5EF4-FFF2-40B4-BE49-F238E27FC236}">
                  <a16:creationId xmlns:a16="http://schemas.microsoft.com/office/drawing/2014/main" id="{32ECC16F-7D81-D472-D0BE-0969DDBBB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5781" name="Group 9">
            <a:extLst>
              <a:ext uri="{FF2B5EF4-FFF2-40B4-BE49-F238E27FC236}">
                <a16:creationId xmlns:a16="http://schemas.microsoft.com/office/drawing/2014/main" id="{69736C0B-0058-9D57-9028-2B6B23AE1031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037013"/>
            <a:ext cx="1273175" cy="509587"/>
            <a:chOff x="704" y="1047"/>
            <a:chExt cx="802" cy="321"/>
          </a:xfrm>
          <a:solidFill>
            <a:schemeClr val="accent5"/>
          </a:solidFill>
        </p:grpSpPr>
        <p:sp>
          <p:nvSpPr>
            <p:cNvPr id="75811" name="Rectangle 10">
              <a:extLst>
                <a:ext uri="{FF2B5EF4-FFF2-40B4-BE49-F238E27FC236}">
                  <a16:creationId xmlns:a16="http://schemas.microsoft.com/office/drawing/2014/main" id="{556E0DD0-DFCC-D278-27B7-3B85E94E6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5812" name="Text Box 11">
              <a:extLst>
                <a:ext uri="{FF2B5EF4-FFF2-40B4-BE49-F238E27FC236}">
                  <a16:creationId xmlns:a16="http://schemas.microsoft.com/office/drawing/2014/main" id="{8B8FAC56-D542-A7FD-88E7-3BB22C8F65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1047"/>
              <a:ext cx="724" cy="231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dirty="0" err="1"/>
                <a:t>XWindow</a:t>
              </a:r>
              <a:endParaRPr lang="en-US" altLang="tr-TR" sz="1800" dirty="0"/>
            </a:p>
          </p:txBody>
        </p:sp>
        <p:sp>
          <p:nvSpPr>
            <p:cNvPr id="75813" name="Line 12">
              <a:extLst>
                <a:ext uri="{FF2B5EF4-FFF2-40B4-BE49-F238E27FC236}">
                  <a16:creationId xmlns:a16="http://schemas.microsoft.com/office/drawing/2014/main" id="{4498CFB5-2D14-3089-1ADF-3557A2B9E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75814" name="Line 13">
              <a:extLst>
                <a:ext uri="{FF2B5EF4-FFF2-40B4-BE49-F238E27FC236}">
                  <a16:creationId xmlns:a16="http://schemas.microsoft.com/office/drawing/2014/main" id="{476A9476-D596-1DF4-3414-D38C042FA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5782" name="Group 14">
            <a:extLst>
              <a:ext uri="{FF2B5EF4-FFF2-40B4-BE49-F238E27FC236}">
                <a16:creationId xmlns:a16="http://schemas.microsoft.com/office/drawing/2014/main" id="{A39C8B88-81DA-D05D-8FCA-93BA52873554}"/>
              </a:ext>
            </a:extLst>
          </p:cNvPr>
          <p:cNvGrpSpPr>
            <a:grpSpLocks/>
          </p:cNvGrpSpPr>
          <p:nvPr/>
        </p:nvGrpSpPr>
        <p:grpSpPr bwMode="auto">
          <a:xfrm>
            <a:off x="2336800" y="4024313"/>
            <a:ext cx="1654175" cy="509587"/>
            <a:chOff x="704" y="1047"/>
            <a:chExt cx="784" cy="321"/>
          </a:xfrm>
          <a:solidFill>
            <a:schemeClr val="accent5"/>
          </a:solidFill>
        </p:grpSpPr>
        <p:sp>
          <p:nvSpPr>
            <p:cNvPr id="75807" name="Rectangle 15">
              <a:extLst>
                <a:ext uri="{FF2B5EF4-FFF2-40B4-BE49-F238E27FC236}">
                  <a16:creationId xmlns:a16="http://schemas.microsoft.com/office/drawing/2014/main" id="{5C2CAFBD-4E6D-0B49-8EB0-872D41A70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5808" name="Text Box 16">
              <a:extLst>
                <a:ext uri="{FF2B5EF4-FFF2-40B4-BE49-F238E27FC236}">
                  <a16:creationId xmlns:a16="http://schemas.microsoft.com/office/drawing/2014/main" id="{5D1E21A7-7F99-5246-0EEC-87A465EA9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1047"/>
              <a:ext cx="635" cy="231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dirty="0" err="1"/>
                <a:t>MSWindow</a:t>
              </a:r>
              <a:endParaRPr lang="en-US" altLang="tr-TR" sz="1800" dirty="0"/>
            </a:p>
          </p:txBody>
        </p:sp>
        <p:sp>
          <p:nvSpPr>
            <p:cNvPr id="75809" name="Line 17">
              <a:extLst>
                <a:ext uri="{FF2B5EF4-FFF2-40B4-BE49-F238E27FC236}">
                  <a16:creationId xmlns:a16="http://schemas.microsoft.com/office/drawing/2014/main" id="{7BE51C92-A185-D35D-F976-AAC963ABD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75810" name="Line 18">
              <a:extLst>
                <a:ext uri="{FF2B5EF4-FFF2-40B4-BE49-F238E27FC236}">
                  <a16:creationId xmlns:a16="http://schemas.microsoft.com/office/drawing/2014/main" id="{BD8BC221-30F2-391F-3390-22332C58A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5783" name="Group 19">
            <a:extLst>
              <a:ext uri="{FF2B5EF4-FFF2-40B4-BE49-F238E27FC236}">
                <a16:creationId xmlns:a16="http://schemas.microsoft.com/office/drawing/2014/main" id="{B3ACE1E9-5801-46B6-DEEE-3BDCF095FFA6}"/>
              </a:ext>
            </a:extLst>
          </p:cNvPr>
          <p:cNvGrpSpPr>
            <a:grpSpLocks/>
          </p:cNvGrpSpPr>
          <p:nvPr/>
        </p:nvGrpSpPr>
        <p:grpSpPr bwMode="auto">
          <a:xfrm>
            <a:off x="4546600" y="4392613"/>
            <a:ext cx="1654175" cy="509587"/>
            <a:chOff x="704" y="1047"/>
            <a:chExt cx="784" cy="321"/>
          </a:xfrm>
          <a:solidFill>
            <a:schemeClr val="accent5"/>
          </a:solidFill>
        </p:grpSpPr>
        <p:sp>
          <p:nvSpPr>
            <p:cNvPr id="75803" name="Rectangle 20">
              <a:extLst>
                <a:ext uri="{FF2B5EF4-FFF2-40B4-BE49-F238E27FC236}">
                  <a16:creationId xmlns:a16="http://schemas.microsoft.com/office/drawing/2014/main" id="{5FC098FE-6B8C-0965-7F49-3CD1354F4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5804" name="Text Box 21">
              <a:extLst>
                <a:ext uri="{FF2B5EF4-FFF2-40B4-BE49-F238E27FC236}">
                  <a16:creationId xmlns:a16="http://schemas.microsoft.com/office/drawing/2014/main" id="{04BC23EC-F73A-3FB0-263E-6D213CBC3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1047"/>
              <a:ext cx="677" cy="231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i="1" dirty="0" err="1"/>
                <a:t>IconWindow</a:t>
              </a:r>
              <a:endParaRPr lang="en-US" altLang="tr-TR" sz="1800" i="1" dirty="0"/>
            </a:p>
          </p:txBody>
        </p:sp>
        <p:sp>
          <p:nvSpPr>
            <p:cNvPr id="75805" name="Line 22">
              <a:extLst>
                <a:ext uri="{FF2B5EF4-FFF2-40B4-BE49-F238E27FC236}">
                  <a16:creationId xmlns:a16="http://schemas.microsoft.com/office/drawing/2014/main" id="{8A35DD9A-6558-FE7D-EA39-C149F7E57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75806" name="Line 23">
              <a:extLst>
                <a:ext uri="{FF2B5EF4-FFF2-40B4-BE49-F238E27FC236}">
                  <a16:creationId xmlns:a16="http://schemas.microsoft.com/office/drawing/2014/main" id="{B22F4CB6-D49C-BC07-84F0-D38FD49881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784" name="AutoShape 24">
            <a:extLst>
              <a:ext uri="{FF2B5EF4-FFF2-40B4-BE49-F238E27FC236}">
                <a16:creationId xmlns:a16="http://schemas.microsoft.com/office/drawing/2014/main" id="{D6882752-7244-D6E2-3113-EE48966E5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3213100"/>
            <a:ext cx="177800" cy="2413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cxnSp>
        <p:nvCxnSpPr>
          <p:cNvPr id="75785" name="AutoShape 25">
            <a:extLst>
              <a:ext uri="{FF2B5EF4-FFF2-40B4-BE49-F238E27FC236}">
                <a16:creationId xmlns:a16="http://schemas.microsoft.com/office/drawing/2014/main" id="{54E29BD4-3E06-FEC2-3383-1E33059987EE}"/>
              </a:ext>
            </a:extLst>
          </p:cNvPr>
          <p:cNvCxnSpPr>
            <a:cxnSpLocks noChangeShapeType="1"/>
            <a:stCxn id="75784" idx="3"/>
            <a:endCxn id="75812" idx="0"/>
          </p:cNvCxnSpPr>
          <p:nvPr/>
        </p:nvCxnSpPr>
        <p:spPr bwMode="auto">
          <a:xfrm rot="5400000">
            <a:off x="1505743" y="3256757"/>
            <a:ext cx="582613" cy="977900"/>
          </a:xfrm>
          <a:prstGeom prst="bentConnector3">
            <a:avLst>
              <a:gd name="adj1" fmla="val 49866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786" name="AutoShape 26">
            <a:extLst>
              <a:ext uri="{FF2B5EF4-FFF2-40B4-BE49-F238E27FC236}">
                <a16:creationId xmlns:a16="http://schemas.microsoft.com/office/drawing/2014/main" id="{D2DF0EB0-2388-EE4E-3A6C-48E0F4793D08}"/>
              </a:ext>
            </a:extLst>
          </p:cNvPr>
          <p:cNvCxnSpPr>
            <a:cxnSpLocks noChangeShapeType="1"/>
            <a:stCxn id="75784" idx="3"/>
            <a:endCxn id="75808" idx="0"/>
          </p:cNvCxnSpPr>
          <p:nvPr/>
        </p:nvCxnSpPr>
        <p:spPr bwMode="auto">
          <a:xfrm rot="16200000" flipH="1">
            <a:off x="2443956" y="3296444"/>
            <a:ext cx="569913" cy="885825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787" name="Text Box 27">
            <a:extLst>
              <a:ext uri="{FF2B5EF4-FFF2-40B4-BE49-F238E27FC236}">
                <a16:creationId xmlns:a16="http://schemas.microsoft.com/office/drawing/2014/main" id="{D96B206A-C251-8681-FC40-0886A2304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4025" y="3074988"/>
            <a:ext cx="33734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/>
              <a:t>I need to extend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/>
              <a:t>window abstraction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/>
              <a:t>have an IconWindow</a:t>
            </a:r>
          </a:p>
        </p:txBody>
      </p:sp>
      <p:grpSp>
        <p:nvGrpSpPr>
          <p:cNvPr id="75788" name="Group 28">
            <a:extLst>
              <a:ext uri="{FF2B5EF4-FFF2-40B4-BE49-F238E27FC236}">
                <a16:creationId xmlns:a16="http://schemas.microsoft.com/office/drawing/2014/main" id="{D1C615DC-6DCE-50B5-581A-47FF7389B539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5713413"/>
            <a:ext cx="1963738" cy="509587"/>
            <a:chOff x="704" y="1047"/>
            <a:chExt cx="804" cy="321"/>
          </a:xfrm>
          <a:solidFill>
            <a:schemeClr val="accent5"/>
          </a:solidFill>
        </p:grpSpPr>
        <p:sp>
          <p:nvSpPr>
            <p:cNvPr id="75799" name="Rectangle 29">
              <a:extLst>
                <a:ext uri="{FF2B5EF4-FFF2-40B4-BE49-F238E27FC236}">
                  <a16:creationId xmlns:a16="http://schemas.microsoft.com/office/drawing/2014/main" id="{2A15F1C5-21CF-1B0D-6362-42E074E6F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5800" name="Text Box 30">
              <a:extLst>
                <a:ext uri="{FF2B5EF4-FFF2-40B4-BE49-F238E27FC236}">
                  <a16:creationId xmlns:a16="http://schemas.microsoft.com/office/drawing/2014/main" id="{4226D24B-F81D-AFDD-DAAA-B3977E20B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1047"/>
              <a:ext cx="726" cy="231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dirty="0" err="1"/>
                <a:t>MSIconWindow</a:t>
              </a:r>
              <a:endParaRPr lang="en-US" altLang="tr-TR" sz="1800" dirty="0"/>
            </a:p>
          </p:txBody>
        </p:sp>
        <p:sp>
          <p:nvSpPr>
            <p:cNvPr id="75801" name="Line 31">
              <a:extLst>
                <a:ext uri="{FF2B5EF4-FFF2-40B4-BE49-F238E27FC236}">
                  <a16:creationId xmlns:a16="http://schemas.microsoft.com/office/drawing/2014/main" id="{5D6F2682-53A2-3308-9595-5F76138F6A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75802" name="Line 32">
              <a:extLst>
                <a:ext uri="{FF2B5EF4-FFF2-40B4-BE49-F238E27FC236}">
                  <a16:creationId xmlns:a16="http://schemas.microsoft.com/office/drawing/2014/main" id="{3437485D-BC3F-CE59-87E2-3D9EB1B38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789" name="AutoShape 33">
            <a:extLst>
              <a:ext uri="{FF2B5EF4-FFF2-40B4-BE49-F238E27FC236}">
                <a16:creationId xmlns:a16="http://schemas.microsoft.com/office/drawing/2014/main" id="{470A0541-8F31-36AB-67CC-130E8F477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900" y="4902200"/>
            <a:ext cx="177800" cy="2413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cxnSp>
        <p:nvCxnSpPr>
          <p:cNvPr id="75790" name="AutoShape 34">
            <a:extLst>
              <a:ext uri="{FF2B5EF4-FFF2-40B4-BE49-F238E27FC236}">
                <a16:creationId xmlns:a16="http://schemas.microsoft.com/office/drawing/2014/main" id="{2B33DD51-734F-DE2B-53E2-24F01B80872B}"/>
              </a:ext>
            </a:extLst>
          </p:cNvPr>
          <p:cNvCxnSpPr>
            <a:cxnSpLocks noChangeShapeType="1"/>
            <a:stCxn id="75789" idx="3"/>
            <a:endCxn id="75796" idx="0"/>
          </p:cNvCxnSpPr>
          <p:nvPr/>
        </p:nvCxnSpPr>
        <p:spPr bwMode="auto">
          <a:xfrm rot="5400000">
            <a:off x="4667250" y="5008563"/>
            <a:ext cx="582613" cy="852487"/>
          </a:xfrm>
          <a:prstGeom prst="bentConnector3">
            <a:avLst>
              <a:gd name="adj1" fmla="val 49866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791" name="AutoShape 35">
            <a:extLst>
              <a:ext uri="{FF2B5EF4-FFF2-40B4-BE49-F238E27FC236}">
                <a16:creationId xmlns:a16="http://schemas.microsoft.com/office/drawing/2014/main" id="{09BBCB9D-BF57-6930-A952-B1C2261E0A88}"/>
              </a:ext>
            </a:extLst>
          </p:cNvPr>
          <p:cNvCxnSpPr>
            <a:cxnSpLocks noChangeShapeType="1"/>
            <a:stCxn id="75789" idx="3"/>
            <a:endCxn id="75800" idx="0"/>
          </p:cNvCxnSpPr>
          <p:nvPr/>
        </p:nvCxnSpPr>
        <p:spPr bwMode="auto">
          <a:xfrm rot="16200000" flipH="1">
            <a:off x="5842000" y="4686300"/>
            <a:ext cx="569913" cy="1484313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5792" name="Group 36">
            <a:extLst>
              <a:ext uri="{FF2B5EF4-FFF2-40B4-BE49-F238E27FC236}">
                <a16:creationId xmlns:a16="http://schemas.microsoft.com/office/drawing/2014/main" id="{EE202119-B0DA-40FD-F516-B6463A8445D2}"/>
              </a:ext>
            </a:extLst>
          </p:cNvPr>
          <p:cNvGrpSpPr>
            <a:grpSpLocks/>
          </p:cNvGrpSpPr>
          <p:nvPr/>
        </p:nvGrpSpPr>
        <p:grpSpPr bwMode="auto">
          <a:xfrm>
            <a:off x="3416300" y="5726113"/>
            <a:ext cx="2038350" cy="509587"/>
            <a:chOff x="704" y="1047"/>
            <a:chExt cx="828" cy="321"/>
          </a:xfrm>
          <a:solidFill>
            <a:schemeClr val="accent5"/>
          </a:solidFill>
        </p:grpSpPr>
        <p:sp>
          <p:nvSpPr>
            <p:cNvPr id="75795" name="Rectangle 37">
              <a:extLst>
                <a:ext uri="{FF2B5EF4-FFF2-40B4-BE49-F238E27FC236}">
                  <a16:creationId xmlns:a16="http://schemas.microsoft.com/office/drawing/2014/main" id="{C5D5DC69-3513-8F80-F680-9AEDF647C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5796" name="Text Box 38">
              <a:extLst>
                <a:ext uri="{FF2B5EF4-FFF2-40B4-BE49-F238E27FC236}">
                  <a16:creationId xmlns:a16="http://schemas.microsoft.com/office/drawing/2014/main" id="{A801DB96-88ED-5866-8540-C31595928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1047"/>
              <a:ext cx="750" cy="231"/>
            </a:xfrm>
            <a:prstGeom prst="rect">
              <a:avLst/>
            </a:prstGeom>
            <a:solidFill>
              <a:srgbClr val="FFFFFF">
                <a:alpha val="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XIconWindow</a:t>
              </a:r>
            </a:p>
          </p:txBody>
        </p:sp>
        <p:sp>
          <p:nvSpPr>
            <p:cNvPr id="75797" name="Line 39">
              <a:extLst>
                <a:ext uri="{FF2B5EF4-FFF2-40B4-BE49-F238E27FC236}">
                  <a16:creationId xmlns:a16="http://schemas.microsoft.com/office/drawing/2014/main" id="{F0992EB1-1FB7-3920-391F-5EF3BC66A7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75798" name="Line 40">
              <a:extLst>
                <a:ext uri="{FF2B5EF4-FFF2-40B4-BE49-F238E27FC236}">
                  <a16:creationId xmlns:a16="http://schemas.microsoft.com/office/drawing/2014/main" id="{A2F441EB-F7CD-2E71-9B4B-CF7D6A3F0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75793" name="AutoShape 41">
            <a:extLst>
              <a:ext uri="{FF2B5EF4-FFF2-40B4-BE49-F238E27FC236}">
                <a16:creationId xmlns:a16="http://schemas.microsoft.com/office/drawing/2014/main" id="{E6A53E06-FAE4-CA23-F362-7E9197ED0A21}"/>
              </a:ext>
            </a:extLst>
          </p:cNvPr>
          <p:cNvCxnSpPr>
            <a:cxnSpLocks noChangeShapeType="1"/>
            <a:stCxn id="75784" idx="3"/>
            <a:endCxn id="75804" idx="0"/>
          </p:cNvCxnSpPr>
          <p:nvPr/>
        </p:nvCxnSpPr>
        <p:spPr bwMode="auto">
          <a:xfrm rot="16200000" flipH="1">
            <a:off x="3386931" y="2353469"/>
            <a:ext cx="938213" cy="3140075"/>
          </a:xfrm>
          <a:prstGeom prst="bentConnector3">
            <a:avLst>
              <a:gd name="adj1" fmla="val 1742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2730" name="Text Box 42">
            <a:extLst>
              <a:ext uri="{FF2B5EF4-FFF2-40B4-BE49-F238E27FC236}">
                <a16:creationId xmlns:a16="http://schemas.microsoft.com/office/drawing/2014/main" id="{707CE41B-F4F7-55E6-CAC5-D3FC947BA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" y="5929313"/>
            <a:ext cx="2711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Awkward. What if I need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another type of window?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3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2297DE25-A5C3-2AC1-285D-D6E58B1D4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Structure of the Scene</a:t>
            </a:r>
          </a:p>
        </p:txBody>
      </p:sp>
      <p:grpSp>
        <p:nvGrpSpPr>
          <p:cNvPr id="114691" name="Group 14">
            <a:extLst>
              <a:ext uri="{FF2B5EF4-FFF2-40B4-BE49-F238E27FC236}">
                <a16:creationId xmlns:a16="http://schemas.microsoft.com/office/drawing/2014/main" id="{57055C61-5442-18DC-1849-DC43FBC2DC6A}"/>
              </a:ext>
            </a:extLst>
          </p:cNvPr>
          <p:cNvGrpSpPr>
            <a:grpSpLocks/>
          </p:cNvGrpSpPr>
          <p:nvPr/>
        </p:nvGrpSpPr>
        <p:grpSpPr bwMode="auto">
          <a:xfrm>
            <a:off x="2397927" y="2295819"/>
            <a:ext cx="2298700" cy="857250"/>
            <a:chOff x="463" y="1289"/>
            <a:chExt cx="1448" cy="540"/>
          </a:xfrm>
        </p:grpSpPr>
        <p:sp>
          <p:nvSpPr>
            <p:cNvPr id="114726" name="Rectangle 4">
              <a:extLst>
                <a:ext uri="{FF2B5EF4-FFF2-40B4-BE49-F238E27FC236}">
                  <a16:creationId xmlns:a16="http://schemas.microsoft.com/office/drawing/2014/main" id="{E33ABA0C-1452-4B2D-602F-8E9367587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" y="1289"/>
              <a:ext cx="1399" cy="5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114727" name="Text Box 5">
              <a:extLst>
                <a:ext uri="{FF2B5EF4-FFF2-40B4-BE49-F238E27FC236}">
                  <a16:creationId xmlns:a16="http://schemas.microsoft.com/office/drawing/2014/main" id="{FE1EA122-A4AB-5182-C008-B3DFFE251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" y="1313"/>
              <a:ext cx="9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 dirty="0" err="1"/>
                <a:t>TreeFactory</a:t>
              </a:r>
              <a:endParaRPr lang="en-US" altLang="tr-TR" sz="1800" b="1" dirty="0"/>
            </a:p>
          </p:txBody>
        </p:sp>
        <p:sp>
          <p:nvSpPr>
            <p:cNvPr id="114728" name="Text Box 6">
              <a:extLst>
                <a:ext uri="{FF2B5EF4-FFF2-40B4-BE49-F238E27FC236}">
                  <a16:creationId xmlns:a16="http://schemas.microsoft.com/office/drawing/2014/main" id="{497F37D5-1F42-841A-0DFC-00AF62724B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" y="1586"/>
              <a:ext cx="1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dirty="0"/>
                <a:t>+</a:t>
              </a:r>
              <a:r>
                <a:rPr lang="en-US" altLang="tr-TR" sz="1800" dirty="0" err="1"/>
                <a:t>getTree</a:t>
              </a:r>
              <a:r>
                <a:rPr lang="en-US" altLang="tr-TR" sz="1800" dirty="0"/>
                <a:t>(key)</a:t>
              </a:r>
            </a:p>
          </p:txBody>
        </p:sp>
        <p:sp>
          <p:nvSpPr>
            <p:cNvPr id="114729" name="Line 7">
              <a:extLst>
                <a:ext uri="{FF2B5EF4-FFF2-40B4-BE49-F238E27FC236}">
                  <a16:creationId xmlns:a16="http://schemas.microsoft.com/office/drawing/2014/main" id="{972BE8AE-E8D8-FE4E-E87F-82AFA71C7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1554"/>
              <a:ext cx="13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30" name="Line 8">
              <a:extLst>
                <a:ext uri="{FF2B5EF4-FFF2-40B4-BE49-F238E27FC236}">
                  <a16:creationId xmlns:a16="http://schemas.microsoft.com/office/drawing/2014/main" id="{18602538-C75D-936E-7E51-07B48F8CB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" y="1599"/>
              <a:ext cx="13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4692" name="Group 20">
            <a:extLst>
              <a:ext uri="{FF2B5EF4-FFF2-40B4-BE49-F238E27FC236}">
                <a16:creationId xmlns:a16="http://schemas.microsoft.com/office/drawing/2014/main" id="{9EF6652B-FABC-9F37-1359-0C8529747C29}"/>
              </a:ext>
            </a:extLst>
          </p:cNvPr>
          <p:cNvGrpSpPr>
            <a:grpSpLocks/>
          </p:cNvGrpSpPr>
          <p:nvPr/>
        </p:nvGrpSpPr>
        <p:grpSpPr bwMode="auto">
          <a:xfrm>
            <a:off x="5655207" y="2333919"/>
            <a:ext cx="2816227" cy="857250"/>
            <a:chOff x="3291" y="2678"/>
            <a:chExt cx="1774" cy="540"/>
          </a:xfrm>
        </p:grpSpPr>
        <p:grpSp>
          <p:nvGrpSpPr>
            <p:cNvPr id="114720" name="Group 15">
              <a:extLst>
                <a:ext uri="{FF2B5EF4-FFF2-40B4-BE49-F238E27FC236}">
                  <a16:creationId xmlns:a16="http://schemas.microsoft.com/office/drawing/2014/main" id="{A06A8C84-0F1A-E7C1-4B79-C0F2BB39F1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1" y="2678"/>
              <a:ext cx="1774" cy="540"/>
              <a:chOff x="3291" y="2678"/>
              <a:chExt cx="1408" cy="540"/>
            </a:xfrm>
          </p:grpSpPr>
          <p:sp>
            <p:nvSpPr>
              <p:cNvPr id="114723" name="Rectangle 9">
                <a:extLst>
                  <a:ext uri="{FF2B5EF4-FFF2-40B4-BE49-F238E27FC236}">
                    <a16:creationId xmlns:a16="http://schemas.microsoft.com/office/drawing/2014/main" id="{0B015A91-73CB-B7F8-198D-168366C93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2678"/>
                <a:ext cx="1399" cy="5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800"/>
              </a:p>
            </p:txBody>
          </p:sp>
          <p:sp>
            <p:nvSpPr>
              <p:cNvPr id="114724" name="Line 12">
                <a:extLst>
                  <a:ext uri="{FF2B5EF4-FFF2-40B4-BE49-F238E27FC236}">
                    <a16:creationId xmlns:a16="http://schemas.microsoft.com/office/drawing/2014/main" id="{A46B38D0-D6AC-598B-D6C9-BFE209A76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9" y="2943"/>
                <a:ext cx="13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25" name="Line 13">
                <a:extLst>
                  <a:ext uri="{FF2B5EF4-FFF2-40B4-BE49-F238E27FC236}">
                    <a16:creationId xmlns:a16="http://schemas.microsoft.com/office/drawing/2014/main" id="{5BF523E1-534C-9A53-E9C4-9F37557155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8" y="2988"/>
                <a:ext cx="13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721" name="Text Box 10">
              <a:extLst>
                <a:ext uri="{FF2B5EF4-FFF2-40B4-BE49-F238E27FC236}">
                  <a16:creationId xmlns:a16="http://schemas.microsoft.com/office/drawing/2014/main" id="{FEBF1784-9927-81FC-805E-D3CE8FED5F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5" y="2693"/>
              <a:ext cx="8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 i="1" dirty="0"/>
                <a:t>Flyweight</a:t>
              </a:r>
            </a:p>
          </p:txBody>
        </p:sp>
        <p:sp>
          <p:nvSpPr>
            <p:cNvPr id="114722" name="Text Box 11">
              <a:extLst>
                <a:ext uri="{FF2B5EF4-FFF2-40B4-BE49-F238E27FC236}">
                  <a16:creationId xmlns:a16="http://schemas.microsoft.com/office/drawing/2014/main" id="{987FA954-BB30-A3AD-245A-6FD6EA271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" y="2974"/>
              <a:ext cx="17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i="1" dirty="0"/>
                <a:t>+display(</a:t>
              </a:r>
              <a:r>
                <a:rPr lang="en-US" altLang="tr-TR" sz="1800" i="1" dirty="0" err="1"/>
                <a:t>Point,Graphics</a:t>
              </a:r>
              <a:r>
                <a:rPr lang="en-US" altLang="tr-TR" sz="1800" i="1" dirty="0"/>
                <a:t>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A7D7AF-DB4B-FA7A-0628-73833FF783CA}"/>
              </a:ext>
            </a:extLst>
          </p:cNvPr>
          <p:cNvGrpSpPr/>
          <p:nvPr/>
        </p:nvGrpSpPr>
        <p:grpSpPr>
          <a:xfrm>
            <a:off x="1930930" y="4288327"/>
            <a:ext cx="2981326" cy="1570034"/>
            <a:chOff x="1355725" y="4316415"/>
            <a:chExt cx="2981326" cy="1570034"/>
          </a:xfrm>
        </p:grpSpPr>
        <p:sp>
          <p:nvSpPr>
            <p:cNvPr id="114715" name="Rectangle 17">
              <a:extLst>
                <a:ext uri="{FF2B5EF4-FFF2-40B4-BE49-F238E27FC236}">
                  <a16:creationId xmlns:a16="http://schemas.microsoft.com/office/drawing/2014/main" id="{7962D3FB-0E70-A1A2-A9E7-3D4A4BB88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725" y="4362257"/>
              <a:ext cx="2981326" cy="1524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114716" name="Line 18">
              <a:extLst>
                <a:ext uri="{FF2B5EF4-FFF2-40B4-BE49-F238E27FC236}">
                  <a16:creationId xmlns:a16="http://schemas.microsoft.com/office/drawing/2014/main" id="{9E8E06FC-3D4A-753C-4E81-50DA4F8D84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4463" y="4699003"/>
              <a:ext cx="2922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7" name="Line 19">
              <a:extLst>
                <a:ext uri="{FF2B5EF4-FFF2-40B4-BE49-F238E27FC236}">
                  <a16:creationId xmlns:a16="http://schemas.microsoft.com/office/drawing/2014/main" id="{9D0F2264-012C-235F-7DB2-BC4163544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3002" y="5397506"/>
              <a:ext cx="2922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8" name="Text Box 21">
              <a:extLst>
                <a:ext uri="{FF2B5EF4-FFF2-40B4-BE49-F238E27FC236}">
                  <a16:creationId xmlns:a16="http://schemas.microsoft.com/office/drawing/2014/main" id="{67655493-194E-34D7-8AA3-AF58775A2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2275" y="4316415"/>
              <a:ext cx="6588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 dirty="0"/>
                <a:t>Tree</a:t>
              </a:r>
            </a:p>
          </p:txBody>
        </p:sp>
      </p:grpSp>
      <p:sp>
        <p:nvSpPr>
          <p:cNvPr id="114719" name="Text Box 22">
            <a:extLst>
              <a:ext uri="{FF2B5EF4-FFF2-40B4-BE49-F238E27FC236}">
                <a16:creationId xmlns:a16="http://schemas.microsoft.com/office/drawing/2014/main" id="{440955C2-5699-247F-EB30-9864FBDF0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5897" y="4733637"/>
            <a:ext cx="32131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 dirty="0"/>
              <a:t>-</a:t>
            </a:r>
            <a:r>
              <a:rPr lang="en-US" altLang="tr-TR" sz="1800" dirty="0" err="1"/>
              <a:t>height:int</a:t>
            </a:r>
            <a:endParaRPr lang="en-US" altLang="tr-TR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 dirty="0"/>
              <a:t>-</a:t>
            </a:r>
            <a:r>
              <a:rPr lang="en-US" altLang="tr-TR" sz="1800" dirty="0" err="1"/>
              <a:t>color:Color</a:t>
            </a:r>
            <a:endParaRPr lang="en-US" altLang="tr-TR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tr-TR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 dirty="0"/>
              <a:t>+display(Point, Graphics)</a:t>
            </a:r>
          </a:p>
        </p:txBody>
      </p:sp>
      <p:grpSp>
        <p:nvGrpSpPr>
          <p:cNvPr id="114694" name="Group 24">
            <a:extLst>
              <a:ext uri="{FF2B5EF4-FFF2-40B4-BE49-F238E27FC236}">
                <a16:creationId xmlns:a16="http://schemas.microsoft.com/office/drawing/2014/main" id="{39E97674-F52A-0995-8776-23FD9EA27A28}"/>
              </a:ext>
            </a:extLst>
          </p:cNvPr>
          <p:cNvGrpSpPr>
            <a:grpSpLocks/>
          </p:cNvGrpSpPr>
          <p:nvPr/>
        </p:nvGrpSpPr>
        <p:grpSpPr bwMode="auto">
          <a:xfrm>
            <a:off x="273050" y="1400174"/>
            <a:ext cx="1657880" cy="1154615"/>
            <a:chOff x="657" y="1026"/>
            <a:chExt cx="868" cy="337"/>
          </a:xfrm>
        </p:grpSpPr>
        <p:sp>
          <p:nvSpPr>
            <p:cNvPr id="114711" name="Rectangle 25">
              <a:extLst>
                <a:ext uri="{FF2B5EF4-FFF2-40B4-BE49-F238E27FC236}">
                  <a16:creationId xmlns:a16="http://schemas.microsoft.com/office/drawing/2014/main" id="{C42C3C87-AABF-2F4D-5C63-B88D61CF0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026"/>
              <a:ext cx="868" cy="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114712" name="Text Box 26">
              <a:extLst>
                <a:ext uri="{FF2B5EF4-FFF2-40B4-BE49-F238E27FC236}">
                  <a16:creationId xmlns:a16="http://schemas.microsoft.com/office/drawing/2014/main" id="{4884314B-2C9C-CD06-1077-1547F2291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026"/>
              <a:ext cx="7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 dirty="0"/>
                <a:t>Forest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 dirty="0"/>
                <a:t>-</a:t>
              </a:r>
              <a:r>
                <a:rPr lang="en-US" altLang="tr-TR" sz="1800" dirty="0" err="1"/>
                <a:t>pos:Point</a:t>
              </a:r>
              <a:r>
                <a:rPr lang="en-US" altLang="tr-TR" sz="1800" dirty="0"/>
                <a:t>[]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dirty="0"/>
                <a:t>-</a:t>
              </a:r>
              <a:r>
                <a:rPr lang="en-US" altLang="tr-TR" sz="1800" dirty="0" err="1"/>
                <a:t>trees:Tree</a:t>
              </a:r>
              <a:r>
                <a:rPr lang="en-US" altLang="tr-TR" sz="1800" dirty="0"/>
                <a:t>[]</a:t>
              </a:r>
            </a:p>
          </p:txBody>
        </p:sp>
        <p:sp>
          <p:nvSpPr>
            <p:cNvPr id="114713" name="Line 27">
              <a:extLst>
                <a:ext uri="{FF2B5EF4-FFF2-40B4-BE49-F238E27FC236}">
                  <a16:creationId xmlns:a16="http://schemas.microsoft.com/office/drawing/2014/main" id="{98DCAA0E-935A-AB93-AB7C-10712DA9F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1127"/>
              <a:ext cx="8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4" name="Line 28">
              <a:extLst>
                <a:ext uri="{FF2B5EF4-FFF2-40B4-BE49-F238E27FC236}">
                  <a16:creationId xmlns:a16="http://schemas.microsoft.com/office/drawing/2014/main" id="{4A37AE16-632C-3810-5BD1-7401A5381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7" y="1307"/>
              <a:ext cx="8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14697" name="AutoShape 38">
            <a:extLst>
              <a:ext uri="{FF2B5EF4-FFF2-40B4-BE49-F238E27FC236}">
                <a16:creationId xmlns:a16="http://schemas.microsoft.com/office/drawing/2014/main" id="{8DC66BED-7BD6-542C-938B-2A1BF22C05CC}"/>
              </a:ext>
            </a:extLst>
          </p:cNvPr>
          <p:cNvCxnSpPr>
            <a:cxnSpLocks noChangeShapeType="1"/>
            <a:stCxn id="114711" idx="2"/>
            <a:endCxn id="114719" idx="1"/>
          </p:cNvCxnSpPr>
          <p:nvPr/>
        </p:nvCxnSpPr>
        <p:spPr bwMode="auto">
          <a:xfrm rot="16200000" flipH="1">
            <a:off x="137978" y="3518800"/>
            <a:ext cx="2701930" cy="77390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698" name="AutoShape 39">
            <a:extLst>
              <a:ext uri="{FF2B5EF4-FFF2-40B4-BE49-F238E27FC236}">
                <a16:creationId xmlns:a16="http://schemas.microsoft.com/office/drawing/2014/main" id="{8500A478-18D2-B900-D638-07228B9D84E5}"/>
              </a:ext>
            </a:extLst>
          </p:cNvPr>
          <p:cNvCxnSpPr>
            <a:cxnSpLocks noChangeShapeType="1"/>
            <a:stCxn id="114711" idx="2"/>
            <a:endCxn id="114728" idx="1"/>
          </p:cNvCxnSpPr>
          <p:nvPr/>
        </p:nvCxnSpPr>
        <p:spPr bwMode="auto">
          <a:xfrm rot="16200000" flipH="1">
            <a:off x="1551227" y="2105551"/>
            <a:ext cx="397462" cy="12959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699" name="AutoShape 40">
            <a:extLst>
              <a:ext uri="{FF2B5EF4-FFF2-40B4-BE49-F238E27FC236}">
                <a16:creationId xmlns:a16="http://schemas.microsoft.com/office/drawing/2014/main" id="{E2D2BB07-498A-2FA3-D30F-F5CAF6821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15" y="2660149"/>
            <a:ext cx="465137" cy="173037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cxnSp>
        <p:nvCxnSpPr>
          <p:cNvPr id="114700" name="AutoShape 41">
            <a:extLst>
              <a:ext uri="{FF2B5EF4-FFF2-40B4-BE49-F238E27FC236}">
                <a16:creationId xmlns:a16="http://schemas.microsoft.com/office/drawing/2014/main" id="{C125DEC5-01C3-1D57-C939-71C87C27F4F4}"/>
              </a:ext>
            </a:extLst>
          </p:cNvPr>
          <p:cNvCxnSpPr>
            <a:cxnSpLocks noChangeShapeType="1"/>
            <a:stCxn id="114699" idx="3"/>
            <a:endCxn id="114723" idx="1"/>
          </p:cNvCxnSpPr>
          <p:nvPr/>
        </p:nvCxnSpPr>
        <p:spPr bwMode="auto">
          <a:xfrm>
            <a:off x="5176052" y="2746668"/>
            <a:ext cx="479155" cy="158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701" name="AutoShape 42">
            <a:extLst>
              <a:ext uri="{FF2B5EF4-FFF2-40B4-BE49-F238E27FC236}">
                <a16:creationId xmlns:a16="http://schemas.microsoft.com/office/drawing/2014/main" id="{5325B898-0399-3136-AFEF-71476E9FA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522" y="3203868"/>
            <a:ext cx="304800" cy="2476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cxnSp>
        <p:nvCxnSpPr>
          <p:cNvPr id="114703" name="AutoShape 44">
            <a:extLst>
              <a:ext uri="{FF2B5EF4-FFF2-40B4-BE49-F238E27FC236}">
                <a16:creationId xmlns:a16="http://schemas.microsoft.com/office/drawing/2014/main" id="{FB1AFFC5-A815-37ED-7760-D7965352BC6B}"/>
              </a:ext>
            </a:extLst>
          </p:cNvPr>
          <p:cNvCxnSpPr>
            <a:cxnSpLocks noChangeShapeType="1"/>
            <a:stCxn id="114701" idx="3"/>
            <a:endCxn id="114715" idx="0"/>
          </p:cNvCxnSpPr>
          <p:nvPr/>
        </p:nvCxnSpPr>
        <p:spPr bwMode="auto">
          <a:xfrm rot="5400000">
            <a:off x="4732933" y="2140179"/>
            <a:ext cx="882651" cy="350532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 Box 15">
            <a:extLst>
              <a:ext uri="{FF2B5EF4-FFF2-40B4-BE49-F238E27FC236}">
                <a16:creationId xmlns:a16="http://schemas.microsoft.com/office/drawing/2014/main" id="{7E9864A8-9B12-8090-4C14-D0C4C34EA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797" y="5321806"/>
            <a:ext cx="365997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 dirty="0"/>
              <a:t>Create only 1 instance for tree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 dirty="0"/>
              <a:t>The extrinsic state (location)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 dirty="0"/>
              <a:t>passed from outside when display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 dirty="0"/>
              <a:t>is called</a:t>
            </a:r>
            <a:endParaRPr lang="en-GB" altLang="tr-TR" sz="1800" dirty="0"/>
          </a:p>
        </p:txBody>
      </p:sp>
    </p:spTree>
    <p:extLst>
      <p:ext uri="{BB962C8B-B14F-4D97-AF65-F5344CB8AC3E}">
        <p14:creationId xmlns:p14="http://schemas.microsoft.com/office/powerpoint/2010/main" val="2031012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2297DE25-A5C3-2AC1-285D-D6E58B1D4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Flyweight -Structure</a:t>
            </a:r>
          </a:p>
        </p:txBody>
      </p:sp>
      <p:grpSp>
        <p:nvGrpSpPr>
          <p:cNvPr id="114691" name="Group 14">
            <a:extLst>
              <a:ext uri="{FF2B5EF4-FFF2-40B4-BE49-F238E27FC236}">
                <a16:creationId xmlns:a16="http://schemas.microsoft.com/office/drawing/2014/main" id="{57055C61-5442-18DC-1849-DC43FBC2DC6A}"/>
              </a:ext>
            </a:extLst>
          </p:cNvPr>
          <p:cNvGrpSpPr>
            <a:grpSpLocks/>
          </p:cNvGrpSpPr>
          <p:nvPr/>
        </p:nvGrpSpPr>
        <p:grpSpPr bwMode="auto">
          <a:xfrm>
            <a:off x="1663700" y="2076450"/>
            <a:ext cx="2298700" cy="857250"/>
            <a:chOff x="463" y="1289"/>
            <a:chExt cx="1448" cy="540"/>
          </a:xfrm>
        </p:grpSpPr>
        <p:sp>
          <p:nvSpPr>
            <p:cNvPr id="114726" name="Rectangle 4">
              <a:extLst>
                <a:ext uri="{FF2B5EF4-FFF2-40B4-BE49-F238E27FC236}">
                  <a16:creationId xmlns:a16="http://schemas.microsoft.com/office/drawing/2014/main" id="{E33ABA0C-1452-4B2D-602F-8E9367587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" y="1289"/>
              <a:ext cx="1399" cy="5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114727" name="Text Box 5">
              <a:extLst>
                <a:ext uri="{FF2B5EF4-FFF2-40B4-BE49-F238E27FC236}">
                  <a16:creationId xmlns:a16="http://schemas.microsoft.com/office/drawing/2014/main" id="{FE1EA122-A4AB-5182-C008-B3DFFE251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" y="1313"/>
              <a:ext cx="1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/>
                <a:t>FlyweightFactory</a:t>
              </a:r>
            </a:p>
          </p:txBody>
        </p:sp>
        <p:sp>
          <p:nvSpPr>
            <p:cNvPr id="114728" name="Text Box 6">
              <a:extLst>
                <a:ext uri="{FF2B5EF4-FFF2-40B4-BE49-F238E27FC236}">
                  <a16:creationId xmlns:a16="http://schemas.microsoft.com/office/drawing/2014/main" id="{497F37D5-1F42-841A-0DFC-00AF62724B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" y="1586"/>
              <a:ext cx="13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+getFlyweight(key)</a:t>
              </a:r>
            </a:p>
          </p:txBody>
        </p:sp>
        <p:sp>
          <p:nvSpPr>
            <p:cNvPr id="114729" name="Line 7">
              <a:extLst>
                <a:ext uri="{FF2B5EF4-FFF2-40B4-BE49-F238E27FC236}">
                  <a16:creationId xmlns:a16="http://schemas.microsoft.com/office/drawing/2014/main" id="{972BE8AE-E8D8-FE4E-E87F-82AFA71C7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1554"/>
              <a:ext cx="13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30" name="Line 8">
              <a:extLst>
                <a:ext uri="{FF2B5EF4-FFF2-40B4-BE49-F238E27FC236}">
                  <a16:creationId xmlns:a16="http://schemas.microsoft.com/office/drawing/2014/main" id="{18602538-C75D-936E-7E51-07B48F8CB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" y="1599"/>
              <a:ext cx="13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4692" name="Group 20">
            <a:extLst>
              <a:ext uri="{FF2B5EF4-FFF2-40B4-BE49-F238E27FC236}">
                <a16:creationId xmlns:a16="http://schemas.microsoft.com/office/drawing/2014/main" id="{9EF6652B-FABC-9F37-1359-0C8529747C29}"/>
              </a:ext>
            </a:extLst>
          </p:cNvPr>
          <p:cNvGrpSpPr>
            <a:grpSpLocks/>
          </p:cNvGrpSpPr>
          <p:nvPr/>
        </p:nvGrpSpPr>
        <p:grpSpPr bwMode="auto">
          <a:xfrm>
            <a:off x="5326063" y="2000250"/>
            <a:ext cx="2816225" cy="857250"/>
            <a:chOff x="3291" y="2678"/>
            <a:chExt cx="1774" cy="540"/>
          </a:xfrm>
        </p:grpSpPr>
        <p:grpSp>
          <p:nvGrpSpPr>
            <p:cNvPr id="114720" name="Group 15">
              <a:extLst>
                <a:ext uri="{FF2B5EF4-FFF2-40B4-BE49-F238E27FC236}">
                  <a16:creationId xmlns:a16="http://schemas.microsoft.com/office/drawing/2014/main" id="{A06A8C84-0F1A-E7C1-4B79-C0F2BB39F1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1" y="2678"/>
              <a:ext cx="1774" cy="540"/>
              <a:chOff x="3291" y="2678"/>
              <a:chExt cx="1408" cy="540"/>
            </a:xfrm>
          </p:grpSpPr>
          <p:sp>
            <p:nvSpPr>
              <p:cNvPr id="114723" name="Rectangle 9">
                <a:extLst>
                  <a:ext uri="{FF2B5EF4-FFF2-40B4-BE49-F238E27FC236}">
                    <a16:creationId xmlns:a16="http://schemas.microsoft.com/office/drawing/2014/main" id="{0B015A91-73CB-B7F8-198D-168366C93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2678"/>
                <a:ext cx="1399" cy="5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800"/>
              </a:p>
            </p:txBody>
          </p:sp>
          <p:sp>
            <p:nvSpPr>
              <p:cNvPr id="114724" name="Line 12">
                <a:extLst>
                  <a:ext uri="{FF2B5EF4-FFF2-40B4-BE49-F238E27FC236}">
                    <a16:creationId xmlns:a16="http://schemas.microsoft.com/office/drawing/2014/main" id="{A46B38D0-D6AC-598B-D6C9-BFE209A76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9" y="2943"/>
                <a:ext cx="13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25" name="Line 13">
                <a:extLst>
                  <a:ext uri="{FF2B5EF4-FFF2-40B4-BE49-F238E27FC236}">
                    <a16:creationId xmlns:a16="http://schemas.microsoft.com/office/drawing/2014/main" id="{5BF523E1-534C-9A53-E9C4-9F37557155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8" y="2988"/>
                <a:ext cx="13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721" name="Text Box 10">
              <a:extLst>
                <a:ext uri="{FF2B5EF4-FFF2-40B4-BE49-F238E27FC236}">
                  <a16:creationId xmlns:a16="http://schemas.microsoft.com/office/drawing/2014/main" id="{FEBF1784-9927-81FC-805E-D3CE8FED5F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5" y="2693"/>
              <a:ext cx="8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 i="1"/>
                <a:t>Flyweight</a:t>
              </a:r>
            </a:p>
          </p:txBody>
        </p:sp>
        <p:sp>
          <p:nvSpPr>
            <p:cNvPr id="114722" name="Text Box 11">
              <a:extLst>
                <a:ext uri="{FF2B5EF4-FFF2-40B4-BE49-F238E27FC236}">
                  <a16:creationId xmlns:a16="http://schemas.microsoft.com/office/drawing/2014/main" id="{987FA954-BB30-A3AD-245A-6FD6EA271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" y="2974"/>
              <a:ext cx="13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i="1"/>
                <a:t>+operation(context)</a:t>
              </a:r>
            </a:p>
          </p:txBody>
        </p:sp>
      </p:grpSp>
      <p:grpSp>
        <p:nvGrpSpPr>
          <p:cNvPr id="114693" name="Group 23">
            <a:extLst>
              <a:ext uri="{FF2B5EF4-FFF2-40B4-BE49-F238E27FC236}">
                <a16:creationId xmlns:a16="http://schemas.microsoft.com/office/drawing/2014/main" id="{845200EA-FA25-4976-6B71-BB5989C859A7}"/>
              </a:ext>
            </a:extLst>
          </p:cNvPr>
          <p:cNvGrpSpPr>
            <a:grpSpLocks/>
          </p:cNvGrpSpPr>
          <p:nvPr/>
        </p:nvGrpSpPr>
        <p:grpSpPr bwMode="auto">
          <a:xfrm>
            <a:off x="1358900" y="4278313"/>
            <a:ext cx="2978150" cy="1263650"/>
            <a:chOff x="893" y="3052"/>
            <a:chExt cx="1876" cy="796"/>
          </a:xfrm>
        </p:grpSpPr>
        <p:sp>
          <p:nvSpPr>
            <p:cNvPr id="114715" name="Rectangle 17">
              <a:extLst>
                <a:ext uri="{FF2B5EF4-FFF2-40B4-BE49-F238E27FC236}">
                  <a16:creationId xmlns:a16="http://schemas.microsoft.com/office/drawing/2014/main" id="{7962D3FB-0E70-A1A2-A9E7-3D4A4BB88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" y="3052"/>
              <a:ext cx="1853" cy="7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114716" name="Line 18">
              <a:extLst>
                <a:ext uri="{FF2B5EF4-FFF2-40B4-BE49-F238E27FC236}">
                  <a16:creationId xmlns:a16="http://schemas.microsoft.com/office/drawing/2014/main" id="{9E8E06FC-3D4A-753C-4E81-50DA4F8D84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" y="3317"/>
              <a:ext cx="18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7" name="Line 19">
              <a:extLst>
                <a:ext uri="{FF2B5EF4-FFF2-40B4-BE49-F238E27FC236}">
                  <a16:creationId xmlns:a16="http://schemas.microsoft.com/office/drawing/2014/main" id="{9D0F2264-012C-235F-7DB2-BC4163544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3535"/>
              <a:ext cx="18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8" name="Text Box 21">
              <a:extLst>
                <a:ext uri="{FF2B5EF4-FFF2-40B4-BE49-F238E27FC236}">
                  <a16:creationId xmlns:a16="http://schemas.microsoft.com/office/drawing/2014/main" id="{67655493-194E-34D7-8AA3-AF58775A2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3076"/>
              <a:ext cx="1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/>
                <a:t>ConcreteFlyweight</a:t>
              </a:r>
            </a:p>
          </p:txBody>
        </p:sp>
        <p:sp>
          <p:nvSpPr>
            <p:cNvPr id="114719" name="Text Box 22">
              <a:extLst>
                <a:ext uri="{FF2B5EF4-FFF2-40B4-BE49-F238E27FC236}">
                  <a16:creationId xmlns:a16="http://schemas.microsoft.com/office/drawing/2014/main" id="{440955C2-5699-247F-EB30-9864FBDF0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3" y="3308"/>
              <a:ext cx="1360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intrinsicState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tr-TR" sz="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+operation(context)</a:t>
              </a:r>
            </a:p>
          </p:txBody>
        </p:sp>
      </p:grpSp>
      <p:grpSp>
        <p:nvGrpSpPr>
          <p:cNvPr id="114694" name="Group 24">
            <a:extLst>
              <a:ext uri="{FF2B5EF4-FFF2-40B4-BE49-F238E27FC236}">
                <a16:creationId xmlns:a16="http://schemas.microsoft.com/office/drawing/2014/main" id="{39E97674-F52A-0995-8776-23FD9EA27A28}"/>
              </a:ext>
            </a:extLst>
          </p:cNvPr>
          <p:cNvGrpSpPr>
            <a:grpSpLocks/>
          </p:cNvGrpSpPr>
          <p:nvPr/>
        </p:nvGrpSpPr>
        <p:grpSpPr bwMode="auto">
          <a:xfrm>
            <a:off x="273050" y="1400175"/>
            <a:ext cx="1008063" cy="531813"/>
            <a:chOff x="657" y="1026"/>
            <a:chExt cx="635" cy="335"/>
          </a:xfrm>
        </p:grpSpPr>
        <p:sp>
          <p:nvSpPr>
            <p:cNvPr id="114711" name="Rectangle 25">
              <a:extLst>
                <a:ext uri="{FF2B5EF4-FFF2-40B4-BE49-F238E27FC236}">
                  <a16:creationId xmlns:a16="http://schemas.microsoft.com/office/drawing/2014/main" id="{C42C3C87-AABF-2F4D-5C63-B88D61CF0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026"/>
              <a:ext cx="635" cy="33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114712" name="Text Box 26">
              <a:extLst>
                <a:ext uri="{FF2B5EF4-FFF2-40B4-BE49-F238E27FC236}">
                  <a16:creationId xmlns:a16="http://schemas.microsoft.com/office/drawing/2014/main" id="{4884314B-2C9C-CD06-1077-1547F2291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026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/>
                <a:t>Client</a:t>
              </a:r>
            </a:p>
          </p:txBody>
        </p:sp>
        <p:sp>
          <p:nvSpPr>
            <p:cNvPr id="114713" name="Line 27">
              <a:extLst>
                <a:ext uri="{FF2B5EF4-FFF2-40B4-BE49-F238E27FC236}">
                  <a16:creationId xmlns:a16="http://schemas.microsoft.com/office/drawing/2014/main" id="{98DCAA0E-935A-AB93-AB7C-10712DA9F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1253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4" name="Line 28">
              <a:extLst>
                <a:ext uri="{FF2B5EF4-FFF2-40B4-BE49-F238E27FC236}">
                  <a16:creationId xmlns:a16="http://schemas.microsoft.com/office/drawing/2014/main" id="{4A37AE16-632C-3810-5BD1-7401A5381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1307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4695" name="Group 36">
            <a:extLst>
              <a:ext uri="{FF2B5EF4-FFF2-40B4-BE49-F238E27FC236}">
                <a16:creationId xmlns:a16="http://schemas.microsoft.com/office/drawing/2014/main" id="{3FB9B534-F853-8906-CB3D-445903BC4A58}"/>
              </a:ext>
            </a:extLst>
          </p:cNvPr>
          <p:cNvGrpSpPr>
            <a:grpSpLocks/>
          </p:cNvGrpSpPr>
          <p:nvPr/>
        </p:nvGrpSpPr>
        <p:grpSpPr bwMode="auto">
          <a:xfrm>
            <a:off x="5494338" y="4292600"/>
            <a:ext cx="3398837" cy="1263650"/>
            <a:chOff x="3351" y="3042"/>
            <a:chExt cx="2141" cy="796"/>
          </a:xfrm>
        </p:grpSpPr>
        <p:grpSp>
          <p:nvGrpSpPr>
            <p:cNvPr id="114705" name="Group 35">
              <a:extLst>
                <a:ext uri="{FF2B5EF4-FFF2-40B4-BE49-F238E27FC236}">
                  <a16:creationId xmlns:a16="http://schemas.microsoft.com/office/drawing/2014/main" id="{CE356901-610A-DC8E-B67B-8D19FD3409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1" y="3042"/>
              <a:ext cx="2141" cy="796"/>
              <a:chOff x="3351" y="3042"/>
              <a:chExt cx="1876" cy="796"/>
            </a:xfrm>
          </p:grpSpPr>
          <p:sp>
            <p:nvSpPr>
              <p:cNvPr id="114707" name="Rectangle 30">
                <a:extLst>
                  <a:ext uri="{FF2B5EF4-FFF2-40B4-BE49-F238E27FC236}">
                    <a16:creationId xmlns:a16="http://schemas.microsoft.com/office/drawing/2014/main" id="{6B77ED89-A421-E9C9-E946-6AF27DC96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2" y="3042"/>
                <a:ext cx="1853" cy="7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800"/>
              </a:p>
            </p:txBody>
          </p:sp>
          <p:sp>
            <p:nvSpPr>
              <p:cNvPr id="114708" name="Line 31">
                <a:extLst>
                  <a:ext uri="{FF2B5EF4-FFF2-40B4-BE49-F238E27FC236}">
                    <a16:creationId xmlns:a16="http://schemas.microsoft.com/office/drawing/2014/main" id="{89D53F90-9E50-330C-2D34-A754716A97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6" y="3307"/>
                <a:ext cx="18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09" name="Line 32">
                <a:extLst>
                  <a:ext uri="{FF2B5EF4-FFF2-40B4-BE49-F238E27FC236}">
                    <a16:creationId xmlns:a16="http://schemas.microsoft.com/office/drawing/2014/main" id="{7842637C-0DC3-1AF0-7B18-28A050167A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7" y="3525"/>
                <a:ext cx="18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10" name="Text Box 34">
                <a:extLst>
                  <a:ext uri="{FF2B5EF4-FFF2-40B4-BE49-F238E27FC236}">
                    <a16:creationId xmlns:a16="http://schemas.microsoft.com/office/drawing/2014/main" id="{E4D41F7B-06AB-09D2-5C1D-9C9A668BAC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1" y="3298"/>
                <a:ext cx="1192" cy="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800"/>
                  <a:t>allState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tr-TR" sz="800"/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800"/>
                  <a:t>+operation(context)</a:t>
                </a:r>
              </a:p>
            </p:txBody>
          </p:sp>
        </p:grpSp>
        <p:sp>
          <p:nvSpPr>
            <p:cNvPr id="114706" name="Text Box 33">
              <a:extLst>
                <a:ext uri="{FF2B5EF4-FFF2-40B4-BE49-F238E27FC236}">
                  <a16:creationId xmlns:a16="http://schemas.microsoft.com/office/drawing/2014/main" id="{B372244B-1D08-1CEA-E5B1-AB9FF2FAB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0" y="3066"/>
              <a:ext cx="20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/>
                <a:t>UnsharedConcreteFlyweight</a:t>
              </a:r>
            </a:p>
          </p:txBody>
        </p:sp>
      </p:grpSp>
      <p:cxnSp>
        <p:nvCxnSpPr>
          <p:cNvPr id="114696" name="AutoShape 37">
            <a:extLst>
              <a:ext uri="{FF2B5EF4-FFF2-40B4-BE49-F238E27FC236}">
                <a16:creationId xmlns:a16="http://schemas.microsoft.com/office/drawing/2014/main" id="{E38FADE1-AB95-5EA4-089C-29FEE8D27CC6}"/>
              </a:ext>
            </a:extLst>
          </p:cNvPr>
          <p:cNvCxnSpPr>
            <a:cxnSpLocks noChangeShapeType="1"/>
            <a:stCxn id="114711" idx="2"/>
            <a:endCxn id="114707" idx="2"/>
          </p:cNvCxnSpPr>
          <p:nvPr/>
        </p:nvCxnSpPr>
        <p:spPr bwMode="auto">
          <a:xfrm rot="16200000" flipH="1">
            <a:off x="2173288" y="536575"/>
            <a:ext cx="3624262" cy="6415088"/>
          </a:xfrm>
          <a:prstGeom prst="bentConnector3">
            <a:avLst>
              <a:gd name="adj1" fmla="val 10630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697" name="AutoShape 38">
            <a:extLst>
              <a:ext uri="{FF2B5EF4-FFF2-40B4-BE49-F238E27FC236}">
                <a16:creationId xmlns:a16="http://schemas.microsoft.com/office/drawing/2014/main" id="{8DC66BED-7BD6-542C-938B-2A1BF22C05CC}"/>
              </a:ext>
            </a:extLst>
          </p:cNvPr>
          <p:cNvCxnSpPr>
            <a:cxnSpLocks noChangeShapeType="1"/>
            <a:stCxn id="114711" idx="2"/>
            <a:endCxn id="114719" idx="1"/>
          </p:cNvCxnSpPr>
          <p:nvPr/>
        </p:nvCxnSpPr>
        <p:spPr bwMode="auto">
          <a:xfrm rot="16200000" flipH="1">
            <a:off x="-499268" y="3209131"/>
            <a:ext cx="3135312" cy="5810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698" name="AutoShape 39">
            <a:extLst>
              <a:ext uri="{FF2B5EF4-FFF2-40B4-BE49-F238E27FC236}">
                <a16:creationId xmlns:a16="http://schemas.microsoft.com/office/drawing/2014/main" id="{8500A478-18D2-B900-D638-07228B9D84E5}"/>
              </a:ext>
            </a:extLst>
          </p:cNvPr>
          <p:cNvCxnSpPr>
            <a:cxnSpLocks noChangeShapeType="1"/>
            <a:stCxn id="114711" idx="2"/>
            <a:endCxn id="114728" idx="1"/>
          </p:cNvCxnSpPr>
          <p:nvPr/>
        </p:nvCxnSpPr>
        <p:spPr bwMode="auto">
          <a:xfrm rot="16200000" flipH="1">
            <a:off x="820738" y="1889125"/>
            <a:ext cx="800100" cy="8858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699" name="AutoShape 40">
            <a:extLst>
              <a:ext uri="{FF2B5EF4-FFF2-40B4-BE49-F238E27FC236}">
                <a16:creationId xmlns:a16="http://schemas.microsoft.com/office/drawing/2014/main" id="{E2D2BB07-498A-2FA3-D30F-F5CAF6821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538" y="2338388"/>
            <a:ext cx="465137" cy="173037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cxnSp>
        <p:nvCxnSpPr>
          <p:cNvPr id="114700" name="AutoShape 41">
            <a:extLst>
              <a:ext uri="{FF2B5EF4-FFF2-40B4-BE49-F238E27FC236}">
                <a16:creationId xmlns:a16="http://schemas.microsoft.com/office/drawing/2014/main" id="{C125DEC5-01C3-1D57-C939-71C87C27F4F4}"/>
              </a:ext>
            </a:extLst>
          </p:cNvPr>
          <p:cNvCxnSpPr>
            <a:cxnSpLocks noChangeShapeType="1"/>
            <a:stCxn id="114699" idx="3"/>
            <a:endCxn id="114723" idx="1"/>
          </p:cNvCxnSpPr>
          <p:nvPr/>
        </p:nvCxnSpPr>
        <p:spPr bwMode="auto">
          <a:xfrm>
            <a:off x="4384675" y="2425700"/>
            <a:ext cx="941388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701" name="AutoShape 42">
            <a:extLst>
              <a:ext uri="{FF2B5EF4-FFF2-40B4-BE49-F238E27FC236}">
                <a16:creationId xmlns:a16="http://schemas.microsoft.com/office/drawing/2014/main" id="{5325B898-0399-3136-AFEF-71476E9FA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2859088"/>
            <a:ext cx="304800" cy="2476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cxnSp>
        <p:nvCxnSpPr>
          <p:cNvPr id="114702" name="AutoShape 43">
            <a:extLst>
              <a:ext uri="{FF2B5EF4-FFF2-40B4-BE49-F238E27FC236}">
                <a16:creationId xmlns:a16="http://schemas.microsoft.com/office/drawing/2014/main" id="{B2CD6631-7C05-AECF-11D0-084DBC51B70F}"/>
              </a:ext>
            </a:extLst>
          </p:cNvPr>
          <p:cNvCxnSpPr>
            <a:cxnSpLocks noChangeShapeType="1"/>
            <a:stCxn id="114701" idx="3"/>
            <a:endCxn id="114707" idx="0"/>
          </p:cNvCxnSpPr>
          <p:nvPr/>
        </p:nvCxnSpPr>
        <p:spPr bwMode="auto">
          <a:xfrm rot="16200000" flipH="1">
            <a:off x="6381751" y="3481387"/>
            <a:ext cx="1185862" cy="436563"/>
          </a:xfrm>
          <a:prstGeom prst="bentConnector3">
            <a:avLst>
              <a:gd name="adj1" fmla="val 49935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703" name="AutoShape 44">
            <a:extLst>
              <a:ext uri="{FF2B5EF4-FFF2-40B4-BE49-F238E27FC236}">
                <a16:creationId xmlns:a16="http://schemas.microsoft.com/office/drawing/2014/main" id="{FB1AFFC5-A815-37ED-7760-D7965352BC6B}"/>
              </a:ext>
            </a:extLst>
          </p:cNvPr>
          <p:cNvCxnSpPr>
            <a:cxnSpLocks noChangeShapeType="1"/>
            <a:stCxn id="114701" idx="3"/>
            <a:endCxn id="114715" idx="0"/>
          </p:cNvCxnSpPr>
          <p:nvPr/>
        </p:nvCxnSpPr>
        <p:spPr bwMode="auto">
          <a:xfrm rot="5400000">
            <a:off x="4216400" y="1738313"/>
            <a:ext cx="1171575" cy="39084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704" name="Text Box 45">
            <a:extLst>
              <a:ext uri="{FF2B5EF4-FFF2-40B4-BE49-F238E27FC236}">
                <a16:creationId xmlns:a16="http://schemas.microsoft.com/office/drawing/2014/main" id="{1735C451-A53E-D541-3A9A-62EC3D60A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6200775"/>
            <a:ext cx="586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Intrinsic state=state that does not depend on the context</a:t>
            </a:r>
            <a:endParaRPr lang="en-GB" altLang="tr-TR" sz="1800"/>
          </a:p>
        </p:txBody>
      </p:sp>
    </p:spTree>
    <p:extLst>
      <p:ext uri="{BB962C8B-B14F-4D97-AF65-F5344CB8AC3E}">
        <p14:creationId xmlns:p14="http://schemas.microsoft.com/office/powerpoint/2010/main" val="9751244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>
            <a:extLst>
              <a:ext uri="{FF2B5EF4-FFF2-40B4-BE49-F238E27FC236}">
                <a16:creationId xmlns:a16="http://schemas.microsoft.com/office/drawing/2014/main" id="{23CA40CF-83D4-717C-2B94-117E33CE2E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Flyweight participants</a:t>
            </a:r>
          </a:p>
        </p:txBody>
      </p:sp>
      <p:sp>
        <p:nvSpPr>
          <p:cNvPr id="116739" name="Content Placeholder 2">
            <a:extLst>
              <a:ext uri="{FF2B5EF4-FFF2-40B4-BE49-F238E27FC236}">
                <a16:creationId xmlns:a16="http://schemas.microsoft.com/office/drawing/2014/main" id="{DFE779CE-E277-A56D-F947-BF939A59EE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335291"/>
            <a:ext cx="8356061" cy="453210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tr-TR" sz="2400" b="1" dirty="0"/>
              <a:t>Flyweight</a:t>
            </a:r>
            <a:r>
              <a:rPr lang="en-US" altLang="tr-TR" sz="2400" dirty="0"/>
              <a:t> - Declares an interface through which flyweights can receive and act on extrinsic state.</a:t>
            </a:r>
          </a:p>
          <a:p>
            <a:pPr>
              <a:lnSpc>
                <a:spcPct val="110000"/>
              </a:lnSpc>
            </a:pPr>
            <a:r>
              <a:rPr lang="en-US" altLang="tr-TR" sz="2400" b="1" dirty="0" err="1"/>
              <a:t>FlyweightFactory</a:t>
            </a:r>
            <a:r>
              <a:rPr lang="en-US" altLang="tr-TR" sz="2400" dirty="0"/>
              <a:t> - The factory creates and manages flyweight objects. Ensures sharing of the flyweight objects. Maintains a pool of different flyweight objects.</a:t>
            </a:r>
          </a:p>
          <a:p>
            <a:pPr>
              <a:lnSpc>
                <a:spcPct val="110000"/>
              </a:lnSpc>
            </a:pPr>
            <a:r>
              <a:rPr lang="en-US" altLang="tr-TR" sz="2400" b="1" dirty="0"/>
              <a:t>Client</a:t>
            </a:r>
            <a:r>
              <a:rPr lang="en-US" altLang="tr-TR" sz="2400" dirty="0"/>
              <a:t> - A client maintains references to flyweights in addition to computing and maintaining extrinsic state (context)</a:t>
            </a:r>
          </a:p>
          <a:p>
            <a:pPr>
              <a:lnSpc>
                <a:spcPct val="110000"/>
              </a:lnSpc>
            </a:pPr>
            <a:r>
              <a:rPr lang="en-US" altLang="tr-TR" sz="2400" b="1" dirty="0" err="1"/>
              <a:t>ConcreteFlyweight</a:t>
            </a:r>
            <a:r>
              <a:rPr lang="en-US" altLang="tr-TR" sz="2400" dirty="0"/>
              <a:t> - Implements the Flyweight interface and stores intrinsic state. Sharable. Manipulates state that is extrinsic. </a:t>
            </a:r>
          </a:p>
        </p:txBody>
      </p:sp>
    </p:spTree>
    <p:extLst>
      <p:ext uri="{BB962C8B-B14F-4D97-AF65-F5344CB8AC3E}">
        <p14:creationId xmlns:p14="http://schemas.microsoft.com/office/powerpoint/2010/main" val="33711242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6D2B4396-86E5-EF0D-F884-F6756BA05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Flyweight - Structure</a:t>
            </a:r>
          </a:p>
        </p:txBody>
      </p:sp>
      <p:sp>
        <p:nvSpPr>
          <p:cNvPr id="118787" name="Rectangle 4">
            <a:extLst>
              <a:ext uri="{FF2B5EF4-FFF2-40B4-BE49-F238E27FC236}">
                <a16:creationId xmlns:a16="http://schemas.microsoft.com/office/drawing/2014/main" id="{2B33CC07-E076-6BEA-EF3F-0304D84BD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025" y="3803650"/>
            <a:ext cx="5964238" cy="2205038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sp>
        <p:nvSpPr>
          <p:cNvPr id="118788" name="Text Box 5">
            <a:extLst>
              <a:ext uri="{FF2B5EF4-FFF2-40B4-BE49-F238E27FC236}">
                <a16:creationId xmlns:a16="http://schemas.microsoft.com/office/drawing/2014/main" id="{BD45C736-ACC5-86C5-92AD-E741D7CC5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9863" y="5551488"/>
            <a:ext cx="164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Flyweight pool</a:t>
            </a:r>
          </a:p>
        </p:txBody>
      </p:sp>
      <p:grpSp>
        <p:nvGrpSpPr>
          <p:cNvPr id="118789" name="Group 13">
            <a:extLst>
              <a:ext uri="{FF2B5EF4-FFF2-40B4-BE49-F238E27FC236}">
                <a16:creationId xmlns:a16="http://schemas.microsoft.com/office/drawing/2014/main" id="{4822EEEF-CD40-FE87-8067-8B6D5737799B}"/>
              </a:ext>
            </a:extLst>
          </p:cNvPr>
          <p:cNvGrpSpPr>
            <a:grpSpLocks/>
          </p:cNvGrpSpPr>
          <p:nvPr/>
        </p:nvGrpSpPr>
        <p:grpSpPr bwMode="auto">
          <a:xfrm>
            <a:off x="303213" y="2898775"/>
            <a:ext cx="2263775" cy="841375"/>
            <a:chOff x="2633" y="1315"/>
            <a:chExt cx="1426" cy="448"/>
          </a:xfrm>
        </p:grpSpPr>
        <p:sp>
          <p:nvSpPr>
            <p:cNvPr id="118817" name="AutoShape 14">
              <a:extLst>
                <a:ext uri="{FF2B5EF4-FFF2-40B4-BE49-F238E27FC236}">
                  <a16:creationId xmlns:a16="http://schemas.microsoft.com/office/drawing/2014/main" id="{28BBA5FD-497C-B292-591F-B39CC0CB8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1" y="1315"/>
              <a:ext cx="1417" cy="44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tr-TR" sz="1800"/>
            </a:p>
          </p:txBody>
        </p:sp>
        <p:sp>
          <p:nvSpPr>
            <p:cNvPr id="118818" name="Text Box 15">
              <a:extLst>
                <a:ext uri="{FF2B5EF4-FFF2-40B4-BE49-F238E27FC236}">
                  <a16:creationId xmlns:a16="http://schemas.microsoft.com/office/drawing/2014/main" id="{7C403FAE-B4B6-B72F-1528-D2A987FEF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3" y="1358"/>
              <a:ext cx="1244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u="sng"/>
                <a:t>:FlyweightFactory</a:t>
              </a:r>
            </a:p>
          </p:txBody>
        </p:sp>
        <p:sp>
          <p:nvSpPr>
            <p:cNvPr id="118819" name="Line 16">
              <a:extLst>
                <a:ext uri="{FF2B5EF4-FFF2-40B4-BE49-F238E27FC236}">
                  <a16:creationId xmlns:a16="http://schemas.microsoft.com/office/drawing/2014/main" id="{C8977720-F53A-7BAF-4281-5FEDD5D59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3" y="1609"/>
              <a:ext cx="14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8790" name="Group 23">
            <a:extLst>
              <a:ext uri="{FF2B5EF4-FFF2-40B4-BE49-F238E27FC236}">
                <a16:creationId xmlns:a16="http://schemas.microsoft.com/office/drawing/2014/main" id="{1225B31F-06F0-C3DC-3154-C8FCCDC8F86A}"/>
              </a:ext>
            </a:extLst>
          </p:cNvPr>
          <p:cNvGrpSpPr>
            <a:grpSpLocks/>
          </p:cNvGrpSpPr>
          <p:nvPr/>
        </p:nvGrpSpPr>
        <p:grpSpPr bwMode="auto">
          <a:xfrm>
            <a:off x="6049963" y="4495800"/>
            <a:ext cx="2263775" cy="857250"/>
            <a:chOff x="3692" y="3024"/>
            <a:chExt cx="1426" cy="540"/>
          </a:xfrm>
        </p:grpSpPr>
        <p:sp>
          <p:nvSpPr>
            <p:cNvPr id="118813" name="AutoShape 18">
              <a:extLst>
                <a:ext uri="{FF2B5EF4-FFF2-40B4-BE49-F238E27FC236}">
                  <a16:creationId xmlns:a16="http://schemas.microsoft.com/office/drawing/2014/main" id="{018FD3CC-E841-B041-620D-37CE593F2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" y="3024"/>
              <a:ext cx="1417" cy="5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tr-TR" sz="1800"/>
            </a:p>
          </p:txBody>
        </p:sp>
        <p:sp>
          <p:nvSpPr>
            <p:cNvPr id="118814" name="Text Box 19">
              <a:extLst>
                <a:ext uri="{FF2B5EF4-FFF2-40B4-BE49-F238E27FC236}">
                  <a16:creationId xmlns:a16="http://schemas.microsoft.com/office/drawing/2014/main" id="{657F58C6-CE35-CF51-363C-69D462FEF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2" y="3067"/>
              <a:ext cx="1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u="sng"/>
                <a:t>:ConcreteFlyweight</a:t>
              </a:r>
            </a:p>
          </p:txBody>
        </p:sp>
        <p:sp>
          <p:nvSpPr>
            <p:cNvPr id="118815" name="Line 20">
              <a:extLst>
                <a:ext uri="{FF2B5EF4-FFF2-40B4-BE49-F238E27FC236}">
                  <a16:creationId xmlns:a16="http://schemas.microsoft.com/office/drawing/2014/main" id="{39B6A4A6-A45A-0111-8995-277542D87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2" y="3318"/>
              <a:ext cx="14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16" name="Text Box 22">
              <a:extLst>
                <a:ext uri="{FF2B5EF4-FFF2-40B4-BE49-F238E27FC236}">
                  <a16:creationId xmlns:a16="http://schemas.microsoft.com/office/drawing/2014/main" id="{797DA473-FFF1-BD7F-230A-647ECD15C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" y="3332"/>
              <a:ext cx="9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intrinsiclState</a:t>
              </a:r>
            </a:p>
          </p:txBody>
        </p:sp>
      </p:grpSp>
      <p:grpSp>
        <p:nvGrpSpPr>
          <p:cNvPr id="118791" name="Group 24">
            <a:extLst>
              <a:ext uri="{FF2B5EF4-FFF2-40B4-BE49-F238E27FC236}">
                <a16:creationId xmlns:a16="http://schemas.microsoft.com/office/drawing/2014/main" id="{14CDDAAA-BC0B-1C8F-1A18-4169E3CDC897}"/>
              </a:ext>
            </a:extLst>
          </p:cNvPr>
          <p:cNvGrpSpPr>
            <a:grpSpLocks/>
          </p:cNvGrpSpPr>
          <p:nvPr/>
        </p:nvGrpSpPr>
        <p:grpSpPr bwMode="auto">
          <a:xfrm>
            <a:off x="3073400" y="4449763"/>
            <a:ext cx="2263775" cy="857250"/>
            <a:chOff x="3692" y="3024"/>
            <a:chExt cx="1426" cy="540"/>
          </a:xfrm>
        </p:grpSpPr>
        <p:sp>
          <p:nvSpPr>
            <p:cNvPr id="118809" name="AutoShape 25">
              <a:extLst>
                <a:ext uri="{FF2B5EF4-FFF2-40B4-BE49-F238E27FC236}">
                  <a16:creationId xmlns:a16="http://schemas.microsoft.com/office/drawing/2014/main" id="{0EAA8CAE-75AD-DE5F-3948-9FC17031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" y="3024"/>
              <a:ext cx="1417" cy="5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tr-TR" sz="1800"/>
            </a:p>
          </p:txBody>
        </p:sp>
        <p:sp>
          <p:nvSpPr>
            <p:cNvPr id="118810" name="Text Box 26">
              <a:extLst>
                <a:ext uri="{FF2B5EF4-FFF2-40B4-BE49-F238E27FC236}">
                  <a16:creationId xmlns:a16="http://schemas.microsoft.com/office/drawing/2014/main" id="{A358E348-2814-893B-EEEA-8D9DFDA7EC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2" y="3067"/>
              <a:ext cx="1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u="sng"/>
                <a:t>:ConcreteFlyweight</a:t>
              </a:r>
            </a:p>
          </p:txBody>
        </p:sp>
        <p:sp>
          <p:nvSpPr>
            <p:cNvPr id="118811" name="Line 27">
              <a:extLst>
                <a:ext uri="{FF2B5EF4-FFF2-40B4-BE49-F238E27FC236}">
                  <a16:creationId xmlns:a16="http://schemas.microsoft.com/office/drawing/2014/main" id="{5A82B6E7-20EF-EE75-87D1-180039F4E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2" y="3318"/>
              <a:ext cx="14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12" name="Text Box 28">
              <a:extLst>
                <a:ext uri="{FF2B5EF4-FFF2-40B4-BE49-F238E27FC236}">
                  <a16:creationId xmlns:a16="http://schemas.microsoft.com/office/drawing/2014/main" id="{0925E824-8495-8D1D-5A3E-E2CA4EE2C8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" y="3332"/>
              <a:ext cx="9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intrinsicState</a:t>
              </a:r>
            </a:p>
          </p:txBody>
        </p:sp>
      </p:grpSp>
      <p:grpSp>
        <p:nvGrpSpPr>
          <p:cNvPr id="118792" name="Group 30">
            <a:extLst>
              <a:ext uri="{FF2B5EF4-FFF2-40B4-BE49-F238E27FC236}">
                <a16:creationId xmlns:a16="http://schemas.microsoft.com/office/drawing/2014/main" id="{80E09991-6C58-A731-45D6-7A3B563CDEB4}"/>
              </a:ext>
            </a:extLst>
          </p:cNvPr>
          <p:cNvGrpSpPr>
            <a:grpSpLocks/>
          </p:cNvGrpSpPr>
          <p:nvPr/>
        </p:nvGrpSpPr>
        <p:grpSpPr bwMode="auto">
          <a:xfrm>
            <a:off x="3846513" y="1914525"/>
            <a:ext cx="985837" cy="654050"/>
            <a:chOff x="814" y="1106"/>
            <a:chExt cx="621" cy="412"/>
          </a:xfrm>
        </p:grpSpPr>
        <p:sp>
          <p:nvSpPr>
            <p:cNvPr id="118806" name="AutoShape 7">
              <a:extLst>
                <a:ext uri="{FF2B5EF4-FFF2-40B4-BE49-F238E27FC236}">
                  <a16:creationId xmlns:a16="http://schemas.microsoft.com/office/drawing/2014/main" id="{7C088FC0-3E8C-D592-0827-18CBEB73B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" y="1106"/>
              <a:ext cx="603" cy="41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118807" name="Text Box 8">
              <a:extLst>
                <a:ext uri="{FF2B5EF4-FFF2-40B4-BE49-F238E27FC236}">
                  <a16:creationId xmlns:a16="http://schemas.microsoft.com/office/drawing/2014/main" id="{62B5EA2E-54DA-7F80-0732-16F38DC7A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5" y="1130"/>
              <a:ext cx="5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u="sng"/>
                <a:t>:Client</a:t>
              </a:r>
            </a:p>
          </p:txBody>
        </p:sp>
        <p:sp>
          <p:nvSpPr>
            <p:cNvPr id="118808" name="Line 29">
              <a:extLst>
                <a:ext uri="{FF2B5EF4-FFF2-40B4-BE49-F238E27FC236}">
                  <a16:creationId xmlns:a16="http://schemas.microsoft.com/office/drawing/2014/main" id="{34D86301-7A4A-16D6-A3EC-0ED6B18334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4" y="1399"/>
              <a:ext cx="6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8793" name="Group 31">
            <a:extLst>
              <a:ext uri="{FF2B5EF4-FFF2-40B4-BE49-F238E27FC236}">
                <a16:creationId xmlns:a16="http://schemas.microsoft.com/office/drawing/2014/main" id="{5D91C6AB-2CB3-0C5C-7D89-34A625FEB710}"/>
              </a:ext>
            </a:extLst>
          </p:cNvPr>
          <p:cNvGrpSpPr>
            <a:grpSpLocks/>
          </p:cNvGrpSpPr>
          <p:nvPr/>
        </p:nvGrpSpPr>
        <p:grpSpPr bwMode="auto">
          <a:xfrm>
            <a:off x="5614988" y="1898650"/>
            <a:ext cx="985837" cy="654050"/>
            <a:chOff x="814" y="1106"/>
            <a:chExt cx="621" cy="412"/>
          </a:xfrm>
        </p:grpSpPr>
        <p:sp>
          <p:nvSpPr>
            <p:cNvPr id="118803" name="AutoShape 32">
              <a:extLst>
                <a:ext uri="{FF2B5EF4-FFF2-40B4-BE49-F238E27FC236}">
                  <a16:creationId xmlns:a16="http://schemas.microsoft.com/office/drawing/2014/main" id="{CD65B0D4-E4E1-C9C9-C2DE-162279C27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" y="1106"/>
              <a:ext cx="603" cy="41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118804" name="Text Box 33">
              <a:extLst>
                <a:ext uri="{FF2B5EF4-FFF2-40B4-BE49-F238E27FC236}">
                  <a16:creationId xmlns:a16="http://schemas.microsoft.com/office/drawing/2014/main" id="{7EFECCD1-E0F1-F993-B2EB-D6217846D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5" y="1130"/>
              <a:ext cx="5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u="sng"/>
                <a:t>:Client</a:t>
              </a:r>
            </a:p>
          </p:txBody>
        </p:sp>
        <p:sp>
          <p:nvSpPr>
            <p:cNvPr id="118805" name="Line 34">
              <a:extLst>
                <a:ext uri="{FF2B5EF4-FFF2-40B4-BE49-F238E27FC236}">
                  <a16:creationId xmlns:a16="http://schemas.microsoft.com/office/drawing/2014/main" id="{46A5340A-0A81-7838-81F3-6ED93C7AD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4" y="1399"/>
              <a:ext cx="6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18794" name="AutoShape 35">
            <a:extLst>
              <a:ext uri="{FF2B5EF4-FFF2-40B4-BE49-F238E27FC236}">
                <a16:creationId xmlns:a16="http://schemas.microsoft.com/office/drawing/2014/main" id="{0BB197D1-93AE-6F57-8B63-426101518DFF}"/>
              </a:ext>
            </a:extLst>
          </p:cNvPr>
          <p:cNvCxnSpPr>
            <a:cxnSpLocks noChangeShapeType="1"/>
            <a:stCxn id="118796" idx="3"/>
            <a:endCxn id="118816" idx="2"/>
          </p:cNvCxnSpPr>
          <p:nvPr/>
        </p:nvCxnSpPr>
        <p:spPr bwMode="auto">
          <a:xfrm>
            <a:off x="1558925" y="3587750"/>
            <a:ext cx="5392738" cy="1763713"/>
          </a:xfrm>
          <a:prstGeom prst="bentConnector4">
            <a:avLst>
              <a:gd name="adj1" fmla="val 1620"/>
              <a:gd name="adj2" fmla="val 16066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795" name="AutoShape 36">
            <a:extLst>
              <a:ext uri="{FF2B5EF4-FFF2-40B4-BE49-F238E27FC236}">
                <a16:creationId xmlns:a16="http://schemas.microsoft.com/office/drawing/2014/main" id="{CC3FBCEC-DE67-DD63-5D96-9AF889E51A0B}"/>
              </a:ext>
            </a:extLst>
          </p:cNvPr>
          <p:cNvCxnSpPr>
            <a:cxnSpLocks noChangeShapeType="1"/>
            <a:stCxn id="118796" idx="3"/>
            <a:endCxn id="118809" idx="1"/>
          </p:cNvCxnSpPr>
          <p:nvPr/>
        </p:nvCxnSpPr>
        <p:spPr bwMode="auto">
          <a:xfrm>
            <a:off x="1558925" y="3587750"/>
            <a:ext cx="1527175" cy="1290638"/>
          </a:xfrm>
          <a:prstGeom prst="bentConnector3">
            <a:avLst>
              <a:gd name="adj1" fmla="val 148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8796" name="Text Box 38">
            <a:extLst>
              <a:ext uri="{FF2B5EF4-FFF2-40B4-BE49-F238E27FC236}">
                <a16:creationId xmlns:a16="http://schemas.microsoft.com/office/drawing/2014/main" id="{5F3DC277-268F-3EF7-E6F6-171BAFF0F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" y="3403600"/>
            <a:ext cx="118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flyweights</a:t>
            </a:r>
          </a:p>
        </p:txBody>
      </p:sp>
      <p:cxnSp>
        <p:nvCxnSpPr>
          <p:cNvPr id="118797" name="AutoShape 39">
            <a:extLst>
              <a:ext uri="{FF2B5EF4-FFF2-40B4-BE49-F238E27FC236}">
                <a16:creationId xmlns:a16="http://schemas.microsoft.com/office/drawing/2014/main" id="{CADBAE88-78D7-4257-A270-26AEEF7B1776}"/>
              </a:ext>
            </a:extLst>
          </p:cNvPr>
          <p:cNvCxnSpPr>
            <a:cxnSpLocks noChangeShapeType="1"/>
            <a:stCxn id="118806" idx="2"/>
            <a:endCxn id="118809" idx="0"/>
          </p:cNvCxnSpPr>
          <p:nvPr/>
        </p:nvCxnSpPr>
        <p:spPr bwMode="auto">
          <a:xfrm rot="5400000">
            <a:off x="3335338" y="3444875"/>
            <a:ext cx="1881188" cy="128587"/>
          </a:xfrm>
          <a:prstGeom prst="bentConnector3">
            <a:avLst>
              <a:gd name="adj1" fmla="val 4995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798" name="AutoShape 40">
            <a:extLst>
              <a:ext uri="{FF2B5EF4-FFF2-40B4-BE49-F238E27FC236}">
                <a16:creationId xmlns:a16="http://schemas.microsoft.com/office/drawing/2014/main" id="{734C0C9A-E37C-66E6-334D-67847D6FCE3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572794" y="3299619"/>
            <a:ext cx="2006600" cy="569912"/>
          </a:xfrm>
          <a:prstGeom prst="bentConnector3">
            <a:avLst>
              <a:gd name="adj1" fmla="val 3852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799" name="AutoShape 41">
            <a:extLst>
              <a:ext uri="{FF2B5EF4-FFF2-40B4-BE49-F238E27FC236}">
                <a16:creationId xmlns:a16="http://schemas.microsoft.com/office/drawing/2014/main" id="{651C6D97-6ACF-689F-68A5-96D886270F39}"/>
              </a:ext>
            </a:extLst>
          </p:cNvPr>
          <p:cNvCxnSpPr>
            <a:cxnSpLocks noChangeShapeType="1"/>
            <a:stCxn id="118803" idx="2"/>
            <a:endCxn id="118813" idx="0"/>
          </p:cNvCxnSpPr>
          <p:nvPr/>
        </p:nvCxnSpPr>
        <p:spPr bwMode="auto">
          <a:xfrm rot="16200000" flipH="1">
            <a:off x="5676900" y="2984500"/>
            <a:ext cx="1943100" cy="1079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8800" name="Text Box 42">
            <a:extLst>
              <a:ext uri="{FF2B5EF4-FFF2-40B4-BE49-F238E27FC236}">
                <a16:creationId xmlns:a16="http://schemas.microsoft.com/office/drawing/2014/main" id="{68C1763F-D80D-DAB1-9BE9-B3E4CBAC0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1533525"/>
            <a:ext cx="173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Object diagram</a:t>
            </a:r>
            <a:endParaRPr lang="en-GB" altLang="tr-TR" sz="1800"/>
          </a:p>
        </p:txBody>
      </p:sp>
      <p:sp>
        <p:nvSpPr>
          <p:cNvPr id="118801" name="Text Box 43">
            <a:extLst>
              <a:ext uri="{FF2B5EF4-FFF2-40B4-BE49-F238E27FC236}">
                <a16:creationId xmlns:a16="http://schemas.microsoft.com/office/drawing/2014/main" id="{36F463BC-B99F-345C-7231-AE66A0A2C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8763" y="1601788"/>
            <a:ext cx="234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Stores the context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the flyweight as well. </a:t>
            </a:r>
            <a:endParaRPr lang="en-GB" altLang="tr-TR" sz="1800"/>
          </a:p>
        </p:txBody>
      </p:sp>
      <p:sp>
        <p:nvSpPr>
          <p:cNvPr id="118802" name="Line 44">
            <a:extLst>
              <a:ext uri="{FF2B5EF4-FFF2-40B4-BE49-F238E27FC236}">
                <a16:creationId xmlns:a16="http://schemas.microsoft.com/office/drawing/2014/main" id="{59B4C150-5F30-CB9C-F206-D5DF7B9786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05588" y="2224088"/>
            <a:ext cx="531812" cy="68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4B7336-A0DE-1808-2BC8-E6BA186E03E9}"/>
              </a:ext>
            </a:extLst>
          </p:cNvPr>
          <p:cNvSpPr txBox="1"/>
          <p:nvPr/>
        </p:nvSpPr>
        <p:spPr>
          <a:xfrm>
            <a:off x="219075" y="3855738"/>
            <a:ext cx="1187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tr-TR" dirty="0">
                <a:latin typeface="Arial" panose="020B0604020202020204" pitchFamily="34" charset="0"/>
              </a:rPr>
              <a:t>Factor ensures flyweights are shared properly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77509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C4119B-E0D8-317C-ECF9-55466505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and Context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4EB88-CFFD-CE24-0B53-4796101FB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+mj-lt"/>
              </a:rPr>
              <a:t>Client stores or calculate values of the extrinsic state (context) to be able to call methods of flyweight objects.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+mj-lt"/>
              </a:rPr>
              <a:t>Violates Single Responsibility</a:t>
            </a:r>
          </a:p>
          <a:p>
            <a:pPr lvl="1"/>
            <a:endParaRPr lang="en-US" sz="2000" b="0" i="0" dirty="0">
              <a:effectLst/>
              <a:highlight>
                <a:srgbClr val="FFFFFF"/>
              </a:highlight>
              <a:latin typeface="+mj-lt"/>
            </a:endParaRP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+mj-lt"/>
              </a:rPr>
              <a:t> Extract a Context class for cohesion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+mj-lt"/>
              </a:rPr>
              <a:t>Move the extrinsic state along with the flyweight-referencing field to a separate context class.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51919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5ECB06-3F8A-E097-1150-2B4878A58049}"/>
              </a:ext>
            </a:extLst>
          </p:cNvPr>
          <p:cNvSpPr txBox="1"/>
          <p:nvPr/>
        </p:nvSpPr>
        <p:spPr>
          <a:xfrm>
            <a:off x="159510" y="1230705"/>
            <a:ext cx="3871573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public class Tree {</a:t>
            </a:r>
          </a:p>
          <a:p>
            <a:r>
              <a:rPr lang="en-US" sz="2000" dirty="0"/>
              <a:t>    private Point p;</a:t>
            </a:r>
          </a:p>
          <a:p>
            <a:r>
              <a:rPr lang="en-US" sz="2000" dirty="0"/>
              <a:t>    private </a:t>
            </a:r>
            <a:r>
              <a:rPr lang="en-US" sz="2000" dirty="0" err="1"/>
              <a:t>TreeType</a:t>
            </a:r>
            <a:r>
              <a:rPr lang="en-US" sz="2000" dirty="0"/>
              <a:t> type;</a:t>
            </a:r>
          </a:p>
          <a:p>
            <a:endParaRPr lang="en-US" sz="2000" dirty="0"/>
          </a:p>
          <a:p>
            <a:r>
              <a:rPr lang="en-US" sz="2000" dirty="0"/>
              <a:t>    public Tree(Point p, </a:t>
            </a:r>
          </a:p>
          <a:p>
            <a:r>
              <a:rPr lang="en-US" sz="2000" dirty="0"/>
              <a:t>                </a:t>
            </a:r>
            <a:r>
              <a:rPr lang="en-US" sz="2000" dirty="0" err="1"/>
              <a:t>TreeType</a:t>
            </a:r>
            <a:r>
              <a:rPr lang="en-US" sz="2000" dirty="0"/>
              <a:t> type)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this.p</a:t>
            </a:r>
            <a:r>
              <a:rPr lang="en-US" sz="2000" dirty="0"/>
              <a:t>= p;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this.type</a:t>
            </a:r>
            <a:r>
              <a:rPr lang="en-US" sz="2000" dirty="0"/>
              <a:t> = type;</a:t>
            </a:r>
          </a:p>
          <a:p>
            <a:r>
              <a:rPr lang="en-US" sz="2000" dirty="0"/>
              <a:t>    }</a:t>
            </a:r>
          </a:p>
          <a:p>
            <a:endParaRPr lang="en-US" sz="2000" dirty="0"/>
          </a:p>
          <a:p>
            <a:r>
              <a:rPr lang="en-US" sz="2000" dirty="0"/>
              <a:t>    public void draw(Graphics g)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type.draw</a:t>
            </a:r>
            <a:r>
              <a:rPr lang="en-US" sz="2000" dirty="0"/>
              <a:t>(</a:t>
            </a:r>
            <a:r>
              <a:rPr lang="en-US" sz="2000" dirty="0" err="1"/>
              <a:t>p,g</a:t>
            </a:r>
            <a:r>
              <a:rPr lang="en-US" sz="2000" dirty="0"/>
              <a:t>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00B45-8067-B71B-60E4-C9BA6703AB83}"/>
              </a:ext>
            </a:extLst>
          </p:cNvPr>
          <p:cNvSpPr txBox="1"/>
          <p:nvPr/>
        </p:nvSpPr>
        <p:spPr>
          <a:xfrm>
            <a:off x="4375536" y="1166058"/>
            <a:ext cx="481093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public class </a:t>
            </a:r>
            <a:r>
              <a:rPr lang="en-US" sz="2000" dirty="0" err="1"/>
              <a:t>TreeType</a:t>
            </a:r>
            <a:r>
              <a:rPr lang="en-US" sz="2000" dirty="0"/>
              <a:t> {</a:t>
            </a:r>
          </a:p>
          <a:p>
            <a:r>
              <a:rPr lang="en-US" sz="2000" dirty="0"/>
              <a:t>    private String name;</a:t>
            </a:r>
          </a:p>
          <a:p>
            <a:r>
              <a:rPr lang="en-US" sz="2000" dirty="0"/>
              <a:t>    private Color </a:t>
            </a:r>
            <a:r>
              <a:rPr lang="en-US" sz="2000" dirty="0" err="1"/>
              <a:t>color</a:t>
            </a:r>
            <a:r>
              <a:rPr lang="en-US" sz="2000" dirty="0"/>
              <a:t>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privare</a:t>
            </a:r>
            <a:r>
              <a:rPr lang="en-US" sz="2000" dirty="0"/>
              <a:t> int height;</a:t>
            </a:r>
          </a:p>
          <a:p>
            <a:r>
              <a:rPr lang="en-US" sz="2000" dirty="0"/>
              <a:t>    </a:t>
            </a:r>
          </a:p>
          <a:p>
            <a:r>
              <a:rPr lang="en-US" sz="2000" dirty="0"/>
              <a:t>    public </a:t>
            </a:r>
            <a:r>
              <a:rPr lang="en-US" sz="2000" dirty="0" err="1"/>
              <a:t>TreeType</a:t>
            </a:r>
            <a:r>
              <a:rPr lang="en-US" sz="2000" dirty="0"/>
              <a:t>(String name, </a:t>
            </a:r>
          </a:p>
          <a:p>
            <a:r>
              <a:rPr lang="en-US" sz="2000" dirty="0"/>
              <a:t>                           Color </a:t>
            </a:r>
            <a:r>
              <a:rPr lang="en-US" sz="2000" dirty="0" err="1"/>
              <a:t>color</a:t>
            </a:r>
            <a:r>
              <a:rPr lang="en-US" sz="2000" dirty="0"/>
              <a:t>, int h) {</a:t>
            </a:r>
          </a:p>
          <a:p>
            <a:r>
              <a:rPr lang="en-US" sz="2000" dirty="0"/>
              <a:t>        this.name = name;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this.color</a:t>
            </a:r>
            <a:r>
              <a:rPr lang="en-US" sz="2000" dirty="0"/>
              <a:t> = color; height=h;</a:t>
            </a:r>
          </a:p>
          <a:p>
            <a:r>
              <a:rPr lang="en-US" sz="2000" dirty="0"/>
              <a:t>    }</a:t>
            </a:r>
          </a:p>
          <a:p>
            <a:endParaRPr lang="en-US" sz="2000" dirty="0"/>
          </a:p>
          <a:p>
            <a:r>
              <a:rPr lang="en-US" sz="2000" dirty="0"/>
              <a:t>    public void draw(Point p, Graphics g) {</a:t>
            </a:r>
          </a:p>
          <a:p>
            <a:r>
              <a:rPr lang="en-US" dirty="0"/>
              <a:t>        </a:t>
            </a:r>
            <a:r>
              <a:rPr lang="en-US" dirty="0" err="1"/>
              <a:t>g.setColor</a:t>
            </a:r>
            <a:r>
              <a:rPr lang="en-US" dirty="0"/>
              <a:t>(</a:t>
            </a:r>
            <a:r>
              <a:rPr lang="en-US" dirty="0" err="1"/>
              <a:t>Color.BLACK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g.fillRect</a:t>
            </a:r>
            <a:r>
              <a:rPr lang="en-US" dirty="0"/>
              <a:t>(</a:t>
            </a:r>
            <a:r>
              <a:rPr lang="en-US" dirty="0" err="1"/>
              <a:t>p.x</a:t>
            </a:r>
            <a:r>
              <a:rPr lang="en-US" dirty="0"/>
              <a:t> - 1, </a:t>
            </a:r>
            <a:r>
              <a:rPr lang="en-US" dirty="0" err="1"/>
              <a:t>p.y</a:t>
            </a:r>
            <a:r>
              <a:rPr lang="en-US" dirty="0"/>
              <a:t>, 3, 5);</a:t>
            </a:r>
          </a:p>
          <a:p>
            <a:r>
              <a:rPr lang="en-US" dirty="0"/>
              <a:t>        </a:t>
            </a:r>
            <a:r>
              <a:rPr lang="en-US" dirty="0" err="1"/>
              <a:t>g.setColor</a:t>
            </a:r>
            <a:r>
              <a:rPr lang="en-US" dirty="0"/>
              <a:t>(color);</a:t>
            </a:r>
          </a:p>
          <a:p>
            <a:r>
              <a:rPr lang="en-US" dirty="0"/>
              <a:t>        </a:t>
            </a:r>
            <a:r>
              <a:rPr lang="en-US" dirty="0" err="1"/>
              <a:t>g.fillOval</a:t>
            </a:r>
            <a:r>
              <a:rPr lang="en-US" dirty="0"/>
              <a:t>(</a:t>
            </a:r>
            <a:r>
              <a:rPr lang="en-US" dirty="0" err="1"/>
              <a:t>p.x</a:t>
            </a:r>
            <a:r>
              <a:rPr lang="en-US" dirty="0"/>
              <a:t> - 5, </a:t>
            </a:r>
            <a:r>
              <a:rPr lang="en-US" dirty="0" err="1"/>
              <a:t>p.y</a:t>
            </a:r>
            <a:r>
              <a:rPr lang="en-US" dirty="0"/>
              <a:t> - 10, 10, 10);</a:t>
            </a:r>
          </a:p>
          <a:p>
            <a:r>
              <a:rPr lang="en-US" dirty="0"/>
              <a:t>    }</a:t>
            </a:r>
            <a:endParaRPr lang="en-US" sz="2000" dirty="0"/>
          </a:p>
          <a:p>
            <a:r>
              <a:rPr lang="en-US" sz="20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891B4A-7A6E-FE1D-FB48-6640A4916471}"/>
              </a:ext>
            </a:extLst>
          </p:cNvPr>
          <p:cNvSpPr txBox="1"/>
          <p:nvPr/>
        </p:nvSpPr>
        <p:spPr>
          <a:xfrm>
            <a:off x="-68094" y="6633706"/>
            <a:ext cx="47836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https://refactoring.guru/design-patterns/flyweight/java/example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571F7C-467A-574E-C9AE-84D12F720E7B}"/>
              </a:ext>
            </a:extLst>
          </p:cNvPr>
          <p:cNvSpPr txBox="1"/>
          <p:nvPr/>
        </p:nvSpPr>
        <p:spPr>
          <a:xfrm>
            <a:off x="340468" y="5554494"/>
            <a:ext cx="3236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Which one is Flyweight?</a:t>
            </a:r>
          </a:p>
          <a:p>
            <a:r>
              <a:rPr lang="en-US" dirty="0">
                <a:solidFill>
                  <a:srgbClr val="C00000"/>
                </a:solidFill>
              </a:rPr>
              <a:t>Which one is Context?</a:t>
            </a:r>
          </a:p>
          <a:p>
            <a:r>
              <a:rPr lang="en-US" dirty="0">
                <a:solidFill>
                  <a:srgbClr val="C00000"/>
                </a:solidFill>
              </a:rPr>
              <a:t>Is there another pattern here?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6C954F4-CBDA-813A-A3BD-DCBDE537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Using a separate Context</a:t>
            </a:r>
          </a:p>
        </p:txBody>
      </p:sp>
    </p:spTree>
    <p:extLst>
      <p:ext uri="{BB962C8B-B14F-4D97-AF65-F5344CB8AC3E}">
        <p14:creationId xmlns:p14="http://schemas.microsoft.com/office/powerpoint/2010/main" val="26232016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8C199F-F8EA-1945-5BC1-F94318080A71}"/>
              </a:ext>
            </a:extLst>
          </p:cNvPr>
          <p:cNvSpPr txBox="1"/>
          <p:nvPr/>
        </p:nvSpPr>
        <p:spPr>
          <a:xfrm>
            <a:off x="378787" y="393933"/>
            <a:ext cx="785792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>
                <a:solidFill>
                  <a:srgbClr val="0070C0"/>
                </a:solidFill>
              </a:rPr>
              <a:t>TreeFactory</a:t>
            </a:r>
            <a:r>
              <a:rPr lang="en-US" dirty="0"/>
              <a:t> {</a:t>
            </a:r>
          </a:p>
          <a:p>
            <a:r>
              <a:rPr lang="en-US" dirty="0"/>
              <a:t>    static </a:t>
            </a:r>
            <a:r>
              <a:rPr lang="en-US" dirty="0">
                <a:solidFill>
                  <a:srgbClr val="00B0F0"/>
                </a:solidFill>
              </a:rPr>
              <a:t>Map</a:t>
            </a:r>
            <a:r>
              <a:rPr lang="en-US" dirty="0"/>
              <a:t>&lt;String, </a:t>
            </a:r>
            <a:r>
              <a:rPr lang="en-US" dirty="0" err="1"/>
              <a:t>TreeType</a:t>
            </a:r>
            <a:r>
              <a:rPr lang="en-US" dirty="0"/>
              <a:t>&gt; </a:t>
            </a:r>
            <a:r>
              <a:rPr lang="en-US" dirty="0" err="1"/>
              <a:t>treeTypes</a:t>
            </a:r>
            <a:r>
              <a:rPr lang="en-US" dirty="0"/>
              <a:t> = new HashMap&lt;&gt;();</a:t>
            </a:r>
          </a:p>
          <a:p>
            <a:endParaRPr lang="en-US" dirty="0"/>
          </a:p>
          <a:p>
            <a:r>
              <a:rPr lang="en-US" dirty="0"/>
              <a:t>    public static </a:t>
            </a:r>
            <a:r>
              <a:rPr lang="en-US" dirty="0" err="1"/>
              <a:t>TreeType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getTreeType</a:t>
            </a:r>
            <a:r>
              <a:rPr lang="en-US" dirty="0"/>
              <a:t>(String name, Color </a:t>
            </a:r>
            <a:r>
              <a:rPr lang="en-US" dirty="0" err="1"/>
              <a:t>color</a:t>
            </a:r>
            <a:r>
              <a:rPr lang="en-US" dirty="0"/>
              <a:t>, int height) {</a:t>
            </a:r>
          </a:p>
          <a:p>
            <a:r>
              <a:rPr lang="en-US" dirty="0"/>
              <a:t>        </a:t>
            </a:r>
            <a:r>
              <a:rPr lang="en-US" dirty="0" err="1"/>
              <a:t>TreeType</a:t>
            </a:r>
            <a:r>
              <a:rPr lang="en-US" dirty="0"/>
              <a:t> result = </a:t>
            </a:r>
            <a:r>
              <a:rPr lang="en-US" dirty="0" err="1"/>
              <a:t>treeTypes.get</a:t>
            </a:r>
            <a:r>
              <a:rPr lang="en-US" dirty="0"/>
              <a:t>(name);</a:t>
            </a:r>
          </a:p>
          <a:p>
            <a:r>
              <a:rPr lang="en-US" dirty="0"/>
              <a:t>        if (result == null) {</a:t>
            </a:r>
          </a:p>
          <a:p>
            <a:r>
              <a:rPr lang="en-US" dirty="0"/>
              <a:t>            result = new </a:t>
            </a:r>
            <a:r>
              <a:rPr lang="en-US" dirty="0" err="1"/>
              <a:t>TreeType</a:t>
            </a:r>
            <a:r>
              <a:rPr lang="en-US" dirty="0"/>
              <a:t>(name, color, height);</a:t>
            </a:r>
          </a:p>
          <a:p>
            <a:r>
              <a:rPr lang="en-US" dirty="0"/>
              <a:t>            </a:t>
            </a:r>
            <a:r>
              <a:rPr lang="en-US" dirty="0" err="1"/>
              <a:t>treeTypes.put</a:t>
            </a:r>
            <a:r>
              <a:rPr lang="en-US" dirty="0"/>
              <a:t>(name, result);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return result; 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767C59-A8D8-D26F-EB5D-CC3227E9A72C}"/>
              </a:ext>
            </a:extLst>
          </p:cNvPr>
          <p:cNvSpPr txBox="1"/>
          <p:nvPr/>
        </p:nvSpPr>
        <p:spPr>
          <a:xfrm>
            <a:off x="248354" y="3533254"/>
            <a:ext cx="724217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class Forest extends </a:t>
            </a:r>
            <a:r>
              <a:rPr lang="en-US" dirty="0" err="1"/>
              <a:t>JFrame</a:t>
            </a:r>
            <a:r>
              <a:rPr lang="en-US" dirty="0"/>
              <a:t> {</a:t>
            </a:r>
          </a:p>
          <a:p>
            <a:r>
              <a:rPr lang="en-US" dirty="0"/>
              <a:t>    public void </a:t>
            </a:r>
            <a:r>
              <a:rPr lang="en-US" dirty="0" err="1"/>
              <a:t>plantTree</a:t>
            </a:r>
            <a:r>
              <a:rPr lang="en-US" dirty="0"/>
              <a:t>(Point p, String name, Color </a:t>
            </a:r>
            <a:r>
              <a:rPr lang="en-US" dirty="0" err="1"/>
              <a:t>color</a:t>
            </a:r>
            <a:r>
              <a:rPr lang="en-US" dirty="0"/>
              <a:t>, int height) {</a:t>
            </a:r>
          </a:p>
          <a:p>
            <a:r>
              <a:rPr lang="en-US" dirty="0"/>
              <a:t>        </a:t>
            </a:r>
            <a:r>
              <a:rPr lang="en-US" dirty="0" err="1"/>
              <a:t>TreeType</a:t>
            </a:r>
            <a:r>
              <a:rPr lang="en-US" dirty="0"/>
              <a:t> type = </a:t>
            </a:r>
            <a:r>
              <a:rPr lang="en-US" dirty="0" err="1">
                <a:solidFill>
                  <a:srgbClr val="0070C0"/>
                </a:solidFill>
              </a:rPr>
              <a:t>TreeFactory.getTreeType</a:t>
            </a:r>
            <a:r>
              <a:rPr lang="en-US" dirty="0"/>
              <a:t>(name, color, height);</a:t>
            </a:r>
          </a:p>
          <a:p>
            <a:r>
              <a:rPr lang="en-US" dirty="0"/>
              <a:t>        Tree </a:t>
            </a:r>
            <a:r>
              <a:rPr lang="en-US" dirty="0" err="1"/>
              <a:t>tree</a:t>
            </a:r>
            <a:r>
              <a:rPr lang="en-US" dirty="0"/>
              <a:t> = new Tree(p, type);</a:t>
            </a:r>
          </a:p>
          <a:p>
            <a:r>
              <a:rPr lang="en-US" dirty="0"/>
              <a:t>        </a:t>
            </a:r>
            <a:r>
              <a:rPr lang="en-US" dirty="0" err="1"/>
              <a:t>trees.add</a:t>
            </a:r>
            <a:r>
              <a:rPr lang="en-US" dirty="0"/>
              <a:t>(tree);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public void paint(Graphics graphics) {</a:t>
            </a:r>
          </a:p>
          <a:p>
            <a:r>
              <a:rPr lang="en-US" dirty="0"/>
              <a:t>        for (Tree </a:t>
            </a:r>
            <a:r>
              <a:rPr lang="en-US" dirty="0" err="1"/>
              <a:t>tree</a:t>
            </a:r>
            <a:r>
              <a:rPr lang="en-US" dirty="0"/>
              <a:t> : trees) {</a:t>
            </a:r>
          </a:p>
          <a:p>
            <a:r>
              <a:rPr lang="en-US" dirty="0"/>
              <a:t>            </a:t>
            </a:r>
            <a:r>
              <a:rPr lang="en-US" dirty="0" err="1"/>
              <a:t>tree.draw</a:t>
            </a:r>
            <a:r>
              <a:rPr lang="en-US" dirty="0"/>
              <a:t>(graphics);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private List&lt;Tree&gt; trees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344D31-F26F-F329-01AA-05AFC7BF5F0E}"/>
              </a:ext>
            </a:extLst>
          </p:cNvPr>
          <p:cNvSpPr txBox="1"/>
          <p:nvPr/>
        </p:nvSpPr>
        <p:spPr>
          <a:xfrm>
            <a:off x="6126939" y="2702257"/>
            <a:ext cx="2768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Which one is the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Flyweight Factory?</a:t>
            </a:r>
          </a:p>
        </p:txBody>
      </p:sp>
    </p:spTree>
    <p:extLst>
      <p:ext uri="{BB962C8B-B14F-4D97-AF65-F5344CB8AC3E}">
        <p14:creationId xmlns:p14="http://schemas.microsoft.com/office/powerpoint/2010/main" val="11817560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5D85D7-1E9C-012D-BE63-547133EC4C99}"/>
              </a:ext>
            </a:extLst>
          </p:cNvPr>
          <p:cNvSpPr txBox="1"/>
          <p:nvPr/>
        </p:nvSpPr>
        <p:spPr>
          <a:xfrm>
            <a:off x="398834" y="530395"/>
            <a:ext cx="762907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class Demo {</a:t>
            </a:r>
          </a:p>
          <a:p>
            <a:r>
              <a:rPr lang="en-US" dirty="0"/>
              <a:t>    static int </a:t>
            </a:r>
            <a:r>
              <a:rPr lang="en-US" dirty="0" err="1"/>
              <a:t>CanvasSIZE</a:t>
            </a:r>
            <a:r>
              <a:rPr lang="en-US" dirty="0"/>
              <a:t>= 500;</a:t>
            </a:r>
          </a:p>
          <a:p>
            <a:r>
              <a:rPr lang="en-US" dirty="0"/>
              <a:t>    static int TREENUM = 1000000;</a:t>
            </a:r>
          </a:p>
          <a:p>
            <a:r>
              <a:rPr lang="en-US" dirty="0"/>
              <a:t>    static int TREE_TYPES = 2;</a:t>
            </a:r>
          </a:p>
          <a:p>
            <a:endParaRPr lang="en-US" dirty="0"/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Forest </a:t>
            </a:r>
            <a:r>
              <a:rPr lang="en-US" dirty="0" err="1"/>
              <a:t>forest</a:t>
            </a:r>
            <a:r>
              <a:rPr lang="en-US" dirty="0"/>
              <a:t> = new Forest();</a:t>
            </a:r>
          </a:p>
          <a:p>
            <a:r>
              <a:rPr lang="en-US" dirty="0"/>
              <a:t>    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Math.floor</a:t>
            </a:r>
            <a:r>
              <a:rPr lang="en-US" dirty="0"/>
              <a:t>(TREENUM/ TREE_TYPES);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endParaRPr lang="en-US" dirty="0"/>
          </a:p>
          <a:p>
            <a:r>
              <a:rPr lang="en-US" dirty="0"/>
              <a:t>            </a:t>
            </a:r>
            <a:r>
              <a:rPr lang="en-US" dirty="0" err="1">
                <a:solidFill>
                  <a:srgbClr val="0070C0"/>
                </a:solidFill>
              </a:rPr>
              <a:t>forest.plantTree</a:t>
            </a:r>
            <a:r>
              <a:rPr lang="en-US" dirty="0"/>
              <a:t>(random(0, </a:t>
            </a:r>
            <a:r>
              <a:rPr lang="en-US" dirty="0" err="1"/>
              <a:t>CanvasSIZE</a:t>
            </a:r>
            <a:r>
              <a:rPr lang="en-US" dirty="0"/>
              <a:t>),</a:t>
            </a:r>
          </a:p>
          <a:p>
            <a:r>
              <a:rPr lang="en-US" dirty="0"/>
              <a:t>                    "Summer Oak", </a:t>
            </a:r>
            <a:r>
              <a:rPr lang="en-US" dirty="0" err="1"/>
              <a:t>Color.GREEN</a:t>
            </a:r>
            <a:r>
              <a:rPr lang="en-US" dirty="0"/>
              <a:t>, "Oak texture stub");</a:t>
            </a:r>
          </a:p>
          <a:p>
            <a:endParaRPr lang="en-US" dirty="0"/>
          </a:p>
          <a:p>
            <a:r>
              <a:rPr lang="en-US" dirty="0"/>
              <a:t>            </a:t>
            </a:r>
            <a:r>
              <a:rPr lang="en-US" dirty="0" err="1">
                <a:solidFill>
                  <a:srgbClr val="0070C0"/>
                </a:solidFill>
              </a:rPr>
              <a:t>forest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70C0"/>
                </a:solidFill>
              </a:rPr>
              <a:t>plantTree</a:t>
            </a:r>
            <a:r>
              <a:rPr lang="en-US" dirty="0"/>
              <a:t>(random(0, CANVAS_SIZE),</a:t>
            </a:r>
          </a:p>
          <a:p>
            <a:r>
              <a:rPr lang="en-US" dirty="0"/>
              <a:t>                    "Autumn Oak", </a:t>
            </a:r>
            <a:r>
              <a:rPr lang="en-US" dirty="0" err="1"/>
              <a:t>Color.ORANGE</a:t>
            </a:r>
            <a:r>
              <a:rPr lang="en-US" dirty="0"/>
              <a:t>, "Autumn Oak texture stub");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forest.setSize</a:t>
            </a:r>
            <a:r>
              <a:rPr lang="en-US" dirty="0"/>
              <a:t>(</a:t>
            </a:r>
            <a:r>
              <a:rPr lang="en-US" dirty="0" err="1"/>
              <a:t>CanvasSIZE</a:t>
            </a:r>
            <a:r>
              <a:rPr lang="en-US" dirty="0"/>
              <a:t>, </a:t>
            </a:r>
            <a:r>
              <a:rPr lang="en-US" dirty="0" err="1"/>
              <a:t>CanvasSIZE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forest.setVisible</a:t>
            </a:r>
            <a:r>
              <a:rPr lang="en-US" dirty="0"/>
              <a:t>(true);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public static Point random(int min, int max) {……}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FE335-0204-FA26-A82D-DF63E2D47C30}"/>
              </a:ext>
            </a:extLst>
          </p:cNvPr>
          <p:cNvSpPr txBox="1"/>
          <p:nvPr/>
        </p:nvSpPr>
        <p:spPr>
          <a:xfrm>
            <a:off x="398834" y="6162706"/>
            <a:ext cx="7738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see </a:t>
            </a:r>
            <a:r>
              <a:rPr lang="en-US" dirty="0">
                <a:hlinkClick r:id="rId2"/>
              </a:rPr>
              <a:t>https://refactoring.guru/design-patterns/flyweight/java/example</a:t>
            </a:r>
            <a:endParaRPr lang="en-US" dirty="0"/>
          </a:p>
          <a:p>
            <a:r>
              <a:rPr lang="en-US" dirty="0"/>
              <a:t>used 7MB instead of 36MB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4CC2B-45A4-7502-60DE-615D26D1074C}"/>
              </a:ext>
            </a:extLst>
          </p:cNvPr>
          <p:cNvSpPr txBox="1"/>
          <p:nvPr/>
        </p:nvSpPr>
        <p:spPr>
          <a:xfrm>
            <a:off x="6203139" y="695294"/>
            <a:ext cx="2827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Draw UML diagram</a:t>
            </a:r>
          </a:p>
        </p:txBody>
      </p:sp>
    </p:spTree>
    <p:extLst>
      <p:ext uri="{BB962C8B-B14F-4D97-AF65-F5344CB8AC3E}">
        <p14:creationId xmlns:p14="http://schemas.microsoft.com/office/powerpoint/2010/main" val="36787004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DE883670-AC33-5AB1-7CEC-9751116B0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Flyweight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D26B119E-B3D6-1D12-DAFD-849C3C568F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35291"/>
            <a:ext cx="8229600" cy="5046459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tr-TR" sz="2800" dirty="0"/>
              <a:t>Intent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2400" dirty="0"/>
              <a:t>Use </a:t>
            </a:r>
            <a:r>
              <a:rPr lang="en-US" altLang="tr-TR" sz="2400" dirty="0">
                <a:solidFill>
                  <a:srgbClr val="FF0000"/>
                </a:solidFill>
              </a:rPr>
              <a:t>sharing</a:t>
            </a:r>
            <a:r>
              <a:rPr lang="en-US" altLang="tr-TR" sz="2400" dirty="0"/>
              <a:t> to support </a:t>
            </a:r>
            <a:r>
              <a:rPr lang="en-US" altLang="tr-TR" sz="2400" dirty="0">
                <a:solidFill>
                  <a:srgbClr val="FF0000"/>
                </a:solidFill>
              </a:rPr>
              <a:t>large</a:t>
            </a:r>
            <a:r>
              <a:rPr lang="en-US" altLang="tr-TR" sz="2400" dirty="0"/>
              <a:t> numbers of </a:t>
            </a:r>
            <a:r>
              <a:rPr lang="en-US" altLang="tr-TR" sz="2400" dirty="0">
                <a:solidFill>
                  <a:srgbClr val="FF0000"/>
                </a:solidFill>
              </a:rPr>
              <a:t>fine-grained</a:t>
            </a:r>
            <a:r>
              <a:rPr lang="en-US" altLang="tr-TR" sz="2400" dirty="0"/>
              <a:t> objects </a:t>
            </a:r>
            <a:r>
              <a:rPr lang="en-US" altLang="tr-TR" sz="2400" dirty="0">
                <a:solidFill>
                  <a:srgbClr val="FF0000"/>
                </a:solidFill>
              </a:rPr>
              <a:t>efficiently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tr-TR" sz="2800" dirty="0"/>
              <a:t>Applicability (All should apply)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2400" dirty="0"/>
              <a:t>Application uses large number of objects, 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2400" dirty="0"/>
              <a:t>Storage costs are high due to quantity of objects, 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2400" dirty="0"/>
              <a:t>Most object state can be made extrinsic (can be passed as parameter), 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2400" dirty="0"/>
              <a:t>Many groups of objects may be replaced by a few shared objects once the extrinsic state (context) is removed, 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2400" dirty="0"/>
              <a:t>Application does not depend on object identity</a:t>
            </a:r>
          </a:p>
          <a:p>
            <a:pPr>
              <a:lnSpc>
                <a:spcPct val="150000"/>
              </a:lnSpc>
            </a:pPr>
            <a:r>
              <a:rPr lang="en-US" altLang="tr-TR" sz="2800" dirty="0"/>
              <a:t>Works good with immutable objects</a:t>
            </a:r>
          </a:p>
        </p:txBody>
      </p:sp>
    </p:spTree>
    <p:extLst>
      <p:ext uri="{BB962C8B-B14F-4D97-AF65-F5344CB8AC3E}">
        <p14:creationId xmlns:p14="http://schemas.microsoft.com/office/powerpoint/2010/main" val="25439725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2297DE25-A5C3-2AC1-285D-D6E58B1D4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Flyweight -Structure</a:t>
            </a:r>
          </a:p>
        </p:txBody>
      </p:sp>
      <p:grpSp>
        <p:nvGrpSpPr>
          <p:cNvPr id="114691" name="Group 14">
            <a:extLst>
              <a:ext uri="{FF2B5EF4-FFF2-40B4-BE49-F238E27FC236}">
                <a16:creationId xmlns:a16="http://schemas.microsoft.com/office/drawing/2014/main" id="{57055C61-5442-18DC-1849-DC43FBC2DC6A}"/>
              </a:ext>
            </a:extLst>
          </p:cNvPr>
          <p:cNvGrpSpPr>
            <a:grpSpLocks/>
          </p:cNvGrpSpPr>
          <p:nvPr/>
        </p:nvGrpSpPr>
        <p:grpSpPr bwMode="auto">
          <a:xfrm>
            <a:off x="1663700" y="2076450"/>
            <a:ext cx="2298700" cy="857250"/>
            <a:chOff x="463" y="1289"/>
            <a:chExt cx="1448" cy="540"/>
          </a:xfrm>
        </p:grpSpPr>
        <p:sp>
          <p:nvSpPr>
            <p:cNvPr id="114726" name="Rectangle 4">
              <a:extLst>
                <a:ext uri="{FF2B5EF4-FFF2-40B4-BE49-F238E27FC236}">
                  <a16:creationId xmlns:a16="http://schemas.microsoft.com/office/drawing/2014/main" id="{E33ABA0C-1452-4B2D-602F-8E9367587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" y="1289"/>
              <a:ext cx="1399" cy="5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114727" name="Text Box 5">
              <a:extLst>
                <a:ext uri="{FF2B5EF4-FFF2-40B4-BE49-F238E27FC236}">
                  <a16:creationId xmlns:a16="http://schemas.microsoft.com/office/drawing/2014/main" id="{FE1EA122-A4AB-5182-C008-B3DFFE251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" y="1313"/>
              <a:ext cx="1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/>
                <a:t>FlyweightFactory</a:t>
              </a:r>
            </a:p>
          </p:txBody>
        </p:sp>
        <p:sp>
          <p:nvSpPr>
            <p:cNvPr id="114728" name="Text Box 6">
              <a:extLst>
                <a:ext uri="{FF2B5EF4-FFF2-40B4-BE49-F238E27FC236}">
                  <a16:creationId xmlns:a16="http://schemas.microsoft.com/office/drawing/2014/main" id="{497F37D5-1F42-841A-0DFC-00AF62724B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" y="1586"/>
              <a:ext cx="13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+getFlyweight(key)</a:t>
              </a:r>
            </a:p>
          </p:txBody>
        </p:sp>
        <p:sp>
          <p:nvSpPr>
            <p:cNvPr id="114729" name="Line 7">
              <a:extLst>
                <a:ext uri="{FF2B5EF4-FFF2-40B4-BE49-F238E27FC236}">
                  <a16:creationId xmlns:a16="http://schemas.microsoft.com/office/drawing/2014/main" id="{972BE8AE-E8D8-FE4E-E87F-82AFA71C7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1554"/>
              <a:ext cx="13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30" name="Line 8">
              <a:extLst>
                <a:ext uri="{FF2B5EF4-FFF2-40B4-BE49-F238E27FC236}">
                  <a16:creationId xmlns:a16="http://schemas.microsoft.com/office/drawing/2014/main" id="{18602538-C75D-936E-7E51-07B48F8CB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" y="1599"/>
              <a:ext cx="13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4692" name="Group 20">
            <a:extLst>
              <a:ext uri="{FF2B5EF4-FFF2-40B4-BE49-F238E27FC236}">
                <a16:creationId xmlns:a16="http://schemas.microsoft.com/office/drawing/2014/main" id="{9EF6652B-FABC-9F37-1359-0C8529747C29}"/>
              </a:ext>
            </a:extLst>
          </p:cNvPr>
          <p:cNvGrpSpPr>
            <a:grpSpLocks/>
          </p:cNvGrpSpPr>
          <p:nvPr/>
        </p:nvGrpSpPr>
        <p:grpSpPr bwMode="auto">
          <a:xfrm>
            <a:off x="5326063" y="2000250"/>
            <a:ext cx="2816225" cy="857250"/>
            <a:chOff x="3291" y="2678"/>
            <a:chExt cx="1774" cy="540"/>
          </a:xfrm>
        </p:grpSpPr>
        <p:grpSp>
          <p:nvGrpSpPr>
            <p:cNvPr id="114720" name="Group 15">
              <a:extLst>
                <a:ext uri="{FF2B5EF4-FFF2-40B4-BE49-F238E27FC236}">
                  <a16:creationId xmlns:a16="http://schemas.microsoft.com/office/drawing/2014/main" id="{A06A8C84-0F1A-E7C1-4B79-C0F2BB39F1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1" y="2678"/>
              <a:ext cx="1774" cy="540"/>
              <a:chOff x="3291" y="2678"/>
              <a:chExt cx="1408" cy="540"/>
            </a:xfrm>
          </p:grpSpPr>
          <p:sp>
            <p:nvSpPr>
              <p:cNvPr id="114723" name="Rectangle 9">
                <a:extLst>
                  <a:ext uri="{FF2B5EF4-FFF2-40B4-BE49-F238E27FC236}">
                    <a16:creationId xmlns:a16="http://schemas.microsoft.com/office/drawing/2014/main" id="{0B015A91-73CB-B7F8-198D-168366C93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2678"/>
                <a:ext cx="1399" cy="5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800"/>
              </a:p>
            </p:txBody>
          </p:sp>
          <p:sp>
            <p:nvSpPr>
              <p:cNvPr id="114724" name="Line 12">
                <a:extLst>
                  <a:ext uri="{FF2B5EF4-FFF2-40B4-BE49-F238E27FC236}">
                    <a16:creationId xmlns:a16="http://schemas.microsoft.com/office/drawing/2014/main" id="{A46B38D0-D6AC-598B-D6C9-BFE209A76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9" y="2943"/>
                <a:ext cx="13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25" name="Line 13">
                <a:extLst>
                  <a:ext uri="{FF2B5EF4-FFF2-40B4-BE49-F238E27FC236}">
                    <a16:creationId xmlns:a16="http://schemas.microsoft.com/office/drawing/2014/main" id="{5BF523E1-534C-9A53-E9C4-9F37557155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8" y="2988"/>
                <a:ext cx="13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721" name="Text Box 10">
              <a:extLst>
                <a:ext uri="{FF2B5EF4-FFF2-40B4-BE49-F238E27FC236}">
                  <a16:creationId xmlns:a16="http://schemas.microsoft.com/office/drawing/2014/main" id="{FEBF1784-9927-81FC-805E-D3CE8FED5F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5" y="2693"/>
              <a:ext cx="8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 i="1"/>
                <a:t>Flyweight</a:t>
              </a:r>
            </a:p>
          </p:txBody>
        </p:sp>
        <p:sp>
          <p:nvSpPr>
            <p:cNvPr id="114722" name="Text Box 11">
              <a:extLst>
                <a:ext uri="{FF2B5EF4-FFF2-40B4-BE49-F238E27FC236}">
                  <a16:creationId xmlns:a16="http://schemas.microsoft.com/office/drawing/2014/main" id="{987FA954-BB30-A3AD-245A-6FD6EA271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" y="2974"/>
              <a:ext cx="13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i="1"/>
                <a:t>+operation(context)</a:t>
              </a:r>
            </a:p>
          </p:txBody>
        </p:sp>
      </p:grpSp>
      <p:grpSp>
        <p:nvGrpSpPr>
          <p:cNvPr id="114693" name="Group 23">
            <a:extLst>
              <a:ext uri="{FF2B5EF4-FFF2-40B4-BE49-F238E27FC236}">
                <a16:creationId xmlns:a16="http://schemas.microsoft.com/office/drawing/2014/main" id="{845200EA-FA25-4976-6B71-BB5989C859A7}"/>
              </a:ext>
            </a:extLst>
          </p:cNvPr>
          <p:cNvGrpSpPr>
            <a:grpSpLocks/>
          </p:cNvGrpSpPr>
          <p:nvPr/>
        </p:nvGrpSpPr>
        <p:grpSpPr bwMode="auto">
          <a:xfrm>
            <a:off x="1358900" y="4278313"/>
            <a:ext cx="2978150" cy="1263650"/>
            <a:chOff x="893" y="3052"/>
            <a:chExt cx="1876" cy="796"/>
          </a:xfrm>
        </p:grpSpPr>
        <p:sp>
          <p:nvSpPr>
            <p:cNvPr id="114715" name="Rectangle 17">
              <a:extLst>
                <a:ext uri="{FF2B5EF4-FFF2-40B4-BE49-F238E27FC236}">
                  <a16:creationId xmlns:a16="http://schemas.microsoft.com/office/drawing/2014/main" id="{7962D3FB-0E70-A1A2-A9E7-3D4A4BB88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" y="3052"/>
              <a:ext cx="1853" cy="7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114716" name="Line 18">
              <a:extLst>
                <a:ext uri="{FF2B5EF4-FFF2-40B4-BE49-F238E27FC236}">
                  <a16:creationId xmlns:a16="http://schemas.microsoft.com/office/drawing/2014/main" id="{9E8E06FC-3D4A-753C-4E81-50DA4F8D84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" y="3317"/>
              <a:ext cx="18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7" name="Line 19">
              <a:extLst>
                <a:ext uri="{FF2B5EF4-FFF2-40B4-BE49-F238E27FC236}">
                  <a16:creationId xmlns:a16="http://schemas.microsoft.com/office/drawing/2014/main" id="{9D0F2264-012C-235F-7DB2-BC4163544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3535"/>
              <a:ext cx="18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8" name="Text Box 21">
              <a:extLst>
                <a:ext uri="{FF2B5EF4-FFF2-40B4-BE49-F238E27FC236}">
                  <a16:creationId xmlns:a16="http://schemas.microsoft.com/office/drawing/2014/main" id="{67655493-194E-34D7-8AA3-AF58775A2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3076"/>
              <a:ext cx="1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/>
                <a:t>ConcreteFlyweight</a:t>
              </a:r>
            </a:p>
          </p:txBody>
        </p:sp>
        <p:sp>
          <p:nvSpPr>
            <p:cNvPr id="114719" name="Text Box 22">
              <a:extLst>
                <a:ext uri="{FF2B5EF4-FFF2-40B4-BE49-F238E27FC236}">
                  <a16:creationId xmlns:a16="http://schemas.microsoft.com/office/drawing/2014/main" id="{440955C2-5699-247F-EB30-9864FBDF0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3" y="3308"/>
              <a:ext cx="1360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intrinsicState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tr-TR" sz="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+operation(context)</a:t>
              </a:r>
            </a:p>
          </p:txBody>
        </p:sp>
      </p:grpSp>
      <p:grpSp>
        <p:nvGrpSpPr>
          <p:cNvPr id="114694" name="Group 24">
            <a:extLst>
              <a:ext uri="{FF2B5EF4-FFF2-40B4-BE49-F238E27FC236}">
                <a16:creationId xmlns:a16="http://schemas.microsoft.com/office/drawing/2014/main" id="{39E97674-F52A-0995-8776-23FD9EA27A28}"/>
              </a:ext>
            </a:extLst>
          </p:cNvPr>
          <p:cNvGrpSpPr>
            <a:grpSpLocks/>
          </p:cNvGrpSpPr>
          <p:nvPr/>
        </p:nvGrpSpPr>
        <p:grpSpPr bwMode="auto">
          <a:xfrm>
            <a:off x="273050" y="1400175"/>
            <a:ext cx="1008063" cy="531813"/>
            <a:chOff x="657" y="1026"/>
            <a:chExt cx="635" cy="335"/>
          </a:xfrm>
        </p:grpSpPr>
        <p:sp>
          <p:nvSpPr>
            <p:cNvPr id="114711" name="Rectangle 25">
              <a:extLst>
                <a:ext uri="{FF2B5EF4-FFF2-40B4-BE49-F238E27FC236}">
                  <a16:creationId xmlns:a16="http://schemas.microsoft.com/office/drawing/2014/main" id="{C42C3C87-AABF-2F4D-5C63-B88D61CF0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026"/>
              <a:ext cx="635" cy="33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114712" name="Text Box 26">
              <a:extLst>
                <a:ext uri="{FF2B5EF4-FFF2-40B4-BE49-F238E27FC236}">
                  <a16:creationId xmlns:a16="http://schemas.microsoft.com/office/drawing/2014/main" id="{4884314B-2C9C-CD06-1077-1547F2291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026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/>
                <a:t>Client</a:t>
              </a:r>
            </a:p>
          </p:txBody>
        </p:sp>
        <p:sp>
          <p:nvSpPr>
            <p:cNvPr id="114713" name="Line 27">
              <a:extLst>
                <a:ext uri="{FF2B5EF4-FFF2-40B4-BE49-F238E27FC236}">
                  <a16:creationId xmlns:a16="http://schemas.microsoft.com/office/drawing/2014/main" id="{98DCAA0E-935A-AB93-AB7C-10712DA9F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1253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4" name="Line 28">
              <a:extLst>
                <a:ext uri="{FF2B5EF4-FFF2-40B4-BE49-F238E27FC236}">
                  <a16:creationId xmlns:a16="http://schemas.microsoft.com/office/drawing/2014/main" id="{4A37AE16-632C-3810-5BD1-7401A5381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1307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4695" name="Group 36">
            <a:extLst>
              <a:ext uri="{FF2B5EF4-FFF2-40B4-BE49-F238E27FC236}">
                <a16:creationId xmlns:a16="http://schemas.microsoft.com/office/drawing/2014/main" id="{3FB9B534-F853-8906-CB3D-445903BC4A58}"/>
              </a:ext>
            </a:extLst>
          </p:cNvPr>
          <p:cNvGrpSpPr>
            <a:grpSpLocks/>
          </p:cNvGrpSpPr>
          <p:nvPr/>
        </p:nvGrpSpPr>
        <p:grpSpPr bwMode="auto">
          <a:xfrm>
            <a:off x="5494338" y="4292600"/>
            <a:ext cx="3398837" cy="1263650"/>
            <a:chOff x="3351" y="3042"/>
            <a:chExt cx="2141" cy="796"/>
          </a:xfrm>
        </p:grpSpPr>
        <p:grpSp>
          <p:nvGrpSpPr>
            <p:cNvPr id="114705" name="Group 35">
              <a:extLst>
                <a:ext uri="{FF2B5EF4-FFF2-40B4-BE49-F238E27FC236}">
                  <a16:creationId xmlns:a16="http://schemas.microsoft.com/office/drawing/2014/main" id="{CE356901-610A-DC8E-B67B-8D19FD3409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1" y="3042"/>
              <a:ext cx="2141" cy="796"/>
              <a:chOff x="3351" y="3042"/>
              <a:chExt cx="1876" cy="796"/>
            </a:xfrm>
          </p:grpSpPr>
          <p:sp>
            <p:nvSpPr>
              <p:cNvPr id="114707" name="Rectangle 30">
                <a:extLst>
                  <a:ext uri="{FF2B5EF4-FFF2-40B4-BE49-F238E27FC236}">
                    <a16:creationId xmlns:a16="http://schemas.microsoft.com/office/drawing/2014/main" id="{6B77ED89-A421-E9C9-E946-6AF27DC96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2" y="3042"/>
                <a:ext cx="1853" cy="7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800"/>
              </a:p>
            </p:txBody>
          </p:sp>
          <p:sp>
            <p:nvSpPr>
              <p:cNvPr id="114708" name="Line 31">
                <a:extLst>
                  <a:ext uri="{FF2B5EF4-FFF2-40B4-BE49-F238E27FC236}">
                    <a16:creationId xmlns:a16="http://schemas.microsoft.com/office/drawing/2014/main" id="{89D53F90-9E50-330C-2D34-A754716A97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6" y="3307"/>
                <a:ext cx="18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09" name="Line 32">
                <a:extLst>
                  <a:ext uri="{FF2B5EF4-FFF2-40B4-BE49-F238E27FC236}">
                    <a16:creationId xmlns:a16="http://schemas.microsoft.com/office/drawing/2014/main" id="{7842637C-0DC3-1AF0-7B18-28A050167A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7" y="3525"/>
                <a:ext cx="18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10" name="Text Box 34">
                <a:extLst>
                  <a:ext uri="{FF2B5EF4-FFF2-40B4-BE49-F238E27FC236}">
                    <a16:creationId xmlns:a16="http://schemas.microsoft.com/office/drawing/2014/main" id="{E4D41F7B-06AB-09D2-5C1D-9C9A668BAC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1" y="3298"/>
                <a:ext cx="1192" cy="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800"/>
                  <a:t>allState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tr-TR" sz="800"/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tr-TR" sz="1800"/>
                  <a:t>+operation(context)</a:t>
                </a:r>
              </a:p>
            </p:txBody>
          </p:sp>
        </p:grpSp>
        <p:sp>
          <p:nvSpPr>
            <p:cNvPr id="114706" name="Text Box 33">
              <a:extLst>
                <a:ext uri="{FF2B5EF4-FFF2-40B4-BE49-F238E27FC236}">
                  <a16:creationId xmlns:a16="http://schemas.microsoft.com/office/drawing/2014/main" id="{B372244B-1D08-1CEA-E5B1-AB9FF2FAB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0" y="3066"/>
              <a:ext cx="20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/>
                <a:t>UnsharedConcreteFlyweight</a:t>
              </a:r>
            </a:p>
          </p:txBody>
        </p:sp>
      </p:grpSp>
      <p:cxnSp>
        <p:nvCxnSpPr>
          <p:cNvPr id="114696" name="AutoShape 37">
            <a:extLst>
              <a:ext uri="{FF2B5EF4-FFF2-40B4-BE49-F238E27FC236}">
                <a16:creationId xmlns:a16="http://schemas.microsoft.com/office/drawing/2014/main" id="{E38FADE1-AB95-5EA4-089C-29FEE8D27CC6}"/>
              </a:ext>
            </a:extLst>
          </p:cNvPr>
          <p:cNvCxnSpPr>
            <a:cxnSpLocks noChangeShapeType="1"/>
            <a:stCxn id="114711" idx="2"/>
            <a:endCxn id="114707" idx="2"/>
          </p:cNvCxnSpPr>
          <p:nvPr/>
        </p:nvCxnSpPr>
        <p:spPr bwMode="auto">
          <a:xfrm rot="16200000" flipH="1">
            <a:off x="2173288" y="536575"/>
            <a:ext cx="3624262" cy="6415088"/>
          </a:xfrm>
          <a:prstGeom prst="bentConnector3">
            <a:avLst>
              <a:gd name="adj1" fmla="val 10630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697" name="AutoShape 38">
            <a:extLst>
              <a:ext uri="{FF2B5EF4-FFF2-40B4-BE49-F238E27FC236}">
                <a16:creationId xmlns:a16="http://schemas.microsoft.com/office/drawing/2014/main" id="{8DC66BED-7BD6-542C-938B-2A1BF22C05CC}"/>
              </a:ext>
            </a:extLst>
          </p:cNvPr>
          <p:cNvCxnSpPr>
            <a:cxnSpLocks noChangeShapeType="1"/>
            <a:stCxn id="114711" idx="2"/>
            <a:endCxn id="114719" idx="1"/>
          </p:cNvCxnSpPr>
          <p:nvPr/>
        </p:nvCxnSpPr>
        <p:spPr bwMode="auto">
          <a:xfrm rot="16200000" flipH="1">
            <a:off x="-499268" y="3209131"/>
            <a:ext cx="3135312" cy="5810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698" name="AutoShape 39">
            <a:extLst>
              <a:ext uri="{FF2B5EF4-FFF2-40B4-BE49-F238E27FC236}">
                <a16:creationId xmlns:a16="http://schemas.microsoft.com/office/drawing/2014/main" id="{8500A478-18D2-B900-D638-07228B9D84E5}"/>
              </a:ext>
            </a:extLst>
          </p:cNvPr>
          <p:cNvCxnSpPr>
            <a:cxnSpLocks noChangeShapeType="1"/>
            <a:stCxn id="114711" idx="2"/>
            <a:endCxn id="114728" idx="1"/>
          </p:cNvCxnSpPr>
          <p:nvPr/>
        </p:nvCxnSpPr>
        <p:spPr bwMode="auto">
          <a:xfrm rot="16200000" flipH="1">
            <a:off x="820738" y="1889125"/>
            <a:ext cx="800100" cy="8858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699" name="AutoShape 40">
            <a:extLst>
              <a:ext uri="{FF2B5EF4-FFF2-40B4-BE49-F238E27FC236}">
                <a16:creationId xmlns:a16="http://schemas.microsoft.com/office/drawing/2014/main" id="{E2D2BB07-498A-2FA3-D30F-F5CAF6821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538" y="2338388"/>
            <a:ext cx="465137" cy="173037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cxnSp>
        <p:nvCxnSpPr>
          <p:cNvPr id="114700" name="AutoShape 41">
            <a:extLst>
              <a:ext uri="{FF2B5EF4-FFF2-40B4-BE49-F238E27FC236}">
                <a16:creationId xmlns:a16="http://schemas.microsoft.com/office/drawing/2014/main" id="{C125DEC5-01C3-1D57-C939-71C87C27F4F4}"/>
              </a:ext>
            </a:extLst>
          </p:cNvPr>
          <p:cNvCxnSpPr>
            <a:cxnSpLocks noChangeShapeType="1"/>
            <a:stCxn id="114699" idx="3"/>
            <a:endCxn id="114723" idx="1"/>
          </p:cNvCxnSpPr>
          <p:nvPr/>
        </p:nvCxnSpPr>
        <p:spPr bwMode="auto">
          <a:xfrm>
            <a:off x="4384675" y="2425700"/>
            <a:ext cx="941388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701" name="AutoShape 42">
            <a:extLst>
              <a:ext uri="{FF2B5EF4-FFF2-40B4-BE49-F238E27FC236}">
                <a16:creationId xmlns:a16="http://schemas.microsoft.com/office/drawing/2014/main" id="{5325B898-0399-3136-AFEF-71476E9FA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2859088"/>
            <a:ext cx="304800" cy="2476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cxnSp>
        <p:nvCxnSpPr>
          <p:cNvPr id="114702" name="AutoShape 43">
            <a:extLst>
              <a:ext uri="{FF2B5EF4-FFF2-40B4-BE49-F238E27FC236}">
                <a16:creationId xmlns:a16="http://schemas.microsoft.com/office/drawing/2014/main" id="{B2CD6631-7C05-AECF-11D0-084DBC51B70F}"/>
              </a:ext>
            </a:extLst>
          </p:cNvPr>
          <p:cNvCxnSpPr>
            <a:cxnSpLocks noChangeShapeType="1"/>
            <a:stCxn id="114701" idx="3"/>
            <a:endCxn id="114707" idx="0"/>
          </p:cNvCxnSpPr>
          <p:nvPr/>
        </p:nvCxnSpPr>
        <p:spPr bwMode="auto">
          <a:xfrm rot="16200000" flipH="1">
            <a:off x="6381751" y="3481387"/>
            <a:ext cx="1185862" cy="436563"/>
          </a:xfrm>
          <a:prstGeom prst="bentConnector3">
            <a:avLst>
              <a:gd name="adj1" fmla="val 49935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703" name="AutoShape 44">
            <a:extLst>
              <a:ext uri="{FF2B5EF4-FFF2-40B4-BE49-F238E27FC236}">
                <a16:creationId xmlns:a16="http://schemas.microsoft.com/office/drawing/2014/main" id="{FB1AFFC5-A815-37ED-7760-D7965352BC6B}"/>
              </a:ext>
            </a:extLst>
          </p:cNvPr>
          <p:cNvCxnSpPr>
            <a:cxnSpLocks noChangeShapeType="1"/>
            <a:stCxn id="114701" idx="3"/>
            <a:endCxn id="114715" idx="0"/>
          </p:cNvCxnSpPr>
          <p:nvPr/>
        </p:nvCxnSpPr>
        <p:spPr bwMode="auto">
          <a:xfrm rot="5400000">
            <a:off x="4216400" y="1738313"/>
            <a:ext cx="1171575" cy="39084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704" name="Text Box 45">
            <a:extLst>
              <a:ext uri="{FF2B5EF4-FFF2-40B4-BE49-F238E27FC236}">
                <a16:creationId xmlns:a16="http://schemas.microsoft.com/office/drawing/2014/main" id="{1735C451-A53E-D541-3A9A-62EC3D60A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149974"/>
            <a:ext cx="90773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 Clients should not instantiate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</a:rPr>
              <a:t>Flyweights 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directly, since they are shared.</a:t>
            </a:r>
            <a:endParaRPr lang="en-GB" altLang="tr-TR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719CA3ED-FA88-5756-B00E-A6966EE2D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Alternative 1</a:t>
            </a:r>
            <a:endParaRPr lang="en-GB" altLang="tr-TR" dirty="0"/>
          </a:p>
        </p:txBody>
      </p:sp>
      <p:grpSp>
        <p:nvGrpSpPr>
          <p:cNvPr id="77827" name="Group 3">
            <a:extLst>
              <a:ext uri="{FF2B5EF4-FFF2-40B4-BE49-F238E27FC236}">
                <a16:creationId xmlns:a16="http://schemas.microsoft.com/office/drawing/2014/main" id="{EC96D730-2585-CA1E-ABDB-B397BBE7005A}"/>
              </a:ext>
            </a:extLst>
          </p:cNvPr>
          <p:cNvGrpSpPr>
            <a:grpSpLocks/>
          </p:cNvGrpSpPr>
          <p:nvPr/>
        </p:nvGrpSpPr>
        <p:grpSpPr bwMode="auto">
          <a:xfrm>
            <a:off x="1711325" y="3219450"/>
            <a:ext cx="1244600" cy="509588"/>
            <a:chOff x="704" y="1047"/>
            <a:chExt cx="784" cy="321"/>
          </a:xfrm>
          <a:solidFill>
            <a:schemeClr val="accent5"/>
          </a:solidFill>
        </p:grpSpPr>
        <p:sp>
          <p:nvSpPr>
            <p:cNvPr id="77868" name="Rectangle 4">
              <a:extLst>
                <a:ext uri="{FF2B5EF4-FFF2-40B4-BE49-F238E27FC236}">
                  <a16:creationId xmlns:a16="http://schemas.microsoft.com/office/drawing/2014/main" id="{EE0E1FA1-BD34-A1D6-DC16-E8326A873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2000"/>
            </a:p>
          </p:txBody>
        </p:sp>
        <p:sp>
          <p:nvSpPr>
            <p:cNvPr id="77869" name="Text Box 5">
              <a:extLst>
                <a:ext uri="{FF2B5EF4-FFF2-40B4-BE49-F238E27FC236}">
                  <a16:creationId xmlns:a16="http://schemas.microsoft.com/office/drawing/2014/main" id="{F7080562-432B-CE12-69F0-5D9B70E38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1047"/>
              <a:ext cx="690" cy="252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2000" i="1" dirty="0"/>
                <a:t>Window</a:t>
              </a:r>
            </a:p>
          </p:txBody>
        </p:sp>
        <p:sp>
          <p:nvSpPr>
            <p:cNvPr id="77870" name="Line 6">
              <a:extLst>
                <a:ext uri="{FF2B5EF4-FFF2-40B4-BE49-F238E27FC236}">
                  <a16:creationId xmlns:a16="http://schemas.microsoft.com/office/drawing/2014/main" id="{377A9A0C-6439-D1D7-CF50-17D45666E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7871" name="Line 7">
              <a:extLst>
                <a:ext uri="{FF2B5EF4-FFF2-40B4-BE49-F238E27FC236}">
                  <a16:creationId xmlns:a16="http://schemas.microsoft.com/office/drawing/2014/main" id="{754F78F6-9BBB-1D46-C62A-9454BD743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77828" name="Group 8">
            <a:extLst>
              <a:ext uri="{FF2B5EF4-FFF2-40B4-BE49-F238E27FC236}">
                <a16:creationId xmlns:a16="http://schemas.microsoft.com/office/drawing/2014/main" id="{C645950A-3622-89F6-03A8-DD6FC652A772}"/>
              </a:ext>
            </a:extLst>
          </p:cNvPr>
          <p:cNvGrpSpPr>
            <a:grpSpLocks/>
          </p:cNvGrpSpPr>
          <p:nvPr/>
        </p:nvGrpSpPr>
        <p:grpSpPr bwMode="auto">
          <a:xfrm>
            <a:off x="769938" y="4800602"/>
            <a:ext cx="1276350" cy="508000"/>
            <a:chOff x="704" y="1048"/>
            <a:chExt cx="804" cy="320"/>
          </a:xfrm>
          <a:solidFill>
            <a:schemeClr val="accent5"/>
          </a:solidFill>
        </p:grpSpPr>
        <p:sp>
          <p:nvSpPr>
            <p:cNvPr id="77864" name="Rectangle 9">
              <a:extLst>
                <a:ext uri="{FF2B5EF4-FFF2-40B4-BE49-F238E27FC236}">
                  <a16:creationId xmlns:a16="http://schemas.microsoft.com/office/drawing/2014/main" id="{86D55D4C-1960-7FBD-299C-A1EB70CA7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2000"/>
            </a:p>
          </p:txBody>
        </p:sp>
        <p:sp>
          <p:nvSpPr>
            <p:cNvPr id="77865" name="Text Box 10">
              <a:extLst>
                <a:ext uri="{FF2B5EF4-FFF2-40B4-BE49-F238E27FC236}">
                  <a16:creationId xmlns:a16="http://schemas.microsoft.com/office/drawing/2014/main" id="{08FD4913-B2A4-7E5B-C901-C8E6511864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" y="1053"/>
              <a:ext cx="800" cy="252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2000" dirty="0" err="1"/>
                <a:t>XWindow</a:t>
              </a:r>
              <a:endParaRPr lang="en-US" altLang="tr-TR" sz="2000" dirty="0"/>
            </a:p>
          </p:txBody>
        </p:sp>
        <p:sp>
          <p:nvSpPr>
            <p:cNvPr id="77866" name="Line 11">
              <a:extLst>
                <a:ext uri="{FF2B5EF4-FFF2-40B4-BE49-F238E27FC236}">
                  <a16:creationId xmlns:a16="http://schemas.microsoft.com/office/drawing/2014/main" id="{AD1468FC-2059-31F8-3C32-F965E5E5A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7867" name="Line 12">
              <a:extLst>
                <a:ext uri="{FF2B5EF4-FFF2-40B4-BE49-F238E27FC236}">
                  <a16:creationId xmlns:a16="http://schemas.microsoft.com/office/drawing/2014/main" id="{1C461A66-9F1B-513F-D856-C86C5ED39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77829" name="Group 13">
            <a:extLst>
              <a:ext uri="{FF2B5EF4-FFF2-40B4-BE49-F238E27FC236}">
                <a16:creationId xmlns:a16="http://schemas.microsoft.com/office/drawing/2014/main" id="{37D1B355-2983-B481-F05D-AE9FC44C103D}"/>
              </a:ext>
            </a:extLst>
          </p:cNvPr>
          <p:cNvGrpSpPr>
            <a:grpSpLocks/>
          </p:cNvGrpSpPr>
          <p:nvPr/>
        </p:nvGrpSpPr>
        <p:grpSpPr bwMode="auto">
          <a:xfrm>
            <a:off x="2265363" y="4759325"/>
            <a:ext cx="1654175" cy="509588"/>
            <a:chOff x="704" y="1047"/>
            <a:chExt cx="784" cy="321"/>
          </a:xfrm>
          <a:solidFill>
            <a:schemeClr val="accent5"/>
          </a:solidFill>
        </p:grpSpPr>
        <p:sp>
          <p:nvSpPr>
            <p:cNvPr id="77860" name="Rectangle 14">
              <a:extLst>
                <a:ext uri="{FF2B5EF4-FFF2-40B4-BE49-F238E27FC236}">
                  <a16:creationId xmlns:a16="http://schemas.microsoft.com/office/drawing/2014/main" id="{3EEA2694-1145-6E7B-212B-2C88860E1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2000"/>
            </a:p>
          </p:txBody>
        </p:sp>
        <p:sp>
          <p:nvSpPr>
            <p:cNvPr id="77861" name="Text Box 15">
              <a:extLst>
                <a:ext uri="{FF2B5EF4-FFF2-40B4-BE49-F238E27FC236}">
                  <a16:creationId xmlns:a16="http://schemas.microsoft.com/office/drawing/2014/main" id="{CEDD0A85-26D8-EB97-6D87-DFFA182DD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1047"/>
              <a:ext cx="703" cy="252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2000" dirty="0" err="1"/>
                <a:t>MSWindow</a:t>
              </a:r>
              <a:endParaRPr lang="en-US" altLang="tr-TR" sz="2000" dirty="0"/>
            </a:p>
          </p:txBody>
        </p:sp>
        <p:sp>
          <p:nvSpPr>
            <p:cNvPr id="77862" name="Line 16">
              <a:extLst>
                <a:ext uri="{FF2B5EF4-FFF2-40B4-BE49-F238E27FC236}">
                  <a16:creationId xmlns:a16="http://schemas.microsoft.com/office/drawing/2014/main" id="{D9CECFEB-D3DB-7824-1EC7-8AFCDEAFCA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7863" name="Line 17">
              <a:extLst>
                <a:ext uri="{FF2B5EF4-FFF2-40B4-BE49-F238E27FC236}">
                  <a16:creationId xmlns:a16="http://schemas.microsoft.com/office/drawing/2014/main" id="{9F25E273-4335-4FCE-4559-1824D3FA5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77830" name="Group 18">
            <a:extLst>
              <a:ext uri="{FF2B5EF4-FFF2-40B4-BE49-F238E27FC236}">
                <a16:creationId xmlns:a16="http://schemas.microsoft.com/office/drawing/2014/main" id="{459E4C0A-EA44-192A-959F-AE434B094AF4}"/>
              </a:ext>
            </a:extLst>
          </p:cNvPr>
          <p:cNvGrpSpPr>
            <a:grpSpLocks/>
          </p:cNvGrpSpPr>
          <p:nvPr/>
        </p:nvGrpSpPr>
        <p:grpSpPr bwMode="auto">
          <a:xfrm>
            <a:off x="4721225" y="3175000"/>
            <a:ext cx="1654175" cy="509588"/>
            <a:chOff x="704" y="1047"/>
            <a:chExt cx="784" cy="321"/>
          </a:xfrm>
          <a:solidFill>
            <a:schemeClr val="accent5"/>
          </a:solidFill>
        </p:grpSpPr>
        <p:sp>
          <p:nvSpPr>
            <p:cNvPr id="77856" name="Rectangle 19">
              <a:extLst>
                <a:ext uri="{FF2B5EF4-FFF2-40B4-BE49-F238E27FC236}">
                  <a16:creationId xmlns:a16="http://schemas.microsoft.com/office/drawing/2014/main" id="{6A9551A8-CE25-81E7-2D2D-69430CBCC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2000"/>
            </a:p>
          </p:txBody>
        </p:sp>
        <p:sp>
          <p:nvSpPr>
            <p:cNvPr id="77857" name="Text Box 20">
              <a:extLst>
                <a:ext uri="{FF2B5EF4-FFF2-40B4-BE49-F238E27FC236}">
                  <a16:creationId xmlns:a16="http://schemas.microsoft.com/office/drawing/2014/main" id="{6C7A8DAC-854A-98F6-08AC-88FA81FCE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" y="1047"/>
              <a:ext cx="749" cy="252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2000" i="1" dirty="0" err="1"/>
                <a:t>IconWindow</a:t>
              </a:r>
              <a:endParaRPr lang="en-US" altLang="tr-TR" sz="2000" i="1" dirty="0"/>
            </a:p>
          </p:txBody>
        </p:sp>
        <p:sp>
          <p:nvSpPr>
            <p:cNvPr id="77858" name="Line 21">
              <a:extLst>
                <a:ext uri="{FF2B5EF4-FFF2-40B4-BE49-F238E27FC236}">
                  <a16:creationId xmlns:a16="http://schemas.microsoft.com/office/drawing/2014/main" id="{0E6A209D-3E63-59A1-F90A-078F3C11E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7859" name="Line 22">
              <a:extLst>
                <a:ext uri="{FF2B5EF4-FFF2-40B4-BE49-F238E27FC236}">
                  <a16:creationId xmlns:a16="http://schemas.microsoft.com/office/drawing/2014/main" id="{EBF3E019-0396-DAFF-57C4-53089E559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</p:grpSp>
      <p:sp>
        <p:nvSpPr>
          <p:cNvPr id="77831" name="AutoShape 23">
            <a:extLst>
              <a:ext uri="{FF2B5EF4-FFF2-40B4-BE49-F238E27FC236}">
                <a16:creationId xmlns:a16="http://schemas.microsoft.com/office/drawing/2014/main" id="{BD6459C0-4DD0-834E-00A1-30585A72A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338" y="2582863"/>
            <a:ext cx="177800" cy="2413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000"/>
          </a:p>
        </p:txBody>
      </p:sp>
      <p:cxnSp>
        <p:nvCxnSpPr>
          <p:cNvPr id="77832" name="AutoShape 24">
            <a:extLst>
              <a:ext uri="{FF2B5EF4-FFF2-40B4-BE49-F238E27FC236}">
                <a16:creationId xmlns:a16="http://schemas.microsoft.com/office/drawing/2014/main" id="{D365E792-63D2-E6ED-1B69-FB586D84C928}"/>
              </a:ext>
            </a:extLst>
          </p:cNvPr>
          <p:cNvCxnSpPr>
            <a:cxnSpLocks noChangeShapeType="1"/>
            <a:stCxn id="77840" idx="3"/>
            <a:endCxn id="77865" idx="0"/>
          </p:cNvCxnSpPr>
          <p:nvPr/>
        </p:nvCxnSpPr>
        <p:spPr bwMode="auto">
          <a:xfrm rot="5400000">
            <a:off x="1425574" y="3929064"/>
            <a:ext cx="865190" cy="893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3" name="AutoShape 25">
            <a:extLst>
              <a:ext uri="{FF2B5EF4-FFF2-40B4-BE49-F238E27FC236}">
                <a16:creationId xmlns:a16="http://schemas.microsoft.com/office/drawing/2014/main" id="{463F29C5-5794-C321-4356-FCF744776C53}"/>
              </a:ext>
            </a:extLst>
          </p:cNvPr>
          <p:cNvCxnSpPr>
            <a:cxnSpLocks noChangeShapeType="1"/>
            <a:stCxn id="77840" idx="3"/>
            <a:endCxn id="77861" idx="0"/>
          </p:cNvCxnSpPr>
          <p:nvPr/>
        </p:nvCxnSpPr>
        <p:spPr bwMode="auto">
          <a:xfrm rot="16200000" flipH="1">
            <a:off x="2330324" y="3918075"/>
            <a:ext cx="815975" cy="86652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7834" name="Group 26">
            <a:extLst>
              <a:ext uri="{FF2B5EF4-FFF2-40B4-BE49-F238E27FC236}">
                <a16:creationId xmlns:a16="http://schemas.microsoft.com/office/drawing/2014/main" id="{119BA224-2600-5DA0-C2C5-B550B3659402}"/>
              </a:ext>
            </a:extLst>
          </p:cNvPr>
          <p:cNvGrpSpPr>
            <a:grpSpLocks/>
          </p:cNvGrpSpPr>
          <p:nvPr/>
        </p:nvGrpSpPr>
        <p:grpSpPr bwMode="auto">
          <a:xfrm>
            <a:off x="6375400" y="4810125"/>
            <a:ext cx="2156692" cy="509588"/>
            <a:chOff x="704" y="1047"/>
            <a:chExt cx="883" cy="321"/>
          </a:xfrm>
          <a:solidFill>
            <a:schemeClr val="accent5"/>
          </a:solidFill>
        </p:grpSpPr>
        <p:sp>
          <p:nvSpPr>
            <p:cNvPr id="77852" name="Rectangle 27">
              <a:extLst>
                <a:ext uri="{FF2B5EF4-FFF2-40B4-BE49-F238E27FC236}">
                  <a16:creationId xmlns:a16="http://schemas.microsoft.com/office/drawing/2014/main" id="{E54AD896-3C12-53CC-D323-BA6DC20A0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2000"/>
            </a:p>
          </p:txBody>
        </p:sp>
        <p:sp>
          <p:nvSpPr>
            <p:cNvPr id="77853" name="Text Box 28">
              <a:extLst>
                <a:ext uri="{FF2B5EF4-FFF2-40B4-BE49-F238E27FC236}">
                  <a16:creationId xmlns:a16="http://schemas.microsoft.com/office/drawing/2014/main" id="{640F9379-A1EB-3B75-711A-02C413618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1047"/>
              <a:ext cx="805" cy="252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2000" dirty="0" err="1"/>
                <a:t>MSIconWindow</a:t>
              </a:r>
              <a:endParaRPr lang="en-US" altLang="tr-TR" sz="2000" dirty="0"/>
            </a:p>
          </p:txBody>
        </p:sp>
        <p:sp>
          <p:nvSpPr>
            <p:cNvPr id="77854" name="Line 29">
              <a:extLst>
                <a:ext uri="{FF2B5EF4-FFF2-40B4-BE49-F238E27FC236}">
                  <a16:creationId xmlns:a16="http://schemas.microsoft.com/office/drawing/2014/main" id="{D5D704B6-B7BF-CE8A-91E9-2F7E5CE976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7855" name="Line 30">
              <a:extLst>
                <a:ext uri="{FF2B5EF4-FFF2-40B4-BE49-F238E27FC236}">
                  <a16:creationId xmlns:a16="http://schemas.microsoft.com/office/drawing/2014/main" id="{D2745B9F-13BE-127E-1F3A-E3F877BAF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</p:grpSp>
      <p:sp>
        <p:nvSpPr>
          <p:cNvPr id="77835" name="AutoShape 31">
            <a:extLst>
              <a:ext uri="{FF2B5EF4-FFF2-40B4-BE49-F238E27FC236}">
                <a16:creationId xmlns:a16="http://schemas.microsoft.com/office/drawing/2014/main" id="{D3DB8C7A-F2AB-3C20-91A3-43479C055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38" y="3698875"/>
            <a:ext cx="177800" cy="2413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000"/>
          </a:p>
        </p:txBody>
      </p:sp>
      <p:cxnSp>
        <p:nvCxnSpPr>
          <p:cNvPr id="77836" name="AutoShape 32">
            <a:extLst>
              <a:ext uri="{FF2B5EF4-FFF2-40B4-BE49-F238E27FC236}">
                <a16:creationId xmlns:a16="http://schemas.microsoft.com/office/drawing/2014/main" id="{ECE3F2F8-190B-217B-145D-27931510AA36}"/>
              </a:ext>
            </a:extLst>
          </p:cNvPr>
          <p:cNvCxnSpPr>
            <a:cxnSpLocks noChangeShapeType="1"/>
            <a:stCxn id="77835" idx="3"/>
            <a:endCxn id="77849" idx="0"/>
          </p:cNvCxnSpPr>
          <p:nvPr/>
        </p:nvCxnSpPr>
        <p:spPr bwMode="auto">
          <a:xfrm rot="5400000">
            <a:off x="5189124" y="4085811"/>
            <a:ext cx="869950" cy="57867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7" name="AutoShape 33">
            <a:extLst>
              <a:ext uri="{FF2B5EF4-FFF2-40B4-BE49-F238E27FC236}">
                <a16:creationId xmlns:a16="http://schemas.microsoft.com/office/drawing/2014/main" id="{B082B462-7FB7-2060-0764-6E786845FA9D}"/>
              </a:ext>
            </a:extLst>
          </p:cNvPr>
          <p:cNvCxnSpPr>
            <a:cxnSpLocks noChangeShapeType="1"/>
            <a:stCxn id="77835" idx="3"/>
            <a:endCxn id="77853" idx="0"/>
          </p:cNvCxnSpPr>
          <p:nvPr/>
        </p:nvCxnSpPr>
        <p:spPr bwMode="auto">
          <a:xfrm rot="16200000" flipH="1">
            <a:off x="6296245" y="3557368"/>
            <a:ext cx="869950" cy="163556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7838" name="Group 34">
            <a:extLst>
              <a:ext uri="{FF2B5EF4-FFF2-40B4-BE49-F238E27FC236}">
                <a16:creationId xmlns:a16="http://schemas.microsoft.com/office/drawing/2014/main" id="{029D8F07-1EC8-7F6E-AD49-68E23B2CC631}"/>
              </a:ext>
            </a:extLst>
          </p:cNvPr>
          <p:cNvGrpSpPr>
            <a:grpSpLocks/>
          </p:cNvGrpSpPr>
          <p:nvPr/>
        </p:nvGrpSpPr>
        <p:grpSpPr bwMode="auto">
          <a:xfrm>
            <a:off x="4219575" y="4810125"/>
            <a:ext cx="2038350" cy="509588"/>
            <a:chOff x="704" y="1047"/>
            <a:chExt cx="828" cy="321"/>
          </a:xfrm>
          <a:solidFill>
            <a:schemeClr val="accent5"/>
          </a:solidFill>
        </p:grpSpPr>
        <p:sp>
          <p:nvSpPr>
            <p:cNvPr id="77848" name="Rectangle 35">
              <a:extLst>
                <a:ext uri="{FF2B5EF4-FFF2-40B4-BE49-F238E27FC236}">
                  <a16:creationId xmlns:a16="http://schemas.microsoft.com/office/drawing/2014/main" id="{1BFED65A-E408-7D07-00EB-21BE20128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2000"/>
            </a:p>
          </p:txBody>
        </p:sp>
        <p:sp>
          <p:nvSpPr>
            <p:cNvPr id="77849" name="Text Box 36">
              <a:extLst>
                <a:ext uri="{FF2B5EF4-FFF2-40B4-BE49-F238E27FC236}">
                  <a16:creationId xmlns:a16="http://schemas.microsoft.com/office/drawing/2014/main" id="{C9A9DB24-D6BE-870A-1F90-2A686D9F8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1047"/>
              <a:ext cx="750" cy="252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2000" dirty="0" err="1"/>
                <a:t>XIconWindow</a:t>
              </a:r>
              <a:endParaRPr lang="en-US" altLang="tr-TR" sz="2000" dirty="0"/>
            </a:p>
          </p:txBody>
        </p:sp>
        <p:sp>
          <p:nvSpPr>
            <p:cNvPr id="77850" name="Line 37">
              <a:extLst>
                <a:ext uri="{FF2B5EF4-FFF2-40B4-BE49-F238E27FC236}">
                  <a16:creationId xmlns:a16="http://schemas.microsoft.com/office/drawing/2014/main" id="{DE9B910C-9F49-0BA0-61C9-5D90FA795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7851" name="Line 38">
              <a:extLst>
                <a:ext uri="{FF2B5EF4-FFF2-40B4-BE49-F238E27FC236}">
                  <a16:creationId xmlns:a16="http://schemas.microsoft.com/office/drawing/2014/main" id="{0C182B80-37DA-8E25-4C29-7355F43DE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</p:grpSp>
      <p:cxnSp>
        <p:nvCxnSpPr>
          <p:cNvPr id="77839" name="AutoShape 39">
            <a:extLst>
              <a:ext uri="{FF2B5EF4-FFF2-40B4-BE49-F238E27FC236}">
                <a16:creationId xmlns:a16="http://schemas.microsoft.com/office/drawing/2014/main" id="{E034AC4A-0498-288B-3307-1F22649A7E3F}"/>
              </a:ext>
            </a:extLst>
          </p:cNvPr>
          <p:cNvCxnSpPr>
            <a:cxnSpLocks noChangeShapeType="1"/>
            <a:stCxn id="77831" idx="3"/>
            <a:endCxn id="77857" idx="0"/>
          </p:cNvCxnSpPr>
          <p:nvPr/>
        </p:nvCxnSpPr>
        <p:spPr bwMode="auto">
          <a:xfrm rot="16200000" flipH="1">
            <a:off x="4642599" y="2240802"/>
            <a:ext cx="350837" cy="151755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40" name="AutoShape 40">
            <a:extLst>
              <a:ext uri="{FF2B5EF4-FFF2-40B4-BE49-F238E27FC236}">
                <a16:creationId xmlns:a16="http://schemas.microsoft.com/office/drawing/2014/main" id="{7F0ED275-E063-1CE9-D07A-24B968D2B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525" y="3738563"/>
            <a:ext cx="273050" cy="204787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000"/>
          </a:p>
        </p:txBody>
      </p:sp>
      <p:grpSp>
        <p:nvGrpSpPr>
          <p:cNvPr id="77841" name="Group 41">
            <a:extLst>
              <a:ext uri="{FF2B5EF4-FFF2-40B4-BE49-F238E27FC236}">
                <a16:creationId xmlns:a16="http://schemas.microsoft.com/office/drawing/2014/main" id="{D93598FF-F0AA-4191-286F-921CA8F277CD}"/>
              </a:ext>
            </a:extLst>
          </p:cNvPr>
          <p:cNvGrpSpPr>
            <a:grpSpLocks/>
          </p:cNvGrpSpPr>
          <p:nvPr/>
        </p:nvGrpSpPr>
        <p:grpSpPr bwMode="auto">
          <a:xfrm>
            <a:off x="3387725" y="2070100"/>
            <a:ext cx="1244600" cy="509588"/>
            <a:chOff x="704" y="1047"/>
            <a:chExt cx="784" cy="321"/>
          </a:xfrm>
          <a:solidFill>
            <a:schemeClr val="accent5"/>
          </a:solidFill>
        </p:grpSpPr>
        <p:sp>
          <p:nvSpPr>
            <p:cNvPr id="77844" name="Rectangle 42">
              <a:extLst>
                <a:ext uri="{FF2B5EF4-FFF2-40B4-BE49-F238E27FC236}">
                  <a16:creationId xmlns:a16="http://schemas.microsoft.com/office/drawing/2014/main" id="{65B71995-F8D2-6EF7-C264-069B64048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2000"/>
            </a:p>
          </p:txBody>
        </p:sp>
        <p:sp>
          <p:nvSpPr>
            <p:cNvPr id="77845" name="Text Box 43">
              <a:extLst>
                <a:ext uri="{FF2B5EF4-FFF2-40B4-BE49-F238E27FC236}">
                  <a16:creationId xmlns:a16="http://schemas.microsoft.com/office/drawing/2014/main" id="{DD2C6985-DCC0-C4DD-4B21-EEE345B64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1047"/>
              <a:ext cx="618" cy="252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2000" i="1" dirty="0"/>
                <a:t>Widget</a:t>
              </a:r>
            </a:p>
          </p:txBody>
        </p:sp>
        <p:sp>
          <p:nvSpPr>
            <p:cNvPr id="77846" name="Line 44">
              <a:extLst>
                <a:ext uri="{FF2B5EF4-FFF2-40B4-BE49-F238E27FC236}">
                  <a16:creationId xmlns:a16="http://schemas.microsoft.com/office/drawing/2014/main" id="{76E8C1CA-F439-0C53-A2AC-E618F731F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7847" name="Line 45">
              <a:extLst>
                <a:ext uri="{FF2B5EF4-FFF2-40B4-BE49-F238E27FC236}">
                  <a16:creationId xmlns:a16="http://schemas.microsoft.com/office/drawing/2014/main" id="{901066A9-7A3A-DB16-751A-A70A81E46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</p:grpSp>
      <p:cxnSp>
        <p:nvCxnSpPr>
          <p:cNvPr id="77842" name="AutoShape 46">
            <a:extLst>
              <a:ext uri="{FF2B5EF4-FFF2-40B4-BE49-F238E27FC236}">
                <a16:creationId xmlns:a16="http://schemas.microsoft.com/office/drawing/2014/main" id="{479403D9-DDFD-8E17-DCE1-11AFA8A98F74}"/>
              </a:ext>
            </a:extLst>
          </p:cNvPr>
          <p:cNvCxnSpPr>
            <a:cxnSpLocks noChangeShapeType="1"/>
            <a:stCxn id="77831" idx="3"/>
            <a:endCxn id="77869" idx="0"/>
          </p:cNvCxnSpPr>
          <p:nvPr/>
        </p:nvCxnSpPr>
        <p:spPr bwMode="auto">
          <a:xfrm rot="5400000">
            <a:off x="3023395" y="2183606"/>
            <a:ext cx="395287" cy="1676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43" name="Text Box 47">
            <a:extLst>
              <a:ext uri="{FF2B5EF4-FFF2-40B4-BE49-F238E27FC236}">
                <a16:creationId xmlns:a16="http://schemas.microsoft.com/office/drawing/2014/main" id="{6A6BEA2E-3C85-2378-F5F0-AB127FC99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00" y="5641975"/>
            <a:ext cx="3994150" cy="3667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Still not good. Problem is more visible</a:t>
            </a:r>
            <a:endParaRPr lang="en-GB" altLang="tr-TR"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4C2C288C-9E7E-A735-95B3-39C24C145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Flyweight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BBFC07E5-235B-8973-BCDD-0CBAEE87AE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91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dirty="0"/>
              <a:t>Use flyweight  when you need one instance of a class can be used to provide many </a:t>
            </a:r>
            <a:r>
              <a:rPr lang="en-US" altLang="tr-TR" i="1" dirty="0"/>
              <a:t>“virtual instances</a:t>
            </a:r>
            <a:r>
              <a:rPr lang="en-US" altLang="tr-TR" dirty="0"/>
              <a:t>”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dirty="0"/>
              <a:t>Support a large number of small objects efficiently by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dirty="0"/>
              <a:t>Allowing them to be shared with essential values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dirty="0"/>
              <a:t>Storing them in a factory or manager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dirty="0"/>
              <a:t>Shared objects modified with extrinsic values from their context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41511889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832A-BE85-B4B4-D71A-B601585D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Game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0EB8E-921D-E411-ED96-227D695E2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Game programming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optimization</a:t>
            </a:r>
          </a:p>
          <a:p>
            <a:r>
              <a:rPr lang="en-US" sz="2800" dirty="0"/>
              <a:t>Coding with </a:t>
            </a:r>
            <a:r>
              <a:rPr lang="en-US" sz="2800" dirty="0" err="1"/>
              <a:t>enum</a:t>
            </a:r>
            <a:r>
              <a:rPr lang="en-US" sz="2800" dirty="0"/>
              <a:t> and lots of switch-case is efficient, but</a:t>
            </a:r>
          </a:p>
          <a:p>
            <a:pPr lvl="1"/>
            <a:r>
              <a:rPr lang="en-US" sz="2400" dirty="0"/>
              <a:t>No OOP advantage</a:t>
            </a:r>
          </a:p>
          <a:p>
            <a:pPr lvl="1"/>
            <a:r>
              <a:rPr lang="en-US" sz="2400" dirty="0"/>
              <a:t>No Open-Closed principle</a:t>
            </a:r>
          </a:p>
          <a:p>
            <a:r>
              <a:rPr lang="en-US" sz="2800" dirty="0"/>
              <a:t>Could we use flyweights and get similar efficiency?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55DB3D-FEC8-C76A-1C7D-272AE4F87707}"/>
              </a:ext>
            </a:extLst>
          </p:cNvPr>
          <p:cNvSpPr txBox="1"/>
          <p:nvPr/>
        </p:nvSpPr>
        <p:spPr>
          <a:xfrm>
            <a:off x="184826" y="6507804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https://gameprogrammingpatterns.com/flyweight.html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8E57CD-B1A1-7915-12D4-00037B3F0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83485"/>
            <a:ext cx="4934639" cy="1924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2C1FFC-BF45-976C-339E-2C77055755D3}"/>
              </a:ext>
            </a:extLst>
          </p:cNvPr>
          <p:cNvSpPr txBox="1"/>
          <p:nvPr/>
        </p:nvSpPr>
        <p:spPr>
          <a:xfrm>
            <a:off x="6502445" y="4180344"/>
            <a:ext cx="23497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Please read the “Terrain”</a:t>
            </a:r>
          </a:p>
          <a:p>
            <a:r>
              <a:rPr lang="en-US" sz="2400" dirty="0"/>
              <a:t> implementation in </a:t>
            </a:r>
            <a:r>
              <a:rPr lang="en-US" sz="2400" i="1" dirty="0"/>
              <a:t>Game Programming Patterns </a:t>
            </a:r>
            <a:r>
              <a:rPr lang="en-US" sz="2400" dirty="0"/>
              <a:t>book.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6277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9B796803-E11D-CFAF-CD07-7D5806828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Flyweight: Example 2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E14AF84F-F31C-E0C9-3104-54092C55B9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91538" cy="4991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2800" dirty="0"/>
              <a:t>Would you have an object for each character in a document?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400" dirty="0"/>
              <a:t>Each character object has the font and style information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800" dirty="0"/>
              <a:t>Have a limited character objects and a context that says where and with what attributes it exists in the document?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400" dirty="0"/>
              <a:t>Shared Character flyweights with intrinsic state as character code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400" dirty="0"/>
              <a:t>Character context that says character location and their formatting attributes (extrinsic states)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400" dirty="0"/>
              <a:t>When using the flyweight operations, pass the extrinsic value to it without modifying the intrinsic state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E8C85698-F184-C290-7FBB-A852CC5C31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Flyweight - Consequences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EB779505-016F-4956-BB9A-891D28E47F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2400" dirty="0"/>
              <a:t>Saves space by sacrificing 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 dirty="0"/>
              <a:t>Reduces # of instances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 dirty="0"/>
              <a:t>Sacrificing time for transfer, find, and compute extrinsic state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400" dirty="0"/>
              <a:t>Space saving depends 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 dirty="0"/>
              <a:t>Reduction in total number of instances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 dirty="0"/>
              <a:t>Amount of essential state per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 dirty="0"/>
              <a:t>Whether extrinsic state is stored or computed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400" dirty="0"/>
              <a:t>Centralizes state for many virtual objects into a single location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400" dirty="0"/>
              <a:t>Cannot perform identity test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400" dirty="0"/>
              <a:t>Instances cannot behave independently from other instances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3C18-0A46-FD60-C407-5F1CFECF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16F80-DB94-8B3D-DA2F-7789FB7BD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Often combined with the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Composite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when leaf nodes are shared objects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Tree turns into a directed-acyclic graph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No Parent pointer  in the flyweight-- extrinsic state 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Implement State and Strategy objects as flyweights. (later)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Known use:</a:t>
            </a:r>
          </a:p>
          <a:p>
            <a:r>
              <a:rPr lang="en-US" dirty="0" err="1"/>
              <a:t>java.lang.Integer#valueOf</a:t>
            </a:r>
            <a:r>
              <a:rPr lang="en-US" dirty="0"/>
              <a:t>(int) </a:t>
            </a:r>
          </a:p>
        </p:txBody>
      </p:sp>
    </p:spTree>
    <p:extLst>
      <p:ext uri="{BB962C8B-B14F-4D97-AF65-F5344CB8AC3E}">
        <p14:creationId xmlns:p14="http://schemas.microsoft.com/office/powerpoint/2010/main" val="147070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D645CCFD-E64C-B205-A493-A360E127FE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Alternative 2</a:t>
            </a:r>
            <a:endParaRPr lang="en-GB" altLang="tr-TR" dirty="0"/>
          </a:p>
        </p:txBody>
      </p:sp>
      <p:grpSp>
        <p:nvGrpSpPr>
          <p:cNvPr id="78851" name="Group 3">
            <a:extLst>
              <a:ext uri="{FF2B5EF4-FFF2-40B4-BE49-F238E27FC236}">
                <a16:creationId xmlns:a16="http://schemas.microsoft.com/office/drawing/2014/main" id="{CE2492B7-E8AC-3E11-571B-24385DA27F85}"/>
              </a:ext>
            </a:extLst>
          </p:cNvPr>
          <p:cNvGrpSpPr>
            <a:grpSpLocks/>
          </p:cNvGrpSpPr>
          <p:nvPr/>
        </p:nvGrpSpPr>
        <p:grpSpPr bwMode="auto">
          <a:xfrm>
            <a:off x="1603375" y="3246438"/>
            <a:ext cx="1600743" cy="509587"/>
            <a:chOff x="704" y="1047"/>
            <a:chExt cx="841" cy="32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8892" name="Rectangle 4">
              <a:extLst>
                <a:ext uri="{FF2B5EF4-FFF2-40B4-BE49-F238E27FC236}">
                  <a16:creationId xmlns:a16="http://schemas.microsoft.com/office/drawing/2014/main" id="{67645B66-8686-8D9A-782C-74D02F0D9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2000"/>
            </a:p>
          </p:txBody>
        </p:sp>
        <p:sp>
          <p:nvSpPr>
            <p:cNvPr id="78893" name="Text Box 5">
              <a:extLst>
                <a:ext uri="{FF2B5EF4-FFF2-40B4-BE49-F238E27FC236}">
                  <a16:creationId xmlns:a16="http://schemas.microsoft.com/office/drawing/2014/main" id="{DC9FF511-E239-DE82-33CB-8456A90A9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1047"/>
              <a:ext cx="763" cy="252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2000" i="1" dirty="0" err="1"/>
                <a:t>X_Platform</a:t>
              </a:r>
              <a:endParaRPr lang="en-US" altLang="tr-TR" sz="2000" i="1" dirty="0"/>
            </a:p>
          </p:txBody>
        </p:sp>
        <p:sp>
          <p:nvSpPr>
            <p:cNvPr id="78894" name="Line 6">
              <a:extLst>
                <a:ext uri="{FF2B5EF4-FFF2-40B4-BE49-F238E27FC236}">
                  <a16:creationId xmlns:a16="http://schemas.microsoft.com/office/drawing/2014/main" id="{6DD3DDAF-ACB7-8709-3877-F7FC624D71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8895" name="Line 7">
              <a:extLst>
                <a:ext uri="{FF2B5EF4-FFF2-40B4-BE49-F238E27FC236}">
                  <a16:creationId xmlns:a16="http://schemas.microsoft.com/office/drawing/2014/main" id="{CCB24576-DB9E-1985-0D16-F2DD54662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78852" name="Group 8">
            <a:extLst>
              <a:ext uri="{FF2B5EF4-FFF2-40B4-BE49-F238E27FC236}">
                <a16:creationId xmlns:a16="http://schemas.microsoft.com/office/drawing/2014/main" id="{51788528-657B-08EB-DFF5-AEA61221E8D7}"/>
              </a:ext>
            </a:extLst>
          </p:cNvPr>
          <p:cNvGrpSpPr>
            <a:grpSpLocks/>
          </p:cNvGrpSpPr>
          <p:nvPr/>
        </p:nvGrpSpPr>
        <p:grpSpPr bwMode="auto">
          <a:xfrm>
            <a:off x="769938" y="4799013"/>
            <a:ext cx="1393825" cy="509587"/>
            <a:chOff x="704" y="1047"/>
            <a:chExt cx="878" cy="32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8888" name="Rectangle 9">
              <a:extLst>
                <a:ext uri="{FF2B5EF4-FFF2-40B4-BE49-F238E27FC236}">
                  <a16:creationId xmlns:a16="http://schemas.microsoft.com/office/drawing/2014/main" id="{C4A982AE-5F66-4723-6178-9B3BEBF33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2000"/>
            </a:p>
          </p:txBody>
        </p:sp>
        <p:sp>
          <p:nvSpPr>
            <p:cNvPr id="78889" name="Text Box 10">
              <a:extLst>
                <a:ext uri="{FF2B5EF4-FFF2-40B4-BE49-F238E27FC236}">
                  <a16:creationId xmlns:a16="http://schemas.microsoft.com/office/drawing/2014/main" id="{AFDBB17D-63E3-034A-6185-03C29211A5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1047"/>
              <a:ext cx="800" cy="252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2000" dirty="0" err="1"/>
                <a:t>XWindow</a:t>
              </a:r>
              <a:endParaRPr lang="en-US" altLang="tr-TR" sz="2000" dirty="0"/>
            </a:p>
          </p:txBody>
        </p:sp>
        <p:sp>
          <p:nvSpPr>
            <p:cNvPr id="78890" name="Line 11">
              <a:extLst>
                <a:ext uri="{FF2B5EF4-FFF2-40B4-BE49-F238E27FC236}">
                  <a16:creationId xmlns:a16="http://schemas.microsoft.com/office/drawing/2014/main" id="{21A5CE0A-706D-D9C9-2593-A397970FC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8891" name="Line 12">
              <a:extLst>
                <a:ext uri="{FF2B5EF4-FFF2-40B4-BE49-F238E27FC236}">
                  <a16:creationId xmlns:a16="http://schemas.microsoft.com/office/drawing/2014/main" id="{9E22076E-AF8E-5C73-79DF-B586CAAD0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9D9A499-178B-D5E6-3E55-BC4DDA25A8A1}"/>
              </a:ext>
            </a:extLst>
          </p:cNvPr>
          <p:cNvGrpSpPr/>
          <p:nvPr/>
        </p:nvGrpSpPr>
        <p:grpSpPr>
          <a:xfrm>
            <a:off x="4721225" y="3080643"/>
            <a:ext cx="2081071" cy="603945"/>
            <a:chOff x="4721225" y="3080643"/>
            <a:chExt cx="2081071" cy="603945"/>
          </a:xfrm>
        </p:grpSpPr>
        <p:sp>
          <p:nvSpPr>
            <p:cNvPr id="78880" name="Rectangle 19">
              <a:extLst>
                <a:ext uri="{FF2B5EF4-FFF2-40B4-BE49-F238E27FC236}">
                  <a16:creationId xmlns:a16="http://schemas.microsoft.com/office/drawing/2014/main" id="{E1B84608-EEDD-3736-3A91-9A330894A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225" y="3080643"/>
              <a:ext cx="2059836" cy="60394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2000"/>
            </a:p>
          </p:txBody>
        </p:sp>
        <p:sp>
          <p:nvSpPr>
            <p:cNvPr id="78881" name="Text Box 20">
              <a:extLst>
                <a:ext uri="{FF2B5EF4-FFF2-40B4-BE49-F238E27FC236}">
                  <a16:creationId xmlns:a16="http://schemas.microsoft.com/office/drawing/2014/main" id="{350F51E5-BC6F-5049-6B56-10239B8DF2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380" y="3128441"/>
              <a:ext cx="1895261" cy="4001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2000" i="1" dirty="0" err="1"/>
                <a:t>MS_Platform</a:t>
              </a:r>
              <a:endParaRPr lang="en-US" altLang="tr-TR" sz="2000" i="1" dirty="0"/>
            </a:p>
          </p:txBody>
        </p:sp>
        <p:sp>
          <p:nvSpPr>
            <p:cNvPr id="78882" name="Line 21">
              <a:extLst>
                <a:ext uri="{FF2B5EF4-FFF2-40B4-BE49-F238E27FC236}">
                  <a16:creationId xmlns:a16="http://schemas.microsoft.com/office/drawing/2014/main" id="{0F042EAD-86BD-C020-BB94-B3885E4F8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2460" y="3506788"/>
              <a:ext cx="2059836" cy="0"/>
            </a:xfrm>
            <a:prstGeom prst="lin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8883" name="Line 22">
              <a:extLst>
                <a:ext uri="{FF2B5EF4-FFF2-40B4-BE49-F238E27FC236}">
                  <a16:creationId xmlns:a16="http://schemas.microsoft.com/office/drawing/2014/main" id="{FD2D674D-7C11-CB2E-495B-EC0324042D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1225" y="3595688"/>
              <a:ext cx="2059836" cy="0"/>
            </a:xfrm>
            <a:prstGeom prst="lin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78853" name="Group 13">
            <a:extLst>
              <a:ext uri="{FF2B5EF4-FFF2-40B4-BE49-F238E27FC236}">
                <a16:creationId xmlns:a16="http://schemas.microsoft.com/office/drawing/2014/main" id="{B25A46BE-DC0D-72B5-6BD3-086958218D7A}"/>
              </a:ext>
            </a:extLst>
          </p:cNvPr>
          <p:cNvGrpSpPr>
            <a:grpSpLocks/>
          </p:cNvGrpSpPr>
          <p:nvPr/>
        </p:nvGrpSpPr>
        <p:grpSpPr bwMode="auto">
          <a:xfrm>
            <a:off x="2265363" y="4759325"/>
            <a:ext cx="1936353" cy="509588"/>
            <a:chOff x="704" y="1047"/>
            <a:chExt cx="833" cy="32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8884" name="Rectangle 14">
              <a:extLst>
                <a:ext uri="{FF2B5EF4-FFF2-40B4-BE49-F238E27FC236}">
                  <a16:creationId xmlns:a16="http://schemas.microsoft.com/office/drawing/2014/main" id="{A361A3B4-6F48-E0A8-E461-284F12058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2000"/>
            </a:p>
          </p:txBody>
        </p:sp>
        <p:sp>
          <p:nvSpPr>
            <p:cNvPr id="78885" name="Text Box 15">
              <a:extLst>
                <a:ext uri="{FF2B5EF4-FFF2-40B4-BE49-F238E27FC236}">
                  <a16:creationId xmlns:a16="http://schemas.microsoft.com/office/drawing/2014/main" id="{645C3756-29FA-2C7F-93C4-40504CB06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1047"/>
              <a:ext cx="755" cy="252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2000" dirty="0" err="1"/>
                <a:t>XIconWindow</a:t>
              </a:r>
              <a:endParaRPr lang="en-US" altLang="tr-TR" sz="2000" dirty="0"/>
            </a:p>
          </p:txBody>
        </p:sp>
        <p:sp>
          <p:nvSpPr>
            <p:cNvPr id="78886" name="Line 16">
              <a:extLst>
                <a:ext uri="{FF2B5EF4-FFF2-40B4-BE49-F238E27FC236}">
                  <a16:creationId xmlns:a16="http://schemas.microsoft.com/office/drawing/2014/main" id="{0ED298A3-6E27-3E41-A898-734A2F533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8887" name="Line 17">
              <a:extLst>
                <a:ext uri="{FF2B5EF4-FFF2-40B4-BE49-F238E27FC236}">
                  <a16:creationId xmlns:a16="http://schemas.microsoft.com/office/drawing/2014/main" id="{47FE688C-4D48-F3D4-DCC5-8863D0F5B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</p:grpSp>
      <p:sp>
        <p:nvSpPr>
          <p:cNvPr id="78855" name="AutoShape 23">
            <a:extLst>
              <a:ext uri="{FF2B5EF4-FFF2-40B4-BE49-F238E27FC236}">
                <a16:creationId xmlns:a16="http://schemas.microsoft.com/office/drawing/2014/main" id="{74B4738D-A042-6250-ED2B-A914F653D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338" y="2582863"/>
            <a:ext cx="177800" cy="241300"/>
          </a:xfrm>
          <a:prstGeom prst="triangle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000"/>
          </a:p>
        </p:txBody>
      </p:sp>
      <p:cxnSp>
        <p:nvCxnSpPr>
          <p:cNvPr id="78856" name="AutoShape 24">
            <a:extLst>
              <a:ext uri="{FF2B5EF4-FFF2-40B4-BE49-F238E27FC236}">
                <a16:creationId xmlns:a16="http://schemas.microsoft.com/office/drawing/2014/main" id="{8FFF785C-29B3-6BEB-772F-94F5411F4EC5}"/>
              </a:ext>
            </a:extLst>
          </p:cNvPr>
          <p:cNvCxnSpPr>
            <a:cxnSpLocks noChangeShapeType="1"/>
            <a:stCxn id="78864" idx="3"/>
            <a:endCxn id="78889" idx="0"/>
          </p:cNvCxnSpPr>
          <p:nvPr/>
        </p:nvCxnSpPr>
        <p:spPr bwMode="auto">
          <a:xfrm rot="5400000">
            <a:off x="1489076" y="3983038"/>
            <a:ext cx="855663" cy="7762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57" name="AutoShape 25">
            <a:extLst>
              <a:ext uri="{FF2B5EF4-FFF2-40B4-BE49-F238E27FC236}">
                <a16:creationId xmlns:a16="http://schemas.microsoft.com/office/drawing/2014/main" id="{DFD74A61-C7C2-6379-F3AA-81B61C391A01}"/>
              </a:ext>
            </a:extLst>
          </p:cNvPr>
          <p:cNvCxnSpPr>
            <a:cxnSpLocks noChangeShapeType="1"/>
            <a:stCxn id="78864" idx="3"/>
            <a:endCxn id="78885" idx="0"/>
          </p:cNvCxnSpPr>
          <p:nvPr/>
        </p:nvCxnSpPr>
        <p:spPr bwMode="auto">
          <a:xfrm rot="16200000" flipH="1">
            <a:off x="2406636" y="3841763"/>
            <a:ext cx="815975" cy="101914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8858" name="Group 26">
            <a:extLst>
              <a:ext uri="{FF2B5EF4-FFF2-40B4-BE49-F238E27FC236}">
                <a16:creationId xmlns:a16="http://schemas.microsoft.com/office/drawing/2014/main" id="{7DD7175A-CAE7-5D79-6A61-9E2057A082A9}"/>
              </a:ext>
            </a:extLst>
          </p:cNvPr>
          <p:cNvGrpSpPr>
            <a:grpSpLocks/>
          </p:cNvGrpSpPr>
          <p:nvPr/>
        </p:nvGrpSpPr>
        <p:grpSpPr bwMode="auto">
          <a:xfrm>
            <a:off x="6375399" y="4810125"/>
            <a:ext cx="2741021" cy="509588"/>
            <a:chOff x="704" y="1047"/>
            <a:chExt cx="883" cy="32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8876" name="Rectangle 27">
              <a:extLst>
                <a:ext uri="{FF2B5EF4-FFF2-40B4-BE49-F238E27FC236}">
                  <a16:creationId xmlns:a16="http://schemas.microsoft.com/office/drawing/2014/main" id="{23A44CCF-1B79-219D-7391-9D089B764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2000"/>
            </a:p>
          </p:txBody>
        </p:sp>
        <p:sp>
          <p:nvSpPr>
            <p:cNvPr id="78877" name="Text Box 28">
              <a:extLst>
                <a:ext uri="{FF2B5EF4-FFF2-40B4-BE49-F238E27FC236}">
                  <a16:creationId xmlns:a16="http://schemas.microsoft.com/office/drawing/2014/main" id="{A87CF04A-9E70-617B-4F6B-8C21B6C60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1047"/>
              <a:ext cx="805" cy="252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2000" dirty="0" err="1"/>
                <a:t>MSIconWindow</a:t>
              </a:r>
              <a:endParaRPr lang="en-US" altLang="tr-TR" sz="2000" dirty="0"/>
            </a:p>
          </p:txBody>
        </p:sp>
        <p:sp>
          <p:nvSpPr>
            <p:cNvPr id="78878" name="Line 29">
              <a:extLst>
                <a:ext uri="{FF2B5EF4-FFF2-40B4-BE49-F238E27FC236}">
                  <a16:creationId xmlns:a16="http://schemas.microsoft.com/office/drawing/2014/main" id="{24FDE126-8419-C527-4D89-A7572149ED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8879" name="Line 30">
              <a:extLst>
                <a:ext uri="{FF2B5EF4-FFF2-40B4-BE49-F238E27FC236}">
                  <a16:creationId xmlns:a16="http://schemas.microsoft.com/office/drawing/2014/main" id="{284D7381-E2B1-2F7D-A546-E4470AD65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</p:grpSp>
      <p:sp>
        <p:nvSpPr>
          <p:cNvPr id="78859" name="AutoShape 31">
            <a:extLst>
              <a:ext uri="{FF2B5EF4-FFF2-40B4-BE49-F238E27FC236}">
                <a16:creationId xmlns:a16="http://schemas.microsoft.com/office/drawing/2014/main" id="{7184164B-EE17-9BB1-9F09-A852616C4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38" y="3698875"/>
            <a:ext cx="177800" cy="241300"/>
          </a:xfrm>
          <a:prstGeom prst="triangle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000"/>
          </a:p>
        </p:txBody>
      </p:sp>
      <p:cxnSp>
        <p:nvCxnSpPr>
          <p:cNvPr id="78860" name="AutoShape 32">
            <a:extLst>
              <a:ext uri="{FF2B5EF4-FFF2-40B4-BE49-F238E27FC236}">
                <a16:creationId xmlns:a16="http://schemas.microsoft.com/office/drawing/2014/main" id="{EEFA98E3-81D5-87EE-28FF-2D0BAF07C1FC}"/>
              </a:ext>
            </a:extLst>
          </p:cNvPr>
          <p:cNvCxnSpPr>
            <a:cxnSpLocks noChangeShapeType="1"/>
            <a:stCxn id="78859" idx="3"/>
            <a:endCxn id="78873" idx="0"/>
          </p:cNvCxnSpPr>
          <p:nvPr/>
        </p:nvCxnSpPr>
        <p:spPr bwMode="auto">
          <a:xfrm rot="5400000">
            <a:off x="5275761" y="4172448"/>
            <a:ext cx="869950" cy="40540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1" name="AutoShape 33">
            <a:extLst>
              <a:ext uri="{FF2B5EF4-FFF2-40B4-BE49-F238E27FC236}">
                <a16:creationId xmlns:a16="http://schemas.microsoft.com/office/drawing/2014/main" id="{D80235DB-2C22-7A54-25C5-6F6CB75B4FDF}"/>
              </a:ext>
            </a:extLst>
          </p:cNvPr>
          <p:cNvCxnSpPr>
            <a:cxnSpLocks noChangeShapeType="1"/>
            <a:stCxn id="78859" idx="3"/>
            <a:endCxn id="78877" idx="0"/>
          </p:cNvCxnSpPr>
          <p:nvPr/>
        </p:nvCxnSpPr>
        <p:spPr bwMode="auto">
          <a:xfrm rot="16200000" flipH="1">
            <a:off x="6455231" y="3398382"/>
            <a:ext cx="869950" cy="195353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8862" name="Group 34">
            <a:extLst>
              <a:ext uri="{FF2B5EF4-FFF2-40B4-BE49-F238E27FC236}">
                <a16:creationId xmlns:a16="http://schemas.microsoft.com/office/drawing/2014/main" id="{E1FC14E1-0EBF-2855-E5BA-20749ED300AC}"/>
              </a:ext>
            </a:extLst>
          </p:cNvPr>
          <p:cNvGrpSpPr>
            <a:grpSpLocks/>
          </p:cNvGrpSpPr>
          <p:nvPr/>
        </p:nvGrpSpPr>
        <p:grpSpPr bwMode="auto">
          <a:xfrm>
            <a:off x="4602163" y="4810125"/>
            <a:ext cx="1655762" cy="509588"/>
            <a:chOff x="704" y="1047"/>
            <a:chExt cx="828" cy="32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8872" name="Rectangle 35">
              <a:extLst>
                <a:ext uri="{FF2B5EF4-FFF2-40B4-BE49-F238E27FC236}">
                  <a16:creationId xmlns:a16="http://schemas.microsoft.com/office/drawing/2014/main" id="{FC043099-0BE4-C5DA-D531-EDD9BCA97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2000"/>
            </a:p>
          </p:txBody>
        </p:sp>
        <p:sp>
          <p:nvSpPr>
            <p:cNvPr id="78873" name="Text Box 36">
              <a:extLst>
                <a:ext uri="{FF2B5EF4-FFF2-40B4-BE49-F238E27FC236}">
                  <a16:creationId xmlns:a16="http://schemas.microsoft.com/office/drawing/2014/main" id="{7DAC53F0-5033-D248-6C69-E985348D6B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1047"/>
              <a:ext cx="750" cy="252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2000" dirty="0" err="1"/>
                <a:t>MSWindow</a:t>
              </a:r>
              <a:endParaRPr lang="en-US" altLang="tr-TR" sz="2000" dirty="0"/>
            </a:p>
          </p:txBody>
        </p:sp>
        <p:sp>
          <p:nvSpPr>
            <p:cNvPr id="78874" name="Line 37">
              <a:extLst>
                <a:ext uri="{FF2B5EF4-FFF2-40B4-BE49-F238E27FC236}">
                  <a16:creationId xmlns:a16="http://schemas.microsoft.com/office/drawing/2014/main" id="{D74E0234-A47E-6C3E-CE7E-6EDCEEC93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8875" name="Line 38">
              <a:extLst>
                <a:ext uri="{FF2B5EF4-FFF2-40B4-BE49-F238E27FC236}">
                  <a16:creationId xmlns:a16="http://schemas.microsoft.com/office/drawing/2014/main" id="{79C68F99-E4DE-1C68-B2F7-B413A57EB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</p:grpSp>
      <p:cxnSp>
        <p:nvCxnSpPr>
          <p:cNvPr id="78863" name="AutoShape 39">
            <a:extLst>
              <a:ext uri="{FF2B5EF4-FFF2-40B4-BE49-F238E27FC236}">
                <a16:creationId xmlns:a16="http://schemas.microsoft.com/office/drawing/2014/main" id="{953F0DE2-D1B1-BCE8-89FB-A287230B60DB}"/>
              </a:ext>
            </a:extLst>
          </p:cNvPr>
          <p:cNvCxnSpPr>
            <a:cxnSpLocks noChangeShapeType="1"/>
            <a:stCxn id="78855" idx="3"/>
            <a:endCxn id="78881" idx="0"/>
          </p:cNvCxnSpPr>
          <p:nvPr/>
        </p:nvCxnSpPr>
        <p:spPr bwMode="auto">
          <a:xfrm rot="16200000" flipH="1">
            <a:off x="4743985" y="2139415"/>
            <a:ext cx="304278" cy="167377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64" name="AutoShape 40">
            <a:extLst>
              <a:ext uri="{FF2B5EF4-FFF2-40B4-BE49-F238E27FC236}">
                <a16:creationId xmlns:a16="http://schemas.microsoft.com/office/drawing/2014/main" id="{4BE8A1F5-8D67-3795-59A7-C140FD761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525" y="3738563"/>
            <a:ext cx="273050" cy="204787"/>
          </a:xfrm>
          <a:prstGeom prst="triangle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000"/>
          </a:p>
        </p:txBody>
      </p:sp>
      <p:grpSp>
        <p:nvGrpSpPr>
          <p:cNvPr id="78865" name="Group 41">
            <a:extLst>
              <a:ext uri="{FF2B5EF4-FFF2-40B4-BE49-F238E27FC236}">
                <a16:creationId xmlns:a16="http://schemas.microsoft.com/office/drawing/2014/main" id="{49DAC5C2-066F-BB1D-2AC4-FB1F707A06FF}"/>
              </a:ext>
            </a:extLst>
          </p:cNvPr>
          <p:cNvGrpSpPr>
            <a:grpSpLocks/>
          </p:cNvGrpSpPr>
          <p:nvPr/>
        </p:nvGrpSpPr>
        <p:grpSpPr bwMode="auto">
          <a:xfrm>
            <a:off x="3387725" y="2070100"/>
            <a:ext cx="1244600" cy="509588"/>
            <a:chOff x="704" y="1047"/>
            <a:chExt cx="784" cy="32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8868" name="Rectangle 42">
              <a:extLst>
                <a:ext uri="{FF2B5EF4-FFF2-40B4-BE49-F238E27FC236}">
                  <a16:creationId xmlns:a16="http://schemas.microsoft.com/office/drawing/2014/main" id="{AA718607-BB27-5AB1-828E-14CFBD518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048"/>
              <a:ext cx="776" cy="3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2000"/>
            </a:p>
          </p:txBody>
        </p:sp>
        <p:sp>
          <p:nvSpPr>
            <p:cNvPr id="78869" name="Text Box 43">
              <a:extLst>
                <a:ext uri="{FF2B5EF4-FFF2-40B4-BE49-F238E27FC236}">
                  <a16:creationId xmlns:a16="http://schemas.microsoft.com/office/drawing/2014/main" id="{46968306-7CEA-831D-EDC9-BE30D61C1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1047"/>
              <a:ext cx="618" cy="2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2000" i="1"/>
                <a:t>Widget</a:t>
              </a:r>
            </a:p>
          </p:txBody>
        </p:sp>
        <p:sp>
          <p:nvSpPr>
            <p:cNvPr id="78870" name="Line 44">
              <a:extLst>
                <a:ext uri="{FF2B5EF4-FFF2-40B4-BE49-F238E27FC236}">
                  <a16:creationId xmlns:a16="http://schemas.microsoft.com/office/drawing/2014/main" id="{2FDEF2DD-DDD6-C50F-ED71-64C9D32CD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56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8871" name="Line 45">
              <a:extLst>
                <a:ext uri="{FF2B5EF4-FFF2-40B4-BE49-F238E27FC236}">
                  <a16:creationId xmlns:a16="http://schemas.microsoft.com/office/drawing/2014/main" id="{A23A5B72-21E8-186D-4561-0116A4422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1312"/>
              <a:ext cx="7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 sz="2000"/>
            </a:p>
          </p:txBody>
        </p:sp>
      </p:grpSp>
      <p:cxnSp>
        <p:nvCxnSpPr>
          <p:cNvPr id="78866" name="AutoShape 46">
            <a:extLst>
              <a:ext uri="{FF2B5EF4-FFF2-40B4-BE49-F238E27FC236}">
                <a16:creationId xmlns:a16="http://schemas.microsoft.com/office/drawing/2014/main" id="{6C95A622-873A-E695-1B42-F190BB53CA58}"/>
              </a:ext>
            </a:extLst>
          </p:cNvPr>
          <p:cNvCxnSpPr>
            <a:cxnSpLocks noChangeShapeType="1"/>
            <a:stCxn id="78855" idx="3"/>
            <a:endCxn id="78893" idx="0"/>
          </p:cNvCxnSpPr>
          <p:nvPr/>
        </p:nvCxnSpPr>
        <p:spPr bwMode="auto">
          <a:xfrm rot="5400000">
            <a:off x="3057472" y="2244671"/>
            <a:ext cx="422275" cy="158125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67" name="Text Box 47">
            <a:extLst>
              <a:ext uri="{FF2B5EF4-FFF2-40B4-BE49-F238E27FC236}">
                <a16:creationId xmlns:a16="http://schemas.microsoft.com/office/drawing/2014/main" id="{C8430093-9DFF-6A44-7AE2-7FBBB6957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00" y="5641975"/>
            <a:ext cx="1631950" cy="3667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Still not good. </a:t>
            </a:r>
            <a:endParaRPr lang="en-GB" altLang="tr-TR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19F7592D-5A93-A011-831C-3C65D5168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Toward solution</a:t>
            </a:r>
            <a:endParaRPr lang="en-GB" altLang="tr-TR" dirty="0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0CCEB2FD-07A0-F194-9068-A322CED446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What is varying?</a:t>
            </a:r>
          </a:p>
          <a:p>
            <a:pPr lvl="1" eaLnBrk="1" hangingPunct="1"/>
            <a:r>
              <a:rPr lang="en-US" altLang="tr-TR" dirty="0"/>
              <a:t>Widget encapsulates window, </a:t>
            </a:r>
            <a:r>
              <a:rPr lang="en-US" altLang="tr-TR" dirty="0" err="1"/>
              <a:t>iconwindow,etc</a:t>
            </a:r>
            <a:endParaRPr lang="en-US" altLang="tr-TR" dirty="0"/>
          </a:p>
          <a:p>
            <a:pPr lvl="2" eaLnBrk="1" hangingPunct="1"/>
            <a:r>
              <a:rPr lang="en-US" altLang="tr-TR" dirty="0"/>
              <a:t>Varying: subtypes of windowing/widget</a:t>
            </a:r>
          </a:p>
          <a:p>
            <a:pPr marL="914400" lvl="2" indent="0" eaLnBrk="1" hangingPunct="1">
              <a:buNone/>
            </a:pPr>
            <a:endParaRPr lang="en-US" altLang="tr-TR" dirty="0"/>
          </a:p>
          <a:p>
            <a:pPr lvl="1" eaLnBrk="1" hangingPunct="1"/>
            <a:r>
              <a:rPr lang="en-US" altLang="tr-TR" dirty="0"/>
              <a:t>Platform encapsulates the OS specifics</a:t>
            </a:r>
          </a:p>
          <a:p>
            <a:pPr lvl="2" eaLnBrk="1" hangingPunct="1"/>
            <a:r>
              <a:rPr lang="en-US" altLang="tr-TR" dirty="0"/>
              <a:t>Varying: X-platform or MS-platform</a:t>
            </a:r>
          </a:p>
          <a:p>
            <a:pPr lvl="1" eaLnBrk="1" hangingPunct="1"/>
            <a:endParaRPr lang="en-GB" alt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9A734-4125-6DA8-7DE1-F9B44A4A0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DF2789-99D8-87BD-FE01-247ECCFFC063}"/>
              </a:ext>
            </a:extLst>
          </p:cNvPr>
          <p:cNvSpPr/>
          <p:nvPr/>
        </p:nvSpPr>
        <p:spPr>
          <a:xfrm>
            <a:off x="6338888" y="2200275"/>
            <a:ext cx="132715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Platform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98B908-E0F3-13F8-A280-AB168E19A06F}"/>
              </a:ext>
            </a:extLst>
          </p:cNvPr>
          <p:cNvSpPr/>
          <p:nvPr/>
        </p:nvSpPr>
        <p:spPr>
          <a:xfrm>
            <a:off x="1187450" y="2212975"/>
            <a:ext cx="1325563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Widget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27A2A6-8BC6-071F-9F11-2674E9640978}"/>
              </a:ext>
            </a:extLst>
          </p:cNvPr>
          <p:cNvSpPr/>
          <p:nvPr/>
        </p:nvSpPr>
        <p:spPr>
          <a:xfrm>
            <a:off x="304800" y="3429000"/>
            <a:ext cx="132715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window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60F82D-1F21-4D4C-9216-458473505A7D}"/>
              </a:ext>
            </a:extLst>
          </p:cNvPr>
          <p:cNvSpPr/>
          <p:nvPr/>
        </p:nvSpPr>
        <p:spPr>
          <a:xfrm>
            <a:off x="2114550" y="3463925"/>
            <a:ext cx="16129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>
                <a:solidFill>
                  <a:schemeClr val="tx1"/>
                </a:solidFill>
              </a:rPr>
              <a:t>iconwindow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D422A7-C894-13A3-CBBD-B14F2A61BE8D}"/>
              </a:ext>
            </a:extLst>
          </p:cNvPr>
          <p:cNvSpPr/>
          <p:nvPr/>
        </p:nvSpPr>
        <p:spPr>
          <a:xfrm>
            <a:off x="7175500" y="3463925"/>
            <a:ext cx="16129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>
                <a:solidFill>
                  <a:schemeClr val="tx1"/>
                </a:solidFill>
              </a:rPr>
              <a:t>MSPlatform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A45EB9-5B49-1BF2-6E8C-09671831E036}"/>
              </a:ext>
            </a:extLst>
          </p:cNvPr>
          <p:cNvSpPr/>
          <p:nvPr/>
        </p:nvSpPr>
        <p:spPr>
          <a:xfrm>
            <a:off x="5307013" y="3467100"/>
            <a:ext cx="132715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>
                <a:solidFill>
                  <a:schemeClr val="tx1"/>
                </a:solidFill>
              </a:rPr>
              <a:t>XPlatform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D4B766F-9EB1-2195-5E68-2B3A03CE4ACD}"/>
              </a:ext>
            </a:extLst>
          </p:cNvPr>
          <p:cNvSpPr/>
          <p:nvPr/>
        </p:nvSpPr>
        <p:spPr>
          <a:xfrm>
            <a:off x="1768475" y="3127375"/>
            <a:ext cx="220663" cy="14763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87BEA0-F4D3-1A15-768E-80FD1C295F27}"/>
              </a:ext>
            </a:extLst>
          </p:cNvPr>
          <p:cNvCxnSpPr>
            <a:stCxn id="10" idx="3"/>
            <a:endCxn id="6" idx="0"/>
          </p:cNvCxnSpPr>
          <p:nvPr/>
        </p:nvCxnSpPr>
        <p:spPr>
          <a:xfrm flipH="1">
            <a:off x="968375" y="3275013"/>
            <a:ext cx="911225" cy="153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38D490-F353-5901-2B50-E0327DF5D224}"/>
              </a:ext>
            </a:extLst>
          </p:cNvPr>
          <p:cNvCxnSpPr>
            <a:cxnSpLocks/>
            <a:stCxn id="10" idx="3"/>
            <a:endCxn id="7" idx="0"/>
          </p:cNvCxnSpPr>
          <p:nvPr/>
        </p:nvCxnSpPr>
        <p:spPr>
          <a:xfrm>
            <a:off x="1879600" y="3275013"/>
            <a:ext cx="1041400" cy="188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D909C8-D14C-E874-863D-AA3FB11993A7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6234113" y="3274974"/>
            <a:ext cx="830671" cy="212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FE9166-080C-4710-529A-70D06A86FE6B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064784" y="3274974"/>
            <a:ext cx="1121954" cy="247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E088256-FA90-FB9D-91E9-128597D90350}"/>
              </a:ext>
            </a:extLst>
          </p:cNvPr>
          <p:cNvSpPr/>
          <p:nvPr/>
        </p:nvSpPr>
        <p:spPr>
          <a:xfrm>
            <a:off x="6954453" y="3125749"/>
            <a:ext cx="220662" cy="14922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BC64E31-127F-0FDF-9C27-45D70F83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Solution</a:t>
            </a:r>
          </a:p>
        </p:txBody>
      </p:sp>
    </p:spTree>
    <p:extLst>
      <p:ext uri="{BB962C8B-B14F-4D97-AF65-F5344CB8AC3E}">
        <p14:creationId xmlns:p14="http://schemas.microsoft.com/office/powerpoint/2010/main" val="80388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19F7592D-5A93-A011-831C-3C65D5168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Toward solution</a:t>
            </a:r>
            <a:endParaRPr lang="en-GB" altLang="tr-TR" dirty="0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0CCEB2FD-07A0-F194-9068-A322CED446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dirty="0">
                <a:solidFill>
                  <a:schemeClr val="bg1">
                    <a:lumMod val="65000"/>
                  </a:schemeClr>
                </a:solidFill>
              </a:rPr>
              <a:t>What is varying?</a:t>
            </a:r>
          </a:p>
          <a:p>
            <a:pPr lvl="1" eaLnBrk="1" hangingPunct="1"/>
            <a:r>
              <a:rPr lang="en-US" altLang="tr-TR" dirty="0">
                <a:solidFill>
                  <a:schemeClr val="bg1">
                    <a:lumMod val="65000"/>
                  </a:schemeClr>
                </a:solidFill>
              </a:rPr>
              <a:t>Widget encapsulates window, </a:t>
            </a:r>
            <a:r>
              <a:rPr lang="en-US" altLang="tr-TR" dirty="0" err="1">
                <a:solidFill>
                  <a:schemeClr val="bg1">
                    <a:lumMod val="65000"/>
                  </a:schemeClr>
                </a:solidFill>
              </a:rPr>
              <a:t>iconwindow,etc</a:t>
            </a:r>
            <a:endParaRPr lang="en-US" altLang="tr-TR" dirty="0">
              <a:solidFill>
                <a:schemeClr val="bg1">
                  <a:lumMod val="65000"/>
                </a:schemeClr>
              </a:solidFill>
            </a:endParaRPr>
          </a:p>
          <a:p>
            <a:pPr lvl="2" eaLnBrk="1" hangingPunct="1"/>
            <a:r>
              <a:rPr lang="en-US" altLang="tr-TR" dirty="0">
                <a:solidFill>
                  <a:schemeClr val="bg1">
                    <a:lumMod val="65000"/>
                  </a:schemeClr>
                </a:solidFill>
              </a:rPr>
              <a:t>Varying: subtypes of windowing/widget</a:t>
            </a:r>
          </a:p>
          <a:p>
            <a:pPr lvl="1" eaLnBrk="1" hangingPunct="1"/>
            <a:r>
              <a:rPr lang="en-US" altLang="tr-TR" dirty="0">
                <a:solidFill>
                  <a:schemeClr val="bg1">
                    <a:lumMod val="65000"/>
                  </a:schemeClr>
                </a:solidFill>
              </a:rPr>
              <a:t>Platform encapsulates the OS specifics</a:t>
            </a:r>
          </a:p>
          <a:p>
            <a:pPr lvl="2" eaLnBrk="1" hangingPunct="1"/>
            <a:r>
              <a:rPr lang="en-US" altLang="tr-TR" dirty="0">
                <a:solidFill>
                  <a:schemeClr val="bg1">
                    <a:lumMod val="65000"/>
                  </a:schemeClr>
                </a:solidFill>
              </a:rPr>
              <a:t>Varying: X-platform or MS-platform</a:t>
            </a:r>
          </a:p>
          <a:p>
            <a:pPr eaLnBrk="1" hangingPunct="1"/>
            <a:r>
              <a:rPr lang="en-US" altLang="tr-TR" dirty="0"/>
              <a:t>How to relate them without inheritance</a:t>
            </a:r>
          </a:p>
          <a:p>
            <a:pPr lvl="1" eaLnBrk="1" hangingPunct="1"/>
            <a:r>
              <a:rPr lang="en-US" altLang="tr-TR" dirty="0"/>
              <a:t> does widget uses platform OR </a:t>
            </a:r>
          </a:p>
          <a:p>
            <a:pPr lvl="1" eaLnBrk="1" hangingPunct="1"/>
            <a:r>
              <a:rPr lang="en-US" altLang="tr-TR" dirty="0"/>
              <a:t> platform uses widget?</a:t>
            </a:r>
          </a:p>
          <a:p>
            <a:pPr lvl="1" eaLnBrk="1" hangingPunct="1"/>
            <a:endParaRPr lang="en-GB" altLang="tr-TR" dirty="0"/>
          </a:p>
        </p:txBody>
      </p:sp>
    </p:spTree>
    <p:extLst>
      <p:ext uri="{BB962C8B-B14F-4D97-AF65-F5344CB8AC3E}">
        <p14:creationId xmlns:p14="http://schemas.microsoft.com/office/powerpoint/2010/main" val="119718172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393727C7-4C0B-4C8A-960B-21573C88EF42}" vid="{72BF777F-C220-4904-8C2B-017C5ED9CE6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19998</TotalTime>
  <Words>4049</Words>
  <Application>Microsoft Macintosh PowerPoint</Application>
  <PresentationFormat>On-screen Show (4:3)</PresentationFormat>
  <Paragraphs>726</Paragraphs>
  <Slides>54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DejaVuSans</vt:lpstr>
      <vt:lpstr>Arial</vt:lpstr>
      <vt:lpstr>Arial Black</vt:lpstr>
      <vt:lpstr>Calibri</vt:lpstr>
      <vt:lpstr>Comic Sans MS</vt:lpstr>
      <vt:lpstr>Consolas</vt:lpstr>
      <vt:lpstr>Times New Roman</vt:lpstr>
      <vt:lpstr>Wingdings</vt:lpstr>
      <vt:lpstr>Theme1</vt:lpstr>
      <vt:lpstr>Structural Patterns</vt:lpstr>
      <vt:lpstr>Bridge</vt:lpstr>
      <vt:lpstr>Example</vt:lpstr>
      <vt:lpstr>Example</vt:lpstr>
      <vt:lpstr>Alternative 1</vt:lpstr>
      <vt:lpstr>Alternative 2</vt:lpstr>
      <vt:lpstr>Toward solution</vt:lpstr>
      <vt:lpstr>Towards Solution</vt:lpstr>
      <vt:lpstr>Toward solution</vt:lpstr>
      <vt:lpstr>Solution</vt:lpstr>
      <vt:lpstr>Bridge-Structure</vt:lpstr>
      <vt:lpstr>Using the Bridge </vt:lpstr>
      <vt:lpstr>Implementor vs Abstraction</vt:lpstr>
      <vt:lpstr>Bridge-Applicability</vt:lpstr>
      <vt:lpstr>Hide implementation from clients</vt:lpstr>
      <vt:lpstr>Hide implementation from clients</vt:lpstr>
      <vt:lpstr>Bridge –Known uses</vt:lpstr>
      <vt:lpstr>C++ idiom PIMPL </vt:lpstr>
      <vt:lpstr>C++ idiom PIMPL </vt:lpstr>
      <vt:lpstr>PowerPoint Presentation</vt:lpstr>
      <vt:lpstr>PowerPoint Presentation</vt:lpstr>
      <vt:lpstr>Hide implementation from clients: Sample scenario</vt:lpstr>
      <vt:lpstr>Another example</vt:lpstr>
      <vt:lpstr>Adding a circle</vt:lpstr>
      <vt:lpstr>Not a solution</vt:lpstr>
      <vt:lpstr>Using Bridge</vt:lpstr>
      <vt:lpstr>Bridge-Consequences</vt:lpstr>
      <vt:lpstr>Bridge-Consequences</vt:lpstr>
      <vt:lpstr>Implementation issues-1</vt:lpstr>
      <vt:lpstr>Implementation issues -2</vt:lpstr>
      <vt:lpstr>Multiple inheritance?</vt:lpstr>
      <vt:lpstr>Implementation issues -2 (cont’d)</vt:lpstr>
      <vt:lpstr>Bridge vs Adapter</vt:lpstr>
      <vt:lpstr>flyweight</vt:lpstr>
      <vt:lpstr>Flyweight</vt:lpstr>
      <vt:lpstr>Flyweight: Example Scenario</vt:lpstr>
      <vt:lpstr>PowerPoint Presentation</vt:lpstr>
      <vt:lpstr>PowerPoint Presentation</vt:lpstr>
      <vt:lpstr>PowerPoint Presentation</vt:lpstr>
      <vt:lpstr>Structure of the Scene</vt:lpstr>
      <vt:lpstr>Flyweight -Structure</vt:lpstr>
      <vt:lpstr>Flyweight participants</vt:lpstr>
      <vt:lpstr>Flyweight - Structure</vt:lpstr>
      <vt:lpstr>Client and Context</vt:lpstr>
      <vt:lpstr> Using a separate Context</vt:lpstr>
      <vt:lpstr>PowerPoint Presentation</vt:lpstr>
      <vt:lpstr>PowerPoint Presentation</vt:lpstr>
      <vt:lpstr>Flyweight</vt:lpstr>
      <vt:lpstr>Flyweight -Structure</vt:lpstr>
      <vt:lpstr>Flyweight</vt:lpstr>
      <vt:lpstr>Use case: Game programming</vt:lpstr>
      <vt:lpstr>Flyweight: Example 2</vt:lpstr>
      <vt:lpstr>Flyweight - Consequences</vt:lpstr>
      <vt:lpstr>Related patterns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Patterns</dc:title>
  <dc:creator>Aysu Betin-Can</dc:creator>
  <cp:lastModifiedBy>Microsoft Office User</cp:lastModifiedBy>
  <cp:revision>576</cp:revision>
  <dcterms:created xsi:type="dcterms:W3CDTF">2006-02-26T15:00:36Z</dcterms:created>
  <dcterms:modified xsi:type="dcterms:W3CDTF">2025-09-22T21:28:12Z</dcterms:modified>
</cp:coreProperties>
</file>