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6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939" r:id="rId2"/>
    <p:sldMasterId id="2147483970" r:id="rId3"/>
    <p:sldMasterId id="2147483980" r:id="rId4"/>
    <p:sldMasterId id="2147484043" r:id="rId5"/>
    <p:sldMasterId id="2147484068" r:id="rId6"/>
    <p:sldMasterId id="2147484082" r:id="rId7"/>
  </p:sldMasterIdLst>
  <p:notesMasterIdLst>
    <p:notesMasterId r:id="rId18"/>
  </p:notesMasterIdLst>
  <p:handoutMasterIdLst>
    <p:handoutMasterId r:id="rId19"/>
  </p:handoutMasterIdLst>
  <p:sldIdLst>
    <p:sldId id="283" r:id="rId8"/>
    <p:sldId id="302" r:id="rId9"/>
    <p:sldId id="306" r:id="rId10"/>
    <p:sldId id="329" r:id="rId11"/>
    <p:sldId id="330" r:id="rId12"/>
    <p:sldId id="327" r:id="rId13"/>
    <p:sldId id="326" r:id="rId14"/>
    <p:sldId id="332" r:id="rId15"/>
    <p:sldId id="328" r:id="rId16"/>
    <p:sldId id="33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Vannucci" initials="MV" lastIdx="23" clrIdx="0"/>
  <p:cmAuthor id="2" name="Molly Vannucci" initials="MV [2]" lastIdx="1" clrIdx="1"/>
  <p:cmAuthor id="3" name="Molly Vannucci" initials="MV [3]" lastIdx="1" clrIdx="2"/>
  <p:cmAuthor id="4" name="Molly Vannucci" initials="MV [4]" lastIdx="1" clrIdx="3"/>
  <p:cmAuthor id="5" name="Molly Vannucci" initials="MV [5]" lastIdx="1" clrIdx="4"/>
  <p:cmAuthor id="6" name="Molly Vannucci" initials="MV [6]" lastIdx="1" clrIdx="5"/>
  <p:cmAuthor id="7" name="Molly Vannucci" initials="MV [7]" lastIdx="1" clrIdx="6"/>
  <p:cmAuthor id="8" name="Molly Vannucci" initials="MV [8]" lastIdx="1" clrIdx="7"/>
  <p:cmAuthor id="9" name="Molly Vannucci" initials="MV [9]" lastIdx="1" clrIdx="8"/>
  <p:cmAuthor id="10" name="Molly Vannucci" initials="MV [10]" lastIdx="1" clrIdx="9"/>
  <p:cmAuthor id="11" name="Molly Vannucci" initials="MV [11]" lastIdx="1" clrIdx="10"/>
  <p:cmAuthor id="12" name="Molly Vannucci" initials="MV [12]" lastIdx="1" clrIdx="11"/>
  <p:cmAuthor id="13" name="Microsoft Office User" initials="Office" lastIdx="86" clrIdx="12"/>
  <p:cmAuthor id="14" name="Microsoft Office User" initials="Office [2]" lastIdx="1" clrIdx="13"/>
  <p:cmAuthor id="15" name="Microsoft Office User" initials="Office [3]" lastIdx="1" clrIdx="14"/>
  <p:cmAuthor id="16" name="Microsoft Office User" initials="Office [4]" lastIdx="1" clrIdx="15"/>
  <p:cmAuthor id="17" name="Microsoft Office User" initials="Office [5]" lastIdx="1" clrIdx="16"/>
  <p:cmAuthor id="18" name="Microsoft Office User" initials="Office [6]" lastIdx="1" clrIdx="17"/>
  <p:cmAuthor id="19" name="Microsoft Office User" initials="Office [7]" lastIdx="1" clrIdx="18"/>
  <p:cmAuthor id="20" name="Microsoft Office User" initials="Office [8]" lastIdx="1" clrIdx="19"/>
  <p:cmAuthor id="21" name="Microsoft Office User" initials="Office [9]" lastIdx="1" clrIdx="20"/>
  <p:cmAuthor id="22" name="Microsoft Office User" initials="Office [10]" lastIdx="1" clrIdx="21"/>
  <p:cmAuthor id="23" name="Microsoft Office User" initials="Office [11]" lastIdx="1" clrIdx="22"/>
  <p:cmAuthor id="24" name="Microsoft Office User" initials="Office [12]" lastIdx="1" clrIdx="23"/>
  <p:cmAuthor id="25" name="Microsoft Office User" initials="Office [13]" lastIdx="1" clrIdx="24"/>
  <p:cmAuthor id="26" name="Microsoft Office User" initials="Office [14]" lastIdx="1" clrIdx="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5A5A5A"/>
    <a:srgbClr val="707070"/>
    <a:srgbClr val="000000"/>
    <a:srgbClr val="1A1918"/>
    <a:srgbClr val="FFFFFF"/>
    <a:srgbClr val="959595"/>
    <a:srgbClr val="323232"/>
    <a:srgbClr val="F8F7F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/>
    <p:restoredTop sz="87619"/>
  </p:normalViewPr>
  <p:slideViewPr>
    <p:cSldViewPr snapToGrid="0" snapToObjects="1">
      <p:cViewPr varScale="1">
        <p:scale>
          <a:sx n="149" d="100"/>
          <a:sy n="149" d="100"/>
        </p:scale>
        <p:origin x="34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3" d="100"/>
        <a:sy n="153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FC97-6F3F-114F-8742-8E680E0FE6AB}" type="datetimeFigureOut">
              <a:rPr lang="en-US" smtClean="0">
                <a:latin typeface="Arial" charset="0"/>
                <a:ea typeface="Arial" charset="0"/>
                <a:cs typeface="Arial" charset="0"/>
              </a:rPr>
              <a:t>11/4/19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1C3D-00ED-8446-B3BF-5C631828A3B2}" type="slidenum">
              <a:rPr lang="en-US" smtClean="0">
                <a:latin typeface="Arial" charset="0"/>
                <a:ea typeface="Arial" charset="0"/>
                <a:cs typeface="Arial" charset="0"/>
              </a:rPr>
              <a:t>‹Nr.›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0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7499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600" b="0" i="0">
        <a:latin typeface="Arial" charset="0"/>
        <a:ea typeface="Arial" charset="0"/>
        <a:cs typeface="Arial" charset="0"/>
        <a:sym typeface="Calibri"/>
      </a:defRPr>
    </a:lvl1pPr>
    <a:lvl2pPr indent="228600" latinLnBrk="0">
      <a:defRPr sz="600">
        <a:latin typeface="+mj-lt"/>
        <a:ea typeface="+mj-ea"/>
        <a:cs typeface="+mj-cs"/>
        <a:sym typeface="Calibri"/>
      </a:defRPr>
    </a:lvl2pPr>
    <a:lvl3pPr indent="457200" latinLnBrk="0">
      <a:defRPr sz="600">
        <a:latin typeface="+mj-lt"/>
        <a:ea typeface="+mj-ea"/>
        <a:cs typeface="+mj-cs"/>
        <a:sym typeface="Calibri"/>
      </a:defRPr>
    </a:lvl3pPr>
    <a:lvl4pPr indent="685800" latinLnBrk="0">
      <a:defRPr sz="600">
        <a:latin typeface="+mj-lt"/>
        <a:ea typeface="+mj-ea"/>
        <a:cs typeface="+mj-cs"/>
        <a:sym typeface="Calibri"/>
      </a:defRPr>
    </a:lvl4pPr>
    <a:lvl5pPr indent="914400" latinLnBrk="0">
      <a:defRPr sz="600">
        <a:latin typeface="+mj-lt"/>
        <a:ea typeface="+mj-ea"/>
        <a:cs typeface="+mj-cs"/>
        <a:sym typeface="Calibri"/>
      </a:defRPr>
    </a:lvl5pPr>
    <a:lvl6pPr indent="1143000" latinLnBrk="0">
      <a:defRPr sz="600">
        <a:latin typeface="+mj-lt"/>
        <a:ea typeface="+mj-ea"/>
        <a:cs typeface="+mj-cs"/>
        <a:sym typeface="Calibri"/>
      </a:defRPr>
    </a:lvl6pPr>
    <a:lvl7pPr indent="1371600" latinLnBrk="0">
      <a:defRPr sz="600">
        <a:latin typeface="+mj-lt"/>
        <a:ea typeface="+mj-ea"/>
        <a:cs typeface="+mj-cs"/>
        <a:sym typeface="Calibri"/>
      </a:defRPr>
    </a:lvl7pPr>
    <a:lvl8pPr indent="1600200" latinLnBrk="0">
      <a:defRPr sz="600">
        <a:latin typeface="+mj-lt"/>
        <a:ea typeface="+mj-ea"/>
        <a:cs typeface="+mj-cs"/>
        <a:sym typeface="Calibri"/>
      </a:defRPr>
    </a:lvl8pPr>
    <a:lvl9pPr indent="1828800" latinLnBrk="0">
      <a:defRPr sz="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938" y="952500"/>
            <a:ext cx="1143000" cy="76390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Annette Ueberfeldt - </a:t>
            </a:r>
            <a:r>
              <a:rPr lang="en-US" dirty="0" err="1"/>
              <a:t>Juni</a:t>
            </a:r>
            <a:r>
              <a:rPr lang="en-US" dirty="0"/>
              <a:t> / August 2017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12. September 2017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Cognitive Advisor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8557" y="4568952"/>
            <a:ext cx="947318" cy="38404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304800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096000" y="685800"/>
            <a:ext cx="3048000" cy="1713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57175" y="2571750"/>
            <a:ext cx="2534031" cy="1971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305556" y="2571750"/>
            <a:ext cx="2534031" cy="1971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53937" y="2571750"/>
            <a:ext cx="2534031" cy="1971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0" y="2250281"/>
            <a:ext cx="1578863" cy="640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304" y="1917954"/>
            <a:ext cx="322539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063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4567428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858000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2356866"/>
            <a:ext cx="4576572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0"/>
            <a:ext cx="4576572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56032" y="3429000"/>
            <a:ext cx="405765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828032" y="3429000"/>
            <a:ext cx="4050792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joel-filipe-182051.jp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685800"/>
            <a:ext cx="4114800" cy="17145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Re-position this text box and/or change the text to white to create the best overall contrast with the photograph below.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 Blee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032" y="256032"/>
            <a:ext cx="3944493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55588" y="692150"/>
            <a:ext cx="3944937" cy="3927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6032" y="4804948"/>
            <a:ext cx="370578" cy="201168"/>
          </a:xfrm>
        </p:spPr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663" y="4804948"/>
            <a:ext cx="1371600" cy="201168"/>
          </a:xfrm>
        </p:spPr>
        <p:txBody>
          <a:bodyPr/>
          <a:lstStyle/>
          <a:p>
            <a:r>
              <a:rPr lang="en-US"/>
              <a:t>IBM Confidential</a:t>
            </a:r>
          </a:p>
        </p:txBody>
      </p:sp>
      <p:pic>
        <p:nvPicPr>
          <p:cNvPr id="8" name="Picture 12" descr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pic>
        <p:nvPicPr>
          <p:cNvPr id="5" name="IBM_IX_logo_mono_pos_blk_rgb.png" descr="IBM_IX_logo_mono_pos_blk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211" y="2254250"/>
            <a:ext cx="952500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5868" y="1867662"/>
            <a:ext cx="2112265" cy="1408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4" descr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938" y="952500"/>
            <a:ext cx="1143000" cy="7639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8557" y="4568952"/>
            <a:ext cx="947318" cy="38404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7" descr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4875" y="4781418"/>
            <a:ext cx="357188" cy="238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pic>
        <p:nvPicPr>
          <p:cNvPr id="18" name="Picture 12" descr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pic>
        <p:nvPicPr>
          <p:cNvPr id="5" name="Picture 9" descr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353" y="4841555"/>
            <a:ext cx="201464" cy="1346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7" name="Picture 12" descr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304800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096000" y="685800"/>
            <a:ext cx="3048000" cy="1713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57175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305556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53937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4567428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858000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2356866"/>
            <a:ext cx="4576572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0"/>
            <a:ext cx="4576572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56032" y="3429000"/>
            <a:ext cx="4057650" cy="1114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828032" y="3429000"/>
            <a:ext cx="4050792" cy="1114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joel-filipe-182051.jp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685800"/>
            <a:ext cx="4114800" cy="1714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Re-position this text box and/or change the text to white to create the best overall contrast with the photograph below.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 Blee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032" y="256032"/>
            <a:ext cx="3944493" cy="29260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55587" y="692151"/>
            <a:ext cx="3944937" cy="3931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pic>
        <p:nvPicPr>
          <p:cNvPr id="8" name="Picture 7" descr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24875" y="4781418"/>
            <a:ext cx="357188" cy="238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4" descr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211" y="2258314"/>
            <a:ext cx="950976" cy="630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5869" y="1867662"/>
            <a:ext cx="2112264" cy="1408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X-Cover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 descr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938" y="952500"/>
            <a:ext cx="1143000" cy="7639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8557" y="4568952"/>
            <a:ext cx="947318" cy="38404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-603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  <a:lvl2pPr>
              <a:defRPr>
                <a:solidFill>
                  <a:srgbClr val="1A1918"/>
                </a:solidFill>
              </a:defRPr>
            </a:lvl2pPr>
            <a:lvl3pPr>
              <a:defRPr>
                <a:solidFill>
                  <a:srgbClr val="1A1918"/>
                </a:solidFill>
              </a:defRPr>
            </a:lvl3pPr>
            <a:lvl4pPr>
              <a:defRPr>
                <a:solidFill>
                  <a:srgbClr val="1A1918"/>
                </a:solidFill>
              </a:defRPr>
            </a:lvl4pPr>
            <a:lvl5pPr>
              <a:defRPr>
                <a:solidFill>
                  <a:srgbClr val="1A191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7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8" name="Picture 12" descr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783232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8" name="Picture 12" descr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4" descr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211" y="2258314"/>
            <a:ext cx="950976" cy="630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5869" y="1867662"/>
            <a:ext cx="2112264" cy="1408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Whit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ibm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38" y="1041591"/>
            <a:ext cx="1420871" cy="5760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"/>
          <p:cNvSpPr txBox="1">
            <a:spLocks/>
          </p:cNvSpPr>
          <p:nvPr userDrawn="1"/>
        </p:nvSpPr>
        <p:spPr>
          <a:xfrm>
            <a:off x="626610" y="4808850"/>
            <a:ext cx="2170375" cy="2000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Arial"/>
              </a:defRPr>
            </a:lvl1pPr>
            <a:lvl2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defRPr/>
            </a:pPr>
            <a:r>
              <a:rPr lang="en-US" sz="700" dirty="0">
                <a:solidFill>
                  <a:srgbClr val="FFFFFF"/>
                </a:solidFill>
              </a:rPr>
              <a:t>IBM Confidential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0386" y="4803272"/>
            <a:ext cx="241184" cy="232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CA3B5DA7-96FB-9240-99F1-12B308F1825F}" type="slidenum"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‹Nr.›</a:t>
            </a:fld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rgbClr val="1A1918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rgbClr val="1A1918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pic>
        <p:nvPicPr>
          <p:cNvPr id="5" name="Picture 9" descr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353" y="4841555"/>
            <a:ext cx="201464" cy="1346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304800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096000" y="685800"/>
            <a:ext cx="3048000" cy="1713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57175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305556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53937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4567428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858000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2356866"/>
            <a:ext cx="4576572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0"/>
            <a:ext cx="4576572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56032" y="3429000"/>
            <a:ext cx="4057650" cy="1114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828032" y="3429000"/>
            <a:ext cx="4050792" cy="1114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joel-filipe-182051.jp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685800"/>
            <a:ext cx="4114800" cy="1714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Re-position this text box and/or change the text to white to create the best overall contrast with the photograph below.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0" y="2253139"/>
            <a:ext cx="1578745" cy="640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IB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425" y="1917954"/>
            <a:ext cx="3225151" cy="130759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38" y="1047750"/>
            <a:ext cx="1420977" cy="5760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pic>
        <p:nvPicPr>
          <p:cNvPr id="5" name="Picture 9" descr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353" y="4841555"/>
            <a:ext cx="201464" cy="1346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2" descr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304800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096000" y="685800"/>
            <a:ext cx="3048000" cy="1713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57175" y="2571750"/>
            <a:ext cx="2534031" cy="1971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305556" y="2571750"/>
            <a:ext cx="2534031" cy="1971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53937" y="2571750"/>
            <a:ext cx="2534031" cy="1971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4567428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858000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2356866"/>
            <a:ext cx="4576572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0"/>
            <a:ext cx="4576572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56032" y="3429000"/>
            <a:ext cx="405765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828032" y="3429000"/>
            <a:ext cx="4050792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joel-filipe-182051.jp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685800"/>
            <a:ext cx="4114800" cy="17145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Re-position this text box and/or change the text to white to create the best overall contrast with the photograph below.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0" y="2253139"/>
            <a:ext cx="1578745" cy="640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425" y="1917954"/>
            <a:ext cx="3225151" cy="130759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38" y="1047750"/>
            <a:ext cx="1420977" cy="5760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pic>
        <p:nvPicPr>
          <p:cNvPr id="18" name="Picture 12" descr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59" y="4782312"/>
            <a:ext cx="586391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9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pic>
        <p:nvPicPr>
          <p:cNvPr id="5" name="Picture 9" descr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353" y="4841555"/>
            <a:ext cx="201464" cy="1346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304800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096000" y="685800"/>
            <a:ext cx="3048000" cy="1713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0" y="685800"/>
            <a:ext cx="3048000" cy="1716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57175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305556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53937" y="2571750"/>
            <a:ext cx="2534031" cy="1971675"/>
          </a:xfrm>
        </p:spPr>
        <p:txBody>
          <a:bodyPr/>
          <a:lstStyle/>
          <a:p>
            <a:pPr lvl="0"/>
            <a:r>
              <a:rPr lang="en-US" dirty="0"/>
              <a:t>Add your body copy here…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orkshop-1746275_1920.jpg"/>
          <p:cNvSpPr>
            <a:spLocks noGrp="1"/>
          </p:cNvSpPr>
          <p:nvPr>
            <p:ph type="pic" sz="quarter" idx="13"/>
          </p:nvPr>
        </p:nvSpPr>
        <p:spPr>
          <a:xfrm>
            <a:off x="4567428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person-801829_1920.jpg"/>
          <p:cNvSpPr>
            <a:spLocks noGrp="1"/>
          </p:cNvSpPr>
          <p:nvPr>
            <p:ph type="pic" sz="quarter" idx="14"/>
          </p:nvPr>
        </p:nvSpPr>
        <p:spPr>
          <a:xfrm>
            <a:off x="6858000" y="0"/>
            <a:ext cx="2286000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2356866"/>
            <a:ext cx="4576572" cy="23408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nick-jio-205050.jpg"/>
          <p:cNvSpPr>
            <a:spLocks noGrp="1"/>
          </p:cNvSpPr>
          <p:nvPr>
            <p:ph type="pic" sz="quarter" idx="15"/>
          </p:nvPr>
        </p:nvSpPr>
        <p:spPr>
          <a:xfrm>
            <a:off x="4567428" y="0"/>
            <a:ext cx="4576572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32" y="256032"/>
            <a:ext cx="4204456" cy="2926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0"/>
          </p:nvPr>
        </p:nvSpPr>
        <p:spPr>
          <a:xfrm>
            <a:off x="255588" y="685800"/>
            <a:ext cx="4087368" cy="3995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0" y="685800"/>
            <a:ext cx="4572000" cy="25694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56032" y="3429000"/>
            <a:ext cx="4057650" cy="1114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828032" y="3429000"/>
            <a:ext cx="4050792" cy="1114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1" y="256032"/>
            <a:ext cx="1785349" cy="2926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pic>
        <p:nvPicPr>
          <p:cNvPr id="5" name="Picture 9" descr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353" y="4841555"/>
            <a:ext cx="201464" cy="1346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28"/>
          <p:cNvSpPr/>
          <p:nvPr userDrawn="1"/>
        </p:nvSpPr>
        <p:spPr>
          <a:xfrm>
            <a:off x="2283835" y="0"/>
            <a:ext cx="2286002" cy="51435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7" name="Shape 130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707070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8" name="Shape 131"/>
          <p:cNvSpPr/>
          <p:nvPr userDrawn="1"/>
        </p:nvSpPr>
        <p:spPr>
          <a:xfrm>
            <a:off x="6855835" y="0"/>
            <a:ext cx="2292495" cy="51435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 sz="1000">
                <a:solidFill>
                  <a:srgbClr val="E0E0DF"/>
                </a:solidFill>
              </a:defRPr>
            </a:pPr>
            <a:endParaRPr sz="375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37460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37460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copy for point 1 goes here…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828032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28032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 goes here…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111746" y="257175"/>
            <a:ext cx="1772793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111746" y="514350"/>
            <a:ext cx="1772793" cy="409765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 goes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pic>
        <p:nvPicPr>
          <p:cNvPr id="17" name="Picture 12" descr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joel-filipe-182051.jp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46977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685800"/>
            <a:ext cx="4114800" cy="1714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Re-position this text box and/or change the text to white to create the best overall contrast with the photograph below.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6032"/>
            <a:ext cx="5486400" cy="29260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286000" y="704850"/>
            <a:ext cx="5486400" cy="39243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0" y="2250281"/>
            <a:ext cx="1578863" cy="640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304" y="1917954"/>
            <a:ext cx="3225392" cy="130759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X-Cover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379726" y="1628775"/>
            <a:ext cx="6501384" cy="685800"/>
          </a:xfrm>
        </p:spPr>
        <p:txBody>
          <a:bodyPr/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(if needed)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79726" y="3137535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379726" y="3429000"/>
            <a:ext cx="6501384" cy="257175"/>
          </a:xfrm>
        </p:spPr>
        <p:txBody>
          <a:bodyPr/>
          <a:lstStyle>
            <a:lvl1pPr>
              <a:defRPr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79726" y="256032"/>
            <a:ext cx="6499098" cy="12870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38" y="1047750"/>
            <a:ext cx="1420977" cy="5760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427732"/>
            <a:ext cx="4057650" cy="29260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Agenda Title</a:t>
            </a:r>
          </a:p>
        </p:txBody>
      </p:sp>
      <p:sp>
        <p:nvSpPr>
          <p:cNvPr id="11" name="Line"/>
          <p:cNvSpPr/>
          <p:nvPr userDrawn="1"/>
        </p:nvSpPr>
        <p:spPr>
          <a:xfrm flipH="1">
            <a:off x="4572000" y="1383411"/>
            <a:ext cx="0" cy="238125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819586" y="859536"/>
            <a:ext cx="4059238" cy="3429000"/>
          </a:xfr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227707"/>
            <a:ext cx="8622792" cy="2926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256032" y="2624328"/>
            <a:ext cx="8622792" cy="29260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Subhead (if needed)</a:t>
            </a:r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-603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</p:spPr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4091125" cy="3995928"/>
          </a:xfrm>
        </p:spPr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  <a:lvl2pPr>
              <a:defRPr>
                <a:solidFill>
                  <a:srgbClr val="1A1918"/>
                </a:solidFill>
              </a:defRPr>
            </a:lvl2pPr>
            <a:lvl3pPr>
              <a:defRPr>
                <a:solidFill>
                  <a:srgbClr val="1A1918"/>
                </a:solidFill>
              </a:defRPr>
            </a:lvl3pPr>
            <a:lvl4pPr>
              <a:defRPr>
                <a:solidFill>
                  <a:srgbClr val="1A1918"/>
                </a:solidFill>
              </a:defRPr>
            </a:lvl4pPr>
            <a:lvl5pPr>
              <a:defRPr>
                <a:solidFill>
                  <a:srgbClr val="1A191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85227" y="685800"/>
            <a:ext cx="4093597" cy="3995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2000250"/>
            <a:ext cx="3048000" cy="314325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3048000" y="2000250"/>
            <a:ext cx="3048000" cy="31432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7" name="Rectangle"/>
          <p:cNvSpPr/>
          <p:nvPr userDrawn="1"/>
        </p:nvSpPr>
        <p:spPr>
          <a:xfrm>
            <a:off x="6096000" y="2000250"/>
            <a:ext cx="3048000" cy="3143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7175" y="2256282"/>
            <a:ext cx="2568321" cy="257175"/>
          </a:xfrm>
        </p:spPr>
        <p:txBody>
          <a:bodyPr/>
          <a:lstStyle>
            <a:lvl1pPr>
              <a:defRPr b="1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7175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rgbClr val="1A1918"/>
                </a:solidFill>
              </a:defRPr>
            </a:lvl1pPr>
          </a:lstStyle>
          <a:p>
            <a:pPr lvl="0"/>
            <a:r>
              <a:rPr lang="en-US" dirty="0"/>
              <a:t>Body copy for point 1…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287840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7840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2…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316218" y="2256282"/>
            <a:ext cx="2568321" cy="25717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6316218" y="2513457"/>
            <a:ext cx="2568321" cy="2034731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copy for point 3…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A1918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1" name="Picture 7" descr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524875" y="4781418"/>
            <a:ext cx="357188" cy="2387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250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3821" r:id="rId2"/>
    <p:sldLayoutId id="2147483891" r:id="rId3"/>
    <p:sldLayoutId id="2147483925" r:id="rId4"/>
    <p:sldLayoutId id="2147484102" r:id="rId5"/>
    <p:sldLayoutId id="2147483927" r:id="rId6"/>
    <p:sldLayoutId id="2147484039" r:id="rId7"/>
    <p:sldLayoutId id="2147484109" r:id="rId8"/>
    <p:sldLayoutId id="2147484113" r:id="rId9"/>
    <p:sldLayoutId id="2147483967" r:id="rId10"/>
    <p:sldLayoutId id="2147483934" r:id="rId11"/>
    <p:sldLayoutId id="2147484100" r:id="rId12"/>
    <p:sldLayoutId id="2147483920" r:id="rId13"/>
    <p:sldLayoutId id="2147484036" r:id="rId14"/>
    <p:sldLayoutId id="2147484117" r:id="rId15"/>
    <p:sldLayoutId id="2147483937" r:id="rId16"/>
    <p:sldLayoutId id="2147483923" r:id="rId17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0" name="Picture 12" descr="Pictur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9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940" r:id="rId2"/>
    <p:sldLayoutId id="2147483945" r:id="rId3"/>
    <p:sldLayoutId id="2147483941" r:id="rId4"/>
    <p:sldLayoutId id="2147484103" r:id="rId5"/>
    <p:sldLayoutId id="2147483942" r:id="rId6"/>
    <p:sldLayoutId id="2147484041" r:id="rId7"/>
    <p:sldLayoutId id="2147484110" r:id="rId8"/>
    <p:sldLayoutId id="2147484114" r:id="rId9"/>
    <p:sldLayoutId id="2147483969" r:id="rId10"/>
    <p:sldLayoutId id="2147483944" r:id="rId11"/>
    <p:sldLayoutId id="2147484101" r:id="rId12"/>
    <p:sldLayoutId id="2147483943" r:id="rId13"/>
    <p:sldLayoutId id="2147484038" r:id="rId14"/>
    <p:sldLayoutId id="2147483893" r:id="rId15"/>
    <p:sldLayoutId id="2147483947" r:id="rId16"/>
    <p:sldLayoutId id="2147483948" r:id="rId17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2" name="Picture 12" descr="Picture 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24875" y="4784206"/>
            <a:ext cx="357188" cy="2387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59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3971" r:id="rId2"/>
    <p:sldLayoutId id="2147483972" r:id="rId3"/>
    <p:sldLayoutId id="2147483973" r:id="rId4"/>
    <p:sldLayoutId id="2147484104" r:id="rId5"/>
    <p:sldLayoutId id="2147483974" r:id="rId6"/>
    <p:sldLayoutId id="2147483979" r:id="rId7"/>
    <p:sldLayoutId id="2147483958" r:id="rId8"/>
    <p:sldLayoutId id="2147483978" r:id="rId9"/>
    <p:sldLayoutId id="2147484118" r:id="rId10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Confidential</a:t>
            </a:r>
          </a:p>
        </p:txBody>
      </p:sp>
      <p:pic>
        <p:nvPicPr>
          <p:cNvPr id="10" name="Picture 9" descr="ibm_gry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59" y="4782312"/>
            <a:ext cx="586391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1" r:id="rId2"/>
    <p:sldLayoutId id="2147483982" r:id="rId3"/>
    <p:sldLayoutId id="2147483983" r:id="rId4"/>
    <p:sldLayoutId id="2147484105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4119" r:id="rId12"/>
    <p:sldLayoutId id="2147483990" r:id="rId13"/>
    <p:sldLayoutId id="2147483993" r:id="rId14"/>
    <p:sldLayoutId id="2147484122" r:id="rId15"/>
    <p:sldLayoutId id="2147484096" r:id="rId16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2" name="Picture 11" descr="ibm_gry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59" y="4782312"/>
            <a:ext cx="586391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44" r:id="rId2"/>
    <p:sldLayoutId id="2147484045" r:id="rId3"/>
    <p:sldLayoutId id="2147484046" r:id="rId4"/>
    <p:sldLayoutId id="2147484106" r:id="rId5"/>
    <p:sldLayoutId id="2147484047" r:id="rId6"/>
    <p:sldLayoutId id="2147484048" r:id="rId7"/>
    <p:sldLayoutId id="2147484111" r:id="rId8"/>
    <p:sldLayoutId id="2147484115" r:id="rId9"/>
    <p:sldLayoutId id="2147484049" r:id="rId10"/>
    <p:sldLayoutId id="2147484050" r:id="rId11"/>
    <p:sldLayoutId id="2147484120" r:id="rId12"/>
    <p:sldLayoutId id="2147484051" r:id="rId13"/>
    <p:sldLayoutId id="2147484053" r:id="rId14"/>
    <p:sldLayoutId id="2147484052" r:id="rId15"/>
    <p:sldLayoutId id="2147484054" r:id="rId16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2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107" r:id="rId5"/>
    <p:sldLayoutId id="2147484072" r:id="rId6"/>
    <p:sldLayoutId id="2147484073" r:id="rId7"/>
    <p:sldLayoutId id="2147484112" r:id="rId8"/>
    <p:sldLayoutId id="2147484116" r:id="rId9"/>
    <p:sldLayoutId id="2147484074" r:id="rId10"/>
    <p:sldLayoutId id="2147484075" r:id="rId11"/>
    <p:sldLayoutId id="2147484121" r:id="rId12"/>
    <p:sldLayoutId id="2147484076" r:id="rId13"/>
    <p:sldLayoutId id="2147484079" r:id="rId14"/>
    <p:sldLayoutId id="2147484077" r:id="rId15"/>
    <p:sldLayoutId id="2147484081" r:id="rId16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‹Nr.›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15" y="4786660"/>
            <a:ext cx="586435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3" r:id="rId2"/>
    <p:sldLayoutId id="2147484084" r:id="rId3"/>
    <p:sldLayoutId id="2147484085" r:id="rId4"/>
    <p:sldLayoutId id="2147484108" r:id="rId5"/>
    <p:sldLayoutId id="2147484086" r:id="rId6"/>
    <p:sldLayoutId id="2147484087" r:id="rId7"/>
    <p:sldLayoutId id="2147484088" r:id="rId8"/>
    <p:sldLayoutId id="2147484089" r:id="rId9"/>
    <p:sldLayoutId id="2147484097" r:id="rId10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BD4A7E-124F-6F48-ABD8-1868DCF9DD57}"/>
              </a:ext>
            </a:extLst>
          </p:cNvPr>
          <p:cNvSpPr txBox="1"/>
          <p:nvPr/>
        </p:nvSpPr>
        <p:spPr>
          <a:xfrm>
            <a:off x="692209" y="2571750"/>
            <a:ext cx="299103" cy="111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Vorstellung: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Anwendungsfelder Business Analytics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Prof. Dr. Kai </a:t>
            </a:r>
            <a:r>
              <a:rPr kumimoji="0" lang="de-DE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Brüssau</a:t>
            </a: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200" b="1" dirty="0">
              <a:solidFill>
                <a:schemeClr val="bg1"/>
              </a:solidFill>
            </a:endParaRP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Jacqueline </a:t>
            </a:r>
            <a:r>
              <a:rPr kumimoji="0" lang="de-DE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Franßen</a:t>
            </a: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bg1"/>
                </a:solidFill>
              </a:rPr>
              <a:t>Matrikelnummer: 496804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bg1"/>
                </a:solidFill>
              </a:rPr>
              <a:t>Hamburg, 09.11.2019</a:t>
            </a: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995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Demo: Watson 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E85CAD-6AEA-214B-A952-E2AA02D721DD}"/>
              </a:ext>
            </a:extLst>
          </p:cNvPr>
          <p:cNvSpPr txBox="1"/>
          <p:nvPr/>
        </p:nvSpPr>
        <p:spPr>
          <a:xfrm>
            <a:off x="1059679" y="141860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rgbClr val="1A1918"/>
              </a:solidFill>
              <a:effectLst/>
              <a:uFillTx/>
              <a:sym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438004-E504-4748-8588-B6ACFD98EDB0}"/>
              </a:ext>
            </a:extLst>
          </p:cNvPr>
          <p:cNvSpPr txBox="1"/>
          <p:nvPr/>
        </p:nvSpPr>
        <p:spPr>
          <a:xfrm>
            <a:off x="367469" y="820396"/>
            <a:ext cx="7921952" cy="368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45720" rIns="91440" bIns="45720" numCol="1" spcCol="38100" rtlCol="0" anchor="t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(Web-Interface with Angular, MongoDB setup locally, basic dialog structure WA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Wingdings" pitchFamily="2" charset="2"/>
              </a:rPr>
              <a:t>Screenshots 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Wingdings" pitchFamily="2" charset="2"/>
              </a:rPr>
              <a:t>einfügen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Wingdings" pitchFamily="2" charset="2"/>
              </a:rPr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1" dirty="0" err="1">
                <a:solidFill>
                  <a:schemeClr val="bg1"/>
                </a:solidFill>
                <a:sym typeface="Wingdings" pitchFamily="2" charset="2"/>
              </a:rPr>
              <a:t>Skizze</a:t>
            </a:r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von report 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To-Be Scenario: deploy everything to cloud</a:t>
            </a:r>
          </a:p>
          <a:p>
            <a:pPr marL="171450" indent="-171450">
              <a:buFont typeface="Wingdings" pitchFamily="2" charset="2"/>
              <a:buChar char="à"/>
            </a:pP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415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  <a:p>
            <a:r>
              <a:rPr lang="en-US" dirty="0"/>
              <a:t>Business Case(s)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Software Architecture</a:t>
            </a:r>
          </a:p>
          <a:p>
            <a:r>
              <a:rPr lang="en-US" dirty="0"/>
              <a:t>Data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45802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4503FD-3FD7-8E4B-A792-FEEA76DE1603}"/>
              </a:ext>
            </a:extLst>
          </p:cNvPr>
          <p:cNvSpPr txBox="1"/>
          <p:nvPr/>
        </p:nvSpPr>
        <p:spPr>
          <a:xfrm>
            <a:off x="256032" y="891165"/>
            <a:ext cx="7580120" cy="3546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45720" rIns="91440" bIns="45720" numCol="1" spcCol="38100" rtlCol="0" anchor="t">
            <a:noAutofit/>
          </a:bodyPr>
          <a:lstStyle/>
          <a:p>
            <a:pPr marL="285750" marR="0" indent="-28575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800" dirty="0" err="1">
                <a:solidFill>
                  <a:schemeClr val="bg1"/>
                </a:solidFill>
              </a:rPr>
              <a:t>Chatbot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which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controls</a:t>
            </a:r>
            <a:endParaRPr kumimoji="0" lang="de-DE" sz="1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  <p:sp>
        <p:nvSpPr>
          <p:cNvPr id="5" name="Wolkenförmige Legende 4">
            <a:extLst>
              <a:ext uri="{FF2B5EF4-FFF2-40B4-BE49-F238E27FC236}">
                <a16:creationId xmlns:a16="http://schemas.microsoft.com/office/drawing/2014/main" id="{6D243AA6-2881-F146-ACE5-EA7B3DB962E0}"/>
              </a:ext>
            </a:extLst>
          </p:cNvPr>
          <p:cNvSpPr/>
          <p:nvPr/>
        </p:nvSpPr>
        <p:spPr>
          <a:xfrm>
            <a:off x="565988" y="1288544"/>
            <a:ext cx="2068082" cy="1375873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Dokumentation:</a:t>
            </a:r>
          </a:p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tx2"/>
                </a:solidFill>
              </a:rPr>
              <a:t>Blutdruck-Werte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Wolkenförmige Legende 8">
            <a:extLst>
              <a:ext uri="{FF2B5EF4-FFF2-40B4-BE49-F238E27FC236}">
                <a16:creationId xmlns:a16="http://schemas.microsoft.com/office/drawing/2014/main" id="{0738460B-53BD-9F40-82FD-BA6C9E43AB88}"/>
              </a:ext>
            </a:extLst>
          </p:cNvPr>
          <p:cNvSpPr/>
          <p:nvPr/>
        </p:nvSpPr>
        <p:spPr>
          <a:xfrm>
            <a:off x="5889122" y="1265953"/>
            <a:ext cx="1582395" cy="873271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Was hat man (der Patient)? </a:t>
            </a:r>
          </a:p>
        </p:txBody>
      </p:sp>
      <p:sp>
        <p:nvSpPr>
          <p:cNvPr id="10" name="Wolkenförmige Legende 9">
            <a:extLst>
              <a:ext uri="{FF2B5EF4-FFF2-40B4-BE49-F238E27FC236}">
                <a16:creationId xmlns:a16="http://schemas.microsoft.com/office/drawing/2014/main" id="{5695C664-882A-8C41-9FDE-5DA61854CAFB}"/>
              </a:ext>
            </a:extLst>
          </p:cNvPr>
          <p:cNvSpPr/>
          <p:nvPr/>
        </p:nvSpPr>
        <p:spPr>
          <a:xfrm>
            <a:off x="7081973" y="548640"/>
            <a:ext cx="1384418" cy="717313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Wie lange hat man es ? </a:t>
            </a:r>
          </a:p>
        </p:txBody>
      </p:sp>
      <p:sp>
        <p:nvSpPr>
          <p:cNvPr id="11" name="Wolkenförmige Legende 10">
            <a:extLst>
              <a:ext uri="{FF2B5EF4-FFF2-40B4-BE49-F238E27FC236}">
                <a16:creationId xmlns:a16="http://schemas.microsoft.com/office/drawing/2014/main" id="{014F7907-77E0-3D49-98B7-A63F922E0636}"/>
              </a:ext>
            </a:extLst>
          </p:cNvPr>
          <p:cNvSpPr/>
          <p:nvPr/>
        </p:nvSpPr>
        <p:spPr>
          <a:xfrm>
            <a:off x="6047932" y="3189610"/>
            <a:ext cx="2068082" cy="1375873"/>
          </a:xfrm>
          <a:prstGeom prst="cloudCallou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Jack 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Wingdings" pitchFamily="2" charset="2"/>
              </a:rPr>
              <a:t>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Your</a:t>
            </a:r>
            <a:r>
              <a:rPr lang="de-DE" sz="1000" dirty="0">
                <a:solidFill>
                  <a:schemeClr val="tx2"/>
                </a:solidFill>
              </a:rPr>
              <a:t> personal </a:t>
            </a:r>
            <a:r>
              <a:rPr lang="de-DE" sz="1000" dirty="0" err="1">
                <a:solidFill>
                  <a:schemeClr val="tx2"/>
                </a:solidFill>
              </a:rPr>
              <a:t>Health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Bro</a:t>
            </a:r>
            <a:r>
              <a:rPr lang="de-DE" sz="1000" dirty="0">
                <a:solidFill>
                  <a:schemeClr val="tx2"/>
                </a:solidFill>
              </a:rPr>
              <a:t> (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Chatbot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2" name="Wolkenförmige Legende 11">
            <a:extLst>
              <a:ext uri="{FF2B5EF4-FFF2-40B4-BE49-F238E27FC236}">
                <a16:creationId xmlns:a16="http://schemas.microsoft.com/office/drawing/2014/main" id="{DD725941-6DBB-1344-A734-2394E09A376B}"/>
              </a:ext>
            </a:extLst>
          </p:cNvPr>
          <p:cNvSpPr/>
          <p:nvPr/>
        </p:nvSpPr>
        <p:spPr>
          <a:xfrm>
            <a:off x="1429641" y="2657811"/>
            <a:ext cx="2068082" cy="1308999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Dokumentations-Apps werden unregelmäßig genutzt, sind unpersönlich.</a:t>
            </a:r>
          </a:p>
        </p:txBody>
      </p:sp>
    </p:spTree>
    <p:extLst>
      <p:ext uri="{BB962C8B-B14F-4D97-AF65-F5344CB8AC3E}">
        <p14:creationId xmlns:p14="http://schemas.microsoft.com/office/powerpoint/2010/main" val="11601709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Jack - Your personal </a:t>
            </a:r>
            <a:r>
              <a:rPr lang="en-US" dirty="0" err="1"/>
              <a:t>HealthBro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4503FD-3FD7-8E4B-A792-FEEA76DE1603}"/>
              </a:ext>
            </a:extLst>
          </p:cNvPr>
          <p:cNvSpPr txBox="1"/>
          <p:nvPr/>
        </p:nvSpPr>
        <p:spPr>
          <a:xfrm>
            <a:off x="256032" y="891165"/>
            <a:ext cx="7580120" cy="3546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45720" rIns="91440" bIns="45720" numCol="1" spcCol="38100" rtlCol="0" anchor="t">
            <a:noAutofit/>
          </a:bodyPr>
          <a:lstStyle/>
          <a:p>
            <a:pPr marL="285750" marR="0" indent="-28575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800" dirty="0">
                <a:solidFill>
                  <a:schemeClr val="bg1"/>
                </a:solidFill>
              </a:rPr>
              <a:t>Bot </a:t>
            </a:r>
            <a:r>
              <a:rPr lang="de-DE" sz="1800" dirty="0" err="1">
                <a:solidFill>
                  <a:schemeClr val="bg1"/>
                </a:solidFill>
              </a:rPr>
              <a:t>Personality</a:t>
            </a:r>
            <a:endParaRPr lang="de-DE" sz="1800" dirty="0">
              <a:solidFill>
                <a:schemeClr val="bg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kumimoji="0" lang="de-DE" sz="1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/>
                </a:solidFill>
              </a:rPr>
              <a:t>ehrlich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Ihm ist die Gesundheit des Users wichtig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/>
                </a:solidFill>
              </a:rPr>
              <a:t>Harmoniebedürftig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/>
                </a:solidFill>
              </a:rPr>
              <a:t>einfühlsam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Aufmerksam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kumimoji="0" lang="de-DE" sz="1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8735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Business Case(s)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4503FD-3FD7-8E4B-A792-FEEA76DE1603}"/>
              </a:ext>
            </a:extLst>
          </p:cNvPr>
          <p:cNvSpPr txBox="1"/>
          <p:nvPr/>
        </p:nvSpPr>
        <p:spPr>
          <a:xfrm>
            <a:off x="256032" y="891165"/>
            <a:ext cx="7580120" cy="3546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45720" rIns="91440" bIns="45720" numCol="1" spcCol="38100" rtlCol="0" anchor="t">
            <a:no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Continous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reporting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to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doctor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(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every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2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weeks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a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diagram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wit</a:t>
            </a:r>
            <a:r>
              <a:rPr lang="de-DE" sz="1800" dirty="0" err="1">
                <a:solidFill>
                  <a:schemeClr val="bg1"/>
                </a:solidFill>
              </a:rPr>
              <a:t>h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current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blood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pressure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values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is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sent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to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doctor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bg1"/>
                </a:solidFill>
              </a:rPr>
              <a:t>Map</a:t>
            </a:r>
            <a:r>
              <a:rPr lang="de-DE" sz="1800" dirty="0">
                <a:solidFill>
                  <a:schemeClr val="bg1"/>
                </a:solidFill>
              </a:rPr>
              <a:t>: </a:t>
            </a:r>
            <a:r>
              <a:rPr lang="de-DE" sz="1800" dirty="0" err="1">
                <a:solidFill>
                  <a:schemeClr val="bg1"/>
                </a:solidFill>
              </a:rPr>
              <a:t>the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nearest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doctors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are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recommended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through</a:t>
            </a:r>
            <a:r>
              <a:rPr lang="de-DE" sz="1800" dirty="0">
                <a:solidFill>
                  <a:schemeClr val="bg1"/>
                </a:solidFill>
              </a:rPr>
              <a:t> open </a:t>
            </a:r>
            <a:r>
              <a:rPr lang="de-DE" sz="1800" dirty="0" err="1">
                <a:solidFill>
                  <a:schemeClr val="bg1"/>
                </a:solidFill>
              </a:rPr>
              <a:t>view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map</a:t>
            </a:r>
            <a:endParaRPr kumimoji="0" lang="de-DE" sz="1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5110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0B01372-74E2-E042-80E6-3E046A2B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70" y="791528"/>
            <a:ext cx="6284219" cy="37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45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C41D95-7498-EC4B-AB95-A4592396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55" y="875588"/>
            <a:ext cx="889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2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Structure of Watson Assistant 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9559D53-A39F-6549-BE34-1FACF8F99A0F}"/>
              </a:ext>
            </a:extLst>
          </p:cNvPr>
          <p:cNvSpPr txBox="1"/>
          <p:nvPr/>
        </p:nvSpPr>
        <p:spPr>
          <a:xfrm>
            <a:off x="2418460" y="141860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dirty="0" err="1">
                <a:solidFill>
                  <a:srgbClr val="1A1918"/>
                </a:solidFill>
              </a:rPr>
              <a:t>Todo</a:t>
            </a:r>
            <a:r>
              <a:rPr lang="de-DE" sz="1200" b="1" dirty="0">
                <a:solidFill>
                  <a:srgbClr val="1A1918"/>
                </a:solidFill>
              </a:rPr>
              <a:t>: </a:t>
            </a:r>
            <a:r>
              <a:rPr lang="de-DE" sz="1200" b="1" dirty="0" err="1">
                <a:solidFill>
                  <a:srgbClr val="1A1918"/>
                </a:solidFill>
              </a:rPr>
              <a:t>draw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r>
              <a:rPr lang="de-DE" sz="1200" b="1" dirty="0" err="1">
                <a:solidFill>
                  <a:srgbClr val="1A1918"/>
                </a:solidFill>
              </a:rPr>
              <a:t>io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r>
              <a:rPr lang="de-DE" sz="1200" b="1" dirty="0" err="1">
                <a:solidFill>
                  <a:srgbClr val="1A1918"/>
                </a:solidFill>
              </a:rPr>
              <a:t>with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r>
              <a:rPr lang="de-DE" sz="1200" b="1" dirty="0" err="1">
                <a:solidFill>
                  <a:srgbClr val="1A1918"/>
                </a:solidFill>
              </a:rPr>
              <a:t>basic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r>
              <a:rPr lang="de-DE" sz="1200" b="1" dirty="0" err="1">
                <a:solidFill>
                  <a:srgbClr val="1A1918"/>
                </a:solidFill>
              </a:rPr>
              <a:t>nodes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r>
              <a:rPr lang="de-DE" sz="1200" b="1" dirty="0" err="1">
                <a:solidFill>
                  <a:srgbClr val="1A1918"/>
                </a:solidFill>
              </a:rPr>
              <a:t>of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r>
              <a:rPr lang="de-DE" sz="1200" b="1" dirty="0" err="1">
                <a:solidFill>
                  <a:srgbClr val="1A1918"/>
                </a:solidFill>
              </a:rPr>
              <a:t>dialog</a:t>
            </a:r>
            <a:r>
              <a:rPr lang="de-DE" sz="1200" b="1" dirty="0">
                <a:solidFill>
                  <a:srgbClr val="1A1918"/>
                </a:solidFill>
              </a:rPr>
              <a:t> </a:t>
            </a: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rgbClr val="1A1918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6669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56032" y="256032"/>
            <a:ext cx="8622792" cy="292608"/>
          </a:xfrm>
        </p:spPr>
        <p:txBody>
          <a:bodyPr/>
          <a:lstStyle/>
          <a:p>
            <a:r>
              <a:rPr lang="en-US" dirty="0"/>
              <a:t>As-Is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E85CAD-6AEA-214B-A952-E2AA02D721DD}"/>
              </a:ext>
            </a:extLst>
          </p:cNvPr>
          <p:cNvSpPr txBox="1"/>
          <p:nvPr/>
        </p:nvSpPr>
        <p:spPr>
          <a:xfrm>
            <a:off x="1059679" y="141860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rgbClr val="1A1918"/>
              </a:solidFill>
              <a:effectLst/>
              <a:uFillTx/>
              <a:sym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438004-E504-4748-8588-B6ACFD98EDB0}"/>
              </a:ext>
            </a:extLst>
          </p:cNvPr>
          <p:cNvSpPr txBox="1"/>
          <p:nvPr/>
        </p:nvSpPr>
        <p:spPr>
          <a:xfrm>
            <a:off x="367469" y="820396"/>
            <a:ext cx="7921952" cy="368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45720" rIns="91440" bIns="45720" numCol="1" spcCol="38100" rtlCol="0" anchor="t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(Web-Interface with Angular, MongoDB setup locally, basic dialog structure WA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Wingdings" pitchFamily="2" charset="2"/>
              </a:rPr>
              <a:t>Screenshots 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Wingdings" pitchFamily="2" charset="2"/>
              </a:rPr>
              <a:t>einfügen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Wingdings" pitchFamily="2" charset="2"/>
              </a:rPr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1" dirty="0" err="1">
                <a:solidFill>
                  <a:schemeClr val="bg1"/>
                </a:solidFill>
                <a:sym typeface="Wingdings" pitchFamily="2" charset="2"/>
              </a:rPr>
              <a:t>Skizze</a:t>
            </a:r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von report 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To-Be Scenario: deploy everything to cloud</a:t>
            </a:r>
          </a:p>
          <a:p>
            <a:pPr marL="171450" indent="-171450">
              <a:buFont typeface="Wingdings" pitchFamily="2" charset="2"/>
              <a:buChar char="à"/>
            </a:pPr>
            <a:endParaRPr kumimoji="0" lang="de-DE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0720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X-LtGray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 dirty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2.xml><?xml version="1.0" encoding="utf-8"?>
<a:theme xmlns:a="http://schemas.openxmlformats.org/drawingml/2006/main" name="iX-MatteBlack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 dirty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3.xml><?xml version="1.0" encoding="utf-8"?>
<a:theme xmlns:a="http://schemas.openxmlformats.org/drawingml/2006/main" name="iX-Blue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 dirty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4.xml><?xml version="1.0" encoding="utf-8"?>
<a:theme xmlns:a="http://schemas.openxmlformats.org/drawingml/2006/main" name="IBM-White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i="0" u="none" strike="noStrike" cap="none" spc="0" normalizeH="0" baseline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5.xml><?xml version="1.0" encoding="utf-8"?>
<a:theme xmlns:a="http://schemas.openxmlformats.org/drawingml/2006/main" name="IBM-LtGray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 dirty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6.xml><?xml version="1.0" encoding="utf-8"?>
<a:theme xmlns:a="http://schemas.openxmlformats.org/drawingml/2006/main" name="IBM-MatteBlack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 dirty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7.xml><?xml version="1.0" encoding="utf-8"?>
<a:theme xmlns:a="http://schemas.openxmlformats.org/drawingml/2006/main" name="IBM-Blue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 dirty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1" id="{68676EE5-71E4-A046-BDC6-42E9D6406230}" vid="{26F50BCF-2939-D04C-AE47-5BE41428F91F}"/>
    </a:ext>
  </a:extLst>
</a:theme>
</file>

<file path=ppt/theme/theme8.xml><?xml version="1.0" encoding="utf-8"?>
<a:theme xmlns:a="http://schemas.openxmlformats.org/drawingml/2006/main" name="IBMiX Template 032017">
  <a:themeElements>
    <a:clrScheme name="IBMiX Template 03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IBMiX Template 03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IBMiX_template_031517_r04-MV1-3-MV-re2-MV-re4</Template>
  <TotalTime>0</TotalTime>
  <Words>203</Words>
  <Application>Microsoft Macintosh PowerPoint</Application>
  <PresentationFormat>Bildschirmpräsentation (16:9)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Arial Regular</vt:lpstr>
      <vt:lpstr>Wingdings</vt:lpstr>
      <vt:lpstr>iX-LtGray</vt:lpstr>
      <vt:lpstr>iX-MatteBlack</vt:lpstr>
      <vt:lpstr>iX-Blue</vt:lpstr>
      <vt:lpstr>IBM-White</vt:lpstr>
      <vt:lpstr>IBM-LtGray</vt:lpstr>
      <vt:lpstr>IBM-MatteBlack</vt:lpstr>
      <vt:lpstr>IBM-Blue</vt:lpstr>
      <vt:lpstr>PowerPoint-Präsentation</vt:lpstr>
      <vt:lpstr>HealthBro</vt:lpstr>
      <vt:lpstr>Ideas</vt:lpstr>
      <vt:lpstr>Jack - Your personal HealthBro</vt:lpstr>
      <vt:lpstr>Business Case(s)</vt:lpstr>
      <vt:lpstr>Architecture</vt:lpstr>
      <vt:lpstr>Workflow</vt:lpstr>
      <vt:lpstr>Structure of Watson Assistant Dialog</vt:lpstr>
      <vt:lpstr>As-Is</vt:lpstr>
      <vt:lpstr>Demo: Watson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Strategy &amp; iX</dc:title>
  <dc:creator>Microsoft Office User</dc:creator>
  <cp:lastModifiedBy>Jacqueline Franssen</cp:lastModifiedBy>
  <cp:revision>156</cp:revision>
  <dcterms:created xsi:type="dcterms:W3CDTF">2017-03-29T18:48:59Z</dcterms:created>
  <dcterms:modified xsi:type="dcterms:W3CDTF">2019-11-04T11:03:32Z</dcterms:modified>
</cp:coreProperties>
</file>