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EBD1-B0A1-4AAA-BE02-33F8152B77E6}"/>
              </a:ext>
            </a:extLst>
          </p:cNvPr>
          <p:cNvSpPr>
            <a:spLocks noGrp="1"/>
          </p:cNvSpPr>
          <p:nvPr>
            <p:ph type="ctrTitle"/>
          </p:nvPr>
        </p:nvSpPr>
        <p:spPr>
          <a:xfrm>
            <a:off x="1757779" y="2521258"/>
            <a:ext cx="8222834" cy="1056444"/>
          </a:xfrm>
        </p:spPr>
        <p:txBody>
          <a:bodyPr/>
          <a:lstStyle/>
          <a:p>
            <a:r>
              <a:rPr lang="en-US" sz="4800" dirty="0"/>
              <a:t>Coursera Capstone </a:t>
            </a:r>
            <a:br>
              <a:rPr lang="en-US" sz="4800" dirty="0"/>
            </a:br>
            <a:r>
              <a:rPr lang="en-US" sz="4800" dirty="0"/>
              <a:t>Battle of the Neighborhoods</a:t>
            </a:r>
          </a:p>
        </p:txBody>
      </p:sp>
      <p:sp>
        <p:nvSpPr>
          <p:cNvPr id="3" name="Subtitle 2">
            <a:extLst>
              <a:ext uri="{FF2B5EF4-FFF2-40B4-BE49-F238E27FC236}">
                <a16:creationId xmlns:a16="http://schemas.microsoft.com/office/drawing/2014/main" id="{B0A56288-C0F7-4782-9E87-A1A6BF25DF97}"/>
              </a:ext>
            </a:extLst>
          </p:cNvPr>
          <p:cNvSpPr>
            <a:spLocks noGrp="1"/>
          </p:cNvSpPr>
          <p:nvPr>
            <p:ph type="subTitle" idx="1"/>
          </p:nvPr>
        </p:nvSpPr>
        <p:spPr/>
        <p:txBody>
          <a:bodyPr/>
          <a:lstStyle/>
          <a:p>
            <a:r>
              <a:rPr lang="en-US" dirty="0"/>
              <a:t>Jordan farmer</a:t>
            </a:r>
          </a:p>
        </p:txBody>
      </p:sp>
      <p:pic>
        <p:nvPicPr>
          <p:cNvPr id="4" name="Picture 3">
            <a:extLst>
              <a:ext uri="{FF2B5EF4-FFF2-40B4-BE49-F238E27FC236}">
                <a16:creationId xmlns:a16="http://schemas.microsoft.com/office/drawing/2014/main" id="{C83BE654-C759-46FB-9A6F-9688AFAA92CB}"/>
              </a:ext>
            </a:extLst>
          </p:cNvPr>
          <p:cNvPicPr>
            <a:picLocks noChangeAspect="1"/>
          </p:cNvPicPr>
          <p:nvPr/>
        </p:nvPicPr>
        <p:blipFill>
          <a:blip r:embed="rId2"/>
          <a:stretch>
            <a:fillRect/>
          </a:stretch>
        </p:blipFill>
        <p:spPr>
          <a:xfrm>
            <a:off x="9803957" y="1321580"/>
            <a:ext cx="2150750" cy="338544"/>
          </a:xfrm>
          <a:prstGeom prst="rect">
            <a:avLst/>
          </a:prstGeom>
        </p:spPr>
      </p:pic>
    </p:spTree>
    <p:extLst>
      <p:ext uri="{BB962C8B-B14F-4D97-AF65-F5344CB8AC3E}">
        <p14:creationId xmlns:p14="http://schemas.microsoft.com/office/powerpoint/2010/main" val="421452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043A-16D5-4BB6-A5E0-E887E5A7A319}"/>
              </a:ext>
            </a:extLst>
          </p:cNvPr>
          <p:cNvSpPr>
            <a:spLocks noGrp="1"/>
          </p:cNvSpPr>
          <p:nvPr>
            <p:ph type="title"/>
          </p:nvPr>
        </p:nvSpPr>
        <p:spPr/>
        <p:txBody>
          <a:bodyPr/>
          <a:lstStyle/>
          <a:p>
            <a:r>
              <a:rPr lang="en-US" dirty="0"/>
              <a:t>Discussion/Conclusion</a:t>
            </a:r>
          </a:p>
        </p:txBody>
      </p:sp>
      <p:sp>
        <p:nvSpPr>
          <p:cNvPr id="3" name="Content Placeholder 2">
            <a:extLst>
              <a:ext uri="{FF2B5EF4-FFF2-40B4-BE49-F238E27FC236}">
                <a16:creationId xmlns:a16="http://schemas.microsoft.com/office/drawing/2014/main" id="{D3F717AA-0782-4A8C-B937-1827E3ADD92C}"/>
              </a:ext>
            </a:extLst>
          </p:cNvPr>
          <p:cNvSpPr>
            <a:spLocks noGrp="1"/>
          </p:cNvSpPr>
          <p:nvPr>
            <p:ph idx="1"/>
          </p:nvPr>
        </p:nvSpPr>
        <p:spPr/>
        <p:txBody>
          <a:bodyPr>
            <a:normAutofit fontScale="85000" lnSpcReduction="10000"/>
          </a:bodyPr>
          <a:lstStyle/>
          <a:p>
            <a:r>
              <a:rPr lang="en-US" dirty="0"/>
              <a:t>First, I should preface with the fact that I have been in the restaurant industry for more than half of my life. It has been my job to use words to describe very expensive food and wine to very wealthy individuals in some of the highest accoladed restaurants in California. I have developed quite a strong and descriptive vocabulary as well as a strong sense of personalization when it comes to guest/client needs. I, along with many of you,  have been jobless for months and I genuinely miss the social interaction and meeting new people every single day. My goal with this project was to use data science techniques to still be able to make a personal connection to people through words. </a:t>
            </a:r>
          </a:p>
          <a:p>
            <a:r>
              <a:rPr lang="en-US" dirty="0"/>
              <a:t>	The </a:t>
            </a:r>
            <a:r>
              <a:rPr lang="en-US" dirty="0" err="1"/>
              <a:t>wordcloud</a:t>
            </a:r>
            <a:r>
              <a:rPr lang="en-US" dirty="0"/>
              <a:t> makes it very easy to see what the most common words in a body of text are but it goes beyond that. It took real user input. A real connection to a consumer who has traveled to, spent money at, and felt the need to review, a business in Toronto. Hundreds of user inputs were aggregated into one body of text and then manipulated into a valuable display. The stakeholders, designers, and owners of our soon-to-be coffee shop can extrapolate this data and begin to plan the environment of their business locations. </a:t>
            </a:r>
          </a:p>
          <a:p>
            <a:endParaRPr lang="en-US" dirty="0"/>
          </a:p>
        </p:txBody>
      </p:sp>
    </p:spTree>
    <p:extLst>
      <p:ext uri="{BB962C8B-B14F-4D97-AF65-F5344CB8AC3E}">
        <p14:creationId xmlns:p14="http://schemas.microsoft.com/office/powerpoint/2010/main" val="370251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34C0-9589-4343-BD46-A47E6D52745D}"/>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5396B3C1-93E1-4F55-B84A-24242CC202FC}"/>
              </a:ext>
            </a:extLst>
          </p:cNvPr>
          <p:cNvSpPr>
            <a:spLocks noGrp="1"/>
          </p:cNvSpPr>
          <p:nvPr>
            <p:ph idx="1"/>
          </p:nvPr>
        </p:nvSpPr>
        <p:spPr/>
        <p:txBody>
          <a:bodyPr/>
          <a:lstStyle/>
          <a:p>
            <a:r>
              <a:rPr lang="en-US" dirty="0"/>
              <a:t>A local startup businessman needs help establishing a concept for his new coffee shop. He needs to know what the top rated coffee shops are doing right so he can reproduce their results with a more keen sense of what customers want in a coffee shop. The big business coffee retailers need some strong local competition! The most personal way we can observe the atmosphere of a coffee shop is through reviews and tips that local customers have left about businesses. Numbers and charts are great but can’t put actual customer words into box plots, or can they? Our client is asking for a crystal clear visual of what customers want from their local coffeeshop.</a:t>
            </a:r>
          </a:p>
          <a:p>
            <a:endParaRPr lang="en-US" dirty="0"/>
          </a:p>
          <a:p>
            <a:endParaRPr lang="en-US" dirty="0"/>
          </a:p>
        </p:txBody>
      </p:sp>
    </p:spTree>
    <p:extLst>
      <p:ext uri="{BB962C8B-B14F-4D97-AF65-F5344CB8AC3E}">
        <p14:creationId xmlns:p14="http://schemas.microsoft.com/office/powerpoint/2010/main" val="295264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ECD9-8309-4B5A-AEF8-9614051FB07D}"/>
              </a:ext>
            </a:extLst>
          </p:cNvPr>
          <p:cNvSpPr>
            <a:spLocks noGrp="1"/>
          </p:cNvSpPr>
          <p:nvPr>
            <p:ph type="title"/>
          </p:nvPr>
        </p:nvSpPr>
        <p:spPr/>
        <p:txBody>
          <a:bodyPr/>
          <a:lstStyle/>
          <a:p>
            <a:r>
              <a:rPr lang="en-US" b="1" u="sng" dirty="0"/>
              <a:t>Data Acquisition and Cleaning</a:t>
            </a:r>
            <a:br>
              <a:rPr lang="en-US" dirty="0"/>
            </a:br>
            <a:endParaRPr lang="en-US" dirty="0"/>
          </a:p>
        </p:txBody>
      </p:sp>
      <p:sp>
        <p:nvSpPr>
          <p:cNvPr id="3" name="Content Placeholder 2">
            <a:extLst>
              <a:ext uri="{FF2B5EF4-FFF2-40B4-BE49-F238E27FC236}">
                <a16:creationId xmlns:a16="http://schemas.microsoft.com/office/drawing/2014/main" id="{DE363F90-4E4C-473E-A340-C817C30DF027}"/>
              </a:ext>
            </a:extLst>
          </p:cNvPr>
          <p:cNvSpPr>
            <a:spLocks noGrp="1"/>
          </p:cNvSpPr>
          <p:nvPr>
            <p:ph idx="1"/>
          </p:nvPr>
        </p:nvSpPr>
        <p:spPr>
          <a:xfrm>
            <a:off x="1103312" y="2052918"/>
            <a:ext cx="10331127" cy="1595804"/>
          </a:xfrm>
        </p:spPr>
        <p:txBody>
          <a:bodyPr>
            <a:normAutofit fontScale="70000" lnSpcReduction="20000"/>
          </a:bodyPr>
          <a:lstStyle/>
          <a:p>
            <a:r>
              <a:rPr lang="en-US" dirty="0"/>
              <a:t>The first set of data was located on a Wikipedia site that gave the zip codes and their corresponding neighborhoods of Toronto. In order to “scrape” the data into a usable python data frame, a web scraping library named Beautiful Soup was needed. The data set had several completely missing, not assigned, and duplicate inputs. Once the data was cleaned to a workable level, a second data set was introduced. This data set gave the geospatial coordinates (latitude and longitude) of the neighborhoods of Toronto. The two data sets shared a common key of “Postal code” and could be merged on “Postal Code” since they shared the same values. The resulting data frame contained the postal code, neighborhood name, and coordinates of each neighborhood. </a:t>
            </a:r>
          </a:p>
          <a:p>
            <a:endParaRPr lang="en-US" dirty="0"/>
          </a:p>
        </p:txBody>
      </p:sp>
      <p:pic>
        <p:nvPicPr>
          <p:cNvPr id="4" name="Picture 3">
            <a:extLst>
              <a:ext uri="{FF2B5EF4-FFF2-40B4-BE49-F238E27FC236}">
                <a16:creationId xmlns:a16="http://schemas.microsoft.com/office/drawing/2014/main" id="{6D124365-9558-4A77-B9B8-906F9ED5BA91}"/>
              </a:ext>
            </a:extLst>
          </p:cNvPr>
          <p:cNvPicPr/>
          <p:nvPr/>
        </p:nvPicPr>
        <p:blipFill>
          <a:blip r:embed="rId2"/>
          <a:stretch>
            <a:fillRect/>
          </a:stretch>
        </p:blipFill>
        <p:spPr>
          <a:xfrm>
            <a:off x="3229715" y="3648722"/>
            <a:ext cx="4667250" cy="2381250"/>
          </a:xfrm>
          <a:prstGeom prst="rect">
            <a:avLst/>
          </a:prstGeom>
        </p:spPr>
      </p:pic>
    </p:spTree>
    <p:extLst>
      <p:ext uri="{BB962C8B-B14F-4D97-AF65-F5344CB8AC3E}">
        <p14:creationId xmlns:p14="http://schemas.microsoft.com/office/powerpoint/2010/main" val="372379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C720-8C6D-4381-8747-D64652C11DEA}"/>
              </a:ext>
            </a:extLst>
          </p:cNvPr>
          <p:cNvSpPr>
            <a:spLocks noGrp="1"/>
          </p:cNvSpPr>
          <p:nvPr>
            <p:ph type="title"/>
          </p:nvPr>
        </p:nvSpPr>
        <p:spPr/>
        <p:txBody>
          <a:bodyPr/>
          <a:lstStyle/>
          <a:p>
            <a:r>
              <a:rPr lang="en-US" dirty="0"/>
              <a:t>Using Foursquare API</a:t>
            </a:r>
          </a:p>
        </p:txBody>
      </p:sp>
      <p:sp>
        <p:nvSpPr>
          <p:cNvPr id="3" name="Content Placeholder 2">
            <a:extLst>
              <a:ext uri="{FF2B5EF4-FFF2-40B4-BE49-F238E27FC236}">
                <a16:creationId xmlns:a16="http://schemas.microsoft.com/office/drawing/2014/main" id="{19156352-72C9-4088-BBD3-1160D3745A00}"/>
              </a:ext>
            </a:extLst>
          </p:cNvPr>
          <p:cNvSpPr>
            <a:spLocks noGrp="1"/>
          </p:cNvSpPr>
          <p:nvPr>
            <p:ph idx="1"/>
          </p:nvPr>
        </p:nvSpPr>
        <p:spPr/>
        <p:txBody>
          <a:bodyPr>
            <a:normAutofit fontScale="70000" lnSpcReduction="20000"/>
          </a:bodyPr>
          <a:lstStyle/>
          <a:p>
            <a:r>
              <a:rPr lang="en-US" dirty="0"/>
              <a:t>The third and most crucial data source to our project was </a:t>
            </a:r>
            <a:r>
              <a:rPr lang="en-US" dirty="0" err="1"/>
              <a:t>FourSquare’s</a:t>
            </a:r>
            <a:r>
              <a:rPr lang="en-US" dirty="0"/>
              <a:t> Developer API. This API prepares searches based on the criteria needed and calls the application and asks for the search criteria to be met, then returns the results. The simplest analogy would be as follows:</a:t>
            </a:r>
          </a:p>
          <a:p>
            <a:pPr lvl="0"/>
            <a:r>
              <a:rPr lang="en-US" dirty="0"/>
              <a:t>Preparing to ask a very important question over the phone</a:t>
            </a:r>
          </a:p>
          <a:p>
            <a:pPr lvl="0"/>
            <a:r>
              <a:rPr lang="en-US" dirty="0"/>
              <a:t>Calling the person to ask the very important question</a:t>
            </a:r>
          </a:p>
          <a:p>
            <a:pPr lvl="0"/>
            <a:r>
              <a:rPr lang="en-US" dirty="0"/>
              <a:t>The person searches their mind for the right answer</a:t>
            </a:r>
          </a:p>
          <a:p>
            <a:pPr lvl="0"/>
            <a:r>
              <a:rPr lang="en-US" dirty="0"/>
              <a:t>They give their answer</a:t>
            </a:r>
          </a:p>
          <a:p>
            <a:pPr lvl="0"/>
            <a:r>
              <a:rPr lang="en-US" dirty="0"/>
              <a:t>We receive the answer and learn from it</a:t>
            </a:r>
          </a:p>
          <a:p>
            <a:r>
              <a:rPr lang="en-US" dirty="0"/>
              <a:t>We can relate this to asking somebody out on a date! But instead of spending hundreds of dollars on a date, we get very valuable data in return! Our call requires a client id, client secret, version date, latitude and longitude of Toronto, the radius of our search, and how many results we want back. Sample API call:</a:t>
            </a:r>
          </a:p>
          <a:p>
            <a:r>
              <a:rPr lang="en-US" dirty="0"/>
              <a:t>'https://api.foursquare.com/v2/venues/explore?&amp;</a:t>
            </a:r>
            <a:r>
              <a:rPr lang="en-US" dirty="0" err="1"/>
              <a:t>client_id</a:t>
            </a:r>
            <a:r>
              <a:rPr lang="en-US" dirty="0"/>
              <a:t>=GME5MSLHY0MRGQ42F1B2330DBM2CY4B2FTCY12OBVCYERREY&amp;client_secret=FLADA2ESTV0UC5UIUQXOCASDUOLLLY2TDAHEFL1DBI1UCJU5&amp;v=20180605&amp;ll=43.685347,-79.3381065&amp;radius=1000&amp;limit=20' </a:t>
            </a:r>
          </a:p>
          <a:p>
            <a:endParaRPr lang="en-US" dirty="0"/>
          </a:p>
        </p:txBody>
      </p:sp>
    </p:spTree>
    <p:extLst>
      <p:ext uri="{BB962C8B-B14F-4D97-AF65-F5344CB8AC3E}">
        <p14:creationId xmlns:p14="http://schemas.microsoft.com/office/powerpoint/2010/main" val="252475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2271-5315-4C36-9992-0EB0488D0A04}"/>
              </a:ext>
            </a:extLst>
          </p:cNvPr>
          <p:cNvSpPr>
            <a:spLocks noGrp="1"/>
          </p:cNvSpPr>
          <p:nvPr>
            <p:ph type="title"/>
          </p:nvPr>
        </p:nvSpPr>
        <p:spPr/>
        <p:txBody>
          <a:bodyPr/>
          <a:lstStyle/>
          <a:p>
            <a:r>
              <a:rPr lang="en-US" b="1" u="sng" dirty="0"/>
              <a:t>Data Exploration and Analysis</a:t>
            </a:r>
            <a:endParaRPr lang="en-US" dirty="0"/>
          </a:p>
        </p:txBody>
      </p:sp>
      <p:sp>
        <p:nvSpPr>
          <p:cNvPr id="3" name="Content Placeholder 2">
            <a:extLst>
              <a:ext uri="{FF2B5EF4-FFF2-40B4-BE49-F238E27FC236}">
                <a16:creationId xmlns:a16="http://schemas.microsoft.com/office/drawing/2014/main" id="{7D933F51-F782-459B-9E6F-F3C2804F01F3}"/>
              </a:ext>
            </a:extLst>
          </p:cNvPr>
          <p:cNvSpPr>
            <a:spLocks noGrp="1"/>
          </p:cNvSpPr>
          <p:nvPr>
            <p:ph idx="1"/>
          </p:nvPr>
        </p:nvSpPr>
        <p:spPr>
          <a:xfrm>
            <a:off x="1103312" y="2052918"/>
            <a:ext cx="9336088" cy="2052357"/>
          </a:xfrm>
        </p:spPr>
        <p:txBody>
          <a:bodyPr>
            <a:normAutofit fontScale="70000" lnSpcReduction="20000"/>
          </a:bodyPr>
          <a:lstStyle/>
          <a:p>
            <a:r>
              <a:rPr lang="en-US" dirty="0"/>
              <a:t>Each column contained the category of venue and how often they appeared in different neighborhoods. This information combined with the information we already had about neighborhoods and their locations allowed us to view specific venues located in specific neighborhoods and plot them visually. To plot them visually, they were clustered and grouped together by similarity and frequency of appearance per neighborhood. These clusters were then plotted on our map of Toronto from before. By calling for a specific category of venue,  a data set can be obtained containing information about specific venues such as location, unique ID, tips, menus, users who have been there, and, most importantly to our client, user reviews.  The venue Coffee was specified in the next API call and we received a json file that needed to be converted into a workable data frame. The desired columns were populated to give the following: </a:t>
            </a:r>
          </a:p>
        </p:txBody>
      </p:sp>
      <p:pic>
        <p:nvPicPr>
          <p:cNvPr id="12" name="Picture 11">
            <a:extLst>
              <a:ext uri="{FF2B5EF4-FFF2-40B4-BE49-F238E27FC236}">
                <a16:creationId xmlns:a16="http://schemas.microsoft.com/office/drawing/2014/main" id="{EE26A3BF-3C5F-410E-8EC8-7FEADA3BF07F}"/>
              </a:ext>
            </a:extLst>
          </p:cNvPr>
          <p:cNvPicPr/>
          <p:nvPr/>
        </p:nvPicPr>
        <p:blipFill>
          <a:blip r:embed="rId2"/>
          <a:stretch>
            <a:fillRect/>
          </a:stretch>
        </p:blipFill>
        <p:spPr>
          <a:xfrm>
            <a:off x="2000540" y="4304945"/>
            <a:ext cx="7848309" cy="965777"/>
          </a:xfrm>
          <a:prstGeom prst="rect">
            <a:avLst/>
          </a:prstGeom>
        </p:spPr>
      </p:pic>
    </p:spTree>
    <p:extLst>
      <p:ext uri="{BB962C8B-B14F-4D97-AF65-F5344CB8AC3E}">
        <p14:creationId xmlns:p14="http://schemas.microsoft.com/office/powerpoint/2010/main" val="363007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C700-21E7-41B6-A76C-2B7D557A0EDD}"/>
              </a:ext>
            </a:extLst>
          </p:cNvPr>
          <p:cNvSpPr>
            <a:spLocks noGrp="1"/>
          </p:cNvSpPr>
          <p:nvPr>
            <p:ph type="title"/>
          </p:nvPr>
        </p:nvSpPr>
        <p:spPr/>
        <p:txBody>
          <a:bodyPr/>
          <a:lstStyle/>
          <a:p>
            <a:r>
              <a:rPr lang="en-US" dirty="0"/>
              <a:t>Data Exploration (cont’d)</a:t>
            </a:r>
          </a:p>
        </p:txBody>
      </p:sp>
      <p:sp>
        <p:nvSpPr>
          <p:cNvPr id="3" name="Content Placeholder 2">
            <a:extLst>
              <a:ext uri="{FF2B5EF4-FFF2-40B4-BE49-F238E27FC236}">
                <a16:creationId xmlns:a16="http://schemas.microsoft.com/office/drawing/2014/main" id="{1A57EF4A-4C6D-4065-A9D4-99D1729946F3}"/>
              </a:ext>
            </a:extLst>
          </p:cNvPr>
          <p:cNvSpPr>
            <a:spLocks noGrp="1"/>
          </p:cNvSpPr>
          <p:nvPr>
            <p:ph idx="1"/>
          </p:nvPr>
        </p:nvSpPr>
        <p:spPr/>
        <p:txBody>
          <a:bodyPr/>
          <a:lstStyle/>
          <a:p>
            <a:r>
              <a:rPr lang="en-US" dirty="0"/>
              <a:t>In order to get the reviews from each location, the unique ID (last column) is needed to inquire </a:t>
            </a:r>
            <a:r>
              <a:rPr lang="en-US" dirty="0" err="1"/>
              <a:t>FourSquare</a:t>
            </a:r>
            <a:r>
              <a:rPr lang="en-US" dirty="0"/>
              <a:t> about each individual locations reviews. Once the call is prepared and made specifying an individual venue, two tips (reviews) were received at the most from each call. Unfortunately, </a:t>
            </a:r>
            <a:r>
              <a:rPr lang="en-US" dirty="0" err="1"/>
              <a:t>FourSquare</a:t>
            </a:r>
            <a:r>
              <a:rPr lang="en-US" dirty="0"/>
              <a:t> only allows two reviews to be returned if you aren’t willing to pay exorbitant amounts of money for more results.  Example of a tip received from our call on a specific coffee venue:</a:t>
            </a:r>
          </a:p>
          <a:p>
            <a:endParaRPr lang="en-US" dirty="0"/>
          </a:p>
          <a:p>
            <a:r>
              <a:rPr lang="en-US" dirty="0"/>
              <a:t> "Tried the </a:t>
            </a:r>
            <a:r>
              <a:rPr lang="en-US" dirty="0" err="1"/>
              <a:t>capuccino</a:t>
            </a:r>
            <a:r>
              <a:rPr lang="en-US" dirty="0"/>
              <a:t> (on the left) - was smoother &amp; less burnt tasting than most others I've been to but not the best. Owner was really friendly though and look at that amazing latte art! Try it out :)",</a:t>
            </a:r>
          </a:p>
          <a:p>
            <a:endParaRPr lang="en-US" dirty="0"/>
          </a:p>
        </p:txBody>
      </p:sp>
    </p:spTree>
    <p:extLst>
      <p:ext uri="{BB962C8B-B14F-4D97-AF65-F5344CB8AC3E}">
        <p14:creationId xmlns:p14="http://schemas.microsoft.com/office/powerpoint/2010/main" val="40448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D45D-80C4-46F2-832E-B83358C68D20}"/>
              </a:ext>
            </a:extLst>
          </p:cNvPr>
          <p:cNvSpPr>
            <a:spLocks noGrp="1"/>
          </p:cNvSpPr>
          <p:nvPr>
            <p:ph type="title"/>
          </p:nvPr>
        </p:nvSpPr>
        <p:spPr/>
        <p:txBody>
          <a:bodyPr/>
          <a:lstStyle/>
          <a:p>
            <a:r>
              <a:rPr lang="en-US" dirty="0"/>
              <a:t>Data analysis (cont’d)</a:t>
            </a:r>
          </a:p>
        </p:txBody>
      </p:sp>
      <p:sp>
        <p:nvSpPr>
          <p:cNvPr id="3" name="Content Placeholder 2">
            <a:extLst>
              <a:ext uri="{FF2B5EF4-FFF2-40B4-BE49-F238E27FC236}">
                <a16:creationId xmlns:a16="http://schemas.microsoft.com/office/drawing/2014/main" id="{6A0B1359-8E46-4A90-9FFF-F0DEE09B40E3}"/>
              </a:ext>
            </a:extLst>
          </p:cNvPr>
          <p:cNvSpPr>
            <a:spLocks noGrp="1"/>
          </p:cNvSpPr>
          <p:nvPr>
            <p:ph idx="1"/>
          </p:nvPr>
        </p:nvSpPr>
        <p:spPr/>
        <p:txBody>
          <a:bodyPr/>
          <a:lstStyle/>
          <a:p>
            <a:r>
              <a:rPr lang="en-US" dirty="0"/>
              <a:t>This is a very repetitive process at this rate. The </a:t>
            </a:r>
            <a:r>
              <a:rPr lang="en-US" dirty="0" err="1"/>
              <a:t>FourSquare</a:t>
            </a:r>
            <a:r>
              <a:rPr lang="en-US" dirty="0"/>
              <a:t> API only allows 2 reviews per call which is very limiting. For sake of space and for your sanity of reading, I repeated this process dozens of times in another notebook to compile a single very large text document. This text document included every review found on the top rated coffee shops in Toronto. I then loaded the file as CSV into a pandas </a:t>
            </a:r>
            <a:r>
              <a:rPr lang="en-US" dirty="0" err="1"/>
              <a:t>dataframe</a:t>
            </a:r>
            <a:r>
              <a:rPr lang="en-US" dirty="0"/>
              <a:t> to be able to generate our final visual, the word cloud.</a:t>
            </a:r>
          </a:p>
        </p:txBody>
      </p:sp>
    </p:spTree>
    <p:extLst>
      <p:ext uri="{BB962C8B-B14F-4D97-AF65-F5344CB8AC3E}">
        <p14:creationId xmlns:p14="http://schemas.microsoft.com/office/powerpoint/2010/main" val="98536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27DE-8415-4964-9C2B-AD723912AC95}"/>
              </a:ext>
            </a:extLst>
          </p:cNvPr>
          <p:cNvSpPr>
            <a:spLocks noGrp="1"/>
          </p:cNvSpPr>
          <p:nvPr>
            <p:ph type="title"/>
          </p:nvPr>
        </p:nvSpPr>
        <p:spPr/>
        <p:txBody>
          <a:bodyPr/>
          <a:lstStyle/>
          <a:p>
            <a:r>
              <a:rPr lang="en-US" dirty="0"/>
              <a:t>Results</a:t>
            </a:r>
            <a:br>
              <a:rPr lang="en-US" dirty="0"/>
            </a:br>
            <a:endParaRPr lang="en-US" dirty="0"/>
          </a:p>
        </p:txBody>
      </p:sp>
      <p:sp>
        <p:nvSpPr>
          <p:cNvPr id="3" name="Content Placeholder 2">
            <a:extLst>
              <a:ext uri="{FF2B5EF4-FFF2-40B4-BE49-F238E27FC236}">
                <a16:creationId xmlns:a16="http://schemas.microsoft.com/office/drawing/2014/main" id="{AE8BF0BF-8806-4510-BF42-17864920A667}"/>
              </a:ext>
            </a:extLst>
          </p:cNvPr>
          <p:cNvSpPr>
            <a:spLocks noGrp="1"/>
          </p:cNvSpPr>
          <p:nvPr>
            <p:ph idx="1"/>
          </p:nvPr>
        </p:nvSpPr>
        <p:spPr/>
        <p:txBody>
          <a:bodyPr>
            <a:normAutofit fontScale="85000" lnSpcReduction="20000"/>
          </a:bodyPr>
          <a:lstStyle/>
          <a:p>
            <a:r>
              <a:rPr lang="en-US" dirty="0"/>
              <a:t>A Word Cloud is a powerful visualization tool for text data. The cloud contains the words from a text document that appear most often. How often they appear is represented by the size of the word in the cloud. If a word appears two hundred times in a document, the word would be much larger in the cloud and taking up more room than a word that appeared only fifty times in the same document. Our text document containing reviews contained over six thousand words and an algorithm was run to count the frequencies of words while ignoring </a:t>
            </a:r>
            <a:r>
              <a:rPr lang="en-US" dirty="0" err="1"/>
              <a:t>Stopwords</a:t>
            </a:r>
            <a:r>
              <a:rPr lang="en-US" dirty="0"/>
              <a:t>. </a:t>
            </a:r>
            <a:r>
              <a:rPr lang="en-US" dirty="0" err="1"/>
              <a:t>Stopwords</a:t>
            </a:r>
            <a:r>
              <a:rPr lang="en-US" dirty="0"/>
              <a:t> are words that the algorithm and/or user can specify that should NOT be represented in the word cloud and should therefore not be counted. The data that was obtained showed the most common words that appeared in the text document and how many times they appeared. Some example common </a:t>
            </a:r>
            <a:r>
              <a:rPr lang="en-US" dirty="0" err="1"/>
              <a:t>Stopwords</a:t>
            </a:r>
            <a:r>
              <a:rPr lang="en-US" dirty="0"/>
              <a:t> are: a, the, well, be, I , in, etc. This feature ensures that we only receive relevant words such as nouns, verbs, and adjectives. The included </a:t>
            </a:r>
            <a:r>
              <a:rPr lang="en-US" dirty="0" err="1"/>
              <a:t>stopwords</a:t>
            </a:r>
            <a:r>
              <a:rPr lang="en-US" dirty="0"/>
              <a:t> certainly cut down on time needed to iterate through the entire text but we can add even more </a:t>
            </a:r>
            <a:r>
              <a:rPr lang="en-US" dirty="0" err="1"/>
              <a:t>stopwords</a:t>
            </a:r>
            <a:r>
              <a:rPr lang="en-US" dirty="0"/>
              <a:t> to the list to refine our results. Through several refinements of the </a:t>
            </a:r>
            <a:r>
              <a:rPr lang="en-US" dirty="0" err="1"/>
              <a:t>stopwords</a:t>
            </a:r>
            <a:r>
              <a:rPr lang="en-US" dirty="0"/>
              <a:t> and adjustments to the plot settings (colors, shape, font size, etc.), the final </a:t>
            </a:r>
            <a:r>
              <a:rPr lang="en-US" dirty="0" err="1"/>
              <a:t>wordcloud</a:t>
            </a:r>
            <a:r>
              <a:rPr lang="en-US" dirty="0"/>
              <a:t> shows the most relevant, valuable, and conceptually integral words that pertain to a successful coffeehouse.</a:t>
            </a:r>
          </a:p>
          <a:p>
            <a:endParaRPr lang="en-US" dirty="0"/>
          </a:p>
        </p:txBody>
      </p:sp>
    </p:spTree>
    <p:extLst>
      <p:ext uri="{BB962C8B-B14F-4D97-AF65-F5344CB8AC3E}">
        <p14:creationId xmlns:p14="http://schemas.microsoft.com/office/powerpoint/2010/main" val="360247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AAF2-0DD0-4D61-850A-6C330E5ED3E4}"/>
              </a:ext>
            </a:extLst>
          </p:cNvPr>
          <p:cNvSpPr>
            <a:spLocks noGrp="1"/>
          </p:cNvSpPr>
          <p:nvPr>
            <p:ph type="title"/>
          </p:nvPr>
        </p:nvSpPr>
        <p:spPr/>
        <p:txBody>
          <a:bodyPr/>
          <a:lstStyle/>
          <a:p>
            <a:r>
              <a:rPr lang="en-US" dirty="0"/>
              <a:t>Final Visual (</a:t>
            </a:r>
            <a:r>
              <a:rPr lang="en-US" dirty="0" err="1"/>
              <a:t>Wordcloud</a:t>
            </a:r>
            <a:r>
              <a:rPr lang="en-US" dirty="0"/>
              <a:t>)</a:t>
            </a:r>
          </a:p>
        </p:txBody>
      </p:sp>
      <p:pic>
        <p:nvPicPr>
          <p:cNvPr id="2050" name="Picture 2">
            <a:extLst>
              <a:ext uri="{FF2B5EF4-FFF2-40B4-BE49-F238E27FC236}">
                <a16:creationId xmlns:a16="http://schemas.microsoft.com/office/drawing/2014/main" id="{F84A4BD9-F3A9-41DA-986D-2C6AD61949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3860" y="2289545"/>
            <a:ext cx="7266055" cy="3721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881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16</TotalTime>
  <Words>1299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Coursera Capstone  Battle of the Neighborhoods</vt:lpstr>
      <vt:lpstr>The Problem</vt:lpstr>
      <vt:lpstr>Data Acquisition and Cleaning </vt:lpstr>
      <vt:lpstr>Using Foursquare API</vt:lpstr>
      <vt:lpstr>Data Exploration and Analysis</vt:lpstr>
      <vt:lpstr>Data Exploration (cont’d)</vt:lpstr>
      <vt:lpstr>Data analysis (cont’d)</vt:lpstr>
      <vt:lpstr>Results </vt:lpstr>
      <vt:lpstr>Final Visual (Wordcloud)</vt:lpstr>
      <vt:lpstr>Discussion/Conclusion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Battle of the Neighborhoods</dc:title>
  <dc:creator>Jordan Farmer</dc:creator>
  <cp:lastModifiedBy>Jordan Farmer</cp:lastModifiedBy>
  <cp:revision>2</cp:revision>
  <dcterms:created xsi:type="dcterms:W3CDTF">2020-05-05T23:50:38Z</dcterms:created>
  <dcterms:modified xsi:type="dcterms:W3CDTF">2020-05-06T00:07:06Z</dcterms:modified>
</cp:coreProperties>
</file>