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35" r:id="rId4"/>
    <p:sldId id="337" r:id="rId5"/>
    <p:sldId id="345" r:id="rId6"/>
    <p:sldId id="372" r:id="rId7"/>
    <p:sldId id="371" r:id="rId8"/>
    <p:sldId id="346" r:id="rId9"/>
    <p:sldId id="363" r:id="rId10"/>
    <p:sldId id="330" r:id="rId11"/>
    <p:sldId id="290" r:id="rId12"/>
  </p:sldIdLst>
  <p:sldSz cx="9144000" cy="5143500" type="screen16x9"/>
  <p:notesSz cx="9144000" cy="51435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D8525-98B0-4921-97EF-8906D961DAA9}" type="datetimeFigureOut">
              <a:rPr lang="en-US" smtClean="0"/>
              <a:t>09/01/2022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BC96F-DC81-4F58-9CA7-16DAB0BD87A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39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BC96F-DC81-4F58-9CA7-16DAB0BD87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7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09/01/2022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D4D4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09/01/2022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D4D4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09/01/2022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559040" y="4713808"/>
            <a:ext cx="1488941" cy="358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D4D4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09/01/2022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09/01/2022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5284" y="1799081"/>
            <a:ext cx="819343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4D4D4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9506" y="981837"/>
            <a:ext cx="8304987" cy="2000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09/01/2022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71640" y="4232363"/>
            <a:ext cx="337692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5" dirty="0">
                <a:solidFill>
                  <a:srgbClr val="999A97"/>
                </a:solidFill>
                <a:latin typeface="Arial"/>
                <a:cs typeface="Arial"/>
              </a:rPr>
              <a:t>AFORO255 TRAINING CENTER</a:t>
            </a:r>
            <a:br>
              <a:rPr lang="en-US" sz="1600" spc="-5" dirty="0">
                <a:solidFill>
                  <a:srgbClr val="999A97"/>
                </a:solidFill>
                <a:latin typeface="Arial"/>
                <a:cs typeface="Arial"/>
              </a:rPr>
            </a:br>
            <a:endParaRPr lang="en-US" sz="1600" spc="-5" dirty="0">
              <a:solidFill>
                <a:srgbClr val="999A97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6724" y="1270508"/>
            <a:ext cx="5723255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ADMINISTRADOR DE APLICACIONES</a:t>
            </a:r>
            <a:br>
              <a:rPr lang="en-US" spc="-10" dirty="0"/>
            </a:br>
            <a:endParaRPr spc="-8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993C00-088B-4375-AE4C-CC65580C7E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88188"/>
            <a:ext cx="1160463" cy="1193619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874360A1-F057-478E-9643-86605B05AA7C}"/>
              </a:ext>
            </a:extLst>
          </p:cNvPr>
          <p:cNvSpPr txBox="1"/>
          <p:nvPr/>
        </p:nvSpPr>
        <p:spPr>
          <a:xfrm>
            <a:off x="566724" y="2571750"/>
            <a:ext cx="4767276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1400" b="1" spc="-5" dirty="0">
                <a:solidFill>
                  <a:srgbClr val="4D4D4B"/>
                </a:solidFill>
                <a:latin typeface="Arial"/>
                <a:cs typeface="Arial"/>
              </a:rPr>
              <a:t>DOCKER – KUBERNETES - ISTIO</a:t>
            </a:r>
            <a:endParaRPr lang="en-US" sz="1400" b="1" spc="-5" dirty="0">
              <a:solidFill>
                <a:srgbClr val="4D4D4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" dirty="0">
                <a:solidFill>
                  <a:srgbClr val="4D4D4B"/>
                </a:solidFill>
                <a:latin typeface="Arial"/>
                <a:cs typeface="Arial"/>
              </a:rPr>
              <a:t>HELM</a:t>
            </a:r>
            <a:endParaRPr lang="en-US" sz="1400" spc="-10" dirty="0">
              <a:solidFill>
                <a:srgbClr val="4D4D4B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0EB981-B941-42BA-8438-863F209C0A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88188"/>
            <a:ext cx="1160463" cy="1193619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CABB71C1-6FC8-4E8D-BC5B-2B540D830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308217"/>
            <a:ext cx="202299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CAAC5E-64A1-44A4-BB43-9119338DA20D}"/>
              </a:ext>
            </a:extLst>
          </p:cNvPr>
          <p:cNvSpPr/>
          <p:nvPr/>
        </p:nvSpPr>
        <p:spPr>
          <a:xfrm>
            <a:off x="507099" y="742949"/>
            <a:ext cx="3988701" cy="443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1B1DA-9B45-4410-AA0B-E61D82B4C9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9050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00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1D8E274F-29D8-45F2-850C-216FC77BE6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2733" y="2219705"/>
            <a:ext cx="4175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¡Muchas</a:t>
            </a:r>
            <a:r>
              <a:rPr spc="-30" dirty="0"/>
              <a:t> </a:t>
            </a:r>
            <a:r>
              <a:rPr spc="-5" dirty="0"/>
              <a:t>gracias!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8AF47E-8C6C-457B-ADDD-18E68E2005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88188"/>
            <a:ext cx="1160463" cy="119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0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5D15C0-0B44-47B3-8A4C-3AACAE67C1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88188"/>
            <a:ext cx="1160463" cy="1193619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EA36652B-7B6E-4DF3-9D1C-C3905323BF4E}"/>
              </a:ext>
            </a:extLst>
          </p:cNvPr>
          <p:cNvSpPr txBox="1">
            <a:spLocks/>
          </p:cNvSpPr>
          <p:nvPr/>
        </p:nvSpPr>
        <p:spPr>
          <a:xfrm>
            <a:off x="415544" y="139065"/>
            <a:ext cx="1326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1" i="0">
                <a:solidFill>
                  <a:srgbClr val="4D4D4B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spc="-10" dirty="0"/>
              <a:t>Agenda</a:t>
            </a:r>
            <a:endParaRPr lang="en-US" sz="2800" kern="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77323F21-E93E-4EEA-8F81-04CBE5A21A81}"/>
              </a:ext>
            </a:extLst>
          </p:cNvPr>
          <p:cNvSpPr txBox="1"/>
          <p:nvPr/>
        </p:nvSpPr>
        <p:spPr>
          <a:xfrm>
            <a:off x="419506" y="981837"/>
            <a:ext cx="7161530" cy="1027204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sz="1800" spc="-5" dirty="0">
                <a:solidFill>
                  <a:srgbClr val="4D4D4B"/>
                </a:solidFill>
                <a:latin typeface="Arial"/>
                <a:cs typeface="Arial"/>
              </a:rPr>
              <a:t>Workshop Helm</a:t>
            </a: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endParaRPr lang="es-ES" sz="1800" spc="-5" dirty="0">
              <a:solidFill>
                <a:srgbClr val="4D4D4B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FBB64B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endParaRPr lang="en-US" sz="1800" spc="-5" dirty="0">
              <a:solidFill>
                <a:srgbClr val="4D4D4B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5544" y="1028094"/>
            <a:ext cx="4613656" cy="30861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spcBef>
                <a:spcPts val="105"/>
              </a:spcBef>
              <a:buClr>
                <a:srgbClr val="FBB64B"/>
              </a:buClr>
              <a:tabLst>
                <a:tab pos="299085" algn="l"/>
                <a:tab pos="299720" algn="l"/>
              </a:tabLst>
            </a:pPr>
            <a:r>
              <a:rPr lang="es-PE" b="1" spc="-5" dirty="0">
                <a:solidFill>
                  <a:srgbClr val="757574"/>
                </a:solidFill>
                <a:latin typeface="Arial"/>
                <a:cs typeface="Arial"/>
              </a:rPr>
              <a:t>El administrador de paquetes para </a:t>
            </a:r>
            <a:r>
              <a:rPr lang="es-PE" b="1" spc="-5" dirty="0" err="1">
                <a:solidFill>
                  <a:srgbClr val="757574"/>
                </a:solidFill>
                <a:latin typeface="Arial"/>
                <a:cs typeface="Arial"/>
              </a:rPr>
              <a:t>Kubernetes</a:t>
            </a:r>
            <a:r>
              <a:rPr lang="es-PE" b="1" spc="-5" dirty="0">
                <a:solidFill>
                  <a:srgbClr val="757574"/>
                </a:solidFill>
                <a:latin typeface="Arial"/>
                <a:cs typeface="Arial"/>
              </a:rPr>
              <a:t>.</a:t>
            </a:r>
          </a:p>
          <a:p>
            <a:pPr marL="12065">
              <a:spcBef>
                <a:spcPts val="105"/>
              </a:spcBef>
              <a:buClr>
                <a:srgbClr val="FBB64B"/>
              </a:buClr>
              <a:tabLst>
                <a:tab pos="299085" algn="l"/>
                <a:tab pos="299720" algn="l"/>
              </a:tabLst>
            </a:pPr>
            <a:r>
              <a:rPr lang="es-PE" spc="-5" dirty="0">
                <a:solidFill>
                  <a:srgbClr val="757574"/>
                </a:solidFill>
                <a:latin typeface="Arial"/>
                <a:cs typeface="Arial"/>
              </a:rPr>
              <a:t>Es una herramienta para gestionar recursos empaquetados y preconfigurados de </a:t>
            </a:r>
            <a:r>
              <a:rPr lang="es-PE" spc="-5" dirty="0" err="1">
                <a:solidFill>
                  <a:srgbClr val="757574"/>
                </a:solidFill>
                <a:latin typeface="Arial"/>
                <a:cs typeface="Arial"/>
              </a:rPr>
              <a:t>Kubernetes</a:t>
            </a:r>
            <a:r>
              <a:rPr lang="es-PE" spc="-5" dirty="0">
                <a:solidFill>
                  <a:srgbClr val="757574"/>
                </a:solidFill>
                <a:latin typeface="Arial"/>
                <a:cs typeface="Arial"/>
              </a:rPr>
              <a:t>. Dicho de otra forma, Helm permite gestionar unas plantillas que facilitan la instalación de cualquier objeto de </a:t>
            </a:r>
            <a:r>
              <a:rPr lang="es-PE" spc="-5" dirty="0" err="1">
                <a:solidFill>
                  <a:srgbClr val="757574"/>
                </a:solidFill>
                <a:latin typeface="Arial"/>
                <a:cs typeface="Arial"/>
              </a:rPr>
              <a:t>Kubernetes</a:t>
            </a:r>
            <a:r>
              <a:rPr lang="es-PE" spc="-5" dirty="0">
                <a:solidFill>
                  <a:srgbClr val="757574"/>
                </a:solidFill>
                <a:latin typeface="Arial"/>
                <a:cs typeface="Arial"/>
              </a:rPr>
              <a:t> o derivados, por lo que no hace falta tener conocimientos avanzados de estos para desplegarlos.</a:t>
            </a:r>
          </a:p>
          <a:p>
            <a:pPr marL="12065">
              <a:spcBef>
                <a:spcPts val="105"/>
              </a:spcBef>
              <a:buClr>
                <a:srgbClr val="FBB64B"/>
              </a:buClr>
              <a:tabLst>
                <a:tab pos="299085" algn="l"/>
                <a:tab pos="299720" algn="l"/>
              </a:tabLst>
            </a:pPr>
            <a:endParaRPr lang="es-PE" spc="-5" dirty="0">
              <a:solidFill>
                <a:srgbClr val="757574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2292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419" sz="2800" spc="-5" dirty="0"/>
              <a:t>H</a:t>
            </a:r>
            <a:r>
              <a:rPr lang="es-PE" sz="2800" spc="-5" dirty="0"/>
              <a:t>ELM</a:t>
            </a:r>
            <a:endParaRPr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2B7BC-4534-417A-9FF7-E0E485E7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748169"/>
            <a:ext cx="1042506" cy="1261981"/>
          </a:xfrm>
          <a:prstGeom prst="rect">
            <a:avLst/>
          </a:prstGeom>
        </p:spPr>
      </p:pic>
      <p:sp>
        <p:nvSpPr>
          <p:cNvPr id="2" name="AutoShape 2" descr="Helm">
            <a:extLst>
              <a:ext uri="{FF2B5EF4-FFF2-40B4-BE49-F238E27FC236}">
                <a16:creationId xmlns:a16="http://schemas.microsoft.com/office/drawing/2014/main" id="{0EACD549-95F7-4762-A0BE-1507E66118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028" name="Picture 4" descr="Empezando con Helm">
            <a:extLst>
              <a:ext uri="{FF2B5EF4-FFF2-40B4-BE49-F238E27FC236}">
                <a16:creationId xmlns:a16="http://schemas.microsoft.com/office/drawing/2014/main" id="{0C1BE1EC-765A-47E4-8EDB-E76EE7D74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70" y="886752"/>
            <a:ext cx="34861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349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>
            <a:extLst>
              <a:ext uri="{FF2B5EF4-FFF2-40B4-BE49-F238E27FC236}">
                <a16:creationId xmlns:a16="http://schemas.microsoft.com/office/drawing/2014/main" id="{4AC524AE-FE84-4786-82BF-152574328C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50708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PE" sz="2800" spc="-5" dirty="0"/>
              <a:t>Arquitectura de </a:t>
            </a:r>
            <a:r>
              <a:rPr lang="es-PE" sz="2800" spc="-5" dirty="0" err="1"/>
              <a:t>Kubernetes</a:t>
            </a:r>
            <a:endParaRPr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C08981-FC64-4B20-8633-8E2661498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3790950"/>
            <a:ext cx="1042506" cy="1261981"/>
          </a:xfrm>
          <a:prstGeom prst="rect">
            <a:avLst/>
          </a:prstGeom>
        </p:spPr>
      </p:pic>
      <p:sp>
        <p:nvSpPr>
          <p:cNvPr id="2" name="AutoShape 2" descr="Arquitectura del clúster | Documentación de Kubernetes Engine">
            <a:extLst>
              <a:ext uri="{FF2B5EF4-FFF2-40B4-BE49-F238E27FC236}">
                <a16:creationId xmlns:a16="http://schemas.microsoft.com/office/drawing/2014/main" id="{76ACB673-EAD1-4A87-9BBE-A27D8CA66D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Arquitectura del clúster | Documentación de Kubernetes Engine">
            <a:extLst>
              <a:ext uri="{FF2B5EF4-FFF2-40B4-BE49-F238E27FC236}">
                <a16:creationId xmlns:a16="http://schemas.microsoft.com/office/drawing/2014/main" id="{FB760731-EDC4-49FD-B5EC-4B5205A9F6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91087" y="282234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Kubernetes Helm - Aqua">
            <a:extLst>
              <a:ext uri="{FF2B5EF4-FFF2-40B4-BE49-F238E27FC236}">
                <a16:creationId xmlns:a16="http://schemas.microsoft.com/office/drawing/2014/main" id="{773E4AEB-81F4-42D6-A182-1D4A80CCDB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" t="8005" r="6818" b="14304"/>
          <a:stretch/>
        </p:blipFill>
        <p:spPr bwMode="auto">
          <a:xfrm>
            <a:off x="1371600" y="1047751"/>
            <a:ext cx="6096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23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66710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PE" sz="2800" spc="-5" dirty="0"/>
              <a:t>Helm Charts</a:t>
            </a:r>
            <a:endParaRPr lang="es-PE" sz="2800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D1901B1A-2AA6-422A-89C0-1B0D9F867005}"/>
              </a:ext>
            </a:extLst>
          </p:cNvPr>
          <p:cNvSpPr txBox="1"/>
          <p:nvPr/>
        </p:nvSpPr>
        <p:spPr>
          <a:xfrm>
            <a:off x="415544" y="951102"/>
            <a:ext cx="8347456" cy="19524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buClr>
                <a:srgbClr val="FBB64B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s-PE" spc="-5" dirty="0">
                <a:solidFill>
                  <a:srgbClr val="757574"/>
                </a:solidFill>
                <a:latin typeface="Arial"/>
                <a:cs typeface="Arial"/>
              </a:rPr>
              <a:t>Con Helm Charts es posible crear, versionar y publicar una aplicación </a:t>
            </a:r>
            <a:r>
              <a:rPr lang="es-PE" spc="-5" dirty="0" err="1">
                <a:solidFill>
                  <a:srgbClr val="757574"/>
                </a:solidFill>
                <a:latin typeface="Arial"/>
                <a:cs typeface="Arial"/>
              </a:rPr>
              <a:t>Kubernetes</a:t>
            </a:r>
            <a:r>
              <a:rPr lang="es-PE" spc="-5" dirty="0">
                <a:solidFill>
                  <a:srgbClr val="757574"/>
                </a:solidFill>
                <a:latin typeface="Arial"/>
                <a:cs typeface="Arial"/>
              </a:rPr>
              <a:t>. Cuando usamos Helm Charts tenemos un asistente de optimización que facilita la administración e instalación de las aplicaciones </a:t>
            </a:r>
            <a:r>
              <a:rPr lang="es-PE" spc="-5" dirty="0" err="1">
                <a:solidFill>
                  <a:srgbClr val="757574"/>
                </a:solidFill>
                <a:latin typeface="Arial"/>
                <a:cs typeface="Arial"/>
              </a:rPr>
              <a:t>Kubernetes</a:t>
            </a:r>
            <a:r>
              <a:rPr lang="es-PE" spc="-5" dirty="0">
                <a:solidFill>
                  <a:srgbClr val="757574"/>
                </a:solidFill>
                <a:latin typeface="Arial"/>
                <a:cs typeface="Arial"/>
              </a:rPr>
              <a:t> y el proceso de empaquetamiento.</a:t>
            </a:r>
          </a:p>
          <a:p>
            <a:pPr marL="299085" indent="-287020">
              <a:lnSpc>
                <a:spcPct val="100000"/>
              </a:lnSpc>
              <a:buClr>
                <a:srgbClr val="FBB64B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endParaRPr lang="es-PE" spc="-5" dirty="0">
              <a:solidFill>
                <a:srgbClr val="757574"/>
              </a:solidFill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FBB64B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s-PE" spc="-5" dirty="0">
                <a:solidFill>
                  <a:srgbClr val="757574"/>
                </a:solidFill>
                <a:latin typeface="Arial"/>
                <a:cs typeface="Arial"/>
              </a:rPr>
              <a:t>Helm Charts se divide en dos vertientes: una parte es Helm, como cliente y la otra es </a:t>
            </a:r>
            <a:r>
              <a:rPr lang="es-PE" spc="-5" dirty="0" err="1">
                <a:solidFill>
                  <a:srgbClr val="757574"/>
                </a:solidFill>
                <a:latin typeface="Arial"/>
                <a:cs typeface="Arial"/>
              </a:rPr>
              <a:t>Tiller</a:t>
            </a:r>
            <a:r>
              <a:rPr lang="es-PE" spc="-5" dirty="0">
                <a:solidFill>
                  <a:srgbClr val="757574"/>
                </a:solidFill>
                <a:latin typeface="Arial"/>
                <a:cs typeface="Arial"/>
              </a:rPr>
              <a:t> como servidor.</a:t>
            </a:r>
            <a:endParaRPr lang="es-ES" spc="-5" dirty="0">
              <a:solidFill>
                <a:srgbClr val="757574"/>
              </a:solidFill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CE8483-A55E-4EC2-95D1-C2C36D4F6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596" y="3881519"/>
            <a:ext cx="1042506" cy="12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1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66710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PE" sz="2800" spc="-5" dirty="0" err="1"/>
              <a:t>Tiller</a:t>
            </a:r>
            <a:r>
              <a:rPr lang="es-PE" sz="2800" spc="-5" dirty="0"/>
              <a:t> - servidor de Helm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D1901B1A-2AA6-422A-89C0-1B0D9F867005}"/>
              </a:ext>
            </a:extLst>
          </p:cNvPr>
          <p:cNvSpPr txBox="1"/>
          <p:nvPr/>
        </p:nvSpPr>
        <p:spPr>
          <a:xfrm>
            <a:off x="415544" y="951102"/>
            <a:ext cx="8347456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buClr>
                <a:srgbClr val="FBB64B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s-PE" spc="-5" dirty="0" err="1">
                <a:solidFill>
                  <a:srgbClr val="757574"/>
                </a:solidFill>
                <a:latin typeface="Arial"/>
                <a:cs typeface="Arial"/>
              </a:rPr>
              <a:t>Tiller</a:t>
            </a:r>
            <a:r>
              <a:rPr lang="es-PE" spc="-5" dirty="0">
                <a:solidFill>
                  <a:srgbClr val="757574"/>
                </a:solidFill>
                <a:latin typeface="Arial"/>
                <a:cs typeface="Arial"/>
              </a:rPr>
              <a:t> es el componente que se encarga de la gestión de los Charts, específicamente en sus instalaciones. Interactúa directamente con el API de </a:t>
            </a:r>
            <a:r>
              <a:rPr lang="es-PE" spc="-5" dirty="0" err="1">
                <a:solidFill>
                  <a:srgbClr val="757574"/>
                </a:solidFill>
                <a:latin typeface="Arial"/>
                <a:cs typeface="Arial"/>
              </a:rPr>
              <a:t>Kubernetes</a:t>
            </a:r>
            <a:r>
              <a:rPr lang="es-PE" spc="-5" dirty="0">
                <a:solidFill>
                  <a:srgbClr val="757574"/>
                </a:solidFill>
                <a:latin typeface="Arial"/>
                <a:cs typeface="Arial"/>
              </a:rPr>
              <a:t> para instalar, actualizar, consultar y eliminar recursos </a:t>
            </a:r>
            <a:r>
              <a:rPr lang="es-PE" spc="-5" dirty="0" err="1">
                <a:solidFill>
                  <a:srgbClr val="757574"/>
                </a:solidFill>
                <a:latin typeface="Arial"/>
                <a:cs typeface="Arial"/>
              </a:rPr>
              <a:t>Kubernetes</a:t>
            </a:r>
            <a:r>
              <a:rPr lang="es-PE" spc="-5" dirty="0">
                <a:solidFill>
                  <a:srgbClr val="757574"/>
                </a:solidFill>
                <a:latin typeface="Arial"/>
                <a:cs typeface="Arial"/>
              </a:rPr>
              <a:t>. También almacena los objetos de cada </a:t>
            </a:r>
            <a:r>
              <a:rPr lang="es-PE" spc="-5" dirty="0" err="1">
                <a:solidFill>
                  <a:srgbClr val="757574"/>
                </a:solidFill>
                <a:latin typeface="Arial"/>
                <a:cs typeface="Arial"/>
              </a:rPr>
              <a:t>release</a:t>
            </a:r>
            <a:r>
              <a:rPr lang="es-PE" spc="-5" dirty="0">
                <a:solidFill>
                  <a:srgbClr val="757574"/>
                </a:solidFill>
                <a:latin typeface="Arial"/>
                <a:cs typeface="Arial"/>
              </a:rPr>
              <a:t> o distribución.</a:t>
            </a:r>
            <a:endParaRPr lang="es-ES" spc="-5" dirty="0">
              <a:solidFill>
                <a:srgbClr val="757574"/>
              </a:solidFill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CE8483-A55E-4EC2-95D1-C2C36D4F6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596" y="3881519"/>
            <a:ext cx="1042506" cy="12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4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66710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800" spc="-5" dirty="0" err="1"/>
              <a:t>Helm</a:t>
            </a:r>
            <a:r>
              <a:rPr lang="pt-BR" sz="2800" spc="-5" dirty="0"/>
              <a:t> - </a:t>
            </a:r>
            <a:r>
              <a:rPr lang="pt-BR" sz="2800" spc="-5" dirty="0" err="1"/>
              <a:t>el</a:t>
            </a:r>
            <a:r>
              <a:rPr lang="pt-BR" sz="2800" spc="-5" dirty="0"/>
              <a:t> cliente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D1901B1A-2AA6-422A-89C0-1B0D9F867005}"/>
              </a:ext>
            </a:extLst>
          </p:cNvPr>
          <p:cNvSpPr txBox="1"/>
          <p:nvPr/>
        </p:nvSpPr>
        <p:spPr>
          <a:xfrm>
            <a:off x="415544" y="951102"/>
            <a:ext cx="8347456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buClr>
                <a:srgbClr val="FBB64B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es-PE" spc="-5" dirty="0">
                <a:solidFill>
                  <a:srgbClr val="757574"/>
                </a:solidFill>
                <a:latin typeface="Arial"/>
                <a:cs typeface="Arial"/>
              </a:rPr>
              <a:t>Por su parte, Helm se ejecuta directamente en un equipo o en el dispositivo elegido para la ejecución. Los paquetes Helm están compuestos de una descripción del paquete y de archivos contenedores de manifiestos </a:t>
            </a:r>
            <a:r>
              <a:rPr lang="es-PE" spc="-5" dirty="0" err="1">
                <a:solidFill>
                  <a:srgbClr val="757574"/>
                </a:solidFill>
                <a:latin typeface="Arial"/>
                <a:cs typeface="Arial"/>
              </a:rPr>
              <a:t>Kubernetes</a:t>
            </a:r>
            <a:r>
              <a:rPr lang="es-PE" spc="-5" dirty="0">
                <a:solidFill>
                  <a:srgbClr val="757574"/>
                </a:solidFill>
                <a:latin typeface="Arial"/>
                <a:cs typeface="Arial"/>
              </a:rPr>
              <a:t>.</a:t>
            </a:r>
            <a:endParaRPr lang="es-ES" spc="-5" dirty="0">
              <a:solidFill>
                <a:srgbClr val="757574"/>
              </a:solidFill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CE8483-A55E-4EC2-95D1-C2C36D4F6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596" y="3881519"/>
            <a:ext cx="1042506" cy="12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7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9946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PE" sz="2800" spc="-5" dirty="0"/>
              <a:t>Beneficios de Helm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D1901B1A-2AA6-422A-89C0-1B0D9F867005}"/>
              </a:ext>
            </a:extLst>
          </p:cNvPr>
          <p:cNvSpPr txBox="1"/>
          <p:nvPr/>
        </p:nvSpPr>
        <p:spPr>
          <a:xfrm>
            <a:off x="609600" y="819150"/>
            <a:ext cx="8077200" cy="269112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815" indent="-285750">
              <a:lnSpc>
                <a:spcPct val="100000"/>
              </a:lnSpc>
              <a:buClr>
                <a:srgbClr val="FBB64B"/>
              </a:buClr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lang="es-PE" spc="-5" dirty="0">
                <a:solidFill>
                  <a:srgbClr val="757574"/>
                </a:solidFill>
                <a:latin typeface="Arial"/>
                <a:cs typeface="Arial"/>
              </a:rPr>
              <a:t>Al crear cartas de navegación de Helm, los Helm Charts sirven para describir incluso las aplicaciones más complejas. Ofrecen una instalación repetible de la aplicación, manteniendo un único punto de control.</a:t>
            </a:r>
          </a:p>
          <a:p>
            <a:pPr marL="297815" indent="-285750">
              <a:lnSpc>
                <a:spcPct val="100000"/>
              </a:lnSpc>
              <a:buClr>
                <a:srgbClr val="FBB64B"/>
              </a:buClr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endParaRPr lang="es-ES" spc="-5" dirty="0">
              <a:solidFill>
                <a:srgbClr val="757574"/>
              </a:solidFill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buClr>
                <a:srgbClr val="FBB64B"/>
              </a:buClr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lang="es-PE" spc="-5" dirty="0">
                <a:solidFill>
                  <a:srgbClr val="757574"/>
                </a:solidFill>
                <a:latin typeface="Arial"/>
                <a:cs typeface="Arial"/>
              </a:rPr>
              <a:t>Las actualizaciones de Helm Charts son sencillas y más fáciles de utilizar para los desarrolladores. Los Helm Charts buscan ser fáciles de versionar, compartir y alojar a través de tecnologías </a:t>
            </a:r>
            <a:r>
              <a:rPr lang="es-PE" spc="-5" dirty="0" err="1">
                <a:solidFill>
                  <a:srgbClr val="757574"/>
                </a:solidFill>
                <a:latin typeface="Arial"/>
                <a:cs typeface="Arial"/>
              </a:rPr>
              <a:t>cloud</a:t>
            </a:r>
            <a:r>
              <a:rPr lang="es-PE" spc="-5" dirty="0">
                <a:solidFill>
                  <a:srgbClr val="757574"/>
                </a:solidFill>
                <a:latin typeface="Arial"/>
                <a:cs typeface="Arial"/>
              </a:rPr>
              <a:t>.</a:t>
            </a:r>
          </a:p>
          <a:p>
            <a:pPr marL="297815" indent="-285750">
              <a:lnSpc>
                <a:spcPct val="100000"/>
              </a:lnSpc>
              <a:buClr>
                <a:srgbClr val="FBB64B"/>
              </a:buClr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endParaRPr lang="es-PE" sz="1600" spc="-5" dirty="0">
              <a:solidFill>
                <a:srgbClr val="757574"/>
              </a:solidFill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buClr>
                <a:srgbClr val="FBB64B"/>
              </a:buClr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endParaRPr lang="es-ES" sz="1600" spc="-5" dirty="0">
              <a:solidFill>
                <a:srgbClr val="757574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buClr>
                <a:srgbClr val="FBB64B"/>
              </a:buClr>
              <a:tabLst>
                <a:tab pos="299085" algn="l"/>
                <a:tab pos="299720" algn="l"/>
              </a:tabLst>
            </a:pPr>
            <a:endParaRPr lang="es-ES" sz="1600" spc="-5" dirty="0">
              <a:solidFill>
                <a:srgbClr val="757574"/>
              </a:solidFill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CE8483-A55E-4EC2-95D1-C2C36D4F6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596" y="3881519"/>
            <a:ext cx="1042506" cy="12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2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5544" y="139065"/>
            <a:ext cx="49946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PE" sz="2800" spc="-5" dirty="0"/>
              <a:t>Repositorios de Helm</a:t>
            </a:r>
            <a:endParaRPr lang="es-PE" sz="2800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D1901B1A-2AA6-422A-89C0-1B0D9F867005}"/>
              </a:ext>
            </a:extLst>
          </p:cNvPr>
          <p:cNvSpPr txBox="1"/>
          <p:nvPr/>
        </p:nvSpPr>
        <p:spPr>
          <a:xfrm>
            <a:off x="457200" y="742950"/>
            <a:ext cx="8001000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815" indent="-285750">
              <a:buClr>
                <a:srgbClr val="FBB64B"/>
              </a:buClr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lang="es-PE" spc="-5" dirty="0">
                <a:solidFill>
                  <a:srgbClr val="757574"/>
                </a:solidFill>
                <a:latin typeface="Arial"/>
                <a:cs typeface="Arial"/>
              </a:rPr>
              <a:t>Podemos encontrar Helm Charts públicos en repositorios de Helm, por ejemplo </a:t>
            </a:r>
            <a:r>
              <a:rPr lang="es-PE" spc="-5" dirty="0" err="1">
                <a:solidFill>
                  <a:srgbClr val="757574"/>
                </a:solidFill>
                <a:latin typeface="Arial"/>
                <a:cs typeface="Arial"/>
              </a:rPr>
              <a:t>Artifact</a:t>
            </a:r>
            <a:r>
              <a:rPr lang="es-PE" spc="-5" dirty="0">
                <a:solidFill>
                  <a:srgbClr val="757574"/>
                </a:solidFill>
                <a:latin typeface="Arial"/>
                <a:cs typeface="Arial"/>
              </a:rPr>
              <a:t> Hub</a:t>
            </a:r>
            <a:r>
              <a:rPr lang="es-ES" sz="1600" spc="-5" dirty="0">
                <a:solidFill>
                  <a:srgbClr val="757574"/>
                </a:solidFill>
                <a:latin typeface="Arial"/>
                <a:cs typeface="Arial"/>
              </a:rPr>
              <a:t> o</a:t>
            </a:r>
            <a:r>
              <a:rPr lang="es-PE" spc="-5" dirty="0">
                <a:solidFill>
                  <a:srgbClr val="757574"/>
                </a:solidFill>
                <a:latin typeface="Arial"/>
                <a:cs typeface="Arial"/>
              </a:rPr>
              <a:t> </a:t>
            </a:r>
            <a:r>
              <a:rPr lang="es-PE" spc="-5" dirty="0" err="1">
                <a:solidFill>
                  <a:srgbClr val="757574"/>
                </a:solidFill>
                <a:latin typeface="Arial"/>
                <a:cs typeface="Arial"/>
              </a:rPr>
              <a:t>Kubeapps</a:t>
            </a:r>
            <a:r>
              <a:rPr lang="es-PE" spc="-5" dirty="0">
                <a:solidFill>
                  <a:srgbClr val="757574"/>
                </a:solidFill>
                <a:latin typeface="Arial"/>
                <a:cs typeface="Arial"/>
              </a:rPr>
              <a:t> Hub. El repositorio distribuido de gráficos de Helm de la comunidad se encuentra en </a:t>
            </a:r>
            <a:r>
              <a:rPr lang="es-PE" spc="-5" dirty="0" err="1">
                <a:solidFill>
                  <a:srgbClr val="757574"/>
                </a:solidFill>
                <a:latin typeface="Arial"/>
                <a:cs typeface="Arial"/>
              </a:rPr>
              <a:t>Artifact</a:t>
            </a:r>
            <a:r>
              <a:rPr lang="es-PE" spc="-5" dirty="0">
                <a:solidFill>
                  <a:srgbClr val="757574"/>
                </a:solidFill>
                <a:latin typeface="Arial"/>
                <a:cs typeface="Arial"/>
              </a:rPr>
              <a:t> Hub</a:t>
            </a:r>
            <a:endParaRPr lang="es-ES" sz="1600" spc="-5" dirty="0">
              <a:solidFill>
                <a:srgbClr val="757574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buClr>
                <a:srgbClr val="FBB64B"/>
              </a:buClr>
              <a:tabLst>
                <a:tab pos="299085" algn="l"/>
                <a:tab pos="299720" algn="l"/>
              </a:tabLst>
            </a:pPr>
            <a:endParaRPr lang="es-ES" sz="1600" spc="-5" dirty="0">
              <a:solidFill>
                <a:srgbClr val="757574"/>
              </a:solidFill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CE8483-A55E-4EC2-95D1-C2C36D4F6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294" y="3881519"/>
            <a:ext cx="1042506" cy="126198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60A264E-E067-44F1-A6B1-BA0303099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85950"/>
            <a:ext cx="6629400" cy="297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61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86CE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1091</TotalTime>
  <Words>349</Words>
  <Application>Microsoft Office PowerPoint</Application>
  <PresentationFormat>Presentación en pantalla (16:9)</PresentationFormat>
  <Paragraphs>28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ADMINISTRADOR DE APLICACIONES </vt:lpstr>
      <vt:lpstr>Presentación de PowerPoint</vt:lpstr>
      <vt:lpstr>HELM</vt:lpstr>
      <vt:lpstr>Arquitectura de Kubernetes</vt:lpstr>
      <vt:lpstr>Helm Charts</vt:lpstr>
      <vt:lpstr>Tiller - servidor de Helm</vt:lpstr>
      <vt:lpstr>Helm - el cliente</vt:lpstr>
      <vt:lpstr>Beneficios de Helm</vt:lpstr>
      <vt:lpstr>Repositorios de Helm</vt:lpstr>
      <vt:lpstr>Presentación de PowerPoint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Comenzando a usar los  servicios de AWS</dc:title>
  <dc:creator>Mayron Frank Curay Alvarado</dc:creator>
  <cp:lastModifiedBy>Ivan Cuadros Altamirano</cp:lastModifiedBy>
  <cp:revision>61</cp:revision>
  <dcterms:created xsi:type="dcterms:W3CDTF">2020-08-13T20:32:40Z</dcterms:created>
  <dcterms:modified xsi:type="dcterms:W3CDTF">2022-01-09T23:58:40Z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2020-08-13T00:00:00Z</vt:filetime>
  </property>
</Properties>
</file>