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92" r:id="rId3"/>
    <p:sldId id="257" r:id="rId4"/>
    <p:sldId id="364" r:id="rId5"/>
    <p:sldId id="368" r:id="rId6"/>
    <p:sldId id="366" r:id="rId7"/>
    <p:sldId id="367" r:id="rId8"/>
    <p:sldId id="344" r:id="rId9"/>
    <p:sldId id="361" r:id="rId10"/>
    <p:sldId id="330" r:id="rId11"/>
    <p:sldId id="345" r:id="rId12"/>
    <p:sldId id="346" r:id="rId13"/>
    <p:sldId id="347" r:id="rId14"/>
    <p:sldId id="348" r:id="rId15"/>
    <p:sldId id="353" r:id="rId16"/>
    <p:sldId id="354" r:id="rId17"/>
    <p:sldId id="355" r:id="rId18"/>
    <p:sldId id="357" r:id="rId19"/>
    <p:sldId id="362" r:id="rId20"/>
    <p:sldId id="363" r:id="rId21"/>
    <p:sldId id="359" r:id="rId22"/>
    <p:sldId id="360" r:id="rId23"/>
    <p:sldId id="290" r:id="rId24"/>
  </p:sldIdLst>
  <p:sldSz cx="9144000" cy="5143500" type="screen16x9"/>
  <p:notesSz cx="9144000" cy="51435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3" d="100"/>
          <a:sy n="143" d="100"/>
        </p:scale>
        <p:origin x="68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36D8525-98B0-4921-97EF-8906D961DAA9}" type="datetimeFigureOut">
              <a:rPr lang="en-US" smtClean="0"/>
              <a:t>28/01/2022</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86BC96F-DC81-4F58-9CA7-16DAB0BD87A1}" type="slidenum">
              <a:rPr lang="en-US" smtClean="0"/>
              <a:t>‹Nº›</a:t>
            </a:fld>
            <a:endParaRPr lang="en-US"/>
          </a:p>
        </p:txBody>
      </p:sp>
    </p:spTree>
    <p:extLst>
      <p:ext uri="{BB962C8B-B14F-4D97-AF65-F5344CB8AC3E}">
        <p14:creationId xmlns:p14="http://schemas.microsoft.com/office/powerpoint/2010/main" val="676639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6</a:t>
            </a:fld>
            <a:endParaRPr lang="en-US"/>
          </a:p>
        </p:txBody>
      </p:sp>
    </p:spTree>
    <p:extLst>
      <p:ext uri="{BB962C8B-B14F-4D97-AF65-F5344CB8AC3E}">
        <p14:creationId xmlns:p14="http://schemas.microsoft.com/office/powerpoint/2010/main" val="2683464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22</a:t>
            </a:fld>
            <a:endParaRPr lang="en-US"/>
          </a:p>
        </p:txBody>
      </p:sp>
    </p:spTree>
    <p:extLst>
      <p:ext uri="{BB962C8B-B14F-4D97-AF65-F5344CB8AC3E}">
        <p14:creationId xmlns:p14="http://schemas.microsoft.com/office/powerpoint/2010/main" val="1360883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7</a:t>
            </a:fld>
            <a:endParaRPr lang="en-US"/>
          </a:p>
        </p:txBody>
      </p:sp>
    </p:spTree>
    <p:extLst>
      <p:ext uri="{BB962C8B-B14F-4D97-AF65-F5344CB8AC3E}">
        <p14:creationId xmlns:p14="http://schemas.microsoft.com/office/powerpoint/2010/main" val="1204350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10</a:t>
            </a:fld>
            <a:endParaRPr lang="en-US"/>
          </a:p>
        </p:txBody>
      </p:sp>
    </p:spTree>
    <p:extLst>
      <p:ext uri="{BB962C8B-B14F-4D97-AF65-F5344CB8AC3E}">
        <p14:creationId xmlns:p14="http://schemas.microsoft.com/office/powerpoint/2010/main" val="2593274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11</a:t>
            </a:fld>
            <a:endParaRPr lang="en-US"/>
          </a:p>
        </p:txBody>
      </p:sp>
    </p:spTree>
    <p:extLst>
      <p:ext uri="{BB962C8B-B14F-4D97-AF65-F5344CB8AC3E}">
        <p14:creationId xmlns:p14="http://schemas.microsoft.com/office/powerpoint/2010/main" val="936328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13</a:t>
            </a:fld>
            <a:endParaRPr lang="en-US"/>
          </a:p>
        </p:txBody>
      </p:sp>
    </p:spTree>
    <p:extLst>
      <p:ext uri="{BB962C8B-B14F-4D97-AF65-F5344CB8AC3E}">
        <p14:creationId xmlns:p14="http://schemas.microsoft.com/office/powerpoint/2010/main" val="875678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14</a:t>
            </a:fld>
            <a:endParaRPr lang="en-US"/>
          </a:p>
        </p:txBody>
      </p:sp>
    </p:spTree>
    <p:extLst>
      <p:ext uri="{BB962C8B-B14F-4D97-AF65-F5344CB8AC3E}">
        <p14:creationId xmlns:p14="http://schemas.microsoft.com/office/powerpoint/2010/main" val="3313907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16</a:t>
            </a:fld>
            <a:endParaRPr lang="en-US"/>
          </a:p>
        </p:txBody>
      </p:sp>
    </p:spTree>
    <p:extLst>
      <p:ext uri="{BB962C8B-B14F-4D97-AF65-F5344CB8AC3E}">
        <p14:creationId xmlns:p14="http://schemas.microsoft.com/office/powerpoint/2010/main" val="116210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17</a:t>
            </a:fld>
            <a:endParaRPr lang="en-US"/>
          </a:p>
        </p:txBody>
      </p:sp>
    </p:spTree>
    <p:extLst>
      <p:ext uri="{BB962C8B-B14F-4D97-AF65-F5344CB8AC3E}">
        <p14:creationId xmlns:p14="http://schemas.microsoft.com/office/powerpoint/2010/main" val="3572893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21</a:t>
            </a:fld>
            <a:endParaRPr lang="en-US"/>
          </a:p>
        </p:txBody>
      </p:sp>
    </p:spTree>
    <p:extLst>
      <p:ext uri="{BB962C8B-B14F-4D97-AF65-F5344CB8AC3E}">
        <p14:creationId xmlns:p14="http://schemas.microsoft.com/office/powerpoint/2010/main" val="1409078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28/01/2022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28/01/2022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28/01/2022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559040" y="4713808"/>
            <a:ext cx="1488941" cy="358063"/>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28/01/2022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28/01/2022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75284" y="1799081"/>
            <a:ext cx="8193430" cy="1244600"/>
          </a:xfrm>
          <a:prstGeom prst="rect">
            <a:avLst/>
          </a:prstGeom>
        </p:spPr>
        <p:txBody>
          <a:bodyPr wrap="square" lIns="0" tIns="0" rIns="0" bIns="0">
            <a:spAutoFit/>
          </a:bodyPr>
          <a:lstStyle>
            <a:lvl1pPr>
              <a:defRPr sz="4000" b="1" i="0">
                <a:solidFill>
                  <a:srgbClr val="4D4D4B"/>
                </a:solidFill>
                <a:latin typeface="Arial"/>
                <a:cs typeface="Arial"/>
              </a:defRPr>
            </a:lvl1pPr>
          </a:lstStyle>
          <a:p>
            <a:endParaRPr/>
          </a:p>
        </p:txBody>
      </p:sp>
      <p:sp>
        <p:nvSpPr>
          <p:cNvPr id="3" name="Holder 3"/>
          <p:cNvSpPr>
            <a:spLocks noGrp="1"/>
          </p:cNvSpPr>
          <p:nvPr>
            <p:ph type="body" idx="1"/>
          </p:nvPr>
        </p:nvSpPr>
        <p:spPr>
          <a:xfrm>
            <a:off x="419506" y="981837"/>
            <a:ext cx="8304987" cy="20008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28/01/2022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571640" y="4232363"/>
            <a:ext cx="3376929" cy="505267"/>
          </a:xfrm>
          <a:prstGeom prst="rect">
            <a:avLst/>
          </a:prstGeom>
        </p:spPr>
        <p:txBody>
          <a:bodyPr vert="horz" wrap="square" lIns="0" tIns="12700" rIns="0" bIns="0" rtlCol="0">
            <a:spAutoFit/>
          </a:bodyPr>
          <a:lstStyle/>
          <a:p>
            <a:pPr marL="12700">
              <a:lnSpc>
                <a:spcPct val="100000"/>
              </a:lnSpc>
              <a:spcBef>
                <a:spcPts val="100"/>
              </a:spcBef>
            </a:pPr>
            <a:r>
              <a:rPr lang="en-US" sz="1600" spc="-5" dirty="0">
                <a:solidFill>
                  <a:srgbClr val="999A97"/>
                </a:solidFill>
                <a:latin typeface="Arial"/>
                <a:cs typeface="Arial"/>
              </a:rPr>
              <a:t>AFORO255 TRAINING CENTER</a:t>
            </a:r>
            <a:br>
              <a:rPr lang="en-US" sz="1600" spc="-5" dirty="0">
                <a:solidFill>
                  <a:srgbClr val="999A97"/>
                </a:solidFill>
                <a:latin typeface="Arial"/>
                <a:cs typeface="Arial"/>
              </a:rPr>
            </a:br>
            <a:endParaRPr lang="en-US" sz="1600" spc="-5" dirty="0">
              <a:solidFill>
                <a:srgbClr val="999A97"/>
              </a:solidFill>
              <a:latin typeface="Arial"/>
              <a:cs typeface="Arial"/>
            </a:endParaRPr>
          </a:p>
        </p:txBody>
      </p:sp>
      <p:sp>
        <p:nvSpPr>
          <p:cNvPr id="5" name="object 5"/>
          <p:cNvSpPr txBox="1">
            <a:spLocks noGrp="1"/>
          </p:cNvSpPr>
          <p:nvPr>
            <p:ph type="title"/>
          </p:nvPr>
        </p:nvSpPr>
        <p:spPr>
          <a:xfrm>
            <a:off x="566724" y="1270508"/>
            <a:ext cx="5723255" cy="1858842"/>
          </a:xfrm>
          <a:prstGeom prst="rect">
            <a:avLst/>
          </a:prstGeom>
        </p:spPr>
        <p:txBody>
          <a:bodyPr vert="horz" wrap="square" lIns="0" tIns="12065" rIns="0" bIns="0" rtlCol="0">
            <a:spAutoFit/>
          </a:bodyPr>
          <a:lstStyle/>
          <a:p>
            <a:pPr marL="12700" marR="5080">
              <a:lnSpc>
                <a:spcPct val="100000"/>
              </a:lnSpc>
              <a:spcBef>
                <a:spcPts val="95"/>
              </a:spcBef>
            </a:pPr>
            <a:r>
              <a:rPr lang="en-US" spc="-10" dirty="0"/>
              <a:t>ADMINISTRADOR DE APLICACIONES</a:t>
            </a:r>
            <a:br>
              <a:rPr lang="en-US" spc="-10" dirty="0"/>
            </a:br>
            <a:endParaRPr spc="-80" dirty="0"/>
          </a:p>
        </p:txBody>
      </p:sp>
      <p:pic>
        <p:nvPicPr>
          <p:cNvPr id="9" name="Picture 8">
            <a:extLst>
              <a:ext uri="{FF2B5EF4-FFF2-40B4-BE49-F238E27FC236}">
                <a16:creationId xmlns:a16="http://schemas.microsoft.com/office/drawing/2014/main" id="{3F993C00-088B-4375-AE4C-CC65580C7E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6" name="object 4">
            <a:extLst>
              <a:ext uri="{FF2B5EF4-FFF2-40B4-BE49-F238E27FC236}">
                <a16:creationId xmlns:a16="http://schemas.microsoft.com/office/drawing/2014/main" id="{874360A1-F057-478E-9643-86605B05AA7C}"/>
              </a:ext>
            </a:extLst>
          </p:cNvPr>
          <p:cNvSpPr txBox="1"/>
          <p:nvPr/>
        </p:nvSpPr>
        <p:spPr>
          <a:xfrm>
            <a:off x="566724" y="2571750"/>
            <a:ext cx="4767276" cy="456535"/>
          </a:xfrm>
          <a:prstGeom prst="rect">
            <a:avLst/>
          </a:prstGeom>
        </p:spPr>
        <p:txBody>
          <a:bodyPr vert="horz" wrap="square" lIns="0" tIns="12700" rIns="0" bIns="0" rtlCol="0">
            <a:spAutoFit/>
          </a:bodyPr>
          <a:lstStyle/>
          <a:p>
            <a:pPr marL="12700">
              <a:lnSpc>
                <a:spcPct val="100000"/>
              </a:lnSpc>
              <a:spcBef>
                <a:spcPts val="100"/>
              </a:spcBef>
            </a:pPr>
            <a:r>
              <a:rPr lang="es-PE" sz="1400" b="1" spc="-5" dirty="0">
                <a:solidFill>
                  <a:srgbClr val="4D4D4B"/>
                </a:solidFill>
                <a:latin typeface="Arial"/>
                <a:cs typeface="Arial"/>
              </a:rPr>
              <a:t>DOCKER – KUBERNETES - ISTIO</a:t>
            </a:r>
            <a:endParaRPr lang="en-US" sz="1400" b="1" spc="-5" dirty="0">
              <a:solidFill>
                <a:srgbClr val="4D4D4B"/>
              </a:solidFill>
              <a:latin typeface="Arial"/>
              <a:cs typeface="Arial"/>
            </a:endParaRPr>
          </a:p>
          <a:p>
            <a:pPr marL="12700">
              <a:lnSpc>
                <a:spcPct val="100000"/>
              </a:lnSpc>
              <a:spcBef>
                <a:spcPts val="100"/>
              </a:spcBef>
            </a:pPr>
            <a:r>
              <a:rPr lang="en-US" sz="1400" b="1" spc="-5" dirty="0">
                <a:solidFill>
                  <a:srgbClr val="4D4D4B"/>
                </a:solidFill>
                <a:latin typeface="Arial"/>
                <a:cs typeface="Arial"/>
              </a:rPr>
              <a:t>SESION V</a:t>
            </a:r>
            <a:endParaRPr lang="en-US" sz="1400" spc="-10" dirty="0">
              <a:solidFill>
                <a:srgbClr val="4D4D4B"/>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ubernetes Liveness and Readiness Probes - The IT Hollow">
            <a:extLst>
              <a:ext uri="{FF2B5EF4-FFF2-40B4-BE49-F238E27FC236}">
                <a16:creationId xmlns:a16="http://schemas.microsoft.com/office/drawing/2014/main" id="{02DE09BF-7DEA-48DA-990A-E47F7F950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8" y="609600"/>
            <a:ext cx="8582025" cy="39243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4700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1752302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47480"/>
            <a:ext cx="8728456" cy="443070"/>
          </a:xfrm>
          <a:prstGeom prst="rect">
            <a:avLst/>
          </a:prstGeom>
        </p:spPr>
        <p:txBody>
          <a:bodyPr vert="horz" wrap="square" lIns="0" tIns="12065" rIns="0" bIns="0" rtlCol="0">
            <a:spAutoFit/>
          </a:bodyPr>
          <a:lstStyle/>
          <a:p>
            <a:pPr marL="12700" algn="l">
              <a:spcBef>
                <a:spcPts val="95"/>
              </a:spcBef>
            </a:pPr>
            <a:r>
              <a:rPr lang="es-419" sz="2800" spc="-5" dirty="0" err="1"/>
              <a:t>ConfigMaps</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457200" y="885288"/>
            <a:ext cx="7924800" cy="2773195"/>
          </a:xfrm>
          <a:prstGeom prst="rect">
            <a:avLst/>
          </a:prstGeom>
        </p:spPr>
        <p:txBody>
          <a:bodyPr vert="horz" wrap="square" lIns="0" tIns="13335" rIns="0" bIns="0" rtlCol="0">
            <a:spAutoFit/>
          </a:bodyPr>
          <a:lstStyle/>
          <a:p>
            <a:pPr marL="297815" indent="-285750">
              <a:spcBef>
                <a:spcPts val="105"/>
              </a:spcBef>
              <a:buClr>
                <a:srgbClr val="FBB64B"/>
              </a:buClr>
              <a:buFont typeface="Wingdings" panose="05000000000000000000" pitchFamily="2" charset="2"/>
              <a:buChar char="§"/>
              <a:tabLst>
                <a:tab pos="299085" algn="l"/>
                <a:tab pos="299720" algn="l"/>
              </a:tabLst>
            </a:pPr>
            <a:r>
              <a:rPr lang="es-PE" sz="1600" spc="-5" dirty="0">
                <a:solidFill>
                  <a:srgbClr val="757574"/>
                </a:solidFill>
                <a:latin typeface="Arial"/>
                <a:cs typeface="Arial"/>
              </a:rPr>
              <a:t>Un </a:t>
            </a:r>
            <a:r>
              <a:rPr lang="es-PE" sz="1600" spc="-5" dirty="0" err="1">
                <a:solidFill>
                  <a:srgbClr val="757574"/>
                </a:solidFill>
                <a:latin typeface="Arial"/>
                <a:cs typeface="Arial"/>
              </a:rPr>
              <a:t>configmap</a:t>
            </a:r>
            <a:r>
              <a:rPr lang="es-PE" sz="1600" spc="-5" dirty="0">
                <a:solidFill>
                  <a:srgbClr val="757574"/>
                </a:solidFill>
                <a:latin typeface="Arial"/>
                <a:cs typeface="Arial"/>
              </a:rPr>
              <a:t> es un objeto de la API utilizado para almacenar datos no confidenciales en el formato clave-valor. Los </a:t>
            </a:r>
            <a:r>
              <a:rPr lang="es-PE" sz="1600" spc="-5" dirty="0" err="1">
                <a:solidFill>
                  <a:srgbClr val="757574"/>
                </a:solidFill>
                <a:latin typeface="Arial"/>
                <a:cs typeface="Arial"/>
              </a:rPr>
              <a:t>Pods</a:t>
            </a:r>
            <a:r>
              <a:rPr lang="es-PE" sz="1600" spc="-5" dirty="0">
                <a:solidFill>
                  <a:srgbClr val="757574"/>
                </a:solidFill>
                <a:latin typeface="Arial"/>
                <a:cs typeface="Arial"/>
              </a:rPr>
              <a:t> pueden utilizar los </a:t>
            </a:r>
            <a:r>
              <a:rPr lang="es-PE" sz="1600" spc="-5" dirty="0" err="1">
                <a:solidFill>
                  <a:srgbClr val="757574"/>
                </a:solidFill>
                <a:latin typeface="Arial"/>
                <a:cs typeface="Arial"/>
              </a:rPr>
              <a:t>ConfigMaps</a:t>
            </a:r>
            <a:r>
              <a:rPr lang="es-PE" sz="1600" spc="-5" dirty="0">
                <a:solidFill>
                  <a:srgbClr val="757574"/>
                </a:solidFill>
                <a:latin typeface="Arial"/>
                <a:cs typeface="Arial"/>
              </a:rPr>
              <a:t> como variables de entorno, argumentos de la </a:t>
            </a:r>
            <a:r>
              <a:rPr lang="es-PE" sz="1600" spc="-5" dirty="0" err="1">
                <a:solidFill>
                  <a:srgbClr val="757574"/>
                </a:solidFill>
                <a:latin typeface="Arial"/>
                <a:cs typeface="Arial"/>
              </a:rPr>
              <a:t>linea</a:t>
            </a:r>
            <a:r>
              <a:rPr lang="es-PE" sz="1600" spc="-5" dirty="0">
                <a:solidFill>
                  <a:srgbClr val="757574"/>
                </a:solidFill>
                <a:latin typeface="Arial"/>
                <a:cs typeface="Arial"/>
              </a:rPr>
              <a:t> de comandos o como ficheros de configuración en un Volumen.</a:t>
            </a:r>
          </a:p>
          <a:p>
            <a:pPr marL="297815" indent="-285750">
              <a:spcBef>
                <a:spcPts val="105"/>
              </a:spcBef>
              <a:buClr>
                <a:srgbClr val="FBB64B"/>
              </a:buClr>
              <a:buFont typeface="Wingdings" panose="05000000000000000000" pitchFamily="2" charset="2"/>
              <a:buChar char="§"/>
              <a:tabLst>
                <a:tab pos="299085" algn="l"/>
                <a:tab pos="299720" algn="l"/>
              </a:tabLst>
            </a:pPr>
            <a:endParaRPr lang="es-PE" sz="1600" spc="-5" dirty="0">
              <a:solidFill>
                <a:srgbClr val="757574"/>
              </a:solidFill>
              <a:latin typeface="Arial"/>
              <a:cs typeface="Arial"/>
            </a:endParaRPr>
          </a:p>
          <a:p>
            <a:pPr marL="297815" indent="-285750">
              <a:spcBef>
                <a:spcPts val="105"/>
              </a:spcBef>
              <a:buClr>
                <a:srgbClr val="FBB64B"/>
              </a:buClr>
              <a:buFont typeface="Wingdings" panose="05000000000000000000" pitchFamily="2" charset="2"/>
              <a:buChar char="§"/>
              <a:tabLst>
                <a:tab pos="299085" algn="l"/>
                <a:tab pos="299720" algn="l"/>
              </a:tabLst>
            </a:pPr>
            <a:r>
              <a:rPr lang="es-PE" sz="1600" spc="-5" dirty="0">
                <a:solidFill>
                  <a:srgbClr val="757574"/>
                </a:solidFill>
                <a:latin typeface="Arial"/>
                <a:cs typeface="Arial"/>
              </a:rPr>
              <a:t>Un </a:t>
            </a:r>
            <a:r>
              <a:rPr lang="es-PE" sz="1600" spc="-5" dirty="0" err="1">
                <a:solidFill>
                  <a:srgbClr val="757574"/>
                </a:solidFill>
                <a:latin typeface="Arial"/>
                <a:cs typeface="Arial"/>
              </a:rPr>
              <a:t>ConfigMap</a:t>
            </a:r>
            <a:r>
              <a:rPr lang="es-PE" sz="1600" spc="-5" dirty="0">
                <a:solidFill>
                  <a:srgbClr val="757574"/>
                </a:solidFill>
                <a:latin typeface="Arial"/>
                <a:cs typeface="Arial"/>
              </a:rPr>
              <a:t> te permite desacoplar la configuración de un entorno específico de una imagen de contenedor, así las aplicaciones son fácilmente portables.</a:t>
            </a:r>
          </a:p>
          <a:p>
            <a:pPr marL="297815" indent="-285750">
              <a:spcBef>
                <a:spcPts val="105"/>
              </a:spcBef>
              <a:buClr>
                <a:srgbClr val="FBB64B"/>
              </a:buClr>
              <a:buFont typeface="Wingdings" panose="05000000000000000000" pitchFamily="2" charset="2"/>
              <a:buChar char="§"/>
              <a:tabLst>
                <a:tab pos="299085" algn="l"/>
                <a:tab pos="299720" algn="l"/>
              </a:tabLst>
            </a:pPr>
            <a:endParaRPr lang="es-PE" sz="1600" spc="-5" dirty="0">
              <a:solidFill>
                <a:srgbClr val="757574"/>
              </a:solidFill>
              <a:latin typeface="Arial"/>
              <a:cs typeface="Arial"/>
            </a:endParaRPr>
          </a:p>
          <a:p>
            <a:pPr marL="297815" indent="-285750">
              <a:spcBef>
                <a:spcPts val="105"/>
              </a:spcBef>
              <a:buClr>
                <a:srgbClr val="FBB64B"/>
              </a:buClr>
              <a:buFont typeface="Wingdings" panose="05000000000000000000" pitchFamily="2" charset="2"/>
              <a:buChar char="§"/>
              <a:tabLst>
                <a:tab pos="299085" algn="l"/>
                <a:tab pos="299720" algn="l"/>
              </a:tabLst>
            </a:pPr>
            <a:r>
              <a:rPr lang="es-PE" sz="1600" b="1" spc="-5" dirty="0">
                <a:solidFill>
                  <a:srgbClr val="FF0000"/>
                </a:solidFill>
                <a:latin typeface="Arial"/>
                <a:cs typeface="Arial"/>
              </a:rPr>
              <a:t>Precaución: </a:t>
            </a:r>
            <a:r>
              <a:rPr lang="es-PE" sz="1600" spc="-5" dirty="0" err="1">
                <a:solidFill>
                  <a:srgbClr val="757574"/>
                </a:solidFill>
                <a:latin typeface="Arial"/>
                <a:cs typeface="Arial"/>
              </a:rPr>
              <a:t>ConfigMap</a:t>
            </a:r>
            <a:r>
              <a:rPr lang="es-PE" sz="1600" spc="-5" dirty="0">
                <a:solidFill>
                  <a:srgbClr val="757574"/>
                </a:solidFill>
                <a:latin typeface="Arial"/>
                <a:cs typeface="Arial"/>
              </a:rPr>
              <a:t> no proporciona encriptación. Si los datos que quieres almacenar son confidenciales, utiliza un </a:t>
            </a:r>
            <a:r>
              <a:rPr lang="es-PE" sz="1600" spc="-5" dirty="0" err="1">
                <a:solidFill>
                  <a:srgbClr val="757574"/>
                </a:solidFill>
                <a:latin typeface="Arial"/>
                <a:cs typeface="Arial"/>
              </a:rPr>
              <a:t>Secret</a:t>
            </a:r>
            <a:r>
              <a:rPr lang="es-PE" sz="1600" spc="-5" dirty="0">
                <a:solidFill>
                  <a:srgbClr val="757574"/>
                </a:solidFill>
                <a:latin typeface="Arial"/>
                <a:cs typeface="Arial"/>
              </a:rPr>
              <a:t> en lugar de un </a:t>
            </a:r>
            <a:r>
              <a:rPr lang="es-PE" sz="1600" spc="-5" dirty="0" err="1">
                <a:solidFill>
                  <a:srgbClr val="757574"/>
                </a:solidFill>
                <a:latin typeface="Arial"/>
                <a:cs typeface="Arial"/>
              </a:rPr>
              <a:t>ConfigMap</a:t>
            </a:r>
            <a:r>
              <a:rPr lang="es-PE" sz="1600" spc="-5" dirty="0">
                <a:solidFill>
                  <a:srgbClr val="757574"/>
                </a:solidFill>
                <a:latin typeface="Arial"/>
                <a:cs typeface="Arial"/>
              </a:rPr>
              <a:t>, o utiliza otras herramientas externas para mantener los datos seguros.</a:t>
            </a:r>
          </a:p>
        </p:txBody>
      </p:sp>
      <p:pic>
        <p:nvPicPr>
          <p:cNvPr id="7" name="Picture 7">
            <a:extLst>
              <a:ext uri="{FF2B5EF4-FFF2-40B4-BE49-F238E27FC236}">
                <a16:creationId xmlns:a16="http://schemas.microsoft.com/office/drawing/2014/main" id="{3461678A-FE10-478B-AF35-AD8B9BD005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3996219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Kubernetes - ConfigMaps - The IT Hollow">
            <a:extLst>
              <a:ext uri="{FF2B5EF4-FFF2-40B4-BE49-F238E27FC236}">
                <a16:creationId xmlns:a16="http://schemas.microsoft.com/office/drawing/2014/main" id="{57203A52-217D-483F-8A9B-31DC93B863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0"/>
            <a:ext cx="8380413" cy="5143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3803740"/>
            <a:ext cx="1160463" cy="1193619"/>
          </a:xfrm>
          <a:prstGeom prst="rect">
            <a:avLst/>
          </a:prstGeom>
        </p:spPr>
      </p:pic>
    </p:spTree>
    <p:extLst>
      <p:ext uri="{BB962C8B-B14F-4D97-AF65-F5344CB8AC3E}">
        <p14:creationId xmlns:p14="http://schemas.microsoft.com/office/powerpoint/2010/main" val="895437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1095879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5528056" cy="443070"/>
          </a:xfrm>
          <a:prstGeom prst="rect">
            <a:avLst/>
          </a:prstGeom>
        </p:spPr>
        <p:txBody>
          <a:bodyPr vert="horz" wrap="square" lIns="0" tIns="12065" rIns="0" bIns="0" rtlCol="0">
            <a:spAutoFit/>
          </a:bodyPr>
          <a:lstStyle/>
          <a:p>
            <a:pPr marL="12700" algn="l">
              <a:spcBef>
                <a:spcPts val="95"/>
              </a:spcBef>
            </a:pPr>
            <a:r>
              <a:rPr lang="es-PE" sz="2800" spc="-5" dirty="0" err="1"/>
              <a:t>Secrets</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457200" y="971550"/>
            <a:ext cx="7924800" cy="2255105"/>
          </a:xfrm>
          <a:prstGeom prst="rect">
            <a:avLst/>
          </a:prstGeom>
        </p:spPr>
        <p:txBody>
          <a:bodyPr vert="horz" wrap="square" lIns="0" tIns="13335" rIns="0" bIns="0" rtlCol="0">
            <a:spAutoFit/>
          </a:bodyPr>
          <a:lstStyle/>
          <a:p>
            <a:pPr marL="297815" indent="-285750">
              <a:spcBef>
                <a:spcPts val="105"/>
              </a:spcBef>
              <a:buClr>
                <a:srgbClr val="FBB64B"/>
              </a:buClr>
              <a:buFont typeface="Wingdings" panose="05000000000000000000" pitchFamily="2" charset="2"/>
              <a:buChar char="§"/>
              <a:tabLst>
                <a:tab pos="299085" algn="l"/>
                <a:tab pos="299720" algn="l"/>
              </a:tabLst>
            </a:pPr>
            <a:r>
              <a:rPr lang="es-PE" sz="1600" spc="-5" dirty="0">
                <a:solidFill>
                  <a:srgbClr val="757574"/>
                </a:solidFill>
                <a:latin typeface="Arial"/>
                <a:cs typeface="Arial"/>
              </a:rPr>
              <a:t>Los objetos de tipo </a:t>
            </a:r>
            <a:r>
              <a:rPr lang="es-PE" sz="1600" spc="-5" dirty="0" err="1">
                <a:solidFill>
                  <a:srgbClr val="757574"/>
                </a:solidFill>
                <a:latin typeface="Arial"/>
                <a:cs typeface="Arial"/>
              </a:rPr>
              <a:t>Secret</a:t>
            </a:r>
            <a:r>
              <a:rPr lang="es-PE" sz="1600" spc="-5" dirty="0">
                <a:solidFill>
                  <a:srgbClr val="757574"/>
                </a:solidFill>
                <a:latin typeface="Arial"/>
                <a:cs typeface="Arial"/>
              </a:rPr>
              <a:t> en </a:t>
            </a:r>
            <a:r>
              <a:rPr lang="es-PE" sz="1600" spc="-5" dirty="0" err="1">
                <a:solidFill>
                  <a:srgbClr val="757574"/>
                </a:solidFill>
                <a:latin typeface="Arial"/>
                <a:cs typeface="Arial"/>
              </a:rPr>
              <a:t>Kubernetes</a:t>
            </a:r>
            <a:r>
              <a:rPr lang="es-PE" sz="1600" spc="-5" dirty="0">
                <a:solidFill>
                  <a:srgbClr val="757574"/>
                </a:solidFill>
                <a:latin typeface="Arial"/>
                <a:cs typeface="Arial"/>
              </a:rPr>
              <a:t> te permiten almacenar y administrar información confidencial, como contraseñas, tokens OAuth y llaves </a:t>
            </a:r>
            <a:r>
              <a:rPr lang="es-PE" sz="1600" spc="-5" dirty="0" err="1">
                <a:solidFill>
                  <a:srgbClr val="757574"/>
                </a:solidFill>
                <a:latin typeface="Arial"/>
                <a:cs typeface="Arial"/>
              </a:rPr>
              <a:t>ssh</a:t>
            </a:r>
            <a:r>
              <a:rPr lang="es-PE" sz="1600" spc="-5" dirty="0">
                <a:solidFill>
                  <a:srgbClr val="757574"/>
                </a:solidFill>
                <a:latin typeface="Arial"/>
                <a:cs typeface="Arial"/>
              </a:rPr>
              <a:t>. Poniendo esta información en un </a:t>
            </a:r>
            <a:r>
              <a:rPr lang="es-PE" sz="1600" spc="-5" dirty="0" err="1">
                <a:solidFill>
                  <a:srgbClr val="757574"/>
                </a:solidFill>
                <a:latin typeface="Arial"/>
                <a:cs typeface="Arial"/>
              </a:rPr>
              <a:t>Secret</a:t>
            </a:r>
            <a:r>
              <a:rPr lang="es-PE" sz="1600" spc="-5" dirty="0">
                <a:solidFill>
                  <a:srgbClr val="757574"/>
                </a:solidFill>
                <a:latin typeface="Arial"/>
                <a:cs typeface="Arial"/>
              </a:rPr>
              <a:t> es más seguro y más flexible que ponerlo en la definición de un </a:t>
            </a:r>
            <a:r>
              <a:rPr lang="es-PE" sz="1600" spc="-5" dirty="0" err="1">
                <a:solidFill>
                  <a:srgbClr val="757574"/>
                </a:solidFill>
                <a:latin typeface="Arial"/>
                <a:cs typeface="Arial"/>
              </a:rPr>
              <a:t>Pod</a:t>
            </a:r>
            <a:r>
              <a:rPr lang="es-PE" sz="1600" spc="-5" dirty="0">
                <a:solidFill>
                  <a:srgbClr val="757574"/>
                </a:solidFill>
                <a:latin typeface="Arial"/>
                <a:cs typeface="Arial"/>
              </a:rPr>
              <a:t> o en un container </a:t>
            </a:r>
            <a:r>
              <a:rPr lang="es-PE" sz="1600" spc="-5" dirty="0" err="1">
                <a:solidFill>
                  <a:srgbClr val="757574"/>
                </a:solidFill>
                <a:latin typeface="Arial"/>
                <a:cs typeface="Arial"/>
              </a:rPr>
              <a:t>image</a:t>
            </a:r>
            <a:r>
              <a:rPr lang="es-PE" sz="1600" spc="-5" dirty="0">
                <a:solidFill>
                  <a:srgbClr val="757574"/>
                </a:solidFill>
                <a:latin typeface="Arial"/>
                <a:cs typeface="Arial"/>
              </a:rPr>
              <a:t>. Un objeto de tipo </a:t>
            </a:r>
            <a:r>
              <a:rPr lang="es-PE" sz="1600" spc="-5" dirty="0" err="1">
                <a:solidFill>
                  <a:srgbClr val="757574"/>
                </a:solidFill>
                <a:latin typeface="Arial"/>
                <a:cs typeface="Arial"/>
              </a:rPr>
              <a:t>Secret</a:t>
            </a:r>
            <a:r>
              <a:rPr lang="es-PE" sz="1600" spc="-5" dirty="0">
                <a:solidFill>
                  <a:srgbClr val="757574"/>
                </a:solidFill>
                <a:latin typeface="Arial"/>
                <a:cs typeface="Arial"/>
              </a:rPr>
              <a:t> permite mayor control sobre como se usa la información, y reduce el riesgo de </a:t>
            </a:r>
            <a:r>
              <a:rPr lang="es-PE" sz="1600" spc="-5" dirty="0" err="1">
                <a:solidFill>
                  <a:srgbClr val="757574"/>
                </a:solidFill>
                <a:latin typeface="Arial"/>
                <a:cs typeface="Arial"/>
              </a:rPr>
              <a:t>exposicición</a:t>
            </a:r>
            <a:r>
              <a:rPr lang="es-PE" sz="1600" spc="-5" dirty="0">
                <a:solidFill>
                  <a:srgbClr val="757574"/>
                </a:solidFill>
                <a:latin typeface="Arial"/>
                <a:cs typeface="Arial"/>
              </a:rPr>
              <a:t> accidental.</a:t>
            </a:r>
          </a:p>
          <a:p>
            <a:pPr marL="297815" indent="-285750">
              <a:spcBef>
                <a:spcPts val="105"/>
              </a:spcBef>
              <a:buClr>
                <a:srgbClr val="FBB64B"/>
              </a:buClr>
              <a:buFont typeface="Wingdings" panose="05000000000000000000" pitchFamily="2" charset="2"/>
              <a:buChar char="§"/>
              <a:tabLst>
                <a:tab pos="299085" algn="l"/>
                <a:tab pos="299720" algn="l"/>
              </a:tabLst>
            </a:pPr>
            <a:endParaRPr lang="es-PE" sz="1600" spc="-5" dirty="0">
              <a:solidFill>
                <a:srgbClr val="757574"/>
              </a:solidFill>
              <a:latin typeface="Arial"/>
              <a:cs typeface="Arial"/>
            </a:endParaRPr>
          </a:p>
          <a:p>
            <a:pPr marL="297815" indent="-285750">
              <a:spcBef>
                <a:spcPts val="105"/>
              </a:spcBef>
              <a:buClr>
                <a:srgbClr val="FBB64B"/>
              </a:buClr>
              <a:buFont typeface="Wingdings" panose="05000000000000000000" pitchFamily="2" charset="2"/>
              <a:buChar char="§"/>
              <a:tabLst>
                <a:tab pos="299085" algn="l"/>
                <a:tab pos="299720" algn="l"/>
              </a:tabLst>
            </a:pPr>
            <a:r>
              <a:rPr lang="es-PE" sz="1600" spc="-5" dirty="0">
                <a:solidFill>
                  <a:srgbClr val="757574"/>
                </a:solidFill>
                <a:latin typeface="Arial"/>
                <a:cs typeface="Arial"/>
              </a:rPr>
              <a:t>El uso de </a:t>
            </a:r>
            <a:r>
              <a:rPr lang="es-PE" sz="1600" spc="-5" dirty="0" err="1">
                <a:solidFill>
                  <a:srgbClr val="757574"/>
                </a:solidFill>
                <a:latin typeface="Arial"/>
                <a:cs typeface="Arial"/>
              </a:rPr>
              <a:t>Secrets</a:t>
            </a:r>
            <a:r>
              <a:rPr lang="es-PE" sz="1600" spc="-5" dirty="0">
                <a:solidFill>
                  <a:srgbClr val="757574"/>
                </a:solidFill>
                <a:latin typeface="Arial"/>
                <a:cs typeface="Arial"/>
              </a:rPr>
              <a:t> le brinda control sobre cómo se usan los datos confidenciales y reduce el riesgo de exponer los datos a usuarios no autorizados.</a:t>
            </a:r>
          </a:p>
        </p:txBody>
      </p:sp>
      <p:pic>
        <p:nvPicPr>
          <p:cNvPr id="7" name="Picture 7">
            <a:extLst>
              <a:ext uri="{FF2B5EF4-FFF2-40B4-BE49-F238E27FC236}">
                <a16:creationId xmlns:a16="http://schemas.microsoft.com/office/drawing/2014/main" id="{3461678A-FE10-478B-AF35-AD8B9BD005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1121615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Kubernetes - Secrets - The IT Hollow">
            <a:extLst>
              <a:ext uri="{FF2B5EF4-FFF2-40B4-BE49-F238E27FC236}">
                <a16:creationId xmlns:a16="http://schemas.microsoft.com/office/drawing/2014/main" id="{76D52131-FE29-4C07-BEFC-D599D42B8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185738"/>
            <a:ext cx="7962900" cy="47720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3921376"/>
            <a:ext cx="1160463" cy="1193619"/>
          </a:xfrm>
          <a:prstGeom prst="rect">
            <a:avLst/>
          </a:prstGeom>
        </p:spPr>
      </p:pic>
    </p:spTree>
    <p:extLst>
      <p:ext uri="{BB962C8B-B14F-4D97-AF65-F5344CB8AC3E}">
        <p14:creationId xmlns:p14="http://schemas.microsoft.com/office/powerpoint/2010/main" val="1076366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530680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5528056" cy="443070"/>
          </a:xfrm>
          <a:prstGeom prst="rect">
            <a:avLst/>
          </a:prstGeom>
        </p:spPr>
        <p:txBody>
          <a:bodyPr vert="horz" wrap="square" lIns="0" tIns="12065" rIns="0" bIns="0" rtlCol="0">
            <a:spAutoFit/>
          </a:bodyPr>
          <a:lstStyle/>
          <a:p>
            <a:pPr marL="12700" algn="l">
              <a:spcBef>
                <a:spcPts val="95"/>
              </a:spcBef>
            </a:pPr>
            <a:r>
              <a:rPr lang="es-PE" sz="2800" spc="-5" dirty="0" err="1"/>
              <a:t>Volumes</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457200" y="751601"/>
            <a:ext cx="7924800" cy="4029949"/>
          </a:xfrm>
          <a:prstGeom prst="rect">
            <a:avLst/>
          </a:prstGeom>
        </p:spPr>
        <p:txBody>
          <a:bodyPr vert="horz" wrap="square" lIns="0" tIns="13335" rIns="0" bIns="0" rtlCol="0">
            <a:spAutoFit/>
          </a:bodyPr>
          <a:lstStyle/>
          <a:p>
            <a:pPr marL="297815" indent="-285750">
              <a:spcBef>
                <a:spcPts val="105"/>
              </a:spcBef>
              <a:buClr>
                <a:srgbClr val="FBB64B"/>
              </a:buClr>
              <a:buFont typeface="Wingdings" panose="05000000000000000000" pitchFamily="2" charset="2"/>
              <a:buChar char="§"/>
              <a:tabLst>
                <a:tab pos="299085" algn="l"/>
                <a:tab pos="299720" algn="l"/>
              </a:tabLst>
            </a:pPr>
            <a:r>
              <a:rPr lang="es-PE" sz="1600" spc="-5" dirty="0">
                <a:solidFill>
                  <a:srgbClr val="757574"/>
                </a:solidFill>
                <a:latin typeface="Arial"/>
                <a:cs typeface="Arial"/>
              </a:rPr>
              <a:t>Los archivos localizados dentro de un contenedor son efímeros, lo cual presenta problemas para aplicaciones no triviales cuando se ejecutan en contenedores. Un problema es la pérdida de archivos cuando el contenedor termina. </a:t>
            </a:r>
            <a:r>
              <a:rPr lang="es-PE" sz="1600" spc="-5" dirty="0" err="1">
                <a:solidFill>
                  <a:srgbClr val="757574"/>
                </a:solidFill>
                <a:latin typeface="Arial"/>
                <a:cs typeface="Arial"/>
              </a:rPr>
              <a:t>Kubelet</a:t>
            </a:r>
            <a:r>
              <a:rPr lang="es-PE" sz="1600" spc="-5" dirty="0">
                <a:solidFill>
                  <a:srgbClr val="757574"/>
                </a:solidFill>
                <a:latin typeface="Arial"/>
                <a:cs typeface="Arial"/>
              </a:rPr>
              <a:t> reinicia el contenedor con un estado limpio. Un segundo problema ocurre cuando compartimos ficheros entre contenedores corriendo juntos dentro de un </a:t>
            </a:r>
            <a:r>
              <a:rPr lang="es-PE" sz="1600" spc="-5" dirty="0" err="1">
                <a:solidFill>
                  <a:srgbClr val="757574"/>
                </a:solidFill>
                <a:latin typeface="Arial"/>
                <a:cs typeface="Arial"/>
              </a:rPr>
              <a:t>Pod</a:t>
            </a:r>
            <a:r>
              <a:rPr lang="es-PE" sz="1600" spc="-5" dirty="0">
                <a:solidFill>
                  <a:srgbClr val="757574"/>
                </a:solidFill>
                <a:latin typeface="Arial"/>
                <a:cs typeface="Arial"/>
              </a:rPr>
              <a:t>. La abstracción </a:t>
            </a:r>
            <a:r>
              <a:rPr lang="es-PE" sz="1600" spc="-5" dirty="0" err="1">
                <a:solidFill>
                  <a:srgbClr val="757574"/>
                </a:solidFill>
                <a:latin typeface="Arial"/>
                <a:cs typeface="Arial"/>
              </a:rPr>
              <a:t>volume</a:t>
            </a:r>
            <a:r>
              <a:rPr lang="es-PE" sz="1600" spc="-5" dirty="0">
                <a:solidFill>
                  <a:srgbClr val="757574"/>
                </a:solidFill>
                <a:latin typeface="Arial"/>
                <a:cs typeface="Arial"/>
              </a:rPr>
              <a:t> de </a:t>
            </a:r>
            <a:r>
              <a:rPr lang="es-PE" sz="1600" spc="-5" dirty="0" err="1">
                <a:solidFill>
                  <a:srgbClr val="757574"/>
                </a:solidFill>
                <a:latin typeface="Arial"/>
                <a:cs typeface="Arial"/>
              </a:rPr>
              <a:t>Kubernetes</a:t>
            </a:r>
            <a:r>
              <a:rPr lang="es-PE" sz="1600" spc="-5" dirty="0">
                <a:solidFill>
                  <a:srgbClr val="757574"/>
                </a:solidFill>
                <a:latin typeface="Arial"/>
                <a:cs typeface="Arial"/>
              </a:rPr>
              <a:t> resuelve ambos problemas.</a:t>
            </a:r>
          </a:p>
          <a:p>
            <a:pPr marL="297815" indent="-285750">
              <a:spcBef>
                <a:spcPts val="105"/>
              </a:spcBef>
              <a:buClr>
                <a:srgbClr val="FBB64B"/>
              </a:buClr>
              <a:buFont typeface="Wingdings" panose="05000000000000000000" pitchFamily="2" charset="2"/>
              <a:buChar char="§"/>
              <a:tabLst>
                <a:tab pos="299085" algn="l"/>
                <a:tab pos="299720" algn="l"/>
              </a:tabLst>
            </a:pPr>
            <a:endParaRPr lang="es-PE" sz="1600" spc="-5" dirty="0">
              <a:solidFill>
                <a:srgbClr val="757574"/>
              </a:solidFill>
              <a:latin typeface="Arial"/>
              <a:cs typeface="Arial"/>
            </a:endParaRPr>
          </a:p>
          <a:p>
            <a:pPr marL="297815" indent="-285750">
              <a:spcBef>
                <a:spcPts val="105"/>
              </a:spcBef>
              <a:buClr>
                <a:srgbClr val="FBB64B"/>
              </a:buClr>
              <a:buFont typeface="Wingdings" panose="05000000000000000000" pitchFamily="2" charset="2"/>
              <a:buChar char="§"/>
              <a:tabLst>
                <a:tab pos="299085" algn="l"/>
                <a:tab pos="299720" algn="l"/>
              </a:tabLst>
            </a:pPr>
            <a:r>
              <a:rPr lang="es-PE" sz="1600" spc="-5" dirty="0" err="1">
                <a:solidFill>
                  <a:srgbClr val="757574"/>
                </a:solidFill>
                <a:latin typeface="Arial"/>
                <a:cs typeface="Arial"/>
              </a:rPr>
              <a:t>Kubernetes</a:t>
            </a:r>
            <a:r>
              <a:rPr lang="es-PE" sz="1600" spc="-5" dirty="0">
                <a:solidFill>
                  <a:srgbClr val="757574"/>
                </a:solidFill>
                <a:latin typeface="Arial"/>
                <a:cs typeface="Arial"/>
              </a:rPr>
              <a:t> admite más de 20 tipos de volúmenes, entre ellos:</a:t>
            </a:r>
          </a:p>
          <a:p>
            <a:pPr marL="755015" lvl="1" indent="-285750">
              <a:spcBef>
                <a:spcPts val="105"/>
              </a:spcBef>
              <a:buClr>
                <a:srgbClr val="FBB64B"/>
              </a:buClr>
              <a:buFont typeface="Wingdings" panose="05000000000000000000" pitchFamily="2" charset="2"/>
              <a:buChar char="§"/>
              <a:tabLst>
                <a:tab pos="299085" algn="l"/>
                <a:tab pos="299720" algn="l"/>
              </a:tabLst>
            </a:pPr>
            <a:r>
              <a:rPr lang="es-PE" sz="1600" b="1" spc="-5" dirty="0" err="1">
                <a:solidFill>
                  <a:schemeClr val="accent1"/>
                </a:solidFill>
                <a:latin typeface="Arial"/>
                <a:cs typeface="Arial"/>
              </a:rPr>
              <a:t>emptyDir</a:t>
            </a:r>
            <a:r>
              <a:rPr lang="es-PE" sz="1600" spc="-5" dirty="0">
                <a:solidFill>
                  <a:srgbClr val="757574"/>
                </a:solidFill>
                <a:latin typeface="Arial"/>
                <a:cs typeface="Arial"/>
              </a:rPr>
              <a:t>: es creado primero cuando se asigna un </a:t>
            </a:r>
            <a:r>
              <a:rPr lang="es-PE" sz="1600" spc="-5" dirty="0" err="1">
                <a:solidFill>
                  <a:srgbClr val="757574"/>
                </a:solidFill>
                <a:latin typeface="Arial"/>
                <a:cs typeface="Arial"/>
              </a:rPr>
              <a:t>Pod</a:t>
            </a:r>
            <a:r>
              <a:rPr lang="es-PE" sz="1600" spc="-5" dirty="0">
                <a:solidFill>
                  <a:srgbClr val="757574"/>
                </a:solidFill>
                <a:latin typeface="Arial"/>
                <a:cs typeface="Arial"/>
              </a:rPr>
              <a:t> a un nodo, y existe mientras el </a:t>
            </a:r>
            <a:r>
              <a:rPr lang="es-PE" sz="1600" spc="-5" dirty="0" err="1">
                <a:solidFill>
                  <a:srgbClr val="757574"/>
                </a:solidFill>
                <a:latin typeface="Arial"/>
                <a:cs typeface="Arial"/>
              </a:rPr>
              <a:t>Pod</a:t>
            </a:r>
            <a:r>
              <a:rPr lang="es-PE" sz="1600" spc="-5" dirty="0">
                <a:solidFill>
                  <a:srgbClr val="757574"/>
                </a:solidFill>
                <a:latin typeface="Arial"/>
                <a:cs typeface="Arial"/>
              </a:rPr>
              <a:t> está corriendo en el nodo. Como su nombre lo indica un volumen </a:t>
            </a:r>
            <a:r>
              <a:rPr lang="es-PE" sz="1600" spc="-5" dirty="0" err="1">
                <a:solidFill>
                  <a:srgbClr val="757574"/>
                </a:solidFill>
                <a:latin typeface="Arial"/>
                <a:cs typeface="Arial"/>
              </a:rPr>
              <a:t>emptydirestá</a:t>
            </a:r>
            <a:r>
              <a:rPr lang="es-PE" sz="1600" spc="-5" dirty="0">
                <a:solidFill>
                  <a:srgbClr val="757574"/>
                </a:solidFill>
                <a:latin typeface="Arial"/>
                <a:cs typeface="Arial"/>
              </a:rPr>
              <a:t> inicialmente vacío.</a:t>
            </a:r>
          </a:p>
          <a:p>
            <a:pPr marL="755015" lvl="1" indent="-285750">
              <a:spcBef>
                <a:spcPts val="105"/>
              </a:spcBef>
              <a:buClr>
                <a:srgbClr val="FBB64B"/>
              </a:buClr>
              <a:buFont typeface="Wingdings" panose="05000000000000000000" pitchFamily="2" charset="2"/>
              <a:buChar char="§"/>
              <a:tabLst>
                <a:tab pos="299085" algn="l"/>
                <a:tab pos="299720" algn="l"/>
              </a:tabLst>
            </a:pPr>
            <a:r>
              <a:rPr lang="es-PE" sz="1600" b="1" spc="-5" dirty="0" err="1">
                <a:solidFill>
                  <a:schemeClr val="accent1"/>
                </a:solidFill>
                <a:latin typeface="Arial"/>
                <a:cs typeface="Arial"/>
              </a:rPr>
              <a:t>hostPath</a:t>
            </a:r>
            <a:r>
              <a:rPr lang="es-PE" sz="1600" spc="-5" dirty="0">
                <a:solidFill>
                  <a:srgbClr val="757574"/>
                </a:solidFill>
                <a:latin typeface="Arial"/>
                <a:cs typeface="Arial"/>
              </a:rPr>
              <a:t>: monta un archivo o un directorio del sistema de archivos del nodo host a tu </a:t>
            </a:r>
            <a:r>
              <a:rPr lang="es-PE" sz="1600" spc="-5" dirty="0" err="1">
                <a:solidFill>
                  <a:srgbClr val="757574"/>
                </a:solidFill>
                <a:latin typeface="Arial"/>
                <a:cs typeface="Arial"/>
              </a:rPr>
              <a:t>Pod</a:t>
            </a:r>
            <a:r>
              <a:rPr lang="es-PE" sz="1600" spc="-5" dirty="0">
                <a:solidFill>
                  <a:srgbClr val="757574"/>
                </a:solidFill>
                <a:latin typeface="Arial"/>
                <a:cs typeface="Arial"/>
              </a:rPr>
              <a:t>. Esto no es algo de muchos </a:t>
            </a:r>
            <a:r>
              <a:rPr lang="es-PE" sz="1600" spc="-5" dirty="0" err="1">
                <a:solidFill>
                  <a:srgbClr val="757574"/>
                </a:solidFill>
                <a:latin typeface="Arial"/>
                <a:cs typeface="Arial"/>
              </a:rPr>
              <a:t>Pods</a:t>
            </a:r>
            <a:r>
              <a:rPr lang="es-PE" sz="1600" spc="-5" dirty="0">
                <a:solidFill>
                  <a:srgbClr val="757574"/>
                </a:solidFill>
                <a:latin typeface="Arial"/>
                <a:cs typeface="Arial"/>
              </a:rPr>
              <a:t> necesiten, pero ofrece una trampa de escape poderosa para algunas aplicaciones.</a:t>
            </a:r>
          </a:p>
          <a:p>
            <a:pPr marL="755015" lvl="1" indent="-285750">
              <a:spcBef>
                <a:spcPts val="105"/>
              </a:spcBef>
              <a:buClr>
                <a:srgbClr val="FBB64B"/>
              </a:buClr>
              <a:buFont typeface="Wingdings" panose="05000000000000000000" pitchFamily="2" charset="2"/>
              <a:buChar char="§"/>
              <a:tabLst>
                <a:tab pos="299085" algn="l"/>
                <a:tab pos="299720" algn="l"/>
              </a:tabLst>
            </a:pPr>
            <a:r>
              <a:rPr lang="es-PE" sz="1600" b="1" spc="-5" dirty="0">
                <a:solidFill>
                  <a:schemeClr val="accent1"/>
                </a:solidFill>
                <a:latin typeface="Arial"/>
                <a:cs typeface="Arial"/>
              </a:rPr>
              <a:t>Cloud</a:t>
            </a:r>
            <a:r>
              <a:rPr lang="es-PE" sz="1600" spc="-5" dirty="0">
                <a:solidFill>
                  <a:srgbClr val="757574"/>
                </a:solidFill>
                <a:latin typeface="Arial"/>
                <a:cs typeface="Arial"/>
              </a:rPr>
              <a:t>: permite utilizar un espacio de almacenamiento en una plataforma </a:t>
            </a:r>
          </a:p>
          <a:p>
            <a:pPr marL="469265" lvl="1">
              <a:spcBef>
                <a:spcPts val="105"/>
              </a:spcBef>
              <a:buClr>
                <a:srgbClr val="FBB64B"/>
              </a:buClr>
              <a:tabLst>
                <a:tab pos="299085" algn="l"/>
                <a:tab pos="299720" algn="l"/>
              </a:tabLst>
            </a:pPr>
            <a:r>
              <a:rPr lang="es-PE" sz="1600" spc="-5" dirty="0">
                <a:solidFill>
                  <a:srgbClr val="757574"/>
                </a:solidFill>
                <a:latin typeface="Arial"/>
                <a:cs typeface="Arial"/>
              </a:rPr>
              <a:t>     </a:t>
            </a:r>
            <a:r>
              <a:rPr lang="es-PE" sz="1600" spc="-5" dirty="0" err="1">
                <a:solidFill>
                  <a:srgbClr val="757574"/>
                </a:solidFill>
                <a:latin typeface="Arial"/>
                <a:cs typeface="Arial"/>
              </a:rPr>
              <a:t>cloud</a:t>
            </a:r>
            <a:r>
              <a:rPr lang="es-PE" sz="1600" spc="-5" dirty="0">
                <a:solidFill>
                  <a:srgbClr val="757574"/>
                </a:solidFill>
                <a:latin typeface="Arial"/>
                <a:cs typeface="Arial"/>
              </a:rPr>
              <a:t>. </a:t>
            </a:r>
          </a:p>
        </p:txBody>
      </p:sp>
      <p:pic>
        <p:nvPicPr>
          <p:cNvPr id="7" name="Picture 7">
            <a:extLst>
              <a:ext uri="{FF2B5EF4-FFF2-40B4-BE49-F238E27FC236}">
                <a16:creationId xmlns:a16="http://schemas.microsoft.com/office/drawing/2014/main" id="{3461678A-FE10-478B-AF35-AD8B9BD005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2059210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5528056" cy="443070"/>
          </a:xfrm>
          <a:prstGeom prst="rect">
            <a:avLst/>
          </a:prstGeom>
        </p:spPr>
        <p:txBody>
          <a:bodyPr vert="horz" wrap="square" lIns="0" tIns="12065" rIns="0" bIns="0" rtlCol="0">
            <a:spAutoFit/>
          </a:bodyPr>
          <a:lstStyle/>
          <a:p>
            <a:pPr marL="12700" algn="l">
              <a:spcBef>
                <a:spcPts val="95"/>
              </a:spcBef>
            </a:pPr>
            <a:r>
              <a:rPr lang="es-PE" sz="2800" spc="-5" dirty="0" err="1"/>
              <a:t>Persistent</a:t>
            </a:r>
            <a:r>
              <a:rPr lang="es-PE" sz="2800" spc="-5" dirty="0"/>
              <a:t> </a:t>
            </a:r>
            <a:r>
              <a:rPr lang="es-PE" sz="2800" spc="-5" dirty="0" err="1"/>
              <a:t>Volumes</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457200" y="887600"/>
            <a:ext cx="7924800" cy="998350"/>
          </a:xfrm>
          <a:prstGeom prst="rect">
            <a:avLst/>
          </a:prstGeom>
        </p:spPr>
        <p:txBody>
          <a:bodyPr vert="horz" wrap="square" lIns="0" tIns="13335" rIns="0" bIns="0" rtlCol="0">
            <a:spAutoFit/>
          </a:bodyPr>
          <a:lstStyle/>
          <a:p>
            <a:pPr marL="297815" indent="-285750">
              <a:spcBef>
                <a:spcPts val="105"/>
              </a:spcBef>
              <a:buClr>
                <a:srgbClr val="FBB64B"/>
              </a:buClr>
              <a:buFont typeface="Wingdings" panose="05000000000000000000" pitchFamily="2" charset="2"/>
              <a:buChar char="§"/>
              <a:tabLst>
                <a:tab pos="299085" algn="l"/>
                <a:tab pos="299720" algn="l"/>
              </a:tabLst>
            </a:pPr>
            <a:r>
              <a:rPr lang="es-PE" sz="1600" spc="-5" dirty="0">
                <a:solidFill>
                  <a:srgbClr val="757574"/>
                </a:solidFill>
                <a:latin typeface="Arial"/>
                <a:cs typeface="Arial"/>
              </a:rPr>
              <a:t>Un volumen persistente es una pieza de almacenamiento en un clúster de </a:t>
            </a:r>
            <a:r>
              <a:rPr lang="es-PE" sz="1600" spc="-5" dirty="0" err="1">
                <a:solidFill>
                  <a:srgbClr val="757574"/>
                </a:solidFill>
                <a:latin typeface="Arial"/>
                <a:cs typeface="Arial"/>
              </a:rPr>
              <a:t>Kubernetes</a:t>
            </a:r>
            <a:r>
              <a:rPr lang="es-PE" sz="1600" spc="-5" dirty="0">
                <a:solidFill>
                  <a:srgbClr val="757574"/>
                </a:solidFill>
                <a:latin typeface="Arial"/>
                <a:cs typeface="Arial"/>
              </a:rPr>
              <a:t>. </a:t>
            </a:r>
            <a:r>
              <a:rPr lang="es-PE" sz="1600" spc="-5" dirty="0" err="1">
                <a:solidFill>
                  <a:srgbClr val="757574"/>
                </a:solidFill>
                <a:latin typeface="Arial"/>
                <a:cs typeface="Arial"/>
              </a:rPr>
              <a:t>PersistentVolumes</a:t>
            </a:r>
            <a:r>
              <a:rPr lang="es-PE" sz="1600" spc="-5" dirty="0">
                <a:solidFill>
                  <a:srgbClr val="757574"/>
                </a:solidFill>
                <a:latin typeface="Arial"/>
                <a:cs typeface="Arial"/>
              </a:rPr>
              <a:t> son un recurso a nivel de clúster como los nodos, que no pertenecen a ningún espacio de nombres. Lo proporciona el administrador y tiene un tamaño de archivo determinado.</a:t>
            </a:r>
          </a:p>
        </p:txBody>
      </p:sp>
      <p:pic>
        <p:nvPicPr>
          <p:cNvPr id="7" name="Picture 7">
            <a:extLst>
              <a:ext uri="{FF2B5EF4-FFF2-40B4-BE49-F238E27FC236}">
                <a16:creationId xmlns:a16="http://schemas.microsoft.com/office/drawing/2014/main" id="{3461678A-FE10-478B-AF35-AD8B9BD005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2277695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F993C00-088B-4375-AE4C-CC65580C7E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6" name="object 5">
            <a:extLst>
              <a:ext uri="{FF2B5EF4-FFF2-40B4-BE49-F238E27FC236}">
                <a16:creationId xmlns:a16="http://schemas.microsoft.com/office/drawing/2014/main" id="{FCD194D5-CB94-4600-A2F5-D5A2A7456DF8}"/>
              </a:ext>
            </a:extLst>
          </p:cNvPr>
          <p:cNvSpPr txBox="1">
            <a:spLocks/>
          </p:cNvSpPr>
          <p:nvPr/>
        </p:nvSpPr>
        <p:spPr>
          <a:xfrm>
            <a:off x="415544" y="139065"/>
            <a:ext cx="7360284"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s-ES" sz="2800" kern="0" dirty="0"/>
              <a:t>Instructor</a:t>
            </a:r>
          </a:p>
        </p:txBody>
      </p:sp>
      <p:sp>
        <p:nvSpPr>
          <p:cNvPr id="7" name="object 6">
            <a:extLst>
              <a:ext uri="{FF2B5EF4-FFF2-40B4-BE49-F238E27FC236}">
                <a16:creationId xmlns:a16="http://schemas.microsoft.com/office/drawing/2014/main" id="{76BC1265-34B2-4E0C-9F2B-E9E24BABE103}"/>
              </a:ext>
            </a:extLst>
          </p:cNvPr>
          <p:cNvSpPr txBox="1"/>
          <p:nvPr/>
        </p:nvSpPr>
        <p:spPr>
          <a:xfrm>
            <a:off x="4724400" y="2419350"/>
            <a:ext cx="2664600" cy="486672"/>
          </a:xfrm>
          <a:prstGeom prst="rect">
            <a:avLst/>
          </a:prstGeom>
        </p:spPr>
        <p:txBody>
          <a:bodyPr vert="horz" wrap="square" lIns="0" tIns="12065" rIns="0" bIns="0" rtlCol="0">
            <a:spAutoFit/>
          </a:bodyPr>
          <a:lstStyle/>
          <a:p>
            <a:pPr marL="12700" algn="ctr">
              <a:lnSpc>
                <a:spcPct val="100000"/>
              </a:lnSpc>
              <a:spcBef>
                <a:spcPts val="95"/>
              </a:spcBef>
            </a:pPr>
            <a:r>
              <a:rPr lang="es-PE" sz="1600" spc="-5" dirty="0">
                <a:solidFill>
                  <a:srgbClr val="4D4D4B"/>
                </a:solidFill>
                <a:latin typeface="Arial"/>
                <a:cs typeface="Arial"/>
              </a:rPr>
              <a:t>Ivan Cuadros Altamirano</a:t>
            </a:r>
          </a:p>
          <a:p>
            <a:pPr marL="12700" algn="ctr">
              <a:spcBef>
                <a:spcPts val="95"/>
              </a:spcBef>
            </a:pPr>
            <a:r>
              <a:rPr lang="en-US" sz="1400" spc="-5" dirty="0">
                <a:solidFill>
                  <a:srgbClr val="4D4D4B"/>
                </a:solidFill>
                <a:latin typeface="Arial"/>
                <a:cs typeface="Arial"/>
              </a:rPr>
              <a:t>Lead Software Architect</a:t>
            </a:r>
            <a:endParaRPr sz="1400" spc="-5" dirty="0">
              <a:solidFill>
                <a:srgbClr val="4D4D4B"/>
              </a:solidFill>
              <a:latin typeface="Arial"/>
              <a:cs typeface="Arial"/>
            </a:endParaRPr>
          </a:p>
        </p:txBody>
      </p:sp>
      <p:pic>
        <p:nvPicPr>
          <p:cNvPr id="11" name="Picture 10">
            <a:extLst>
              <a:ext uri="{FF2B5EF4-FFF2-40B4-BE49-F238E27FC236}">
                <a16:creationId xmlns:a16="http://schemas.microsoft.com/office/drawing/2014/main" id="{D9152C55-DC4E-415B-AD7F-8295D00EDE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1352550"/>
            <a:ext cx="2664600" cy="2740418"/>
          </a:xfrm>
          <a:prstGeom prst="rect">
            <a:avLst/>
          </a:prstGeom>
          <a:effectLst>
            <a:softEdge rad="31750"/>
          </a:effectLst>
        </p:spPr>
      </p:pic>
      <p:pic>
        <p:nvPicPr>
          <p:cNvPr id="19" name="Picture 18">
            <a:extLst>
              <a:ext uri="{FF2B5EF4-FFF2-40B4-BE49-F238E27FC236}">
                <a16:creationId xmlns:a16="http://schemas.microsoft.com/office/drawing/2014/main" id="{380A30FC-7330-4B22-ACED-8484EE1408D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2916" t="79057" r="30741" b="5556"/>
          <a:stretch/>
        </p:blipFill>
        <p:spPr>
          <a:xfrm>
            <a:off x="7924800" y="261928"/>
            <a:ext cx="864810" cy="814267"/>
          </a:xfrm>
          <a:prstGeom prst="rect">
            <a:avLst/>
          </a:prstGeom>
        </p:spPr>
      </p:pic>
    </p:spTree>
    <p:extLst>
      <p:ext uri="{BB962C8B-B14F-4D97-AF65-F5344CB8AC3E}">
        <p14:creationId xmlns:p14="http://schemas.microsoft.com/office/powerpoint/2010/main" val="646578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5528056" cy="443070"/>
          </a:xfrm>
          <a:prstGeom prst="rect">
            <a:avLst/>
          </a:prstGeom>
        </p:spPr>
        <p:txBody>
          <a:bodyPr vert="horz" wrap="square" lIns="0" tIns="12065" rIns="0" bIns="0" rtlCol="0">
            <a:spAutoFit/>
          </a:bodyPr>
          <a:lstStyle/>
          <a:p>
            <a:pPr marL="12700" algn="l">
              <a:spcBef>
                <a:spcPts val="95"/>
              </a:spcBef>
            </a:pPr>
            <a:r>
              <a:rPr lang="es-PE" sz="2800" spc="-5" dirty="0" err="1"/>
              <a:t>Persistent</a:t>
            </a:r>
            <a:r>
              <a:rPr lang="es-PE" sz="2800" spc="-5" dirty="0"/>
              <a:t> </a:t>
            </a:r>
            <a:r>
              <a:rPr lang="es-PE" sz="2800" spc="-5" dirty="0" err="1"/>
              <a:t>Volumes</a:t>
            </a:r>
            <a:r>
              <a:rPr lang="es-PE" sz="2800" spc="-5" dirty="0"/>
              <a:t> </a:t>
            </a:r>
            <a:r>
              <a:rPr lang="es-PE" sz="2800" spc="-5" dirty="0" err="1"/>
              <a:t>Claim</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457200" y="963800"/>
            <a:ext cx="7924800" cy="2514150"/>
          </a:xfrm>
          <a:prstGeom prst="rect">
            <a:avLst/>
          </a:prstGeom>
        </p:spPr>
        <p:txBody>
          <a:bodyPr vert="horz" wrap="square" lIns="0" tIns="13335" rIns="0" bIns="0" rtlCol="0">
            <a:spAutoFit/>
          </a:bodyPr>
          <a:lstStyle/>
          <a:p>
            <a:pPr marL="297815" indent="-285750">
              <a:spcBef>
                <a:spcPts val="105"/>
              </a:spcBef>
              <a:buClr>
                <a:srgbClr val="FBB64B"/>
              </a:buClr>
              <a:buFont typeface="Wingdings" panose="05000000000000000000" pitchFamily="2" charset="2"/>
              <a:buChar char="§"/>
              <a:tabLst>
                <a:tab pos="299085" algn="l"/>
                <a:tab pos="299720" algn="l"/>
              </a:tabLst>
            </a:pPr>
            <a:r>
              <a:rPr lang="es-PE" sz="1600" spc="-5" dirty="0">
                <a:solidFill>
                  <a:srgbClr val="757574"/>
                </a:solidFill>
                <a:latin typeface="Arial"/>
                <a:cs typeface="Arial"/>
              </a:rPr>
              <a:t>En un ecosistema real, un administrador del sistema creará </a:t>
            </a:r>
            <a:r>
              <a:rPr lang="es-PE" sz="1600" spc="-5" dirty="0" err="1">
                <a:solidFill>
                  <a:srgbClr val="757574"/>
                </a:solidFill>
                <a:latin typeface="Arial"/>
                <a:cs typeface="Arial"/>
              </a:rPr>
              <a:t>PersistentVolume</a:t>
            </a:r>
            <a:r>
              <a:rPr lang="es-PE" sz="1600" spc="-5" dirty="0">
                <a:solidFill>
                  <a:srgbClr val="757574"/>
                </a:solidFill>
                <a:latin typeface="Arial"/>
                <a:cs typeface="Arial"/>
              </a:rPr>
              <a:t> y luego un desarrollador creará un </a:t>
            </a:r>
            <a:r>
              <a:rPr lang="es-PE" sz="1600" spc="-5" dirty="0" err="1">
                <a:solidFill>
                  <a:srgbClr val="757574"/>
                </a:solidFill>
                <a:latin typeface="Arial"/>
                <a:cs typeface="Arial"/>
              </a:rPr>
              <a:t>PersistentVolumeClaim</a:t>
            </a:r>
            <a:r>
              <a:rPr lang="es-PE" sz="1600" spc="-5" dirty="0">
                <a:solidFill>
                  <a:srgbClr val="757574"/>
                </a:solidFill>
                <a:latin typeface="Arial"/>
                <a:cs typeface="Arial"/>
              </a:rPr>
              <a:t> al que se hará referencia en un </a:t>
            </a:r>
            <a:r>
              <a:rPr lang="es-PE" sz="1600" spc="-5" dirty="0" err="1">
                <a:solidFill>
                  <a:srgbClr val="757574"/>
                </a:solidFill>
                <a:latin typeface="Arial"/>
                <a:cs typeface="Arial"/>
              </a:rPr>
              <a:t>pod</a:t>
            </a:r>
            <a:r>
              <a:rPr lang="es-PE" sz="1600" spc="-5" dirty="0">
                <a:solidFill>
                  <a:srgbClr val="757574"/>
                </a:solidFill>
                <a:latin typeface="Arial"/>
                <a:cs typeface="Arial"/>
              </a:rPr>
              <a:t>. Se crea un </a:t>
            </a:r>
            <a:r>
              <a:rPr lang="es-PE" sz="1600" spc="-5" dirty="0" err="1">
                <a:solidFill>
                  <a:srgbClr val="757574"/>
                </a:solidFill>
                <a:latin typeface="Arial"/>
                <a:cs typeface="Arial"/>
              </a:rPr>
              <a:t>PersistentVolumeClaim</a:t>
            </a:r>
            <a:r>
              <a:rPr lang="es-PE" sz="1600" spc="-5" dirty="0">
                <a:solidFill>
                  <a:srgbClr val="757574"/>
                </a:solidFill>
                <a:latin typeface="Arial"/>
                <a:cs typeface="Arial"/>
              </a:rPr>
              <a:t> especificando el tamaño mínimo y el modo de acceso que requieren del archivo </a:t>
            </a:r>
            <a:r>
              <a:rPr lang="es-PE" sz="1600" spc="-5" dirty="0" err="1">
                <a:solidFill>
                  <a:srgbClr val="757574"/>
                </a:solidFill>
                <a:latin typeface="Arial"/>
                <a:cs typeface="Arial"/>
              </a:rPr>
              <a:t>persistenteVolume</a:t>
            </a:r>
            <a:r>
              <a:rPr lang="es-PE" sz="1600" spc="-5" dirty="0">
                <a:solidFill>
                  <a:srgbClr val="757574"/>
                </a:solidFill>
                <a:latin typeface="Arial"/>
                <a:cs typeface="Arial"/>
              </a:rPr>
              <a:t>.</a:t>
            </a:r>
          </a:p>
          <a:p>
            <a:pPr marL="297815" indent="-285750">
              <a:spcBef>
                <a:spcPts val="105"/>
              </a:spcBef>
              <a:buClr>
                <a:srgbClr val="FBB64B"/>
              </a:buClr>
              <a:buFont typeface="Wingdings" panose="05000000000000000000" pitchFamily="2" charset="2"/>
              <a:buChar char="§"/>
              <a:tabLst>
                <a:tab pos="299085" algn="l"/>
                <a:tab pos="299720" algn="l"/>
              </a:tabLst>
            </a:pPr>
            <a:endParaRPr lang="es-PE" sz="1600" spc="-5" dirty="0">
              <a:solidFill>
                <a:srgbClr val="757574"/>
              </a:solidFill>
              <a:latin typeface="Arial"/>
              <a:cs typeface="Arial"/>
            </a:endParaRPr>
          </a:p>
          <a:p>
            <a:pPr marL="297815" indent="-285750">
              <a:spcBef>
                <a:spcPts val="105"/>
              </a:spcBef>
              <a:buClr>
                <a:srgbClr val="FBB64B"/>
              </a:buClr>
              <a:buFont typeface="Wingdings" panose="05000000000000000000" pitchFamily="2" charset="2"/>
              <a:buChar char="§"/>
              <a:tabLst>
                <a:tab pos="299085" algn="l"/>
                <a:tab pos="299720" algn="l"/>
              </a:tabLst>
            </a:pPr>
            <a:endParaRPr lang="es-PE" sz="1600" spc="-5" dirty="0">
              <a:solidFill>
                <a:srgbClr val="757574"/>
              </a:solidFill>
              <a:latin typeface="Arial"/>
              <a:cs typeface="Arial"/>
            </a:endParaRPr>
          </a:p>
          <a:p>
            <a:pPr marL="12065">
              <a:spcBef>
                <a:spcPts val="105"/>
              </a:spcBef>
              <a:buClr>
                <a:srgbClr val="FBB64B"/>
              </a:buClr>
              <a:tabLst>
                <a:tab pos="299085" algn="l"/>
                <a:tab pos="299720" algn="l"/>
              </a:tabLst>
            </a:pPr>
            <a:r>
              <a:rPr lang="es-PE" sz="1600" spc="-5" dirty="0">
                <a:solidFill>
                  <a:schemeClr val="accent1"/>
                </a:solidFill>
                <a:latin typeface="Arial"/>
                <a:cs typeface="Arial"/>
              </a:rPr>
              <a:t>Entonces, un volumen persistente (PV) es el volumen "físico" en la máquina host que almacena sus datos persistentes. Un reclamo de volumen persistente (PVC) es una solicitud para que la plataforma cree un PV para usted, y usted adjunta PV a sus </a:t>
            </a:r>
            <a:r>
              <a:rPr lang="es-PE" sz="1600" spc="-5" dirty="0" err="1">
                <a:solidFill>
                  <a:schemeClr val="accent1"/>
                </a:solidFill>
                <a:latin typeface="Arial"/>
                <a:cs typeface="Arial"/>
              </a:rPr>
              <a:t>pods</a:t>
            </a:r>
            <a:r>
              <a:rPr lang="es-PE" sz="1600" spc="-5" dirty="0">
                <a:solidFill>
                  <a:schemeClr val="accent1"/>
                </a:solidFill>
                <a:latin typeface="Arial"/>
                <a:cs typeface="Arial"/>
              </a:rPr>
              <a:t> a través de un PVC.</a:t>
            </a:r>
          </a:p>
        </p:txBody>
      </p:sp>
      <p:pic>
        <p:nvPicPr>
          <p:cNvPr id="7" name="Picture 7">
            <a:extLst>
              <a:ext uri="{FF2B5EF4-FFF2-40B4-BE49-F238E27FC236}">
                <a16:creationId xmlns:a16="http://schemas.microsoft.com/office/drawing/2014/main" id="{3461678A-FE10-478B-AF35-AD8B9BD005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1031320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ersistent Volumes en Kubernetes. | Daniel Pedrajas">
            <a:extLst>
              <a:ext uri="{FF2B5EF4-FFF2-40B4-BE49-F238E27FC236}">
                <a16:creationId xmlns:a16="http://schemas.microsoft.com/office/drawing/2014/main" id="{CF8024E9-B271-4865-99FA-E2E0BDFF4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663" y="828675"/>
            <a:ext cx="6924675" cy="34861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8992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3270421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1D8E274F-29D8-45F2-850C-216FC77BE66A}"/>
              </a:ext>
            </a:extLst>
          </p:cNvPr>
          <p:cNvSpPr txBox="1">
            <a:spLocks noGrp="1"/>
          </p:cNvSpPr>
          <p:nvPr>
            <p:ph type="title"/>
          </p:nvPr>
        </p:nvSpPr>
        <p:spPr>
          <a:xfrm>
            <a:off x="2062733" y="2219705"/>
            <a:ext cx="4175760" cy="635000"/>
          </a:xfrm>
          <a:prstGeom prst="rect">
            <a:avLst/>
          </a:prstGeom>
        </p:spPr>
        <p:txBody>
          <a:bodyPr vert="horz" wrap="square" lIns="0" tIns="12065" rIns="0" bIns="0" rtlCol="0">
            <a:spAutoFit/>
          </a:bodyPr>
          <a:lstStyle/>
          <a:p>
            <a:pPr marL="12700">
              <a:lnSpc>
                <a:spcPct val="100000"/>
              </a:lnSpc>
              <a:spcBef>
                <a:spcPts val="95"/>
              </a:spcBef>
            </a:pPr>
            <a:r>
              <a:rPr spc="-5" dirty="0"/>
              <a:t>¡Muchas</a:t>
            </a:r>
            <a:r>
              <a:rPr spc="-30" dirty="0"/>
              <a:t> </a:t>
            </a:r>
            <a:r>
              <a:rPr spc="-5" dirty="0"/>
              <a:t>gracias!</a:t>
            </a:r>
          </a:p>
        </p:txBody>
      </p:sp>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378260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05D15C0-0B44-47B3-8A4C-3AACAE67C1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4" name="object 2">
            <a:extLst>
              <a:ext uri="{FF2B5EF4-FFF2-40B4-BE49-F238E27FC236}">
                <a16:creationId xmlns:a16="http://schemas.microsoft.com/office/drawing/2014/main" id="{EA36652B-7B6E-4DF3-9D1C-C3905323BF4E}"/>
              </a:ext>
            </a:extLst>
          </p:cNvPr>
          <p:cNvSpPr txBox="1">
            <a:spLocks/>
          </p:cNvSpPr>
          <p:nvPr/>
        </p:nvSpPr>
        <p:spPr>
          <a:xfrm>
            <a:off x="415544" y="139065"/>
            <a:ext cx="1326515" cy="45212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kern="0" spc="-10" dirty="0"/>
              <a:t>Agenda</a:t>
            </a:r>
            <a:endParaRPr lang="en-US" sz="2800" kern="0" dirty="0"/>
          </a:p>
        </p:txBody>
      </p:sp>
      <p:sp>
        <p:nvSpPr>
          <p:cNvPr id="5" name="object 3">
            <a:extLst>
              <a:ext uri="{FF2B5EF4-FFF2-40B4-BE49-F238E27FC236}">
                <a16:creationId xmlns:a16="http://schemas.microsoft.com/office/drawing/2014/main" id="{77323F21-E93E-4EEA-8F81-04CBE5A21A81}"/>
              </a:ext>
            </a:extLst>
          </p:cNvPr>
          <p:cNvSpPr txBox="1"/>
          <p:nvPr/>
        </p:nvSpPr>
        <p:spPr>
          <a:xfrm>
            <a:off x="419506" y="981837"/>
            <a:ext cx="7161530" cy="2391680"/>
          </a:xfrm>
          <a:prstGeom prst="rect">
            <a:avLst/>
          </a:prstGeom>
        </p:spPr>
        <p:txBody>
          <a:bodyPr vert="horz" wrap="square" lIns="0" tIns="67310" rIns="0" bIns="0" rtlCol="0">
            <a:spAutoFit/>
          </a:bodyPr>
          <a:lstStyle/>
          <a:p>
            <a:pPr marL="355600" indent="-342900">
              <a:lnSpc>
                <a:spcPct val="100000"/>
              </a:lnSpc>
              <a:spcBef>
                <a:spcPts val="530"/>
              </a:spcBef>
              <a:buClr>
                <a:srgbClr val="FBB64B"/>
              </a:buClr>
              <a:buFont typeface="Wingdings"/>
              <a:buChar char=""/>
              <a:tabLst>
                <a:tab pos="354965" algn="l"/>
                <a:tab pos="355600" algn="l"/>
              </a:tabLst>
            </a:pPr>
            <a:r>
              <a:rPr lang="en-US" sz="1800" spc="-5" dirty="0">
                <a:solidFill>
                  <a:srgbClr val="4D4D4B"/>
                </a:solidFill>
                <a:latin typeface="Arial"/>
                <a:cs typeface="Arial"/>
              </a:rPr>
              <a:t>Services</a:t>
            </a:r>
          </a:p>
          <a:p>
            <a:pPr marL="355600" indent="-342900">
              <a:lnSpc>
                <a:spcPct val="100000"/>
              </a:lnSpc>
              <a:spcBef>
                <a:spcPts val="530"/>
              </a:spcBef>
              <a:buClr>
                <a:srgbClr val="FBB64B"/>
              </a:buClr>
              <a:buFont typeface="Wingdings"/>
              <a:buChar char=""/>
              <a:tabLst>
                <a:tab pos="354965" algn="l"/>
                <a:tab pos="355600" algn="l"/>
              </a:tabLst>
            </a:pPr>
            <a:r>
              <a:rPr lang="en-US" sz="1800" spc="-5" dirty="0">
                <a:solidFill>
                  <a:srgbClr val="4D4D4B"/>
                </a:solidFill>
                <a:latin typeface="Arial"/>
                <a:cs typeface="Arial"/>
              </a:rPr>
              <a:t>Probes</a:t>
            </a:r>
          </a:p>
          <a:p>
            <a:pPr marL="355600" indent="-342900">
              <a:lnSpc>
                <a:spcPct val="100000"/>
              </a:lnSpc>
              <a:spcBef>
                <a:spcPts val="530"/>
              </a:spcBef>
              <a:buClr>
                <a:srgbClr val="FBB64B"/>
              </a:buClr>
              <a:buFont typeface="Wingdings"/>
              <a:buChar char=""/>
              <a:tabLst>
                <a:tab pos="354965" algn="l"/>
                <a:tab pos="355600" algn="l"/>
              </a:tabLst>
            </a:pPr>
            <a:r>
              <a:rPr lang="en-US" spc="-5" dirty="0" err="1">
                <a:solidFill>
                  <a:srgbClr val="4D4D4B"/>
                </a:solidFill>
                <a:latin typeface="Arial"/>
                <a:cs typeface="Arial"/>
              </a:rPr>
              <a:t>ConfigMaps</a:t>
            </a:r>
            <a:endParaRPr lang="en-US" spc="-5" dirty="0">
              <a:solidFill>
                <a:srgbClr val="4D4D4B"/>
              </a:solidFill>
              <a:latin typeface="Arial"/>
              <a:cs typeface="Arial"/>
            </a:endParaRPr>
          </a:p>
          <a:p>
            <a:pPr marL="355600" indent="-342900">
              <a:lnSpc>
                <a:spcPct val="100000"/>
              </a:lnSpc>
              <a:spcBef>
                <a:spcPts val="530"/>
              </a:spcBef>
              <a:buClr>
                <a:srgbClr val="FBB64B"/>
              </a:buClr>
              <a:buFont typeface="Wingdings"/>
              <a:buChar char=""/>
              <a:tabLst>
                <a:tab pos="354965" algn="l"/>
                <a:tab pos="355600" algn="l"/>
              </a:tabLst>
            </a:pPr>
            <a:r>
              <a:rPr lang="en-US" sz="1800" spc="-5" dirty="0">
                <a:solidFill>
                  <a:srgbClr val="4D4D4B"/>
                </a:solidFill>
                <a:latin typeface="Arial"/>
                <a:cs typeface="Arial"/>
              </a:rPr>
              <a:t>Secrets</a:t>
            </a:r>
          </a:p>
          <a:p>
            <a:pPr marL="355600" indent="-342900">
              <a:lnSpc>
                <a:spcPct val="100000"/>
              </a:lnSpc>
              <a:spcBef>
                <a:spcPts val="530"/>
              </a:spcBef>
              <a:buClr>
                <a:srgbClr val="FBB64B"/>
              </a:buClr>
              <a:buFont typeface="Wingdings"/>
              <a:buChar char=""/>
              <a:tabLst>
                <a:tab pos="354965" algn="l"/>
                <a:tab pos="355600" algn="l"/>
              </a:tabLst>
            </a:pPr>
            <a:r>
              <a:rPr lang="en-US" spc="-5" dirty="0">
                <a:solidFill>
                  <a:srgbClr val="4D4D4B"/>
                </a:solidFill>
                <a:latin typeface="Arial"/>
                <a:cs typeface="Arial"/>
              </a:rPr>
              <a:t>Volumes</a:t>
            </a:r>
            <a:endParaRPr lang="en-US" sz="1800" spc="-5" dirty="0">
              <a:solidFill>
                <a:srgbClr val="4D4D4B"/>
              </a:solidFill>
              <a:latin typeface="Arial"/>
              <a:cs typeface="Arial"/>
            </a:endParaRPr>
          </a:p>
          <a:p>
            <a:pPr marL="355600" indent="-342900">
              <a:lnSpc>
                <a:spcPct val="100000"/>
              </a:lnSpc>
              <a:spcBef>
                <a:spcPts val="530"/>
              </a:spcBef>
              <a:buClr>
                <a:srgbClr val="FBB64B"/>
              </a:buClr>
              <a:buFont typeface="Wingdings"/>
              <a:buChar char=""/>
              <a:tabLst>
                <a:tab pos="354965" algn="l"/>
                <a:tab pos="355600" algn="l"/>
              </a:tabLst>
            </a:pPr>
            <a:endParaRPr lang="es-ES" sz="1800" spc="-5" dirty="0">
              <a:solidFill>
                <a:srgbClr val="4D4D4B"/>
              </a:solidFill>
              <a:latin typeface="Arial"/>
              <a:cs typeface="Arial"/>
            </a:endParaRPr>
          </a:p>
          <a:p>
            <a:pPr marL="355600" indent="-342900">
              <a:lnSpc>
                <a:spcPct val="100000"/>
              </a:lnSpc>
              <a:spcBef>
                <a:spcPts val="530"/>
              </a:spcBef>
              <a:buClr>
                <a:srgbClr val="FBB64B"/>
              </a:buClr>
              <a:buFont typeface="Wingdings"/>
              <a:buChar char=""/>
              <a:tabLst>
                <a:tab pos="354965" algn="l"/>
                <a:tab pos="355600" algn="l"/>
              </a:tabLst>
            </a:pPr>
            <a:endParaRPr lang="en-US" sz="1800" spc="-5" dirty="0">
              <a:solidFill>
                <a:srgbClr val="4D4D4B"/>
              </a:solidFill>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7924800" cy="443070"/>
          </a:xfrm>
          <a:prstGeom prst="rect">
            <a:avLst/>
          </a:prstGeom>
        </p:spPr>
        <p:txBody>
          <a:bodyPr vert="horz" wrap="square" lIns="0" tIns="12065" rIns="0" bIns="0" rtlCol="0">
            <a:spAutoFit/>
          </a:bodyPr>
          <a:lstStyle/>
          <a:p>
            <a:pPr marL="12700" algn="l">
              <a:spcBef>
                <a:spcPts val="95"/>
              </a:spcBef>
            </a:pPr>
            <a:r>
              <a:rPr lang="en-US" sz="2800" spc="-5" dirty="0">
                <a:solidFill>
                  <a:srgbClr val="4D4D4B"/>
                </a:solidFill>
                <a:latin typeface="Arial"/>
                <a:cs typeface="Arial"/>
              </a:rPr>
              <a:t>Services</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457200" y="971550"/>
            <a:ext cx="7924800" cy="2267929"/>
          </a:xfrm>
          <a:prstGeom prst="rect">
            <a:avLst/>
          </a:prstGeom>
        </p:spPr>
        <p:txBody>
          <a:bodyPr vert="horz" wrap="square" lIns="0" tIns="13335" rIns="0" bIns="0" rtlCol="0">
            <a:spAutoFit/>
          </a:bodyPr>
          <a:lstStyle/>
          <a:p>
            <a:pPr marL="297815" indent="-285750">
              <a:spcBef>
                <a:spcPts val="105"/>
              </a:spcBef>
              <a:buClr>
                <a:srgbClr val="FBB64B"/>
              </a:buClr>
              <a:buFont typeface="Wingdings" panose="05000000000000000000" pitchFamily="2" charset="2"/>
              <a:buChar char="§"/>
              <a:tabLst>
                <a:tab pos="299085" algn="l"/>
                <a:tab pos="299720" algn="l"/>
              </a:tabLst>
            </a:pPr>
            <a:r>
              <a:rPr lang="es-PE" sz="1600" spc="-5" dirty="0">
                <a:solidFill>
                  <a:srgbClr val="757574"/>
                </a:solidFill>
                <a:latin typeface="Arial"/>
                <a:cs typeface="Arial"/>
              </a:rPr>
              <a:t>es el objeto de la API de </a:t>
            </a:r>
            <a:r>
              <a:rPr lang="es-PE" sz="1600" spc="-5" dirty="0" err="1">
                <a:solidFill>
                  <a:srgbClr val="757574"/>
                </a:solidFill>
                <a:latin typeface="Arial"/>
                <a:cs typeface="Arial"/>
              </a:rPr>
              <a:t>Kubernetes</a:t>
            </a:r>
            <a:r>
              <a:rPr lang="es-PE" sz="1600" spc="-5" dirty="0">
                <a:solidFill>
                  <a:srgbClr val="757574"/>
                </a:solidFill>
                <a:latin typeface="Arial"/>
                <a:cs typeface="Arial"/>
              </a:rPr>
              <a:t> que describe cómo se accede a las aplicaciones, tal como un conjunto de </a:t>
            </a:r>
            <a:r>
              <a:rPr lang="es-PE" sz="1600" spc="-5" dirty="0" err="1">
                <a:solidFill>
                  <a:srgbClr val="757574"/>
                </a:solidFill>
                <a:latin typeface="Arial"/>
                <a:cs typeface="Arial"/>
              </a:rPr>
              <a:t>Pods</a:t>
            </a:r>
            <a:r>
              <a:rPr lang="es-PE" sz="1600" spc="-5" dirty="0">
                <a:solidFill>
                  <a:srgbClr val="757574"/>
                </a:solidFill>
                <a:latin typeface="Arial"/>
                <a:cs typeface="Arial"/>
              </a:rPr>
              <a:t>, y que puede describir puertos y balanceadores de carga.</a:t>
            </a:r>
          </a:p>
          <a:p>
            <a:pPr marL="297815" indent="-285750">
              <a:spcBef>
                <a:spcPts val="105"/>
              </a:spcBef>
              <a:buClr>
                <a:srgbClr val="FBB64B"/>
              </a:buClr>
              <a:buFont typeface="Wingdings" panose="05000000000000000000" pitchFamily="2" charset="2"/>
              <a:buChar char="§"/>
              <a:tabLst>
                <a:tab pos="299085" algn="l"/>
                <a:tab pos="299720" algn="l"/>
              </a:tabLst>
            </a:pPr>
            <a:endParaRPr lang="es-PE" sz="1600" spc="-5" dirty="0">
              <a:solidFill>
                <a:srgbClr val="757574"/>
              </a:solidFill>
              <a:latin typeface="Arial"/>
              <a:cs typeface="Arial"/>
            </a:endParaRPr>
          </a:p>
          <a:p>
            <a:pPr marL="297815" indent="-285750">
              <a:spcBef>
                <a:spcPts val="105"/>
              </a:spcBef>
              <a:buClr>
                <a:srgbClr val="FBB64B"/>
              </a:buClr>
              <a:buFont typeface="Wingdings" panose="05000000000000000000" pitchFamily="2" charset="2"/>
              <a:buChar char="§"/>
              <a:tabLst>
                <a:tab pos="299085" algn="l"/>
                <a:tab pos="299720" algn="l"/>
              </a:tabLst>
            </a:pPr>
            <a:r>
              <a:rPr lang="es-PE" sz="1600" spc="-5" dirty="0">
                <a:solidFill>
                  <a:srgbClr val="757574"/>
                </a:solidFill>
                <a:latin typeface="Arial"/>
                <a:cs typeface="Arial"/>
              </a:rPr>
              <a:t>Con </a:t>
            </a:r>
            <a:r>
              <a:rPr lang="es-PE" sz="1600" spc="-5" dirty="0" err="1">
                <a:solidFill>
                  <a:srgbClr val="757574"/>
                </a:solidFill>
                <a:latin typeface="Arial"/>
                <a:cs typeface="Arial"/>
              </a:rPr>
              <a:t>Kubernetes</a:t>
            </a:r>
            <a:r>
              <a:rPr lang="es-PE" sz="1600" spc="-5" dirty="0">
                <a:solidFill>
                  <a:srgbClr val="757574"/>
                </a:solidFill>
                <a:latin typeface="Arial"/>
                <a:cs typeface="Arial"/>
              </a:rPr>
              <a:t> no necesitas modificar tu aplicación para que utilice un mecanismo de descubrimiento de servicios desconocido. </a:t>
            </a:r>
            <a:r>
              <a:rPr lang="es-PE" sz="1600" spc="-5" dirty="0" err="1">
                <a:solidFill>
                  <a:srgbClr val="757574"/>
                </a:solidFill>
                <a:latin typeface="Arial"/>
                <a:cs typeface="Arial"/>
              </a:rPr>
              <a:t>Kubernetes</a:t>
            </a:r>
            <a:r>
              <a:rPr lang="es-PE" sz="1600" spc="-5" dirty="0">
                <a:solidFill>
                  <a:srgbClr val="757574"/>
                </a:solidFill>
                <a:latin typeface="Arial"/>
                <a:cs typeface="Arial"/>
              </a:rPr>
              <a:t> le otorga a sus </a:t>
            </a:r>
            <a:r>
              <a:rPr lang="es-PE" sz="1600" spc="-5" dirty="0" err="1">
                <a:solidFill>
                  <a:srgbClr val="757574"/>
                </a:solidFill>
                <a:latin typeface="Arial"/>
                <a:cs typeface="Arial"/>
              </a:rPr>
              <a:t>Pods</a:t>
            </a:r>
            <a:r>
              <a:rPr lang="es-PE" sz="1600" spc="-5" dirty="0">
                <a:solidFill>
                  <a:srgbClr val="757574"/>
                </a:solidFill>
                <a:latin typeface="Arial"/>
                <a:cs typeface="Arial"/>
              </a:rPr>
              <a:t> su propia dirección IP y un nombre DNS para un conjunto de </a:t>
            </a:r>
            <a:r>
              <a:rPr lang="es-PE" sz="1600" spc="-5" dirty="0" err="1">
                <a:solidFill>
                  <a:srgbClr val="757574"/>
                </a:solidFill>
                <a:latin typeface="Arial"/>
                <a:cs typeface="Arial"/>
              </a:rPr>
              <a:t>Pods</a:t>
            </a:r>
            <a:r>
              <a:rPr lang="es-PE" sz="1600" spc="-5" dirty="0">
                <a:solidFill>
                  <a:srgbClr val="757574"/>
                </a:solidFill>
                <a:latin typeface="Arial"/>
                <a:cs typeface="Arial"/>
              </a:rPr>
              <a:t>, y puede balancear la carga entre ellos.</a:t>
            </a:r>
          </a:p>
          <a:p>
            <a:pPr marL="299085" indent="-287020">
              <a:lnSpc>
                <a:spcPct val="100000"/>
              </a:lnSpc>
              <a:spcBef>
                <a:spcPts val="105"/>
              </a:spcBef>
              <a:buClr>
                <a:srgbClr val="FBB64B"/>
              </a:buClr>
              <a:buFont typeface="Wingdings"/>
              <a:buChar char=""/>
              <a:tabLst>
                <a:tab pos="299085" algn="l"/>
                <a:tab pos="299720" algn="l"/>
              </a:tabLst>
            </a:pPr>
            <a:endParaRPr sz="1600" spc="-5" dirty="0">
              <a:solidFill>
                <a:srgbClr val="757574"/>
              </a:solidFill>
              <a:latin typeface="Arial"/>
              <a:cs typeface="Arial"/>
            </a:endParaRPr>
          </a:p>
        </p:txBody>
      </p:sp>
      <p:pic>
        <p:nvPicPr>
          <p:cNvPr id="7" name="Picture 7">
            <a:extLst>
              <a:ext uri="{FF2B5EF4-FFF2-40B4-BE49-F238E27FC236}">
                <a16:creationId xmlns:a16="http://schemas.microsoft.com/office/drawing/2014/main" id="{3461678A-FE10-478B-AF35-AD8B9BD005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2416217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7924800" cy="443070"/>
          </a:xfrm>
          <a:prstGeom prst="rect">
            <a:avLst/>
          </a:prstGeom>
        </p:spPr>
        <p:txBody>
          <a:bodyPr vert="horz" wrap="square" lIns="0" tIns="12065" rIns="0" bIns="0" rtlCol="0">
            <a:spAutoFit/>
          </a:bodyPr>
          <a:lstStyle/>
          <a:p>
            <a:pPr marL="12700" algn="l">
              <a:spcBef>
                <a:spcPts val="95"/>
              </a:spcBef>
            </a:pPr>
            <a:r>
              <a:rPr lang="en-US" sz="2800" spc="-5" dirty="0" err="1">
                <a:solidFill>
                  <a:srgbClr val="4D4D4B"/>
                </a:solidFill>
                <a:latin typeface="Arial"/>
                <a:cs typeface="Arial"/>
              </a:rPr>
              <a:t>Tipos</a:t>
            </a:r>
            <a:r>
              <a:rPr lang="en-US" sz="2800" spc="-5" dirty="0">
                <a:solidFill>
                  <a:srgbClr val="4D4D4B"/>
                </a:solidFill>
                <a:latin typeface="Arial"/>
                <a:cs typeface="Arial"/>
              </a:rPr>
              <a:t> de Service</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609600" y="971550"/>
            <a:ext cx="7543800" cy="2798843"/>
          </a:xfrm>
          <a:prstGeom prst="rect">
            <a:avLst/>
          </a:prstGeom>
        </p:spPr>
        <p:txBody>
          <a:bodyPr vert="horz" wrap="square" lIns="0" tIns="13335" rIns="0" bIns="0" rtlCol="0">
            <a:spAutoFit/>
          </a:bodyPr>
          <a:lstStyle/>
          <a:p>
            <a:pPr marL="297815" indent="-285750">
              <a:spcBef>
                <a:spcPts val="105"/>
              </a:spcBef>
              <a:buClr>
                <a:srgbClr val="FBB64B"/>
              </a:buClr>
              <a:buFont typeface="Wingdings" panose="05000000000000000000" pitchFamily="2" charset="2"/>
              <a:buChar char="§"/>
              <a:tabLst>
                <a:tab pos="299085" algn="l"/>
                <a:tab pos="299720" algn="l"/>
              </a:tabLst>
            </a:pPr>
            <a:r>
              <a:rPr lang="es-PE" sz="1600" spc="-5" dirty="0" err="1">
                <a:solidFill>
                  <a:schemeClr val="accent1"/>
                </a:solidFill>
                <a:latin typeface="Arial"/>
                <a:cs typeface="Arial"/>
              </a:rPr>
              <a:t>ClusterIP</a:t>
            </a:r>
            <a:r>
              <a:rPr lang="es-PE" sz="1600" spc="-5" dirty="0">
                <a:solidFill>
                  <a:schemeClr val="accent1"/>
                </a:solidFill>
                <a:latin typeface="Arial"/>
                <a:cs typeface="Arial"/>
              </a:rPr>
              <a:t>: </a:t>
            </a:r>
            <a:r>
              <a:rPr lang="es-PE" sz="1600" spc="-5" dirty="0">
                <a:solidFill>
                  <a:srgbClr val="757574"/>
                </a:solidFill>
                <a:latin typeface="Arial"/>
                <a:cs typeface="Arial"/>
              </a:rPr>
              <a:t>Expone un servicio al que solo se puede acceder desde dentro del clúster.</a:t>
            </a:r>
          </a:p>
          <a:p>
            <a:pPr marL="297815" indent="-285750">
              <a:spcBef>
                <a:spcPts val="105"/>
              </a:spcBef>
              <a:buClr>
                <a:srgbClr val="FBB64B"/>
              </a:buClr>
              <a:buFont typeface="Wingdings" panose="05000000000000000000" pitchFamily="2" charset="2"/>
              <a:buChar char="§"/>
              <a:tabLst>
                <a:tab pos="299085" algn="l"/>
                <a:tab pos="299720" algn="l"/>
              </a:tabLst>
            </a:pPr>
            <a:endParaRPr lang="es-PE" sz="1600" spc="-5" dirty="0">
              <a:solidFill>
                <a:srgbClr val="757574"/>
              </a:solidFill>
              <a:latin typeface="Arial"/>
              <a:cs typeface="Arial"/>
            </a:endParaRPr>
          </a:p>
          <a:p>
            <a:pPr marL="297815" indent="-285750">
              <a:spcBef>
                <a:spcPts val="105"/>
              </a:spcBef>
              <a:buClr>
                <a:srgbClr val="FBB64B"/>
              </a:buClr>
              <a:buFont typeface="Wingdings" panose="05000000000000000000" pitchFamily="2" charset="2"/>
              <a:buChar char="§"/>
              <a:tabLst>
                <a:tab pos="299085" algn="l"/>
                <a:tab pos="299720" algn="l"/>
              </a:tabLst>
            </a:pPr>
            <a:r>
              <a:rPr lang="es-PE" sz="1600" spc="-5" dirty="0" err="1">
                <a:solidFill>
                  <a:schemeClr val="accent1"/>
                </a:solidFill>
                <a:latin typeface="Arial"/>
                <a:cs typeface="Arial"/>
              </a:rPr>
              <a:t>NodePort</a:t>
            </a:r>
            <a:r>
              <a:rPr lang="es-PE" sz="1600" spc="-5" dirty="0">
                <a:solidFill>
                  <a:schemeClr val="accent1"/>
                </a:solidFill>
                <a:latin typeface="Arial"/>
                <a:cs typeface="Arial"/>
              </a:rPr>
              <a:t>: </a:t>
            </a:r>
            <a:r>
              <a:rPr lang="es-PE" sz="1600" spc="-5" dirty="0">
                <a:solidFill>
                  <a:srgbClr val="757574"/>
                </a:solidFill>
                <a:latin typeface="Arial"/>
                <a:cs typeface="Arial"/>
              </a:rPr>
              <a:t>Expone un servicio a través de un puerto estático en la IP de cada nodo.</a:t>
            </a:r>
          </a:p>
          <a:p>
            <a:pPr marL="297815" indent="-285750">
              <a:spcBef>
                <a:spcPts val="105"/>
              </a:spcBef>
              <a:buClr>
                <a:srgbClr val="FBB64B"/>
              </a:buClr>
              <a:buFont typeface="Wingdings" panose="05000000000000000000" pitchFamily="2" charset="2"/>
              <a:buChar char="§"/>
              <a:tabLst>
                <a:tab pos="299085" algn="l"/>
                <a:tab pos="299720" algn="l"/>
              </a:tabLst>
            </a:pPr>
            <a:endParaRPr lang="es-PE" sz="1600" spc="-5" dirty="0">
              <a:solidFill>
                <a:schemeClr val="accent1"/>
              </a:solidFill>
              <a:latin typeface="Arial"/>
              <a:cs typeface="Arial"/>
            </a:endParaRPr>
          </a:p>
          <a:p>
            <a:pPr marL="297815" indent="-285750">
              <a:spcBef>
                <a:spcPts val="105"/>
              </a:spcBef>
              <a:buClr>
                <a:srgbClr val="FBB64B"/>
              </a:buClr>
              <a:buFont typeface="Wingdings" panose="05000000000000000000" pitchFamily="2" charset="2"/>
              <a:buChar char="§"/>
              <a:tabLst>
                <a:tab pos="299085" algn="l"/>
                <a:tab pos="299720" algn="l"/>
              </a:tabLst>
            </a:pPr>
            <a:r>
              <a:rPr lang="es-PE" sz="1600" spc="-5" dirty="0" err="1">
                <a:solidFill>
                  <a:schemeClr val="accent1"/>
                </a:solidFill>
                <a:latin typeface="Arial"/>
                <a:cs typeface="Arial"/>
              </a:rPr>
              <a:t>LoadBalancer</a:t>
            </a:r>
            <a:r>
              <a:rPr lang="es-PE" sz="1600" spc="-5" dirty="0">
                <a:solidFill>
                  <a:schemeClr val="accent1"/>
                </a:solidFill>
                <a:latin typeface="Arial"/>
                <a:cs typeface="Arial"/>
              </a:rPr>
              <a:t>: </a:t>
            </a:r>
            <a:r>
              <a:rPr lang="es-PE" sz="1600" spc="-5" dirty="0">
                <a:solidFill>
                  <a:srgbClr val="757574"/>
                </a:solidFill>
                <a:latin typeface="Arial"/>
                <a:cs typeface="Arial"/>
              </a:rPr>
              <a:t>Expone el servicio a través del balanceador de carga del proveedor de la nube.</a:t>
            </a:r>
          </a:p>
          <a:p>
            <a:pPr marL="297815" indent="-285750">
              <a:spcBef>
                <a:spcPts val="105"/>
              </a:spcBef>
              <a:buClr>
                <a:srgbClr val="FBB64B"/>
              </a:buClr>
              <a:buFont typeface="Wingdings" panose="05000000000000000000" pitchFamily="2" charset="2"/>
              <a:buChar char="§"/>
              <a:tabLst>
                <a:tab pos="299085" algn="l"/>
                <a:tab pos="299720" algn="l"/>
              </a:tabLst>
            </a:pPr>
            <a:endParaRPr lang="es-PE" sz="1600" spc="-5" dirty="0">
              <a:solidFill>
                <a:schemeClr val="accent1"/>
              </a:solidFill>
              <a:latin typeface="Arial"/>
              <a:cs typeface="Arial"/>
            </a:endParaRPr>
          </a:p>
          <a:p>
            <a:pPr marL="297815" indent="-285750">
              <a:spcBef>
                <a:spcPts val="105"/>
              </a:spcBef>
              <a:buClr>
                <a:srgbClr val="FBB64B"/>
              </a:buClr>
              <a:buFont typeface="Wingdings" panose="05000000000000000000" pitchFamily="2" charset="2"/>
              <a:buChar char="§"/>
              <a:tabLst>
                <a:tab pos="299085" algn="l"/>
                <a:tab pos="299720" algn="l"/>
              </a:tabLst>
            </a:pPr>
            <a:r>
              <a:rPr lang="es-PE" sz="1600" spc="-5" dirty="0" err="1">
                <a:solidFill>
                  <a:schemeClr val="accent1"/>
                </a:solidFill>
                <a:latin typeface="Arial"/>
                <a:cs typeface="Arial"/>
              </a:rPr>
              <a:t>ExternalName</a:t>
            </a:r>
            <a:r>
              <a:rPr lang="es-PE" sz="1600" spc="-5" dirty="0">
                <a:solidFill>
                  <a:schemeClr val="accent1"/>
                </a:solidFill>
                <a:latin typeface="Arial"/>
                <a:cs typeface="Arial"/>
              </a:rPr>
              <a:t>: </a:t>
            </a:r>
            <a:r>
              <a:rPr lang="es-PE" sz="1600" spc="-5" dirty="0">
                <a:solidFill>
                  <a:srgbClr val="757574"/>
                </a:solidFill>
                <a:latin typeface="Arial"/>
                <a:cs typeface="Arial"/>
              </a:rPr>
              <a:t>Asigna un servicio a un campo </a:t>
            </a:r>
            <a:r>
              <a:rPr lang="es-PE" sz="1600" spc="-5" dirty="0" err="1">
                <a:solidFill>
                  <a:srgbClr val="757574"/>
                </a:solidFill>
                <a:latin typeface="Arial"/>
                <a:cs typeface="Arial"/>
              </a:rPr>
              <a:t>externalName</a:t>
            </a:r>
            <a:r>
              <a:rPr lang="es-PE" sz="1600" spc="-5" dirty="0">
                <a:solidFill>
                  <a:srgbClr val="757574"/>
                </a:solidFill>
                <a:latin typeface="Arial"/>
                <a:cs typeface="Arial"/>
              </a:rPr>
              <a:t> predefinido devolviendo un valor para el registro CNAME.</a:t>
            </a:r>
            <a:endParaRPr sz="1600" spc="-5" dirty="0">
              <a:solidFill>
                <a:srgbClr val="757574"/>
              </a:solidFill>
              <a:latin typeface="Arial"/>
              <a:cs typeface="Arial"/>
            </a:endParaRPr>
          </a:p>
        </p:txBody>
      </p:sp>
      <p:pic>
        <p:nvPicPr>
          <p:cNvPr id="7" name="Picture 7">
            <a:extLst>
              <a:ext uri="{FF2B5EF4-FFF2-40B4-BE49-F238E27FC236}">
                <a16:creationId xmlns:a16="http://schemas.microsoft.com/office/drawing/2014/main" id="{3461678A-FE10-478B-AF35-AD8B9BD005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2484412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2" descr="Kubernetes NodePort, LoadBalancer e Ingress – El Blog de rubensa">
            <a:extLst>
              <a:ext uri="{FF2B5EF4-FFF2-40B4-BE49-F238E27FC236}">
                <a16:creationId xmlns:a16="http://schemas.microsoft.com/office/drawing/2014/main" id="{BAB74EFE-C2A1-4AC6-98FC-BD5CFD6C42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6950" y="0"/>
            <a:ext cx="46101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34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2972450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7924800" cy="443070"/>
          </a:xfrm>
          <a:prstGeom prst="rect">
            <a:avLst/>
          </a:prstGeom>
        </p:spPr>
        <p:txBody>
          <a:bodyPr vert="horz" wrap="square" lIns="0" tIns="12065" rIns="0" bIns="0" rtlCol="0">
            <a:spAutoFit/>
          </a:bodyPr>
          <a:lstStyle/>
          <a:p>
            <a:pPr marL="12700" algn="l">
              <a:spcBef>
                <a:spcPts val="95"/>
              </a:spcBef>
            </a:pPr>
            <a:r>
              <a:rPr lang="en-US" sz="2800" spc="-5" dirty="0">
                <a:solidFill>
                  <a:srgbClr val="4D4D4B"/>
                </a:solidFill>
                <a:latin typeface="Arial"/>
                <a:cs typeface="Arial"/>
              </a:rPr>
              <a:t>Probes (</a:t>
            </a:r>
            <a:r>
              <a:rPr lang="en-US" sz="2800" spc="-5" dirty="0" err="1">
                <a:solidFill>
                  <a:srgbClr val="4D4D4B"/>
                </a:solidFill>
                <a:latin typeface="Arial"/>
                <a:cs typeface="Arial"/>
              </a:rPr>
              <a:t>Comprobando</a:t>
            </a:r>
            <a:r>
              <a:rPr lang="en-US" sz="2800" spc="-5" dirty="0">
                <a:solidFill>
                  <a:srgbClr val="4D4D4B"/>
                </a:solidFill>
                <a:latin typeface="Arial"/>
                <a:cs typeface="Arial"/>
              </a:rPr>
              <a:t> la </a:t>
            </a:r>
            <a:r>
              <a:rPr lang="en-US" sz="2800" spc="-5" dirty="0" err="1">
                <a:solidFill>
                  <a:srgbClr val="4D4D4B"/>
                </a:solidFill>
                <a:latin typeface="Arial"/>
                <a:cs typeface="Arial"/>
              </a:rPr>
              <a:t>salud</a:t>
            </a:r>
            <a:r>
              <a:rPr lang="en-US" sz="2800" spc="-5" dirty="0">
                <a:solidFill>
                  <a:srgbClr val="4D4D4B"/>
                </a:solidFill>
                <a:latin typeface="Arial"/>
                <a:cs typeface="Arial"/>
              </a:rPr>
              <a:t> de los pods)</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457200" y="971550"/>
            <a:ext cx="7924800" cy="2060179"/>
          </a:xfrm>
          <a:prstGeom prst="rect">
            <a:avLst/>
          </a:prstGeom>
        </p:spPr>
        <p:txBody>
          <a:bodyPr vert="horz" wrap="square" lIns="0" tIns="13335" rIns="0" bIns="0" rtlCol="0">
            <a:spAutoFit/>
          </a:bodyPr>
          <a:lstStyle/>
          <a:p>
            <a:pPr marL="297815" indent="-285750">
              <a:spcBef>
                <a:spcPts val="105"/>
              </a:spcBef>
              <a:buClr>
                <a:srgbClr val="FBB64B"/>
              </a:buClr>
              <a:buFont typeface="Wingdings" panose="05000000000000000000" pitchFamily="2" charset="2"/>
              <a:buChar char="§"/>
              <a:tabLst>
                <a:tab pos="299085" algn="l"/>
                <a:tab pos="299720" algn="l"/>
              </a:tabLst>
            </a:pPr>
            <a:r>
              <a:rPr lang="es-PE" sz="1600" spc="-5" dirty="0">
                <a:solidFill>
                  <a:srgbClr val="757574"/>
                </a:solidFill>
                <a:latin typeface="Arial"/>
                <a:cs typeface="Arial"/>
              </a:rPr>
              <a:t>Es un diagnostico que realiza el </a:t>
            </a:r>
            <a:r>
              <a:rPr lang="es-PE" sz="1600" spc="-5" dirty="0" err="1">
                <a:solidFill>
                  <a:srgbClr val="757574"/>
                </a:solidFill>
                <a:latin typeface="Arial"/>
                <a:cs typeface="Arial"/>
              </a:rPr>
              <a:t>kube-let</a:t>
            </a:r>
            <a:r>
              <a:rPr lang="es-PE" sz="1600" spc="-5" dirty="0">
                <a:solidFill>
                  <a:srgbClr val="757574"/>
                </a:solidFill>
                <a:latin typeface="Arial"/>
                <a:cs typeface="Arial"/>
              </a:rPr>
              <a:t> que se ejecuta de manera periódica en los </a:t>
            </a:r>
            <a:r>
              <a:rPr lang="es-PE" sz="1600" spc="-5" dirty="0" err="1">
                <a:solidFill>
                  <a:srgbClr val="757574"/>
                </a:solidFill>
                <a:latin typeface="Arial"/>
                <a:cs typeface="Arial"/>
              </a:rPr>
              <a:t>pods</a:t>
            </a:r>
            <a:r>
              <a:rPr lang="es-PE" sz="1600" spc="-5" dirty="0">
                <a:solidFill>
                  <a:srgbClr val="757574"/>
                </a:solidFill>
                <a:latin typeface="Arial"/>
                <a:cs typeface="Arial"/>
              </a:rPr>
              <a:t>.</a:t>
            </a:r>
          </a:p>
          <a:p>
            <a:pPr marL="297815" indent="-285750">
              <a:spcBef>
                <a:spcPts val="105"/>
              </a:spcBef>
              <a:buClr>
                <a:srgbClr val="FBB64B"/>
              </a:buClr>
              <a:buFont typeface="Wingdings" panose="05000000000000000000" pitchFamily="2" charset="2"/>
              <a:buChar char="§"/>
              <a:tabLst>
                <a:tab pos="299085" algn="l"/>
                <a:tab pos="299720" algn="l"/>
              </a:tabLst>
            </a:pPr>
            <a:endParaRPr lang="es-PE" sz="1600" spc="-5" dirty="0">
              <a:solidFill>
                <a:srgbClr val="757574"/>
              </a:solidFill>
              <a:latin typeface="Arial"/>
              <a:cs typeface="Arial"/>
            </a:endParaRPr>
          </a:p>
          <a:p>
            <a:pPr marL="297815" indent="-285750">
              <a:spcBef>
                <a:spcPts val="105"/>
              </a:spcBef>
              <a:buClr>
                <a:srgbClr val="FBB64B"/>
              </a:buClr>
              <a:buFont typeface="Wingdings" panose="05000000000000000000" pitchFamily="2" charset="2"/>
              <a:buChar char="§"/>
              <a:tabLst>
                <a:tab pos="299085" algn="l"/>
                <a:tab pos="299720" algn="l"/>
              </a:tabLst>
            </a:pPr>
            <a:r>
              <a:rPr lang="es-PE" sz="1600" spc="-5" dirty="0">
                <a:solidFill>
                  <a:srgbClr val="757574"/>
                </a:solidFill>
                <a:latin typeface="Arial"/>
                <a:cs typeface="Arial"/>
              </a:rPr>
              <a:t>Lo hace por medio de:</a:t>
            </a:r>
          </a:p>
          <a:p>
            <a:pPr marL="755015" lvl="1" indent="-285750">
              <a:spcBef>
                <a:spcPts val="105"/>
              </a:spcBef>
              <a:buClr>
                <a:srgbClr val="FBB64B"/>
              </a:buClr>
              <a:buFont typeface="Wingdings" panose="05000000000000000000" pitchFamily="2" charset="2"/>
              <a:buChar char="§"/>
              <a:tabLst>
                <a:tab pos="299085" algn="l"/>
                <a:tab pos="299720" algn="l"/>
              </a:tabLst>
            </a:pPr>
            <a:r>
              <a:rPr lang="es-PE" sz="1600" spc="-5" dirty="0">
                <a:solidFill>
                  <a:srgbClr val="757574"/>
                </a:solidFill>
                <a:latin typeface="Arial"/>
                <a:cs typeface="Arial"/>
              </a:rPr>
              <a:t>Comando</a:t>
            </a:r>
          </a:p>
          <a:p>
            <a:pPr marL="755015" lvl="1" indent="-285750">
              <a:spcBef>
                <a:spcPts val="105"/>
              </a:spcBef>
              <a:buClr>
                <a:srgbClr val="FBB64B"/>
              </a:buClr>
              <a:buFont typeface="Wingdings" panose="05000000000000000000" pitchFamily="2" charset="2"/>
              <a:buChar char="§"/>
              <a:tabLst>
                <a:tab pos="299085" algn="l"/>
                <a:tab pos="299720" algn="l"/>
              </a:tabLst>
            </a:pPr>
            <a:r>
              <a:rPr lang="es-PE" sz="1600" spc="-5" dirty="0">
                <a:solidFill>
                  <a:srgbClr val="757574"/>
                </a:solidFill>
                <a:latin typeface="Arial"/>
                <a:cs typeface="Arial"/>
              </a:rPr>
              <a:t>TCP  - PORT</a:t>
            </a:r>
          </a:p>
          <a:p>
            <a:pPr marL="755015" lvl="1" indent="-285750">
              <a:spcBef>
                <a:spcPts val="105"/>
              </a:spcBef>
              <a:buClr>
                <a:srgbClr val="FBB64B"/>
              </a:buClr>
              <a:buFont typeface="Wingdings" panose="05000000000000000000" pitchFamily="2" charset="2"/>
              <a:buChar char="§"/>
              <a:tabLst>
                <a:tab pos="299085" algn="l"/>
                <a:tab pos="299720" algn="l"/>
              </a:tabLst>
            </a:pPr>
            <a:r>
              <a:rPr lang="es-PE" sz="1600" spc="-5" dirty="0">
                <a:solidFill>
                  <a:srgbClr val="757574"/>
                </a:solidFill>
                <a:latin typeface="Arial"/>
                <a:cs typeface="Arial"/>
              </a:rPr>
              <a:t>HTTP  /ping</a:t>
            </a:r>
          </a:p>
          <a:p>
            <a:pPr marL="299085" indent="-287020">
              <a:lnSpc>
                <a:spcPct val="100000"/>
              </a:lnSpc>
              <a:spcBef>
                <a:spcPts val="105"/>
              </a:spcBef>
              <a:buClr>
                <a:srgbClr val="FBB64B"/>
              </a:buClr>
              <a:buFont typeface="Wingdings"/>
              <a:buChar char=""/>
              <a:tabLst>
                <a:tab pos="299085" algn="l"/>
                <a:tab pos="299720" algn="l"/>
              </a:tabLst>
            </a:pPr>
            <a:endParaRPr sz="1600" spc="-5" dirty="0">
              <a:solidFill>
                <a:srgbClr val="757574"/>
              </a:solidFill>
              <a:latin typeface="Arial"/>
              <a:cs typeface="Arial"/>
            </a:endParaRPr>
          </a:p>
        </p:txBody>
      </p:sp>
      <p:pic>
        <p:nvPicPr>
          <p:cNvPr id="7" name="Picture 7">
            <a:extLst>
              <a:ext uri="{FF2B5EF4-FFF2-40B4-BE49-F238E27FC236}">
                <a16:creationId xmlns:a16="http://schemas.microsoft.com/office/drawing/2014/main" id="{3461678A-FE10-478B-AF35-AD8B9BD005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915948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7924800" cy="443070"/>
          </a:xfrm>
          <a:prstGeom prst="rect">
            <a:avLst/>
          </a:prstGeom>
        </p:spPr>
        <p:txBody>
          <a:bodyPr vert="horz" wrap="square" lIns="0" tIns="12065" rIns="0" bIns="0" rtlCol="0">
            <a:spAutoFit/>
          </a:bodyPr>
          <a:lstStyle/>
          <a:p>
            <a:pPr marL="12700" algn="l">
              <a:spcBef>
                <a:spcPts val="95"/>
              </a:spcBef>
            </a:pPr>
            <a:r>
              <a:rPr lang="en-US" sz="2800" spc="-5" dirty="0" err="1">
                <a:solidFill>
                  <a:srgbClr val="4D4D4B"/>
                </a:solidFill>
                <a:latin typeface="Arial"/>
                <a:cs typeface="Arial"/>
              </a:rPr>
              <a:t>Tipos</a:t>
            </a:r>
            <a:r>
              <a:rPr lang="en-US" sz="2800" spc="-5" dirty="0">
                <a:solidFill>
                  <a:srgbClr val="4D4D4B"/>
                </a:solidFill>
                <a:latin typeface="Arial"/>
                <a:cs typeface="Arial"/>
              </a:rPr>
              <a:t> de Probes</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533399" y="971550"/>
            <a:ext cx="7863061" cy="3265638"/>
          </a:xfrm>
          <a:prstGeom prst="rect">
            <a:avLst/>
          </a:prstGeom>
        </p:spPr>
        <p:txBody>
          <a:bodyPr vert="horz" wrap="square" lIns="0" tIns="13335" rIns="0" bIns="0" rtlCol="0">
            <a:spAutoFit/>
          </a:bodyPr>
          <a:lstStyle/>
          <a:p>
            <a:pPr marL="297815" indent="-285750">
              <a:spcBef>
                <a:spcPts val="105"/>
              </a:spcBef>
              <a:buClr>
                <a:srgbClr val="FBB64B"/>
              </a:buClr>
              <a:buFont typeface="Wingdings" panose="05000000000000000000" pitchFamily="2" charset="2"/>
              <a:buChar char="§"/>
              <a:tabLst>
                <a:tab pos="299085" algn="l"/>
                <a:tab pos="299720" algn="l"/>
              </a:tabLst>
            </a:pPr>
            <a:r>
              <a:rPr lang="es-PE" sz="1600" b="1" spc="-5" dirty="0" err="1">
                <a:solidFill>
                  <a:schemeClr val="accent1"/>
                </a:solidFill>
                <a:latin typeface="Arial"/>
                <a:cs typeface="Arial"/>
              </a:rPr>
              <a:t>Liveliness</a:t>
            </a:r>
            <a:r>
              <a:rPr lang="es-PE" sz="1600" b="1" spc="-5" dirty="0">
                <a:solidFill>
                  <a:schemeClr val="accent1"/>
                </a:solidFill>
                <a:latin typeface="Arial"/>
                <a:cs typeface="Arial"/>
              </a:rPr>
              <a:t>: </a:t>
            </a:r>
            <a:r>
              <a:rPr lang="es-PE" sz="1600" spc="-5" dirty="0">
                <a:solidFill>
                  <a:srgbClr val="757574"/>
                </a:solidFill>
                <a:latin typeface="Arial"/>
                <a:cs typeface="Arial"/>
              </a:rPr>
              <a:t>Es usado por </a:t>
            </a:r>
            <a:r>
              <a:rPr lang="es-PE" sz="1600" spc="-5" dirty="0" err="1">
                <a:solidFill>
                  <a:srgbClr val="757574"/>
                </a:solidFill>
                <a:latin typeface="Arial"/>
                <a:cs typeface="Arial"/>
              </a:rPr>
              <a:t>Kubernetes</a:t>
            </a:r>
            <a:r>
              <a:rPr lang="es-PE" sz="1600" spc="-5" dirty="0">
                <a:solidFill>
                  <a:srgbClr val="757574"/>
                </a:solidFill>
                <a:latin typeface="Arial"/>
                <a:cs typeface="Arial"/>
              </a:rPr>
              <a:t> para saber si el </a:t>
            </a:r>
            <a:r>
              <a:rPr lang="es-PE" sz="1600" spc="-5" dirty="0" err="1">
                <a:solidFill>
                  <a:srgbClr val="757574"/>
                </a:solidFill>
                <a:latin typeface="Arial"/>
                <a:cs typeface="Arial"/>
              </a:rPr>
              <a:t>pod</a:t>
            </a:r>
            <a:r>
              <a:rPr lang="es-PE" sz="1600" spc="-5" dirty="0">
                <a:solidFill>
                  <a:srgbClr val="757574"/>
                </a:solidFill>
                <a:latin typeface="Arial"/>
                <a:cs typeface="Arial"/>
              </a:rPr>
              <a:t> está en un estado digamos, saludable. En caso contrario, </a:t>
            </a:r>
            <a:r>
              <a:rPr lang="es-PE" sz="1600" spc="-5" dirty="0" err="1">
                <a:solidFill>
                  <a:srgbClr val="757574"/>
                </a:solidFill>
                <a:latin typeface="Arial"/>
                <a:cs typeface="Arial"/>
              </a:rPr>
              <a:t>Kubernetes</a:t>
            </a:r>
            <a:r>
              <a:rPr lang="es-PE" sz="1600" spc="-5" dirty="0">
                <a:solidFill>
                  <a:srgbClr val="757574"/>
                </a:solidFill>
                <a:latin typeface="Arial"/>
                <a:cs typeface="Arial"/>
              </a:rPr>
              <a:t> lo reiniciará de forma automática.</a:t>
            </a:r>
          </a:p>
          <a:p>
            <a:pPr marL="297815" indent="-285750">
              <a:spcBef>
                <a:spcPts val="105"/>
              </a:spcBef>
              <a:buClr>
                <a:srgbClr val="FBB64B"/>
              </a:buClr>
              <a:buFont typeface="Wingdings" panose="05000000000000000000" pitchFamily="2" charset="2"/>
              <a:buChar char="§"/>
              <a:tabLst>
                <a:tab pos="299085" algn="l"/>
                <a:tab pos="299720" algn="l"/>
              </a:tabLst>
            </a:pPr>
            <a:r>
              <a:rPr lang="es-PE" sz="1600" b="1" spc="-5" dirty="0">
                <a:solidFill>
                  <a:schemeClr val="accent1"/>
                </a:solidFill>
                <a:latin typeface="Arial"/>
                <a:cs typeface="Arial"/>
              </a:rPr>
              <a:t>Startup: </a:t>
            </a:r>
            <a:r>
              <a:rPr lang="es-PE" sz="1600" spc="-5" dirty="0">
                <a:solidFill>
                  <a:srgbClr val="757574"/>
                </a:solidFill>
                <a:latin typeface="Arial"/>
                <a:cs typeface="Arial"/>
              </a:rPr>
              <a:t>El uso ideal del mismo es aplicarlo cuando nuestro </a:t>
            </a:r>
            <a:r>
              <a:rPr lang="es-PE" sz="1600" spc="-5" dirty="0" err="1">
                <a:solidFill>
                  <a:srgbClr val="757574"/>
                </a:solidFill>
                <a:latin typeface="Arial"/>
                <a:cs typeface="Arial"/>
              </a:rPr>
              <a:t>pod</a:t>
            </a:r>
            <a:r>
              <a:rPr lang="es-PE" sz="1600" spc="-5" dirty="0">
                <a:solidFill>
                  <a:srgbClr val="757574"/>
                </a:solidFill>
                <a:latin typeface="Arial"/>
                <a:cs typeface="Arial"/>
              </a:rPr>
              <a:t> tarda algún tiempo antes de arrancar por completo. </a:t>
            </a:r>
          </a:p>
          <a:p>
            <a:pPr marL="297815" indent="-285750">
              <a:spcBef>
                <a:spcPts val="105"/>
              </a:spcBef>
              <a:buClr>
                <a:srgbClr val="FBB64B"/>
              </a:buClr>
              <a:buFont typeface="Wingdings" panose="05000000000000000000" pitchFamily="2" charset="2"/>
              <a:buChar char="§"/>
              <a:tabLst>
                <a:tab pos="299085" algn="l"/>
                <a:tab pos="299720" algn="l"/>
              </a:tabLst>
            </a:pPr>
            <a:r>
              <a:rPr lang="es-PE" sz="1600" b="1" spc="-5" dirty="0" err="1">
                <a:solidFill>
                  <a:schemeClr val="accent1"/>
                </a:solidFill>
                <a:latin typeface="Arial"/>
                <a:cs typeface="Arial"/>
              </a:rPr>
              <a:t>Readiness</a:t>
            </a:r>
            <a:r>
              <a:rPr lang="es-PE" sz="1600" b="1" spc="-5" dirty="0">
                <a:solidFill>
                  <a:schemeClr val="accent1"/>
                </a:solidFill>
                <a:latin typeface="Arial"/>
                <a:cs typeface="Arial"/>
              </a:rPr>
              <a:t>: </a:t>
            </a:r>
            <a:r>
              <a:rPr lang="es-PE" sz="1600" spc="-5" dirty="0">
                <a:solidFill>
                  <a:srgbClr val="757574"/>
                </a:solidFill>
                <a:latin typeface="Arial"/>
                <a:cs typeface="Arial"/>
              </a:rPr>
              <a:t>Esta es la forma en la que podemos decir a </a:t>
            </a:r>
            <a:r>
              <a:rPr lang="es-PE" sz="1600" spc="-5" dirty="0" err="1">
                <a:solidFill>
                  <a:srgbClr val="757574"/>
                </a:solidFill>
                <a:latin typeface="Arial"/>
                <a:cs typeface="Arial"/>
              </a:rPr>
              <a:t>Kubernetes</a:t>
            </a:r>
            <a:r>
              <a:rPr lang="es-PE" sz="1600" spc="-5" dirty="0">
                <a:solidFill>
                  <a:srgbClr val="757574"/>
                </a:solidFill>
                <a:latin typeface="Arial"/>
                <a:cs typeface="Arial"/>
              </a:rPr>
              <a:t> que nuestro </a:t>
            </a:r>
            <a:r>
              <a:rPr lang="es-PE" sz="1600" spc="-5" dirty="0" err="1">
                <a:solidFill>
                  <a:srgbClr val="757574"/>
                </a:solidFill>
                <a:latin typeface="Arial"/>
                <a:cs typeface="Arial"/>
              </a:rPr>
              <a:t>pod</a:t>
            </a:r>
            <a:r>
              <a:rPr lang="es-PE" sz="1600" spc="-5" dirty="0">
                <a:solidFill>
                  <a:srgbClr val="757574"/>
                </a:solidFill>
                <a:latin typeface="Arial"/>
                <a:cs typeface="Arial"/>
              </a:rPr>
              <a:t> está listo para recibir peticiones.</a:t>
            </a:r>
          </a:p>
          <a:p>
            <a:pPr marL="297815" indent="-285750">
              <a:spcBef>
                <a:spcPts val="105"/>
              </a:spcBef>
              <a:buClr>
                <a:srgbClr val="FBB64B"/>
              </a:buClr>
              <a:buFont typeface="Wingdings" panose="05000000000000000000" pitchFamily="2" charset="2"/>
              <a:buChar char="§"/>
              <a:tabLst>
                <a:tab pos="299085" algn="l"/>
                <a:tab pos="299720" algn="l"/>
              </a:tabLst>
            </a:pPr>
            <a:endParaRPr lang="es-PE" sz="1600" spc="-5" dirty="0">
              <a:solidFill>
                <a:srgbClr val="757574"/>
              </a:solidFill>
              <a:latin typeface="Arial"/>
              <a:cs typeface="Arial"/>
            </a:endParaRPr>
          </a:p>
          <a:p>
            <a:pPr marL="12065">
              <a:spcBef>
                <a:spcPts val="105"/>
              </a:spcBef>
              <a:buClr>
                <a:srgbClr val="FBB64B"/>
              </a:buClr>
              <a:tabLst>
                <a:tab pos="299085" algn="l"/>
                <a:tab pos="299720" algn="l"/>
              </a:tabLst>
            </a:pPr>
            <a:r>
              <a:rPr lang="es-PE" sz="1600" spc="-5" dirty="0">
                <a:solidFill>
                  <a:srgbClr val="757574"/>
                </a:solidFill>
                <a:latin typeface="Arial"/>
                <a:cs typeface="Arial"/>
              </a:rPr>
              <a:t>Uno se usa para garantizar que el tráfico se gestione de modo que solo los contenedores activos reciban solicitudes. Otra sonda adopta un enfoque más activo y “empuja las cosas con un palo” para asegurarse de que estén listas para la acción. Estos, en combinación con un tercer tipo, culminan en una orquestación completa que garantiza que los servicios permanezcan disponibles.</a:t>
            </a:r>
          </a:p>
        </p:txBody>
      </p:sp>
      <p:pic>
        <p:nvPicPr>
          <p:cNvPr id="7" name="Picture 7">
            <a:extLst>
              <a:ext uri="{FF2B5EF4-FFF2-40B4-BE49-F238E27FC236}">
                <a16:creationId xmlns:a16="http://schemas.microsoft.com/office/drawing/2014/main" id="{3461678A-FE10-478B-AF35-AD8B9BD005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1159783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86CE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1105</TotalTime>
  <Words>921</Words>
  <Application>Microsoft Office PowerPoint</Application>
  <PresentationFormat>Presentación en pantalla (16:9)</PresentationFormat>
  <Paragraphs>82</Paragraphs>
  <Slides>23</Slides>
  <Notes>10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Wingdings</vt:lpstr>
      <vt:lpstr>Office Theme</vt:lpstr>
      <vt:lpstr>ADMINISTRADOR DE APLICACIONES </vt:lpstr>
      <vt:lpstr>Presentación de PowerPoint</vt:lpstr>
      <vt:lpstr>Presentación de PowerPoint</vt:lpstr>
      <vt:lpstr>Services</vt:lpstr>
      <vt:lpstr>Tipos de Service</vt:lpstr>
      <vt:lpstr>Presentación de PowerPoint</vt:lpstr>
      <vt:lpstr>Presentación de PowerPoint</vt:lpstr>
      <vt:lpstr>Probes (Comprobando la salud de los pods)</vt:lpstr>
      <vt:lpstr>Tipos de Probes</vt:lpstr>
      <vt:lpstr>Presentación de PowerPoint</vt:lpstr>
      <vt:lpstr>Presentación de PowerPoint</vt:lpstr>
      <vt:lpstr>ConfigMaps</vt:lpstr>
      <vt:lpstr>Presentación de PowerPoint</vt:lpstr>
      <vt:lpstr>Presentación de PowerPoint</vt:lpstr>
      <vt:lpstr>Secrets</vt:lpstr>
      <vt:lpstr>Presentación de PowerPoint</vt:lpstr>
      <vt:lpstr>Presentación de PowerPoint</vt:lpstr>
      <vt:lpstr>Volumes</vt:lpstr>
      <vt:lpstr>Persistent Volumes</vt:lpstr>
      <vt:lpstr>Persistent Volumes Claim</vt:lpstr>
      <vt:lpstr>Presentación de PowerPoint</vt:lpstr>
      <vt:lpstr>Presentación de PowerPoint</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Comenzando a usar los  servicios de AWS</dc:title>
  <dc:creator>Mayron Frank Curay Alvarado</dc:creator>
  <cp:lastModifiedBy>Ivan Cuadros Altamirano</cp:lastModifiedBy>
  <cp:revision>72</cp:revision>
  <dcterms:created xsi:type="dcterms:W3CDTF">2020-08-13T20:32:40Z</dcterms:created>
  <dcterms:modified xsi:type="dcterms:W3CDTF">2022-01-28T20:11:53Z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2017-03-13T00:00:00Z</vt:filetime>
  </property>
  <property fmtid="{D5CDD505-2E9C-101B-9397-08002B2CF9AE}" pid="3" name="Creator">
    <vt:lpwstr>Microsoft® PowerPoint® 2013</vt:lpwstr>
  </property>
  <property fmtid="{D5CDD505-2E9C-101B-9397-08002B2CF9AE}" pid="4" name="LastSaved">
    <vt:filetime>2020-08-13T00:00:00Z</vt:filetime>
  </property>
</Properties>
</file>