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92" r:id="rId3"/>
    <p:sldId id="257" r:id="rId4"/>
    <p:sldId id="335" r:id="rId5"/>
    <p:sldId id="372" r:id="rId6"/>
    <p:sldId id="373" r:id="rId7"/>
    <p:sldId id="337" r:id="rId8"/>
    <p:sldId id="375" r:id="rId9"/>
    <p:sldId id="374" r:id="rId10"/>
    <p:sldId id="376" r:id="rId11"/>
    <p:sldId id="346" r:id="rId12"/>
    <p:sldId id="378" r:id="rId13"/>
    <p:sldId id="379" r:id="rId14"/>
    <p:sldId id="381" r:id="rId15"/>
    <p:sldId id="380" r:id="rId16"/>
    <p:sldId id="382" r:id="rId17"/>
    <p:sldId id="383" r:id="rId18"/>
    <p:sldId id="384" r:id="rId19"/>
    <p:sldId id="385" r:id="rId20"/>
    <p:sldId id="330" r:id="rId21"/>
    <p:sldId id="388" r:id="rId22"/>
    <p:sldId id="386" r:id="rId23"/>
    <p:sldId id="389" r:id="rId24"/>
    <p:sldId id="391" r:id="rId25"/>
    <p:sldId id="395" r:id="rId26"/>
    <p:sldId id="390" r:id="rId27"/>
    <p:sldId id="393" r:id="rId28"/>
    <p:sldId id="394" r:id="rId29"/>
    <p:sldId id="396" r:id="rId30"/>
    <p:sldId id="392" r:id="rId31"/>
    <p:sldId id="290" r:id="rId32"/>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03/02/2022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‹Nº›</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20</a:t>
            </a:fld>
            <a:endParaRPr lang="en-US"/>
          </a:p>
        </p:txBody>
      </p:sp>
    </p:spTree>
    <p:extLst>
      <p:ext uri="{BB962C8B-B14F-4D97-AF65-F5344CB8AC3E}">
        <p14:creationId xmlns:p14="http://schemas.microsoft.com/office/powerpoint/2010/main" val="2593274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22</a:t>
            </a:fld>
            <a:endParaRPr lang="en-US"/>
          </a:p>
        </p:txBody>
      </p:sp>
    </p:spTree>
    <p:extLst>
      <p:ext uri="{BB962C8B-B14F-4D97-AF65-F5344CB8AC3E}">
        <p14:creationId xmlns:p14="http://schemas.microsoft.com/office/powerpoint/2010/main" val="305897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24</a:t>
            </a:fld>
            <a:endParaRPr lang="en-US"/>
          </a:p>
        </p:txBody>
      </p:sp>
    </p:spTree>
    <p:extLst>
      <p:ext uri="{BB962C8B-B14F-4D97-AF65-F5344CB8AC3E}">
        <p14:creationId xmlns:p14="http://schemas.microsoft.com/office/powerpoint/2010/main" val="115082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30</a:t>
            </a:fld>
            <a:endParaRPr lang="en-US"/>
          </a:p>
        </p:txBody>
      </p:sp>
    </p:spTree>
    <p:extLst>
      <p:ext uri="{BB962C8B-B14F-4D97-AF65-F5344CB8AC3E}">
        <p14:creationId xmlns:p14="http://schemas.microsoft.com/office/powerpoint/2010/main" val="75688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03/02/2022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71640" y="4232363"/>
            <a:ext cx="3376929" cy="505267"/>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999A97"/>
                </a:solidFill>
                <a:latin typeface="Arial"/>
                <a:cs typeface="Arial"/>
              </a:rPr>
              <a:t>AFORO255 TRAINING CENTER</a:t>
            </a:r>
            <a:br>
              <a:rPr lang="en-US" sz="1600" spc="-5" dirty="0">
                <a:solidFill>
                  <a:srgbClr val="999A97"/>
                </a:solidFill>
                <a:latin typeface="Arial"/>
                <a:cs typeface="Arial"/>
              </a:rPr>
            </a:br>
            <a:endParaRPr lang="en-US" sz="1600" spc="-5" dirty="0">
              <a:solidFill>
                <a:srgbClr val="999A97"/>
              </a:solidFill>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ADMINISTRADOR DE APLICACIONES</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4">
            <a:extLst>
              <a:ext uri="{FF2B5EF4-FFF2-40B4-BE49-F238E27FC236}">
                <a16:creationId xmlns:a16="http://schemas.microsoft.com/office/drawing/2014/main" id="{874360A1-F057-478E-9643-86605B05AA7C}"/>
              </a:ext>
            </a:extLst>
          </p:cNvPr>
          <p:cNvSpPr txBox="1"/>
          <p:nvPr/>
        </p:nvSpPr>
        <p:spPr>
          <a:xfrm>
            <a:off x="566724" y="2571750"/>
            <a:ext cx="4767276" cy="456535"/>
          </a:xfrm>
          <a:prstGeom prst="rect">
            <a:avLst/>
          </a:prstGeom>
        </p:spPr>
        <p:txBody>
          <a:bodyPr vert="horz" wrap="square" lIns="0" tIns="12700" rIns="0" bIns="0" rtlCol="0">
            <a:spAutoFit/>
          </a:bodyPr>
          <a:lstStyle/>
          <a:p>
            <a:pPr marL="12700">
              <a:lnSpc>
                <a:spcPct val="100000"/>
              </a:lnSpc>
              <a:spcBef>
                <a:spcPts val="100"/>
              </a:spcBef>
            </a:pPr>
            <a:r>
              <a:rPr lang="es-PE" sz="1400" b="1" spc="-5" dirty="0">
                <a:solidFill>
                  <a:srgbClr val="4D4D4B"/>
                </a:solidFill>
                <a:latin typeface="Arial"/>
                <a:cs typeface="Arial"/>
              </a:rPr>
              <a:t>DOCKER – KUBERNETES - ISTIO</a:t>
            </a:r>
            <a:endParaRPr lang="en-US" sz="1400" b="1" spc="-5" dirty="0">
              <a:solidFill>
                <a:srgbClr val="4D4D4B"/>
              </a:solidFill>
              <a:latin typeface="Arial"/>
              <a:cs typeface="Arial"/>
            </a:endParaRPr>
          </a:p>
          <a:p>
            <a:pPr marL="12700">
              <a:lnSpc>
                <a:spcPct val="100000"/>
              </a:lnSpc>
              <a:spcBef>
                <a:spcPts val="100"/>
              </a:spcBef>
            </a:pPr>
            <a:r>
              <a:rPr lang="en-US" sz="1400" b="1" spc="-5">
                <a:solidFill>
                  <a:srgbClr val="4D4D4B"/>
                </a:solidFill>
                <a:latin typeface="Arial"/>
                <a:cs typeface="Arial"/>
              </a:rPr>
              <a:t>SESION VII</a:t>
            </a:r>
            <a:endParaRPr lang="en-US" sz="1400" spc="-10" dirty="0">
              <a:solidFill>
                <a:srgbClr val="4D4D4B"/>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a:t>Componentes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347456" cy="3891450"/>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ES" b="1" spc="-5" dirty="0">
                <a:solidFill>
                  <a:srgbClr val="757574"/>
                </a:solidFill>
                <a:latin typeface="Arial"/>
                <a:cs typeface="Arial"/>
              </a:rPr>
              <a:t>Mixer: </a:t>
            </a:r>
            <a:r>
              <a:rPr lang="es-PE" spc="-5" dirty="0">
                <a:solidFill>
                  <a:srgbClr val="757574"/>
                </a:solidFill>
                <a:latin typeface="Arial"/>
                <a:cs typeface="Arial"/>
              </a:rPr>
              <a:t>Es un componente independiente de la plataforma que se ocupa de garantizar las políticas de control y uso en el </a:t>
            </a:r>
            <a:r>
              <a:rPr lang="es-PE" spc="-5" dirty="0" err="1">
                <a:solidFill>
                  <a:srgbClr val="757574"/>
                </a:solidFill>
                <a:latin typeface="Arial"/>
                <a:cs typeface="Arial"/>
              </a:rPr>
              <a:t>service</a:t>
            </a:r>
            <a:r>
              <a:rPr lang="es-PE" spc="-5" dirty="0">
                <a:solidFill>
                  <a:srgbClr val="757574"/>
                </a:solidFill>
                <a:latin typeface="Arial"/>
                <a:cs typeface="Arial"/>
              </a:rPr>
              <a:t> </a:t>
            </a:r>
            <a:r>
              <a:rPr lang="es-PE" spc="-5" dirty="0" err="1">
                <a:solidFill>
                  <a:srgbClr val="757574"/>
                </a:solidFill>
                <a:latin typeface="Arial"/>
                <a:cs typeface="Arial"/>
              </a:rPr>
              <a:t>mesh</a:t>
            </a:r>
            <a:r>
              <a:rPr lang="es-PE" spc="-5" dirty="0">
                <a:solidFill>
                  <a:srgbClr val="757574"/>
                </a:solidFill>
                <a:latin typeface="Arial"/>
                <a:cs typeface="Arial"/>
              </a:rPr>
              <a:t> y de recolectar métricas. </a:t>
            </a:r>
            <a:r>
              <a:rPr lang="es-PE" spc="-5" dirty="0" err="1">
                <a:solidFill>
                  <a:srgbClr val="757574"/>
                </a:solidFill>
                <a:latin typeface="Arial"/>
                <a:cs typeface="Arial"/>
              </a:rPr>
              <a:t>Envoy</a:t>
            </a:r>
            <a:r>
              <a:rPr lang="es-PE" spc="-5" dirty="0">
                <a:solidFill>
                  <a:srgbClr val="757574"/>
                </a:solidFill>
                <a:latin typeface="Arial"/>
                <a:cs typeface="Arial"/>
              </a:rPr>
              <a:t> extrae por ejemplo los atributos de la </a:t>
            </a:r>
            <a:r>
              <a:rPr lang="es-PE" spc="-5" dirty="0" err="1">
                <a:solidFill>
                  <a:srgbClr val="757574"/>
                </a:solidFill>
                <a:latin typeface="Arial"/>
                <a:cs typeface="Arial"/>
              </a:rPr>
              <a:t>request</a:t>
            </a:r>
            <a:r>
              <a:rPr lang="es-PE" spc="-5" dirty="0">
                <a:solidFill>
                  <a:srgbClr val="757574"/>
                </a:solidFill>
                <a:latin typeface="Arial"/>
                <a:cs typeface="Arial"/>
              </a:rPr>
              <a:t> y los envía a Mixer para su evaluación.</a:t>
            </a:r>
          </a:p>
          <a:p>
            <a:pPr marL="299085" indent="-287020">
              <a:lnSpc>
                <a:spcPct val="100000"/>
              </a:lnSpc>
              <a:buClr>
                <a:srgbClr val="FBB64B"/>
              </a:buClr>
              <a:buFont typeface="Wingdings"/>
              <a:buChar char=""/>
              <a:tabLst>
                <a:tab pos="299085" algn="l"/>
                <a:tab pos="299720" algn="l"/>
              </a:tabLst>
            </a:pPr>
            <a:endParaRPr lang="es-PE" spc="-5" dirty="0">
              <a:solidFill>
                <a:srgbClr val="757574"/>
              </a:solidFill>
              <a:latin typeface="Arial"/>
              <a:cs typeface="Arial"/>
            </a:endParaRPr>
          </a:p>
          <a:p>
            <a:pPr marL="299085" indent="-287020">
              <a:lnSpc>
                <a:spcPct val="100000"/>
              </a:lnSpc>
              <a:buClr>
                <a:srgbClr val="FBB64B"/>
              </a:buClr>
              <a:buFont typeface="Wingdings"/>
              <a:buChar char=""/>
              <a:tabLst>
                <a:tab pos="299085" algn="l"/>
                <a:tab pos="299720" algn="l"/>
              </a:tabLst>
            </a:pPr>
            <a:r>
              <a:rPr lang="es-PE" b="1" spc="-5" dirty="0" err="1">
                <a:solidFill>
                  <a:srgbClr val="757574"/>
                </a:solidFill>
                <a:latin typeface="Arial"/>
                <a:cs typeface="Arial"/>
              </a:rPr>
              <a:t>Pilot</a:t>
            </a:r>
            <a:r>
              <a:rPr lang="es-PE" b="1" spc="-5" dirty="0">
                <a:solidFill>
                  <a:srgbClr val="757574"/>
                </a:solidFill>
                <a:latin typeface="Arial"/>
                <a:cs typeface="Arial"/>
              </a:rPr>
              <a:t>: </a:t>
            </a:r>
            <a:r>
              <a:rPr lang="es-PE" spc="-5" dirty="0">
                <a:solidFill>
                  <a:srgbClr val="757574"/>
                </a:solidFill>
                <a:latin typeface="Arial"/>
                <a:cs typeface="Arial"/>
              </a:rPr>
              <a:t>Proporciona el servicio de descubrimiento para los </a:t>
            </a:r>
            <a:r>
              <a:rPr lang="es-PE" spc="-5" dirty="0" err="1">
                <a:solidFill>
                  <a:srgbClr val="757574"/>
                </a:solidFill>
                <a:latin typeface="Arial"/>
                <a:cs typeface="Arial"/>
              </a:rPr>
              <a:t>sidecars</a:t>
            </a:r>
            <a:r>
              <a:rPr lang="es-PE" spc="-5" dirty="0">
                <a:solidFill>
                  <a:srgbClr val="757574"/>
                </a:solidFill>
                <a:latin typeface="Arial"/>
                <a:cs typeface="Arial"/>
              </a:rPr>
              <a:t>, capacidades de gestión de tráfico para el enrutado inteligente como test A/B, </a:t>
            </a:r>
            <a:r>
              <a:rPr lang="es-PE" spc="-5" dirty="0" err="1">
                <a:solidFill>
                  <a:srgbClr val="757574"/>
                </a:solidFill>
                <a:latin typeface="Arial"/>
                <a:cs typeface="Arial"/>
              </a:rPr>
              <a:t>canary</a:t>
            </a:r>
            <a:r>
              <a:rPr lang="es-PE" spc="-5" dirty="0">
                <a:solidFill>
                  <a:srgbClr val="757574"/>
                </a:solidFill>
                <a:latin typeface="Arial"/>
                <a:cs typeface="Arial"/>
              </a:rPr>
              <a:t> </a:t>
            </a:r>
            <a:r>
              <a:rPr lang="es-PE" spc="-5" dirty="0" err="1">
                <a:solidFill>
                  <a:srgbClr val="757574"/>
                </a:solidFill>
                <a:latin typeface="Arial"/>
                <a:cs typeface="Arial"/>
              </a:rPr>
              <a:t>deployments</a:t>
            </a:r>
            <a:r>
              <a:rPr lang="es-PE" spc="-5" dirty="0">
                <a:solidFill>
                  <a:srgbClr val="757574"/>
                </a:solidFill>
                <a:latin typeface="Arial"/>
                <a:cs typeface="Arial"/>
              </a:rPr>
              <a:t>, </a:t>
            </a:r>
            <a:r>
              <a:rPr lang="es-PE" spc="-5" dirty="0" err="1">
                <a:solidFill>
                  <a:srgbClr val="757574"/>
                </a:solidFill>
                <a:latin typeface="Arial"/>
                <a:cs typeface="Arial"/>
              </a:rPr>
              <a:t>etc</a:t>
            </a:r>
            <a:r>
              <a:rPr lang="es-PE" spc="-5" dirty="0">
                <a:solidFill>
                  <a:srgbClr val="757574"/>
                </a:solidFill>
                <a:latin typeface="Arial"/>
                <a:cs typeface="Arial"/>
              </a:rPr>
              <a:t> y el control de la resiliencia, es decir control de </a:t>
            </a:r>
            <a:r>
              <a:rPr lang="es-PE" spc="-5" dirty="0" err="1">
                <a:solidFill>
                  <a:srgbClr val="757574"/>
                </a:solidFill>
                <a:latin typeface="Arial"/>
                <a:cs typeface="Arial"/>
              </a:rPr>
              <a:t>timeouts</a:t>
            </a:r>
            <a:r>
              <a:rPr lang="es-PE" spc="-5" dirty="0">
                <a:solidFill>
                  <a:srgbClr val="757574"/>
                </a:solidFill>
                <a:latin typeface="Arial"/>
                <a:cs typeface="Arial"/>
              </a:rPr>
              <a:t>, reintentos, corto circuitos, etc.</a:t>
            </a:r>
          </a:p>
          <a:p>
            <a:pPr marL="299085" indent="-287020">
              <a:lnSpc>
                <a:spcPct val="100000"/>
              </a:lnSpc>
              <a:buClr>
                <a:srgbClr val="FBB64B"/>
              </a:buClr>
              <a:buFont typeface="Wingdings"/>
              <a:buChar char=""/>
              <a:tabLst>
                <a:tab pos="299085" algn="l"/>
                <a:tab pos="299720" algn="l"/>
              </a:tabLst>
            </a:pPr>
            <a:endParaRPr lang="es-PE" spc="-5" dirty="0">
              <a:solidFill>
                <a:srgbClr val="757574"/>
              </a:solidFill>
              <a:latin typeface="Arial"/>
              <a:cs typeface="Arial"/>
            </a:endParaRPr>
          </a:p>
          <a:p>
            <a:pPr marL="299085" indent="-287020">
              <a:lnSpc>
                <a:spcPct val="100000"/>
              </a:lnSpc>
              <a:buClr>
                <a:srgbClr val="FBB64B"/>
              </a:buClr>
              <a:buFont typeface="Wingdings"/>
              <a:buChar char=""/>
              <a:tabLst>
                <a:tab pos="299085" algn="l"/>
                <a:tab pos="299720" algn="l"/>
              </a:tabLst>
            </a:pPr>
            <a:r>
              <a:rPr lang="es-PE" b="1" spc="-5" dirty="0" err="1">
                <a:solidFill>
                  <a:srgbClr val="757574"/>
                </a:solidFill>
                <a:latin typeface="Arial"/>
                <a:cs typeface="Arial"/>
              </a:rPr>
              <a:t>Istio</a:t>
            </a:r>
            <a:r>
              <a:rPr lang="es-PE" b="1" spc="-5" dirty="0">
                <a:solidFill>
                  <a:srgbClr val="757574"/>
                </a:solidFill>
                <a:latin typeface="Arial"/>
                <a:cs typeface="Arial"/>
              </a:rPr>
              <a:t> </a:t>
            </a:r>
            <a:r>
              <a:rPr lang="es-PE" b="1" spc="-5" dirty="0" err="1">
                <a:solidFill>
                  <a:srgbClr val="757574"/>
                </a:solidFill>
                <a:latin typeface="Arial"/>
                <a:cs typeface="Arial"/>
              </a:rPr>
              <a:t>Auth</a:t>
            </a:r>
            <a:r>
              <a:rPr lang="es-PE" b="1" spc="-5" dirty="0">
                <a:solidFill>
                  <a:srgbClr val="757574"/>
                </a:solidFill>
                <a:latin typeface="Arial"/>
                <a:cs typeface="Arial"/>
              </a:rPr>
              <a:t>: </a:t>
            </a:r>
            <a:r>
              <a:rPr lang="es-PE" spc="-5" dirty="0">
                <a:solidFill>
                  <a:srgbClr val="757574"/>
                </a:solidFill>
                <a:latin typeface="Arial"/>
                <a:cs typeface="Arial"/>
              </a:rPr>
              <a:t>Proporciona autenticación entre servicios y con el usuario final usando mutual TLS, incorporando la gestión de las identidades </a:t>
            </a:r>
          </a:p>
          <a:p>
            <a:pPr marL="12065">
              <a:lnSpc>
                <a:spcPct val="100000"/>
              </a:lnSpc>
              <a:buClr>
                <a:srgbClr val="FBB64B"/>
              </a:buClr>
              <a:tabLst>
                <a:tab pos="299085" algn="l"/>
                <a:tab pos="299720" algn="l"/>
              </a:tabLst>
            </a:pPr>
            <a:r>
              <a:rPr lang="es-PE" spc="-5" dirty="0">
                <a:solidFill>
                  <a:srgbClr val="757574"/>
                </a:solidFill>
                <a:latin typeface="Arial"/>
                <a:cs typeface="Arial"/>
              </a:rPr>
              <a:t>	y credenciales.</a:t>
            </a:r>
          </a:p>
          <a:p>
            <a:pPr marL="12065">
              <a:lnSpc>
                <a:spcPct val="100000"/>
              </a:lnSpc>
              <a:buClr>
                <a:srgbClr val="FBB64B"/>
              </a:buClr>
              <a:tabLst>
                <a:tab pos="299085" algn="l"/>
                <a:tab pos="299720" algn="l"/>
              </a:tabLst>
            </a:pPr>
            <a:r>
              <a:rPr lang="es-PE" spc="-5" dirty="0">
                <a:solidFill>
                  <a:srgbClr val="757574"/>
                </a:solidFill>
                <a:latin typeface="Arial"/>
                <a:cs typeface="Arial"/>
              </a:rPr>
              <a:t>	</a:t>
            </a:r>
            <a:endParaRPr lang="es-ES"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12983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4994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Planos en </a:t>
            </a:r>
            <a:r>
              <a:rPr lang="es-PE" sz="2800" spc="-5" dirty="0" err="1"/>
              <a:t>Istio</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609600" y="819150"/>
            <a:ext cx="8077200" cy="1059906"/>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PE" spc="-5" dirty="0">
                <a:solidFill>
                  <a:srgbClr val="757574"/>
                </a:solidFill>
                <a:latin typeface="Arial"/>
                <a:cs typeface="Arial"/>
              </a:rPr>
              <a:t>A nivel conceptual, </a:t>
            </a:r>
            <a:r>
              <a:rPr lang="es-PE" spc="-5" dirty="0" err="1">
                <a:solidFill>
                  <a:srgbClr val="757574"/>
                </a:solidFill>
                <a:latin typeface="Arial"/>
                <a:cs typeface="Arial"/>
              </a:rPr>
              <a:t>Istio</a:t>
            </a:r>
            <a:r>
              <a:rPr lang="es-PE" spc="-5" dirty="0">
                <a:solidFill>
                  <a:srgbClr val="757574"/>
                </a:solidFill>
                <a:latin typeface="Arial"/>
                <a:cs typeface="Arial"/>
              </a:rPr>
              <a:t> se divide en dos partes o planes, el de datos y el de control</a:t>
            </a:r>
            <a:endParaRPr lang="es-ES" spc="-5" dirty="0">
              <a:solidFill>
                <a:srgbClr val="757574"/>
              </a:solidFill>
              <a:latin typeface="Arial"/>
              <a:cs typeface="Arial"/>
            </a:endParaRP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pic>
        <p:nvPicPr>
          <p:cNvPr id="5122" name="Picture 2" descr="Service Mesh Architecture with Istio | Baeldung">
            <a:extLst>
              <a:ext uri="{FF2B5EF4-FFF2-40B4-BE49-F238E27FC236}">
                <a16:creationId xmlns:a16="http://schemas.microsoft.com/office/drawing/2014/main" id="{C6FDD31C-10E8-48C6-A5CE-94A8C8FA4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08" y="1709065"/>
            <a:ext cx="5791200" cy="311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2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4994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Planos en </a:t>
            </a:r>
            <a:r>
              <a:rPr lang="es-PE" sz="2800" spc="-5" dirty="0" err="1"/>
              <a:t>Istio</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609600" y="819150"/>
            <a:ext cx="8077200" cy="1983235"/>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ES" sz="1600" b="1" spc="-5" dirty="0">
                <a:solidFill>
                  <a:schemeClr val="accent1"/>
                </a:solidFill>
                <a:latin typeface="Arial"/>
                <a:cs typeface="Arial"/>
              </a:rPr>
              <a:t>Data plane</a:t>
            </a: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a:p>
            <a:pPr marL="297815" indent="-285750">
              <a:lnSpc>
                <a:spcPct val="100000"/>
              </a:lnSpc>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Está compuesto por una serie de </a:t>
            </a:r>
            <a:r>
              <a:rPr lang="es-PE" sz="1600" spc="-5" dirty="0" err="1">
                <a:solidFill>
                  <a:srgbClr val="757574"/>
                </a:solidFill>
                <a:latin typeface="Arial"/>
                <a:cs typeface="Arial"/>
              </a:rPr>
              <a:t>proxies</a:t>
            </a:r>
            <a:r>
              <a:rPr lang="es-PE" sz="1600" spc="-5" dirty="0">
                <a:solidFill>
                  <a:srgbClr val="757574"/>
                </a:solidFill>
                <a:latin typeface="Arial"/>
                <a:cs typeface="Arial"/>
              </a:rPr>
              <a:t> inteligentes implementados con </a:t>
            </a:r>
            <a:r>
              <a:rPr lang="es-PE" sz="1600" spc="-5" dirty="0" err="1">
                <a:solidFill>
                  <a:srgbClr val="757574"/>
                </a:solidFill>
                <a:latin typeface="Arial"/>
                <a:cs typeface="Arial"/>
              </a:rPr>
              <a:t>Envoy</a:t>
            </a:r>
            <a:r>
              <a:rPr lang="es-PE" sz="1600" spc="-5" dirty="0">
                <a:solidFill>
                  <a:srgbClr val="757574"/>
                </a:solidFill>
                <a:latin typeface="Arial"/>
                <a:cs typeface="Arial"/>
              </a:rPr>
              <a:t>. Cada microservicio tiene su proxy desplegado al lado, a modo de sidecar. Es este sidecar el encargado de proveer todos los servicios de infraestructura para el microservicio.</a:t>
            </a:r>
          </a:p>
          <a:p>
            <a:pPr marL="297815" indent="-285750">
              <a:lnSpc>
                <a:spcPct val="100000"/>
              </a:lnSpc>
              <a:buClr>
                <a:srgbClr val="FBB64B"/>
              </a:buClr>
              <a:buFont typeface="Wingdings" panose="05000000000000000000" pitchFamily="2" charset="2"/>
              <a:buChar char="§"/>
              <a:tabLst>
                <a:tab pos="299085" algn="l"/>
                <a:tab pos="299720" algn="l"/>
              </a:tabLst>
            </a:pPr>
            <a:endParaRPr lang="es-ES" sz="1600" spc="-5" dirty="0">
              <a:solidFill>
                <a:srgbClr val="757574"/>
              </a:solidFill>
              <a:latin typeface="Arial"/>
              <a:cs typeface="Arial"/>
            </a:endParaRP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pic>
        <p:nvPicPr>
          <p:cNvPr id="7170" name="Picture 2">
            <a:extLst>
              <a:ext uri="{FF2B5EF4-FFF2-40B4-BE49-F238E27FC236}">
                <a16:creationId xmlns:a16="http://schemas.microsoft.com/office/drawing/2014/main" id="{DA09F0F1-6DC6-4575-A588-9E9A435A2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43150"/>
            <a:ext cx="5862638" cy="225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5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4994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Planos en </a:t>
            </a:r>
            <a:r>
              <a:rPr lang="es-PE" sz="2800" spc="-5" dirty="0" err="1"/>
              <a:t>Istio</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609600" y="819150"/>
            <a:ext cx="8077200" cy="1490793"/>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ES" sz="1600" b="1" spc="-5" dirty="0">
                <a:solidFill>
                  <a:schemeClr val="accent1"/>
                </a:solidFill>
                <a:latin typeface="Arial"/>
                <a:cs typeface="Arial"/>
              </a:rPr>
              <a:t>Control plane</a:t>
            </a: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a:p>
            <a:pPr marL="297815" indent="-285750">
              <a:lnSpc>
                <a:spcPct val="100000"/>
              </a:lnSpc>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Es el encargado de monitorizar todos las instancias de los </a:t>
            </a:r>
            <a:r>
              <a:rPr lang="es-PE" sz="1600" spc="-5" dirty="0" err="1">
                <a:solidFill>
                  <a:srgbClr val="757574"/>
                </a:solidFill>
                <a:latin typeface="Arial"/>
                <a:cs typeface="Arial"/>
              </a:rPr>
              <a:t>sidecars</a:t>
            </a:r>
            <a:r>
              <a:rPr lang="es-PE" sz="1600" spc="-5" dirty="0">
                <a:solidFill>
                  <a:srgbClr val="757574"/>
                </a:solidFill>
                <a:latin typeface="Arial"/>
                <a:cs typeface="Arial"/>
              </a:rPr>
              <a:t>, aplicando políticas de control, recolección de métricas y monitorización</a:t>
            </a:r>
            <a:endParaRPr lang="es-ES" sz="1600" spc="-5" dirty="0">
              <a:solidFill>
                <a:srgbClr val="757574"/>
              </a:solidFill>
              <a:latin typeface="Arial"/>
              <a:cs typeface="Arial"/>
            </a:endParaRP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a:p>
            <a:pPr marL="12065">
              <a:lnSpc>
                <a:spcPct val="100000"/>
              </a:lnSpc>
              <a:buClr>
                <a:srgbClr val="FBB64B"/>
              </a:buClr>
              <a:tabLst>
                <a:tab pos="299085" algn="l"/>
                <a:tab pos="299720" algn="l"/>
              </a:tabLst>
            </a:pPr>
            <a:endParaRPr lang="es-ES" sz="1600"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pic>
        <p:nvPicPr>
          <p:cNvPr id="8194" name="Picture 2">
            <a:extLst>
              <a:ext uri="{FF2B5EF4-FFF2-40B4-BE49-F238E27FC236}">
                <a16:creationId xmlns:a16="http://schemas.microsoft.com/office/drawing/2014/main" id="{72A48989-C98C-4E73-B422-34E1205CF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90750"/>
            <a:ext cx="4262438" cy="240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45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err="1"/>
              <a:t>Caracteristicas</a:t>
            </a:r>
            <a:r>
              <a:rPr lang="es-PE" sz="2800" spc="-5" dirty="0"/>
              <a:t>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347456" cy="3337452"/>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ES" b="1" spc="-5" dirty="0">
                <a:solidFill>
                  <a:srgbClr val="757574"/>
                </a:solidFill>
                <a:latin typeface="Arial"/>
                <a:cs typeface="Arial"/>
              </a:rPr>
              <a:t>Comunicaciones entre servicios</a:t>
            </a:r>
          </a:p>
          <a:p>
            <a:pPr marL="299085" indent="-287020">
              <a:lnSpc>
                <a:spcPct val="100000"/>
              </a:lnSpc>
              <a:buClr>
                <a:srgbClr val="FBB64B"/>
              </a:buClr>
              <a:buFont typeface="Wingdings"/>
              <a:buChar char=""/>
              <a:tabLst>
                <a:tab pos="299085" algn="l"/>
                <a:tab pos="299720" algn="l"/>
              </a:tabLst>
            </a:pPr>
            <a:endParaRPr lang="es-ES" b="1" spc="-5" dirty="0">
              <a:solidFill>
                <a:srgbClr val="757574"/>
              </a:solidFill>
              <a:latin typeface="Arial"/>
              <a:cs typeface="Arial"/>
            </a:endParaRP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Se introduce el concepto de versión de los servicios (v1, v2) o (</a:t>
            </a:r>
            <a:r>
              <a:rPr lang="es-PE" spc="-5" dirty="0" err="1">
                <a:solidFill>
                  <a:srgbClr val="757574"/>
                </a:solidFill>
                <a:latin typeface="Arial"/>
                <a:cs typeface="Arial"/>
              </a:rPr>
              <a:t>staging</a:t>
            </a:r>
            <a:r>
              <a:rPr lang="es-PE" spc="-5" dirty="0">
                <a:solidFill>
                  <a:srgbClr val="757574"/>
                </a:solidFill>
                <a:latin typeface="Arial"/>
                <a:cs typeface="Arial"/>
              </a:rPr>
              <a:t>, </a:t>
            </a:r>
            <a:r>
              <a:rPr lang="es-PE" spc="-5" dirty="0" err="1">
                <a:solidFill>
                  <a:srgbClr val="757574"/>
                </a:solidFill>
                <a:latin typeface="Arial"/>
                <a:cs typeface="Arial"/>
              </a:rPr>
              <a:t>prod</a:t>
            </a:r>
            <a:r>
              <a:rPr lang="es-PE" spc="-5" dirty="0">
                <a:solidFill>
                  <a:srgbClr val="757574"/>
                </a:solidFill>
                <a:latin typeface="Arial"/>
                <a:cs typeface="Arial"/>
              </a:rPr>
              <a:t>), pudiendo tener varias versiones del mismo servicio en el mismo entorno.</a:t>
            </a: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Los clientes no tienen conocimiento de las diferentes versiones del servicio. Pueden continuar accediendo a través del </a:t>
            </a:r>
            <a:r>
              <a:rPr lang="es-PE" spc="-5" dirty="0" err="1">
                <a:solidFill>
                  <a:srgbClr val="757574"/>
                </a:solidFill>
                <a:latin typeface="Arial"/>
                <a:cs typeface="Arial"/>
              </a:rPr>
              <a:t>hostname</a:t>
            </a:r>
            <a:r>
              <a:rPr lang="es-PE" spc="-5" dirty="0">
                <a:solidFill>
                  <a:srgbClr val="757574"/>
                </a:solidFill>
                <a:latin typeface="Arial"/>
                <a:cs typeface="Arial"/>
              </a:rPr>
              <a:t>/IP. El sidecar/proxy </a:t>
            </a:r>
            <a:r>
              <a:rPr lang="es-PE" spc="-5" dirty="0" err="1">
                <a:solidFill>
                  <a:srgbClr val="757574"/>
                </a:solidFill>
                <a:latin typeface="Arial"/>
                <a:cs typeface="Arial"/>
              </a:rPr>
              <a:t>Envoy</a:t>
            </a:r>
            <a:r>
              <a:rPr lang="es-PE" spc="-5" dirty="0">
                <a:solidFill>
                  <a:srgbClr val="757574"/>
                </a:solidFill>
                <a:latin typeface="Arial"/>
                <a:cs typeface="Arial"/>
              </a:rPr>
              <a:t> intercepta y redirige todas las peticiones/respuestas del cliente y del servicio</a:t>
            </a:r>
          </a:p>
          <a:p>
            <a:pPr marL="756285" lvl="1" indent="-287020">
              <a:buClr>
                <a:srgbClr val="FBB64B"/>
              </a:buClr>
              <a:buFont typeface="Wingdings"/>
              <a:buChar char=""/>
              <a:tabLst>
                <a:tab pos="299085" algn="l"/>
                <a:tab pos="299720" algn="l"/>
              </a:tabLst>
            </a:pPr>
            <a:r>
              <a:rPr lang="es-PE" spc="-5" dirty="0" err="1">
                <a:solidFill>
                  <a:srgbClr val="757574"/>
                </a:solidFill>
                <a:latin typeface="Arial"/>
                <a:cs typeface="Arial"/>
              </a:rPr>
              <a:t>Istio</a:t>
            </a:r>
            <a:r>
              <a:rPr lang="es-PE" spc="-5" dirty="0">
                <a:solidFill>
                  <a:srgbClr val="757574"/>
                </a:solidFill>
                <a:latin typeface="Arial"/>
                <a:cs typeface="Arial"/>
              </a:rPr>
              <a:t> no proporciona DNS. Se tiene que apoyar en lo que de </a:t>
            </a:r>
            <a:r>
              <a:rPr lang="es-PE" spc="-5" dirty="0" err="1">
                <a:solidFill>
                  <a:srgbClr val="757574"/>
                </a:solidFill>
                <a:latin typeface="Arial"/>
                <a:cs typeface="Arial"/>
              </a:rPr>
              <a:t>Kubernetes</a:t>
            </a:r>
            <a:endParaRPr lang="es-PE" spc="-5" dirty="0">
              <a:solidFill>
                <a:srgbClr val="757574"/>
              </a:solidFill>
              <a:latin typeface="Arial"/>
              <a:cs typeface="Arial"/>
            </a:endParaRP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Todas las comunicaciones entrantes y salientes al microservicio pasan por </a:t>
            </a:r>
            <a:r>
              <a:rPr lang="es-PE" spc="-5" dirty="0" err="1">
                <a:solidFill>
                  <a:srgbClr val="757574"/>
                </a:solidFill>
                <a:latin typeface="Arial"/>
                <a:cs typeface="Arial"/>
              </a:rPr>
              <a:t>Envoy</a:t>
            </a:r>
            <a:endParaRPr lang="es-PE"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89947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err="1"/>
              <a:t>Caracteristicas</a:t>
            </a:r>
            <a:r>
              <a:rPr lang="es-PE" sz="2800" spc="-5" dirty="0"/>
              <a:t>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347456" cy="2229456"/>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ES" b="1" spc="-5" dirty="0">
                <a:solidFill>
                  <a:srgbClr val="757574"/>
                </a:solidFill>
                <a:latin typeface="Arial"/>
                <a:cs typeface="Arial"/>
              </a:rPr>
              <a:t>Discovery and Load </a:t>
            </a:r>
            <a:r>
              <a:rPr lang="es-ES" b="1" spc="-5" dirty="0" err="1">
                <a:solidFill>
                  <a:srgbClr val="757574"/>
                </a:solidFill>
                <a:latin typeface="Arial"/>
                <a:cs typeface="Arial"/>
              </a:rPr>
              <a:t>Balancing</a:t>
            </a:r>
            <a:endParaRPr lang="es-ES" b="1" spc="-5" dirty="0">
              <a:solidFill>
                <a:srgbClr val="757574"/>
              </a:solidFill>
              <a:latin typeface="Arial"/>
              <a:cs typeface="Arial"/>
            </a:endParaRPr>
          </a:p>
          <a:p>
            <a:pPr marL="299085" indent="-287020">
              <a:lnSpc>
                <a:spcPct val="100000"/>
              </a:lnSpc>
              <a:buClr>
                <a:srgbClr val="FBB64B"/>
              </a:buClr>
              <a:buFont typeface="Wingdings"/>
              <a:buChar char=""/>
              <a:tabLst>
                <a:tab pos="299085" algn="l"/>
                <a:tab pos="299720" algn="l"/>
              </a:tabLst>
            </a:pPr>
            <a:endParaRPr lang="es-ES" b="1" spc="-5" dirty="0">
              <a:solidFill>
                <a:srgbClr val="757574"/>
              </a:solidFill>
              <a:latin typeface="Arial"/>
              <a:cs typeface="Arial"/>
            </a:endParaRP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Registro de Servicios: </a:t>
            </a:r>
            <a:r>
              <a:rPr lang="es-PE" spc="-5" dirty="0" err="1">
                <a:solidFill>
                  <a:srgbClr val="757574"/>
                </a:solidFill>
                <a:latin typeface="Arial"/>
                <a:cs typeface="Arial"/>
              </a:rPr>
              <a:t>Istio</a:t>
            </a:r>
            <a:r>
              <a:rPr lang="es-PE" spc="-5" dirty="0">
                <a:solidFill>
                  <a:srgbClr val="757574"/>
                </a:solidFill>
                <a:latin typeface="Arial"/>
                <a:cs typeface="Arial"/>
              </a:rPr>
              <a:t> asume que hay un registro ya configurado, lo tendría que proporcionar </a:t>
            </a:r>
            <a:r>
              <a:rPr lang="es-PE" spc="-5" dirty="0" err="1">
                <a:solidFill>
                  <a:srgbClr val="757574"/>
                </a:solidFill>
                <a:latin typeface="Arial"/>
                <a:cs typeface="Arial"/>
              </a:rPr>
              <a:t>Kubernetes</a:t>
            </a:r>
            <a:r>
              <a:rPr lang="es-PE" spc="-5" dirty="0">
                <a:solidFill>
                  <a:srgbClr val="757574"/>
                </a:solidFill>
                <a:latin typeface="Arial"/>
                <a:cs typeface="Arial"/>
              </a:rPr>
              <a:t>.</a:t>
            </a: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Discovery: consume información del registro de servicios y proporciona un interfaz agnóstico para el descubrimiento. </a:t>
            </a: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Además del load </a:t>
            </a:r>
            <a:r>
              <a:rPr lang="es-PE" spc="-5" dirty="0" err="1">
                <a:solidFill>
                  <a:srgbClr val="757574"/>
                </a:solidFill>
                <a:latin typeface="Arial"/>
                <a:cs typeface="Arial"/>
              </a:rPr>
              <a:t>balancing</a:t>
            </a:r>
            <a:r>
              <a:rPr lang="es-PE" spc="-5" dirty="0">
                <a:solidFill>
                  <a:srgbClr val="757574"/>
                </a:solidFill>
                <a:latin typeface="Arial"/>
                <a:cs typeface="Arial"/>
              </a:rPr>
              <a:t> también hace </a:t>
            </a:r>
            <a:r>
              <a:rPr lang="es-PE" spc="-5" dirty="0" err="1">
                <a:solidFill>
                  <a:srgbClr val="757574"/>
                </a:solidFill>
                <a:latin typeface="Arial"/>
                <a:cs typeface="Arial"/>
              </a:rPr>
              <a:t>periodic</a:t>
            </a:r>
            <a:r>
              <a:rPr lang="es-PE" spc="-5" dirty="0">
                <a:solidFill>
                  <a:srgbClr val="757574"/>
                </a:solidFill>
                <a:latin typeface="Arial"/>
                <a:cs typeface="Arial"/>
              </a:rPr>
              <a:t> </a:t>
            </a:r>
            <a:r>
              <a:rPr lang="es-PE" spc="-5" dirty="0" err="1">
                <a:solidFill>
                  <a:srgbClr val="757574"/>
                </a:solidFill>
                <a:latin typeface="Arial"/>
                <a:cs typeface="Arial"/>
              </a:rPr>
              <a:t>health</a:t>
            </a:r>
            <a:r>
              <a:rPr lang="es-PE" spc="-5" dirty="0">
                <a:solidFill>
                  <a:srgbClr val="757574"/>
                </a:solidFill>
                <a:latin typeface="Arial"/>
                <a:cs typeface="Arial"/>
              </a:rPr>
              <a:t> </a:t>
            </a:r>
            <a:r>
              <a:rPr lang="es-PE" spc="-5" dirty="0" err="1">
                <a:solidFill>
                  <a:srgbClr val="757574"/>
                </a:solidFill>
                <a:latin typeface="Arial"/>
                <a:cs typeface="Arial"/>
              </a:rPr>
              <a:t>checks</a:t>
            </a:r>
            <a:r>
              <a:rPr lang="es-PE" spc="-5" dirty="0">
                <a:solidFill>
                  <a:srgbClr val="757574"/>
                </a:solidFill>
                <a:latin typeface="Arial"/>
                <a:cs typeface="Arial"/>
              </a:rPr>
              <a:t> (cuanto están mal tienen que devolver un error 503)</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404109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err="1"/>
              <a:t>Caracteristicas</a:t>
            </a:r>
            <a:r>
              <a:rPr lang="es-PE" sz="2800" spc="-5" dirty="0"/>
              <a:t>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890100"/>
            <a:ext cx="8347456" cy="3891450"/>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ES" b="1" spc="-5" dirty="0" err="1">
                <a:solidFill>
                  <a:srgbClr val="757574"/>
                </a:solidFill>
                <a:latin typeface="Arial"/>
                <a:cs typeface="Arial"/>
              </a:rPr>
              <a:t>Handling</a:t>
            </a:r>
            <a:r>
              <a:rPr lang="es-ES" b="1" spc="-5" dirty="0">
                <a:solidFill>
                  <a:srgbClr val="757574"/>
                </a:solidFill>
                <a:latin typeface="Arial"/>
                <a:cs typeface="Arial"/>
              </a:rPr>
              <a:t> </a:t>
            </a:r>
            <a:r>
              <a:rPr lang="es-ES" b="1" spc="-5" dirty="0" err="1">
                <a:solidFill>
                  <a:srgbClr val="757574"/>
                </a:solidFill>
                <a:latin typeface="Arial"/>
                <a:cs typeface="Arial"/>
              </a:rPr>
              <a:t>Failures</a:t>
            </a:r>
            <a:endParaRPr lang="es-ES" b="1" spc="-5" dirty="0">
              <a:solidFill>
                <a:srgbClr val="757574"/>
              </a:solidFill>
              <a:latin typeface="Arial"/>
              <a:cs typeface="Arial"/>
            </a:endParaRPr>
          </a:p>
          <a:p>
            <a:pPr marL="299085" indent="-287020">
              <a:lnSpc>
                <a:spcPct val="100000"/>
              </a:lnSpc>
              <a:buClr>
                <a:srgbClr val="FBB64B"/>
              </a:buClr>
              <a:buFont typeface="Wingdings"/>
              <a:buChar char=""/>
              <a:tabLst>
                <a:tab pos="299085" algn="l"/>
                <a:tab pos="299720" algn="l"/>
              </a:tabLst>
            </a:pPr>
            <a:endParaRPr lang="es-ES" b="1" spc="-5" dirty="0">
              <a:solidFill>
                <a:srgbClr val="757574"/>
              </a:solidFill>
              <a:latin typeface="Arial"/>
              <a:cs typeface="Arial"/>
            </a:endParaRP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Permite gestionar los “problemas” o fallos que puede surgir en la ejecución. Las características que vienen de caja (se pueden configurar dinámicamente a través las reglas de tráfico):</a:t>
            </a:r>
          </a:p>
          <a:p>
            <a:pPr marL="1213485" lvl="2" indent="-287020">
              <a:buClr>
                <a:srgbClr val="FBB64B"/>
              </a:buClr>
              <a:buFont typeface="Wingdings"/>
              <a:buChar char=""/>
              <a:tabLst>
                <a:tab pos="299085" algn="l"/>
                <a:tab pos="299720" algn="l"/>
              </a:tabLst>
            </a:pPr>
            <a:r>
              <a:rPr lang="es-PE" spc="-5" dirty="0" err="1">
                <a:solidFill>
                  <a:srgbClr val="757574"/>
                </a:solidFill>
                <a:latin typeface="Arial"/>
                <a:cs typeface="Arial"/>
              </a:rPr>
              <a:t>Timeouts</a:t>
            </a:r>
            <a:endParaRPr lang="es-PE" spc="-5" dirty="0">
              <a:solidFill>
                <a:srgbClr val="757574"/>
              </a:solidFill>
              <a:latin typeface="Arial"/>
              <a:cs typeface="Arial"/>
            </a:endParaRPr>
          </a:p>
          <a:p>
            <a:pPr marL="1213485" lvl="2" indent="-287020">
              <a:buClr>
                <a:srgbClr val="FBB64B"/>
              </a:buClr>
              <a:buFont typeface="Wingdings"/>
              <a:buChar char=""/>
              <a:tabLst>
                <a:tab pos="299085" algn="l"/>
                <a:tab pos="299720" algn="l"/>
              </a:tabLst>
            </a:pPr>
            <a:r>
              <a:rPr lang="es-PE" spc="-5" dirty="0">
                <a:solidFill>
                  <a:srgbClr val="757574"/>
                </a:solidFill>
                <a:latin typeface="Arial"/>
                <a:cs typeface="Arial"/>
              </a:rPr>
              <a:t>Reintentos limitados con indicación de </a:t>
            </a:r>
            <a:r>
              <a:rPr lang="es-PE" spc="-5" dirty="0" err="1">
                <a:solidFill>
                  <a:srgbClr val="757574"/>
                </a:solidFill>
                <a:latin typeface="Arial"/>
                <a:cs typeface="Arial"/>
              </a:rPr>
              <a:t>timeouts</a:t>
            </a:r>
            <a:r>
              <a:rPr lang="es-PE" spc="-5" dirty="0">
                <a:solidFill>
                  <a:srgbClr val="757574"/>
                </a:solidFill>
                <a:latin typeface="Arial"/>
                <a:cs typeface="Arial"/>
              </a:rPr>
              <a:t> y fluctuación de tiempo entre reintentas</a:t>
            </a:r>
          </a:p>
          <a:p>
            <a:pPr marL="1213485" lvl="2" indent="-287020">
              <a:buClr>
                <a:srgbClr val="FBB64B"/>
              </a:buClr>
              <a:buFont typeface="Wingdings"/>
              <a:buChar char=""/>
              <a:tabLst>
                <a:tab pos="299085" algn="l"/>
                <a:tab pos="299720" algn="l"/>
              </a:tabLst>
            </a:pPr>
            <a:r>
              <a:rPr lang="es-PE" spc="-5" dirty="0">
                <a:solidFill>
                  <a:srgbClr val="757574"/>
                </a:solidFill>
                <a:latin typeface="Arial"/>
                <a:cs typeface="Arial"/>
              </a:rPr>
              <a:t>Límite en el número de conexiones concurrentes</a:t>
            </a:r>
          </a:p>
          <a:p>
            <a:pPr marL="1213485" lvl="2" indent="-287020">
              <a:buClr>
                <a:srgbClr val="FBB64B"/>
              </a:buClr>
              <a:buFont typeface="Wingdings"/>
              <a:buChar char=""/>
              <a:tabLst>
                <a:tab pos="299085" algn="l"/>
                <a:tab pos="299720" algn="l"/>
              </a:tabLst>
            </a:pPr>
            <a:r>
              <a:rPr lang="es-PE" spc="-5" dirty="0" err="1">
                <a:solidFill>
                  <a:srgbClr val="757574"/>
                </a:solidFill>
                <a:latin typeface="Arial"/>
                <a:cs typeface="Arial"/>
              </a:rPr>
              <a:t>Health</a:t>
            </a:r>
            <a:r>
              <a:rPr lang="es-PE" spc="-5" dirty="0">
                <a:solidFill>
                  <a:srgbClr val="757574"/>
                </a:solidFill>
                <a:latin typeface="Arial"/>
                <a:cs typeface="Arial"/>
              </a:rPr>
              <a:t> </a:t>
            </a:r>
            <a:r>
              <a:rPr lang="es-PE" spc="-5" dirty="0" err="1">
                <a:solidFill>
                  <a:srgbClr val="757574"/>
                </a:solidFill>
                <a:latin typeface="Arial"/>
                <a:cs typeface="Arial"/>
              </a:rPr>
              <a:t>checks</a:t>
            </a:r>
            <a:r>
              <a:rPr lang="es-PE" spc="-5" dirty="0">
                <a:solidFill>
                  <a:srgbClr val="757574"/>
                </a:solidFill>
                <a:latin typeface="Arial"/>
                <a:cs typeface="Arial"/>
              </a:rPr>
              <a:t> periódicos (active) en cada miembro del pool de load balance</a:t>
            </a:r>
          </a:p>
          <a:p>
            <a:pPr marL="1213485" lvl="2" indent="-287020">
              <a:buClr>
                <a:srgbClr val="FBB64B"/>
              </a:buClr>
              <a:buFont typeface="Wingdings"/>
              <a:buChar char=""/>
              <a:tabLst>
                <a:tab pos="299085" algn="l"/>
                <a:tab pos="299720" algn="l"/>
              </a:tabLst>
            </a:pPr>
            <a:r>
              <a:rPr lang="es-PE" spc="-5" dirty="0" err="1">
                <a:solidFill>
                  <a:srgbClr val="757574"/>
                </a:solidFill>
                <a:latin typeface="Arial"/>
                <a:cs typeface="Arial"/>
              </a:rPr>
              <a:t>Circuit</a:t>
            </a:r>
            <a:r>
              <a:rPr lang="es-PE" spc="-5" dirty="0">
                <a:solidFill>
                  <a:srgbClr val="757574"/>
                </a:solidFill>
                <a:latin typeface="Arial"/>
                <a:cs typeface="Arial"/>
              </a:rPr>
              <a:t> </a:t>
            </a:r>
            <a:r>
              <a:rPr lang="es-PE" spc="-5" dirty="0" err="1">
                <a:solidFill>
                  <a:srgbClr val="757574"/>
                </a:solidFill>
                <a:latin typeface="Arial"/>
                <a:cs typeface="Arial"/>
              </a:rPr>
              <a:t>Breakers</a:t>
            </a:r>
            <a:r>
              <a:rPr lang="es-PE" spc="-5" dirty="0">
                <a:solidFill>
                  <a:srgbClr val="757574"/>
                </a:solidFill>
                <a:latin typeface="Arial"/>
                <a:cs typeface="Arial"/>
              </a:rPr>
              <a:t> de grano fino (</a:t>
            </a:r>
            <a:r>
              <a:rPr lang="es-PE" spc="-5" dirty="0" err="1">
                <a:solidFill>
                  <a:srgbClr val="757574"/>
                </a:solidFill>
                <a:latin typeface="Arial"/>
                <a:cs typeface="Arial"/>
              </a:rPr>
              <a:t>passive</a:t>
            </a:r>
            <a:r>
              <a:rPr lang="es-PE" spc="-5" dirty="0">
                <a:solidFill>
                  <a:srgbClr val="757574"/>
                </a:solidFill>
                <a:latin typeface="Arial"/>
                <a:cs typeface="Arial"/>
              </a:rPr>
              <a:t> </a:t>
            </a:r>
            <a:r>
              <a:rPr lang="es-PE" spc="-5" dirty="0" err="1">
                <a:solidFill>
                  <a:srgbClr val="757574"/>
                </a:solidFill>
                <a:latin typeface="Arial"/>
                <a:cs typeface="Arial"/>
              </a:rPr>
              <a:t>health</a:t>
            </a:r>
            <a:r>
              <a:rPr lang="es-PE" spc="-5" dirty="0">
                <a:solidFill>
                  <a:srgbClr val="757574"/>
                </a:solidFill>
                <a:latin typeface="Arial"/>
                <a:cs typeface="Arial"/>
              </a:rPr>
              <a:t> </a:t>
            </a:r>
            <a:r>
              <a:rPr lang="es-PE" spc="-5" dirty="0" err="1">
                <a:solidFill>
                  <a:srgbClr val="757574"/>
                </a:solidFill>
                <a:latin typeface="Arial"/>
                <a:cs typeface="Arial"/>
              </a:rPr>
              <a:t>checks</a:t>
            </a:r>
            <a:r>
              <a:rPr lang="es-PE" spc="-5" dirty="0">
                <a:solidFill>
                  <a:srgbClr val="757574"/>
                </a:solidFill>
                <a:latin typeface="Arial"/>
                <a:cs typeface="Arial"/>
              </a:rPr>
              <a:t>) – </a:t>
            </a:r>
          </a:p>
          <a:p>
            <a:pPr marL="926465" lvl="2">
              <a:buClr>
                <a:srgbClr val="FBB64B"/>
              </a:buClr>
              <a:tabLst>
                <a:tab pos="299085" algn="l"/>
                <a:tab pos="299720" algn="l"/>
              </a:tabLst>
            </a:pPr>
            <a:r>
              <a:rPr lang="es-PE" spc="-5" dirty="0">
                <a:solidFill>
                  <a:srgbClr val="757574"/>
                </a:solidFill>
                <a:latin typeface="Arial"/>
                <a:cs typeface="Arial"/>
              </a:rPr>
              <a:t>    aplicados a cada instancia del pool de balanceo</a:t>
            </a: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Los </a:t>
            </a:r>
            <a:r>
              <a:rPr lang="es-PE" spc="-5" dirty="0" err="1">
                <a:solidFill>
                  <a:srgbClr val="757574"/>
                </a:solidFill>
                <a:latin typeface="Arial"/>
                <a:cs typeface="Arial"/>
              </a:rPr>
              <a:t>health</a:t>
            </a:r>
            <a:r>
              <a:rPr lang="es-PE" spc="-5" dirty="0">
                <a:solidFill>
                  <a:srgbClr val="757574"/>
                </a:solidFill>
                <a:latin typeface="Arial"/>
                <a:cs typeface="Arial"/>
              </a:rPr>
              <a:t> </a:t>
            </a:r>
            <a:r>
              <a:rPr lang="es-PE" spc="-5" dirty="0" err="1">
                <a:solidFill>
                  <a:srgbClr val="757574"/>
                </a:solidFill>
                <a:latin typeface="Arial"/>
                <a:cs typeface="Arial"/>
              </a:rPr>
              <a:t>checks</a:t>
            </a:r>
            <a:r>
              <a:rPr lang="es-PE" spc="-5" dirty="0">
                <a:solidFill>
                  <a:srgbClr val="757574"/>
                </a:solidFill>
                <a:latin typeface="Arial"/>
                <a:cs typeface="Arial"/>
              </a:rPr>
              <a:t> de combinan con los que hace </a:t>
            </a:r>
            <a:r>
              <a:rPr lang="es-PE" spc="-5" dirty="0" err="1">
                <a:solidFill>
                  <a:srgbClr val="757574"/>
                </a:solidFill>
                <a:latin typeface="Arial"/>
                <a:cs typeface="Arial"/>
              </a:rPr>
              <a:t>Kubernetes</a:t>
            </a:r>
            <a:endParaRPr lang="es-PE"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273511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err="1"/>
              <a:t>Caracteristicas</a:t>
            </a:r>
            <a:r>
              <a:rPr lang="es-PE" sz="2800" spc="-5" dirty="0"/>
              <a:t>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890100"/>
            <a:ext cx="8347456" cy="3337452"/>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ES" b="1" spc="-5" dirty="0" err="1">
                <a:solidFill>
                  <a:srgbClr val="757574"/>
                </a:solidFill>
                <a:latin typeface="Arial"/>
                <a:cs typeface="Arial"/>
              </a:rPr>
              <a:t>Fault</a:t>
            </a:r>
            <a:r>
              <a:rPr lang="es-ES" b="1" spc="-5" dirty="0">
                <a:solidFill>
                  <a:srgbClr val="757574"/>
                </a:solidFill>
                <a:latin typeface="Arial"/>
                <a:cs typeface="Arial"/>
              </a:rPr>
              <a:t> </a:t>
            </a:r>
            <a:r>
              <a:rPr lang="es-ES" b="1" spc="-5" dirty="0" err="1">
                <a:solidFill>
                  <a:srgbClr val="757574"/>
                </a:solidFill>
                <a:latin typeface="Arial"/>
                <a:cs typeface="Arial"/>
              </a:rPr>
              <a:t>Injection</a:t>
            </a:r>
            <a:endParaRPr lang="es-ES" b="1" spc="-5" dirty="0">
              <a:solidFill>
                <a:srgbClr val="757574"/>
              </a:solidFill>
              <a:latin typeface="Arial"/>
              <a:cs typeface="Arial"/>
            </a:endParaRPr>
          </a:p>
          <a:p>
            <a:pPr marL="299085" indent="-287020">
              <a:lnSpc>
                <a:spcPct val="100000"/>
              </a:lnSpc>
              <a:buClr>
                <a:srgbClr val="FBB64B"/>
              </a:buClr>
              <a:buFont typeface="Wingdings"/>
              <a:buChar char=""/>
              <a:tabLst>
                <a:tab pos="299085" algn="l"/>
                <a:tab pos="299720" algn="l"/>
              </a:tabLst>
            </a:pPr>
            <a:endParaRPr lang="es-ES" b="1" spc="-5" dirty="0">
              <a:solidFill>
                <a:srgbClr val="757574"/>
              </a:solidFill>
              <a:latin typeface="Arial"/>
              <a:cs typeface="Arial"/>
            </a:endParaRP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Para probar la capacidad de recuperación ante fallos. Nos permite introducir a propósito fallos en el sistema.</a:t>
            </a: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Tipos de fallos que se pueden introducir:</a:t>
            </a:r>
          </a:p>
          <a:p>
            <a:pPr marL="1213485" lvl="2" indent="-287020">
              <a:buClr>
                <a:srgbClr val="FBB64B"/>
              </a:buClr>
              <a:buFont typeface="Wingdings"/>
              <a:buChar char=""/>
              <a:tabLst>
                <a:tab pos="299085" algn="l"/>
                <a:tab pos="299720" algn="l"/>
              </a:tabLst>
            </a:pPr>
            <a:r>
              <a:rPr lang="es-PE" spc="-5" dirty="0" err="1">
                <a:solidFill>
                  <a:srgbClr val="757574"/>
                </a:solidFill>
                <a:latin typeface="Arial"/>
                <a:cs typeface="Arial"/>
              </a:rPr>
              <a:t>Delays</a:t>
            </a:r>
            <a:endParaRPr lang="es-PE" spc="-5" dirty="0">
              <a:solidFill>
                <a:srgbClr val="757574"/>
              </a:solidFill>
              <a:latin typeface="Arial"/>
              <a:cs typeface="Arial"/>
            </a:endParaRPr>
          </a:p>
          <a:p>
            <a:pPr marL="1670685" lvl="3" indent="-287020">
              <a:buClr>
                <a:srgbClr val="FBB64B"/>
              </a:buClr>
              <a:buFont typeface="Wingdings"/>
              <a:buChar char=""/>
              <a:tabLst>
                <a:tab pos="299085" algn="l"/>
                <a:tab pos="299720" algn="l"/>
              </a:tabLst>
            </a:pPr>
            <a:r>
              <a:rPr lang="es-PE" spc="-5" dirty="0">
                <a:solidFill>
                  <a:srgbClr val="757574"/>
                </a:solidFill>
                <a:latin typeface="Arial"/>
                <a:cs typeface="Arial"/>
              </a:rPr>
              <a:t>Imitan un incremento de latencia o un sobrecarga en las llamadas a los servicios</a:t>
            </a:r>
          </a:p>
          <a:p>
            <a:pPr marL="1213485" lvl="2" indent="-287020">
              <a:buClr>
                <a:srgbClr val="FBB64B"/>
              </a:buClr>
              <a:buFont typeface="Wingdings"/>
              <a:buChar char=""/>
              <a:tabLst>
                <a:tab pos="299085" algn="l"/>
                <a:tab pos="299720" algn="l"/>
              </a:tabLst>
            </a:pPr>
            <a:r>
              <a:rPr lang="es-PE" spc="-5" dirty="0" err="1">
                <a:solidFill>
                  <a:srgbClr val="757574"/>
                </a:solidFill>
                <a:latin typeface="Arial"/>
                <a:cs typeface="Arial"/>
              </a:rPr>
              <a:t>Aborts</a:t>
            </a:r>
            <a:endParaRPr lang="es-PE" spc="-5" dirty="0">
              <a:solidFill>
                <a:srgbClr val="757574"/>
              </a:solidFill>
              <a:latin typeface="Arial"/>
              <a:cs typeface="Arial"/>
            </a:endParaRPr>
          </a:p>
          <a:p>
            <a:pPr marL="1670685" lvl="3" indent="-287020">
              <a:buClr>
                <a:srgbClr val="FBB64B"/>
              </a:buClr>
              <a:buFont typeface="Wingdings"/>
              <a:buChar char=""/>
              <a:tabLst>
                <a:tab pos="299085" algn="l"/>
                <a:tab pos="299720" algn="l"/>
              </a:tabLst>
            </a:pPr>
            <a:r>
              <a:rPr lang="es-PE" spc="-5" dirty="0">
                <a:solidFill>
                  <a:srgbClr val="757574"/>
                </a:solidFill>
                <a:latin typeface="Arial"/>
                <a:cs typeface="Arial"/>
              </a:rPr>
              <a:t>Son </a:t>
            </a:r>
            <a:r>
              <a:rPr lang="es-PE" spc="-5" dirty="0" err="1">
                <a:solidFill>
                  <a:srgbClr val="757574"/>
                </a:solidFill>
                <a:latin typeface="Arial"/>
                <a:cs typeface="Arial"/>
              </a:rPr>
              <a:t>crash</a:t>
            </a:r>
            <a:r>
              <a:rPr lang="es-PE" spc="-5" dirty="0">
                <a:solidFill>
                  <a:srgbClr val="757574"/>
                </a:solidFill>
                <a:latin typeface="Arial"/>
                <a:cs typeface="Arial"/>
              </a:rPr>
              <a:t> que imitan a fallos en los servicios. Normalmente se manifiestan en la forma de HTTP error </a:t>
            </a:r>
            <a:r>
              <a:rPr lang="es-PE" spc="-5" dirty="0" err="1">
                <a:solidFill>
                  <a:srgbClr val="757574"/>
                </a:solidFill>
                <a:latin typeface="Arial"/>
                <a:cs typeface="Arial"/>
              </a:rPr>
              <a:t>codes</a:t>
            </a:r>
            <a:r>
              <a:rPr lang="es-PE" spc="-5" dirty="0">
                <a:solidFill>
                  <a:srgbClr val="757574"/>
                </a:solidFill>
                <a:latin typeface="Arial"/>
                <a:cs typeface="Arial"/>
              </a:rPr>
              <a:t> o TCP </a:t>
            </a:r>
            <a:r>
              <a:rPr lang="es-PE" spc="-5" dirty="0" err="1">
                <a:solidFill>
                  <a:srgbClr val="757574"/>
                </a:solidFill>
                <a:latin typeface="Arial"/>
                <a:cs typeface="Arial"/>
              </a:rPr>
              <a:t>connection</a:t>
            </a:r>
            <a:r>
              <a:rPr lang="es-PE" spc="-5" dirty="0">
                <a:solidFill>
                  <a:srgbClr val="757574"/>
                </a:solidFill>
                <a:latin typeface="Arial"/>
                <a:cs typeface="Arial"/>
              </a:rPr>
              <a:t> </a:t>
            </a:r>
            <a:r>
              <a:rPr lang="es-PE" spc="-5" dirty="0" err="1">
                <a:solidFill>
                  <a:srgbClr val="757574"/>
                </a:solidFill>
                <a:latin typeface="Arial"/>
                <a:cs typeface="Arial"/>
              </a:rPr>
              <a:t>failures</a:t>
            </a:r>
            <a:endParaRPr lang="es-PE"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327378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err="1"/>
              <a:t>Caracteristicas</a:t>
            </a:r>
            <a:r>
              <a:rPr lang="es-PE" sz="2800" spc="-5" dirty="0"/>
              <a:t>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890100"/>
            <a:ext cx="8347456" cy="2229456"/>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ES" b="1" spc="-5" dirty="0">
                <a:solidFill>
                  <a:srgbClr val="757574"/>
                </a:solidFill>
                <a:latin typeface="Arial"/>
                <a:cs typeface="Arial"/>
              </a:rPr>
              <a:t>Configuración de reglas</a:t>
            </a:r>
          </a:p>
          <a:p>
            <a:pPr marL="299085" indent="-287020">
              <a:lnSpc>
                <a:spcPct val="100000"/>
              </a:lnSpc>
              <a:buClr>
                <a:srgbClr val="FBB64B"/>
              </a:buClr>
              <a:buFont typeface="Wingdings"/>
              <a:buChar char=""/>
              <a:tabLst>
                <a:tab pos="299085" algn="l"/>
                <a:tab pos="299720" algn="l"/>
              </a:tabLst>
            </a:pPr>
            <a:endParaRPr lang="es-ES" b="1" spc="-5" dirty="0">
              <a:solidFill>
                <a:srgbClr val="757574"/>
              </a:solidFill>
              <a:latin typeface="Arial"/>
              <a:cs typeface="Arial"/>
            </a:endParaRP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Proporciona un </a:t>
            </a:r>
            <a:r>
              <a:rPr lang="es-PE" spc="-5" dirty="0" err="1">
                <a:solidFill>
                  <a:srgbClr val="757574"/>
                </a:solidFill>
                <a:latin typeface="Arial"/>
                <a:cs typeface="Arial"/>
              </a:rPr>
              <a:t>Domain-specific</a:t>
            </a:r>
            <a:r>
              <a:rPr lang="es-PE" spc="-5" dirty="0">
                <a:solidFill>
                  <a:srgbClr val="757574"/>
                </a:solidFill>
                <a:latin typeface="Arial"/>
                <a:cs typeface="Arial"/>
              </a:rPr>
              <a:t> </a:t>
            </a:r>
            <a:r>
              <a:rPr lang="es-PE" spc="-5" dirty="0" err="1">
                <a:solidFill>
                  <a:srgbClr val="757574"/>
                </a:solidFill>
                <a:latin typeface="Arial"/>
                <a:cs typeface="Arial"/>
              </a:rPr>
              <a:t>language</a:t>
            </a:r>
            <a:r>
              <a:rPr lang="es-PE" spc="-5" dirty="0">
                <a:solidFill>
                  <a:srgbClr val="757574"/>
                </a:solidFill>
                <a:latin typeface="Arial"/>
                <a:cs typeface="Arial"/>
              </a:rPr>
              <a:t> (DSL) que controla como las llamadas a las </a:t>
            </a:r>
            <a:r>
              <a:rPr lang="es-PE" spc="-5" dirty="0" err="1">
                <a:solidFill>
                  <a:srgbClr val="757574"/>
                </a:solidFill>
                <a:latin typeface="Arial"/>
                <a:cs typeface="Arial"/>
              </a:rPr>
              <a:t>APIs</a:t>
            </a:r>
            <a:r>
              <a:rPr lang="es-PE" spc="-5" dirty="0">
                <a:solidFill>
                  <a:srgbClr val="757574"/>
                </a:solidFill>
                <a:latin typeface="Arial"/>
                <a:cs typeface="Arial"/>
              </a:rPr>
              <a:t> y de nivel-4 de red fluyen a través de varios servicios en el despliegue de aplicaciones.</a:t>
            </a:r>
          </a:p>
          <a:p>
            <a:pPr marL="756285" lvl="1" indent="-287020">
              <a:buClr>
                <a:srgbClr val="FBB64B"/>
              </a:buClr>
              <a:buFont typeface="Wingdings"/>
              <a:buChar char=""/>
              <a:tabLst>
                <a:tab pos="299085" algn="l"/>
                <a:tab pos="299720" algn="l"/>
              </a:tabLst>
            </a:pPr>
            <a:r>
              <a:rPr lang="es-PE" spc="-5" dirty="0">
                <a:solidFill>
                  <a:srgbClr val="757574"/>
                </a:solidFill>
                <a:latin typeface="Arial"/>
                <a:cs typeface="Arial"/>
              </a:rPr>
              <a:t>Permite al operador configurar </a:t>
            </a:r>
            <a:r>
              <a:rPr lang="es-PE" spc="-5" dirty="0" err="1">
                <a:solidFill>
                  <a:srgbClr val="757574"/>
                </a:solidFill>
                <a:latin typeface="Arial"/>
                <a:cs typeface="Arial"/>
              </a:rPr>
              <a:t>circuit</a:t>
            </a:r>
            <a:r>
              <a:rPr lang="es-PE" spc="-5" dirty="0">
                <a:solidFill>
                  <a:srgbClr val="757574"/>
                </a:solidFill>
                <a:latin typeface="Arial"/>
                <a:cs typeface="Arial"/>
              </a:rPr>
              <a:t> </a:t>
            </a:r>
            <a:r>
              <a:rPr lang="es-PE" spc="-5" dirty="0" err="1">
                <a:solidFill>
                  <a:srgbClr val="757574"/>
                </a:solidFill>
                <a:latin typeface="Arial"/>
                <a:cs typeface="Arial"/>
              </a:rPr>
              <a:t>breakers</a:t>
            </a:r>
            <a:r>
              <a:rPr lang="es-PE" spc="-5" dirty="0">
                <a:solidFill>
                  <a:srgbClr val="757574"/>
                </a:solidFill>
                <a:latin typeface="Arial"/>
                <a:cs typeface="Arial"/>
              </a:rPr>
              <a:t>, </a:t>
            </a:r>
            <a:r>
              <a:rPr lang="es-PE" spc="-5" dirty="0" err="1">
                <a:solidFill>
                  <a:srgbClr val="757574"/>
                </a:solidFill>
                <a:latin typeface="Arial"/>
                <a:cs typeface="Arial"/>
              </a:rPr>
              <a:t>timeouts</a:t>
            </a:r>
            <a:r>
              <a:rPr lang="es-PE" spc="-5" dirty="0">
                <a:solidFill>
                  <a:srgbClr val="757574"/>
                </a:solidFill>
                <a:latin typeface="Arial"/>
                <a:cs typeface="Arial"/>
              </a:rPr>
              <a:t>, </a:t>
            </a:r>
            <a:r>
              <a:rPr lang="es-PE" spc="-5" dirty="0" err="1">
                <a:solidFill>
                  <a:srgbClr val="757574"/>
                </a:solidFill>
                <a:latin typeface="Arial"/>
                <a:cs typeface="Arial"/>
              </a:rPr>
              <a:t>reinvents</a:t>
            </a:r>
            <a:r>
              <a:rPr lang="es-PE" spc="-5" dirty="0">
                <a:solidFill>
                  <a:srgbClr val="757574"/>
                </a:solidFill>
                <a:latin typeface="Arial"/>
                <a:cs typeface="Arial"/>
              </a:rPr>
              <a:t>, </a:t>
            </a:r>
            <a:r>
              <a:rPr lang="es-PE" spc="-5" dirty="0" err="1">
                <a:solidFill>
                  <a:srgbClr val="757574"/>
                </a:solidFill>
                <a:latin typeface="Arial"/>
                <a:cs typeface="Arial"/>
              </a:rPr>
              <a:t>canary</a:t>
            </a:r>
            <a:r>
              <a:rPr lang="es-PE" spc="-5" dirty="0">
                <a:solidFill>
                  <a:srgbClr val="757574"/>
                </a:solidFill>
                <a:latin typeface="Arial"/>
                <a:cs typeface="Arial"/>
              </a:rPr>
              <a:t> </a:t>
            </a:r>
            <a:r>
              <a:rPr lang="es-PE" spc="-5" dirty="0" err="1">
                <a:solidFill>
                  <a:srgbClr val="757574"/>
                </a:solidFill>
                <a:latin typeface="Arial"/>
                <a:cs typeface="Arial"/>
              </a:rPr>
              <a:t>rollouts</a:t>
            </a:r>
            <a:r>
              <a:rPr lang="es-PE" spc="-5" dirty="0">
                <a:solidFill>
                  <a:srgbClr val="757574"/>
                </a:solidFill>
                <a:latin typeface="Arial"/>
                <a:cs typeface="Arial"/>
              </a:rPr>
              <a:t>, A/B </a:t>
            </a:r>
            <a:r>
              <a:rPr lang="es-PE" spc="-5" dirty="0" err="1">
                <a:solidFill>
                  <a:srgbClr val="757574"/>
                </a:solidFill>
                <a:latin typeface="Arial"/>
                <a:cs typeface="Arial"/>
              </a:rPr>
              <a:t>testing</a:t>
            </a:r>
            <a:r>
              <a:rPr lang="es-PE" spc="-5" dirty="0">
                <a:solidFill>
                  <a:srgbClr val="757574"/>
                </a:solidFill>
                <a:latin typeface="Arial"/>
                <a:cs typeface="Arial"/>
              </a:rPr>
              <a:t>, </a:t>
            </a:r>
            <a:r>
              <a:rPr lang="es-PE" spc="-5" dirty="0" err="1">
                <a:solidFill>
                  <a:srgbClr val="757574"/>
                </a:solidFill>
                <a:latin typeface="Arial"/>
                <a:cs typeface="Arial"/>
              </a:rPr>
              <a:t>staged</a:t>
            </a:r>
            <a:r>
              <a:rPr lang="es-PE" spc="-5" dirty="0">
                <a:solidFill>
                  <a:srgbClr val="757574"/>
                </a:solidFill>
                <a:latin typeface="Arial"/>
                <a:cs typeface="Arial"/>
              </a:rPr>
              <a:t> </a:t>
            </a:r>
            <a:r>
              <a:rPr lang="es-PE" spc="-5" dirty="0" err="1">
                <a:solidFill>
                  <a:srgbClr val="757574"/>
                </a:solidFill>
                <a:latin typeface="Arial"/>
                <a:cs typeface="Arial"/>
              </a:rPr>
              <a:t>rollouts</a:t>
            </a:r>
            <a:r>
              <a:rPr lang="es-PE" spc="-5" dirty="0">
                <a:solidFill>
                  <a:srgbClr val="757574"/>
                </a:solidFill>
                <a:latin typeface="Arial"/>
                <a:cs typeface="Arial"/>
              </a:rPr>
              <a:t> basado en la división de un % del tráfico, etc.</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1760437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Objetivos de diseño de </a:t>
            </a:r>
            <a:r>
              <a:rPr lang="es-PE" sz="2800" spc="-5" dirty="0" err="1"/>
              <a:t>Istio</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890100"/>
            <a:ext cx="8347456" cy="3060453"/>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PE" spc="-5" dirty="0" err="1">
                <a:solidFill>
                  <a:srgbClr val="757574"/>
                </a:solidFill>
                <a:latin typeface="Arial"/>
                <a:cs typeface="Arial"/>
              </a:rPr>
              <a:t>Istio</a:t>
            </a:r>
            <a:r>
              <a:rPr lang="es-PE" spc="-5" dirty="0">
                <a:solidFill>
                  <a:srgbClr val="757574"/>
                </a:solidFill>
                <a:latin typeface="Arial"/>
                <a:cs typeface="Arial"/>
              </a:rPr>
              <a:t> está construido siguiendo una serie de principios u objetivos de diseño:</a:t>
            </a:r>
          </a:p>
          <a:p>
            <a:pPr marL="12065">
              <a:lnSpc>
                <a:spcPct val="100000"/>
              </a:lnSpc>
              <a:buClr>
                <a:srgbClr val="FBB64B"/>
              </a:buClr>
              <a:tabLst>
                <a:tab pos="299085" algn="l"/>
                <a:tab pos="299720" algn="l"/>
              </a:tabLst>
            </a:pPr>
            <a:endParaRPr lang="es-PE" spc="-5" dirty="0">
              <a:solidFill>
                <a:srgbClr val="757574"/>
              </a:solidFill>
              <a:latin typeface="Arial"/>
              <a:cs typeface="Arial"/>
            </a:endParaRPr>
          </a:p>
          <a:p>
            <a:pPr marL="297815" indent="-285750">
              <a:lnSpc>
                <a:spcPct val="100000"/>
              </a:lnSpc>
              <a:buClr>
                <a:srgbClr val="FBB64B"/>
              </a:buClr>
              <a:buFont typeface="Wingdings" panose="05000000000000000000" pitchFamily="2" charset="2"/>
              <a:buChar char="§"/>
              <a:tabLst>
                <a:tab pos="299085" algn="l"/>
                <a:tab pos="299720" algn="l"/>
              </a:tabLst>
            </a:pPr>
            <a:r>
              <a:rPr lang="es-PE" b="1" spc="-5" dirty="0">
                <a:solidFill>
                  <a:srgbClr val="757574"/>
                </a:solidFill>
                <a:latin typeface="Arial"/>
                <a:cs typeface="Arial"/>
              </a:rPr>
              <a:t>Transparencia máxima: </a:t>
            </a:r>
            <a:r>
              <a:rPr lang="es-PE" spc="-5" dirty="0">
                <a:solidFill>
                  <a:srgbClr val="757574"/>
                </a:solidFill>
                <a:latin typeface="Arial"/>
                <a:cs typeface="Arial"/>
              </a:rPr>
              <a:t>la idea es que se requiera el mínimo esfuerzo posible si se quiere adoptar </a:t>
            </a:r>
            <a:r>
              <a:rPr lang="es-PE" spc="-5" dirty="0" err="1">
                <a:solidFill>
                  <a:srgbClr val="757574"/>
                </a:solidFill>
                <a:latin typeface="Arial"/>
                <a:cs typeface="Arial"/>
              </a:rPr>
              <a:t>Istio</a:t>
            </a:r>
            <a:r>
              <a:rPr lang="es-PE" spc="-5" dirty="0">
                <a:solidFill>
                  <a:srgbClr val="757574"/>
                </a:solidFill>
                <a:latin typeface="Arial"/>
                <a:cs typeface="Arial"/>
              </a:rPr>
              <a:t>, tanto por parte de los desarrolladores como de los operadores.</a:t>
            </a:r>
          </a:p>
          <a:p>
            <a:pPr marL="297815" indent="-285750">
              <a:lnSpc>
                <a:spcPct val="100000"/>
              </a:lnSpc>
              <a:buClr>
                <a:srgbClr val="FBB64B"/>
              </a:buClr>
              <a:buFont typeface="Wingdings" panose="05000000000000000000" pitchFamily="2" charset="2"/>
              <a:buChar char="§"/>
              <a:tabLst>
                <a:tab pos="299085" algn="l"/>
                <a:tab pos="299720" algn="l"/>
              </a:tabLst>
            </a:pPr>
            <a:r>
              <a:rPr lang="es-PE" b="1" spc="-5" dirty="0" err="1">
                <a:solidFill>
                  <a:srgbClr val="757574"/>
                </a:solidFill>
                <a:latin typeface="Arial"/>
                <a:cs typeface="Arial"/>
              </a:rPr>
              <a:t>Incrementabilidad</a:t>
            </a:r>
            <a:r>
              <a:rPr lang="es-PE" b="1" spc="-5" dirty="0">
                <a:solidFill>
                  <a:srgbClr val="757574"/>
                </a:solidFill>
                <a:latin typeface="Arial"/>
                <a:cs typeface="Arial"/>
              </a:rPr>
              <a:t>: </a:t>
            </a:r>
            <a:r>
              <a:rPr lang="es-PE" spc="-5" dirty="0">
                <a:solidFill>
                  <a:srgbClr val="757574"/>
                </a:solidFill>
                <a:latin typeface="Arial"/>
                <a:cs typeface="Arial"/>
              </a:rPr>
              <a:t>dado que desarrolladores y operadores se volverán más dependiente de </a:t>
            </a:r>
            <a:r>
              <a:rPr lang="es-PE" spc="-5" dirty="0" err="1">
                <a:solidFill>
                  <a:srgbClr val="757574"/>
                </a:solidFill>
                <a:latin typeface="Arial"/>
                <a:cs typeface="Arial"/>
              </a:rPr>
              <a:t>Istio</a:t>
            </a:r>
            <a:r>
              <a:rPr lang="es-PE" spc="-5" dirty="0">
                <a:solidFill>
                  <a:srgbClr val="757574"/>
                </a:solidFill>
                <a:latin typeface="Arial"/>
                <a:cs typeface="Arial"/>
              </a:rPr>
              <a:t>, el sistema debe crecer según sus necesidades.</a:t>
            </a:r>
          </a:p>
          <a:p>
            <a:pPr marL="297815" indent="-285750">
              <a:lnSpc>
                <a:spcPct val="100000"/>
              </a:lnSpc>
              <a:buClr>
                <a:srgbClr val="FBB64B"/>
              </a:buClr>
              <a:buFont typeface="Wingdings" panose="05000000000000000000" pitchFamily="2" charset="2"/>
              <a:buChar char="§"/>
              <a:tabLst>
                <a:tab pos="299085" algn="l"/>
                <a:tab pos="299720" algn="l"/>
              </a:tabLst>
            </a:pPr>
            <a:r>
              <a:rPr lang="es-PE" b="1" spc="-5" dirty="0">
                <a:solidFill>
                  <a:srgbClr val="757574"/>
                </a:solidFill>
                <a:latin typeface="Arial"/>
                <a:cs typeface="Arial"/>
              </a:rPr>
              <a:t>Portabilidad: </a:t>
            </a:r>
            <a:r>
              <a:rPr lang="es-PE" spc="-5" dirty="0" err="1">
                <a:solidFill>
                  <a:srgbClr val="757574"/>
                </a:solidFill>
                <a:latin typeface="Arial"/>
                <a:cs typeface="Arial"/>
              </a:rPr>
              <a:t>Istio</a:t>
            </a:r>
            <a:r>
              <a:rPr lang="es-PE" spc="-5" dirty="0">
                <a:solidFill>
                  <a:srgbClr val="757574"/>
                </a:solidFill>
                <a:latin typeface="Arial"/>
                <a:cs typeface="Arial"/>
              </a:rPr>
              <a:t> debe correr en cualquier plataforma con un coste mínimo de esfuerzo.</a:t>
            </a:r>
          </a:p>
          <a:p>
            <a:pPr marL="297815" indent="-285750">
              <a:lnSpc>
                <a:spcPct val="100000"/>
              </a:lnSpc>
              <a:buClr>
                <a:srgbClr val="FBB64B"/>
              </a:buClr>
              <a:buFont typeface="Wingdings" panose="05000000000000000000" pitchFamily="2" charset="2"/>
              <a:buChar char="§"/>
              <a:tabLst>
                <a:tab pos="299085" algn="l"/>
                <a:tab pos="299720" algn="l"/>
              </a:tabLst>
            </a:pPr>
            <a:r>
              <a:rPr lang="es-PE" b="1" spc="-5" dirty="0">
                <a:solidFill>
                  <a:srgbClr val="757574"/>
                </a:solidFill>
                <a:latin typeface="Arial"/>
                <a:cs typeface="Arial"/>
              </a:rPr>
              <a:t>Uniformidad de política: </a:t>
            </a:r>
            <a:r>
              <a:rPr lang="es-PE" spc="-5" dirty="0">
                <a:solidFill>
                  <a:srgbClr val="757574"/>
                </a:solidFill>
                <a:latin typeface="Arial"/>
                <a:cs typeface="Arial"/>
              </a:rPr>
              <a:t>permitir aplicar políticas a cualquier recursos, esté expuesto a través de un API o no.</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138281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a:t>Instructor</a:t>
            </a:r>
          </a:p>
        </p:txBody>
      </p:sp>
      <p:sp>
        <p:nvSpPr>
          <p:cNvPr id="7" name="object 6">
            <a:extLst>
              <a:ext uri="{FF2B5EF4-FFF2-40B4-BE49-F238E27FC236}">
                <a16:creationId xmlns:a16="http://schemas.microsoft.com/office/drawing/2014/main" id="{76BC1265-34B2-4E0C-9F2B-E9E24BABE103}"/>
              </a:ext>
            </a:extLst>
          </p:cNvPr>
          <p:cNvSpPr txBox="1"/>
          <p:nvPr/>
        </p:nvSpPr>
        <p:spPr>
          <a:xfrm>
            <a:off x="4724400" y="2419350"/>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352550"/>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7924800" y="261928"/>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434700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B32EADB-0CC7-4AC0-9865-0F864524D8C5}"/>
              </a:ext>
            </a:extLst>
          </p:cNvPr>
          <p:cNvPicPr>
            <a:picLocks noChangeAspect="1"/>
          </p:cNvPicPr>
          <p:nvPr/>
        </p:nvPicPr>
        <p:blipFill>
          <a:blip r:embed="rId2"/>
          <a:stretch>
            <a:fillRect/>
          </a:stretch>
        </p:blipFill>
        <p:spPr>
          <a:xfrm>
            <a:off x="39360" y="0"/>
            <a:ext cx="9065279" cy="5143500"/>
          </a:xfrm>
          <a:prstGeom prst="rect">
            <a:avLst/>
          </a:prstGeom>
        </p:spPr>
      </p:pic>
      <p:sp>
        <p:nvSpPr>
          <p:cNvPr id="4" name="object 4"/>
          <p:cNvSpPr txBox="1">
            <a:spLocks noGrp="1"/>
          </p:cNvSpPr>
          <p:nvPr>
            <p:ph type="title"/>
          </p:nvPr>
        </p:nvSpPr>
        <p:spPr>
          <a:xfrm>
            <a:off x="415544" y="139065"/>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Instalación</a:t>
            </a:r>
            <a:endParaRPr lang="es-PE" sz="2800" dirty="0"/>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3"/>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118907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58829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033518B-AE87-4BC6-B96B-AB9A8F2E037C}"/>
              </a:ext>
            </a:extLst>
          </p:cNvPr>
          <p:cNvPicPr>
            <a:picLocks noChangeAspect="1"/>
          </p:cNvPicPr>
          <p:nvPr/>
        </p:nvPicPr>
        <p:blipFill>
          <a:blip r:embed="rId2"/>
          <a:stretch>
            <a:fillRect/>
          </a:stretch>
        </p:blipFill>
        <p:spPr>
          <a:xfrm>
            <a:off x="762000" y="0"/>
            <a:ext cx="7620000" cy="5143500"/>
          </a:xfrm>
          <a:prstGeom prst="rect">
            <a:avLst/>
          </a:prstGeom>
        </p:spPr>
      </p:pic>
      <p:sp>
        <p:nvSpPr>
          <p:cNvPr id="4" name="object 4"/>
          <p:cNvSpPr txBox="1">
            <a:spLocks noGrp="1"/>
          </p:cNvSpPr>
          <p:nvPr>
            <p:ph type="title"/>
          </p:nvPr>
        </p:nvSpPr>
        <p:spPr>
          <a:xfrm>
            <a:off x="381000" y="361950"/>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Demo</a:t>
            </a:r>
            <a:endParaRPr lang="es-PE" sz="2800" dirty="0"/>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3"/>
          <a:stretch>
            <a:fillRect/>
          </a:stretch>
        </p:blipFill>
        <p:spPr>
          <a:xfrm>
            <a:off x="8069596" y="3881519"/>
            <a:ext cx="1042506" cy="1261981"/>
          </a:xfrm>
          <a:prstGeom prst="rect">
            <a:avLst/>
          </a:prstGeom>
        </p:spPr>
      </p:pic>
      <p:sp>
        <p:nvSpPr>
          <p:cNvPr id="5" name="AutoShape 4" descr="Istio / Bookinfo Application">
            <a:extLst>
              <a:ext uri="{FF2B5EF4-FFF2-40B4-BE49-F238E27FC236}">
                <a16:creationId xmlns:a16="http://schemas.microsoft.com/office/drawing/2014/main" id="{14539A73-F580-4831-99CC-F24FEFEA60F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410163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259043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Virtual </a:t>
            </a:r>
            <a:r>
              <a:rPr lang="es-PE" sz="2800" spc="-5" dirty="0" err="1"/>
              <a:t>Service</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813900"/>
            <a:ext cx="8347456" cy="3060453"/>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PE" spc="-5" dirty="0">
                <a:solidFill>
                  <a:srgbClr val="757574"/>
                </a:solidFill>
                <a:latin typeface="Arial"/>
                <a:cs typeface="Arial"/>
              </a:rPr>
              <a:t>Configuración que afecta el enrutamiento del tráfico.</a:t>
            </a:r>
          </a:p>
          <a:p>
            <a:pPr marL="12065">
              <a:lnSpc>
                <a:spcPct val="100000"/>
              </a:lnSpc>
              <a:buClr>
                <a:srgbClr val="FBB64B"/>
              </a:buClr>
              <a:tabLst>
                <a:tab pos="299085" algn="l"/>
                <a:tab pos="299720" algn="l"/>
              </a:tabLst>
            </a:pPr>
            <a:endParaRPr lang="es-PE" spc="-5" dirty="0">
              <a:solidFill>
                <a:srgbClr val="757574"/>
              </a:solidFill>
              <a:latin typeface="Arial"/>
              <a:cs typeface="Arial"/>
            </a:endParaRPr>
          </a:p>
          <a:p>
            <a:pPr marL="12065">
              <a:lnSpc>
                <a:spcPct val="100000"/>
              </a:lnSpc>
              <a:buClr>
                <a:srgbClr val="FBB64B"/>
              </a:buClr>
              <a:tabLst>
                <a:tab pos="299085" algn="l"/>
                <a:tab pos="299720" algn="l"/>
              </a:tabLst>
            </a:pPr>
            <a:r>
              <a:rPr lang="es-PE" spc="-5" dirty="0">
                <a:solidFill>
                  <a:srgbClr val="757574"/>
                </a:solidFill>
                <a:latin typeface="Arial"/>
                <a:cs typeface="Arial"/>
              </a:rPr>
              <a:t>A </a:t>
            </a:r>
            <a:r>
              <a:rPr lang="es-PE" b="1" spc="-5" dirty="0">
                <a:solidFill>
                  <a:schemeClr val="accent1"/>
                </a:solidFill>
                <a:latin typeface="Arial"/>
                <a:cs typeface="Arial"/>
              </a:rPr>
              <a:t>Virtual </a:t>
            </a:r>
            <a:r>
              <a:rPr lang="es-PE" b="1" spc="-5" dirty="0" err="1">
                <a:solidFill>
                  <a:schemeClr val="accent1"/>
                </a:solidFill>
                <a:latin typeface="Arial"/>
                <a:cs typeface="Arial"/>
              </a:rPr>
              <a:t>Service</a:t>
            </a:r>
            <a:r>
              <a:rPr lang="es-PE" spc="-5" dirty="0">
                <a:solidFill>
                  <a:srgbClr val="757574"/>
                </a:solidFill>
                <a:latin typeface="Arial"/>
                <a:cs typeface="Arial"/>
              </a:rPr>
              <a:t> define un conjunto de reglas de enrutamiento de tráfico para aplicar cuando se direcciona un host. Cada regla de enrutamiento define criterios coincidentes para el tráfico de un protocolo específico. Si el tráfico coincide, se envía a un servicio de destino designado (o subconjunto/versión del mismo) definido en el registro.</a:t>
            </a:r>
          </a:p>
          <a:p>
            <a:pPr marL="12065">
              <a:lnSpc>
                <a:spcPct val="100000"/>
              </a:lnSpc>
              <a:buClr>
                <a:srgbClr val="FBB64B"/>
              </a:buClr>
              <a:tabLst>
                <a:tab pos="299085" algn="l"/>
                <a:tab pos="299720" algn="l"/>
              </a:tabLst>
            </a:pPr>
            <a:endParaRPr lang="es-PE" spc="-5" dirty="0">
              <a:solidFill>
                <a:srgbClr val="757574"/>
              </a:solidFill>
              <a:latin typeface="Arial"/>
              <a:cs typeface="Arial"/>
            </a:endParaRPr>
          </a:p>
          <a:p>
            <a:pPr marL="12065">
              <a:lnSpc>
                <a:spcPct val="100000"/>
              </a:lnSpc>
              <a:buClr>
                <a:srgbClr val="FBB64B"/>
              </a:buClr>
              <a:tabLst>
                <a:tab pos="299085" algn="l"/>
                <a:tab pos="299720" algn="l"/>
              </a:tabLst>
            </a:pPr>
            <a:r>
              <a:rPr lang="es-PE" spc="-5" dirty="0">
                <a:solidFill>
                  <a:srgbClr val="757574"/>
                </a:solidFill>
                <a:latin typeface="Arial"/>
                <a:cs typeface="Arial"/>
              </a:rPr>
              <a:t>La fuente de tráfico también se puede hacer coincidir en una regla de enrutamiento. Esto permite personalizar el enrutamiento para contextos de clientes específicos.</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94868"/>
            <a:ext cx="1042506" cy="1261981"/>
          </a:xfrm>
          <a:prstGeom prst="rect">
            <a:avLst/>
          </a:prstGeom>
        </p:spPr>
      </p:pic>
    </p:spTree>
    <p:extLst>
      <p:ext uri="{BB962C8B-B14F-4D97-AF65-F5344CB8AC3E}">
        <p14:creationId xmlns:p14="http://schemas.microsoft.com/office/powerpoint/2010/main" val="1130421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err="1"/>
              <a:t>Destination</a:t>
            </a:r>
            <a:r>
              <a:rPr lang="es-PE" sz="2800" spc="-5" dirty="0"/>
              <a:t> Rule (Reglas de destino)</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813900"/>
            <a:ext cx="8347456" cy="1952458"/>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PE" spc="-5" dirty="0">
                <a:solidFill>
                  <a:srgbClr val="757574"/>
                </a:solidFill>
                <a:latin typeface="Arial"/>
                <a:cs typeface="Arial"/>
              </a:rPr>
              <a:t>Los </a:t>
            </a:r>
            <a:r>
              <a:rPr lang="es-PE" b="1" spc="-5" dirty="0">
                <a:solidFill>
                  <a:schemeClr val="accent1"/>
                </a:solidFill>
                <a:latin typeface="Arial"/>
                <a:cs typeface="Arial"/>
              </a:rPr>
              <a:t>DESTINATION RULE </a:t>
            </a:r>
            <a:r>
              <a:rPr lang="es-PE" spc="-5" dirty="0">
                <a:solidFill>
                  <a:srgbClr val="757574"/>
                </a:solidFill>
                <a:latin typeface="Arial"/>
                <a:cs typeface="Arial"/>
              </a:rPr>
              <a:t>forman una parte crucial del enrutamiento del tráfico dentro de </a:t>
            </a:r>
            <a:r>
              <a:rPr lang="es-PE" spc="-5" dirty="0" err="1">
                <a:solidFill>
                  <a:srgbClr val="757574"/>
                </a:solidFill>
                <a:latin typeface="Arial"/>
                <a:cs typeface="Arial"/>
              </a:rPr>
              <a:t>Istio</a:t>
            </a:r>
            <a:r>
              <a:rPr lang="es-PE" spc="-5" dirty="0">
                <a:solidFill>
                  <a:srgbClr val="757574"/>
                </a:solidFill>
                <a:latin typeface="Arial"/>
                <a:cs typeface="Arial"/>
              </a:rPr>
              <a:t>. Son reglas que se aplican al tráfico después de haber sido enrutado a un destino por un </a:t>
            </a:r>
            <a:r>
              <a:rPr lang="es-PE" b="1" spc="-5" dirty="0">
                <a:solidFill>
                  <a:schemeClr val="accent1"/>
                </a:solidFill>
                <a:latin typeface="Arial"/>
                <a:cs typeface="Arial"/>
              </a:rPr>
              <a:t>VIRTUAL SERVICE</a:t>
            </a:r>
            <a:r>
              <a:rPr lang="es-PE" spc="-5" dirty="0">
                <a:solidFill>
                  <a:srgbClr val="757574"/>
                </a:solidFill>
                <a:latin typeface="Arial"/>
                <a:cs typeface="Arial"/>
              </a:rPr>
              <a:t>.</a:t>
            </a:r>
          </a:p>
          <a:p>
            <a:pPr marL="12065">
              <a:lnSpc>
                <a:spcPct val="100000"/>
              </a:lnSpc>
              <a:buClr>
                <a:srgbClr val="FBB64B"/>
              </a:buClr>
              <a:tabLst>
                <a:tab pos="299085" algn="l"/>
                <a:tab pos="299720" algn="l"/>
              </a:tabLst>
            </a:pPr>
            <a:endParaRPr lang="es-PE" spc="-5" dirty="0">
              <a:solidFill>
                <a:srgbClr val="757574"/>
              </a:solidFill>
              <a:latin typeface="Arial"/>
              <a:cs typeface="Arial"/>
            </a:endParaRPr>
          </a:p>
          <a:p>
            <a:pPr marL="12065">
              <a:lnSpc>
                <a:spcPct val="100000"/>
              </a:lnSpc>
              <a:buClr>
                <a:srgbClr val="FBB64B"/>
              </a:buClr>
              <a:tabLst>
                <a:tab pos="299085" algn="l"/>
                <a:tab pos="299720" algn="l"/>
              </a:tabLst>
            </a:pPr>
            <a:r>
              <a:rPr lang="es-PE" spc="-5" dirty="0">
                <a:solidFill>
                  <a:srgbClr val="757574"/>
                </a:solidFill>
                <a:latin typeface="Arial"/>
                <a:cs typeface="Arial"/>
              </a:rPr>
              <a:t>Mientras que un </a:t>
            </a:r>
            <a:r>
              <a:rPr lang="es-PE" b="1" spc="-5" dirty="0">
                <a:solidFill>
                  <a:schemeClr val="accent1"/>
                </a:solidFill>
                <a:latin typeface="Arial"/>
                <a:cs typeface="Arial"/>
              </a:rPr>
              <a:t>VIRTUAL SERVICE </a:t>
            </a:r>
            <a:r>
              <a:rPr lang="es-PE" spc="-5" dirty="0">
                <a:solidFill>
                  <a:srgbClr val="757574"/>
                </a:solidFill>
                <a:latin typeface="Arial"/>
                <a:cs typeface="Arial"/>
              </a:rPr>
              <a:t>coincide con una regla y evalúa un destino para enrutar el tráfico, las </a:t>
            </a:r>
            <a:r>
              <a:rPr lang="es-PE" b="1" spc="-5" dirty="0">
                <a:solidFill>
                  <a:schemeClr val="accent1"/>
                </a:solidFill>
                <a:latin typeface="Arial"/>
                <a:cs typeface="Arial"/>
              </a:rPr>
              <a:t>DESTINATION RULE </a:t>
            </a:r>
            <a:r>
              <a:rPr lang="es-PE" spc="-5" dirty="0">
                <a:solidFill>
                  <a:srgbClr val="757574"/>
                </a:solidFill>
                <a:latin typeface="Arial"/>
                <a:cs typeface="Arial"/>
              </a:rPr>
              <a:t>definen los subconjuntos disponibles del servicio para enviar el tráfico.</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94868"/>
            <a:ext cx="1042506" cy="1261981"/>
          </a:xfrm>
          <a:prstGeom prst="rect">
            <a:avLst/>
          </a:prstGeom>
        </p:spPr>
      </p:pic>
    </p:spTree>
    <p:extLst>
      <p:ext uri="{BB962C8B-B14F-4D97-AF65-F5344CB8AC3E}">
        <p14:creationId xmlns:p14="http://schemas.microsoft.com/office/powerpoint/2010/main" val="3090110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804DDBA4-067B-4555-AA81-D1E9FBFD3921}"/>
              </a:ext>
            </a:extLst>
          </p:cNvPr>
          <p:cNvPicPr>
            <a:picLocks noChangeAspect="1"/>
          </p:cNvPicPr>
          <p:nvPr/>
        </p:nvPicPr>
        <p:blipFill>
          <a:blip r:embed="rId2"/>
          <a:stretch>
            <a:fillRect/>
          </a:stretch>
        </p:blipFill>
        <p:spPr>
          <a:xfrm>
            <a:off x="0" y="349888"/>
            <a:ext cx="9144000" cy="4443723"/>
          </a:xfrm>
          <a:prstGeom prst="rect">
            <a:avLst/>
          </a:prstGeom>
        </p:spPr>
      </p:pic>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3"/>
          <a:stretch>
            <a:fillRect/>
          </a:stretch>
        </p:blipFill>
        <p:spPr>
          <a:xfrm>
            <a:off x="304800" y="3714750"/>
            <a:ext cx="1042506" cy="1261981"/>
          </a:xfrm>
          <a:prstGeom prst="rect">
            <a:avLst/>
          </a:prstGeom>
        </p:spPr>
      </p:pic>
      <p:sp>
        <p:nvSpPr>
          <p:cNvPr id="5" name="AutoShape 4" descr="Istio / Bookinfo Application">
            <a:extLst>
              <a:ext uri="{FF2B5EF4-FFF2-40B4-BE49-F238E27FC236}">
                <a16:creationId xmlns:a16="http://schemas.microsoft.com/office/drawing/2014/main" id="{14539A73-F580-4831-99CC-F24FEFEA60F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15915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err="1"/>
              <a:t>Traffic</a:t>
            </a:r>
            <a:r>
              <a:rPr lang="es-PE" sz="2800" spc="-5" dirty="0"/>
              <a:t> </a:t>
            </a:r>
            <a:r>
              <a:rPr lang="es-PE" sz="2800" spc="-5" dirty="0" err="1"/>
              <a:t>Shifting</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813900"/>
            <a:ext cx="8347456" cy="3891450"/>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PE" spc="-5" dirty="0">
                <a:solidFill>
                  <a:srgbClr val="757574"/>
                </a:solidFill>
                <a:latin typeface="Arial"/>
                <a:cs typeface="Arial"/>
              </a:rPr>
              <a:t>Esta tarea le muestra cómo </a:t>
            </a:r>
            <a:r>
              <a:rPr lang="es-PE" b="1" spc="-5" dirty="0">
                <a:solidFill>
                  <a:schemeClr val="accent1"/>
                </a:solidFill>
                <a:latin typeface="Arial"/>
                <a:cs typeface="Arial"/>
              </a:rPr>
              <a:t>cambiar el tráfico </a:t>
            </a:r>
            <a:r>
              <a:rPr lang="es-PE" spc="-5" dirty="0">
                <a:solidFill>
                  <a:srgbClr val="757574"/>
                </a:solidFill>
                <a:latin typeface="Arial"/>
                <a:cs typeface="Arial"/>
              </a:rPr>
              <a:t>de una versión de un microservicio a otra.</a:t>
            </a:r>
          </a:p>
          <a:p>
            <a:pPr marL="12065">
              <a:lnSpc>
                <a:spcPct val="100000"/>
              </a:lnSpc>
              <a:buClr>
                <a:srgbClr val="FBB64B"/>
              </a:buClr>
              <a:tabLst>
                <a:tab pos="299085" algn="l"/>
                <a:tab pos="299720" algn="l"/>
              </a:tabLst>
            </a:pPr>
            <a:endParaRPr lang="es-PE" spc="-5" dirty="0">
              <a:solidFill>
                <a:srgbClr val="757574"/>
              </a:solidFill>
              <a:latin typeface="Arial"/>
              <a:cs typeface="Arial"/>
            </a:endParaRPr>
          </a:p>
          <a:p>
            <a:pPr marL="12065">
              <a:lnSpc>
                <a:spcPct val="100000"/>
              </a:lnSpc>
              <a:buClr>
                <a:srgbClr val="FBB64B"/>
              </a:buClr>
              <a:tabLst>
                <a:tab pos="299085" algn="l"/>
                <a:tab pos="299720" algn="l"/>
              </a:tabLst>
            </a:pPr>
            <a:r>
              <a:rPr lang="es-PE" spc="-5" dirty="0">
                <a:solidFill>
                  <a:srgbClr val="757574"/>
                </a:solidFill>
                <a:latin typeface="Arial"/>
                <a:cs typeface="Arial"/>
              </a:rPr>
              <a:t>Un caso de uso común es migrar el tráfico gradualmente de una versión anterior de un microservicio a una nueva. En </a:t>
            </a:r>
            <a:r>
              <a:rPr lang="es-PE" spc="-5" dirty="0" err="1">
                <a:solidFill>
                  <a:srgbClr val="757574"/>
                </a:solidFill>
                <a:latin typeface="Arial"/>
                <a:cs typeface="Arial"/>
              </a:rPr>
              <a:t>Istio</a:t>
            </a:r>
            <a:r>
              <a:rPr lang="es-PE" spc="-5" dirty="0">
                <a:solidFill>
                  <a:srgbClr val="757574"/>
                </a:solidFill>
                <a:latin typeface="Arial"/>
                <a:cs typeface="Arial"/>
              </a:rPr>
              <a:t>, logra este objetivo configurando una secuencia de reglas de enrutamiento que redirigen un porcentaje del tráfico de un destino a otro.</a:t>
            </a:r>
          </a:p>
          <a:p>
            <a:pPr marL="12065">
              <a:lnSpc>
                <a:spcPct val="100000"/>
              </a:lnSpc>
              <a:buClr>
                <a:srgbClr val="FBB64B"/>
              </a:buClr>
              <a:tabLst>
                <a:tab pos="299085" algn="l"/>
                <a:tab pos="299720" algn="l"/>
              </a:tabLst>
            </a:pPr>
            <a:endParaRPr lang="es-PE" spc="-5" dirty="0">
              <a:solidFill>
                <a:srgbClr val="757574"/>
              </a:solidFill>
              <a:latin typeface="Arial"/>
              <a:cs typeface="Arial"/>
            </a:endParaRPr>
          </a:p>
          <a:p>
            <a:pPr marL="12065">
              <a:lnSpc>
                <a:spcPct val="100000"/>
              </a:lnSpc>
              <a:buClr>
                <a:srgbClr val="FBB64B"/>
              </a:buClr>
              <a:tabLst>
                <a:tab pos="299085" algn="l"/>
                <a:tab pos="299720" algn="l"/>
              </a:tabLst>
            </a:pPr>
            <a:r>
              <a:rPr lang="es-PE" spc="-5" dirty="0">
                <a:solidFill>
                  <a:srgbClr val="757574"/>
                </a:solidFill>
                <a:latin typeface="Arial"/>
                <a:cs typeface="Arial"/>
              </a:rPr>
              <a:t>El cambio de tráfico de </a:t>
            </a:r>
            <a:r>
              <a:rPr lang="es-PE" spc="-5" dirty="0" err="1">
                <a:solidFill>
                  <a:srgbClr val="757574"/>
                </a:solidFill>
                <a:latin typeface="Arial"/>
                <a:cs typeface="Arial"/>
              </a:rPr>
              <a:t>Istio</a:t>
            </a:r>
            <a:r>
              <a:rPr lang="es-PE" spc="-5" dirty="0">
                <a:solidFill>
                  <a:srgbClr val="757574"/>
                </a:solidFill>
                <a:latin typeface="Arial"/>
                <a:cs typeface="Arial"/>
              </a:rPr>
              <a:t> se puede configurar mediante dos recursos personalizados de </a:t>
            </a:r>
            <a:r>
              <a:rPr lang="es-PE" spc="-5" dirty="0" err="1">
                <a:solidFill>
                  <a:srgbClr val="757574"/>
                </a:solidFill>
                <a:latin typeface="Arial"/>
                <a:cs typeface="Arial"/>
              </a:rPr>
              <a:t>Istio</a:t>
            </a:r>
            <a:r>
              <a:rPr lang="es-PE" spc="-5" dirty="0">
                <a:solidFill>
                  <a:srgbClr val="757574"/>
                </a:solidFill>
                <a:latin typeface="Arial"/>
                <a:cs typeface="Arial"/>
              </a:rPr>
              <a:t> , a saber </a:t>
            </a:r>
            <a:r>
              <a:rPr lang="es-PE" b="1" spc="-5" dirty="0" err="1">
                <a:solidFill>
                  <a:schemeClr val="accent1"/>
                </a:solidFill>
                <a:latin typeface="Arial"/>
                <a:cs typeface="Arial"/>
              </a:rPr>
              <a:t>Destination</a:t>
            </a:r>
            <a:r>
              <a:rPr lang="es-PE" b="1" spc="-5" dirty="0">
                <a:solidFill>
                  <a:schemeClr val="accent1"/>
                </a:solidFill>
                <a:latin typeface="Arial"/>
                <a:cs typeface="Arial"/>
              </a:rPr>
              <a:t> Rule </a:t>
            </a:r>
            <a:r>
              <a:rPr lang="es-PE" spc="-5" dirty="0">
                <a:solidFill>
                  <a:srgbClr val="757574"/>
                </a:solidFill>
                <a:latin typeface="Arial"/>
                <a:cs typeface="Arial"/>
              </a:rPr>
              <a:t>y </a:t>
            </a:r>
            <a:r>
              <a:rPr lang="es-PE" b="1" spc="-5" dirty="0">
                <a:solidFill>
                  <a:schemeClr val="accent1"/>
                </a:solidFill>
                <a:latin typeface="Arial"/>
                <a:cs typeface="Arial"/>
              </a:rPr>
              <a:t>Virtual </a:t>
            </a:r>
            <a:r>
              <a:rPr lang="es-PE" b="1" spc="-5" dirty="0" err="1">
                <a:solidFill>
                  <a:schemeClr val="accent1"/>
                </a:solidFill>
                <a:latin typeface="Arial"/>
                <a:cs typeface="Arial"/>
              </a:rPr>
              <a:t>Service</a:t>
            </a:r>
            <a:r>
              <a:rPr lang="es-PE" spc="-5" dirty="0">
                <a:solidFill>
                  <a:srgbClr val="757574"/>
                </a:solidFill>
                <a:latin typeface="Arial"/>
                <a:cs typeface="Arial"/>
              </a:rPr>
              <a:t>. En resumen, es necesario definir </a:t>
            </a:r>
            <a:r>
              <a:rPr lang="es-PE" b="1" spc="-5" dirty="0" err="1">
                <a:solidFill>
                  <a:schemeClr val="accent1"/>
                </a:solidFill>
                <a:latin typeface="Arial"/>
                <a:cs typeface="Arial"/>
              </a:rPr>
              <a:t>Destination</a:t>
            </a:r>
            <a:r>
              <a:rPr lang="es-PE" b="1" spc="-5" dirty="0">
                <a:solidFill>
                  <a:schemeClr val="accent1"/>
                </a:solidFill>
                <a:latin typeface="Arial"/>
                <a:cs typeface="Arial"/>
              </a:rPr>
              <a:t> Rule </a:t>
            </a:r>
            <a:r>
              <a:rPr lang="es-PE" spc="-5" dirty="0">
                <a:solidFill>
                  <a:srgbClr val="757574"/>
                </a:solidFill>
                <a:latin typeface="Arial"/>
                <a:cs typeface="Arial"/>
              </a:rPr>
              <a:t>los llamados subconjuntos para identificar versiones específicas de un servicio, y en otro se pueden asignar</a:t>
            </a:r>
          </a:p>
          <a:p>
            <a:pPr marL="12065">
              <a:lnSpc>
                <a:spcPct val="100000"/>
              </a:lnSpc>
              <a:buClr>
                <a:srgbClr val="FBB64B"/>
              </a:buClr>
              <a:tabLst>
                <a:tab pos="299085" algn="l"/>
                <a:tab pos="299720" algn="l"/>
              </a:tabLst>
            </a:pPr>
            <a:r>
              <a:rPr lang="es-PE" b="1" spc="-5" dirty="0">
                <a:solidFill>
                  <a:schemeClr val="accent1"/>
                </a:solidFill>
                <a:latin typeface="Arial"/>
                <a:cs typeface="Arial"/>
              </a:rPr>
              <a:t>Virtual </a:t>
            </a:r>
            <a:r>
              <a:rPr lang="es-PE" b="1" spc="-5" dirty="0" err="1">
                <a:solidFill>
                  <a:schemeClr val="accent1"/>
                </a:solidFill>
                <a:latin typeface="Arial"/>
                <a:cs typeface="Arial"/>
              </a:rPr>
              <a:t>Service</a:t>
            </a:r>
            <a:r>
              <a:rPr lang="es-PE" b="1" spc="-5" dirty="0">
                <a:solidFill>
                  <a:schemeClr val="accent1"/>
                </a:solidFill>
                <a:latin typeface="Arial"/>
                <a:cs typeface="Arial"/>
              </a:rPr>
              <a:t> </a:t>
            </a:r>
            <a:r>
              <a:rPr lang="es-PE" spc="-5" dirty="0">
                <a:solidFill>
                  <a:srgbClr val="757574"/>
                </a:solidFill>
                <a:latin typeface="Arial"/>
                <a:cs typeface="Arial"/>
              </a:rPr>
              <a:t>diferentes pesos a estos subconjuntos para controlar cuánto tráfico debe dirigirse a cada versión del servicio.</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94868"/>
            <a:ext cx="1042506" cy="1261981"/>
          </a:xfrm>
          <a:prstGeom prst="rect">
            <a:avLst/>
          </a:prstGeom>
        </p:spPr>
      </p:pic>
    </p:spTree>
    <p:extLst>
      <p:ext uri="{BB962C8B-B14F-4D97-AF65-F5344CB8AC3E}">
        <p14:creationId xmlns:p14="http://schemas.microsoft.com/office/powerpoint/2010/main" val="40043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5" name="AutoShape 4" descr="Istio / Bookinfo Application">
            <a:extLst>
              <a:ext uri="{FF2B5EF4-FFF2-40B4-BE49-F238E27FC236}">
                <a16:creationId xmlns:a16="http://schemas.microsoft.com/office/drawing/2014/main" id="{14539A73-F580-4831-99CC-F24FEFEA60F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4" name="Picture 2" descr="Istio Traffic Shifting – Liwei&amp;#39;s Blog">
            <a:extLst>
              <a:ext uri="{FF2B5EF4-FFF2-40B4-BE49-F238E27FC236}">
                <a16:creationId xmlns:a16="http://schemas.microsoft.com/office/drawing/2014/main" id="{0EAA9BD0-3EDD-4E64-925E-065020B63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0"/>
            <a:ext cx="49958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89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5D15C0-0B44-47B3-8A4C-3AACAE67C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4" name="object 2">
            <a:extLst>
              <a:ext uri="{FF2B5EF4-FFF2-40B4-BE49-F238E27FC236}">
                <a16:creationId xmlns:a16="http://schemas.microsoft.com/office/drawing/2014/main" id="{EA36652B-7B6E-4DF3-9D1C-C3905323BF4E}"/>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dirty="0"/>
              <a:t>Agenda</a:t>
            </a:r>
            <a:endParaRPr lang="en-US" sz="2800" kern="0" dirty="0"/>
          </a:p>
        </p:txBody>
      </p:sp>
      <p:sp>
        <p:nvSpPr>
          <p:cNvPr id="5" name="object 3">
            <a:extLst>
              <a:ext uri="{FF2B5EF4-FFF2-40B4-BE49-F238E27FC236}">
                <a16:creationId xmlns:a16="http://schemas.microsoft.com/office/drawing/2014/main" id="{77323F21-E93E-4EEA-8F81-04CBE5A21A81}"/>
              </a:ext>
            </a:extLst>
          </p:cNvPr>
          <p:cNvSpPr txBox="1"/>
          <p:nvPr/>
        </p:nvSpPr>
        <p:spPr>
          <a:xfrm>
            <a:off x="419506" y="981837"/>
            <a:ext cx="7161530" cy="2050561"/>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n-US" sz="1800" spc="-5" dirty="0" err="1">
                <a:solidFill>
                  <a:srgbClr val="4D4D4B"/>
                </a:solidFill>
                <a:latin typeface="Arial"/>
                <a:cs typeface="Arial"/>
              </a:rPr>
              <a:t>Introducción</a:t>
            </a:r>
            <a:r>
              <a:rPr lang="en-US" sz="1800" spc="-5" dirty="0">
                <a:solidFill>
                  <a:srgbClr val="4D4D4B"/>
                </a:solidFill>
                <a:latin typeface="Arial"/>
                <a:cs typeface="Arial"/>
              </a:rPr>
              <a:t> a Istio</a:t>
            </a:r>
          </a:p>
          <a:p>
            <a:pPr marL="355600" indent="-342900">
              <a:lnSpc>
                <a:spcPct val="100000"/>
              </a:lnSpc>
              <a:spcBef>
                <a:spcPts val="530"/>
              </a:spcBef>
              <a:buClr>
                <a:srgbClr val="FBB64B"/>
              </a:buClr>
              <a:buFont typeface="Wingdings"/>
              <a:buChar char=""/>
              <a:tabLst>
                <a:tab pos="354965" algn="l"/>
                <a:tab pos="355600" algn="l"/>
              </a:tabLst>
            </a:pPr>
            <a:r>
              <a:rPr lang="en-US" spc="-5" dirty="0" err="1">
                <a:solidFill>
                  <a:srgbClr val="4D4D4B"/>
                </a:solidFill>
                <a:latin typeface="Arial"/>
                <a:cs typeface="Arial"/>
              </a:rPr>
              <a:t>Instalación</a:t>
            </a:r>
            <a:endParaRPr lang="en-US"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Demo</a:t>
            </a:r>
          </a:p>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Traffic Shifting (</a:t>
            </a:r>
            <a:r>
              <a:rPr lang="en-US" spc="-5" dirty="0" err="1">
                <a:solidFill>
                  <a:srgbClr val="4D4D4B"/>
                </a:solidFill>
                <a:latin typeface="Arial"/>
                <a:cs typeface="Arial"/>
              </a:rPr>
              <a:t>cambio</a:t>
            </a:r>
            <a:r>
              <a:rPr lang="en-US" spc="-5" dirty="0">
                <a:solidFill>
                  <a:srgbClr val="4D4D4B"/>
                </a:solidFill>
                <a:latin typeface="Arial"/>
                <a:cs typeface="Arial"/>
              </a:rPr>
              <a:t> de </a:t>
            </a:r>
            <a:r>
              <a:rPr lang="en-US" spc="-5" dirty="0" err="1">
                <a:solidFill>
                  <a:srgbClr val="4D4D4B"/>
                </a:solidFill>
                <a:latin typeface="Arial"/>
                <a:cs typeface="Arial"/>
              </a:rPr>
              <a:t>tráfico</a:t>
            </a:r>
            <a:r>
              <a:rPr lang="en-US" spc="-5" dirty="0">
                <a:solidFill>
                  <a:srgbClr val="4D4D4B"/>
                </a:solidFill>
                <a:latin typeface="Arial"/>
                <a:cs typeface="Arial"/>
              </a:rPr>
              <a:t>)</a:t>
            </a: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s-E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n-US" sz="1800" spc="-5" dirty="0">
              <a:solidFill>
                <a:srgbClr val="4D4D4B"/>
              </a:solidFill>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71404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2519279"/>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b="0" i="0" dirty="0" err="1">
                <a:solidFill>
                  <a:srgbClr val="5F6368"/>
                </a:solidFill>
                <a:effectLst/>
                <a:latin typeface="Roboto" panose="02000000000000000000" pitchFamily="2" charset="0"/>
              </a:rPr>
              <a:t>Istio</a:t>
            </a:r>
            <a:r>
              <a:rPr lang="es-PE" b="0" i="0" dirty="0">
                <a:solidFill>
                  <a:srgbClr val="5F6368"/>
                </a:solidFill>
                <a:effectLst/>
                <a:latin typeface="Roboto" panose="02000000000000000000" pitchFamily="2" charset="0"/>
              </a:rPr>
              <a:t> es una </a:t>
            </a:r>
            <a:r>
              <a:rPr lang="es-PE" b="1" i="0" dirty="0">
                <a:solidFill>
                  <a:srgbClr val="5F6368"/>
                </a:solidFill>
                <a:effectLst/>
                <a:latin typeface="Roboto" panose="02000000000000000000" pitchFamily="2" charset="0"/>
              </a:rPr>
              <a:t>malla de servicios</a:t>
            </a:r>
            <a:r>
              <a:rPr lang="es-PE" b="0" i="0" dirty="0">
                <a:solidFill>
                  <a:srgbClr val="5F6368"/>
                </a:solidFill>
                <a:effectLst/>
                <a:latin typeface="Roboto" panose="02000000000000000000" pitchFamily="2" charset="0"/>
              </a:rPr>
              <a:t> (es decir, una capa de redes de servicios modernizada) que ofrece una manera transparente e independiente de cualquier lenguaje de </a:t>
            </a:r>
            <a:r>
              <a:rPr lang="es-PE" b="1" i="0" dirty="0">
                <a:solidFill>
                  <a:schemeClr val="tx2"/>
                </a:solidFill>
                <a:effectLst/>
                <a:latin typeface="Roboto" panose="02000000000000000000" pitchFamily="2" charset="0"/>
              </a:rPr>
              <a:t>automatizar las funciones de red de una aplicación de forma flexible y sencilla</a:t>
            </a:r>
            <a:r>
              <a:rPr lang="es-PE" b="0" i="0" dirty="0">
                <a:solidFill>
                  <a:srgbClr val="5F6368"/>
                </a:solidFill>
                <a:effectLst/>
                <a:latin typeface="Roboto" panose="02000000000000000000" pitchFamily="2" charset="0"/>
              </a:rPr>
              <a:t>. Es una solución muy popular para gestionar los diferentes microservicios que conforman una aplicación nativa de la nube. </a:t>
            </a:r>
          </a:p>
          <a:p>
            <a:pPr marL="297815" indent="-285750">
              <a:spcBef>
                <a:spcPts val="105"/>
              </a:spcBef>
              <a:buClr>
                <a:srgbClr val="FBB64B"/>
              </a:buClr>
              <a:buFont typeface="Wingdings" panose="05000000000000000000" pitchFamily="2" charset="2"/>
              <a:buChar char="§"/>
              <a:tabLst>
                <a:tab pos="299085" algn="l"/>
                <a:tab pos="299720" algn="l"/>
              </a:tabLst>
            </a:pPr>
            <a:r>
              <a:rPr lang="es-PE" b="0" i="0" dirty="0">
                <a:solidFill>
                  <a:srgbClr val="5F6368"/>
                </a:solidFill>
                <a:effectLst/>
                <a:latin typeface="Roboto" panose="02000000000000000000" pitchFamily="2" charset="0"/>
              </a:rPr>
              <a:t>La malla de servicios de </a:t>
            </a:r>
            <a:r>
              <a:rPr lang="es-PE" b="0" i="0" dirty="0" err="1">
                <a:solidFill>
                  <a:srgbClr val="5F6368"/>
                </a:solidFill>
                <a:effectLst/>
                <a:latin typeface="Roboto" panose="02000000000000000000" pitchFamily="2" charset="0"/>
              </a:rPr>
              <a:t>Istio</a:t>
            </a:r>
            <a:r>
              <a:rPr lang="es-PE" b="0" i="0" dirty="0">
                <a:solidFill>
                  <a:srgbClr val="5F6368"/>
                </a:solidFill>
                <a:effectLst/>
                <a:latin typeface="Roboto" panose="02000000000000000000" pitchFamily="2" charset="0"/>
              </a:rPr>
              <a:t> también es compatible con las formas de comunicarse y compartir datos entre ellos que utilizan estos microservicios.</a:t>
            </a:r>
            <a:endParaRPr spc="-5" dirty="0">
              <a:solidFill>
                <a:srgbClr val="757574"/>
              </a:solidFill>
              <a:latin typeface="Arial"/>
              <a:cs typeface="Arial"/>
            </a:endParaRPr>
          </a:p>
        </p:txBody>
      </p:sp>
      <p:sp>
        <p:nvSpPr>
          <p:cNvPr id="4" name="object 4"/>
          <p:cNvSpPr txBox="1">
            <a:spLocks noGrp="1"/>
          </p:cNvSpPr>
          <p:nvPr>
            <p:ph type="title"/>
          </p:nvPr>
        </p:nvSpPr>
        <p:spPr>
          <a:xfrm>
            <a:off x="415544" y="139065"/>
            <a:ext cx="2292985" cy="452120"/>
          </a:xfrm>
          <a:prstGeom prst="rect">
            <a:avLst/>
          </a:prstGeom>
        </p:spPr>
        <p:txBody>
          <a:bodyPr vert="horz" wrap="square" lIns="0" tIns="12065" rIns="0" bIns="0" rtlCol="0">
            <a:spAutoFit/>
          </a:bodyPr>
          <a:lstStyle/>
          <a:p>
            <a:pPr marL="12700">
              <a:lnSpc>
                <a:spcPct val="100000"/>
              </a:lnSpc>
              <a:spcBef>
                <a:spcPts val="95"/>
              </a:spcBef>
            </a:pPr>
            <a:r>
              <a:rPr lang="es-PE" sz="2800" spc="-5" dirty="0" err="1"/>
              <a:t>Istio</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381000" y="3638550"/>
            <a:ext cx="1042506" cy="1261981"/>
          </a:xfrm>
          <a:prstGeom prst="rect">
            <a:avLst/>
          </a:prstGeom>
        </p:spPr>
      </p:pic>
    </p:spTree>
    <p:extLst>
      <p:ext uri="{BB962C8B-B14F-4D97-AF65-F5344CB8AC3E}">
        <p14:creationId xmlns:p14="http://schemas.microsoft.com/office/powerpoint/2010/main" val="182634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567463"/>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b="1" dirty="0">
                <a:solidFill>
                  <a:srgbClr val="191919"/>
                </a:solidFill>
                <a:latin typeface="Lato" panose="020F0502020204030203" pitchFamily="34" charset="0"/>
              </a:rPr>
              <a:t>I</a:t>
            </a:r>
            <a:r>
              <a:rPr lang="es-PE" b="1" i="0" dirty="0">
                <a:solidFill>
                  <a:srgbClr val="191919"/>
                </a:solidFill>
                <a:effectLst/>
                <a:latin typeface="Lato" panose="020F0502020204030203" pitchFamily="34" charset="0"/>
              </a:rPr>
              <a:t>mplementa un </a:t>
            </a:r>
            <a:r>
              <a:rPr lang="es-PE" b="1" i="0" dirty="0" err="1">
                <a:solidFill>
                  <a:srgbClr val="191919"/>
                </a:solidFill>
                <a:effectLst/>
                <a:latin typeface="Lato" panose="020F0502020204030203" pitchFamily="34" charset="0"/>
              </a:rPr>
              <a:t>service</a:t>
            </a:r>
            <a:r>
              <a:rPr lang="es-PE" b="1" i="0" dirty="0">
                <a:solidFill>
                  <a:srgbClr val="191919"/>
                </a:solidFill>
                <a:effectLst/>
                <a:latin typeface="Lato" panose="020F0502020204030203" pitchFamily="34" charset="0"/>
              </a:rPr>
              <a:t> </a:t>
            </a:r>
            <a:r>
              <a:rPr lang="es-PE" b="1" i="0" dirty="0" err="1">
                <a:solidFill>
                  <a:srgbClr val="191919"/>
                </a:solidFill>
                <a:effectLst/>
                <a:latin typeface="Lato" panose="020F0502020204030203" pitchFamily="34" charset="0"/>
              </a:rPr>
              <a:t>mesh</a:t>
            </a:r>
            <a:r>
              <a:rPr lang="es-PE" b="0" i="0" dirty="0">
                <a:solidFill>
                  <a:srgbClr val="333333"/>
                </a:solidFill>
                <a:effectLst/>
                <a:latin typeface="Lato" panose="020F0502020204030203" pitchFamily="34" charset="0"/>
              </a:rPr>
              <a:t>, que es una capa de infraestructura dedicada a hacer las comunicaciones servicio a servicio seguras, rápidas y confiables</a:t>
            </a:r>
            <a:endParaRPr spc="-5" dirty="0">
              <a:solidFill>
                <a:srgbClr val="757574"/>
              </a:solidFill>
              <a:latin typeface="Arial"/>
              <a:cs typeface="Arial"/>
            </a:endParaRPr>
          </a:p>
        </p:txBody>
      </p:sp>
      <p:sp>
        <p:nvSpPr>
          <p:cNvPr id="4" name="object 4"/>
          <p:cNvSpPr txBox="1">
            <a:spLocks noGrp="1"/>
          </p:cNvSpPr>
          <p:nvPr>
            <p:ph type="title"/>
          </p:nvPr>
        </p:nvSpPr>
        <p:spPr>
          <a:xfrm>
            <a:off x="415544" y="139065"/>
            <a:ext cx="2292985" cy="452120"/>
          </a:xfrm>
          <a:prstGeom prst="rect">
            <a:avLst/>
          </a:prstGeom>
        </p:spPr>
        <p:txBody>
          <a:bodyPr vert="horz" wrap="square" lIns="0" tIns="12065" rIns="0" bIns="0" rtlCol="0">
            <a:spAutoFit/>
          </a:bodyPr>
          <a:lstStyle/>
          <a:p>
            <a:pPr marL="12700">
              <a:lnSpc>
                <a:spcPct val="100000"/>
              </a:lnSpc>
              <a:spcBef>
                <a:spcPts val="95"/>
              </a:spcBef>
            </a:pPr>
            <a:r>
              <a:rPr lang="es-PE" sz="2800" spc="-5" dirty="0" err="1"/>
              <a:t>Istio</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381000" y="3638550"/>
            <a:ext cx="1042506" cy="1261981"/>
          </a:xfrm>
          <a:prstGeom prst="rect">
            <a:avLst/>
          </a:prstGeom>
        </p:spPr>
      </p:pic>
      <p:pic>
        <p:nvPicPr>
          <p:cNvPr id="1026" name="Picture 2" descr="Service Mesh - Arquitectura de Microservicios | Aplyca">
            <a:extLst>
              <a:ext uri="{FF2B5EF4-FFF2-40B4-BE49-F238E27FC236}">
                <a16:creationId xmlns:a16="http://schemas.microsoft.com/office/drawing/2014/main" id="{172684C5-8EC2-4CC9-84AF-5B01661B2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776540"/>
            <a:ext cx="6029211"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9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1121461"/>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b="0" i="0" dirty="0" err="1">
                <a:solidFill>
                  <a:srgbClr val="5F6368"/>
                </a:solidFill>
                <a:effectLst/>
                <a:latin typeface="Roboto" panose="02000000000000000000" pitchFamily="2" charset="0"/>
              </a:rPr>
              <a:t>Istio</a:t>
            </a:r>
            <a:r>
              <a:rPr lang="es-PE" b="0" i="0" dirty="0">
                <a:solidFill>
                  <a:srgbClr val="5F6368"/>
                </a:solidFill>
                <a:effectLst/>
                <a:latin typeface="Roboto" panose="02000000000000000000" pitchFamily="2" charset="0"/>
              </a:rPr>
              <a:t> gestiona los flujos de tráfico entre servicios, aplica políticas de acceso y agrupa datos de telemetría sin modificar el código de las aplicaciones. Además, reduce la complejidad del despliegue al integrarse de forma transparente en aplicaciones distribuidas.</a:t>
            </a:r>
            <a:endParaRPr spc="-5" dirty="0">
              <a:solidFill>
                <a:srgbClr val="757574"/>
              </a:solidFill>
              <a:latin typeface="Arial"/>
              <a:cs typeface="Arial"/>
            </a:endParaRPr>
          </a:p>
        </p:txBody>
      </p:sp>
      <p:sp>
        <p:nvSpPr>
          <p:cNvPr id="4" name="object 4"/>
          <p:cNvSpPr txBox="1">
            <a:spLocks noGrp="1"/>
          </p:cNvSpPr>
          <p:nvPr>
            <p:ph type="title"/>
          </p:nvPr>
        </p:nvSpPr>
        <p:spPr>
          <a:xfrm>
            <a:off x="415544" y="139065"/>
            <a:ext cx="2292985" cy="452120"/>
          </a:xfrm>
          <a:prstGeom prst="rect">
            <a:avLst/>
          </a:prstGeom>
        </p:spPr>
        <p:txBody>
          <a:bodyPr vert="horz" wrap="square" lIns="0" tIns="12065" rIns="0" bIns="0" rtlCol="0">
            <a:spAutoFit/>
          </a:bodyPr>
          <a:lstStyle/>
          <a:p>
            <a:pPr marL="12700">
              <a:lnSpc>
                <a:spcPct val="100000"/>
              </a:lnSpc>
              <a:spcBef>
                <a:spcPts val="95"/>
              </a:spcBef>
            </a:pPr>
            <a:r>
              <a:rPr lang="es-PE" sz="2800" spc="-5" dirty="0" err="1"/>
              <a:t>Istio</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381000" y="3638550"/>
            <a:ext cx="1042506" cy="1261981"/>
          </a:xfrm>
          <a:prstGeom prst="rect">
            <a:avLst/>
          </a:prstGeom>
        </p:spPr>
      </p:pic>
      <p:sp>
        <p:nvSpPr>
          <p:cNvPr id="2" name="AutoShape 2" descr="Istio">
            <a:extLst>
              <a:ext uri="{FF2B5EF4-FFF2-40B4-BE49-F238E27FC236}">
                <a16:creationId xmlns:a16="http://schemas.microsoft.com/office/drawing/2014/main" id="{566E7268-F821-4829-8F89-445FA7FC70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6" name="Picture 4" descr="Service Mesh: Moving from bare-bones Envoy to Istio | Hacker Noon">
            <a:extLst>
              <a:ext uri="{FF2B5EF4-FFF2-40B4-BE49-F238E27FC236}">
                <a16:creationId xmlns:a16="http://schemas.microsoft.com/office/drawing/2014/main" id="{0FDF8851-4256-46E9-97FB-AF79414C7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99633"/>
            <a:ext cx="4095750" cy="167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3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4AC524AE-FE84-4786-82BF-152574328CA4}"/>
              </a:ext>
            </a:extLst>
          </p:cNvPr>
          <p:cNvSpPr txBox="1">
            <a:spLocks noGrp="1"/>
          </p:cNvSpPr>
          <p:nvPr>
            <p:ph type="title"/>
          </p:nvPr>
        </p:nvSpPr>
        <p:spPr>
          <a:xfrm>
            <a:off x="415544" y="139065"/>
            <a:ext cx="50708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Arquitectura de </a:t>
            </a:r>
            <a:r>
              <a:rPr lang="es-PE" sz="2800" spc="-5" dirty="0" err="1"/>
              <a:t>Istio</a:t>
            </a:r>
            <a:endParaRPr sz="2800" dirty="0"/>
          </a:p>
        </p:txBody>
      </p:sp>
      <p:sp>
        <p:nvSpPr>
          <p:cNvPr id="2" name="AutoShape 2" descr="Arquitectura del clúster | Documentación de Kubernetes Engine">
            <a:extLst>
              <a:ext uri="{FF2B5EF4-FFF2-40B4-BE49-F238E27FC236}">
                <a16:creationId xmlns:a16="http://schemas.microsoft.com/office/drawing/2014/main" id="{76ACB673-EAD1-4A87-9BBE-A27D8CA66D6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Arquitectura del clúster | Documentación de Kubernetes Engine">
            <a:extLst>
              <a:ext uri="{FF2B5EF4-FFF2-40B4-BE49-F238E27FC236}">
                <a16:creationId xmlns:a16="http://schemas.microsoft.com/office/drawing/2014/main" id="{FB760731-EDC4-49FD-B5EC-4B5205A9F63A}"/>
              </a:ext>
            </a:extLst>
          </p:cNvPr>
          <p:cNvSpPr>
            <a:spLocks noChangeAspect="1" noChangeArrowheads="1"/>
          </p:cNvSpPr>
          <p:nvPr/>
        </p:nvSpPr>
        <p:spPr bwMode="auto">
          <a:xfrm>
            <a:off x="4891087" y="2822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Istio paso a paso Parte 09 - Novedades de Istio 1.4">
            <a:extLst>
              <a:ext uri="{FF2B5EF4-FFF2-40B4-BE49-F238E27FC236}">
                <a16:creationId xmlns:a16="http://schemas.microsoft.com/office/drawing/2014/main" id="{4CFAB84C-97E7-41EF-810D-61811DAC344B}"/>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Picture 6" descr="Instalando Istio Service Mesh – Culture Tech!">
            <a:extLst>
              <a:ext uri="{FF2B5EF4-FFF2-40B4-BE49-F238E27FC236}">
                <a16:creationId xmlns:a16="http://schemas.microsoft.com/office/drawing/2014/main" id="{AACA2E4A-E482-4ED4-952B-D0B9BE665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26"/>
          <a:stretch/>
        </p:blipFill>
        <p:spPr bwMode="auto">
          <a:xfrm>
            <a:off x="914400" y="942744"/>
            <a:ext cx="7724267"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BC08981-FC64-4B20-8633-8E2661498C12}"/>
              </a:ext>
            </a:extLst>
          </p:cNvPr>
          <p:cNvPicPr>
            <a:picLocks noChangeAspect="1"/>
          </p:cNvPicPr>
          <p:nvPr/>
        </p:nvPicPr>
        <p:blipFill>
          <a:blip r:embed="rId3"/>
          <a:stretch>
            <a:fillRect/>
          </a:stretch>
        </p:blipFill>
        <p:spPr>
          <a:xfrm>
            <a:off x="7924800" y="3790950"/>
            <a:ext cx="1042506" cy="1261981"/>
          </a:xfrm>
          <a:prstGeom prst="rect">
            <a:avLst/>
          </a:prstGeom>
        </p:spPr>
      </p:pic>
    </p:spTree>
    <p:extLst>
      <p:ext uri="{BB962C8B-B14F-4D97-AF65-F5344CB8AC3E}">
        <p14:creationId xmlns:p14="http://schemas.microsoft.com/office/powerpoint/2010/main" val="91923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a:t>Componentes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347456" cy="1952458"/>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ES" b="1" spc="-5" dirty="0" err="1">
                <a:solidFill>
                  <a:srgbClr val="757574"/>
                </a:solidFill>
                <a:latin typeface="Arial"/>
                <a:cs typeface="Arial"/>
              </a:rPr>
              <a:t>Envoy</a:t>
            </a:r>
            <a:r>
              <a:rPr lang="es-ES" b="1" spc="-5" dirty="0">
                <a:solidFill>
                  <a:srgbClr val="757574"/>
                </a:solidFill>
                <a:latin typeface="Arial"/>
                <a:cs typeface="Arial"/>
              </a:rPr>
              <a:t>: </a:t>
            </a:r>
            <a:r>
              <a:rPr lang="es-PE" spc="-5" dirty="0">
                <a:solidFill>
                  <a:srgbClr val="757574"/>
                </a:solidFill>
                <a:latin typeface="Arial"/>
                <a:cs typeface="Arial"/>
              </a:rPr>
              <a:t>Es la pieza encargada de interceptar todo el tráfico de entrada y salida al contenedor de la aplicación. Se comunica con el resto de piezas para llevar a cabo funcionalidades como son el balanceo, </a:t>
            </a:r>
            <a:r>
              <a:rPr lang="es-PE" spc="-5" dirty="0" err="1">
                <a:solidFill>
                  <a:srgbClr val="757574"/>
                </a:solidFill>
                <a:latin typeface="Arial"/>
                <a:cs typeface="Arial"/>
              </a:rPr>
              <a:t>circuit</a:t>
            </a:r>
            <a:r>
              <a:rPr lang="es-PE" spc="-5" dirty="0">
                <a:solidFill>
                  <a:srgbClr val="757574"/>
                </a:solidFill>
                <a:latin typeface="Arial"/>
                <a:cs typeface="Arial"/>
              </a:rPr>
              <a:t> </a:t>
            </a:r>
            <a:r>
              <a:rPr lang="es-PE" spc="-5" dirty="0" err="1">
                <a:solidFill>
                  <a:srgbClr val="757574"/>
                </a:solidFill>
                <a:latin typeface="Arial"/>
                <a:cs typeface="Arial"/>
              </a:rPr>
              <a:t>breaking</a:t>
            </a:r>
            <a:r>
              <a:rPr lang="es-PE" spc="-5" dirty="0">
                <a:solidFill>
                  <a:srgbClr val="757574"/>
                </a:solidFill>
                <a:latin typeface="Arial"/>
                <a:cs typeface="Arial"/>
              </a:rPr>
              <a:t>, gestión de </a:t>
            </a:r>
            <a:r>
              <a:rPr lang="es-PE" spc="-5" dirty="0" err="1">
                <a:solidFill>
                  <a:srgbClr val="757574"/>
                </a:solidFill>
                <a:latin typeface="Arial"/>
                <a:cs typeface="Arial"/>
              </a:rPr>
              <a:t>timeouts</a:t>
            </a:r>
            <a:r>
              <a:rPr lang="es-PE" spc="-5" dirty="0">
                <a:solidFill>
                  <a:srgbClr val="757574"/>
                </a:solidFill>
                <a:latin typeface="Arial"/>
                <a:cs typeface="Arial"/>
              </a:rPr>
              <a:t>.</a:t>
            </a:r>
          </a:p>
          <a:p>
            <a:pPr marL="299085" indent="-287020">
              <a:lnSpc>
                <a:spcPct val="100000"/>
              </a:lnSpc>
              <a:buClr>
                <a:srgbClr val="FBB64B"/>
              </a:buClr>
              <a:buFont typeface="Wingdings"/>
              <a:buChar char=""/>
              <a:tabLst>
                <a:tab pos="299085" algn="l"/>
                <a:tab pos="299720" algn="l"/>
              </a:tabLst>
            </a:pPr>
            <a:endParaRPr lang="es-PE" spc="-5" dirty="0">
              <a:solidFill>
                <a:srgbClr val="757574"/>
              </a:solidFill>
              <a:latin typeface="Arial"/>
              <a:cs typeface="Arial"/>
            </a:endParaRPr>
          </a:p>
          <a:p>
            <a:pPr marL="12065">
              <a:lnSpc>
                <a:spcPct val="100000"/>
              </a:lnSpc>
              <a:buClr>
                <a:srgbClr val="FBB64B"/>
              </a:buClr>
              <a:tabLst>
                <a:tab pos="299085" algn="l"/>
                <a:tab pos="299720" algn="l"/>
              </a:tabLst>
            </a:pPr>
            <a:r>
              <a:rPr lang="es-PE" spc="-5" dirty="0">
                <a:solidFill>
                  <a:srgbClr val="757574"/>
                </a:solidFill>
                <a:latin typeface="Arial"/>
                <a:cs typeface="Arial"/>
              </a:rPr>
              <a:t>	¿Sidecar </a:t>
            </a:r>
            <a:r>
              <a:rPr lang="es-PE" spc="-5" dirty="0" err="1">
                <a:solidFill>
                  <a:srgbClr val="757574"/>
                </a:solidFill>
                <a:latin typeface="Arial"/>
                <a:cs typeface="Arial"/>
              </a:rPr>
              <a:t>Pattern</a:t>
            </a:r>
            <a:r>
              <a:rPr lang="es-PE" spc="-5" dirty="0">
                <a:solidFill>
                  <a:srgbClr val="757574"/>
                </a:solidFill>
                <a:latin typeface="Arial"/>
                <a:cs typeface="Arial"/>
              </a:rPr>
              <a:t>?</a:t>
            </a:r>
          </a:p>
          <a:p>
            <a:pPr marL="299085" indent="-287020">
              <a:lnSpc>
                <a:spcPct val="100000"/>
              </a:lnSpc>
              <a:buClr>
                <a:srgbClr val="FBB64B"/>
              </a:buClr>
              <a:buFont typeface="Wingdings"/>
              <a:buChar char=""/>
              <a:tabLst>
                <a:tab pos="299085" algn="l"/>
                <a:tab pos="299720" algn="l"/>
              </a:tabLst>
            </a:pPr>
            <a:endParaRPr lang="es-ES"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pic>
        <p:nvPicPr>
          <p:cNvPr id="4098" name="Picture 2" descr="Building a service mesh with Istio | by Anuradha Weeraman | Medium">
            <a:extLst>
              <a:ext uri="{FF2B5EF4-FFF2-40B4-BE49-F238E27FC236}">
                <a16:creationId xmlns:a16="http://schemas.microsoft.com/office/drawing/2014/main" id="{30DAAD4A-BB21-4C22-BD80-6B209E904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76550"/>
            <a:ext cx="7315200" cy="185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5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873957"/>
          </a:xfrm>
          <a:prstGeom prst="rect">
            <a:avLst/>
          </a:prstGeom>
        </p:spPr>
        <p:txBody>
          <a:bodyPr vert="horz" wrap="square" lIns="0" tIns="12065" rIns="0" bIns="0" rtlCol="0">
            <a:spAutoFit/>
          </a:bodyPr>
          <a:lstStyle/>
          <a:p>
            <a:pPr marL="12700">
              <a:lnSpc>
                <a:spcPct val="100000"/>
              </a:lnSpc>
              <a:spcBef>
                <a:spcPts val="95"/>
              </a:spcBef>
            </a:pPr>
            <a:r>
              <a:rPr lang="es-PE" sz="2800" spc="-5" dirty="0"/>
              <a:t>Componentes de </a:t>
            </a:r>
            <a:r>
              <a:rPr lang="es-PE" sz="2800" spc="-5" dirty="0" err="1"/>
              <a:t>Istio</a:t>
            </a:r>
            <a:br>
              <a:rPr lang="es-PE" sz="2800" spc="-5" dirty="0"/>
            </a:br>
            <a:endParaRPr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347456" cy="3337452"/>
          </a:xfrm>
          <a:prstGeom prst="rect">
            <a:avLst/>
          </a:prstGeom>
        </p:spPr>
        <p:txBody>
          <a:bodyPr vert="horz" wrap="square" lIns="0" tIns="13335" rIns="0" bIns="0" rtlCol="0">
            <a:spAutoFit/>
          </a:bodyPr>
          <a:lstStyle/>
          <a:p>
            <a:pPr marL="299085" indent="-287020">
              <a:lnSpc>
                <a:spcPct val="100000"/>
              </a:lnSpc>
              <a:buClr>
                <a:srgbClr val="FBB64B"/>
              </a:buClr>
              <a:buFont typeface="Wingdings"/>
              <a:buChar char=""/>
              <a:tabLst>
                <a:tab pos="299085" algn="l"/>
                <a:tab pos="299720" algn="l"/>
              </a:tabLst>
            </a:pPr>
            <a:r>
              <a:rPr lang="es-PE" b="1" spc="-5" dirty="0">
                <a:solidFill>
                  <a:srgbClr val="757574"/>
                </a:solidFill>
                <a:latin typeface="Arial"/>
                <a:cs typeface="Arial"/>
              </a:rPr>
              <a:t>El patrón sidecar </a:t>
            </a:r>
            <a:r>
              <a:rPr lang="es-PE" spc="-5" dirty="0">
                <a:solidFill>
                  <a:srgbClr val="757574"/>
                </a:solidFill>
                <a:latin typeface="Arial"/>
                <a:cs typeface="Arial"/>
              </a:rPr>
              <a:t>se basa en extender y/o mejorar la funcionalidad de un proceso (la aplicación principal) mediante procesos auxiliares que se ejecutan en paralelo sin apenas acoplamiento entre ellos. Es decir, en vez de implementar la funcionalidad en librerías, se implementa con procesos o contenedores independientes, lo que proporciona mayor encapsulación y aislamiento. El sidecar comparte, en tiempo de ejecución, el mismo ciclo de vida que la aplicación principal (se arranca y para a la misma vez) así como otros recursos de computación (almacenamiento, red, ...). </a:t>
            </a:r>
          </a:p>
          <a:p>
            <a:pPr marL="299085" indent="-287020">
              <a:lnSpc>
                <a:spcPct val="100000"/>
              </a:lnSpc>
              <a:buClr>
                <a:srgbClr val="FBB64B"/>
              </a:buClr>
              <a:buFont typeface="Wingdings"/>
              <a:buChar char=""/>
              <a:tabLst>
                <a:tab pos="299085" algn="l"/>
                <a:tab pos="299720" algn="l"/>
              </a:tabLst>
            </a:pPr>
            <a:endParaRPr lang="es-PE" spc="-5" dirty="0">
              <a:solidFill>
                <a:srgbClr val="757574"/>
              </a:solidFill>
              <a:latin typeface="Arial"/>
              <a:cs typeface="Arial"/>
            </a:endParaRPr>
          </a:p>
          <a:p>
            <a:pPr marL="299085" indent="-287020">
              <a:lnSpc>
                <a:spcPct val="100000"/>
              </a:lnSpc>
              <a:buClr>
                <a:srgbClr val="FBB64B"/>
              </a:buClr>
              <a:buFont typeface="Wingdings"/>
              <a:buChar char=""/>
              <a:tabLst>
                <a:tab pos="299085" algn="l"/>
                <a:tab pos="299720" algn="l"/>
              </a:tabLst>
            </a:pPr>
            <a:r>
              <a:rPr lang="es-PE" spc="-5" dirty="0">
                <a:solidFill>
                  <a:srgbClr val="757574"/>
                </a:solidFill>
                <a:latin typeface="Arial"/>
                <a:cs typeface="Arial"/>
              </a:rPr>
              <a:t>El sidecar es un componente separado con su propio ciclo de vida software que es incorporado por el equipo de la aplicación principal en tiempo de despliegue.</a:t>
            </a:r>
          </a:p>
          <a:p>
            <a:pPr marL="299085" indent="-287020">
              <a:lnSpc>
                <a:spcPct val="100000"/>
              </a:lnSpc>
              <a:buClr>
                <a:srgbClr val="FBB64B"/>
              </a:buClr>
              <a:buFont typeface="Wingdings"/>
              <a:buChar char=""/>
              <a:tabLst>
                <a:tab pos="299085" algn="l"/>
                <a:tab pos="299720" algn="l"/>
              </a:tabLst>
            </a:pPr>
            <a:endParaRPr lang="es-ES"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20947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1094</TotalTime>
  <Words>1447</Words>
  <Application>Microsoft Office PowerPoint</Application>
  <PresentationFormat>Presentación en pantalla (16:9)</PresentationFormat>
  <Paragraphs>120</Paragraphs>
  <Slides>31</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Lato</vt:lpstr>
      <vt:lpstr>Roboto</vt:lpstr>
      <vt:lpstr>Wingdings</vt:lpstr>
      <vt:lpstr>Office Theme</vt:lpstr>
      <vt:lpstr>ADMINISTRADOR DE APLICACIONES </vt:lpstr>
      <vt:lpstr>Presentación de PowerPoint</vt:lpstr>
      <vt:lpstr>Presentación de PowerPoint</vt:lpstr>
      <vt:lpstr>Istio</vt:lpstr>
      <vt:lpstr>Istio</vt:lpstr>
      <vt:lpstr>Istio</vt:lpstr>
      <vt:lpstr>Arquitectura de Istio</vt:lpstr>
      <vt:lpstr>Componentes de Istio </vt:lpstr>
      <vt:lpstr>Componentes de Istio </vt:lpstr>
      <vt:lpstr>Componentes de Istio </vt:lpstr>
      <vt:lpstr>Planos en Istio</vt:lpstr>
      <vt:lpstr>Planos en Istio</vt:lpstr>
      <vt:lpstr>Planos en Istio</vt:lpstr>
      <vt:lpstr>Caracteristicas de Istio </vt:lpstr>
      <vt:lpstr>Caracteristicas de Istio </vt:lpstr>
      <vt:lpstr>Caracteristicas de Istio </vt:lpstr>
      <vt:lpstr>Caracteristicas de Istio </vt:lpstr>
      <vt:lpstr>Caracteristicas de Istio </vt:lpstr>
      <vt:lpstr>Objetivos de diseño de Istio</vt:lpstr>
      <vt:lpstr>Presentación de PowerPoint</vt:lpstr>
      <vt:lpstr>Instalación</vt:lpstr>
      <vt:lpstr>Presentación de PowerPoint</vt:lpstr>
      <vt:lpstr>Demo</vt:lpstr>
      <vt:lpstr>Presentación de PowerPoint</vt:lpstr>
      <vt:lpstr>Virtual Service</vt:lpstr>
      <vt:lpstr>Destination Rule (Reglas de destino)</vt:lpstr>
      <vt:lpstr>Presentación de PowerPoint</vt:lpstr>
      <vt:lpstr>Traffic Shifting</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70</cp:revision>
  <dcterms:created xsi:type="dcterms:W3CDTF">2020-08-13T20:32:40Z</dcterms:created>
  <dcterms:modified xsi:type="dcterms:W3CDTF">2022-02-03T17:14:21Z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