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92" r:id="rId3"/>
    <p:sldId id="257" r:id="rId4"/>
    <p:sldId id="335" r:id="rId5"/>
    <p:sldId id="372" r:id="rId6"/>
    <p:sldId id="330" r:id="rId7"/>
    <p:sldId id="373" r:id="rId8"/>
    <p:sldId id="399" r:id="rId9"/>
    <p:sldId id="400" r:id="rId10"/>
    <p:sldId id="401" r:id="rId11"/>
    <p:sldId id="389" r:id="rId12"/>
    <p:sldId id="391" r:id="rId13"/>
    <p:sldId id="325" r:id="rId14"/>
    <p:sldId id="403" r:id="rId15"/>
    <p:sldId id="290" r:id="rId16"/>
  </p:sldIdLst>
  <p:sldSz cx="9144000" cy="5143500" type="screen16x9"/>
  <p:notesSz cx="9144000" cy="51435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36D8525-98B0-4921-97EF-8906D961DAA9}" type="datetimeFigureOut">
              <a:rPr lang="en-US" smtClean="0"/>
              <a:t>03/02/2022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86BC96F-DC81-4F58-9CA7-16DAB0BD87A1}" type="slidenum">
              <a:rPr lang="en-US" smtClean="0"/>
              <a:t>‹Nº›</a:t>
            </a:fld>
            <a:endParaRPr lang="en-US"/>
          </a:p>
        </p:txBody>
      </p:sp>
    </p:spTree>
    <p:extLst>
      <p:ext uri="{BB962C8B-B14F-4D97-AF65-F5344CB8AC3E}">
        <p14:creationId xmlns:p14="http://schemas.microsoft.com/office/powerpoint/2010/main" val="67663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6</a:t>
            </a:fld>
            <a:endParaRPr lang="en-US"/>
          </a:p>
        </p:txBody>
      </p:sp>
    </p:spTree>
    <p:extLst>
      <p:ext uri="{BB962C8B-B14F-4D97-AF65-F5344CB8AC3E}">
        <p14:creationId xmlns:p14="http://schemas.microsoft.com/office/powerpoint/2010/main" val="2593274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9</a:t>
            </a:fld>
            <a:endParaRPr lang="en-US"/>
          </a:p>
        </p:txBody>
      </p:sp>
    </p:spTree>
    <p:extLst>
      <p:ext uri="{BB962C8B-B14F-4D97-AF65-F5344CB8AC3E}">
        <p14:creationId xmlns:p14="http://schemas.microsoft.com/office/powerpoint/2010/main" val="1827265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12</a:t>
            </a:fld>
            <a:endParaRPr lang="en-US"/>
          </a:p>
        </p:txBody>
      </p:sp>
    </p:spTree>
    <p:extLst>
      <p:ext uri="{BB962C8B-B14F-4D97-AF65-F5344CB8AC3E}">
        <p14:creationId xmlns:p14="http://schemas.microsoft.com/office/powerpoint/2010/main" val="115082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13</a:t>
            </a:fld>
            <a:endParaRPr lang="en-US"/>
          </a:p>
        </p:txBody>
      </p:sp>
    </p:spTree>
    <p:extLst>
      <p:ext uri="{BB962C8B-B14F-4D97-AF65-F5344CB8AC3E}">
        <p14:creationId xmlns:p14="http://schemas.microsoft.com/office/powerpoint/2010/main" val="292688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59040" y="4713808"/>
            <a:ext cx="1488941" cy="3580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5284" y="1799081"/>
            <a:ext cx="8193430" cy="1244600"/>
          </a:xfrm>
          <a:prstGeom prst="rect">
            <a:avLst/>
          </a:prstGeom>
        </p:spPr>
        <p:txBody>
          <a:bodyPr wrap="square" lIns="0" tIns="0" rIns="0" bIns="0">
            <a:spAutoFit/>
          </a:bodyPr>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a:xfrm>
            <a:off x="419506" y="981837"/>
            <a:ext cx="8304987" cy="200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71640" y="4232363"/>
            <a:ext cx="3376929" cy="505267"/>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999A97"/>
                </a:solidFill>
                <a:latin typeface="Arial"/>
                <a:cs typeface="Arial"/>
              </a:rPr>
              <a:t>AFORO255 TRAINING CENTER</a:t>
            </a:r>
            <a:br>
              <a:rPr lang="en-US" sz="1600" spc="-5" dirty="0">
                <a:solidFill>
                  <a:srgbClr val="999A97"/>
                </a:solidFill>
                <a:latin typeface="Arial"/>
                <a:cs typeface="Arial"/>
              </a:rPr>
            </a:br>
            <a:endParaRPr lang="en-US" sz="1600" spc="-5" dirty="0">
              <a:solidFill>
                <a:srgbClr val="999A97"/>
              </a:solidFill>
              <a:latin typeface="Arial"/>
              <a:cs typeface="Arial"/>
            </a:endParaRPr>
          </a:p>
        </p:txBody>
      </p:sp>
      <p:sp>
        <p:nvSpPr>
          <p:cNvPr id="5" name="object 5"/>
          <p:cNvSpPr txBox="1">
            <a:spLocks noGrp="1"/>
          </p:cNvSpPr>
          <p:nvPr>
            <p:ph type="title"/>
          </p:nvPr>
        </p:nvSpPr>
        <p:spPr>
          <a:xfrm>
            <a:off x="566724" y="1270508"/>
            <a:ext cx="5723255" cy="1858842"/>
          </a:xfrm>
          <a:prstGeom prst="rect">
            <a:avLst/>
          </a:prstGeom>
        </p:spPr>
        <p:txBody>
          <a:bodyPr vert="horz" wrap="square" lIns="0" tIns="12065" rIns="0" bIns="0" rtlCol="0">
            <a:spAutoFit/>
          </a:bodyPr>
          <a:lstStyle/>
          <a:p>
            <a:pPr marL="12700" marR="5080">
              <a:lnSpc>
                <a:spcPct val="100000"/>
              </a:lnSpc>
              <a:spcBef>
                <a:spcPts val="95"/>
              </a:spcBef>
            </a:pPr>
            <a:r>
              <a:rPr lang="en-US" spc="-10" dirty="0"/>
              <a:t>ADMINISTRADOR DE APLICACIONES</a:t>
            </a:r>
            <a:br>
              <a:rPr lang="en-US" spc="-10" dirty="0"/>
            </a:br>
            <a:endParaRPr spc="-80" dirty="0"/>
          </a:p>
        </p:txBody>
      </p:sp>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4">
            <a:extLst>
              <a:ext uri="{FF2B5EF4-FFF2-40B4-BE49-F238E27FC236}">
                <a16:creationId xmlns:a16="http://schemas.microsoft.com/office/drawing/2014/main" id="{874360A1-F057-478E-9643-86605B05AA7C}"/>
              </a:ext>
            </a:extLst>
          </p:cNvPr>
          <p:cNvSpPr txBox="1"/>
          <p:nvPr/>
        </p:nvSpPr>
        <p:spPr>
          <a:xfrm>
            <a:off x="566724" y="2571750"/>
            <a:ext cx="4767276" cy="456535"/>
          </a:xfrm>
          <a:prstGeom prst="rect">
            <a:avLst/>
          </a:prstGeom>
        </p:spPr>
        <p:txBody>
          <a:bodyPr vert="horz" wrap="square" lIns="0" tIns="12700" rIns="0" bIns="0" rtlCol="0">
            <a:spAutoFit/>
          </a:bodyPr>
          <a:lstStyle/>
          <a:p>
            <a:pPr marL="12700">
              <a:lnSpc>
                <a:spcPct val="100000"/>
              </a:lnSpc>
              <a:spcBef>
                <a:spcPts val="100"/>
              </a:spcBef>
            </a:pPr>
            <a:r>
              <a:rPr lang="es-PE" sz="1400" b="1" spc="-5" dirty="0">
                <a:solidFill>
                  <a:srgbClr val="4D4D4B"/>
                </a:solidFill>
                <a:latin typeface="Arial"/>
                <a:cs typeface="Arial"/>
              </a:rPr>
              <a:t>DOCKER – KUBERNETES - ISTIO</a:t>
            </a:r>
            <a:endParaRPr lang="en-US" sz="1400" b="1" spc="-5" dirty="0">
              <a:solidFill>
                <a:srgbClr val="4D4D4B"/>
              </a:solidFill>
              <a:latin typeface="Arial"/>
              <a:cs typeface="Arial"/>
            </a:endParaRPr>
          </a:p>
          <a:p>
            <a:pPr marL="12700">
              <a:lnSpc>
                <a:spcPct val="100000"/>
              </a:lnSpc>
              <a:spcBef>
                <a:spcPts val="100"/>
              </a:spcBef>
            </a:pPr>
            <a:r>
              <a:rPr lang="en-US" sz="1400" b="1" spc="-5">
                <a:solidFill>
                  <a:srgbClr val="4D4D4B"/>
                </a:solidFill>
                <a:latin typeface="Arial"/>
                <a:cs typeface="Arial"/>
              </a:rPr>
              <a:t>SESION VIII</a:t>
            </a:r>
            <a:endParaRPr lang="en-US" sz="1400" spc="-10" dirty="0">
              <a:solidFill>
                <a:srgbClr val="4D4D4B"/>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28094"/>
            <a:ext cx="7924800" cy="1726755"/>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b="0" i="0" dirty="0">
                <a:solidFill>
                  <a:srgbClr val="5F6368"/>
                </a:solidFill>
                <a:effectLst/>
                <a:latin typeface="Roboto" panose="02000000000000000000" pitchFamily="2" charset="0"/>
              </a:rPr>
              <a:t>Control del tráfico de salida para una red de servicios de </a:t>
            </a:r>
            <a:r>
              <a:rPr lang="es-PE" b="0" i="0" dirty="0" err="1">
                <a:solidFill>
                  <a:srgbClr val="5F6368"/>
                </a:solidFill>
                <a:effectLst/>
                <a:latin typeface="Roboto" panose="02000000000000000000" pitchFamily="2" charset="0"/>
              </a:rPr>
              <a:t>Istio</a:t>
            </a:r>
            <a:r>
              <a:rPr lang="es-PE" b="0" i="0" dirty="0">
                <a:solidFill>
                  <a:srgbClr val="5F6368"/>
                </a:solidFill>
                <a:effectLst/>
                <a:latin typeface="Roboto" panose="02000000000000000000" pitchFamily="2" charset="0"/>
              </a:rPr>
              <a:t>.</a:t>
            </a:r>
          </a:p>
          <a:p>
            <a:pPr marL="297815" indent="-285750">
              <a:spcBef>
                <a:spcPts val="105"/>
              </a:spcBef>
              <a:buClr>
                <a:srgbClr val="FBB64B"/>
              </a:buClr>
              <a:buFont typeface="Wingdings" panose="05000000000000000000" pitchFamily="2" charset="2"/>
              <a:buChar char="§"/>
              <a:tabLst>
                <a:tab pos="299085" algn="l"/>
                <a:tab pos="299720" algn="l"/>
              </a:tabLst>
            </a:pPr>
            <a:endParaRPr lang="es-PE" b="0" i="0" dirty="0">
              <a:solidFill>
                <a:srgbClr val="5F6368"/>
              </a:solidFill>
              <a:effectLst/>
              <a:latin typeface="Roboto" panose="02000000000000000000" pitchFamily="2" charset="0"/>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dirty="0" err="1">
                <a:solidFill>
                  <a:srgbClr val="5F6368"/>
                </a:solidFill>
                <a:latin typeface="Roboto" panose="02000000000000000000" pitchFamily="2" charset="0"/>
              </a:rPr>
              <a:t>I</a:t>
            </a:r>
            <a:r>
              <a:rPr lang="es-PE" b="0" i="0" dirty="0" err="1">
                <a:solidFill>
                  <a:srgbClr val="5F6368"/>
                </a:solidFill>
                <a:effectLst/>
                <a:latin typeface="Roboto" panose="02000000000000000000" pitchFamily="2" charset="0"/>
              </a:rPr>
              <a:t>stio</a:t>
            </a:r>
            <a:r>
              <a:rPr lang="es-PE" b="0" i="0" dirty="0">
                <a:solidFill>
                  <a:srgbClr val="5F6368"/>
                </a:solidFill>
                <a:effectLst/>
                <a:latin typeface="Roboto" panose="02000000000000000000" pitchFamily="2" charset="0"/>
              </a:rPr>
              <a:t> bloquea las comunicaciones fuera del </a:t>
            </a:r>
            <a:r>
              <a:rPr lang="es-PE" b="0" i="0" dirty="0" err="1">
                <a:solidFill>
                  <a:srgbClr val="5F6368"/>
                </a:solidFill>
                <a:effectLst/>
                <a:latin typeface="Roboto" panose="02000000000000000000" pitchFamily="2" charset="0"/>
              </a:rPr>
              <a:t>cluster</a:t>
            </a:r>
            <a:r>
              <a:rPr lang="es-PE" b="0" i="0" dirty="0">
                <a:solidFill>
                  <a:srgbClr val="5F6368"/>
                </a:solidFill>
                <a:effectLst/>
                <a:latin typeface="Roboto" panose="02000000000000000000" pitchFamily="2" charset="0"/>
              </a:rPr>
              <a:t> si la configuramos. </a:t>
            </a:r>
            <a:r>
              <a:rPr lang="es-PE" b="0" i="0" spc="-5" dirty="0">
                <a:solidFill>
                  <a:srgbClr val="757574"/>
                </a:solidFill>
                <a:effectLst/>
                <a:latin typeface="Arial"/>
                <a:cs typeface="Arial"/>
              </a:rPr>
              <a:t>C</a:t>
            </a:r>
            <a:r>
              <a:rPr lang="es-PE" spc="-5" dirty="0">
                <a:solidFill>
                  <a:srgbClr val="757574"/>
                </a:solidFill>
                <a:latin typeface="Arial"/>
                <a:cs typeface="Arial"/>
              </a:rPr>
              <a:t>onfiguraremos que trafico permitimos salir</a:t>
            </a:r>
          </a:p>
          <a:p>
            <a:pPr marL="297815" indent="-285750">
              <a:spcBef>
                <a:spcPts val="105"/>
              </a:spcBef>
              <a:buClr>
                <a:srgbClr val="FBB64B"/>
              </a:buClr>
              <a:buFont typeface="Wingdings" panose="05000000000000000000" pitchFamily="2" charset="2"/>
              <a:buChar char="§"/>
              <a:tabLst>
                <a:tab pos="299085" algn="l"/>
                <a:tab pos="299720" algn="l"/>
              </a:tabLst>
            </a:pPr>
            <a:endParaRPr lang="es-PE" b="0" i="0" dirty="0">
              <a:solidFill>
                <a:srgbClr val="5F6368"/>
              </a:solidFill>
              <a:effectLst/>
              <a:latin typeface="Roboto" panose="02000000000000000000" pitchFamily="2" charset="0"/>
            </a:endParaRPr>
          </a:p>
          <a:p>
            <a:pPr marL="297815" indent="-285750">
              <a:spcBef>
                <a:spcPts val="105"/>
              </a:spcBef>
              <a:buClr>
                <a:srgbClr val="FBB64B"/>
              </a:buClr>
              <a:buFont typeface="Wingdings" panose="05000000000000000000" pitchFamily="2" charset="2"/>
              <a:buChar char="§"/>
              <a:tabLst>
                <a:tab pos="299085" algn="l"/>
                <a:tab pos="299720" algn="l"/>
              </a:tabLst>
            </a:pPr>
            <a:endParaRPr lang="es-PE" spc="-5" dirty="0">
              <a:solidFill>
                <a:srgbClr val="5F6368"/>
              </a:solidFill>
              <a:latin typeface="Roboto" panose="02000000000000000000" pitchFamily="2" charset="0"/>
              <a:cs typeface="Arial"/>
            </a:endParaRPr>
          </a:p>
        </p:txBody>
      </p:sp>
      <p:sp>
        <p:nvSpPr>
          <p:cNvPr id="4" name="object 4"/>
          <p:cNvSpPr txBox="1">
            <a:spLocks noGrp="1"/>
          </p:cNvSpPr>
          <p:nvPr>
            <p:ph type="title"/>
          </p:nvPr>
        </p:nvSpPr>
        <p:spPr>
          <a:xfrm>
            <a:off x="415544" y="139065"/>
            <a:ext cx="45374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err="1"/>
              <a:t>Egress</a:t>
            </a:r>
            <a:r>
              <a:rPr lang="es-PE" sz="2800" spc="-5" dirty="0"/>
              <a:t> (Salida)</a:t>
            </a:r>
            <a:endParaRPr lang="es-PE" sz="2800"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7772400" y="3677812"/>
            <a:ext cx="1042506" cy="1261981"/>
          </a:xfrm>
          <a:prstGeom prst="rect">
            <a:avLst/>
          </a:prstGeom>
        </p:spPr>
      </p:pic>
      <p:sp>
        <p:nvSpPr>
          <p:cNvPr id="2" name="AutoShape 2" descr="Istio">
            <a:extLst>
              <a:ext uri="{FF2B5EF4-FFF2-40B4-BE49-F238E27FC236}">
                <a16:creationId xmlns:a16="http://schemas.microsoft.com/office/drawing/2014/main" id="{566E7268-F821-4829-8F89-445FA7FC70D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315582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5" name="AutoShape 4" descr="Istio / Bookinfo Application">
            <a:extLst>
              <a:ext uri="{FF2B5EF4-FFF2-40B4-BE49-F238E27FC236}">
                <a16:creationId xmlns:a16="http://schemas.microsoft.com/office/drawing/2014/main" id="{14539A73-F580-4831-99CC-F24FEFEA60F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4098" name="Picture 2" descr="Kubernetes Security – Secure-by-default Headers with Envoy and Istio | SAP  Blogs">
            <a:extLst>
              <a:ext uri="{FF2B5EF4-FFF2-40B4-BE49-F238E27FC236}">
                <a16:creationId xmlns:a16="http://schemas.microsoft.com/office/drawing/2014/main" id="{756C8197-043D-445C-B574-25E7D1E01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1238"/>
            <a:ext cx="9144000" cy="3119437"/>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C71981B7-D6EE-4980-BAA0-9F7BE0492A61}"/>
              </a:ext>
            </a:extLst>
          </p:cNvPr>
          <p:cNvSpPr>
            <a:spLocks noGrp="1"/>
          </p:cNvSpPr>
          <p:nvPr>
            <p:ph type="title"/>
          </p:nvPr>
        </p:nvSpPr>
        <p:spPr/>
        <p:txBody>
          <a:bodyPr/>
          <a:lstStyle/>
          <a:p>
            <a:endParaRPr lang="es-PE"/>
          </a:p>
        </p:txBody>
      </p:sp>
    </p:spTree>
    <p:extLst>
      <p:ext uri="{BB962C8B-B14F-4D97-AF65-F5344CB8AC3E}">
        <p14:creationId xmlns:p14="http://schemas.microsoft.com/office/powerpoint/2010/main" val="410163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259043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Low Level Protocol for Microservice Orchestration - Stack Overflow">
            <a:extLst>
              <a:ext uri="{FF2B5EF4-FFF2-40B4-BE49-F238E27FC236}">
                <a16:creationId xmlns:a16="http://schemas.microsoft.com/office/drawing/2014/main" id="{E2DDB2F8-FEEE-42C7-A777-379013EB4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1372361"/>
            <a:ext cx="6019800" cy="3709466"/>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a:t>Load Balancing</a:t>
            </a:r>
            <a:endParaRPr lang="en-US" sz="2800" spc="-5" dirty="0"/>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2872581"/>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El balanceo de carga es la manera en que las peticiones de Internet son </a:t>
            </a:r>
            <a:r>
              <a:rPr lang="es-ES" b="0" i="0" dirty="0" err="1">
                <a:solidFill>
                  <a:srgbClr val="4C4C51"/>
                </a:solidFill>
                <a:effectLst/>
                <a:latin typeface="Segoe UI" panose="020B0502040204020203" pitchFamily="34" charset="0"/>
              </a:rPr>
              <a:t>distribuídas</a:t>
            </a:r>
            <a:r>
              <a:rPr lang="es-ES" b="0" i="0" dirty="0">
                <a:solidFill>
                  <a:srgbClr val="4C4C51"/>
                </a:solidFill>
                <a:effectLst/>
                <a:latin typeface="Segoe UI" panose="020B0502040204020203" pitchFamily="34" charset="0"/>
              </a:rPr>
              <a:t> sobre una fila de servidores. Existen varios métodos para realizar el balanceo de carga:</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Round Robin</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LeastConnection</a:t>
            </a: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NoLoadBalancer</a:t>
            </a: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CookieStickySessions</a:t>
            </a:r>
            <a:endParaRPr lang="es-ES" b="0" i="0" dirty="0">
              <a:solidFill>
                <a:srgbClr val="4C4C51"/>
              </a:solidFill>
              <a:effectLst/>
              <a:latin typeface="Segoe UI" panose="020B0502040204020203" pitchFamily="34" charset="0"/>
            </a:endParaRP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3867150"/>
            <a:ext cx="1160463" cy="1193619"/>
          </a:xfrm>
          <a:prstGeom prst="rect">
            <a:avLst/>
          </a:prstGeom>
        </p:spPr>
      </p:pic>
    </p:spTree>
    <p:extLst>
      <p:ext uri="{BB962C8B-B14F-4D97-AF65-F5344CB8AC3E}">
        <p14:creationId xmlns:p14="http://schemas.microsoft.com/office/powerpoint/2010/main" val="171807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5" name="AutoShape 4" descr="Istio / Bookinfo Application">
            <a:extLst>
              <a:ext uri="{FF2B5EF4-FFF2-40B4-BE49-F238E27FC236}">
                <a16:creationId xmlns:a16="http://schemas.microsoft.com/office/drawing/2014/main" id="{14539A73-F580-4831-99CC-F24FEFEA60F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146" name="Picture 2">
            <a:extLst>
              <a:ext uri="{FF2B5EF4-FFF2-40B4-BE49-F238E27FC236}">
                <a16:creationId xmlns:a16="http://schemas.microsoft.com/office/drawing/2014/main" id="{2B46EF8B-46AA-4BE9-B550-296819295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0"/>
            <a:ext cx="66849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32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1D8E274F-29D8-45F2-850C-216FC77BE66A}"/>
              </a:ext>
            </a:extLst>
          </p:cNvPr>
          <p:cNvSpPr txBox="1">
            <a:spLocks noGrp="1"/>
          </p:cNvSpPr>
          <p:nvPr>
            <p:ph type="title"/>
          </p:nvPr>
        </p:nvSpPr>
        <p:spPr>
          <a:xfrm>
            <a:off x="2062733" y="2219705"/>
            <a:ext cx="4175760" cy="635000"/>
          </a:xfrm>
          <a:prstGeom prst="rect">
            <a:avLst/>
          </a:prstGeom>
        </p:spPr>
        <p:txBody>
          <a:bodyPr vert="horz" wrap="square" lIns="0" tIns="12065" rIns="0" bIns="0" rtlCol="0">
            <a:spAutoFit/>
          </a:bodyPr>
          <a:lstStyle/>
          <a:p>
            <a:pPr marL="12700">
              <a:lnSpc>
                <a:spcPct val="100000"/>
              </a:lnSpc>
              <a:spcBef>
                <a:spcPts val="95"/>
              </a:spcBef>
            </a:pPr>
            <a:r>
              <a:rPr spc="-5" dirty="0"/>
              <a:t>¡Muchas</a:t>
            </a:r>
            <a:r>
              <a:rPr spc="-30" dirty="0"/>
              <a:t> </a:t>
            </a:r>
            <a:r>
              <a:rPr spc="-5" dirty="0"/>
              <a:t>gracias!</a:t>
            </a:r>
          </a:p>
        </p:txBody>
      </p:sp>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78260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5">
            <a:extLst>
              <a:ext uri="{FF2B5EF4-FFF2-40B4-BE49-F238E27FC236}">
                <a16:creationId xmlns:a16="http://schemas.microsoft.com/office/drawing/2014/main" id="{FCD194D5-CB94-4600-A2F5-D5A2A7456DF8}"/>
              </a:ext>
            </a:extLst>
          </p:cNvPr>
          <p:cNvSpPr txBox="1">
            <a:spLocks/>
          </p:cNvSpPr>
          <p:nvPr/>
        </p:nvSpPr>
        <p:spPr>
          <a:xfrm>
            <a:off x="415544" y="139065"/>
            <a:ext cx="7360284"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ES" sz="2800" kern="0" dirty="0"/>
              <a:t>Instructor</a:t>
            </a:r>
          </a:p>
        </p:txBody>
      </p:sp>
      <p:sp>
        <p:nvSpPr>
          <p:cNvPr id="7" name="object 6">
            <a:extLst>
              <a:ext uri="{FF2B5EF4-FFF2-40B4-BE49-F238E27FC236}">
                <a16:creationId xmlns:a16="http://schemas.microsoft.com/office/drawing/2014/main" id="{76BC1265-34B2-4E0C-9F2B-E9E24BABE103}"/>
              </a:ext>
            </a:extLst>
          </p:cNvPr>
          <p:cNvSpPr txBox="1"/>
          <p:nvPr/>
        </p:nvSpPr>
        <p:spPr>
          <a:xfrm>
            <a:off x="4724400" y="2419350"/>
            <a:ext cx="2664600" cy="486672"/>
          </a:xfrm>
          <a:prstGeom prst="rect">
            <a:avLst/>
          </a:prstGeom>
        </p:spPr>
        <p:txBody>
          <a:bodyPr vert="horz" wrap="square" lIns="0" tIns="12065" rIns="0" bIns="0" rtlCol="0">
            <a:spAutoFit/>
          </a:bodyPr>
          <a:lstStyle/>
          <a:p>
            <a:pPr marL="12700" algn="ctr">
              <a:lnSpc>
                <a:spcPct val="100000"/>
              </a:lnSpc>
              <a:spcBef>
                <a:spcPts val="95"/>
              </a:spcBef>
            </a:pPr>
            <a:r>
              <a:rPr lang="es-PE" sz="1600" spc="-5" dirty="0">
                <a:solidFill>
                  <a:srgbClr val="4D4D4B"/>
                </a:solidFill>
                <a:latin typeface="Arial"/>
                <a:cs typeface="Arial"/>
              </a:rPr>
              <a:t>Ivan Cuadros Altamirano</a:t>
            </a:r>
          </a:p>
          <a:p>
            <a:pPr marL="12700" algn="ctr">
              <a:spcBef>
                <a:spcPts val="95"/>
              </a:spcBef>
            </a:pPr>
            <a:r>
              <a:rPr lang="en-US" sz="1400" spc="-5" dirty="0">
                <a:solidFill>
                  <a:srgbClr val="4D4D4B"/>
                </a:solidFill>
                <a:latin typeface="Arial"/>
                <a:cs typeface="Arial"/>
              </a:rPr>
              <a:t>Lead Software Architect</a:t>
            </a:r>
            <a:endParaRPr sz="1400" spc="-5" dirty="0">
              <a:solidFill>
                <a:srgbClr val="4D4D4B"/>
              </a:solidFill>
              <a:latin typeface="Arial"/>
              <a:cs typeface="Arial"/>
            </a:endParaRPr>
          </a:p>
        </p:txBody>
      </p:sp>
      <p:pic>
        <p:nvPicPr>
          <p:cNvPr id="11" name="Picture 10">
            <a:extLst>
              <a:ext uri="{FF2B5EF4-FFF2-40B4-BE49-F238E27FC236}">
                <a16:creationId xmlns:a16="http://schemas.microsoft.com/office/drawing/2014/main" id="{D9152C55-DC4E-415B-AD7F-8295D00ED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352550"/>
            <a:ext cx="2664600" cy="2740418"/>
          </a:xfrm>
          <a:prstGeom prst="rect">
            <a:avLst/>
          </a:prstGeom>
          <a:effectLst>
            <a:softEdge rad="31750"/>
          </a:effectLst>
        </p:spPr>
      </p:pic>
      <p:pic>
        <p:nvPicPr>
          <p:cNvPr id="19" name="Picture 18">
            <a:extLst>
              <a:ext uri="{FF2B5EF4-FFF2-40B4-BE49-F238E27FC236}">
                <a16:creationId xmlns:a16="http://schemas.microsoft.com/office/drawing/2014/main" id="{380A30FC-7330-4B22-ACED-8484EE1408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916" t="79057" r="30741" b="5556"/>
          <a:stretch/>
        </p:blipFill>
        <p:spPr>
          <a:xfrm>
            <a:off x="7924800" y="261928"/>
            <a:ext cx="864810" cy="814267"/>
          </a:xfrm>
          <a:prstGeom prst="rect">
            <a:avLst/>
          </a:prstGeom>
        </p:spPr>
      </p:pic>
    </p:spTree>
    <p:extLst>
      <p:ext uri="{BB962C8B-B14F-4D97-AF65-F5344CB8AC3E}">
        <p14:creationId xmlns:p14="http://schemas.microsoft.com/office/powerpoint/2010/main" val="64657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5D15C0-0B44-47B3-8A4C-3AACAE67C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4" name="object 2">
            <a:extLst>
              <a:ext uri="{FF2B5EF4-FFF2-40B4-BE49-F238E27FC236}">
                <a16:creationId xmlns:a16="http://schemas.microsoft.com/office/drawing/2014/main" id="{EA36652B-7B6E-4DF3-9D1C-C3905323BF4E}"/>
              </a:ext>
            </a:extLst>
          </p:cNvPr>
          <p:cNvSpPr txBox="1">
            <a:spLocks/>
          </p:cNvSpPr>
          <p:nvPr/>
        </p:nvSpPr>
        <p:spPr>
          <a:xfrm>
            <a:off x="415544" y="139065"/>
            <a:ext cx="1326515" cy="45212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kern="0" spc="-10" dirty="0"/>
              <a:t>Agenda</a:t>
            </a:r>
            <a:endParaRPr lang="en-US" sz="2800" kern="0" dirty="0"/>
          </a:p>
        </p:txBody>
      </p:sp>
      <p:sp>
        <p:nvSpPr>
          <p:cNvPr id="5" name="object 3">
            <a:extLst>
              <a:ext uri="{FF2B5EF4-FFF2-40B4-BE49-F238E27FC236}">
                <a16:creationId xmlns:a16="http://schemas.microsoft.com/office/drawing/2014/main" id="{77323F21-E93E-4EEA-8F81-04CBE5A21A81}"/>
              </a:ext>
            </a:extLst>
          </p:cNvPr>
          <p:cNvSpPr txBox="1"/>
          <p:nvPr/>
        </p:nvSpPr>
        <p:spPr>
          <a:xfrm>
            <a:off x="419506" y="981837"/>
            <a:ext cx="7161530" cy="2050561"/>
          </a:xfrm>
          <a:prstGeom prst="rect">
            <a:avLst/>
          </a:prstGeom>
        </p:spPr>
        <p:txBody>
          <a:bodyPr vert="horz" wrap="square" lIns="0" tIns="67310" rIns="0" bIns="0" rtlCol="0">
            <a:spAutoFit/>
          </a:bodyPr>
          <a:lstStyle/>
          <a:p>
            <a:pPr marL="355600" indent="-342900">
              <a:lnSpc>
                <a:spcPct val="100000"/>
              </a:lnSpc>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Canary Releases</a:t>
            </a:r>
          </a:p>
          <a:p>
            <a:pPr marL="355600" indent="-342900">
              <a:lnSpc>
                <a:spcPct val="100000"/>
              </a:lnSpc>
              <a:spcBef>
                <a:spcPts val="530"/>
              </a:spcBef>
              <a:buClr>
                <a:srgbClr val="FBB64B"/>
              </a:buClr>
              <a:buFont typeface="Wingdings"/>
              <a:buChar char=""/>
              <a:tabLst>
                <a:tab pos="354965" algn="l"/>
                <a:tab pos="355600" algn="l"/>
              </a:tabLst>
            </a:pPr>
            <a:r>
              <a:rPr lang="en-US" spc="-5" dirty="0">
                <a:solidFill>
                  <a:srgbClr val="4D4D4B"/>
                </a:solidFill>
                <a:latin typeface="Arial"/>
                <a:cs typeface="Arial"/>
              </a:rPr>
              <a:t>Mirroring</a:t>
            </a:r>
          </a:p>
          <a:p>
            <a:pPr marL="355600" indent="-342900">
              <a:lnSpc>
                <a:spcPct val="100000"/>
              </a:lnSpc>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Egress</a:t>
            </a:r>
          </a:p>
          <a:p>
            <a:pPr marL="355600" indent="-342900">
              <a:lnSpc>
                <a:spcPct val="100000"/>
              </a:lnSpc>
              <a:spcBef>
                <a:spcPts val="530"/>
              </a:spcBef>
              <a:buClr>
                <a:srgbClr val="FBB64B"/>
              </a:buClr>
              <a:buFont typeface="Wingdings"/>
              <a:buChar char=""/>
              <a:tabLst>
                <a:tab pos="354965" algn="l"/>
                <a:tab pos="355600" algn="l"/>
              </a:tabLst>
            </a:pPr>
            <a:r>
              <a:rPr lang="en-US" spc="-5" dirty="0">
                <a:solidFill>
                  <a:srgbClr val="4D4D4B"/>
                </a:solidFill>
                <a:latin typeface="Arial"/>
                <a:cs typeface="Arial"/>
              </a:rPr>
              <a:t>Load Balancing</a:t>
            </a:r>
            <a:endParaRPr lang="en-U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s-E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n-US" sz="1800" spc="-5" dirty="0">
              <a:solidFill>
                <a:srgbClr val="4D4D4B"/>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28094"/>
            <a:ext cx="7924800" cy="2255105"/>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b="0" i="0" dirty="0" err="1">
                <a:solidFill>
                  <a:srgbClr val="5F6368"/>
                </a:solidFill>
                <a:effectLst/>
                <a:latin typeface="Roboto" panose="02000000000000000000" pitchFamily="2" charset="0"/>
              </a:rPr>
              <a:t>Canary</a:t>
            </a:r>
            <a:r>
              <a:rPr lang="es-PE" b="0" i="0" dirty="0">
                <a:solidFill>
                  <a:srgbClr val="5F6368"/>
                </a:solidFill>
                <a:effectLst/>
                <a:latin typeface="Roboto" panose="02000000000000000000" pitchFamily="2" charset="0"/>
              </a:rPr>
              <a:t> </a:t>
            </a:r>
            <a:r>
              <a:rPr lang="es-PE" b="0" i="0" dirty="0" err="1">
                <a:solidFill>
                  <a:srgbClr val="5F6368"/>
                </a:solidFill>
                <a:effectLst/>
                <a:latin typeface="Roboto" panose="02000000000000000000" pitchFamily="2" charset="0"/>
              </a:rPr>
              <a:t>Release</a:t>
            </a:r>
            <a:r>
              <a:rPr lang="es-PE" b="0" i="0" dirty="0">
                <a:solidFill>
                  <a:srgbClr val="5F6368"/>
                </a:solidFill>
                <a:effectLst/>
                <a:latin typeface="Roboto" panose="02000000000000000000" pitchFamily="2" charset="0"/>
              </a:rPr>
              <a:t> es una técnica para reducir el riesgo de introducir una nueva versión de software en producción al implementar lentamente el cambio en un pequeño subconjunto de usuarios antes de implementarlo en toda la infraestructura y ponerlo a disposición de todos.</a:t>
            </a:r>
          </a:p>
          <a:p>
            <a:pPr marL="297815" indent="-285750">
              <a:spcBef>
                <a:spcPts val="105"/>
              </a:spcBef>
              <a:buClr>
                <a:srgbClr val="FBB64B"/>
              </a:buClr>
              <a:buFont typeface="Wingdings" panose="05000000000000000000" pitchFamily="2" charset="2"/>
              <a:buChar char="§"/>
              <a:tabLst>
                <a:tab pos="299085" algn="l"/>
                <a:tab pos="299720" algn="l"/>
              </a:tabLst>
            </a:pPr>
            <a:endParaRPr lang="es-PE" b="0" i="0" dirty="0">
              <a:solidFill>
                <a:srgbClr val="5F6368"/>
              </a:solidFill>
              <a:effectLst/>
              <a:latin typeface="Roboto" panose="02000000000000000000" pitchFamily="2" charset="0"/>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b="0" i="0" dirty="0">
                <a:solidFill>
                  <a:srgbClr val="5F6368"/>
                </a:solidFill>
                <a:effectLst/>
                <a:latin typeface="Roboto" panose="02000000000000000000" pitchFamily="2" charset="0"/>
              </a:rPr>
              <a:t>Una versión </a:t>
            </a:r>
            <a:r>
              <a:rPr lang="es-PE" b="0" i="0" dirty="0" err="1">
                <a:solidFill>
                  <a:srgbClr val="5F6368"/>
                </a:solidFill>
                <a:effectLst/>
                <a:latin typeface="Roboto" panose="02000000000000000000" pitchFamily="2" charset="0"/>
              </a:rPr>
              <a:t>canary</a:t>
            </a:r>
            <a:r>
              <a:rPr lang="es-PE" b="0" i="0" dirty="0">
                <a:solidFill>
                  <a:srgbClr val="5F6368"/>
                </a:solidFill>
                <a:effectLst/>
                <a:latin typeface="Roboto" panose="02000000000000000000" pitchFamily="2" charset="0"/>
              </a:rPr>
              <a:t> es cuando hace que las nuevas características del software estén disponibles para una selección limitada de usuarios antes de una versión más amplia</a:t>
            </a:r>
            <a:endParaRPr lang="es-PE" spc="-5" dirty="0">
              <a:solidFill>
                <a:srgbClr val="757574"/>
              </a:solidFill>
              <a:latin typeface="Arial"/>
              <a:cs typeface="Arial"/>
            </a:endParaRPr>
          </a:p>
        </p:txBody>
      </p:sp>
      <p:sp>
        <p:nvSpPr>
          <p:cNvPr id="4" name="object 4"/>
          <p:cNvSpPr txBox="1">
            <a:spLocks noGrp="1"/>
          </p:cNvSpPr>
          <p:nvPr>
            <p:ph type="title"/>
          </p:nvPr>
        </p:nvSpPr>
        <p:spPr>
          <a:xfrm>
            <a:off x="415544" y="139065"/>
            <a:ext cx="4613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err="1"/>
              <a:t>Canary</a:t>
            </a:r>
            <a:r>
              <a:rPr lang="es-PE" sz="2800" spc="-5" dirty="0"/>
              <a:t> </a:t>
            </a:r>
            <a:r>
              <a:rPr lang="es-PE" sz="2800" spc="-5" dirty="0" err="1"/>
              <a:t>Releases</a:t>
            </a:r>
            <a:endParaRPr lang="es-PE" sz="2800" spc="-5"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381000" y="3638550"/>
            <a:ext cx="1042506" cy="1261981"/>
          </a:xfrm>
          <a:prstGeom prst="rect">
            <a:avLst/>
          </a:prstGeom>
        </p:spPr>
      </p:pic>
    </p:spTree>
    <p:extLst>
      <p:ext uri="{BB962C8B-B14F-4D97-AF65-F5344CB8AC3E}">
        <p14:creationId xmlns:p14="http://schemas.microsoft.com/office/powerpoint/2010/main" val="182634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381000" y="3638550"/>
            <a:ext cx="1042506" cy="1261981"/>
          </a:xfrm>
          <a:prstGeom prst="rect">
            <a:avLst/>
          </a:prstGeom>
        </p:spPr>
      </p:pic>
      <p:pic>
        <p:nvPicPr>
          <p:cNvPr id="2" name="Picture 2">
            <a:extLst>
              <a:ext uri="{FF2B5EF4-FFF2-40B4-BE49-F238E27FC236}">
                <a16:creationId xmlns:a16="http://schemas.microsoft.com/office/drawing/2014/main" id="{65EB5172-4CB9-43A3-9CF8-AE1D25EB1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1927"/>
            <a:ext cx="56483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08E1EE-A6EF-43EF-AE4F-CCB85E232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497" y="2771775"/>
            <a:ext cx="5648325"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89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43470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28094"/>
            <a:ext cx="7924800" cy="2834750"/>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b="0" i="0" dirty="0">
                <a:solidFill>
                  <a:srgbClr val="5F6368"/>
                </a:solidFill>
                <a:effectLst/>
                <a:latin typeface="Roboto" panose="02000000000000000000" pitchFamily="2" charset="0"/>
              </a:rPr>
              <a:t>Esta tarea demuestra las capacidades de duplicación de tráfico de </a:t>
            </a:r>
            <a:r>
              <a:rPr lang="es-PE" b="0" i="0" dirty="0" err="1">
                <a:solidFill>
                  <a:srgbClr val="5F6368"/>
                </a:solidFill>
                <a:effectLst/>
                <a:latin typeface="Roboto" panose="02000000000000000000" pitchFamily="2" charset="0"/>
              </a:rPr>
              <a:t>Istio</a:t>
            </a:r>
            <a:r>
              <a:rPr lang="es-PE" b="0" i="0" dirty="0">
                <a:solidFill>
                  <a:srgbClr val="5F6368"/>
                </a:solidFill>
                <a:effectLst/>
                <a:latin typeface="Roboto" panose="02000000000000000000" pitchFamily="2" charset="0"/>
              </a:rPr>
              <a:t>.</a:t>
            </a:r>
          </a:p>
          <a:p>
            <a:pPr marL="297815" indent="-285750">
              <a:spcBef>
                <a:spcPts val="105"/>
              </a:spcBef>
              <a:buClr>
                <a:srgbClr val="FBB64B"/>
              </a:buClr>
              <a:buFont typeface="Wingdings" panose="05000000000000000000" pitchFamily="2" charset="2"/>
              <a:buChar char="§"/>
              <a:tabLst>
                <a:tab pos="299085" algn="l"/>
                <a:tab pos="299720" algn="l"/>
              </a:tabLst>
            </a:pPr>
            <a:endParaRPr lang="es-PE" b="0" i="0" dirty="0">
              <a:solidFill>
                <a:srgbClr val="5F6368"/>
              </a:solidFill>
              <a:effectLst/>
              <a:latin typeface="Roboto" panose="02000000000000000000" pitchFamily="2" charset="0"/>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b="0" i="0" dirty="0">
                <a:solidFill>
                  <a:srgbClr val="5F6368"/>
                </a:solidFill>
                <a:effectLst/>
                <a:latin typeface="Roboto" panose="02000000000000000000" pitchFamily="2" charset="0"/>
              </a:rPr>
              <a:t>La duplicación de tráfico, también llamada sombra, es un concepto poderoso que permite a los equipos de funciones realizar cambios en la producción con el menor riesgo posible. La duplicación envía una copia del tráfico en vivo a un servicio duplicado. El tráfico duplicado ocurre fuera de la banda de la ruta de solicitud crítica para el servicio principal.</a:t>
            </a:r>
          </a:p>
          <a:p>
            <a:pPr marL="297815" indent="-285750">
              <a:spcBef>
                <a:spcPts val="105"/>
              </a:spcBef>
              <a:buClr>
                <a:srgbClr val="FBB64B"/>
              </a:buClr>
              <a:buFont typeface="Wingdings" panose="05000000000000000000" pitchFamily="2" charset="2"/>
              <a:buChar char="§"/>
              <a:tabLst>
                <a:tab pos="299085" algn="l"/>
                <a:tab pos="299720" algn="l"/>
              </a:tabLst>
            </a:pPr>
            <a:endParaRPr lang="es-PE" spc="-5" dirty="0">
              <a:solidFill>
                <a:srgbClr val="5F6368"/>
              </a:solidFill>
              <a:latin typeface="Roboto" panose="02000000000000000000" pitchFamily="2" charset="0"/>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pc="-5" dirty="0">
                <a:solidFill>
                  <a:srgbClr val="757574"/>
                </a:solidFill>
                <a:latin typeface="Arial"/>
                <a:cs typeface="Arial"/>
              </a:rPr>
              <a:t>En esta tarea, primero forzará todo el tráfico a v1 un servicio de prueba. Luego, aplicará una regla para reflejar una parte del tráfico en v2.</a:t>
            </a:r>
          </a:p>
        </p:txBody>
      </p:sp>
      <p:sp>
        <p:nvSpPr>
          <p:cNvPr id="4" name="object 4"/>
          <p:cNvSpPr txBox="1">
            <a:spLocks noGrp="1"/>
          </p:cNvSpPr>
          <p:nvPr>
            <p:ph type="title"/>
          </p:nvPr>
        </p:nvSpPr>
        <p:spPr>
          <a:xfrm>
            <a:off x="415544" y="139065"/>
            <a:ext cx="45374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err="1"/>
              <a:t>Mirroring</a:t>
            </a:r>
            <a:r>
              <a:rPr lang="es-PE" sz="2800" spc="-5" dirty="0"/>
              <a:t> (Duplicación)</a:t>
            </a:r>
            <a:endParaRPr sz="2800"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7772400" y="3677812"/>
            <a:ext cx="1042506" cy="1261981"/>
          </a:xfrm>
          <a:prstGeom prst="rect">
            <a:avLst/>
          </a:prstGeom>
        </p:spPr>
      </p:pic>
      <p:sp>
        <p:nvSpPr>
          <p:cNvPr id="2" name="AutoShape 2" descr="Istio">
            <a:extLst>
              <a:ext uri="{FF2B5EF4-FFF2-40B4-BE49-F238E27FC236}">
                <a16:creationId xmlns:a16="http://schemas.microsoft.com/office/drawing/2014/main" id="{566E7268-F821-4829-8F89-445FA7FC70D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116093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62600" y="1020831"/>
            <a:ext cx="2438400" cy="1398460"/>
          </a:xfrm>
          <a:prstGeom prst="rect">
            <a:avLst/>
          </a:prstGeom>
        </p:spPr>
        <p:txBody>
          <a:bodyPr vert="horz" wrap="square" lIns="0" tIns="13335" rIns="0" bIns="0" rtlCol="0">
            <a:spAutoFit/>
          </a:bodyPr>
          <a:lstStyle/>
          <a:p>
            <a:pPr marL="12065">
              <a:spcBef>
                <a:spcPts val="105"/>
              </a:spcBef>
              <a:buClr>
                <a:srgbClr val="FBB64B"/>
              </a:buClr>
              <a:tabLst>
                <a:tab pos="299085" algn="l"/>
                <a:tab pos="299720" algn="l"/>
              </a:tabLst>
            </a:pPr>
            <a:r>
              <a:rPr lang="es-PE" dirty="0">
                <a:solidFill>
                  <a:schemeClr val="accent1"/>
                </a:solidFill>
                <a:latin typeface="Roboto" panose="02000000000000000000" pitchFamily="2" charset="0"/>
              </a:rPr>
              <a:t>E</a:t>
            </a:r>
            <a:r>
              <a:rPr lang="es-PE" b="0" i="0" dirty="0">
                <a:solidFill>
                  <a:schemeClr val="accent1"/>
                </a:solidFill>
                <a:effectLst/>
                <a:latin typeface="Roboto" panose="02000000000000000000" pitchFamily="2" charset="0"/>
              </a:rPr>
              <a:t>sto sirve para saber si una versión esta funcionando bien sin que esta se presente al cliente</a:t>
            </a:r>
            <a:endParaRPr lang="es-PE" spc="-5" dirty="0">
              <a:solidFill>
                <a:schemeClr val="accent1"/>
              </a:solidFill>
              <a:latin typeface="Arial"/>
              <a:cs typeface="Arial"/>
            </a:endParaRPr>
          </a:p>
        </p:txBody>
      </p:sp>
      <p:sp>
        <p:nvSpPr>
          <p:cNvPr id="4" name="object 4"/>
          <p:cNvSpPr txBox="1">
            <a:spLocks noGrp="1"/>
          </p:cNvSpPr>
          <p:nvPr>
            <p:ph type="title"/>
          </p:nvPr>
        </p:nvSpPr>
        <p:spPr>
          <a:xfrm>
            <a:off x="415544" y="139065"/>
            <a:ext cx="45374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err="1"/>
              <a:t>Mirroring</a:t>
            </a:r>
            <a:r>
              <a:rPr lang="es-PE" sz="2800" spc="-5" dirty="0"/>
              <a:t> (Duplicación)</a:t>
            </a:r>
            <a:endParaRPr sz="2800"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7772400" y="3677812"/>
            <a:ext cx="1042506" cy="1261981"/>
          </a:xfrm>
          <a:prstGeom prst="rect">
            <a:avLst/>
          </a:prstGeom>
        </p:spPr>
      </p:pic>
      <p:sp>
        <p:nvSpPr>
          <p:cNvPr id="2" name="AutoShape 2" descr="Istio">
            <a:extLst>
              <a:ext uri="{FF2B5EF4-FFF2-40B4-BE49-F238E27FC236}">
                <a16:creationId xmlns:a16="http://schemas.microsoft.com/office/drawing/2014/main" id="{566E7268-F821-4829-8F89-445FA7FC70D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4" name="Picture 2" descr="Traffic Mirroring in Kubernetes Using Istio | by Gaurav Agarwal | Better  Programming">
            <a:extLst>
              <a:ext uri="{FF2B5EF4-FFF2-40B4-BE49-F238E27FC236}">
                <a16:creationId xmlns:a16="http://schemas.microsoft.com/office/drawing/2014/main" id="{04285E45-AFFE-4CB9-955C-2357FF449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205" y="1008455"/>
            <a:ext cx="333375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27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89720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6CE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1113</TotalTime>
  <Words>313</Words>
  <Application>Microsoft Office PowerPoint</Application>
  <PresentationFormat>Presentación en pantalla (16:9)</PresentationFormat>
  <Paragraphs>43</Paragraphs>
  <Slides>15</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Roboto</vt:lpstr>
      <vt:lpstr>Segoe UI</vt:lpstr>
      <vt:lpstr>Wingdings</vt:lpstr>
      <vt:lpstr>Office Theme</vt:lpstr>
      <vt:lpstr>ADMINISTRADOR DE APLICACIONES </vt:lpstr>
      <vt:lpstr>Presentación de PowerPoint</vt:lpstr>
      <vt:lpstr>Presentación de PowerPoint</vt:lpstr>
      <vt:lpstr>Canary Releases</vt:lpstr>
      <vt:lpstr>Presentación de PowerPoint</vt:lpstr>
      <vt:lpstr>Presentación de PowerPoint</vt:lpstr>
      <vt:lpstr>Mirroring (Duplicación)</vt:lpstr>
      <vt:lpstr>Mirroring (Duplicación)</vt:lpstr>
      <vt:lpstr>Presentación de PowerPoint</vt:lpstr>
      <vt:lpstr>Egress (Salida)</vt:lpstr>
      <vt:lpstr>Presentación de PowerPoint</vt:lpstr>
      <vt:lpstr>Presentación de PowerPoint</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Comenzando a usar los  servicios de AWS</dc:title>
  <dc:creator>Mayron Frank Curay Alvarado</dc:creator>
  <cp:lastModifiedBy>Ivan Cuadros Altamirano</cp:lastModifiedBy>
  <cp:revision>78</cp:revision>
  <dcterms:created xsi:type="dcterms:W3CDTF">2020-08-13T20:32:40Z</dcterms:created>
  <dcterms:modified xsi:type="dcterms:W3CDTF">2022-02-03T17:14:11Z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2013</vt:lpwstr>
  </property>
  <property fmtid="{D5CDD505-2E9C-101B-9397-08002B2CF9AE}" pid="4" name="LastSaved">
    <vt:filetime>2020-08-13T00:00:00Z</vt:filetime>
  </property>
</Properties>
</file>