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92" r:id="rId3"/>
    <p:sldId id="257" r:id="rId4"/>
    <p:sldId id="373" r:id="rId5"/>
    <p:sldId id="400" r:id="rId6"/>
    <p:sldId id="413" r:id="rId7"/>
    <p:sldId id="324" r:id="rId8"/>
    <p:sldId id="349" r:id="rId9"/>
    <p:sldId id="350" r:id="rId10"/>
    <p:sldId id="389" r:id="rId11"/>
    <p:sldId id="391" r:id="rId12"/>
    <p:sldId id="409" r:id="rId13"/>
    <p:sldId id="291" r:id="rId14"/>
    <p:sldId id="329" r:id="rId15"/>
    <p:sldId id="404" r:id="rId16"/>
    <p:sldId id="331" r:id="rId17"/>
    <p:sldId id="332" r:id="rId18"/>
    <p:sldId id="339" r:id="rId19"/>
    <p:sldId id="328" r:id="rId20"/>
    <p:sldId id="405" r:id="rId21"/>
    <p:sldId id="410" r:id="rId22"/>
    <p:sldId id="406" r:id="rId23"/>
    <p:sldId id="407" r:id="rId24"/>
    <p:sldId id="408" r:id="rId25"/>
    <p:sldId id="411" r:id="rId26"/>
    <p:sldId id="290" r:id="rId27"/>
  </p:sldIdLst>
  <p:sldSz cx="9144000" cy="5143500" type="screen16x9"/>
  <p:notesSz cx="9144000" cy="51435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3" d="100"/>
          <a:sy n="143" d="100"/>
        </p:scale>
        <p:origin x="684"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E36D8525-98B0-4921-97EF-8906D961DAA9}" type="datetimeFigureOut">
              <a:rPr lang="en-US" smtClean="0"/>
              <a:t>31/05/2022</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F86BC96F-DC81-4F58-9CA7-16DAB0BD87A1}" type="slidenum">
              <a:rPr lang="en-US" smtClean="0"/>
              <a:t>‹Nº›</a:t>
            </a:fld>
            <a:endParaRPr lang="en-US"/>
          </a:p>
        </p:txBody>
      </p:sp>
    </p:spTree>
    <p:extLst>
      <p:ext uri="{BB962C8B-B14F-4D97-AF65-F5344CB8AC3E}">
        <p14:creationId xmlns:p14="http://schemas.microsoft.com/office/powerpoint/2010/main" val="676639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5</a:t>
            </a:fld>
            <a:endParaRPr lang="en-US"/>
          </a:p>
        </p:txBody>
      </p:sp>
    </p:spTree>
    <p:extLst>
      <p:ext uri="{BB962C8B-B14F-4D97-AF65-F5344CB8AC3E}">
        <p14:creationId xmlns:p14="http://schemas.microsoft.com/office/powerpoint/2010/main" val="1827265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15</a:t>
            </a:fld>
            <a:endParaRPr lang="en-US"/>
          </a:p>
        </p:txBody>
      </p:sp>
    </p:spTree>
    <p:extLst>
      <p:ext uri="{BB962C8B-B14F-4D97-AF65-F5344CB8AC3E}">
        <p14:creationId xmlns:p14="http://schemas.microsoft.com/office/powerpoint/2010/main" val="510632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16</a:t>
            </a:fld>
            <a:endParaRPr lang="en-US"/>
          </a:p>
        </p:txBody>
      </p:sp>
    </p:spTree>
    <p:extLst>
      <p:ext uri="{BB962C8B-B14F-4D97-AF65-F5344CB8AC3E}">
        <p14:creationId xmlns:p14="http://schemas.microsoft.com/office/powerpoint/2010/main" val="2188632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18</a:t>
            </a:fld>
            <a:endParaRPr lang="en-US"/>
          </a:p>
        </p:txBody>
      </p:sp>
    </p:spTree>
    <p:extLst>
      <p:ext uri="{BB962C8B-B14F-4D97-AF65-F5344CB8AC3E}">
        <p14:creationId xmlns:p14="http://schemas.microsoft.com/office/powerpoint/2010/main" val="2202175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19</a:t>
            </a:fld>
            <a:endParaRPr lang="en-US"/>
          </a:p>
        </p:txBody>
      </p:sp>
    </p:spTree>
    <p:extLst>
      <p:ext uri="{BB962C8B-B14F-4D97-AF65-F5344CB8AC3E}">
        <p14:creationId xmlns:p14="http://schemas.microsoft.com/office/powerpoint/2010/main" val="1644173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20</a:t>
            </a:fld>
            <a:endParaRPr lang="en-US"/>
          </a:p>
        </p:txBody>
      </p:sp>
    </p:spTree>
    <p:extLst>
      <p:ext uri="{BB962C8B-B14F-4D97-AF65-F5344CB8AC3E}">
        <p14:creationId xmlns:p14="http://schemas.microsoft.com/office/powerpoint/2010/main" val="104186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21</a:t>
            </a:fld>
            <a:endParaRPr lang="en-US"/>
          </a:p>
        </p:txBody>
      </p:sp>
    </p:spTree>
    <p:extLst>
      <p:ext uri="{BB962C8B-B14F-4D97-AF65-F5344CB8AC3E}">
        <p14:creationId xmlns:p14="http://schemas.microsoft.com/office/powerpoint/2010/main" val="4200826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23</a:t>
            </a:fld>
            <a:endParaRPr lang="en-US"/>
          </a:p>
        </p:txBody>
      </p:sp>
    </p:spTree>
    <p:extLst>
      <p:ext uri="{BB962C8B-B14F-4D97-AF65-F5344CB8AC3E}">
        <p14:creationId xmlns:p14="http://schemas.microsoft.com/office/powerpoint/2010/main" val="24845804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24</a:t>
            </a:fld>
            <a:endParaRPr lang="en-US"/>
          </a:p>
        </p:txBody>
      </p:sp>
    </p:spTree>
    <p:extLst>
      <p:ext uri="{BB962C8B-B14F-4D97-AF65-F5344CB8AC3E}">
        <p14:creationId xmlns:p14="http://schemas.microsoft.com/office/powerpoint/2010/main" val="1333707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25</a:t>
            </a:fld>
            <a:endParaRPr lang="en-US"/>
          </a:p>
        </p:txBody>
      </p:sp>
    </p:spTree>
    <p:extLst>
      <p:ext uri="{BB962C8B-B14F-4D97-AF65-F5344CB8AC3E}">
        <p14:creationId xmlns:p14="http://schemas.microsoft.com/office/powerpoint/2010/main" val="2449974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6</a:t>
            </a:fld>
            <a:endParaRPr lang="en-US"/>
          </a:p>
        </p:txBody>
      </p:sp>
    </p:spTree>
    <p:extLst>
      <p:ext uri="{BB962C8B-B14F-4D97-AF65-F5344CB8AC3E}">
        <p14:creationId xmlns:p14="http://schemas.microsoft.com/office/powerpoint/2010/main" val="3386575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7</a:t>
            </a:fld>
            <a:endParaRPr lang="en-US"/>
          </a:p>
        </p:txBody>
      </p:sp>
    </p:spTree>
    <p:extLst>
      <p:ext uri="{BB962C8B-B14F-4D97-AF65-F5344CB8AC3E}">
        <p14:creationId xmlns:p14="http://schemas.microsoft.com/office/powerpoint/2010/main" val="1411715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8</a:t>
            </a:fld>
            <a:endParaRPr lang="en-US"/>
          </a:p>
        </p:txBody>
      </p:sp>
    </p:spTree>
    <p:extLst>
      <p:ext uri="{BB962C8B-B14F-4D97-AF65-F5344CB8AC3E}">
        <p14:creationId xmlns:p14="http://schemas.microsoft.com/office/powerpoint/2010/main" val="3914068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9</a:t>
            </a:fld>
            <a:endParaRPr lang="en-US"/>
          </a:p>
        </p:txBody>
      </p:sp>
    </p:spTree>
    <p:extLst>
      <p:ext uri="{BB962C8B-B14F-4D97-AF65-F5344CB8AC3E}">
        <p14:creationId xmlns:p14="http://schemas.microsoft.com/office/powerpoint/2010/main" val="1659219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11</a:t>
            </a:fld>
            <a:endParaRPr lang="en-US"/>
          </a:p>
        </p:txBody>
      </p:sp>
    </p:spTree>
    <p:extLst>
      <p:ext uri="{BB962C8B-B14F-4D97-AF65-F5344CB8AC3E}">
        <p14:creationId xmlns:p14="http://schemas.microsoft.com/office/powerpoint/2010/main" val="1150822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12</a:t>
            </a:fld>
            <a:endParaRPr lang="en-US"/>
          </a:p>
        </p:txBody>
      </p:sp>
    </p:spTree>
    <p:extLst>
      <p:ext uri="{BB962C8B-B14F-4D97-AF65-F5344CB8AC3E}">
        <p14:creationId xmlns:p14="http://schemas.microsoft.com/office/powerpoint/2010/main" val="1386399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13</a:t>
            </a:fld>
            <a:endParaRPr lang="en-US"/>
          </a:p>
        </p:txBody>
      </p:sp>
    </p:spTree>
    <p:extLst>
      <p:ext uri="{BB962C8B-B14F-4D97-AF65-F5344CB8AC3E}">
        <p14:creationId xmlns:p14="http://schemas.microsoft.com/office/powerpoint/2010/main" val="479330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14</a:t>
            </a:fld>
            <a:endParaRPr lang="en-US"/>
          </a:p>
        </p:txBody>
      </p:sp>
    </p:spTree>
    <p:extLst>
      <p:ext uri="{BB962C8B-B14F-4D97-AF65-F5344CB8AC3E}">
        <p14:creationId xmlns:p14="http://schemas.microsoft.com/office/powerpoint/2010/main" val="156581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4D4D4B"/>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4D4D4B"/>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31/05/2022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559040" y="4713808"/>
            <a:ext cx="1488941" cy="358063"/>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000" b="1" i="0">
                <a:solidFill>
                  <a:srgbClr val="4D4D4B"/>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31/05/2022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75284" y="1799081"/>
            <a:ext cx="8193430" cy="1244600"/>
          </a:xfrm>
          <a:prstGeom prst="rect">
            <a:avLst/>
          </a:prstGeom>
        </p:spPr>
        <p:txBody>
          <a:bodyPr wrap="square" lIns="0" tIns="0" rIns="0" bIns="0">
            <a:spAutoFit/>
          </a:bodyPr>
          <a:lstStyle>
            <a:lvl1pPr>
              <a:defRPr sz="4000" b="1" i="0">
                <a:solidFill>
                  <a:srgbClr val="4D4D4B"/>
                </a:solidFill>
                <a:latin typeface="Arial"/>
                <a:cs typeface="Arial"/>
              </a:defRPr>
            </a:lvl1pPr>
          </a:lstStyle>
          <a:p>
            <a:endParaRPr/>
          </a:p>
        </p:txBody>
      </p:sp>
      <p:sp>
        <p:nvSpPr>
          <p:cNvPr id="3" name="Holder 3"/>
          <p:cNvSpPr>
            <a:spLocks noGrp="1"/>
          </p:cNvSpPr>
          <p:nvPr>
            <p:ph type="body" idx="1"/>
          </p:nvPr>
        </p:nvSpPr>
        <p:spPr>
          <a:xfrm>
            <a:off x="419506" y="981837"/>
            <a:ext cx="8304987" cy="20008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31/05/2022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571640" y="4232363"/>
            <a:ext cx="3376929" cy="505267"/>
          </a:xfrm>
          <a:prstGeom prst="rect">
            <a:avLst/>
          </a:prstGeom>
        </p:spPr>
        <p:txBody>
          <a:bodyPr vert="horz" wrap="square" lIns="0" tIns="12700" rIns="0" bIns="0" rtlCol="0">
            <a:spAutoFit/>
          </a:bodyPr>
          <a:lstStyle/>
          <a:p>
            <a:pPr marL="12700">
              <a:lnSpc>
                <a:spcPct val="100000"/>
              </a:lnSpc>
              <a:spcBef>
                <a:spcPts val="100"/>
              </a:spcBef>
            </a:pPr>
            <a:r>
              <a:rPr lang="en-US" sz="1600" spc="-5" dirty="0">
                <a:solidFill>
                  <a:srgbClr val="999A97"/>
                </a:solidFill>
                <a:latin typeface="Arial"/>
                <a:cs typeface="Arial"/>
              </a:rPr>
              <a:t>AFORO255 TRAINING CENTER</a:t>
            </a:r>
            <a:br>
              <a:rPr lang="en-US" sz="1600" spc="-5" dirty="0">
                <a:solidFill>
                  <a:srgbClr val="999A97"/>
                </a:solidFill>
                <a:latin typeface="Arial"/>
                <a:cs typeface="Arial"/>
              </a:rPr>
            </a:br>
            <a:endParaRPr lang="en-US" sz="1600" spc="-5" dirty="0">
              <a:solidFill>
                <a:srgbClr val="999A97"/>
              </a:solidFill>
              <a:latin typeface="Arial"/>
              <a:cs typeface="Arial"/>
            </a:endParaRPr>
          </a:p>
        </p:txBody>
      </p:sp>
      <p:sp>
        <p:nvSpPr>
          <p:cNvPr id="5" name="object 5"/>
          <p:cNvSpPr txBox="1">
            <a:spLocks noGrp="1"/>
          </p:cNvSpPr>
          <p:nvPr>
            <p:ph type="title"/>
          </p:nvPr>
        </p:nvSpPr>
        <p:spPr>
          <a:xfrm>
            <a:off x="566724" y="1270508"/>
            <a:ext cx="5723255" cy="1858842"/>
          </a:xfrm>
          <a:prstGeom prst="rect">
            <a:avLst/>
          </a:prstGeom>
        </p:spPr>
        <p:txBody>
          <a:bodyPr vert="horz" wrap="square" lIns="0" tIns="12065" rIns="0" bIns="0" rtlCol="0">
            <a:spAutoFit/>
          </a:bodyPr>
          <a:lstStyle/>
          <a:p>
            <a:pPr marL="12700" marR="5080">
              <a:lnSpc>
                <a:spcPct val="100000"/>
              </a:lnSpc>
              <a:spcBef>
                <a:spcPts val="95"/>
              </a:spcBef>
            </a:pPr>
            <a:r>
              <a:rPr lang="en-US" spc="-10" dirty="0"/>
              <a:t>ADMINISTRADOR DE APLICACIONES</a:t>
            </a:r>
            <a:br>
              <a:rPr lang="en-US" spc="-10" dirty="0"/>
            </a:br>
            <a:endParaRPr spc="-80" dirty="0"/>
          </a:p>
        </p:txBody>
      </p:sp>
      <p:pic>
        <p:nvPicPr>
          <p:cNvPr id="9" name="Picture 8">
            <a:extLst>
              <a:ext uri="{FF2B5EF4-FFF2-40B4-BE49-F238E27FC236}">
                <a16:creationId xmlns:a16="http://schemas.microsoft.com/office/drawing/2014/main" id="{3F993C00-088B-4375-AE4C-CC65580C7E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6" name="object 4">
            <a:extLst>
              <a:ext uri="{FF2B5EF4-FFF2-40B4-BE49-F238E27FC236}">
                <a16:creationId xmlns:a16="http://schemas.microsoft.com/office/drawing/2014/main" id="{874360A1-F057-478E-9643-86605B05AA7C}"/>
              </a:ext>
            </a:extLst>
          </p:cNvPr>
          <p:cNvSpPr txBox="1"/>
          <p:nvPr/>
        </p:nvSpPr>
        <p:spPr>
          <a:xfrm>
            <a:off x="566724" y="2571750"/>
            <a:ext cx="4767276" cy="456535"/>
          </a:xfrm>
          <a:prstGeom prst="rect">
            <a:avLst/>
          </a:prstGeom>
        </p:spPr>
        <p:txBody>
          <a:bodyPr vert="horz" wrap="square" lIns="0" tIns="12700" rIns="0" bIns="0" rtlCol="0">
            <a:spAutoFit/>
          </a:bodyPr>
          <a:lstStyle/>
          <a:p>
            <a:pPr marL="12700">
              <a:lnSpc>
                <a:spcPct val="100000"/>
              </a:lnSpc>
              <a:spcBef>
                <a:spcPts val="100"/>
              </a:spcBef>
            </a:pPr>
            <a:r>
              <a:rPr lang="es-PE" sz="1400" b="1" spc="-5" dirty="0">
                <a:solidFill>
                  <a:srgbClr val="4D4D4B"/>
                </a:solidFill>
                <a:latin typeface="Arial"/>
                <a:cs typeface="Arial"/>
              </a:rPr>
              <a:t>DOCKER – KUBERNETES - ISTIO</a:t>
            </a:r>
            <a:endParaRPr lang="en-US" sz="1400" b="1" spc="-5" dirty="0">
              <a:solidFill>
                <a:srgbClr val="4D4D4B"/>
              </a:solidFill>
              <a:latin typeface="Arial"/>
              <a:cs typeface="Arial"/>
            </a:endParaRPr>
          </a:p>
          <a:p>
            <a:pPr marL="12700">
              <a:lnSpc>
                <a:spcPct val="100000"/>
              </a:lnSpc>
              <a:spcBef>
                <a:spcPts val="100"/>
              </a:spcBef>
            </a:pPr>
            <a:r>
              <a:rPr lang="en-US" sz="1400" b="1" spc="-5">
                <a:solidFill>
                  <a:srgbClr val="4D4D4B"/>
                </a:solidFill>
                <a:latin typeface="Arial"/>
                <a:cs typeface="Arial"/>
              </a:rPr>
              <a:t>SESION IX</a:t>
            </a:r>
            <a:endParaRPr lang="en-US" sz="1400" spc="-10" dirty="0">
              <a:solidFill>
                <a:srgbClr val="4D4D4B"/>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OpenZipkin · A distributed tracing system">
            <a:extLst>
              <a:ext uri="{FF2B5EF4-FFF2-40B4-BE49-F238E27FC236}">
                <a16:creationId xmlns:a16="http://schemas.microsoft.com/office/drawing/2014/main" id="{D505D20E-104D-4F71-8779-BCB359AA14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388" y="0"/>
            <a:ext cx="8531225" cy="51435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DCE8483-A55E-4EC2-95D1-C2C36D4F6F8D}"/>
              </a:ext>
            </a:extLst>
          </p:cNvPr>
          <p:cNvPicPr>
            <a:picLocks noChangeAspect="1"/>
          </p:cNvPicPr>
          <p:nvPr/>
        </p:nvPicPr>
        <p:blipFill>
          <a:blip r:embed="rId3"/>
          <a:stretch>
            <a:fillRect/>
          </a:stretch>
        </p:blipFill>
        <p:spPr>
          <a:xfrm>
            <a:off x="8069596" y="3881519"/>
            <a:ext cx="1042506" cy="1261981"/>
          </a:xfrm>
          <a:prstGeom prst="rect">
            <a:avLst/>
          </a:prstGeom>
        </p:spPr>
      </p:pic>
      <p:sp>
        <p:nvSpPr>
          <p:cNvPr id="5" name="AutoShape 4" descr="Istio / Bookinfo Application">
            <a:extLst>
              <a:ext uri="{FF2B5EF4-FFF2-40B4-BE49-F238E27FC236}">
                <a16:creationId xmlns:a16="http://schemas.microsoft.com/office/drawing/2014/main" id="{14539A73-F580-4831-99CC-F24FEFEA60F0}"/>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Tree>
    <p:extLst>
      <p:ext uri="{BB962C8B-B14F-4D97-AF65-F5344CB8AC3E}">
        <p14:creationId xmlns:p14="http://schemas.microsoft.com/office/powerpoint/2010/main" val="4101634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8" name="Rectangle 4">
            <a:extLst>
              <a:ext uri="{FF2B5EF4-FFF2-40B4-BE49-F238E27FC236}">
                <a16:creationId xmlns:a16="http://schemas.microsoft.com/office/drawing/2014/main" id="{CABB71C1-6FC8-4E8D-BC5B-2B540D830766}"/>
              </a:ext>
            </a:extLst>
          </p:cNvPr>
          <p:cNvSpPr>
            <a:spLocks noChangeArrowheads="1"/>
          </p:cNvSpPr>
          <p:nvPr/>
        </p:nvSpPr>
        <p:spPr bwMode="auto">
          <a:xfrm>
            <a:off x="304800" y="4308217"/>
            <a:ext cx="202299"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76CAAC5E-64A1-44A4-BB43-9119338DA20D}"/>
              </a:ext>
            </a:extLst>
          </p:cNvPr>
          <p:cNvSpPr/>
          <p:nvPr/>
        </p:nvSpPr>
        <p:spPr>
          <a:xfrm>
            <a:off x="507099" y="742949"/>
            <a:ext cx="3988701" cy="4430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331B1DA-9B45-4410-AA0B-E61D82B4C9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0750" y="190500"/>
            <a:ext cx="4762500" cy="4762500"/>
          </a:xfrm>
          <a:prstGeom prst="rect">
            <a:avLst/>
          </a:prstGeom>
        </p:spPr>
      </p:pic>
    </p:spTree>
    <p:extLst>
      <p:ext uri="{BB962C8B-B14F-4D97-AF65-F5344CB8AC3E}">
        <p14:creationId xmlns:p14="http://schemas.microsoft.com/office/powerpoint/2010/main" val="2590436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E769FC68-ACAD-418A-842F-6FF7E36A0D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424" y="0"/>
            <a:ext cx="6923151" cy="5143500"/>
          </a:xfrm>
          <a:prstGeom prst="rect">
            <a:avLst/>
          </a:prstGeom>
        </p:spPr>
      </p:pic>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8" name="Rectangle 4">
            <a:extLst>
              <a:ext uri="{FF2B5EF4-FFF2-40B4-BE49-F238E27FC236}">
                <a16:creationId xmlns:a16="http://schemas.microsoft.com/office/drawing/2014/main" id="{CABB71C1-6FC8-4E8D-BC5B-2B540D830766}"/>
              </a:ext>
            </a:extLst>
          </p:cNvPr>
          <p:cNvSpPr>
            <a:spLocks noChangeArrowheads="1"/>
          </p:cNvSpPr>
          <p:nvPr/>
        </p:nvSpPr>
        <p:spPr bwMode="auto">
          <a:xfrm>
            <a:off x="304800" y="4308217"/>
            <a:ext cx="202299"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object 2">
            <a:extLst>
              <a:ext uri="{FF2B5EF4-FFF2-40B4-BE49-F238E27FC236}">
                <a16:creationId xmlns:a16="http://schemas.microsoft.com/office/drawing/2014/main" id="{4C94792F-1FA0-4766-80E0-1457FD86BBF1}"/>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s-PE" sz="2800" spc="-5" dirty="0"/>
              <a:t>Laboratorio</a:t>
            </a:r>
            <a:endParaRPr lang="en-US" sz="2800" spc="-5" dirty="0"/>
          </a:p>
        </p:txBody>
      </p:sp>
    </p:spTree>
    <p:extLst>
      <p:ext uri="{BB962C8B-B14F-4D97-AF65-F5344CB8AC3E}">
        <p14:creationId xmlns:p14="http://schemas.microsoft.com/office/powerpoint/2010/main" val="1262707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137" y="3812548"/>
            <a:ext cx="1160463" cy="1193619"/>
          </a:xfrm>
          <a:prstGeom prst="rect">
            <a:avLst/>
          </a:prstGeom>
        </p:spPr>
      </p:pic>
      <p:sp>
        <p:nvSpPr>
          <p:cNvPr id="5" name="object 2">
            <a:extLst>
              <a:ext uri="{FF2B5EF4-FFF2-40B4-BE49-F238E27FC236}">
                <a16:creationId xmlns:a16="http://schemas.microsoft.com/office/drawing/2014/main" id="{5087868F-C2F4-4519-A861-E59AC1463864}"/>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spc="-5" dirty="0"/>
              <a:t>Observability: Metrics</a:t>
            </a:r>
          </a:p>
        </p:txBody>
      </p:sp>
      <p:sp>
        <p:nvSpPr>
          <p:cNvPr id="6" name="object 3">
            <a:extLst>
              <a:ext uri="{FF2B5EF4-FFF2-40B4-BE49-F238E27FC236}">
                <a16:creationId xmlns:a16="http://schemas.microsoft.com/office/drawing/2014/main" id="{1DDA0B0A-0FD2-4425-8737-5397EFAE57A8}"/>
              </a:ext>
            </a:extLst>
          </p:cNvPr>
          <p:cNvSpPr txBox="1"/>
          <p:nvPr/>
        </p:nvSpPr>
        <p:spPr>
          <a:xfrm>
            <a:off x="412495" y="879406"/>
            <a:ext cx="8198105" cy="1133644"/>
          </a:xfrm>
          <a:prstGeom prst="rect">
            <a:avLst/>
          </a:prstGeom>
        </p:spPr>
        <p:txBody>
          <a:bodyPr vert="horz" wrap="square" lIns="0" tIns="12700" rIns="0" bIns="0" rtlCol="0">
            <a:spAutoFit/>
          </a:bodyPr>
          <a:lstStyle/>
          <a:p>
            <a:pPr marL="469900" marR="82550" lvl="1">
              <a:spcBef>
                <a:spcPts val="100"/>
              </a:spcBef>
              <a:buClr>
                <a:srgbClr val="FBB64B"/>
              </a:buClr>
              <a:tabLst>
                <a:tab pos="354965" algn="l"/>
                <a:tab pos="355600" algn="l"/>
              </a:tabLst>
            </a:pPr>
            <a:r>
              <a:rPr lang="es-ES" spc="-5" dirty="0">
                <a:solidFill>
                  <a:srgbClr val="4D4D4B"/>
                </a:solidFill>
                <a:latin typeface="Arial"/>
                <a:cs typeface="Arial"/>
              </a:rPr>
              <a:t>Las métricas son la forma principal de representar tanto el estado general de su sistema como cualquier otra información específica que considere importante para el monitoreo y la alerta u </a:t>
            </a:r>
            <a:r>
              <a:rPr lang="es-ES" spc="-5" dirty="0" err="1">
                <a:solidFill>
                  <a:srgbClr val="4D4D4B"/>
                </a:solidFill>
                <a:latin typeface="Arial"/>
                <a:cs typeface="Arial"/>
              </a:rPr>
              <a:t>observabilidad</a:t>
            </a:r>
            <a:r>
              <a:rPr lang="es-ES" spc="-5" dirty="0">
                <a:solidFill>
                  <a:srgbClr val="4D4D4B"/>
                </a:solidFill>
                <a:latin typeface="Arial"/>
                <a:cs typeface="Arial"/>
              </a:rPr>
              <a:t>.</a:t>
            </a:r>
          </a:p>
          <a:p>
            <a:pPr marL="355600" marR="82550" indent="-342900">
              <a:lnSpc>
                <a:spcPct val="100000"/>
              </a:lnSpc>
              <a:spcBef>
                <a:spcPts val="100"/>
              </a:spcBef>
              <a:buClr>
                <a:srgbClr val="FBB64B"/>
              </a:buClr>
              <a:buFont typeface="Wingdings"/>
              <a:buChar char=""/>
              <a:tabLst>
                <a:tab pos="354965" algn="l"/>
                <a:tab pos="355600" algn="l"/>
              </a:tabLst>
            </a:pPr>
            <a:endParaRPr lang="es-ES" sz="1800" dirty="0">
              <a:latin typeface="Arial"/>
              <a:cs typeface="Arial"/>
            </a:endParaRPr>
          </a:p>
        </p:txBody>
      </p:sp>
      <p:pic>
        <p:nvPicPr>
          <p:cNvPr id="1026" name="Picture 2" descr="Diferencia entre Métricas y KPI – Emprendedores EM">
            <a:extLst>
              <a:ext uri="{FF2B5EF4-FFF2-40B4-BE49-F238E27FC236}">
                <a16:creationId xmlns:a16="http://schemas.microsoft.com/office/drawing/2014/main" id="{A9CE3BD6-C24A-4438-810A-EDD254DE02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090528"/>
            <a:ext cx="6902562" cy="2318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058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137" y="3812548"/>
            <a:ext cx="1160463" cy="1193619"/>
          </a:xfrm>
          <a:prstGeom prst="rect">
            <a:avLst/>
          </a:prstGeom>
        </p:spPr>
      </p:pic>
      <p:sp>
        <p:nvSpPr>
          <p:cNvPr id="5" name="object 2">
            <a:extLst>
              <a:ext uri="{FF2B5EF4-FFF2-40B4-BE49-F238E27FC236}">
                <a16:creationId xmlns:a16="http://schemas.microsoft.com/office/drawing/2014/main" id="{5087868F-C2F4-4519-A861-E59AC1463864}"/>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spc="-5" dirty="0"/>
              <a:t>Observability: Metrics</a:t>
            </a:r>
          </a:p>
        </p:txBody>
      </p:sp>
      <p:sp>
        <p:nvSpPr>
          <p:cNvPr id="6" name="object 3">
            <a:extLst>
              <a:ext uri="{FF2B5EF4-FFF2-40B4-BE49-F238E27FC236}">
                <a16:creationId xmlns:a16="http://schemas.microsoft.com/office/drawing/2014/main" id="{1DDA0B0A-0FD2-4425-8737-5397EFAE57A8}"/>
              </a:ext>
            </a:extLst>
          </p:cNvPr>
          <p:cNvSpPr txBox="1"/>
          <p:nvPr/>
        </p:nvSpPr>
        <p:spPr>
          <a:xfrm>
            <a:off x="412495" y="879406"/>
            <a:ext cx="8045705" cy="3123932"/>
          </a:xfrm>
          <a:prstGeom prst="rect">
            <a:avLst/>
          </a:prstGeom>
        </p:spPr>
        <p:txBody>
          <a:bodyPr vert="horz" wrap="square" lIns="0" tIns="12700" rIns="0" bIns="0" rtlCol="0">
            <a:spAutoFit/>
          </a:bodyPr>
          <a:lstStyle/>
          <a:p>
            <a:pPr marL="469900" marR="82550" lvl="1">
              <a:spcBef>
                <a:spcPts val="100"/>
              </a:spcBef>
              <a:buClr>
                <a:srgbClr val="FBB64B"/>
              </a:buClr>
              <a:tabLst>
                <a:tab pos="354965" algn="l"/>
                <a:tab pos="355600" algn="l"/>
              </a:tabLst>
            </a:pPr>
            <a:r>
              <a:rPr lang="es-ES" spc="-5" dirty="0">
                <a:solidFill>
                  <a:srgbClr val="4D4D4B"/>
                </a:solidFill>
                <a:latin typeface="Arial"/>
                <a:cs typeface="Arial"/>
              </a:rPr>
              <a:t>En el mercado existen muchas herramientas de monitorización. Las clasificamos en tres grupos: </a:t>
            </a:r>
          </a:p>
          <a:p>
            <a:pPr marL="469900" marR="82550" lvl="1">
              <a:spcBef>
                <a:spcPts val="100"/>
              </a:spcBef>
              <a:buClr>
                <a:srgbClr val="FBB64B"/>
              </a:buClr>
              <a:tabLst>
                <a:tab pos="354965" algn="l"/>
                <a:tab pos="355600" algn="l"/>
              </a:tabLst>
            </a:pPr>
            <a:endParaRPr lang="es-ES" spc="-5" dirty="0">
              <a:solidFill>
                <a:srgbClr val="4D4D4B"/>
              </a:solidFill>
              <a:latin typeface="Arial"/>
              <a:cs typeface="Arial"/>
            </a:endParaRP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b="1" spc="-5" dirty="0">
                <a:solidFill>
                  <a:srgbClr val="4D4D4B"/>
                </a:solidFill>
                <a:latin typeface="Arial"/>
                <a:cs typeface="Arial"/>
              </a:rPr>
              <a:t>Arquitecturas distribuidas </a:t>
            </a:r>
            <a:r>
              <a:rPr lang="es-ES" spc="-5" dirty="0">
                <a:solidFill>
                  <a:srgbClr val="4D4D4B"/>
                </a:solidFill>
                <a:latin typeface="Arial"/>
                <a:cs typeface="Arial"/>
              </a:rPr>
              <a:t>aquellas basadas en virtualización y alta disponibilidad (</a:t>
            </a:r>
            <a:r>
              <a:rPr lang="es-ES" spc="-5" dirty="0" err="1">
                <a:solidFill>
                  <a:srgbClr val="4D4D4B"/>
                </a:solidFill>
                <a:latin typeface="Arial"/>
                <a:cs typeface="Arial"/>
              </a:rPr>
              <a:t>Centreon</a:t>
            </a:r>
            <a:r>
              <a:rPr lang="es-ES" spc="-5" dirty="0">
                <a:solidFill>
                  <a:srgbClr val="4D4D4B"/>
                </a:solidFill>
                <a:latin typeface="Arial"/>
                <a:cs typeface="Arial"/>
              </a:rPr>
              <a:t>, </a:t>
            </a:r>
            <a:r>
              <a:rPr lang="es-ES" spc="-5" dirty="0" err="1">
                <a:solidFill>
                  <a:srgbClr val="4D4D4B"/>
                </a:solidFill>
                <a:latin typeface="Arial"/>
                <a:cs typeface="Arial"/>
              </a:rPr>
              <a:t>Icinga</a:t>
            </a:r>
            <a:r>
              <a:rPr lang="es-ES" spc="-5" dirty="0">
                <a:solidFill>
                  <a:srgbClr val="4D4D4B"/>
                </a:solidFill>
                <a:latin typeface="Arial"/>
                <a:cs typeface="Arial"/>
              </a:rPr>
              <a:t> 2)</a:t>
            </a: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b="1" spc="-5" dirty="0">
                <a:solidFill>
                  <a:srgbClr val="4D4D4B"/>
                </a:solidFill>
                <a:latin typeface="Arial"/>
                <a:cs typeface="Arial"/>
              </a:rPr>
              <a:t>Arquitecturas modernas </a:t>
            </a:r>
            <a:r>
              <a:rPr lang="es-ES" spc="-5" dirty="0">
                <a:solidFill>
                  <a:srgbClr val="4D4D4B"/>
                </a:solidFill>
                <a:latin typeface="Arial"/>
                <a:cs typeface="Arial"/>
              </a:rPr>
              <a:t>cuyo principal norte son los microservicios (</a:t>
            </a:r>
            <a:r>
              <a:rPr lang="es-ES" spc="-5" dirty="0" err="1">
                <a:solidFill>
                  <a:srgbClr val="4D4D4B"/>
                </a:solidFill>
                <a:latin typeface="Arial"/>
                <a:cs typeface="Arial"/>
              </a:rPr>
              <a:t>Prometheus</a:t>
            </a:r>
            <a:r>
              <a:rPr lang="es-ES" spc="-5" dirty="0">
                <a:solidFill>
                  <a:srgbClr val="4D4D4B"/>
                </a:solidFill>
                <a:latin typeface="Arial"/>
                <a:cs typeface="Arial"/>
              </a:rPr>
              <a:t>, </a:t>
            </a:r>
            <a:r>
              <a:rPr lang="es-ES" spc="-5" dirty="0" err="1">
                <a:solidFill>
                  <a:srgbClr val="4D4D4B"/>
                </a:solidFill>
                <a:latin typeface="Arial"/>
                <a:cs typeface="Arial"/>
              </a:rPr>
              <a:t>Sysdig</a:t>
            </a:r>
            <a:r>
              <a:rPr lang="es-ES" spc="-5" dirty="0">
                <a:solidFill>
                  <a:srgbClr val="4D4D4B"/>
                </a:solidFill>
                <a:latin typeface="Arial"/>
                <a:cs typeface="Arial"/>
              </a:rPr>
              <a:t> </a:t>
            </a:r>
            <a:r>
              <a:rPr lang="es-ES" spc="-5" dirty="0" err="1">
                <a:solidFill>
                  <a:srgbClr val="4D4D4B"/>
                </a:solidFill>
                <a:latin typeface="Arial"/>
                <a:cs typeface="Arial"/>
              </a:rPr>
              <a:t>Monitoring</a:t>
            </a:r>
            <a:r>
              <a:rPr lang="es-ES" spc="-5" dirty="0">
                <a:solidFill>
                  <a:srgbClr val="4D4D4B"/>
                </a:solidFill>
                <a:latin typeface="Arial"/>
                <a:cs typeface="Arial"/>
              </a:rPr>
              <a:t>)</a:t>
            </a: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b="1" spc="-5" dirty="0">
                <a:solidFill>
                  <a:srgbClr val="4D4D4B"/>
                </a:solidFill>
                <a:latin typeface="Arial"/>
                <a:cs typeface="Arial"/>
              </a:rPr>
              <a:t>Arquitecturas híbridas </a:t>
            </a:r>
            <a:r>
              <a:rPr lang="es-ES" spc="-5" dirty="0">
                <a:solidFill>
                  <a:srgbClr val="4D4D4B"/>
                </a:solidFill>
                <a:latin typeface="Arial"/>
                <a:cs typeface="Arial"/>
              </a:rPr>
              <a:t>que hacen referencia a plataformas con arquitecturas distribuidas y modernas al mismo tiempo (</a:t>
            </a:r>
            <a:r>
              <a:rPr lang="es-ES" spc="-5" dirty="0" err="1">
                <a:solidFill>
                  <a:srgbClr val="4D4D4B"/>
                </a:solidFill>
                <a:latin typeface="Arial"/>
                <a:cs typeface="Arial"/>
              </a:rPr>
              <a:t>Elastic</a:t>
            </a:r>
            <a:r>
              <a:rPr lang="es-ES" spc="-5" dirty="0">
                <a:solidFill>
                  <a:srgbClr val="4D4D4B"/>
                </a:solidFill>
                <a:latin typeface="Arial"/>
                <a:cs typeface="Arial"/>
              </a:rPr>
              <a:t> </a:t>
            </a:r>
            <a:r>
              <a:rPr lang="es-ES" spc="-5" dirty="0" err="1">
                <a:solidFill>
                  <a:srgbClr val="4D4D4B"/>
                </a:solidFill>
                <a:latin typeface="Arial"/>
                <a:cs typeface="Arial"/>
              </a:rPr>
              <a:t>Stack</a:t>
            </a:r>
            <a:r>
              <a:rPr lang="es-ES" spc="-5" dirty="0">
                <a:solidFill>
                  <a:srgbClr val="4D4D4B"/>
                </a:solidFill>
                <a:latin typeface="Arial"/>
                <a:cs typeface="Arial"/>
              </a:rPr>
              <a:t>, </a:t>
            </a:r>
            <a:r>
              <a:rPr lang="es-ES" spc="-5" dirty="0" err="1">
                <a:solidFill>
                  <a:srgbClr val="4D4D4B"/>
                </a:solidFill>
                <a:latin typeface="Arial"/>
                <a:cs typeface="Arial"/>
              </a:rPr>
              <a:t>NetData</a:t>
            </a:r>
            <a:r>
              <a:rPr lang="es-ES" spc="-5" dirty="0">
                <a:solidFill>
                  <a:srgbClr val="4D4D4B"/>
                </a:solidFill>
                <a:latin typeface="Arial"/>
                <a:cs typeface="Arial"/>
              </a:rPr>
              <a:t>, </a:t>
            </a:r>
            <a:r>
              <a:rPr lang="es-ES" spc="-5" dirty="0" err="1">
                <a:solidFill>
                  <a:srgbClr val="4D4D4B"/>
                </a:solidFill>
                <a:latin typeface="Arial"/>
                <a:cs typeface="Arial"/>
              </a:rPr>
              <a:t>Datadog</a:t>
            </a:r>
            <a:r>
              <a:rPr lang="es-ES" spc="-5" dirty="0">
                <a:solidFill>
                  <a:srgbClr val="4D4D4B"/>
                </a:solidFill>
                <a:latin typeface="Arial"/>
                <a:cs typeface="Arial"/>
              </a:rPr>
              <a:t>)</a:t>
            </a:r>
          </a:p>
          <a:p>
            <a:pPr marL="355600" marR="82550" indent="-342900">
              <a:lnSpc>
                <a:spcPct val="100000"/>
              </a:lnSpc>
              <a:spcBef>
                <a:spcPts val="100"/>
              </a:spcBef>
              <a:buClr>
                <a:srgbClr val="FBB64B"/>
              </a:buClr>
              <a:buFont typeface="Wingdings"/>
              <a:buChar char=""/>
              <a:tabLst>
                <a:tab pos="354965" algn="l"/>
                <a:tab pos="355600" algn="l"/>
              </a:tabLst>
            </a:pPr>
            <a:endParaRPr lang="es-ES" sz="1800" dirty="0">
              <a:latin typeface="Arial"/>
              <a:cs typeface="Arial"/>
            </a:endParaRPr>
          </a:p>
        </p:txBody>
      </p:sp>
    </p:spTree>
    <p:extLst>
      <p:ext uri="{BB962C8B-B14F-4D97-AF65-F5344CB8AC3E}">
        <p14:creationId xmlns:p14="http://schemas.microsoft.com/office/powerpoint/2010/main" val="1036600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4800" y="3867150"/>
            <a:ext cx="1160463" cy="1193619"/>
          </a:xfrm>
          <a:prstGeom prst="rect">
            <a:avLst/>
          </a:prstGeom>
        </p:spPr>
      </p:pic>
      <p:sp>
        <p:nvSpPr>
          <p:cNvPr id="5" name="object 2">
            <a:extLst>
              <a:ext uri="{FF2B5EF4-FFF2-40B4-BE49-F238E27FC236}">
                <a16:creationId xmlns:a16="http://schemas.microsoft.com/office/drawing/2014/main" id="{5087868F-C2F4-4519-A861-E59AC1463864}"/>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spc="-5" dirty="0"/>
              <a:t>Observability: Metrics</a:t>
            </a:r>
          </a:p>
        </p:txBody>
      </p:sp>
      <p:sp>
        <p:nvSpPr>
          <p:cNvPr id="7" name="TextBox 6">
            <a:extLst>
              <a:ext uri="{FF2B5EF4-FFF2-40B4-BE49-F238E27FC236}">
                <a16:creationId xmlns:a16="http://schemas.microsoft.com/office/drawing/2014/main" id="{2CAA14AB-99B3-4567-8095-170EE8A33A71}"/>
              </a:ext>
            </a:extLst>
          </p:cNvPr>
          <p:cNvSpPr txBox="1"/>
          <p:nvPr/>
        </p:nvSpPr>
        <p:spPr>
          <a:xfrm>
            <a:off x="1130385" y="1200150"/>
            <a:ext cx="6883229" cy="3046988"/>
          </a:xfrm>
          <a:prstGeom prst="rect">
            <a:avLst/>
          </a:prstGeom>
          <a:noFill/>
        </p:spPr>
        <p:txBody>
          <a:bodyPr wrap="square" rtlCol="0">
            <a:spAutoFit/>
          </a:bodyPr>
          <a:lstStyle/>
          <a:p>
            <a:pPr marL="469900" marR="82550" lvl="1" algn="ctr">
              <a:spcBef>
                <a:spcPts val="100"/>
              </a:spcBef>
              <a:buClr>
                <a:srgbClr val="FBB64B"/>
              </a:buClr>
              <a:tabLst>
                <a:tab pos="354965" algn="l"/>
                <a:tab pos="355600" algn="l"/>
              </a:tabLst>
            </a:pPr>
            <a:r>
              <a:rPr lang="es-ES" sz="2400" spc="-5" dirty="0">
                <a:solidFill>
                  <a:schemeClr val="accent1"/>
                </a:solidFill>
                <a:latin typeface="Arial"/>
                <a:cs typeface="Arial"/>
              </a:rPr>
              <a:t>Debemos saber que una buena monitorización debe ser fácil y simple. A pesar de que la cantidad de datos que se pueden recoger es infinita, si no existe una forma de entenderlos serán un desperdicio. Identificar eso que queremos analizar nos ahorrará recursos y esfuerzo en la recolección de datos. </a:t>
            </a:r>
          </a:p>
        </p:txBody>
      </p:sp>
    </p:spTree>
    <p:extLst>
      <p:ext uri="{BB962C8B-B14F-4D97-AF65-F5344CB8AC3E}">
        <p14:creationId xmlns:p14="http://schemas.microsoft.com/office/powerpoint/2010/main" val="3202854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7968" y="3867150"/>
            <a:ext cx="1160463" cy="1193619"/>
          </a:xfrm>
          <a:prstGeom prst="rect">
            <a:avLst/>
          </a:prstGeom>
        </p:spPr>
      </p:pic>
      <p:sp>
        <p:nvSpPr>
          <p:cNvPr id="5" name="object 2">
            <a:extLst>
              <a:ext uri="{FF2B5EF4-FFF2-40B4-BE49-F238E27FC236}">
                <a16:creationId xmlns:a16="http://schemas.microsoft.com/office/drawing/2014/main" id="{5087868F-C2F4-4519-A861-E59AC1463864}"/>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spc="-5" dirty="0"/>
              <a:t>Prometheus</a:t>
            </a:r>
          </a:p>
        </p:txBody>
      </p:sp>
      <p:sp>
        <p:nvSpPr>
          <p:cNvPr id="6" name="object 3">
            <a:extLst>
              <a:ext uri="{FF2B5EF4-FFF2-40B4-BE49-F238E27FC236}">
                <a16:creationId xmlns:a16="http://schemas.microsoft.com/office/drawing/2014/main" id="{1DDA0B0A-0FD2-4425-8737-5397EFAE57A8}"/>
              </a:ext>
            </a:extLst>
          </p:cNvPr>
          <p:cNvSpPr txBox="1"/>
          <p:nvPr/>
        </p:nvSpPr>
        <p:spPr>
          <a:xfrm>
            <a:off x="412495" y="879406"/>
            <a:ext cx="8045705" cy="2846933"/>
          </a:xfrm>
          <a:prstGeom prst="rect">
            <a:avLst/>
          </a:prstGeom>
        </p:spPr>
        <p:txBody>
          <a:bodyPr vert="horz" wrap="square" lIns="0" tIns="12700" rIns="0" bIns="0" rtlCol="0">
            <a:spAutoFit/>
          </a:bodyPr>
          <a:lstStyle/>
          <a:p>
            <a:pPr marL="469900" marR="82550" lvl="1">
              <a:spcBef>
                <a:spcPts val="100"/>
              </a:spcBef>
              <a:buClr>
                <a:srgbClr val="FBB64B"/>
              </a:buClr>
              <a:tabLst>
                <a:tab pos="354965" algn="l"/>
                <a:tab pos="355600" algn="l"/>
              </a:tabLst>
            </a:pPr>
            <a:r>
              <a:rPr lang="es-ES" spc="-5" dirty="0" err="1">
                <a:solidFill>
                  <a:srgbClr val="4D4D4B"/>
                </a:solidFill>
                <a:latin typeface="Arial"/>
                <a:cs typeface="Arial"/>
              </a:rPr>
              <a:t>Prometheus</a:t>
            </a:r>
            <a:r>
              <a:rPr lang="es-ES" spc="-5" dirty="0">
                <a:solidFill>
                  <a:srgbClr val="4D4D4B"/>
                </a:solidFill>
                <a:latin typeface="Arial"/>
                <a:cs typeface="Arial"/>
              </a:rPr>
              <a:t> es un conjunto de herramientas líder de instrumentación, recopilación y almacenamiento de métricas de código abierto.</a:t>
            </a:r>
          </a:p>
          <a:p>
            <a:pPr marL="469900" marR="82550" lvl="1">
              <a:spcBef>
                <a:spcPts val="100"/>
              </a:spcBef>
              <a:buClr>
                <a:srgbClr val="FBB64B"/>
              </a:buClr>
              <a:tabLst>
                <a:tab pos="354965" algn="l"/>
                <a:tab pos="355600" algn="l"/>
              </a:tabLst>
            </a:pPr>
            <a:endParaRPr lang="es-ES" spc="-5" dirty="0">
              <a:solidFill>
                <a:srgbClr val="4D4D4B"/>
              </a:solidFill>
              <a:latin typeface="Arial"/>
              <a:cs typeface="Arial"/>
            </a:endParaRPr>
          </a:p>
          <a:p>
            <a:pPr marL="469900" marR="82550" lvl="1">
              <a:spcBef>
                <a:spcPts val="100"/>
              </a:spcBef>
              <a:buClr>
                <a:srgbClr val="FBB64B"/>
              </a:buClr>
              <a:tabLst>
                <a:tab pos="354965" algn="l"/>
                <a:tab pos="355600" algn="l"/>
              </a:tabLst>
            </a:pPr>
            <a:r>
              <a:rPr lang="es-ES" spc="-5" dirty="0">
                <a:solidFill>
                  <a:srgbClr val="4D4D4B"/>
                </a:solidFill>
                <a:latin typeface="Arial"/>
                <a:cs typeface="Arial"/>
              </a:rPr>
              <a:t>Provee un modelo de datos multidimensional y un poderoso lenguaje de consulta (</a:t>
            </a:r>
            <a:r>
              <a:rPr lang="es-ES" spc="-5" dirty="0" err="1">
                <a:solidFill>
                  <a:srgbClr val="4D4D4B"/>
                </a:solidFill>
                <a:latin typeface="Arial"/>
                <a:cs typeface="Arial"/>
              </a:rPr>
              <a:t>PromQL</a:t>
            </a:r>
            <a:r>
              <a:rPr lang="es-ES" spc="-5" dirty="0">
                <a:solidFill>
                  <a:srgbClr val="4D4D4B"/>
                </a:solidFill>
                <a:latin typeface="Arial"/>
                <a:cs typeface="Arial"/>
              </a:rPr>
              <a:t>).</a:t>
            </a:r>
          </a:p>
          <a:p>
            <a:pPr marL="469900" marR="82550" lvl="1">
              <a:spcBef>
                <a:spcPts val="100"/>
              </a:spcBef>
              <a:buClr>
                <a:srgbClr val="FBB64B"/>
              </a:buClr>
              <a:tabLst>
                <a:tab pos="354965" algn="l"/>
                <a:tab pos="355600" algn="l"/>
              </a:tabLst>
            </a:pPr>
            <a:endParaRPr lang="es-ES" spc="-5" dirty="0">
              <a:solidFill>
                <a:srgbClr val="4D4D4B"/>
              </a:solidFill>
              <a:latin typeface="Arial"/>
              <a:cs typeface="Arial"/>
            </a:endParaRPr>
          </a:p>
          <a:p>
            <a:pPr marL="469900" marR="82550" lvl="1">
              <a:spcBef>
                <a:spcPts val="100"/>
              </a:spcBef>
              <a:buClr>
                <a:srgbClr val="FBB64B"/>
              </a:buClr>
              <a:tabLst>
                <a:tab pos="354965" algn="l"/>
                <a:tab pos="355600" algn="l"/>
              </a:tabLst>
            </a:pPr>
            <a:r>
              <a:rPr lang="es-ES" spc="-5" dirty="0">
                <a:solidFill>
                  <a:srgbClr val="4D4D4B"/>
                </a:solidFill>
                <a:latin typeface="Arial"/>
                <a:cs typeface="Arial"/>
              </a:rPr>
              <a:t>Soporta autodetección para cualquier dispositivo de la infraestructura. Recolecta información de más de 5000 métricas automáticamente, con cero configuración, cero dependencias y cero mantenimiento</a:t>
            </a:r>
          </a:p>
          <a:p>
            <a:pPr marL="355600" marR="82550" indent="-342900">
              <a:lnSpc>
                <a:spcPct val="100000"/>
              </a:lnSpc>
              <a:spcBef>
                <a:spcPts val="100"/>
              </a:spcBef>
              <a:buClr>
                <a:srgbClr val="FBB64B"/>
              </a:buClr>
              <a:buFont typeface="Wingdings"/>
              <a:buChar char=""/>
              <a:tabLst>
                <a:tab pos="354965" algn="l"/>
                <a:tab pos="355600" algn="l"/>
              </a:tabLst>
            </a:pPr>
            <a:endParaRPr lang="es-ES" sz="1800" dirty="0">
              <a:latin typeface="Arial"/>
              <a:cs typeface="Arial"/>
            </a:endParaRPr>
          </a:p>
        </p:txBody>
      </p:sp>
    </p:spTree>
    <p:extLst>
      <p:ext uri="{BB962C8B-B14F-4D97-AF65-F5344CB8AC3E}">
        <p14:creationId xmlns:p14="http://schemas.microsoft.com/office/powerpoint/2010/main" val="4105717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rometheus architecture">
            <a:extLst>
              <a:ext uri="{FF2B5EF4-FFF2-40B4-BE49-F238E27FC236}">
                <a16:creationId xmlns:a16="http://schemas.microsoft.com/office/drawing/2014/main" id="{F991B1B7-47FC-47E6-9AE9-96E65E070D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30224"/>
            <a:ext cx="7467600" cy="44830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5605FF3-CB66-4E14-97DC-D84CF33F66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568" y="3912448"/>
            <a:ext cx="1160463" cy="1193619"/>
          </a:xfrm>
          <a:prstGeom prst="rect">
            <a:avLst/>
          </a:prstGeom>
        </p:spPr>
      </p:pic>
    </p:spTree>
    <p:extLst>
      <p:ext uri="{BB962C8B-B14F-4D97-AF65-F5344CB8AC3E}">
        <p14:creationId xmlns:p14="http://schemas.microsoft.com/office/powerpoint/2010/main" val="340170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7968" y="3867150"/>
            <a:ext cx="1160463" cy="1193619"/>
          </a:xfrm>
          <a:prstGeom prst="rect">
            <a:avLst/>
          </a:prstGeom>
        </p:spPr>
      </p:pic>
      <p:sp>
        <p:nvSpPr>
          <p:cNvPr id="5" name="object 2">
            <a:extLst>
              <a:ext uri="{FF2B5EF4-FFF2-40B4-BE49-F238E27FC236}">
                <a16:creationId xmlns:a16="http://schemas.microsoft.com/office/drawing/2014/main" id="{5087868F-C2F4-4519-A861-E59AC1463864}"/>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spc="-5" dirty="0"/>
              <a:t>Grafana</a:t>
            </a:r>
          </a:p>
        </p:txBody>
      </p:sp>
      <p:sp>
        <p:nvSpPr>
          <p:cNvPr id="6" name="object 3">
            <a:extLst>
              <a:ext uri="{FF2B5EF4-FFF2-40B4-BE49-F238E27FC236}">
                <a16:creationId xmlns:a16="http://schemas.microsoft.com/office/drawing/2014/main" id="{1DDA0B0A-0FD2-4425-8737-5397EFAE57A8}"/>
              </a:ext>
            </a:extLst>
          </p:cNvPr>
          <p:cNvSpPr txBox="1"/>
          <p:nvPr/>
        </p:nvSpPr>
        <p:spPr>
          <a:xfrm>
            <a:off x="412495" y="879406"/>
            <a:ext cx="8045705" cy="1964640"/>
          </a:xfrm>
          <a:prstGeom prst="rect">
            <a:avLst/>
          </a:prstGeom>
        </p:spPr>
        <p:txBody>
          <a:bodyPr vert="horz" wrap="square" lIns="0" tIns="12700" rIns="0" bIns="0" rtlCol="0">
            <a:spAutoFit/>
          </a:bodyPr>
          <a:lstStyle/>
          <a:p>
            <a:pPr marL="469900" marR="82550" lvl="1">
              <a:spcBef>
                <a:spcPts val="100"/>
              </a:spcBef>
              <a:buClr>
                <a:srgbClr val="FBB64B"/>
              </a:buClr>
              <a:tabLst>
                <a:tab pos="354965" algn="l"/>
                <a:tab pos="355600" algn="l"/>
              </a:tabLst>
            </a:pPr>
            <a:r>
              <a:rPr lang="es-ES" spc="-5" dirty="0" err="1">
                <a:solidFill>
                  <a:srgbClr val="4D4D4B"/>
                </a:solidFill>
                <a:latin typeface="Arial"/>
                <a:cs typeface="Arial"/>
              </a:rPr>
              <a:t>Grafana</a:t>
            </a:r>
            <a:r>
              <a:rPr lang="es-ES" spc="-5" dirty="0">
                <a:solidFill>
                  <a:srgbClr val="4D4D4B"/>
                </a:solidFill>
                <a:latin typeface="Arial"/>
                <a:cs typeface="Arial"/>
              </a:rPr>
              <a:t> es la plataforma de </a:t>
            </a:r>
            <a:r>
              <a:rPr lang="es-ES" b="1" spc="-5" dirty="0">
                <a:solidFill>
                  <a:schemeClr val="accent1"/>
                </a:solidFill>
                <a:latin typeface="Arial"/>
                <a:cs typeface="Arial"/>
              </a:rPr>
              <a:t>análisis para métricas</a:t>
            </a:r>
            <a:r>
              <a:rPr lang="es-ES" spc="-5" dirty="0">
                <a:solidFill>
                  <a:srgbClr val="4D4D4B"/>
                </a:solidFill>
                <a:latin typeface="Arial"/>
                <a:cs typeface="Arial"/>
              </a:rPr>
              <a:t>, que le permite </a:t>
            </a:r>
            <a:r>
              <a:rPr lang="es-ES" b="1" spc="-5" dirty="0">
                <a:solidFill>
                  <a:schemeClr val="accent1"/>
                </a:solidFill>
                <a:latin typeface="Arial"/>
                <a:cs typeface="Arial"/>
              </a:rPr>
              <a:t>consultar, visualizar, alertar y comprender los datos</a:t>
            </a:r>
            <a:r>
              <a:rPr lang="es-ES" spc="-5" dirty="0">
                <a:solidFill>
                  <a:srgbClr val="4D4D4B"/>
                </a:solidFill>
                <a:latin typeface="Arial"/>
                <a:cs typeface="Arial"/>
              </a:rPr>
              <a:t>, sin importar dónde estén almacenadas. Le permite crear, explorar y compartir tableros con su equipo. Para la visualización y personalización del tablero de instrumentos, </a:t>
            </a:r>
            <a:r>
              <a:rPr lang="es-ES" spc="-5" dirty="0" err="1">
                <a:solidFill>
                  <a:srgbClr val="4D4D4B"/>
                </a:solidFill>
                <a:latin typeface="Arial"/>
                <a:cs typeface="Arial"/>
              </a:rPr>
              <a:t>Grafana</a:t>
            </a:r>
            <a:r>
              <a:rPr lang="es-ES" spc="-5" dirty="0">
                <a:solidFill>
                  <a:srgbClr val="4D4D4B"/>
                </a:solidFill>
                <a:latin typeface="Arial"/>
                <a:cs typeface="Arial"/>
              </a:rPr>
              <a:t> es la mejor de todas las opciones. Tiene múltiples funciones, es fácil de usar y muy flexible.</a:t>
            </a:r>
          </a:p>
          <a:p>
            <a:pPr marL="355600" marR="82550" indent="-342900">
              <a:lnSpc>
                <a:spcPct val="100000"/>
              </a:lnSpc>
              <a:spcBef>
                <a:spcPts val="100"/>
              </a:spcBef>
              <a:buClr>
                <a:srgbClr val="FBB64B"/>
              </a:buClr>
              <a:buFont typeface="Wingdings"/>
              <a:buChar char=""/>
              <a:tabLst>
                <a:tab pos="354965" algn="l"/>
                <a:tab pos="355600" algn="l"/>
              </a:tabLst>
            </a:pPr>
            <a:endParaRPr lang="es-ES" sz="1800" dirty="0">
              <a:latin typeface="Arial"/>
              <a:cs typeface="Arial"/>
            </a:endParaRPr>
          </a:p>
        </p:txBody>
      </p:sp>
    </p:spTree>
    <p:extLst>
      <p:ext uri="{BB962C8B-B14F-4D97-AF65-F5344CB8AC3E}">
        <p14:creationId xmlns:p14="http://schemas.microsoft.com/office/powerpoint/2010/main" val="3788361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Strava plugin for Grafana | Grafana Labs">
            <a:extLst>
              <a:ext uri="{FF2B5EF4-FFF2-40B4-BE49-F238E27FC236}">
                <a16:creationId xmlns:a16="http://schemas.microsoft.com/office/drawing/2014/main" id="{F0244F21-DEEB-4171-B201-D1944B1F913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 y="3803741"/>
            <a:ext cx="1160463" cy="1193619"/>
          </a:xfrm>
          <a:prstGeom prst="rect">
            <a:avLst/>
          </a:prstGeom>
        </p:spPr>
      </p:pic>
    </p:spTree>
    <p:extLst>
      <p:ext uri="{BB962C8B-B14F-4D97-AF65-F5344CB8AC3E}">
        <p14:creationId xmlns:p14="http://schemas.microsoft.com/office/powerpoint/2010/main" val="203136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F993C00-088B-4375-AE4C-CC65580C7E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6" name="object 5">
            <a:extLst>
              <a:ext uri="{FF2B5EF4-FFF2-40B4-BE49-F238E27FC236}">
                <a16:creationId xmlns:a16="http://schemas.microsoft.com/office/drawing/2014/main" id="{FCD194D5-CB94-4600-A2F5-D5A2A7456DF8}"/>
              </a:ext>
            </a:extLst>
          </p:cNvPr>
          <p:cNvSpPr txBox="1">
            <a:spLocks/>
          </p:cNvSpPr>
          <p:nvPr/>
        </p:nvSpPr>
        <p:spPr>
          <a:xfrm>
            <a:off x="415544" y="139065"/>
            <a:ext cx="7360284"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s-ES" sz="2800" kern="0" dirty="0"/>
              <a:t>Instructor</a:t>
            </a:r>
          </a:p>
        </p:txBody>
      </p:sp>
      <p:sp>
        <p:nvSpPr>
          <p:cNvPr id="7" name="object 6">
            <a:extLst>
              <a:ext uri="{FF2B5EF4-FFF2-40B4-BE49-F238E27FC236}">
                <a16:creationId xmlns:a16="http://schemas.microsoft.com/office/drawing/2014/main" id="{76BC1265-34B2-4E0C-9F2B-E9E24BABE103}"/>
              </a:ext>
            </a:extLst>
          </p:cNvPr>
          <p:cNvSpPr txBox="1"/>
          <p:nvPr/>
        </p:nvSpPr>
        <p:spPr>
          <a:xfrm>
            <a:off x="4724400" y="2419350"/>
            <a:ext cx="2664600" cy="486672"/>
          </a:xfrm>
          <a:prstGeom prst="rect">
            <a:avLst/>
          </a:prstGeom>
        </p:spPr>
        <p:txBody>
          <a:bodyPr vert="horz" wrap="square" lIns="0" tIns="12065" rIns="0" bIns="0" rtlCol="0">
            <a:spAutoFit/>
          </a:bodyPr>
          <a:lstStyle/>
          <a:p>
            <a:pPr marL="12700" algn="ctr">
              <a:lnSpc>
                <a:spcPct val="100000"/>
              </a:lnSpc>
              <a:spcBef>
                <a:spcPts val="95"/>
              </a:spcBef>
            </a:pPr>
            <a:r>
              <a:rPr lang="es-PE" sz="1600" spc="-5" dirty="0">
                <a:solidFill>
                  <a:srgbClr val="4D4D4B"/>
                </a:solidFill>
                <a:latin typeface="Arial"/>
                <a:cs typeface="Arial"/>
              </a:rPr>
              <a:t>Ivan Cuadros Altamirano</a:t>
            </a:r>
          </a:p>
          <a:p>
            <a:pPr marL="12700" algn="ctr">
              <a:spcBef>
                <a:spcPts val="95"/>
              </a:spcBef>
            </a:pPr>
            <a:r>
              <a:rPr lang="en-US" sz="1400" spc="-5" dirty="0">
                <a:solidFill>
                  <a:srgbClr val="4D4D4B"/>
                </a:solidFill>
                <a:latin typeface="Arial"/>
                <a:cs typeface="Arial"/>
              </a:rPr>
              <a:t>Lead Software Architect</a:t>
            </a:r>
            <a:endParaRPr sz="1400" spc="-5" dirty="0">
              <a:solidFill>
                <a:srgbClr val="4D4D4B"/>
              </a:solidFill>
              <a:latin typeface="Arial"/>
              <a:cs typeface="Arial"/>
            </a:endParaRPr>
          </a:p>
        </p:txBody>
      </p:sp>
      <p:pic>
        <p:nvPicPr>
          <p:cNvPr id="11" name="Picture 10">
            <a:extLst>
              <a:ext uri="{FF2B5EF4-FFF2-40B4-BE49-F238E27FC236}">
                <a16:creationId xmlns:a16="http://schemas.microsoft.com/office/drawing/2014/main" id="{D9152C55-DC4E-415B-AD7F-8295D00EDE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0" y="1352550"/>
            <a:ext cx="2664600" cy="2740418"/>
          </a:xfrm>
          <a:prstGeom prst="rect">
            <a:avLst/>
          </a:prstGeom>
          <a:effectLst>
            <a:softEdge rad="31750"/>
          </a:effectLst>
        </p:spPr>
      </p:pic>
      <p:pic>
        <p:nvPicPr>
          <p:cNvPr id="19" name="Picture 18">
            <a:extLst>
              <a:ext uri="{FF2B5EF4-FFF2-40B4-BE49-F238E27FC236}">
                <a16:creationId xmlns:a16="http://schemas.microsoft.com/office/drawing/2014/main" id="{380A30FC-7330-4B22-ACED-8484EE1408D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2916" t="79057" r="30741" b="5556"/>
          <a:stretch/>
        </p:blipFill>
        <p:spPr>
          <a:xfrm>
            <a:off x="7924800" y="261928"/>
            <a:ext cx="864810" cy="814267"/>
          </a:xfrm>
          <a:prstGeom prst="rect">
            <a:avLst/>
          </a:prstGeom>
        </p:spPr>
      </p:pic>
    </p:spTree>
    <p:extLst>
      <p:ext uri="{BB962C8B-B14F-4D97-AF65-F5344CB8AC3E}">
        <p14:creationId xmlns:p14="http://schemas.microsoft.com/office/powerpoint/2010/main" val="646578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8" name="Rectangle 4">
            <a:extLst>
              <a:ext uri="{FF2B5EF4-FFF2-40B4-BE49-F238E27FC236}">
                <a16:creationId xmlns:a16="http://schemas.microsoft.com/office/drawing/2014/main" id="{CABB71C1-6FC8-4E8D-BC5B-2B540D830766}"/>
              </a:ext>
            </a:extLst>
          </p:cNvPr>
          <p:cNvSpPr>
            <a:spLocks noChangeArrowheads="1"/>
          </p:cNvSpPr>
          <p:nvPr/>
        </p:nvSpPr>
        <p:spPr bwMode="auto">
          <a:xfrm>
            <a:off x="304800" y="4308217"/>
            <a:ext cx="202299"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76CAAC5E-64A1-44A4-BB43-9119338DA20D}"/>
              </a:ext>
            </a:extLst>
          </p:cNvPr>
          <p:cNvSpPr/>
          <p:nvPr/>
        </p:nvSpPr>
        <p:spPr>
          <a:xfrm>
            <a:off x="507099" y="742949"/>
            <a:ext cx="3988701" cy="4430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331B1DA-9B45-4410-AA0B-E61D82B4C9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0750" y="190500"/>
            <a:ext cx="4762500" cy="4762500"/>
          </a:xfrm>
          <a:prstGeom prst="rect">
            <a:avLst/>
          </a:prstGeom>
        </p:spPr>
      </p:pic>
    </p:spTree>
    <p:extLst>
      <p:ext uri="{BB962C8B-B14F-4D97-AF65-F5344CB8AC3E}">
        <p14:creationId xmlns:p14="http://schemas.microsoft.com/office/powerpoint/2010/main" val="1138296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E769FC68-ACAD-418A-842F-6FF7E36A0D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424" y="0"/>
            <a:ext cx="6923151" cy="5143500"/>
          </a:xfrm>
          <a:prstGeom prst="rect">
            <a:avLst/>
          </a:prstGeom>
        </p:spPr>
      </p:pic>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8" name="Rectangle 4">
            <a:extLst>
              <a:ext uri="{FF2B5EF4-FFF2-40B4-BE49-F238E27FC236}">
                <a16:creationId xmlns:a16="http://schemas.microsoft.com/office/drawing/2014/main" id="{CABB71C1-6FC8-4E8D-BC5B-2B540D830766}"/>
              </a:ext>
            </a:extLst>
          </p:cNvPr>
          <p:cNvSpPr>
            <a:spLocks noChangeArrowheads="1"/>
          </p:cNvSpPr>
          <p:nvPr/>
        </p:nvSpPr>
        <p:spPr bwMode="auto">
          <a:xfrm>
            <a:off x="304800" y="4308217"/>
            <a:ext cx="202299"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object 2">
            <a:extLst>
              <a:ext uri="{FF2B5EF4-FFF2-40B4-BE49-F238E27FC236}">
                <a16:creationId xmlns:a16="http://schemas.microsoft.com/office/drawing/2014/main" id="{4C94792F-1FA0-4766-80E0-1457FD86BBF1}"/>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s-PE" sz="2800" spc="-5" dirty="0"/>
              <a:t>Laboratorio</a:t>
            </a:r>
            <a:endParaRPr lang="en-US" sz="2800" spc="-5" dirty="0"/>
          </a:p>
        </p:txBody>
      </p:sp>
    </p:spTree>
    <p:extLst>
      <p:ext uri="{BB962C8B-B14F-4D97-AF65-F5344CB8AC3E}">
        <p14:creationId xmlns:p14="http://schemas.microsoft.com/office/powerpoint/2010/main" val="3778685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600" y="1028094"/>
            <a:ext cx="7924800" cy="1424108"/>
          </a:xfrm>
          <a:prstGeom prst="rect">
            <a:avLst/>
          </a:prstGeom>
        </p:spPr>
        <p:txBody>
          <a:bodyPr vert="horz" wrap="square" lIns="0" tIns="13335" rIns="0" bIns="0" rtlCol="0">
            <a:spAutoFit/>
          </a:bodyPr>
          <a:lstStyle/>
          <a:p>
            <a:pPr marL="297815" indent="-285750">
              <a:spcBef>
                <a:spcPts val="105"/>
              </a:spcBef>
              <a:buClr>
                <a:srgbClr val="FBB64B"/>
              </a:buClr>
              <a:buFont typeface="Wingdings" panose="05000000000000000000" pitchFamily="2" charset="2"/>
              <a:buChar char="§"/>
              <a:tabLst>
                <a:tab pos="299085" algn="l"/>
                <a:tab pos="299720" algn="l"/>
              </a:tabLst>
            </a:pPr>
            <a:r>
              <a:rPr lang="es-PE" spc="-5" dirty="0">
                <a:solidFill>
                  <a:srgbClr val="5F6368"/>
                </a:solidFill>
                <a:latin typeface="Roboto" panose="02000000000000000000" pitchFamily="2" charset="0"/>
                <a:cs typeface="Arial"/>
              </a:rPr>
              <a:t>Esta tarea le muestra cómo visualizar diferentes aspectos de su malla </a:t>
            </a:r>
            <a:r>
              <a:rPr lang="es-PE" spc="-5" dirty="0" err="1">
                <a:solidFill>
                  <a:srgbClr val="5F6368"/>
                </a:solidFill>
                <a:latin typeface="Roboto" panose="02000000000000000000" pitchFamily="2" charset="0"/>
                <a:cs typeface="Arial"/>
              </a:rPr>
              <a:t>Istio</a:t>
            </a:r>
            <a:r>
              <a:rPr lang="es-PE" spc="-5" dirty="0">
                <a:solidFill>
                  <a:srgbClr val="5F6368"/>
                </a:solidFill>
                <a:latin typeface="Roboto" panose="02000000000000000000" pitchFamily="2" charset="0"/>
                <a:cs typeface="Arial"/>
              </a:rPr>
              <a:t>.</a:t>
            </a:r>
          </a:p>
          <a:p>
            <a:pPr marL="297815" indent="-285750">
              <a:spcBef>
                <a:spcPts val="105"/>
              </a:spcBef>
              <a:buClr>
                <a:srgbClr val="FBB64B"/>
              </a:buClr>
              <a:buFont typeface="Wingdings" panose="05000000000000000000" pitchFamily="2" charset="2"/>
              <a:buChar char="§"/>
              <a:tabLst>
                <a:tab pos="299085" algn="l"/>
                <a:tab pos="299720" algn="l"/>
              </a:tabLst>
            </a:pPr>
            <a:endParaRPr lang="es-PE" spc="-5" dirty="0">
              <a:solidFill>
                <a:srgbClr val="5F6368"/>
              </a:solidFill>
              <a:latin typeface="Roboto" panose="02000000000000000000" pitchFamily="2" charset="0"/>
              <a:cs typeface="Arial"/>
            </a:endParaRPr>
          </a:p>
          <a:p>
            <a:pPr marL="297815" indent="-285750">
              <a:spcBef>
                <a:spcPts val="105"/>
              </a:spcBef>
              <a:buClr>
                <a:srgbClr val="FBB64B"/>
              </a:buClr>
              <a:buFont typeface="Wingdings" panose="05000000000000000000" pitchFamily="2" charset="2"/>
              <a:buChar char="§"/>
              <a:tabLst>
                <a:tab pos="299085" algn="l"/>
                <a:tab pos="299720" algn="l"/>
              </a:tabLst>
            </a:pPr>
            <a:r>
              <a:rPr lang="es-PE" spc="-5" dirty="0">
                <a:solidFill>
                  <a:srgbClr val="5F6368"/>
                </a:solidFill>
                <a:latin typeface="Roboto" panose="02000000000000000000" pitchFamily="2" charset="0"/>
                <a:cs typeface="Arial"/>
              </a:rPr>
              <a:t>Como parte de esta tarea, instala el complemento </a:t>
            </a:r>
            <a:r>
              <a:rPr lang="es-PE" spc="-5" dirty="0" err="1">
                <a:solidFill>
                  <a:srgbClr val="5F6368"/>
                </a:solidFill>
                <a:latin typeface="Roboto" panose="02000000000000000000" pitchFamily="2" charset="0"/>
                <a:cs typeface="Arial"/>
              </a:rPr>
              <a:t>Kiali</a:t>
            </a:r>
            <a:r>
              <a:rPr lang="es-PE" spc="-5" dirty="0">
                <a:solidFill>
                  <a:srgbClr val="5F6368"/>
                </a:solidFill>
                <a:latin typeface="Roboto" panose="02000000000000000000" pitchFamily="2" charset="0"/>
                <a:cs typeface="Arial"/>
              </a:rPr>
              <a:t> y usa la interfaz gráfica de usuario basada en web para ver los gráficos de servicio de la malla y sus objetos de configuración de </a:t>
            </a:r>
            <a:r>
              <a:rPr lang="es-PE" spc="-5" dirty="0" err="1">
                <a:solidFill>
                  <a:srgbClr val="5F6368"/>
                </a:solidFill>
                <a:latin typeface="Roboto" panose="02000000000000000000" pitchFamily="2" charset="0"/>
                <a:cs typeface="Arial"/>
              </a:rPr>
              <a:t>Istio</a:t>
            </a:r>
            <a:r>
              <a:rPr lang="es-PE" spc="-5" dirty="0">
                <a:solidFill>
                  <a:srgbClr val="5F6368"/>
                </a:solidFill>
                <a:latin typeface="Roboto" panose="02000000000000000000" pitchFamily="2" charset="0"/>
                <a:cs typeface="Arial"/>
              </a:rPr>
              <a:t>.</a:t>
            </a:r>
            <a:endParaRPr lang="es-PE" spc="-5" dirty="0">
              <a:solidFill>
                <a:srgbClr val="757574"/>
              </a:solidFill>
              <a:latin typeface="Arial"/>
              <a:cs typeface="Arial"/>
            </a:endParaRPr>
          </a:p>
        </p:txBody>
      </p:sp>
      <p:sp>
        <p:nvSpPr>
          <p:cNvPr id="4" name="object 4"/>
          <p:cNvSpPr txBox="1">
            <a:spLocks noGrp="1"/>
          </p:cNvSpPr>
          <p:nvPr>
            <p:ph type="title"/>
          </p:nvPr>
        </p:nvSpPr>
        <p:spPr>
          <a:xfrm>
            <a:off x="415544" y="139065"/>
            <a:ext cx="4537456" cy="443070"/>
          </a:xfrm>
          <a:prstGeom prst="rect">
            <a:avLst/>
          </a:prstGeom>
        </p:spPr>
        <p:txBody>
          <a:bodyPr vert="horz" wrap="square" lIns="0" tIns="12065" rIns="0" bIns="0" rtlCol="0">
            <a:spAutoFit/>
          </a:bodyPr>
          <a:lstStyle/>
          <a:p>
            <a:pPr marL="12700">
              <a:lnSpc>
                <a:spcPct val="100000"/>
              </a:lnSpc>
              <a:spcBef>
                <a:spcPts val="95"/>
              </a:spcBef>
            </a:pPr>
            <a:r>
              <a:rPr lang="en-US" sz="2800" spc="-5" dirty="0">
                <a:solidFill>
                  <a:srgbClr val="4D4D4B"/>
                </a:solidFill>
                <a:latin typeface="Arial"/>
                <a:cs typeface="Arial"/>
              </a:rPr>
              <a:t>Observability: Mesh</a:t>
            </a:r>
            <a:endParaRPr sz="2800" dirty="0"/>
          </a:p>
        </p:txBody>
      </p:sp>
      <p:pic>
        <p:nvPicPr>
          <p:cNvPr id="5" name="Picture 4">
            <a:extLst>
              <a:ext uri="{FF2B5EF4-FFF2-40B4-BE49-F238E27FC236}">
                <a16:creationId xmlns:a16="http://schemas.microsoft.com/office/drawing/2014/main" id="{AAD2B7BC-4534-417A-9FF7-E0E485E7DB7E}"/>
              </a:ext>
            </a:extLst>
          </p:cNvPr>
          <p:cNvPicPr>
            <a:picLocks noChangeAspect="1"/>
          </p:cNvPicPr>
          <p:nvPr/>
        </p:nvPicPr>
        <p:blipFill>
          <a:blip r:embed="rId2"/>
          <a:stretch>
            <a:fillRect/>
          </a:stretch>
        </p:blipFill>
        <p:spPr>
          <a:xfrm>
            <a:off x="7772400" y="3677812"/>
            <a:ext cx="1042506" cy="1261981"/>
          </a:xfrm>
          <a:prstGeom prst="rect">
            <a:avLst/>
          </a:prstGeom>
        </p:spPr>
      </p:pic>
      <p:sp>
        <p:nvSpPr>
          <p:cNvPr id="2" name="AutoShape 2" descr="Istio">
            <a:extLst>
              <a:ext uri="{FF2B5EF4-FFF2-40B4-BE49-F238E27FC236}">
                <a16:creationId xmlns:a16="http://schemas.microsoft.com/office/drawing/2014/main" id="{566E7268-F821-4829-8F89-445FA7FC70D3}"/>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Tree>
    <p:extLst>
      <p:ext uri="{BB962C8B-B14F-4D97-AF65-F5344CB8AC3E}">
        <p14:creationId xmlns:p14="http://schemas.microsoft.com/office/powerpoint/2010/main" val="1894835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stioldie 1.4 / Visualizing Your Mesh">
            <a:extLst>
              <a:ext uri="{FF2B5EF4-FFF2-40B4-BE49-F238E27FC236}">
                <a16:creationId xmlns:a16="http://schemas.microsoft.com/office/drawing/2014/main" id="{3019B800-B796-4ADD-84F3-978DEF6B69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288" y="0"/>
            <a:ext cx="7591425" cy="51435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6055" y="3803740"/>
            <a:ext cx="1160463" cy="1193619"/>
          </a:xfrm>
          <a:prstGeom prst="rect">
            <a:avLst/>
          </a:prstGeom>
        </p:spPr>
      </p:pic>
      <p:sp>
        <p:nvSpPr>
          <p:cNvPr id="2" name="Rectangle 1">
            <a:extLst>
              <a:ext uri="{FF2B5EF4-FFF2-40B4-BE49-F238E27FC236}">
                <a16:creationId xmlns:a16="http://schemas.microsoft.com/office/drawing/2014/main" id="{76CAAC5E-64A1-44A4-BB43-9119338DA20D}"/>
              </a:ext>
            </a:extLst>
          </p:cNvPr>
          <p:cNvSpPr/>
          <p:nvPr/>
        </p:nvSpPr>
        <p:spPr>
          <a:xfrm>
            <a:off x="507099" y="742949"/>
            <a:ext cx="3988701" cy="4430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4061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8" name="Rectangle 4">
            <a:extLst>
              <a:ext uri="{FF2B5EF4-FFF2-40B4-BE49-F238E27FC236}">
                <a16:creationId xmlns:a16="http://schemas.microsoft.com/office/drawing/2014/main" id="{CABB71C1-6FC8-4E8D-BC5B-2B540D830766}"/>
              </a:ext>
            </a:extLst>
          </p:cNvPr>
          <p:cNvSpPr>
            <a:spLocks noChangeArrowheads="1"/>
          </p:cNvSpPr>
          <p:nvPr/>
        </p:nvSpPr>
        <p:spPr bwMode="auto">
          <a:xfrm>
            <a:off x="304800" y="4308217"/>
            <a:ext cx="202299"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76CAAC5E-64A1-44A4-BB43-9119338DA20D}"/>
              </a:ext>
            </a:extLst>
          </p:cNvPr>
          <p:cNvSpPr/>
          <p:nvPr/>
        </p:nvSpPr>
        <p:spPr>
          <a:xfrm>
            <a:off x="507099" y="742949"/>
            <a:ext cx="3988701" cy="4430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331B1DA-9B45-4410-AA0B-E61D82B4C9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0750" y="190500"/>
            <a:ext cx="4762500" cy="4762500"/>
          </a:xfrm>
          <a:prstGeom prst="rect">
            <a:avLst/>
          </a:prstGeom>
        </p:spPr>
      </p:pic>
    </p:spTree>
    <p:extLst>
      <p:ext uri="{BB962C8B-B14F-4D97-AF65-F5344CB8AC3E}">
        <p14:creationId xmlns:p14="http://schemas.microsoft.com/office/powerpoint/2010/main" val="3247000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E769FC68-ACAD-418A-842F-6FF7E36A0D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424" y="0"/>
            <a:ext cx="6923151" cy="5143500"/>
          </a:xfrm>
          <a:prstGeom prst="rect">
            <a:avLst/>
          </a:prstGeom>
        </p:spPr>
      </p:pic>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8" name="Rectangle 4">
            <a:extLst>
              <a:ext uri="{FF2B5EF4-FFF2-40B4-BE49-F238E27FC236}">
                <a16:creationId xmlns:a16="http://schemas.microsoft.com/office/drawing/2014/main" id="{CABB71C1-6FC8-4E8D-BC5B-2B540D830766}"/>
              </a:ext>
            </a:extLst>
          </p:cNvPr>
          <p:cNvSpPr>
            <a:spLocks noChangeArrowheads="1"/>
          </p:cNvSpPr>
          <p:nvPr/>
        </p:nvSpPr>
        <p:spPr bwMode="auto">
          <a:xfrm>
            <a:off x="304800" y="4308217"/>
            <a:ext cx="202299"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object 2">
            <a:extLst>
              <a:ext uri="{FF2B5EF4-FFF2-40B4-BE49-F238E27FC236}">
                <a16:creationId xmlns:a16="http://schemas.microsoft.com/office/drawing/2014/main" id="{4C94792F-1FA0-4766-80E0-1457FD86BBF1}"/>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s-PE" sz="2800" spc="-5" dirty="0"/>
              <a:t>Laboratorio</a:t>
            </a:r>
            <a:endParaRPr lang="en-US" sz="2800" spc="-5" dirty="0"/>
          </a:p>
        </p:txBody>
      </p:sp>
    </p:spTree>
    <p:extLst>
      <p:ext uri="{BB962C8B-B14F-4D97-AF65-F5344CB8AC3E}">
        <p14:creationId xmlns:p14="http://schemas.microsoft.com/office/powerpoint/2010/main" val="3148000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a:extLst>
              <a:ext uri="{FF2B5EF4-FFF2-40B4-BE49-F238E27FC236}">
                <a16:creationId xmlns:a16="http://schemas.microsoft.com/office/drawing/2014/main" id="{1D8E274F-29D8-45F2-850C-216FC77BE66A}"/>
              </a:ext>
            </a:extLst>
          </p:cNvPr>
          <p:cNvSpPr txBox="1">
            <a:spLocks noGrp="1"/>
          </p:cNvSpPr>
          <p:nvPr>
            <p:ph type="title"/>
          </p:nvPr>
        </p:nvSpPr>
        <p:spPr>
          <a:xfrm>
            <a:off x="2062733" y="2219705"/>
            <a:ext cx="4175760" cy="635000"/>
          </a:xfrm>
          <a:prstGeom prst="rect">
            <a:avLst/>
          </a:prstGeom>
        </p:spPr>
        <p:txBody>
          <a:bodyPr vert="horz" wrap="square" lIns="0" tIns="12065" rIns="0" bIns="0" rtlCol="0">
            <a:spAutoFit/>
          </a:bodyPr>
          <a:lstStyle/>
          <a:p>
            <a:pPr marL="12700">
              <a:lnSpc>
                <a:spcPct val="100000"/>
              </a:lnSpc>
              <a:spcBef>
                <a:spcPts val="95"/>
              </a:spcBef>
            </a:pPr>
            <a:r>
              <a:rPr spc="-5" dirty="0"/>
              <a:t>¡Muchas</a:t>
            </a:r>
            <a:r>
              <a:rPr spc="-30" dirty="0"/>
              <a:t> </a:t>
            </a:r>
            <a:r>
              <a:rPr spc="-5" dirty="0"/>
              <a:t>gracias!</a:t>
            </a:r>
          </a:p>
        </p:txBody>
      </p:sp>
      <p:pic>
        <p:nvPicPr>
          <p:cNvPr id="2" name="Picture 1">
            <a:extLst>
              <a:ext uri="{FF2B5EF4-FFF2-40B4-BE49-F238E27FC236}">
                <a16:creationId xmlns:a16="http://schemas.microsoft.com/office/drawing/2014/main" id="{9D8AF47E-8C6C-457B-ADDD-18E68E2005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Tree>
    <p:extLst>
      <p:ext uri="{BB962C8B-B14F-4D97-AF65-F5344CB8AC3E}">
        <p14:creationId xmlns:p14="http://schemas.microsoft.com/office/powerpoint/2010/main" val="3782603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05D15C0-0B44-47B3-8A4C-3AACAE67C1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4" name="object 2">
            <a:extLst>
              <a:ext uri="{FF2B5EF4-FFF2-40B4-BE49-F238E27FC236}">
                <a16:creationId xmlns:a16="http://schemas.microsoft.com/office/drawing/2014/main" id="{EA36652B-7B6E-4DF3-9D1C-C3905323BF4E}"/>
              </a:ext>
            </a:extLst>
          </p:cNvPr>
          <p:cNvSpPr txBox="1">
            <a:spLocks/>
          </p:cNvSpPr>
          <p:nvPr/>
        </p:nvSpPr>
        <p:spPr>
          <a:xfrm>
            <a:off x="415544" y="139065"/>
            <a:ext cx="1326515" cy="45212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kern="0" spc="-10" dirty="0"/>
              <a:t>Agenda</a:t>
            </a:r>
            <a:endParaRPr lang="en-US" sz="2800" kern="0" dirty="0"/>
          </a:p>
        </p:txBody>
      </p:sp>
      <p:sp>
        <p:nvSpPr>
          <p:cNvPr id="5" name="object 3">
            <a:extLst>
              <a:ext uri="{FF2B5EF4-FFF2-40B4-BE49-F238E27FC236}">
                <a16:creationId xmlns:a16="http://schemas.microsoft.com/office/drawing/2014/main" id="{77323F21-E93E-4EEA-8F81-04CBE5A21A81}"/>
              </a:ext>
            </a:extLst>
          </p:cNvPr>
          <p:cNvSpPr txBox="1"/>
          <p:nvPr/>
        </p:nvSpPr>
        <p:spPr>
          <a:xfrm>
            <a:off x="419506" y="981837"/>
            <a:ext cx="7161530" cy="2732799"/>
          </a:xfrm>
          <a:prstGeom prst="rect">
            <a:avLst/>
          </a:prstGeom>
        </p:spPr>
        <p:txBody>
          <a:bodyPr vert="horz" wrap="square" lIns="0" tIns="67310" rIns="0" bIns="0" rtlCol="0">
            <a:spAutoFit/>
          </a:bodyPr>
          <a:lstStyle/>
          <a:p>
            <a:pPr marL="355600" indent="-342900">
              <a:lnSpc>
                <a:spcPct val="100000"/>
              </a:lnSpc>
              <a:spcBef>
                <a:spcPts val="530"/>
              </a:spcBef>
              <a:buClr>
                <a:srgbClr val="FBB64B"/>
              </a:buClr>
              <a:buFont typeface="Wingdings"/>
              <a:buChar char=""/>
              <a:tabLst>
                <a:tab pos="354965" algn="l"/>
                <a:tab pos="355600" algn="l"/>
              </a:tabLst>
            </a:pPr>
            <a:r>
              <a:rPr lang="en-US" spc="-5" dirty="0">
                <a:solidFill>
                  <a:srgbClr val="4D4D4B"/>
                </a:solidFill>
                <a:latin typeface="Arial"/>
                <a:cs typeface="Arial"/>
              </a:rPr>
              <a:t>Testing</a:t>
            </a:r>
          </a:p>
          <a:p>
            <a:pPr marL="355600" indent="-342900">
              <a:lnSpc>
                <a:spcPct val="100000"/>
              </a:lnSpc>
              <a:spcBef>
                <a:spcPts val="530"/>
              </a:spcBef>
              <a:buClr>
                <a:srgbClr val="FBB64B"/>
              </a:buClr>
              <a:buFont typeface="Wingdings"/>
              <a:buChar char=""/>
              <a:tabLst>
                <a:tab pos="354965" algn="l"/>
                <a:tab pos="355600" algn="l"/>
              </a:tabLst>
            </a:pPr>
            <a:r>
              <a:rPr lang="en-US" sz="1800" spc="-5" dirty="0">
                <a:solidFill>
                  <a:srgbClr val="4D4D4B"/>
                </a:solidFill>
                <a:latin typeface="Arial"/>
                <a:cs typeface="Arial"/>
              </a:rPr>
              <a:t>Observability: Tracer</a:t>
            </a:r>
          </a:p>
          <a:p>
            <a:pPr marL="355600" indent="-342900">
              <a:spcBef>
                <a:spcPts val="530"/>
              </a:spcBef>
              <a:buClr>
                <a:srgbClr val="FBB64B"/>
              </a:buClr>
              <a:buFont typeface="Wingdings"/>
              <a:buChar char=""/>
              <a:tabLst>
                <a:tab pos="354965" algn="l"/>
                <a:tab pos="355600" algn="l"/>
              </a:tabLst>
            </a:pPr>
            <a:r>
              <a:rPr lang="en-US" sz="1800" spc="-5" dirty="0">
                <a:solidFill>
                  <a:srgbClr val="4D4D4B"/>
                </a:solidFill>
                <a:latin typeface="Arial"/>
                <a:cs typeface="Arial"/>
              </a:rPr>
              <a:t>Observability: Metrics</a:t>
            </a:r>
          </a:p>
          <a:p>
            <a:pPr marL="298450" indent="-285750">
              <a:spcBef>
                <a:spcPts val="530"/>
              </a:spcBef>
              <a:buClr>
                <a:srgbClr val="FBB64B"/>
              </a:buClr>
              <a:buFont typeface="Wingdings" panose="05000000000000000000" pitchFamily="2" charset="2"/>
              <a:buChar char="§"/>
              <a:tabLst>
                <a:tab pos="354965" algn="l"/>
                <a:tab pos="355600" algn="l"/>
              </a:tabLst>
            </a:pPr>
            <a:r>
              <a:rPr lang="en-US" sz="1800" spc="-5" dirty="0">
                <a:solidFill>
                  <a:srgbClr val="4D4D4B"/>
                </a:solidFill>
                <a:latin typeface="Arial"/>
                <a:cs typeface="Arial"/>
              </a:rPr>
              <a:t> Observability: Mesh</a:t>
            </a:r>
          </a:p>
          <a:p>
            <a:pPr marL="12700">
              <a:lnSpc>
                <a:spcPct val="100000"/>
              </a:lnSpc>
              <a:spcBef>
                <a:spcPts val="530"/>
              </a:spcBef>
              <a:buClr>
                <a:srgbClr val="FBB64B"/>
              </a:buClr>
              <a:tabLst>
                <a:tab pos="354965" algn="l"/>
                <a:tab pos="355600" algn="l"/>
              </a:tabLst>
            </a:pPr>
            <a:endParaRPr lang="en-US" sz="1800" spc="-5" dirty="0">
              <a:solidFill>
                <a:srgbClr val="4D4D4B"/>
              </a:solidFill>
              <a:latin typeface="Arial"/>
              <a:cs typeface="Arial"/>
            </a:endParaRPr>
          </a:p>
          <a:p>
            <a:pPr marL="355600" indent="-342900">
              <a:lnSpc>
                <a:spcPct val="100000"/>
              </a:lnSpc>
              <a:spcBef>
                <a:spcPts val="530"/>
              </a:spcBef>
              <a:buClr>
                <a:srgbClr val="FBB64B"/>
              </a:buClr>
              <a:buFont typeface="Wingdings"/>
              <a:buChar char=""/>
              <a:tabLst>
                <a:tab pos="354965" algn="l"/>
                <a:tab pos="355600" algn="l"/>
              </a:tabLst>
            </a:pPr>
            <a:endParaRPr lang="en-US" sz="1800" spc="-5" dirty="0">
              <a:solidFill>
                <a:srgbClr val="4D4D4B"/>
              </a:solidFill>
              <a:latin typeface="Arial"/>
              <a:cs typeface="Arial"/>
            </a:endParaRPr>
          </a:p>
          <a:p>
            <a:pPr marL="355600" indent="-342900">
              <a:lnSpc>
                <a:spcPct val="100000"/>
              </a:lnSpc>
              <a:spcBef>
                <a:spcPts val="530"/>
              </a:spcBef>
              <a:buClr>
                <a:srgbClr val="FBB64B"/>
              </a:buClr>
              <a:buFont typeface="Wingdings"/>
              <a:buChar char=""/>
              <a:tabLst>
                <a:tab pos="354965" algn="l"/>
                <a:tab pos="355600" algn="l"/>
              </a:tabLst>
            </a:pPr>
            <a:endParaRPr lang="es-ES" sz="1800" spc="-5" dirty="0">
              <a:solidFill>
                <a:srgbClr val="4D4D4B"/>
              </a:solidFill>
              <a:latin typeface="Arial"/>
              <a:cs typeface="Arial"/>
            </a:endParaRPr>
          </a:p>
          <a:p>
            <a:pPr marL="355600" indent="-342900">
              <a:lnSpc>
                <a:spcPct val="100000"/>
              </a:lnSpc>
              <a:spcBef>
                <a:spcPts val="530"/>
              </a:spcBef>
              <a:buClr>
                <a:srgbClr val="FBB64B"/>
              </a:buClr>
              <a:buFont typeface="Wingdings"/>
              <a:buChar char=""/>
              <a:tabLst>
                <a:tab pos="354965" algn="l"/>
                <a:tab pos="355600" algn="l"/>
              </a:tabLst>
            </a:pPr>
            <a:endParaRPr lang="en-US" sz="1800" spc="-5" dirty="0">
              <a:solidFill>
                <a:srgbClr val="4D4D4B"/>
              </a:solidFill>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600" y="1028094"/>
            <a:ext cx="7924800" cy="567463"/>
          </a:xfrm>
          <a:prstGeom prst="rect">
            <a:avLst/>
          </a:prstGeom>
        </p:spPr>
        <p:txBody>
          <a:bodyPr vert="horz" wrap="square" lIns="0" tIns="13335" rIns="0" bIns="0" rtlCol="0">
            <a:spAutoFit/>
          </a:bodyPr>
          <a:lstStyle/>
          <a:p>
            <a:pPr marL="297815" indent="-285750">
              <a:spcBef>
                <a:spcPts val="105"/>
              </a:spcBef>
              <a:buClr>
                <a:srgbClr val="FBB64B"/>
              </a:buClr>
              <a:buFont typeface="Wingdings" panose="05000000000000000000" pitchFamily="2" charset="2"/>
              <a:buChar char="§"/>
              <a:tabLst>
                <a:tab pos="299085" algn="l"/>
                <a:tab pos="299720" algn="l"/>
              </a:tabLst>
            </a:pPr>
            <a:r>
              <a:rPr lang="es-419" spc="-5" dirty="0">
                <a:solidFill>
                  <a:srgbClr val="5F6368"/>
                </a:solidFill>
                <a:latin typeface="Roboto" panose="02000000000000000000" pitchFamily="2" charset="0"/>
                <a:cs typeface="Arial"/>
              </a:rPr>
              <a:t>Implementa un retraso en las llamadas para identificar el comportamiento de los microservicios antes las fallas.</a:t>
            </a:r>
            <a:endParaRPr lang="es-PE" spc="-5" dirty="0">
              <a:solidFill>
                <a:srgbClr val="757574"/>
              </a:solidFill>
              <a:latin typeface="Arial"/>
              <a:cs typeface="Arial"/>
            </a:endParaRPr>
          </a:p>
        </p:txBody>
      </p:sp>
      <p:sp>
        <p:nvSpPr>
          <p:cNvPr id="4" name="object 4"/>
          <p:cNvSpPr txBox="1">
            <a:spLocks noGrp="1"/>
          </p:cNvSpPr>
          <p:nvPr>
            <p:ph type="title"/>
          </p:nvPr>
        </p:nvSpPr>
        <p:spPr>
          <a:xfrm>
            <a:off x="415544" y="139065"/>
            <a:ext cx="4537456" cy="443070"/>
          </a:xfrm>
          <a:prstGeom prst="rect">
            <a:avLst/>
          </a:prstGeom>
        </p:spPr>
        <p:txBody>
          <a:bodyPr vert="horz" wrap="square" lIns="0" tIns="12065" rIns="0" bIns="0" rtlCol="0">
            <a:spAutoFit/>
          </a:bodyPr>
          <a:lstStyle/>
          <a:p>
            <a:pPr marL="12700">
              <a:lnSpc>
                <a:spcPct val="100000"/>
              </a:lnSpc>
              <a:spcBef>
                <a:spcPts val="95"/>
              </a:spcBef>
            </a:pPr>
            <a:r>
              <a:rPr lang="es-PE" sz="2800" spc="-5" dirty="0" err="1"/>
              <a:t>Testing</a:t>
            </a:r>
            <a:endParaRPr sz="2800" dirty="0"/>
          </a:p>
        </p:txBody>
      </p:sp>
      <p:pic>
        <p:nvPicPr>
          <p:cNvPr id="5" name="Picture 4">
            <a:extLst>
              <a:ext uri="{FF2B5EF4-FFF2-40B4-BE49-F238E27FC236}">
                <a16:creationId xmlns:a16="http://schemas.microsoft.com/office/drawing/2014/main" id="{AAD2B7BC-4534-417A-9FF7-E0E485E7DB7E}"/>
              </a:ext>
            </a:extLst>
          </p:cNvPr>
          <p:cNvPicPr>
            <a:picLocks noChangeAspect="1"/>
          </p:cNvPicPr>
          <p:nvPr/>
        </p:nvPicPr>
        <p:blipFill>
          <a:blip r:embed="rId2"/>
          <a:stretch>
            <a:fillRect/>
          </a:stretch>
        </p:blipFill>
        <p:spPr>
          <a:xfrm>
            <a:off x="7772400" y="3677812"/>
            <a:ext cx="1042506" cy="1261981"/>
          </a:xfrm>
          <a:prstGeom prst="rect">
            <a:avLst/>
          </a:prstGeom>
        </p:spPr>
      </p:pic>
      <p:sp>
        <p:nvSpPr>
          <p:cNvPr id="2" name="AutoShape 2" descr="Istio">
            <a:extLst>
              <a:ext uri="{FF2B5EF4-FFF2-40B4-BE49-F238E27FC236}">
                <a16:creationId xmlns:a16="http://schemas.microsoft.com/office/drawing/2014/main" id="{566E7268-F821-4829-8F89-445FA7FC70D3}"/>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2050" name="Picture 2" descr="A/B testing on Kubernetes with Istio 0.8 | by Alessandro Valcepina |  vamp.io | Medium">
            <a:extLst>
              <a:ext uri="{FF2B5EF4-FFF2-40B4-BE49-F238E27FC236}">
                <a16:creationId xmlns:a16="http://schemas.microsoft.com/office/drawing/2014/main" id="{43C5232C-1781-4053-9E61-0A9A5E5DF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50470"/>
            <a:ext cx="6962775" cy="316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937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8" name="Rectangle 4">
            <a:extLst>
              <a:ext uri="{FF2B5EF4-FFF2-40B4-BE49-F238E27FC236}">
                <a16:creationId xmlns:a16="http://schemas.microsoft.com/office/drawing/2014/main" id="{CABB71C1-6FC8-4E8D-BC5B-2B540D830766}"/>
              </a:ext>
            </a:extLst>
          </p:cNvPr>
          <p:cNvSpPr>
            <a:spLocks noChangeArrowheads="1"/>
          </p:cNvSpPr>
          <p:nvPr/>
        </p:nvSpPr>
        <p:spPr bwMode="auto">
          <a:xfrm>
            <a:off x="304800" y="4308217"/>
            <a:ext cx="202299"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76CAAC5E-64A1-44A4-BB43-9119338DA20D}"/>
              </a:ext>
            </a:extLst>
          </p:cNvPr>
          <p:cNvSpPr/>
          <p:nvPr/>
        </p:nvSpPr>
        <p:spPr>
          <a:xfrm>
            <a:off x="507099" y="742949"/>
            <a:ext cx="3988701" cy="4430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331B1DA-9B45-4410-AA0B-E61D82B4C9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0750" y="190500"/>
            <a:ext cx="4762500" cy="4762500"/>
          </a:xfrm>
          <a:prstGeom prst="rect">
            <a:avLst/>
          </a:prstGeom>
        </p:spPr>
      </p:pic>
    </p:spTree>
    <p:extLst>
      <p:ext uri="{BB962C8B-B14F-4D97-AF65-F5344CB8AC3E}">
        <p14:creationId xmlns:p14="http://schemas.microsoft.com/office/powerpoint/2010/main" val="1897208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E769FC68-ACAD-418A-842F-6FF7E36A0D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424" y="0"/>
            <a:ext cx="6923151" cy="5143500"/>
          </a:xfrm>
          <a:prstGeom prst="rect">
            <a:avLst/>
          </a:prstGeom>
        </p:spPr>
      </p:pic>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8" name="Rectangle 4">
            <a:extLst>
              <a:ext uri="{FF2B5EF4-FFF2-40B4-BE49-F238E27FC236}">
                <a16:creationId xmlns:a16="http://schemas.microsoft.com/office/drawing/2014/main" id="{CABB71C1-6FC8-4E8D-BC5B-2B540D830766}"/>
              </a:ext>
            </a:extLst>
          </p:cNvPr>
          <p:cNvSpPr>
            <a:spLocks noChangeArrowheads="1"/>
          </p:cNvSpPr>
          <p:nvPr/>
        </p:nvSpPr>
        <p:spPr bwMode="auto">
          <a:xfrm>
            <a:off x="304800" y="4308217"/>
            <a:ext cx="202299"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object 2">
            <a:extLst>
              <a:ext uri="{FF2B5EF4-FFF2-40B4-BE49-F238E27FC236}">
                <a16:creationId xmlns:a16="http://schemas.microsoft.com/office/drawing/2014/main" id="{4C94792F-1FA0-4766-80E0-1457FD86BBF1}"/>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s-PE" sz="2800" spc="-5" dirty="0"/>
              <a:t>Laboratorio</a:t>
            </a:r>
            <a:endParaRPr lang="en-US" sz="2800" spc="-5" dirty="0"/>
          </a:p>
        </p:txBody>
      </p:sp>
    </p:spTree>
    <p:extLst>
      <p:ext uri="{BB962C8B-B14F-4D97-AF65-F5344CB8AC3E}">
        <p14:creationId xmlns:p14="http://schemas.microsoft.com/office/powerpoint/2010/main" val="106517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3B847C9-7B62-4869-8827-DB126C1F0934}"/>
              </a:ext>
            </a:extLst>
          </p:cNvPr>
          <p:cNvSpPr txBox="1">
            <a:spLocks/>
          </p:cNvSpPr>
          <p:nvPr/>
        </p:nvSpPr>
        <p:spPr>
          <a:xfrm>
            <a:off x="415544" y="139065"/>
            <a:ext cx="78902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s-PE" sz="2800" spc="-5" dirty="0" err="1"/>
              <a:t>Observability</a:t>
            </a:r>
            <a:r>
              <a:rPr lang="es-PE" sz="2800" spc="-5" dirty="0"/>
              <a:t>: </a:t>
            </a:r>
            <a:r>
              <a:rPr lang="es-PE" sz="2800" spc="-5" dirty="0" err="1"/>
              <a:t>Tracer</a:t>
            </a:r>
            <a:endParaRPr lang="en-US" sz="2800" spc="-5" dirty="0"/>
          </a:p>
        </p:txBody>
      </p:sp>
      <p:sp>
        <p:nvSpPr>
          <p:cNvPr id="5" name="object 3">
            <a:extLst>
              <a:ext uri="{FF2B5EF4-FFF2-40B4-BE49-F238E27FC236}">
                <a16:creationId xmlns:a16="http://schemas.microsoft.com/office/drawing/2014/main" id="{B486D3F6-E98F-4B43-9064-2FDB7B3CCBD6}"/>
              </a:ext>
            </a:extLst>
          </p:cNvPr>
          <p:cNvSpPr txBox="1"/>
          <p:nvPr/>
        </p:nvSpPr>
        <p:spPr>
          <a:xfrm>
            <a:off x="685800" y="1955706"/>
            <a:ext cx="7664705" cy="1454244"/>
          </a:xfrm>
          <a:prstGeom prst="rect">
            <a:avLst/>
          </a:prstGeom>
        </p:spPr>
        <p:txBody>
          <a:bodyPr vert="horz" wrap="square" lIns="0" tIns="12700" rIns="0" bIns="0" rtlCol="0">
            <a:spAutoFit/>
          </a:bodyPr>
          <a:lstStyle/>
          <a:p>
            <a:pPr marL="469900" marR="82550" lvl="1" algn="ctr">
              <a:spcBef>
                <a:spcPts val="100"/>
              </a:spcBef>
              <a:buClr>
                <a:srgbClr val="FBB64B"/>
              </a:buClr>
              <a:tabLst>
                <a:tab pos="354965" algn="l"/>
                <a:tab pos="355600" algn="l"/>
              </a:tabLst>
            </a:pPr>
            <a:r>
              <a:rPr lang="es-ES" sz="2800" b="0" i="0" dirty="0">
                <a:solidFill>
                  <a:schemeClr val="accent1"/>
                </a:solidFill>
                <a:effectLst/>
                <a:latin typeface="Segoe UI" panose="020B0502040204020203" pitchFamily="34" charset="0"/>
              </a:rPr>
              <a:t>Nos permite observar una representación visual de los flujos de la llamada.</a:t>
            </a:r>
          </a:p>
          <a:p>
            <a:pPr marL="469900" marR="82550" lvl="1">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a:p>
            <a:pPr marL="12700" marR="82550">
              <a:lnSpc>
                <a:spcPct val="100000"/>
              </a:lnSpc>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p:txBody>
      </p:sp>
      <p:pic>
        <p:nvPicPr>
          <p:cNvPr id="6" name="Picture 5">
            <a:extLst>
              <a:ext uri="{FF2B5EF4-FFF2-40B4-BE49-F238E27FC236}">
                <a16:creationId xmlns:a16="http://schemas.microsoft.com/office/drawing/2014/main" id="{CFBBE970-21E8-417D-9F6D-8F39D9CCFE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Tree>
    <p:extLst>
      <p:ext uri="{BB962C8B-B14F-4D97-AF65-F5344CB8AC3E}">
        <p14:creationId xmlns:p14="http://schemas.microsoft.com/office/powerpoint/2010/main" val="167753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3B847C9-7B62-4869-8827-DB126C1F0934}"/>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s-PE" sz="2800" spc="-5" dirty="0" err="1"/>
              <a:t>Observability</a:t>
            </a:r>
            <a:r>
              <a:rPr lang="es-PE" sz="2800" spc="-5" dirty="0"/>
              <a:t>: </a:t>
            </a:r>
            <a:r>
              <a:rPr lang="es-PE" sz="2800" spc="-5" dirty="0" err="1"/>
              <a:t>Tracer</a:t>
            </a:r>
            <a:endParaRPr lang="en-US" sz="2800" spc="-5" dirty="0"/>
          </a:p>
        </p:txBody>
      </p:sp>
      <p:sp>
        <p:nvSpPr>
          <p:cNvPr id="5" name="object 3">
            <a:extLst>
              <a:ext uri="{FF2B5EF4-FFF2-40B4-BE49-F238E27FC236}">
                <a16:creationId xmlns:a16="http://schemas.microsoft.com/office/drawing/2014/main" id="{B486D3F6-E98F-4B43-9064-2FDB7B3CCBD6}"/>
              </a:ext>
            </a:extLst>
          </p:cNvPr>
          <p:cNvSpPr txBox="1"/>
          <p:nvPr/>
        </p:nvSpPr>
        <p:spPr>
          <a:xfrm>
            <a:off x="412495" y="879406"/>
            <a:ext cx="7664705" cy="2595582"/>
          </a:xfrm>
          <a:prstGeom prst="rect">
            <a:avLst/>
          </a:prstGeom>
        </p:spPr>
        <p:txBody>
          <a:bodyPr vert="horz" wrap="square" lIns="0" tIns="12700" rIns="0" bIns="0" rtlCol="0">
            <a:spAutoFit/>
          </a:bodyPr>
          <a:lstStyle/>
          <a:p>
            <a:pPr marL="469900" marR="82550" lvl="1">
              <a:spcBef>
                <a:spcPts val="100"/>
              </a:spcBef>
              <a:buClr>
                <a:srgbClr val="FBB64B"/>
              </a:buClr>
              <a:tabLst>
                <a:tab pos="354965" algn="l"/>
                <a:tab pos="355600" algn="l"/>
              </a:tabLst>
            </a:pPr>
            <a:r>
              <a:rPr lang="es-ES" b="0" i="0" dirty="0">
                <a:solidFill>
                  <a:srgbClr val="4C4C51"/>
                </a:solidFill>
                <a:effectLst/>
                <a:latin typeface="Segoe UI" panose="020B0502040204020203" pitchFamily="34" charset="0"/>
              </a:rPr>
              <a:t>Se utiliza para monitorear y solucionar problemas de sistemas distribuidos basados ​​en microservicios, que incluyen:</a:t>
            </a:r>
          </a:p>
          <a:p>
            <a:pPr marL="469900" marR="82550" lvl="1">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b="0" i="0" dirty="0">
                <a:solidFill>
                  <a:srgbClr val="4C4C51"/>
                </a:solidFill>
                <a:effectLst/>
                <a:latin typeface="Segoe UI" panose="020B0502040204020203" pitchFamily="34" charset="0"/>
              </a:rPr>
              <a:t>Propagación de contexto distribuido</a:t>
            </a: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b="0" i="0" dirty="0">
                <a:solidFill>
                  <a:srgbClr val="4C4C51"/>
                </a:solidFill>
                <a:effectLst/>
                <a:latin typeface="Segoe UI" panose="020B0502040204020203" pitchFamily="34" charset="0"/>
              </a:rPr>
              <a:t>Monitoreo de transacciones distribuidas</a:t>
            </a: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b="0" i="0" dirty="0">
                <a:solidFill>
                  <a:srgbClr val="4C4C51"/>
                </a:solidFill>
                <a:effectLst/>
                <a:latin typeface="Segoe UI" panose="020B0502040204020203" pitchFamily="34" charset="0"/>
              </a:rPr>
              <a:t>Análisis de raíz de la causa</a:t>
            </a: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b="0" i="0" dirty="0">
                <a:solidFill>
                  <a:srgbClr val="4C4C51"/>
                </a:solidFill>
                <a:effectLst/>
                <a:latin typeface="Segoe UI" panose="020B0502040204020203" pitchFamily="34" charset="0"/>
              </a:rPr>
              <a:t>Análisis de dependencia del servicio</a:t>
            </a: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b="0" i="0" dirty="0">
                <a:solidFill>
                  <a:srgbClr val="4C4C51"/>
                </a:solidFill>
                <a:effectLst/>
                <a:latin typeface="Segoe UI" panose="020B0502040204020203" pitchFamily="34" charset="0"/>
              </a:rPr>
              <a:t>Optimización de rendimiento / latencia</a:t>
            </a:r>
          </a:p>
          <a:p>
            <a:pPr marL="12700" marR="82550">
              <a:lnSpc>
                <a:spcPct val="100000"/>
              </a:lnSpc>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p:txBody>
      </p:sp>
      <p:pic>
        <p:nvPicPr>
          <p:cNvPr id="6" name="Picture 5">
            <a:extLst>
              <a:ext uri="{FF2B5EF4-FFF2-40B4-BE49-F238E27FC236}">
                <a16:creationId xmlns:a16="http://schemas.microsoft.com/office/drawing/2014/main" id="{CFBBE970-21E8-417D-9F6D-8F39D9CCFE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Tree>
    <p:extLst>
      <p:ext uri="{BB962C8B-B14F-4D97-AF65-F5344CB8AC3E}">
        <p14:creationId xmlns:p14="http://schemas.microsoft.com/office/powerpoint/2010/main" val="3460363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3B847C9-7B62-4869-8827-DB126C1F0934}"/>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s-PE" sz="2800" spc="-5" dirty="0" err="1"/>
              <a:t>Observability</a:t>
            </a:r>
            <a:r>
              <a:rPr lang="es-PE" sz="2800" spc="-5" dirty="0"/>
              <a:t>: </a:t>
            </a:r>
            <a:r>
              <a:rPr lang="es-PE" sz="2800" spc="-5" dirty="0" err="1"/>
              <a:t>Tracer</a:t>
            </a:r>
            <a:endParaRPr lang="en-US" sz="2800" spc="-5" dirty="0"/>
          </a:p>
        </p:txBody>
      </p:sp>
      <p:sp>
        <p:nvSpPr>
          <p:cNvPr id="5" name="object 3">
            <a:extLst>
              <a:ext uri="{FF2B5EF4-FFF2-40B4-BE49-F238E27FC236}">
                <a16:creationId xmlns:a16="http://schemas.microsoft.com/office/drawing/2014/main" id="{B486D3F6-E98F-4B43-9064-2FDB7B3CCBD6}"/>
              </a:ext>
            </a:extLst>
          </p:cNvPr>
          <p:cNvSpPr txBox="1"/>
          <p:nvPr/>
        </p:nvSpPr>
        <p:spPr>
          <a:xfrm>
            <a:off x="412495" y="879406"/>
            <a:ext cx="7664705" cy="1410643"/>
          </a:xfrm>
          <a:prstGeom prst="rect">
            <a:avLst/>
          </a:prstGeom>
        </p:spPr>
        <p:txBody>
          <a:bodyPr vert="horz" wrap="square" lIns="0" tIns="12700" rIns="0" bIns="0" rtlCol="0">
            <a:spAutoFit/>
          </a:bodyPr>
          <a:lstStyle/>
          <a:p>
            <a:pPr marL="469900" marR="82550" lvl="1">
              <a:spcBef>
                <a:spcPts val="100"/>
              </a:spcBef>
              <a:buClr>
                <a:srgbClr val="FBB64B"/>
              </a:buClr>
              <a:tabLst>
                <a:tab pos="354965" algn="l"/>
                <a:tab pos="355600" algn="l"/>
              </a:tabLst>
            </a:pPr>
            <a:r>
              <a:rPr lang="es-ES" b="0" i="0" dirty="0">
                <a:solidFill>
                  <a:srgbClr val="4C4C51"/>
                </a:solidFill>
                <a:effectLst/>
                <a:latin typeface="Segoe UI" panose="020B0502040204020203" pitchFamily="34" charset="0"/>
              </a:rPr>
              <a:t>La trazabilidad distribuida es muy importante para detectar latencias y problemas en nuestro sistema distribuido y es especialmente útil cuando nuestro sistema se encuentra instalado en distintos data centers o incluso distintas regiones.</a:t>
            </a:r>
          </a:p>
          <a:p>
            <a:pPr marL="12700" marR="82550">
              <a:lnSpc>
                <a:spcPct val="100000"/>
              </a:lnSpc>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p:txBody>
      </p:sp>
      <p:pic>
        <p:nvPicPr>
          <p:cNvPr id="6" name="Picture 5">
            <a:extLst>
              <a:ext uri="{FF2B5EF4-FFF2-40B4-BE49-F238E27FC236}">
                <a16:creationId xmlns:a16="http://schemas.microsoft.com/office/drawing/2014/main" id="{CFBBE970-21E8-417D-9F6D-8F39D9CCFE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Tree>
    <p:extLst>
      <p:ext uri="{BB962C8B-B14F-4D97-AF65-F5344CB8AC3E}">
        <p14:creationId xmlns:p14="http://schemas.microsoft.com/office/powerpoint/2010/main" val="2953641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86CEA"/>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1297</TotalTime>
  <Words>533</Words>
  <Application>Microsoft Office PowerPoint</Application>
  <PresentationFormat>Presentación en pantalla (16:9)</PresentationFormat>
  <Paragraphs>81</Paragraphs>
  <Slides>26</Slides>
  <Notes>18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26</vt:i4>
      </vt:variant>
    </vt:vector>
  </HeadingPairs>
  <TitlesOfParts>
    <vt:vector size="32" baseType="lpstr">
      <vt:lpstr>Arial</vt:lpstr>
      <vt:lpstr>Calibri</vt:lpstr>
      <vt:lpstr>Roboto</vt:lpstr>
      <vt:lpstr>Segoe UI</vt:lpstr>
      <vt:lpstr>Wingdings</vt:lpstr>
      <vt:lpstr>Office Theme</vt:lpstr>
      <vt:lpstr>ADMINISTRADOR DE APLICACIONES </vt:lpstr>
      <vt:lpstr>Presentación de PowerPoint</vt:lpstr>
      <vt:lpstr>Presentación de PowerPoint</vt:lpstr>
      <vt:lpstr>Testing</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Observability: Mesh</vt:lpstr>
      <vt:lpstr>Presentación de PowerPoint</vt:lpstr>
      <vt:lpstr>Presentación de PowerPoint</vt:lpstr>
      <vt:lpstr>Presentación de PowerPoint</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Comenzando a usar los  servicios de AWS</dc:title>
  <dc:creator>Mayron Frank Curay Alvarado</dc:creator>
  <cp:lastModifiedBy>Ivan Cuadros Altamirano</cp:lastModifiedBy>
  <cp:revision>88</cp:revision>
  <dcterms:created xsi:type="dcterms:W3CDTF">2020-08-13T20:32:40Z</dcterms:created>
  <dcterms:modified xsi:type="dcterms:W3CDTF">2022-06-01T02:04:01Z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2017-03-13T00:00:00Z</vt:filetime>
  </property>
  <property fmtid="{D5CDD505-2E9C-101B-9397-08002B2CF9AE}" pid="3" name="Creator">
    <vt:lpwstr>Microsoft® PowerPoint® 2013</vt:lpwstr>
  </property>
  <property fmtid="{D5CDD505-2E9C-101B-9397-08002B2CF9AE}" pid="4" name="LastSaved">
    <vt:filetime>2020-08-13T00:00:00Z</vt:filetime>
  </property>
</Properties>
</file>