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  <p:sldId id="279" r:id="rId15"/>
    <p:sldId id="280" r:id="rId16"/>
    <p:sldId id="267" r:id="rId17"/>
    <p:sldId id="281" r:id="rId18"/>
    <p:sldId id="282" r:id="rId19"/>
    <p:sldId id="268" r:id="rId20"/>
    <p:sldId id="283" r:id="rId21"/>
    <p:sldId id="288" r:id="rId22"/>
    <p:sldId id="290" r:id="rId23"/>
    <p:sldId id="291" r:id="rId24"/>
    <p:sldId id="284" r:id="rId25"/>
    <p:sldId id="285" r:id="rId26"/>
    <p:sldId id="286" r:id="rId27"/>
    <p:sldId id="292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06A14-E3E0-4F6D-9F2B-CECDB838F047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3C11-53BB-482D-BCB7-E5B682808B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57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378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41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66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3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3C11-53BB-482D-BCB7-E5B682808B47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819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923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47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68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791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003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4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3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9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284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4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82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1EE5-5F21-403D-9DDB-BA772B975636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EC80-96E2-432F-8D13-20BCF27E3B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9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CTIC UNI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Análisis Estadístico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3041"/>
            <a:ext cx="9144000" cy="1655762"/>
          </a:xfrm>
        </p:spPr>
        <p:txBody>
          <a:bodyPr/>
          <a:lstStyle/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Octubre 2018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4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Momentos de una variable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Media</a:t>
            </a:r>
          </a:p>
          <a:p>
            <a:pPr algn="just"/>
            <a:endParaRPr lang="es-PE" dirty="0"/>
          </a:p>
          <a:p>
            <a:pPr algn="just"/>
            <a:r>
              <a:rPr lang="es-PE" u="sng" dirty="0" smtClean="0"/>
              <a:t>Varianza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Asimetría</a:t>
            </a:r>
          </a:p>
          <a:p>
            <a:pPr algn="just"/>
            <a:endParaRPr lang="es-PE" dirty="0"/>
          </a:p>
          <a:p>
            <a:pPr algn="just"/>
            <a:r>
              <a:rPr lang="es-PE" dirty="0" err="1" smtClean="0"/>
              <a:t>Kurtosis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grpSp>
        <p:nvGrpSpPr>
          <p:cNvPr id="12" name="Grupo 11"/>
          <p:cNvGrpSpPr/>
          <p:nvPr/>
        </p:nvGrpSpPr>
        <p:grpSpPr>
          <a:xfrm>
            <a:off x="5029201" y="2229960"/>
            <a:ext cx="4686299" cy="2951640"/>
            <a:chOff x="6718300" y="3768883"/>
            <a:chExt cx="2965449" cy="1628617"/>
          </a:xfrm>
        </p:grpSpPr>
        <p:sp>
          <p:nvSpPr>
            <p:cNvPr id="10" name="Forma libre 9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Forma libre 10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4749800" y="5308600"/>
            <a:ext cx="5295900" cy="7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372350" y="2286000"/>
            <a:ext cx="0" cy="297973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7245808" y="5392737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08" y="5392737"/>
                <a:ext cx="25308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46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/>
          <p:cNvCxnSpPr/>
          <p:nvPr/>
        </p:nvCxnSpPr>
        <p:spPr>
          <a:xfrm>
            <a:off x="7498891" y="3314700"/>
            <a:ext cx="584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rot="10800000">
            <a:off x="6693906" y="3314700"/>
            <a:ext cx="584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724703" y="3390901"/>
                <a:ext cx="521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𝑠𝑡𝑑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703" y="3390901"/>
                <a:ext cx="52110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953" r="-11628" b="-65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7498893" y="3406536"/>
                <a:ext cx="521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𝑠𝑡𝑑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93" y="3406536"/>
                <a:ext cx="5211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953" r="-11628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0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Momentos de una variable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Media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Varianza</a:t>
            </a:r>
          </a:p>
          <a:p>
            <a:pPr algn="just"/>
            <a:endParaRPr lang="es-PE" dirty="0"/>
          </a:p>
          <a:p>
            <a:pPr algn="just"/>
            <a:r>
              <a:rPr lang="es-PE" u="sng" dirty="0" smtClean="0"/>
              <a:t>Asimetría</a:t>
            </a:r>
          </a:p>
          <a:p>
            <a:pPr algn="just"/>
            <a:endParaRPr lang="es-PE" dirty="0"/>
          </a:p>
          <a:p>
            <a:pPr algn="just"/>
            <a:r>
              <a:rPr lang="es-PE" dirty="0" err="1" smtClean="0"/>
              <a:t>Kurtosis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sp>
        <p:nvSpPr>
          <p:cNvPr id="6" name="Forma libre 5"/>
          <p:cNvSpPr/>
          <p:nvPr/>
        </p:nvSpPr>
        <p:spPr>
          <a:xfrm>
            <a:off x="8432800" y="4140993"/>
            <a:ext cx="3314700" cy="2311200"/>
          </a:xfrm>
          <a:custGeom>
            <a:avLst/>
            <a:gdLst>
              <a:gd name="connsiteX0" fmla="*/ 0 w 2921000"/>
              <a:gd name="connsiteY0" fmla="*/ 2019502 h 2062545"/>
              <a:gd name="connsiteX1" fmla="*/ 393700 w 2921000"/>
              <a:gd name="connsiteY1" fmla="*/ 1651202 h 2062545"/>
              <a:gd name="connsiteX2" fmla="*/ 825500 w 2921000"/>
              <a:gd name="connsiteY2" fmla="*/ 202 h 2062545"/>
              <a:gd name="connsiteX3" fmla="*/ 1371600 w 2921000"/>
              <a:gd name="connsiteY3" fmla="*/ 1765502 h 2062545"/>
              <a:gd name="connsiteX4" fmla="*/ 2921000 w 2921000"/>
              <a:gd name="connsiteY4" fmla="*/ 2044902 h 20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0" h="2062545">
                <a:moveTo>
                  <a:pt x="0" y="2019502"/>
                </a:moveTo>
                <a:cubicBezTo>
                  <a:pt x="128058" y="2003627"/>
                  <a:pt x="256117" y="1987752"/>
                  <a:pt x="393700" y="1651202"/>
                </a:cubicBezTo>
                <a:cubicBezTo>
                  <a:pt x="531283" y="1314652"/>
                  <a:pt x="662517" y="-18848"/>
                  <a:pt x="825500" y="202"/>
                </a:cubicBezTo>
                <a:cubicBezTo>
                  <a:pt x="988483" y="19252"/>
                  <a:pt x="1022350" y="1424719"/>
                  <a:pt x="1371600" y="1765502"/>
                </a:cubicBezTo>
                <a:cubicBezTo>
                  <a:pt x="1720850" y="2106285"/>
                  <a:pt x="2320925" y="2075593"/>
                  <a:pt x="2921000" y="204490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5101309" y="3811903"/>
            <a:ext cx="4338884" cy="9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5507566" y="1386443"/>
            <a:ext cx="3593640" cy="2311400"/>
            <a:chOff x="6718300" y="3768883"/>
            <a:chExt cx="2965449" cy="1628617"/>
          </a:xfrm>
        </p:grpSpPr>
        <p:sp>
          <p:nvSpPr>
            <p:cNvPr id="19" name="Forma libre 18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Forma libre 19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6861760" y="2449432"/>
                <a:ext cx="772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60" y="2449432"/>
                <a:ext cx="7720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556" r="-9524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/>
          <p:cNvCxnSpPr/>
          <p:nvPr/>
        </p:nvCxnSpPr>
        <p:spPr>
          <a:xfrm>
            <a:off x="8336783" y="6496527"/>
            <a:ext cx="35067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9040152" y="5837731"/>
                <a:ext cx="773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152" y="5837731"/>
                <a:ext cx="7736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512" r="-8661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bre 23"/>
          <p:cNvSpPr/>
          <p:nvPr/>
        </p:nvSpPr>
        <p:spPr>
          <a:xfrm>
            <a:off x="2943125" y="4096658"/>
            <a:ext cx="3314700" cy="2311200"/>
          </a:xfrm>
          <a:custGeom>
            <a:avLst/>
            <a:gdLst>
              <a:gd name="connsiteX0" fmla="*/ 0 w 2921000"/>
              <a:gd name="connsiteY0" fmla="*/ 2019502 h 2062545"/>
              <a:gd name="connsiteX1" fmla="*/ 393700 w 2921000"/>
              <a:gd name="connsiteY1" fmla="*/ 1651202 h 2062545"/>
              <a:gd name="connsiteX2" fmla="*/ 825500 w 2921000"/>
              <a:gd name="connsiteY2" fmla="*/ 202 h 2062545"/>
              <a:gd name="connsiteX3" fmla="*/ 1371600 w 2921000"/>
              <a:gd name="connsiteY3" fmla="*/ 1765502 h 2062545"/>
              <a:gd name="connsiteX4" fmla="*/ 2921000 w 2921000"/>
              <a:gd name="connsiteY4" fmla="*/ 2044902 h 20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0" h="2062545">
                <a:moveTo>
                  <a:pt x="0" y="2019502"/>
                </a:moveTo>
                <a:cubicBezTo>
                  <a:pt x="128058" y="2003627"/>
                  <a:pt x="256117" y="1987752"/>
                  <a:pt x="393700" y="1651202"/>
                </a:cubicBezTo>
                <a:cubicBezTo>
                  <a:pt x="531283" y="1314652"/>
                  <a:pt x="662517" y="-18848"/>
                  <a:pt x="825500" y="202"/>
                </a:cubicBezTo>
                <a:cubicBezTo>
                  <a:pt x="988483" y="19252"/>
                  <a:pt x="1022350" y="1424719"/>
                  <a:pt x="1371600" y="1765502"/>
                </a:cubicBezTo>
                <a:cubicBezTo>
                  <a:pt x="1720850" y="2106285"/>
                  <a:pt x="2320925" y="2075593"/>
                  <a:pt x="2921000" y="2044902"/>
                </a:cubicBezTo>
              </a:path>
            </a:pathLst>
          </a:custGeom>
          <a:noFill/>
          <a:ln w="38100"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/>
          <p:cNvCxnSpPr/>
          <p:nvPr/>
        </p:nvCxnSpPr>
        <p:spPr>
          <a:xfrm>
            <a:off x="2847108" y="6452192"/>
            <a:ext cx="35067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4879429" y="5807631"/>
                <a:ext cx="773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29" y="5807631"/>
                <a:ext cx="7736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724" r="-9449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7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Momentos de una variable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Media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Varianza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Asimetría</a:t>
            </a:r>
          </a:p>
          <a:p>
            <a:pPr algn="just"/>
            <a:endParaRPr lang="es-PE" dirty="0"/>
          </a:p>
          <a:p>
            <a:pPr algn="just"/>
            <a:r>
              <a:rPr lang="es-PE" u="sng" dirty="0" err="1" smtClean="0"/>
              <a:t>Kurtosis</a:t>
            </a:r>
            <a:endParaRPr lang="es-PE" u="sng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grpSp>
        <p:nvGrpSpPr>
          <p:cNvPr id="12" name="Grupo 11"/>
          <p:cNvGrpSpPr/>
          <p:nvPr/>
        </p:nvGrpSpPr>
        <p:grpSpPr>
          <a:xfrm>
            <a:off x="9779179" y="3360260"/>
            <a:ext cx="1816098" cy="2951640"/>
            <a:chOff x="6718300" y="3768883"/>
            <a:chExt cx="2965449" cy="1628617"/>
          </a:xfrm>
        </p:grpSpPr>
        <p:sp>
          <p:nvSpPr>
            <p:cNvPr id="10" name="Forma libre 9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Forma libre 10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Conector recto 13"/>
          <p:cNvCxnSpPr/>
          <p:nvPr/>
        </p:nvCxnSpPr>
        <p:spPr>
          <a:xfrm flipV="1">
            <a:off x="5101309" y="3811903"/>
            <a:ext cx="4338884" cy="9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5507566" y="1386443"/>
            <a:ext cx="3593640" cy="2311400"/>
            <a:chOff x="6718300" y="3768883"/>
            <a:chExt cx="2965449" cy="1628617"/>
          </a:xfrm>
        </p:grpSpPr>
        <p:sp>
          <p:nvSpPr>
            <p:cNvPr id="16" name="Forma libre 15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orma libre 18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627012" y="5059362"/>
            <a:ext cx="4546210" cy="1265237"/>
            <a:chOff x="6718300" y="3768883"/>
            <a:chExt cx="2965449" cy="1628617"/>
          </a:xfrm>
        </p:grpSpPr>
        <p:sp>
          <p:nvSpPr>
            <p:cNvPr id="21" name="Forma libre 20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Forma libre 21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9444885" y="6438899"/>
            <a:ext cx="23637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2459885" y="6426200"/>
            <a:ext cx="4937866" cy="12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861760" y="2449432"/>
                <a:ext cx="817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60" y="2449432"/>
                <a:ext cx="81798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955" r="-8209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4427106" y="5576134"/>
                <a:ext cx="819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106" y="5576134"/>
                <a:ext cx="81958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889" r="-8889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10308064" y="5457348"/>
                <a:ext cx="819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64" y="5457348"/>
                <a:ext cx="8195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955" r="-8955" b="-65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Análisis Estadístico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Análisis </a:t>
            </a:r>
            <a:r>
              <a:rPr lang="es-PE" dirty="0" err="1" smtClean="0"/>
              <a:t>Univariado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3041"/>
            <a:ext cx="9144000" cy="1655762"/>
          </a:xfrm>
        </p:spPr>
        <p:txBody>
          <a:bodyPr/>
          <a:lstStyle/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Octubre 2018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 smtClean="0"/>
              <a:t>Univariado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Se analizan las características de una variable a la vez, es decir no se analiza la relación que pueda existir entre variables.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El análisis </a:t>
            </a:r>
            <a:r>
              <a:rPr lang="es-PE" dirty="0" err="1" smtClean="0"/>
              <a:t>univariado</a:t>
            </a:r>
            <a:r>
              <a:rPr lang="es-PE" dirty="0" smtClean="0"/>
              <a:t> aporta un mayor entendimiento de la variable y nos da sensibilidad a la información que estamos utilizando.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81" y="4568192"/>
            <a:ext cx="4172874" cy="17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 smtClean="0"/>
              <a:t>Univariado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Para variables continuas: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Medidas de tendencia central: media, mediana y moda.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Medidas de dispersión: rango, desviación estándar y varianza.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Percentiles.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Momentos de la variable.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dirty="0"/>
          </a:p>
          <a:p>
            <a:pPr algn="just"/>
            <a:r>
              <a:rPr lang="es-PE" dirty="0" smtClean="0"/>
              <a:t>Para variables discretas: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Frecuencias.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Porcentajes.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Número de categorías.</a:t>
            </a:r>
            <a:endParaRPr lang="es-PE" dirty="0"/>
          </a:p>
          <a:p>
            <a:pPr algn="just"/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t="6870" r="2875" b="5242"/>
          <a:stretch/>
        </p:blipFill>
        <p:spPr>
          <a:xfrm>
            <a:off x="5884433" y="3488355"/>
            <a:ext cx="5620628" cy="26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Análisis Estadístico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Análisis </a:t>
            </a:r>
            <a:r>
              <a:rPr lang="es-PE" dirty="0" err="1" smtClean="0"/>
              <a:t>Bivariado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3041"/>
            <a:ext cx="9144000" cy="1655762"/>
          </a:xfrm>
        </p:spPr>
        <p:txBody>
          <a:bodyPr/>
          <a:lstStyle/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Octubre 2018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1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 smtClean="0"/>
              <a:t>Bivariado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Se analiza la relación que pueda existir entre dos variables (variables independientes vs variable independiente).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El análisis </a:t>
            </a:r>
            <a:r>
              <a:rPr lang="es-PE" dirty="0" err="1" smtClean="0"/>
              <a:t>bivariado</a:t>
            </a:r>
            <a:r>
              <a:rPr lang="es-PE" dirty="0" smtClean="0"/>
              <a:t> nos permite determinar que variables independientes son buenas </a:t>
            </a:r>
            <a:r>
              <a:rPr lang="es-PE" dirty="0" err="1" smtClean="0"/>
              <a:t>predictoras</a:t>
            </a:r>
            <a:r>
              <a:rPr lang="es-PE" dirty="0" smtClean="0"/>
              <a:t> de la variable dependiente.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Adicionalmente, nos da entendimiento de la forma funcional existente entre la variable independiente y la dependiente.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21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/>
              <a:t>B</a:t>
            </a:r>
            <a:r>
              <a:rPr lang="es-PE" dirty="0" err="1" smtClean="0"/>
              <a:t>ivariado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Para variables continuas: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Coeficiente de correlación (Pearson).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Regresiones simples.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err="1" smtClean="0"/>
              <a:t>Discretización</a:t>
            </a:r>
            <a:r>
              <a:rPr lang="es-PE" dirty="0" smtClean="0"/>
              <a:t>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dirty="0"/>
          </a:p>
          <a:p>
            <a:pPr algn="just"/>
            <a:r>
              <a:rPr lang="es-PE" dirty="0" smtClean="0"/>
              <a:t>Para variables discretas:</a:t>
            </a:r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dirty="0" smtClean="0"/>
              <a:t>Tablas de doble entrada.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dirty="0"/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48" y="2182876"/>
            <a:ext cx="5569030" cy="36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Análisis Estadístico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Inferencia Estadística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24000" y="4803041"/>
            <a:ext cx="9144000" cy="1655762"/>
          </a:xfrm>
        </p:spPr>
        <p:txBody>
          <a:bodyPr/>
          <a:lstStyle/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Octubre 2018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5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816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7300" dirty="0" smtClean="0"/>
              <a:t>Análisis Estadístico</a:t>
            </a:r>
            <a:br>
              <a:rPr lang="es-PE" sz="7300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Conceptos Básicos</a:t>
            </a:r>
            <a:endParaRPr lang="es-PE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24000" y="48030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mtClean="0"/>
              <a:t>José W. Araujo B.</a:t>
            </a:r>
          </a:p>
          <a:p>
            <a:endParaRPr lang="es-PE" smtClean="0"/>
          </a:p>
          <a:p>
            <a:r>
              <a:rPr lang="es-PE" smtClean="0"/>
              <a:t>Octubre 2018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79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Inferencia Estadística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Proceso mediante el cual se sacan conclusiones sobre una población, a partir de la información obtenida en una muestra representativa.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sp>
        <p:nvSpPr>
          <p:cNvPr id="4" name="Elipse 3"/>
          <p:cNvSpPr/>
          <p:nvPr/>
        </p:nvSpPr>
        <p:spPr>
          <a:xfrm>
            <a:off x="1243083" y="3147162"/>
            <a:ext cx="3439236" cy="313898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 curvada hacia abajo 4"/>
          <p:cNvSpPr/>
          <p:nvPr/>
        </p:nvSpPr>
        <p:spPr>
          <a:xfrm>
            <a:off x="4913194" y="3507478"/>
            <a:ext cx="3226841" cy="450376"/>
          </a:xfrm>
          <a:prstGeom prst="curvedDownArrow">
            <a:avLst>
              <a:gd name="adj1" fmla="val 25000"/>
              <a:gd name="adj2" fmla="val 50000"/>
              <a:gd name="adj3" fmla="val 2803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8370910" y="3802253"/>
            <a:ext cx="1351129" cy="21154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izquierda 6"/>
          <p:cNvSpPr/>
          <p:nvPr/>
        </p:nvSpPr>
        <p:spPr>
          <a:xfrm>
            <a:off x="4913194" y="5718413"/>
            <a:ext cx="3226841" cy="354843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2218898" y="3492986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Población</a:t>
            </a:r>
            <a:endParaRPr lang="es-PE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302671" y="4206014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Muestra</a:t>
            </a:r>
            <a:endParaRPr lang="es-PE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48692" y="3058032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Muestreo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86650" y="5349081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i="1" dirty="0" smtClean="0"/>
              <a:t>INFERENCIA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38845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de Hipótesis: Tipos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Pruebas de igualdad: dos colas.</a:t>
            </a:r>
          </a:p>
          <a:p>
            <a:pPr algn="just"/>
            <a:endParaRPr lang="es-PE" dirty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marL="914400" lvl="1" indent="-457200" algn="just">
              <a:buAutoNum type="arabicPeriod"/>
            </a:pPr>
            <a:endParaRPr lang="es-PE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42" y="2753519"/>
            <a:ext cx="4362450" cy="2495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de Hipótesis: Tipos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Pruebas de desigualdad: una cola izquierda</a:t>
            </a:r>
            <a:endParaRPr lang="es-PE" dirty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marL="914400" lvl="1" indent="-457200" algn="just">
              <a:buAutoNum type="arabicPeriod"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42" y="2758281"/>
            <a:ext cx="4343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de Hipótesis: Tipos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Pruebas de desigualdad: una cola derecha</a:t>
            </a:r>
            <a:endParaRPr lang="es-PE" dirty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marL="914400" lvl="1" indent="-457200" algn="just">
              <a:buAutoNum type="arabicPeriod"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3605366"/>
                <a:ext cx="23068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P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25" y="4109635"/>
                <a:ext cx="230689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42" y="2758281"/>
            <a:ext cx="4362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de Hipótesis: Procedimiento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just">
              <a:buAutoNum type="arabicPeriod"/>
            </a:pPr>
            <a:r>
              <a:rPr lang="es-PE" sz="2800" dirty="0" smtClean="0"/>
              <a:t>Se plantean la hipótesis nula (se busca rechazar) y la alternativa.</a:t>
            </a:r>
          </a:p>
          <a:p>
            <a:pPr marL="914400" lvl="1" indent="-457200" algn="just">
              <a:buAutoNum type="arabicPeriod"/>
            </a:pPr>
            <a:endParaRPr lang="es-PE" sz="2800" dirty="0" smtClean="0"/>
          </a:p>
          <a:p>
            <a:pPr marL="914400" lvl="1" indent="-457200" algn="just">
              <a:buAutoNum type="arabicPeriod"/>
            </a:pPr>
            <a:r>
              <a:rPr lang="es-PE" sz="2800" dirty="0" smtClean="0"/>
              <a:t>Se selecciona el nivel de significancia (alfa).</a:t>
            </a:r>
          </a:p>
          <a:p>
            <a:pPr marL="914400" lvl="1" indent="-457200" algn="just">
              <a:buAutoNum type="arabicPeriod"/>
            </a:pPr>
            <a:endParaRPr lang="es-PE" sz="2800" dirty="0" smtClean="0"/>
          </a:p>
          <a:p>
            <a:pPr marL="914400" lvl="1" indent="-457200" algn="just">
              <a:buAutoNum type="arabicPeriod"/>
            </a:pPr>
            <a:r>
              <a:rPr lang="es-PE" sz="2800" dirty="0" smtClean="0"/>
              <a:t>Se identifica el estadístico adecuado.</a:t>
            </a:r>
          </a:p>
          <a:p>
            <a:pPr marL="914400" lvl="1" indent="-457200" algn="just">
              <a:buAutoNum type="arabicPeriod"/>
            </a:pPr>
            <a:endParaRPr lang="es-PE" sz="2800" dirty="0" smtClean="0"/>
          </a:p>
          <a:p>
            <a:pPr marL="914400" lvl="1" indent="-457200" algn="just">
              <a:buAutoNum type="arabicPeriod"/>
            </a:pPr>
            <a:r>
              <a:rPr lang="es-PE" sz="2800" dirty="0" smtClean="0"/>
              <a:t>Regla de decisión.</a:t>
            </a:r>
          </a:p>
          <a:p>
            <a:pPr marL="914400" lvl="1" indent="-457200" algn="just">
              <a:buAutoNum type="arabicPeriod"/>
            </a:pPr>
            <a:endParaRPr lang="es-PE" sz="2800" dirty="0" smtClean="0"/>
          </a:p>
          <a:p>
            <a:pPr marL="914400" lvl="1" indent="-457200" algn="just">
              <a:buAutoNum type="arabicPeriod"/>
            </a:pPr>
            <a:r>
              <a:rPr lang="es-PE" sz="2800" dirty="0" smtClean="0"/>
              <a:t>Conclusión.</a:t>
            </a:r>
          </a:p>
          <a:p>
            <a:pPr marL="914400" lvl="1" indent="-457200" algn="just">
              <a:buAutoNum type="arabicPeriod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0169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Intervalos de confianza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Es un rango de valores donde los números son estadísticamente equivalentes al valor central del intervalo.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En términos generales un intervalo se construye:</a:t>
            </a:r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0" y="4339989"/>
                <a:ext cx="12192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32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d>
                        <m:dPr>
                          <m:ctrlPr>
                            <a:rPr lang="es-P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sz="3200" b="0" i="1" smtClean="0">
                          <a:latin typeface="Cambria Math" panose="02040503050406030204" pitchFamily="18" charset="0"/>
                        </a:rPr>
                        <m:t>:          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</m:t>
                      </m:r>
                      <m:sSub>
                        <m:sSubPr>
                          <m:ctrlPr>
                            <a:rPr lang="es-P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PE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</m:sSub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𝑠𝑡𝑑𝑒𝑣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P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acc>
                        <m:accPr>
                          <m:chr m:val="̅"/>
                          <m:ctrlPr>
                            <a:rPr lang="es-PE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PE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</m:t>
                      </m:r>
                      <m:sSub>
                        <m:sSubPr>
                          <m:ctrlPr>
                            <a:rPr lang="es-P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PE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1−∝</m:t>
                          </m:r>
                        </m:sub>
                      </m:sSub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𝑠𝑡𝑑𝑒𝑣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P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9989"/>
                <a:ext cx="1219200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Predicción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Entenderemos por predicción a la aplicación de nuestro modelo. </a:t>
            </a:r>
            <a:endParaRPr lang="es-PE" dirty="0"/>
          </a:p>
          <a:p>
            <a:pPr algn="just"/>
            <a:endParaRPr lang="es-PE" dirty="0" smtClean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83" y="3279658"/>
            <a:ext cx="2935617" cy="1814745"/>
          </a:xfrm>
          <a:prstGeom prst="rect">
            <a:avLst/>
          </a:prstGeom>
        </p:spPr>
      </p:pic>
      <p:sp>
        <p:nvSpPr>
          <p:cNvPr id="6" name="Flecha doblada 5"/>
          <p:cNvSpPr/>
          <p:nvPr/>
        </p:nvSpPr>
        <p:spPr>
          <a:xfrm>
            <a:off x="1810441" y="3922598"/>
            <a:ext cx="1118901" cy="1784573"/>
          </a:xfrm>
          <a:prstGeom prst="ben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61556" y="5635730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28008" y="5635730"/>
            <a:ext cx="543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6351544" y="3844130"/>
            <a:ext cx="1042987" cy="685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/>
          <p:cNvSpPr txBox="1"/>
          <p:nvPr/>
        </p:nvSpPr>
        <p:spPr>
          <a:xfrm>
            <a:off x="3522385" y="2775389"/>
            <a:ext cx="221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7650075" y="3725365"/>
            <a:ext cx="2335896" cy="92333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590537" y="2696937"/>
            <a:ext cx="4549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55404" y="5030281"/>
            <a:ext cx="33252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predicción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echa abajo 15"/>
          <p:cNvSpPr/>
          <p:nvPr/>
        </p:nvSpPr>
        <p:spPr>
          <a:xfrm>
            <a:off x="8704280" y="3329113"/>
            <a:ext cx="227486" cy="21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abajo 16"/>
          <p:cNvSpPr/>
          <p:nvPr/>
        </p:nvSpPr>
        <p:spPr>
          <a:xfrm>
            <a:off x="8704280" y="4823612"/>
            <a:ext cx="227486" cy="21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8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Predicción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Las principales fuentes del error de predicción son:</a:t>
            </a:r>
          </a:p>
          <a:p>
            <a:pPr algn="just"/>
            <a:endParaRPr lang="es-PE" dirty="0" smtClean="0"/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sz="2800" dirty="0" smtClean="0"/>
              <a:t>La propia naturaleza del modelo (componentes aleatorios).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sz="2800" dirty="0" smtClean="0"/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sz="2800" dirty="0" smtClean="0"/>
              <a:t>Variabilidad en los coeficientes o relaciones estimadas.</a:t>
            </a:r>
          </a:p>
          <a:p>
            <a:pPr lvl="1" algn="just">
              <a:buFont typeface="Calibri" panose="020F0502020204030204" pitchFamily="34" charset="0"/>
              <a:buChar char="‒"/>
            </a:pPr>
            <a:endParaRPr lang="es-PE" sz="2800" dirty="0" smtClean="0"/>
          </a:p>
          <a:p>
            <a:pPr lvl="1" algn="just">
              <a:buFont typeface="Calibri" panose="020F0502020204030204" pitchFamily="34" charset="0"/>
              <a:buChar char="‒"/>
            </a:pPr>
            <a:r>
              <a:rPr lang="es-PE" sz="2800" dirty="0" smtClean="0"/>
              <a:t>Error en el pronóstico de las variables independientes.</a:t>
            </a:r>
            <a:endParaRPr lang="es-PE" sz="2800" dirty="0"/>
          </a:p>
          <a:p>
            <a:pPr marL="0" indent="0" algn="just">
              <a:buNone/>
            </a:pP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24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Esperanza matemática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 esperanza matemática es el valor esperado o la media de una variable aleatoria.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Propiedades:</a:t>
            </a:r>
          </a:p>
          <a:p>
            <a:pPr marL="0" indent="0" algn="just">
              <a:buNone/>
            </a:pPr>
            <a:r>
              <a:rPr lang="es-PE" dirty="0" smtClean="0"/>
              <a:t>Sean: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413261" y="2702630"/>
                <a:ext cx="736547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𝑑𝑜𝑛𝑑𝑒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𝑝𝑟𝑜𝑏𝑎𝑏𝑖𝑙𝑖𝑑𝑎𝑑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𝑝𝑎𝑟𝑡𝑖𝑐𝑖𝑝𝑎𝑐𝑖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61" y="2702630"/>
                <a:ext cx="7365478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140992" y="3567350"/>
                <a:ext cx="591001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acc>
                        <m:accPr>
                          <m:chr m:val="̅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992" y="3567350"/>
                <a:ext cx="5910016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09258" y="5824347"/>
                <a:ext cx="966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58" y="5824347"/>
                <a:ext cx="9669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660" r="-2516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140365" y="4873094"/>
                <a:ext cx="164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𝑐𝑜𝑛𝑠𝑡𝑎𝑛𝑡𝑒𝑠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65" y="4873094"/>
                <a:ext cx="164250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81" r="-2593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2140365" y="5146530"/>
                <a:ext cx="149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65" y="5146530"/>
                <a:ext cx="14904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41" r="-3265" b="-23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4326152" y="5824345"/>
                <a:ext cx="1562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52" y="5824345"/>
                <a:ext cx="156215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125" t="-2174" r="-5078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638275" y="5824345"/>
                <a:ext cx="2976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𝑏𝐸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75" y="5824345"/>
                <a:ext cx="29761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34" t="-2174" r="-2459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Varianza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 varianza es una medida de dispersión con respecto a la media.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Propiedades</a:t>
            </a:r>
          </a:p>
          <a:p>
            <a:pPr marL="0" indent="0" algn="just">
              <a:buNone/>
            </a:pPr>
            <a:r>
              <a:rPr lang="es-PE" dirty="0" smtClean="0"/>
              <a:t>Sean: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982053" y="2323217"/>
                <a:ext cx="822789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E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𝑑𝑜𝑛𝑑𝑒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𝑒𝑠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𝑝𝑟𝑜𝑏𝑎𝑏𝑖𝑙𝑖𝑑𝑎𝑑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𝑝𝑎𝑟𝑡𝑖𝑐𝑖𝑝𝑎𝑐𝑖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53" y="2323217"/>
                <a:ext cx="8227893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972939" y="4486733"/>
                <a:ext cx="164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𝑐𝑜𝑛𝑠𝑡𝑎𝑛𝑡𝑒𝑠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939" y="4486733"/>
                <a:ext cx="16425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87" r="-2602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972939" y="4760169"/>
                <a:ext cx="1490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939" y="4760169"/>
                <a:ext cx="14904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49" r="-3689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557740" y="5465589"/>
                <a:ext cx="1175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40" y="5465589"/>
                <a:ext cx="117532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04" r="-4688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557740" y="6031379"/>
                <a:ext cx="2103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40" y="6031379"/>
                <a:ext cx="210320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9" t="-4348" r="-3478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519345" y="5396425"/>
                <a:ext cx="4304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b="0" dirty="0" smtClean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45" y="5396425"/>
                <a:ext cx="430419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3" t="-2174" r="-1558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5519345" y="6031379"/>
                <a:ext cx="5271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s-P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abcov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P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b="0" dirty="0" smtClean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45" y="6031379"/>
                <a:ext cx="52715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1" t="-4348" r="-1156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2884510" y="3103588"/>
                <a:ext cx="64229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10" y="3103588"/>
                <a:ext cx="6422977" cy="7562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Covarianza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La covarianza es una medida del grado de asociación lineal entre dos variables.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 mayor valor absoluto de la covarianza, mayor grado de asociación lineal.</a:t>
            </a:r>
          </a:p>
          <a:p>
            <a:pPr algn="just"/>
            <a:r>
              <a:rPr lang="es-PE" dirty="0" smtClean="0"/>
              <a:t>El signo de la covarianza indica sí la relación lineal es positiva o negativa.</a:t>
            </a:r>
          </a:p>
          <a:p>
            <a:pPr algn="just"/>
            <a:r>
              <a:rPr lang="es-PE" dirty="0" smtClean="0"/>
              <a:t>Covarianza igual a cero refleja la no existencia de asociación lineal.</a:t>
            </a:r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441476" y="2535204"/>
                <a:ext cx="33090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476" y="2535204"/>
                <a:ext cx="33090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838796" y="3503648"/>
                <a:ext cx="2514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&lt;−∞,</m:t>
                      </m:r>
                      <m: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∞&gt;</m:t>
                      </m:r>
                    </m:oMath>
                  </m:oMathPara>
                </a14:m>
                <a:endParaRPr lang="es-PE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96" y="3503648"/>
                <a:ext cx="251440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71" r="-1456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Coeficiente de correlación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PE" dirty="0" smtClean="0"/>
              <a:t>El coeficiente de correlación es una medida del grado de asociación lineal entre dos variables. Es una covarianza estandarizada.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Un valor de -1, indica perfecta correlación lineal negativa.</a:t>
            </a:r>
          </a:p>
          <a:p>
            <a:pPr algn="just"/>
            <a:r>
              <a:rPr lang="es-PE" dirty="0" smtClean="0"/>
              <a:t>Un valor de 0, indica la no existencia de correlación lineal.</a:t>
            </a:r>
          </a:p>
          <a:p>
            <a:pPr algn="just"/>
            <a:r>
              <a:rPr lang="es-PE" dirty="0" smtClean="0"/>
              <a:t>Un valor de 1, indica perfecta correlación lineal positiva.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 mayor valor absoluto del coeficiente, mayor es el grado de asociación lineal. El signo hace referencia a si la correlación es positiva o negativa.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812796" y="2538712"/>
                <a:ext cx="256640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96" y="2538712"/>
                <a:ext cx="2566408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171452" y="3416664"/>
                <a:ext cx="1849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es-PE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452" y="3416664"/>
                <a:ext cx="184909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16" t="-2174" r="-4276" b="-369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9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Probabilidad condicional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Probabilidad de un evento dado otro evento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Algunas propiedades: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PE" dirty="0" smtClean="0"/>
              <a:t>X e Y son eventos independientes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s-PE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PE" dirty="0" smtClean="0"/>
              <a:t>X e Y son eventos mutuamente excluyentes</a:t>
            </a:r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705612" y="2707569"/>
                <a:ext cx="200234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12" y="2707569"/>
                <a:ext cx="2002343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709619" y="3691280"/>
                <a:ext cx="199432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19" y="3691280"/>
                <a:ext cx="1994329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199199" y="3194456"/>
                <a:ext cx="254261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s-PE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199" y="3194456"/>
                <a:ext cx="2542619" cy="586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eurón 6"/>
          <p:cNvSpPr/>
          <p:nvPr/>
        </p:nvSpPr>
        <p:spPr>
          <a:xfrm>
            <a:off x="4536488" y="3327599"/>
            <a:ext cx="896645" cy="3288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827685" y="5286672"/>
                <a:ext cx="3303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685" y="5286672"/>
                <a:ext cx="33033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92" t="-2174" r="-554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8099728" y="5286672"/>
                <a:ext cx="2425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28" y="5286672"/>
                <a:ext cx="242560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10" t="-2174" r="-3015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792019" y="6198964"/>
                <a:ext cx="1374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19" y="6198964"/>
                <a:ext cx="137467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40" r="-4867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heurón 11"/>
          <p:cNvSpPr/>
          <p:nvPr/>
        </p:nvSpPr>
        <p:spPr>
          <a:xfrm>
            <a:off x="6696732" y="5260730"/>
            <a:ext cx="896645" cy="3288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Cheurón 12"/>
          <p:cNvSpPr/>
          <p:nvPr/>
        </p:nvSpPr>
        <p:spPr>
          <a:xfrm>
            <a:off x="6696732" y="6034523"/>
            <a:ext cx="896645" cy="3288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8099728" y="6064145"/>
                <a:ext cx="2486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28" y="6064145"/>
                <a:ext cx="248651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61" t="-2222" r="-2941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Probabilidad total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 probabilidad de un evento es la sumatoria de las probabilidades dados eventos individuales por la probabilidad del evento individual.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Por lo tanto: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726393" y="3019298"/>
                <a:ext cx="275953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s-P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93" y="3019298"/>
                <a:ext cx="2759537" cy="670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726393" y="5106383"/>
                <a:ext cx="286238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s-PE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m:rPr>
                                      <m:nor/>
                                    </m:rPr>
                                    <a:rPr lang="es-PE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93" y="5106383"/>
                <a:ext cx="2862387" cy="586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Momentos de una variable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u="sng" dirty="0" smtClean="0"/>
              <a:t>Media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Varianza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Asimetría</a:t>
            </a:r>
          </a:p>
          <a:p>
            <a:pPr algn="just"/>
            <a:endParaRPr lang="es-PE" dirty="0"/>
          </a:p>
          <a:p>
            <a:pPr algn="just"/>
            <a:r>
              <a:rPr lang="es-PE" dirty="0" err="1" smtClean="0"/>
              <a:t>Kurtosis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grpSp>
        <p:nvGrpSpPr>
          <p:cNvPr id="12" name="Grupo 11"/>
          <p:cNvGrpSpPr/>
          <p:nvPr/>
        </p:nvGrpSpPr>
        <p:grpSpPr>
          <a:xfrm>
            <a:off x="5029201" y="2229960"/>
            <a:ext cx="4686299" cy="2951640"/>
            <a:chOff x="6718300" y="3768883"/>
            <a:chExt cx="2965449" cy="1628617"/>
          </a:xfrm>
        </p:grpSpPr>
        <p:sp>
          <p:nvSpPr>
            <p:cNvPr id="10" name="Forma libre 9"/>
            <p:cNvSpPr/>
            <p:nvPr/>
          </p:nvSpPr>
          <p:spPr>
            <a:xfrm>
              <a:off x="6718300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Forma libre 10"/>
            <p:cNvSpPr>
              <a:spLocks/>
            </p:cNvSpPr>
            <p:nvPr/>
          </p:nvSpPr>
          <p:spPr>
            <a:xfrm>
              <a:off x="7956549" y="3768883"/>
              <a:ext cx="1727200" cy="1628617"/>
            </a:xfrm>
            <a:custGeom>
              <a:avLst/>
              <a:gdLst>
                <a:gd name="connsiteX0" fmla="*/ 0 w 1727200"/>
                <a:gd name="connsiteY0" fmla="*/ 1628617 h 1628617"/>
                <a:gd name="connsiteX1" fmla="*/ 635000 w 1727200"/>
                <a:gd name="connsiteY1" fmla="*/ 1336517 h 1628617"/>
                <a:gd name="connsiteX2" fmla="*/ 1244600 w 1727200"/>
                <a:gd name="connsiteY2" fmla="*/ 117317 h 1628617"/>
                <a:gd name="connsiteX3" fmla="*/ 1727200 w 1727200"/>
                <a:gd name="connsiteY3" fmla="*/ 117317 h 16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628617">
                  <a:moveTo>
                    <a:pt x="0" y="1628617"/>
                  </a:moveTo>
                  <a:cubicBezTo>
                    <a:pt x="213783" y="1608508"/>
                    <a:pt x="427567" y="1588400"/>
                    <a:pt x="635000" y="1336517"/>
                  </a:cubicBezTo>
                  <a:cubicBezTo>
                    <a:pt x="842433" y="1084634"/>
                    <a:pt x="1062567" y="320517"/>
                    <a:pt x="1244600" y="117317"/>
                  </a:cubicBezTo>
                  <a:cubicBezTo>
                    <a:pt x="1426633" y="-85883"/>
                    <a:pt x="1576916" y="15717"/>
                    <a:pt x="1727200" y="117317"/>
                  </a:cubicBezTo>
                </a:path>
              </a:pathLst>
            </a:custGeom>
            <a:noFill/>
            <a:ln w="38100"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4749800" y="5308600"/>
            <a:ext cx="5295900" cy="7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372350" y="2286000"/>
            <a:ext cx="0" cy="297973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7245808" y="5392737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08" y="5392737"/>
                <a:ext cx="25308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46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9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5527</TotalTime>
  <Words>733</Words>
  <Application>Microsoft Office PowerPoint</Application>
  <PresentationFormat>Panorámica</PresentationFormat>
  <Paragraphs>238</Paragraphs>
  <Slides>27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Tema de Office</vt:lpstr>
      <vt:lpstr> CTIC UNI  Análisis Estadístico</vt:lpstr>
      <vt:lpstr> Análisis Estadístico  Conceptos Básicos</vt:lpstr>
      <vt:lpstr>Esperanza matemática</vt:lpstr>
      <vt:lpstr>Varianza</vt:lpstr>
      <vt:lpstr>Covarianza</vt:lpstr>
      <vt:lpstr>Coeficiente de correlación</vt:lpstr>
      <vt:lpstr>Probabilidad condicional</vt:lpstr>
      <vt:lpstr>Probabilidad total</vt:lpstr>
      <vt:lpstr>Momentos de una variable</vt:lpstr>
      <vt:lpstr>Momentos de una variable</vt:lpstr>
      <vt:lpstr>Momentos de una variable</vt:lpstr>
      <vt:lpstr>Momentos de una variable</vt:lpstr>
      <vt:lpstr> Análisis Estadístico  Análisis Univariado</vt:lpstr>
      <vt:lpstr>Análisis Univariado</vt:lpstr>
      <vt:lpstr>Análisis Univariado</vt:lpstr>
      <vt:lpstr> Análisis Estadístico  Análisis Bivariado</vt:lpstr>
      <vt:lpstr>Análisis Bivariado</vt:lpstr>
      <vt:lpstr>Análisis Bivariado</vt:lpstr>
      <vt:lpstr> Análisis Estadístico  Inferencia Estadística</vt:lpstr>
      <vt:lpstr>Inferencia Estadística</vt:lpstr>
      <vt:lpstr>Pruebas de Hipótesis: Tipos</vt:lpstr>
      <vt:lpstr>Pruebas de Hipótesis: Tipos</vt:lpstr>
      <vt:lpstr>Pruebas de Hipótesis: Tipos</vt:lpstr>
      <vt:lpstr>Pruebas de Hipótesis: Procedimiento</vt:lpstr>
      <vt:lpstr>Intervalos de confianza</vt:lpstr>
      <vt:lpstr>Predicción</vt:lpstr>
      <vt:lpstr>Predicción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Econometría: Una aproximación práctica desde las aulas</dc:title>
  <dc:creator>Usuario</dc:creator>
  <cp:lastModifiedBy>Usuario</cp:lastModifiedBy>
  <cp:revision>34</cp:revision>
  <dcterms:created xsi:type="dcterms:W3CDTF">2018-03-21T07:28:55Z</dcterms:created>
  <dcterms:modified xsi:type="dcterms:W3CDTF">2018-10-22T02:19:07Z</dcterms:modified>
</cp:coreProperties>
</file>