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66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1282" autoAdjust="0"/>
  </p:normalViewPr>
  <p:slideViewPr>
    <p:cSldViewPr snapToGrid="0">
      <p:cViewPr>
        <p:scale>
          <a:sx n="75" d="100"/>
          <a:sy n="75" d="100"/>
        </p:scale>
        <p:origin x="1256" y="368"/>
      </p:cViewPr>
      <p:guideLst>
        <p:guide orient="horz" pos="867"/>
        <p:guide pos="66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1F22D-282C-4631-B423-F29126DD61A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A09BD-B989-442C-9702-1BA253B3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A09BD-B989-442C-9702-1BA253B3E8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84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Web of Things aims to enhance the integration and interoperability of physical assets within the digital ecosystem. However, several challenges remain:</a:t>
            </a:r>
          </a:p>
          <a:p>
            <a:r>
              <a:rPr lang="en-US" b="1" dirty="0"/>
              <a:t>Standardization</a:t>
            </a:r>
            <a:r>
              <a:rPr lang="en-US" dirty="0"/>
              <a:t>: Physical devices often lack consistent standards, making integration difficult across manufacturers and platforms.</a:t>
            </a:r>
          </a:p>
          <a:p>
            <a:r>
              <a:rPr lang="en-US" b="1" dirty="0"/>
              <a:t>Connectivity and Protocols</a:t>
            </a:r>
            <a:r>
              <a:rPr lang="en-US" dirty="0"/>
              <a:t>: A wide variety of communication protocols are used, leading to compatibility issues and hindering seamless device-to-device communication.</a:t>
            </a:r>
          </a:p>
          <a:p>
            <a:r>
              <a:rPr lang="en-US" b="1" dirty="0"/>
              <a:t>Interoperability</a:t>
            </a:r>
            <a:r>
              <a:rPr lang="en-US" dirty="0"/>
              <a:t>: Achieving true interoperability between heterogeneous devices remains a core objective, requiring common data models, interfaces, and interaction patterns.</a:t>
            </a:r>
          </a:p>
          <a:p>
            <a:r>
              <a:rPr lang="en-US" b="1" dirty="0"/>
              <a:t>Synchronization</a:t>
            </a:r>
            <a:r>
              <a:rPr lang="en-US" dirty="0"/>
              <a:t>: Coordinating the behavior of diverse sensors and actuators—especially those with differing update rates and latencies—presents technical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A09BD-B989-442C-9702-1BA253B3E8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8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Knowledge graphs provide a structured way to represent and manage knowledge by organizing information as interconnected entities and their relationships. </a:t>
            </a:r>
          </a:p>
          <a:p>
            <a:r>
              <a:rPr lang="en-US" b="1" dirty="0"/>
              <a:t>Semantic Representation</a:t>
            </a:r>
            <a:r>
              <a:rPr lang="en-US" dirty="0"/>
              <a:t>: They capture </a:t>
            </a:r>
            <a:r>
              <a:rPr lang="en-US" i="1" dirty="0"/>
              <a:t>things</a:t>
            </a:r>
            <a:r>
              <a:rPr lang="en-US" dirty="0"/>
              <a:t> (entities), </a:t>
            </a:r>
            <a:r>
              <a:rPr lang="en-US" i="1" dirty="0"/>
              <a:t>relationships</a:t>
            </a:r>
            <a:r>
              <a:rPr lang="en-US" dirty="0"/>
              <a:t>, </a:t>
            </a:r>
            <a:r>
              <a:rPr lang="en-US" i="1" dirty="0"/>
              <a:t>semantics</a:t>
            </a:r>
            <a:r>
              <a:rPr lang="en-US" dirty="0"/>
              <a:t>, </a:t>
            </a:r>
            <a:r>
              <a:rPr lang="en-US" i="1" dirty="0"/>
              <a:t>constraints</a:t>
            </a:r>
            <a:r>
              <a:rPr lang="en-US" dirty="0"/>
              <a:t>, </a:t>
            </a:r>
            <a:r>
              <a:rPr lang="en-US" i="1" dirty="0"/>
              <a:t>cardinalities</a:t>
            </a:r>
            <a:r>
              <a:rPr lang="en-US" dirty="0"/>
              <a:t>, and other ontological elements, allowing machines to interpret data meaningfully.</a:t>
            </a:r>
          </a:p>
          <a:p>
            <a:r>
              <a:rPr lang="en-US" b="1" dirty="0"/>
              <a:t>Querying</a:t>
            </a:r>
            <a:r>
              <a:rPr lang="en-US" dirty="0"/>
              <a:t>: Languages like </a:t>
            </a:r>
            <a:r>
              <a:rPr lang="en-US" b="1" dirty="0"/>
              <a:t>SPARQL</a:t>
            </a:r>
            <a:r>
              <a:rPr lang="en-US" dirty="0"/>
              <a:t> enable expressive querying and retrieval of knowledge from formal knowledge bases (ontologies).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A09BD-B989-442C-9702-1BA253B3E8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7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Multi-Agent Systems enable the modeling of autonomous, interactive agents that operate within dynamic environments. A prominent framework for implementing MAS is </a:t>
            </a:r>
            <a:r>
              <a:rPr lang="en-US" b="1" dirty="0"/>
              <a:t>JaCaMo</a:t>
            </a:r>
            <a:r>
              <a:rPr lang="en-US" dirty="0"/>
              <a:t>, which integrates agents, environments, and organizational abstractions.</a:t>
            </a:r>
          </a:p>
          <a:p>
            <a:r>
              <a:rPr lang="en-US" b="1" dirty="0"/>
              <a:t>JaCaMo Framework</a:t>
            </a:r>
            <a:r>
              <a:rPr lang="en-US" dirty="0"/>
              <a:t>: Combines three main components:</a:t>
            </a:r>
          </a:p>
          <a:p>
            <a:pPr lvl="1"/>
            <a:r>
              <a:rPr lang="en-US" b="1" dirty="0"/>
              <a:t>Jason</a:t>
            </a:r>
            <a:r>
              <a:rPr lang="en-US" dirty="0"/>
              <a:t>: For programming agents using </a:t>
            </a:r>
            <a:r>
              <a:rPr lang="en-US" dirty="0" err="1"/>
              <a:t>AgentSpeak</a:t>
            </a:r>
            <a:r>
              <a:rPr lang="en-US" dirty="0"/>
              <a:t> (a language based on the BDI paradigm).</a:t>
            </a:r>
          </a:p>
          <a:p>
            <a:pPr lvl="1"/>
            <a:r>
              <a:rPr lang="en-US" b="1" dirty="0" err="1"/>
              <a:t>CArtAgO</a:t>
            </a:r>
            <a:r>
              <a:rPr lang="en-US" dirty="0"/>
              <a:t>: For defining and managing </a:t>
            </a:r>
            <a:r>
              <a:rPr lang="en-US" i="1" dirty="0"/>
              <a:t>artifacts</a:t>
            </a:r>
            <a:r>
              <a:rPr lang="en-US" dirty="0"/>
              <a:t>, i.e., resources or "things" with which agents interact.</a:t>
            </a:r>
          </a:p>
          <a:p>
            <a:pPr lvl="1"/>
            <a:r>
              <a:rPr lang="en-US" b="1" dirty="0"/>
              <a:t>Moise</a:t>
            </a:r>
            <a:r>
              <a:rPr lang="en-US" dirty="0"/>
              <a:t>: For modeling social and organizational structures.</a:t>
            </a:r>
          </a:p>
          <a:p>
            <a:r>
              <a:rPr lang="en-US" b="1" dirty="0"/>
              <a:t>BDI Paradigm</a:t>
            </a:r>
            <a:r>
              <a:rPr lang="en-US" dirty="0"/>
              <a:t> (Belief–Desire–Intention):</a:t>
            </a:r>
          </a:p>
          <a:p>
            <a:pPr lvl="1"/>
            <a:r>
              <a:rPr lang="en-US" b="1" dirty="0"/>
              <a:t>Beliefs</a:t>
            </a:r>
            <a:r>
              <a:rPr lang="en-US" dirty="0"/>
              <a:t>: Represent the agent’s current knowledge about itself and the environment.</a:t>
            </a:r>
          </a:p>
          <a:p>
            <a:pPr lvl="1"/>
            <a:r>
              <a:rPr lang="en-US" b="1" dirty="0"/>
              <a:t>Desires</a:t>
            </a:r>
            <a:r>
              <a:rPr lang="en-US" dirty="0"/>
              <a:t>: Define the goals or objectives the agent aims to achieve.</a:t>
            </a:r>
          </a:p>
          <a:p>
            <a:pPr lvl="1"/>
            <a:r>
              <a:rPr lang="en-US" b="1" dirty="0"/>
              <a:t>Intentions</a:t>
            </a:r>
            <a:r>
              <a:rPr lang="en-US" dirty="0"/>
              <a:t>: Describe the plans or actions the agent commits to in order to fulfill its desires.</a:t>
            </a:r>
          </a:p>
          <a:p>
            <a:r>
              <a:rPr lang="en-US" b="1" dirty="0"/>
              <a:t>Perception and Communication</a:t>
            </a:r>
            <a:r>
              <a:rPr lang="en-US" dirty="0"/>
              <a:t>: Agents perceive changes in the environment and communicate with each other via messages, enabling coordination and cooperation.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A09BD-B989-442C-9702-1BA253B3E8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7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dirty="0"/>
              <a:t>Bias</a:t>
            </a:r>
            <a:r>
              <a:rPr lang="en-US" sz="2400" dirty="0"/>
              <a:t>: AI models can inherit or amplify biases present in training data, leading to unfair or discriminatory outcomes. Identifying, mitigating, and auditing such biases is essential to ensure equitable AI behavior.</a:t>
            </a:r>
          </a:p>
          <a:p>
            <a:r>
              <a:rPr lang="en-US" sz="2400" b="1" dirty="0"/>
              <a:t>Explainability</a:t>
            </a:r>
            <a:r>
              <a:rPr lang="en-US" sz="2400" dirty="0"/>
              <a:t>: Many AI systems—especially deep learning models—function as black boxes. </a:t>
            </a:r>
            <a:r>
              <a:rPr lang="en-US" sz="2400" b="1" dirty="0"/>
              <a:t>Explainable AI (XAI)</a:t>
            </a:r>
            <a:r>
              <a:rPr lang="en-US" sz="2400" dirty="0"/>
              <a:t> seeks to make model decisions understandable to humans, enhancing trust, accountability, and debugging capabilities.</a:t>
            </a:r>
          </a:p>
          <a:p>
            <a:r>
              <a:rPr lang="en-US" sz="2400" b="1" dirty="0"/>
              <a:t>Transparency and Interpretability</a:t>
            </a:r>
            <a:r>
              <a:rPr lang="en-US" sz="2400" dirty="0"/>
              <a:t>:</a:t>
            </a:r>
          </a:p>
          <a:p>
            <a:pPr lvl="1"/>
            <a:r>
              <a:rPr lang="en-US" b="1" dirty="0"/>
              <a:t>Transparency</a:t>
            </a:r>
            <a:r>
              <a:rPr lang="en-US" dirty="0"/>
              <a:t> refers to the openness about how an AI system is designed, trained, and evaluated.</a:t>
            </a:r>
          </a:p>
          <a:p>
            <a:pPr lvl="1"/>
            <a:r>
              <a:rPr lang="en-US" b="1" dirty="0"/>
              <a:t>Interpretability</a:t>
            </a:r>
            <a:r>
              <a:rPr lang="en-US" dirty="0"/>
              <a:t> is the extent to which a human can understand the reasoning behind a system's outputs.</a:t>
            </a:r>
            <a:br>
              <a:rPr lang="en-US" dirty="0"/>
            </a:br>
            <a:r>
              <a:rPr lang="en-US" dirty="0"/>
              <a:t>These properties are often lacking in complex models, posing challenges for verification, compliance, and stakeholder trust.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A09BD-B989-442C-9702-1BA253B3E8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A09BD-B989-442C-9702-1BA253B3E8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2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s-ES" dirty="0"/>
              <a:t>1 -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controlling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Workshop</a:t>
            </a:r>
          </a:p>
          <a:p>
            <a:pPr marL="0" indent="0">
              <a:buFontTx/>
              <a:buNone/>
            </a:pPr>
            <a:r>
              <a:rPr lang="es-ES" dirty="0" err="1"/>
              <a:t>ConveyorWorkshop</a:t>
            </a:r>
            <a:r>
              <a:rPr lang="es-ES" dirty="0"/>
              <a:t> - Cup </a:t>
            </a:r>
            <a:r>
              <a:rPr lang="es-ES" dirty="0" err="1"/>
              <a:t>Provider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Artifact</a:t>
            </a:r>
            <a:endParaRPr lang="es-ES" dirty="0"/>
          </a:p>
          <a:p>
            <a:pPr marL="0" indent="0">
              <a:buFontTx/>
              <a:buNone/>
            </a:pPr>
            <a:r>
              <a:rPr lang="es-ES" dirty="0" err="1"/>
              <a:t>ConveyorWorkshop</a:t>
            </a:r>
            <a:r>
              <a:rPr lang="es-ES" dirty="0"/>
              <a:t> - </a:t>
            </a:r>
            <a:r>
              <a:rPr lang="es-ES" dirty="0" err="1"/>
              <a:t>Converyor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Artifact</a:t>
            </a:r>
            <a:endParaRPr lang="es-ES" dirty="0"/>
          </a:p>
          <a:p>
            <a:pPr marL="0" indent="0">
              <a:buFontTx/>
              <a:buNone/>
            </a:pPr>
            <a:r>
              <a:rPr lang="es-ES" dirty="0"/>
              <a:t>- </a:t>
            </a:r>
            <a:r>
              <a:rPr lang="es-ES" dirty="0" err="1"/>
              <a:t>Clamp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Agent</a:t>
            </a:r>
            <a:endParaRPr lang="es-ES" dirty="0"/>
          </a:p>
          <a:p>
            <a:pPr marL="0" indent="0">
              <a:buFontTx/>
              <a:buNone/>
            </a:pPr>
            <a:r>
              <a:rPr lang="es-ES" dirty="0"/>
              <a:t>-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tank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Agent</a:t>
            </a:r>
            <a:endParaRPr lang="es-ES" dirty="0"/>
          </a:p>
          <a:p>
            <a:pPr marL="0" indent="0">
              <a:buFontTx/>
              <a:buNone/>
            </a:pPr>
            <a:r>
              <a:rPr lang="pt-BR" dirty="0"/>
              <a:t>- The Package Provider is an Artifact</a:t>
            </a:r>
          </a:p>
          <a:p>
            <a:pPr marL="0" indent="0">
              <a:buFontTx/>
              <a:buNone/>
            </a:pPr>
            <a:r>
              <a:rPr lang="pt-BR" dirty="0"/>
              <a:t>2 - For this specific use case one environment for each Workspace, with several artifacts</a:t>
            </a:r>
          </a:p>
          <a:p>
            <a:pPr marL="0" indent="0">
              <a:buFontTx/>
              <a:buNone/>
            </a:pPr>
            <a:r>
              <a:rPr lang="pt-BR" dirty="0"/>
              <a:t>3 – One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A09BD-B989-442C-9702-1BA253B3E8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1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A9B5-4A6C-AC58-C316-C1034854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7040D-25DE-396C-775D-05E30E21C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1CE98-129B-C23E-669E-D76BA4B0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5042-D5AA-4FBA-AD4D-B1C1B082475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E3C4-C249-09D5-D238-D40545B6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5BC5-41C8-5751-F5F9-D825AA95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8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3737-A599-33C0-E994-1DC3EDC2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016E4-1A2B-0D44-F8BD-8FC07D8B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6786-16D7-88F5-BA95-E93AB4D1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8BFB-9D38-4468-81CE-AFE46698B80F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C92D-055F-6669-D2C0-C9B2FA40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E60A-41EF-6469-B35A-020C4210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8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68925-DE2B-1D52-E4A5-4095EA4C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885CA-D2E1-95B0-666B-B55F8AC8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7BA9-3999-A0D5-BC65-EDC39DE4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7D07-EDCA-4E98-8574-7E46A457E635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9012-FC3A-7EC5-389B-44E4FA88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9B39-6D9C-8CAD-4385-78BB1077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ADE1-D857-F38A-1D2D-996569E4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3346-E93F-BA03-3C1D-C7ED0983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3E3FB-96A7-B0F3-9381-713175F7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0C06-294D-4CB5-9053-7A8E32139F1C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924A5-6E74-A312-5CAC-56C475F4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6A063-84A1-8F77-44FA-F0C89EFB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0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64C2-6CF2-BAC6-FC3E-B3B66C72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E7A38-7800-45DF-0BC6-B901874FF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CA7CF-5145-B198-4075-FB9245E6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EAFD-DC7C-4121-B9A0-B2B37E3F2E8D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A9787-B1CC-09EB-7B70-0FFA8594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EFCD7-138E-2489-4A59-6E87A2C5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3F79-DE63-82EF-47E1-7DD3D6A3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C531-17C6-AAAD-2D02-22CD7DF0D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EC8-AE26-0F8E-1A41-1C4950D68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7646-E3EF-2C7A-D181-FB6773B8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1CD5-6EE4-4882-89CA-4832C43B438E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1C22-11D9-DF88-8F9C-CBB77698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7D332-14A7-15D8-9376-4960AE8C2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A934-7870-8E97-AA44-7C38B522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D4988-127F-E77A-84AF-DB73EB4D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E9CCC-FB9F-914E-D5F6-8E048BFC9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8DD20-3B4C-4370-CB9D-54709175B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9B8D4-F302-F23D-57F4-256807A29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02418-334A-6BE7-72F1-1CA6E8A6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9D032-CAC2-4273-92F2-315EEDE08BF8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330A1-34B8-2799-2CC6-19973E3C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DDD6A-0567-0382-B59D-9BC3E690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EB4B-D982-578C-7CA5-8E7719A7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954D-7BB0-8AC7-75AC-33FDE4ED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3C5AA-D10D-4ADF-A933-1E4A214B3AFF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A9695-2855-8DF9-7E1B-1E13B13E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B44FC-61B5-1851-84BA-2E18CE6A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D4A4C-F1C7-8C85-9E16-52E99DFA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4F68E-DC69-4180-80FA-BEAB9482318A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537DC-3A55-8C72-9B47-12B6C222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E8E86-FA22-F4FB-FA19-85E60B2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C222-0438-145B-9A97-5435F03F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08F9-4952-27BC-DFA4-4E0A8597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DEA0-EDE8-0369-D1F8-1C62B3F83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7715A-EEAD-999B-5856-78543510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6517-49B2-46B8-B9CD-A491F561D268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DE8E7-9C57-1234-D992-2799E36E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1CC6F-9F8D-2DD5-A882-E9A61487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74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6962-4F9E-0042-F7BA-BB1C8971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13A6B-FACC-DBBA-CF21-690F90308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EBD1A-5C00-AC80-6933-B37CA928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29236-F697-A59C-C70D-97BE0FE5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67406-8FEA-4B2C-971D-F0936C53E392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1A53-6794-5330-003C-8DF9D5AB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E8540-1880-F8F1-23B0-D357774A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9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F8F82-4D90-3812-A8A0-A5219C94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5267A-519D-D502-2AE0-95546FED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FB9A-C1F1-36F3-8909-826C57C5A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921BD-C0E3-4E56-A8CE-E5E87B8681A7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902F1-31AA-2AEA-4025-05F269D9E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DD82-D108-8261-C45D-741EBE6FB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AC9C2-F3C8-4A92-9374-81B68429C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duc-duy.do@centralesupelec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9702-C623-4438-8B8E-E95AF5102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0169"/>
            <a:ext cx="9144000" cy="180260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2025 Summer School on AI Technologies for Trust, Interoperability, Autonomy and Resilience in Industry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6906D-2DB2-480D-A70F-82BB55B70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Júlio Costa </a:t>
            </a:r>
          </a:p>
          <a:p>
            <a:r>
              <a:rPr lang="en-US" dirty="0"/>
              <a:t>Erell </a:t>
            </a:r>
            <a:r>
              <a:rPr lang="en-US" dirty="0" err="1"/>
              <a:t>Choulette</a:t>
            </a:r>
            <a:endParaRPr lang="en-US" dirty="0"/>
          </a:p>
          <a:p>
            <a:r>
              <a:rPr lang="en-US" dirty="0"/>
              <a:t>Raza Naqvi</a:t>
            </a:r>
          </a:p>
          <a:p>
            <a:r>
              <a:rPr lang="en-US" dirty="0"/>
              <a:t>(Group SIMU2)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503D8-3B93-4CF5-4A1C-8D95E948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16B39-E175-C71E-870B-7821612B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ED2736C-A26A-EFE5-23E4-BF999EB9F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1AEA-71B2-4DF7-A969-A4C8AC26F59D}" type="datetime1">
              <a:rPr lang="en-US" smtClean="0"/>
              <a:t>7/25/2025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35FC-701C-ED19-B7DE-138536D6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Thank</a:t>
            </a:r>
            <a:r>
              <a:rPr lang="es-ES" b="1" dirty="0"/>
              <a:t> </a:t>
            </a:r>
            <a:r>
              <a:rPr lang="es-ES" b="1" dirty="0" err="1"/>
              <a:t>you</a:t>
            </a:r>
            <a:r>
              <a:rPr lang="es-ES" b="1" dirty="0"/>
              <a:t>.</a:t>
            </a:r>
            <a:endParaRPr lang="pt-B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9D92-AB9F-0E6D-9A65-853F12BA6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Júlio Costa – juliocosta@ipb.pt</a:t>
            </a:r>
          </a:p>
          <a:p>
            <a:r>
              <a:rPr lang="en-US" dirty="0"/>
              <a:t>Erell </a:t>
            </a:r>
            <a:r>
              <a:rPr lang="en-US" dirty="0" err="1"/>
              <a:t>Choulette</a:t>
            </a:r>
            <a:r>
              <a:rPr lang="en-US" dirty="0"/>
              <a:t> – e.choulette@mailo.com</a:t>
            </a:r>
          </a:p>
          <a:p>
            <a:r>
              <a:rPr lang="en-US" dirty="0"/>
              <a:t>Raza Naqvi – razisyed4@gmail.com</a:t>
            </a:r>
          </a:p>
          <a:p>
            <a:r>
              <a:rPr lang="en-US" dirty="0"/>
              <a:t>Due Duy Do – </a:t>
            </a:r>
            <a:r>
              <a:rPr lang="en-US" dirty="0">
                <a:hlinkClick r:id="rId2"/>
              </a:rPr>
              <a:t>duc-duy.do@centralesupelec.fr</a:t>
            </a:r>
            <a:endParaRPr lang="en-US" dirty="0"/>
          </a:p>
          <a:p>
            <a:r>
              <a:rPr lang="en-US" dirty="0" err="1"/>
              <a:t>Nacira</a:t>
            </a:r>
            <a:r>
              <a:rPr lang="en-US" dirty="0"/>
              <a:t> Abbas – abbasnacira@gmail.com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338A6-58BA-21CD-D99B-CC4F355E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B30A4-4B34-A6B7-74C6-E055D091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10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BEA81D-7315-9421-512D-69982644A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7545A-4674-4F90-B63F-A2124BE9F013}" type="datetime1">
              <a:rPr lang="en-US" smtClean="0"/>
              <a:t>7/25/2025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4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7D134-AB55-FF2B-F051-7E07FE21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AC1CF-8CE3-04A0-46FF-5C726C30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Learning Outcome</a:t>
            </a:r>
          </a:p>
          <a:p>
            <a:pPr lvl="1"/>
            <a:r>
              <a:rPr lang="pt-BR" dirty="0"/>
              <a:t>Web of Things (WoT);</a:t>
            </a:r>
          </a:p>
          <a:p>
            <a:pPr lvl="1"/>
            <a:r>
              <a:rPr lang="pt-BR" dirty="0"/>
              <a:t>Knowledge Graphs (KG);</a:t>
            </a:r>
          </a:p>
          <a:p>
            <a:pPr lvl="1"/>
            <a:r>
              <a:rPr lang="pt-BR" dirty="0"/>
              <a:t>Multi-Agent Systems (MAS);</a:t>
            </a:r>
          </a:p>
          <a:p>
            <a:pPr lvl="1"/>
            <a:r>
              <a:rPr lang="pt-BR" dirty="0"/>
              <a:t>Ai Trustworthiness and Responsable AI;</a:t>
            </a:r>
          </a:p>
          <a:p>
            <a:r>
              <a:rPr lang="pt-BR" b="1" dirty="0"/>
              <a:t>Hackhaton Implementation</a:t>
            </a:r>
          </a:p>
          <a:p>
            <a:r>
              <a:rPr lang="pt-BR" b="1" dirty="0"/>
              <a:t>Challenges</a:t>
            </a:r>
          </a:p>
          <a:p>
            <a:r>
              <a:rPr lang="pt-BR" b="1" dirty="0"/>
              <a:t>MAS </a:t>
            </a:r>
            <a:r>
              <a:rPr lang="en-US" b="1" dirty="0"/>
              <a:t>Discussions</a:t>
            </a:r>
            <a:endParaRPr lang="pt-BR" b="1" dirty="0"/>
          </a:p>
          <a:p>
            <a:pPr lvl="1"/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78B3-2950-A584-9D5E-3B549EA6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0C06-294D-4CB5-9053-7A8E32139F1C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22D5-483A-E03F-B748-1A467DFE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A566A-69A0-7DFE-6E1A-E30824B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9A81-5EA2-40B0-95AB-5898BA48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Web of Things (</a:t>
            </a:r>
            <a:r>
              <a:rPr lang="en-US" b="1" dirty="0" err="1"/>
              <a:t>WoT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7EF2-D94A-4D47-916D-810EDDE2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Web of Things aims to enhance the integration and interoperability of physical assets within the digital ecosystem. However, several challenges remain:</a:t>
            </a:r>
          </a:p>
          <a:p>
            <a:r>
              <a:rPr lang="en-US" sz="2400" b="1" dirty="0"/>
              <a:t>Standardization</a:t>
            </a:r>
          </a:p>
          <a:p>
            <a:r>
              <a:rPr lang="en-US" sz="2400" b="1" dirty="0"/>
              <a:t>Connectivity and Protocols</a:t>
            </a:r>
          </a:p>
          <a:p>
            <a:r>
              <a:rPr lang="en-US" sz="2400" b="1" dirty="0"/>
              <a:t>Interoperability</a:t>
            </a:r>
          </a:p>
          <a:p>
            <a:r>
              <a:rPr lang="en-US" sz="2400" b="1" dirty="0"/>
              <a:t>Synchronization</a:t>
            </a:r>
          </a:p>
          <a:p>
            <a:pPr marL="0" indent="0">
              <a:buNone/>
            </a:pPr>
            <a:r>
              <a:rPr lang="en-US" sz="2400" b="1" dirty="0"/>
              <a:t>Usability</a:t>
            </a:r>
            <a:r>
              <a:rPr lang="en-US" sz="2400" dirty="0"/>
              <a:t>: The design and deployment of </a:t>
            </a:r>
            <a:r>
              <a:rPr lang="en-US" sz="2400" dirty="0" err="1"/>
              <a:t>WoT</a:t>
            </a:r>
            <a:r>
              <a:rPr lang="en-US" sz="2400" dirty="0"/>
              <a:t> systems still face usability challenges, particularly in configuring, maintaining, and interacting with distributed devices for non-expert users.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7EB12-369E-B4E1-AFA9-334128F8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455B5-CCB6-3944-1056-FD3801CD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073431-4CFC-FAA3-329C-939745FB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7246D-9F95-4733-B448-E613856BBBF3}" type="datetime1">
              <a:rPr lang="en-US" smtClean="0"/>
              <a:t>7/25/2025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80198-94BB-5EE1-EE4F-7E6F1E1E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0" y="230188"/>
            <a:ext cx="1156812" cy="11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0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06BE-B561-41CA-945B-05B7B6E5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Knowledge Graphs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3B6E-398D-4AD9-AAD1-7519C0A3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Knowledge graphs provide a structured way to represent and manage knowledge by organizing information as interconnected entities and their relationships. </a:t>
            </a:r>
          </a:p>
          <a:p>
            <a:r>
              <a:rPr lang="en-US" sz="2400" b="1" dirty="0"/>
              <a:t>Semantic Representation</a:t>
            </a:r>
          </a:p>
          <a:p>
            <a:r>
              <a:rPr lang="en-US" sz="2400" b="1" dirty="0"/>
              <a:t>Querying</a:t>
            </a:r>
          </a:p>
          <a:p>
            <a:pPr marL="0" indent="0">
              <a:buNone/>
            </a:pPr>
            <a:r>
              <a:rPr lang="en-US" sz="2400" b="1" dirty="0"/>
              <a:t>Integration with the Web of Things (</a:t>
            </a:r>
            <a:r>
              <a:rPr lang="en-US" sz="2400" b="1" dirty="0" err="1"/>
              <a:t>WoT</a:t>
            </a:r>
            <a:r>
              <a:rPr lang="en-US" sz="2400" b="1" dirty="0"/>
              <a:t>)</a:t>
            </a:r>
            <a:r>
              <a:rPr lang="en-US" sz="2400" dirty="0"/>
              <a:t>: Knowledge graphs can serve as the semantic backbone of </a:t>
            </a:r>
            <a:r>
              <a:rPr lang="en-US" sz="2400" dirty="0" err="1"/>
              <a:t>WoT</a:t>
            </a:r>
            <a:r>
              <a:rPr lang="en-US" sz="2400" dirty="0"/>
              <a:t> systems. In particular, the </a:t>
            </a:r>
            <a:r>
              <a:rPr lang="en-US" sz="2400" b="1" dirty="0"/>
              <a:t>hypermedia-driven framework</a:t>
            </a:r>
            <a:r>
              <a:rPr lang="en-US" sz="2400" dirty="0"/>
              <a:t> enables middleware implementations that bridge the physical world (things) and semantic representations (knowledge graphs), facilitating discovery, interoperability, and reasoning across devices.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6A8A1-41C8-628F-8386-9A69FBF1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71704-608C-272F-5FF0-67E008FC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2C9FF2-BB0F-1DB5-31D4-482065E6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759AF-ED24-4E78-B307-0036C3F1FEC1}" type="datetime1">
              <a:rPr lang="en-US" smtClean="0"/>
              <a:t>7/25/2025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8EBF66-EE96-21FB-C494-BA19DDCB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0" y="245664"/>
            <a:ext cx="1140619" cy="11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B96F-C61C-47D4-9C88-9CA7CBBA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Multi-Agent Systems (MAS)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B839-6AA4-4E73-9197-087163A3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Multi-Agent Systems enable the modeling of autonomous, interactive agents that operate within dynamic environments. A prominent framework for implementing MAS is </a:t>
            </a:r>
            <a:r>
              <a:rPr lang="en-US" sz="2400" b="1" dirty="0" err="1"/>
              <a:t>JaCaMo</a:t>
            </a:r>
            <a:r>
              <a:rPr lang="en-US" sz="2400" dirty="0"/>
              <a:t>, which integrates agents, environments, and organizational abstractions.</a:t>
            </a:r>
          </a:p>
          <a:p>
            <a:r>
              <a:rPr lang="en-US" sz="2400" b="1" dirty="0"/>
              <a:t>JaCaMo Framework</a:t>
            </a:r>
            <a:r>
              <a:rPr lang="en-US" sz="2400" dirty="0"/>
              <a:t>: Combines Jason, </a:t>
            </a:r>
            <a:r>
              <a:rPr lang="en-US" sz="2400" dirty="0" err="1"/>
              <a:t>CArtAgO</a:t>
            </a:r>
            <a:r>
              <a:rPr lang="en-US" sz="2400" dirty="0"/>
              <a:t> and Moise.</a:t>
            </a:r>
            <a:endParaRPr lang="en-US" dirty="0"/>
          </a:p>
          <a:p>
            <a:r>
              <a:rPr lang="en-US" sz="2400" b="1" dirty="0"/>
              <a:t>BDI Paradigm</a:t>
            </a:r>
            <a:r>
              <a:rPr lang="en-US" sz="2400" dirty="0"/>
              <a:t> (Belief–Desire–Intention)</a:t>
            </a:r>
          </a:p>
          <a:p>
            <a:r>
              <a:rPr lang="en-US" sz="2400" b="1" dirty="0"/>
              <a:t>Perception and Communication</a:t>
            </a:r>
          </a:p>
          <a:p>
            <a:pPr marL="0" indent="0">
              <a:buNone/>
            </a:pPr>
            <a:r>
              <a:rPr lang="en-US" sz="2400" b="1" dirty="0"/>
              <a:t>Artifacts as Interfaces to the Physical World</a:t>
            </a:r>
            <a:r>
              <a:rPr lang="en-US" sz="2400" dirty="0"/>
              <a:t>: In the context of the Web of Things, artifacts typically represent </a:t>
            </a:r>
            <a:r>
              <a:rPr lang="en-US" sz="2400" i="1" dirty="0"/>
              <a:t>Things</a:t>
            </a:r>
            <a:r>
              <a:rPr lang="en-US" sz="2400" dirty="0"/>
              <a:t>—physical or digital resources—which agents can observe or manipulate.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82B36-1B64-0262-54DC-88EE1BD4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B91D9-95AE-53FD-9638-354F7114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BE01DA-EF80-203F-1DD2-FDFA64AC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4924-A495-496D-8F5A-5E0097B0F0B3}" type="datetime1">
              <a:rPr lang="en-US" smtClean="0"/>
              <a:t>7/25/2025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84A73-7117-1C1C-004A-698611AA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0" y="816796"/>
            <a:ext cx="548640" cy="5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375D4-215D-329B-4780-A9555766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6969" y="686675"/>
            <a:ext cx="548640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B9C73B-D004-7119-C156-195CAD0F1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4548" y="579995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0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8482-1FEC-4AEC-8B8E-8E0CD159D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Trustworthiness and Responsible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0CCB-8DCD-4005-9A9C-14DE5E1D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Ensuring that AI systems behave in a safe, fair, and reliable manner is central to the development of </a:t>
            </a:r>
            <a:r>
              <a:rPr lang="en-US" sz="2400" b="1" dirty="0"/>
              <a:t>trustworthy and responsible AI</a:t>
            </a:r>
            <a:r>
              <a:rPr lang="en-US" sz="2400" dirty="0"/>
              <a:t>. </a:t>
            </a:r>
          </a:p>
          <a:p>
            <a:r>
              <a:rPr lang="en-US" sz="2400" b="1" dirty="0"/>
              <a:t>Bias;</a:t>
            </a:r>
            <a:endParaRPr lang="en-US" sz="2400" dirty="0"/>
          </a:p>
          <a:p>
            <a:r>
              <a:rPr lang="en-US" sz="2400" b="1" dirty="0"/>
              <a:t>Explainability;</a:t>
            </a:r>
            <a:endParaRPr lang="en-US" sz="2400" dirty="0"/>
          </a:p>
          <a:p>
            <a:r>
              <a:rPr lang="en-US" sz="2400" b="1" dirty="0"/>
              <a:t>Transparency and Interpretability;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Addressing these concerns is crucial for deploying AI in high-stakes domains (e.g., healthcare, manufacturing, or autonomous systems), where unintended consequences can have significant real-world impacts.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EBD29-7336-AD3F-B902-6B727A86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041F7-690C-A50E-9A16-87785FBB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858775F-E72E-4912-51C4-61EC5B5B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D780-3F62-4550-BF89-B30EA0890411}" type="datetime1">
              <a:rPr lang="en-US" smtClean="0"/>
              <a:t>7/25/2025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017E3-492F-0B75-B918-C547AC46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50" y="544116"/>
            <a:ext cx="824177" cy="82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7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04E5-FFBD-E19D-39E5-270123F7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403"/>
            <a:ext cx="10515600" cy="1325563"/>
          </a:xfrm>
        </p:spPr>
        <p:txBody>
          <a:bodyPr/>
          <a:lstStyle/>
          <a:p>
            <a:pPr algn="ctr"/>
            <a:r>
              <a:rPr lang="es-ES" b="1" dirty="0" err="1"/>
              <a:t>Hackthon</a:t>
            </a:r>
            <a:br>
              <a:rPr lang="es-ES" b="1" dirty="0"/>
            </a:br>
            <a:r>
              <a:rPr lang="es-ES" b="1" dirty="0" err="1"/>
              <a:t>Implementation</a:t>
            </a:r>
            <a:endParaRPr lang="pt-BR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249CB-841B-9BBB-4196-C9E85D69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F6752-D6B5-B9F4-2218-563C4876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5BA654-945C-2C79-74DD-97C818175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33F4-9917-4E89-9890-5B33E1E85D3F}" type="datetime1">
              <a:rPr lang="en-US" smtClean="0"/>
              <a:t>7/25/2025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A063C8-B0FB-5C98-42E2-0CE6644E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2730"/>
            <a:ext cx="3005665" cy="3005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2743B-A461-2E08-6AD9-3405CD7F4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164" y="1884943"/>
            <a:ext cx="6635751" cy="44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9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D38A-E0B8-FFC5-2615-1F52CFCA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54BA-276D-0079-07F7-48E4FA62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Developing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MAS </a:t>
            </a:r>
            <a:r>
              <a:rPr lang="es-ES" dirty="0" err="1"/>
              <a:t>system</a:t>
            </a:r>
            <a:r>
              <a:rPr lang="es-ES" dirty="0"/>
              <a:t>;</a:t>
            </a:r>
          </a:p>
          <a:p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setup</a:t>
            </a:r>
            <a:r>
              <a:rPr lang="es-ES" dirty="0"/>
              <a:t>;</a:t>
            </a:r>
          </a:p>
          <a:p>
            <a:r>
              <a:rPr lang="es-ES" dirty="0"/>
              <a:t>Internet and Server </a:t>
            </a:r>
            <a:r>
              <a:rPr lang="es-ES" dirty="0" err="1"/>
              <a:t>connection</a:t>
            </a:r>
            <a:r>
              <a:rPr lang="es-ES" dirty="0"/>
              <a:t>. 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F873-C1A8-0F08-8327-3762754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0C06-294D-4CB5-9053-7A8E32139F1C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5962-28AD-4CFD-FAF1-EFE66390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F58F2-A4BC-BB46-095D-63B9CC19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9AFB-B2F8-103D-A16C-D46E2AE7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 Discussions</a:t>
            </a:r>
            <a:endParaRPr lang="pt-B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78E8B-F98B-6171-D64F-992FEE5C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0C06-294D-4CB5-9053-7A8E32139F1C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A1E94-22CC-5D55-DE67-B8E3AA2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AI4Industry - Group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BAE28-31C9-6BFC-A3BE-F55690C6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C9C2-F3C8-4A92-9374-81B68429C9C8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E3F79D1-37C9-CDFA-EC76-D9FF88016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 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controlling the full process involving the workshops? one 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controlling each workshop? several 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agents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controlling each workshop?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 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environment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structured in one or multiple 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workspaces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one or several 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artifacts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 what is their usage interface (observable properties, events, actions)?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 or several </a:t>
            </a:r>
            <a:r>
              <a:rPr kumimoji="0" lang="pt-BR" altLang="pt-B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structuring, regulating and coordinating the agents so that they altogether realize the whole process?</a:t>
            </a:r>
          </a:p>
        </p:txBody>
      </p:sp>
    </p:spTree>
    <p:extLst>
      <p:ext uri="{BB962C8B-B14F-4D97-AF65-F5344CB8AC3E}">
        <p14:creationId xmlns:p14="http://schemas.microsoft.com/office/powerpoint/2010/main" val="166408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1120</Words>
  <Application>Microsoft Office PowerPoint</Application>
  <PresentationFormat>Widescreen</PresentationFormat>
  <Paragraphs>121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2025 Summer School on AI Technologies for Trust, Interoperability, Autonomy and Resilience in Industry 4.0</vt:lpstr>
      <vt:lpstr>Content</vt:lpstr>
      <vt:lpstr>Web of Things (WoT)</vt:lpstr>
      <vt:lpstr>Knowledge Graphs</vt:lpstr>
      <vt:lpstr>Multi-Agent Systems (MAS)</vt:lpstr>
      <vt:lpstr>AI Trustworthiness and Responsible AI</vt:lpstr>
      <vt:lpstr>Hackthon Implementation</vt:lpstr>
      <vt:lpstr>Challenges</vt:lpstr>
      <vt:lpstr>MAS Discussions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 Summer School on AI Technologies for Trust, Interoperability, Autonomy and Resilience in Industry 4.0</dc:title>
  <dc:creator>Syed Muhammad Raza Naqvi</dc:creator>
  <cp:lastModifiedBy>Julio Costa</cp:lastModifiedBy>
  <cp:revision>8</cp:revision>
  <dcterms:created xsi:type="dcterms:W3CDTF">2025-07-24T21:26:50Z</dcterms:created>
  <dcterms:modified xsi:type="dcterms:W3CDTF">2025-07-25T11:45:33Z</dcterms:modified>
</cp:coreProperties>
</file>