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 id="2147483882" r:id="rId2"/>
  </p:sldMasterIdLst>
  <p:notesMasterIdLst>
    <p:notesMasterId r:id="rId41"/>
  </p:notesMasterIdLst>
  <p:handoutMasterIdLst>
    <p:handoutMasterId r:id="rId42"/>
  </p:handoutMasterIdLst>
  <p:sldIdLst>
    <p:sldId id="256" r:id="rId3"/>
    <p:sldId id="285" r:id="rId4"/>
    <p:sldId id="291" r:id="rId5"/>
    <p:sldId id="295" r:id="rId6"/>
    <p:sldId id="299" r:id="rId7"/>
    <p:sldId id="298" r:id="rId8"/>
    <p:sldId id="287" r:id="rId9"/>
    <p:sldId id="260" r:id="rId10"/>
    <p:sldId id="273" r:id="rId11"/>
    <p:sldId id="272" r:id="rId12"/>
    <p:sldId id="271" r:id="rId13"/>
    <p:sldId id="275" r:id="rId14"/>
    <p:sldId id="274" r:id="rId15"/>
    <p:sldId id="297" r:id="rId16"/>
    <p:sldId id="293" r:id="rId17"/>
    <p:sldId id="292" r:id="rId18"/>
    <p:sldId id="288" r:id="rId19"/>
    <p:sldId id="259" r:id="rId20"/>
    <p:sldId id="279" r:id="rId21"/>
    <p:sldId id="280" r:id="rId22"/>
    <p:sldId id="282" r:id="rId23"/>
    <p:sldId id="284" r:id="rId24"/>
    <p:sldId id="283" r:id="rId25"/>
    <p:sldId id="289" r:id="rId26"/>
    <p:sldId id="276" r:id="rId27"/>
    <p:sldId id="261" r:id="rId28"/>
    <p:sldId id="262" r:id="rId29"/>
    <p:sldId id="263" r:id="rId30"/>
    <p:sldId id="277" r:id="rId31"/>
    <p:sldId id="264" r:id="rId32"/>
    <p:sldId id="265" r:id="rId33"/>
    <p:sldId id="267" r:id="rId34"/>
    <p:sldId id="268" r:id="rId35"/>
    <p:sldId id="278" r:id="rId36"/>
    <p:sldId id="266" r:id="rId37"/>
    <p:sldId id="296" r:id="rId38"/>
    <p:sldId id="290" r:id="rId39"/>
    <p:sldId id="294" r:id="rId40"/>
  </p:sldIdLst>
  <p:sldSz cx="9144000" cy="5143500" type="screen16x9"/>
  <p:notesSz cx="6802438" cy="9934575"/>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0000"/>
    <a:srgbClr val="FF99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7783" autoAdjust="0"/>
    <p:restoredTop sz="99128" autoAdjust="0"/>
  </p:normalViewPr>
  <p:slideViewPr>
    <p:cSldViewPr>
      <p:cViewPr varScale="1">
        <p:scale>
          <a:sx n="120" d="100"/>
          <a:sy n="120" d="100"/>
        </p:scale>
        <p:origin x="-658" y="-6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24"/>
    </p:cViewPr>
  </p:sorterViewPr>
  <p:notesViewPr>
    <p:cSldViewPr>
      <p:cViewPr varScale="1">
        <p:scale>
          <a:sx n="93" d="100"/>
          <a:sy n="93" d="100"/>
        </p:scale>
        <p:origin x="-2364" y="-114"/>
      </p:cViewPr>
      <p:guideLst>
        <p:guide orient="horz" pos="3129"/>
        <p:guide pos="214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7988" cy="496888"/>
          </a:xfrm>
          <a:prstGeom prst="rect">
            <a:avLst/>
          </a:prstGeom>
        </p:spPr>
        <p:txBody>
          <a:bodyPr vert="horz" lIns="91440" tIns="45720" rIns="91440" bIns="45720" rtlCol="0"/>
          <a:lstStyle>
            <a:lvl1pPr algn="l" eaLnBrk="1" hangingPunct="1">
              <a:defRPr sz="1200">
                <a:latin typeface="Arial" charset="0"/>
                <a:ea typeface="ＭＳ Ｐゴシック" charset="-128"/>
              </a:defRPr>
            </a:lvl1pPr>
          </a:lstStyle>
          <a:p>
            <a:pPr>
              <a:defRPr/>
            </a:pPr>
            <a:endParaRPr lang="ja-JP" altLang="en-US"/>
          </a:p>
        </p:txBody>
      </p:sp>
      <p:sp>
        <p:nvSpPr>
          <p:cNvPr id="3" name="日付プレースホルダ 2"/>
          <p:cNvSpPr>
            <a:spLocks noGrp="1"/>
          </p:cNvSpPr>
          <p:nvPr>
            <p:ph type="dt" sz="quarter" idx="1"/>
          </p:nvPr>
        </p:nvSpPr>
        <p:spPr>
          <a:xfrm>
            <a:off x="3852863" y="0"/>
            <a:ext cx="2947987" cy="496888"/>
          </a:xfrm>
          <a:prstGeom prst="rect">
            <a:avLst/>
          </a:prstGeom>
        </p:spPr>
        <p:txBody>
          <a:bodyPr vert="horz" lIns="91440" tIns="45720" rIns="91440" bIns="45720" rtlCol="0"/>
          <a:lstStyle>
            <a:lvl1pPr algn="r" eaLnBrk="1" hangingPunct="1">
              <a:defRPr sz="1200">
                <a:latin typeface="Arial" charset="0"/>
                <a:ea typeface="ＭＳ Ｐゴシック" charset="-128"/>
              </a:defRPr>
            </a:lvl1pPr>
          </a:lstStyle>
          <a:p>
            <a:pPr>
              <a:defRPr/>
            </a:pPr>
            <a:fld id="{CA86DAA3-F1D4-4E2B-9FBD-61A5521347B2}" type="datetimeFigureOut">
              <a:rPr lang="ja-JP" altLang="en-US"/>
              <a:pPr>
                <a:defRPr/>
              </a:pPr>
              <a:t>2014/9/3</a:t>
            </a:fld>
            <a:endParaRPr lang="ja-JP" altLang="en-US"/>
          </a:p>
        </p:txBody>
      </p:sp>
      <p:sp>
        <p:nvSpPr>
          <p:cNvPr id="4" name="フッター プレースホルダ 3"/>
          <p:cNvSpPr>
            <a:spLocks noGrp="1"/>
          </p:cNvSpPr>
          <p:nvPr>
            <p:ph type="ftr" sz="quarter" idx="2"/>
          </p:nvPr>
        </p:nvSpPr>
        <p:spPr>
          <a:xfrm>
            <a:off x="0" y="9436100"/>
            <a:ext cx="2947988" cy="496888"/>
          </a:xfrm>
          <a:prstGeom prst="rect">
            <a:avLst/>
          </a:prstGeom>
        </p:spPr>
        <p:txBody>
          <a:bodyPr vert="horz" lIns="91440" tIns="45720" rIns="91440" bIns="45720" rtlCol="0" anchor="b"/>
          <a:lstStyle>
            <a:lvl1pPr algn="l" eaLnBrk="1" hangingPunct="1">
              <a:defRPr sz="1200">
                <a:latin typeface="Arial" charset="0"/>
                <a:ea typeface="ＭＳ Ｐゴシック" charset="-128"/>
              </a:defRPr>
            </a:lvl1pPr>
          </a:lstStyle>
          <a:p>
            <a:pPr>
              <a:defRPr/>
            </a:pPr>
            <a:endParaRPr lang="ja-JP" altLang="en-US"/>
          </a:p>
        </p:txBody>
      </p:sp>
      <p:sp>
        <p:nvSpPr>
          <p:cNvPr id="5" name="スライド番号プレースホルダ 4"/>
          <p:cNvSpPr>
            <a:spLocks noGrp="1"/>
          </p:cNvSpPr>
          <p:nvPr>
            <p:ph type="sldNum" sz="quarter" idx="3"/>
          </p:nvPr>
        </p:nvSpPr>
        <p:spPr>
          <a:xfrm>
            <a:off x="3852863" y="9436100"/>
            <a:ext cx="2947987"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AAA6A7D-3567-4F7C-9F8F-3F3327BD64C1}" type="slidenum">
              <a:rPr lang="ja-JP" altLang="en-US"/>
              <a:pPr>
                <a:defRPr/>
              </a:pPr>
              <a:t>&lt;#&gt;</a:t>
            </a:fld>
            <a:endParaRPr lang="ja-JP" altLang="en-US"/>
          </a:p>
        </p:txBody>
      </p:sp>
    </p:spTree>
    <p:extLst>
      <p:ext uri="{BB962C8B-B14F-4D97-AF65-F5344CB8AC3E}">
        <p14:creationId xmlns:p14="http://schemas.microsoft.com/office/powerpoint/2010/main" xmlns="" val="11984202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7988"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52863" y="0"/>
            <a:ext cx="2947987"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B6E91369-F495-4B4A-85BD-7D438503F46F}" type="datetimeFigureOut">
              <a:rPr lang="ja-JP" altLang="en-US"/>
              <a:pPr>
                <a:defRPr/>
              </a:pPr>
              <a:t>2014/9/3</a:t>
            </a:fld>
            <a:endParaRPr lang="ja-JP" altLang="en-US"/>
          </a:p>
        </p:txBody>
      </p:sp>
      <p:sp>
        <p:nvSpPr>
          <p:cNvPr id="4" name="スライド イメージ プレースホルダ 3"/>
          <p:cNvSpPr>
            <a:spLocks noGrp="1" noRot="1" noChangeAspect="1"/>
          </p:cNvSpPr>
          <p:nvPr>
            <p:ph type="sldImg" idx="2"/>
          </p:nvPr>
        </p:nvSpPr>
        <p:spPr>
          <a:xfrm>
            <a:off x="90488" y="744538"/>
            <a:ext cx="6621462" cy="3725862"/>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1038" y="4719638"/>
            <a:ext cx="5441950" cy="4470400"/>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436100"/>
            <a:ext cx="2947988" cy="4968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52863" y="9436100"/>
            <a:ext cx="2947987"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2E0D5171-8B02-4564-8A30-ABEC52B8CA91}" type="slidenum">
              <a:rPr lang="ja-JP" altLang="en-US"/>
              <a:pPr>
                <a:defRPr/>
              </a:pPr>
              <a:t>&lt;#&gt;</a:t>
            </a:fld>
            <a:endParaRPr lang="ja-JP" altLang="en-US"/>
          </a:p>
        </p:txBody>
      </p:sp>
    </p:spTree>
    <p:extLst>
      <p:ext uri="{BB962C8B-B14F-4D97-AF65-F5344CB8AC3E}">
        <p14:creationId xmlns:p14="http://schemas.microsoft.com/office/powerpoint/2010/main" xmlns="" val="25602998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a:prstGeom prst="rect">
            <a:avLst/>
          </a:prstGeom>
        </p:spPr>
        <p:txBody>
          <a:bodyPr/>
          <a:lstStyle>
            <a:lvl1pPr algn="ctr">
              <a:defRPr>
                <a:solidFill>
                  <a:schemeClr val="tx1"/>
                </a:solidFill>
                <a:effectLst/>
              </a:defRPr>
            </a:lvl1pPr>
          </a:lstStyle>
          <a:p>
            <a:r>
              <a:rPr lang="ja-JP" altLang="en-US" dirty="0" smtClean="0"/>
              <a:t>マスタ タイトルの書式設定</a:t>
            </a:r>
            <a:endParaRPr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5" name="フッター プレースホルダ 4"/>
          <p:cNvSpPr>
            <a:spLocks noGrp="1"/>
          </p:cNvSpPr>
          <p:nvPr>
            <p:ph type="ftr" sz="quarter" idx="10"/>
          </p:nvPr>
        </p:nvSpPr>
        <p:spPr>
          <a:xfrm>
            <a:off x="3124200" y="4702970"/>
            <a:ext cx="2895600" cy="273844"/>
          </a:xfrm>
        </p:spPr>
        <p:txBody>
          <a:bodyPr/>
          <a:lstStyle>
            <a:lvl1pPr>
              <a:defRPr/>
            </a:lvl1pPr>
          </a:lstStyle>
          <a:p>
            <a:pPr>
              <a:defRPr/>
            </a:pPr>
            <a:r>
              <a:rPr lang="en-US" altLang="ja-JP"/>
              <a:t>CESA Confidential</a:t>
            </a:r>
            <a:endParaRPr lang="ja-JP" altLang="en-US"/>
          </a:p>
        </p:txBody>
      </p:sp>
      <p:pic>
        <p:nvPicPr>
          <p:cNvPr id="4" name="図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942977"/>
            <a:ext cx="8229600" cy="359449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058B8C1A-5EE2-436B-B3E1-6BC6AD7DBCB3}" type="datetime5">
              <a:rPr lang="ja-JP" altLang="en-US"/>
              <a:pPr>
                <a:defRPr/>
              </a:pPr>
              <a:t>2014/09/03</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0956B07A-BA06-4F23-8F54-5280FE20A151}" type="slidenum">
              <a:rPr lang="ja-JP" altLang="en-US"/>
              <a:pPr>
                <a:defRPr/>
              </a:pPr>
              <a:t>&lt;#&gt;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942977"/>
            <a:ext cx="2057400" cy="3651647"/>
          </a:xfrm>
          <a:prstGeom prst="rect">
            <a:avLst/>
          </a:prstGeom>
        </p:spPr>
        <p:txBody>
          <a:bodyPr vert="eaVert"/>
          <a:lstStyle>
            <a:lvl1pPr>
              <a:defRPr>
                <a:solidFill>
                  <a:schemeClr val="tx1"/>
                </a:solidFill>
                <a:effectLst/>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942977"/>
            <a:ext cx="6019800" cy="365164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A76C9CF4-1F96-4494-BD80-D12FEA1BE88A}" type="datetime5">
              <a:rPr lang="ja-JP" altLang="en-US"/>
              <a:pPr>
                <a:defRPr/>
              </a:pPr>
              <a:t>2014/09/03</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EA6E2756-6FF8-49ED-98AD-60B27023F72E}" type="slidenum">
              <a:rPr lang="ja-JP" altLang="en-US"/>
              <a:pPr>
                <a:defRPr/>
              </a:pPr>
              <a:t>&lt;#&gt;</a:t>
            </a:fld>
            <a:endParaRPr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AD131637-1EE6-4E96-9CE1-5735B3CA715E}" type="datetime5">
              <a:rPr lang="ja-JP" altLang="en-US"/>
              <a:pPr>
                <a:defRPr/>
              </a:pPr>
              <a:t>2014/09/03</a:t>
            </a:fld>
            <a:endParaRPr lang="ja-JP" altLang="en-US" dirty="0"/>
          </a:p>
        </p:txBody>
      </p:sp>
      <p:sp>
        <p:nvSpPr>
          <p:cNvPr id="5" name="スライド番号プレースホルダ 5"/>
          <p:cNvSpPr>
            <a:spLocks noGrp="1"/>
          </p:cNvSpPr>
          <p:nvPr>
            <p:ph type="sldNum" sz="quarter" idx="12"/>
          </p:nvPr>
        </p:nvSpPr>
        <p:spPr/>
        <p:txBody>
          <a:bodyPr/>
          <a:lstStyle>
            <a:lvl1pPr>
              <a:defRPr/>
            </a:lvl1pPr>
          </a:lstStyle>
          <a:p>
            <a:pPr>
              <a:defRPr/>
            </a:pPr>
            <a:fld id="{1D79E475-46CB-4FC6-958D-A22D41E32FD0}" type="slidenum">
              <a:rPr lang="ja-JP" altLang="en-US"/>
              <a:pPr>
                <a:defRPr/>
              </a:pPr>
              <a:t>&lt;#&gt;</a:t>
            </a:fld>
            <a:endParaRPr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2014/9/3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38BDB23-7568-42D1-80CE-B1D6F09FB8F6}" type="slidenum">
              <a:rPr lang="ja-JP" altLang="en-US"/>
              <a:pPr>
                <a:defRPr/>
              </a:pPr>
              <a:t>&lt;#&gt;</a:t>
            </a:fld>
            <a:endParaRPr lang="ja-JP"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2014/9/3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A95E8070-9FBB-428C-ADFA-A54C7C80164F}" type="slidenum">
              <a:rPr lang="ja-JP" altLang="en-US"/>
              <a:pPr>
                <a:defRPr/>
              </a:pPr>
              <a:t>&lt;#&gt;</a:t>
            </a:fld>
            <a:endParaRPr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2014/9/3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8E0D8F75-8681-4720-B86D-CC558BACD721}" type="slidenum">
              <a:rPr lang="ja-JP" altLang="en-US"/>
              <a:pPr>
                <a:defRPr/>
              </a:pPr>
              <a:t>&lt;#&gt;</a:t>
            </a:fld>
            <a:endParaRPr lang="ja-JP"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2014/9/3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25C1E21E-3C2E-4F63-A679-475BEED2C945}" type="slidenum">
              <a:rPr lang="ja-JP" altLang="en-US"/>
              <a:pPr>
                <a:defRPr/>
              </a:pPr>
              <a:t>&lt;#&gt;</a:t>
            </a:fld>
            <a:endParaRPr lang="ja-JP"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2014/9/3</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F7D01208-B635-439C-B0D7-CE63CF20861E}" type="slidenum">
              <a:rPr lang="ja-JP" altLang="en-US"/>
              <a:pPr>
                <a:defRPr/>
              </a:pPr>
              <a:t>&lt;#&gt;</a:t>
            </a:fld>
            <a:endParaRPr lang="ja-JP"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2014/9/3</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04E00811-8948-4D4F-B9A4-5C3B43C7031B}" type="slidenum">
              <a:rPr lang="ja-JP" altLang="en-US"/>
              <a:pPr>
                <a:defRPr/>
              </a:pPr>
              <a:t>&lt;#&gt;</a:t>
            </a:fld>
            <a:endParaRPr lang="ja-JP"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2014/9/3</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CDC3BC86-3EBE-423B-9324-96F9D928F392}" type="slidenum">
              <a:rPr lang="ja-JP" altLang="en-US"/>
              <a:pPr>
                <a:defRPr/>
              </a:pPr>
              <a:t>&lt;#&gt;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457200" y="942977"/>
            <a:ext cx="8229600" cy="3594497"/>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A9259AFE-7AC7-4F49-85B9-5B069C761CE3}" type="datetime5">
              <a:rPr lang="ja-JP" altLang="en-US"/>
              <a:pPr>
                <a:defRPr/>
              </a:pPr>
              <a:t>2014/09/03</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29799127-F303-4AE7-A969-D0F8A278DEB3}" type="slidenum">
              <a:rPr lang="ja-JP" altLang="en-US"/>
              <a:pPr>
                <a:defRPr/>
              </a:pPr>
              <a:t>&lt;#&gt;</a:t>
            </a:fld>
            <a:endParaRPr lang="ja-JP"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3" y="204787"/>
            <a:ext cx="3008313" cy="871538"/>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2014/9/3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F987AE5E-1F5A-4E40-9E4F-A6C7EC21FF51}" type="slidenum">
              <a:rPr lang="ja-JP" altLang="en-US"/>
              <a:pPr>
                <a:defRPr/>
              </a:pPr>
              <a:t>&lt;#&gt;</a:t>
            </a:fld>
            <a:endParaRPr lang="ja-JP"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2014/9/3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B9333912-09A1-405D-B996-686CC8E3C8FC}" type="slidenum">
              <a:rPr lang="ja-JP" altLang="en-US"/>
              <a:pPr>
                <a:defRPr/>
              </a:pPr>
              <a:t>&lt;#&gt;</a:t>
            </a:fld>
            <a:endParaRPr lang="ja-JP"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2014/9/3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C431E230-1AA1-4843-9CD4-EE32DD9E28B2}" type="slidenum">
              <a:rPr lang="ja-JP" altLang="en-US"/>
              <a:pPr>
                <a:defRPr/>
              </a:pPr>
              <a:t>&lt;#&gt;</a:t>
            </a:fld>
            <a:endParaRPr lang="ja-JP"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80"/>
            <a:ext cx="2057400" cy="438864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05980"/>
            <a:ext cx="6019800" cy="438864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2014/9/3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24ECA663-E26D-4864-B031-A5EE69E06873}" type="slidenum">
              <a:rPr lang="ja-JP" altLang="en-US"/>
              <a:pPr>
                <a:defRPr/>
              </a:pPr>
              <a:t>&lt;#&gt;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a:prstGeom prst="rect">
            <a:avLst/>
          </a:prstGeom>
        </p:spPr>
        <p:txBody>
          <a:bodyPr anchor="t"/>
          <a:lstStyle>
            <a:lvl1pPr algn="l">
              <a:defRPr sz="4000" b="1" cap="all">
                <a:solidFill>
                  <a:schemeClr val="tx1"/>
                </a:solidFill>
                <a:effectLst/>
              </a:defRPr>
            </a:lvl1pPr>
          </a:lstStyle>
          <a:p>
            <a:r>
              <a:rPr lang="ja-JP" altLang="en-US" dirty="0" smtClean="0"/>
              <a:t>マスタ タイトルの書式設定</a:t>
            </a:r>
            <a:endParaRPr lang="ja-JP" altLang="en-US" dirty="0"/>
          </a:p>
        </p:txBody>
      </p:sp>
      <p:sp>
        <p:nvSpPr>
          <p:cNvPr id="3" name="テキスト プレースホル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6B41A85F-B56E-468D-B1CD-6D93D9B5D5CD}" type="datetime5">
              <a:rPr lang="ja-JP" altLang="en-US"/>
              <a:pPr>
                <a:defRPr/>
              </a:pPr>
              <a:t>2014/09/03</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D2BE911D-E393-423D-9BEB-D104881661BB}" type="slidenum">
              <a:rPr lang="ja-JP" altLang="en-US"/>
              <a:pPr>
                <a:defRPr/>
              </a:pPr>
              <a:t>&lt;#&gt;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942977"/>
            <a:ext cx="4038600" cy="36516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942977"/>
            <a:ext cx="4038600" cy="36516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B54292E8-E00F-4ADA-BD15-4F2A3D638A4D}" type="datetime5">
              <a:rPr lang="ja-JP" altLang="en-US"/>
              <a:pPr>
                <a:defRPr/>
              </a:pPr>
              <a:t>2014/09/03</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C9FCFF0E-DCBE-40A5-8F6E-B1AF81196266}" type="slidenum">
              <a:rPr lang="ja-JP" altLang="en-US"/>
              <a:pPr>
                <a:defRPr/>
              </a:pPr>
              <a:t>&lt;#&gt;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944167"/>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1421606"/>
            <a:ext cx="4040188" cy="31730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8" y="944167"/>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8" y="1421606"/>
            <a:ext cx="4041775" cy="31730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9F893D6C-8EF6-4582-AF68-1DCB003A177F}" type="datetime5">
              <a:rPr lang="ja-JP" altLang="en-US"/>
              <a:pPr>
                <a:defRPr/>
              </a:pPr>
              <a:t>2014/09/03</a:t>
            </a:fld>
            <a:endParaRPr lang="ja-JP" altLang="en-US" dirty="0"/>
          </a:p>
        </p:txBody>
      </p:sp>
      <p:sp>
        <p:nvSpPr>
          <p:cNvPr id="9" name="スライド番号プレースホルダ 5"/>
          <p:cNvSpPr>
            <a:spLocks noGrp="1"/>
          </p:cNvSpPr>
          <p:nvPr>
            <p:ph type="sldNum" sz="quarter" idx="12"/>
          </p:nvPr>
        </p:nvSpPr>
        <p:spPr/>
        <p:txBody>
          <a:bodyPr/>
          <a:lstStyle>
            <a:lvl1pPr>
              <a:defRPr/>
            </a:lvl1pPr>
          </a:lstStyle>
          <a:p>
            <a:pPr>
              <a:defRPr/>
            </a:pPr>
            <a:fld id="{F88FC5C1-E261-48D2-BD14-81AC9FBA872B}" type="slidenum">
              <a:rPr lang="ja-JP" altLang="en-US"/>
              <a:pPr>
                <a:defRPr/>
              </a:pPr>
              <a:t>&lt;#&gt;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B60F22C4-FC53-44C1-88D2-46F6CB53D0DF}" type="datetime5">
              <a:rPr lang="ja-JP" altLang="en-US"/>
              <a:pPr>
                <a:defRPr/>
              </a:pPr>
              <a:t>2014/09/03</a:t>
            </a:fld>
            <a:endParaRPr lang="ja-JP" altLang="en-US" dirty="0"/>
          </a:p>
        </p:txBody>
      </p:sp>
      <p:sp>
        <p:nvSpPr>
          <p:cNvPr id="5" name="スライド番号プレースホルダ 5"/>
          <p:cNvSpPr>
            <a:spLocks noGrp="1"/>
          </p:cNvSpPr>
          <p:nvPr>
            <p:ph type="sldNum" sz="quarter" idx="12"/>
          </p:nvPr>
        </p:nvSpPr>
        <p:spPr/>
        <p:txBody>
          <a:bodyPr/>
          <a:lstStyle>
            <a:lvl1pPr>
              <a:defRPr/>
            </a:lvl1pPr>
          </a:lstStyle>
          <a:p>
            <a:pPr>
              <a:defRPr/>
            </a:pPr>
            <a:fld id="{996DE6F3-B20F-4340-8E0C-EBAC11C52704}" type="slidenum">
              <a:rPr lang="ja-JP" altLang="en-US"/>
              <a:pPr>
                <a:defRPr/>
              </a:pPr>
              <a:t>&lt;#&gt;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0E5A73EE-488E-4860-B405-384FCAA3C542}" type="datetime5">
              <a:rPr lang="ja-JP" altLang="en-US"/>
              <a:pPr>
                <a:defRPr/>
              </a:pPr>
              <a:t>2014/09/03</a:t>
            </a:fld>
            <a:endParaRPr lang="ja-JP" altLang="en-US" dirty="0"/>
          </a:p>
        </p:txBody>
      </p:sp>
      <p:sp>
        <p:nvSpPr>
          <p:cNvPr id="4" name="スライド番号プレースホルダ 5"/>
          <p:cNvSpPr>
            <a:spLocks noGrp="1"/>
          </p:cNvSpPr>
          <p:nvPr>
            <p:ph type="sldNum" sz="quarter" idx="12"/>
          </p:nvPr>
        </p:nvSpPr>
        <p:spPr/>
        <p:txBody>
          <a:bodyPr/>
          <a:lstStyle>
            <a:lvl1pPr>
              <a:defRPr/>
            </a:lvl1pPr>
          </a:lstStyle>
          <a:p>
            <a:pPr>
              <a:defRPr/>
            </a:pPr>
            <a:fld id="{48331827-64C4-486B-BF83-D345FC70A936}" type="slidenum">
              <a:rPr lang="ja-JP" altLang="en-US"/>
              <a:pPr>
                <a:defRPr/>
              </a:pPr>
              <a:t>&lt;#&gt;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3" y="947737"/>
            <a:ext cx="3008313" cy="871538"/>
          </a:xfrm>
          <a:prstGeom prst="rect">
            <a:avLst/>
          </a:prstGeom>
        </p:spPr>
        <p:txBody>
          <a:bodyPr anchor="b"/>
          <a:lstStyle>
            <a:lvl1pPr algn="l">
              <a:defRPr sz="2000" b="1">
                <a:solidFill>
                  <a:schemeClr val="tx1"/>
                </a:solidFill>
                <a:effectLst/>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942977"/>
            <a:ext cx="5111750" cy="36516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3" y="1821657"/>
            <a:ext cx="3008313" cy="277296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20023843-BA01-4E5A-BE94-B8C1EA94B3DE}" type="datetime5">
              <a:rPr lang="ja-JP" altLang="en-US"/>
              <a:pPr>
                <a:defRPr/>
              </a:pPr>
              <a:t>2014/09/03</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41EFF0DC-1569-424A-91A8-AE3859BDA9B7}" type="slidenum">
              <a:rPr lang="ja-JP" altLang="en-US"/>
              <a:pPr>
                <a:defRPr/>
              </a:pPr>
              <a:t>&lt;#&gt;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a:prstGeom prst="rect">
            <a:avLst/>
          </a:prstGeom>
        </p:spPr>
        <p:txBody>
          <a:bodyPr anchor="b"/>
          <a:lstStyle>
            <a:lvl1pPr algn="l">
              <a:defRPr sz="2000" b="1">
                <a:solidFill>
                  <a:schemeClr val="tx1"/>
                </a:solidFill>
                <a:effectLst/>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942976"/>
            <a:ext cx="5486400" cy="2602706"/>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40FE0776-8F3D-4EB7-A8EC-5D9AF9D0BDBF}" type="datetime5">
              <a:rPr lang="ja-JP" altLang="en-US"/>
              <a:pPr>
                <a:defRPr/>
              </a:pPr>
              <a:t>2014/09/03</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300C9734-6779-4377-9C63-4F4FD01D9D48}" type="slidenum">
              <a:rPr lang="ja-JP" altLang="en-US"/>
              <a:pPr>
                <a:defRPr/>
              </a:pPr>
              <a:t>&lt;#&gt;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テキスト プレースホルダ 2"/>
          <p:cNvSpPr>
            <a:spLocks noGrp="1"/>
          </p:cNvSpPr>
          <p:nvPr>
            <p:ph type="body" idx="1"/>
          </p:nvPr>
        </p:nvSpPr>
        <p:spPr bwMode="auto">
          <a:xfrm>
            <a:off x="457200" y="942977"/>
            <a:ext cx="8229600" cy="35944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7" name="日付プレースホルダ 3"/>
          <p:cNvSpPr>
            <a:spLocks noGrp="1"/>
          </p:cNvSpPr>
          <p:nvPr>
            <p:ph type="dt" sz="half" idx="2"/>
          </p:nvPr>
        </p:nvSpPr>
        <p:spPr>
          <a:xfrm>
            <a:off x="1331913" y="4767264"/>
            <a:ext cx="2049462" cy="273844"/>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charset="-128"/>
              </a:defRPr>
            </a:lvl1pPr>
          </a:lstStyle>
          <a:p>
            <a:pPr>
              <a:defRPr/>
            </a:pPr>
            <a:fld id="{C05C48C5-B401-4CEB-AA1C-F88B4AF9610B}" type="datetime5">
              <a:rPr lang="ja-JP" altLang="en-US"/>
              <a:pPr>
                <a:defRPr/>
              </a:pPr>
              <a:t>2014/09/03</a:t>
            </a:fld>
            <a:endParaRPr lang="ja-JP" altLang="en-US" dirty="0"/>
          </a:p>
        </p:txBody>
      </p:sp>
      <p:sp>
        <p:nvSpPr>
          <p:cNvPr id="18" name="フッター プレースホルダ 4"/>
          <p:cNvSpPr>
            <a:spLocks noGrp="1"/>
          </p:cNvSpPr>
          <p:nvPr>
            <p:ph type="ftr" sz="quarter" idx="3"/>
          </p:nvPr>
        </p:nvSpPr>
        <p:spPr>
          <a:xfrm>
            <a:off x="3505200" y="4767264"/>
            <a:ext cx="2895600" cy="273844"/>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charset="-128"/>
              </a:defRPr>
            </a:lvl1pPr>
          </a:lstStyle>
          <a:p>
            <a:pPr>
              <a:defRPr/>
            </a:pPr>
            <a:r>
              <a:rPr lang="en-US" altLang="ja-JP"/>
              <a:t>CESA Confidential</a:t>
            </a:r>
            <a:endParaRPr lang="ja-JP" altLang="en-US" dirty="0"/>
          </a:p>
        </p:txBody>
      </p:sp>
      <p:sp>
        <p:nvSpPr>
          <p:cNvPr id="19" name="スライド番号プレースホルダ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BF2C2C70-5525-4F17-A132-F1BAAA4A6E88}" type="slidenum">
              <a:rPr lang="ja-JP" altLang="en-US"/>
              <a:pPr>
                <a:defRPr/>
              </a:pPr>
              <a:t>&lt;#&gt;</a:t>
            </a:fld>
            <a:endParaRPr lang="ja-JP" altLang="en-US"/>
          </a:p>
        </p:txBody>
      </p:sp>
      <p:pic>
        <p:nvPicPr>
          <p:cNvPr id="3" name="図 2"/>
          <p:cNvPicPr>
            <a:picLocks noChangeAspect="1"/>
          </p:cNvPicPr>
          <p:nvPr userDrawn="1"/>
        </p:nvPicPr>
        <p:blipFill>
          <a:blip r:embed="rId14" cstate="print">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4181" r:id="rId1"/>
    <p:sldLayoutId id="2147484159" r:id="rId2"/>
    <p:sldLayoutId id="2147484160" r:id="rId3"/>
    <p:sldLayoutId id="2147484161" r:id="rId4"/>
    <p:sldLayoutId id="2147484162" r:id="rId5"/>
    <p:sldLayoutId id="2147484163" r:id="rId6"/>
    <p:sldLayoutId id="2147484164" r:id="rId7"/>
    <p:sldLayoutId id="2147484165" r:id="rId8"/>
    <p:sldLayoutId id="2147484166" r:id="rId9"/>
    <p:sldLayoutId id="2147484167" r:id="rId10"/>
    <p:sldLayoutId id="2147484168" r:id="rId11"/>
    <p:sldLayoutId id="2147484169" r:id="rId12"/>
  </p:sldLayoutIdLst>
  <p:timing>
    <p:tnLst>
      <p:par>
        <p:cTn id="1" dur="indefinite" restart="never" nodeType="tmRoot"/>
      </p:par>
    </p:tnLst>
  </p:timing>
  <p:hf hdr="0"/>
  <p:txStyles>
    <p:titleStyle>
      <a:lvl1pPr algn="l" rtl="0" eaLnBrk="0" fontAlgn="base" hangingPunct="0">
        <a:spcBef>
          <a:spcPct val="0"/>
        </a:spcBef>
        <a:spcAft>
          <a:spcPct val="0"/>
        </a:spcAft>
        <a:defRPr kumimoji="1" sz="4400" kern="1200">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kumimoji="1" sz="4400">
          <a:solidFill>
            <a:schemeClr val="bg1"/>
          </a:solidFill>
          <a:latin typeface="Calibri" pitchFamily="34" charset="0"/>
          <a:ea typeface="ＭＳ Ｐゴシック" charset="-128"/>
        </a:defRPr>
      </a:lvl2pPr>
      <a:lvl3pPr algn="l" rtl="0" eaLnBrk="0" fontAlgn="base" hangingPunct="0">
        <a:spcBef>
          <a:spcPct val="0"/>
        </a:spcBef>
        <a:spcAft>
          <a:spcPct val="0"/>
        </a:spcAft>
        <a:defRPr kumimoji="1" sz="4400">
          <a:solidFill>
            <a:schemeClr val="bg1"/>
          </a:solidFill>
          <a:latin typeface="Calibri" pitchFamily="34" charset="0"/>
          <a:ea typeface="ＭＳ Ｐゴシック" charset="-128"/>
        </a:defRPr>
      </a:lvl3pPr>
      <a:lvl4pPr algn="l" rtl="0" eaLnBrk="0" fontAlgn="base" hangingPunct="0">
        <a:spcBef>
          <a:spcPct val="0"/>
        </a:spcBef>
        <a:spcAft>
          <a:spcPct val="0"/>
        </a:spcAft>
        <a:defRPr kumimoji="1" sz="4400">
          <a:solidFill>
            <a:schemeClr val="bg1"/>
          </a:solidFill>
          <a:latin typeface="Calibri" pitchFamily="34" charset="0"/>
          <a:ea typeface="ＭＳ Ｐゴシック" charset="-128"/>
        </a:defRPr>
      </a:lvl4pPr>
      <a:lvl5pPr algn="l" rtl="0" eaLnBrk="0" fontAlgn="base" hangingPunct="0">
        <a:spcBef>
          <a:spcPct val="0"/>
        </a:spcBef>
        <a:spcAft>
          <a:spcPct val="0"/>
        </a:spcAft>
        <a:defRPr kumimoji="1" sz="4400">
          <a:solidFill>
            <a:schemeClr val="bg1"/>
          </a:solidFill>
          <a:latin typeface="Calibri" pitchFamily="34" charset="0"/>
          <a:ea typeface="ＭＳ Ｐゴシック" charset="-128"/>
        </a:defRPr>
      </a:lvl5pPr>
      <a:lvl6pPr marL="457200" algn="l" rtl="0" fontAlgn="base">
        <a:spcBef>
          <a:spcPct val="0"/>
        </a:spcBef>
        <a:spcAft>
          <a:spcPct val="0"/>
        </a:spcAft>
        <a:defRPr kumimoji="1" sz="4400">
          <a:solidFill>
            <a:schemeClr val="tx1"/>
          </a:solidFill>
          <a:latin typeface="Calibri" pitchFamily="34" charset="0"/>
          <a:ea typeface="ＭＳ Ｐゴシック" charset="-128"/>
        </a:defRPr>
      </a:lvl6pPr>
      <a:lvl7pPr marL="914400" algn="l" rtl="0" fontAlgn="base">
        <a:spcBef>
          <a:spcPct val="0"/>
        </a:spcBef>
        <a:spcAft>
          <a:spcPct val="0"/>
        </a:spcAft>
        <a:defRPr kumimoji="1" sz="4400">
          <a:solidFill>
            <a:schemeClr val="tx1"/>
          </a:solidFill>
          <a:latin typeface="Calibri" pitchFamily="34" charset="0"/>
          <a:ea typeface="ＭＳ Ｐゴシック" charset="-128"/>
        </a:defRPr>
      </a:lvl7pPr>
      <a:lvl8pPr marL="1371600" algn="l" rtl="0" fontAlgn="base">
        <a:spcBef>
          <a:spcPct val="0"/>
        </a:spcBef>
        <a:spcAft>
          <a:spcPct val="0"/>
        </a:spcAft>
        <a:defRPr kumimoji="1" sz="4400">
          <a:solidFill>
            <a:schemeClr val="tx1"/>
          </a:solidFill>
          <a:latin typeface="Calibri" pitchFamily="34" charset="0"/>
          <a:ea typeface="ＭＳ Ｐゴシック" charset="-128"/>
        </a:defRPr>
      </a:lvl8pPr>
      <a:lvl9pPr marL="1828800" algn="l"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図 7"/>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3324" y="0"/>
            <a:ext cx="9144000" cy="5143500"/>
          </a:xfrm>
          <a:prstGeom prst="rect">
            <a:avLst/>
          </a:prstGeom>
        </p:spPr>
      </p:pic>
      <p:sp>
        <p:nvSpPr>
          <p:cNvPr id="2050" name="タイトル プレースホルダ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テキスト プレースホルダ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charset="-128"/>
              </a:defRPr>
            </a:lvl1pPr>
          </a:lstStyle>
          <a:p>
            <a:pPr>
              <a:defRPr/>
            </a:pPr>
            <a:fld id="{55F8C86B-DC56-4D71-823E-E4818B65ED8A}" type="datetimeFigureOut">
              <a:rPr lang="ja-JP" altLang="en-US"/>
              <a:pPr>
                <a:defRPr/>
              </a:pPr>
              <a:t>2014/9/3</a:t>
            </a:fld>
            <a:endParaRPr lang="ja-JP" altLang="en-US"/>
          </a:p>
        </p:txBody>
      </p:sp>
      <p:sp>
        <p:nvSpPr>
          <p:cNvPr id="5" name="フッター プレースホルダ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charset="-128"/>
              </a:defRPr>
            </a:lvl1pPr>
          </a:lstStyle>
          <a:p>
            <a:pPr>
              <a:defRPr/>
            </a:pPr>
            <a:endParaRPr lang="ja-JP" altLang="en-US"/>
          </a:p>
        </p:txBody>
      </p:sp>
      <p:sp>
        <p:nvSpPr>
          <p:cNvPr id="6" name="スライド番号プレースホルダ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2812D98C-E57D-4240-8465-0D34E2B9234E}" type="slidenum">
              <a:rPr lang="ja-JP" altLang="en-US"/>
              <a:pPr>
                <a:defRPr/>
              </a:pPr>
              <a:t>&lt;#&gt;</a:t>
            </a:fld>
            <a:endParaRPr lang="ja-JP" altLang="en-US"/>
          </a:p>
        </p:txBody>
      </p:sp>
    </p:spTree>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ctrTitle"/>
          </p:nvPr>
        </p:nvSpPr>
        <p:spPr/>
        <p:txBody>
          <a:bodyPr/>
          <a:lstStyle/>
          <a:p>
            <a:r>
              <a:rPr lang="ja-JP" altLang="en-US" sz="2800" dirty="0" smtClean="0">
                <a:latin typeface="メイリオ" pitchFamily="50" charset="-128"/>
                <a:ea typeface="メイリオ" pitchFamily="50" charset="-128"/>
                <a:cs typeface="メイリオ" pitchFamily="50" charset="-128"/>
              </a:rPr>
              <a:t>一度作ったものは二度と作らない。</a:t>
            </a:r>
            <a:r>
              <a:rPr lang="en-US" altLang="ja-JP" sz="2800" dirty="0" smtClean="0">
                <a:latin typeface="メイリオ" pitchFamily="50" charset="-128"/>
                <a:ea typeface="メイリオ" pitchFamily="50" charset="-128"/>
                <a:cs typeface="メイリオ" pitchFamily="50" charset="-128"/>
              </a:rPr>
              <a:t/>
            </a:r>
            <a:br>
              <a:rPr lang="en-US" altLang="ja-JP" sz="2800" dirty="0" smtClean="0">
                <a:latin typeface="メイリオ" pitchFamily="50" charset="-128"/>
                <a:ea typeface="メイリオ" pitchFamily="50" charset="-128"/>
                <a:cs typeface="メイリオ" pitchFamily="50" charset="-128"/>
              </a:rPr>
            </a:br>
            <a:r>
              <a:rPr lang="ja-JP" altLang="en-US" sz="2800" dirty="0" smtClean="0">
                <a:latin typeface="メイリオ" pitchFamily="50" charset="-128"/>
                <a:ea typeface="メイリオ" pitchFamily="50" charset="-128"/>
                <a:cs typeface="メイリオ" pitchFamily="50" charset="-128"/>
              </a:rPr>
              <a:t>効率的なプログラミングをおこなうための技術</a:t>
            </a:r>
            <a:endParaRPr kumimoji="1" lang="ja-JP" altLang="en-US" sz="2800" dirty="0">
              <a:latin typeface="メイリオ" pitchFamily="50" charset="-128"/>
              <a:ea typeface="メイリオ" pitchFamily="50" charset="-128"/>
              <a:cs typeface="メイリオ" pitchFamily="50" charset="-128"/>
            </a:endParaRPr>
          </a:p>
        </p:txBody>
      </p:sp>
      <p:sp>
        <p:nvSpPr>
          <p:cNvPr id="12" name="サブタイトル 11"/>
          <p:cNvSpPr>
            <a:spLocks noGrp="1"/>
          </p:cNvSpPr>
          <p:nvPr>
            <p:ph type="subTitle" idx="1"/>
          </p:nvPr>
        </p:nvSpPr>
        <p:spPr/>
        <p:txBody>
          <a:bodyPr/>
          <a:lstStyle/>
          <a:p>
            <a:r>
              <a:rPr kumimoji="1" lang="en-US" altLang="ja-JP" dirty="0" smtClean="0">
                <a:latin typeface="メイリオ" pitchFamily="50" charset="-128"/>
                <a:ea typeface="メイリオ" pitchFamily="50" charset="-128"/>
                <a:cs typeface="メイリオ" pitchFamily="50" charset="-128"/>
              </a:rPr>
              <a:t>JCGS </a:t>
            </a:r>
            <a:r>
              <a:rPr kumimoji="1" lang="ja-JP" altLang="en-US" dirty="0" smtClean="0">
                <a:latin typeface="メイリオ" pitchFamily="50" charset="-128"/>
                <a:ea typeface="メイリオ" pitchFamily="50" charset="-128"/>
                <a:cs typeface="メイリオ" pitchFamily="50" charset="-128"/>
              </a:rPr>
              <a:t>痴山紘史</a:t>
            </a:r>
            <a:endParaRPr kumimoji="1"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067862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コードのカオス化</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3214692"/>
            <a:ext cx="8229600" cy="1322782"/>
          </a:xfrm>
        </p:spPr>
        <p:txBody>
          <a:bodyPr/>
          <a:lstStyle/>
          <a:p>
            <a:r>
              <a:rPr kumimoji="1" lang="ja-JP" altLang="en-US" sz="2600" dirty="0" smtClean="0">
                <a:latin typeface="メイリオ" pitchFamily="50" charset="-128"/>
                <a:ea typeface="メイリオ" pitchFamily="50" charset="-128"/>
                <a:cs typeface="メイリオ" pitchFamily="50" charset="-128"/>
              </a:rPr>
              <a:t>例外事項への対応ですぐにコードはカオス化する</a:t>
            </a:r>
            <a:endParaRPr kumimoji="1" lang="en-US" altLang="ja-JP" sz="2600" dirty="0" smtClean="0">
              <a:latin typeface="メイリオ" pitchFamily="50" charset="-128"/>
              <a:ea typeface="メイリオ" pitchFamily="50" charset="-128"/>
              <a:cs typeface="メイリオ" pitchFamily="50" charset="-128"/>
            </a:endParaRPr>
          </a:p>
          <a:p>
            <a:r>
              <a:rPr lang="ja-JP" altLang="en-US" sz="2600" dirty="0" smtClean="0">
                <a:latin typeface="メイリオ" pitchFamily="50" charset="-128"/>
                <a:ea typeface="メイリオ" pitchFamily="50" charset="-128"/>
                <a:cs typeface="メイリオ" pitchFamily="50" charset="-128"/>
              </a:rPr>
              <a:t>誰もメンテナンスできない→一から書き直そうという不毛なループへ</a:t>
            </a:r>
            <a:endParaRPr kumimoji="1" lang="ja-JP" altLang="en-US" sz="26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10</a:t>
            </a:fld>
            <a:endParaRPr lang="ja-JP" altLang="en-US">
              <a:latin typeface="メイリオ" pitchFamily="50" charset="-128"/>
              <a:ea typeface="メイリオ" pitchFamily="50" charset="-128"/>
              <a:cs typeface="メイリオ" pitchFamily="50" charset="-128"/>
            </a:endParaRPr>
          </a:p>
        </p:txBody>
      </p:sp>
      <p:pic>
        <p:nvPicPr>
          <p:cNvPr id="2050" name="Picture 2" descr="D:\chiyama\Documents\Research\CEDEC2014\chiyama\chaosFlow.png"/>
          <p:cNvPicPr>
            <a:picLocks noChangeAspect="1" noChangeArrowheads="1"/>
          </p:cNvPicPr>
          <p:nvPr/>
        </p:nvPicPr>
        <p:blipFill>
          <a:blip r:embed="rId2"/>
          <a:srcRect/>
          <a:stretch>
            <a:fillRect/>
          </a:stretch>
        </p:blipFill>
        <p:spPr bwMode="auto">
          <a:xfrm>
            <a:off x="1320800" y="849316"/>
            <a:ext cx="6502400" cy="2222500"/>
          </a:xfrm>
          <a:prstGeom prst="rect">
            <a:avLst/>
          </a:prstGeom>
          <a:noFill/>
        </p:spPr>
      </p:pic>
      <p:sp>
        <p:nvSpPr>
          <p:cNvPr id="7" name="雲形吹き出し 6"/>
          <p:cNvSpPr/>
          <p:nvPr/>
        </p:nvSpPr>
        <p:spPr>
          <a:xfrm>
            <a:off x="714348" y="1000114"/>
            <a:ext cx="1214446" cy="428628"/>
          </a:xfrm>
          <a:prstGeom prst="cloudCallout">
            <a:avLst>
              <a:gd name="adj1" fmla="val 45198"/>
              <a:gd name="adj2" fmla="val 66944"/>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シンプル</a:t>
            </a:r>
            <a:endParaRPr kumimoji="1" lang="ja-JP" altLang="en-US" sz="1000" dirty="0">
              <a:latin typeface="メイリオ" pitchFamily="50" charset="-128"/>
              <a:ea typeface="メイリオ" pitchFamily="50" charset="-128"/>
              <a:cs typeface="メイリオ" pitchFamily="50" charset="-128"/>
            </a:endParaRPr>
          </a:p>
        </p:txBody>
      </p:sp>
      <p:sp>
        <p:nvSpPr>
          <p:cNvPr id="8" name="雲形吹き出し 7"/>
          <p:cNvSpPr/>
          <p:nvPr/>
        </p:nvSpPr>
        <p:spPr>
          <a:xfrm>
            <a:off x="2071670" y="785800"/>
            <a:ext cx="1214446" cy="428628"/>
          </a:xfrm>
          <a:prstGeom prst="cloudCallout">
            <a:avLst>
              <a:gd name="adj1" fmla="val -40030"/>
              <a:gd name="adj2" fmla="val 89166"/>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速い</a:t>
            </a:r>
            <a:endParaRPr kumimoji="1" lang="ja-JP" altLang="en-US" sz="1000" dirty="0">
              <a:latin typeface="メイリオ" pitchFamily="50" charset="-128"/>
              <a:ea typeface="メイリオ" pitchFamily="50" charset="-128"/>
              <a:cs typeface="メイリオ" pitchFamily="50" charset="-128"/>
            </a:endParaRPr>
          </a:p>
        </p:txBody>
      </p:sp>
      <p:sp>
        <p:nvSpPr>
          <p:cNvPr id="9" name="雲形吹き出し 8"/>
          <p:cNvSpPr/>
          <p:nvPr/>
        </p:nvSpPr>
        <p:spPr>
          <a:xfrm>
            <a:off x="285720" y="1643056"/>
            <a:ext cx="1438284" cy="571504"/>
          </a:xfrm>
          <a:prstGeom prst="cloudCallout">
            <a:avLst>
              <a:gd name="adj1" fmla="val 57560"/>
              <a:gd name="adj2" fmla="val -27500"/>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高いメンテナンス性</a:t>
            </a:r>
            <a:endParaRPr kumimoji="1" lang="ja-JP" altLang="en-US" sz="1000" dirty="0">
              <a:latin typeface="メイリオ" pitchFamily="50" charset="-128"/>
              <a:ea typeface="メイリオ" pitchFamily="50" charset="-128"/>
              <a:cs typeface="メイリオ" pitchFamily="50" charset="-128"/>
            </a:endParaRPr>
          </a:p>
        </p:txBody>
      </p:sp>
      <p:sp>
        <p:nvSpPr>
          <p:cNvPr id="10" name="雲形吹き出し 9"/>
          <p:cNvSpPr/>
          <p:nvPr/>
        </p:nvSpPr>
        <p:spPr>
          <a:xfrm>
            <a:off x="3786182" y="714362"/>
            <a:ext cx="1857388" cy="633418"/>
          </a:xfrm>
          <a:prstGeom prst="cloudCallout">
            <a:avLst>
              <a:gd name="adj1" fmla="val -45400"/>
              <a:gd name="adj2" fmla="val 93009"/>
            </a:avLst>
          </a:prstGeom>
          <a:solidFill>
            <a:srgbClr val="FF9966">
              <a:alpha val="90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ま、まあしょうがないよね</a:t>
            </a:r>
            <a:r>
              <a:rPr kumimoji="1" lang="ja-JP" altLang="en-US" sz="1000" dirty="0" err="1" smtClean="0">
                <a:latin typeface="メイリオ" pitchFamily="50" charset="-128"/>
                <a:ea typeface="メイリオ" pitchFamily="50" charset="-128"/>
                <a:cs typeface="メイリオ" pitchFamily="50" charset="-128"/>
              </a:rPr>
              <a:t>、、、</a:t>
            </a:r>
            <a:endParaRPr kumimoji="1" lang="ja-JP" altLang="en-US" sz="1000" dirty="0">
              <a:latin typeface="メイリオ" pitchFamily="50" charset="-128"/>
              <a:ea typeface="メイリオ" pitchFamily="50" charset="-128"/>
              <a:cs typeface="メイリオ" pitchFamily="50" charset="-128"/>
            </a:endParaRPr>
          </a:p>
        </p:txBody>
      </p:sp>
      <p:sp>
        <p:nvSpPr>
          <p:cNvPr id="11" name="雲形吹き出し 10"/>
          <p:cNvSpPr/>
          <p:nvPr/>
        </p:nvSpPr>
        <p:spPr>
          <a:xfrm>
            <a:off x="2071670" y="1785932"/>
            <a:ext cx="1357322" cy="642942"/>
          </a:xfrm>
          <a:prstGeom prst="cloudCallout">
            <a:avLst>
              <a:gd name="adj1" fmla="val -43412"/>
              <a:gd name="adj2" fmla="val -73373"/>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latin typeface="メイリオ" pitchFamily="50" charset="-128"/>
                <a:ea typeface="メイリオ" pitchFamily="50" charset="-128"/>
                <a:cs typeface="メイリオ" pitchFamily="50" charset="-128"/>
              </a:rPr>
              <a:t>こんなコード</a:t>
            </a:r>
            <a:endParaRPr kumimoji="1" lang="en-US" altLang="ja-JP" sz="900" dirty="0" smtClean="0">
              <a:latin typeface="メイリオ" pitchFamily="50" charset="-128"/>
              <a:ea typeface="メイリオ" pitchFamily="50" charset="-128"/>
              <a:cs typeface="メイリオ" pitchFamily="50" charset="-128"/>
            </a:endParaRPr>
          </a:p>
          <a:p>
            <a:pPr algn="ctr"/>
            <a:r>
              <a:rPr kumimoji="1" lang="ja-JP" altLang="en-US" sz="900" dirty="0" smtClean="0">
                <a:latin typeface="メイリオ" pitchFamily="50" charset="-128"/>
                <a:ea typeface="メイリオ" pitchFamily="50" charset="-128"/>
                <a:cs typeface="メイリオ" pitchFamily="50" charset="-128"/>
              </a:rPr>
              <a:t>書ける</a:t>
            </a:r>
            <a:endParaRPr kumimoji="1" lang="en-US" altLang="ja-JP" sz="900" dirty="0" smtClean="0">
              <a:latin typeface="メイリオ" pitchFamily="50" charset="-128"/>
              <a:ea typeface="メイリオ" pitchFamily="50" charset="-128"/>
              <a:cs typeface="メイリオ" pitchFamily="50" charset="-128"/>
            </a:endParaRPr>
          </a:p>
          <a:p>
            <a:pPr algn="ctr"/>
            <a:r>
              <a:rPr kumimoji="1" lang="ja-JP" altLang="en-US" sz="900" dirty="0" smtClean="0">
                <a:latin typeface="メイリオ" pitchFamily="50" charset="-128"/>
                <a:ea typeface="メイリオ" pitchFamily="50" charset="-128"/>
                <a:cs typeface="メイリオ" pitchFamily="50" charset="-128"/>
              </a:rPr>
              <a:t>俺って天才</a:t>
            </a:r>
            <a:r>
              <a:rPr kumimoji="1" lang="en-US" altLang="ja-JP" sz="900" dirty="0" smtClean="0">
                <a:latin typeface="メイリオ" pitchFamily="50" charset="-128"/>
                <a:ea typeface="メイリオ" pitchFamily="50" charset="-128"/>
                <a:cs typeface="メイリオ" pitchFamily="50" charset="-128"/>
              </a:rPr>
              <a:t>!!</a:t>
            </a:r>
            <a:endParaRPr kumimoji="1" lang="ja-JP" altLang="en-US" sz="900" dirty="0">
              <a:latin typeface="メイリオ" pitchFamily="50" charset="-128"/>
              <a:ea typeface="メイリオ" pitchFamily="50" charset="-128"/>
              <a:cs typeface="メイリオ" pitchFamily="50" charset="-128"/>
            </a:endParaRPr>
          </a:p>
        </p:txBody>
      </p:sp>
      <p:sp>
        <p:nvSpPr>
          <p:cNvPr id="12" name="雲形吹き出し 11"/>
          <p:cNvSpPr/>
          <p:nvPr/>
        </p:nvSpPr>
        <p:spPr>
          <a:xfrm>
            <a:off x="6715140" y="1857370"/>
            <a:ext cx="1857388" cy="633418"/>
          </a:xfrm>
          <a:prstGeom prst="cloudCallout">
            <a:avLst>
              <a:gd name="adj1" fmla="val -52579"/>
              <a:gd name="adj2" fmla="val -53356"/>
            </a:avLst>
          </a:prstGeom>
          <a:solidFill>
            <a:srgbClr val="FF0000">
              <a:alpha val="89804"/>
            </a:srgb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も、もうだめだ</a:t>
            </a:r>
            <a:r>
              <a:rPr kumimoji="1" lang="en-US" altLang="ja-JP" sz="1000" dirty="0" smtClean="0">
                <a:latin typeface="メイリオ" pitchFamily="50" charset="-128"/>
                <a:ea typeface="メイリオ" pitchFamily="50" charset="-128"/>
                <a:cs typeface="メイリオ" pitchFamily="50" charset="-128"/>
              </a:rPr>
              <a:t>…</a:t>
            </a:r>
            <a:endParaRPr kumimoji="1" lang="ja-JP" altLang="en-US" sz="1000" dirty="0">
              <a:latin typeface="メイリオ" pitchFamily="50" charset="-128"/>
              <a:ea typeface="メイリオ" pitchFamily="50" charset="-128"/>
              <a:cs typeface="メイリオ" pitchFamily="50" charset="-128"/>
            </a:endParaRPr>
          </a:p>
        </p:txBody>
      </p:sp>
      <p:sp>
        <p:nvSpPr>
          <p:cNvPr id="13" name="雲形吹き出し 12"/>
          <p:cNvSpPr/>
          <p:nvPr/>
        </p:nvSpPr>
        <p:spPr>
          <a:xfrm>
            <a:off x="5286380" y="1214428"/>
            <a:ext cx="1062046" cy="419104"/>
          </a:xfrm>
          <a:prstGeom prst="cloudCallout">
            <a:avLst>
              <a:gd name="adj1" fmla="val 61620"/>
              <a:gd name="adj2" fmla="val 25431"/>
            </a:avLst>
          </a:prstGeom>
          <a:solidFill>
            <a:srgbClr val="FF0000">
              <a:alpha val="89804"/>
            </a:srgb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latin typeface="メイリオ" pitchFamily="50" charset="-128"/>
                <a:ea typeface="メイリオ" pitchFamily="50" charset="-128"/>
                <a:cs typeface="メイリオ" pitchFamily="50" charset="-128"/>
              </a:rPr>
              <a:t>バグ</a:t>
            </a:r>
            <a:endParaRPr kumimoji="1" lang="ja-JP" altLang="en-US" sz="1000" dirty="0">
              <a:latin typeface="メイリオ" pitchFamily="50" charset="-128"/>
              <a:ea typeface="メイリオ" pitchFamily="50" charset="-128"/>
              <a:cs typeface="メイリオ" pitchFamily="50" charset="-128"/>
            </a:endParaRPr>
          </a:p>
        </p:txBody>
      </p:sp>
      <p:sp>
        <p:nvSpPr>
          <p:cNvPr id="14" name="雲形吹き出し 13"/>
          <p:cNvSpPr/>
          <p:nvPr/>
        </p:nvSpPr>
        <p:spPr>
          <a:xfrm>
            <a:off x="7072330" y="857238"/>
            <a:ext cx="1500198" cy="419104"/>
          </a:xfrm>
          <a:prstGeom prst="cloudCallout">
            <a:avLst>
              <a:gd name="adj1" fmla="val -59163"/>
              <a:gd name="adj2" fmla="val 66340"/>
            </a:avLst>
          </a:prstGeom>
          <a:solidFill>
            <a:srgbClr val="FF0000">
              <a:alpha val="89804"/>
            </a:srgb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テスト工数の増加</a:t>
            </a:r>
            <a:endParaRPr kumimoji="1" lang="ja-JP" altLang="en-US" sz="10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どうやって対応する</a:t>
            </a:r>
            <a:r>
              <a:rPr kumimoji="1" lang="en-US" altLang="ja-JP" sz="4000" dirty="0" smtClean="0">
                <a:solidFill>
                  <a:schemeClr val="tx1"/>
                </a:solidFill>
                <a:latin typeface="メイリオ" pitchFamily="50" charset="-128"/>
                <a:ea typeface="メイリオ" pitchFamily="50" charset="-128"/>
                <a:cs typeface="メイリオ" pitchFamily="50" charset="-128"/>
              </a:rPr>
              <a:t>?</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1428742"/>
            <a:ext cx="8229600" cy="3108732"/>
          </a:xfrm>
        </p:spPr>
        <p:txBody>
          <a:bodyPr/>
          <a:lstStyle/>
          <a:p>
            <a:r>
              <a:rPr kumimoji="1" lang="ja-JP" altLang="en-US" dirty="0" smtClean="0">
                <a:latin typeface="メイリオ" pitchFamily="50" charset="-128"/>
                <a:ea typeface="メイリオ" pitchFamily="50" charset="-128"/>
                <a:cs typeface="メイリオ" pitchFamily="50" charset="-128"/>
              </a:rPr>
              <a:t>問題を簡単で小さな単位におしこめる</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コードの依存関係を極力排除</a:t>
            </a:r>
            <a:r>
              <a:rPr lang="ja-JP" altLang="en-US" dirty="0" smtClean="0">
                <a:latin typeface="メイリオ" pitchFamily="50" charset="-128"/>
                <a:ea typeface="メイリオ" pitchFamily="50" charset="-128"/>
                <a:cs typeface="メイリオ" pitchFamily="50" charset="-128"/>
              </a:rPr>
              <a:t>する</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複雑さが一定水準に保たれるようにする</a:t>
            </a:r>
            <a:endParaRPr kumimoji="1"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11</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そんなことを言っても</a:t>
            </a:r>
            <a:r>
              <a:rPr kumimoji="1" lang="ja-JP" altLang="en-US" sz="4000" dirty="0" err="1" smtClean="0">
                <a:solidFill>
                  <a:schemeClr val="tx1"/>
                </a:solidFill>
                <a:latin typeface="メイリオ" pitchFamily="50" charset="-128"/>
                <a:ea typeface="メイリオ" pitchFamily="50" charset="-128"/>
                <a:cs typeface="メイリオ" pitchFamily="50" charset="-128"/>
              </a:rPr>
              <a:t>。。。</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1088822"/>
            <a:ext cx="8229600" cy="2965856"/>
          </a:xfrm>
        </p:spPr>
        <p:txBody>
          <a:bodyPr/>
          <a:lstStyle/>
          <a:p>
            <a:r>
              <a:rPr kumimoji="1" lang="ja-JP" altLang="en-US" dirty="0" smtClean="0">
                <a:latin typeface="メイリオ" pitchFamily="50" charset="-128"/>
                <a:ea typeface="メイリオ" pitchFamily="50" charset="-128"/>
                <a:cs typeface="メイリオ" pitchFamily="50" charset="-128"/>
              </a:rPr>
              <a:t>全部微妙に違うし</a:t>
            </a:r>
            <a:r>
              <a:rPr kumimoji="1" lang="ja-JP" altLang="en-US" dirty="0" err="1" smtClean="0">
                <a:latin typeface="メイリオ" pitchFamily="50" charset="-128"/>
                <a:ea typeface="メイリオ" pitchFamily="50" charset="-128"/>
                <a:cs typeface="メイリオ" pitchFamily="50" charset="-128"/>
              </a:rPr>
              <a:t>。。。</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対応しないといけないものは山盛り</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新しいプラグインが出たらどうするの</a:t>
            </a:r>
            <a:r>
              <a:rPr lang="en-US" altLang="ja-JP" dirty="0" smtClean="0">
                <a:latin typeface="メイリオ" pitchFamily="50" charset="-128"/>
                <a:ea typeface="メイリオ" pitchFamily="50" charset="-128"/>
                <a:cs typeface="メイリオ" pitchFamily="50" charset="-128"/>
              </a:rPr>
              <a:t>?</a:t>
            </a:r>
          </a:p>
          <a:p>
            <a:r>
              <a:rPr lang="ja-JP" altLang="en-US" dirty="0" smtClean="0">
                <a:latin typeface="メイリオ" pitchFamily="50" charset="-128"/>
                <a:ea typeface="メイリオ" pitchFamily="50" charset="-128"/>
                <a:cs typeface="メイリオ" pitchFamily="50" charset="-128"/>
              </a:rPr>
              <a:t>バグを踏んだら例外処理しないと</a:t>
            </a:r>
            <a:endParaRPr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12</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共通のインターフェースを定義</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1621625" y="3214692"/>
            <a:ext cx="5900750" cy="1571636"/>
          </a:xfrm>
        </p:spPr>
        <p:txBody>
          <a:bodyPr/>
          <a:lstStyle/>
          <a:p>
            <a:r>
              <a:rPr kumimoji="1" lang="ja-JP" altLang="en-US" sz="2800" dirty="0" smtClean="0">
                <a:latin typeface="メイリオ" pitchFamily="50" charset="-128"/>
                <a:ea typeface="メイリオ" pitchFamily="50" charset="-128"/>
                <a:cs typeface="メイリオ" pitchFamily="50" charset="-128"/>
              </a:rPr>
              <a:t>対象毎にクラス化</a:t>
            </a:r>
            <a:endParaRPr kumimoji="1" lang="en-US" altLang="ja-JP" sz="2800" dirty="0" smtClean="0">
              <a:latin typeface="メイリオ" pitchFamily="50" charset="-128"/>
              <a:ea typeface="メイリオ" pitchFamily="50" charset="-128"/>
              <a:cs typeface="メイリオ" pitchFamily="50" charset="-128"/>
            </a:endParaRPr>
          </a:p>
          <a:p>
            <a:r>
              <a:rPr kumimoji="1" lang="ja-JP" altLang="en-US" sz="2800" dirty="0" smtClean="0">
                <a:latin typeface="メイリオ" pitchFamily="50" charset="-128"/>
                <a:ea typeface="メイリオ" pitchFamily="50" charset="-128"/>
                <a:cs typeface="メイリオ" pitchFamily="50" charset="-128"/>
              </a:rPr>
              <a:t>外からは共通のインターフェース</a:t>
            </a:r>
            <a:endParaRPr kumimoji="1"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内部の処理を対象毎に実装する</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13</a:t>
            </a:fld>
            <a:endParaRPr lang="ja-JP" altLang="en-US">
              <a:latin typeface="メイリオ" pitchFamily="50" charset="-128"/>
              <a:ea typeface="メイリオ" pitchFamily="50" charset="-128"/>
              <a:cs typeface="メイリオ" pitchFamily="50" charset="-128"/>
            </a:endParaRPr>
          </a:p>
        </p:txBody>
      </p:sp>
      <p:pic>
        <p:nvPicPr>
          <p:cNvPr id="3074" name="Picture 2" descr="D:\chiyama\Documents\Research\CEDEC2014\chiyama\commonInterface.png"/>
          <p:cNvPicPr>
            <a:picLocks noChangeAspect="1" noChangeArrowheads="1"/>
          </p:cNvPicPr>
          <p:nvPr/>
        </p:nvPicPr>
        <p:blipFill>
          <a:blip r:embed="rId2"/>
          <a:stretch>
            <a:fillRect/>
          </a:stretch>
        </p:blipFill>
        <p:spPr bwMode="auto">
          <a:xfrm>
            <a:off x="2355038" y="789904"/>
            <a:ext cx="4433924" cy="2281911"/>
          </a:xfrm>
          <a:prstGeom prst="rect">
            <a:avLst/>
          </a:prstGeom>
          <a:noFill/>
        </p:spPr>
      </p:pic>
    </p:spTree>
    <p:extLst>
      <p:ext uri="{BB962C8B-B14F-4D97-AF65-F5344CB8AC3E}">
        <p14:creationId xmlns:p14="http://schemas.microsoft.com/office/powerpoint/2010/main" xmlns="" val="1890745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共通のインターフェースを定義</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1621625" y="3214692"/>
            <a:ext cx="5900750" cy="1571636"/>
          </a:xfrm>
        </p:spPr>
        <p:txBody>
          <a:bodyPr/>
          <a:lstStyle/>
          <a:p>
            <a:r>
              <a:rPr kumimoji="1" lang="ja-JP" altLang="en-US" sz="2800" dirty="0" smtClean="0">
                <a:latin typeface="メイリオ" pitchFamily="50" charset="-128"/>
                <a:ea typeface="メイリオ" pitchFamily="50" charset="-128"/>
                <a:cs typeface="メイリオ" pitchFamily="50" charset="-128"/>
              </a:rPr>
              <a:t>対象毎にクラス化</a:t>
            </a:r>
            <a:endParaRPr kumimoji="1" lang="en-US" altLang="ja-JP" sz="2800" dirty="0" smtClean="0">
              <a:latin typeface="メイリオ" pitchFamily="50" charset="-128"/>
              <a:ea typeface="メイリオ" pitchFamily="50" charset="-128"/>
              <a:cs typeface="メイリオ" pitchFamily="50" charset="-128"/>
            </a:endParaRPr>
          </a:p>
          <a:p>
            <a:r>
              <a:rPr kumimoji="1" lang="ja-JP" altLang="en-US" sz="2800" dirty="0" smtClean="0">
                <a:latin typeface="メイリオ" pitchFamily="50" charset="-128"/>
                <a:ea typeface="メイリオ" pitchFamily="50" charset="-128"/>
                <a:cs typeface="メイリオ" pitchFamily="50" charset="-128"/>
              </a:rPr>
              <a:t>外からは共通のインターフェース</a:t>
            </a:r>
            <a:endParaRPr kumimoji="1"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内部の処理を対象毎に実装する</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14</a:t>
            </a:fld>
            <a:endParaRPr lang="ja-JP" altLang="en-US">
              <a:latin typeface="メイリオ" pitchFamily="50" charset="-128"/>
              <a:ea typeface="メイリオ" pitchFamily="50" charset="-128"/>
              <a:cs typeface="メイリオ" pitchFamily="50" charset="-128"/>
            </a:endParaRPr>
          </a:p>
        </p:txBody>
      </p:sp>
      <p:pic>
        <p:nvPicPr>
          <p:cNvPr id="3074" name="Picture 2" descr="D:\chiyama\Documents\Research\CEDEC2014\chiyama\commonInterface.png"/>
          <p:cNvPicPr>
            <a:picLocks noChangeAspect="1" noChangeArrowheads="1"/>
          </p:cNvPicPr>
          <p:nvPr/>
        </p:nvPicPr>
        <p:blipFill>
          <a:blip r:embed="rId2"/>
          <a:stretch>
            <a:fillRect/>
          </a:stretch>
        </p:blipFill>
        <p:spPr bwMode="auto">
          <a:xfrm>
            <a:off x="2355038" y="789904"/>
            <a:ext cx="4433924" cy="2281911"/>
          </a:xfrm>
          <a:prstGeom prst="rect">
            <a:avLst/>
          </a:prstGeom>
          <a:noFill/>
        </p:spPr>
      </p:pic>
      <p:sp>
        <p:nvSpPr>
          <p:cNvPr id="7" name="四角形吹き出し 6"/>
          <p:cNvSpPr/>
          <p:nvPr/>
        </p:nvSpPr>
        <p:spPr>
          <a:xfrm>
            <a:off x="1571604" y="1285866"/>
            <a:ext cx="1785950" cy="928694"/>
          </a:xfrm>
          <a:prstGeom prst="wedgeRectCallout">
            <a:avLst>
              <a:gd name="adj1" fmla="val 128580"/>
              <a:gd name="adj2" fmla="val -441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問題を簡単で小さな単位に</a:t>
            </a:r>
            <a:r>
              <a:rPr lang="ja-JP" altLang="en-US" sz="1400" dirty="0" smtClean="0">
                <a:latin typeface="メイリオ" pitchFamily="50" charset="-128"/>
                <a:ea typeface="メイリオ" pitchFamily="50" charset="-128"/>
                <a:cs typeface="メイリオ" pitchFamily="50" charset="-128"/>
              </a:rPr>
              <a:t>おしこめる</a:t>
            </a:r>
            <a:r>
              <a:rPr lang="en-US" altLang="ja-JP" sz="1400" dirty="0" smtClean="0">
                <a:latin typeface="メイリオ" pitchFamily="50" charset="-128"/>
                <a:ea typeface="メイリオ" pitchFamily="50" charset="-128"/>
                <a:cs typeface="メイリオ" pitchFamily="50" charset="-128"/>
              </a:rPr>
              <a:t>:</a:t>
            </a:r>
            <a:r>
              <a:rPr lang="ja-JP" altLang="en-US" sz="1400" dirty="0" smtClean="0">
                <a:solidFill>
                  <a:srgbClr val="FFC000"/>
                </a:solidFill>
                <a:latin typeface="メイリオ" pitchFamily="50" charset="-128"/>
                <a:ea typeface="メイリオ" pitchFamily="50" charset="-128"/>
                <a:cs typeface="メイリオ" pitchFamily="50" charset="-128"/>
              </a:rPr>
              <a:t>クラス内で対応</a:t>
            </a:r>
            <a:endParaRPr lang="en-US" altLang="ja-JP" sz="1400" dirty="0" smtClean="0">
              <a:solidFill>
                <a:srgbClr val="FFC000"/>
              </a:solidFill>
              <a:latin typeface="メイリオ" pitchFamily="50" charset="-128"/>
              <a:ea typeface="メイリオ" pitchFamily="50" charset="-128"/>
              <a:cs typeface="メイリオ" pitchFamily="50" charset="-128"/>
            </a:endParaRPr>
          </a:p>
        </p:txBody>
      </p:sp>
      <p:sp>
        <p:nvSpPr>
          <p:cNvPr id="8" name="四角形吹き出し 7"/>
          <p:cNvSpPr/>
          <p:nvPr/>
        </p:nvSpPr>
        <p:spPr>
          <a:xfrm>
            <a:off x="6215074" y="1071552"/>
            <a:ext cx="2071702" cy="928694"/>
          </a:xfrm>
          <a:prstGeom prst="wedgeRectCallout">
            <a:avLst>
              <a:gd name="adj1" fmla="val -93825"/>
              <a:gd name="adj2" fmla="val 2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コードの依存関係を極力排除</a:t>
            </a:r>
            <a:r>
              <a:rPr lang="ja-JP" altLang="en-US" sz="1400" dirty="0" smtClean="0">
                <a:latin typeface="メイリオ" pitchFamily="50" charset="-128"/>
                <a:ea typeface="メイリオ" pitchFamily="50" charset="-128"/>
                <a:cs typeface="メイリオ" pitchFamily="50" charset="-128"/>
              </a:rPr>
              <a:t>する</a:t>
            </a:r>
            <a:r>
              <a:rPr lang="en-US" altLang="ja-JP" sz="1400" dirty="0" smtClean="0">
                <a:latin typeface="メイリオ" pitchFamily="50" charset="-128"/>
                <a:ea typeface="メイリオ" pitchFamily="50" charset="-128"/>
                <a:cs typeface="メイリオ" pitchFamily="50" charset="-128"/>
              </a:rPr>
              <a:t>:</a:t>
            </a:r>
            <a:r>
              <a:rPr lang="ja-JP" altLang="en-US" sz="1400" dirty="0" smtClean="0">
                <a:solidFill>
                  <a:srgbClr val="FFC000"/>
                </a:solidFill>
                <a:latin typeface="メイリオ" pitchFamily="50" charset="-128"/>
                <a:ea typeface="メイリオ" pitchFamily="50" charset="-128"/>
                <a:cs typeface="メイリオ" pitchFamily="50" charset="-128"/>
              </a:rPr>
              <a:t>クラス間で依存関係はない</a:t>
            </a:r>
            <a:endParaRPr lang="en-US" altLang="ja-JP" sz="1400" dirty="0" smtClean="0">
              <a:solidFill>
                <a:srgbClr val="FFC000"/>
              </a:solidFill>
              <a:latin typeface="メイリオ" pitchFamily="50" charset="-128"/>
              <a:ea typeface="メイリオ" pitchFamily="50" charset="-128"/>
              <a:cs typeface="メイリオ" pitchFamily="50" charset="-128"/>
            </a:endParaRPr>
          </a:p>
        </p:txBody>
      </p:sp>
      <p:sp>
        <p:nvSpPr>
          <p:cNvPr id="9" name="四角形吹き出し 8"/>
          <p:cNvSpPr/>
          <p:nvPr/>
        </p:nvSpPr>
        <p:spPr>
          <a:xfrm>
            <a:off x="5929322" y="2571750"/>
            <a:ext cx="2357454" cy="928694"/>
          </a:xfrm>
          <a:prstGeom prst="wedgeRectCallout">
            <a:avLst>
              <a:gd name="adj1" fmla="val -100579"/>
              <a:gd name="adj2" fmla="val -22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latin typeface="メイリオ" pitchFamily="50" charset="-128"/>
                <a:ea typeface="メイリオ" pitchFamily="50" charset="-128"/>
                <a:cs typeface="メイリオ" pitchFamily="50" charset="-128"/>
              </a:rPr>
              <a:t>複雑さが一定水準に保たれるように</a:t>
            </a:r>
            <a:r>
              <a:rPr lang="ja-JP" altLang="en-US" sz="1400" dirty="0" smtClean="0">
                <a:latin typeface="メイリオ" pitchFamily="50" charset="-128"/>
                <a:ea typeface="メイリオ" pitchFamily="50" charset="-128"/>
                <a:cs typeface="メイリオ" pitchFamily="50" charset="-128"/>
              </a:rPr>
              <a:t>する</a:t>
            </a:r>
            <a:r>
              <a:rPr lang="en-US" altLang="ja-JP" sz="1400" dirty="0" smtClean="0">
                <a:latin typeface="メイリオ" pitchFamily="50" charset="-128"/>
                <a:ea typeface="メイリオ" pitchFamily="50" charset="-128"/>
                <a:cs typeface="メイリオ" pitchFamily="50" charset="-128"/>
              </a:rPr>
              <a:t>:</a:t>
            </a:r>
            <a:r>
              <a:rPr lang="ja-JP" altLang="en-US" sz="1400" dirty="0" smtClean="0">
                <a:solidFill>
                  <a:srgbClr val="FFC000"/>
                </a:solidFill>
                <a:latin typeface="メイリオ" pitchFamily="50" charset="-128"/>
                <a:ea typeface="メイリオ" pitchFamily="50" charset="-128"/>
                <a:cs typeface="メイリオ" pitchFamily="50" charset="-128"/>
              </a:rPr>
              <a:t>対象</a:t>
            </a:r>
            <a:r>
              <a:rPr lang="ja-JP" altLang="en-US" sz="1400" dirty="0" smtClean="0">
                <a:solidFill>
                  <a:srgbClr val="FFC000"/>
                </a:solidFill>
                <a:latin typeface="メイリオ" pitchFamily="50" charset="-128"/>
                <a:ea typeface="メイリオ" pitchFamily="50" charset="-128"/>
                <a:cs typeface="メイリオ" pitchFamily="50" charset="-128"/>
              </a:rPr>
              <a:t>が増えてもクラスが増えるだけ</a:t>
            </a:r>
            <a:endParaRPr lang="en-US" altLang="ja-JP" sz="1400" dirty="0" smtClean="0">
              <a:solidFill>
                <a:srgbClr val="FFC00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コード例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15</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214282" y="1071552"/>
            <a:ext cx="2143140" cy="2092881"/>
          </a:xfrm>
          <a:prstGeom prst="rect">
            <a:avLst/>
          </a:prstGeom>
          <a:solidFill>
            <a:schemeClr val="bg1">
              <a:lumMod val="85000"/>
            </a:schemeClr>
          </a:solidFill>
          <a:ln>
            <a:solidFill>
              <a:schemeClr val="tx1"/>
            </a:solidFill>
          </a:ln>
        </p:spPr>
        <p:txBody>
          <a:bodyPr wrap="square" rtlCol="0">
            <a:spAutoFit/>
          </a:bodyPr>
          <a:lstStyle/>
          <a:p>
            <a:r>
              <a:rPr lang="en-US" sz="1000" dirty="0" smtClean="0">
                <a:latin typeface="MS UI Gothic" pitchFamily="50" charset="-128"/>
                <a:ea typeface="MS UI Gothic" pitchFamily="50" charset="-128"/>
                <a:cs typeface="メイリオ" pitchFamily="50" charset="-128"/>
              </a:rPr>
              <a:t>class </a:t>
            </a:r>
            <a:r>
              <a:rPr lang="en-US" sz="1000" dirty="0" err="1" smtClean="0">
                <a:latin typeface="MS UI Gothic" pitchFamily="50" charset="-128"/>
                <a:ea typeface="MS UI Gothic" pitchFamily="50" charset="-128"/>
                <a:cs typeface="メイリオ" pitchFamily="50" charset="-128"/>
              </a:rPr>
              <a:t>nodeBase</a:t>
            </a:r>
            <a:r>
              <a:rPr lang="en-US" sz="1000" dirty="0" smtClean="0">
                <a:latin typeface="MS UI Gothic" pitchFamily="50" charset="-128"/>
                <a:ea typeface="MS UI Gothic" pitchFamily="50" charset="-128"/>
                <a:cs typeface="メイリオ" pitchFamily="50" charset="-128"/>
              </a:rPr>
              <a:t>(object):</a:t>
            </a:r>
          </a:p>
          <a:p>
            <a:r>
              <a:rPr lang="en-US" sz="1000" dirty="0" smtClean="0">
                <a:latin typeface="MS UI Gothic" pitchFamily="50" charset="-128"/>
                <a:ea typeface="MS UI Gothic" pitchFamily="50" charset="-128"/>
                <a:cs typeface="メイリオ" pitchFamily="50" charset="-128"/>
              </a:rPr>
              <a:t>    def __init__(self, node, prop=None):</a:t>
            </a: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self.node</a:t>
            </a:r>
            <a:r>
              <a:rPr lang="en-US" sz="1000" dirty="0" smtClean="0">
                <a:latin typeface="MS UI Gothic" pitchFamily="50" charset="-128"/>
                <a:ea typeface="MS UI Gothic" pitchFamily="50" charset="-128"/>
                <a:cs typeface="メイリオ" pitchFamily="50" charset="-128"/>
              </a:rPr>
              <a:t> = node</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def </a:t>
            </a:r>
            <a:r>
              <a:rPr lang="en-US" sz="1000" dirty="0" err="1" smtClean="0">
                <a:latin typeface="MS UI Gothic" pitchFamily="50" charset="-128"/>
                <a:ea typeface="MS UI Gothic" pitchFamily="50" charset="-128"/>
                <a:cs typeface="メイリオ" pitchFamily="50" charset="-128"/>
              </a:rPr>
              <a:t>getPath</a:t>
            </a:r>
            <a:r>
              <a:rPr lang="en-US" sz="1000" dirty="0" smtClean="0">
                <a:latin typeface="MS UI Gothic" pitchFamily="50" charset="-128"/>
                <a:ea typeface="MS UI Gothic" pitchFamily="50" charset="-128"/>
                <a:cs typeface="メイリオ" pitchFamily="50" charset="-128"/>
              </a:rPr>
              <a:t>(self):</a:t>
            </a:r>
          </a:p>
          <a:p>
            <a:r>
              <a:rPr lang="en-US" sz="1000" dirty="0" smtClean="0">
                <a:latin typeface="MS UI Gothic" pitchFamily="50" charset="-128"/>
                <a:ea typeface="MS UI Gothic" pitchFamily="50" charset="-128"/>
                <a:cs typeface="メイリオ" pitchFamily="50" charset="-128"/>
              </a:rPr>
              <a:t>        return None</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def </a:t>
            </a:r>
            <a:r>
              <a:rPr lang="en-US" sz="1000" dirty="0" err="1" smtClean="0">
                <a:latin typeface="MS UI Gothic" pitchFamily="50" charset="-128"/>
                <a:ea typeface="MS UI Gothic" pitchFamily="50" charset="-128"/>
                <a:cs typeface="メイリオ" pitchFamily="50" charset="-128"/>
              </a:rPr>
              <a:t>setPath</a:t>
            </a:r>
            <a:r>
              <a:rPr lang="en-US" sz="1000" dirty="0" smtClean="0">
                <a:latin typeface="MS UI Gothic" pitchFamily="50" charset="-128"/>
                <a:ea typeface="MS UI Gothic" pitchFamily="50" charset="-128"/>
                <a:cs typeface="メイリオ" pitchFamily="50" charset="-128"/>
              </a:rPr>
              <a:t>(self, path):</a:t>
            </a:r>
          </a:p>
          <a:p>
            <a:r>
              <a:rPr lang="en-US" sz="1000" dirty="0" smtClean="0">
                <a:latin typeface="MS UI Gothic" pitchFamily="50" charset="-128"/>
                <a:ea typeface="MS UI Gothic" pitchFamily="50" charset="-128"/>
                <a:cs typeface="メイリオ" pitchFamily="50" charset="-128"/>
              </a:rPr>
              <a:t>        return path</a:t>
            </a:r>
          </a:p>
          <a:p>
            <a:endParaRPr lang="en-US" sz="1000" dirty="0" smtClean="0">
              <a:latin typeface="MS UI Gothic" pitchFamily="50" charset="-128"/>
              <a:ea typeface="MS UI Gothic" pitchFamily="50" charset="-128"/>
              <a:cs typeface="メイリオ" pitchFamily="50" charset="-128"/>
            </a:endParaRPr>
          </a:p>
          <a:p>
            <a:endParaRPr lang="en-US" sz="1000" dirty="0" smtClean="0">
              <a:latin typeface="MS UI Gothic" pitchFamily="50" charset="-128"/>
              <a:ea typeface="MS UI Gothic" pitchFamily="50" charset="-128"/>
              <a:cs typeface="メイリオ" pitchFamily="50" charset="-128"/>
            </a:endParaRPr>
          </a:p>
          <a:p>
            <a:endParaRPr lang="en-US" sz="1000" dirty="0" smtClean="0">
              <a:latin typeface="MS UI Gothic" pitchFamily="50" charset="-128"/>
              <a:ea typeface="MS UI Gothic" pitchFamily="50" charset="-128"/>
              <a:cs typeface="メイリオ" pitchFamily="50" charset="-128"/>
            </a:endParaRPr>
          </a:p>
          <a:p>
            <a:endParaRPr lang="en-US" sz="1000" dirty="0" smtClean="0">
              <a:latin typeface="MS UI Gothic" pitchFamily="50" charset="-128"/>
              <a:ea typeface="MS UI Gothic" pitchFamily="50" charset="-128"/>
              <a:cs typeface="メイリオ" pitchFamily="50" charset="-128"/>
            </a:endParaRPr>
          </a:p>
        </p:txBody>
      </p:sp>
      <p:sp>
        <p:nvSpPr>
          <p:cNvPr id="8" name="テキスト ボックス 7"/>
          <p:cNvSpPr txBox="1"/>
          <p:nvPr/>
        </p:nvSpPr>
        <p:spPr>
          <a:xfrm>
            <a:off x="2428860" y="1071552"/>
            <a:ext cx="3214710" cy="2092881"/>
          </a:xfrm>
          <a:prstGeom prst="rect">
            <a:avLst/>
          </a:prstGeom>
          <a:solidFill>
            <a:schemeClr val="bg1">
              <a:lumMod val="85000"/>
            </a:schemeClr>
          </a:solidFill>
          <a:ln>
            <a:solidFill>
              <a:schemeClr val="tx1"/>
            </a:solidFill>
          </a:ln>
        </p:spPr>
        <p:txBody>
          <a:bodyPr wrap="square" rtlCol="0">
            <a:spAutoFit/>
          </a:bodyPr>
          <a:lstStyle/>
          <a:p>
            <a:r>
              <a:rPr lang="en-US" sz="1000" dirty="0" smtClean="0">
                <a:latin typeface="MS UI Gothic" pitchFamily="50" charset="-128"/>
                <a:ea typeface="MS UI Gothic" pitchFamily="50" charset="-128"/>
                <a:cs typeface="メイリオ" pitchFamily="50" charset="-128"/>
              </a:rPr>
              <a:t>class texture(</a:t>
            </a:r>
            <a:r>
              <a:rPr lang="en-US" sz="1000" dirty="0" err="1" smtClean="0">
                <a:latin typeface="MS UI Gothic" pitchFamily="50" charset="-128"/>
                <a:ea typeface="MS UI Gothic" pitchFamily="50" charset="-128"/>
                <a:cs typeface="メイリオ" pitchFamily="50" charset="-128"/>
              </a:rPr>
              <a:t>nodeBase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def </a:t>
            </a:r>
            <a:r>
              <a:rPr lang="en-US" sz="1000" dirty="0" err="1" smtClean="0">
                <a:latin typeface="MS UI Gothic" pitchFamily="50" charset="-128"/>
                <a:ea typeface="MS UI Gothic" pitchFamily="50" charset="-128"/>
                <a:cs typeface="メイリオ" pitchFamily="50" charset="-128"/>
              </a:rPr>
              <a:t>getPath</a:t>
            </a:r>
            <a:r>
              <a:rPr lang="en-US" sz="1000" dirty="0" smtClean="0">
                <a:latin typeface="MS UI Gothic" pitchFamily="50" charset="-128"/>
                <a:ea typeface="MS UI Gothic" pitchFamily="50" charset="-128"/>
                <a:cs typeface="メイリオ" pitchFamily="50" charset="-128"/>
              </a:rPr>
              <a:t>(self):</a:t>
            </a:r>
          </a:p>
          <a:p>
            <a:r>
              <a:rPr lang="en-US" sz="1000" dirty="0" smtClean="0">
                <a:latin typeface="MS UI Gothic" pitchFamily="50" charset="-128"/>
                <a:ea typeface="MS UI Gothic" pitchFamily="50" charset="-128"/>
                <a:cs typeface="メイリオ" pitchFamily="50" charset="-128"/>
              </a:rPr>
              <a:t>        path = </a:t>
            </a:r>
            <a:r>
              <a:rPr lang="en-US" sz="1000" dirty="0" err="1" smtClean="0">
                <a:latin typeface="MS UI Gothic" pitchFamily="50" charset="-128"/>
                <a:ea typeface="MS UI Gothic" pitchFamily="50" charset="-128"/>
                <a:cs typeface="メイリオ" pitchFamily="50" charset="-128"/>
              </a:rPr>
              <a:t>cmds.getAttr</a:t>
            </a:r>
            <a:r>
              <a:rPr lang="en-US" sz="1000" dirty="0" smtClean="0">
                <a:latin typeface="MS UI Gothic" pitchFamily="50" charset="-128"/>
                <a:ea typeface="MS UI Gothic" pitchFamily="50" charset="-128"/>
                <a:cs typeface="メイリオ" pitchFamily="50" charset="-128"/>
              </a:rPr>
              <a:t>(</a:t>
            </a:r>
            <a:r>
              <a:rPr lang="en-US" sz="1000" dirty="0" err="1" smtClean="0">
                <a:latin typeface="MS UI Gothic" pitchFamily="50" charset="-128"/>
                <a:ea typeface="MS UI Gothic" pitchFamily="50" charset="-128"/>
                <a:cs typeface="メイリオ" pitchFamily="50" charset="-128"/>
              </a:rPr>
              <a:t>self.node</a:t>
            </a:r>
            <a:r>
              <a:rPr lang="en-US" sz="1000" dirty="0" smtClean="0">
                <a:latin typeface="MS UI Gothic" pitchFamily="50" charset="-128"/>
                <a:ea typeface="MS UI Gothic" pitchFamily="50" charset="-128"/>
                <a:cs typeface="メイリオ" pitchFamily="50" charset="-128"/>
              </a:rPr>
              <a:t> + '.</a:t>
            </a:r>
            <a:r>
              <a:rPr lang="en-US" sz="1000" dirty="0" err="1" smtClean="0">
                <a:latin typeface="MS UI Gothic" pitchFamily="50" charset="-128"/>
                <a:ea typeface="MS UI Gothic" pitchFamily="50" charset="-128"/>
                <a:cs typeface="メイリオ" pitchFamily="50" charset="-128"/>
              </a:rPr>
              <a:t>fileTextureName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if path == None:</a:t>
            </a:r>
          </a:p>
          <a:p>
            <a:r>
              <a:rPr lang="en-US" sz="1000" dirty="0" smtClean="0">
                <a:latin typeface="MS UI Gothic" pitchFamily="50" charset="-128"/>
                <a:ea typeface="MS UI Gothic" pitchFamily="50" charset="-128"/>
                <a:cs typeface="メイリオ" pitchFamily="50" charset="-128"/>
              </a:rPr>
              <a:t>            return ''</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return </a:t>
            </a:r>
            <a:r>
              <a:rPr lang="en-US" sz="1000" dirty="0" err="1" smtClean="0">
                <a:latin typeface="MS UI Gothic" pitchFamily="50" charset="-128"/>
                <a:ea typeface="MS UI Gothic" pitchFamily="50" charset="-128"/>
                <a:cs typeface="メイリオ" pitchFamily="50" charset="-128"/>
              </a:rPr>
              <a:t>path.replace</a:t>
            </a:r>
            <a:r>
              <a:rPr lang="en-US" sz="1000" dirty="0" smtClean="0">
                <a:latin typeface="MS UI Gothic" pitchFamily="50" charset="-128"/>
                <a:ea typeface="MS UI Gothic" pitchFamily="50" charset="-128"/>
                <a:cs typeface="メイリオ" pitchFamily="50" charset="-128"/>
              </a:rPr>
              <a:t>('/', os.sep)</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def </a:t>
            </a:r>
            <a:r>
              <a:rPr lang="en-US" sz="1000" dirty="0" err="1" smtClean="0">
                <a:latin typeface="MS UI Gothic" pitchFamily="50" charset="-128"/>
                <a:ea typeface="MS UI Gothic" pitchFamily="50" charset="-128"/>
                <a:cs typeface="メイリオ" pitchFamily="50" charset="-128"/>
              </a:rPr>
              <a:t>setPath</a:t>
            </a:r>
            <a:r>
              <a:rPr lang="en-US" sz="1000" dirty="0" smtClean="0">
                <a:latin typeface="MS UI Gothic" pitchFamily="50" charset="-128"/>
                <a:ea typeface="MS UI Gothic" pitchFamily="50" charset="-128"/>
                <a:cs typeface="メイリオ" pitchFamily="50" charset="-128"/>
              </a:rPr>
              <a:t>(self, path):</a:t>
            </a: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cmds.setAttr</a:t>
            </a:r>
            <a:r>
              <a:rPr lang="en-US" sz="1000" dirty="0" smtClean="0">
                <a:latin typeface="MS UI Gothic" pitchFamily="50" charset="-128"/>
                <a:ea typeface="MS UI Gothic" pitchFamily="50" charset="-128"/>
                <a:cs typeface="メイリオ" pitchFamily="50" charset="-128"/>
              </a:rPr>
              <a:t>(</a:t>
            </a:r>
            <a:r>
              <a:rPr lang="en-US" sz="1000" dirty="0" err="1" smtClean="0">
                <a:latin typeface="MS UI Gothic" pitchFamily="50" charset="-128"/>
                <a:ea typeface="MS UI Gothic" pitchFamily="50" charset="-128"/>
                <a:cs typeface="メイリオ" pitchFamily="50" charset="-128"/>
              </a:rPr>
              <a:t>self.node</a:t>
            </a:r>
            <a:r>
              <a:rPr lang="en-US" sz="1000" dirty="0" smtClean="0">
                <a:latin typeface="MS UI Gothic" pitchFamily="50" charset="-128"/>
                <a:ea typeface="MS UI Gothic" pitchFamily="50" charset="-128"/>
                <a:cs typeface="メイリオ" pitchFamily="50" charset="-128"/>
              </a:rPr>
              <a:t> + '.</a:t>
            </a:r>
            <a:r>
              <a:rPr lang="en-US" sz="1000" dirty="0" err="1" smtClean="0">
                <a:latin typeface="MS UI Gothic" pitchFamily="50" charset="-128"/>
                <a:ea typeface="MS UI Gothic" pitchFamily="50" charset="-128"/>
                <a:cs typeface="メイリオ" pitchFamily="50" charset="-128"/>
              </a:rPr>
              <a:t>fileTextureName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path.replace</a:t>
            </a:r>
            <a:r>
              <a:rPr lang="en-US" sz="1000" dirty="0" smtClean="0">
                <a:latin typeface="MS UI Gothic" pitchFamily="50" charset="-128"/>
                <a:ea typeface="MS UI Gothic" pitchFamily="50" charset="-128"/>
                <a:cs typeface="メイリオ" pitchFamily="50" charset="-128"/>
              </a:rPr>
              <a:t>(os.sep, '/'), type='string')</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return </a:t>
            </a:r>
            <a:r>
              <a:rPr lang="en-US" sz="1000" dirty="0" err="1" smtClean="0">
                <a:latin typeface="MS UI Gothic" pitchFamily="50" charset="-128"/>
                <a:ea typeface="MS UI Gothic" pitchFamily="50" charset="-128"/>
                <a:cs typeface="メイリオ" pitchFamily="50" charset="-128"/>
              </a:rPr>
              <a:t>self.getPath</a:t>
            </a:r>
            <a:r>
              <a:rPr lang="en-US" sz="1000" dirty="0" smtClean="0">
                <a:latin typeface="MS UI Gothic" pitchFamily="50" charset="-128"/>
                <a:ea typeface="MS UI Gothic" pitchFamily="50" charset="-128"/>
                <a:cs typeface="メイリオ" pitchFamily="50" charset="-128"/>
              </a:rPr>
              <a:t>()</a:t>
            </a:r>
          </a:p>
        </p:txBody>
      </p:sp>
      <p:sp>
        <p:nvSpPr>
          <p:cNvPr id="9" name="テキスト ボックス 8"/>
          <p:cNvSpPr txBox="1"/>
          <p:nvPr/>
        </p:nvSpPr>
        <p:spPr>
          <a:xfrm>
            <a:off x="5715008" y="1071552"/>
            <a:ext cx="3214710" cy="2092881"/>
          </a:xfrm>
          <a:prstGeom prst="rect">
            <a:avLst/>
          </a:prstGeom>
          <a:solidFill>
            <a:schemeClr val="bg1">
              <a:lumMod val="85000"/>
            </a:schemeClr>
          </a:solidFill>
          <a:ln>
            <a:solidFill>
              <a:schemeClr val="tx1"/>
            </a:solidFill>
          </a:ln>
        </p:spPr>
        <p:txBody>
          <a:bodyPr wrap="square" rtlCol="0">
            <a:spAutoFit/>
          </a:bodyPr>
          <a:lstStyle/>
          <a:p>
            <a:r>
              <a:rPr lang="en-US" sz="1000" dirty="0" smtClean="0">
                <a:latin typeface="MS UI Gothic" pitchFamily="50" charset="-128"/>
                <a:ea typeface="MS UI Gothic" pitchFamily="50" charset="-128"/>
                <a:cs typeface="メイリオ" pitchFamily="50" charset="-128"/>
              </a:rPr>
              <a:t>class alembic(</a:t>
            </a:r>
            <a:r>
              <a:rPr lang="en-US" sz="1000" dirty="0" err="1" smtClean="0">
                <a:latin typeface="MS UI Gothic" pitchFamily="50" charset="-128"/>
                <a:ea typeface="MS UI Gothic" pitchFamily="50" charset="-128"/>
                <a:cs typeface="メイリオ" pitchFamily="50" charset="-128"/>
              </a:rPr>
              <a:t>nodeBase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def </a:t>
            </a:r>
            <a:r>
              <a:rPr lang="en-US" sz="1000" dirty="0" err="1" smtClean="0">
                <a:latin typeface="MS UI Gothic" pitchFamily="50" charset="-128"/>
                <a:ea typeface="MS UI Gothic" pitchFamily="50" charset="-128"/>
                <a:cs typeface="メイリオ" pitchFamily="50" charset="-128"/>
              </a:rPr>
              <a:t>getPath</a:t>
            </a:r>
            <a:r>
              <a:rPr lang="en-US" sz="1000" dirty="0" smtClean="0">
                <a:latin typeface="MS UI Gothic" pitchFamily="50" charset="-128"/>
                <a:ea typeface="MS UI Gothic" pitchFamily="50" charset="-128"/>
                <a:cs typeface="メイリオ" pitchFamily="50" charset="-128"/>
              </a:rPr>
              <a:t>(self):</a:t>
            </a:r>
          </a:p>
          <a:p>
            <a:r>
              <a:rPr lang="en-US" sz="1000" dirty="0" smtClean="0">
                <a:latin typeface="MS UI Gothic" pitchFamily="50" charset="-128"/>
                <a:ea typeface="MS UI Gothic" pitchFamily="50" charset="-128"/>
                <a:cs typeface="メイリオ" pitchFamily="50" charset="-128"/>
              </a:rPr>
              <a:t>        path = </a:t>
            </a:r>
            <a:r>
              <a:rPr lang="en-US" sz="1000" dirty="0" err="1" smtClean="0">
                <a:latin typeface="MS UI Gothic" pitchFamily="50" charset="-128"/>
                <a:ea typeface="MS UI Gothic" pitchFamily="50" charset="-128"/>
                <a:cs typeface="メイリオ" pitchFamily="50" charset="-128"/>
              </a:rPr>
              <a:t>cmds.getAttr</a:t>
            </a:r>
            <a:r>
              <a:rPr lang="en-US" sz="1000" dirty="0" smtClean="0">
                <a:latin typeface="MS UI Gothic" pitchFamily="50" charset="-128"/>
                <a:ea typeface="MS UI Gothic" pitchFamily="50" charset="-128"/>
                <a:cs typeface="メイリオ" pitchFamily="50" charset="-128"/>
              </a:rPr>
              <a:t>(</a:t>
            </a:r>
            <a:r>
              <a:rPr lang="en-US" sz="1000" dirty="0" err="1" smtClean="0">
                <a:latin typeface="MS UI Gothic" pitchFamily="50" charset="-128"/>
                <a:ea typeface="MS UI Gothic" pitchFamily="50" charset="-128"/>
                <a:cs typeface="メイリオ" pitchFamily="50" charset="-128"/>
              </a:rPr>
              <a:t>self.node</a:t>
            </a:r>
            <a:r>
              <a:rPr lang="en-US" sz="1000" dirty="0" smtClean="0">
                <a:latin typeface="MS UI Gothic" pitchFamily="50" charset="-128"/>
                <a:ea typeface="MS UI Gothic" pitchFamily="50" charset="-128"/>
                <a:cs typeface="メイリオ" pitchFamily="50" charset="-128"/>
              </a:rPr>
              <a:t> + '.</a:t>
            </a:r>
            <a:r>
              <a:rPr lang="en-US" sz="1000" dirty="0" err="1" smtClean="0">
                <a:latin typeface="MS UI Gothic" pitchFamily="50" charset="-128"/>
                <a:ea typeface="MS UI Gothic" pitchFamily="50" charset="-128"/>
                <a:cs typeface="メイリオ" pitchFamily="50" charset="-128"/>
              </a:rPr>
              <a:t>abc_File</a:t>
            </a:r>
            <a:r>
              <a:rPr lang="en-US" sz="1000" dirty="0" smtClean="0">
                <a:latin typeface="MS UI Gothic" pitchFamily="50" charset="-128"/>
                <a:ea typeface="MS UI Gothic" pitchFamily="50" charset="-128"/>
                <a:cs typeface="メイリオ" pitchFamily="50" charset="-128"/>
              </a:rPr>
              <a:t>')</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return </a:t>
            </a:r>
            <a:r>
              <a:rPr lang="en-US" sz="1000" dirty="0" err="1" smtClean="0">
                <a:latin typeface="MS UI Gothic" pitchFamily="50" charset="-128"/>
                <a:ea typeface="MS UI Gothic" pitchFamily="50" charset="-128"/>
                <a:cs typeface="メイリオ" pitchFamily="50" charset="-128"/>
              </a:rPr>
              <a:t>path.replace</a:t>
            </a:r>
            <a:r>
              <a:rPr lang="en-US" sz="1000" dirty="0" smtClean="0">
                <a:latin typeface="MS UI Gothic" pitchFamily="50" charset="-128"/>
                <a:ea typeface="MS UI Gothic" pitchFamily="50" charset="-128"/>
                <a:cs typeface="メイリオ" pitchFamily="50" charset="-128"/>
              </a:rPr>
              <a:t>('/', os.sep)</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def </a:t>
            </a:r>
            <a:r>
              <a:rPr lang="en-US" sz="1000" dirty="0" err="1" smtClean="0">
                <a:latin typeface="MS UI Gothic" pitchFamily="50" charset="-128"/>
                <a:ea typeface="MS UI Gothic" pitchFamily="50" charset="-128"/>
                <a:cs typeface="メイリオ" pitchFamily="50" charset="-128"/>
              </a:rPr>
              <a:t>setPath</a:t>
            </a:r>
            <a:r>
              <a:rPr lang="en-US" sz="1000" dirty="0" smtClean="0">
                <a:latin typeface="MS UI Gothic" pitchFamily="50" charset="-128"/>
                <a:ea typeface="MS UI Gothic" pitchFamily="50" charset="-128"/>
                <a:cs typeface="メイリオ" pitchFamily="50" charset="-128"/>
              </a:rPr>
              <a:t>(self, path):</a:t>
            </a: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cmds.setAttr</a:t>
            </a:r>
            <a:r>
              <a:rPr lang="en-US" sz="1000" dirty="0" smtClean="0">
                <a:latin typeface="MS UI Gothic" pitchFamily="50" charset="-128"/>
                <a:ea typeface="MS UI Gothic" pitchFamily="50" charset="-128"/>
                <a:cs typeface="メイリオ" pitchFamily="50" charset="-128"/>
              </a:rPr>
              <a:t>(</a:t>
            </a:r>
            <a:r>
              <a:rPr lang="en-US" sz="1000" dirty="0" err="1" smtClean="0">
                <a:latin typeface="MS UI Gothic" pitchFamily="50" charset="-128"/>
                <a:ea typeface="MS UI Gothic" pitchFamily="50" charset="-128"/>
                <a:cs typeface="メイリオ" pitchFamily="50" charset="-128"/>
              </a:rPr>
              <a:t>self.node</a:t>
            </a:r>
            <a:r>
              <a:rPr lang="en-US" sz="1000" dirty="0" smtClean="0">
                <a:latin typeface="MS UI Gothic" pitchFamily="50" charset="-128"/>
                <a:ea typeface="MS UI Gothic" pitchFamily="50" charset="-128"/>
                <a:cs typeface="メイリオ" pitchFamily="50" charset="-128"/>
              </a:rPr>
              <a:t> + '.</a:t>
            </a:r>
            <a:r>
              <a:rPr lang="en-US" sz="1000" dirty="0" err="1" smtClean="0">
                <a:latin typeface="MS UI Gothic" pitchFamily="50" charset="-128"/>
                <a:ea typeface="MS UI Gothic" pitchFamily="50" charset="-128"/>
                <a:cs typeface="メイリオ" pitchFamily="50" charset="-128"/>
              </a:rPr>
              <a:t>abc_File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path.replace</a:t>
            </a:r>
            <a:r>
              <a:rPr lang="en-US" sz="1000" dirty="0" smtClean="0">
                <a:latin typeface="MS UI Gothic" pitchFamily="50" charset="-128"/>
                <a:ea typeface="MS UI Gothic" pitchFamily="50" charset="-128"/>
                <a:cs typeface="メイリオ" pitchFamily="50" charset="-128"/>
              </a:rPr>
              <a:t>(os.sep, '/'), type='string')</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return </a:t>
            </a:r>
            <a:r>
              <a:rPr lang="en-US" sz="1000" dirty="0" err="1" smtClean="0">
                <a:latin typeface="MS UI Gothic" pitchFamily="50" charset="-128"/>
                <a:ea typeface="MS UI Gothic" pitchFamily="50" charset="-128"/>
                <a:cs typeface="メイリオ" pitchFamily="50" charset="-128"/>
              </a:rPr>
              <a:t>self.getPath</a:t>
            </a:r>
            <a:r>
              <a:rPr lang="en-US" sz="1000" dirty="0" smtClean="0">
                <a:latin typeface="MS UI Gothic" pitchFamily="50" charset="-128"/>
                <a:ea typeface="MS UI Gothic" pitchFamily="50" charset="-128"/>
                <a:cs typeface="メイリオ" pitchFamily="50" charset="-128"/>
              </a:rPr>
              <a:t>()</a:t>
            </a:r>
          </a:p>
          <a:p>
            <a:endParaRPr lang="en-US" sz="1000" dirty="0" smtClean="0">
              <a:latin typeface="MS UI Gothic" pitchFamily="50" charset="-128"/>
              <a:ea typeface="MS UI Gothic" pitchFamily="50" charset="-128"/>
              <a:cs typeface="メイリオ" pitchFamily="50" charset="-128"/>
            </a:endParaRPr>
          </a:p>
          <a:p>
            <a:endParaRPr lang="en-US" sz="1000" dirty="0" smtClean="0">
              <a:latin typeface="MS UI Gothic" pitchFamily="50" charset="-128"/>
              <a:ea typeface="MS UI Gothic" pitchFamily="50" charset="-128"/>
              <a:cs typeface="メイリオ" pitchFamily="50" charset="-128"/>
            </a:endParaRPr>
          </a:p>
        </p:txBody>
      </p:sp>
      <p:sp>
        <p:nvSpPr>
          <p:cNvPr id="10" name="コンテンツ プレースホルダー 2"/>
          <p:cNvSpPr>
            <a:spLocks noGrp="1"/>
          </p:cNvSpPr>
          <p:nvPr>
            <p:ph idx="1"/>
          </p:nvPr>
        </p:nvSpPr>
        <p:spPr>
          <a:xfrm>
            <a:off x="457200" y="3214692"/>
            <a:ext cx="8229600" cy="1428760"/>
          </a:xfrm>
        </p:spPr>
        <p:txBody>
          <a:bodyPr/>
          <a:lstStyle/>
          <a:p>
            <a:r>
              <a:rPr lang="ja-JP" altLang="en-US" sz="2800" dirty="0" smtClean="0">
                <a:latin typeface="メイリオ" pitchFamily="50" charset="-128"/>
                <a:ea typeface="メイリオ" pitchFamily="50" charset="-128"/>
                <a:cs typeface="メイリオ" pitchFamily="50" charset="-128"/>
              </a:rPr>
              <a:t>見ての通り</a:t>
            </a:r>
            <a:r>
              <a:rPr lang="ja-JP" altLang="en-US" sz="2800" dirty="0" err="1" smtClean="0">
                <a:latin typeface="メイリオ" pitchFamily="50" charset="-128"/>
                <a:ea typeface="メイリオ" pitchFamily="50" charset="-128"/>
                <a:cs typeface="メイリオ" pitchFamily="50" charset="-128"/>
              </a:rPr>
              <a:t>大した</a:t>
            </a:r>
            <a:r>
              <a:rPr lang="ja-JP" altLang="en-US" sz="2800" dirty="0" smtClean="0">
                <a:latin typeface="メイリオ" pitchFamily="50" charset="-128"/>
                <a:ea typeface="メイリオ" pitchFamily="50" charset="-128"/>
                <a:cs typeface="メイリオ" pitchFamily="50" charset="-128"/>
              </a:rPr>
              <a:t>ことをしているわけではない</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ちょっとした工夫で腐らないコードにすることができるという例</a:t>
            </a:r>
            <a:endParaRPr lang="en-US" altLang="ja-JP" sz="2800"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コードの品質を維持するために</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処理をそのままベタ書きしない</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プログラミング言語の力を利用する</a:t>
            </a:r>
            <a:endParaRPr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やりすぎるとメンテナンスできないコードになるのでやりすぎはダメ</a:t>
            </a:r>
            <a:endParaRPr lang="en-US" altLang="ja-JP" dirty="0" smtClean="0">
              <a:latin typeface="メイリオ" pitchFamily="50" charset="-128"/>
              <a:ea typeface="メイリオ" pitchFamily="50" charset="-128"/>
              <a:cs typeface="メイリオ" pitchFamily="50" charset="-128"/>
            </a:endParaRPr>
          </a:p>
          <a:p>
            <a:endParaRPr kumimoji="1"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16</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効率よくコードを書くためのキモ</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1835939" y="942977"/>
            <a:ext cx="5472122" cy="3594497"/>
          </a:xfrm>
        </p:spPr>
        <p:txBody>
          <a:bodyPr anchor="ctr"/>
          <a:lstStyle/>
          <a:p>
            <a:r>
              <a:rPr kumimoji="1" lang="ja-JP" altLang="en-US" sz="4800" dirty="0" smtClean="0">
                <a:solidFill>
                  <a:schemeClr val="bg1">
                    <a:lumMod val="75000"/>
                  </a:schemeClr>
                </a:solidFill>
                <a:latin typeface="メイリオ" pitchFamily="50" charset="-128"/>
                <a:ea typeface="メイリオ" pitchFamily="50" charset="-128"/>
                <a:cs typeface="メイリオ" pitchFamily="50" charset="-128"/>
              </a:rPr>
              <a:t>コード品質の維持</a:t>
            </a:r>
            <a:endParaRPr kumimoji="1" lang="en-US" altLang="ja-JP" sz="4800" dirty="0" smtClean="0">
              <a:solidFill>
                <a:schemeClr val="bg1">
                  <a:lumMod val="75000"/>
                </a:schemeClr>
              </a:solidFill>
              <a:latin typeface="メイリオ" pitchFamily="50" charset="-128"/>
              <a:ea typeface="メイリオ" pitchFamily="50" charset="-128"/>
              <a:cs typeface="メイリオ" pitchFamily="50" charset="-128"/>
            </a:endParaRPr>
          </a:p>
          <a:p>
            <a:r>
              <a:rPr lang="ja-JP" altLang="en-US" sz="4800" dirty="0" smtClean="0">
                <a:latin typeface="メイリオ" pitchFamily="50" charset="-128"/>
                <a:ea typeface="メイリオ" pitchFamily="50" charset="-128"/>
                <a:cs typeface="メイリオ" pitchFamily="50" charset="-128"/>
              </a:rPr>
              <a:t>デバッグ</a:t>
            </a:r>
            <a:endParaRPr lang="en-US" altLang="ja-JP" sz="4800" dirty="0" smtClean="0">
              <a:latin typeface="メイリオ" pitchFamily="50" charset="-128"/>
              <a:ea typeface="メイリオ" pitchFamily="50" charset="-128"/>
              <a:cs typeface="メイリオ" pitchFamily="50" charset="-128"/>
            </a:endParaRPr>
          </a:p>
          <a:p>
            <a:r>
              <a:rPr kumimoji="1" lang="ja-JP" altLang="en-US" sz="4800" dirty="0" smtClean="0">
                <a:solidFill>
                  <a:schemeClr val="bg1">
                    <a:lumMod val="75000"/>
                  </a:schemeClr>
                </a:solidFill>
                <a:latin typeface="メイリオ" pitchFamily="50" charset="-128"/>
                <a:ea typeface="メイリオ" pitchFamily="50" charset="-128"/>
                <a:cs typeface="メイリオ" pitchFamily="50" charset="-128"/>
              </a:rPr>
              <a:t>処理の最適化</a:t>
            </a:r>
            <a:endParaRPr kumimoji="1" lang="ja-JP" altLang="en-US" sz="4800" dirty="0">
              <a:solidFill>
                <a:schemeClr val="bg1">
                  <a:lumMod val="75000"/>
                </a:schemeClr>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17</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バグが出た時の対応</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バグ</a:t>
            </a:r>
            <a:r>
              <a:rPr lang="ja-JP" altLang="en-US" dirty="0" smtClean="0">
                <a:latin typeface="メイリオ" pitchFamily="50" charset="-128"/>
                <a:ea typeface="メイリオ" pitchFamily="50" charset="-128"/>
                <a:cs typeface="メイリオ" pitchFamily="50" charset="-128"/>
              </a:rPr>
              <a:t>の原因の特定</a:t>
            </a:r>
            <a:endParaRPr lang="en-US" altLang="ja-JP" dirty="0" smtClean="0">
              <a:latin typeface="メイリオ" pitchFamily="50" charset="-128"/>
              <a:ea typeface="メイリオ" pitchFamily="50" charset="-128"/>
              <a:cs typeface="メイリオ" pitchFamily="50" charset="-128"/>
            </a:endParaRPr>
          </a:p>
          <a:p>
            <a:r>
              <a:rPr lang="en-US" altLang="ja-JP" dirty="0" err="1" smtClean="0">
                <a:latin typeface="メイリオ" pitchFamily="50" charset="-128"/>
                <a:ea typeface="メイリオ" pitchFamily="50" charset="-128"/>
                <a:cs typeface="メイリオ" pitchFamily="50" charset="-128"/>
              </a:rPr>
              <a:t>p</a:t>
            </a:r>
            <a:r>
              <a:rPr kumimoji="1" lang="en-US" altLang="ja-JP" dirty="0" err="1" smtClean="0">
                <a:latin typeface="メイリオ" pitchFamily="50" charset="-128"/>
                <a:ea typeface="メイリオ" pitchFamily="50" charset="-128"/>
                <a:cs typeface="メイリオ" pitchFamily="50" charset="-128"/>
              </a:rPr>
              <a:t>rintf</a:t>
            </a:r>
            <a:r>
              <a:rPr kumimoji="1" lang="en-US" altLang="ja-JP" dirty="0" smtClean="0">
                <a:latin typeface="メイリオ" pitchFamily="50" charset="-128"/>
                <a:ea typeface="メイリオ" pitchFamily="50" charset="-128"/>
                <a:cs typeface="メイリオ" pitchFamily="50" charset="-128"/>
              </a:rPr>
              <a:t> </a:t>
            </a:r>
            <a:r>
              <a:rPr kumimoji="1" lang="ja-JP" altLang="en-US" dirty="0" smtClean="0">
                <a:latin typeface="メイリオ" pitchFamily="50" charset="-128"/>
                <a:ea typeface="メイリオ" pitchFamily="50" charset="-128"/>
                <a:cs typeface="メイリオ" pitchFamily="50" charset="-128"/>
              </a:rPr>
              <a:t>デバッグに頼っていませんか</a:t>
            </a:r>
            <a:r>
              <a:rPr kumimoji="1" lang="en-US" altLang="ja-JP" dirty="0" smtClean="0">
                <a:latin typeface="メイリオ" pitchFamily="50" charset="-128"/>
                <a:ea typeface="メイリオ" pitchFamily="50" charset="-128"/>
                <a:cs typeface="メイリオ" pitchFamily="50" charset="-128"/>
              </a:rPr>
              <a:t>?</a:t>
            </a:r>
          </a:p>
          <a:p>
            <a:r>
              <a:rPr lang="ja-JP" altLang="en-US" dirty="0" smtClean="0">
                <a:latin typeface="メイリオ" pitchFamily="50" charset="-128"/>
                <a:ea typeface="メイリオ" pitchFamily="50" charset="-128"/>
                <a:cs typeface="メイリオ" pitchFamily="50" charset="-128"/>
              </a:rPr>
              <a:t>勘</a:t>
            </a:r>
            <a:r>
              <a:rPr lang="ja-JP" altLang="en-US" dirty="0" smtClean="0">
                <a:latin typeface="メイリオ" pitchFamily="50" charset="-128"/>
                <a:ea typeface="メイリオ" pitchFamily="50" charset="-128"/>
                <a:cs typeface="メイリオ" pitchFamily="50" charset="-128"/>
              </a:rPr>
              <a:t>で適当に </a:t>
            </a:r>
            <a:r>
              <a:rPr lang="en-US" altLang="ja-JP" dirty="0" smtClean="0">
                <a:latin typeface="メイリオ" pitchFamily="50" charset="-128"/>
                <a:ea typeface="メイリオ" pitchFamily="50" charset="-128"/>
                <a:cs typeface="メイリオ" pitchFamily="50" charset="-128"/>
              </a:rPr>
              <a:t>print </a:t>
            </a:r>
            <a:r>
              <a:rPr lang="ja-JP" altLang="en-US" dirty="0" smtClean="0">
                <a:latin typeface="メイリオ" pitchFamily="50" charset="-128"/>
                <a:ea typeface="メイリオ" pitchFamily="50" charset="-128"/>
                <a:cs typeface="メイリオ" pitchFamily="50" charset="-128"/>
              </a:rPr>
              <a:t>を埋め込んで実行</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変数</a:t>
            </a:r>
            <a:r>
              <a:rPr lang="ja-JP" altLang="en-US" dirty="0" smtClean="0">
                <a:latin typeface="メイリオ" pitchFamily="50" charset="-128"/>
                <a:ea typeface="メイリオ" pitchFamily="50" charset="-128"/>
                <a:cs typeface="メイリオ" pitchFamily="50" charset="-128"/>
              </a:rPr>
              <a:t>を表示</a:t>
            </a:r>
            <a:r>
              <a:rPr kumimoji="1" lang="ja-JP" altLang="en-US" dirty="0" smtClean="0">
                <a:latin typeface="メイリオ" pitchFamily="50" charset="-128"/>
                <a:ea typeface="メイリオ" pitchFamily="50" charset="-128"/>
                <a:cs typeface="メイリオ" pitchFamily="50" charset="-128"/>
              </a:rPr>
              <a:t>しまくって山のようなログが流れるとか</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18</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デバッガの活用</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デバッガを使いましょう</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とりあえず殺してその時の状態を見る</a:t>
            </a:r>
            <a:endParaRPr kumimoji="1" lang="en-US" altLang="ja-JP" dirty="0" smtClean="0">
              <a:latin typeface="メイリオ" pitchFamily="50" charset="-128"/>
              <a:ea typeface="メイリオ" pitchFamily="50" charset="-128"/>
              <a:cs typeface="メイリオ" pitchFamily="50" charset="-128"/>
            </a:endParaRPr>
          </a:p>
          <a:p>
            <a:r>
              <a:rPr kumimoji="1" lang="en-US" altLang="ja-JP" dirty="0" smtClean="0">
                <a:latin typeface="メイリオ" pitchFamily="50" charset="-128"/>
                <a:ea typeface="メイリオ" pitchFamily="50" charset="-128"/>
                <a:cs typeface="メイリオ" pitchFamily="50" charset="-128"/>
              </a:rPr>
              <a:t>Python </a:t>
            </a:r>
            <a:r>
              <a:rPr kumimoji="1" lang="ja-JP" altLang="en-US" dirty="0" smtClean="0">
                <a:latin typeface="メイリオ" pitchFamily="50" charset="-128"/>
                <a:ea typeface="メイリオ" pitchFamily="50" charset="-128"/>
                <a:cs typeface="メイリオ" pitchFamily="50" charset="-128"/>
              </a:rPr>
              <a:t>だったら </a:t>
            </a:r>
            <a:r>
              <a:rPr kumimoji="1" lang="en-US" altLang="ja-JP" dirty="0" err="1" smtClean="0">
                <a:latin typeface="メイリオ" pitchFamily="50" charset="-128"/>
                <a:ea typeface="メイリオ" pitchFamily="50" charset="-128"/>
                <a:cs typeface="メイリオ" pitchFamily="50" charset="-128"/>
              </a:rPr>
              <a:t>pdb</a:t>
            </a:r>
            <a:endParaRPr kumimoji="1" lang="en-US" altLang="ja-JP" dirty="0" smtClean="0">
              <a:latin typeface="メイリオ" pitchFamily="50" charset="-128"/>
              <a:ea typeface="メイリオ" pitchFamily="50" charset="-128"/>
              <a:cs typeface="メイリオ" pitchFamily="50" charset="-128"/>
            </a:endParaRPr>
          </a:p>
          <a:p>
            <a:r>
              <a:rPr kumimoji="1" lang="en-US" altLang="ja-JP" dirty="0" smtClean="0">
                <a:latin typeface="メイリオ" pitchFamily="50" charset="-128"/>
                <a:ea typeface="メイリオ" pitchFamily="50" charset="-128"/>
                <a:cs typeface="メイリオ" pitchFamily="50" charset="-128"/>
              </a:rPr>
              <a:t>GUI </a:t>
            </a:r>
            <a:r>
              <a:rPr kumimoji="1" lang="ja-JP" altLang="en-US" dirty="0" smtClean="0">
                <a:latin typeface="メイリオ" pitchFamily="50" charset="-128"/>
                <a:ea typeface="メイリオ" pitchFamily="50" charset="-128"/>
                <a:cs typeface="メイリオ" pitchFamily="50" charset="-128"/>
              </a:rPr>
              <a:t>が必要なら </a:t>
            </a:r>
            <a:r>
              <a:rPr kumimoji="1" lang="en-US" altLang="ja-JP" dirty="0" err="1" smtClean="0">
                <a:latin typeface="メイリオ" pitchFamily="50" charset="-128"/>
                <a:ea typeface="メイリオ" pitchFamily="50" charset="-128"/>
                <a:cs typeface="メイリオ" pitchFamily="50" charset="-128"/>
              </a:rPr>
              <a:t>WinPDB</a:t>
            </a:r>
            <a:r>
              <a:rPr kumimoji="1" lang="en-US" altLang="ja-JP" dirty="0" smtClean="0">
                <a:latin typeface="メイリオ" pitchFamily="50" charset="-128"/>
                <a:ea typeface="メイリオ" pitchFamily="50" charset="-128"/>
                <a:cs typeface="メイリオ" pitchFamily="50" charset="-128"/>
              </a:rPr>
              <a:t> </a:t>
            </a:r>
            <a:r>
              <a:rPr kumimoji="1" lang="ja-JP" altLang="en-US" dirty="0" smtClean="0">
                <a:latin typeface="メイリオ" pitchFamily="50" charset="-128"/>
                <a:ea typeface="メイリオ" pitchFamily="50" charset="-128"/>
                <a:cs typeface="メイリオ" pitchFamily="50" charset="-128"/>
              </a:rPr>
              <a:t>とか </a:t>
            </a:r>
            <a:r>
              <a:rPr kumimoji="1" lang="en-US" altLang="ja-JP" dirty="0" smtClean="0">
                <a:latin typeface="メイリオ" pitchFamily="50" charset="-128"/>
                <a:ea typeface="メイリオ" pitchFamily="50" charset="-128"/>
                <a:cs typeface="メイリオ" pitchFamily="50" charset="-128"/>
              </a:rPr>
              <a:t>Eclipse </a:t>
            </a:r>
            <a:r>
              <a:rPr kumimoji="1" lang="ja-JP" altLang="en-US" dirty="0" smtClean="0">
                <a:latin typeface="メイリオ" pitchFamily="50" charset="-128"/>
                <a:ea typeface="メイリオ" pitchFamily="50" charset="-128"/>
                <a:cs typeface="メイリオ" pitchFamily="50" charset="-128"/>
              </a:rPr>
              <a:t>とかいろいろあります</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今回は </a:t>
            </a:r>
            <a:r>
              <a:rPr lang="en-US" altLang="ja-JP" dirty="0" err="1" smtClean="0">
                <a:latin typeface="メイリオ" pitchFamily="50" charset="-128"/>
                <a:ea typeface="メイリオ" pitchFamily="50" charset="-128"/>
                <a:cs typeface="メイリオ" pitchFamily="50" charset="-128"/>
              </a:rPr>
              <a:t>WinPDB</a:t>
            </a:r>
            <a:r>
              <a:rPr lang="en-US" altLang="ja-JP"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の紹介</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19</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会社紹介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nchor="ctr"/>
          <a:lstStyle/>
          <a:p>
            <a:r>
              <a:rPr lang="ja-JP" altLang="en-US" sz="2800" dirty="0" smtClean="0">
                <a:latin typeface="メイリオ" pitchFamily="50" charset="-128"/>
                <a:ea typeface="メイリオ" pitchFamily="50" charset="-128"/>
                <a:cs typeface="メイリオ" pitchFamily="50" charset="-128"/>
              </a:rPr>
              <a:t>映像プロダクション向けにシステムを提供</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オフィスは設けず、全てオンラインで開発</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成果物を複数社に</a:t>
            </a:r>
            <a:r>
              <a:rPr lang="ja-JP" altLang="en-US" sz="2800" dirty="0" smtClean="0">
                <a:latin typeface="メイリオ" pitchFamily="50" charset="-128"/>
                <a:ea typeface="メイリオ" pitchFamily="50" charset="-128"/>
                <a:cs typeface="メイリオ" pitchFamily="50" charset="-128"/>
              </a:rPr>
              <a:t>提供</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フィードバックを得ながら</a:t>
            </a:r>
            <a:r>
              <a:rPr lang="ja-JP" altLang="en-US" sz="2800" dirty="0" smtClean="0">
                <a:latin typeface="メイリオ" pitchFamily="50" charset="-128"/>
                <a:ea typeface="メイリオ" pitchFamily="50" charset="-128"/>
                <a:cs typeface="メイリオ" pitchFamily="50" charset="-128"/>
              </a:rPr>
              <a:t>改良</a:t>
            </a:r>
            <a:r>
              <a:rPr lang="ja-JP" altLang="en-US" sz="2800" dirty="0" smtClean="0">
                <a:latin typeface="メイリオ" pitchFamily="50" charset="-128"/>
                <a:ea typeface="メイリオ" pitchFamily="50" charset="-128"/>
                <a:cs typeface="メイリオ" pitchFamily="50" charset="-128"/>
              </a:rPr>
              <a:t>を</a:t>
            </a:r>
            <a:r>
              <a:rPr lang="ja-JP" altLang="en-US" sz="2800" dirty="0" smtClean="0">
                <a:latin typeface="メイリオ" pitchFamily="50" charset="-128"/>
                <a:ea typeface="メイリオ" pitchFamily="50" charset="-128"/>
                <a:cs typeface="メイリオ" pitchFamily="50" charset="-128"/>
              </a:rPr>
              <a:t>繰り返す</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システムの開発を始めて大体</a:t>
            </a:r>
            <a:r>
              <a:rPr lang="en-US" altLang="ja-JP" sz="2800" dirty="0" smtClean="0">
                <a:latin typeface="メイリオ" pitchFamily="50" charset="-128"/>
                <a:ea typeface="メイリオ" pitchFamily="50" charset="-128"/>
                <a:cs typeface="メイリオ" pitchFamily="50" charset="-128"/>
              </a:rPr>
              <a:t>4</a:t>
            </a:r>
            <a:r>
              <a:rPr lang="ja-JP" altLang="en-US" sz="2800" dirty="0" smtClean="0">
                <a:latin typeface="メイリオ" pitchFamily="50" charset="-128"/>
                <a:ea typeface="メイリオ" pitchFamily="50" charset="-128"/>
                <a:cs typeface="メイリオ" pitchFamily="50" charset="-128"/>
              </a:rPr>
              <a:t>年</a:t>
            </a:r>
            <a:endParaRPr lang="en-US" altLang="ja-JP" sz="2800" dirty="0" smtClean="0">
              <a:latin typeface="メイリオ" pitchFamily="50" charset="-128"/>
              <a:ea typeface="メイリオ" pitchFamily="50" charset="-128"/>
              <a:cs typeface="メイリオ" pitchFamily="50" charset="-128"/>
            </a:endParaRPr>
          </a:p>
          <a:p>
            <a:pPr>
              <a:buNone/>
            </a:pPr>
            <a:endParaRPr lang="en-US" altLang="ja-JP" sz="2000" dirty="0" smtClean="0">
              <a:latin typeface="メイリオ" pitchFamily="50" charset="-128"/>
              <a:ea typeface="メイリオ" pitchFamily="50" charset="-128"/>
              <a:cs typeface="メイリオ" pitchFamily="50" charset="-128"/>
            </a:endParaRPr>
          </a:p>
          <a:p>
            <a:pPr algn="ctr">
              <a:buNone/>
            </a:pPr>
            <a:r>
              <a:rPr lang="ja-JP" altLang="en-US" sz="3600" dirty="0" smtClean="0">
                <a:solidFill>
                  <a:srgbClr val="FF0000"/>
                </a:solidFill>
                <a:latin typeface="メイリオ" pitchFamily="50" charset="-128"/>
                <a:ea typeface="メイリオ" pitchFamily="50" charset="-128"/>
                <a:cs typeface="メイリオ" pitchFamily="50" charset="-128"/>
              </a:rPr>
              <a:t>コードが腐るとモロに影響を受ける</a:t>
            </a:r>
            <a:endParaRPr lang="en-US" altLang="ja-JP" sz="3600" dirty="0" smtClean="0">
              <a:solidFill>
                <a:srgbClr val="FF0000"/>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a:t>
            </a:fld>
            <a:endParaRPr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sz="4000" dirty="0" err="1" smtClean="0">
                <a:solidFill>
                  <a:schemeClr val="tx1"/>
                </a:solidFill>
                <a:latin typeface="メイリオ" pitchFamily="50" charset="-128"/>
                <a:ea typeface="メイリオ" pitchFamily="50" charset="-128"/>
                <a:cs typeface="メイリオ" pitchFamily="50" charset="-128"/>
              </a:rPr>
              <a:t>WinPDB</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3457596" y="857238"/>
            <a:ext cx="5543560" cy="3929089"/>
          </a:xfrm>
        </p:spPr>
        <p:txBody>
          <a:bodyPr/>
          <a:lstStyle/>
          <a:p>
            <a:r>
              <a:rPr kumimoji="1" lang="ja-JP" altLang="en-US" dirty="0" smtClean="0">
                <a:latin typeface="メイリオ" pitchFamily="50" charset="-128"/>
                <a:ea typeface="メイリオ" pitchFamily="50" charset="-128"/>
                <a:cs typeface="メイリオ" pitchFamily="50" charset="-128"/>
              </a:rPr>
              <a:t>シンプル</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デバッガに特化</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リモートデバッグにも対応</a:t>
            </a:r>
            <a:endParaRPr kumimoji="1" lang="en-US" altLang="ja-JP" dirty="0" smtClean="0">
              <a:latin typeface="メイリオ" pitchFamily="50" charset="-128"/>
              <a:ea typeface="メイリオ" pitchFamily="50" charset="-128"/>
              <a:cs typeface="メイリオ" pitchFamily="50" charset="-128"/>
            </a:endParaRPr>
          </a:p>
          <a:p>
            <a:r>
              <a:rPr kumimoji="1" lang="en-US" altLang="ja-JP" dirty="0" err="1" smtClean="0">
                <a:latin typeface="メイリオ" pitchFamily="50" charset="-128"/>
                <a:ea typeface="メイリオ" pitchFamily="50" charset="-128"/>
                <a:cs typeface="メイリオ" pitchFamily="50" charset="-128"/>
              </a:rPr>
              <a:t>DCCTool</a:t>
            </a:r>
            <a:r>
              <a:rPr kumimoji="1" lang="ja-JP" altLang="en-US" dirty="0" smtClean="0">
                <a:latin typeface="メイリオ" pitchFamily="50" charset="-128"/>
                <a:ea typeface="メイリオ" pitchFamily="50" charset="-128"/>
                <a:cs typeface="メイリオ" pitchFamily="50" charset="-128"/>
              </a:rPr>
              <a:t>上のスクリプトも手軽にデバッグできる</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機能的にはちょっと足りないところも</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20</a:t>
            </a:fld>
            <a:endParaRPr lang="ja-JP" altLang="en-US">
              <a:latin typeface="メイリオ" pitchFamily="50" charset="-128"/>
              <a:ea typeface="メイリオ" pitchFamily="50" charset="-128"/>
              <a:cs typeface="メイリオ" pitchFamily="50" charset="-128"/>
            </a:endParaRPr>
          </a:p>
        </p:txBody>
      </p:sp>
      <p:pic>
        <p:nvPicPr>
          <p:cNvPr id="1026" name="Picture 2" descr="D:\chiyama\Documents\Research\CEDEC2014\chiyama\WinPDB.png"/>
          <p:cNvPicPr>
            <a:picLocks noChangeAspect="1" noChangeArrowheads="1"/>
          </p:cNvPicPr>
          <p:nvPr/>
        </p:nvPicPr>
        <p:blipFill>
          <a:blip r:embed="rId2"/>
          <a:srcRect/>
          <a:stretch>
            <a:fillRect/>
          </a:stretch>
        </p:blipFill>
        <p:spPr bwMode="auto">
          <a:xfrm>
            <a:off x="214282" y="1571618"/>
            <a:ext cx="3146541" cy="2319341"/>
          </a:xfrm>
          <a:prstGeom prst="rect">
            <a:avLst/>
          </a:prstGeom>
          <a:noFill/>
        </p:spPr>
      </p:pic>
    </p:spTree>
    <p:extLst>
      <p:ext uri="{BB962C8B-B14F-4D97-AF65-F5344CB8AC3E}">
        <p14:creationId xmlns:p14="http://schemas.microsoft.com/office/powerpoint/2010/main" xmlns="" val="1890745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リモートデバッグ</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942977"/>
            <a:ext cx="8229600" cy="3700475"/>
          </a:xfrm>
        </p:spPr>
        <p:txBody>
          <a:bodyPr/>
          <a:lstStyle/>
          <a:p>
            <a:r>
              <a:rPr lang="ja-JP" altLang="en-US" dirty="0" smtClean="0">
                <a:latin typeface="メイリオ" pitchFamily="50" charset="-128"/>
                <a:ea typeface="メイリオ" pitchFamily="50" charset="-128"/>
                <a:cs typeface="メイリオ" pitchFamily="50" charset="-128"/>
              </a:rPr>
              <a:t>アプリケーションとデバッガ間で通信して動作を確認する</a:t>
            </a:r>
            <a:endParaRPr lang="en-US" altLang="ja-JP" dirty="0" smtClean="0">
              <a:latin typeface="メイリオ" pitchFamily="50" charset="-128"/>
              <a:ea typeface="メイリオ" pitchFamily="50" charset="-128"/>
              <a:cs typeface="メイリオ" pitchFamily="50" charset="-128"/>
            </a:endParaRPr>
          </a:p>
          <a:p>
            <a:r>
              <a:rPr kumimoji="1" lang="en-US" altLang="ja-JP" dirty="0" err="1" smtClean="0">
                <a:latin typeface="メイリオ" pitchFamily="50" charset="-128"/>
                <a:ea typeface="メイリオ" pitchFamily="50" charset="-128"/>
                <a:cs typeface="メイリオ" pitchFamily="50" charset="-128"/>
              </a:rPr>
              <a:t>DCCTool</a:t>
            </a:r>
            <a:r>
              <a:rPr kumimoji="1" lang="en-US" altLang="ja-JP" dirty="0" smtClean="0">
                <a:latin typeface="メイリオ" pitchFamily="50" charset="-128"/>
                <a:ea typeface="メイリオ" pitchFamily="50" charset="-128"/>
                <a:cs typeface="メイリオ" pitchFamily="50" charset="-128"/>
              </a:rPr>
              <a:t> </a:t>
            </a:r>
            <a:r>
              <a:rPr kumimoji="1" lang="ja-JP" altLang="en-US" dirty="0" smtClean="0">
                <a:latin typeface="メイリオ" pitchFamily="50" charset="-128"/>
                <a:ea typeface="メイリオ" pitchFamily="50" charset="-128"/>
                <a:cs typeface="メイリオ" pitchFamily="50" charset="-128"/>
              </a:rPr>
              <a:t>でも使用可能</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デバッグを開始したい場所に以下のコードを埋め込んで実行</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21</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3886152"/>
            <a:ext cx="7143800" cy="400110"/>
          </a:xfrm>
          <a:prstGeom prst="rect">
            <a:avLst/>
          </a:prstGeom>
          <a:solidFill>
            <a:schemeClr val="bg1">
              <a:lumMod val="85000"/>
            </a:schemeClr>
          </a:solidFill>
          <a:ln>
            <a:solidFill>
              <a:schemeClr val="tx1"/>
            </a:solidFill>
          </a:ln>
        </p:spPr>
        <p:txBody>
          <a:bodyPr wrap="square" rtlCol="0">
            <a:spAutoFit/>
          </a:bodyPr>
          <a:lstStyle/>
          <a:p>
            <a:r>
              <a:rPr lang="en-US" sz="1000" dirty="0" smtClean="0"/>
              <a:t>import rpdb2</a:t>
            </a:r>
          </a:p>
          <a:p>
            <a:r>
              <a:rPr lang="en-US" sz="1000" dirty="0" smtClean="0"/>
              <a:t>rpdb2.start_embedded_debugger('password')</a:t>
            </a:r>
            <a:endParaRPr lang="en-US" sz="1000" dirty="0" smtClean="0">
              <a:latin typeface="MS UI Gothic" pitchFamily="50" charset="-128"/>
              <a:ea typeface="MS UI Gothic"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リモートデバッグの例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942977"/>
            <a:ext cx="8229600" cy="3700475"/>
          </a:xfrm>
        </p:spPr>
        <p:txBody>
          <a:bodyPr/>
          <a:lstStyle/>
          <a:p>
            <a:r>
              <a:rPr kumimoji="1" lang="en-US" altLang="ja-JP" dirty="0" smtClean="0">
                <a:latin typeface="メイリオ" pitchFamily="50" charset="-128"/>
                <a:ea typeface="メイリオ" pitchFamily="50" charset="-128"/>
                <a:cs typeface="メイリオ" pitchFamily="50" charset="-128"/>
              </a:rPr>
              <a:t>Maya</a:t>
            </a:r>
            <a:r>
              <a:rPr kumimoji="1" lang="ja-JP" altLang="en-US" dirty="0" smtClean="0">
                <a:latin typeface="メイリオ" pitchFamily="50" charset="-128"/>
                <a:ea typeface="メイリオ" pitchFamily="50" charset="-128"/>
                <a:cs typeface="メイリオ" pitchFamily="50" charset="-128"/>
              </a:rPr>
              <a:t>上</a:t>
            </a:r>
            <a:r>
              <a:rPr lang="ja-JP" altLang="en-US" dirty="0" smtClean="0">
                <a:latin typeface="メイリオ" pitchFamily="50" charset="-128"/>
                <a:ea typeface="メイリオ" pitchFamily="50" charset="-128"/>
                <a:cs typeface="メイリオ" pitchFamily="50" charset="-128"/>
              </a:rPr>
              <a:t>で動作する</a:t>
            </a:r>
            <a:r>
              <a:rPr kumimoji="1" lang="ja-JP" altLang="en-US" dirty="0" smtClean="0">
                <a:latin typeface="メイリオ" pitchFamily="50" charset="-128"/>
                <a:ea typeface="メイリオ" pitchFamily="50" charset="-128"/>
                <a:cs typeface="メイリオ" pitchFamily="50" charset="-128"/>
              </a:rPr>
              <a:t>スクリプトをデバッグする</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例</a:t>
            </a:r>
            <a:r>
              <a:rPr lang="en-US" altLang="ja-JP" dirty="0" smtClean="0">
                <a:latin typeface="メイリオ" pitchFamily="50" charset="-128"/>
                <a:ea typeface="メイリオ" pitchFamily="50" charset="-128"/>
                <a:cs typeface="メイリオ" pitchFamily="50" charset="-128"/>
              </a:rPr>
              <a:t>:</a:t>
            </a:r>
            <a:r>
              <a:rPr lang="ja-JP" altLang="en-US" dirty="0" smtClean="0">
                <a:latin typeface="メイリオ" pitchFamily="50" charset="-128"/>
                <a:ea typeface="メイリオ" pitchFamily="50" charset="-128"/>
                <a:cs typeface="メイリオ" pitchFamily="50" charset="-128"/>
              </a:rPr>
              <a:t>選択しているオブジェクトのアトリビュートを一覧する</a:t>
            </a:r>
            <a:endParaRPr kumimoji="1"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22</a:t>
            </a:fld>
            <a:endParaRPr lang="ja-JP" altLang="en-US"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3286130"/>
            <a:ext cx="7143800" cy="1015663"/>
          </a:xfrm>
          <a:prstGeom prst="rect">
            <a:avLst/>
          </a:prstGeom>
          <a:solidFill>
            <a:schemeClr val="bg1">
              <a:lumMod val="85000"/>
            </a:schemeClr>
          </a:solidFill>
          <a:ln>
            <a:solidFill>
              <a:schemeClr val="tx1"/>
            </a:solidFill>
          </a:ln>
        </p:spPr>
        <p:txBody>
          <a:bodyPr wrap="square" rtlCol="0">
            <a:spAutoFit/>
          </a:bodyPr>
          <a:lstStyle/>
          <a:p>
            <a:r>
              <a:rPr lang="en-US" sz="1000" dirty="0" smtClean="0"/>
              <a:t>import </a:t>
            </a:r>
            <a:r>
              <a:rPr lang="en-US" sz="1000" dirty="0" err="1" smtClean="0"/>
              <a:t>maya.cmds</a:t>
            </a:r>
            <a:r>
              <a:rPr lang="en-US" sz="1000" dirty="0" smtClean="0"/>
              <a:t> as </a:t>
            </a:r>
            <a:r>
              <a:rPr lang="en-US" sz="1000" dirty="0" err="1" smtClean="0"/>
              <a:t>cmds</a:t>
            </a:r>
            <a:endParaRPr lang="en-US" sz="1000" dirty="0" smtClean="0"/>
          </a:p>
          <a:p>
            <a:endParaRPr lang="en-US" sz="1000" dirty="0" smtClean="0"/>
          </a:p>
          <a:p>
            <a:r>
              <a:rPr lang="en-US" sz="1000" dirty="0" smtClean="0"/>
              <a:t>def </a:t>
            </a:r>
            <a:r>
              <a:rPr lang="en-US" sz="1000" dirty="0" err="1" smtClean="0"/>
              <a:t>printAttr</a:t>
            </a:r>
            <a:r>
              <a:rPr lang="en-US" sz="1000" dirty="0" smtClean="0"/>
              <a:t>():</a:t>
            </a:r>
          </a:p>
          <a:p>
            <a:r>
              <a:rPr lang="en-US" sz="1000" dirty="0" smtClean="0"/>
              <a:t>    for l in cmds.ls(</a:t>
            </a:r>
            <a:r>
              <a:rPr lang="en-US" sz="1000" dirty="0" err="1" smtClean="0"/>
              <a:t>sl</a:t>
            </a:r>
            <a:r>
              <a:rPr lang="en-US" sz="1000" dirty="0" smtClean="0"/>
              <a:t>=True):</a:t>
            </a:r>
          </a:p>
          <a:p>
            <a:r>
              <a:rPr lang="en-US" sz="1000" dirty="0" smtClean="0"/>
              <a:t>        for </a:t>
            </a:r>
            <a:r>
              <a:rPr lang="en-US" sz="1000" dirty="0" err="1" smtClean="0"/>
              <a:t>attr</a:t>
            </a:r>
            <a:r>
              <a:rPr lang="en-US" sz="1000" dirty="0" smtClean="0"/>
              <a:t> in </a:t>
            </a:r>
            <a:r>
              <a:rPr lang="en-US" sz="1000" dirty="0" err="1" smtClean="0"/>
              <a:t>cmds.listAttr</a:t>
            </a:r>
            <a:r>
              <a:rPr lang="en-US" sz="1000" dirty="0" smtClean="0"/>
              <a:t>(</a:t>
            </a:r>
            <a:r>
              <a:rPr lang="en-US" sz="1000" dirty="0" err="1" smtClean="0"/>
              <a:t>i</a:t>
            </a:r>
            <a:r>
              <a:rPr lang="en-US" sz="1000" dirty="0" smtClean="0"/>
              <a:t>):</a:t>
            </a:r>
          </a:p>
          <a:p>
            <a:r>
              <a:rPr lang="en-US" sz="1000" dirty="0" smtClean="0"/>
              <a:t>            print </a:t>
            </a:r>
            <a:r>
              <a:rPr lang="en-US" sz="1000" dirty="0" err="1" smtClean="0"/>
              <a:t>attr</a:t>
            </a:r>
            <a:endParaRPr lang="en-US" sz="1000" dirty="0" smtClean="0"/>
          </a:p>
        </p:txBody>
      </p:sp>
    </p:spTree>
    <p:extLst>
      <p:ext uri="{BB962C8B-B14F-4D97-AF65-F5344CB8AC3E}">
        <p14:creationId xmlns:p14="http://schemas.microsoft.com/office/powerpoint/2010/main" xmlns="" val="1890745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デモ</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23</a:t>
            </a:fld>
            <a:endParaRPr lang="ja-JP" altLang="en-US">
              <a:latin typeface="メイリオ" pitchFamily="50" charset="-128"/>
              <a:ea typeface="メイリオ" pitchFamily="50" charset="-128"/>
              <a:cs typeface="メイリオ" pitchFamily="50" charset="-128"/>
            </a:endParaRPr>
          </a:p>
        </p:txBody>
      </p:sp>
      <p:pic>
        <p:nvPicPr>
          <p:cNvPr id="2050" name="Picture 2" descr="D:\chiyama\Documents\Research\CEDEC2014\chiyama\WinPDB_demo.png"/>
          <p:cNvPicPr>
            <a:picLocks noChangeAspect="1" noChangeArrowheads="1"/>
          </p:cNvPicPr>
          <p:nvPr/>
        </p:nvPicPr>
        <p:blipFill>
          <a:blip r:embed="rId2"/>
          <a:srcRect/>
          <a:stretch>
            <a:fillRect/>
          </a:stretch>
        </p:blipFill>
        <p:spPr bwMode="auto">
          <a:xfrm>
            <a:off x="1103427" y="833441"/>
            <a:ext cx="6937147" cy="3810011"/>
          </a:xfrm>
          <a:prstGeom prst="rect">
            <a:avLst/>
          </a:prstGeom>
          <a:noFill/>
        </p:spPr>
      </p:pic>
    </p:spTree>
    <p:extLst>
      <p:ext uri="{BB962C8B-B14F-4D97-AF65-F5344CB8AC3E}">
        <p14:creationId xmlns:p14="http://schemas.microsoft.com/office/powerpoint/2010/main" xmlns="" val="18907452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効率よくコードを書くためのキモ</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1835939" y="942977"/>
            <a:ext cx="5472122" cy="3594497"/>
          </a:xfrm>
        </p:spPr>
        <p:txBody>
          <a:bodyPr anchor="ctr"/>
          <a:lstStyle/>
          <a:p>
            <a:r>
              <a:rPr kumimoji="1" lang="ja-JP" altLang="en-US" sz="4800" dirty="0" smtClean="0">
                <a:solidFill>
                  <a:schemeClr val="bg1">
                    <a:lumMod val="75000"/>
                  </a:schemeClr>
                </a:solidFill>
                <a:latin typeface="メイリオ" pitchFamily="50" charset="-128"/>
                <a:ea typeface="メイリオ" pitchFamily="50" charset="-128"/>
                <a:cs typeface="メイリオ" pitchFamily="50" charset="-128"/>
              </a:rPr>
              <a:t>コード品質の維持</a:t>
            </a:r>
            <a:endParaRPr kumimoji="1" lang="en-US" altLang="ja-JP" sz="4800" dirty="0" smtClean="0">
              <a:solidFill>
                <a:schemeClr val="bg1">
                  <a:lumMod val="75000"/>
                </a:schemeClr>
              </a:solidFill>
              <a:latin typeface="メイリオ" pitchFamily="50" charset="-128"/>
              <a:ea typeface="メイリオ" pitchFamily="50" charset="-128"/>
              <a:cs typeface="メイリオ" pitchFamily="50" charset="-128"/>
            </a:endParaRPr>
          </a:p>
          <a:p>
            <a:r>
              <a:rPr lang="ja-JP" altLang="en-US" sz="4800" dirty="0" smtClean="0">
                <a:solidFill>
                  <a:schemeClr val="bg1">
                    <a:lumMod val="75000"/>
                  </a:schemeClr>
                </a:solidFill>
                <a:latin typeface="メイリオ" pitchFamily="50" charset="-128"/>
                <a:ea typeface="メイリオ" pitchFamily="50" charset="-128"/>
                <a:cs typeface="メイリオ" pitchFamily="50" charset="-128"/>
              </a:rPr>
              <a:t>デバッグ</a:t>
            </a:r>
            <a:endParaRPr lang="en-US" altLang="ja-JP" sz="4800" dirty="0" smtClean="0">
              <a:solidFill>
                <a:schemeClr val="bg1">
                  <a:lumMod val="75000"/>
                </a:schemeClr>
              </a:solidFill>
              <a:latin typeface="メイリオ" pitchFamily="50" charset="-128"/>
              <a:ea typeface="メイリオ" pitchFamily="50" charset="-128"/>
              <a:cs typeface="メイリオ" pitchFamily="50" charset="-128"/>
            </a:endParaRPr>
          </a:p>
          <a:p>
            <a:r>
              <a:rPr kumimoji="1" lang="ja-JP" altLang="en-US" sz="4800" dirty="0" smtClean="0">
                <a:latin typeface="メイリオ" pitchFamily="50" charset="-128"/>
                <a:ea typeface="メイリオ" pitchFamily="50" charset="-128"/>
                <a:cs typeface="メイリオ" pitchFamily="50" charset="-128"/>
              </a:rPr>
              <a:t>処理の最適化</a:t>
            </a:r>
            <a:endParaRPr kumimoji="1" lang="ja-JP" altLang="en-US" sz="48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24</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パフォーマンスチェック</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ツールが遅いという報告が上がった場合どうしていますか</a:t>
            </a:r>
            <a:r>
              <a:rPr kumimoji="1" lang="en-US" altLang="ja-JP" dirty="0" smtClean="0">
                <a:latin typeface="メイリオ" pitchFamily="50" charset="-128"/>
                <a:ea typeface="メイリオ" pitchFamily="50" charset="-128"/>
                <a:cs typeface="メイリオ" pitchFamily="50" charset="-128"/>
              </a:rPr>
              <a:t>?</a:t>
            </a:r>
          </a:p>
          <a:p>
            <a:r>
              <a:rPr lang="ja-JP" altLang="en-US" dirty="0" smtClean="0">
                <a:latin typeface="メイリオ" pitchFamily="50" charset="-128"/>
                <a:ea typeface="メイリオ" pitchFamily="50" charset="-128"/>
                <a:cs typeface="メイリオ" pitchFamily="50" charset="-128"/>
              </a:rPr>
              <a:t>無暗にコードを改変していませんか</a:t>
            </a:r>
            <a:r>
              <a:rPr lang="en-US" altLang="ja-JP" dirty="0" smtClean="0">
                <a:latin typeface="メイリオ" pitchFamily="50" charset="-128"/>
                <a:ea typeface="メイリオ" pitchFamily="50" charset="-128"/>
                <a:cs typeface="メイリオ" pitchFamily="50" charset="-128"/>
              </a:rPr>
              <a:t>?</a:t>
            </a:r>
          </a:p>
          <a:p>
            <a:pPr lvl="1"/>
            <a:r>
              <a:rPr kumimoji="1" lang="ja-JP" altLang="en-US" sz="2600" dirty="0" smtClean="0">
                <a:latin typeface="メイリオ" pitchFamily="50" charset="-128"/>
                <a:ea typeface="メイリオ" pitchFamily="50" charset="-128"/>
                <a:cs typeface="メイリオ" pitchFamily="50" charset="-128"/>
              </a:rPr>
              <a:t>ファイルアクセスが遅い→メモリにキャッシュ</a:t>
            </a:r>
            <a:endParaRPr kumimoji="1" lang="en-US" altLang="ja-JP" sz="2600" dirty="0" smtClean="0">
              <a:latin typeface="メイリオ" pitchFamily="50" charset="-128"/>
              <a:ea typeface="メイリオ" pitchFamily="50" charset="-128"/>
              <a:cs typeface="メイリオ" pitchFamily="50" charset="-128"/>
            </a:endParaRPr>
          </a:p>
          <a:p>
            <a:pPr lvl="1"/>
            <a:r>
              <a:rPr kumimoji="1" lang="ja-JP" altLang="en-US" sz="2600" dirty="0" smtClean="0">
                <a:latin typeface="メイリオ" pitchFamily="50" charset="-128"/>
                <a:ea typeface="メイリオ" pitchFamily="50" charset="-128"/>
                <a:cs typeface="メイリオ" pitchFamily="50" charset="-128"/>
              </a:rPr>
              <a:t>小手先のテクニックでコードの最適化</a:t>
            </a:r>
            <a:endParaRPr kumimoji="1" lang="en-US" altLang="ja-JP" sz="2600"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その改変、本当に意味ありますか</a:t>
            </a:r>
            <a:r>
              <a:rPr kumimoji="1" lang="en-US" altLang="ja-JP" dirty="0" smtClean="0">
                <a:latin typeface="メイリオ" pitchFamily="50" charset="-128"/>
                <a:ea typeface="メイリオ" pitchFamily="50" charset="-128"/>
                <a:cs typeface="メイリオ" pitchFamily="50" charset="-128"/>
              </a:rPr>
              <a:t>?</a:t>
            </a:r>
          </a:p>
          <a:p>
            <a:pPr lvl="1"/>
            <a:r>
              <a:rPr lang="ja-JP" altLang="en-US" dirty="0" smtClean="0">
                <a:latin typeface="メイリオ" pitchFamily="50" charset="-128"/>
                <a:ea typeface="メイリオ" pitchFamily="50" charset="-128"/>
                <a:cs typeface="メイリオ" pitchFamily="50" charset="-128"/>
              </a:rPr>
              <a:t>勘でとりあえずエイヤッと変更</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25</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その</a:t>
            </a:r>
            <a:r>
              <a:rPr lang="ja-JP" altLang="en-US" sz="4000" dirty="0" smtClean="0">
                <a:solidFill>
                  <a:schemeClr val="tx1"/>
                </a:solidFill>
                <a:latin typeface="メイリオ" pitchFamily="50" charset="-128"/>
                <a:ea typeface="メイリオ" pitchFamily="50" charset="-128"/>
                <a:cs typeface="メイリオ" pitchFamily="50" charset="-128"/>
              </a:rPr>
              <a:t>改変</a:t>
            </a:r>
            <a:r>
              <a:rPr kumimoji="1" lang="ja-JP" altLang="en-US" sz="4000" dirty="0" smtClean="0">
                <a:solidFill>
                  <a:schemeClr val="tx1"/>
                </a:solidFill>
                <a:latin typeface="メイリオ" pitchFamily="50" charset="-128"/>
                <a:ea typeface="メイリオ" pitchFamily="50" charset="-128"/>
                <a:cs typeface="メイリオ" pitchFamily="50" charset="-128"/>
              </a:rPr>
              <a:t>、効果ありますか</a:t>
            </a:r>
            <a:r>
              <a:rPr kumimoji="1" lang="en-US" altLang="ja-JP" sz="4000" dirty="0" smtClean="0">
                <a:solidFill>
                  <a:schemeClr val="tx1"/>
                </a:solidFill>
                <a:latin typeface="メイリオ" pitchFamily="50" charset="-128"/>
                <a:ea typeface="メイリオ" pitchFamily="50" charset="-128"/>
                <a:cs typeface="メイリオ" pitchFamily="50" charset="-128"/>
              </a:rPr>
              <a:t>?</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ボトルネックを把握しましょう</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どうやって</a:t>
            </a:r>
            <a:r>
              <a:rPr lang="en-US" altLang="ja-JP" dirty="0" smtClean="0">
                <a:latin typeface="メイリオ" pitchFamily="50" charset="-128"/>
                <a:ea typeface="メイリオ" pitchFamily="50" charset="-128"/>
                <a:cs typeface="メイリオ" pitchFamily="50" charset="-128"/>
              </a:rPr>
              <a:t>?</a:t>
            </a:r>
          </a:p>
          <a:p>
            <a:r>
              <a:rPr kumimoji="1" lang="ja-JP" altLang="en-US" dirty="0" smtClean="0">
                <a:latin typeface="メイリオ" pitchFamily="50" charset="-128"/>
                <a:ea typeface="メイリオ" pitchFamily="50" charset="-128"/>
                <a:cs typeface="メイリオ" pitchFamily="50" charset="-128"/>
              </a:rPr>
              <a:t>プロファイラを使用する</a:t>
            </a:r>
            <a:endParaRPr kumimoji="1" lang="en-US" altLang="ja-JP" dirty="0" smtClean="0">
              <a:latin typeface="メイリオ" pitchFamily="50" charset="-128"/>
              <a:ea typeface="メイリオ" pitchFamily="50" charset="-128"/>
              <a:cs typeface="メイリオ" pitchFamily="50" charset="-128"/>
            </a:endParaRPr>
          </a:p>
          <a:p>
            <a:pPr lvl="1"/>
            <a:r>
              <a:rPr kumimoji="1" lang="ja-JP" altLang="en-US" dirty="0" smtClean="0">
                <a:latin typeface="メイリオ" pitchFamily="50" charset="-128"/>
                <a:ea typeface="メイリオ" pitchFamily="50" charset="-128"/>
                <a:cs typeface="メイリオ" pitchFamily="50" charset="-128"/>
              </a:rPr>
              <a:t>プログラムの実行状況を計測する</a:t>
            </a:r>
            <a:endParaRPr kumimoji="1" lang="en-US" altLang="ja-JP" dirty="0" smtClean="0">
              <a:latin typeface="メイリオ" pitchFamily="50" charset="-128"/>
              <a:ea typeface="メイリオ" pitchFamily="50" charset="-128"/>
              <a:cs typeface="メイリオ" pitchFamily="50" charset="-128"/>
            </a:endParaRPr>
          </a:p>
          <a:p>
            <a:pPr lvl="1"/>
            <a:r>
              <a:rPr lang="ja-JP" altLang="en-US" dirty="0" smtClean="0">
                <a:latin typeface="メイリオ" pitchFamily="50" charset="-128"/>
                <a:ea typeface="メイリオ" pitchFamily="50" charset="-128"/>
                <a:cs typeface="メイリオ" pitchFamily="50" charset="-128"/>
              </a:rPr>
              <a:t>プログラムのどの部分が何回</a:t>
            </a:r>
            <a:r>
              <a:rPr lang="ja-JP" altLang="en-US" dirty="0" smtClean="0">
                <a:latin typeface="メイリオ" pitchFamily="50" charset="-128"/>
                <a:ea typeface="メイリオ" pitchFamily="50" charset="-128"/>
                <a:cs typeface="メイリオ" pitchFamily="50" charset="-128"/>
              </a:rPr>
              <a:t>呼ばれて</a:t>
            </a:r>
            <a:r>
              <a:rPr lang="ja-JP" altLang="en-US" dirty="0" smtClean="0">
                <a:latin typeface="メイリオ" pitchFamily="50" charset="-128"/>
                <a:ea typeface="メイリオ" pitchFamily="50" charset="-128"/>
                <a:cs typeface="メイリオ" pitchFamily="50" charset="-128"/>
              </a:rPr>
              <a:t>いるか</a:t>
            </a:r>
            <a:endParaRPr lang="en-US" altLang="ja-JP" dirty="0" smtClean="0">
              <a:latin typeface="メイリオ" pitchFamily="50" charset="-128"/>
              <a:ea typeface="メイリオ" pitchFamily="50" charset="-128"/>
              <a:cs typeface="メイリオ" pitchFamily="50" charset="-128"/>
            </a:endParaRPr>
          </a:p>
          <a:p>
            <a:pPr lvl="1"/>
            <a:r>
              <a:rPr kumimoji="1" lang="ja-JP" altLang="en-US" dirty="0" smtClean="0">
                <a:latin typeface="メイリオ" pitchFamily="50" charset="-128"/>
                <a:ea typeface="メイリオ" pitchFamily="50" charset="-128"/>
                <a:cs typeface="メイリオ" pitchFamily="50" charset="-128"/>
              </a:rPr>
              <a:t>プログラむのどこで時間</a:t>
            </a:r>
            <a:r>
              <a:rPr kumimoji="1" lang="ja-JP" altLang="en-US" dirty="0" smtClean="0">
                <a:latin typeface="メイリオ" pitchFamily="50" charset="-128"/>
                <a:ea typeface="メイリオ" pitchFamily="50" charset="-128"/>
                <a:cs typeface="メイリオ" pitchFamily="50" charset="-128"/>
              </a:rPr>
              <a:t>がかかっているか</a:t>
            </a:r>
            <a:endParaRPr kumimoji="1"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26</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sz="4000" dirty="0" smtClean="0">
                <a:solidFill>
                  <a:schemeClr val="tx1"/>
                </a:solidFill>
                <a:latin typeface="メイリオ" pitchFamily="50" charset="-128"/>
                <a:ea typeface="メイリオ" pitchFamily="50" charset="-128"/>
                <a:cs typeface="メイリオ" pitchFamily="50" charset="-128"/>
              </a:rPr>
              <a:t>Python </a:t>
            </a:r>
            <a:r>
              <a:rPr lang="ja-JP" altLang="en-US" sz="4000" dirty="0" err="1" smtClean="0">
                <a:solidFill>
                  <a:schemeClr val="tx1"/>
                </a:solidFill>
                <a:latin typeface="メイリオ" pitchFamily="50" charset="-128"/>
                <a:ea typeface="メイリオ" pitchFamily="50" charset="-128"/>
                <a:cs typeface="メイリオ" pitchFamily="50" charset="-128"/>
              </a:rPr>
              <a:t>での</a:t>
            </a:r>
            <a:r>
              <a:rPr lang="ja-JP" altLang="en-US" sz="4000" dirty="0" smtClean="0">
                <a:solidFill>
                  <a:schemeClr val="tx1"/>
                </a:solidFill>
                <a:latin typeface="メイリオ" pitchFamily="50" charset="-128"/>
                <a:ea typeface="メイリオ" pitchFamily="50" charset="-128"/>
                <a:cs typeface="メイリオ" pitchFamily="50" charset="-128"/>
              </a:rPr>
              <a:t>プロファイリング</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942977"/>
            <a:ext cx="8229600" cy="628641"/>
          </a:xfrm>
        </p:spPr>
        <p:txBody>
          <a:bodyPr/>
          <a:lstStyle/>
          <a:p>
            <a:r>
              <a:rPr lang="en-US" altLang="ja-JP" dirty="0" smtClean="0">
                <a:latin typeface="メイリオ" pitchFamily="50" charset="-128"/>
                <a:ea typeface="メイリオ" pitchFamily="50" charset="-128"/>
                <a:cs typeface="メイリオ" pitchFamily="50" charset="-128"/>
              </a:rPr>
              <a:t>Python </a:t>
            </a:r>
            <a:r>
              <a:rPr lang="ja-JP" altLang="en-US" dirty="0" smtClean="0">
                <a:latin typeface="メイリオ" pitchFamily="50" charset="-128"/>
                <a:ea typeface="メイリオ" pitchFamily="50" charset="-128"/>
                <a:cs typeface="メイリオ" pitchFamily="50" charset="-128"/>
              </a:rPr>
              <a:t>では </a:t>
            </a:r>
            <a:r>
              <a:rPr lang="en-US" altLang="ja-JP" dirty="0" err="1" smtClean="0">
                <a:latin typeface="メイリオ" pitchFamily="50" charset="-128"/>
                <a:ea typeface="メイリオ" pitchFamily="50" charset="-128"/>
                <a:cs typeface="メイリオ" pitchFamily="50" charset="-128"/>
              </a:rPr>
              <a:t>cProfile</a:t>
            </a:r>
            <a:r>
              <a:rPr lang="en-US" altLang="ja-JP"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を使用する</a:t>
            </a:r>
            <a:endParaRPr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27</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1824333"/>
            <a:ext cx="7143800" cy="461665"/>
          </a:xfrm>
          <a:prstGeom prst="rect">
            <a:avLst/>
          </a:prstGeom>
          <a:solidFill>
            <a:schemeClr val="bg1">
              <a:lumMod val="85000"/>
            </a:schemeClr>
          </a:solidFill>
          <a:ln>
            <a:solidFill>
              <a:schemeClr val="tx1"/>
            </a:solidFill>
          </a:ln>
        </p:spPr>
        <p:txBody>
          <a:bodyPr wrap="square" rtlCol="0">
            <a:spAutoFit/>
          </a:bodyPr>
          <a:lstStyle/>
          <a:p>
            <a:r>
              <a:rPr lang="en-US" sz="1200" dirty="0" smtClean="0">
                <a:latin typeface="メイリオ" pitchFamily="50" charset="-128"/>
                <a:ea typeface="メイリオ" pitchFamily="50" charset="-128"/>
                <a:cs typeface="メイリオ" pitchFamily="50" charset="-128"/>
              </a:rPr>
              <a:t>import </a:t>
            </a:r>
            <a:r>
              <a:rPr lang="en-US" sz="1200" dirty="0" err="1" smtClean="0">
                <a:latin typeface="メイリオ" pitchFamily="50" charset="-128"/>
                <a:ea typeface="メイリオ" pitchFamily="50" charset="-128"/>
                <a:cs typeface="メイリオ" pitchFamily="50" charset="-128"/>
              </a:rPr>
              <a:t>cProfile</a:t>
            </a:r>
            <a:r>
              <a:rPr lang="en-US" sz="1200" dirty="0" smtClean="0">
                <a:latin typeface="メイリオ" pitchFamily="50" charset="-128"/>
                <a:ea typeface="メイリオ" pitchFamily="50" charset="-128"/>
                <a:cs typeface="メイリオ" pitchFamily="50" charset="-128"/>
              </a:rPr>
              <a:t/>
            </a:r>
            <a:br>
              <a:rPr lang="en-US" sz="1200" dirty="0" smtClean="0">
                <a:latin typeface="メイリオ" pitchFamily="50" charset="-128"/>
                <a:ea typeface="メイリオ" pitchFamily="50" charset="-128"/>
                <a:cs typeface="メイリオ" pitchFamily="50" charset="-128"/>
              </a:rPr>
            </a:br>
            <a:r>
              <a:rPr lang="en-US" sz="1200" dirty="0" err="1" smtClean="0">
                <a:latin typeface="メイリオ" pitchFamily="50" charset="-128"/>
                <a:ea typeface="メイリオ" pitchFamily="50" charset="-128"/>
                <a:cs typeface="メイリオ" pitchFamily="50" charset="-128"/>
              </a:rPr>
              <a:t>cProfile.run</a:t>
            </a:r>
            <a:r>
              <a:rPr lang="en-US" sz="1200" dirty="0" smtClean="0">
                <a:latin typeface="メイリオ" pitchFamily="50" charset="-128"/>
                <a:ea typeface="メイリオ" pitchFamily="50" charset="-128"/>
                <a:cs typeface="メイリオ" pitchFamily="50" charset="-128"/>
              </a:rPr>
              <a:t>(‘</a:t>
            </a:r>
            <a:r>
              <a:rPr lang="en-US" sz="1200" dirty="0" err="1" smtClean="0">
                <a:latin typeface="メイリオ" pitchFamily="50" charset="-128"/>
                <a:ea typeface="メイリオ" pitchFamily="50" charset="-128"/>
                <a:cs typeface="メイリオ" pitchFamily="50" charset="-128"/>
              </a:rPr>
              <a:t>someHeavyOperation</a:t>
            </a:r>
            <a:r>
              <a:rPr lang="en-US" sz="1200" dirty="0" smtClean="0">
                <a:latin typeface="メイリオ" pitchFamily="50" charset="-128"/>
                <a:ea typeface="メイリオ" pitchFamily="50" charset="-128"/>
                <a:cs typeface="メイリオ" pitchFamily="50" charset="-128"/>
              </a:rPr>
              <a:t>()')　#</a:t>
            </a:r>
            <a:r>
              <a:rPr lang="ja-JP" altLang="en-US" sz="1200" dirty="0" smtClean="0">
                <a:latin typeface="メイリオ" pitchFamily="50" charset="-128"/>
                <a:ea typeface="メイリオ" pitchFamily="50" charset="-128"/>
                <a:cs typeface="メイリオ" pitchFamily="50" charset="-128"/>
              </a:rPr>
              <a:t>処理時間を計測</a:t>
            </a:r>
            <a:endParaRPr kumimoji="1" lang="ja-JP" altLang="en-US" sz="1200" dirty="0">
              <a:latin typeface="メイリオ" pitchFamily="50" charset="-128"/>
              <a:ea typeface="メイリオ" pitchFamily="50" charset="-128"/>
              <a:cs typeface="メイリオ" pitchFamily="50" charset="-128"/>
            </a:endParaRPr>
          </a:p>
        </p:txBody>
      </p:sp>
      <p:sp>
        <p:nvSpPr>
          <p:cNvPr id="9" name="コンテンツ プレースホルダー 2"/>
          <p:cNvSpPr txBox="1">
            <a:spLocks/>
          </p:cNvSpPr>
          <p:nvPr/>
        </p:nvSpPr>
        <p:spPr bwMode="auto">
          <a:xfrm>
            <a:off x="457200" y="2500312"/>
            <a:ext cx="8229600" cy="20717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Font typeface="Arial" charset="0"/>
              <a:buChar char="•"/>
            </a:pPr>
            <a:r>
              <a:rPr lang="en-US" altLang="ja-JP" sz="3200" dirty="0" err="1" smtClean="0">
                <a:latin typeface="メイリオ" pitchFamily="50" charset="-128"/>
                <a:ea typeface="メイリオ" pitchFamily="50" charset="-128"/>
                <a:cs typeface="メイリオ" pitchFamily="50" charset="-128"/>
              </a:rPr>
              <a:t>someHeavyOperation</a:t>
            </a:r>
            <a:r>
              <a:rPr lang="en-US" altLang="ja-JP" sz="3200" dirty="0" smtClean="0">
                <a:latin typeface="メイリオ" pitchFamily="50" charset="-128"/>
                <a:ea typeface="メイリオ" pitchFamily="50" charset="-128"/>
                <a:cs typeface="メイリオ" pitchFamily="50" charset="-128"/>
              </a:rPr>
              <a:t>() </a:t>
            </a:r>
            <a:r>
              <a:rPr lang="ja-JP" altLang="en-US" sz="3200" dirty="0" smtClean="0">
                <a:latin typeface="メイリオ" pitchFamily="50" charset="-128"/>
                <a:ea typeface="メイリオ" pitchFamily="50" charset="-128"/>
                <a:cs typeface="メイリオ" pitchFamily="50" charset="-128"/>
              </a:rPr>
              <a:t>を行った際にどの関数でどれだけ処理に時間がかかったかを把握することができる</a:t>
            </a:r>
            <a:endParaRPr kumimoji="1" lang="en-US" altLang="ja-JP" sz="32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プロファイリング結果の分析</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28</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1079880"/>
            <a:ext cx="7143800" cy="3631763"/>
          </a:xfrm>
          <a:prstGeom prst="rect">
            <a:avLst/>
          </a:prstGeom>
          <a:solidFill>
            <a:schemeClr val="bg1">
              <a:lumMod val="85000"/>
            </a:schemeClr>
          </a:solidFill>
          <a:ln>
            <a:solidFill>
              <a:schemeClr val="tx1"/>
            </a:solidFill>
          </a:ln>
        </p:spPr>
        <p:txBody>
          <a:bodyPr wrap="square" rtlCol="0">
            <a:spAutoFit/>
          </a:bodyPr>
          <a:lstStyle/>
          <a:p>
            <a:r>
              <a:rPr lang="en-US" sz="1000" dirty="0" smtClean="0">
                <a:latin typeface="MS UI Gothic" pitchFamily="50" charset="-128"/>
                <a:ea typeface="MS UI Gothic" pitchFamily="50" charset="-128"/>
                <a:cs typeface="メイリオ" pitchFamily="50" charset="-128"/>
              </a:rPr>
              <a:t>D:\chiyama&gt;python testDirectoryDefs.py</a:t>
            </a:r>
          </a:p>
          <a:p>
            <a:r>
              <a:rPr lang="en-US" sz="1000" dirty="0" smtClean="0">
                <a:latin typeface="MS UI Gothic" pitchFamily="50" charset="-128"/>
                <a:ea typeface="MS UI Gothic" pitchFamily="50" charset="-128"/>
                <a:cs typeface="メイリオ" pitchFamily="50" charset="-128"/>
              </a:rPr>
              <a:t>         11190417 function calls (11057225 primitive calls) in 28.010 CPU seconds</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Ordered by: standard name</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ncalls</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tottime</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percall</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cumtime</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percall</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filename:lineno</a:t>
            </a:r>
            <a:r>
              <a:rPr lang="en-US" sz="1000" dirty="0" smtClean="0">
                <a:latin typeface="MS UI Gothic" pitchFamily="50" charset="-128"/>
                <a:ea typeface="MS UI Gothic" pitchFamily="50" charset="-128"/>
                <a:cs typeface="メイリオ" pitchFamily="50" charset="-128"/>
              </a:rPr>
              <a:t>(function)</a:t>
            </a:r>
          </a:p>
          <a:p>
            <a:r>
              <a:rPr lang="en-US" sz="1000" dirty="0" smtClean="0">
                <a:latin typeface="MS UI Gothic" pitchFamily="50" charset="-128"/>
                <a:ea typeface="MS UI Gothic" pitchFamily="50" charset="-128"/>
                <a:cs typeface="メイリオ" pitchFamily="50" charset="-128"/>
              </a:rPr>
              <a:t>        1    0.000    0.000    0.000    0.000 &lt;string&gt;:1(&lt;module&gt;)</a:t>
            </a:r>
          </a:p>
          <a:p>
            <a:r>
              <a:rPr lang="en-US" sz="1000" dirty="0" smtClean="0">
                <a:latin typeface="MS UI Gothic" pitchFamily="50" charset="-128"/>
                <a:ea typeface="MS UI Gothic" pitchFamily="50" charset="-128"/>
                <a:cs typeface="メイリオ" pitchFamily="50" charset="-128"/>
              </a:rPr>
              <a:t>       84    0.003    0.000   27.492    0.327 DirectoryDefs.py:1033(</a:t>
            </a:r>
            <a:r>
              <a:rPr lang="en-US" sz="1000" dirty="0" err="1" smtClean="0">
                <a:latin typeface="MS UI Gothic" pitchFamily="50" charset="-128"/>
                <a:ea typeface="MS UI Gothic" pitchFamily="50" charset="-128"/>
                <a:cs typeface="メイリオ" pitchFamily="50" charset="-128"/>
              </a:rPr>
              <a:t>filterNames</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36    0.000    0.000    0.000    0.000 DirectoryDefs.py:1066(Get)</a:t>
            </a:r>
          </a:p>
          <a:p>
            <a:r>
              <a:rPr lang="en-US" sz="1000" dirty="0" smtClean="0">
                <a:latin typeface="MS UI Gothic" pitchFamily="50" charset="-128"/>
                <a:ea typeface="MS UI Gothic" pitchFamily="50" charset="-128"/>
                <a:cs typeface="メイリオ" pitchFamily="50" charset="-128"/>
              </a:rPr>
              <a:t>      261    0.002    0.000    0.006    0.000 DirectoryDefs.py:121(</a:t>
            </a:r>
            <a:r>
              <a:rPr lang="en-US" sz="1000" dirty="0" err="1" smtClean="0">
                <a:latin typeface="MS UI Gothic" pitchFamily="50" charset="-128"/>
                <a:ea typeface="MS UI Gothic" pitchFamily="50" charset="-128"/>
                <a:cs typeface="メイリオ" pitchFamily="50" charset="-128"/>
              </a:rPr>
              <a:t>getChild</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855    0.004    0.000    0.004    0.000 DirectoryDefs.py:132(_</a:t>
            </a:r>
            <a:r>
              <a:rPr lang="en-US" sz="1000" dirty="0" err="1" smtClean="0">
                <a:latin typeface="MS UI Gothic" pitchFamily="50" charset="-128"/>
                <a:ea typeface="MS UI Gothic" pitchFamily="50" charset="-128"/>
                <a:cs typeface="メイリオ" pitchFamily="50" charset="-128"/>
              </a:rPr>
              <a:t>getSomeChildren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0.002    0.000 DirectoryDefs.py:157(</a:t>
            </a:r>
            <a:r>
              <a:rPr lang="en-US" sz="1000" dirty="0" err="1" smtClean="0">
                <a:latin typeface="MS UI Gothic" pitchFamily="50" charset="-128"/>
                <a:ea typeface="MS UI Gothic" pitchFamily="50" charset="-128"/>
                <a:cs typeface="メイリオ" pitchFamily="50" charset="-128"/>
              </a:rPr>
              <a:t>getRequiredChildren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0.001    0.000 DirectoryDefs.py:161(</a:t>
            </a:r>
            <a:r>
              <a:rPr lang="en-US" sz="1000" dirty="0" err="1" smtClean="0">
                <a:latin typeface="MS UI Gothic" pitchFamily="50" charset="-128"/>
                <a:ea typeface="MS UI Gothic" pitchFamily="50" charset="-128"/>
                <a:cs typeface="メイリオ" pitchFamily="50" charset="-128"/>
              </a:rPr>
              <a:t>getOptionalChildren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0.001    0.000 DirectoryDefs.py:165(</a:t>
            </a:r>
            <a:r>
              <a:rPr lang="en-US" sz="1000" dirty="0" err="1" smtClean="0">
                <a:latin typeface="MS UI Gothic" pitchFamily="50" charset="-128"/>
                <a:ea typeface="MS UI Gothic" pitchFamily="50" charset="-128"/>
                <a:cs typeface="メイリオ" pitchFamily="50" charset="-128"/>
              </a:rPr>
              <a:t>getUnknownChildren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12    0.000    0.000    0.001    0.000 DirectoryDefs.py:169(</a:t>
            </a:r>
            <a:r>
              <a:rPr lang="en-US" sz="1000" dirty="0" err="1" smtClean="0">
                <a:latin typeface="MS UI Gothic" pitchFamily="50" charset="-128"/>
                <a:ea typeface="MS UI Gothic" pitchFamily="50" charset="-128"/>
                <a:cs typeface="メイリオ" pitchFamily="50" charset="-128"/>
              </a:rPr>
              <a:t>getChildren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261    0.001    0.000    0.001    0.000 DirectoryDefs.py:206(_</a:t>
            </a:r>
            <a:r>
              <a:rPr lang="en-US" sz="1000" dirty="0" err="1" smtClean="0">
                <a:latin typeface="MS UI Gothic" pitchFamily="50" charset="-128"/>
                <a:ea typeface="MS UI Gothic" pitchFamily="50" charset="-128"/>
                <a:cs typeface="メイリオ" pitchFamily="50" charset="-128"/>
              </a:rPr>
              <a:t>addElement</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24    0.004    0.000   27.544    1.148 DirectoryDefs.py:219(</a:t>
            </a:r>
            <a:r>
              <a:rPr lang="en-US" sz="1000" dirty="0" err="1" smtClean="0">
                <a:latin typeface="MS UI Gothic" pitchFamily="50" charset="-128"/>
                <a:ea typeface="MS UI Gothic" pitchFamily="50" charset="-128"/>
                <a:cs typeface="メイリオ" pitchFamily="50" charset="-128"/>
              </a:rPr>
              <a:t>addChildren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a:t>
            </a:r>
            <a:r>
              <a:rPr lang="ja-JP" altLang="en-US" sz="1000" dirty="0" smtClean="0">
                <a:latin typeface="MS UI Gothic" pitchFamily="50" charset="-128"/>
                <a:ea typeface="MS UI Gothic" pitchFamily="50" charset="-128"/>
                <a:cs typeface="メイリオ" pitchFamily="50" charset="-128"/>
              </a:rPr>
              <a:t>中略</a:t>
            </a:r>
            <a:r>
              <a:rPr lang="en-US" altLang="ja-JP" sz="1000" dirty="0" smtClean="0">
                <a:latin typeface="MS UI Gothic" pitchFamily="50" charset="-128"/>
                <a:ea typeface="MS UI Gothic" pitchFamily="50" charset="-128"/>
                <a:cs typeface="メイリオ" pitchFamily="50" charset="-128"/>
              </a:rPr>
              <a:t>)</a:t>
            </a:r>
          </a:p>
          <a:p>
            <a:r>
              <a:rPr lang="en-US" altLang="ja-JP" sz="1000" dirty="0" smtClean="0">
                <a:latin typeface="MS UI Gothic" pitchFamily="50" charset="-128"/>
                <a:ea typeface="MS UI Gothic" pitchFamily="50" charset="-128"/>
                <a:cs typeface="メイリオ" pitchFamily="50" charset="-128"/>
              </a:rPr>
              <a:t>      744    0.003    0.000   25.210    0.034 </a:t>
            </a:r>
            <a:r>
              <a:rPr lang="en-US" sz="1000" dirty="0" smtClean="0">
                <a:latin typeface="MS UI Gothic" pitchFamily="50" charset="-128"/>
                <a:ea typeface="MS UI Gothic" pitchFamily="50" charset="-128"/>
                <a:cs typeface="メイリオ" pitchFamily="50" charset="-128"/>
              </a:rPr>
              <a:t>Project.py:349(</a:t>
            </a:r>
            <a:r>
              <a:rPr lang="en-US" sz="1000" dirty="0" err="1" smtClean="0">
                <a:latin typeface="MS UI Gothic" pitchFamily="50" charset="-128"/>
                <a:ea typeface="MS UI Gothic" pitchFamily="50" charset="-128"/>
                <a:cs typeface="メイリオ" pitchFamily="50" charset="-128"/>
              </a:rPr>
              <a:t>getAbsPathByNode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732    0.024    0.000   24.842    0.034 Project.py:353(</a:t>
            </a:r>
            <a:r>
              <a:rPr lang="en-US" sz="1000" dirty="0" err="1" smtClean="0">
                <a:latin typeface="MS UI Gothic" pitchFamily="50" charset="-128"/>
                <a:ea typeface="MS UI Gothic" pitchFamily="50" charset="-128"/>
                <a:cs typeface="メイリオ" pitchFamily="50" charset="-128"/>
              </a:rPr>
              <a:t>getAbsPath</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98256/16376    1.432    0.000   22.201    0.001 Project.py:90(</a:t>
            </a:r>
            <a:r>
              <a:rPr lang="en-US" sz="1000" dirty="0" err="1" smtClean="0">
                <a:latin typeface="MS UI Gothic" pitchFamily="50" charset="-128"/>
                <a:ea typeface="MS UI Gothic" pitchFamily="50" charset="-128"/>
                <a:cs typeface="メイリオ" pitchFamily="50" charset="-128"/>
              </a:rPr>
              <a:t>getInfo</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32796    0.278    0.000    0.278    0.000 ProjectInfoManager.py:132(Get)</a:t>
            </a:r>
          </a:p>
          <a:p>
            <a:r>
              <a:rPr lang="en-US" sz="1000" dirty="0" smtClean="0">
                <a:latin typeface="MS UI Gothic" pitchFamily="50" charset="-128"/>
                <a:ea typeface="MS UI Gothic" pitchFamily="50" charset="-128"/>
                <a:cs typeface="メイリオ" pitchFamily="50" charset="-128"/>
              </a:rPr>
              <a:t>    32796    0.599    0.000    0.600    0.000 ProjectInfoManager.py:64(</a:t>
            </a:r>
            <a:r>
              <a:rPr lang="en-US" sz="1000" dirty="0" err="1" smtClean="0">
                <a:latin typeface="MS UI Gothic" pitchFamily="50" charset="-128"/>
                <a:ea typeface="MS UI Gothic" pitchFamily="50" charset="-128"/>
                <a:cs typeface="メイリオ" pitchFamily="50" charset="-128"/>
              </a:rPr>
              <a:t>getProject</a:t>
            </a:r>
            <a:r>
              <a:rPr lang="en-US" sz="1000" dirty="0" smtClean="0">
                <a:latin typeface="MS UI Gothic" pitchFamily="50" charset="-128"/>
                <a:ea typeface="MS UI Gothic" pitchFamily="50" charset="-128"/>
                <a:cs typeface="メイリオ" pitchFamily="50" charset="-128"/>
              </a:rPr>
              <a:t>)</a:t>
            </a:r>
          </a:p>
        </p:txBody>
      </p:sp>
    </p:spTree>
    <p:extLst>
      <p:ext uri="{BB962C8B-B14F-4D97-AF65-F5344CB8AC3E}">
        <p14:creationId xmlns:p14="http://schemas.microsoft.com/office/powerpoint/2010/main" xmlns="" val="1890745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プロファイリング結果の分析</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29</a:t>
            </a:fld>
            <a:endParaRPr lang="ja-JP" altLang="en-US">
              <a:latin typeface="メイリオ" pitchFamily="50" charset="-128"/>
              <a:ea typeface="メイリオ" pitchFamily="50" charset="-128"/>
              <a:cs typeface="メイリオ" pitchFamily="50" charset="-128"/>
            </a:endParaRPr>
          </a:p>
        </p:txBody>
      </p:sp>
      <p:grpSp>
        <p:nvGrpSpPr>
          <p:cNvPr id="3" name="グループ化 12"/>
          <p:cNvGrpSpPr/>
          <p:nvPr/>
        </p:nvGrpSpPr>
        <p:grpSpPr>
          <a:xfrm>
            <a:off x="142844" y="1079880"/>
            <a:ext cx="8215370" cy="3631763"/>
            <a:chOff x="142844" y="768856"/>
            <a:chExt cx="8215370" cy="3631763"/>
          </a:xfrm>
        </p:grpSpPr>
        <p:sp>
          <p:nvSpPr>
            <p:cNvPr id="7" name="テキスト ボックス 6"/>
            <p:cNvSpPr txBox="1"/>
            <p:nvPr/>
          </p:nvSpPr>
          <p:spPr>
            <a:xfrm>
              <a:off x="785786" y="768856"/>
              <a:ext cx="7143800" cy="3631763"/>
            </a:xfrm>
            <a:prstGeom prst="rect">
              <a:avLst/>
            </a:prstGeom>
            <a:solidFill>
              <a:schemeClr val="bg1">
                <a:lumMod val="85000"/>
              </a:schemeClr>
            </a:solidFill>
            <a:ln>
              <a:solidFill>
                <a:schemeClr val="tx1"/>
              </a:solidFill>
            </a:ln>
          </p:spPr>
          <p:txBody>
            <a:bodyPr wrap="square" rtlCol="0">
              <a:spAutoFit/>
            </a:bodyPr>
            <a:lstStyle/>
            <a:p>
              <a:r>
                <a:rPr lang="en-US" sz="1000" dirty="0" smtClean="0">
                  <a:latin typeface="MS UI Gothic" pitchFamily="50" charset="-128"/>
                  <a:ea typeface="MS UI Gothic" pitchFamily="50" charset="-128"/>
                  <a:cs typeface="メイリオ" pitchFamily="50" charset="-128"/>
                </a:rPr>
                <a:t>D:\chiyama&gt;python testDirectoryDefs.py</a:t>
              </a:r>
            </a:p>
            <a:p>
              <a:r>
                <a:rPr lang="en-US" sz="1000" dirty="0" smtClean="0">
                  <a:latin typeface="MS UI Gothic" pitchFamily="50" charset="-128"/>
                  <a:ea typeface="MS UI Gothic" pitchFamily="50" charset="-128"/>
                  <a:cs typeface="メイリオ" pitchFamily="50" charset="-128"/>
                </a:rPr>
                <a:t>         11190417 function calls (11057225 primitive calls) in </a:t>
              </a:r>
              <a:r>
                <a:rPr lang="en-US" sz="1000" b="1" dirty="0" smtClean="0">
                  <a:solidFill>
                    <a:srgbClr val="FF0000"/>
                  </a:solidFill>
                  <a:latin typeface="MS UI Gothic" pitchFamily="50" charset="-128"/>
                  <a:ea typeface="MS UI Gothic" pitchFamily="50" charset="-128"/>
                  <a:cs typeface="メイリオ" pitchFamily="50" charset="-128"/>
                </a:rPr>
                <a:t>28.010 CPU seconds</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Ordered by: standard name</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ncalls</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tottime</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percall</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cumtime</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percall</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filename:lineno</a:t>
              </a:r>
              <a:r>
                <a:rPr lang="en-US" sz="1000" dirty="0" smtClean="0">
                  <a:latin typeface="MS UI Gothic" pitchFamily="50" charset="-128"/>
                  <a:ea typeface="MS UI Gothic" pitchFamily="50" charset="-128"/>
                  <a:cs typeface="メイリオ" pitchFamily="50" charset="-128"/>
                </a:rPr>
                <a:t>(function)</a:t>
              </a:r>
            </a:p>
            <a:p>
              <a:r>
                <a:rPr lang="en-US" sz="1000" dirty="0" smtClean="0">
                  <a:latin typeface="MS UI Gothic" pitchFamily="50" charset="-128"/>
                  <a:ea typeface="MS UI Gothic" pitchFamily="50" charset="-128"/>
                  <a:cs typeface="メイリオ" pitchFamily="50" charset="-128"/>
                </a:rPr>
                <a:t>        1    0.000    0.000    0.000    0.000 &lt;string&gt;:1(&lt;module&gt;)</a:t>
              </a:r>
            </a:p>
            <a:p>
              <a:r>
                <a:rPr lang="en-US" sz="1000" dirty="0" smtClean="0">
                  <a:latin typeface="MS UI Gothic" pitchFamily="50" charset="-128"/>
                  <a:ea typeface="MS UI Gothic" pitchFamily="50" charset="-128"/>
                  <a:cs typeface="メイリオ" pitchFamily="50" charset="-128"/>
                </a:rPr>
                <a:t>       84    0.003    0.000   27.492    0.327 DirectoryDefs.py:1033(</a:t>
              </a:r>
              <a:r>
                <a:rPr lang="en-US" sz="1000" dirty="0" err="1" smtClean="0">
                  <a:latin typeface="MS UI Gothic" pitchFamily="50" charset="-128"/>
                  <a:ea typeface="MS UI Gothic" pitchFamily="50" charset="-128"/>
                  <a:cs typeface="メイリオ" pitchFamily="50" charset="-128"/>
                </a:rPr>
                <a:t>filterNames</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36    0.000    0.000    0.000    0.000 DirectoryDefs.py:1066(Get)</a:t>
              </a:r>
            </a:p>
            <a:p>
              <a:r>
                <a:rPr lang="en-US" sz="1000" dirty="0" smtClean="0">
                  <a:latin typeface="MS UI Gothic" pitchFamily="50" charset="-128"/>
                  <a:ea typeface="MS UI Gothic" pitchFamily="50" charset="-128"/>
                  <a:cs typeface="メイリオ" pitchFamily="50" charset="-128"/>
                </a:rPr>
                <a:t>      261    0.002    0.000    0.006    0.000 DirectoryDefs.py:121(</a:t>
              </a:r>
              <a:r>
                <a:rPr lang="en-US" sz="1000" dirty="0" err="1" smtClean="0">
                  <a:latin typeface="MS UI Gothic" pitchFamily="50" charset="-128"/>
                  <a:ea typeface="MS UI Gothic" pitchFamily="50" charset="-128"/>
                  <a:cs typeface="メイリオ" pitchFamily="50" charset="-128"/>
                </a:rPr>
                <a:t>getChild</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855    0.004    0.000    0.004    0.000 DirectoryDefs.py:132(_</a:t>
              </a:r>
              <a:r>
                <a:rPr lang="en-US" sz="1000" dirty="0" err="1" smtClean="0">
                  <a:latin typeface="MS UI Gothic" pitchFamily="50" charset="-128"/>
                  <a:ea typeface="MS UI Gothic" pitchFamily="50" charset="-128"/>
                  <a:cs typeface="メイリオ" pitchFamily="50" charset="-128"/>
                </a:rPr>
                <a:t>getSomeChildren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0.002    0.000 DirectoryDefs.py:157(</a:t>
              </a:r>
              <a:r>
                <a:rPr lang="en-US" sz="1000" dirty="0" err="1" smtClean="0">
                  <a:latin typeface="MS UI Gothic" pitchFamily="50" charset="-128"/>
                  <a:ea typeface="MS UI Gothic" pitchFamily="50" charset="-128"/>
                  <a:cs typeface="メイリオ" pitchFamily="50" charset="-128"/>
                </a:rPr>
                <a:t>getRequiredChildren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0.001    0.000 DirectoryDefs.py:161(</a:t>
              </a:r>
              <a:r>
                <a:rPr lang="en-US" sz="1000" dirty="0" err="1" smtClean="0">
                  <a:latin typeface="MS UI Gothic" pitchFamily="50" charset="-128"/>
                  <a:ea typeface="MS UI Gothic" pitchFamily="50" charset="-128"/>
                  <a:cs typeface="メイリオ" pitchFamily="50" charset="-128"/>
                </a:rPr>
                <a:t>getOptionalChildren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0.001    0.000 DirectoryDefs.py:165(</a:t>
              </a:r>
              <a:r>
                <a:rPr lang="en-US" sz="1000" dirty="0" err="1" smtClean="0">
                  <a:latin typeface="MS UI Gothic" pitchFamily="50" charset="-128"/>
                  <a:ea typeface="MS UI Gothic" pitchFamily="50" charset="-128"/>
                  <a:cs typeface="メイリオ" pitchFamily="50" charset="-128"/>
                </a:rPr>
                <a:t>getUnknownChildren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12    0.000    0.000    0.001    0.000 DirectoryDefs.py:169(</a:t>
              </a:r>
              <a:r>
                <a:rPr lang="en-US" sz="1000" dirty="0" err="1" smtClean="0">
                  <a:latin typeface="MS UI Gothic" pitchFamily="50" charset="-128"/>
                  <a:ea typeface="MS UI Gothic" pitchFamily="50" charset="-128"/>
                  <a:cs typeface="メイリオ" pitchFamily="50" charset="-128"/>
                </a:rPr>
                <a:t>getChildren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261    0.001    0.000    0.001    0.000 DirectoryDefs.py:206(_</a:t>
              </a:r>
              <a:r>
                <a:rPr lang="en-US" sz="1000" dirty="0" err="1" smtClean="0">
                  <a:latin typeface="MS UI Gothic" pitchFamily="50" charset="-128"/>
                  <a:ea typeface="MS UI Gothic" pitchFamily="50" charset="-128"/>
                  <a:cs typeface="メイリオ" pitchFamily="50" charset="-128"/>
                </a:rPr>
                <a:t>addElement</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24    0.004    0.000   27.544    1.148 DirectoryDefs.py:219(</a:t>
              </a:r>
              <a:r>
                <a:rPr lang="en-US" sz="1000" dirty="0" err="1" smtClean="0">
                  <a:latin typeface="MS UI Gothic" pitchFamily="50" charset="-128"/>
                  <a:ea typeface="MS UI Gothic" pitchFamily="50" charset="-128"/>
                  <a:cs typeface="メイリオ" pitchFamily="50" charset="-128"/>
                </a:rPr>
                <a:t>addChildren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a:t>
              </a:r>
              <a:r>
                <a:rPr lang="ja-JP" altLang="en-US" sz="1000" dirty="0" smtClean="0">
                  <a:latin typeface="MS UI Gothic" pitchFamily="50" charset="-128"/>
                  <a:ea typeface="MS UI Gothic" pitchFamily="50" charset="-128"/>
                  <a:cs typeface="メイリオ" pitchFamily="50" charset="-128"/>
                </a:rPr>
                <a:t>中略</a:t>
              </a:r>
              <a:r>
                <a:rPr lang="en-US" altLang="ja-JP" sz="1000" dirty="0" smtClean="0">
                  <a:latin typeface="MS UI Gothic" pitchFamily="50" charset="-128"/>
                  <a:ea typeface="MS UI Gothic" pitchFamily="50" charset="-128"/>
                  <a:cs typeface="メイリオ" pitchFamily="50" charset="-128"/>
                </a:rPr>
                <a:t>)</a:t>
              </a:r>
            </a:p>
            <a:p>
              <a:r>
                <a:rPr lang="en-US" altLang="ja-JP" sz="1000" dirty="0" smtClean="0">
                  <a:latin typeface="MS UI Gothic" pitchFamily="50" charset="-128"/>
                  <a:ea typeface="MS UI Gothic" pitchFamily="50" charset="-128"/>
                  <a:cs typeface="メイリオ" pitchFamily="50" charset="-128"/>
                </a:rPr>
                <a:t>      744    0.003    0.000   25.210    0.034 </a:t>
              </a:r>
              <a:r>
                <a:rPr lang="en-US" sz="1000" dirty="0" smtClean="0">
                  <a:latin typeface="MS UI Gothic" pitchFamily="50" charset="-128"/>
                  <a:ea typeface="MS UI Gothic" pitchFamily="50" charset="-128"/>
                  <a:cs typeface="メイリオ" pitchFamily="50" charset="-128"/>
                </a:rPr>
                <a:t>Project.py:349(</a:t>
              </a:r>
              <a:r>
                <a:rPr lang="en-US" sz="1000" dirty="0" err="1" smtClean="0">
                  <a:latin typeface="MS UI Gothic" pitchFamily="50" charset="-128"/>
                  <a:ea typeface="MS UI Gothic" pitchFamily="50" charset="-128"/>
                  <a:cs typeface="メイリオ" pitchFamily="50" charset="-128"/>
                </a:rPr>
                <a:t>getAbsPathByNode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732    0.024    0.000   24.842    0.034 Project.py:353(</a:t>
              </a:r>
              <a:r>
                <a:rPr lang="en-US" sz="1000" dirty="0" err="1" smtClean="0">
                  <a:latin typeface="MS UI Gothic" pitchFamily="50" charset="-128"/>
                  <a:ea typeface="MS UI Gothic" pitchFamily="50" charset="-128"/>
                  <a:cs typeface="メイリオ" pitchFamily="50" charset="-128"/>
                </a:rPr>
                <a:t>getAbsPath</a:t>
              </a:r>
              <a:r>
                <a:rPr lang="en-US" sz="1000" dirty="0" smtClean="0">
                  <a:latin typeface="MS UI Gothic" pitchFamily="50" charset="-128"/>
                  <a:ea typeface="MS UI Gothic" pitchFamily="50" charset="-128"/>
                  <a:cs typeface="メイリオ" pitchFamily="50" charset="-128"/>
                </a:rPr>
                <a:t>)</a:t>
              </a:r>
            </a:p>
            <a:p>
              <a:r>
                <a:rPr lang="en-US" sz="1000" b="1" dirty="0" smtClean="0">
                  <a:solidFill>
                    <a:srgbClr val="FF0000"/>
                  </a:solidFill>
                  <a:latin typeface="MS UI Gothic" pitchFamily="50" charset="-128"/>
                  <a:ea typeface="MS UI Gothic" pitchFamily="50" charset="-128"/>
                  <a:cs typeface="メイリオ" pitchFamily="50" charset="-128"/>
                </a:rPr>
                <a:t>98256/16376    1.432    0.000   22.201    0.001 Project.py:90(</a:t>
              </a:r>
              <a:r>
                <a:rPr lang="en-US" sz="1000" b="1" dirty="0" err="1" smtClean="0">
                  <a:solidFill>
                    <a:srgbClr val="FF0000"/>
                  </a:solidFill>
                  <a:latin typeface="MS UI Gothic" pitchFamily="50" charset="-128"/>
                  <a:ea typeface="MS UI Gothic" pitchFamily="50" charset="-128"/>
                  <a:cs typeface="メイリオ" pitchFamily="50" charset="-128"/>
                </a:rPr>
                <a:t>getInfo</a:t>
              </a:r>
              <a:r>
                <a:rPr lang="en-US" sz="1000" b="1" dirty="0" smtClean="0">
                  <a:solidFill>
                    <a:srgbClr val="FF0000"/>
                  </a:solidFill>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32796    0.278    0.000    0.278    0.000 ProjectInfoManager.py:132(Get)</a:t>
              </a:r>
            </a:p>
            <a:p>
              <a:r>
                <a:rPr lang="en-US" sz="1000" dirty="0" smtClean="0">
                  <a:latin typeface="MS UI Gothic" pitchFamily="50" charset="-128"/>
                  <a:ea typeface="MS UI Gothic" pitchFamily="50" charset="-128"/>
                  <a:cs typeface="メイリオ" pitchFamily="50" charset="-128"/>
                </a:rPr>
                <a:t>    32796    0.599    0.000    0.600    0.000 ProjectInfoManager.py:64(</a:t>
              </a:r>
              <a:r>
                <a:rPr lang="en-US" sz="1000" dirty="0" err="1" smtClean="0">
                  <a:latin typeface="MS UI Gothic" pitchFamily="50" charset="-128"/>
                  <a:ea typeface="MS UI Gothic" pitchFamily="50" charset="-128"/>
                  <a:cs typeface="メイリオ" pitchFamily="50" charset="-128"/>
                </a:rPr>
                <a:t>getProject</a:t>
              </a:r>
              <a:r>
                <a:rPr lang="en-US" sz="1000" dirty="0" smtClean="0">
                  <a:latin typeface="MS UI Gothic" pitchFamily="50" charset="-128"/>
                  <a:ea typeface="MS UI Gothic" pitchFamily="50" charset="-128"/>
                  <a:cs typeface="メイリオ" pitchFamily="50" charset="-128"/>
                </a:rPr>
                <a:t>)</a:t>
              </a:r>
            </a:p>
          </p:txBody>
        </p:sp>
        <p:sp>
          <p:nvSpPr>
            <p:cNvPr id="9" name="四角形吹き出し 8"/>
            <p:cNvSpPr/>
            <p:nvPr/>
          </p:nvSpPr>
          <p:spPr>
            <a:xfrm>
              <a:off x="5429256" y="1189156"/>
              <a:ext cx="2928958" cy="500066"/>
            </a:xfrm>
            <a:prstGeom prst="wedgeRectCallout">
              <a:avLst>
                <a:gd name="adj1" fmla="val -67925"/>
                <a:gd name="adj2" fmla="val -670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latin typeface="メイリオ" pitchFamily="50" charset="-128"/>
                  <a:ea typeface="メイリオ" pitchFamily="50" charset="-128"/>
                  <a:cs typeface="メイリオ" pitchFamily="50" charset="-128"/>
                </a:rPr>
                <a:t>処理全体で</a:t>
              </a:r>
              <a:r>
                <a:rPr lang="en-US" altLang="ja-JP" sz="1600" dirty="0" smtClean="0">
                  <a:latin typeface="メイリオ" pitchFamily="50" charset="-128"/>
                  <a:ea typeface="メイリオ" pitchFamily="50" charset="-128"/>
                  <a:cs typeface="メイリオ" pitchFamily="50" charset="-128"/>
                </a:rPr>
                <a:t>28</a:t>
              </a:r>
              <a:r>
                <a:rPr lang="ja-JP" altLang="en-US" sz="1600" dirty="0" smtClean="0">
                  <a:latin typeface="メイリオ" pitchFamily="50" charset="-128"/>
                  <a:ea typeface="メイリオ" pitchFamily="50" charset="-128"/>
                  <a:cs typeface="メイリオ" pitchFamily="50" charset="-128"/>
                </a:rPr>
                <a:t>秒かかっている</a:t>
              </a:r>
              <a:endParaRPr lang="ja-JP" altLang="en-US" sz="1600" dirty="0">
                <a:latin typeface="メイリオ" pitchFamily="50" charset="-128"/>
                <a:ea typeface="メイリオ" pitchFamily="50" charset="-128"/>
                <a:cs typeface="メイリオ" pitchFamily="50" charset="-128"/>
              </a:endParaRPr>
            </a:p>
          </p:txBody>
        </p:sp>
        <p:sp>
          <p:nvSpPr>
            <p:cNvPr id="10" name="四角形吹き出し 9"/>
            <p:cNvSpPr/>
            <p:nvPr/>
          </p:nvSpPr>
          <p:spPr>
            <a:xfrm>
              <a:off x="5214942" y="3449900"/>
              <a:ext cx="3000396" cy="525338"/>
            </a:xfrm>
            <a:prstGeom prst="wedgeRectCallout">
              <a:avLst>
                <a:gd name="adj1" fmla="val -71203"/>
                <a:gd name="adj2" fmla="val 450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err="1" smtClean="0">
                  <a:latin typeface="メイリオ" pitchFamily="50" charset="-128"/>
                  <a:ea typeface="メイリオ" pitchFamily="50" charset="-128"/>
                  <a:cs typeface="メイリオ" pitchFamily="50" charset="-128"/>
                </a:rPr>
                <a:t>getInfo</a:t>
              </a:r>
              <a:r>
                <a:rPr lang="en-US" altLang="ja-JP" sz="1600" dirty="0" smtClean="0">
                  <a:latin typeface="メイリオ" pitchFamily="50" charset="-128"/>
                  <a:ea typeface="メイリオ" pitchFamily="50" charset="-128"/>
                  <a:cs typeface="メイリオ" pitchFamily="50" charset="-128"/>
                </a:rPr>
                <a:t>()</a:t>
              </a:r>
              <a:r>
                <a:rPr lang="ja-JP" altLang="en-US" sz="1600" dirty="0" smtClean="0">
                  <a:latin typeface="メイリオ" pitchFamily="50" charset="-128"/>
                  <a:ea typeface="メイリオ" pitchFamily="50" charset="-128"/>
                  <a:cs typeface="メイリオ" pitchFamily="50" charset="-128"/>
                </a:rPr>
                <a:t>で</a:t>
              </a:r>
              <a:r>
                <a:rPr lang="en-US" altLang="ja-JP" sz="1600" dirty="0" smtClean="0">
                  <a:latin typeface="メイリオ" pitchFamily="50" charset="-128"/>
                  <a:ea typeface="メイリオ" pitchFamily="50" charset="-128"/>
                  <a:cs typeface="メイリオ" pitchFamily="50" charset="-128"/>
                </a:rPr>
                <a:t>22</a:t>
              </a:r>
              <a:r>
                <a:rPr lang="ja-JP" altLang="en-US" sz="1600" dirty="0" smtClean="0">
                  <a:latin typeface="メイリオ" pitchFamily="50" charset="-128"/>
                  <a:ea typeface="メイリオ" pitchFamily="50" charset="-128"/>
                  <a:cs typeface="メイリオ" pitchFamily="50" charset="-128"/>
                </a:rPr>
                <a:t>秒かかっている</a:t>
              </a:r>
              <a:endParaRPr lang="ja-JP" altLang="en-US" sz="1600" dirty="0">
                <a:latin typeface="メイリオ" pitchFamily="50" charset="-128"/>
                <a:ea typeface="メイリオ" pitchFamily="50" charset="-128"/>
                <a:cs typeface="メイリオ" pitchFamily="50" charset="-128"/>
              </a:endParaRPr>
            </a:p>
          </p:txBody>
        </p:sp>
        <p:sp>
          <p:nvSpPr>
            <p:cNvPr id="11" name="四角形吹き出し 10"/>
            <p:cNvSpPr/>
            <p:nvPr/>
          </p:nvSpPr>
          <p:spPr>
            <a:xfrm>
              <a:off x="142844" y="2903668"/>
              <a:ext cx="2286016" cy="500066"/>
            </a:xfrm>
            <a:prstGeom prst="wedgeRectCallout">
              <a:avLst>
                <a:gd name="adj1" fmla="val -5636"/>
                <a:gd name="adj2" fmla="val 1412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latin typeface="メイリオ" pitchFamily="50" charset="-128"/>
                  <a:ea typeface="メイリオ" pitchFamily="50" charset="-128"/>
                  <a:cs typeface="メイリオ" pitchFamily="50" charset="-128"/>
                </a:rPr>
                <a:t>再帰呼び出しも含めて</a:t>
              </a:r>
              <a:r>
                <a:rPr lang="en-US" altLang="ja-JP" sz="1600" dirty="0" smtClean="0">
                  <a:latin typeface="メイリオ" pitchFamily="50" charset="-128"/>
                  <a:ea typeface="メイリオ" pitchFamily="50" charset="-128"/>
                  <a:cs typeface="メイリオ" pitchFamily="50" charset="-128"/>
                </a:rPr>
                <a:t>10 </a:t>
              </a:r>
              <a:r>
                <a:rPr lang="ja-JP" altLang="en-US" sz="1600" dirty="0" smtClean="0">
                  <a:latin typeface="メイリオ" pitchFamily="50" charset="-128"/>
                  <a:ea typeface="メイリオ" pitchFamily="50" charset="-128"/>
                  <a:cs typeface="メイリオ" pitchFamily="50" charset="-128"/>
                </a:rPr>
                <a:t>万回呼ばれている</a:t>
              </a:r>
              <a:endParaRPr lang="ja-JP" altLang="en-US" sz="1600" dirty="0">
                <a:latin typeface="メイリオ" pitchFamily="50" charset="-128"/>
                <a:ea typeface="メイリオ" pitchFamily="50" charset="-128"/>
                <a:cs typeface="メイリオ" pitchFamily="50" charset="-128"/>
              </a:endParaRPr>
            </a:p>
          </p:txBody>
        </p:sp>
      </p:grpSp>
    </p:spTree>
    <p:extLst>
      <p:ext uri="{BB962C8B-B14F-4D97-AF65-F5344CB8AC3E}">
        <p14:creationId xmlns:p14="http://schemas.microsoft.com/office/powerpoint/2010/main" xmlns="" val="189074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835939" y="942977"/>
            <a:ext cx="5472122" cy="3594497"/>
          </a:xfrm>
        </p:spPr>
        <p:txBody>
          <a:bodyPr anchor="ctr"/>
          <a:lstStyle/>
          <a:p>
            <a:pPr algn="ctr">
              <a:buNone/>
            </a:pPr>
            <a:r>
              <a:rPr kumimoji="1" lang="ja-JP" altLang="en-US" sz="4800" dirty="0" smtClean="0">
                <a:latin typeface="メイリオ" pitchFamily="50" charset="-128"/>
                <a:ea typeface="メイリオ" pitchFamily="50" charset="-128"/>
                <a:cs typeface="メイリオ" pitchFamily="50" charset="-128"/>
              </a:rPr>
              <a:t>それはさておき</a:t>
            </a:r>
            <a:endParaRPr kumimoji="1" lang="ja-JP" altLang="en-US" sz="48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a:t>
            </a:fld>
            <a:endParaRPr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最適化戦略を立てる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3392108"/>
            <a:ext cx="8229600" cy="1251344"/>
          </a:xfrm>
        </p:spPr>
        <p:txBody>
          <a:bodyPr/>
          <a:lstStyle/>
          <a:p>
            <a:r>
              <a:rPr lang="en-US" altLang="ja-JP" sz="2400" dirty="0" err="1" smtClean="0">
                <a:latin typeface="メイリオ" pitchFamily="50" charset="-128"/>
                <a:ea typeface="メイリオ" pitchFamily="50" charset="-128"/>
                <a:cs typeface="メイリオ" pitchFamily="50" charset="-128"/>
              </a:rPr>
              <a:t>getInfo</a:t>
            </a:r>
            <a:r>
              <a:rPr lang="en-US" altLang="ja-JP" sz="2400" dirty="0" smtClean="0">
                <a:latin typeface="メイリオ" pitchFamily="50" charset="-128"/>
                <a:ea typeface="メイリオ" pitchFamily="50" charset="-128"/>
                <a:cs typeface="メイリオ" pitchFamily="50" charset="-128"/>
              </a:rPr>
              <a:t>() </a:t>
            </a:r>
            <a:r>
              <a:rPr lang="ja-JP" altLang="en-US" sz="2400" dirty="0" smtClean="0">
                <a:latin typeface="メイリオ" pitchFamily="50" charset="-128"/>
                <a:ea typeface="メイリオ" pitchFamily="50" charset="-128"/>
                <a:cs typeface="メイリオ" pitchFamily="50" charset="-128"/>
              </a:rPr>
              <a:t>の呼び出しを</a:t>
            </a:r>
            <a:r>
              <a:rPr lang="en-US" altLang="ja-JP" sz="2400" dirty="0" smtClean="0">
                <a:latin typeface="メイリオ" pitchFamily="50" charset="-128"/>
                <a:ea typeface="メイリオ" pitchFamily="50" charset="-128"/>
                <a:cs typeface="メイリオ" pitchFamily="50" charset="-128"/>
              </a:rPr>
              <a:t>1/10 </a:t>
            </a:r>
            <a:r>
              <a:rPr lang="ja-JP" altLang="en-US" sz="2400" dirty="0" smtClean="0">
                <a:latin typeface="メイリオ" pitchFamily="50" charset="-128"/>
                <a:ea typeface="メイリオ" pitchFamily="50" charset="-128"/>
                <a:cs typeface="メイリオ" pitchFamily="50" charset="-128"/>
              </a:rPr>
              <a:t>に減らすことができればこの部分は </a:t>
            </a:r>
            <a:r>
              <a:rPr lang="en-US" altLang="ja-JP" sz="2400" dirty="0" smtClean="0">
                <a:latin typeface="メイリオ" pitchFamily="50" charset="-128"/>
                <a:ea typeface="メイリオ" pitchFamily="50" charset="-128"/>
                <a:cs typeface="メイリオ" pitchFamily="50" charset="-128"/>
              </a:rPr>
              <a:t>2.2 </a:t>
            </a:r>
            <a:r>
              <a:rPr lang="ja-JP" altLang="en-US" sz="2400" dirty="0" smtClean="0">
                <a:latin typeface="メイリオ" pitchFamily="50" charset="-128"/>
                <a:ea typeface="メイリオ" pitchFamily="50" charset="-128"/>
                <a:cs typeface="メイリオ" pitchFamily="50" charset="-128"/>
              </a:rPr>
              <a:t>秒となる</a:t>
            </a:r>
            <a:endParaRPr lang="en-US" altLang="ja-JP" sz="2400" dirty="0" smtClean="0">
              <a:latin typeface="メイリオ" pitchFamily="50" charset="-128"/>
              <a:ea typeface="メイリオ" pitchFamily="50" charset="-128"/>
              <a:cs typeface="メイリオ" pitchFamily="50" charset="-128"/>
            </a:endParaRPr>
          </a:p>
          <a:p>
            <a:r>
              <a:rPr lang="ja-JP" altLang="en-US" sz="2400" dirty="0" smtClean="0">
                <a:latin typeface="メイリオ" pitchFamily="50" charset="-128"/>
                <a:ea typeface="メイリオ" pitchFamily="50" charset="-128"/>
                <a:cs typeface="メイリオ" pitchFamily="50" charset="-128"/>
              </a:rPr>
              <a:t>全体では </a:t>
            </a:r>
            <a:r>
              <a:rPr lang="en-US" altLang="ja-JP" sz="2400" dirty="0" smtClean="0">
                <a:latin typeface="メイリオ" pitchFamily="50" charset="-128"/>
                <a:ea typeface="メイリオ" pitchFamily="50" charset="-128"/>
                <a:cs typeface="メイリオ" pitchFamily="50" charset="-128"/>
              </a:rPr>
              <a:t>28 </a:t>
            </a:r>
            <a:r>
              <a:rPr lang="ja-JP" altLang="en-US" sz="2400" dirty="0" smtClean="0">
                <a:latin typeface="メイリオ" pitchFamily="50" charset="-128"/>
                <a:ea typeface="メイリオ" pitchFamily="50" charset="-128"/>
                <a:cs typeface="メイリオ" pitchFamily="50" charset="-128"/>
              </a:rPr>
              <a:t>秒→ </a:t>
            </a:r>
            <a:r>
              <a:rPr lang="en-US" altLang="ja-JP" sz="2400" dirty="0" smtClean="0">
                <a:latin typeface="メイリオ" pitchFamily="50" charset="-128"/>
                <a:ea typeface="メイリオ" pitchFamily="50" charset="-128"/>
                <a:cs typeface="メイリオ" pitchFamily="50" charset="-128"/>
              </a:rPr>
              <a:t>8.8</a:t>
            </a:r>
            <a:r>
              <a:rPr lang="ja-JP" altLang="en-US" sz="2400" dirty="0" smtClean="0">
                <a:latin typeface="メイリオ" pitchFamily="50" charset="-128"/>
                <a:ea typeface="メイリオ" pitchFamily="50" charset="-128"/>
                <a:cs typeface="メイリオ" pitchFamily="50" charset="-128"/>
              </a:rPr>
              <a:t>秒と、</a:t>
            </a:r>
            <a:r>
              <a:rPr lang="en-US" altLang="ja-JP" sz="2400" dirty="0" smtClean="0">
                <a:latin typeface="メイリオ" pitchFamily="50" charset="-128"/>
                <a:ea typeface="メイリオ" pitchFamily="50" charset="-128"/>
                <a:cs typeface="メイリオ" pitchFamily="50" charset="-128"/>
              </a:rPr>
              <a:t>3.18</a:t>
            </a:r>
            <a:r>
              <a:rPr lang="ja-JP" altLang="en-US" sz="2400" dirty="0" smtClean="0">
                <a:latin typeface="メイリオ" pitchFamily="50" charset="-128"/>
                <a:ea typeface="メイリオ" pitchFamily="50" charset="-128"/>
                <a:cs typeface="メイリオ" pitchFamily="50" charset="-128"/>
              </a:rPr>
              <a:t>倍の高速化</a:t>
            </a:r>
            <a:endParaRPr lang="en-US" altLang="ja-JP" sz="24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30</a:t>
            </a:fld>
            <a:endParaRPr lang="ja-JP" altLang="en-US">
              <a:latin typeface="メイリオ" pitchFamily="50" charset="-128"/>
              <a:ea typeface="メイリオ" pitchFamily="50" charset="-128"/>
              <a:cs typeface="メイリオ" pitchFamily="50" charset="-128"/>
            </a:endParaRPr>
          </a:p>
        </p:txBody>
      </p:sp>
      <p:pic>
        <p:nvPicPr>
          <p:cNvPr id="4098" name="Picture 2" descr="D:\chiyama\Documents\Research\CEDEC2014\chiyama\reducegetInfo.png"/>
          <p:cNvPicPr>
            <a:picLocks noChangeAspect="1" noChangeArrowheads="1"/>
          </p:cNvPicPr>
          <p:nvPr/>
        </p:nvPicPr>
        <p:blipFill>
          <a:blip r:embed="rId2"/>
          <a:stretch>
            <a:fillRect/>
          </a:stretch>
        </p:blipFill>
        <p:spPr bwMode="auto">
          <a:xfrm>
            <a:off x="2091271" y="820340"/>
            <a:ext cx="4961459" cy="2511696"/>
          </a:xfrm>
          <a:prstGeom prst="rect">
            <a:avLst/>
          </a:prstGeom>
          <a:noFill/>
        </p:spPr>
      </p:pic>
    </p:spTree>
    <p:extLst>
      <p:ext uri="{BB962C8B-B14F-4D97-AF65-F5344CB8AC3E}">
        <p14:creationId xmlns:p14="http://schemas.microsoft.com/office/powerpoint/2010/main" xmlns="" val="1890745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修正前後で比較する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lstStyle/>
          <a:p>
            <a:r>
              <a:rPr lang="ja-JP" altLang="en-US" sz="2800" dirty="0" smtClean="0">
                <a:latin typeface="メイリオ" pitchFamily="50" charset="-128"/>
                <a:ea typeface="メイリオ" pitchFamily="50" charset="-128"/>
                <a:cs typeface="メイリオ" pitchFamily="50" charset="-128"/>
              </a:rPr>
              <a:t>修正後もきちんとプロファイリングをおこなう</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効果が出ていれば成功</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ユーザーに対しても</a:t>
            </a:r>
            <a:r>
              <a:rPr lang="en-US" altLang="ja-JP" sz="2800" dirty="0" smtClean="0">
                <a:latin typeface="メイリオ" pitchFamily="50" charset="-128"/>
                <a:ea typeface="メイリオ" pitchFamily="50" charset="-128"/>
                <a:cs typeface="メイリオ" pitchFamily="50" charset="-128"/>
              </a:rPr>
              <a:t>”XX</a:t>
            </a:r>
            <a:r>
              <a:rPr lang="ja-JP" altLang="en-US" sz="2800" dirty="0" smtClean="0">
                <a:latin typeface="メイリオ" pitchFamily="50" charset="-128"/>
                <a:ea typeface="メイリオ" pitchFamily="50" charset="-128"/>
                <a:cs typeface="メイリオ" pitchFamily="50" charset="-128"/>
              </a:rPr>
              <a:t>倍速くなりましたよ</a:t>
            </a:r>
            <a:r>
              <a:rPr lang="en-US" altLang="ja-JP" sz="2800" dirty="0" smtClean="0">
                <a:latin typeface="メイリオ" pitchFamily="50" charset="-128"/>
                <a:ea typeface="メイリオ" pitchFamily="50" charset="-128"/>
                <a:cs typeface="メイリオ" pitchFamily="50" charset="-128"/>
              </a:rPr>
              <a:t>(</a:t>
            </a:r>
            <a:r>
              <a:rPr lang="ja-JP" altLang="en-US" sz="2800" dirty="0" smtClean="0">
                <a:latin typeface="メイリオ" pitchFamily="50" charset="-128"/>
                <a:ea typeface="メイリオ" pitchFamily="50" charset="-128"/>
                <a:cs typeface="メイリオ" pitchFamily="50" charset="-128"/>
              </a:rPr>
              <a:t>ﾄﾞﾔｧ</a:t>
            </a:r>
            <a:r>
              <a:rPr lang="en-US" altLang="ja-JP" sz="2800" dirty="0" smtClean="0">
                <a:latin typeface="メイリオ" pitchFamily="50" charset="-128"/>
                <a:ea typeface="メイリオ" pitchFamily="50" charset="-128"/>
                <a:cs typeface="メイリオ" pitchFamily="50" charset="-128"/>
              </a:rPr>
              <a:t>)”</a:t>
            </a:r>
            <a:r>
              <a:rPr lang="ja-JP" altLang="en-US" sz="2800" dirty="0" smtClean="0">
                <a:latin typeface="メイリオ" pitchFamily="50" charset="-128"/>
                <a:ea typeface="メイリオ" pitchFamily="50" charset="-128"/>
                <a:cs typeface="メイリオ" pitchFamily="50" charset="-128"/>
              </a:rPr>
              <a:t>と言える</a:t>
            </a:r>
            <a:r>
              <a:rPr lang="ja-JP" altLang="en-US" sz="2800" b="1" dirty="0" smtClean="0">
                <a:solidFill>
                  <a:srgbClr val="FF0000"/>
                </a:solidFill>
                <a:latin typeface="メイリオ" pitchFamily="50" charset="-128"/>
                <a:ea typeface="メイリオ" pitchFamily="50" charset="-128"/>
                <a:cs typeface="メイリオ" pitchFamily="50" charset="-128"/>
              </a:rPr>
              <a:t>←これ、結構大事</a:t>
            </a:r>
            <a:endParaRPr lang="en-US" altLang="ja-JP" sz="2800" b="1" dirty="0" smtClean="0">
              <a:solidFill>
                <a:srgbClr val="FF0000"/>
              </a:solidFill>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効果が出ていなかったら単なるおまじないを唱えただけなので失敗</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31</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ボトルネックの傾向</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lstStyle/>
          <a:p>
            <a:r>
              <a:rPr lang="ja-JP" altLang="en-US" sz="2800" dirty="0" smtClean="0">
                <a:latin typeface="メイリオ" pitchFamily="50" charset="-128"/>
                <a:ea typeface="メイリオ" pitchFamily="50" charset="-128"/>
                <a:cs typeface="メイリオ" pitchFamily="50" charset="-128"/>
              </a:rPr>
              <a:t>ボトルネックは以下の傾向がある</a:t>
            </a:r>
          </a:p>
          <a:p>
            <a:pPr lvl="1"/>
            <a:r>
              <a:rPr lang="ja-JP" altLang="en-US" sz="2400" dirty="0" smtClean="0">
                <a:latin typeface="メイリオ" pitchFamily="50" charset="-128"/>
                <a:ea typeface="メイリオ" pitchFamily="50" charset="-128"/>
                <a:cs typeface="メイリオ" pitchFamily="50" charset="-128"/>
              </a:rPr>
              <a:t>一回の呼び出しに時間がかかっている</a:t>
            </a:r>
          </a:p>
          <a:p>
            <a:pPr lvl="1"/>
            <a:r>
              <a:rPr lang="ja-JP" altLang="en-US" sz="2400" dirty="0" smtClean="0">
                <a:latin typeface="メイリオ" pitchFamily="50" charset="-128"/>
                <a:ea typeface="メイリオ" pitchFamily="50" charset="-128"/>
                <a:cs typeface="メイリオ" pitchFamily="50" charset="-128"/>
              </a:rPr>
              <a:t>一回の呼び出しは大したコストではないが、大量に呼び出されている</a:t>
            </a:r>
            <a:endParaRPr lang="en-US" altLang="ja-JP" sz="2400" dirty="0" smtClean="0">
              <a:latin typeface="メイリオ" pitchFamily="50" charset="-128"/>
              <a:ea typeface="メイリオ" pitchFamily="50" charset="-128"/>
              <a:cs typeface="メイリオ" pitchFamily="50" charset="-128"/>
            </a:endParaRPr>
          </a:p>
          <a:p>
            <a:pPr lvl="1"/>
            <a:r>
              <a:rPr lang="ja-JP" altLang="en-US" sz="2400" dirty="0" smtClean="0">
                <a:latin typeface="メイリオ" pitchFamily="50" charset="-128"/>
                <a:ea typeface="メイリオ" pitchFamily="50" charset="-128"/>
                <a:cs typeface="メイリオ" pitchFamily="50" charset="-128"/>
              </a:rPr>
              <a:t>ディスクやネットワークの </a:t>
            </a:r>
            <a:r>
              <a:rPr lang="en-US" altLang="ja-JP" sz="2400" dirty="0" smtClean="0">
                <a:latin typeface="メイリオ" pitchFamily="50" charset="-128"/>
                <a:ea typeface="メイリオ" pitchFamily="50" charset="-128"/>
                <a:cs typeface="メイリオ" pitchFamily="50" charset="-128"/>
              </a:rPr>
              <a:t>I/O</a:t>
            </a:r>
            <a:endParaRPr lang="ja-JP" altLang="en-US" sz="24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こういった部分を見つけて、優先的に最適化を行っていくことが大事</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32</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環境によるボトルネックの変化</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33</a:t>
            </a:fld>
            <a:endParaRPr lang="ja-JP" altLang="en-US">
              <a:latin typeface="メイリオ" pitchFamily="50" charset="-128"/>
              <a:ea typeface="メイリオ" pitchFamily="50" charset="-128"/>
              <a:cs typeface="メイリオ" pitchFamily="50" charset="-128"/>
            </a:endParaRPr>
          </a:p>
        </p:txBody>
      </p:sp>
      <p:sp>
        <p:nvSpPr>
          <p:cNvPr id="8" name="コンテンツ プレースホルダー 2"/>
          <p:cNvSpPr txBox="1">
            <a:spLocks/>
          </p:cNvSpPr>
          <p:nvPr/>
        </p:nvSpPr>
        <p:spPr bwMode="auto">
          <a:xfrm>
            <a:off x="1371592" y="3795721"/>
            <a:ext cx="6400816" cy="9191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1" lang="ja-JP" altLang="en-US" sz="24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ボトルネックは、環境によっても変化する</a:t>
            </a:r>
            <a:endParaRPr lang="en-US" altLang="ja-JP" sz="2400" dirty="0" smtClean="0">
              <a:latin typeface="メイリオ" pitchFamily="50" charset="-128"/>
              <a:ea typeface="メイリオ" pitchFamily="50" charset="-128"/>
              <a:cs typeface="メイリオ" pitchFamily="50" charset="-128"/>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1" lang="ja-JP" altLang="en-US" sz="24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実際の環境できちんと計測することが大事</a:t>
            </a:r>
            <a:endParaRPr kumimoji="1" lang="en-US" altLang="ja-JP" sz="24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pic>
        <p:nvPicPr>
          <p:cNvPr id="3074" name="Picture 2" descr="D:\chiyama\Documents\Research\CEDEC2014\chiyama\BottleneckComparison.png"/>
          <p:cNvPicPr>
            <a:picLocks noChangeAspect="1" noChangeArrowheads="1"/>
          </p:cNvPicPr>
          <p:nvPr/>
        </p:nvPicPr>
        <p:blipFill>
          <a:blip r:embed="rId2"/>
          <a:srcRect/>
          <a:stretch>
            <a:fillRect/>
          </a:stretch>
        </p:blipFill>
        <p:spPr bwMode="auto">
          <a:xfrm>
            <a:off x="2152650" y="947746"/>
            <a:ext cx="4838700" cy="2767012"/>
          </a:xfrm>
          <a:prstGeom prst="rect">
            <a:avLst/>
          </a:prstGeom>
          <a:noFill/>
        </p:spPr>
      </p:pic>
    </p:spTree>
    <p:extLst>
      <p:ext uri="{BB962C8B-B14F-4D97-AF65-F5344CB8AC3E}">
        <p14:creationId xmlns:p14="http://schemas.microsoft.com/office/powerpoint/2010/main" xmlns="" val="1890745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注意</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nchor="ctr"/>
          <a:lstStyle/>
          <a:p>
            <a:pPr algn="ctr">
              <a:buNone/>
            </a:pPr>
            <a:r>
              <a:rPr lang="ja-JP" altLang="en-US" b="1" dirty="0" smtClean="0">
                <a:latin typeface="メイリオ" pitchFamily="50" charset="-128"/>
                <a:ea typeface="メイリオ" pitchFamily="50" charset="-128"/>
                <a:cs typeface="メイリオ" pitchFamily="50" charset="-128"/>
              </a:rPr>
              <a:t>コードをこねくり回す前に</a:t>
            </a:r>
            <a:endParaRPr lang="en-US" altLang="ja-JP" b="1" dirty="0" smtClean="0">
              <a:latin typeface="メイリオ" pitchFamily="50" charset="-128"/>
              <a:ea typeface="メイリオ" pitchFamily="50" charset="-128"/>
              <a:cs typeface="メイリオ" pitchFamily="50" charset="-128"/>
            </a:endParaRPr>
          </a:p>
          <a:p>
            <a:pPr algn="ctr">
              <a:buNone/>
            </a:pPr>
            <a:r>
              <a:rPr lang="ja-JP" altLang="en-US" b="1" dirty="0" smtClean="0">
                <a:latin typeface="メイリオ" pitchFamily="50" charset="-128"/>
                <a:ea typeface="メイリオ" pitchFamily="50" charset="-128"/>
                <a:cs typeface="メイリオ" pitchFamily="50" charset="-128"/>
              </a:rPr>
              <a:t>アルゴリズムはきちんと精査しましょう</a:t>
            </a:r>
            <a:endParaRPr lang="en-US" altLang="ja-JP" b="1"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34</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プロファイラログ確認ツール</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35</a:t>
            </a:fld>
            <a:endParaRPr lang="ja-JP" altLang="en-US">
              <a:latin typeface="メイリオ" pitchFamily="50" charset="-128"/>
              <a:ea typeface="メイリオ" pitchFamily="50" charset="-128"/>
              <a:cs typeface="メイリオ" pitchFamily="50" charset="-128"/>
            </a:endParaRPr>
          </a:p>
        </p:txBody>
      </p:sp>
      <p:pic>
        <p:nvPicPr>
          <p:cNvPr id="1027" name="Picture 3" descr="D:\chiyama\Documents\Research\CEDEC2014\chiyama\RunSnakeRun.png"/>
          <p:cNvPicPr>
            <a:picLocks noChangeAspect="1" noChangeArrowheads="1"/>
          </p:cNvPicPr>
          <p:nvPr/>
        </p:nvPicPr>
        <p:blipFill>
          <a:blip r:embed="rId2"/>
          <a:srcRect/>
          <a:stretch>
            <a:fillRect/>
          </a:stretch>
        </p:blipFill>
        <p:spPr bwMode="auto">
          <a:xfrm>
            <a:off x="2165342" y="785800"/>
            <a:ext cx="4813316" cy="3392299"/>
          </a:xfrm>
          <a:prstGeom prst="rect">
            <a:avLst/>
          </a:prstGeom>
          <a:noFill/>
        </p:spPr>
      </p:pic>
      <p:sp>
        <p:nvSpPr>
          <p:cNvPr id="7" name="コンテンツ プレースホルダー 2"/>
          <p:cNvSpPr>
            <a:spLocks noGrp="1"/>
          </p:cNvSpPr>
          <p:nvPr>
            <p:ph idx="1"/>
          </p:nvPr>
        </p:nvSpPr>
        <p:spPr>
          <a:xfrm>
            <a:off x="457200" y="4143386"/>
            <a:ext cx="8229600" cy="536965"/>
          </a:xfrm>
        </p:spPr>
        <p:txBody>
          <a:bodyPr/>
          <a:lstStyle/>
          <a:p>
            <a:pPr algn="ctr">
              <a:buNone/>
            </a:pPr>
            <a:r>
              <a:rPr lang="en-US" altLang="ja-JP" sz="2800" dirty="0" smtClean="0">
                <a:latin typeface="メイリオ" pitchFamily="50" charset="-128"/>
                <a:ea typeface="メイリオ" pitchFamily="50" charset="-128"/>
                <a:cs typeface="メイリオ" pitchFamily="50" charset="-128"/>
              </a:rPr>
              <a:t>Run Snake Run</a:t>
            </a:r>
          </a:p>
        </p:txBody>
      </p:sp>
    </p:spTree>
    <p:extLst>
      <p:ext uri="{BB962C8B-B14F-4D97-AF65-F5344CB8AC3E}">
        <p14:creationId xmlns:p14="http://schemas.microsoft.com/office/powerpoint/2010/main" xmlns="" val="1890745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sz="4000" dirty="0" smtClean="0">
                <a:solidFill>
                  <a:schemeClr val="tx1"/>
                </a:solidFill>
                <a:latin typeface="メイリオ" pitchFamily="50" charset="-128"/>
                <a:ea typeface="メイリオ" pitchFamily="50" charset="-128"/>
                <a:cs typeface="メイリオ" pitchFamily="50" charset="-128"/>
              </a:rPr>
              <a:t>Tips</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nchor="ctr"/>
          <a:lstStyle/>
          <a:p>
            <a:r>
              <a:rPr lang="ja-JP" altLang="en-US" sz="2800" dirty="0" smtClean="0">
                <a:latin typeface="メイリオ" pitchFamily="50" charset="-128"/>
                <a:ea typeface="メイリオ" pitchFamily="50" charset="-128"/>
                <a:cs typeface="メイリオ" pitchFamily="50" charset="-128"/>
              </a:rPr>
              <a:t>プロファイラとデバッガを一緒に使うとエラーになるので注意</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最初、何が起こっているのかわからなかった</a:t>
            </a:r>
            <a:endParaRPr lang="en-US" altLang="ja-JP" sz="2800" dirty="0" smtClean="0">
              <a:latin typeface="メイリオ" pitchFamily="50" charset="-128"/>
              <a:ea typeface="メイリオ" pitchFamily="50" charset="-128"/>
              <a:cs typeface="メイリオ" pitchFamily="50" charset="-128"/>
            </a:endParaRPr>
          </a:p>
          <a:p>
            <a:pPr>
              <a:buNone/>
            </a:pPr>
            <a:endParaRPr lang="en-US" altLang="ja-JP" sz="2000" dirty="0" smtClean="0">
              <a:latin typeface="メイリオ" pitchFamily="50" charset="-128"/>
              <a:ea typeface="メイリオ" pitchFamily="50" charset="-128"/>
              <a:cs typeface="メイリオ" pitchFamily="50" charset="-128"/>
            </a:endParaRPr>
          </a:p>
          <a:p>
            <a:pPr algn="ctr">
              <a:buNone/>
            </a:pPr>
            <a:r>
              <a:rPr lang="ja-JP" altLang="en-US" sz="4000" dirty="0" smtClean="0">
                <a:solidFill>
                  <a:srgbClr val="FF0000"/>
                </a:solidFill>
                <a:latin typeface="メイリオ" pitchFamily="50" charset="-128"/>
                <a:ea typeface="メイリオ" pitchFamily="50" charset="-128"/>
                <a:cs typeface="メイリオ" pitchFamily="50" charset="-128"/>
              </a:rPr>
              <a:t>混ぜる</a:t>
            </a:r>
            <a:r>
              <a:rPr lang="ja-JP" altLang="en-US" sz="4000" dirty="0" err="1" smtClean="0">
                <a:solidFill>
                  <a:srgbClr val="FF0000"/>
                </a:solidFill>
                <a:latin typeface="メイリオ" pitchFamily="50" charset="-128"/>
                <a:ea typeface="メイリオ" pitchFamily="50" charset="-128"/>
                <a:cs typeface="メイリオ" pitchFamily="50" charset="-128"/>
              </a:rPr>
              <a:t>な</a:t>
            </a:r>
            <a:r>
              <a:rPr lang="ja-JP" altLang="en-US" sz="4000" dirty="0" smtClean="0">
                <a:solidFill>
                  <a:srgbClr val="FF0000"/>
                </a:solidFill>
                <a:latin typeface="メイリオ" pitchFamily="50" charset="-128"/>
                <a:ea typeface="メイリオ" pitchFamily="50" charset="-128"/>
                <a:cs typeface="メイリオ" pitchFamily="50" charset="-128"/>
              </a:rPr>
              <a:t>危険</a:t>
            </a:r>
            <a:endParaRPr lang="en-US" altLang="ja-JP" sz="4000" dirty="0" smtClean="0">
              <a:solidFill>
                <a:srgbClr val="FF0000"/>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36</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以上、三つ</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1835939" y="942977"/>
            <a:ext cx="5472122" cy="3594497"/>
          </a:xfrm>
        </p:spPr>
        <p:txBody>
          <a:bodyPr anchor="ctr"/>
          <a:lstStyle/>
          <a:p>
            <a:r>
              <a:rPr kumimoji="1" lang="ja-JP" altLang="en-US" sz="4800" dirty="0" smtClean="0">
                <a:latin typeface="メイリオ" pitchFamily="50" charset="-128"/>
                <a:ea typeface="メイリオ" pitchFamily="50" charset="-128"/>
                <a:cs typeface="メイリオ" pitchFamily="50" charset="-128"/>
              </a:rPr>
              <a:t>コード品質の維持</a:t>
            </a:r>
            <a:endParaRPr kumimoji="1" lang="en-US" altLang="ja-JP" sz="4800" dirty="0" smtClean="0">
              <a:latin typeface="メイリオ" pitchFamily="50" charset="-128"/>
              <a:ea typeface="メイリオ" pitchFamily="50" charset="-128"/>
              <a:cs typeface="メイリオ" pitchFamily="50" charset="-128"/>
            </a:endParaRPr>
          </a:p>
          <a:p>
            <a:r>
              <a:rPr lang="ja-JP" altLang="en-US" sz="4800" dirty="0" smtClean="0">
                <a:latin typeface="メイリオ" pitchFamily="50" charset="-128"/>
                <a:ea typeface="メイリオ" pitchFamily="50" charset="-128"/>
                <a:cs typeface="メイリオ" pitchFamily="50" charset="-128"/>
              </a:rPr>
              <a:t>デバッグ</a:t>
            </a:r>
            <a:endParaRPr lang="en-US" altLang="ja-JP" sz="4800" dirty="0" smtClean="0">
              <a:latin typeface="メイリオ" pitchFamily="50" charset="-128"/>
              <a:ea typeface="メイリオ" pitchFamily="50" charset="-128"/>
              <a:cs typeface="メイリオ" pitchFamily="50" charset="-128"/>
            </a:endParaRPr>
          </a:p>
          <a:p>
            <a:r>
              <a:rPr kumimoji="1" lang="ja-JP" altLang="en-US" sz="4800" dirty="0" smtClean="0">
                <a:latin typeface="メイリオ" pitchFamily="50" charset="-128"/>
                <a:ea typeface="メイリオ" pitchFamily="50" charset="-128"/>
                <a:cs typeface="メイリオ" pitchFamily="50" charset="-128"/>
              </a:rPr>
              <a:t>処理の最適化</a:t>
            </a:r>
            <a:endParaRPr kumimoji="1" lang="ja-JP" altLang="en-US" sz="48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37</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ご静聴ありがとうございました</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nchor="ctr"/>
          <a:lstStyle/>
          <a:p>
            <a:pPr algn="ctr">
              <a:buNone/>
            </a:pPr>
            <a:r>
              <a:rPr kumimoji="1" lang="en-US" altLang="ja-JP" sz="6000" dirty="0" smtClean="0">
                <a:latin typeface="メイリオ" pitchFamily="50" charset="-128"/>
                <a:ea typeface="メイリオ" pitchFamily="50" charset="-128"/>
                <a:cs typeface="メイリオ" pitchFamily="50" charset="-128"/>
              </a:rPr>
              <a:t>Q&amp;A</a:t>
            </a:r>
            <a:endParaRPr kumimoji="1" lang="ja-JP" altLang="en-US" sz="60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38</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資料は丸</a:t>
            </a:r>
            <a:r>
              <a:rPr lang="ja-JP" altLang="en-US" sz="4000" dirty="0" err="1" smtClean="0">
                <a:solidFill>
                  <a:schemeClr val="tx1"/>
                </a:solidFill>
                <a:latin typeface="メイリオ" pitchFamily="50" charset="-128"/>
                <a:ea typeface="メイリオ" pitchFamily="50" charset="-128"/>
                <a:cs typeface="メイリオ" pitchFamily="50" charset="-128"/>
              </a:rPr>
              <a:t>っと</a:t>
            </a:r>
            <a:r>
              <a:rPr lang="ja-JP" altLang="en-US" sz="4000" dirty="0" smtClean="0">
                <a:solidFill>
                  <a:schemeClr val="tx1"/>
                </a:solidFill>
                <a:latin typeface="メイリオ" pitchFamily="50" charset="-128"/>
                <a:ea typeface="メイリオ" pitchFamily="50" charset="-128"/>
                <a:cs typeface="メイリオ" pitchFamily="50" charset="-128"/>
              </a:rPr>
              <a:t>全て公開中</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nchor="ctr"/>
          <a:lstStyle/>
          <a:p>
            <a:pPr algn="ctr">
              <a:buNone/>
            </a:pPr>
            <a:r>
              <a:rPr lang="ja-JP" altLang="en-US" dirty="0" smtClean="0"/>
              <a:t>今年、スライドを撮影する人多くないですか</a:t>
            </a:r>
            <a:r>
              <a:rPr lang="en-US" altLang="ja-JP" dirty="0" smtClean="0"/>
              <a:t>?</a:t>
            </a:r>
          </a:p>
          <a:p>
            <a:pPr algn="ctr">
              <a:buNone/>
            </a:pPr>
            <a:r>
              <a:rPr lang="ja-JP" altLang="en-US" sz="4000" dirty="0" smtClean="0">
                <a:solidFill>
                  <a:srgbClr val="FF0000"/>
                </a:solidFill>
              </a:rPr>
              <a:t>そんなあなたに</a:t>
            </a:r>
            <a:r>
              <a:rPr lang="en-US" altLang="ja-JP" sz="4000" dirty="0" smtClean="0">
                <a:solidFill>
                  <a:srgbClr val="FF0000"/>
                </a:solidFill>
              </a:rPr>
              <a:t>!!</a:t>
            </a:r>
          </a:p>
          <a:p>
            <a:pPr algn="ctr">
              <a:buNone/>
            </a:pPr>
            <a:endParaRPr lang="en-US" altLang="ja-JP" sz="2000" dirty="0" smtClean="0">
              <a:solidFill>
                <a:srgbClr val="FF0000"/>
              </a:solidFill>
            </a:endParaRPr>
          </a:p>
          <a:p>
            <a:pPr algn="ctr">
              <a:buNone/>
            </a:pPr>
            <a:r>
              <a:rPr lang="en-US" altLang="ja-JP" dirty="0" err="1" smtClean="0"/>
              <a:t>GitHub</a:t>
            </a:r>
            <a:r>
              <a:rPr lang="ja-JP" altLang="en-US" dirty="0" smtClean="0"/>
              <a:t> </a:t>
            </a:r>
            <a:r>
              <a:rPr lang="ja-JP" altLang="en-US" dirty="0" err="1" smtClean="0"/>
              <a:t>にて</a:t>
            </a:r>
            <a:r>
              <a:rPr lang="ja-JP" altLang="en-US" dirty="0" smtClean="0"/>
              <a:t>資料を丸</a:t>
            </a:r>
            <a:r>
              <a:rPr lang="ja-JP" altLang="en-US" dirty="0" err="1" smtClean="0"/>
              <a:t>っと</a:t>
            </a:r>
            <a:r>
              <a:rPr lang="ja-JP" altLang="en-US" dirty="0" smtClean="0"/>
              <a:t>公開中です</a:t>
            </a:r>
            <a:endParaRPr lang="en-US" altLang="ja-JP" dirty="0" smtClean="0"/>
          </a:p>
          <a:p>
            <a:pPr algn="ctr">
              <a:buNone/>
            </a:pPr>
            <a:r>
              <a:rPr lang="en-US" altLang="ja-JP" dirty="0" smtClean="0"/>
              <a:t>https://github.com/JCGS/CEDEC2014</a:t>
            </a: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4</a:t>
            </a:fld>
            <a:endParaRPr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835939" y="942977"/>
            <a:ext cx="5472122" cy="3594497"/>
          </a:xfrm>
        </p:spPr>
        <p:txBody>
          <a:bodyPr anchor="ctr"/>
          <a:lstStyle/>
          <a:p>
            <a:pPr algn="ctr">
              <a:buNone/>
            </a:pPr>
            <a:r>
              <a:rPr kumimoji="1" lang="ja-JP" altLang="en-US" sz="4800" dirty="0" smtClean="0">
                <a:latin typeface="メイリオ" pitchFamily="50" charset="-128"/>
                <a:ea typeface="メイリオ" pitchFamily="50" charset="-128"/>
                <a:cs typeface="メイリオ" pitchFamily="50" charset="-128"/>
              </a:rPr>
              <a:t>ということで本題</a:t>
            </a:r>
            <a:endParaRPr kumimoji="1" lang="ja-JP" altLang="en-US" sz="48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5</a:t>
            </a:fld>
            <a:endParaRPr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効率よくコードを書くためのキモ</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1835939" y="942977"/>
            <a:ext cx="5472122" cy="3594497"/>
          </a:xfrm>
        </p:spPr>
        <p:txBody>
          <a:bodyPr anchor="ctr"/>
          <a:lstStyle/>
          <a:p>
            <a:r>
              <a:rPr kumimoji="1" lang="ja-JP" altLang="en-US" sz="4800" dirty="0" smtClean="0">
                <a:latin typeface="メイリオ" pitchFamily="50" charset="-128"/>
                <a:ea typeface="メイリオ" pitchFamily="50" charset="-128"/>
                <a:cs typeface="メイリオ" pitchFamily="50" charset="-128"/>
              </a:rPr>
              <a:t>コード品質の維持</a:t>
            </a:r>
            <a:endParaRPr kumimoji="1" lang="en-US" altLang="ja-JP" sz="4800" dirty="0" smtClean="0">
              <a:latin typeface="メイリオ" pitchFamily="50" charset="-128"/>
              <a:ea typeface="メイリオ" pitchFamily="50" charset="-128"/>
              <a:cs typeface="メイリオ" pitchFamily="50" charset="-128"/>
            </a:endParaRPr>
          </a:p>
          <a:p>
            <a:r>
              <a:rPr lang="ja-JP" altLang="en-US" sz="4800" dirty="0" smtClean="0">
                <a:latin typeface="メイリオ" pitchFamily="50" charset="-128"/>
                <a:ea typeface="メイリオ" pitchFamily="50" charset="-128"/>
                <a:cs typeface="メイリオ" pitchFamily="50" charset="-128"/>
              </a:rPr>
              <a:t>デバッグ</a:t>
            </a:r>
            <a:endParaRPr lang="en-US" altLang="ja-JP" sz="4800" dirty="0" smtClean="0">
              <a:latin typeface="メイリオ" pitchFamily="50" charset="-128"/>
              <a:ea typeface="メイリオ" pitchFamily="50" charset="-128"/>
              <a:cs typeface="メイリオ" pitchFamily="50" charset="-128"/>
            </a:endParaRPr>
          </a:p>
          <a:p>
            <a:r>
              <a:rPr kumimoji="1" lang="ja-JP" altLang="en-US" sz="4800" dirty="0" smtClean="0">
                <a:latin typeface="メイリオ" pitchFamily="50" charset="-128"/>
                <a:ea typeface="メイリオ" pitchFamily="50" charset="-128"/>
                <a:cs typeface="メイリオ" pitchFamily="50" charset="-128"/>
              </a:rPr>
              <a:t>処理の最適化</a:t>
            </a:r>
            <a:endParaRPr kumimoji="1" lang="ja-JP" altLang="en-US" sz="48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6</a:t>
            </a:fld>
            <a:endParaRPr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効率よくコードを書くためのキモ</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1835939" y="942977"/>
            <a:ext cx="5472122" cy="3594497"/>
          </a:xfrm>
        </p:spPr>
        <p:txBody>
          <a:bodyPr anchor="ctr"/>
          <a:lstStyle/>
          <a:p>
            <a:r>
              <a:rPr kumimoji="1" lang="ja-JP" altLang="en-US" sz="4800" dirty="0" smtClean="0">
                <a:latin typeface="メイリオ" pitchFamily="50" charset="-128"/>
                <a:ea typeface="メイリオ" pitchFamily="50" charset="-128"/>
                <a:cs typeface="メイリオ" pitchFamily="50" charset="-128"/>
              </a:rPr>
              <a:t>コード品質の維持</a:t>
            </a:r>
            <a:endParaRPr kumimoji="1" lang="en-US" altLang="ja-JP" sz="4800" dirty="0" smtClean="0">
              <a:latin typeface="メイリオ" pitchFamily="50" charset="-128"/>
              <a:ea typeface="メイリオ" pitchFamily="50" charset="-128"/>
              <a:cs typeface="メイリオ" pitchFamily="50" charset="-128"/>
            </a:endParaRPr>
          </a:p>
          <a:p>
            <a:r>
              <a:rPr lang="ja-JP" altLang="en-US" sz="4800" dirty="0" smtClean="0">
                <a:solidFill>
                  <a:schemeClr val="bg1">
                    <a:lumMod val="75000"/>
                  </a:schemeClr>
                </a:solidFill>
                <a:latin typeface="メイリオ" pitchFamily="50" charset="-128"/>
                <a:ea typeface="メイリオ" pitchFamily="50" charset="-128"/>
                <a:cs typeface="メイリオ" pitchFamily="50" charset="-128"/>
              </a:rPr>
              <a:t>デバッグ</a:t>
            </a:r>
            <a:endParaRPr lang="en-US" altLang="ja-JP" sz="4800" dirty="0" smtClean="0">
              <a:solidFill>
                <a:schemeClr val="bg1">
                  <a:lumMod val="75000"/>
                </a:schemeClr>
              </a:solidFill>
              <a:latin typeface="メイリオ" pitchFamily="50" charset="-128"/>
              <a:ea typeface="メイリオ" pitchFamily="50" charset="-128"/>
              <a:cs typeface="メイリオ" pitchFamily="50" charset="-128"/>
            </a:endParaRPr>
          </a:p>
          <a:p>
            <a:r>
              <a:rPr kumimoji="1" lang="ja-JP" altLang="en-US" sz="4800" dirty="0" smtClean="0">
                <a:solidFill>
                  <a:schemeClr val="bg1">
                    <a:lumMod val="75000"/>
                  </a:schemeClr>
                </a:solidFill>
                <a:latin typeface="メイリオ" pitchFamily="50" charset="-128"/>
                <a:ea typeface="メイリオ" pitchFamily="50" charset="-128"/>
                <a:cs typeface="メイリオ" pitchFamily="50" charset="-128"/>
              </a:rPr>
              <a:t>処理の最適化</a:t>
            </a:r>
            <a:endParaRPr kumimoji="1" lang="ja-JP" altLang="en-US" sz="4800" dirty="0">
              <a:solidFill>
                <a:schemeClr val="bg1">
                  <a:lumMod val="75000"/>
                </a:schemeClr>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7</a:t>
            </a:fld>
            <a:endParaRPr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データコンバートあるある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1443030" y="1228729"/>
            <a:ext cx="6257940" cy="1771649"/>
          </a:xfrm>
        </p:spPr>
        <p:txBody>
          <a:bodyPr/>
          <a:lstStyle/>
          <a:p>
            <a:r>
              <a:rPr kumimoji="1" lang="ja-JP" altLang="en-US" dirty="0" smtClean="0">
                <a:latin typeface="メイリオ" pitchFamily="50" charset="-128"/>
                <a:ea typeface="メイリオ" pitchFamily="50" charset="-128"/>
                <a:cs typeface="メイリオ" pitchFamily="50" charset="-128"/>
              </a:rPr>
              <a:t>テクスチャのパスをかきかえる</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キャッシュのパスをかきかえる</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レンダリング先を指定</a:t>
            </a:r>
            <a:r>
              <a:rPr lang="ja-JP" altLang="en-US" dirty="0" smtClean="0">
                <a:latin typeface="メイリオ" pitchFamily="50" charset="-128"/>
                <a:ea typeface="メイリオ" pitchFamily="50" charset="-128"/>
                <a:cs typeface="メイリオ" pitchFamily="50" charset="-128"/>
              </a:rPr>
              <a:t>する</a:t>
            </a:r>
            <a:endParaRPr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8</a:t>
            </a:fld>
            <a:endParaRPr lang="ja-JP" altLang="en-US" dirty="0">
              <a:latin typeface="メイリオ" pitchFamily="50" charset="-128"/>
              <a:ea typeface="メイリオ" pitchFamily="50" charset="-128"/>
              <a:cs typeface="メイリオ" pitchFamily="50" charset="-128"/>
            </a:endParaRPr>
          </a:p>
        </p:txBody>
      </p:sp>
      <p:sp>
        <p:nvSpPr>
          <p:cNvPr id="7" name="コンテンツ プレースホルダー 2"/>
          <p:cNvSpPr txBox="1">
            <a:spLocks/>
          </p:cNvSpPr>
          <p:nvPr/>
        </p:nvSpPr>
        <p:spPr bwMode="auto">
          <a:xfrm>
            <a:off x="609600" y="3500444"/>
            <a:ext cx="8229600" cy="11894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1" lang="ja-JP" altLang="en-US" sz="32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やっていることは同じ</a:t>
            </a:r>
            <a:r>
              <a:rPr kumimoji="1" lang="en-US" altLang="ja-JP" sz="32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ja-JP" altLang="en-US" sz="32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パスの設定をする</a:t>
            </a:r>
            <a:r>
              <a:rPr kumimoji="1" lang="en-US" altLang="ja-JP" sz="32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ja-JP" altLang="en-US" sz="32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でも、それぞれ微妙に方法が違う</a:t>
            </a:r>
            <a:endParaRPr kumimoji="1" lang="en-US" altLang="ja-JP" sz="32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似たような処理の実装</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2143122"/>
            <a:ext cx="8229600" cy="2394352"/>
          </a:xfrm>
        </p:spPr>
        <p:txBody>
          <a:bodyPr/>
          <a:lstStyle/>
          <a:p>
            <a:r>
              <a:rPr lang="ja-JP" altLang="en-US" sz="3000" dirty="0" smtClean="0">
                <a:latin typeface="メイリオ" pitchFamily="50" charset="-128"/>
                <a:ea typeface="メイリオ" pitchFamily="50" charset="-128"/>
                <a:cs typeface="メイリオ" pitchFamily="50" charset="-128"/>
              </a:rPr>
              <a:t>みんなそれぞれ微妙にやり方が違う</a:t>
            </a:r>
            <a:endParaRPr lang="en-US" altLang="ja-JP" sz="3000" dirty="0" smtClean="0">
              <a:latin typeface="メイリオ" pitchFamily="50" charset="-128"/>
              <a:ea typeface="メイリオ" pitchFamily="50" charset="-128"/>
              <a:cs typeface="メイリオ" pitchFamily="50" charset="-128"/>
            </a:endParaRPr>
          </a:p>
          <a:p>
            <a:r>
              <a:rPr kumimoji="1" lang="ja-JP" altLang="en-US" sz="3000" dirty="0" smtClean="0">
                <a:latin typeface="メイリオ" pitchFamily="50" charset="-128"/>
                <a:ea typeface="メイリオ" pitchFamily="50" charset="-128"/>
                <a:cs typeface="メイリオ" pitchFamily="50" charset="-128"/>
              </a:rPr>
              <a:t>対応する形式が増えるとパターンが増える</a:t>
            </a:r>
            <a:endParaRPr kumimoji="1" lang="en-US" altLang="ja-JP" sz="3000" dirty="0" smtClean="0">
              <a:latin typeface="メイリオ" pitchFamily="50" charset="-128"/>
              <a:ea typeface="メイリオ" pitchFamily="50" charset="-128"/>
              <a:cs typeface="メイリオ" pitchFamily="50" charset="-128"/>
            </a:endParaRPr>
          </a:p>
          <a:p>
            <a:r>
              <a:rPr lang="ja-JP" altLang="en-US" sz="3000" dirty="0" smtClean="0">
                <a:latin typeface="メイリオ" pitchFamily="50" charset="-128"/>
                <a:ea typeface="メイリオ" pitchFamily="50" charset="-128"/>
                <a:cs typeface="メイリオ" pitchFamily="50" charset="-128"/>
              </a:rPr>
              <a:t>複雑な挙動のプラグインとか</a:t>
            </a:r>
            <a:endParaRPr lang="en-US" altLang="ja-JP" sz="3000" dirty="0" smtClean="0">
              <a:latin typeface="メイリオ" pitchFamily="50" charset="-128"/>
              <a:ea typeface="メイリオ" pitchFamily="50" charset="-128"/>
              <a:cs typeface="メイリオ" pitchFamily="50" charset="-128"/>
            </a:endParaRPr>
          </a:p>
          <a:p>
            <a:pPr lvl="1"/>
            <a:r>
              <a:rPr lang="en-US" altLang="ja-JP" dirty="0" err="1" smtClean="0">
                <a:latin typeface="メイリオ" pitchFamily="50" charset="-128"/>
                <a:ea typeface="メイリオ" pitchFamily="50" charset="-128"/>
                <a:cs typeface="メイリオ" pitchFamily="50" charset="-128"/>
              </a:rPr>
              <a:t>FumeFX</a:t>
            </a:r>
            <a:r>
              <a:rPr lang="ja-JP" altLang="en-US" dirty="0" smtClean="0">
                <a:latin typeface="メイリオ" pitchFamily="50" charset="-128"/>
                <a:ea typeface="メイリオ" pitchFamily="50" charset="-128"/>
                <a:cs typeface="メイリオ" pitchFamily="50" charset="-128"/>
              </a:rPr>
              <a:t>なんて、モードが</a:t>
            </a:r>
            <a:r>
              <a:rPr lang="ja-JP" altLang="en-US" dirty="0" err="1" smtClean="0">
                <a:latin typeface="メイリオ" pitchFamily="50" charset="-128"/>
                <a:ea typeface="メイリオ" pitchFamily="50" charset="-128"/>
                <a:cs typeface="メイリオ" pitchFamily="50" charset="-128"/>
              </a:rPr>
              <a:t>あるんですょ</a:t>
            </a:r>
            <a:r>
              <a:rPr lang="en-US" altLang="ja-JP" dirty="0" smtClean="0">
                <a:latin typeface="メイリオ" pitchFamily="50" charset="-128"/>
                <a:ea typeface="メイリオ" pitchFamily="50" charset="-128"/>
                <a:cs typeface="メイリオ" pitchFamily="50" charset="-128"/>
              </a:rPr>
              <a:t>?</a:t>
            </a:r>
            <a:endParaRPr lang="ja-JP" altLang="en-US" dirty="0" smtClean="0">
              <a:latin typeface="メイリオ" pitchFamily="50" charset="-128"/>
              <a:ea typeface="メイリオ" pitchFamily="50" charset="-128"/>
              <a:cs typeface="メイリオ" pitchFamily="50" charset="-128"/>
            </a:endParaRPr>
          </a:p>
          <a:p>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9</a:t>
            </a:fld>
            <a:endParaRPr lang="ja-JP" altLang="en-US"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1071552"/>
            <a:ext cx="7143800" cy="830997"/>
          </a:xfrm>
          <a:prstGeom prst="rect">
            <a:avLst/>
          </a:prstGeom>
          <a:solidFill>
            <a:schemeClr val="bg1">
              <a:lumMod val="85000"/>
            </a:schemeClr>
          </a:solidFill>
          <a:ln>
            <a:solidFill>
              <a:schemeClr val="tx1"/>
            </a:solidFill>
          </a:ln>
        </p:spPr>
        <p:txBody>
          <a:bodyPr wrap="square" rtlCol="0">
            <a:spAutoFit/>
          </a:bodyPr>
          <a:lstStyle/>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(node + '.</a:t>
            </a:r>
            <a:r>
              <a:rPr lang="en-US" altLang="ja-JP" sz="1200" dirty="0" err="1" smtClean="0">
                <a:latin typeface="メイリオ" pitchFamily="50" charset="-128"/>
                <a:ea typeface="メイリオ" pitchFamily="50" charset="-128"/>
                <a:cs typeface="メイリオ" pitchFamily="50" charset="-128"/>
              </a:rPr>
              <a:t>fileTextureName</a:t>
            </a:r>
            <a:r>
              <a:rPr lang="en-US" altLang="ja-JP" sz="1200" dirty="0" smtClean="0">
                <a:latin typeface="メイリオ" pitchFamily="50" charset="-128"/>
                <a:ea typeface="メイリオ" pitchFamily="50" charset="-128"/>
                <a:cs typeface="メイリオ" pitchFamily="50" charset="-128"/>
              </a:rPr>
              <a:t>', path, type='string')</a:t>
            </a:r>
          </a:p>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(node + '.Path', </a:t>
            </a:r>
            <a:r>
              <a:rPr lang="en-US" altLang="ja-JP" sz="1200" dirty="0" err="1" smtClean="0">
                <a:latin typeface="メイリオ" pitchFamily="50" charset="-128"/>
                <a:ea typeface="メイリオ" pitchFamily="50" charset="-128"/>
                <a:cs typeface="メイリオ" pitchFamily="50" charset="-128"/>
              </a:rPr>
              <a:t>path.replace</a:t>
            </a:r>
            <a:r>
              <a:rPr lang="en-US" altLang="ja-JP" sz="1200" dirty="0" smtClean="0">
                <a:latin typeface="メイリオ" pitchFamily="50" charset="-128"/>
                <a:ea typeface="メイリオ" pitchFamily="50" charset="-128"/>
                <a:cs typeface="メイリオ" pitchFamily="50" charset="-128"/>
              </a:rPr>
              <a:t>(os.sep, '/'), type='string')</a:t>
            </a:r>
          </a:p>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(node + '.</a:t>
            </a:r>
            <a:r>
              <a:rPr lang="en-US" altLang="ja-JP" sz="1200" dirty="0" err="1" smtClean="0">
                <a:latin typeface="メイリオ" pitchFamily="50" charset="-128"/>
                <a:ea typeface="メイリオ" pitchFamily="50" charset="-128"/>
                <a:cs typeface="メイリオ" pitchFamily="50" charset="-128"/>
              </a:rPr>
              <a:t>cacheFileName</a:t>
            </a:r>
            <a:r>
              <a:rPr lang="en-US" altLang="ja-JP" sz="1200" dirty="0" smtClean="0">
                <a:latin typeface="メイリオ" pitchFamily="50" charset="-128"/>
                <a:ea typeface="メイリオ" pitchFamily="50" charset="-128"/>
                <a:cs typeface="メイリオ" pitchFamily="50" charset="-128"/>
              </a:rPr>
              <a:t>', path, type='string')</a:t>
            </a:r>
          </a:p>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a:t>
            </a:r>
            <a:r>
              <a:rPr lang="en-US" altLang="ja-JP" sz="1200" dirty="0" err="1" smtClean="0">
                <a:latin typeface="メイリオ" pitchFamily="50" charset="-128"/>
                <a:ea typeface="メイリオ" pitchFamily="50" charset="-128"/>
                <a:cs typeface="メイリオ" pitchFamily="50" charset="-128"/>
              </a:rPr>
              <a:t>defaultRenderGlobals.imageFilePrefix</a:t>
            </a:r>
            <a:r>
              <a:rPr lang="en-US" altLang="ja-JP" sz="1200" dirty="0" smtClean="0">
                <a:latin typeface="メイリオ" pitchFamily="50" charset="-128"/>
                <a:ea typeface="メイリオ" pitchFamily="50" charset="-128"/>
                <a:cs typeface="メイリオ" pitchFamily="50" charset="-128"/>
              </a:rPr>
              <a:t>', prefix, type='string')</a:t>
            </a:r>
            <a:endParaRPr kumimoji="1" lang="ja-JP" altLang="en-US" sz="12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194095</TotalTime>
  <Words>1663</Words>
  <Application>Microsoft Office PowerPoint</Application>
  <PresentationFormat>画面に合わせる (16:9)</PresentationFormat>
  <Paragraphs>332</Paragraphs>
  <Slides>38</Slides>
  <Notes>0</Notes>
  <HiddenSlides>0</HiddenSlides>
  <MMClips>0</MMClips>
  <ScaleCrop>false</ScaleCrop>
  <HeadingPairs>
    <vt:vector size="4" baseType="variant">
      <vt:variant>
        <vt:lpstr>テーマ</vt:lpstr>
      </vt:variant>
      <vt:variant>
        <vt:i4>2</vt:i4>
      </vt:variant>
      <vt:variant>
        <vt:lpstr>スライド タイトル</vt:lpstr>
      </vt:variant>
      <vt:variant>
        <vt:i4>38</vt:i4>
      </vt:variant>
    </vt:vector>
  </HeadingPairs>
  <TitlesOfParts>
    <vt:vector size="40" baseType="lpstr">
      <vt:lpstr>デザインの設定</vt:lpstr>
      <vt:lpstr>1_デザインの設定</vt:lpstr>
      <vt:lpstr>一度作ったものは二度と作らない。 効率的なプログラミングをおこなうための技術</vt:lpstr>
      <vt:lpstr>会社紹介</vt:lpstr>
      <vt:lpstr>スライド 3</vt:lpstr>
      <vt:lpstr>資料は丸っと全て公開中</vt:lpstr>
      <vt:lpstr>スライド 5</vt:lpstr>
      <vt:lpstr>効率よくコードを書くためのキモ</vt:lpstr>
      <vt:lpstr>効率よくコードを書くためのキモ</vt:lpstr>
      <vt:lpstr>データコンバートあるある</vt:lpstr>
      <vt:lpstr>似たような処理の実装</vt:lpstr>
      <vt:lpstr>コードのカオス化</vt:lpstr>
      <vt:lpstr>どうやって対応する?</vt:lpstr>
      <vt:lpstr>そんなことを言っても。。。</vt:lpstr>
      <vt:lpstr>共通のインターフェースを定義</vt:lpstr>
      <vt:lpstr>共通のインターフェースを定義</vt:lpstr>
      <vt:lpstr>コード例</vt:lpstr>
      <vt:lpstr>コードの品質を維持するために</vt:lpstr>
      <vt:lpstr>効率よくコードを書くためのキモ</vt:lpstr>
      <vt:lpstr>バグが出た時の対応</vt:lpstr>
      <vt:lpstr>デバッガの活用</vt:lpstr>
      <vt:lpstr>WinPDB</vt:lpstr>
      <vt:lpstr>リモートデバッグ</vt:lpstr>
      <vt:lpstr>リモートデバッグの例</vt:lpstr>
      <vt:lpstr>デモ</vt:lpstr>
      <vt:lpstr>効率よくコードを書くためのキモ</vt:lpstr>
      <vt:lpstr>パフォーマンスチェック</vt:lpstr>
      <vt:lpstr>その改変、効果ありますか?</vt:lpstr>
      <vt:lpstr>Python でのプロファイリング</vt:lpstr>
      <vt:lpstr>プロファイリング結果の分析</vt:lpstr>
      <vt:lpstr>プロファイリング結果の分析</vt:lpstr>
      <vt:lpstr>最適化戦略を立てる</vt:lpstr>
      <vt:lpstr>修正前後で比較する</vt:lpstr>
      <vt:lpstr>ボトルネックの傾向</vt:lpstr>
      <vt:lpstr>環境によるボトルネックの変化</vt:lpstr>
      <vt:lpstr>注意</vt:lpstr>
      <vt:lpstr>プロファイラログ確認ツール</vt:lpstr>
      <vt:lpstr>Tips</vt:lpstr>
      <vt:lpstr>以上、三つ</vt:lpstr>
      <vt:lpstr>ご静聴ありがとうございました</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CEDEC 2009</dc:title>
  <dc:creator>Yoshioka Naoto</dc:creator>
  <cp:lastModifiedBy>Windows ユーザー</cp:lastModifiedBy>
  <cp:revision>7473</cp:revision>
  <dcterms:created xsi:type="dcterms:W3CDTF">2008-10-27T06:26:59Z</dcterms:created>
  <dcterms:modified xsi:type="dcterms:W3CDTF">2014-09-03T13:58:29Z</dcterms:modified>
</cp:coreProperties>
</file>