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15"/>
  </p:notesMasterIdLst>
  <p:handoutMasterIdLst>
    <p:handoutMasterId r:id="rId16"/>
  </p:handoutMasterIdLst>
  <p:sldIdLst>
    <p:sldId id="256" r:id="rId3"/>
    <p:sldId id="258" r:id="rId4"/>
    <p:sldId id="260" r:id="rId5"/>
    <p:sldId id="261" r:id="rId6"/>
    <p:sldId id="262" r:id="rId7"/>
    <p:sldId id="263" r:id="rId8"/>
    <p:sldId id="264" r:id="rId9"/>
    <p:sldId id="265" r:id="rId10"/>
    <p:sldId id="267" r:id="rId11"/>
    <p:sldId id="268" r:id="rId12"/>
    <p:sldId id="266" r:id="rId13"/>
    <p:sldId id="259" r:id="rId14"/>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ja-JP" altLang="en-US" sz="2800" dirty="0" smtClean="0">
                <a:latin typeface="メイリオ" pitchFamily="50" charset="-128"/>
                <a:ea typeface="メイリオ" pitchFamily="50" charset="-128"/>
                <a:cs typeface="メイリオ" pitchFamily="50" charset="-128"/>
              </a:rPr>
              <a:t>。</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a:t>
            </a:r>
            <a:r>
              <a:rPr lang="ja-JP" altLang="en-US" sz="2800" dirty="0" smtClean="0">
                <a:latin typeface="メイリオ" pitchFamily="50" charset="-128"/>
                <a:ea typeface="メイリオ" pitchFamily="50" charset="-128"/>
                <a:cs typeface="メイリオ" pitchFamily="50" charset="-128"/>
              </a:rPr>
              <a:t>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891910"/>
            <a:ext cx="8229600" cy="2751542"/>
          </a:xfrm>
        </p:spPr>
        <p:txBody>
          <a:bodyPr/>
          <a:lstStyle/>
          <a:p>
            <a:r>
              <a:rPr lang="ja-JP" altLang="en-US" sz="2400" dirty="0" smtClean="0">
                <a:latin typeface="メイリオ" pitchFamily="50" charset="-128"/>
                <a:ea typeface="メイリオ" pitchFamily="50" charset="-128"/>
                <a:cs typeface="メイリオ" pitchFamily="50" charset="-128"/>
              </a:rPr>
              <a:t>テスト</a:t>
            </a:r>
            <a:r>
              <a:rPr lang="ja-JP" altLang="en-US" sz="2400" dirty="0" smtClean="0">
                <a:latin typeface="メイリオ" pitchFamily="50" charset="-128"/>
                <a:ea typeface="メイリオ" pitchFamily="50" charset="-128"/>
                <a:cs typeface="メイリオ" pitchFamily="50" charset="-128"/>
              </a:rPr>
              <a:t>を行った環境では </a:t>
            </a:r>
            <a:r>
              <a:rPr lang="en-US" altLang="ja-JP" sz="2400" dirty="0" err="1" smtClean="0">
                <a:latin typeface="メイリオ" pitchFamily="50" charset="-128"/>
                <a:ea typeface="メイリオ" pitchFamily="50" charset="-128"/>
                <a:cs typeface="メイリオ" pitchFamily="50" charset="-128"/>
              </a:rPr>
              <a:t>nt.stat</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の速度は十分に速くて大した時間を消費して</a:t>
            </a:r>
            <a:r>
              <a:rPr lang="ja-JP" altLang="en-US" sz="2400" dirty="0" smtClean="0">
                <a:latin typeface="メイリオ" pitchFamily="50" charset="-128"/>
                <a:ea typeface="メイリオ" pitchFamily="50" charset="-128"/>
                <a:cs typeface="メイリオ" pitchFamily="50" charset="-128"/>
              </a:rPr>
              <a:t>いない</a:t>
            </a:r>
            <a:endParaRPr lang="en-US" altLang="ja-JP" sz="2400" dirty="0" smtClean="0">
              <a:latin typeface="メイリオ" pitchFamily="50" charset="-128"/>
              <a:ea typeface="メイリオ" pitchFamily="50" charset="-128"/>
              <a:cs typeface="メイリオ" pitchFamily="50" charset="-128"/>
            </a:endParaRPr>
          </a:p>
          <a:p>
            <a:r>
              <a:rPr lang="en-US" altLang="ja-JP" sz="2400" dirty="0" err="1" smtClean="0">
                <a:latin typeface="メイリオ" pitchFamily="50" charset="-128"/>
                <a:ea typeface="メイリオ" pitchFamily="50" charset="-128"/>
                <a:cs typeface="メイリオ" pitchFamily="50" charset="-128"/>
              </a:rPr>
              <a:t>nt.stat</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の一回あたりの呼び出し時間は </a:t>
            </a:r>
            <a:r>
              <a:rPr lang="en-US" altLang="ja-JP" sz="2400" dirty="0" smtClean="0">
                <a:latin typeface="メイリオ" pitchFamily="50" charset="-128"/>
                <a:ea typeface="メイリオ" pitchFamily="50" charset="-128"/>
                <a:cs typeface="メイリオ" pitchFamily="50" charset="-128"/>
              </a:rPr>
              <a:t>3ms</a:t>
            </a:r>
            <a:endParaRPr lang="ja-JP" altLang="en-US"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ネットワークドライブ</a:t>
            </a:r>
            <a:r>
              <a:rPr lang="ja-JP" altLang="en-US" sz="2400" dirty="0" smtClean="0">
                <a:latin typeface="メイリオ" pitchFamily="50" charset="-128"/>
                <a:ea typeface="メイリオ" pitchFamily="50" charset="-128"/>
                <a:cs typeface="メイリオ" pitchFamily="50" charset="-128"/>
              </a:rPr>
              <a:t>に対して</a:t>
            </a:r>
            <a:r>
              <a:rPr lang="ja-JP" altLang="en-US" sz="2400" dirty="0" smtClean="0">
                <a:latin typeface="メイリオ" pitchFamily="50" charset="-128"/>
                <a:ea typeface="メイリオ" pitchFamily="50" charset="-128"/>
                <a:cs typeface="メイリオ" pitchFamily="50" charset="-128"/>
              </a:rPr>
              <a:t>アクセスして呼び出し毎に </a:t>
            </a:r>
            <a:r>
              <a:rPr lang="en-US" altLang="ja-JP" sz="2400" dirty="0" smtClean="0">
                <a:latin typeface="メイリオ" pitchFamily="50" charset="-128"/>
                <a:ea typeface="メイリオ" pitchFamily="50" charset="-128"/>
                <a:cs typeface="メイリオ" pitchFamily="50" charset="-128"/>
              </a:rPr>
              <a:t>30ms </a:t>
            </a:r>
            <a:r>
              <a:rPr lang="ja-JP" altLang="en-US" sz="2400" dirty="0" smtClean="0">
                <a:latin typeface="メイリオ" pitchFamily="50" charset="-128"/>
                <a:ea typeface="メイリオ" pitchFamily="50" charset="-128"/>
                <a:cs typeface="メイリオ" pitchFamily="50" charset="-128"/>
              </a:rPr>
              <a:t>かかるとするとトータルで </a:t>
            </a:r>
            <a:r>
              <a:rPr lang="en-US" altLang="ja-JP" sz="2400" dirty="0" smtClean="0">
                <a:latin typeface="メイリオ" pitchFamily="50" charset="-128"/>
                <a:ea typeface="メイリオ" pitchFamily="50" charset="-128"/>
                <a:cs typeface="メイリオ" pitchFamily="50" charset="-128"/>
              </a:rPr>
              <a:t>24.6 </a:t>
            </a:r>
            <a:r>
              <a:rPr lang="ja-JP" altLang="en-US" sz="2400" dirty="0" smtClean="0">
                <a:latin typeface="メイリオ" pitchFamily="50" charset="-128"/>
                <a:ea typeface="メイリオ" pitchFamily="50" charset="-128"/>
                <a:cs typeface="メイリオ" pitchFamily="50" charset="-128"/>
              </a:rPr>
              <a:t>秒</a:t>
            </a:r>
            <a:r>
              <a:rPr lang="ja-JP" altLang="en-US" sz="2400" dirty="0" smtClean="0">
                <a:latin typeface="メイリオ" pitchFamily="50" charset="-128"/>
                <a:ea typeface="メイリオ" pitchFamily="50" charset="-128"/>
                <a:cs typeface="メイリオ" pitchFamily="50" charset="-128"/>
              </a:rPr>
              <a:t>かかる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a:t>
            </a:r>
            <a:r>
              <a:rPr lang="ja-JP" altLang="en-US" sz="2400" dirty="0" smtClean="0">
                <a:latin typeface="メイリオ" pitchFamily="50" charset="-128"/>
                <a:ea typeface="メイリオ" pitchFamily="50" charset="-128"/>
                <a:cs typeface="メイリオ" pitchFamily="50" charset="-128"/>
              </a:rPr>
              <a:t>の実行時間もほぼ倍になって</a:t>
            </a:r>
            <a:r>
              <a:rPr lang="ja-JP" altLang="en-US" sz="2400" dirty="0" smtClean="0">
                <a:latin typeface="メイリオ" pitchFamily="50" charset="-128"/>
                <a:ea typeface="メイリオ" pitchFamily="50" charset="-128"/>
                <a:cs typeface="メイリオ" pitchFamily="50" charset="-128"/>
              </a:rPr>
              <a:t>しまう</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14348" y="1428742"/>
            <a:ext cx="7143800" cy="276999"/>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983    2.458    0.003    2.458    0.003 {</a:t>
            </a:r>
            <a:r>
              <a:rPr lang="en-US" sz="1200" dirty="0" err="1" smtClean="0">
                <a:latin typeface="メイリオ" pitchFamily="50" charset="-128"/>
                <a:ea typeface="メイリオ" pitchFamily="50" charset="-128"/>
                <a:cs typeface="メイリオ" pitchFamily="50" charset="-128"/>
              </a:rPr>
              <a:t>nt.stat</a:t>
            </a:r>
            <a:r>
              <a:rPr lang="en-US"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928676"/>
            <a:ext cx="8229600" cy="4905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latin typeface="メイリオ" pitchFamily="50" charset="-128"/>
                <a:ea typeface="メイリオ" pitchFamily="50" charset="-128"/>
                <a:cs typeface="メイリオ" pitchFamily="50" charset="-128"/>
              </a:rPr>
              <a:t>おねえちゃん</a:t>
            </a:r>
            <a:r>
              <a:rPr lang="ja-JP" altLang="en-US" sz="2000" dirty="0" smtClean="0">
                <a:latin typeface="メイリオ" pitchFamily="50" charset="-128"/>
                <a:ea typeface="メイリオ" pitchFamily="50" charset="-128"/>
                <a:cs typeface="メイリオ" pitchFamily="50" charset="-128"/>
              </a:rPr>
              <a:t>の髪はとても黒くて綺麗です</a:t>
            </a:r>
            <a:endParaRPr lang="en-US" altLang="ja-JP" sz="20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櫛に</a:t>
            </a:r>
            <a:r>
              <a:rPr lang="ja-JP" altLang="en-US" sz="2000" dirty="0" err="1" smtClean="0">
                <a:latin typeface="メイリオ" pitchFamily="50" charset="-128"/>
                <a:ea typeface="メイリオ" pitchFamily="50" charset="-128"/>
                <a:cs typeface="メイリオ" pitchFamily="50" charset="-128"/>
              </a:rPr>
              <a:t>ながるる黒髪の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おごりの春のうつくしきかな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a:t>
            </a:r>
            <a:r>
              <a:rPr kumimoji="1" lang="ja-JP" altLang="en-US" sz="2600" dirty="0" smtClean="0">
                <a:latin typeface="メイリオ" pitchFamily="50" charset="-128"/>
                <a:ea typeface="メイリオ" pitchFamily="50" charset="-128"/>
                <a:cs typeface="メイリオ" pitchFamily="50" charset="-128"/>
              </a:rPr>
              <a:t>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a:t>
            </a:r>
            <a:r>
              <a:rPr lang="ja-JP" altLang="en-US" sz="4000" dirty="0" smtClean="0">
                <a:solidFill>
                  <a:schemeClr val="tx1"/>
                </a:solidFill>
                <a:latin typeface="メイリオ" pitchFamily="50" charset="-128"/>
                <a:ea typeface="メイリオ" pitchFamily="50" charset="-128"/>
                <a:cs typeface="メイリオ" pitchFamily="50" charset="-128"/>
              </a:rPr>
              <a:t>の</a:t>
            </a:r>
            <a:r>
              <a:rPr lang="ja-JP" altLang="en-US" sz="4000" dirty="0" smtClean="0">
                <a:solidFill>
                  <a:schemeClr val="tx1"/>
                </a:solidFill>
                <a:latin typeface="メイリオ" pitchFamily="50" charset="-128"/>
                <a:ea typeface="メイリオ" pitchFamily="50" charset="-128"/>
                <a:cs typeface="メイリオ" pitchFamily="50" charset="-128"/>
              </a:rPr>
              <a:t>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grpSp>
        <p:nvGrpSpPr>
          <p:cNvPr id="13" name="グループ化 12"/>
          <p:cNvGrpSpPr/>
          <p:nvPr/>
        </p:nvGrpSpPr>
        <p:grpSpPr>
          <a:xfrm>
            <a:off x="214282" y="1079880"/>
            <a:ext cx="8143932" cy="3277820"/>
            <a:chOff x="214282" y="768856"/>
            <a:chExt cx="8143932" cy="3277820"/>
          </a:xfrm>
        </p:grpSpPr>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latin typeface="メイリオ" pitchFamily="50" charset="-128"/>
                  <a:ea typeface="メイリオ" pitchFamily="50" charset="-128"/>
                  <a:cs typeface="メイリオ" pitchFamily="50" charset="-128"/>
                </a:rPr>
                <a:t>D:\</a:t>
              </a:r>
              <a:r>
                <a:rPr lang="en-US" sz="900" dirty="0" smtClean="0">
                  <a:latin typeface="メイリオ" pitchFamily="50" charset="-128"/>
                  <a:ea typeface="メイリオ" pitchFamily="50" charset="-128"/>
                  <a:cs typeface="メイリオ" pitchFamily="50" charset="-128"/>
                </a:rPr>
                <a:t>chiyama&gt;python </a:t>
              </a:r>
              <a:r>
                <a:rPr lang="en-US" sz="900" dirty="0" smtClean="0">
                  <a:latin typeface="メイリオ" pitchFamily="50" charset="-128"/>
                  <a:ea typeface="メイリオ" pitchFamily="50" charset="-128"/>
                  <a:cs typeface="メイリオ" pitchFamily="50" charset="-128"/>
                </a:rPr>
                <a:t>testDirectoryDefs.py</a:t>
              </a:r>
            </a:p>
            <a:p>
              <a:r>
                <a:rPr lang="en-US" sz="900" dirty="0" smtClean="0">
                  <a:latin typeface="メイリオ" pitchFamily="50" charset="-128"/>
                  <a:ea typeface="メイリオ" pitchFamily="50" charset="-128"/>
                  <a:cs typeface="メイリオ" pitchFamily="50" charset="-128"/>
                </a:rPr>
                <a:t>         11190417 function calls (11057225 primitive calls) in </a:t>
              </a:r>
              <a:r>
                <a:rPr lang="en-US" sz="900" b="1" dirty="0" smtClean="0">
                  <a:solidFill>
                    <a:srgbClr val="FF0000"/>
                  </a:solidFill>
                  <a:latin typeface="メイリオ" pitchFamily="50" charset="-128"/>
                  <a:ea typeface="メイリオ" pitchFamily="50" charset="-128"/>
                  <a:cs typeface="メイリオ" pitchFamily="50" charset="-128"/>
                </a:rPr>
                <a:t>28.010 CPU seconds</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Ordered by: standard name</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ncalls</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tottime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cumtime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filename:lineno</a:t>
              </a:r>
              <a:r>
                <a:rPr lang="en-US" sz="900" dirty="0" smtClean="0">
                  <a:latin typeface="メイリオ" pitchFamily="50" charset="-128"/>
                  <a:ea typeface="メイリオ" pitchFamily="50" charset="-128"/>
                  <a:cs typeface="メイリオ" pitchFamily="50" charset="-128"/>
                </a:rPr>
                <a:t>(function)</a:t>
              </a:r>
            </a:p>
            <a:p>
              <a:r>
                <a:rPr lang="en-US" sz="900" dirty="0" smtClean="0">
                  <a:latin typeface="メイリオ" pitchFamily="50" charset="-128"/>
                  <a:ea typeface="メイリオ" pitchFamily="50" charset="-128"/>
                  <a:cs typeface="メイリオ" pitchFamily="50" charset="-128"/>
                </a:rPr>
                <a:t>        1    0.000    0.000    0.000    0.000 &lt;string&gt;:1(&lt;module&gt;)</a:t>
              </a:r>
            </a:p>
            <a:p>
              <a:r>
                <a:rPr lang="en-US" sz="900" dirty="0" smtClean="0">
                  <a:latin typeface="メイリオ" pitchFamily="50" charset="-128"/>
                  <a:ea typeface="メイリオ" pitchFamily="50" charset="-128"/>
                  <a:cs typeface="メイリオ" pitchFamily="50" charset="-128"/>
                </a:rPr>
                <a:t>       84    0.003    0.000   27.492    0.327 DirectoryDefs.py:1033(</a:t>
              </a:r>
              <a:r>
                <a:rPr lang="en-US" sz="900" dirty="0" err="1" smtClean="0">
                  <a:latin typeface="メイリオ" pitchFamily="50" charset="-128"/>
                  <a:ea typeface="メイリオ" pitchFamily="50" charset="-128"/>
                  <a:cs typeface="メイリオ" pitchFamily="50" charset="-128"/>
                </a:rPr>
                <a:t>filterNames</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36    0.000    0.000    0.000    0.000 DirectoryDefs.py:1066(Get)</a:t>
              </a:r>
            </a:p>
            <a:p>
              <a:r>
                <a:rPr lang="en-US" sz="900" dirty="0" smtClean="0">
                  <a:latin typeface="メイリオ" pitchFamily="50" charset="-128"/>
                  <a:ea typeface="メイリオ" pitchFamily="50" charset="-128"/>
                  <a:cs typeface="メイリオ" pitchFamily="50" charset="-128"/>
                </a:rPr>
                <a:t>      261    0.002    0.000    0.006    0.000 DirectoryDefs.py:121(</a:t>
              </a:r>
              <a:r>
                <a:rPr lang="en-US" sz="900" dirty="0" err="1" smtClean="0">
                  <a:latin typeface="メイリオ" pitchFamily="50" charset="-128"/>
                  <a:ea typeface="メイリオ" pitchFamily="50" charset="-128"/>
                  <a:cs typeface="メイリオ" pitchFamily="50" charset="-128"/>
                </a:rPr>
                <a:t>getChild</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855    0.004    0.000    0.004    0.000 DirectoryDefs.py:132(_</a:t>
              </a:r>
              <a:r>
                <a:rPr lang="en-US" sz="900" dirty="0" err="1" smtClean="0">
                  <a:latin typeface="メイリオ" pitchFamily="50" charset="-128"/>
                  <a:ea typeface="メイリオ" pitchFamily="50" charset="-128"/>
                  <a:cs typeface="メイリオ" pitchFamily="50" charset="-128"/>
                </a:rPr>
                <a:t>getSomeChildren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0.002    0.000 DirectoryDefs.py:157(</a:t>
              </a:r>
              <a:r>
                <a:rPr lang="en-US" sz="900" dirty="0" err="1" smtClean="0">
                  <a:latin typeface="メイリオ" pitchFamily="50" charset="-128"/>
                  <a:ea typeface="メイリオ" pitchFamily="50" charset="-128"/>
                  <a:cs typeface="メイリオ" pitchFamily="50" charset="-128"/>
                </a:rPr>
                <a:t>getRequiredChildren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DirectoryDefs.py:161(</a:t>
              </a:r>
              <a:r>
                <a:rPr lang="en-US" sz="900" dirty="0" err="1" smtClean="0">
                  <a:latin typeface="メイリオ" pitchFamily="50" charset="-128"/>
                  <a:ea typeface="メイリオ" pitchFamily="50" charset="-128"/>
                  <a:cs typeface="メイリオ" pitchFamily="50" charset="-128"/>
                </a:rPr>
                <a:t>getOptionalChildren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DirectoryDefs.py:165(</a:t>
              </a:r>
              <a:r>
                <a:rPr lang="en-US" sz="900" dirty="0" err="1" smtClean="0">
                  <a:latin typeface="メイリオ" pitchFamily="50" charset="-128"/>
                  <a:ea typeface="メイリオ" pitchFamily="50" charset="-128"/>
                  <a:cs typeface="メイリオ" pitchFamily="50" charset="-128"/>
                </a:rPr>
                <a:t>getUnknownChildren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12    0.000    0.000    0.001    0.000 DirectoryDefs.py:169(</a:t>
              </a:r>
              <a:r>
                <a:rPr lang="en-US" sz="900" dirty="0" err="1" smtClean="0">
                  <a:latin typeface="メイリオ" pitchFamily="50" charset="-128"/>
                  <a:ea typeface="メイリオ" pitchFamily="50" charset="-128"/>
                  <a:cs typeface="メイリオ" pitchFamily="50" charset="-128"/>
                </a:rPr>
                <a:t>getChildren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261    0.001    0.000    0.001    0.000 DirectoryDefs.py:206(_</a:t>
              </a:r>
              <a:r>
                <a:rPr lang="en-US" sz="900" dirty="0" err="1" smtClean="0">
                  <a:latin typeface="メイリオ" pitchFamily="50" charset="-128"/>
                  <a:ea typeface="メイリオ" pitchFamily="50" charset="-128"/>
                  <a:cs typeface="メイリオ" pitchFamily="50" charset="-128"/>
                </a:rPr>
                <a:t>addElement</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24    0.004    0.000   27.544    1.148 DirectoryDefs.py:219(</a:t>
              </a:r>
              <a:r>
                <a:rPr lang="en-US" sz="900" dirty="0" err="1" smtClean="0">
                  <a:latin typeface="メイリオ" pitchFamily="50" charset="-128"/>
                  <a:ea typeface="メイリオ" pitchFamily="50" charset="-128"/>
                  <a:cs typeface="メイリオ" pitchFamily="50" charset="-128"/>
                </a:rPr>
                <a:t>addChildren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a:t>
              </a:r>
              <a:r>
                <a:rPr lang="ja-JP" altLang="en-US" sz="900" dirty="0" smtClean="0">
                  <a:latin typeface="メイリオ" pitchFamily="50" charset="-128"/>
                  <a:ea typeface="メイリオ" pitchFamily="50" charset="-128"/>
                  <a:cs typeface="メイリオ" pitchFamily="50" charset="-128"/>
                </a:rPr>
                <a:t>中略</a:t>
              </a:r>
              <a:r>
                <a:rPr lang="en-US" altLang="ja-JP" sz="900" dirty="0" smtClean="0">
                  <a:latin typeface="メイリオ" pitchFamily="50" charset="-128"/>
                  <a:ea typeface="メイリオ" pitchFamily="50" charset="-128"/>
                  <a:cs typeface="メイリオ" pitchFamily="50" charset="-128"/>
                </a:rPr>
                <a:t>)</a:t>
              </a:r>
            </a:p>
            <a:p>
              <a:r>
                <a:rPr lang="en-US" altLang="ja-JP" sz="900" dirty="0" smtClean="0">
                  <a:latin typeface="メイリオ" pitchFamily="50" charset="-128"/>
                  <a:ea typeface="メイリオ" pitchFamily="50" charset="-128"/>
                  <a:cs typeface="メイリオ" pitchFamily="50" charset="-128"/>
                </a:rPr>
                <a:t>      744    0.003    0.000   25.210    0.034 </a:t>
              </a:r>
              <a:r>
                <a:rPr lang="en-US" sz="900" dirty="0" smtClean="0">
                  <a:latin typeface="メイリオ" pitchFamily="50" charset="-128"/>
                  <a:ea typeface="メイリオ" pitchFamily="50" charset="-128"/>
                  <a:cs typeface="メイリオ" pitchFamily="50" charset="-128"/>
                </a:rPr>
                <a:t>Project.py:349(</a:t>
              </a:r>
              <a:r>
                <a:rPr lang="en-US" sz="900" dirty="0" err="1" smtClean="0">
                  <a:latin typeface="メイリオ" pitchFamily="50" charset="-128"/>
                  <a:ea typeface="メイリオ" pitchFamily="50" charset="-128"/>
                  <a:cs typeface="メイリオ" pitchFamily="50" charset="-128"/>
                </a:rPr>
                <a:t>getAbsPathByNode</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732    0.024    0.000   24.842    0.034 Project.py:353(</a:t>
              </a:r>
              <a:r>
                <a:rPr lang="en-US" sz="900" dirty="0" err="1" smtClean="0">
                  <a:latin typeface="メイリオ" pitchFamily="50" charset="-128"/>
                  <a:ea typeface="メイリオ" pitchFamily="50" charset="-128"/>
                  <a:cs typeface="メイリオ" pitchFamily="50" charset="-128"/>
                </a:rPr>
                <a:t>getAbsPath</a:t>
              </a:r>
              <a:r>
                <a:rPr lang="en-US" sz="900" dirty="0" smtClean="0">
                  <a:latin typeface="メイリオ" pitchFamily="50" charset="-128"/>
                  <a:ea typeface="メイリオ" pitchFamily="50" charset="-128"/>
                  <a:cs typeface="メイリオ" pitchFamily="50" charset="-128"/>
                </a:rPr>
                <a:t>)</a:t>
              </a:r>
            </a:p>
            <a:p>
              <a:r>
                <a:rPr lang="en-US" sz="900" b="1" dirty="0" smtClean="0">
                  <a:solidFill>
                    <a:srgbClr val="FF0000"/>
                  </a:solidFill>
                  <a:latin typeface="メイリオ" pitchFamily="50" charset="-128"/>
                  <a:ea typeface="メイリオ" pitchFamily="50" charset="-128"/>
                  <a:cs typeface="メイリオ" pitchFamily="50" charset="-128"/>
                </a:rPr>
                <a:t>98256/16376    1.432    0.000   22.201    0.001 Project.py:90(</a:t>
              </a:r>
              <a:r>
                <a:rPr lang="en-US" sz="900" b="1" dirty="0" err="1" smtClean="0">
                  <a:solidFill>
                    <a:srgbClr val="FF0000"/>
                  </a:solidFill>
                  <a:latin typeface="メイリオ" pitchFamily="50" charset="-128"/>
                  <a:ea typeface="メイリオ" pitchFamily="50" charset="-128"/>
                  <a:cs typeface="メイリオ" pitchFamily="50" charset="-128"/>
                </a:rPr>
                <a:t>getInfo</a:t>
              </a:r>
              <a:r>
                <a:rPr lang="en-US" sz="900" b="1" dirty="0" smtClean="0">
                  <a:solidFill>
                    <a:srgbClr val="FF0000"/>
                  </a:solidFill>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32796    0.278    0.000    0.278    0.000 ProjectInfoManager.py:132(Get)</a:t>
              </a:r>
            </a:p>
            <a:p>
              <a:r>
                <a:rPr lang="en-US" sz="900" dirty="0" smtClean="0">
                  <a:latin typeface="メイリオ" pitchFamily="50" charset="-128"/>
                  <a:ea typeface="メイリオ" pitchFamily="50" charset="-128"/>
                  <a:cs typeface="メイリオ" pitchFamily="50" charset="-128"/>
                </a:rPr>
                <a:t>    32796    0.599    0.000    0.600    0.000 ProjectInfoManager.py:64(</a:t>
              </a:r>
              <a:r>
                <a:rPr lang="en-US" sz="900" dirty="0" err="1" smtClean="0">
                  <a:latin typeface="メイリオ" pitchFamily="50" charset="-128"/>
                  <a:ea typeface="メイリオ" pitchFamily="50" charset="-128"/>
                  <a:cs typeface="メイリオ" pitchFamily="50" charset="-128"/>
                </a:rPr>
                <a:t>getProject</a:t>
              </a:r>
              <a:r>
                <a:rPr lang="en-US" sz="900" dirty="0" smtClean="0">
                  <a:latin typeface="メイリオ" pitchFamily="50" charset="-128"/>
                  <a:ea typeface="メイリオ"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357818" y="3117982"/>
              <a:ext cx="3000396" cy="525338"/>
            </a:xfrm>
            <a:prstGeom prst="wedgeRectCallout">
              <a:avLst>
                <a:gd name="adj1" fmla="val -55330"/>
                <a:gd name="adj2" fmla="val 40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a:t>
              </a:r>
              <a:r>
                <a:rPr lang="ja-JP" altLang="en-US" sz="1600" dirty="0" smtClean="0">
                  <a:latin typeface="メイリオ" pitchFamily="50" charset="-128"/>
                  <a:ea typeface="メイリオ" pitchFamily="50" charset="-128"/>
                  <a:cs typeface="メイリオ" pitchFamily="50" charset="-128"/>
                </a:rPr>
                <a:t>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214282" y="2571750"/>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a:t>
              </a:r>
              <a:r>
                <a:rPr lang="ja-JP" altLang="en-US" sz="1600" dirty="0" smtClean="0">
                  <a:latin typeface="メイリオ" pitchFamily="50" charset="-128"/>
                  <a:ea typeface="メイリオ" pitchFamily="50" charset="-128"/>
                  <a:cs typeface="メイリオ" pitchFamily="50" charset="-128"/>
                </a:rPr>
                <a:t>回呼ばれて</a:t>
              </a:r>
              <a:r>
                <a:rPr lang="ja-JP" altLang="en-US" sz="1600" dirty="0" smtClean="0">
                  <a:latin typeface="メイリオ" pitchFamily="50" charset="-128"/>
                  <a:ea typeface="メイリオ" pitchFamily="50" charset="-128"/>
                  <a:cs typeface="メイリオ" pitchFamily="50" charset="-128"/>
                </a:rPr>
                <a:t>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処理全体で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で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秒費やして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一回当たりの実行時間はたいしたことないが、約 </a:t>
            </a:r>
            <a:r>
              <a:rPr lang="en-US" altLang="ja-JP" sz="2800" dirty="0" smtClean="0">
                <a:latin typeface="メイリオ" pitchFamily="50" charset="-128"/>
                <a:ea typeface="メイリオ" pitchFamily="50" charset="-128"/>
                <a:cs typeface="メイリオ" pitchFamily="50" charset="-128"/>
              </a:rPr>
              <a:t>10 </a:t>
            </a:r>
            <a:r>
              <a:rPr lang="ja-JP" altLang="en-US" sz="2800" dirty="0" smtClean="0">
                <a:latin typeface="メイリオ" pitchFamily="50" charset="-128"/>
                <a:ea typeface="メイリオ" pitchFamily="50" charset="-128"/>
                <a:cs typeface="メイリオ" pitchFamily="50" charset="-128"/>
              </a:rPr>
              <a:t>万</a:t>
            </a:r>
            <a:r>
              <a:rPr lang="ja-JP" altLang="en-US" sz="2800" dirty="0" smtClean="0">
                <a:latin typeface="メイリオ" pitchFamily="50" charset="-128"/>
                <a:ea typeface="メイリオ" pitchFamily="50" charset="-128"/>
                <a:cs typeface="メイリオ" pitchFamily="50" charset="-128"/>
              </a:rPr>
              <a:t>回呼ばれて</a:t>
            </a:r>
            <a:r>
              <a:rPr lang="ja-JP" altLang="en-US" sz="2800" dirty="0" smtClean="0">
                <a:latin typeface="メイリオ" pitchFamily="50" charset="-128"/>
                <a:ea typeface="メイリオ" pitchFamily="50" charset="-128"/>
                <a:cs typeface="メイリオ" pitchFamily="50" charset="-128"/>
              </a:rPr>
              <a:t>いる</a:t>
            </a:r>
            <a:endParaRPr lang="en-US" altLang="ja-JP" sz="2800" dirty="0" smtClean="0">
              <a:latin typeface="メイリオ" pitchFamily="50" charset="-128"/>
              <a:ea typeface="メイリオ" pitchFamily="50" charset="-128"/>
              <a:cs typeface="メイリオ" pitchFamily="50" charset="-128"/>
            </a:endParaRPr>
          </a:p>
          <a:p>
            <a:r>
              <a:rPr lang="en-US" altLang="ja-JP" sz="2800" dirty="0" err="1" smtClean="0">
                <a:latin typeface="メイリオ" pitchFamily="50" charset="-128"/>
                <a:ea typeface="メイリオ" pitchFamily="50" charset="-128"/>
                <a:cs typeface="メイリオ" pitchFamily="50" charset="-128"/>
              </a:rPr>
              <a:t>getInfo</a:t>
            </a:r>
            <a:r>
              <a:rPr lang="en-US" altLang="ja-JP" sz="2800" dirty="0" smtClean="0">
                <a:latin typeface="メイリオ" pitchFamily="50" charset="-128"/>
                <a:ea typeface="メイリオ" pitchFamily="50" charset="-128"/>
                <a:cs typeface="メイリオ" pitchFamily="50" charset="-128"/>
              </a:rPr>
              <a:t>() </a:t>
            </a:r>
            <a:r>
              <a:rPr lang="ja-JP" altLang="en-US" sz="2800" dirty="0" smtClean="0">
                <a:latin typeface="メイリオ" pitchFamily="50" charset="-128"/>
                <a:ea typeface="メイリオ" pitchFamily="50" charset="-128"/>
                <a:cs typeface="メイリオ" pitchFamily="50" charset="-128"/>
              </a:rPr>
              <a:t>の呼び出しを</a:t>
            </a:r>
            <a:r>
              <a:rPr lang="en-US" altLang="ja-JP" sz="2800" dirty="0" smtClean="0">
                <a:latin typeface="メイリオ" pitchFamily="50" charset="-128"/>
                <a:ea typeface="メイリオ" pitchFamily="50" charset="-128"/>
                <a:cs typeface="メイリオ" pitchFamily="50" charset="-128"/>
              </a:rPr>
              <a:t>1/10 </a:t>
            </a:r>
            <a:r>
              <a:rPr lang="ja-JP" altLang="en-US" sz="2800" dirty="0" smtClean="0">
                <a:latin typeface="メイリオ" pitchFamily="50" charset="-128"/>
                <a:ea typeface="メイリオ" pitchFamily="50" charset="-128"/>
                <a:cs typeface="メイリオ" pitchFamily="50" charset="-128"/>
              </a:rPr>
              <a:t>に減らすことができればこの部分は </a:t>
            </a:r>
            <a:r>
              <a:rPr lang="en-US" altLang="ja-JP" sz="2800" dirty="0" smtClean="0">
                <a:latin typeface="メイリオ" pitchFamily="50" charset="-128"/>
                <a:ea typeface="メイリオ" pitchFamily="50" charset="-128"/>
                <a:cs typeface="メイリオ" pitchFamily="50" charset="-128"/>
              </a:rPr>
              <a:t>2.2 </a:t>
            </a:r>
            <a:r>
              <a:rPr lang="ja-JP" altLang="en-US" sz="2800" dirty="0" smtClean="0">
                <a:latin typeface="メイリオ" pitchFamily="50" charset="-128"/>
                <a:ea typeface="メイリオ" pitchFamily="50" charset="-128"/>
                <a:cs typeface="メイリオ" pitchFamily="50" charset="-128"/>
              </a:rPr>
              <a:t>秒となる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全体では </a:t>
            </a:r>
            <a:r>
              <a:rPr lang="en-US" altLang="ja-JP" sz="2800" dirty="0" smtClean="0">
                <a:latin typeface="メイリオ" pitchFamily="50" charset="-128"/>
                <a:ea typeface="メイリオ" pitchFamily="50" charset="-128"/>
                <a:cs typeface="メイリオ" pitchFamily="50" charset="-128"/>
              </a:rPr>
              <a:t>28 </a:t>
            </a:r>
            <a:r>
              <a:rPr lang="ja-JP" altLang="en-US" sz="2800" dirty="0" smtClean="0">
                <a:latin typeface="メイリオ" pitchFamily="50" charset="-128"/>
                <a:ea typeface="メイリオ" pitchFamily="50" charset="-128"/>
                <a:cs typeface="メイリオ" pitchFamily="50" charset="-128"/>
              </a:rPr>
              <a:t>秒→ </a:t>
            </a:r>
            <a:r>
              <a:rPr lang="en-US" altLang="ja-JP" sz="2800" dirty="0" smtClean="0">
                <a:latin typeface="メイリオ" pitchFamily="50" charset="-128"/>
                <a:ea typeface="メイリオ" pitchFamily="50" charset="-128"/>
                <a:cs typeface="メイリオ" pitchFamily="50" charset="-128"/>
              </a:rPr>
              <a:t>8.8</a:t>
            </a:r>
            <a:r>
              <a:rPr lang="ja-JP" altLang="en-US" sz="2800" dirty="0" smtClean="0">
                <a:latin typeface="メイリオ" pitchFamily="50" charset="-128"/>
                <a:ea typeface="メイリオ" pitchFamily="50" charset="-128"/>
                <a:cs typeface="メイリオ" pitchFamily="50" charset="-128"/>
              </a:rPr>
              <a:t>秒と、</a:t>
            </a:r>
            <a:r>
              <a:rPr lang="en-US" altLang="ja-JP" sz="2800" dirty="0" smtClean="0">
                <a:latin typeface="メイリオ" pitchFamily="50" charset="-128"/>
                <a:ea typeface="メイリオ" pitchFamily="50" charset="-128"/>
                <a:cs typeface="メイリオ" pitchFamily="50" charset="-128"/>
              </a:rPr>
              <a:t>70% </a:t>
            </a:r>
            <a:r>
              <a:rPr lang="ja-JP" altLang="en-US" sz="2800" dirty="0" smtClean="0">
                <a:latin typeface="メイリオ" pitchFamily="50" charset="-128"/>
                <a:ea typeface="メイリオ" pitchFamily="50" charset="-128"/>
                <a:cs typeface="メイリオ" pitchFamily="50" charset="-128"/>
              </a:rPr>
              <a:t>程度の高速化</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経験上、</a:t>
            </a:r>
            <a:r>
              <a:rPr lang="en-US" altLang="ja-JP" sz="2800" dirty="0" smtClean="0">
                <a:latin typeface="メイリオ" pitchFamily="50" charset="-128"/>
                <a:ea typeface="メイリオ" pitchFamily="50" charset="-128"/>
                <a:cs typeface="メイリオ" pitchFamily="50" charset="-128"/>
              </a:rPr>
              <a:t>10</a:t>
            </a:r>
            <a:r>
              <a:rPr lang="ja-JP" altLang="en-US" sz="2800" dirty="0" smtClean="0">
                <a:latin typeface="メイリオ" pitchFamily="50" charset="-128"/>
                <a:ea typeface="メイリオ" pitchFamily="50" charset="-128"/>
                <a:cs typeface="メイリオ" pitchFamily="50" charset="-128"/>
              </a:rPr>
              <a:t>倍くらい</a:t>
            </a:r>
            <a:r>
              <a:rPr lang="ja-JP" altLang="en-US" sz="2800" dirty="0" smtClean="0">
                <a:latin typeface="メイリオ" pitchFamily="50" charset="-128"/>
                <a:ea typeface="メイリオ" pitchFamily="50" charset="-128"/>
                <a:cs typeface="メイリオ" pitchFamily="50" charset="-128"/>
              </a:rPr>
              <a:t>は簡単に速く</a:t>
            </a:r>
            <a:r>
              <a:rPr lang="ja-JP" altLang="en-US" sz="2800" dirty="0" smtClean="0">
                <a:latin typeface="メイリオ" pitchFamily="50" charset="-128"/>
                <a:ea typeface="メイリオ" pitchFamily="50" charset="-128"/>
                <a:cs typeface="メイリオ" pitchFamily="50" charset="-128"/>
              </a:rPr>
              <a:t>なる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大抵の場合、ボトルネックになっている場所は以下の傾向が</a:t>
            </a:r>
            <a:r>
              <a:rPr lang="ja-JP" altLang="en-US" sz="2800" dirty="0" smtClean="0">
                <a:latin typeface="メイリオ" pitchFamily="50" charset="-128"/>
                <a:ea typeface="メイリオ" pitchFamily="50" charset="-128"/>
                <a:cs typeface="メイリオ" pitchFamily="50" charset="-128"/>
              </a:rPr>
              <a:t>ある</a:t>
            </a:r>
            <a:endParaRPr lang="ja-JP" altLang="en-US" sz="28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の呼び出しは大したコストではないが、大量に呼び出されている </a:t>
            </a: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a:t>
            </a:r>
            <a:r>
              <a:rPr lang="ja-JP" altLang="en-US" sz="2800" dirty="0" smtClean="0">
                <a:latin typeface="メイリオ" pitchFamily="50" charset="-128"/>
                <a:ea typeface="メイリオ" pitchFamily="50" charset="-128"/>
                <a:cs typeface="メイリオ" pitchFamily="50" charset="-128"/>
              </a:rPr>
              <a:t>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185549</TotalTime>
  <Words>625</Words>
  <Application>Microsoft Office PowerPoint</Application>
  <PresentationFormat>画面に合わせる (16:9)</PresentationFormat>
  <Paragraphs>97</Paragraphs>
  <Slides>12</Slides>
  <Notes>0</Notes>
  <HiddenSlides>0</HiddenSlides>
  <MMClips>0</MMClips>
  <ScaleCrop>false</ScaleCrop>
  <HeadingPairs>
    <vt:vector size="4" baseType="variant">
      <vt:variant>
        <vt:lpstr>テーマ</vt:lpstr>
      </vt:variant>
      <vt:variant>
        <vt:i4>2</vt:i4>
      </vt:variant>
      <vt:variant>
        <vt:lpstr>スライド タイトル</vt:lpstr>
      </vt:variant>
      <vt:variant>
        <vt:i4>12</vt:i4>
      </vt:variant>
    </vt:vector>
  </HeadingPairs>
  <TitlesOfParts>
    <vt:vector size="14" baseType="lpstr">
      <vt:lpstr>デザインの設定</vt:lpstr>
      <vt:lpstr>1_デザインの設定</vt:lpstr>
      <vt:lpstr>一度作ったものは二度と作らない。 効率的なプログラミングをおこなうための技術</vt:lpstr>
      <vt:lpstr>コードに対して意味を持たせる</vt:lpstr>
      <vt:lpstr>パフォーマンスチェック</vt:lpstr>
      <vt:lpstr>その改変、効果ありますか?</vt:lpstr>
      <vt:lpstr>Python でのプロファイリング</vt:lpstr>
      <vt:lpstr>プロファイリング結果の分析</vt:lpstr>
      <vt:lpstr>最適化戦略を立てる</vt:lpstr>
      <vt:lpstr>修正前後で比較する</vt:lpstr>
      <vt:lpstr>ボトルネックの傾向</vt:lpstr>
      <vt:lpstr>環境によるボトルネックの変化</vt:lpstr>
      <vt:lpstr>ログ確認ツール</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7178</cp:revision>
  <dcterms:created xsi:type="dcterms:W3CDTF">2008-10-27T06:26:59Z</dcterms:created>
  <dcterms:modified xsi:type="dcterms:W3CDTF">2014-08-16T06:54:27Z</dcterms:modified>
</cp:coreProperties>
</file>