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35"/>
  </p:notesMasterIdLst>
  <p:handoutMasterIdLst>
    <p:handoutMasterId r:id="rId36"/>
  </p:handoutMasterIdLst>
  <p:sldIdLst>
    <p:sldId id="256" r:id="rId3"/>
    <p:sldId id="285" r:id="rId4"/>
    <p:sldId id="291" r:id="rId5"/>
    <p:sldId id="287" r:id="rId6"/>
    <p:sldId id="260" r:id="rId7"/>
    <p:sldId id="273" r:id="rId8"/>
    <p:sldId id="272" r:id="rId9"/>
    <p:sldId id="271" r:id="rId10"/>
    <p:sldId id="275" r:id="rId11"/>
    <p:sldId id="274" r:id="rId12"/>
    <p:sldId id="293" r:id="rId13"/>
    <p:sldId id="292" r:id="rId14"/>
    <p:sldId id="288" r:id="rId15"/>
    <p:sldId id="259" r:id="rId16"/>
    <p:sldId id="279" r:id="rId17"/>
    <p:sldId id="280" r:id="rId18"/>
    <p:sldId id="282" r:id="rId19"/>
    <p:sldId id="284" r:id="rId20"/>
    <p:sldId id="283" r:id="rId21"/>
    <p:sldId id="289" r:id="rId22"/>
    <p:sldId id="276" r:id="rId23"/>
    <p:sldId id="261" r:id="rId24"/>
    <p:sldId id="262" r:id="rId25"/>
    <p:sldId id="263" r:id="rId26"/>
    <p:sldId id="277" r:id="rId27"/>
    <p:sldId id="264" r:id="rId28"/>
    <p:sldId id="265" r:id="rId29"/>
    <p:sldId id="267" r:id="rId30"/>
    <p:sldId id="268" r:id="rId31"/>
    <p:sldId id="278" r:id="rId32"/>
    <p:sldId id="266" r:id="rId33"/>
    <p:sldId id="290" r:id="rId34"/>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2014/8/29</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 xmlns:p14="http://schemas.microsoft.com/office/powerpoint/2010/main"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2014/8/29</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 xmlns:p14="http://schemas.microsoft.com/office/powerpoint/2010/main"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2014/08/29</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2014/08/29</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2014/08/29</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EDEC2014_WinPDB.mp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071816"/>
            <a:ext cx="822960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外から</a:t>
            </a:r>
            <a:r>
              <a:rPr kumimoji="1" lang="ja-JP" altLang="en-US" sz="2800" dirty="0" smtClean="0">
                <a:latin typeface="メイリオ" pitchFamily="50" charset="-128"/>
                <a:ea typeface="メイリオ" pitchFamily="50" charset="-128"/>
                <a:cs typeface="メイリオ" pitchFamily="50" charset="-128"/>
              </a:rPr>
              <a:t>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a:t>
            </a:r>
            <a:r>
              <a:rPr lang="ja-JP" altLang="en-US" sz="2800" dirty="0" smtClean="0">
                <a:latin typeface="メイリオ" pitchFamily="50" charset="-128"/>
                <a:ea typeface="メイリオ" pitchFamily="50" charset="-128"/>
                <a:cs typeface="メイリオ" pitchFamily="50" charset="-128"/>
              </a:rPr>
              <a:t>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rcRect/>
          <a:stretch>
            <a:fillRect/>
          </a:stretch>
        </p:blipFill>
        <p:spPr bwMode="auto">
          <a:xfrm>
            <a:off x="2355038" y="789904"/>
            <a:ext cx="4433924" cy="2281912"/>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214282" y="1071552"/>
            <a:ext cx="214314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(object):</a:t>
            </a:r>
          </a:p>
          <a:p>
            <a:r>
              <a:rPr lang="en-US" sz="1000" dirty="0" smtClean="0">
                <a:latin typeface="MS UI Gothic" pitchFamily="50" charset="-128"/>
                <a:ea typeface="MS UI Gothic" pitchFamily="50" charset="-128"/>
                <a:cs typeface="メイリオ" pitchFamily="50" charset="-128"/>
              </a:rPr>
              <a:t>    def __init__(self, node, prop=None):</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node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r>
              <a:rPr lang="en-US" sz="1000" dirty="0" smtClean="0">
                <a:latin typeface="MS UI Gothic" pitchFamily="50" charset="-128"/>
                <a:ea typeface="MS UI Gothic" pitchFamily="50" charset="-128"/>
                <a:cs typeface="メイリオ" pitchFamily="50" charset="-128"/>
              </a:rPr>
              <a:t>):</a:t>
            </a:r>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None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return path</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8" name="テキスト ボックス 7"/>
          <p:cNvSpPr txBox="1"/>
          <p:nvPr/>
        </p:nvSpPr>
        <p:spPr>
          <a:xfrm>
            <a:off x="2428860"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smtClean="0">
                <a:latin typeface="MS UI Gothic" pitchFamily="50" charset="-128"/>
                <a:ea typeface="MS UI Gothic" pitchFamily="50" charset="-128"/>
                <a:cs typeface="メイリオ" pitchFamily="50" charset="-128"/>
              </a:rPr>
              <a:t>texture(</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smtClean="0">
                <a:latin typeface="MS UI Gothic" pitchFamily="50" charset="-128"/>
                <a:ea typeface="MS UI Gothic" pitchFamily="50" charset="-128"/>
                <a:cs typeface="メイリオ" pitchFamily="50" charset="-128"/>
              </a:rPr>
              <a:t>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if path == None:</a:t>
            </a:r>
          </a:p>
          <a:p>
            <a:r>
              <a:rPr lang="en-US" sz="1000" dirty="0" smtClean="0">
                <a:latin typeface="MS UI Gothic" pitchFamily="50" charset="-128"/>
                <a:ea typeface="MS UI Gothic" pitchFamily="50" charset="-128"/>
                <a:cs typeface="メイリオ" pitchFamily="50" charset="-128"/>
              </a:rPr>
              <a:t>            return ''</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 os.sep</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fileTextureName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 '/'), type='string</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p:txBody>
      </p:sp>
      <p:sp>
        <p:nvSpPr>
          <p:cNvPr id="9" name="テキスト ボックス 8"/>
          <p:cNvSpPr txBox="1"/>
          <p:nvPr/>
        </p:nvSpPr>
        <p:spPr>
          <a:xfrm>
            <a:off x="5715008" y="1071552"/>
            <a:ext cx="3214710" cy="2092881"/>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class </a:t>
            </a:r>
            <a:r>
              <a:rPr lang="en-US" sz="1000" dirty="0" smtClean="0">
                <a:latin typeface="MS UI Gothic" pitchFamily="50" charset="-128"/>
                <a:ea typeface="MS UI Gothic" pitchFamily="50" charset="-128"/>
                <a:cs typeface="メイリオ" pitchFamily="50" charset="-128"/>
              </a:rPr>
              <a:t>alembic(</a:t>
            </a:r>
            <a:r>
              <a:rPr lang="en-US" sz="1000" dirty="0" err="1" smtClean="0">
                <a:latin typeface="MS UI Gothic" pitchFamily="50" charset="-128"/>
                <a:ea typeface="MS UI Gothic" pitchFamily="50" charset="-128"/>
                <a:cs typeface="メイリオ" pitchFamily="50" charset="-128"/>
              </a:rPr>
              <a:t>nodeBase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getPath</a:t>
            </a:r>
            <a:r>
              <a:rPr lang="en-US" sz="1000" dirty="0" smtClean="0">
                <a:latin typeface="MS UI Gothic" pitchFamily="50" charset="-128"/>
                <a:ea typeface="MS UI Gothic" pitchFamily="50" charset="-128"/>
                <a:cs typeface="メイリオ" pitchFamily="50" charset="-128"/>
              </a:rPr>
              <a:t>(self):</a:t>
            </a:r>
          </a:p>
          <a:p>
            <a:r>
              <a:rPr lang="en-US" sz="1000" dirty="0" smtClean="0">
                <a:latin typeface="MS UI Gothic" pitchFamily="50" charset="-128"/>
                <a:ea typeface="MS UI Gothic" pitchFamily="50" charset="-128"/>
                <a:cs typeface="メイリオ" pitchFamily="50" charset="-128"/>
              </a:rPr>
              <a:t>        path = </a:t>
            </a:r>
            <a:r>
              <a:rPr lang="en-US" sz="1000" dirty="0" err="1" smtClean="0">
                <a:latin typeface="MS UI Gothic" pitchFamily="50" charset="-128"/>
                <a:ea typeface="MS UI Gothic" pitchFamily="50" charset="-128"/>
                <a:cs typeface="メイリオ" pitchFamily="50" charset="-128"/>
              </a:rPr>
              <a:t>cmds.getAttr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path</a:t>
            </a:r>
            <a:r>
              <a:rPr lang="en-US" sz="1000" dirty="0" err="1" smtClean="0">
                <a:latin typeface="MS UI Gothic" pitchFamily="50" charset="-128"/>
                <a:ea typeface="MS UI Gothic" pitchFamily="50" charset="-128"/>
                <a:cs typeface="メイリオ" pitchFamily="50" charset="-128"/>
              </a:rPr>
              <a:t>.replace</a:t>
            </a:r>
            <a:r>
              <a:rPr lang="en-US" sz="1000" dirty="0" smtClean="0">
                <a:latin typeface="MS UI Gothic" pitchFamily="50" charset="-128"/>
                <a:ea typeface="MS UI Gothic" pitchFamily="50" charset="-128"/>
                <a:cs typeface="メイリオ" pitchFamily="50" charset="-128"/>
              </a:rPr>
              <a:t>('/', os.sep)</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def </a:t>
            </a:r>
            <a:r>
              <a:rPr lang="en-US" sz="1000" dirty="0" err="1" smtClean="0">
                <a:latin typeface="MS UI Gothic" pitchFamily="50" charset="-128"/>
                <a:ea typeface="MS UI Gothic" pitchFamily="50" charset="-128"/>
                <a:cs typeface="メイリオ" pitchFamily="50" charset="-128"/>
              </a:rPr>
              <a:t>setPath</a:t>
            </a:r>
            <a:r>
              <a:rPr lang="en-US" sz="1000" dirty="0" smtClean="0">
                <a:latin typeface="MS UI Gothic" pitchFamily="50" charset="-128"/>
                <a:ea typeface="MS UI Gothic" pitchFamily="50" charset="-128"/>
                <a:cs typeface="メイリオ" pitchFamily="50" charset="-128"/>
              </a:rPr>
              <a:t>(self, path):</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cmds.setAttr</a:t>
            </a:r>
            <a:r>
              <a:rPr lang="en-US" sz="1000" dirty="0" smtClean="0">
                <a:latin typeface="MS UI Gothic" pitchFamily="50" charset="-128"/>
                <a:ea typeface="MS UI Gothic" pitchFamily="50" charset="-128"/>
                <a:cs typeface="メイリオ" pitchFamily="50" charset="-128"/>
              </a:rPr>
              <a:t>(</a:t>
            </a:r>
            <a:r>
              <a:rPr lang="en-US" sz="1000" dirty="0" err="1" smtClean="0">
                <a:latin typeface="MS UI Gothic" pitchFamily="50" charset="-128"/>
                <a:ea typeface="MS UI Gothic" pitchFamily="50" charset="-128"/>
                <a:cs typeface="メイリオ" pitchFamily="50" charset="-128"/>
              </a:rPr>
              <a:t>self.node</a:t>
            </a:r>
            <a:r>
              <a:rPr lang="en-US" sz="1000" dirty="0" smtClean="0">
                <a:latin typeface="MS UI Gothic" pitchFamily="50" charset="-128"/>
                <a:ea typeface="MS UI Gothic" pitchFamily="50" charset="-128"/>
                <a:cs typeface="メイリオ" pitchFamily="50" charset="-128"/>
              </a:rPr>
              <a:t> + '.</a:t>
            </a:r>
            <a:r>
              <a:rPr lang="en-US" sz="1000" dirty="0" err="1" smtClean="0">
                <a:latin typeface="MS UI Gothic" pitchFamily="50" charset="-128"/>
                <a:ea typeface="MS UI Gothic" pitchFamily="50" charset="-128"/>
                <a:cs typeface="メイリオ" pitchFamily="50" charset="-128"/>
              </a:rPr>
              <a:t>abc_File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path.replace</a:t>
            </a:r>
            <a:r>
              <a:rPr lang="en-US" sz="1000" dirty="0" smtClean="0">
                <a:latin typeface="MS UI Gothic" pitchFamily="50" charset="-128"/>
                <a:ea typeface="MS UI Gothic" pitchFamily="50" charset="-128"/>
                <a:cs typeface="メイリオ" pitchFamily="50" charset="-128"/>
              </a:rPr>
              <a:t>(os.sep</a:t>
            </a:r>
            <a:r>
              <a:rPr lang="en-US" sz="1000" dirty="0" smtClean="0">
                <a:latin typeface="MS UI Gothic" pitchFamily="50" charset="-128"/>
                <a:ea typeface="MS UI Gothic" pitchFamily="50" charset="-128"/>
                <a:cs typeface="メイリオ" pitchFamily="50" charset="-128"/>
              </a:rPr>
              <a:t>, '/'), type='string</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return </a:t>
            </a:r>
            <a:r>
              <a:rPr lang="en-US" sz="1000" dirty="0" err="1" smtClean="0">
                <a:latin typeface="MS UI Gothic" pitchFamily="50" charset="-128"/>
                <a:ea typeface="MS UI Gothic" pitchFamily="50" charset="-128"/>
                <a:cs typeface="メイリオ" pitchFamily="50" charset="-128"/>
              </a:rPr>
              <a:t>self.getPath</a:t>
            </a:r>
            <a:r>
              <a:rPr lang="en-US" sz="1000" dirty="0" smtClean="0">
                <a:latin typeface="MS UI Gothic" pitchFamily="50" charset="-128"/>
                <a:ea typeface="MS UI Gothic" pitchFamily="50" charset="-128"/>
                <a:cs typeface="メイリオ" pitchFamily="50" charset="-128"/>
              </a:rPr>
              <a:t>()</a:t>
            </a:r>
          </a:p>
          <a:p>
            <a:endParaRPr lang="en-US" sz="1000" dirty="0" smtClean="0">
              <a:latin typeface="MS UI Gothic" pitchFamily="50" charset="-128"/>
              <a:ea typeface="MS UI Gothic" pitchFamily="50" charset="-128"/>
              <a:cs typeface="メイリオ" pitchFamily="50" charset="-128"/>
            </a:endParaRPr>
          </a:p>
          <a:p>
            <a:endParaRPr lang="en-US" sz="1000" dirty="0" smtClean="0">
              <a:latin typeface="MS UI Gothic" pitchFamily="50" charset="-128"/>
              <a:ea typeface="MS UI Gothic" pitchFamily="50" charset="-128"/>
              <a:cs typeface="メイリオ" pitchFamily="50" charset="-128"/>
            </a:endParaRPr>
          </a:p>
        </p:txBody>
      </p:sp>
      <p:sp>
        <p:nvSpPr>
          <p:cNvPr id="10" name="コンテンツ プレースホルダー 2"/>
          <p:cNvSpPr>
            <a:spLocks noGrp="1"/>
          </p:cNvSpPr>
          <p:nvPr>
            <p:ph idx="1"/>
          </p:nvPr>
        </p:nvSpPr>
        <p:spPr>
          <a:xfrm>
            <a:off x="457200" y="3214692"/>
            <a:ext cx="8229600" cy="1428760"/>
          </a:xfrm>
        </p:spPr>
        <p:txBody>
          <a:bodyPr/>
          <a:lstStyle/>
          <a:p>
            <a:r>
              <a:rPr lang="ja-JP" altLang="en-US" sz="2800" dirty="0" smtClean="0">
                <a:latin typeface="メイリオ" pitchFamily="50" charset="-128"/>
                <a:ea typeface="メイリオ" pitchFamily="50" charset="-128"/>
                <a:cs typeface="メイリオ" pitchFamily="50" charset="-128"/>
              </a:rPr>
              <a:t>見て</a:t>
            </a:r>
            <a:r>
              <a:rPr lang="ja-JP" altLang="en-US" sz="2800" dirty="0" smtClean="0">
                <a:latin typeface="メイリオ" pitchFamily="50" charset="-128"/>
                <a:ea typeface="メイリオ" pitchFamily="50" charset="-128"/>
                <a:cs typeface="メイリオ" pitchFamily="50" charset="-128"/>
              </a:rPr>
              <a:t>の通り</a:t>
            </a:r>
            <a:r>
              <a:rPr lang="ja-JP" altLang="en-US" sz="2800" dirty="0" err="1" smtClean="0">
                <a:latin typeface="メイリオ" pitchFamily="50" charset="-128"/>
                <a:ea typeface="メイリオ" pitchFamily="50" charset="-128"/>
                <a:cs typeface="メイリオ" pitchFamily="50" charset="-128"/>
              </a:rPr>
              <a:t>大</a:t>
            </a:r>
            <a:r>
              <a:rPr lang="ja-JP" altLang="en-US" sz="2800" dirty="0" err="1" smtClean="0">
                <a:latin typeface="メイリオ" pitchFamily="50" charset="-128"/>
                <a:ea typeface="メイリオ" pitchFamily="50" charset="-128"/>
                <a:cs typeface="メイリオ" pitchFamily="50" charset="-128"/>
              </a:rPr>
              <a:t>した</a:t>
            </a:r>
            <a:r>
              <a:rPr lang="ja-JP" altLang="en-US" sz="2800" dirty="0" smtClean="0">
                <a:latin typeface="メイリオ" pitchFamily="50" charset="-128"/>
                <a:ea typeface="メイリオ" pitchFamily="50" charset="-128"/>
                <a:cs typeface="メイリオ" pitchFamily="50" charset="-128"/>
              </a:rPr>
              <a:t>こと</a:t>
            </a:r>
            <a:r>
              <a:rPr lang="ja-JP" altLang="en-US" sz="2800" dirty="0" smtClean="0">
                <a:latin typeface="メイリオ" pitchFamily="50" charset="-128"/>
                <a:ea typeface="メイリオ" pitchFamily="50" charset="-128"/>
                <a:cs typeface="メイリオ" pitchFamily="50" charset="-128"/>
              </a:rPr>
              <a:t>をしているわけではない</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ちょっとした工夫で腐らないコードにすることができるという例</a:t>
            </a:r>
            <a:endParaRPr lang="en-US" altLang="ja-JP" sz="2800" dirty="0" smtClean="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コードの品質を維持するために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処理をそのままベタ書きしない</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プログラミング</a:t>
            </a:r>
            <a:r>
              <a:rPr lang="ja-JP" altLang="en-US" dirty="0" smtClean="0">
                <a:latin typeface="メイリオ" pitchFamily="50" charset="-128"/>
                <a:ea typeface="メイリオ" pitchFamily="50" charset="-128"/>
                <a:cs typeface="メイリオ" pitchFamily="50" charset="-128"/>
              </a:rPr>
              <a:t>言語</a:t>
            </a:r>
            <a:r>
              <a:rPr lang="ja-JP" altLang="en-US" dirty="0" smtClean="0">
                <a:latin typeface="メイリオ" pitchFamily="50" charset="-128"/>
                <a:ea typeface="メイリオ" pitchFamily="50" charset="-128"/>
                <a:cs typeface="メイリオ" pitchFamily="50" charset="-128"/>
              </a:rPr>
              <a:t>の</a:t>
            </a:r>
            <a:r>
              <a:rPr lang="ja-JP" altLang="en-US" dirty="0" smtClean="0">
                <a:latin typeface="メイリオ" pitchFamily="50" charset="-128"/>
                <a:ea typeface="メイリオ" pitchFamily="50" charset="-128"/>
                <a:cs typeface="メイリオ" pitchFamily="50" charset="-128"/>
              </a:rPr>
              <a:t>力</a:t>
            </a:r>
            <a:r>
              <a:rPr lang="ja-JP" altLang="en-US" dirty="0" smtClean="0">
                <a:latin typeface="メイリオ" pitchFamily="50" charset="-128"/>
                <a:ea typeface="メイリオ" pitchFamily="50" charset="-128"/>
                <a:cs typeface="メイリオ" pitchFamily="50" charset="-128"/>
              </a:rPr>
              <a:t>を利用する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やりすぎる</a:t>
            </a:r>
            <a:r>
              <a:rPr lang="ja-JP" altLang="en-US" dirty="0" smtClean="0">
                <a:latin typeface="メイリオ" pitchFamily="50" charset="-128"/>
                <a:ea typeface="メイリオ" pitchFamily="50" charset="-128"/>
                <a:cs typeface="メイリオ" pitchFamily="50" charset="-128"/>
              </a:rPr>
              <a:t>とメンテナンスできないコードになるのでやりすぎはダメ</a:t>
            </a:r>
            <a:endParaRPr lang="en-US" altLang="ja-JP" dirty="0" smtClean="0">
              <a:latin typeface="メイリオ" pitchFamily="50" charset="-128"/>
              <a:ea typeface="メイリオ" pitchFamily="50" charset="-128"/>
              <a:cs typeface="メイリオ" pitchFamily="50" charset="-128"/>
            </a:endParaRPr>
          </a:p>
          <a:p>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バグが出た時の対応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の原因の特定</a:t>
            </a:r>
            <a:endParaRPr lang="en-US" altLang="ja-JP" dirty="0" smtClean="0">
              <a:latin typeface="メイリオ" pitchFamily="50" charset="-128"/>
              <a:ea typeface="メイリオ" pitchFamily="50" charset="-128"/>
              <a:cs typeface="メイリオ" pitchFamily="50" charset="-128"/>
            </a:endParaRPr>
          </a:p>
          <a:p>
            <a:r>
              <a:rPr lang="en-US" altLang="ja-JP" dirty="0" err="1" smtClean="0">
                <a:latin typeface="メイリオ" pitchFamily="50" charset="-128"/>
                <a:ea typeface="メイリオ" pitchFamily="50" charset="-128"/>
                <a:cs typeface="メイリオ" pitchFamily="50" charset="-128"/>
              </a:rPr>
              <a:t>p</a:t>
            </a:r>
            <a:r>
              <a:rPr kumimoji="1" lang="en-US" altLang="ja-JP" dirty="0" err="1" smtClean="0">
                <a:latin typeface="メイリオ" pitchFamily="50" charset="-128"/>
                <a:ea typeface="メイリオ" pitchFamily="50" charset="-128"/>
                <a:cs typeface="メイリオ" pitchFamily="50" charset="-128"/>
              </a:rPr>
              <a:t>rintf</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デバッグに頼っていませんか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変数</a:t>
            </a:r>
            <a:r>
              <a:rPr lang="ja-JP" altLang="en-US" dirty="0" smtClean="0">
                <a:latin typeface="メイリオ" pitchFamily="50" charset="-128"/>
                <a:ea typeface="メイリオ" pitchFamily="50" charset="-128"/>
                <a:cs typeface="メイリオ" pitchFamily="50" charset="-128"/>
              </a:rPr>
              <a:t>を表示</a:t>
            </a:r>
            <a:r>
              <a:rPr kumimoji="1" lang="ja-JP" altLang="en-US" dirty="0" smtClean="0">
                <a:latin typeface="メイリオ" pitchFamily="50" charset="-128"/>
                <a:ea typeface="メイリオ" pitchFamily="50" charset="-128"/>
                <a:cs typeface="メイリオ" pitchFamily="50" charset="-128"/>
              </a:rPr>
              <a:t>しまくって山のようなログが流れるとか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デバッガを使いましょう</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Python </a:t>
            </a:r>
            <a:r>
              <a:rPr kumimoji="1" lang="ja-JP" altLang="en-US" dirty="0" smtClean="0">
                <a:latin typeface="メイリオ" pitchFamily="50" charset="-128"/>
                <a:ea typeface="メイリオ" pitchFamily="50" charset="-128"/>
                <a:cs typeface="メイリオ" pitchFamily="50" charset="-128"/>
              </a:rPr>
              <a:t>だったら </a:t>
            </a:r>
            <a:r>
              <a:rPr kumimoji="1" lang="en-US" altLang="ja-JP" dirty="0" err="1" smtClean="0">
                <a:latin typeface="メイリオ" pitchFamily="50" charset="-128"/>
                <a:ea typeface="メイリオ" pitchFamily="50" charset="-128"/>
                <a:cs typeface="メイリオ" pitchFamily="50" charset="-128"/>
              </a:rPr>
              <a:t>pdb</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GUI </a:t>
            </a:r>
            <a:r>
              <a:rPr kumimoji="1" lang="ja-JP" altLang="en-US" dirty="0" smtClean="0">
                <a:latin typeface="メイリオ" pitchFamily="50" charset="-128"/>
                <a:ea typeface="メイリオ" pitchFamily="50" charset="-128"/>
                <a:cs typeface="メイリオ" pitchFamily="50" charset="-128"/>
              </a:rPr>
              <a:t>が必要なら </a:t>
            </a:r>
            <a:r>
              <a:rPr kumimoji="1" lang="en-US" altLang="ja-JP" dirty="0" err="1" smtClean="0">
                <a:latin typeface="メイリオ" pitchFamily="50" charset="-128"/>
                <a:ea typeface="メイリオ" pitchFamily="50" charset="-128"/>
                <a:cs typeface="メイリオ" pitchFamily="50" charset="-128"/>
              </a:rPr>
              <a:t>WinPDB</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とか </a:t>
            </a:r>
            <a:r>
              <a:rPr kumimoji="1" lang="en-US" altLang="ja-JP" dirty="0" smtClean="0">
                <a:latin typeface="メイリオ" pitchFamily="50" charset="-128"/>
                <a:ea typeface="メイリオ" pitchFamily="50" charset="-128"/>
                <a:cs typeface="メイリオ" pitchFamily="50" charset="-128"/>
              </a:rPr>
              <a:t>Eclipse </a:t>
            </a:r>
            <a:r>
              <a:rPr kumimoji="1" lang="ja-JP" altLang="en-US" dirty="0" smtClean="0">
                <a:latin typeface="メイリオ" pitchFamily="50" charset="-128"/>
                <a:ea typeface="メイリオ" pitchFamily="50" charset="-128"/>
                <a:cs typeface="メイリオ" pitchFamily="50" charset="-128"/>
              </a:rPr>
              <a:t>とかいろいろあります</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今回</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WinPDB</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の紹介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err="1" smtClean="0">
                <a:solidFill>
                  <a:schemeClr val="tx1"/>
                </a:solidFill>
                <a:latin typeface="メイリオ" pitchFamily="50" charset="-128"/>
                <a:ea typeface="メイリオ" pitchFamily="50" charset="-128"/>
                <a:cs typeface="メイリオ" pitchFamily="50" charset="-128"/>
              </a:rPr>
              <a:t>WinPDB</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457596" y="857238"/>
            <a:ext cx="5543560" cy="3929089"/>
          </a:xfrm>
        </p:spPr>
        <p:txBody>
          <a:bodyPr/>
          <a:lstStyle/>
          <a:p>
            <a:r>
              <a:rPr kumimoji="1" lang="ja-JP" altLang="en-US" dirty="0" smtClean="0">
                <a:latin typeface="メイリオ" pitchFamily="50" charset="-128"/>
                <a:ea typeface="メイリオ" pitchFamily="50" charset="-128"/>
                <a:cs typeface="メイリオ" pitchFamily="50" charset="-128"/>
              </a:rPr>
              <a:t>シンプル</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デバッガに特化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リモートデバッグにも対応</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DCCTools</a:t>
            </a:r>
            <a:r>
              <a:rPr kumimoji="1" lang="ja-JP" altLang="en-US" dirty="0" smtClean="0">
                <a:latin typeface="メイリオ" pitchFamily="50" charset="-128"/>
                <a:ea typeface="メイリオ" pitchFamily="50" charset="-128"/>
                <a:cs typeface="メイリオ" pitchFamily="50" charset="-128"/>
              </a:rPr>
              <a:t>上のスクリプトも手軽にデバッグできる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機能的に</a:t>
            </a:r>
            <a:r>
              <a:rPr kumimoji="1" lang="ja-JP" altLang="en-US" dirty="0" smtClean="0">
                <a:latin typeface="メイリオ" pitchFamily="50" charset="-128"/>
                <a:ea typeface="メイリオ" pitchFamily="50" charset="-128"/>
                <a:cs typeface="メイリオ" pitchFamily="50" charset="-128"/>
              </a:rPr>
              <a:t>はちょっと足りないところも</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pic>
        <p:nvPicPr>
          <p:cNvPr id="1026" name="Picture 2" descr="D:\chiyama\Documents\Research\CEDEC2014\chiyama\WinPDB.png"/>
          <p:cNvPicPr>
            <a:picLocks noChangeAspect="1" noChangeArrowheads="1"/>
          </p:cNvPicPr>
          <p:nvPr/>
        </p:nvPicPr>
        <p:blipFill>
          <a:blip r:embed="rId2"/>
          <a:srcRect/>
          <a:stretch>
            <a:fillRect/>
          </a:stretch>
        </p:blipFill>
        <p:spPr bwMode="auto">
          <a:xfrm>
            <a:off x="214282" y="1571618"/>
            <a:ext cx="3146541" cy="2319341"/>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lang="ja-JP" altLang="en-US" dirty="0" smtClean="0">
                <a:latin typeface="メイリオ" pitchFamily="50" charset="-128"/>
                <a:ea typeface="メイリオ" pitchFamily="50" charset="-128"/>
                <a:cs typeface="メイリオ" pitchFamily="50" charset="-128"/>
              </a:rPr>
              <a:t>アプリケーションとデバッガ間で通信して動作を確認する</a:t>
            </a:r>
            <a:endParaRPr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DCCTools</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でも使用可能</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デバッグを開始したい場所に以下のコードを</a:t>
            </a:r>
            <a:r>
              <a:rPr lang="ja-JP" altLang="en-US" dirty="0" smtClean="0">
                <a:latin typeface="メイリオ" pitchFamily="50" charset="-128"/>
                <a:ea typeface="メイリオ" pitchFamily="50" charset="-128"/>
                <a:cs typeface="メイリオ" pitchFamily="50" charset="-128"/>
              </a:rPr>
              <a:t>埋め込んで実行</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886152"/>
            <a:ext cx="7143800" cy="400110"/>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rpdb2</a:t>
            </a:r>
          </a:p>
          <a:p>
            <a:r>
              <a:rPr lang="en-US" sz="1000" dirty="0" smtClean="0"/>
              <a:t>rpdb2.start_embedded_debugger(‘password’)</a:t>
            </a:r>
            <a:endParaRPr lang="en-US" sz="1000" dirty="0" smtClean="0">
              <a:latin typeface="MS UI Gothic" pitchFamily="50" charset="-128"/>
              <a:ea typeface="MS UI Gothic"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リモートデバッグの例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kumimoji="1" lang="en-US" altLang="ja-JP" dirty="0" smtClean="0">
                <a:latin typeface="メイリオ" pitchFamily="50" charset="-128"/>
                <a:ea typeface="メイリオ" pitchFamily="50" charset="-128"/>
                <a:cs typeface="メイリオ" pitchFamily="50" charset="-128"/>
              </a:rPr>
              <a:t>Maya</a:t>
            </a:r>
            <a:r>
              <a:rPr kumimoji="1" lang="ja-JP" altLang="en-US" dirty="0" smtClean="0">
                <a:latin typeface="メイリオ" pitchFamily="50" charset="-128"/>
                <a:ea typeface="メイリオ" pitchFamily="50" charset="-128"/>
                <a:cs typeface="メイリオ" pitchFamily="50" charset="-128"/>
              </a:rPr>
              <a:t>上</a:t>
            </a:r>
            <a:r>
              <a:rPr lang="ja-JP" altLang="en-US" dirty="0" smtClean="0">
                <a:latin typeface="メイリオ" pitchFamily="50" charset="-128"/>
                <a:ea typeface="メイリオ" pitchFamily="50" charset="-128"/>
                <a:cs typeface="メイリオ" pitchFamily="50" charset="-128"/>
              </a:rPr>
              <a:t>で動作する</a:t>
            </a:r>
            <a:r>
              <a:rPr kumimoji="1" lang="ja-JP" altLang="en-US" dirty="0" smtClean="0">
                <a:latin typeface="メイリオ" pitchFamily="50" charset="-128"/>
                <a:ea typeface="メイリオ" pitchFamily="50" charset="-128"/>
                <a:cs typeface="メイリオ" pitchFamily="50" charset="-128"/>
              </a:rPr>
              <a:t>スクリプトをデバッグする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例</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選択</a:t>
            </a:r>
            <a:r>
              <a:rPr lang="ja-JP" altLang="en-US" dirty="0" smtClean="0">
                <a:latin typeface="メイリオ" pitchFamily="50" charset="-128"/>
                <a:ea typeface="メイリオ" pitchFamily="50" charset="-128"/>
                <a:cs typeface="メイリオ" pitchFamily="50" charset="-128"/>
              </a:rPr>
              <a:t>して</a:t>
            </a:r>
            <a:r>
              <a:rPr lang="ja-JP" altLang="en-US" dirty="0" smtClean="0">
                <a:latin typeface="メイリオ" pitchFamily="50" charset="-128"/>
                <a:ea typeface="メイリオ" pitchFamily="50" charset="-128"/>
                <a:cs typeface="メイリオ" pitchFamily="50" charset="-128"/>
              </a:rPr>
              <a:t>いるオブジェクトのアトリビュートを一覧するスクリプト</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105699"/>
            <a:ext cx="7143800" cy="1323439"/>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a:t>
            </a:r>
            <a:r>
              <a:rPr lang="en-US" sz="1000" dirty="0" err="1" smtClean="0"/>
              <a:t>maya.cmds</a:t>
            </a:r>
            <a:r>
              <a:rPr lang="en-US" sz="1000" dirty="0" smtClean="0"/>
              <a:t> as </a:t>
            </a:r>
            <a:r>
              <a:rPr lang="en-US" sz="1000" dirty="0" err="1" smtClean="0"/>
              <a:t>cmds</a:t>
            </a:r>
            <a:endParaRPr lang="en-US" sz="1000" dirty="0" smtClean="0"/>
          </a:p>
          <a:p>
            <a:endParaRPr lang="en-US" sz="1000" dirty="0" smtClean="0"/>
          </a:p>
          <a:p>
            <a:r>
              <a:rPr lang="en-US" sz="1000" dirty="0" smtClean="0"/>
              <a:t>def </a:t>
            </a:r>
            <a:r>
              <a:rPr lang="en-US" sz="1000" dirty="0" err="1" smtClean="0"/>
              <a:t>printAttr</a:t>
            </a:r>
            <a:r>
              <a:rPr lang="en-US" sz="1000" dirty="0" smtClean="0"/>
              <a:t>():</a:t>
            </a:r>
          </a:p>
          <a:p>
            <a:r>
              <a:rPr lang="en-US" sz="1000" dirty="0" smtClean="0"/>
              <a:t>    for l in cmds.ls(</a:t>
            </a:r>
            <a:r>
              <a:rPr lang="en-US" sz="1000" dirty="0" err="1" smtClean="0"/>
              <a:t>sl</a:t>
            </a:r>
            <a:r>
              <a:rPr lang="en-US" sz="1000" dirty="0" smtClean="0"/>
              <a:t>=True):</a:t>
            </a:r>
          </a:p>
          <a:p>
            <a:r>
              <a:rPr lang="en-US" sz="1000" dirty="0" smtClean="0"/>
              <a:t>        for </a:t>
            </a:r>
            <a:r>
              <a:rPr lang="en-US" sz="1000" dirty="0" err="1" smtClean="0"/>
              <a:t>attr</a:t>
            </a:r>
            <a:r>
              <a:rPr lang="en-US" sz="1000" dirty="0" smtClean="0"/>
              <a:t> in </a:t>
            </a:r>
            <a:r>
              <a:rPr lang="en-US" sz="1000" dirty="0" err="1" smtClean="0"/>
              <a:t>cmds.listAttr</a:t>
            </a:r>
            <a:r>
              <a:rPr lang="en-US" sz="1000" dirty="0" smtClean="0"/>
              <a:t>(</a:t>
            </a:r>
            <a:r>
              <a:rPr lang="en-US" sz="1000" dirty="0" err="1" smtClean="0"/>
              <a:t>i</a:t>
            </a:r>
            <a:r>
              <a:rPr lang="en-US" sz="1000" dirty="0" smtClean="0"/>
              <a:t>):</a:t>
            </a:r>
          </a:p>
          <a:p>
            <a:r>
              <a:rPr lang="en-US" sz="1000" dirty="0" smtClean="0"/>
              <a:t>            print </a:t>
            </a:r>
            <a:r>
              <a:rPr lang="en-US" sz="1000" dirty="0" err="1" smtClean="0"/>
              <a:t>attr</a:t>
            </a:r>
            <a:endParaRPr lang="en-US" sz="1000" dirty="0" smtClean="0"/>
          </a:p>
          <a:p>
            <a:endParaRPr lang="en-US" sz="1000" dirty="0" smtClean="0"/>
          </a:p>
          <a:p>
            <a:r>
              <a:rPr lang="en-US" sz="1000" dirty="0" err="1" smtClean="0"/>
              <a:t>printAttr</a:t>
            </a:r>
            <a:r>
              <a:rPr lang="en-US" sz="1000" dirty="0" smtClean="0"/>
              <a:t>()</a:t>
            </a:r>
          </a:p>
        </p:txBody>
      </p:sp>
    </p:spTree>
    <p:extLst>
      <p:ext uri="{BB962C8B-B14F-4D97-AF65-F5344CB8AC3E}">
        <p14:creationId xmlns="" xmlns:p14="http://schemas.microsoft.com/office/powerpoint/2010/main"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デモ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WinPDB_demo.png">
            <a:hlinkClick r:id="rId2" action="ppaction://hlinkfile"/>
          </p:cNvPr>
          <p:cNvPicPr>
            <a:picLocks noChangeAspect="1" noChangeArrowheads="1"/>
          </p:cNvPicPr>
          <p:nvPr/>
        </p:nvPicPr>
        <p:blipFill>
          <a:blip r:embed="rId3"/>
          <a:srcRect/>
          <a:stretch>
            <a:fillRect/>
          </a:stretch>
        </p:blipFill>
        <p:spPr bwMode="auto">
          <a:xfrm>
            <a:off x="1103427" y="833441"/>
            <a:ext cx="6937147" cy="3810011"/>
          </a:xfrm>
          <a:prstGeom prst="rect">
            <a:avLst/>
          </a:prstGeom>
          <a:noFill/>
        </p:spPr>
      </p:pic>
    </p:spTree>
    <p:extLst>
      <p:ext uri="{BB962C8B-B14F-4D97-AF65-F5344CB8AC3E}">
        <p14:creationId xmlns="" xmlns:p14="http://schemas.microsoft.com/office/powerpoint/2010/main" val="1890745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会社紹介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lang="ja-JP" altLang="en-US" dirty="0" smtClean="0"/>
              <a:t>映像プロダクション向けにシステムを提供</a:t>
            </a:r>
            <a:endParaRPr lang="en-US" altLang="ja-JP" dirty="0" smtClean="0"/>
          </a:p>
          <a:p>
            <a:r>
              <a:rPr lang="ja-JP" altLang="en-US" dirty="0" smtClean="0"/>
              <a:t>オフィスは設けず、全てオンラインで</a:t>
            </a:r>
            <a:r>
              <a:rPr lang="ja-JP" altLang="en-US" dirty="0" smtClean="0"/>
              <a:t>開発</a:t>
            </a:r>
            <a:endParaRPr lang="en-US" altLang="ja-JP" dirty="0" smtClean="0"/>
          </a:p>
          <a:p>
            <a:r>
              <a:rPr lang="ja-JP" altLang="en-US" dirty="0" smtClean="0"/>
              <a:t>成果物を複数社に提供、改良を繰り返す</a:t>
            </a:r>
            <a:endParaRPr lang="en-US" altLang="ja-JP"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p>
          <a:p>
            <a:pPr lvl="1"/>
            <a:r>
              <a:rPr lang="ja-JP" altLang="en-US" dirty="0" smtClean="0">
                <a:latin typeface="メイリオ" pitchFamily="50" charset="-128"/>
                <a:ea typeface="メイリオ" pitchFamily="50" charset="-128"/>
                <a:cs typeface="メイリオ" pitchFamily="50" charset="-128"/>
              </a:rPr>
              <a:t>勘</a:t>
            </a:r>
            <a:r>
              <a:rPr lang="ja-JP" altLang="en-US" dirty="0" smtClean="0">
                <a:latin typeface="メイリオ" pitchFamily="50" charset="-128"/>
                <a:ea typeface="メイリオ" pitchFamily="50" charset="-128"/>
                <a:cs typeface="メイリオ" pitchFamily="50" charset="-128"/>
              </a:rPr>
              <a:t>でとりあえずエイヤッと変更</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23</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24</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9880"/>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98256/16376    1.432    0.000   22.201    0.001 Project.py:90(</a:t>
            </a:r>
            <a:r>
              <a:rPr lang="en-US" sz="1000" dirty="0" err="1" smtClean="0">
                <a:latin typeface="MS UI Gothic" pitchFamily="50" charset="-128"/>
                <a:ea typeface="MS UI Gothic" pitchFamily="50" charset="-128"/>
                <a:cs typeface="メイリオ" pitchFamily="50" charset="-128"/>
              </a:rPr>
              <a:t>getInfo</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Tree>
    <p:extLst>
      <p:ext uri="{BB962C8B-B14F-4D97-AF65-F5344CB8AC3E}">
        <p14:creationId xmlns="" xmlns:p14="http://schemas.microsoft.com/office/powerpoint/2010/main" val="189074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25</a:t>
            </a:fld>
            <a:endParaRPr lang="ja-JP" altLang="en-US">
              <a:latin typeface="メイリオ" pitchFamily="50" charset="-128"/>
              <a:ea typeface="メイリオ" pitchFamily="50" charset="-128"/>
              <a:cs typeface="メイリオ" pitchFamily="50" charset="-128"/>
            </a:endParaRPr>
          </a:p>
        </p:txBody>
      </p:sp>
      <p:grpSp>
        <p:nvGrpSpPr>
          <p:cNvPr id="3" name="グループ化 12"/>
          <p:cNvGrpSpPr/>
          <p:nvPr/>
        </p:nvGrpSpPr>
        <p:grpSpPr>
          <a:xfrm>
            <a:off x="142844" y="1079880"/>
            <a:ext cx="8215370" cy="3631763"/>
            <a:chOff x="142844" y="768856"/>
            <a:chExt cx="8215370" cy="3631763"/>
          </a:xfrm>
        </p:grpSpPr>
        <p:sp>
          <p:nvSpPr>
            <p:cNvPr id="7" name="テキスト ボックス 6"/>
            <p:cNvSpPr txBox="1"/>
            <p:nvPr/>
          </p:nvSpPr>
          <p:spPr>
            <a:xfrm>
              <a:off x="785786" y="768856"/>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a:t>
              </a:r>
              <a:r>
                <a:rPr lang="en-US" sz="1000" b="1" dirty="0" smtClean="0">
                  <a:solidFill>
                    <a:srgbClr val="FF0000"/>
                  </a:solidFill>
                  <a:latin typeface="MS UI Gothic" pitchFamily="50" charset="-128"/>
                  <a:ea typeface="MS UI Gothic" pitchFamily="50" charset="-128"/>
                  <a:cs typeface="メイリオ" pitchFamily="50" charset="-128"/>
                </a:rPr>
                <a:t>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b="1" dirty="0" smtClean="0">
                  <a:solidFill>
                    <a:srgbClr val="FF0000"/>
                  </a:solidFill>
                  <a:latin typeface="MS UI Gothic" pitchFamily="50" charset="-128"/>
                  <a:ea typeface="MS UI Gothic" pitchFamily="50" charset="-128"/>
                  <a:cs typeface="メイリオ" pitchFamily="50" charset="-128"/>
                </a:rPr>
                <a:t>98256/16376    1.432    0.000   22.201    0.001 Project.py:90(</a:t>
              </a:r>
              <a:r>
                <a:rPr lang="en-US" sz="1000" b="1" dirty="0" err="1" smtClean="0">
                  <a:solidFill>
                    <a:srgbClr val="FF0000"/>
                  </a:solidFill>
                  <a:latin typeface="MS UI Gothic" pitchFamily="50" charset="-128"/>
                  <a:ea typeface="MS UI Gothic" pitchFamily="50" charset="-128"/>
                  <a:cs typeface="メイリオ" pitchFamily="50" charset="-128"/>
                </a:rPr>
                <a:t>getInfo</a:t>
              </a:r>
              <a:r>
                <a:rPr lang="en-US" sz="1000" b="1" dirty="0" smtClean="0">
                  <a:solidFill>
                    <a:srgbClr val="FF0000"/>
                  </a:solidFill>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214942" y="3449900"/>
              <a:ext cx="3000396" cy="525338"/>
            </a:xfrm>
            <a:prstGeom prst="wedgeRectCallout">
              <a:avLst>
                <a:gd name="adj1" fmla="val -71203"/>
                <a:gd name="adj2" fmla="val 45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142844" y="2903668"/>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万回呼ばれている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 xmlns:p14="http://schemas.microsoft.com/office/powerpoint/2010/main" val="189074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ja-JP" altLang="en-US" sz="2400" dirty="0" smtClean="0">
                <a:latin typeface="メイリオ" pitchFamily="50" charset="-128"/>
                <a:ea typeface="メイリオ" pitchFamily="50" charset="-128"/>
                <a:cs typeface="メイリオ" pitchFamily="50" charset="-128"/>
              </a:rPr>
              <a:t>、</a:t>
            </a:r>
            <a:r>
              <a:rPr lang="en-US" altLang="ja-JP" sz="2400" dirty="0" smtClean="0">
                <a:latin typeface="メイリオ" pitchFamily="50" charset="-128"/>
                <a:ea typeface="メイリオ" pitchFamily="50" charset="-128"/>
                <a:cs typeface="メイリオ" pitchFamily="50" charset="-128"/>
              </a:rPr>
              <a:t>3.18</a:t>
            </a:r>
            <a:r>
              <a:rPr lang="ja-JP" altLang="en-US" sz="2400" dirty="0" smtClean="0">
                <a:latin typeface="メイリオ" pitchFamily="50" charset="-128"/>
                <a:ea typeface="メイリオ" pitchFamily="50" charset="-128"/>
                <a:cs typeface="メイリオ" pitchFamily="50" charset="-128"/>
              </a:rPr>
              <a:t>倍の</a:t>
            </a:r>
            <a:r>
              <a:rPr lang="ja-JP" altLang="en-US" sz="2400" dirty="0" smtClean="0">
                <a:latin typeface="メイリオ" pitchFamily="50" charset="-128"/>
                <a:ea typeface="メイリオ" pitchFamily="50" charset="-128"/>
                <a:cs typeface="メイリオ" pitchFamily="50" charset="-128"/>
              </a:rPr>
              <a:t>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26</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tretch>
            <a:fillRect/>
          </a:stretch>
        </p:blipFill>
        <p:spPr bwMode="auto">
          <a:xfrm>
            <a:off x="2091271" y="820340"/>
            <a:ext cx="4961459" cy="2511696"/>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a:t>
            </a:r>
            <a:r>
              <a:rPr lang="ja-JP" altLang="en-US" sz="2800" dirty="0" smtClean="0">
                <a:latin typeface="メイリオ" pitchFamily="50" charset="-128"/>
                <a:ea typeface="メイリオ" pitchFamily="50" charset="-128"/>
                <a:cs typeface="メイリオ" pitchFamily="50" charset="-128"/>
              </a:rPr>
              <a:t>失敗</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ボトルネックは</a:t>
            </a:r>
            <a:r>
              <a:rPr lang="ja-JP" altLang="en-US" sz="2800" dirty="0" smtClean="0">
                <a:latin typeface="メイリオ" pitchFamily="50" charset="-128"/>
                <a:ea typeface="メイリオ" pitchFamily="50" charset="-128"/>
                <a:cs typeface="メイリオ" pitchFamily="50" charset="-128"/>
              </a:rPr>
              <a:t>以下の傾向がある</a:t>
            </a:r>
          </a:p>
          <a:p>
            <a:pPr lvl="1"/>
            <a:r>
              <a:rPr lang="ja-JP" altLang="en-US" sz="2400" dirty="0" smtClean="0">
                <a:latin typeface="メイリオ" pitchFamily="50" charset="-128"/>
                <a:ea typeface="メイリオ" pitchFamily="50" charset="-128"/>
                <a:cs typeface="メイリオ" pitchFamily="50" charset="-128"/>
              </a:rPr>
              <a:t>一回の呼び出しに時間がかかっている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一回の呼び出しは大したコストではないが、大量に呼び出されている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29</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3795721"/>
            <a:ext cx="8229600"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注意</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pPr algn="ctr">
              <a:buNone/>
            </a:pPr>
            <a:r>
              <a:rPr lang="ja-JP" altLang="en-US" b="1" dirty="0" smtClean="0">
                <a:latin typeface="メイリオ" pitchFamily="50" charset="-128"/>
                <a:ea typeface="メイリオ" pitchFamily="50" charset="-128"/>
                <a:cs typeface="メイリオ" pitchFamily="50" charset="-128"/>
              </a:rPr>
              <a:t>コードをこねくり回す前に</a:t>
            </a:r>
            <a:endParaRPr lang="en-US" altLang="ja-JP" b="1" dirty="0" smtClean="0">
              <a:latin typeface="メイリオ" pitchFamily="50" charset="-128"/>
              <a:ea typeface="メイリオ" pitchFamily="50" charset="-128"/>
              <a:cs typeface="メイリオ" pitchFamily="50" charset="-128"/>
            </a:endParaRPr>
          </a:p>
          <a:p>
            <a:pPr algn="ctr">
              <a:buNone/>
            </a:pPr>
            <a:r>
              <a:rPr lang="ja-JP" altLang="en-US" b="1" dirty="0" smtClean="0">
                <a:latin typeface="メイリオ" pitchFamily="50" charset="-128"/>
                <a:ea typeface="メイリオ" pitchFamily="50" charset="-128"/>
                <a:cs typeface="メイリオ" pitchFamily="50" charset="-128"/>
              </a:rPr>
              <a:t>アルゴリズムはきちんと精査しましょう</a:t>
            </a:r>
            <a:endParaRPr lang="en-US" altLang="ja-JP" b="1"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31</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以上、三つ</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データコンバートあるある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レンダリング先を指定する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それぞれ微妙に方法</a:t>
            </a:r>
            <a:r>
              <a:rPr lang="ja-JP" altLang="en-US" dirty="0" smtClean="0">
                <a:latin typeface="メイリオ" pitchFamily="50" charset="-128"/>
                <a:ea typeface="メイリオ" pitchFamily="50" charset="-128"/>
                <a:cs typeface="メイリオ" pitchFamily="50" charset="-128"/>
              </a:rPr>
              <a:t>が違う</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dirty="0" smtClean="0">
                <a:latin typeface="メイリオ" pitchFamily="50" charset="-128"/>
                <a:ea typeface="メイリオ" pitchFamily="50" charset="-128"/>
                <a:cs typeface="メイリオ" pitchFamily="50" charset="-128"/>
              </a:rPr>
              <a:t>みんなそれぞれ微妙にやり方が違う</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対応する形式が増えるとその分パターンが増える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行儀の悪いプラグインがあると最悪</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785932"/>
            <a:ext cx="1357322" cy="642942"/>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対応しないといけないものは山盛り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190545</TotalTime>
  <Words>1447</Words>
  <Application>Microsoft Office PowerPoint</Application>
  <PresentationFormat>画面に合わせる (16:9)</PresentationFormat>
  <Paragraphs>291</Paragraphs>
  <Slides>32</Slides>
  <Notes>0</Notes>
  <HiddenSlides>0</HiddenSlides>
  <MMClips>0</MMClips>
  <ScaleCrop>false</ScaleCrop>
  <HeadingPairs>
    <vt:vector size="4" baseType="variant">
      <vt:variant>
        <vt:lpstr>テーマ</vt:lpstr>
      </vt:variant>
      <vt:variant>
        <vt:i4>2</vt:i4>
      </vt:variant>
      <vt:variant>
        <vt:lpstr>スライド タイトル</vt:lpstr>
      </vt:variant>
      <vt:variant>
        <vt:i4>32</vt:i4>
      </vt:variant>
    </vt:vector>
  </HeadingPairs>
  <TitlesOfParts>
    <vt:vector size="34" baseType="lpstr">
      <vt:lpstr>デザインの設定</vt:lpstr>
      <vt:lpstr>1_デザインの設定</vt:lpstr>
      <vt:lpstr>一度作ったものは二度と作らない。 効率的なプログラミングをおこなうための技術</vt:lpstr>
      <vt:lpstr>会社紹介</vt:lpstr>
      <vt:lpstr>効率よくコードを書くためのキモ</vt:lpstr>
      <vt:lpstr>効率よくコードを書くためのキモ</vt:lpstr>
      <vt:lpstr>データコンバートあるある</vt:lpstr>
      <vt:lpstr>似たような処理の実装</vt:lpstr>
      <vt:lpstr>コードのカオス化</vt:lpstr>
      <vt:lpstr>どうやって対応する?</vt:lpstr>
      <vt:lpstr>そんなことを言っても。。。</vt:lpstr>
      <vt:lpstr>共通のインターフェースを定義</vt:lpstr>
      <vt:lpstr>コード例</vt:lpstr>
      <vt:lpstr>コードの品質を維持するために</vt:lpstr>
      <vt:lpstr>効率よくコードを書くためのキモ</vt:lpstr>
      <vt:lpstr>バグが出た時の対応</vt:lpstr>
      <vt:lpstr>デバッガの活用</vt:lpstr>
      <vt:lpstr>WinPDB</vt:lpstr>
      <vt:lpstr>リモートデバッグ</vt:lpstr>
      <vt:lpstr>リモートデバッグの例</vt:lpstr>
      <vt:lpstr>デモ</vt:lpstr>
      <vt:lpstr>効率よくコードを書くためのキモ</vt:lpstr>
      <vt:lpstr>パフォーマンスチェック</vt:lpstr>
      <vt:lpstr>その改変、効果ありますか?</vt:lpstr>
      <vt:lpstr>Python でのプロファイリング</vt:lpstr>
      <vt:lpstr>プロファイリング結果の分析</vt:lpstr>
      <vt:lpstr>プロファイリング結果の分析</vt:lpstr>
      <vt:lpstr>最適化戦略を立てる</vt:lpstr>
      <vt:lpstr>修正前後で比較する</vt:lpstr>
      <vt:lpstr>ボトルネックの傾向</vt:lpstr>
      <vt:lpstr>環境によるボトルネックの変化</vt:lpstr>
      <vt:lpstr>注意</vt:lpstr>
      <vt:lpstr>ログ確認ツール</vt:lpstr>
      <vt:lpstr>以上、三つ</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7312</cp:revision>
  <dcterms:created xsi:type="dcterms:W3CDTF">2008-10-27T06:26:59Z</dcterms:created>
  <dcterms:modified xsi:type="dcterms:W3CDTF">2014-08-31T15:24:47Z</dcterms:modified>
</cp:coreProperties>
</file>