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 id="2147483882" r:id="rId2"/>
  </p:sldMasterIdLst>
  <p:notesMasterIdLst>
    <p:notesMasterId r:id="rId12"/>
  </p:notesMasterIdLst>
  <p:handoutMasterIdLst>
    <p:handoutMasterId r:id="rId13"/>
  </p:handoutMasterIdLst>
  <p:sldIdLst>
    <p:sldId id="256" r:id="rId3"/>
    <p:sldId id="258" r:id="rId4"/>
    <p:sldId id="260" r:id="rId5"/>
    <p:sldId id="261" r:id="rId6"/>
    <p:sldId id="262" r:id="rId7"/>
    <p:sldId id="263" r:id="rId8"/>
    <p:sldId id="264" r:id="rId9"/>
    <p:sldId id="265" r:id="rId10"/>
    <p:sldId id="259" r:id="rId11"/>
  </p:sldIdLst>
  <p:sldSz cx="9144000" cy="5143500" type="screen16x9"/>
  <p:notesSz cx="6802438" cy="9934575"/>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7783" autoAdjust="0"/>
    <p:restoredTop sz="99128" autoAdjust="0"/>
  </p:normalViewPr>
  <p:slideViewPr>
    <p:cSldViewPr>
      <p:cViewPr varScale="1">
        <p:scale>
          <a:sx n="108" d="100"/>
          <a:sy n="108" d="100"/>
        </p:scale>
        <p:origin x="-82" y="-25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24"/>
    </p:cViewPr>
  </p:sorterViewPr>
  <p:notesViewPr>
    <p:cSldViewPr>
      <p:cViewPr varScale="1">
        <p:scale>
          <a:sx n="93" d="100"/>
          <a:sy n="93" d="100"/>
        </p:scale>
        <p:origin x="-2364" y="-114"/>
      </p:cViewPr>
      <p:guideLst>
        <p:guide orient="horz" pos="3129"/>
        <p:guide pos="214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52863" y="0"/>
            <a:ext cx="2947987" cy="496888"/>
          </a:xfrm>
          <a:prstGeom prst="rect">
            <a:avLst/>
          </a:prstGeom>
        </p:spPr>
        <p:txBody>
          <a:bodyPr vert="horz" lIns="91440" tIns="45720" rIns="91440" bIns="45720" rtlCol="0"/>
          <a:lstStyle>
            <a:lvl1pPr algn="r" eaLnBrk="1" hangingPunct="1">
              <a:defRPr sz="1200">
                <a:latin typeface="Arial" charset="0"/>
                <a:ea typeface="ＭＳ Ｐゴシック" charset="-128"/>
              </a:defRPr>
            </a:lvl1pPr>
          </a:lstStyle>
          <a:p>
            <a:pPr>
              <a:defRPr/>
            </a:pPr>
            <a:fld id="{CA86DAA3-F1D4-4E2B-9FBD-61A5521347B2}" type="datetimeFigureOut">
              <a:rPr lang="ja-JP" altLang="en-US"/>
              <a:pPr>
                <a:defRPr/>
              </a:pPr>
              <a:t>2014/8/16</a:t>
            </a:fld>
            <a:endParaRPr lang="ja-JP" altLang="en-US"/>
          </a:p>
        </p:txBody>
      </p:sp>
      <p:sp>
        <p:nvSpPr>
          <p:cNvPr id="4" name="フッター プレースホルダ 3"/>
          <p:cNvSpPr>
            <a:spLocks noGrp="1"/>
          </p:cNvSpPr>
          <p:nvPr>
            <p:ph type="ftr" sz="quarter" idx="2"/>
          </p:nvPr>
        </p:nvSpPr>
        <p:spPr>
          <a:xfrm>
            <a:off x="0" y="9436100"/>
            <a:ext cx="2947988" cy="496888"/>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AAA6A7D-3567-4F7C-9F8F-3F3327BD64C1}" type="slidenum">
              <a:rPr lang="ja-JP" altLang="en-US"/>
              <a:pPr>
                <a:defRPr/>
              </a:pPr>
              <a:t>&lt;#&gt;</a:t>
            </a:fld>
            <a:endParaRPr lang="ja-JP" altLang="en-US"/>
          </a:p>
        </p:txBody>
      </p:sp>
    </p:spTree>
    <p:extLst>
      <p:ext uri="{BB962C8B-B14F-4D97-AF65-F5344CB8AC3E}">
        <p14:creationId xmlns="" xmlns:p14="http://schemas.microsoft.com/office/powerpoint/2010/main" val="11984202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2863" y="0"/>
            <a:ext cx="2947987"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6E91369-F495-4B4A-85BD-7D438503F46F}" type="datetimeFigureOut">
              <a:rPr lang="ja-JP" altLang="en-US"/>
              <a:pPr>
                <a:defRPr/>
              </a:pPr>
              <a:t>2014/8/16</a:t>
            </a:fld>
            <a:endParaRPr lang="ja-JP" altLang="en-US"/>
          </a:p>
        </p:txBody>
      </p:sp>
      <p:sp>
        <p:nvSpPr>
          <p:cNvPr id="4" name="スライド イメージ プレースホルダ 3"/>
          <p:cNvSpPr>
            <a:spLocks noGrp="1" noRot="1" noChangeAspect="1"/>
          </p:cNvSpPr>
          <p:nvPr>
            <p:ph type="sldImg" idx="2"/>
          </p:nvPr>
        </p:nvSpPr>
        <p:spPr>
          <a:xfrm>
            <a:off x="90488" y="744538"/>
            <a:ext cx="6621462" cy="3725862"/>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1038" y="4719638"/>
            <a:ext cx="5441950" cy="44704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36100"/>
            <a:ext cx="2947988"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2E0D5171-8B02-4564-8A30-ABEC52B8CA91}" type="slidenum">
              <a:rPr lang="ja-JP" altLang="en-US"/>
              <a:pPr>
                <a:defRPr/>
              </a:pPr>
              <a:t>&lt;#&gt;</a:t>
            </a:fld>
            <a:endParaRPr lang="ja-JP" altLang="en-US"/>
          </a:p>
        </p:txBody>
      </p:sp>
    </p:spTree>
    <p:extLst>
      <p:ext uri="{BB962C8B-B14F-4D97-AF65-F5344CB8AC3E}">
        <p14:creationId xmlns="" xmlns:p14="http://schemas.microsoft.com/office/powerpoint/2010/main" val="25602998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a:prstGeom prst="rect">
            <a:avLst/>
          </a:prstGeom>
        </p:spPr>
        <p:txBody>
          <a:bodyPr/>
          <a:lstStyle>
            <a:lvl1pPr algn="ctr">
              <a:defRPr>
                <a:solidFill>
                  <a:schemeClr val="tx1"/>
                </a:solidFill>
                <a:effectLst/>
              </a:defRPr>
            </a:lvl1p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5" name="フッター プレースホルダ 4"/>
          <p:cNvSpPr>
            <a:spLocks noGrp="1"/>
          </p:cNvSpPr>
          <p:nvPr>
            <p:ph type="ftr" sz="quarter" idx="10"/>
          </p:nvPr>
        </p:nvSpPr>
        <p:spPr>
          <a:xfrm>
            <a:off x="3124200" y="4702970"/>
            <a:ext cx="2895600" cy="273844"/>
          </a:xfrm>
        </p:spPr>
        <p:txBody>
          <a:bodyPr/>
          <a:lstStyle>
            <a:lvl1pPr>
              <a:defRPr/>
            </a:lvl1pPr>
          </a:lstStyle>
          <a:p>
            <a:pPr>
              <a:defRPr/>
            </a:pPr>
            <a:r>
              <a:rPr lang="en-US" altLang="ja-JP"/>
              <a:t>CESA Confidential</a:t>
            </a:r>
            <a:endParaRPr lang="ja-JP" altLang="en-US"/>
          </a:p>
        </p:txBody>
      </p:sp>
      <p:pic>
        <p:nvPicPr>
          <p:cNvPr id="4" name="図 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8229600" cy="359449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058B8C1A-5EE2-436B-B3E1-6BC6AD7DBCB3}"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0956B07A-BA06-4F23-8F54-5280FE20A151}" type="slidenum">
              <a:rPr lang="ja-JP" altLang="en-US"/>
              <a:pPr>
                <a:defRPr/>
              </a:pPr>
              <a:t>&lt;#&gt;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42977"/>
            <a:ext cx="2057400" cy="3651647"/>
          </a:xfrm>
          <a:prstGeom prst="rect">
            <a:avLst/>
          </a:prstGeom>
        </p:spPr>
        <p:txBody>
          <a:bodyPr vert="eaVert"/>
          <a:lstStyle>
            <a:lvl1pPr>
              <a:defRPr>
                <a:solidFill>
                  <a:schemeClr val="tx1"/>
                </a:solidFill>
                <a:effectLst/>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6019800" cy="365164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76C9CF4-1F96-4494-BD80-D12FEA1BE88A}"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EA6E2756-6FF8-49ED-98AD-60B27023F72E}" type="slidenum">
              <a:rPr lang="ja-JP" altLang="en-US"/>
              <a:pPr>
                <a:defRPr/>
              </a:pPr>
              <a:t>&lt;#&gt;</a:t>
            </a:fld>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AD131637-1EE6-4E96-9CE1-5735B3CA715E}" type="datetime5">
              <a:rPr lang="ja-JP" altLang="en-US"/>
              <a:pPr>
                <a:defRPr/>
              </a:pPr>
              <a:t>2014/08/16</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1D79E475-46CB-4FC6-958D-A22D41E32FD0}" type="slidenum">
              <a:rPr lang="ja-JP" altLang="en-US"/>
              <a:pPr>
                <a:defRPr/>
              </a:pPr>
              <a:t>&lt;#&gt;</a:t>
            </a:fld>
            <a:endParaRPr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38BDB23-7568-42D1-80CE-B1D6F09FB8F6}" type="slidenum">
              <a:rPr lang="ja-JP" altLang="en-US"/>
              <a:pPr>
                <a:defRPr/>
              </a:pPr>
              <a:t>&lt;#&gt;</a:t>
            </a:fld>
            <a:endParaRPr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A95E8070-9FBB-428C-ADFA-A54C7C80164F}" type="slidenum">
              <a:rPr lang="ja-JP" altLang="en-US"/>
              <a:pPr>
                <a:defRPr/>
              </a:pPr>
              <a:t>&lt;#&gt;</a:t>
            </a:fld>
            <a:endParaRPr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E0D8F75-8681-4720-B86D-CC558BACD721}" type="slidenum">
              <a:rPr lang="ja-JP" altLang="en-US"/>
              <a:pPr>
                <a:defRPr/>
              </a:pPr>
              <a:t>&lt;#&gt;</a:t>
            </a:fld>
            <a:endParaRPr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25C1E21E-3C2E-4F63-A679-475BEED2C945}" type="slidenum">
              <a:rPr lang="ja-JP" altLang="en-US"/>
              <a:pPr>
                <a:defRPr/>
              </a:pPr>
              <a:t>&lt;#&gt;</a:t>
            </a:fld>
            <a:endParaRPr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F7D01208-B635-439C-B0D7-CE63CF20861E}" type="slidenum">
              <a:rPr lang="ja-JP" altLang="en-US"/>
              <a:pPr>
                <a:defRPr/>
              </a:pPr>
              <a:t>&lt;#&gt;</a:t>
            </a:fld>
            <a:endParaRPr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04E00811-8948-4D4F-B9A4-5C3B43C7031B}" type="slidenum">
              <a:rPr lang="ja-JP" altLang="en-US"/>
              <a:pPr>
                <a:defRPr/>
              </a:pPr>
              <a:t>&lt;#&gt;</a:t>
            </a:fld>
            <a:endParaRPr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CDC3BC86-3EBE-423B-9324-96F9D928F392}" type="slidenum">
              <a:rPr lang="ja-JP" altLang="en-US"/>
              <a:pPr>
                <a:defRPr/>
              </a:pPr>
              <a:t>&lt;#&gt;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57200" y="942977"/>
            <a:ext cx="8229600" cy="359449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9259AFE-7AC7-4F49-85B9-5B069C761CE3}"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29799127-F303-4AE7-A969-D0F8A278DEB3}" type="slidenum">
              <a:rPr lang="ja-JP" altLang="en-US"/>
              <a:pPr>
                <a:defRPr/>
              </a:pPr>
              <a:t>&lt;#&gt;</a:t>
            </a:fld>
            <a:endParaRPr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204787"/>
            <a:ext cx="3008313" cy="871538"/>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987AE5E-1F5A-4E40-9E4F-A6C7EC21FF51}" type="slidenum">
              <a:rPr lang="ja-JP" altLang="en-US"/>
              <a:pPr>
                <a:defRPr/>
              </a:pPr>
              <a:t>&lt;#&gt;</a:t>
            </a:fld>
            <a:endParaRPr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B9333912-09A1-405D-B996-686CC8E3C8FC}" type="slidenum">
              <a:rPr lang="ja-JP" altLang="en-US"/>
              <a:pPr>
                <a:defRPr/>
              </a:pPr>
              <a:t>&lt;#&gt;</a:t>
            </a:fld>
            <a:endParaRPr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431E230-1AA1-4843-9CD4-EE32DD9E28B2}" type="slidenum">
              <a:rPr lang="ja-JP" altLang="en-US"/>
              <a:pPr>
                <a:defRPr/>
              </a:pPr>
              <a:t>&lt;#&gt;</a:t>
            </a:fld>
            <a:endParaRPr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80"/>
            <a:ext cx="2057400" cy="438864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05980"/>
            <a:ext cx="6019800" cy="438864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4ECA663-E26D-4864-B031-A5EE69E06873}" type="slidenum">
              <a:rPr lang="ja-JP" altLang="en-US"/>
              <a:pPr>
                <a:defRPr/>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a:prstGeom prst="rect">
            <a:avLst/>
          </a:prstGeom>
        </p:spPr>
        <p:txBody>
          <a:bodyPr anchor="t"/>
          <a:lstStyle>
            <a:lvl1pPr algn="l">
              <a:defRPr sz="4000" b="1" cap="all">
                <a:solidFill>
                  <a:schemeClr val="tx1"/>
                </a:solidFill>
                <a:effectLst/>
              </a:defRPr>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6B41A85F-B56E-468D-B1CD-6D93D9B5D5CD}"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D2BE911D-E393-423D-9BEB-D104881661BB}" type="slidenum">
              <a:rPr lang="ja-JP" altLang="en-US"/>
              <a:pPr>
                <a:defRPr/>
              </a:pPr>
              <a:t>&lt;#&gt;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B54292E8-E00F-4ADA-BD15-4F2A3D638A4D}"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C9FCFF0E-DCBE-40A5-8F6E-B1AF81196266}" type="slidenum">
              <a:rPr lang="ja-JP" altLang="en-US"/>
              <a:pPr>
                <a:defRPr/>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944167"/>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421606"/>
            <a:ext cx="4040188"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944167"/>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421606"/>
            <a:ext cx="4041775"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9F893D6C-8EF6-4582-AF68-1DCB003A177F}" type="datetime5">
              <a:rPr lang="ja-JP" altLang="en-US"/>
              <a:pPr>
                <a:defRPr/>
              </a:pPr>
              <a:t>2014/08/16</a:t>
            </a:fld>
            <a:endParaRPr lang="ja-JP" altLang="en-US" dirty="0"/>
          </a:p>
        </p:txBody>
      </p:sp>
      <p:sp>
        <p:nvSpPr>
          <p:cNvPr id="9" name="スライド番号プレースホルダ 5"/>
          <p:cNvSpPr>
            <a:spLocks noGrp="1"/>
          </p:cNvSpPr>
          <p:nvPr>
            <p:ph type="sldNum" sz="quarter" idx="12"/>
          </p:nvPr>
        </p:nvSpPr>
        <p:spPr/>
        <p:txBody>
          <a:bodyPr/>
          <a:lstStyle>
            <a:lvl1pPr>
              <a:defRPr/>
            </a:lvl1pPr>
          </a:lstStyle>
          <a:p>
            <a:pPr>
              <a:defRPr/>
            </a:pPr>
            <a:fld id="{F88FC5C1-E261-48D2-BD14-81AC9FBA872B}" type="slidenum">
              <a:rPr lang="ja-JP" altLang="en-US"/>
              <a:pPr>
                <a:defRPr/>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B60F22C4-FC53-44C1-88D2-46F6CB53D0DF}" type="datetime5">
              <a:rPr lang="ja-JP" altLang="en-US"/>
              <a:pPr>
                <a:defRPr/>
              </a:pPr>
              <a:t>2014/08/16</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996DE6F3-B20F-4340-8E0C-EBAC11C52704}" type="slidenum">
              <a:rPr lang="ja-JP" altLang="en-US"/>
              <a:pPr>
                <a:defRPr/>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0E5A73EE-488E-4860-B405-384FCAA3C542}" type="datetime5">
              <a:rPr lang="ja-JP" altLang="en-US"/>
              <a:pPr>
                <a:defRPr/>
              </a:pPr>
              <a:t>2014/08/16</a:t>
            </a:fld>
            <a:endParaRPr lang="ja-JP" altLang="en-US" dirty="0"/>
          </a:p>
        </p:txBody>
      </p:sp>
      <p:sp>
        <p:nvSpPr>
          <p:cNvPr id="4" name="スライド番号プレースホルダ 5"/>
          <p:cNvSpPr>
            <a:spLocks noGrp="1"/>
          </p:cNvSpPr>
          <p:nvPr>
            <p:ph type="sldNum" sz="quarter" idx="12"/>
          </p:nvPr>
        </p:nvSpPr>
        <p:spPr/>
        <p:txBody>
          <a:bodyPr/>
          <a:lstStyle>
            <a:lvl1pPr>
              <a:defRPr/>
            </a:lvl1pPr>
          </a:lstStyle>
          <a:p>
            <a:pPr>
              <a:defRPr/>
            </a:pPr>
            <a:fld id="{48331827-64C4-486B-BF83-D345FC70A936}" type="slidenum">
              <a:rPr lang="ja-JP" altLang="en-US"/>
              <a:pPr>
                <a:defRPr/>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947737"/>
            <a:ext cx="3008313" cy="871538"/>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942977"/>
            <a:ext cx="5111750" cy="36516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821657"/>
            <a:ext cx="3008313" cy="27729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20023843-BA01-4E5A-BE94-B8C1EA94B3DE}"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41EFF0DC-1569-424A-91A8-AE3859BDA9B7}" type="slidenum">
              <a:rPr lang="ja-JP" altLang="en-US"/>
              <a:pPr>
                <a:defRPr/>
              </a:pPr>
              <a:t>&lt;#&gt;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942976"/>
            <a:ext cx="5486400" cy="2602706"/>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40FE0776-8F3D-4EB7-A8EC-5D9AF9D0BDBF}"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300C9734-6779-4377-9C63-4F4FD01D9D48}" type="slidenum">
              <a:rPr lang="ja-JP" altLang="en-US"/>
              <a:pPr>
                <a:defRPr/>
              </a:pPr>
              <a:t>&lt;#&gt;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テキスト プレースホルダ 2"/>
          <p:cNvSpPr>
            <a:spLocks noGrp="1"/>
          </p:cNvSpPr>
          <p:nvPr>
            <p:ph type="body" idx="1"/>
          </p:nvPr>
        </p:nvSpPr>
        <p:spPr bwMode="auto">
          <a:xfrm>
            <a:off x="457200" y="942977"/>
            <a:ext cx="8229600" cy="35944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7" name="日付プレースホルダ 3"/>
          <p:cNvSpPr>
            <a:spLocks noGrp="1"/>
          </p:cNvSpPr>
          <p:nvPr>
            <p:ph type="dt" sz="half" idx="2"/>
          </p:nvPr>
        </p:nvSpPr>
        <p:spPr>
          <a:xfrm>
            <a:off x="1331913" y="4767264"/>
            <a:ext cx="2049462"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C05C48C5-B401-4CEB-AA1C-F88B4AF9610B}" type="datetime5">
              <a:rPr lang="ja-JP" altLang="en-US"/>
              <a:pPr>
                <a:defRPr/>
              </a:pPr>
              <a:t>2014/08/16</a:t>
            </a:fld>
            <a:endParaRPr lang="ja-JP" altLang="en-US" dirty="0"/>
          </a:p>
        </p:txBody>
      </p:sp>
      <p:sp>
        <p:nvSpPr>
          <p:cNvPr id="18" name="フッター プレースホルダ 4"/>
          <p:cNvSpPr>
            <a:spLocks noGrp="1"/>
          </p:cNvSpPr>
          <p:nvPr>
            <p:ph type="ftr" sz="quarter" idx="3"/>
          </p:nvPr>
        </p:nvSpPr>
        <p:spPr>
          <a:xfrm>
            <a:off x="3505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r>
              <a:rPr lang="en-US" altLang="ja-JP"/>
              <a:t>CESA Confidential</a:t>
            </a:r>
            <a:endParaRPr lang="ja-JP" altLang="en-US" dirty="0"/>
          </a:p>
        </p:txBody>
      </p:sp>
      <p:sp>
        <p:nvSpPr>
          <p:cNvPr id="19"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F2C2C70-5525-4F17-A132-F1BAAA4A6E88}" type="slidenum">
              <a:rPr lang="ja-JP" altLang="en-US"/>
              <a:pPr>
                <a:defRPr/>
              </a:pPr>
              <a:t>&lt;#&gt;</a:t>
            </a:fld>
            <a:endParaRPr lang="ja-JP" altLang="en-US"/>
          </a:p>
        </p:txBody>
      </p:sp>
      <p:pic>
        <p:nvPicPr>
          <p:cNvPr id="3" name="図 2"/>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4181"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 id="2147484168" r:id="rId11"/>
    <p:sldLayoutId id="2147484169" r:id="rId12"/>
  </p:sldLayoutIdLst>
  <p:timing>
    <p:tnLst>
      <p:par>
        <p:cTn id="1" dur="indefinite" restart="never" nodeType="tmRoot"/>
      </p:par>
    </p:tnLst>
  </p:timing>
  <p:hf hdr="0"/>
  <p:txStyles>
    <p:titleStyle>
      <a:lvl1pPr algn="l" rtl="0" eaLnBrk="0" fontAlgn="base" hangingPunct="0">
        <a:spcBef>
          <a:spcPct val="0"/>
        </a:spcBef>
        <a:spcAft>
          <a:spcPct val="0"/>
        </a:spcAft>
        <a:defRPr kumimoji="1" sz="4400" kern="120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kumimoji="1" sz="4400">
          <a:solidFill>
            <a:schemeClr val="bg1"/>
          </a:solidFill>
          <a:latin typeface="Calibri" pitchFamily="34" charset="0"/>
          <a:ea typeface="ＭＳ Ｐゴシック" charset="-128"/>
        </a:defRPr>
      </a:lvl2pPr>
      <a:lvl3pPr algn="l" rtl="0" eaLnBrk="0" fontAlgn="base" hangingPunct="0">
        <a:spcBef>
          <a:spcPct val="0"/>
        </a:spcBef>
        <a:spcAft>
          <a:spcPct val="0"/>
        </a:spcAft>
        <a:defRPr kumimoji="1" sz="4400">
          <a:solidFill>
            <a:schemeClr val="bg1"/>
          </a:solidFill>
          <a:latin typeface="Calibri" pitchFamily="34" charset="0"/>
          <a:ea typeface="ＭＳ Ｐゴシック" charset="-128"/>
        </a:defRPr>
      </a:lvl3pPr>
      <a:lvl4pPr algn="l" rtl="0" eaLnBrk="0" fontAlgn="base" hangingPunct="0">
        <a:spcBef>
          <a:spcPct val="0"/>
        </a:spcBef>
        <a:spcAft>
          <a:spcPct val="0"/>
        </a:spcAft>
        <a:defRPr kumimoji="1" sz="4400">
          <a:solidFill>
            <a:schemeClr val="bg1"/>
          </a:solidFill>
          <a:latin typeface="Calibri" pitchFamily="34" charset="0"/>
          <a:ea typeface="ＭＳ Ｐゴシック" charset="-128"/>
        </a:defRPr>
      </a:lvl4pPr>
      <a:lvl5pPr algn="l" rtl="0" eaLnBrk="0" fontAlgn="base" hangingPunct="0">
        <a:spcBef>
          <a:spcPct val="0"/>
        </a:spcBef>
        <a:spcAft>
          <a:spcPct val="0"/>
        </a:spcAft>
        <a:defRPr kumimoji="1" sz="4400">
          <a:solidFill>
            <a:schemeClr val="bg1"/>
          </a:solidFill>
          <a:latin typeface="Calibri" pitchFamily="34" charset="0"/>
          <a:ea typeface="ＭＳ Ｐゴシック" charset="-128"/>
        </a:defRPr>
      </a:lvl5pPr>
      <a:lvl6pPr marL="457200" algn="l" rtl="0" fontAlgn="base">
        <a:spcBef>
          <a:spcPct val="0"/>
        </a:spcBef>
        <a:spcAft>
          <a:spcPct val="0"/>
        </a:spcAft>
        <a:defRPr kumimoji="1" sz="4400">
          <a:solidFill>
            <a:schemeClr val="tx1"/>
          </a:solidFill>
          <a:latin typeface="Calibri" pitchFamily="34" charset="0"/>
          <a:ea typeface="ＭＳ Ｐゴシック" charset="-128"/>
        </a:defRPr>
      </a:lvl6pPr>
      <a:lvl7pPr marL="914400" algn="l" rtl="0" fontAlgn="base">
        <a:spcBef>
          <a:spcPct val="0"/>
        </a:spcBef>
        <a:spcAft>
          <a:spcPct val="0"/>
        </a:spcAft>
        <a:defRPr kumimoji="1" sz="4400">
          <a:solidFill>
            <a:schemeClr val="tx1"/>
          </a:solidFill>
          <a:latin typeface="Calibri" pitchFamily="34" charset="0"/>
          <a:ea typeface="ＭＳ Ｐゴシック" charset="-128"/>
        </a:defRPr>
      </a:lvl7pPr>
      <a:lvl8pPr marL="1371600" algn="l" rtl="0" fontAlgn="base">
        <a:spcBef>
          <a:spcPct val="0"/>
        </a:spcBef>
        <a:spcAft>
          <a:spcPct val="0"/>
        </a:spcAft>
        <a:defRPr kumimoji="1" sz="4400">
          <a:solidFill>
            <a:schemeClr val="tx1"/>
          </a:solidFill>
          <a:latin typeface="Calibri" pitchFamily="34" charset="0"/>
          <a:ea typeface="ＭＳ Ｐゴシック" charset="-128"/>
        </a:defRPr>
      </a:lvl8pPr>
      <a:lvl9pPr marL="1828800" algn="l"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3324" y="0"/>
            <a:ext cx="9144000" cy="5143500"/>
          </a:xfrm>
          <a:prstGeom prst="rect">
            <a:avLst/>
          </a:prstGeom>
        </p:spPr>
      </p:pic>
      <p:sp>
        <p:nvSpPr>
          <p:cNvPr id="2050" name="タイトル プレースホルダ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テキスト プレースホルダ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endParaRPr lang="ja-JP" altLang="en-US"/>
          </a:p>
        </p:txBody>
      </p:sp>
      <p:sp>
        <p:nvSpPr>
          <p:cNvPr id="6"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2812D98C-E57D-4240-8465-0D34E2B9234E}"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p:txBody>
          <a:bodyPr/>
          <a:lstStyle/>
          <a:p>
            <a:r>
              <a:rPr lang="ja-JP" altLang="en-US" sz="3200" dirty="0" smtClean="0"/>
              <a:t>一度作ったものは二度と作らない</a:t>
            </a:r>
            <a:r>
              <a:rPr lang="ja-JP" altLang="en-US" sz="3200" dirty="0" smtClean="0"/>
              <a:t>。効率的</a:t>
            </a:r>
            <a:r>
              <a:rPr lang="ja-JP" altLang="en-US" sz="3200" dirty="0" smtClean="0"/>
              <a:t>なプログラミングをおこなうための技術</a:t>
            </a:r>
            <a:endParaRPr kumimoji="1" lang="ja-JP" altLang="en-US" sz="3200" dirty="0"/>
          </a:p>
        </p:txBody>
      </p:sp>
      <p:sp>
        <p:nvSpPr>
          <p:cNvPr id="12" name="サブタイトル 11"/>
          <p:cNvSpPr>
            <a:spLocks noGrp="1"/>
          </p:cNvSpPr>
          <p:nvPr>
            <p:ph type="subTitle" idx="1"/>
          </p:nvPr>
        </p:nvSpPr>
        <p:spPr/>
        <p:txBody>
          <a:bodyPr/>
          <a:lstStyle/>
          <a:p>
            <a:r>
              <a:rPr kumimoji="1" lang="en-US" altLang="ja-JP" dirty="0" smtClean="0"/>
              <a:t>JCGS </a:t>
            </a:r>
            <a:r>
              <a:rPr kumimoji="1" lang="ja-JP" altLang="en-US" dirty="0" smtClean="0"/>
              <a:t>痴山紘史</a:t>
            </a:r>
            <a:endParaRPr kumimoji="1" lang="ja-JP" altLang="en-US" dirty="0"/>
          </a:p>
        </p:txBody>
      </p:sp>
    </p:spTree>
    <p:extLst>
      <p:ext uri="{BB962C8B-B14F-4D97-AF65-F5344CB8AC3E}">
        <p14:creationId xmlns="" xmlns:p14="http://schemas.microsoft.com/office/powerpoint/2010/main" val="106786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コードに対して意味を持たせる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3286116" y="942977"/>
            <a:ext cx="785818" cy="3594497"/>
          </a:xfrm>
        </p:spPr>
        <p:txBody>
          <a:bodyPr vert="eaVert"/>
          <a:lstStyle/>
          <a:p>
            <a:pPr marL="0" indent="0">
              <a:buNone/>
            </a:pPr>
            <a:r>
              <a:rPr kumimoji="1" lang="ja-JP" altLang="en-US" sz="2000" dirty="0" smtClean="0"/>
              <a:t>おねえちゃん</a:t>
            </a:r>
            <a:r>
              <a:rPr lang="ja-JP" altLang="en-US" sz="2000" dirty="0" smtClean="0"/>
              <a:t>の髪はとても黒くて綺麗です</a:t>
            </a:r>
            <a:endParaRPr lang="en-US" altLang="ja-JP" sz="2000" dirty="0" smtClean="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2</a:t>
            </a:fld>
            <a:endParaRPr lang="ja-JP" altLang="en-US"/>
          </a:p>
        </p:txBody>
      </p:sp>
      <p:sp>
        <p:nvSpPr>
          <p:cNvPr id="7" name="コンテンツ プレースホルダー 2"/>
          <p:cNvSpPr txBox="1">
            <a:spLocks/>
          </p:cNvSpPr>
          <p:nvPr/>
        </p:nvSpPr>
        <p:spPr bwMode="auto">
          <a:xfrm>
            <a:off x="5072066" y="942977"/>
            <a:ext cx="1214446" cy="3594497"/>
          </a:xfrm>
          <a:prstGeom prst="rect">
            <a:avLst/>
          </a:prstGeom>
          <a:noFill/>
          <a:ln w="9525">
            <a:noFill/>
            <a:miter lim="800000"/>
            <a:headEnd/>
            <a:tailEnd/>
          </a:ln>
        </p:spPr>
        <p:txBody>
          <a:bodyPr vert="eaVert" wrap="square" lIns="91440" tIns="45720" rIns="91440" bIns="45720" numCol="1" anchor="t" anchorCtr="0" compatLnSpc="1">
            <a:prstTxWarp prst="textNoShape">
              <a:avLst/>
            </a:prstTxWarp>
          </a:bodyPr>
          <a:lstStyle/>
          <a:p>
            <a:r>
              <a:rPr lang="ja-JP" altLang="en-US" sz="2000" dirty="0" smtClean="0">
                <a:latin typeface="メイリオ" pitchFamily="50" charset="-128"/>
                <a:ea typeface="メイリオ" pitchFamily="50" charset="-128"/>
                <a:cs typeface="メイリオ" pitchFamily="50" charset="-128"/>
              </a:rPr>
              <a:t>その子</a:t>
            </a:r>
            <a:r>
              <a:rPr lang="ja-JP" altLang="en-US" sz="2000" dirty="0" smtClean="0">
                <a:latin typeface="メイリオ" pitchFamily="50" charset="-128"/>
                <a:ea typeface="メイリオ" pitchFamily="50" charset="-128"/>
                <a:cs typeface="メイリオ" pitchFamily="50" charset="-128"/>
              </a:rPr>
              <a:t>二十</a:t>
            </a:r>
            <a:endParaRPr lang="en-US" altLang="ja-JP" sz="2000" dirty="0" smtClean="0">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櫛</a:t>
            </a:r>
            <a:r>
              <a:rPr lang="ja-JP" altLang="en-US" sz="2000" dirty="0" smtClean="0">
                <a:latin typeface="メイリオ" pitchFamily="50" charset="-128"/>
                <a:ea typeface="メイリオ" pitchFamily="50" charset="-128"/>
                <a:cs typeface="メイリオ" pitchFamily="50" charset="-128"/>
              </a:rPr>
              <a:t>に</a:t>
            </a:r>
            <a:r>
              <a:rPr lang="ja-JP" altLang="en-US" sz="2000" dirty="0" err="1" smtClean="0">
                <a:latin typeface="メイリオ" pitchFamily="50" charset="-128"/>
                <a:ea typeface="メイリオ" pitchFamily="50" charset="-128"/>
                <a:cs typeface="メイリオ" pitchFamily="50" charset="-128"/>
              </a:rPr>
              <a:t>ながるる黒髪</a:t>
            </a:r>
            <a:r>
              <a:rPr lang="ja-JP" altLang="en-US" sz="2000" dirty="0" err="1" smtClean="0">
                <a:latin typeface="メイリオ" pitchFamily="50" charset="-128"/>
                <a:ea typeface="メイリオ" pitchFamily="50" charset="-128"/>
                <a:cs typeface="メイリオ" pitchFamily="50" charset="-128"/>
              </a:rPr>
              <a:t>の</a:t>
            </a:r>
            <a:endParaRPr lang="en-US" altLang="ja-JP" sz="2000" dirty="0" smtClean="0">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おごり</a:t>
            </a:r>
            <a:r>
              <a:rPr lang="ja-JP" altLang="en-US" sz="2000" dirty="0" smtClean="0">
                <a:latin typeface="メイリオ" pitchFamily="50" charset="-128"/>
                <a:ea typeface="メイリオ" pitchFamily="50" charset="-128"/>
                <a:cs typeface="メイリオ" pitchFamily="50" charset="-128"/>
              </a:rPr>
              <a:t>の春のうつくしき</a:t>
            </a:r>
            <a:r>
              <a:rPr lang="ja-JP" altLang="en-US" sz="2000" dirty="0" smtClean="0">
                <a:latin typeface="メイリオ" pitchFamily="50" charset="-128"/>
                <a:ea typeface="メイリオ" pitchFamily="50" charset="-128"/>
                <a:cs typeface="メイリオ" pitchFamily="50" charset="-128"/>
              </a:rPr>
              <a:t>かな</a:t>
            </a:r>
            <a:endParaRPr lang="en-US" altLang="ja-JP" sz="2000" dirty="0" smtClean="0">
              <a:latin typeface="メイリオ" pitchFamily="50" charset="-128"/>
              <a:ea typeface="メイリオ" pitchFamily="50" charset="-128"/>
              <a:cs typeface="メイリオ" pitchFamily="50" charset="-128"/>
            </a:endParaRPr>
          </a:p>
          <a:p>
            <a:pPr algn="r"/>
            <a:r>
              <a:rPr lang="ja-JP" altLang="en-US" sz="1200" dirty="0" smtClean="0">
                <a:latin typeface="メイリオ" pitchFamily="50" charset="-128"/>
                <a:ea typeface="メイリオ" pitchFamily="50" charset="-128"/>
                <a:cs typeface="メイリオ" pitchFamily="50" charset="-128"/>
              </a:rPr>
              <a:t>与謝野晶子</a:t>
            </a:r>
          </a:p>
          <a:p>
            <a:endParaRPr lang="ja-JP" altLang="en-US" sz="2000" dirty="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パフォーマンスチェック</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t>ユーザーから作成したツールが遅いという報告が上がった場合の対応方法</a:t>
            </a:r>
            <a:endParaRPr kumimoji="1" lang="en-US" altLang="ja-JP" dirty="0" smtClean="0"/>
          </a:p>
          <a:p>
            <a:r>
              <a:rPr lang="ja-JP" altLang="en-US" dirty="0" smtClean="0"/>
              <a:t>無暗</a:t>
            </a:r>
            <a:r>
              <a:rPr lang="ja-JP" altLang="en-US" dirty="0" smtClean="0"/>
              <a:t>にコードを改変していませんか</a:t>
            </a:r>
            <a:r>
              <a:rPr lang="en-US" altLang="ja-JP" dirty="0" smtClean="0"/>
              <a:t>?</a:t>
            </a:r>
          </a:p>
          <a:p>
            <a:pPr lvl="1"/>
            <a:r>
              <a:rPr kumimoji="1" lang="ja-JP" altLang="en-US" dirty="0" smtClean="0"/>
              <a:t>ファイルアクセスが遅い→メモリにキャッシュ</a:t>
            </a:r>
            <a:endParaRPr kumimoji="1" lang="en-US" altLang="ja-JP" dirty="0" smtClean="0"/>
          </a:p>
          <a:p>
            <a:pPr lvl="1"/>
            <a:r>
              <a:rPr kumimoji="1" lang="ja-JP" altLang="en-US" dirty="0" smtClean="0"/>
              <a:t>小手先のテクニックでコードの最適化</a:t>
            </a:r>
            <a:endParaRPr kumimoji="1" lang="ja-JP" altLang="en-US" dirty="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3</a:t>
            </a:fld>
            <a:endParaRPr lang="ja-JP" altLang="en-US"/>
          </a:p>
        </p:txBody>
      </p:sp>
    </p:spTree>
    <p:extLst>
      <p:ext uri="{BB962C8B-B14F-4D97-AF65-F5344CB8AC3E}">
        <p14:creationId xmlns="" xmlns:p14="http://schemas.microsoft.com/office/powerpoint/2010/main" val="189074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その変更、効果ありますか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t>ボトルネックを把握しましょう</a:t>
            </a:r>
            <a:endParaRPr kumimoji="1" lang="en-US" altLang="ja-JP" dirty="0" smtClean="0"/>
          </a:p>
          <a:p>
            <a:r>
              <a:rPr lang="ja-JP" altLang="en-US" dirty="0" smtClean="0"/>
              <a:t>どう</a:t>
            </a:r>
            <a:r>
              <a:rPr lang="ja-JP" altLang="en-US" dirty="0" smtClean="0"/>
              <a:t>やって</a:t>
            </a:r>
            <a:r>
              <a:rPr lang="en-US" altLang="ja-JP" dirty="0" smtClean="0"/>
              <a:t>?</a:t>
            </a:r>
          </a:p>
          <a:p>
            <a:r>
              <a:rPr kumimoji="1" lang="ja-JP" altLang="en-US" dirty="0" smtClean="0"/>
              <a:t>プロファイラ</a:t>
            </a:r>
            <a:r>
              <a:rPr kumimoji="1" lang="ja-JP" altLang="en-US" dirty="0" smtClean="0"/>
              <a:t>を使用する</a:t>
            </a:r>
            <a:endParaRPr kumimoji="1" lang="ja-JP" altLang="en-US" dirty="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4</a:t>
            </a:fld>
            <a:endParaRPr lang="ja-JP" altLang="en-US"/>
          </a:p>
        </p:txBody>
      </p:sp>
    </p:spTree>
    <p:extLst>
      <p:ext uri="{BB962C8B-B14F-4D97-AF65-F5344CB8AC3E}">
        <p14:creationId xmlns="" xmlns:p14="http://schemas.microsoft.com/office/powerpoint/2010/main" val="189074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sz="4000" dirty="0" smtClean="0">
                <a:solidFill>
                  <a:schemeClr val="tx1"/>
                </a:solidFill>
                <a:latin typeface="メイリオ" pitchFamily="50" charset="-128"/>
                <a:ea typeface="メイリオ" pitchFamily="50" charset="-128"/>
                <a:cs typeface="メイリオ" pitchFamily="50" charset="-128"/>
              </a:rPr>
              <a:t>Python </a:t>
            </a:r>
            <a:r>
              <a:rPr lang="ja-JP" altLang="en-US" sz="4000" dirty="0" err="1" smtClean="0">
                <a:solidFill>
                  <a:schemeClr val="tx1"/>
                </a:solidFill>
                <a:latin typeface="メイリオ" pitchFamily="50" charset="-128"/>
                <a:ea typeface="メイリオ" pitchFamily="50" charset="-128"/>
                <a:cs typeface="メイリオ" pitchFamily="50" charset="-128"/>
              </a:rPr>
              <a:t>での</a:t>
            </a:r>
            <a:r>
              <a:rPr lang="ja-JP" altLang="en-US" sz="4000" dirty="0" smtClean="0">
                <a:solidFill>
                  <a:schemeClr val="tx1"/>
                </a:solidFill>
                <a:latin typeface="メイリオ" pitchFamily="50" charset="-128"/>
                <a:ea typeface="メイリオ" pitchFamily="50" charset="-128"/>
                <a:cs typeface="メイリオ" pitchFamily="50" charset="-128"/>
              </a:rPr>
              <a:t>プロファイリング</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628641"/>
          </a:xfrm>
        </p:spPr>
        <p:txBody>
          <a:bodyPr/>
          <a:lstStyle/>
          <a:p>
            <a:r>
              <a:rPr lang="en-US" altLang="ja-JP" dirty="0" smtClean="0"/>
              <a:t>Python </a:t>
            </a:r>
            <a:r>
              <a:rPr lang="ja-JP" altLang="en-US" dirty="0" smtClean="0"/>
              <a:t>では、 </a:t>
            </a:r>
            <a:r>
              <a:rPr lang="en-US" altLang="ja-JP" dirty="0" err="1" smtClean="0"/>
              <a:t>cProfile</a:t>
            </a:r>
            <a:r>
              <a:rPr lang="en-US" altLang="ja-JP" dirty="0" smtClean="0"/>
              <a:t> </a:t>
            </a:r>
            <a:r>
              <a:rPr lang="ja-JP" altLang="en-US" dirty="0" smtClean="0"/>
              <a:t>を</a:t>
            </a:r>
            <a:r>
              <a:rPr lang="ja-JP" altLang="en-US" dirty="0" smtClean="0"/>
              <a:t>使用する</a:t>
            </a:r>
            <a:endParaRPr lang="en-US" altLang="ja-JP" dirty="0" smtClean="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5</a:t>
            </a:fld>
            <a:endParaRPr lang="ja-JP" altLang="en-US"/>
          </a:p>
        </p:txBody>
      </p:sp>
      <p:sp>
        <p:nvSpPr>
          <p:cNvPr id="7" name="テキスト ボックス 6"/>
          <p:cNvSpPr txBox="1"/>
          <p:nvPr/>
        </p:nvSpPr>
        <p:spPr>
          <a:xfrm>
            <a:off x="785786" y="1824333"/>
            <a:ext cx="7143800" cy="461665"/>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メイリオ" pitchFamily="50" charset="-128"/>
                <a:ea typeface="メイリオ" pitchFamily="50" charset="-128"/>
                <a:cs typeface="メイリオ" pitchFamily="50" charset="-128"/>
              </a:rPr>
              <a:t>import </a:t>
            </a:r>
            <a:r>
              <a:rPr lang="en-US" sz="1200" dirty="0" err="1" smtClean="0">
                <a:latin typeface="メイリオ" pitchFamily="50" charset="-128"/>
                <a:ea typeface="メイリオ" pitchFamily="50" charset="-128"/>
                <a:cs typeface="メイリオ" pitchFamily="50" charset="-128"/>
              </a:rPr>
              <a:t>cProfile</a:t>
            </a:r>
            <a:r>
              <a:rPr lang="en-US" sz="1200" dirty="0" smtClean="0">
                <a:latin typeface="メイリオ" pitchFamily="50" charset="-128"/>
                <a:ea typeface="メイリオ" pitchFamily="50" charset="-128"/>
                <a:cs typeface="メイリオ" pitchFamily="50" charset="-128"/>
              </a:rPr>
              <a:t/>
            </a:r>
            <a:br>
              <a:rPr lang="en-US" sz="1200" dirty="0" smtClean="0">
                <a:latin typeface="メイリオ" pitchFamily="50" charset="-128"/>
                <a:ea typeface="メイリオ" pitchFamily="50" charset="-128"/>
                <a:cs typeface="メイリオ" pitchFamily="50" charset="-128"/>
              </a:rPr>
            </a:br>
            <a:r>
              <a:rPr lang="en-US" sz="1200" dirty="0" err="1" smtClean="0">
                <a:latin typeface="メイリオ" pitchFamily="50" charset="-128"/>
                <a:ea typeface="メイリオ" pitchFamily="50" charset="-128"/>
                <a:cs typeface="メイリオ" pitchFamily="50" charset="-128"/>
              </a:rPr>
              <a:t>cProfile.run</a:t>
            </a:r>
            <a:r>
              <a:rPr lang="en-US" sz="1200" dirty="0" smtClean="0">
                <a:latin typeface="メイリオ" pitchFamily="50" charset="-128"/>
                <a:ea typeface="メイリオ" pitchFamily="50" charset="-128"/>
                <a:cs typeface="メイリオ" pitchFamily="50" charset="-128"/>
              </a:rPr>
              <a:t>(‘</a:t>
            </a:r>
            <a:r>
              <a:rPr lang="en-US" sz="1200" dirty="0" err="1" smtClean="0">
                <a:latin typeface="メイリオ" pitchFamily="50" charset="-128"/>
                <a:ea typeface="メイリオ" pitchFamily="50" charset="-128"/>
                <a:cs typeface="メイリオ" pitchFamily="50" charset="-128"/>
              </a:rPr>
              <a:t>someHeavyOperation</a:t>
            </a:r>
            <a:r>
              <a:rPr lang="en-US" sz="1200" dirty="0" smtClean="0">
                <a:latin typeface="メイリオ" pitchFamily="50" charset="-128"/>
                <a:ea typeface="メイリオ" pitchFamily="50" charset="-128"/>
                <a:cs typeface="メイリオ" pitchFamily="50" charset="-128"/>
              </a:rPr>
              <a:t>()')</a:t>
            </a:r>
            <a:r>
              <a:rPr lang="en-US" sz="1200" dirty="0" smtClean="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処理時間を計測</a:t>
            </a:r>
            <a:endParaRPr kumimoji="1" lang="ja-JP" altLang="en-US" sz="1200" dirty="0">
              <a:latin typeface="メイリオ" pitchFamily="50" charset="-128"/>
              <a:ea typeface="メイリオ" pitchFamily="50" charset="-128"/>
              <a:cs typeface="メイリオ" pitchFamily="50" charset="-128"/>
            </a:endParaRPr>
          </a:p>
        </p:txBody>
      </p:sp>
      <p:sp>
        <p:nvSpPr>
          <p:cNvPr id="9" name="コンテンツ プレースホルダー 2"/>
          <p:cNvSpPr txBox="1">
            <a:spLocks/>
          </p:cNvSpPr>
          <p:nvPr/>
        </p:nvSpPr>
        <p:spPr bwMode="auto">
          <a:xfrm>
            <a:off x="457200" y="2500312"/>
            <a:ext cx="8229600" cy="20717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charset="0"/>
              <a:buChar char="•"/>
            </a:pPr>
            <a:r>
              <a:rPr lang="en-US" altLang="ja-JP" sz="3200" dirty="0" err="1" smtClean="0"/>
              <a:t>someHeavyOperation</a:t>
            </a:r>
            <a:r>
              <a:rPr lang="en-US" altLang="ja-JP" sz="3200" dirty="0" smtClean="0"/>
              <a:t>() </a:t>
            </a:r>
            <a:r>
              <a:rPr lang="ja-JP" altLang="en-US" sz="3200" dirty="0" smtClean="0"/>
              <a:t>を行った際にどの関数でどれだけ処理に時間がかかったかを把握すること</a:t>
            </a:r>
            <a:r>
              <a:rPr lang="ja-JP" altLang="en-US" sz="3200" dirty="0" smtClean="0"/>
              <a:t>ができる</a:t>
            </a:r>
            <a:endParaRPr kumimoji="1" lang="en-US" altLang="ja-JP"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189074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プロファイリング結果の活用</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4071948"/>
            <a:ext cx="8229600" cy="500066"/>
          </a:xfrm>
        </p:spPr>
        <p:txBody>
          <a:bodyPr/>
          <a:lstStyle/>
          <a:p>
            <a:r>
              <a:rPr lang="ja-JP" altLang="en-US" sz="2000" dirty="0" smtClean="0"/>
              <a:t>処理全体で </a:t>
            </a:r>
            <a:r>
              <a:rPr lang="en-US" altLang="ja-JP" sz="2000" dirty="0" smtClean="0"/>
              <a:t>28 </a:t>
            </a:r>
            <a:r>
              <a:rPr lang="ja-JP" altLang="en-US" sz="2000" dirty="0" smtClean="0"/>
              <a:t>秒かかっていて、</a:t>
            </a:r>
            <a:r>
              <a:rPr lang="ja-JP" altLang="en-US" sz="2000" dirty="0" smtClean="0"/>
              <a:t>その </a:t>
            </a:r>
            <a:r>
              <a:rPr lang="en-US" altLang="ja-JP" sz="2000" dirty="0" err="1" smtClean="0"/>
              <a:t>getInfo</a:t>
            </a:r>
            <a:r>
              <a:rPr lang="en-US" altLang="ja-JP" sz="2000" dirty="0" smtClean="0"/>
              <a:t>() </a:t>
            </a:r>
            <a:r>
              <a:rPr lang="ja-JP" altLang="en-US" sz="2000" dirty="0" smtClean="0"/>
              <a:t>で </a:t>
            </a:r>
            <a:r>
              <a:rPr lang="en-US" altLang="ja-JP" sz="2000" dirty="0" smtClean="0"/>
              <a:t>22 </a:t>
            </a:r>
            <a:r>
              <a:rPr lang="ja-JP" altLang="en-US" sz="2000" dirty="0" smtClean="0"/>
              <a:t>秒も</a:t>
            </a:r>
            <a:r>
              <a:rPr lang="ja-JP" altLang="en-US" sz="2000" dirty="0" smtClean="0"/>
              <a:t>費やして</a:t>
            </a:r>
            <a:r>
              <a:rPr lang="ja-JP" altLang="en-US" sz="2000" dirty="0" smtClean="0"/>
              <a:t>いる</a:t>
            </a:r>
            <a:endParaRPr lang="en-US" altLang="ja-JP" sz="2000" dirty="0" smtClean="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6</a:t>
            </a:fld>
            <a:endParaRPr lang="ja-JP" altLang="en-US"/>
          </a:p>
        </p:txBody>
      </p:sp>
      <p:sp>
        <p:nvSpPr>
          <p:cNvPr id="7" name="テキスト ボックス 6"/>
          <p:cNvSpPr txBox="1"/>
          <p:nvPr/>
        </p:nvSpPr>
        <p:spPr>
          <a:xfrm>
            <a:off x="785786" y="768856"/>
            <a:ext cx="7143800" cy="3277820"/>
          </a:xfrm>
          <a:prstGeom prst="rect">
            <a:avLst/>
          </a:prstGeom>
          <a:solidFill>
            <a:schemeClr val="bg1">
              <a:lumMod val="85000"/>
            </a:schemeClr>
          </a:solidFill>
          <a:ln>
            <a:solidFill>
              <a:schemeClr val="tx1"/>
            </a:solidFill>
          </a:ln>
        </p:spPr>
        <p:txBody>
          <a:bodyPr wrap="square" rtlCol="0">
            <a:spAutoFit/>
          </a:bodyPr>
          <a:lstStyle/>
          <a:p>
            <a:r>
              <a:rPr lang="en-US" sz="900" dirty="0" smtClean="0"/>
              <a:t>D:\chiyama\&gt;python testDirectoryDefs.py</a:t>
            </a:r>
          </a:p>
          <a:p>
            <a:r>
              <a:rPr lang="en-US" sz="900" dirty="0" smtClean="0"/>
              <a:t>         11190417 function calls (11057225 primitive calls) in </a:t>
            </a:r>
            <a:r>
              <a:rPr lang="en-US" sz="900" b="1" dirty="0" smtClean="0">
                <a:solidFill>
                  <a:srgbClr val="FF0000"/>
                </a:solidFill>
              </a:rPr>
              <a:t>28.010 CPU seconds</a:t>
            </a:r>
          </a:p>
          <a:p>
            <a:endParaRPr lang="en-US" sz="900" dirty="0" smtClean="0"/>
          </a:p>
          <a:p>
            <a:r>
              <a:rPr lang="en-US" sz="900" dirty="0" smtClean="0"/>
              <a:t>   Ordered by: standard name</a:t>
            </a:r>
          </a:p>
          <a:p>
            <a:endParaRPr lang="en-US" sz="900" dirty="0" smtClean="0"/>
          </a:p>
          <a:p>
            <a:r>
              <a:rPr lang="en-US" sz="900" dirty="0" smtClean="0"/>
              <a:t>   </a:t>
            </a:r>
            <a:r>
              <a:rPr lang="en-US" sz="900" dirty="0" err="1" smtClean="0"/>
              <a:t>ncalls</a:t>
            </a:r>
            <a:r>
              <a:rPr lang="en-US" sz="900" dirty="0" smtClean="0"/>
              <a:t>  </a:t>
            </a:r>
            <a:r>
              <a:rPr lang="en-US" sz="900" dirty="0" err="1" smtClean="0"/>
              <a:t>tottime</a:t>
            </a:r>
            <a:r>
              <a:rPr lang="en-US" sz="900" dirty="0" smtClean="0"/>
              <a:t>  </a:t>
            </a:r>
            <a:r>
              <a:rPr lang="en-US" sz="900" dirty="0" err="1" smtClean="0"/>
              <a:t>percall</a:t>
            </a:r>
            <a:r>
              <a:rPr lang="en-US" sz="900" dirty="0" smtClean="0"/>
              <a:t>  </a:t>
            </a:r>
            <a:r>
              <a:rPr lang="en-US" sz="900" dirty="0" err="1" smtClean="0"/>
              <a:t>cumtime</a:t>
            </a:r>
            <a:r>
              <a:rPr lang="en-US" sz="900" dirty="0" smtClean="0"/>
              <a:t>  </a:t>
            </a:r>
            <a:r>
              <a:rPr lang="en-US" sz="900" dirty="0" err="1" smtClean="0"/>
              <a:t>percall</a:t>
            </a:r>
            <a:r>
              <a:rPr lang="en-US" sz="900" dirty="0" smtClean="0"/>
              <a:t> </a:t>
            </a:r>
            <a:r>
              <a:rPr lang="en-US" sz="900" dirty="0" err="1" smtClean="0"/>
              <a:t>filename:lineno</a:t>
            </a:r>
            <a:r>
              <a:rPr lang="en-US" sz="900" dirty="0" smtClean="0"/>
              <a:t>(function)</a:t>
            </a:r>
          </a:p>
          <a:p>
            <a:r>
              <a:rPr lang="en-US" sz="900" dirty="0" smtClean="0"/>
              <a:t>        1    0.000    0.000    0.000    0.000 &lt;string&gt;:1(&lt;module&gt;)</a:t>
            </a:r>
          </a:p>
          <a:p>
            <a:r>
              <a:rPr lang="en-US" sz="900" dirty="0" smtClean="0"/>
              <a:t>       84    0.003    0.000   27.492    0.327 DirectoryDefs.py:1033(</a:t>
            </a:r>
            <a:r>
              <a:rPr lang="en-US" sz="900" dirty="0" err="1" smtClean="0"/>
              <a:t>filterNames</a:t>
            </a:r>
            <a:r>
              <a:rPr lang="en-US" sz="900" dirty="0" smtClean="0"/>
              <a:t>)</a:t>
            </a:r>
          </a:p>
          <a:p>
            <a:r>
              <a:rPr lang="en-US" sz="900" dirty="0" smtClean="0"/>
              <a:t>       36    0.000    0.000    0.000    0.000 DirectoryDefs.py:1066(Get)</a:t>
            </a:r>
          </a:p>
          <a:p>
            <a:r>
              <a:rPr lang="en-US" sz="900" dirty="0" smtClean="0"/>
              <a:t>      261    0.002    0.000    0.006    0.000 DirectoryDefs.py:121(</a:t>
            </a:r>
            <a:r>
              <a:rPr lang="en-US" sz="900" dirty="0" err="1" smtClean="0"/>
              <a:t>getChild</a:t>
            </a:r>
            <a:r>
              <a:rPr lang="en-US" sz="900" dirty="0" smtClean="0"/>
              <a:t>)</a:t>
            </a:r>
          </a:p>
          <a:p>
            <a:r>
              <a:rPr lang="en-US" sz="900" dirty="0" smtClean="0"/>
              <a:t>      855    0.004    0.000    0.004    0.000 DirectoryDefs.py:132(_</a:t>
            </a:r>
            <a:r>
              <a:rPr lang="en-US" sz="900" dirty="0" err="1" smtClean="0"/>
              <a:t>getSomeChildren</a:t>
            </a:r>
            <a:r>
              <a:rPr lang="en-US" sz="900" dirty="0" smtClean="0"/>
              <a:t>)</a:t>
            </a:r>
          </a:p>
          <a:p>
            <a:r>
              <a:rPr lang="en-US" sz="900" dirty="0" smtClean="0"/>
              <a:t>      285    0.000    0.000    0.002    0.000 DirectoryDefs.py:157(</a:t>
            </a:r>
            <a:r>
              <a:rPr lang="en-US" sz="900" dirty="0" err="1" smtClean="0"/>
              <a:t>getRequiredChildren</a:t>
            </a:r>
            <a:r>
              <a:rPr lang="en-US" sz="900" dirty="0" smtClean="0"/>
              <a:t>)</a:t>
            </a:r>
          </a:p>
          <a:p>
            <a:r>
              <a:rPr lang="en-US" sz="900" dirty="0" smtClean="0"/>
              <a:t>      285    0.000    0.000    0.001    0.000 DirectoryDefs.py:161(</a:t>
            </a:r>
            <a:r>
              <a:rPr lang="en-US" sz="900" dirty="0" err="1" smtClean="0"/>
              <a:t>getOptionalChildren</a:t>
            </a:r>
            <a:r>
              <a:rPr lang="en-US" sz="900" dirty="0" smtClean="0"/>
              <a:t>)</a:t>
            </a:r>
          </a:p>
          <a:p>
            <a:r>
              <a:rPr lang="en-US" sz="900" dirty="0" smtClean="0"/>
              <a:t>      285    0.000    0.000    0.001    0.000 DirectoryDefs.py:165(</a:t>
            </a:r>
            <a:r>
              <a:rPr lang="en-US" sz="900" dirty="0" err="1" smtClean="0"/>
              <a:t>getUnknownChildren</a:t>
            </a:r>
            <a:r>
              <a:rPr lang="en-US" sz="900" dirty="0" smtClean="0"/>
              <a:t>)</a:t>
            </a:r>
          </a:p>
          <a:p>
            <a:r>
              <a:rPr lang="en-US" sz="900" dirty="0" smtClean="0"/>
              <a:t>       12    0.000    0.000    0.001    0.000 DirectoryDefs.py:169(</a:t>
            </a:r>
            <a:r>
              <a:rPr lang="en-US" sz="900" dirty="0" err="1" smtClean="0"/>
              <a:t>getChildren</a:t>
            </a:r>
            <a:r>
              <a:rPr lang="en-US" sz="900" dirty="0" smtClean="0"/>
              <a:t>)</a:t>
            </a:r>
          </a:p>
          <a:p>
            <a:r>
              <a:rPr lang="en-US" sz="900" dirty="0" smtClean="0"/>
              <a:t>      261    0.001    0.000    0.001    0.000 DirectoryDefs.py:206(_</a:t>
            </a:r>
            <a:r>
              <a:rPr lang="en-US" sz="900" dirty="0" err="1" smtClean="0"/>
              <a:t>addElement</a:t>
            </a:r>
            <a:r>
              <a:rPr lang="en-US" sz="900" dirty="0" smtClean="0"/>
              <a:t>)</a:t>
            </a:r>
          </a:p>
          <a:p>
            <a:r>
              <a:rPr lang="en-US" sz="900" dirty="0" smtClean="0"/>
              <a:t>       24    0.004    0.000   27.544    1.148 DirectoryDefs.py:219(</a:t>
            </a:r>
            <a:r>
              <a:rPr lang="en-US" sz="900" dirty="0" err="1" smtClean="0"/>
              <a:t>addChildren</a:t>
            </a:r>
            <a:r>
              <a:rPr lang="en-US" sz="900" dirty="0" smtClean="0"/>
              <a:t>)</a:t>
            </a:r>
          </a:p>
          <a:p>
            <a:r>
              <a:rPr lang="en-US" sz="900" dirty="0" smtClean="0"/>
              <a:t>(</a:t>
            </a:r>
            <a:r>
              <a:rPr lang="ja-JP" altLang="en-US" sz="900" dirty="0" smtClean="0"/>
              <a:t>中略</a:t>
            </a:r>
            <a:r>
              <a:rPr lang="en-US" altLang="ja-JP" sz="900" dirty="0" smtClean="0"/>
              <a:t>)</a:t>
            </a:r>
          </a:p>
          <a:p>
            <a:r>
              <a:rPr lang="en-US" altLang="ja-JP" sz="900" dirty="0" smtClean="0"/>
              <a:t>      744    0.003    0.000   25.210    0.034 </a:t>
            </a:r>
            <a:r>
              <a:rPr lang="en-US" sz="900" dirty="0" smtClean="0"/>
              <a:t>Project.py:349(</a:t>
            </a:r>
            <a:r>
              <a:rPr lang="en-US" sz="900" dirty="0" err="1" smtClean="0"/>
              <a:t>getAbsPathByNode</a:t>
            </a:r>
            <a:r>
              <a:rPr lang="en-US" sz="900" dirty="0" smtClean="0"/>
              <a:t>)</a:t>
            </a:r>
          </a:p>
          <a:p>
            <a:r>
              <a:rPr lang="en-US" sz="900" dirty="0" smtClean="0"/>
              <a:t>      732    0.024    0.000   24.842    0.034 Project.py:353(</a:t>
            </a:r>
            <a:r>
              <a:rPr lang="en-US" sz="900" dirty="0" err="1" smtClean="0"/>
              <a:t>getAbsPath</a:t>
            </a:r>
            <a:r>
              <a:rPr lang="en-US" sz="900" dirty="0" smtClean="0"/>
              <a:t>)</a:t>
            </a:r>
          </a:p>
          <a:p>
            <a:r>
              <a:rPr lang="en-US" sz="900" b="1" dirty="0" smtClean="0">
                <a:solidFill>
                  <a:srgbClr val="FF0000"/>
                </a:solidFill>
              </a:rPr>
              <a:t>98256/16376    1.432    0.000   22.201    0.001 Project.py:90(</a:t>
            </a:r>
            <a:r>
              <a:rPr lang="en-US" sz="900" b="1" dirty="0" err="1" smtClean="0">
                <a:solidFill>
                  <a:srgbClr val="FF0000"/>
                </a:solidFill>
              </a:rPr>
              <a:t>getInfo</a:t>
            </a:r>
            <a:r>
              <a:rPr lang="en-US" sz="900" b="1" dirty="0" smtClean="0">
                <a:solidFill>
                  <a:srgbClr val="FF0000"/>
                </a:solidFill>
              </a:rPr>
              <a:t>)</a:t>
            </a:r>
          </a:p>
          <a:p>
            <a:r>
              <a:rPr lang="en-US" sz="900" dirty="0" smtClean="0"/>
              <a:t>    32796    0.278    0.000    0.278    0.000 ProjectInfoManager.py:132(Get)</a:t>
            </a:r>
          </a:p>
          <a:p>
            <a:r>
              <a:rPr lang="en-US" sz="900" dirty="0" smtClean="0"/>
              <a:t>    32796    0.599    0.000    0.600    0.000 ProjectInfoManager.py:64(</a:t>
            </a:r>
            <a:r>
              <a:rPr lang="en-US" sz="900" dirty="0" err="1" smtClean="0"/>
              <a:t>getProject</a:t>
            </a:r>
            <a:r>
              <a:rPr lang="en-US" sz="900" dirty="0" smtClean="0"/>
              <a:t>)</a:t>
            </a:r>
          </a:p>
        </p:txBody>
      </p:sp>
    </p:spTree>
    <p:extLst>
      <p:ext uri="{BB962C8B-B14F-4D97-AF65-F5344CB8AC3E}">
        <p14:creationId xmlns="" xmlns:p14="http://schemas.microsoft.com/office/powerpoint/2010/main" val="189074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最適化戦略を立てる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t>処理全体で </a:t>
            </a:r>
            <a:r>
              <a:rPr lang="en-US" altLang="ja-JP" sz="2800" dirty="0" smtClean="0"/>
              <a:t>28 </a:t>
            </a:r>
            <a:r>
              <a:rPr lang="ja-JP" altLang="en-US" sz="2800" dirty="0" smtClean="0"/>
              <a:t>秒</a:t>
            </a:r>
            <a:endParaRPr lang="en-US" altLang="ja-JP" sz="2800" dirty="0" smtClean="0"/>
          </a:p>
          <a:p>
            <a:r>
              <a:rPr lang="en-US" altLang="ja-JP" sz="2800" dirty="0" err="1" smtClean="0"/>
              <a:t>getInfo</a:t>
            </a:r>
            <a:r>
              <a:rPr lang="en-US" altLang="ja-JP" sz="2800" dirty="0" smtClean="0"/>
              <a:t>() </a:t>
            </a:r>
            <a:r>
              <a:rPr lang="ja-JP" altLang="en-US" sz="2800" dirty="0" smtClean="0"/>
              <a:t>で </a:t>
            </a:r>
            <a:r>
              <a:rPr lang="en-US" altLang="ja-JP" sz="2800" dirty="0" smtClean="0"/>
              <a:t>22 </a:t>
            </a:r>
            <a:r>
              <a:rPr lang="ja-JP" altLang="en-US" sz="2800" dirty="0" smtClean="0"/>
              <a:t>秒も費やして</a:t>
            </a:r>
            <a:r>
              <a:rPr lang="ja-JP" altLang="en-US" sz="2800" dirty="0" smtClean="0"/>
              <a:t>いる</a:t>
            </a:r>
            <a:endParaRPr lang="en-US" altLang="ja-JP" sz="2800" dirty="0" smtClean="0"/>
          </a:p>
          <a:p>
            <a:r>
              <a:rPr lang="ja-JP" altLang="en-US" sz="2800" dirty="0" smtClean="0"/>
              <a:t>一回</a:t>
            </a:r>
            <a:r>
              <a:rPr lang="ja-JP" altLang="en-US" sz="2800" dirty="0" smtClean="0"/>
              <a:t>当たりの実行時間はたいした</a:t>
            </a:r>
            <a:r>
              <a:rPr lang="ja-JP" altLang="en-US" sz="2800" dirty="0" smtClean="0"/>
              <a:t>ことないが</a:t>
            </a:r>
            <a:r>
              <a:rPr lang="ja-JP" altLang="en-US" sz="2800" dirty="0" smtClean="0"/>
              <a:t>、約 </a:t>
            </a:r>
            <a:r>
              <a:rPr lang="en-US" altLang="ja-JP" sz="2800" dirty="0" smtClean="0"/>
              <a:t>10 </a:t>
            </a:r>
            <a:r>
              <a:rPr lang="ja-JP" altLang="en-US" sz="2800" dirty="0" smtClean="0"/>
              <a:t>万回も</a:t>
            </a:r>
            <a:r>
              <a:rPr lang="ja-JP" altLang="en-US" sz="2800" dirty="0" smtClean="0"/>
              <a:t>呼ばれている</a:t>
            </a:r>
            <a:endParaRPr lang="en-US" altLang="ja-JP" sz="2800" dirty="0" smtClean="0"/>
          </a:p>
          <a:p>
            <a:r>
              <a:rPr lang="en-US" altLang="ja-JP" sz="2800" dirty="0" err="1" smtClean="0"/>
              <a:t>getInfo</a:t>
            </a:r>
            <a:r>
              <a:rPr lang="en-US" altLang="ja-JP" sz="2800" dirty="0" smtClean="0"/>
              <a:t>() </a:t>
            </a:r>
            <a:r>
              <a:rPr lang="ja-JP" altLang="en-US" sz="2800" dirty="0" smtClean="0"/>
              <a:t>の呼び出し</a:t>
            </a:r>
            <a:r>
              <a:rPr lang="ja-JP" altLang="en-US" sz="2800" dirty="0" smtClean="0"/>
              <a:t>を</a:t>
            </a:r>
            <a:r>
              <a:rPr lang="en-US" altLang="ja-JP" sz="2800" dirty="0" smtClean="0"/>
              <a:t>1/10 </a:t>
            </a:r>
            <a:r>
              <a:rPr lang="ja-JP" altLang="en-US" sz="2800" dirty="0" smtClean="0"/>
              <a:t>に減らすことが</a:t>
            </a:r>
            <a:r>
              <a:rPr lang="ja-JP" altLang="en-US" sz="2800" dirty="0" smtClean="0"/>
              <a:t>できればこの</a:t>
            </a:r>
            <a:r>
              <a:rPr lang="ja-JP" altLang="en-US" sz="2800" dirty="0" smtClean="0"/>
              <a:t>部分は </a:t>
            </a:r>
            <a:r>
              <a:rPr lang="en-US" altLang="ja-JP" sz="2800" dirty="0" smtClean="0"/>
              <a:t>2.2 </a:t>
            </a:r>
            <a:r>
              <a:rPr lang="ja-JP" altLang="en-US" sz="2800" dirty="0" smtClean="0"/>
              <a:t>秒と</a:t>
            </a:r>
            <a:r>
              <a:rPr lang="ja-JP" altLang="en-US" sz="2800" dirty="0" smtClean="0"/>
              <a:t>なる</a:t>
            </a:r>
            <a:endParaRPr lang="en-US" altLang="ja-JP" sz="2800" dirty="0" smtClean="0"/>
          </a:p>
          <a:p>
            <a:r>
              <a:rPr lang="ja-JP" altLang="en-US" sz="2800" dirty="0" smtClean="0"/>
              <a:t>全体</a:t>
            </a:r>
            <a:r>
              <a:rPr lang="ja-JP" altLang="en-US" sz="2800" dirty="0" smtClean="0"/>
              <a:t>では </a:t>
            </a:r>
            <a:r>
              <a:rPr lang="en-US" altLang="ja-JP" sz="2800" dirty="0" smtClean="0"/>
              <a:t>28 </a:t>
            </a:r>
            <a:r>
              <a:rPr lang="ja-JP" altLang="en-US" sz="2800" dirty="0" smtClean="0"/>
              <a:t>秒→ </a:t>
            </a:r>
            <a:r>
              <a:rPr lang="en-US" altLang="ja-JP" sz="2800" dirty="0" smtClean="0"/>
              <a:t>8.8</a:t>
            </a:r>
            <a:r>
              <a:rPr lang="ja-JP" altLang="en-US" sz="2800" dirty="0" smtClean="0"/>
              <a:t>秒と、</a:t>
            </a:r>
            <a:r>
              <a:rPr lang="en-US" altLang="ja-JP" sz="2800" dirty="0" smtClean="0"/>
              <a:t>70% </a:t>
            </a:r>
            <a:r>
              <a:rPr lang="ja-JP" altLang="en-US" sz="2800" dirty="0" smtClean="0"/>
              <a:t>程度の</a:t>
            </a:r>
            <a:r>
              <a:rPr lang="ja-JP" altLang="en-US" sz="2800" dirty="0" smtClean="0"/>
              <a:t>高速化</a:t>
            </a:r>
            <a:endParaRPr lang="en-US" altLang="ja-JP" sz="2800" dirty="0" smtClean="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7</a:t>
            </a:fld>
            <a:endParaRPr lang="ja-JP" altLang="en-US"/>
          </a:p>
        </p:txBody>
      </p:sp>
    </p:spTree>
    <p:extLst>
      <p:ext uri="{BB962C8B-B14F-4D97-AF65-F5344CB8AC3E}">
        <p14:creationId xmlns="" xmlns:p14="http://schemas.microsoft.com/office/powerpoint/2010/main" val="189074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修正前後で比較する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t>修正後もきちんとプロファイリングをおこなう</a:t>
            </a:r>
            <a:endParaRPr lang="en-US" altLang="ja-JP" sz="2800" dirty="0" smtClean="0"/>
          </a:p>
          <a:p>
            <a:r>
              <a:rPr lang="ja-JP" altLang="en-US" sz="2800" dirty="0" smtClean="0"/>
              <a:t>効果が出ていれば成功</a:t>
            </a:r>
            <a:endParaRPr lang="en-US" altLang="ja-JP" sz="2800" dirty="0" smtClean="0"/>
          </a:p>
          <a:p>
            <a:r>
              <a:rPr lang="ja-JP" altLang="en-US" sz="2800" dirty="0" smtClean="0"/>
              <a:t>ユーザーに対して</a:t>
            </a:r>
            <a:r>
              <a:rPr lang="ja-JP" altLang="en-US" sz="2800" dirty="0" smtClean="0"/>
              <a:t>も</a:t>
            </a:r>
            <a:r>
              <a:rPr lang="en-US" altLang="ja-JP" sz="2800" dirty="0" smtClean="0"/>
              <a:t>”XX</a:t>
            </a:r>
            <a:r>
              <a:rPr lang="ja-JP" altLang="en-US" sz="2800" dirty="0" smtClean="0"/>
              <a:t>倍速くなりましたよ</a:t>
            </a:r>
            <a:r>
              <a:rPr lang="en-US" altLang="ja-JP" sz="2800" dirty="0" smtClean="0"/>
              <a:t>(</a:t>
            </a:r>
            <a:r>
              <a:rPr lang="ja-JP" altLang="en-US" sz="2800" dirty="0" smtClean="0"/>
              <a:t>ﾄﾞﾔｧ</a:t>
            </a:r>
            <a:r>
              <a:rPr lang="en-US" altLang="ja-JP" sz="2800" dirty="0" smtClean="0"/>
              <a:t>)”</a:t>
            </a:r>
            <a:r>
              <a:rPr lang="ja-JP" altLang="en-US" sz="2800" dirty="0" smtClean="0"/>
              <a:t>と言える</a:t>
            </a:r>
            <a:endParaRPr lang="en-US" altLang="ja-JP" sz="2800" dirty="0" smtClean="0"/>
          </a:p>
          <a:p>
            <a:r>
              <a:rPr lang="ja-JP" altLang="en-US" sz="2800" dirty="0" smtClean="0"/>
              <a:t>効果</a:t>
            </a:r>
            <a:r>
              <a:rPr lang="ja-JP" altLang="en-US" sz="2800" dirty="0" smtClean="0"/>
              <a:t>が</a:t>
            </a:r>
            <a:r>
              <a:rPr lang="ja-JP" altLang="en-US" sz="2800" dirty="0" smtClean="0"/>
              <a:t>出て</a:t>
            </a:r>
            <a:r>
              <a:rPr lang="ja-JP" altLang="en-US" sz="2800" dirty="0" smtClean="0"/>
              <a:t>いなかったら単なるおまじないを唱えただけなので失敗</a:t>
            </a:r>
            <a:endParaRPr lang="en-US" altLang="ja-JP" sz="2800" dirty="0" smtClean="0"/>
          </a:p>
          <a:p>
            <a:r>
              <a:rPr lang="ja-JP" altLang="en-US" sz="2800" dirty="0" smtClean="0"/>
              <a:t>経験上、</a:t>
            </a:r>
            <a:r>
              <a:rPr lang="en-US" altLang="ja-JP" sz="2800" dirty="0" smtClean="0"/>
              <a:t>10</a:t>
            </a:r>
            <a:r>
              <a:rPr lang="ja-JP" altLang="en-US" sz="2800" dirty="0" smtClean="0"/>
              <a:t>倍くらいはペロッと速くなる</a:t>
            </a:r>
            <a:endParaRPr lang="en-US" altLang="ja-JP" sz="2800" dirty="0" smtClean="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8</a:t>
            </a:fld>
            <a:endParaRPr lang="ja-JP" altLang="en-US"/>
          </a:p>
        </p:txBody>
      </p:sp>
    </p:spTree>
    <p:extLst>
      <p:ext uri="{BB962C8B-B14F-4D97-AF65-F5344CB8AC3E}">
        <p14:creationId xmlns="" xmlns:p14="http://schemas.microsoft.com/office/powerpoint/2010/main" val="189074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デバッガの活用</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9</a:t>
            </a:fld>
            <a:endParaRPr lang="ja-JP" altLang="en-US"/>
          </a:p>
        </p:txBody>
      </p:sp>
    </p:spTree>
    <p:extLst>
      <p:ext uri="{BB962C8B-B14F-4D97-AF65-F5344CB8AC3E}">
        <p14:creationId xmlns="" xmlns:p14="http://schemas.microsoft.com/office/powerpoint/2010/main" val="1890745276"/>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185447</TotalTime>
  <Words>478</Words>
  <Application>Microsoft Office PowerPoint</Application>
  <PresentationFormat>画面に合わせる (16:9)</PresentationFormat>
  <Paragraphs>75</Paragraphs>
  <Slides>9</Slides>
  <Notes>0</Notes>
  <HiddenSlides>0</HiddenSlides>
  <MMClips>0</MMClips>
  <ScaleCrop>false</ScaleCrop>
  <HeadingPairs>
    <vt:vector size="4" baseType="variant">
      <vt:variant>
        <vt:lpstr>テーマ</vt:lpstr>
      </vt:variant>
      <vt:variant>
        <vt:i4>2</vt:i4>
      </vt:variant>
      <vt:variant>
        <vt:lpstr>スライド タイトル</vt:lpstr>
      </vt:variant>
      <vt:variant>
        <vt:i4>9</vt:i4>
      </vt:variant>
    </vt:vector>
  </HeadingPairs>
  <TitlesOfParts>
    <vt:vector size="11" baseType="lpstr">
      <vt:lpstr>デザインの設定</vt:lpstr>
      <vt:lpstr>1_デザインの設定</vt:lpstr>
      <vt:lpstr>一度作ったものは二度と作らない。効率的なプログラミングをおこなうための技術</vt:lpstr>
      <vt:lpstr>コードに対して意味を持たせる</vt:lpstr>
      <vt:lpstr>パフォーマンスチェック</vt:lpstr>
      <vt:lpstr>その変更、効果ありますか?</vt:lpstr>
      <vt:lpstr>Python でのプロファイリング</vt:lpstr>
      <vt:lpstr>プロファイリング結果の活用</vt:lpstr>
      <vt:lpstr>最適化戦略を立てる</vt:lpstr>
      <vt:lpstr>修正前後で比較する</vt:lpstr>
      <vt:lpstr>デバッガの活用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CEDEC 2009</dc:title>
  <dc:creator>Yoshioka Naoto</dc:creator>
  <cp:lastModifiedBy>Windows ユーザー</cp:lastModifiedBy>
  <cp:revision>7169</cp:revision>
  <dcterms:created xsi:type="dcterms:W3CDTF">2008-10-27T06:26:59Z</dcterms:created>
  <dcterms:modified xsi:type="dcterms:W3CDTF">2014-08-15T18:11:03Z</dcterms:modified>
</cp:coreProperties>
</file>