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 id="2147483882" r:id="rId2"/>
  </p:sldMasterIdLst>
  <p:notesMasterIdLst>
    <p:notesMasterId r:id="rId38"/>
  </p:notesMasterIdLst>
  <p:handoutMasterIdLst>
    <p:handoutMasterId r:id="rId39"/>
  </p:handoutMasterIdLst>
  <p:sldIdLst>
    <p:sldId id="256" r:id="rId3"/>
    <p:sldId id="285" r:id="rId4"/>
    <p:sldId id="295" r:id="rId5"/>
    <p:sldId id="291" r:id="rId6"/>
    <p:sldId id="287" r:id="rId7"/>
    <p:sldId id="260" r:id="rId8"/>
    <p:sldId id="273" r:id="rId9"/>
    <p:sldId id="272" r:id="rId10"/>
    <p:sldId id="271" r:id="rId11"/>
    <p:sldId id="275" r:id="rId12"/>
    <p:sldId id="274" r:id="rId13"/>
    <p:sldId id="293" r:id="rId14"/>
    <p:sldId id="292" r:id="rId15"/>
    <p:sldId id="288" r:id="rId16"/>
    <p:sldId id="259" r:id="rId17"/>
    <p:sldId id="279" r:id="rId18"/>
    <p:sldId id="280" r:id="rId19"/>
    <p:sldId id="282" r:id="rId20"/>
    <p:sldId id="284" r:id="rId21"/>
    <p:sldId id="283" r:id="rId22"/>
    <p:sldId id="289" r:id="rId23"/>
    <p:sldId id="276" r:id="rId24"/>
    <p:sldId id="261" r:id="rId25"/>
    <p:sldId id="262" r:id="rId26"/>
    <p:sldId id="263" r:id="rId27"/>
    <p:sldId id="277" r:id="rId28"/>
    <p:sldId id="264" r:id="rId29"/>
    <p:sldId id="265" r:id="rId30"/>
    <p:sldId id="267" r:id="rId31"/>
    <p:sldId id="268" r:id="rId32"/>
    <p:sldId id="278" r:id="rId33"/>
    <p:sldId id="266" r:id="rId34"/>
    <p:sldId id="296" r:id="rId35"/>
    <p:sldId id="290" r:id="rId36"/>
    <p:sldId id="294" r:id="rId37"/>
  </p:sldIdLst>
  <p:sldSz cx="9144000" cy="5143500" type="screen16x9"/>
  <p:notesSz cx="6802438" cy="9934575"/>
  <p:defaultTextStyle>
    <a:defPPr>
      <a:defRPr lang="ja-JP"/>
    </a:defPPr>
    <a:lvl1pPr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FF0000"/>
    <a:srgbClr val="FF996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7783" autoAdjust="0"/>
    <p:restoredTop sz="99128" autoAdjust="0"/>
  </p:normalViewPr>
  <p:slideViewPr>
    <p:cSldViewPr>
      <p:cViewPr varScale="1">
        <p:scale>
          <a:sx n="120" d="100"/>
          <a:sy n="120" d="100"/>
        </p:scale>
        <p:origin x="-658" y="-67"/>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824"/>
    </p:cViewPr>
  </p:sorterViewPr>
  <p:notesViewPr>
    <p:cSldViewPr>
      <p:cViewPr varScale="1">
        <p:scale>
          <a:sx n="93" d="100"/>
          <a:sy n="93" d="100"/>
        </p:scale>
        <p:origin x="-2364" y="-114"/>
      </p:cViewPr>
      <p:guideLst>
        <p:guide orient="horz" pos="3129"/>
        <p:guide pos="2142"/>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47988" cy="496888"/>
          </a:xfrm>
          <a:prstGeom prst="rect">
            <a:avLst/>
          </a:prstGeom>
        </p:spPr>
        <p:txBody>
          <a:bodyPr vert="horz" lIns="91440" tIns="45720" rIns="91440" bIns="45720" rtlCol="0"/>
          <a:lstStyle>
            <a:lvl1pPr algn="l" eaLnBrk="1" hangingPunct="1">
              <a:defRPr sz="1200">
                <a:latin typeface="Arial" charset="0"/>
                <a:ea typeface="ＭＳ Ｐゴシック" charset="-128"/>
              </a:defRPr>
            </a:lvl1pPr>
          </a:lstStyle>
          <a:p>
            <a:pPr>
              <a:defRPr/>
            </a:pPr>
            <a:endParaRPr lang="ja-JP" altLang="en-US"/>
          </a:p>
        </p:txBody>
      </p:sp>
      <p:sp>
        <p:nvSpPr>
          <p:cNvPr id="3" name="日付プレースホルダ 2"/>
          <p:cNvSpPr>
            <a:spLocks noGrp="1"/>
          </p:cNvSpPr>
          <p:nvPr>
            <p:ph type="dt" sz="quarter" idx="1"/>
          </p:nvPr>
        </p:nvSpPr>
        <p:spPr>
          <a:xfrm>
            <a:off x="3852863" y="0"/>
            <a:ext cx="2947987" cy="496888"/>
          </a:xfrm>
          <a:prstGeom prst="rect">
            <a:avLst/>
          </a:prstGeom>
        </p:spPr>
        <p:txBody>
          <a:bodyPr vert="horz" lIns="91440" tIns="45720" rIns="91440" bIns="45720" rtlCol="0"/>
          <a:lstStyle>
            <a:lvl1pPr algn="r" eaLnBrk="1" hangingPunct="1">
              <a:defRPr sz="1200">
                <a:latin typeface="Arial" charset="0"/>
                <a:ea typeface="ＭＳ Ｐゴシック" charset="-128"/>
              </a:defRPr>
            </a:lvl1pPr>
          </a:lstStyle>
          <a:p>
            <a:pPr>
              <a:defRPr/>
            </a:pPr>
            <a:fld id="{CA86DAA3-F1D4-4E2B-9FBD-61A5521347B2}" type="datetimeFigureOut">
              <a:rPr lang="ja-JP" altLang="en-US"/>
              <a:pPr>
                <a:defRPr/>
              </a:pPr>
              <a:t>2014/8/29</a:t>
            </a:fld>
            <a:endParaRPr lang="ja-JP" altLang="en-US"/>
          </a:p>
        </p:txBody>
      </p:sp>
      <p:sp>
        <p:nvSpPr>
          <p:cNvPr id="4" name="フッター プレースホルダ 3"/>
          <p:cNvSpPr>
            <a:spLocks noGrp="1"/>
          </p:cNvSpPr>
          <p:nvPr>
            <p:ph type="ftr" sz="quarter" idx="2"/>
          </p:nvPr>
        </p:nvSpPr>
        <p:spPr>
          <a:xfrm>
            <a:off x="0" y="9436100"/>
            <a:ext cx="2947988" cy="496888"/>
          </a:xfrm>
          <a:prstGeom prst="rect">
            <a:avLst/>
          </a:prstGeom>
        </p:spPr>
        <p:txBody>
          <a:bodyPr vert="horz" lIns="91440" tIns="45720" rIns="91440" bIns="45720" rtlCol="0" anchor="b"/>
          <a:lstStyle>
            <a:lvl1pPr algn="l" eaLnBrk="1" hangingPunct="1">
              <a:defRPr sz="1200">
                <a:latin typeface="Arial" charset="0"/>
                <a:ea typeface="ＭＳ Ｐゴシック" charset="-128"/>
              </a:defRPr>
            </a:lvl1pPr>
          </a:lstStyle>
          <a:p>
            <a:pPr>
              <a:defRPr/>
            </a:pPr>
            <a:endParaRPr lang="ja-JP" altLang="en-US"/>
          </a:p>
        </p:txBody>
      </p:sp>
      <p:sp>
        <p:nvSpPr>
          <p:cNvPr id="5" name="スライド番号プレースホルダ 4"/>
          <p:cNvSpPr>
            <a:spLocks noGrp="1"/>
          </p:cNvSpPr>
          <p:nvPr>
            <p:ph type="sldNum" sz="quarter" idx="3"/>
          </p:nvPr>
        </p:nvSpPr>
        <p:spPr>
          <a:xfrm>
            <a:off x="3852863" y="9436100"/>
            <a:ext cx="2947987" cy="49688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9AAA6A7D-3567-4F7C-9F8F-3F3327BD64C1}" type="slidenum">
              <a:rPr lang="ja-JP" altLang="en-US"/>
              <a:pPr>
                <a:defRPr/>
              </a:pPr>
              <a:t>&lt;#&gt;</a:t>
            </a:fld>
            <a:endParaRPr lang="ja-JP" altLang="en-US"/>
          </a:p>
        </p:txBody>
      </p:sp>
    </p:spTree>
    <p:extLst>
      <p:ext uri="{BB962C8B-B14F-4D97-AF65-F5344CB8AC3E}">
        <p14:creationId xmlns="" xmlns:p14="http://schemas.microsoft.com/office/powerpoint/2010/main" val="11984202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47988" cy="4968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ja-JP" altLang="en-US"/>
          </a:p>
        </p:txBody>
      </p:sp>
      <p:sp>
        <p:nvSpPr>
          <p:cNvPr id="3" name="日付プレースホルダ 2"/>
          <p:cNvSpPr>
            <a:spLocks noGrp="1"/>
          </p:cNvSpPr>
          <p:nvPr>
            <p:ph type="dt" idx="1"/>
          </p:nvPr>
        </p:nvSpPr>
        <p:spPr>
          <a:xfrm>
            <a:off x="3852863" y="0"/>
            <a:ext cx="2947987" cy="4968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B6E91369-F495-4B4A-85BD-7D438503F46F}" type="datetimeFigureOut">
              <a:rPr lang="ja-JP" altLang="en-US"/>
              <a:pPr>
                <a:defRPr/>
              </a:pPr>
              <a:t>2014/8/29</a:t>
            </a:fld>
            <a:endParaRPr lang="ja-JP" altLang="en-US"/>
          </a:p>
        </p:txBody>
      </p:sp>
      <p:sp>
        <p:nvSpPr>
          <p:cNvPr id="4" name="スライド イメージ プレースホルダ 3"/>
          <p:cNvSpPr>
            <a:spLocks noGrp="1" noRot="1" noChangeAspect="1"/>
          </p:cNvSpPr>
          <p:nvPr>
            <p:ph type="sldImg" idx="2"/>
          </p:nvPr>
        </p:nvSpPr>
        <p:spPr>
          <a:xfrm>
            <a:off x="90488" y="744538"/>
            <a:ext cx="6621462" cy="3725862"/>
          </a:xfrm>
          <a:prstGeom prst="rect">
            <a:avLst/>
          </a:prstGeom>
          <a:noFill/>
          <a:ln w="12700">
            <a:solidFill>
              <a:prstClr val="black"/>
            </a:solidFill>
          </a:ln>
        </p:spPr>
        <p:txBody>
          <a:bodyPr vert="horz" lIns="91440" tIns="45720" rIns="91440" bIns="45720" rtlCol="0" anchor="ctr"/>
          <a:lstStyle/>
          <a:p>
            <a:pPr lvl="0"/>
            <a:endParaRPr lang="ja-JP" altLang="en-US" noProof="0" smtClean="0"/>
          </a:p>
        </p:txBody>
      </p:sp>
      <p:sp>
        <p:nvSpPr>
          <p:cNvPr id="5" name="ノート プレースホルダ 4"/>
          <p:cNvSpPr>
            <a:spLocks noGrp="1"/>
          </p:cNvSpPr>
          <p:nvPr>
            <p:ph type="body" sz="quarter" idx="3"/>
          </p:nvPr>
        </p:nvSpPr>
        <p:spPr>
          <a:xfrm>
            <a:off x="681038" y="4719638"/>
            <a:ext cx="5441950" cy="4470400"/>
          </a:xfrm>
          <a:prstGeom prst="rect">
            <a:avLst/>
          </a:prstGeom>
        </p:spPr>
        <p:txBody>
          <a:bodyPr vert="horz" lIns="91440" tIns="45720" rIns="91440" bIns="45720" rtlCol="0">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 5"/>
          <p:cNvSpPr>
            <a:spLocks noGrp="1"/>
          </p:cNvSpPr>
          <p:nvPr>
            <p:ph type="ftr" sz="quarter" idx="4"/>
          </p:nvPr>
        </p:nvSpPr>
        <p:spPr>
          <a:xfrm>
            <a:off x="0" y="9436100"/>
            <a:ext cx="2947988" cy="4968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ja-JP" altLang="en-US"/>
          </a:p>
        </p:txBody>
      </p:sp>
      <p:sp>
        <p:nvSpPr>
          <p:cNvPr id="7" name="スライド番号プレースホルダ 6"/>
          <p:cNvSpPr>
            <a:spLocks noGrp="1"/>
          </p:cNvSpPr>
          <p:nvPr>
            <p:ph type="sldNum" sz="quarter" idx="5"/>
          </p:nvPr>
        </p:nvSpPr>
        <p:spPr>
          <a:xfrm>
            <a:off x="3852863" y="9436100"/>
            <a:ext cx="2947987" cy="49688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itchFamily="34" charset="0"/>
              </a:defRPr>
            </a:lvl1pPr>
          </a:lstStyle>
          <a:p>
            <a:pPr>
              <a:defRPr/>
            </a:pPr>
            <a:fld id="{2E0D5171-8B02-4564-8A30-ABEC52B8CA91}" type="slidenum">
              <a:rPr lang="ja-JP" altLang="en-US"/>
              <a:pPr>
                <a:defRPr/>
              </a:pPr>
              <a:t>&lt;#&gt;</a:t>
            </a:fld>
            <a:endParaRPr lang="ja-JP" altLang="en-US"/>
          </a:p>
        </p:txBody>
      </p:sp>
    </p:spTree>
    <p:extLst>
      <p:ext uri="{BB962C8B-B14F-4D97-AF65-F5344CB8AC3E}">
        <p14:creationId xmlns="" xmlns:p14="http://schemas.microsoft.com/office/powerpoint/2010/main" val="256029980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597820"/>
            <a:ext cx="7772400" cy="1102519"/>
          </a:xfrm>
          <a:prstGeom prst="rect">
            <a:avLst/>
          </a:prstGeom>
        </p:spPr>
        <p:txBody>
          <a:bodyPr/>
          <a:lstStyle>
            <a:lvl1pPr algn="ctr">
              <a:defRPr>
                <a:solidFill>
                  <a:schemeClr val="tx1"/>
                </a:solidFill>
                <a:effectLst/>
              </a:defRPr>
            </a:lvl1pPr>
          </a:lstStyle>
          <a:p>
            <a:r>
              <a:rPr lang="ja-JP" altLang="en-US" dirty="0" smtClean="0"/>
              <a:t>マスタ タイトルの書式設定</a:t>
            </a:r>
            <a:endParaRPr lang="ja-JP" altLang="en-US" dirty="0"/>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5" name="フッター プレースホルダ 4"/>
          <p:cNvSpPr>
            <a:spLocks noGrp="1"/>
          </p:cNvSpPr>
          <p:nvPr>
            <p:ph type="ftr" sz="quarter" idx="10"/>
          </p:nvPr>
        </p:nvSpPr>
        <p:spPr>
          <a:xfrm>
            <a:off x="3124200" y="4702970"/>
            <a:ext cx="2895600" cy="273844"/>
          </a:xfrm>
        </p:spPr>
        <p:txBody>
          <a:bodyPr/>
          <a:lstStyle>
            <a:lvl1pPr>
              <a:defRPr/>
            </a:lvl1pPr>
          </a:lstStyle>
          <a:p>
            <a:pPr>
              <a:defRPr/>
            </a:pPr>
            <a:r>
              <a:rPr lang="en-US" altLang="ja-JP"/>
              <a:t>CESA Confidential</a:t>
            </a:r>
            <a:endParaRPr lang="ja-JP" altLang="en-US"/>
          </a:p>
        </p:txBody>
      </p:sp>
      <p:pic>
        <p:nvPicPr>
          <p:cNvPr id="4" name="図 3"/>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9144000" cy="51435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942977"/>
            <a:ext cx="8229600" cy="3594497"/>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058B8C1A-5EE2-436B-B3E1-6BC6AD7DBCB3}" type="datetime5">
              <a:rPr lang="ja-JP" altLang="en-US"/>
              <a:pPr>
                <a:defRPr/>
              </a:pPr>
              <a:t>2014/08/29</a:t>
            </a:fld>
            <a:endParaRPr lang="ja-JP" altLang="en-US" dirty="0"/>
          </a:p>
        </p:txBody>
      </p:sp>
      <p:sp>
        <p:nvSpPr>
          <p:cNvPr id="6" name="スライド番号プレースホルダ 5"/>
          <p:cNvSpPr>
            <a:spLocks noGrp="1"/>
          </p:cNvSpPr>
          <p:nvPr>
            <p:ph type="sldNum" sz="quarter" idx="12"/>
          </p:nvPr>
        </p:nvSpPr>
        <p:spPr/>
        <p:txBody>
          <a:bodyPr/>
          <a:lstStyle>
            <a:lvl1pPr>
              <a:defRPr/>
            </a:lvl1pPr>
          </a:lstStyle>
          <a:p>
            <a:pPr>
              <a:defRPr/>
            </a:pPr>
            <a:fld id="{0956B07A-BA06-4F23-8F54-5280FE20A151}" type="slidenum">
              <a:rPr lang="ja-JP" altLang="en-US"/>
              <a:pPr>
                <a:defRPr/>
              </a:pPr>
              <a:t>&lt;#&gt;</a:t>
            </a:fld>
            <a:endParaRPr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942977"/>
            <a:ext cx="2057400" cy="3651647"/>
          </a:xfrm>
          <a:prstGeom prst="rect">
            <a:avLst/>
          </a:prstGeom>
        </p:spPr>
        <p:txBody>
          <a:bodyPr vert="eaVert"/>
          <a:lstStyle>
            <a:lvl1pPr>
              <a:defRPr>
                <a:solidFill>
                  <a:schemeClr val="tx1"/>
                </a:solidFill>
                <a:effectLst/>
              </a:defRPr>
            </a:lvl1p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942977"/>
            <a:ext cx="6019800" cy="3651647"/>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A76C9CF4-1F96-4494-BD80-D12FEA1BE88A}" type="datetime5">
              <a:rPr lang="ja-JP" altLang="en-US"/>
              <a:pPr>
                <a:defRPr/>
              </a:pPr>
              <a:t>2014/08/29</a:t>
            </a:fld>
            <a:endParaRPr lang="ja-JP" altLang="en-US" dirty="0"/>
          </a:p>
        </p:txBody>
      </p:sp>
      <p:sp>
        <p:nvSpPr>
          <p:cNvPr id="6" name="スライド番号プレースホルダ 5"/>
          <p:cNvSpPr>
            <a:spLocks noGrp="1"/>
          </p:cNvSpPr>
          <p:nvPr>
            <p:ph type="sldNum" sz="quarter" idx="12"/>
          </p:nvPr>
        </p:nvSpPr>
        <p:spPr/>
        <p:txBody>
          <a:bodyPr/>
          <a:lstStyle>
            <a:lvl1pPr>
              <a:defRPr/>
            </a:lvl1pPr>
          </a:lstStyle>
          <a:p>
            <a:pPr>
              <a:defRPr/>
            </a:pPr>
            <a:fld id="{EA6E2756-6FF8-49ED-98AD-60B27023F72E}" type="slidenum">
              <a:rPr lang="ja-JP" altLang="en-US"/>
              <a:pPr>
                <a:defRPr/>
              </a:pPr>
              <a:t>&lt;#&gt;</a:t>
            </a:fld>
            <a:endParaRPr lang="ja-JP"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AD131637-1EE6-4E96-9CE1-5735B3CA715E}" type="datetime5">
              <a:rPr lang="ja-JP" altLang="en-US"/>
              <a:pPr>
                <a:defRPr/>
              </a:pPr>
              <a:t>2014/08/29</a:t>
            </a:fld>
            <a:endParaRPr lang="ja-JP" altLang="en-US" dirty="0"/>
          </a:p>
        </p:txBody>
      </p:sp>
      <p:sp>
        <p:nvSpPr>
          <p:cNvPr id="5" name="スライド番号プレースホルダ 5"/>
          <p:cNvSpPr>
            <a:spLocks noGrp="1"/>
          </p:cNvSpPr>
          <p:nvPr>
            <p:ph type="sldNum" sz="quarter" idx="12"/>
          </p:nvPr>
        </p:nvSpPr>
        <p:spPr/>
        <p:txBody>
          <a:bodyPr/>
          <a:lstStyle>
            <a:lvl1pPr>
              <a:defRPr/>
            </a:lvl1pPr>
          </a:lstStyle>
          <a:p>
            <a:pPr>
              <a:defRPr/>
            </a:pPr>
            <a:fld id="{1D79E475-46CB-4FC6-958D-A22D41E32FD0}" type="slidenum">
              <a:rPr lang="ja-JP" altLang="en-US"/>
              <a:pPr>
                <a:defRPr/>
              </a:pPr>
              <a:t>&lt;#&gt;</a:t>
            </a:fld>
            <a:endParaRPr lang="ja-JP"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597820"/>
            <a:ext cx="7772400" cy="1102519"/>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638BDB23-7568-42D1-80CE-B1D6F09FB8F6}" type="slidenum">
              <a:rPr lang="ja-JP" altLang="en-US"/>
              <a:pPr>
                <a:defRPr/>
              </a:pPr>
              <a:t>&lt;#&gt;</a:t>
            </a:fld>
            <a:endParaRPr lang="ja-JP"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A95E8070-9FBB-428C-ADFA-A54C7C80164F}" type="slidenum">
              <a:rPr lang="ja-JP" altLang="en-US"/>
              <a:pPr>
                <a:defRPr/>
              </a:pPr>
              <a:t>&lt;#&gt;</a:t>
            </a:fld>
            <a:endParaRPr lang="ja-JP"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8E0D8F75-8681-4720-B86D-CC558BACD721}" type="slidenum">
              <a:rPr lang="ja-JP" altLang="en-US"/>
              <a:pPr>
                <a:defRPr/>
              </a:pPr>
              <a:t>&lt;#&gt;</a:t>
            </a:fld>
            <a:endParaRPr lang="ja-JP"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2014/8/29</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25C1E21E-3C2E-4F63-A679-475BEED2C945}" type="slidenum">
              <a:rPr lang="ja-JP" altLang="en-US"/>
              <a:pPr>
                <a:defRPr/>
              </a:pPr>
              <a:t>&lt;#&gt;</a:t>
            </a:fld>
            <a:endParaRPr lang="ja-JP"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2014/8/29</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p:txBody>
          <a:bodyPr/>
          <a:lstStyle>
            <a:lvl1pPr>
              <a:defRPr/>
            </a:lvl1pPr>
          </a:lstStyle>
          <a:p>
            <a:pPr>
              <a:defRPr/>
            </a:pPr>
            <a:fld id="{F7D01208-B635-439C-B0D7-CE63CF20861E}" type="slidenum">
              <a:rPr lang="ja-JP" altLang="en-US"/>
              <a:pPr>
                <a:defRPr/>
              </a:pPr>
              <a:t>&lt;#&gt;</a:t>
            </a:fld>
            <a:endParaRPr lang="ja-JP"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2014/8/29</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p:txBody>
          <a:bodyPr/>
          <a:lstStyle>
            <a:lvl1pPr>
              <a:defRPr/>
            </a:lvl1pPr>
          </a:lstStyle>
          <a:p>
            <a:pPr>
              <a:defRPr/>
            </a:pPr>
            <a:fld id="{04E00811-8948-4D4F-B9A4-5C3B43C7031B}" type="slidenum">
              <a:rPr lang="ja-JP" altLang="en-US"/>
              <a:pPr>
                <a:defRPr/>
              </a:pPr>
              <a:t>&lt;#&gt;</a:t>
            </a:fld>
            <a:endParaRPr lang="ja-JP"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2014/8/29</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p:txBody>
          <a:bodyPr/>
          <a:lstStyle>
            <a:lvl1pPr>
              <a:defRPr/>
            </a:lvl1pPr>
          </a:lstStyle>
          <a:p>
            <a:pPr>
              <a:defRPr/>
            </a:pPr>
            <a:fld id="{CDC3BC86-3EBE-423B-9324-96F9D928F392}" type="slidenum">
              <a:rPr lang="ja-JP" altLang="en-US"/>
              <a:pPr>
                <a:defRPr/>
              </a:pPr>
              <a:t>&lt;#&gt;</a:t>
            </a:fld>
            <a:endParaRPr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457200" y="942977"/>
            <a:ext cx="8229600" cy="3594497"/>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A9259AFE-7AC7-4F49-85B9-5B069C761CE3}" type="datetime5">
              <a:rPr lang="ja-JP" altLang="en-US"/>
              <a:pPr>
                <a:defRPr/>
              </a:pPr>
              <a:t>2014/08/29</a:t>
            </a:fld>
            <a:endParaRPr lang="ja-JP" altLang="en-US" dirty="0"/>
          </a:p>
        </p:txBody>
      </p:sp>
      <p:sp>
        <p:nvSpPr>
          <p:cNvPr id="6" name="スライド番号プレースホルダ 5"/>
          <p:cNvSpPr>
            <a:spLocks noGrp="1"/>
          </p:cNvSpPr>
          <p:nvPr>
            <p:ph type="sldNum" sz="quarter" idx="12"/>
          </p:nvPr>
        </p:nvSpPr>
        <p:spPr/>
        <p:txBody>
          <a:bodyPr/>
          <a:lstStyle>
            <a:lvl1pPr>
              <a:defRPr/>
            </a:lvl1pPr>
          </a:lstStyle>
          <a:p>
            <a:pPr>
              <a:defRPr/>
            </a:pPr>
            <a:fld id="{29799127-F303-4AE7-A969-D0F8A278DEB3}" type="slidenum">
              <a:rPr lang="ja-JP" altLang="en-US"/>
              <a:pPr>
                <a:defRPr/>
              </a:pPr>
              <a:t>&lt;#&gt;</a:t>
            </a:fld>
            <a:endParaRPr lang="ja-JP"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3" y="204787"/>
            <a:ext cx="3008313" cy="871538"/>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2014/8/29</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F987AE5E-1F5A-4E40-9E4F-A6C7EC21FF51}" type="slidenum">
              <a:rPr lang="ja-JP" altLang="en-US"/>
              <a:pPr>
                <a:defRPr/>
              </a:pPr>
              <a:t>&lt;#&gt;</a:t>
            </a:fld>
            <a:endParaRPr lang="ja-JP"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1"/>
            <a:ext cx="5486400" cy="425054"/>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2014/8/29</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B9333912-09A1-405D-B996-686CC8E3C8FC}" type="slidenum">
              <a:rPr lang="ja-JP" altLang="en-US"/>
              <a:pPr>
                <a:defRPr/>
              </a:pPr>
              <a:t>&lt;#&gt;</a:t>
            </a:fld>
            <a:endParaRPr lang="ja-JP"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C431E230-1AA1-4843-9CD4-EE32DD9E28B2}" type="slidenum">
              <a:rPr lang="ja-JP" altLang="en-US"/>
              <a:pPr>
                <a:defRPr/>
              </a:pPr>
              <a:t>&lt;#&gt;</a:t>
            </a:fld>
            <a:endParaRPr lang="ja-JP"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05980"/>
            <a:ext cx="2057400" cy="4388644"/>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205980"/>
            <a:ext cx="6019800" cy="4388644"/>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24ECA663-E26D-4864-B031-A5EE69E06873}" type="slidenum">
              <a:rPr lang="ja-JP" altLang="en-US"/>
              <a:pPr>
                <a:defRPr/>
              </a:pPr>
              <a:t>&lt;#&gt;</a:t>
            </a:fld>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a:prstGeom prst="rect">
            <a:avLst/>
          </a:prstGeom>
        </p:spPr>
        <p:txBody>
          <a:bodyPr anchor="t"/>
          <a:lstStyle>
            <a:lvl1pPr algn="l">
              <a:defRPr sz="4000" b="1" cap="all">
                <a:solidFill>
                  <a:schemeClr val="tx1"/>
                </a:solidFill>
                <a:effectLst/>
              </a:defRPr>
            </a:lvl1pPr>
          </a:lstStyle>
          <a:p>
            <a:r>
              <a:rPr lang="ja-JP" altLang="en-US" dirty="0" smtClean="0"/>
              <a:t>マスタ タイトルの書式設定</a:t>
            </a:r>
            <a:endParaRPr lang="ja-JP" altLang="en-US" dirty="0"/>
          </a:p>
        </p:txBody>
      </p:sp>
      <p:sp>
        <p:nvSpPr>
          <p:cNvPr id="3" name="テキスト プレースホルダ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6B41A85F-B56E-468D-B1CD-6D93D9B5D5CD}" type="datetime5">
              <a:rPr lang="ja-JP" altLang="en-US"/>
              <a:pPr>
                <a:defRPr/>
              </a:pPr>
              <a:t>2014/08/29</a:t>
            </a:fld>
            <a:endParaRPr lang="ja-JP" altLang="en-US" dirty="0"/>
          </a:p>
        </p:txBody>
      </p:sp>
      <p:sp>
        <p:nvSpPr>
          <p:cNvPr id="6" name="スライド番号プレースホルダ 5"/>
          <p:cNvSpPr>
            <a:spLocks noGrp="1"/>
          </p:cNvSpPr>
          <p:nvPr>
            <p:ph type="sldNum" sz="quarter" idx="12"/>
          </p:nvPr>
        </p:nvSpPr>
        <p:spPr/>
        <p:txBody>
          <a:bodyPr/>
          <a:lstStyle>
            <a:lvl1pPr>
              <a:defRPr/>
            </a:lvl1pPr>
          </a:lstStyle>
          <a:p>
            <a:pPr>
              <a:defRPr/>
            </a:pPr>
            <a:fld id="{D2BE911D-E393-423D-9BEB-D104881661BB}" type="slidenum">
              <a:rPr lang="ja-JP" altLang="en-US"/>
              <a:pPr>
                <a:defRPr/>
              </a:pPr>
              <a:t>&lt;#&gt;</a:t>
            </a:fld>
            <a:endParaRPr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57200" y="942977"/>
            <a:ext cx="4038600" cy="36516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942977"/>
            <a:ext cx="4038600" cy="36516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B54292E8-E00F-4ADA-BD15-4F2A3D638A4D}" type="datetime5">
              <a:rPr lang="ja-JP" altLang="en-US"/>
              <a:pPr>
                <a:defRPr/>
              </a:pPr>
              <a:t>2014/08/29</a:t>
            </a:fld>
            <a:endParaRPr lang="ja-JP" altLang="en-US" dirty="0"/>
          </a:p>
        </p:txBody>
      </p:sp>
      <p:sp>
        <p:nvSpPr>
          <p:cNvPr id="7" name="スライド番号プレースホルダ 5"/>
          <p:cNvSpPr>
            <a:spLocks noGrp="1"/>
          </p:cNvSpPr>
          <p:nvPr>
            <p:ph type="sldNum" sz="quarter" idx="12"/>
          </p:nvPr>
        </p:nvSpPr>
        <p:spPr/>
        <p:txBody>
          <a:bodyPr/>
          <a:lstStyle>
            <a:lvl1pPr>
              <a:defRPr/>
            </a:lvl1pPr>
          </a:lstStyle>
          <a:p>
            <a:pPr>
              <a:defRPr/>
            </a:pPr>
            <a:fld id="{C9FCFF0E-DCBE-40A5-8F6E-B1AF81196266}" type="slidenum">
              <a:rPr lang="ja-JP" altLang="en-US"/>
              <a:pPr>
                <a:defRPr/>
              </a:pPr>
              <a:t>&lt;#&gt;</a:t>
            </a:fld>
            <a:endParaRPr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944167"/>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1421606"/>
            <a:ext cx="4040188" cy="31730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8" y="944167"/>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8" y="1421606"/>
            <a:ext cx="4041775" cy="31730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9F893D6C-8EF6-4582-AF68-1DCB003A177F}" type="datetime5">
              <a:rPr lang="ja-JP" altLang="en-US"/>
              <a:pPr>
                <a:defRPr/>
              </a:pPr>
              <a:t>2014/08/29</a:t>
            </a:fld>
            <a:endParaRPr lang="ja-JP" altLang="en-US" dirty="0"/>
          </a:p>
        </p:txBody>
      </p:sp>
      <p:sp>
        <p:nvSpPr>
          <p:cNvPr id="9" name="スライド番号プレースホルダ 5"/>
          <p:cNvSpPr>
            <a:spLocks noGrp="1"/>
          </p:cNvSpPr>
          <p:nvPr>
            <p:ph type="sldNum" sz="quarter" idx="12"/>
          </p:nvPr>
        </p:nvSpPr>
        <p:spPr/>
        <p:txBody>
          <a:bodyPr/>
          <a:lstStyle>
            <a:lvl1pPr>
              <a:defRPr/>
            </a:lvl1pPr>
          </a:lstStyle>
          <a:p>
            <a:pPr>
              <a:defRPr/>
            </a:pPr>
            <a:fld id="{F88FC5C1-E261-48D2-BD14-81AC9FBA872B}" type="slidenum">
              <a:rPr lang="ja-JP" altLang="en-US"/>
              <a:pPr>
                <a:defRPr/>
              </a:pPr>
              <a:t>&lt;#&gt;</a:t>
            </a:fld>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B60F22C4-FC53-44C1-88D2-46F6CB53D0DF}" type="datetime5">
              <a:rPr lang="ja-JP" altLang="en-US"/>
              <a:pPr>
                <a:defRPr/>
              </a:pPr>
              <a:t>2014/08/29</a:t>
            </a:fld>
            <a:endParaRPr lang="ja-JP" altLang="en-US" dirty="0"/>
          </a:p>
        </p:txBody>
      </p:sp>
      <p:sp>
        <p:nvSpPr>
          <p:cNvPr id="5" name="スライド番号プレースホルダ 5"/>
          <p:cNvSpPr>
            <a:spLocks noGrp="1"/>
          </p:cNvSpPr>
          <p:nvPr>
            <p:ph type="sldNum" sz="quarter" idx="12"/>
          </p:nvPr>
        </p:nvSpPr>
        <p:spPr/>
        <p:txBody>
          <a:bodyPr/>
          <a:lstStyle>
            <a:lvl1pPr>
              <a:defRPr/>
            </a:lvl1pPr>
          </a:lstStyle>
          <a:p>
            <a:pPr>
              <a:defRPr/>
            </a:pPr>
            <a:fld id="{996DE6F3-B20F-4340-8E0C-EBAC11C52704}" type="slidenum">
              <a:rPr lang="ja-JP" altLang="en-US"/>
              <a:pPr>
                <a:defRPr/>
              </a:pPr>
              <a:t>&lt;#&gt;</a:t>
            </a:fld>
            <a:endParaRPr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0E5A73EE-488E-4860-B405-384FCAA3C542}" type="datetime5">
              <a:rPr lang="ja-JP" altLang="en-US"/>
              <a:pPr>
                <a:defRPr/>
              </a:pPr>
              <a:t>2014/08/29</a:t>
            </a:fld>
            <a:endParaRPr lang="ja-JP" altLang="en-US" dirty="0"/>
          </a:p>
        </p:txBody>
      </p:sp>
      <p:sp>
        <p:nvSpPr>
          <p:cNvPr id="4" name="スライド番号プレースホルダ 5"/>
          <p:cNvSpPr>
            <a:spLocks noGrp="1"/>
          </p:cNvSpPr>
          <p:nvPr>
            <p:ph type="sldNum" sz="quarter" idx="12"/>
          </p:nvPr>
        </p:nvSpPr>
        <p:spPr/>
        <p:txBody>
          <a:bodyPr/>
          <a:lstStyle>
            <a:lvl1pPr>
              <a:defRPr/>
            </a:lvl1pPr>
          </a:lstStyle>
          <a:p>
            <a:pPr>
              <a:defRPr/>
            </a:pPr>
            <a:fld id="{48331827-64C4-486B-BF83-D345FC70A936}" type="slidenum">
              <a:rPr lang="ja-JP" altLang="en-US"/>
              <a:pPr>
                <a:defRPr/>
              </a:pPr>
              <a:t>&lt;#&gt;</a:t>
            </a:fld>
            <a:endParaRPr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3" y="947737"/>
            <a:ext cx="3008313" cy="871538"/>
          </a:xfrm>
          <a:prstGeom prst="rect">
            <a:avLst/>
          </a:prstGeom>
        </p:spPr>
        <p:txBody>
          <a:bodyPr anchor="b"/>
          <a:lstStyle>
            <a:lvl1pPr algn="l">
              <a:defRPr sz="2000" b="1">
                <a:solidFill>
                  <a:schemeClr val="tx1"/>
                </a:solidFill>
                <a:effectLst/>
              </a:defRPr>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942977"/>
            <a:ext cx="5111750" cy="36516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3" y="1821657"/>
            <a:ext cx="3008313" cy="277296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20023843-BA01-4E5A-BE94-B8C1EA94B3DE}" type="datetime5">
              <a:rPr lang="ja-JP" altLang="en-US"/>
              <a:pPr>
                <a:defRPr/>
              </a:pPr>
              <a:t>2014/08/29</a:t>
            </a:fld>
            <a:endParaRPr lang="ja-JP" altLang="en-US" dirty="0"/>
          </a:p>
        </p:txBody>
      </p:sp>
      <p:sp>
        <p:nvSpPr>
          <p:cNvPr id="7" name="スライド番号プレースホルダ 5"/>
          <p:cNvSpPr>
            <a:spLocks noGrp="1"/>
          </p:cNvSpPr>
          <p:nvPr>
            <p:ph type="sldNum" sz="quarter" idx="12"/>
          </p:nvPr>
        </p:nvSpPr>
        <p:spPr/>
        <p:txBody>
          <a:bodyPr/>
          <a:lstStyle>
            <a:lvl1pPr>
              <a:defRPr/>
            </a:lvl1pPr>
          </a:lstStyle>
          <a:p>
            <a:pPr>
              <a:defRPr/>
            </a:pPr>
            <a:fld id="{41EFF0DC-1569-424A-91A8-AE3859BDA9B7}" type="slidenum">
              <a:rPr lang="ja-JP" altLang="en-US"/>
              <a:pPr>
                <a:defRPr/>
              </a:pPr>
              <a:t>&lt;#&gt;</a:t>
            </a:fld>
            <a:endParaRPr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1"/>
            <a:ext cx="5486400" cy="425054"/>
          </a:xfrm>
          <a:prstGeom prst="rect">
            <a:avLst/>
          </a:prstGeom>
        </p:spPr>
        <p:txBody>
          <a:bodyPr anchor="b"/>
          <a:lstStyle>
            <a:lvl1pPr algn="l">
              <a:defRPr sz="2000" b="1">
                <a:solidFill>
                  <a:schemeClr val="tx1"/>
                </a:solidFill>
                <a:effectLst/>
              </a:defRPr>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942976"/>
            <a:ext cx="5486400" cy="2602706"/>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40FE0776-8F3D-4EB7-A8EC-5D9AF9D0BDBF}" type="datetime5">
              <a:rPr lang="ja-JP" altLang="en-US"/>
              <a:pPr>
                <a:defRPr/>
              </a:pPr>
              <a:t>2014/08/29</a:t>
            </a:fld>
            <a:endParaRPr lang="ja-JP" altLang="en-US" dirty="0"/>
          </a:p>
        </p:txBody>
      </p:sp>
      <p:sp>
        <p:nvSpPr>
          <p:cNvPr id="7" name="スライド番号プレースホルダ 5"/>
          <p:cNvSpPr>
            <a:spLocks noGrp="1"/>
          </p:cNvSpPr>
          <p:nvPr>
            <p:ph type="sldNum" sz="quarter" idx="12"/>
          </p:nvPr>
        </p:nvSpPr>
        <p:spPr/>
        <p:txBody>
          <a:bodyPr/>
          <a:lstStyle>
            <a:lvl1pPr>
              <a:defRPr/>
            </a:lvl1pPr>
          </a:lstStyle>
          <a:p>
            <a:pPr>
              <a:defRPr/>
            </a:pPr>
            <a:fld id="{300C9734-6779-4377-9C63-4F4FD01D9D48}" type="slidenum">
              <a:rPr lang="ja-JP" altLang="en-US"/>
              <a:pPr>
                <a:defRPr/>
              </a:pPr>
              <a:t>&lt;#&gt;</a:t>
            </a:fld>
            <a:endParaRPr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テキスト プレースホルダ 2"/>
          <p:cNvSpPr>
            <a:spLocks noGrp="1"/>
          </p:cNvSpPr>
          <p:nvPr>
            <p:ph type="body" idx="1"/>
          </p:nvPr>
        </p:nvSpPr>
        <p:spPr bwMode="auto">
          <a:xfrm>
            <a:off x="457200" y="942977"/>
            <a:ext cx="8229600" cy="35944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17" name="日付プレースホルダ 3"/>
          <p:cNvSpPr>
            <a:spLocks noGrp="1"/>
          </p:cNvSpPr>
          <p:nvPr>
            <p:ph type="dt" sz="half" idx="2"/>
          </p:nvPr>
        </p:nvSpPr>
        <p:spPr>
          <a:xfrm>
            <a:off x="1331913" y="4767264"/>
            <a:ext cx="2049462" cy="273844"/>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ea typeface="ＭＳ Ｐゴシック" charset="-128"/>
              </a:defRPr>
            </a:lvl1pPr>
          </a:lstStyle>
          <a:p>
            <a:pPr>
              <a:defRPr/>
            </a:pPr>
            <a:fld id="{C05C48C5-B401-4CEB-AA1C-F88B4AF9610B}" type="datetime5">
              <a:rPr lang="ja-JP" altLang="en-US"/>
              <a:pPr>
                <a:defRPr/>
              </a:pPr>
              <a:t>2014/08/29</a:t>
            </a:fld>
            <a:endParaRPr lang="ja-JP" altLang="en-US" dirty="0"/>
          </a:p>
        </p:txBody>
      </p:sp>
      <p:sp>
        <p:nvSpPr>
          <p:cNvPr id="18" name="フッター プレースホルダ 4"/>
          <p:cNvSpPr>
            <a:spLocks noGrp="1"/>
          </p:cNvSpPr>
          <p:nvPr>
            <p:ph type="ftr" sz="quarter" idx="3"/>
          </p:nvPr>
        </p:nvSpPr>
        <p:spPr>
          <a:xfrm>
            <a:off x="3505200" y="4767264"/>
            <a:ext cx="2895600" cy="273844"/>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ea typeface="ＭＳ Ｐゴシック" charset="-128"/>
              </a:defRPr>
            </a:lvl1pPr>
          </a:lstStyle>
          <a:p>
            <a:pPr>
              <a:defRPr/>
            </a:pPr>
            <a:r>
              <a:rPr lang="en-US" altLang="ja-JP"/>
              <a:t>CESA Confidential</a:t>
            </a:r>
            <a:endParaRPr lang="ja-JP" altLang="en-US" dirty="0"/>
          </a:p>
        </p:txBody>
      </p:sp>
      <p:sp>
        <p:nvSpPr>
          <p:cNvPr id="19" name="スライド番号プレースホルダ 5"/>
          <p:cNvSpPr>
            <a:spLocks noGrp="1"/>
          </p:cNvSpPr>
          <p:nvPr>
            <p:ph type="sldNum" sz="quarter" idx="4"/>
          </p:nvPr>
        </p:nvSpPr>
        <p:spPr>
          <a:xfrm>
            <a:off x="6553200" y="4767264"/>
            <a:ext cx="2133600" cy="273844"/>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BF2C2C70-5525-4F17-A132-F1BAAA4A6E88}" type="slidenum">
              <a:rPr lang="ja-JP" altLang="en-US"/>
              <a:pPr>
                <a:defRPr/>
              </a:pPr>
              <a:t>&lt;#&gt;</a:t>
            </a:fld>
            <a:endParaRPr lang="ja-JP" altLang="en-US"/>
          </a:p>
        </p:txBody>
      </p:sp>
      <p:pic>
        <p:nvPicPr>
          <p:cNvPr id="3" name="図 2"/>
          <p:cNvPicPr>
            <a:picLocks noChangeAspect="1"/>
          </p:cNvPicPr>
          <p:nvPr userDrawn="1"/>
        </p:nvPicPr>
        <p:blipFill>
          <a:blip r:embed="rId14" cstate="print">
            <a:extLst>
              <a:ext uri="{28A0092B-C50C-407E-A947-70E740481C1C}">
                <a14:useLocalDpi xmlns="" xmlns:a14="http://schemas.microsoft.com/office/drawing/2010/main" val="0"/>
              </a:ext>
            </a:extLst>
          </a:blip>
          <a:stretch>
            <a:fillRect/>
          </a:stretch>
        </p:blipFill>
        <p:spPr>
          <a:xfrm>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4181" r:id="rId1"/>
    <p:sldLayoutId id="2147484159" r:id="rId2"/>
    <p:sldLayoutId id="2147484160" r:id="rId3"/>
    <p:sldLayoutId id="2147484161" r:id="rId4"/>
    <p:sldLayoutId id="2147484162" r:id="rId5"/>
    <p:sldLayoutId id="2147484163" r:id="rId6"/>
    <p:sldLayoutId id="2147484164" r:id="rId7"/>
    <p:sldLayoutId id="2147484165" r:id="rId8"/>
    <p:sldLayoutId id="2147484166" r:id="rId9"/>
    <p:sldLayoutId id="2147484167" r:id="rId10"/>
    <p:sldLayoutId id="2147484168" r:id="rId11"/>
    <p:sldLayoutId id="2147484169" r:id="rId12"/>
  </p:sldLayoutIdLst>
  <p:timing>
    <p:tnLst>
      <p:par>
        <p:cTn id="1" dur="indefinite" restart="never" nodeType="tmRoot"/>
      </p:par>
    </p:tnLst>
  </p:timing>
  <p:hf hdr="0"/>
  <p:txStyles>
    <p:titleStyle>
      <a:lvl1pPr algn="l" rtl="0" eaLnBrk="0" fontAlgn="base" hangingPunct="0">
        <a:spcBef>
          <a:spcPct val="0"/>
        </a:spcBef>
        <a:spcAft>
          <a:spcPct val="0"/>
        </a:spcAft>
        <a:defRPr kumimoji="1" sz="4400" kern="1200">
          <a:solidFill>
            <a:schemeClr val="bg1"/>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kumimoji="1" sz="4400">
          <a:solidFill>
            <a:schemeClr val="bg1"/>
          </a:solidFill>
          <a:latin typeface="Calibri" pitchFamily="34" charset="0"/>
          <a:ea typeface="ＭＳ Ｐゴシック" charset="-128"/>
        </a:defRPr>
      </a:lvl2pPr>
      <a:lvl3pPr algn="l" rtl="0" eaLnBrk="0" fontAlgn="base" hangingPunct="0">
        <a:spcBef>
          <a:spcPct val="0"/>
        </a:spcBef>
        <a:spcAft>
          <a:spcPct val="0"/>
        </a:spcAft>
        <a:defRPr kumimoji="1" sz="4400">
          <a:solidFill>
            <a:schemeClr val="bg1"/>
          </a:solidFill>
          <a:latin typeface="Calibri" pitchFamily="34" charset="0"/>
          <a:ea typeface="ＭＳ Ｐゴシック" charset="-128"/>
        </a:defRPr>
      </a:lvl3pPr>
      <a:lvl4pPr algn="l" rtl="0" eaLnBrk="0" fontAlgn="base" hangingPunct="0">
        <a:spcBef>
          <a:spcPct val="0"/>
        </a:spcBef>
        <a:spcAft>
          <a:spcPct val="0"/>
        </a:spcAft>
        <a:defRPr kumimoji="1" sz="4400">
          <a:solidFill>
            <a:schemeClr val="bg1"/>
          </a:solidFill>
          <a:latin typeface="Calibri" pitchFamily="34" charset="0"/>
          <a:ea typeface="ＭＳ Ｐゴシック" charset="-128"/>
        </a:defRPr>
      </a:lvl4pPr>
      <a:lvl5pPr algn="l" rtl="0" eaLnBrk="0" fontAlgn="base" hangingPunct="0">
        <a:spcBef>
          <a:spcPct val="0"/>
        </a:spcBef>
        <a:spcAft>
          <a:spcPct val="0"/>
        </a:spcAft>
        <a:defRPr kumimoji="1" sz="4400">
          <a:solidFill>
            <a:schemeClr val="bg1"/>
          </a:solidFill>
          <a:latin typeface="Calibri" pitchFamily="34" charset="0"/>
          <a:ea typeface="ＭＳ Ｐゴシック" charset="-128"/>
        </a:defRPr>
      </a:lvl5pPr>
      <a:lvl6pPr marL="457200" algn="l" rtl="0" fontAlgn="base">
        <a:spcBef>
          <a:spcPct val="0"/>
        </a:spcBef>
        <a:spcAft>
          <a:spcPct val="0"/>
        </a:spcAft>
        <a:defRPr kumimoji="1" sz="4400">
          <a:solidFill>
            <a:schemeClr val="tx1"/>
          </a:solidFill>
          <a:latin typeface="Calibri" pitchFamily="34" charset="0"/>
          <a:ea typeface="ＭＳ Ｐゴシック" charset="-128"/>
        </a:defRPr>
      </a:lvl6pPr>
      <a:lvl7pPr marL="914400" algn="l" rtl="0" fontAlgn="base">
        <a:spcBef>
          <a:spcPct val="0"/>
        </a:spcBef>
        <a:spcAft>
          <a:spcPct val="0"/>
        </a:spcAft>
        <a:defRPr kumimoji="1" sz="4400">
          <a:solidFill>
            <a:schemeClr val="tx1"/>
          </a:solidFill>
          <a:latin typeface="Calibri" pitchFamily="34" charset="0"/>
          <a:ea typeface="ＭＳ Ｐゴシック" charset="-128"/>
        </a:defRPr>
      </a:lvl7pPr>
      <a:lvl8pPr marL="1371600" algn="l" rtl="0" fontAlgn="base">
        <a:spcBef>
          <a:spcPct val="0"/>
        </a:spcBef>
        <a:spcAft>
          <a:spcPct val="0"/>
        </a:spcAft>
        <a:defRPr kumimoji="1" sz="4400">
          <a:solidFill>
            <a:schemeClr val="tx1"/>
          </a:solidFill>
          <a:latin typeface="Calibri" pitchFamily="34" charset="0"/>
          <a:ea typeface="ＭＳ Ｐゴシック" charset="-128"/>
        </a:defRPr>
      </a:lvl8pPr>
      <a:lvl9pPr marL="1828800" algn="l"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図 7"/>
          <p:cNvPicPr>
            <a:picLocks noChangeAspect="1"/>
          </p:cNvPicPr>
          <p:nvPr userDrawn="1"/>
        </p:nvPicPr>
        <p:blipFill>
          <a:blip r:embed="rId13" cstate="print">
            <a:extLst>
              <a:ext uri="{28A0092B-C50C-407E-A947-70E740481C1C}">
                <a14:useLocalDpi xmlns="" xmlns:a14="http://schemas.microsoft.com/office/drawing/2010/main" val="0"/>
              </a:ext>
            </a:extLst>
          </a:blip>
          <a:stretch>
            <a:fillRect/>
          </a:stretch>
        </p:blipFill>
        <p:spPr>
          <a:xfrm>
            <a:off x="3324" y="0"/>
            <a:ext cx="9144000" cy="5143500"/>
          </a:xfrm>
          <a:prstGeom prst="rect">
            <a:avLst/>
          </a:prstGeom>
        </p:spPr>
      </p:pic>
      <p:sp>
        <p:nvSpPr>
          <p:cNvPr id="2050" name="タイトル プレースホルダ 1"/>
          <p:cNvSpPr>
            <a:spLocks noGrp="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1" name="テキスト プレースホルダ 2"/>
          <p:cNvSpPr>
            <a:spLocks noGrp="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ea typeface="ＭＳ Ｐゴシック" charset="-128"/>
              </a:defRPr>
            </a:lvl1pPr>
          </a:lstStyle>
          <a:p>
            <a:pPr>
              <a:defRPr/>
            </a:pPr>
            <a:fld id="{55F8C86B-DC56-4D71-823E-E4818B65ED8A}" type="datetimeFigureOut">
              <a:rPr lang="ja-JP" altLang="en-US"/>
              <a:pPr>
                <a:defRPr/>
              </a:pPr>
              <a:t>2014/8/29</a:t>
            </a:fld>
            <a:endParaRPr lang="ja-JP" altLang="en-US"/>
          </a:p>
        </p:txBody>
      </p:sp>
      <p:sp>
        <p:nvSpPr>
          <p:cNvPr id="5" name="フッター プレースホルダ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ea typeface="ＭＳ Ｐゴシック" charset="-128"/>
              </a:defRPr>
            </a:lvl1pPr>
          </a:lstStyle>
          <a:p>
            <a:pPr>
              <a:defRPr/>
            </a:pPr>
            <a:endParaRPr lang="ja-JP" altLang="en-US"/>
          </a:p>
        </p:txBody>
      </p:sp>
      <p:sp>
        <p:nvSpPr>
          <p:cNvPr id="6" name="スライド番号プレースホルダ 5"/>
          <p:cNvSpPr>
            <a:spLocks noGrp="1"/>
          </p:cNvSpPr>
          <p:nvPr>
            <p:ph type="sldNum" sz="quarter" idx="4"/>
          </p:nvPr>
        </p:nvSpPr>
        <p:spPr>
          <a:xfrm>
            <a:off x="6553200" y="4767264"/>
            <a:ext cx="2133600" cy="273844"/>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2812D98C-E57D-4240-8465-0D34E2B9234E}" type="slidenum">
              <a:rPr lang="ja-JP" altLang="en-US"/>
              <a:pPr>
                <a:defRPr/>
              </a:pPr>
              <a:t>&lt;#&gt;</a:t>
            </a:fld>
            <a:endParaRPr lang="ja-JP" altLang="en-US"/>
          </a:p>
        </p:txBody>
      </p:sp>
    </p:spTree>
  </p:cSld>
  <p:clrMap bg1="lt1" tx1="dk1" bg2="lt2" tx2="dk2" accent1="accent1" accent2="accent2" accent3="accent3" accent4="accent4" accent5="accent5" accent6="accent6" hlink="hlink" folHlink="folHlink"/>
  <p:sldLayoutIdLst>
    <p:sldLayoutId id="2147484170" r:id="rId1"/>
    <p:sldLayoutId id="2147484171" r:id="rId2"/>
    <p:sldLayoutId id="2147484172" r:id="rId3"/>
    <p:sldLayoutId id="2147484173" r:id="rId4"/>
    <p:sldLayoutId id="2147484174" r:id="rId5"/>
    <p:sldLayoutId id="2147484175" r:id="rId6"/>
    <p:sldLayoutId id="2147484176" r:id="rId7"/>
    <p:sldLayoutId id="2147484177" r:id="rId8"/>
    <p:sldLayoutId id="2147484178" r:id="rId9"/>
    <p:sldLayoutId id="2147484179" r:id="rId10"/>
    <p:sldLayoutId id="2147484180" r:id="rId11"/>
  </p:sldLayoutIdLst>
  <p:txStyles>
    <p:titleStyle>
      <a:lvl1pPr algn="ctr" rtl="0" eaLnBrk="0" fontAlgn="base" hangingPunct="0">
        <a:spcBef>
          <a:spcPct val="0"/>
        </a:spcBef>
        <a:spcAft>
          <a:spcPct val="0"/>
        </a:spcAft>
        <a:defRPr kumimoji="1" sz="4400" kern="1200">
          <a:solidFill>
            <a:schemeClr val="tx1"/>
          </a:solidFill>
          <a:latin typeface="+mj-lt"/>
          <a:ea typeface="+mj-ea"/>
          <a:cs typeface="+mj-cs"/>
        </a:defRPr>
      </a:lvl1pPr>
      <a:lvl2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2pPr>
      <a:lvl3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3pPr>
      <a:lvl4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4pPr>
      <a:lvl5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ctrTitle"/>
          </p:nvPr>
        </p:nvSpPr>
        <p:spPr/>
        <p:txBody>
          <a:bodyPr/>
          <a:lstStyle/>
          <a:p>
            <a:r>
              <a:rPr lang="ja-JP" altLang="en-US" sz="2800" dirty="0" smtClean="0">
                <a:latin typeface="メイリオ" pitchFamily="50" charset="-128"/>
                <a:ea typeface="メイリオ" pitchFamily="50" charset="-128"/>
                <a:cs typeface="メイリオ" pitchFamily="50" charset="-128"/>
              </a:rPr>
              <a:t>一度作ったものは二度と作らない。</a:t>
            </a:r>
            <a:r>
              <a:rPr lang="en-US" altLang="ja-JP" sz="2800" dirty="0" smtClean="0">
                <a:latin typeface="メイリオ" pitchFamily="50" charset="-128"/>
                <a:ea typeface="メイリオ" pitchFamily="50" charset="-128"/>
                <a:cs typeface="メイリオ" pitchFamily="50" charset="-128"/>
              </a:rPr>
              <a:t/>
            </a:r>
            <a:br>
              <a:rPr lang="en-US" altLang="ja-JP" sz="2800" dirty="0" smtClean="0">
                <a:latin typeface="メイリオ" pitchFamily="50" charset="-128"/>
                <a:ea typeface="メイリオ" pitchFamily="50" charset="-128"/>
                <a:cs typeface="メイリオ" pitchFamily="50" charset="-128"/>
              </a:rPr>
            </a:br>
            <a:r>
              <a:rPr lang="ja-JP" altLang="en-US" sz="2800" dirty="0" smtClean="0">
                <a:latin typeface="メイリオ" pitchFamily="50" charset="-128"/>
                <a:ea typeface="メイリオ" pitchFamily="50" charset="-128"/>
                <a:cs typeface="メイリオ" pitchFamily="50" charset="-128"/>
              </a:rPr>
              <a:t>効率的なプログラミングをおこなうための技術</a:t>
            </a:r>
            <a:endParaRPr kumimoji="1" lang="ja-JP" altLang="en-US" sz="2800" dirty="0">
              <a:latin typeface="メイリオ" pitchFamily="50" charset="-128"/>
              <a:ea typeface="メイリオ" pitchFamily="50" charset="-128"/>
              <a:cs typeface="メイリオ" pitchFamily="50" charset="-128"/>
            </a:endParaRPr>
          </a:p>
        </p:txBody>
      </p:sp>
      <p:sp>
        <p:nvSpPr>
          <p:cNvPr id="12" name="サブタイトル 11"/>
          <p:cNvSpPr>
            <a:spLocks noGrp="1"/>
          </p:cNvSpPr>
          <p:nvPr>
            <p:ph type="subTitle" idx="1"/>
          </p:nvPr>
        </p:nvSpPr>
        <p:spPr/>
        <p:txBody>
          <a:bodyPr/>
          <a:lstStyle/>
          <a:p>
            <a:r>
              <a:rPr kumimoji="1" lang="en-US" altLang="ja-JP" dirty="0" smtClean="0">
                <a:latin typeface="メイリオ" pitchFamily="50" charset="-128"/>
                <a:ea typeface="メイリオ" pitchFamily="50" charset="-128"/>
                <a:cs typeface="メイリオ" pitchFamily="50" charset="-128"/>
              </a:rPr>
              <a:t>JCGS </a:t>
            </a:r>
            <a:r>
              <a:rPr kumimoji="1" lang="ja-JP" altLang="en-US" dirty="0" smtClean="0">
                <a:latin typeface="メイリオ" pitchFamily="50" charset="-128"/>
                <a:ea typeface="メイリオ" pitchFamily="50" charset="-128"/>
                <a:cs typeface="メイリオ" pitchFamily="50" charset="-128"/>
              </a:rPr>
              <a:t>痴山紘史</a:t>
            </a:r>
            <a:endParaRPr kumimoji="1" lang="ja-JP" altLang="en-US" dirty="0">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067862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そんなことを言っても</a:t>
            </a:r>
            <a:r>
              <a:rPr kumimoji="1" lang="ja-JP" altLang="en-US" sz="4000" dirty="0" err="1" smtClean="0">
                <a:solidFill>
                  <a:schemeClr val="tx1"/>
                </a:solidFill>
                <a:latin typeface="メイリオ" pitchFamily="50" charset="-128"/>
                <a:ea typeface="メイリオ" pitchFamily="50" charset="-128"/>
                <a:cs typeface="メイリオ" pitchFamily="50" charset="-128"/>
              </a:rPr>
              <a:t>。。。</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lstStyle/>
          <a:p>
            <a:r>
              <a:rPr kumimoji="1" lang="ja-JP" altLang="en-US" dirty="0" smtClean="0">
                <a:latin typeface="メイリオ" pitchFamily="50" charset="-128"/>
                <a:ea typeface="メイリオ" pitchFamily="50" charset="-128"/>
                <a:cs typeface="メイリオ" pitchFamily="50" charset="-128"/>
              </a:rPr>
              <a:t>全部微妙に違うし</a:t>
            </a:r>
            <a:r>
              <a:rPr kumimoji="1" lang="ja-JP" altLang="en-US" dirty="0" err="1" smtClean="0">
                <a:latin typeface="メイリオ" pitchFamily="50" charset="-128"/>
                <a:ea typeface="メイリオ" pitchFamily="50" charset="-128"/>
                <a:cs typeface="メイリオ" pitchFamily="50" charset="-128"/>
              </a:rPr>
              <a:t>。。。</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対応しないといけないものは山盛り</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新しいプラグインが出たらどうするの</a:t>
            </a:r>
            <a:r>
              <a:rPr lang="en-US" altLang="ja-JP" dirty="0" smtClean="0">
                <a:latin typeface="メイリオ" pitchFamily="50" charset="-128"/>
                <a:ea typeface="メイリオ" pitchFamily="50" charset="-128"/>
                <a:cs typeface="メイリオ" pitchFamily="50" charset="-128"/>
              </a:rPr>
              <a:t>?</a:t>
            </a:r>
          </a:p>
          <a:p>
            <a:r>
              <a:rPr lang="ja-JP" altLang="en-US" dirty="0" smtClean="0">
                <a:latin typeface="メイリオ" pitchFamily="50" charset="-128"/>
                <a:ea typeface="メイリオ" pitchFamily="50" charset="-128"/>
                <a:cs typeface="メイリオ" pitchFamily="50" charset="-128"/>
              </a:rPr>
              <a:t>バグを踏んだら例外処理しないと</a:t>
            </a:r>
            <a:endParaRPr lang="en-US" altLang="ja-JP"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2014/08/29</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10</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共通のインターフェースを定義</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1621625" y="3214692"/>
            <a:ext cx="5900750" cy="1571636"/>
          </a:xfrm>
        </p:spPr>
        <p:txBody>
          <a:bodyPr/>
          <a:lstStyle/>
          <a:p>
            <a:r>
              <a:rPr kumimoji="1" lang="ja-JP" altLang="en-US" sz="2800" dirty="0" smtClean="0">
                <a:latin typeface="メイリオ" pitchFamily="50" charset="-128"/>
                <a:ea typeface="メイリオ" pitchFamily="50" charset="-128"/>
                <a:cs typeface="メイリオ" pitchFamily="50" charset="-128"/>
              </a:rPr>
              <a:t>対象毎にクラス化</a:t>
            </a:r>
            <a:endParaRPr kumimoji="1" lang="en-US" altLang="ja-JP" sz="2800" dirty="0" smtClean="0">
              <a:latin typeface="メイリオ" pitchFamily="50" charset="-128"/>
              <a:ea typeface="メイリオ" pitchFamily="50" charset="-128"/>
              <a:cs typeface="メイリオ" pitchFamily="50" charset="-128"/>
            </a:endParaRPr>
          </a:p>
          <a:p>
            <a:r>
              <a:rPr kumimoji="1" lang="ja-JP" altLang="en-US" sz="2800" dirty="0" smtClean="0">
                <a:latin typeface="メイリオ" pitchFamily="50" charset="-128"/>
                <a:ea typeface="メイリオ" pitchFamily="50" charset="-128"/>
                <a:cs typeface="メイリオ" pitchFamily="50" charset="-128"/>
              </a:rPr>
              <a:t>外から</a:t>
            </a:r>
            <a:r>
              <a:rPr kumimoji="1" lang="ja-JP" altLang="en-US" sz="2800" dirty="0" smtClean="0">
                <a:latin typeface="メイリオ" pitchFamily="50" charset="-128"/>
                <a:ea typeface="メイリオ" pitchFamily="50" charset="-128"/>
                <a:cs typeface="メイリオ" pitchFamily="50" charset="-128"/>
              </a:rPr>
              <a:t>は共通のインターフェース</a:t>
            </a:r>
            <a:endParaRPr kumimoji="1" lang="en-US" altLang="ja-JP" sz="2800" dirty="0" smtClean="0">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内部の処理を対象毎に実装</a:t>
            </a:r>
            <a:r>
              <a:rPr lang="ja-JP" altLang="en-US" sz="2800" dirty="0" smtClean="0">
                <a:latin typeface="メイリオ" pitchFamily="50" charset="-128"/>
                <a:ea typeface="メイリオ" pitchFamily="50" charset="-128"/>
                <a:cs typeface="メイリオ" pitchFamily="50" charset="-128"/>
              </a:rPr>
              <a:t>する</a:t>
            </a:r>
            <a:endParaRPr lang="en-US" altLang="ja-JP" sz="2800"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2014/08/29</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11</a:t>
            </a:fld>
            <a:endParaRPr lang="ja-JP" altLang="en-US">
              <a:latin typeface="メイリオ" pitchFamily="50" charset="-128"/>
              <a:ea typeface="メイリオ" pitchFamily="50" charset="-128"/>
              <a:cs typeface="メイリオ" pitchFamily="50" charset="-128"/>
            </a:endParaRPr>
          </a:p>
        </p:txBody>
      </p:sp>
      <p:pic>
        <p:nvPicPr>
          <p:cNvPr id="3074" name="Picture 2" descr="D:\chiyama\Documents\Research\CEDEC2014\chiyama\commonInterface.png"/>
          <p:cNvPicPr>
            <a:picLocks noChangeAspect="1" noChangeArrowheads="1"/>
          </p:cNvPicPr>
          <p:nvPr/>
        </p:nvPicPr>
        <p:blipFill>
          <a:blip r:embed="rId2"/>
          <a:stretch>
            <a:fillRect/>
          </a:stretch>
        </p:blipFill>
        <p:spPr bwMode="auto">
          <a:xfrm>
            <a:off x="2355038" y="789904"/>
            <a:ext cx="4433924" cy="2281911"/>
          </a:xfrm>
          <a:prstGeom prst="rect">
            <a:avLst/>
          </a:prstGeom>
          <a:noFill/>
        </p:spPr>
      </p:pic>
    </p:spTree>
    <p:extLst>
      <p:ext uri="{BB962C8B-B14F-4D97-AF65-F5344CB8AC3E}">
        <p14:creationId xmlns="" xmlns:p14="http://schemas.microsoft.com/office/powerpoint/2010/main" val="1890745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コード例</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2014/08/31</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12</a:t>
            </a:fld>
            <a:endParaRPr lang="ja-JP" altLang="en-US">
              <a:latin typeface="メイリオ" pitchFamily="50" charset="-128"/>
              <a:ea typeface="メイリオ" pitchFamily="50" charset="-128"/>
              <a:cs typeface="メイリオ" pitchFamily="50" charset="-128"/>
            </a:endParaRPr>
          </a:p>
        </p:txBody>
      </p:sp>
      <p:sp>
        <p:nvSpPr>
          <p:cNvPr id="7" name="テキスト ボックス 6"/>
          <p:cNvSpPr txBox="1"/>
          <p:nvPr/>
        </p:nvSpPr>
        <p:spPr>
          <a:xfrm>
            <a:off x="214282" y="1071552"/>
            <a:ext cx="2143140" cy="2092881"/>
          </a:xfrm>
          <a:prstGeom prst="rect">
            <a:avLst/>
          </a:prstGeom>
          <a:solidFill>
            <a:schemeClr val="bg1">
              <a:lumMod val="85000"/>
            </a:schemeClr>
          </a:solidFill>
          <a:ln>
            <a:solidFill>
              <a:schemeClr val="tx1"/>
            </a:solidFill>
          </a:ln>
        </p:spPr>
        <p:txBody>
          <a:bodyPr wrap="square" rtlCol="0">
            <a:spAutoFit/>
          </a:bodyPr>
          <a:lstStyle/>
          <a:p>
            <a:r>
              <a:rPr lang="en-US" sz="1000" dirty="0" smtClean="0">
                <a:latin typeface="MS UI Gothic" pitchFamily="50" charset="-128"/>
                <a:ea typeface="MS UI Gothic" pitchFamily="50" charset="-128"/>
                <a:cs typeface="メイリオ" pitchFamily="50" charset="-128"/>
              </a:rPr>
              <a:t>class </a:t>
            </a:r>
            <a:r>
              <a:rPr lang="en-US" sz="1000" dirty="0" err="1" smtClean="0">
                <a:latin typeface="MS UI Gothic" pitchFamily="50" charset="-128"/>
                <a:ea typeface="MS UI Gothic" pitchFamily="50" charset="-128"/>
                <a:cs typeface="メイリオ" pitchFamily="50" charset="-128"/>
              </a:rPr>
              <a:t>nodeBase</a:t>
            </a:r>
            <a:r>
              <a:rPr lang="en-US" sz="1000" dirty="0" smtClean="0">
                <a:latin typeface="MS UI Gothic" pitchFamily="50" charset="-128"/>
                <a:ea typeface="MS UI Gothic" pitchFamily="50" charset="-128"/>
                <a:cs typeface="メイリオ" pitchFamily="50" charset="-128"/>
              </a:rPr>
              <a:t>(object):</a:t>
            </a:r>
          </a:p>
          <a:p>
            <a:r>
              <a:rPr lang="en-US" sz="1000" dirty="0" smtClean="0">
                <a:latin typeface="MS UI Gothic" pitchFamily="50" charset="-128"/>
                <a:ea typeface="MS UI Gothic" pitchFamily="50" charset="-128"/>
                <a:cs typeface="メイリオ" pitchFamily="50" charset="-128"/>
              </a:rPr>
              <a:t>    def __init__(self, node, prop=None):</a:t>
            </a:r>
          </a:p>
          <a:p>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self.node</a:t>
            </a:r>
            <a:r>
              <a:rPr lang="en-US" sz="1000" dirty="0" smtClean="0">
                <a:latin typeface="MS UI Gothic" pitchFamily="50" charset="-128"/>
                <a:ea typeface="MS UI Gothic" pitchFamily="50" charset="-128"/>
                <a:cs typeface="メイリオ" pitchFamily="50" charset="-128"/>
              </a:rPr>
              <a:t> = node</a:t>
            </a:r>
          </a:p>
          <a:p>
            <a:endParaRPr lang="en-US" sz="1000" dirty="0" smtClean="0">
              <a:latin typeface="MS UI Gothic" pitchFamily="50" charset="-128"/>
              <a:ea typeface="MS UI Gothic" pitchFamily="50" charset="-128"/>
              <a:cs typeface="メイリオ" pitchFamily="50" charset="-128"/>
            </a:endParaRPr>
          </a:p>
          <a:p>
            <a:r>
              <a:rPr lang="en-US" sz="1000" dirty="0" smtClean="0">
                <a:latin typeface="MS UI Gothic" pitchFamily="50" charset="-128"/>
                <a:ea typeface="MS UI Gothic" pitchFamily="50" charset="-128"/>
                <a:cs typeface="メイリオ" pitchFamily="50" charset="-128"/>
              </a:rPr>
              <a:t>    def </a:t>
            </a:r>
            <a:r>
              <a:rPr lang="en-US" sz="1000" dirty="0" err="1" smtClean="0">
                <a:latin typeface="MS UI Gothic" pitchFamily="50" charset="-128"/>
                <a:ea typeface="MS UI Gothic" pitchFamily="50" charset="-128"/>
                <a:cs typeface="メイリオ" pitchFamily="50" charset="-128"/>
              </a:rPr>
              <a:t>getPath</a:t>
            </a:r>
            <a:r>
              <a:rPr lang="en-US" sz="1000" dirty="0" smtClean="0">
                <a:latin typeface="MS UI Gothic" pitchFamily="50" charset="-128"/>
                <a:ea typeface="MS UI Gothic" pitchFamily="50" charset="-128"/>
                <a:cs typeface="メイリオ" pitchFamily="50" charset="-128"/>
              </a:rPr>
              <a:t>(self</a:t>
            </a:r>
            <a:r>
              <a:rPr lang="en-US" sz="1000" dirty="0" smtClean="0">
                <a:latin typeface="MS UI Gothic" pitchFamily="50" charset="-128"/>
                <a:ea typeface="MS UI Gothic" pitchFamily="50" charset="-128"/>
                <a:cs typeface="メイリオ" pitchFamily="50" charset="-128"/>
              </a:rPr>
              <a:t>):</a:t>
            </a:r>
            <a:endParaRPr lang="en-US" sz="1000" dirty="0" smtClean="0">
              <a:latin typeface="MS UI Gothic" pitchFamily="50" charset="-128"/>
              <a:ea typeface="MS UI Gothic" pitchFamily="50" charset="-128"/>
              <a:cs typeface="メイリオ" pitchFamily="50" charset="-128"/>
            </a:endParaRPr>
          </a:p>
          <a:p>
            <a:r>
              <a:rPr lang="en-US" sz="1000" dirty="0" smtClean="0">
                <a:latin typeface="MS UI Gothic" pitchFamily="50" charset="-128"/>
                <a:ea typeface="MS UI Gothic" pitchFamily="50" charset="-128"/>
                <a:cs typeface="メイリオ" pitchFamily="50" charset="-128"/>
              </a:rPr>
              <a:t>        return None</a:t>
            </a:r>
          </a:p>
          <a:p>
            <a:endParaRPr lang="en-US" sz="1000" dirty="0" smtClean="0">
              <a:latin typeface="MS UI Gothic" pitchFamily="50" charset="-128"/>
              <a:ea typeface="MS UI Gothic" pitchFamily="50" charset="-128"/>
              <a:cs typeface="メイリオ" pitchFamily="50" charset="-128"/>
            </a:endParaRPr>
          </a:p>
          <a:p>
            <a:r>
              <a:rPr lang="en-US" sz="1000" dirty="0" smtClean="0">
                <a:latin typeface="MS UI Gothic" pitchFamily="50" charset="-128"/>
                <a:ea typeface="MS UI Gothic" pitchFamily="50" charset="-128"/>
                <a:cs typeface="メイリオ" pitchFamily="50" charset="-128"/>
              </a:rPr>
              <a:t>    def </a:t>
            </a:r>
            <a:r>
              <a:rPr lang="en-US" sz="1000" dirty="0" err="1" smtClean="0">
                <a:latin typeface="MS UI Gothic" pitchFamily="50" charset="-128"/>
                <a:ea typeface="MS UI Gothic" pitchFamily="50" charset="-128"/>
                <a:cs typeface="メイリオ" pitchFamily="50" charset="-128"/>
              </a:rPr>
              <a:t>setPath</a:t>
            </a:r>
            <a:r>
              <a:rPr lang="en-US" sz="1000" dirty="0" smtClean="0">
                <a:latin typeface="MS UI Gothic" pitchFamily="50" charset="-128"/>
                <a:ea typeface="MS UI Gothic" pitchFamily="50" charset="-128"/>
                <a:cs typeface="メイリオ" pitchFamily="50" charset="-128"/>
              </a:rPr>
              <a:t>(self, path):</a:t>
            </a:r>
          </a:p>
          <a:p>
            <a:r>
              <a:rPr lang="en-US" sz="1000" dirty="0" smtClean="0">
                <a:latin typeface="MS UI Gothic" pitchFamily="50" charset="-128"/>
                <a:ea typeface="MS UI Gothic" pitchFamily="50" charset="-128"/>
                <a:cs typeface="メイリオ" pitchFamily="50" charset="-128"/>
              </a:rPr>
              <a:t>        return path</a:t>
            </a:r>
          </a:p>
          <a:p>
            <a:endParaRPr lang="en-US" sz="1000" dirty="0" smtClean="0">
              <a:latin typeface="MS UI Gothic" pitchFamily="50" charset="-128"/>
              <a:ea typeface="MS UI Gothic" pitchFamily="50" charset="-128"/>
              <a:cs typeface="メイリオ" pitchFamily="50" charset="-128"/>
            </a:endParaRPr>
          </a:p>
          <a:p>
            <a:endParaRPr lang="en-US" sz="1000" dirty="0" smtClean="0">
              <a:latin typeface="MS UI Gothic" pitchFamily="50" charset="-128"/>
              <a:ea typeface="MS UI Gothic" pitchFamily="50" charset="-128"/>
              <a:cs typeface="メイリオ" pitchFamily="50" charset="-128"/>
            </a:endParaRPr>
          </a:p>
          <a:p>
            <a:endParaRPr lang="en-US" sz="1000" dirty="0" smtClean="0">
              <a:latin typeface="MS UI Gothic" pitchFamily="50" charset="-128"/>
              <a:ea typeface="MS UI Gothic" pitchFamily="50" charset="-128"/>
              <a:cs typeface="メイリオ" pitchFamily="50" charset="-128"/>
            </a:endParaRPr>
          </a:p>
          <a:p>
            <a:endParaRPr lang="en-US" sz="1000" dirty="0" smtClean="0">
              <a:latin typeface="MS UI Gothic" pitchFamily="50" charset="-128"/>
              <a:ea typeface="MS UI Gothic" pitchFamily="50" charset="-128"/>
              <a:cs typeface="メイリオ" pitchFamily="50" charset="-128"/>
            </a:endParaRPr>
          </a:p>
        </p:txBody>
      </p:sp>
      <p:sp>
        <p:nvSpPr>
          <p:cNvPr id="8" name="テキスト ボックス 7"/>
          <p:cNvSpPr txBox="1"/>
          <p:nvPr/>
        </p:nvSpPr>
        <p:spPr>
          <a:xfrm>
            <a:off x="2428860" y="1071552"/>
            <a:ext cx="3214710" cy="2092881"/>
          </a:xfrm>
          <a:prstGeom prst="rect">
            <a:avLst/>
          </a:prstGeom>
          <a:solidFill>
            <a:schemeClr val="bg1">
              <a:lumMod val="85000"/>
            </a:schemeClr>
          </a:solidFill>
          <a:ln>
            <a:solidFill>
              <a:schemeClr val="tx1"/>
            </a:solidFill>
          </a:ln>
        </p:spPr>
        <p:txBody>
          <a:bodyPr wrap="square" rtlCol="0">
            <a:spAutoFit/>
          </a:bodyPr>
          <a:lstStyle/>
          <a:p>
            <a:r>
              <a:rPr lang="en-US" sz="1000" dirty="0" smtClean="0">
                <a:latin typeface="MS UI Gothic" pitchFamily="50" charset="-128"/>
                <a:ea typeface="MS UI Gothic" pitchFamily="50" charset="-128"/>
                <a:cs typeface="メイリオ" pitchFamily="50" charset="-128"/>
              </a:rPr>
              <a:t>class </a:t>
            </a:r>
            <a:r>
              <a:rPr lang="en-US" sz="1000" dirty="0" smtClean="0">
                <a:latin typeface="MS UI Gothic" pitchFamily="50" charset="-128"/>
                <a:ea typeface="MS UI Gothic" pitchFamily="50" charset="-128"/>
                <a:cs typeface="メイリオ" pitchFamily="50" charset="-128"/>
              </a:rPr>
              <a:t>texture(</a:t>
            </a:r>
            <a:r>
              <a:rPr lang="en-US" sz="1000" dirty="0" err="1" smtClean="0">
                <a:latin typeface="MS UI Gothic" pitchFamily="50" charset="-128"/>
                <a:ea typeface="MS UI Gothic" pitchFamily="50" charset="-128"/>
                <a:cs typeface="メイリオ" pitchFamily="50" charset="-128"/>
              </a:rPr>
              <a:t>nodeBase</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a:t>
            </a:r>
            <a:r>
              <a:rPr lang="en-US" sz="1000" dirty="0" smtClean="0">
                <a:latin typeface="MS UI Gothic" pitchFamily="50" charset="-128"/>
                <a:ea typeface="MS UI Gothic" pitchFamily="50" charset="-128"/>
                <a:cs typeface="メイリオ" pitchFamily="50" charset="-128"/>
              </a:rPr>
              <a:t>def </a:t>
            </a:r>
            <a:r>
              <a:rPr lang="en-US" sz="1000" dirty="0" err="1" smtClean="0">
                <a:latin typeface="MS UI Gothic" pitchFamily="50" charset="-128"/>
                <a:ea typeface="MS UI Gothic" pitchFamily="50" charset="-128"/>
                <a:cs typeface="メイリオ" pitchFamily="50" charset="-128"/>
              </a:rPr>
              <a:t>getPath</a:t>
            </a:r>
            <a:r>
              <a:rPr lang="en-US" sz="1000" dirty="0" smtClean="0">
                <a:latin typeface="MS UI Gothic" pitchFamily="50" charset="-128"/>
                <a:ea typeface="MS UI Gothic" pitchFamily="50" charset="-128"/>
                <a:cs typeface="メイリオ" pitchFamily="50" charset="-128"/>
              </a:rPr>
              <a:t>(self):</a:t>
            </a:r>
          </a:p>
          <a:p>
            <a:r>
              <a:rPr lang="en-US" sz="1000" dirty="0" smtClean="0">
                <a:latin typeface="MS UI Gothic" pitchFamily="50" charset="-128"/>
                <a:ea typeface="MS UI Gothic" pitchFamily="50" charset="-128"/>
                <a:cs typeface="メイリオ" pitchFamily="50" charset="-128"/>
              </a:rPr>
              <a:t>        path = </a:t>
            </a:r>
            <a:r>
              <a:rPr lang="en-US" sz="1000" dirty="0" err="1" smtClean="0">
                <a:latin typeface="MS UI Gothic" pitchFamily="50" charset="-128"/>
                <a:ea typeface="MS UI Gothic" pitchFamily="50" charset="-128"/>
                <a:cs typeface="メイリオ" pitchFamily="50" charset="-128"/>
              </a:rPr>
              <a:t>cmds.getAttr</a:t>
            </a:r>
            <a:r>
              <a:rPr lang="en-US" sz="1000" dirty="0" smtClean="0">
                <a:latin typeface="MS UI Gothic" pitchFamily="50" charset="-128"/>
                <a:ea typeface="MS UI Gothic" pitchFamily="50" charset="-128"/>
                <a:cs typeface="メイリオ" pitchFamily="50" charset="-128"/>
              </a:rPr>
              <a:t>(</a:t>
            </a:r>
            <a:r>
              <a:rPr lang="en-US" sz="1000" dirty="0" err="1" smtClean="0">
                <a:latin typeface="MS UI Gothic" pitchFamily="50" charset="-128"/>
                <a:ea typeface="MS UI Gothic" pitchFamily="50" charset="-128"/>
                <a:cs typeface="メイリオ" pitchFamily="50" charset="-128"/>
              </a:rPr>
              <a:t>self.node</a:t>
            </a:r>
            <a:r>
              <a:rPr lang="en-US" sz="1000" dirty="0" smtClean="0">
                <a:latin typeface="MS UI Gothic" pitchFamily="50" charset="-128"/>
                <a:ea typeface="MS UI Gothic" pitchFamily="50" charset="-128"/>
                <a:cs typeface="メイリオ" pitchFamily="50" charset="-128"/>
              </a:rPr>
              <a:t> + </a:t>
            </a:r>
            <a:r>
              <a:rPr lang="en-US" sz="1000" dirty="0" smtClean="0">
                <a:latin typeface="MS UI Gothic" pitchFamily="50" charset="-128"/>
                <a:ea typeface="MS UI Gothic" pitchFamily="50" charset="-128"/>
                <a:cs typeface="メイリオ" pitchFamily="50" charset="-128"/>
              </a:rPr>
              <a:t>'.</a:t>
            </a:r>
            <a:r>
              <a:rPr lang="en-US" sz="1000" dirty="0" err="1" smtClean="0">
                <a:latin typeface="MS UI Gothic" pitchFamily="50" charset="-128"/>
                <a:ea typeface="MS UI Gothic" pitchFamily="50" charset="-128"/>
                <a:cs typeface="メイリオ" pitchFamily="50" charset="-128"/>
              </a:rPr>
              <a:t>fileTextureName</a:t>
            </a:r>
            <a:r>
              <a:rPr lang="en-US" sz="1000" dirty="0" smtClean="0">
                <a:latin typeface="MS UI Gothic" pitchFamily="50" charset="-128"/>
                <a:ea typeface="MS UI Gothic" pitchFamily="50" charset="-128"/>
                <a:cs typeface="メイリオ" pitchFamily="50" charset="-128"/>
              </a:rPr>
              <a:t>')</a:t>
            </a:r>
            <a:endParaRPr lang="en-US" sz="1000" dirty="0" smtClean="0">
              <a:latin typeface="MS UI Gothic" pitchFamily="50" charset="-128"/>
              <a:ea typeface="MS UI Gothic" pitchFamily="50" charset="-128"/>
              <a:cs typeface="メイリオ" pitchFamily="50" charset="-128"/>
            </a:endParaRPr>
          </a:p>
          <a:p>
            <a:r>
              <a:rPr lang="en-US" sz="1000" dirty="0" smtClean="0">
                <a:latin typeface="MS UI Gothic" pitchFamily="50" charset="-128"/>
                <a:ea typeface="MS UI Gothic" pitchFamily="50" charset="-128"/>
                <a:cs typeface="メイリオ" pitchFamily="50" charset="-128"/>
              </a:rPr>
              <a:t>        if path == None:</a:t>
            </a:r>
          </a:p>
          <a:p>
            <a:r>
              <a:rPr lang="en-US" sz="1000" dirty="0" smtClean="0">
                <a:latin typeface="MS UI Gothic" pitchFamily="50" charset="-128"/>
                <a:ea typeface="MS UI Gothic" pitchFamily="50" charset="-128"/>
                <a:cs typeface="メイリオ" pitchFamily="50" charset="-128"/>
              </a:rPr>
              <a:t>            return ''</a:t>
            </a:r>
          </a:p>
          <a:p>
            <a:endParaRPr lang="en-US" sz="1000" dirty="0" smtClean="0">
              <a:latin typeface="MS UI Gothic" pitchFamily="50" charset="-128"/>
              <a:ea typeface="MS UI Gothic" pitchFamily="50" charset="-128"/>
              <a:cs typeface="メイリオ" pitchFamily="50" charset="-128"/>
            </a:endParaRPr>
          </a:p>
          <a:p>
            <a:r>
              <a:rPr lang="en-US" sz="1000" dirty="0" smtClean="0">
                <a:latin typeface="MS UI Gothic" pitchFamily="50" charset="-128"/>
                <a:ea typeface="MS UI Gothic" pitchFamily="50" charset="-128"/>
                <a:cs typeface="メイリオ" pitchFamily="50" charset="-128"/>
              </a:rPr>
              <a:t>        return </a:t>
            </a:r>
            <a:r>
              <a:rPr lang="en-US" sz="1000" dirty="0" err="1" smtClean="0">
                <a:latin typeface="MS UI Gothic" pitchFamily="50" charset="-128"/>
                <a:ea typeface="MS UI Gothic" pitchFamily="50" charset="-128"/>
                <a:cs typeface="メイリオ" pitchFamily="50" charset="-128"/>
              </a:rPr>
              <a:t>path.replace</a:t>
            </a:r>
            <a:r>
              <a:rPr lang="en-US" sz="1000" dirty="0" smtClean="0">
                <a:latin typeface="MS UI Gothic" pitchFamily="50" charset="-128"/>
                <a:ea typeface="MS UI Gothic" pitchFamily="50" charset="-128"/>
                <a:cs typeface="メイリオ" pitchFamily="50" charset="-128"/>
              </a:rPr>
              <a:t>('/', os.sep</a:t>
            </a:r>
            <a:r>
              <a:rPr lang="en-US" sz="1000" dirty="0" smtClean="0">
                <a:latin typeface="MS UI Gothic" pitchFamily="50" charset="-128"/>
                <a:ea typeface="MS UI Gothic" pitchFamily="50" charset="-128"/>
                <a:cs typeface="メイリオ" pitchFamily="50" charset="-128"/>
              </a:rPr>
              <a:t>)</a:t>
            </a:r>
          </a:p>
          <a:p>
            <a:endParaRPr lang="en-US" sz="1000" dirty="0" smtClean="0">
              <a:latin typeface="MS UI Gothic" pitchFamily="50" charset="-128"/>
              <a:ea typeface="MS UI Gothic" pitchFamily="50" charset="-128"/>
              <a:cs typeface="メイリオ" pitchFamily="50" charset="-128"/>
            </a:endParaRPr>
          </a:p>
          <a:p>
            <a:r>
              <a:rPr lang="en-US" sz="1000" dirty="0" smtClean="0">
                <a:latin typeface="MS UI Gothic" pitchFamily="50" charset="-128"/>
                <a:ea typeface="MS UI Gothic" pitchFamily="50" charset="-128"/>
                <a:cs typeface="メイリオ" pitchFamily="50" charset="-128"/>
              </a:rPr>
              <a:t> def </a:t>
            </a:r>
            <a:r>
              <a:rPr lang="en-US" sz="1000" dirty="0" err="1" smtClean="0">
                <a:latin typeface="MS UI Gothic" pitchFamily="50" charset="-128"/>
                <a:ea typeface="MS UI Gothic" pitchFamily="50" charset="-128"/>
                <a:cs typeface="メイリオ" pitchFamily="50" charset="-128"/>
              </a:rPr>
              <a:t>setPath</a:t>
            </a:r>
            <a:r>
              <a:rPr lang="en-US" sz="1000" dirty="0" smtClean="0">
                <a:latin typeface="MS UI Gothic" pitchFamily="50" charset="-128"/>
                <a:ea typeface="MS UI Gothic" pitchFamily="50" charset="-128"/>
                <a:cs typeface="メイリオ" pitchFamily="50" charset="-128"/>
              </a:rPr>
              <a:t>(self, path):</a:t>
            </a:r>
          </a:p>
          <a:p>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cmds.setAttr</a:t>
            </a:r>
            <a:r>
              <a:rPr lang="en-US" sz="1000" dirty="0" smtClean="0">
                <a:latin typeface="MS UI Gothic" pitchFamily="50" charset="-128"/>
                <a:ea typeface="MS UI Gothic" pitchFamily="50" charset="-128"/>
                <a:cs typeface="メイリオ" pitchFamily="50" charset="-128"/>
              </a:rPr>
              <a:t>(</a:t>
            </a:r>
            <a:r>
              <a:rPr lang="en-US" sz="1000" dirty="0" err="1" smtClean="0">
                <a:latin typeface="MS UI Gothic" pitchFamily="50" charset="-128"/>
                <a:ea typeface="MS UI Gothic" pitchFamily="50" charset="-128"/>
                <a:cs typeface="メイリオ" pitchFamily="50" charset="-128"/>
              </a:rPr>
              <a:t>self.node</a:t>
            </a:r>
            <a:r>
              <a:rPr lang="en-US" sz="1000" dirty="0" smtClean="0">
                <a:latin typeface="MS UI Gothic" pitchFamily="50" charset="-128"/>
                <a:ea typeface="MS UI Gothic" pitchFamily="50" charset="-128"/>
                <a:cs typeface="メイリオ" pitchFamily="50" charset="-128"/>
              </a:rPr>
              <a:t> + </a:t>
            </a:r>
            <a:r>
              <a:rPr lang="en-US" sz="1000" dirty="0" smtClean="0">
                <a:latin typeface="MS UI Gothic" pitchFamily="50" charset="-128"/>
                <a:ea typeface="MS UI Gothic" pitchFamily="50" charset="-128"/>
                <a:cs typeface="メイリオ" pitchFamily="50" charset="-128"/>
              </a:rPr>
              <a:t>'.</a:t>
            </a:r>
            <a:r>
              <a:rPr lang="en-US" sz="1000" dirty="0" err="1" smtClean="0">
                <a:latin typeface="MS UI Gothic" pitchFamily="50" charset="-128"/>
                <a:ea typeface="MS UI Gothic" pitchFamily="50" charset="-128"/>
                <a:cs typeface="メイリオ" pitchFamily="50" charset="-128"/>
              </a:rPr>
              <a:t>fileTextureName</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a:t>
            </a:r>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path.replace</a:t>
            </a:r>
            <a:r>
              <a:rPr lang="en-US" sz="1000" dirty="0" smtClean="0">
                <a:latin typeface="MS UI Gothic" pitchFamily="50" charset="-128"/>
                <a:ea typeface="MS UI Gothic" pitchFamily="50" charset="-128"/>
                <a:cs typeface="メイリオ" pitchFamily="50" charset="-128"/>
              </a:rPr>
              <a:t>(os.sep, '/'), type='string</a:t>
            </a:r>
            <a:r>
              <a:rPr lang="en-US" sz="1000" dirty="0" smtClean="0">
                <a:latin typeface="MS UI Gothic" pitchFamily="50" charset="-128"/>
                <a:ea typeface="MS UI Gothic" pitchFamily="50" charset="-128"/>
                <a:cs typeface="メイリオ" pitchFamily="50" charset="-128"/>
              </a:rPr>
              <a:t>')</a:t>
            </a:r>
          </a:p>
          <a:p>
            <a:endParaRPr lang="en-US" sz="1000" dirty="0" smtClean="0">
              <a:latin typeface="MS UI Gothic" pitchFamily="50" charset="-128"/>
              <a:ea typeface="MS UI Gothic" pitchFamily="50" charset="-128"/>
              <a:cs typeface="メイリオ" pitchFamily="50" charset="-128"/>
            </a:endParaRPr>
          </a:p>
          <a:p>
            <a:r>
              <a:rPr lang="en-US" sz="1000" dirty="0" smtClean="0">
                <a:latin typeface="MS UI Gothic" pitchFamily="50" charset="-128"/>
                <a:ea typeface="MS UI Gothic" pitchFamily="50" charset="-128"/>
                <a:cs typeface="メイリオ" pitchFamily="50" charset="-128"/>
              </a:rPr>
              <a:t>        return </a:t>
            </a:r>
            <a:r>
              <a:rPr lang="en-US" sz="1000" dirty="0" err="1" smtClean="0">
                <a:latin typeface="MS UI Gothic" pitchFamily="50" charset="-128"/>
                <a:ea typeface="MS UI Gothic" pitchFamily="50" charset="-128"/>
                <a:cs typeface="メイリオ" pitchFamily="50" charset="-128"/>
              </a:rPr>
              <a:t>self.getPath</a:t>
            </a:r>
            <a:r>
              <a:rPr lang="en-US" sz="1000" dirty="0" smtClean="0">
                <a:latin typeface="MS UI Gothic" pitchFamily="50" charset="-128"/>
                <a:ea typeface="MS UI Gothic" pitchFamily="50" charset="-128"/>
                <a:cs typeface="メイリオ" pitchFamily="50" charset="-128"/>
              </a:rPr>
              <a:t>()</a:t>
            </a:r>
          </a:p>
        </p:txBody>
      </p:sp>
      <p:sp>
        <p:nvSpPr>
          <p:cNvPr id="9" name="テキスト ボックス 8"/>
          <p:cNvSpPr txBox="1"/>
          <p:nvPr/>
        </p:nvSpPr>
        <p:spPr>
          <a:xfrm>
            <a:off x="5715008" y="1071552"/>
            <a:ext cx="3214710" cy="2092881"/>
          </a:xfrm>
          <a:prstGeom prst="rect">
            <a:avLst/>
          </a:prstGeom>
          <a:solidFill>
            <a:schemeClr val="bg1">
              <a:lumMod val="85000"/>
            </a:schemeClr>
          </a:solidFill>
          <a:ln>
            <a:solidFill>
              <a:schemeClr val="tx1"/>
            </a:solidFill>
          </a:ln>
        </p:spPr>
        <p:txBody>
          <a:bodyPr wrap="square" rtlCol="0">
            <a:spAutoFit/>
          </a:bodyPr>
          <a:lstStyle/>
          <a:p>
            <a:r>
              <a:rPr lang="en-US" sz="1000" dirty="0" smtClean="0">
                <a:latin typeface="MS UI Gothic" pitchFamily="50" charset="-128"/>
                <a:ea typeface="MS UI Gothic" pitchFamily="50" charset="-128"/>
                <a:cs typeface="メイリオ" pitchFamily="50" charset="-128"/>
              </a:rPr>
              <a:t>class </a:t>
            </a:r>
            <a:r>
              <a:rPr lang="en-US" sz="1000" dirty="0" smtClean="0">
                <a:latin typeface="MS UI Gothic" pitchFamily="50" charset="-128"/>
                <a:ea typeface="MS UI Gothic" pitchFamily="50" charset="-128"/>
                <a:cs typeface="メイリオ" pitchFamily="50" charset="-128"/>
              </a:rPr>
              <a:t>alembic(</a:t>
            </a:r>
            <a:r>
              <a:rPr lang="en-US" sz="1000" dirty="0" err="1" smtClean="0">
                <a:latin typeface="MS UI Gothic" pitchFamily="50" charset="-128"/>
                <a:ea typeface="MS UI Gothic" pitchFamily="50" charset="-128"/>
                <a:cs typeface="メイリオ" pitchFamily="50" charset="-128"/>
              </a:rPr>
              <a:t>nodeBase</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def </a:t>
            </a:r>
            <a:r>
              <a:rPr lang="en-US" sz="1000" dirty="0" err="1" smtClean="0">
                <a:latin typeface="MS UI Gothic" pitchFamily="50" charset="-128"/>
                <a:ea typeface="MS UI Gothic" pitchFamily="50" charset="-128"/>
                <a:cs typeface="メイリオ" pitchFamily="50" charset="-128"/>
              </a:rPr>
              <a:t>getPath</a:t>
            </a:r>
            <a:r>
              <a:rPr lang="en-US" sz="1000" dirty="0" smtClean="0">
                <a:latin typeface="MS UI Gothic" pitchFamily="50" charset="-128"/>
                <a:ea typeface="MS UI Gothic" pitchFamily="50" charset="-128"/>
                <a:cs typeface="メイリオ" pitchFamily="50" charset="-128"/>
              </a:rPr>
              <a:t>(self):</a:t>
            </a:r>
          </a:p>
          <a:p>
            <a:r>
              <a:rPr lang="en-US" sz="1000" dirty="0" smtClean="0">
                <a:latin typeface="MS UI Gothic" pitchFamily="50" charset="-128"/>
                <a:ea typeface="MS UI Gothic" pitchFamily="50" charset="-128"/>
                <a:cs typeface="メイリオ" pitchFamily="50" charset="-128"/>
              </a:rPr>
              <a:t>        path = </a:t>
            </a:r>
            <a:r>
              <a:rPr lang="en-US" sz="1000" dirty="0" err="1" smtClean="0">
                <a:latin typeface="MS UI Gothic" pitchFamily="50" charset="-128"/>
                <a:ea typeface="MS UI Gothic" pitchFamily="50" charset="-128"/>
                <a:cs typeface="メイリオ" pitchFamily="50" charset="-128"/>
              </a:rPr>
              <a:t>cmds.getAttr</a:t>
            </a:r>
            <a:r>
              <a:rPr lang="en-US" sz="1000" dirty="0" smtClean="0">
                <a:latin typeface="MS UI Gothic" pitchFamily="50" charset="-128"/>
                <a:ea typeface="MS UI Gothic" pitchFamily="50" charset="-128"/>
                <a:cs typeface="メイリオ" pitchFamily="50" charset="-128"/>
              </a:rPr>
              <a:t>(</a:t>
            </a:r>
            <a:r>
              <a:rPr lang="en-US" sz="1000" dirty="0" err="1" smtClean="0">
                <a:latin typeface="MS UI Gothic" pitchFamily="50" charset="-128"/>
                <a:ea typeface="MS UI Gothic" pitchFamily="50" charset="-128"/>
                <a:cs typeface="メイリオ" pitchFamily="50" charset="-128"/>
              </a:rPr>
              <a:t>self.node</a:t>
            </a:r>
            <a:r>
              <a:rPr lang="en-US" sz="1000" dirty="0" smtClean="0">
                <a:latin typeface="MS UI Gothic" pitchFamily="50" charset="-128"/>
                <a:ea typeface="MS UI Gothic" pitchFamily="50" charset="-128"/>
                <a:cs typeface="メイリオ" pitchFamily="50" charset="-128"/>
              </a:rPr>
              <a:t> + '.</a:t>
            </a:r>
            <a:r>
              <a:rPr lang="en-US" sz="1000" dirty="0" err="1" smtClean="0">
                <a:latin typeface="MS UI Gothic" pitchFamily="50" charset="-128"/>
                <a:ea typeface="MS UI Gothic" pitchFamily="50" charset="-128"/>
                <a:cs typeface="メイリオ" pitchFamily="50" charset="-128"/>
              </a:rPr>
              <a:t>abc_File</a:t>
            </a:r>
            <a:r>
              <a:rPr lang="en-US" sz="1000" dirty="0" smtClean="0">
                <a:latin typeface="MS UI Gothic" pitchFamily="50" charset="-128"/>
                <a:ea typeface="MS UI Gothic" pitchFamily="50" charset="-128"/>
                <a:cs typeface="メイリオ" pitchFamily="50" charset="-128"/>
              </a:rPr>
              <a:t>')</a:t>
            </a:r>
          </a:p>
          <a:p>
            <a:endParaRPr lang="en-US" sz="1000" dirty="0" smtClean="0">
              <a:latin typeface="MS UI Gothic" pitchFamily="50" charset="-128"/>
              <a:ea typeface="MS UI Gothic" pitchFamily="50" charset="-128"/>
              <a:cs typeface="メイリオ" pitchFamily="50" charset="-128"/>
            </a:endParaRPr>
          </a:p>
          <a:p>
            <a:r>
              <a:rPr lang="en-US" sz="1000" dirty="0" smtClean="0">
                <a:latin typeface="MS UI Gothic" pitchFamily="50" charset="-128"/>
                <a:ea typeface="MS UI Gothic" pitchFamily="50" charset="-128"/>
                <a:cs typeface="メイリオ" pitchFamily="50" charset="-128"/>
              </a:rPr>
              <a:t>        return </a:t>
            </a:r>
            <a:r>
              <a:rPr lang="en-US" sz="1000" dirty="0" err="1" smtClean="0">
                <a:latin typeface="MS UI Gothic" pitchFamily="50" charset="-128"/>
                <a:ea typeface="MS UI Gothic" pitchFamily="50" charset="-128"/>
                <a:cs typeface="メイリオ" pitchFamily="50" charset="-128"/>
              </a:rPr>
              <a:t>path</a:t>
            </a:r>
            <a:r>
              <a:rPr lang="en-US" sz="1000" dirty="0" err="1" smtClean="0">
                <a:latin typeface="MS UI Gothic" pitchFamily="50" charset="-128"/>
                <a:ea typeface="MS UI Gothic" pitchFamily="50" charset="-128"/>
                <a:cs typeface="メイリオ" pitchFamily="50" charset="-128"/>
              </a:rPr>
              <a:t>.replace</a:t>
            </a:r>
            <a:r>
              <a:rPr lang="en-US" sz="1000" dirty="0" smtClean="0">
                <a:latin typeface="MS UI Gothic" pitchFamily="50" charset="-128"/>
                <a:ea typeface="MS UI Gothic" pitchFamily="50" charset="-128"/>
                <a:cs typeface="メイリオ" pitchFamily="50" charset="-128"/>
              </a:rPr>
              <a:t>('/', os.sep)</a:t>
            </a:r>
          </a:p>
          <a:p>
            <a:endParaRPr lang="en-US" sz="1000" dirty="0" smtClean="0">
              <a:latin typeface="MS UI Gothic" pitchFamily="50" charset="-128"/>
              <a:ea typeface="MS UI Gothic" pitchFamily="50" charset="-128"/>
              <a:cs typeface="メイリオ" pitchFamily="50" charset="-128"/>
            </a:endParaRPr>
          </a:p>
          <a:p>
            <a:r>
              <a:rPr lang="en-US" sz="1000" dirty="0" smtClean="0">
                <a:latin typeface="MS UI Gothic" pitchFamily="50" charset="-128"/>
                <a:ea typeface="MS UI Gothic" pitchFamily="50" charset="-128"/>
                <a:cs typeface="メイリオ" pitchFamily="50" charset="-128"/>
              </a:rPr>
              <a:t>    def </a:t>
            </a:r>
            <a:r>
              <a:rPr lang="en-US" sz="1000" dirty="0" err="1" smtClean="0">
                <a:latin typeface="MS UI Gothic" pitchFamily="50" charset="-128"/>
                <a:ea typeface="MS UI Gothic" pitchFamily="50" charset="-128"/>
                <a:cs typeface="メイリオ" pitchFamily="50" charset="-128"/>
              </a:rPr>
              <a:t>setPath</a:t>
            </a:r>
            <a:r>
              <a:rPr lang="en-US" sz="1000" dirty="0" smtClean="0">
                <a:latin typeface="MS UI Gothic" pitchFamily="50" charset="-128"/>
                <a:ea typeface="MS UI Gothic" pitchFamily="50" charset="-128"/>
                <a:cs typeface="メイリオ" pitchFamily="50" charset="-128"/>
              </a:rPr>
              <a:t>(self, path):</a:t>
            </a:r>
          </a:p>
          <a:p>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cmds.setAttr</a:t>
            </a:r>
            <a:r>
              <a:rPr lang="en-US" sz="1000" dirty="0" smtClean="0">
                <a:latin typeface="MS UI Gothic" pitchFamily="50" charset="-128"/>
                <a:ea typeface="MS UI Gothic" pitchFamily="50" charset="-128"/>
                <a:cs typeface="メイリオ" pitchFamily="50" charset="-128"/>
              </a:rPr>
              <a:t>(</a:t>
            </a:r>
            <a:r>
              <a:rPr lang="en-US" sz="1000" dirty="0" err="1" smtClean="0">
                <a:latin typeface="MS UI Gothic" pitchFamily="50" charset="-128"/>
                <a:ea typeface="MS UI Gothic" pitchFamily="50" charset="-128"/>
                <a:cs typeface="メイリオ" pitchFamily="50" charset="-128"/>
              </a:rPr>
              <a:t>self.node</a:t>
            </a:r>
            <a:r>
              <a:rPr lang="en-US" sz="1000" dirty="0" smtClean="0">
                <a:latin typeface="MS UI Gothic" pitchFamily="50" charset="-128"/>
                <a:ea typeface="MS UI Gothic" pitchFamily="50" charset="-128"/>
                <a:cs typeface="メイリオ" pitchFamily="50" charset="-128"/>
              </a:rPr>
              <a:t> + '.</a:t>
            </a:r>
            <a:r>
              <a:rPr lang="en-US" sz="1000" dirty="0" err="1" smtClean="0">
                <a:latin typeface="MS UI Gothic" pitchFamily="50" charset="-128"/>
                <a:ea typeface="MS UI Gothic" pitchFamily="50" charset="-128"/>
                <a:cs typeface="メイリオ" pitchFamily="50" charset="-128"/>
              </a:rPr>
              <a:t>abc_File</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path.replace</a:t>
            </a:r>
            <a:r>
              <a:rPr lang="en-US" sz="1000" dirty="0" smtClean="0">
                <a:latin typeface="MS UI Gothic" pitchFamily="50" charset="-128"/>
                <a:ea typeface="MS UI Gothic" pitchFamily="50" charset="-128"/>
                <a:cs typeface="メイリオ" pitchFamily="50" charset="-128"/>
              </a:rPr>
              <a:t>(os.sep</a:t>
            </a:r>
            <a:r>
              <a:rPr lang="en-US" sz="1000" dirty="0" smtClean="0">
                <a:latin typeface="MS UI Gothic" pitchFamily="50" charset="-128"/>
                <a:ea typeface="MS UI Gothic" pitchFamily="50" charset="-128"/>
                <a:cs typeface="メイリオ" pitchFamily="50" charset="-128"/>
              </a:rPr>
              <a:t>, '/'), type='string</a:t>
            </a:r>
            <a:r>
              <a:rPr lang="en-US" sz="1000" dirty="0" smtClean="0">
                <a:latin typeface="MS UI Gothic" pitchFamily="50" charset="-128"/>
                <a:ea typeface="MS UI Gothic" pitchFamily="50" charset="-128"/>
                <a:cs typeface="メイリオ" pitchFamily="50" charset="-128"/>
              </a:rPr>
              <a:t>')</a:t>
            </a:r>
          </a:p>
          <a:p>
            <a:endParaRPr lang="en-US" sz="1000" dirty="0" smtClean="0">
              <a:latin typeface="MS UI Gothic" pitchFamily="50" charset="-128"/>
              <a:ea typeface="MS UI Gothic" pitchFamily="50" charset="-128"/>
              <a:cs typeface="メイリオ" pitchFamily="50" charset="-128"/>
            </a:endParaRPr>
          </a:p>
          <a:p>
            <a:r>
              <a:rPr lang="en-US" sz="1000" dirty="0" smtClean="0">
                <a:latin typeface="MS UI Gothic" pitchFamily="50" charset="-128"/>
                <a:ea typeface="MS UI Gothic" pitchFamily="50" charset="-128"/>
                <a:cs typeface="メイリオ" pitchFamily="50" charset="-128"/>
              </a:rPr>
              <a:t>        return </a:t>
            </a:r>
            <a:r>
              <a:rPr lang="en-US" sz="1000" dirty="0" err="1" smtClean="0">
                <a:latin typeface="MS UI Gothic" pitchFamily="50" charset="-128"/>
                <a:ea typeface="MS UI Gothic" pitchFamily="50" charset="-128"/>
                <a:cs typeface="メイリオ" pitchFamily="50" charset="-128"/>
              </a:rPr>
              <a:t>self.getPath</a:t>
            </a:r>
            <a:r>
              <a:rPr lang="en-US" sz="1000" dirty="0" smtClean="0">
                <a:latin typeface="MS UI Gothic" pitchFamily="50" charset="-128"/>
                <a:ea typeface="MS UI Gothic" pitchFamily="50" charset="-128"/>
                <a:cs typeface="メイリオ" pitchFamily="50" charset="-128"/>
              </a:rPr>
              <a:t>()</a:t>
            </a:r>
          </a:p>
          <a:p>
            <a:endParaRPr lang="en-US" sz="1000" dirty="0" smtClean="0">
              <a:latin typeface="MS UI Gothic" pitchFamily="50" charset="-128"/>
              <a:ea typeface="MS UI Gothic" pitchFamily="50" charset="-128"/>
              <a:cs typeface="メイリオ" pitchFamily="50" charset="-128"/>
            </a:endParaRPr>
          </a:p>
          <a:p>
            <a:endParaRPr lang="en-US" sz="1000" dirty="0" smtClean="0">
              <a:latin typeface="MS UI Gothic" pitchFamily="50" charset="-128"/>
              <a:ea typeface="MS UI Gothic" pitchFamily="50" charset="-128"/>
              <a:cs typeface="メイリオ" pitchFamily="50" charset="-128"/>
            </a:endParaRPr>
          </a:p>
        </p:txBody>
      </p:sp>
      <p:sp>
        <p:nvSpPr>
          <p:cNvPr id="10" name="コンテンツ プレースホルダー 2"/>
          <p:cNvSpPr>
            <a:spLocks noGrp="1"/>
          </p:cNvSpPr>
          <p:nvPr>
            <p:ph idx="1"/>
          </p:nvPr>
        </p:nvSpPr>
        <p:spPr>
          <a:xfrm>
            <a:off x="457200" y="3214692"/>
            <a:ext cx="8229600" cy="1428760"/>
          </a:xfrm>
        </p:spPr>
        <p:txBody>
          <a:bodyPr/>
          <a:lstStyle/>
          <a:p>
            <a:r>
              <a:rPr lang="ja-JP" altLang="en-US" sz="2800" dirty="0" smtClean="0">
                <a:latin typeface="メイリオ" pitchFamily="50" charset="-128"/>
                <a:ea typeface="メイリオ" pitchFamily="50" charset="-128"/>
                <a:cs typeface="メイリオ" pitchFamily="50" charset="-128"/>
              </a:rPr>
              <a:t>見て</a:t>
            </a:r>
            <a:r>
              <a:rPr lang="ja-JP" altLang="en-US" sz="2800" dirty="0" smtClean="0">
                <a:latin typeface="メイリオ" pitchFamily="50" charset="-128"/>
                <a:ea typeface="メイリオ" pitchFamily="50" charset="-128"/>
                <a:cs typeface="メイリオ" pitchFamily="50" charset="-128"/>
              </a:rPr>
              <a:t>の通り</a:t>
            </a:r>
            <a:r>
              <a:rPr lang="ja-JP" altLang="en-US" sz="2800" dirty="0" err="1" smtClean="0">
                <a:latin typeface="メイリオ" pitchFamily="50" charset="-128"/>
                <a:ea typeface="メイリオ" pitchFamily="50" charset="-128"/>
                <a:cs typeface="メイリオ" pitchFamily="50" charset="-128"/>
              </a:rPr>
              <a:t>大</a:t>
            </a:r>
            <a:r>
              <a:rPr lang="ja-JP" altLang="en-US" sz="2800" dirty="0" err="1" smtClean="0">
                <a:latin typeface="メイリオ" pitchFamily="50" charset="-128"/>
                <a:ea typeface="メイリオ" pitchFamily="50" charset="-128"/>
                <a:cs typeface="メイリオ" pitchFamily="50" charset="-128"/>
              </a:rPr>
              <a:t>した</a:t>
            </a:r>
            <a:r>
              <a:rPr lang="ja-JP" altLang="en-US" sz="2800" dirty="0" smtClean="0">
                <a:latin typeface="メイリオ" pitchFamily="50" charset="-128"/>
                <a:ea typeface="メイリオ" pitchFamily="50" charset="-128"/>
                <a:cs typeface="メイリオ" pitchFamily="50" charset="-128"/>
              </a:rPr>
              <a:t>こと</a:t>
            </a:r>
            <a:r>
              <a:rPr lang="ja-JP" altLang="en-US" sz="2800" dirty="0" smtClean="0">
                <a:latin typeface="メイリオ" pitchFamily="50" charset="-128"/>
                <a:ea typeface="メイリオ" pitchFamily="50" charset="-128"/>
                <a:cs typeface="メイリオ" pitchFamily="50" charset="-128"/>
              </a:rPr>
              <a:t>をしているわけではない</a:t>
            </a:r>
            <a:endParaRPr lang="en-US" altLang="ja-JP" sz="2800" dirty="0" smtClean="0">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ちょっとした工夫で腐らないコードにすることができるという例</a:t>
            </a:r>
            <a:endParaRPr lang="en-US" altLang="ja-JP" sz="2800" dirty="0" smtClean="0">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コードの品質を維持するために</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lstStyle/>
          <a:p>
            <a:r>
              <a:rPr kumimoji="1" lang="ja-JP" altLang="en-US" dirty="0" smtClean="0">
                <a:latin typeface="メイリオ" pitchFamily="50" charset="-128"/>
                <a:ea typeface="メイリオ" pitchFamily="50" charset="-128"/>
                <a:cs typeface="メイリオ" pitchFamily="50" charset="-128"/>
              </a:rPr>
              <a:t>処理をそのままベタ書きしない</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プログラミング</a:t>
            </a:r>
            <a:r>
              <a:rPr lang="ja-JP" altLang="en-US" dirty="0" smtClean="0">
                <a:latin typeface="メイリオ" pitchFamily="50" charset="-128"/>
                <a:ea typeface="メイリオ" pitchFamily="50" charset="-128"/>
                <a:cs typeface="メイリオ" pitchFamily="50" charset="-128"/>
              </a:rPr>
              <a:t>言語</a:t>
            </a:r>
            <a:r>
              <a:rPr lang="ja-JP" altLang="en-US" dirty="0" smtClean="0">
                <a:latin typeface="メイリオ" pitchFamily="50" charset="-128"/>
                <a:ea typeface="メイリオ" pitchFamily="50" charset="-128"/>
                <a:cs typeface="メイリオ" pitchFamily="50" charset="-128"/>
              </a:rPr>
              <a:t>の</a:t>
            </a:r>
            <a:r>
              <a:rPr lang="ja-JP" altLang="en-US" dirty="0" smtClean="0">
                <a:latin typeface="メイリオ" pitchFamily="50" charset="-128"/>
                <a:ea typeface="メイリオ" pitchFamily="50" charset="-128"/>
                <a:cs typeface="メイリオ" pitchFamily="50" charset="-128"/>
              </a:rPr>
              <a:t>力</a:t>
            </a:r>
            <a:r>
              <a:rPr lang="ja-JP" altLang="en-US" dirty="0" smtClean="0">
                <a:latin typeface="メイリオ" pitchFamily="50" charset="-128"/>
                <a:ea typeface="メイリオ" pitchFamily="50" charset="-128"/>
                <a:cs typeface="メイリオ" pitchFamily="50" charset="-128"/>
              </a:rPr>
              <a:t>を利用する</a:t>
            </a:r>
            <a:endParaRPr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やりすぎる</a:t>
            </a:r>
            <a:r>
              <a:rPr lang="ja-JP" altLang="en-US" dirty="0" smtClean="0">
                <a:latin typeface="メイリオ" pitchFamily="50" charset="-128"/>
                <a:ea typeface="メイリオ" pitchFamily="50" charset="-128"/>
                <a:cs typeface="メイリオ" pitchFamily="50" charset="-128"/>
              </a:rPr>
              <a:t>とメンテナンスできないコードになるのでやりすぎはダメ</a:t>
            </a:r>
            <a:endParaRPr lang="en-US" altLang="ja-JP" dirty="0" smtClean="0">
              <a:latin typeface="メイリオ" pitchFamily="50" charset="-128"/>
              <a:ea typeface="メイリオ" pitchFamily="50" charset="-128"/>
              <a:cs typeface="メイリオ" pitchFamily="50" charset="-128"/>
            </a:endParaRPr>
          </a:p>
          <a:p>
            <a:endParaRPr kumimoji="1" lang="en-US" altLang="ja-JP"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2014/08/31</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13</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効率よくコードを書くためのキモ</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1835939" y="942977"/>
            <a:ext cx="5472122" cy="3594497"/>
          </a:xfrm>
        </p:spPr>
        <p:txBody>
          <a:bodyPr anchor="ctr"/>
          <a:lstStyle/>
          <a:p>
            <a:r>
              <a:rPr kumimoji="1" lang="ja-JP" altLang="en-US" sz="4800" dirty="0" smtClean="0">
                <a:solidFill>
                  <a:schemeClr val="bg1">
                    <a:lumMod val="75000"/>
                  </a:schemeClr>
                </a:solidFill>
                <a:latin typeface="メイリオ" pitchFamily="50" charset="-128"/>
                <a:ea typeface="メイリオ" pitchFamily="50" charset="-128"/>
                <a:cs typeface="メイリオ" pitchFamily="50" charset="-128"/>
              </a:rPr>
              <a:t>コード品質の維持</a:t>
            </a:r>
            <a:endParaRPr kumimoji="1" lang="en-US" altLang="ja-JP" sz="4800" dirty="0" smtClean="0">
              <a:solidFill>
                <a:schemeClr val="bg1">
                  <a:lumMod val="75000"/>
                </a:schemeClr>
              </a:solidFill>
              <a:latin typeface="メイリオ" pitchFamily="50" charset="-128"/>
              <a:ea typeface="メイリオ" pitchFamily="50" charset="-128"/>
              <a:cs typeface="メイリオ" pitchFamily="50" charset="-128"/>
            </a:endParaRPr>
          </a:p>
          <a:p>
            <a:r>
              <a:rPr lang="ja-JP" altLang="en-US" sz="4800" dirty="0" smtClean="0">
                <a:latin typeface="メイリオ" pitchFamily="50" charset="-128"/>
                <a:ea typeface="メイリオ" pitchFamily="50" charset="-128"/>
                <a:cs typeface="メイリオ" pitchFamily="50" charset="-128"/>
              </a:rPr>
              <a:t>デバッグ</a:t>
            </a:r>
            <a:endParaRPr lang="en-US" altLang="ja-JP" sz="4800" dirty="0" smtClean="0">
              <a:latin typeface="メイリオ" pitchFamily="50" charset="-128"/>
              <a:ea typeface="メイリオ" pitchFamily="50" charset="-128"/>
              <a:cs typeface="メイリオ" pitchFamily="50" charset="-128"/>
            </a:endParaRPr>
          </a:p>
          <a:p>
            <a:r>
              <a:rPr kumimoji="1" lang="ja-JP" altLang="en-US" sz="4800" dirty="0" smtClean="0">
                <a:solidFill>
                  <a:schemeClr val="bg1">
                    <a:lumMod val="75000"/>
                  </a:schemeClr>
                </a:solidFill>
                <a:latin typeface="メイリオ" pitchFamily="50" charset="-128"/>
                <a:ea typeface="メイリオ" pitchFamily="50" charset="-128"/>
                <a:cs typeface="メイリオ" pitchFamily="50" charset="-128"/>
              </a:rPr>
              <a:t>処理の最適化</a:t>
            </a:r>
            <a:endParaRPr kumimoji="1" lang="ja-JP" altLang="en-US" sz="4800" dirty="0">
              <a:solidFill>
                <a:schemeClr val="bg1">
                  <a:lumMod val="75000"/>
                </a:schemeClr>
              </a:solidFill>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2014/08/31</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14</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バグが出た時の対応</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lstStyle/>
          <a:p>
            <a:r>
              <a:rPr kumimoji="1" lang="ja-JP" altLang="en-US" dirty="0" smtClean="0">
                <a:latin typeface="メイリオ" pitchFamily="50" charset="-128"/>
                <a:ea typeface="メイリオ" pitchFamily="50" charset="-128"/>
                <a:cs typeface="メイリオ" pitchFamily="50" charset="-128"/>
              </a:rPr>
              <a:t>バグ</a:t>
            </a:r>
            <a:r>
              <a:rPr lang="ja-JP" altLang="en-US" dirty="0" smtClean="0">
                <a:latin typeface="メイリオ" pitchFamily="50" charset="-128"/>
                <a:ea typeface="メイリオ" pitchFamily="50" charset="-128"/>
                <a:cs typeface="メイリオ" pitchFamily="50" charset="-128"/>
              </a:rPr>
              <a:t>の原因の特定</a:t>
            </a:r>
            <a:endParaRPr lang="en-US" altLang="ja-JP" dirty="0" smtClean="0">
              <a:latin typeface="メイリオ" pitchFamily="50" charset="-128"/>
              <a:ea typeface="メイリオ" pitchFamily="50" charset="-128"/>
              <a:cs typeface="メイリオ" pitchFamily="50" charset="-128"/>
            </a:endParaRPr>
          </a:p>
          <a:p>
            <a:r>
              <a:rPr lang="en-US" altLang="ja-JP" dirty="0" err="1" smtClean="0">
                <a:latin typeface="メイリオ" pitchFamily="50" charset="-128"/>
                <a:ea typeface="メイリオ" pitchFamily="50" charset="-128"/>
                <a:cs typeface="メイリオ" pitchFamily="50" charset="-128"/>
              </a:rPr>
              <a:t>p</a:t>
            </a:r>
            <a:r>
              <a:rPr kumimoji="1" lang="en-US" altLang="ja-JP" dirty="0" err="1" smtClean="0">
                <a:latin typeface="メイリオ" pitchFamily="50" charset="-128"/>
                <a:ea typeface="メイリオ" pitchFamily="50" charset="-128"/>
                <a:cs typeface="メイリオ" pitchFamily="50" charset="-128"/>
              </a:rPr>
              <a:t>rintf</a:t>
            </a:r>
            <a:r>
              <a:rPr kumimoji="1" lang="en-US" altLang="ja-JP" dirty="0" smtClean="0">
                <a:latin typeface="メイリオ" pitchFamily="50" charset="-128"/>
                <a:ea typeface="メイリオ" pitchFamily="50" charset="-128"/>
                <a:cs typeface="メイリオ" pitchFamily="50" charset="-128"/>
              </a:rPr>
              <a:t> </a:t>
            </a:r>
            <a:r>
              <a:rPr kumimoji="1" lang="ja-JP" altLang="en-US" dirty="0" smtClean="0">
                <a:latin typeface="メイリオ" pitchFamily="50" charset="-128"/>
                <a:ea typeface="メイリオ" pitchFamily="50" charset="-128"/>
                <a:cs typeface="メイリオ" pitchFamily="50" charset="-128"/>
              </a:rPr>
              <a:t>デバッグに頼っていませんか</a:t>
            </a:r>
            <a:r>
              <a:rPr kumimoji="1" lang="en-US" altLang="ja-JP" dirty="0" smtClean="0">
                <a:latin typeface="メイリオ" pitchFamily="50" charset="-128"/>
                <a:ea typeface="メイリオ" pitchFamily="50" charset="-128"/>
                <a:cs typeface="メイリオ" pitchFamily="50" charset="-128"/>
              </a:rPr>
              <a:t>?</a:t>
            </a:r>
          </a:p>
          <a:p>
            <a:r>
              <a:rPr kumimoji="1" lang="ja-JP" altLang="en-US" dirty="0" smtClean="0">
                <a:latin typeface="メイリオ" pitchFamily="50" charset="-128"/>
                <a:ea typeface="メイリオ" pitchFamily="50" charset="-128"/>
                <a:cs typeface="メイリオ" pitchFamily="50" charset="-128"/>
              </a:rPr>
              <a:t>変数</a:t>
            </a:r>
            <a:r>
              <a:rPr lang="ja-JP" altLang="en-US" dirty="0" smtClean="0">
                <a:latin typeface="メイリオ" pitchFamily="50" charset="-128"/>
                <a:ea typeface="メイリオ" pitchFamily="50" charset="-128"/>
                <a:cs typeface="メイリオ" pitchFamily="50" charset="-128"/>
              </a:rPr>
              <a:t>を表示</a:t>
            </a:r>
            <a:r>
              <a:rPr kumimoji="1" lang="ja-JP" altLang="en-US" dirty="0" smtClean="0">
                <a:latin typeface="メイリオ" pitchFamily="50" charset="-128"/>
                <a:ea typeface="メイリオ" pitchFamily="50" charset="-128"/>
                <a:cs typeface="メイリオ" pitchFamily="50" charset="-128"/>
              </a:rPr>
              <a:t>しまくって山のようなログが流れるとか</a:t>
            </a:r>
            <a:endParaRPr kumimoji="1" lang="ja-JP" altLang="en-US"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2014/08/29</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15</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デバッガの活用</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lstStyle/>
          <a:p>
            <a:r>
              <a:rPr kumimoji="1" lang="ja-JP" altLang="en-US" dirty="0" smtClean="0">
                <a:latin typeface="メイリオ" pitchFamily="50" charset="-128"/>
                <a:ea typeface="メイリオ" pitchFamily="50" charset="-128"/>
                <a:cs typeface="メイリオ" pitchFamily="50" charset="-128"/>
              </a:rPr>
              <a:t>デバッガを使いましょう</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とりあえず殺してその時の状態を見る</a:t>
            </a:r>
            <a:endParaRPr kumimoji="1" lang="en-US" altLang="ja-JP" dirty="0" smtClean="0">
              <a:latin typeface="メイリオ" pitchFamily="50" charset="-128"/>
              <a:ea typeface="メイリオ" pitchFamily="50" charset="-128"/>
              <a:cs typeface="メイリオ" pitchFamily="50" charset="-128"/>
            </a:endParaRPr>
          </a:p>
          <a:p>
            <a:r>
              <a:rPr kumimoji="1" lang="en-US" altLang="ja-JP" dirty="0" smtClean="0">
                <a:latin typeface="メイリオ" pitchFamily="50" charset="-128"/>
                <a:ea typeface="メイリオ" pitchFamily="50" charset="-128"/>
                <a:cs typeface="メイリオ" pitchFamily="50" charset="-128"/>
              </a:rPr>
              <a:t>Python </a:t>
            </a:r>
            <a:r>
              <a:rPr kumimoji="1" lang="ja-JP" altLang="en-US" dirty="0" smtClean="0">
                <a:latin typeface="メイリオ" pitchFamily="50" charset="-128"/>
                <a:ea typeface="メイリオ" pitchFamily="50" charset="-128"/>
                <a:cs typeface="メイリオ" pitchFamily="50" charset="-128"/>
              </a:rPr>
              <a:t>だったら </a:t>
            </a:r>
            <a:r>
              <a:rPr kumimoji="1" lang="en-US" altLang="ja-JP" dirty="0" err="1" smtClean="0">
                <a:latin typeface="メイリオ" pitchFamily="50" charset="-128"/>
                <a:ea typeface="メイリオ" pitchFamily="50" charset="-128"/>
                <a:cs typeface="メイリオ" pitchFamily="50" charset="-128"/>
              </a:rPr>
              <a:t>pdb</a:t>
            </a:r>
            <a:endParaRPr kumimoji="1" lang="en-US" altLang="ja-JP" dirty="0" smtClean="0">
              <a:latin typeface="メイリオ" pitchFamily="50" charset="-128"/>
              <a:ea typeface="メイリオ" pitchFamily="50" charset="-128"/>
              <a:cs typeface="メイリオ" pitchFamily="50" charset="-128"/>
            </a:endParaRPr>
          </a:p>
          <a:p>
            <a:r>
              <a:rPr kumimoji="1" lang="en-US" altLang="ja-JP" dirty="0" smtClean="0">
                <a:latin typeface="メイリオ" pitchFamily="50" charset="-128"/>
                <a:ea typeface="メイリオ" pitchFamily="50" charset="-128"/>
                <a:cs typeface="メイリオ" pitchFamily="50" charset="-128"/>
              </a:rPr>
              <a:t>GUI </a:t>
            </a:r>
            <a:r>
              <a:rPr kumimoji="1" lang="ja-JP" altLang="en-US" dirty="0" smtClean="0">
                <a:latin typeface="メイリオ" pitchFamily="50" charset="-128"/>
                <a:ea typeface="メイリオ" pitchFamily="50" charset="-128"/>
                <a:cs typeface="メイリオ" pitchFamily="50" charset="-128"/>
              </a:rPr>
              <a:t>が必要なら </a:t>
            </a:r>
            <a:r>
              <a:rPr kumimoji="1" lang="en-US" altLang="ja-JP" dirty="0" err="1" smtClean="0">
                <a:latin typeface="メイリオ" pitchFamily="50" charset="-128"/>
                <a:ea typeface="メイリオ" pitchFamily="50" charset="-128"/>
                <a:cs typeface="メイリオ" pitchFamily="50" charset="-128"/>
              </a:rPr>
              <a:t>WinPDB</a:t>
            </a:r>
            <a:r>
              <a:rPr kumimoji="1" lang="en-US" altLang="ja-JP" dirty="0" smtClean="0">
                <a:latin typeface="メイリオ" pitchFamily="50" charset="-128"/>
                <a:ea typeface="メイリオ" pitchFamily="50" charset="-128"/>
                <a:cs typeface="メイリオ" pitchFamily="50" charset="-128"/>
              </a:rPr>
              <a:t> </a:t>
            </a:r>
            <a:r>
              <a:rPr kumimoji="1" lang="ja-JP" altLang="en-US" dirty="0" smtClean="0">
                <a:latin typeface="メイリオ" pitchFamily="50" charset="-128"/>
                <a:ea typeface="メイリオ" pitchFamily="50" charset="-128"/>
                <a:cs typeface="メイリオ" pitchFamily="50" charset="-128"/>
              </a:rPr>
              <a:t>とか </a:t>
            </a:r>
            <a:r>
              <a:rPr kumimoji="1" lang="en-US" altLang="ja-JP" dirty="0" smtClean="0">
                <a:latin typeface="メイリオ" pitchFamily="50" charset="-128"/>
                <a:ea typeface="メイリオ" pitchFamily="50" charset="-128"/>
                <a:cs typeface="メイリオ" pitchFamily="50" charset="-128"/>
              </a:rPr>
              <a:t>Eclipse </a:t>
            </a:r>
            <a:r>
              <a:rPr kumimoji="1" lang="ja-JP" altLang="en-US" dirty="0" smtClean="0">
                <a:latin typeface="メイリオ" pitchFamily="50" charset="-128"/>
                <a:ea typeface="メイリオ" pitchFamily="50" charset="-128"/>
                <a:cs typeface="メイリオ" pitchFamily="50" charset="-128"/>
              </a:rPr>
              <a:t>とかいろいろあります</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今回</a:t>
            </a:r>
            <a:r>
              <a:rPr lang="ja-JP" altLang="en-US" dirty="0" smtClean="0">
                <a:latin typeface="メイリオ" pitchFamily="50" charset="-128"/>
                <a:ea typeface="メイリオ" pitchFamily="50" charset="-128"/>
                <a:cs typeface="メイリオ" pitchFamily="50" charset="-128"/>
              </a:rPr>
              <a:t>は </a:t>
            </a:r>
            <a:r>
              <a:rPr lang="en-US" altLang="ja-JP" dirty="0" err="1" smtClean="0">
                <a:latin typeface="メイリオ" pitchFamily="50" charset="-128"/>
                <a:ea typeface="メイリオ" pitchFamily="50" charset="-128"/>
                <a:cs typeface="メイリオ" pitchFamily="50" charset="-128"/>
              </a:rPr>
              <a:t>WinPDB</a:t>
            </a:r>
            <a:r>
              <a:rPr lang="en-US" altLang="ja-JP" dirty="0" smtClean="0">
                <a:latin typeface="メイリオ" pitchFamily="50" charset="-128"/>
                <a:ea typeface="メイリオ" pitchFamily="50" charset="-128"/>
                <a:cs typeface="メイリオ" pitchFamily="50" charset="-128"/>
              </a:rPr>
              <a:t> </a:t>
            </a:r>
            <a:r>
              <a:rPr lang="ja-JP" altLang="en-US" dirty="0" smtClean="0">
                <a:latin typeface="メイリオ" pitchFamily="50" charset="-128"/>
                <a:ea typeface="メイリオ" pitchFamily="50" charset="-128"/>
                <a:cs typeface="メイリオ" pitchFamily="50" charset="-128"/>
              </a:rPr>
              <a:t>の紹介</a:t>
            </a:r>
            <a:endParaRPr kumimoji="1" lang="ja-JP" altLang="en-US"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2014/08/29</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16</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en-US" altLang="ja-JP" sz="4000" dirty="0" err="1" smtClean="0">
                <a:solidFill>
                  <a:schemeClr val="tx1"/>
                </a:solidFill>
                <a:latin typeface="メイリオ" pitchFamily="50" charset="-128"/>
                <a:ea typeface="メイリオ" pitchFamily="50" charset="-128"/>
                <a:cs typeface="メイリオ" pitchFamily="50" charset="-128"/>
              </a:rPr>
              <a:t>WinPDB</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3457596" y="857238"/>
            <a:ext cx="5543560" cy="3929089"/>
          </a:xfrm>
        </p:spPr>
        <p:txBody>
          <a:bodyPr/>
          <a:lstStyle/>
          <a:p>
            <a:r>
              <a:rPr kumimoji="1" lang="ja-JP" altLang="en-US" dirty="0" smtClean="0">
                <a:latin typeface="メイリオ" pitchFamily="50" charset="-128"/>
                <a:ea typeface="メイリオ" pitchFamily="50" charset="-128"/>
                <a:cs typeface="メイリオ" pitchFamily="50" charset="-128"/>
              </a:rPr>
              <a:t>シンプル</a:t>
            </a:r>
            <a:endParaRPr kumimoji="1"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デバッガに特化</a:t>
            </a:r>
            <a:endParaRPr kumimoji="1"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リモートデバッグにも対応</a:t>
            </a:r>
            <a:endParaRPr kumimoji="1" lang="en-US" altLang="ja-JP" dirty="0" smtClean="0">
              <a:latin typeface="メイリオ" pitchFamily="50" charset="-128"/>
              <a:ea typeface="メイリオ" pitchFamily="50" charset="-128"/>
              <a:cs typeface="メイリオ" pitchFamily="50" charset="-128"/>
            </a:endParaRPr>
          </a:p>
          <a:p>
            <a:r>
              <a:rPr kumimoji="1" lang="en-US" altLang="ja-JP" dirty="0" err="1" smtClean="0">
                <a:latin typeface="メイリオ" pitchFamily="50" charset="-128"/>
                <a:ea typeface="メイリオ" pitchFamily="50" charset="-128"/>
                <a:cs typeface="メイリオ" pitchFamily="50" charset="-128"/>
              </a:rPr>
              <a:t>DCCTool</a:t>
            </a:r>
            <a:r>
              <a:rPr kumimoji="1" lang="ja-JP" altLang="en-US" dirty="0" smtClean="0">
                <a:latin typeface="メイリオ" pitchFamily="50" charset="-128"/>
                <a:ea typeface="メイリオ" pitchFamily="50" charset="-128"/>
                <a:cs typeface="メイリオ" pitchFamily="50" charset="-128"/>
              </a:rPr>
              <a:t>上のスクリプトも手軽にデバッグできる</a:t>
            </a:r>
            <a:endParaRPr kumimoji="1"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機能的に</a:t>
            </a:r>
            <a:r>
              <a:rPr kumimoji="1" lang="ja-JP" altLang="en-US" dirty="0" smtClean="0">
                <a:latin typeface="メイリオ" pitchFamily="50" charset="-128"/>
                <a:ea typeface="メイリオ" pitchFamily="50" charset="-128"/>
                <a:cs typeface="メイリオ" pitchFamily="50" charset="-128"/>
              </a:rPr>
              <a:t>はちょっと足りないところも</a:t>
            </a:r>
            <a:endParaRPr kumimoji="1" lang="ja-JP" altLang="en-US"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2014/08/30</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17</a:t>
            </a:fld>
            <a:endParaRPr lang="ja-JP" altLang="en-US">
              <a:latin typeface="メイリオ" pitchFamily="50" charset="-128"/>
              <a:ea typeface="メイリオ" pitchFamily="50" charset="-128"/>
              <a:cs typeface="メイリオ" pitchFamily="50" charset="-128"/>
            </a:endParaRPr>
          </a:p>
        </p:txBody>
      </p:sp>
      <p:pic>
        <p:nvPicPr>
          <p:cNvPr id="1026" name="Picture 2" descr="D:\chiyama\Documents\Research\CEDEC2014\chiyama\WinPDB.png"/>
          <p:cNvPicPr>
            <a:picLocks noChangeAspect="1" noChangeArrowheads="1"/>
          </p:cNvPicPr>
          <p:nvPr/>
        </p:nvPicPr>
        <p:blipFill>
          <a:blip r:embed="rId2"/>
          <a:srcRect/>
          <a:stretch>
            <a:fillRect/>
          </a:stretch>
        </p:blipFill>
        <p:spPr bwMode="auto">
          <a:xfrm>
            <a:off x="214282" y="1571618"/>
            <a:ext cx="3146541" cy="2319341"/>
          </a:xfrm>
          <a:prstGeom prst="rect">
            <a:avLst/>
          </a:prstGeom>
          <a:noFill/>
        </p:spPr>
      </p:pic>
    </p:spTree>
    <p:extLst>
      <p:ext uri="{BB962C8B-B14F-4D97-AF65-F5344CB8AC3E}">
        <p14:creationId xmlns="" xmlns:p14="http://schemas.microsoft.com/office/powerpoint/2010/main" val="1890745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リモートデバッグ</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942977"/>
            <a:ext cx="8229600" cy="3700475"/>
          </a:xfrm>
        </p:spPr>
        <p:txBody>
          <a:bodyPr/>
          <a:lstStyle/>
          <a:p>
            <a:r>
              <a:rPr lang="ja-JP" altLang="en-US" dirty="0" smtClean="0">
                <a:latin typeface="メイリオ" pitchFamily="50" charset="-128"/>
                <a:ea typeface="メイリオ" pitchFamily="50" charset="-128"/>
                <a:cs typeface="メイリオ" pitchFamily="50" charset="-128"/>
              </a:rPr>
              <a:t>アプリケーションとデバッガ間で通信して動作を確認する</a:t>
            </a:r>
            <a:endParaRPr lang="en-US" altLang="ja-JP" dirty="0" smtClean="0">
              <a:latin typeface="メイリオ" pitchFamily="50" charset="-128"/>
              <a:ea typeface="メイリオ" pitchFamily="50" charset="-128"/>
              <a:cs typeface="メイリオ" pitchFamily="50" charset="-128"/>
            </a:endParaRPr>
          </a:p>
          <a:p>
            <a:r>
              <a:rPr kumimoji="1" lang="en-US" altLang="ja-JP" dirty="0" err="1" smtClean="0">
                <a:latin typeface="メイリオ" pitchFamily="50" charset="-128"/>
                <a:ea typeface="メイリオ" pitchFamily="50" charset="-128"/>
                <a:cs typeface="メイリオ" pitchFamily="50" charset="-128"/>
              </a:rPr>
              <a:t>DCCTool</a:t>
            </a:r>
            <a:r>
              <a:rPr kumimoji="1" lang="en-US" altLang="ja-JP" dirty="0" smtClean="0">
                <a:latin typeface="メイリオ" pitchFamily="50" charset="-128"/>
                <a:ea typeface="メイリオ" pitchFamily="50" charset="-128"/>
                <a:cs typeface="メイリオ" pitchFamily="50" charset="-128"/>
              </a:rPr>
              <a:t> </a:t>
            </a:r>
            <a:r>
              <a:rPr kumimoji="1" lang="ja-JP" altLang="en-US" dirty="0" smtClean="0">
                <a:latin typeface="メイリオ" pitchFamily="50" charset="-128"/>
                <a:ea typeface="メイリオ" pitchFamily="50" charset="-128"/>
                <a:cs typeface="メイリオ" pitchFamily="50" charset="-128"/>
              </a:rPr>
              <a:t>でも使用可能</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デバッグを開始したい場所に以下のコードを</a:t>
            </a:r>
            <a:r>
              <a:rPr lang="ja-JP" altLang="en-US" dirty="0" smtClean="0">
                <a:latin typeface="メイリオ" pitchFamily="50" charset="-128"/>
                <a:ea typeface="メイリオ" pitchFamily="50" charset="-128"/>
                <a:cs typeface="メイリオ" pitchFamily="50" charset="-128"/>
              </a:rPr>
              <a:t>埋め込んで実行</a:t>
            </a:r>
            <a:endParaRPr kumimoji="1" lang="ja-JP" altLang="en-US"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2014/08/30</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18</a:t>
            </a:fld>
            <a:endParaRPr lang="ja-JP" altLang="en-US">
              <a:latin typeface="メイリオ" pitchFamily="50" charset="-128"/>
              <a:ea typeface="メイリオ" pitchFamily="50" charset="-128"/>
              <a:cs typeface="メイリオ" pitchFamily="50" charset="-128"/>
            </a:endParaRPr>
          </a:p>
        </p:txBody>
      </p:sp>
      <p:sp>
        <p:nvSpPr>
          <p:cNvPr id="7" name="テキスト ボックス 6"/>
          <p:cNvSpPr txBox="1"/>
          <p:nvPr/>
        </p:nvSpPr>
        <p:spPr>
          <a:xfrm>
            <a:off x="785786" y="3886152"/>
            <a:ext cx="7143800" cy="400110"/>
          </a:xfrm>
          <a:prstGeom prst="rect">
            <a:avLst/>
          </a:prstGeom>
          <a:solidFill>
            <a:schemeClr val="bg1">
              <a:lumMod val="85000"/>
            </a:schemeClr>
          </a:solidFill>
          <a:ln>
            <a:solidFill>
              <a:schemeClr val="tx1"/>
            </a:solidFill>
          </a:ln>
        </p:spPr>
        <p:txBody>
          <a:bodyPr wrap="square" rtlCol="0">
            <a:spAutoFit/>
          </a:bodyPr>
          <a:lstStyle/>
          <a:p>
            <a:r>
              <a:rPr lang="en-US" sz="1000" dirty="0" smtClean="0"/>
              <a:t>import rpdb2</a:t>
            </a:r>
          </a:p>
          <a:p>
            <a:r>
              <a:rPr lang="en-US" sz="1000" dirty="0" smtClean="0"/>
              <a:t>rpdb2.start_embedded_debugger('password')</a:t>
            </a:r>
            <a:endParaRPr lang="en-US" sz="1000" dirty="0" smtClean="0">
              <a:latin typeface="MS UI Gothic" pitchFamily="50" charset="-128"/>
              <a:ea typeface="MS UI Gothic"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リモートデバッグの例</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942977"/>
            <a:ext cx="8229600" cy="3700475"/>
          </a:xfrm>
        </p:spPr>
        <p:txBody>
          <a:bodyPr/>
          <a:lstStyle/>
          <a:p>
            <a:r>
              <a:rPr kumimoji="1" lang="en-US" altLang="ja-JP" dirty="0" smtClean="0">
                <a:latin typeface="メイリオ" pitchFamily="50" charset="-128"/>
                <a:ea typeface="メイリオ" pitchFamily="50" charset="-128"/>
                <a:cs typeface="メイリオ" pitchFamily="50" charset="-128"/>
              </a:rPr>
              <a:t>Maya</a:t>
            </a:r>
            <a:r>
              <a:rPr kumimoji="1" lang="ja-JP" altLang="en-US" dirty="0" smtClean="0">
                <a:latin typeface="メイリオ" pitchFamily="50" charset="-128"/>
                <a:ea typeface="メイリオ" pitchFamily="50" charset="-128"/>
                <a:cs typeface="メイリオ" pitchFamily="50" charset="-128"/>
              </a:rPr>
              <a:t>上</a:t>
            </a:r>
            <a:r>
              <a:rPr lang="ja-JP" altLang="en-US" dirty="0" smtClean="0">
                <a:latin typeface="メイリオ" pitchFamily="50" charset="-128"/>
                <a:ea typeface="メイリオ" pitchFamily="50" charset="-128"/>
                <a:cs typeface="メイリオ" pitchFamily="50" charset="-128"/>
              </a:rPr>
              <a:t>で動作する</a:t>
            </a:r>
            <a:r>
              <a:rPr kumimoji="1" lang="ja-JP" altLang="en-US" dirty="0" smtClean="0">
                <a:latin typeface="メイリオ" pitchFamily="50" charset="-128"/>
                <a:ea typeface="メイリオ" pitchFamily="50" charset="-128"/>
                <a:cs typeface="メイリオ" pitchFamily="50" charset="-128"/>
              </a:rPr>
              <a:t>スクリプトをデバッグする</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例</a:t>
            </a:r>
            <a:r>
              <a:rPr lang="en-US" altLang="ja-JP" dirty="0" smtClean="0">
                <a:latin typeface="メイリオ" pitchFamily="50" charset="-128"/>
                <a:ea typeface="メイリオ" pitchFamily="50" charset="-128"/>
                <a:cs typeface="メイリオ" pitchFamily="50" charset="-128"/>
              </a:rPr>
              <a:t>:</a:t>
            </a:r>
            <a:r>
              <a:rPr lang="ja-JP" altLang="en-US" dirty="0" smtClean="0">
                <a:latin typeface="メイリオ" pitchFamily="50" charset="-128"/>
                <a:ea typeface="メイリオ" pitchFamily="50" charset="-128"/>
                <a:cs typeface="メイリオ" pitchFamily="50" charset="-128"/>
              </a:rPr>
              <a:t>選択</a:t>
            </a:r>
            <a:r>
              <a:rPr lang="ja-JP" altLang="en-US" dirty="0" smtClean="0">
                <a:latin typeface="メイリオ" pitchFamily="50" charset="-128"/>
                <a:ea typeface="メイリオ" pitchFamily="50" charset="-128"/>
                <a:cs typeface="メイリオ" pitchFamily="50" charset="-128"/>
              </a:rPr>
              <a:t>して</a:t>
            </a:r>
            <a:r>
              <a:rPr lang="ja-JP" altLang="en-US" dirty="0" smtClean="0">
                <a:latin typeface="メイリオ" pitchFamily="50" charset="-128"/>
                <a:ea typeface="メイリオ" pitchFamily="50" charset="-128"/>
                <a:cs typeface="メイリオ" pitchFamily="50" charset="-128"/>
              </a:rPr>
              <a:t>いるオブジェクトのアトリビュートを一覧する</a:t>
            </a:r>
            <a:endParaRPr kumimoji="1" lang="en-US" altLang="ja-JP"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2014/08/30</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19</a:t>
            </a:fld>
            <a:endParaRPr lang="ja-JP" altLang="en-US" dirty="0">
              <a:latin typeface="メイリオ" pitchFamily="50" charset="-128"/>
              <a:ea typeface="メイリオ" pitchFamily="50" charset="-128"/>
              <a:cs typeface="メイリオ" pitchFamily="50" charset="-128"/>
            </a:endParaRPr>
          </a:p>
        </p:txBody>
      </p:sp>
      <p:sp>
        <p:nvSpPr>
          <p:cNvPr id="7" name="テキスト ボックス 6"/>
          <p:cNvSpPr txBox="1"/>
          <p:nvPr/>
        </p:nvSpPr>
        <p:spPr>
          <a:xfrm>
            <a:off x="785786" y="3286130"/>
            <a:ext cx="7143800" cy="1015663"/>
          </a:xfrm>
          <a:prstGeom prst="rect">
            <a:avLst/>
          </a:prstGeom>
          <a:solidFill>
            <a:schemeClr val="bg1">
              <a:lumMod val="85000"/>
            </a:schemeClr>
          </a:solidFill>
          <a:ln>
            <a:solidFill>
              <a:schemeClr val="tx1"/>
            </a:solidFill>
          </a:ln>
        </p:spPr>
        <p:txBody>
          <a:bodyPr wrap="square" rtlCol="0">
            <a:spAutoFit/>
          </a:bodyPr>
          <a:lstStyle/>
          <a:p>
            <a:r>
              <a:rPr lang="en-US" sz="1000" dirty="0" smtClean="0"/>
              <a:t>import </a:t>
            </a:r>
            <a:r>
              <a:rPr lang="en-US" sz="1000" dirty="0" err="1" smtClean="0"/>
              <a:t>maya.cmds</a:t>
            </a:r>
            <a:r>
              <a:rPr lang="en-US" sz="1000" dirty="0" smtClean="0"/>
              <a:t> as </a:t>
            </a:r>
            <a:r>
              <a:rPr lang="en-US" sz="1000" dirty="0" err="1" smtClean="0"/>
              <a:t>cmds</a:t>
            </a:r>
            <a:endParaRPr lang="en-US" sz="1000" dirty="0" smtClean="0"/>
          </a:p>
          <a:p>
            <a:endParaRPr lang="en-US" sz="1000" dirty="0" smtClean="0"/>
          </a:p>
          <a:p>
            <a:r>
              <a:rPr lang="en-US" sz="1000" dirty="0" smtClean="0"/>
              <a:t>def </a:t>
            </a:r>
            <a:r>
              <a:rPr lang="en-US" sz="1000" dirty="0" err="1" smtClean="0"/>
              <a:t>printAttr</a:t>
            </a:r>
            <a:r>
              <a:rPr lang="en-US" sz="1000" dirty="0" smtClean="0"/>
              <a:t>():</a:t>
            </a:r>
          </a:p>
          <a:p>
            <a:r>
              <a:rPr lang="en-US" sz="1000" dirty="0" smtClean="0"/>
              <a:t>    for l in cmds.ls(</a:t>
            </a:r>
            <a:r>
              <a:rPr lang="en-US" sz="1000" dirty="0" err="1" smtClean="0"/>
              <a:t>sl</a:t>
            </a:r>
            <a:r>
              <a:rPr lang="en-US" sz="1000" dirty="0" smtClean="0"/>
              <a:t>=True):</a:t>
            </a:r>
          </a:p>
          <a:p>
            <a:r>
              <a:rPr lang="en-US" sz="1000" dirty="0" smtClean="0"/>
              <a:t>        for </a:t>
            </a:r>
            <a:r>
              <a:rPr lang="en-US" sz="1000" dirty="0" err="1" smtClean="0"/>
              <a:t>attr</a:t>
            </a:r>
            <a:r>
              <a:rPr lang="en-US" sz="1000" dirty="0" smtClean="0"/>
              <a:t> in </a:t>
            </a:r>
            <a:r>
              <a:rPr lang="en-US" sz="1000" dirty="0" err="1" smtClean="0"/>
              <a:t>cmds.listAttr</a:t>
            </a:r>
            <a:r>
              <a:rPr lang="en-US" sz="1000" dirty="0" smtClean="0"/>
              <a:t>(</a:t>
            </a:r>
            <a:r>
              <a:rPr lang="en-US" sz="1000" dirty="0" err="1" smtClean="0"/>
              <a:t>i</a:t>
            </a:r>
            <a:r>
              <a:rPr lang="en-US" sz="1000" dirty="0" smtClean="0"/>
              <a:t>):</a:t>
            </a:r>
          </a:p>
          <a:p>
            <a:r>
              <a:rPr lang="en-US" sz="1000" dirty="0" smtClean="0"/>
              <a:t>            print </a:t>
            </a:r>
            <a:r>
              <a:rPr lang="en-US" sz="1000" dirty="0" err="1" smtClean="0"/>
              <a:t>attr</a:t>
            </a:r>
            <a:endParaRPr lang="en-US" sz="1000" dirty="0" smtClean="0"/>
          </a:p>
        </p:txBody>
      </p:sp>
    </p:spTree>
    <p:extLst>
      <p:ext uri="{BB962C8B-B14F-4D97-AF65-F5344CB8AC3E}">
        <p14:creationId xmlns="" xmlns:p14="http://schemas.microsoft.com/office/powerpoint/2010/main" val="1890745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会社紹介</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nchor="ctr"/>
          <a:lstStyle/>
          <a:p>
            <a:r>
              <a:rPr lang="ja-JP" altLang="en-US" sz="2800" dirty="0" smtClean="0">
                <a:latin typeface="メイリオ" pitchFamily="50" charset="-128"/>
                <a:ea typeface="メイリオ" pitchFamily="50" charset="-128"/>
                <a:cs typeface="メイリオ" pitchFamily="50" charset="-128"/>
              </a:rPr>
              <a:t>映像プロダクション向けにシステムを提供</a:t>
            </a:r>
            <a:endParaRPr lang="en-US" altLang="ja-JP" sz="2800" dirty="0" smtClean="0">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オフィスは設けず、全てオンラインで</a:t>
            </a:r>
            <a:r>
              <a:rPr lang="ja-JP" altLang="en-US" sz="2800" dirty="0" smtClean="0">
                <a:latin typeface="メイリオ" pitchFamily="50" charset="-128"/>
                <a:ea typeface="メイリオ" pitchFamily="50" charset="-128"/>
                <a:cs typeface="メイリオ" pitchFamily="50" charset="-128"/>
              </a:rPr>
              <a:t>開発</a:t>
            </a:r>
            <a:endParaRPr lang="en-US" altLang="ja-JP" sz="2800" dirty="0" smtClean="0">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成果物を複数社に提供、改良を繰り返す</a:t>
            </a:r>
            <a:endParaRPr lang="en-US" altLang="ja-JP" sz="2800" dirty="0" smtClean="0">
              <a:latin typeface="メイリオ" pitchFamily="50" charset="-128"/>
              <a:ea typeface="メイリオ" pitchFamily="50" charset="-128"/>
              <a:cs typeface="メイリオ" pitchFamily="50" charset="-128"/>
            </a:endParaRPr>
          </a:p>
          <a:p>
            <a:pPr>
              <a:buNone/>
            </a:pPr>
            <a:endParaRPr lang="en-US" altLang="ja-JP" sz="2000" dirty="0" smtClean="0">
              <a:latin typeface="メイリオ" pitchFamily="50" charset="-128"/>
              <a:ea typeface="メイリオ" pitchFamily="50" charset="-128"/>
              <a:cs typeface="メイリオ" pitchFamily="50" charset="-128"/>
            </a:endParaRPr>
          </a:p>
          <a:p>
            <a:pPr algn="ctr">
              <a:buNone/>
            </a:pPr>
            <a:r>
              <a:rPr lang="ja-JP" altLang="en-US" sz="3600" dirty="0" smtClean="0">
                <a:solidFill>
                  <a:srgbClr val="FF0000"/>
                </a:solidFill>
                <a:latin typeface="メイリオ" pitchFamily="50" charset="-128"/>
                <a:ea typeface="メイリオ" pitchFamily="50" charset="-128"/>
                <a:cs typeface="メイリオ" pitchFamily="50" charset="-128"/>
              </a:rPr>
              <a:t>コード</a:t>
            </a:r>
            <a:r>
              <a:rPr lang="ja-JP" altLang="en-US" sz="3600" dirty="0" smtClean="0">
                <a:solidFill>
                  <a:srgbClr val="FF0000"/>
                </a:solidFill>
                <a:latin typeface="メイリオ" pitchFamily="50" charset="-128"/>
                <a:ea typeface="メイリオ" pitchFamily="50" charset="-128"/>
                <a:cs typeface="メイリオ" pitchFamily="50" charset="-128"/>
              </a:rPr>
              <a:t>が</a:t>
            </a:r>
            <a:r>
              <a:rPr lang="ja-JP" altLang="en-US" sz="3600" dirty="0" smtClean="0">
                <a:solidFill>
                  <a:srgbClr val="FF0000"/>
                </a:solidFill>
                <a:latin typeface="メイリオ" pitchFamily="50" charset="-128"/>
                <a:ea typeface="メイリオ" pitchFamily="50" charset="-128"/>
                <a:cs typeface="メイリオ" pitchFamily="50" charset="-128"/>
              </a:rPr>
              <a:t>腐る</a:t>
            </a:r>
            <a:r>
              <a:rPr lang="ja-JP" altLang="en-US" sz="3600" dirty="0" smtClean="0">
                <a:solidFill>
                  <a:srgbClr val="FF0000"/>
                </a:solidFill>
                <a:latin typeface="メイリオ" pitchFamily="50" charset="-128"/>
                <a:ea typeface="メイリオ" pitchFamily="50" charset="-128"/>
                <a:cs typeface="メイリオ" pitchFamily="50" charset="-128"/>
              </a:rPr>
              <a:t>とモロに影響を受ける</a:t>
            </a:r>
            <a:endParaRPr lang="en-US" altLang="ja-JP" sz="3600" dirty="0" smtClean="0">
              <a:solidFill>
                <a:srgbClr val="FF0000"/>
              </a:solidFill>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2014/08/31</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2</a:t>
            </a:fld>
            <a:endParaRPr lang="ja-JP" altLang="en-US" dirty="0">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sz="4000" dirty="0" smtClean="0">
                <a:solidFill>
                  <a:schemeClr val="tx1"/>
                </a:solidFill>
                <a:latin typeface="メイリオ" pitchFamily="50" charset="-128"/>
                <a:ea typeface="メイリオ" pitchFamily="50" charset="-128"/>
                <a:cs typeface="メイリオ" pitchFamily="50" charset="-128"/>
              </a:rPr>
              <a:t>デモ</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2014/08/31</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20</a:t>
            </a:fld>
            <a:endParaRPr lang="ja-JP" altLang="en-US">
              <a:latin typeface="メイリオ" pitchFamily="50" charset="-128"/>
              <a:ea typeface="メイリオ" pitchFamily="50" charset="-128"/>
              <a:cs typeface="メイリオ" pitchFamily="50" charset="-128"/>
            </a:endParaRPr>
          </a:p>
        </p:txBody>
      </p:sp>
      <p:pic>
        <p:nvPicPr>
          <p:cNvPr id="2050" name="Picture 2" descr="D:\chiyama\Documents\Research\CEDEC2014\chiyama\WinPDB_demo.png"/>
          <p:cNvPicPr>
            <a:picLocks noChangeAspect="1" noChangeArrowheads="1"/>
          </p:cNvPicPr>
          <p:nvPr/>
        </p:nvPicPr>
        <p:blipFill>
          <a:blip r:embed="rId2"/>
          <a:srcRect/>
          <a:stretch>
            <a:fillRect/>
          </a:stretch>
        </p:blipFill>
        <p:spPr bwMode="auto">
          <a:xfrm>
            <a:off x="1103427" y="833441"/>
            <a:ext cx="6937147" cy="3810011"/>
          </a:xfrm>
          <a:prstGeom prst="rect">
            <a:avLst/>
          </a:prstGeom>
          <a:noFill/>
        </p:spPr>
      </p:pic>
    </p:spTree>
    <p:extLst>
      <p:ext uri="{BB962C8B-B14F-4D97-AF65-F5344CB8AC3E}">
        <p14:creationId xmlns="" xmlns:p14="http://schemas.microsoft.com/office/powerpoint/2010/main" val="18907452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効率よくコードを書くためのキモ</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1835939" y="942977"/>
            <a:ext cx="5472122" cy="3594497"/>
          </a:xfrm>
        </p:spPr>
        <p:txBody>
          <a:bodyPr anchor="ctr"/>
          <a:lstStyle/>
          <a:p>
            <a:r>
              <a:rPr kumimoji="1" lang="ja-JP" altLang="en-US" sz="4800" dirty="0" smtClean="0">
                <a:solidFill>
                  <a:schemeClr val="bg1">
                    <a:lumMod val="75000"/>
                  </a:schemeClr>
                </a:solidFill>
                <a:latin typeface="メイリオ" pitchFamily="50" charset="-128"/>
                <a:ea typeface="メイリオ" pitchFamily="50" charset="-128"/>
                <a:cs typeface="メイリオ" pitchFamily="50" charset="-128"/>
              </a:rPr>
              <a:t>コード品質の維持</a:t>
            </a:r>
            <a:endParaRPr kumimoji="1" lang="en-US" altLang="ja-JP" sz="4800" dirty="0" smtClean="0">
              <a:solidFill>
                <a:schemeClr val="bg1">
                  <a:lumMod val="75000"/>
                </a:schemeClr>
              </a:solidFill>
              <a:latin typeface="メイリオ" pitchFamily="50" charset="-128"/>
              <a:ea typeface="メイリオ" pitchFamily="50" charset="-128"/>
              <a:cs typeface="メイリオ" pitchFamily="50" charset="-128"/>
            </a:endParaRPr>
          </a:p>
          <a:p>
            <a:r>
              <a:rPr lang="ja-JP" altLang="en-US" sz="4800" dirty="0" smtClean="0">
                <a:solidFill>
                  <a:schemeClr val="bg1">
                    <a:lumMod val="75000"/>
                  </a:schemeClr>
                </a:solidFill>
                <a:latin typeface="メイリオ" pitchFamily="50" charset="-128"/>
                <a:ea typeface="メイリオ" pitchFamily="50" charset="-128"/>
                <a:cs typeface="メイリオ" pitchFamily="50" charset="-128"/>
              </a:rPr>
              <a:t>デバッグ</a:t>
            </a:r>
            <a:endParaRPr lang="en-US" altLang="ja-JP" sz="4800" dirty="0" smtClean="0">
              <a:solidFill>
                <a:schemeClr val="bg1">
                  <a:lumMod val="75000"/>
                </a:schemeClr>
              </a:solidFill>
              <a:latin typeface="メイリオ" pitchFamily="50" charset="-128"/>
              <a:ea typeface="メイリオ" pitchFamily="50" charset="-128"/>
              <a:cs typeface="メイリオ" pitchFamily="50" charset="-128"/>
            </a:endParaRPr>
          </a:p>
          <a:p>
            <a:r>
              <a:rPr kumimoji="1" lang="ja-JP" altLang="en-US" sz="4800" dirty="0" smtClean="0">
                <a:latin typeface="メイリオ" pitchFamily="50" charset="-128"/>
                <a:ea typeface="メイリオ" pitchFamily="50" charset="-128"/>
                <a:cs typeface="メイリオ" pitchFamily="50" charset="-128"/>
              </a:rPr>
              <a:t>処理の最適化</a:t>
            </a:r>
            <a:endParaRPr kumimoji="1" lang="ja-JP" altLang="en-US" sz="4800"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2014/08/31</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21</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sz="4000" dirty="0" smtClean="0">
                <a:solidFill>
                  <a:schemeClr val="tx1"/>
                </a:solidFill>
                <a:latin typeface="メイリオ" pitchFamily="50" charset="-128"/>
                <a:ea typeface="メイリオ" pitchFamily="50" charset="-128"/>
                <a:cs typeface="メイリオ" pitchFamily="50" charset="-128"/>
              </a:rPr>
              <a:t>パフォーマンスチェック</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lstStyle/>
          <a:p>
            <a:r>
              <a:rPr kumimoji="1" lang="ja-JP" altLang="en-US" dirty="0" smtClean="0">
                <a:latin typeface="メイリオ" pitchFamily="50" charset="-128"/>
                <a:ea typeface="メイリオ" pitchFamily="50" charset="-128"/>
                <a:cs typeface="メイリオ" pitchFamily="50" charset="-128"/>
              </a:rPr>
              <a:t>ツール</a:t>
            </a:r>
            <a:r>
              <a:rPr kumimoji="1" lang="ja-JP" altLang="en-US" dirty="0" smtClean="0">
                <a:latin typeface="メイリオ" pitchFamily="50" charset="-128"/>
                <a:ea typeface="メイリオ" pitchFamily="50" charset="-128"/>
                <a:cs typeface="メイリオ" pitchFamily="50" charset="-128"/>
              </a:rPr>
              <a:t>が遅いという報告が上がった</a:t>
            </a:r>
            <a:r>
              <a:rPr kumimoji="1" lang="ja-JP" altLang="en-US" dirty="0" smtClean="0">
                <a:latin typeface="メイリオ" pitchFamily="50" charset="-128"/>
                <a:ea typeface="メイリオ" pitchFamily="50" charset="-128"/>
                <a:cs typeface="メイリオ" pitchFamily="50" charset="-128"/>
              </a:rPr>
              <a:t>場合どうしていますか</a:t>
            </a:r>
            <a:r>
              <a:rPr kumimoji="1" lang="en-US" altLang="ja-JP" dirty="0" smtClean="0">
                <a:latin typeface="メイリオ" pitchFamily="50" charset="-128"/>
                <a:ea typeface="メイリオ" pitchFamily="50" charset="-128"/>
                <a:cs typeface="メイリオ" pitchFamily="50" charset="-128"/>
              </a:rPr>
              <a:t>?</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無暗にコードを改変していませんか</a:t>
            </a:r>
            <a:r>
              <a:rPr lang="en-US" altLang="ja-JP" dirty="0" smtClean="0">
                <a:latin typeface="メイリオ" pitchFamily="50" charset="-128"/>
                <a:ea typeface="メイリオ" pitchFamily="50" charset="-128"/>
                <a:cs typeface="メイリオ" pitchFamily="50" charset="-128"/>
              </a:rPr>
              <a:t>?</a:t>
            </a:r>
          </a:p>
          <a:p>
            <a:pPr lvl="1"/>
            <a:r>
              <a:rPr kumimoji="1" lang="ja-JP" altLang="en-US" sz="2600" dirty="0" smtClean="0">
                <a:latin typeface="メイリオ" pitchFamily="50" charset="-128"/>
                <a:ea typeface="メイリオ" pitchFamily="50" charset="-128"/>
                <a:cs typeface="メイリオ" pitchFamily="50" charset="-128"/>
              </a:rPr>
              <a:t>ファイルアクセスが遅い→メモリにキャッシュ</a:t>
            </a:r>
            <a:endParaRPr kumimoji="1" lang="en-US" altLang="ja-JP" sz="2600" dirty="0" smtClean="0">
              <a:latin typeface="メイリオ" pitchFamily="50" charset="-128"/>
              <a:ea typeface="メイリオ" pitchFamily="50" charset="-128"/>
              <a:cs typeface="メイリオ" pitchFamily="50" charset="-128"/>
            </a:endParaRPr>
          </a:p>
          <a:p>
            <a:pPr lvl="1"/>
            <a:r>
              <a:rPr kumimoji="1" lang="ja-JP" altLang="en-US" sz="2600" dirty="0" smtClean="0">
                <a:latin typeface="メイリオ" pitchFamily="50" charset="-128"/>
                <a:ea typeface="メイリオ" pitchFamily="50" charset="-128"/>
                <a:cs typeface="メイリオ" pitchFamily="50" charset="-128"/>
              </a:rPr>
              <a:t>小手先のテクニックでコードの最適化</a:t>
            </a:r>
            <a:endParaRPr kumimoji="1" lang="en-US" altLang="ja-JP" sz="2600"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その改変、本当に意味ありますか</a:t>
            </a:r>
            <a:r>
              <a:rPr kumimoji="1" lang="en-US" altLang="ja-JP" dirty="0" smtClean="0">
                <a:latin typeface="メイリオ" pitchFamily="50" charset="-128"/>
                <a:ea typeface="メイリオ" pitchFamily="50" charset="-128"/>
                <a:cs typeface="メイリオ" pitchFamily="50" charset="-128"/>
              </a:rPr>
              <a:t>?</a:t>
            </a:r>
          </a:p>
          <a:p>
            <a:pPr lvl="1"/>
            <a:r>
              <a:rPr lang="ja-JP" altLang="en-US" dirty="0" smtClean="0">
                <a:latin typeface="メイリオ" pitchFamily="50" charset="-128"/>
                <a:ea typeface="メイリオ" pitchFamily="50" charset="-128"/>
                <a:cs typeface="メイリオ" pitchFamily="50" charset="-128"/>
              </a:rPr>
              <a:t>勘</a:t>
            </a:r>
            <a:r>
              <a:rPr lang="ja-JP" altLang="en-US" dirty="0" smtClean="0">
                <a:latin typeface="メイリオ" pitchFamily="50" charset="-128"/>
                <a:ea typeface="メイリオ" pitchFamily="50" charset="-128"/>
                <a:cs typeface="メイリオ" pitchFamily="50" charset="-128"/>
              </a:rPr>
              <a:t>でとりあえずエイヤッと変更</a:t>
            </a:r>
            <a:endParaRPr kumimoji="1" lang="ja-JP" altLang="en-US"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2014/08/29</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22</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その</a:t>
            </a:r>
            <a:r>
              <a:rPr lang="ja-JP" altLang="en-US" sz="4000" dirty="0" smtClean="0">
                <a:solidFill>
                  <a:schemeClr val="tx1"/>
                </a:solidFill>
                <a:latin typeface="メイリオ" pitchFamily="50" charset="-128"/>
                <a:ea typeface="メイリオ" pitchFamily="50" charset="-128"/>
                <a:cs typeface="メイリオ" pitchFamily="50" charset="-128"/>
              </a:rPr>
              <a:t>改変</a:t>
            </a:r>
            <a:r>
              <a:rPr kumimoji="1" lang="ja-JP" altLang="en-US" sz="4000" dirty="0" smtClean="0">
                <a:solidFill>
                  <a:schemeClr val="tx1"/>
                </a:solidFill>
                <a:latin typeface="メイリオ" pitchFamily="50" charset="-128"/>
                <a:ea typeface="メイリオ" pitchFamily="50" charset="-128"/>
                <a:cs typeface="メイリオ" pitchFamily="50" charset="-128"/>
              </a:rPr>
              <a:t>、効果ありますか</a:t>
            </a:r>
            <a:r>
              <a:rPr kumimoji="1" lang="en-US" altLang="ja-JP" sz="4000" dirty="0" smtClean="0">
                <a:solidFill>
                  <a:schemeClr val="tx1"/>
                </a:solidFill>
                <a:latin typeface="メイリオ" pitchFamily="50" charset="-128"/>
                <a:ea typeface="メイリオ" pitchFamily="50" charset="-128"/>
                <a:cs typeface="メイリオ" pitchFamily="50" charset="-128"/>
              </a:rPr>
              <a:t>?</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lstStyle/>
          <a:p>
            <a:r>
              <a:rPr kumimoji="1" lang="ja-JP" altLang="en-US" dirty="0" smtClean="0">
                <a:latin typeface="メイリオ" pitchFamily="50" charset="-128"/>
                <a:ea typeface="メイリオ" pitchFamily="50" charset="-128"/>
                <a:cs typeface="メイリオ" pitchFamily="50" charset="-128"/>
              </a:rPr>
              <a:t>ボトルネックを把握しましょう</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どうやって</a:t>
            </a:r>
            <a:r>
              <a:rPr lang="en-US" altLang="ja-JP" dirty="0" smtClean="0">
                <a:latin typeface="メイリオ" pitchFamily="50" charset="-128"/>
                <a:ea typeface="メイリオ" pitchFamily="50" charset="-128"/>
                <a:cs typeface="メイリオ" pitchFamily="50" charset="-128"/>
              </a:rPr>
              <a:t>?</a:t>
            </a:r>
          </a:p>
          <a:p>
            <a:r>
              <a:rPr kumimoji="1" lang="ja-JP" altLang="en-US" dirty="0" smtClean="0">
                <a:latin typeface="メイリオ" pitchFamily="50" charset="-128"/>
                <a:ea typeface="メイリオ" pitchFamily="50" charset="-128"/>
                <a:cs typeface="メイリオ" pitchFamily="50" charset="-128"/>
              </a:rPr>
              <a:t>プロファイラを使用</a:t>
            </a:r>
            <a:r>
              <a:rPr kumimoji="1" lang="ja-JP" altLang="en-US" dirty="0" smtClean="0">
                <a:latin typeface="メイリオ" pitchFamily="50" charset="-128"/>
                <a:ea typeface="メイリオ" pitchFamily="50" charset="-128"/>
                <a:cs typeface="メイリオ" pitchFamily="50" charset="-128"/>
              </a:rPr>
              <a:t>する</a:t>
            </a:r>
            <a:endParaRPr kumimoji="1" lang="en-US" altLang="ja-JP" dirty="0" smtClean="0">
              <a:latin typeface="メイリオ" pitchFamily="50" charset="-128"/>
              <a:ea typeface="メイリオ" pitchFamily="50" charset="-128"/>
              <a:cs typeface="メイリオ" pitchFamily="50" charset="-128"/>
            </a:endParaRPr>
          </a:p>
          <a:p>
            <a:pPr lvl="1"/>
            <a:r>
              <a:rPr kumimoji="1" lang="ja-JP" altLang="en-US" dirty="0" smtClean="0">
                <a:latin typeface="メイリオ" pitchFamily="50" charset="-128"/>
                <a:ea typeface="メイリオ" pitchFamily="50" charset="-128"/>
                <a:cs typeface="メイリオ" pitchFamily="50" charset="-128"/>
              </a:rPr>
              <a:t>プログラム</a:t>
            </a:r>
            <a:r>
              <a:rPr kumimoji="1" lang="ja-JP" altLang="en-US" dirty="0" smtClean="0">
                <a:latin typeface="メイリオ" pitchFamily="50" charset="-128"/>
                <a:ea typeface="メイリオ" pitchFamily="50" charset="-128"/>
                <a:cs typeface="メイリオ" pitchFamily="50" charset="-128"/>
              </a:rPr>
              <a:t>の</a:t>
            </a:r>
            <a:r>
              <a:rPr kumimoji="1" lang="ja-JP" altLang="en-US" dirty="0" smtClean="0">
                <a:latin typeface="メイリオ" pitchFamily="50" charset="-128"/>
                <a:ea typeface="メイリオ" pitchFamily="50" charset="-128"/>
                <a:cs typeface="メイリオ" pitchFamily="50" charset="-128"/>
              </a:rPr>
              <a:t>実行状況</a:t>
            </a:r>
            <a:r>
              <a:rPr kumimoji="1" lang="ja-JP" altLang="en-US" dirty="0" smtClean="0">
                <a:latin typeface="メイリオ" pitchFamily="50" charset="-128"/>
                <a:ea typeface="メイリオ" pitchFamily="50" charset="-128"/>
                <a:cs typeface="メイリオ" pitchFamily="50" charset="-128"/>
              </a:rPr>
              <a:t>を計測する</a:t>
            </a:r>
            <a:endParaRPr kumimoji="1" lang="en-US" altLang="ja-JP" dirty="0" smtClean="0">
              <a:latin typeface="メイリオ" pitchFamily="50" charset="-128"/>
              <a:ea typeface="メイリオ" pitchFamily="50" charset="-128"/>
              <a:cs typeface="メイリオ" pitchFamily="50" charset="-128"/>
            </a:endParaRPr>
          </a:p>
          <a:p>
            <a:pPr lvl="1"/>
            <a:r>
              <a:rPr lang="ja-JP" altLang="en-US" dirty="0" smtClean="0">
                <a:latin typeface="メイリオ" pitchFamily="50" charset="-128"/>
                <a:ea typeface="メイリオ" pitchFamily="50" charset="-128"/>
                <a:cs typeface="メイリオ" pitchFamily="50" charset="-128"/>
              </a:rPr>
              <a:t>どこがどれだけ呼ばれているか</a:t>
            </a:r>
            <a:endParaRPr lang="en-US" altLang="ja-JP" dirty="0" smtClean="0">
              <a:latin typeface="メイリオ" pitchFamily="50" charset="-128"/>
              <a:ea typeface="メイリオ" pitchFamily="50" charset="-128"/>
              <a:cs typeface="メイリオ" pitchFamily="50" charset="-128"/>
            </a:endParaRPr>
          </a:p>
          <a:p>
            <a:pPr lvl="1"/>
            <a:r>
              <a:rPr kumimoji="1" lang="ja-JP" altLang="en-US" dirty="0" smtClean="0">
                <a:latin typeface="メイリオ" pitchFamily="50" charset="-128"/>
                <a:ea typeface="メイリオ" pitchFamily="50" charset="-128"/>
                <a:cs typeface="メイリオ" pitchFamily="50" charset="-128"/>
              </a:rPr>
              <a:t>どこがどのくらい時間がかかっているか</a:t>
            </a:r>
            <a:endParaRPr kumimoji="1" lang="en-US" altLang="ja-JP"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2014/08/29</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23</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sz="4000" dirty="0" smtClean="0">
                <a:solidFill>
                  <a:schemeClr val="tx1"/>
                </a:solidFill>
                <a:latin typeface="メイリオ" pitchFamily="50" charset="-128"/>
                <a:ea typeface="メイリオ" pitchFamily="50" charset="-128"/>
                <a:cs typeface="メイリオ" pitchFamily="50" charset="-128"/>
              </a:rPr>
              <a:t>Python </a:t>
            </a:r>
            <a:r>
              <a:rPr lang="ja-JP" altLang="en-US" sz="4000" dirty="0" err="1" smtClean="0">
                <a:solidFill>
                  <a:schemeClr val="tx1"/>
                </a:solidFill>
                <a:latin typeface="メイリオ" pitchFamily="50" charset="-128"/>
                <a:ea typeface="メイリオ" pitchFamily="50" charset="-128"/>
                <a:cs typeface="メイリオ" pitchFamily="50" charset="-128"/>
              </a:rPr>
              <a:t>での</a:t>
            </a:r>
            <a:r>
              <a:rPr lang="ja-JP" altLang="en-US" sz="4000" dirty="0" smtClean="0">
                <a:solidFill>
                  <a:schemeClr val="tx1"/>
                </a:solidFill>
                <a:latin typeface="メイリオ" pitchFamily="50" charset="-128"/>
                <a:ea typeface="メイリオ" pitchFamily="50" charset="-128"/>
                <a:cs typeface="メイリオ" pitchFamily="50" charset="-128"/>
              </a:rPr>
              <a:t>プロファイリング</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942977"/>
            <a:ext cx="8229600" cy="628641"/>
          </a:xfrm>
        </p:spPr>
        <p:txBody>
          <a:bodyPr/>
          <a:lstStyle/>
          <a:p>
            <a:r>
              <a:rPr lang="en-US" altLang="ja-JP" dirty="0" smtClean="0">
                <a:latin typeface="メイリオ" pitchFamily="50" charset="-128"/>
                <a:ea typeface="メイリオ" pitchFamily="50" charset="-128"/>
                <a:cs typeface="メイリオ" pitchFamily="50" charset="-128"/>
              </a:rPr>
              <a:t>Python </a:t>
            </a:r>
            <a:r>
              <a:rPr lang="ja-JP" altLang="en-US" dirty="0" smtClean="0">
                <a:latin typeface="メイリオ" pitchFamily="50" charset="-128"/>
                <a:ea typeface="メイリオ" pitchFamily="50" charset="-128"/>
                <a:cs typeface="メイリオ" pitchFamily="50" charset="-128"/>
              </a:rPr>
              <a:t>では </a:t>
            </a:r>
            <a:r>
              <a:rPr lang="en-US" altLang="ja-JP" dirty="0" err="1" smtClean="0">
                <a:latin typeface="メイリオ" pitchFamily="50" charset="-128"/>
                <a:ea typeface="メイリオ" pitchFamily="50" charset="-128"/>
                <a:cs typeface="メイリオ" pitchFamily="50" charset="-128"/>
              </a:rPr>
              <a:t>cProfile</a:t>
            </a:r>
            <a:r>
              <a:rPr lang="en-US" altLang="ja-JP" dirty="0" smtClean="0">
                <a:latin typeface="メイリオ" pitchFamily="50" charset="-128"/>
                <a:ea typeface="メイリオ" pitchFamily="50" charset="-128"/>
                <a:cs typeface="メイリオ" pitchFamily="50" charset="-128"/>
              </a:rPr>
              <a:t> </a:t>
            </a:r>
            <a:r>
              <a:rPr lang="ja-JP" altLang="en-US" dirty="0" smtClean="0">
                <a:latin typeface="メイリオ" pitchFamily="50" charset="-128"/>
                <a:ea typeface="メイリオ" pitchFamily="50" charset="-128"/>
                <a:cs typeface="メイリオ" pitchFamily="50" charset="-128"/>
              </a:rPr>
              <a:t>を使用する</a:t>
            </a:r>
            <a:endParaRPr lang="en-US" altLang="ja-JP"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2014/08/29</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24</a:t>
            </a:fld>
            <a:endParaRPr lang="ja-JP" altLang="en-US">
              <a:latin typeface="メイリオ" pitchFamily="50" charset="-128"/>
              <a:ea typeface="メイリオ" pitchFamily="50" charset="-128"/>
              <a:cs typeface="メイリオ" pitchFamily="50" charset="-128"/>
            </a:endParaRPr>
          </a:p>
        </p:txBody>
      </p:sp>
      <p:sp>
        <p:nvSpPr>
          <p:cNvPr id="7" name="テキスト ボックス 6"/>
          <p:cNvSpPr txBox="1"/>
          <p:nvPr/>
        </p:nvSpPr>
        <p:spPr>
          <a:xfrm>
            <a:off x="785786" y="1824333"/>
            <a:ext cx="7143800" cy="461665"/>
          </a:xfrm>
          <a:prstGeom prst="rect">
            <a:avLst/>
          </a:prstGeom>
          <a:solidFill>
            <a:schemeClr val="bg1">
              <a:lumMod val="85000"/>
            </a:schemeClr>
          </a:solidFill>
          <a:ln>
            <a:solidFill>
              <a:schemeClr val="tx1"/>
            </a:solidFill>
          </a:ln>
        </p:spPr>
        <p:txBody>
          <a:bodyPr wrap="square" rtlCol="0">
            <a:spAutoFit/>
          </a:bodyPr>
          <a:lstStyle/>
          <a:p>
            <a:r>
              <a:rPr lang="en-US" sz="1200" dirty="0" smtClean="0">
                <a:latin typeface="メイリオ" pitchFamily="50" charset="-128"/>
                <a:ea typeface="メイリオ" pitchFamily="50" charset="-128"/>
                <a:cs typeface="メイリオ" pitchFamily="50" charset="-128"/>
              </a:rPr>
              <a:t>import </a:t>
            </a:r>
            <a:r>
              <a:rPr lang="en-US" sz="1200" dirty="0" err="1" smtClean="0">
                <a:latin typeface="メイリオ" pitchFamily="50" charset="-128"/>
                <a:ea typeface="メイリオ" pitchFamily="50" charset="-128"/>
                <a:cs typeface="メイリオ" pitchFamily="50" charset="-128"/>
              </a:rPr>
              <a:t>cProfile</a:t>
            </a:r>
            <a:r>
              <a:rPr lang="en-US" sz="1200" dirty="0" smtClean="0">
                <a:latin typeface="メイリオ" pitchFamily="50" charset="-128"/>
                <a:ea typeface="メイリオ" pitchFamily="50" charset="-128"/>
                <a:cs typeface="メイリオ" pitchFamily="50" charset="-128"/>
              </a:rPr>
              <a:t/>
            </a:r>
            <a:br>
              <a:rPr lang="en-US" sz="1200" dirty="0" smtClean="0">
                <a:latin typeface="メイリオ" pitchFamily="50" charset="-128"/>
                <a:ea typeface="メイリオ" pitchFamily="50" charset="-128"/>
                <a:cs typeface="メイリオ" pitchFamily="50" charset="-128"/>
              </a:rPr>
            </a:br>
            <a:r>
              <a:rPr lang="en-US" sz="1200" dirty="0" err="1" smtClean="0">
                <a:latin typeface="メイリオ" pitchFamily="50" charset="-128"/>
                <a:ea typeface="メイリオ" pitchFamily="50" charset="-128"/>
                <a:cs typeface="メイリオ" pitchFamily="50" charset="-128"/>
              </a:rPr>
              <a:t>cProfile.run</a:t>
            </a:r>
            <a:r>
              <a:rPr lang="en-US" sz="1200" dirty="0" smtClean="0">
                <a:latin typeface="メイリオ" pitchFamily="50" charset="-128"/>
                <a:ea typeface="メイリオ" pitchFamily="50" charset="-128"/>
                <a:cs typeface="メイリオ" pitchFamily="50" charset="-128"/>
              </a:rPr>
              <a:t>(‘</a:t>
            </a:r>
            <a:r>
              <a:rPr lang="en-US" sz="1200" dirty="0" err="1" smtClean="0">
                <a:latin typeface="メイリオ" pitchFamily="50" charset="-128"/>
                <a:ea typeface="メイリオ" pitchFamily="50" charset="-128"/>
                <a:cs typeface="メイリオ" pitchFamily="50" charset="-128"/>
              </a:rPr>
              <a:t>someHeavyOperation</a:t>
            </a:r>
            <a:r>
              <a:rPr lang="en-US" sz="1200" dirty="0" smtClean="0">
                <a:latin typeface="メイリオ" pitchFamily="50" charset="-128"/>
                <a:ea typeface="メイリオ" pitchFamily="50" charset="-128"/>
                <a:cs typeface="メイリオ" pitchFamily="50" charset="-128"/>
              </a:rPr>
              <a:t>()')　#</a:t>
            </a:r>
            <a:r>
              <a:rPr lang="ja-JP" altLang="en-US" sz="1200" dirty="0" smtClean="0">
                <a:latin typeface="メイリオ" pitchFamily="50" charset="-128"/>
                <a:ea typeface="メイリオ" pitchFamily="50" charset="-128"/>
                <a:cs typeface="メイリオ" pitchFamily="50" charset="-128"/>
              </a:rPr>
              <a:t>処理時間を計測</a:t>
            </a:r>
            <a:endParaRPr kumimoji="1" lang="ja-JP" altLang="en-US" sz="1200" dirty="0">
              <a:latin typeface="メイリオ" pitchFamily="50" charset="-128"/>
              <a:ea typeface="メイリオ" pitchFamily="50" charset="-128"/>
              <a:cs typeface="メイリオ" pitchFamily="50" charset="-128"/>
            </a:endParaRPr>
          </a:p>
        </p:txBody>
      </p:sp>
      <p:sp>
        <p:nvSpPr>
          <p:cNvPr id="9" name="コンテンツ プレースホルダー 2"/>
          <p:cNvSpPr txBox="1">
            <a:spLocks/>
          </p:cNvSpPr>
          <p:nvPr/>
        </p:nvSpPr>
        <p:spPr bwMode="auto">
          <a:xfrm>
            <a:off x="457200" y="2500312"/>
            <a:ext cx="8229600" cy="20717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spcBef>
                <a:spcPct val="20000"/>
              </a:spcBef>
              <a:buFont typeface="Arial" charset="0"/>
              <a:buChar char="•"/>
            </a:pPr>
            <a:r>
              <a:rPr lang="en-US" altLang="ja-JP" sz="3200" dirty="0" err="1" smtClean="0">
                <a:latin typeface="メイリオ" pitchFamily="50" charset="-128"/>
                <a:ea typeface="メイリオ" pitchFamily="50" charset="-128"/>
                <a:cs typeface="メイリオ" pitchFamily="50" charset="-128"/>
              </a:rPr>
              <a:t>someHeavyOperation</a:t>
            </a:r>
            <a:r>
              <a:rPr lang="en-US" altLang="ja-JP" sz="3200" dirty="0" smtClean="0">
                <a:latin typeface="メイリオ" pitchFamily="50" charset="-128"/>
                <a:ea typeface="メイリオ" pitchFamily="50" charset="-128"/>
                <a:cs typeface="メイリオ" pitchFamily="50" charset="-128"/>
              </a:rPr>
              <a:t>() </a:t>
            </a:r>
            <a:r>
              <a:rPr lang="ja-JP" altLang="en-US" sz="3200" dirty="0" smtClean="0">
                <a:latin typeface="メイリオ" pitchFamily="50" charset="-128"/>
                <a:ea typeface="メイリオ" pitchFamily="50" charset="-128"/>
                <a:cs typeface="メイリオ" pitchFamily="50" charset="-128"/>
              </a:rPr>
              <a:t>を行った際にどの関数でどれだけ処理に時間がかかったかを把握することができる</a:t>
            </a:r>
            <a:endParaRPr kumimoji="1" lang="en-US" altLang="ja-JP" sz="32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sz="4000" dirty="0" smtClean="0">
                <a:solidFill>
                  <a:schemeClr val="tx1"/>
                </a:solidFill>
                <a:latin typeface="メイリオ" pitchFamily="50" charset="-128"/>
                <a:ea typeface="メイリオ" pitchFamily="50" charset="-128"/>
                <a:cs typeface="メイリオ" pitchFamily="50" charset="-128"/>
              </a:rPr>
              <a:t>プロファイリング結果の分析</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2014/08/29</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25</a:t>
            </a:fld>
            <a:endParaRPr lang="ja-JP" altLang="en-US">
              <a:latin typeface="メイリオ" pitchFamily="50" charset="-128"/>
              <a:ea typeface="メイリオ" pitchFamily="50" charset="-128"/>
              <a:cs typeface="メイリオ" pitchFamily="50" charset="-128"/>
            </a:endParaRPr>
          </a:p>
        </p:txBody>
      </p:sp>
      <p:sp>
        <p:nvSpPr>
          <p:cNvPr id="7" name="テキスト ボックス 6"/>
          <p:cNvSpPr txBox="1"/>
          <p:nvPr/>
        </p:nvSpPr>
        <p:spPr>
          <a:xfrm>
            <a:off x="785786" y="1079880"/>
            <a:ext cx="7143800" cy="3631763"/>
          </a:xfrm>
          <a:prstGeom prst="rect">
            <a:avLst/>
          </a:prstGeom>
          <a:solidFill>
            <a:schemeClr val="bg1">
              <a:lumMod val="85000"/>
            </a:schemeClr>
          </a:solidFill>
          <a:ln>
            <a:solidFill>
              <a:schemeClr val="tx1"/>
            </a:solidFill>
          </a:ln>
        </p:spPr>
        <p:txBody>
          <a:bodyPr wrap="square" rtlCol="0">
            <a:spAutoFit/>
          </a:bodyPr>
          <a:lstStyle/>
          <a:p>
            <a:r>
              <a:rPr lang="en-US" sz="1000" dirty="0" smtClean="0">
                <a:latin typeface="MS UI Gothic" pitchFamily="50" charset="-128"/>
                <a:ea typeface="MS UI Gothic" pitchFamily="50" charset="-128"/>
                <a:cs typeface="メイリオ" pitchFamily="50" charset="-128"/>
              </a:rPr>
              <a:t>D:\chiyama&gt;python testDirectoryDefs.py</a:t>
            </a:r>
          </a:p>
          <a:p>
            <a:r>
              <a:rPr lang="en-US" sz="1000" dirty="0" smtClean="0">
                <a:latin typeface="MS UI Gothic" pitchFamily="50" charset="-128"/>
                <a:ea typeface="MS UI Gothic" pitchFamily="50" charset="-128"/>
                <a:cs typeface="メイリオ" pitchFamily="50" charset="-128"/>
              </a:rPr>
              <a:t>         11190417 function calls (11057225 primitive calls) in 28.010 CPU seconds</a:t>
            </a:r>
          </a:p>
          <a:p>
            <a:endParaRPr lang="en-US" sz="1000" dirty="0" smtClean="0">
              <a:latin typeface="MS UI Gothic" pitchFamily="50" charset="-128"/>
              <a:ea typeface="MS UI Gothic" pitchFamily="50" charset="-128"/>
              <a:cs typeface="メイリオ" pitchFamily="50" charset="-128"/>
            </a:endParaRPr>
          </a:p>
          <a:p>
            <a:r>
              <a:rPr lang="en-US" sz="1000" dirty="0" smtClean="0">
                <a:latin typeface="MS UI Gothic" pitchFamily="50" charset="-128"/>
                <a:ea typeface="MS UI Gothic" pitchFamily="50" charset="-128"/>
                <a:cs typeface="メイリオ" pitchFamily="50" charset="-128"/>
              </a:rPr>
              <a:t>   Ordered by: standard name</a:t>
            </a:r>
          </a:p>
          <a:p>
            <a:endParaRPr lang="en-US" sz="1000" dirty="0" smtClean="0">
              <a:latin typeface="MS UI Gothic" pitchFamily="50" charset="-128"/>
              <a:ea typeface="MS UI Gothic" pitchFamily="50" charset="-128"/>
              <a:cs typeface="メイリオ" pitchFamily="50" charset="-128"/>
            </a:endParaRPr>
          </a:p>
          <a:p>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ncalls</a:t>
            </a:r>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tottime</a:t>
            </a:r>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percall</a:t>
            </a:r>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cumtime</a:t>
            </a:r>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percall</a:t>
            </a:r>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filename:lineno</a:t>
            </a:r>
            <a:r>
              <a:rPr lang="en-US" sz="1000" dirty="0" smtClean="0">
                <a:latin typeface="MS UI Gothic" pitchFamily="50" charset="-128"/>
                <a:ea typeface="MS UI Gothic" pitchFamily="50" charset="-128"/>
                <a:cs typeface="メイリオ" pitchFamily="50" charset="-128"/>
              </a:rPr>
              <a:t>(function)</a:t>
            </a:r>
          </a:p>
          <a:p>
            <a:r>
              <a:rPr lang="en-US" sz="1000" dirty="0" smtClean="0">
                <a:latin typeface="MS UI Gothic" pitchFamily="50" charset="-128"/>
                <a:ea typeface="MS UI Gothic" pitchFamily="50" charset="-128"/>
                <a:cs typeface="メイリオ" pitchFamily="50" charset="-128"/>
              </a:rPr>
              <a:t>        1    0.000    0.000    0.000    0.000 &lt;string&gt;:1(&lt;module&gt;)</a:t>
            </a:r>
          </a:p>
          <a:p>
            <a:r>
              <a:rPr lang="en-US" sz="1000" dirty="0" smtClean="0">
                <a:latin typeface="MS UI Gothic" pitchFamily="50" charset="-128"/>
                <a:ea typeface="MS UI Gothic" pitchFamily="50" charset="-128"/>
                <a:cs typeface="メイリオ" pitchFamily="50" charset="-128"/>
              </a:rPr>
              <a:t>       84    0.003    0.000   27.492    0.327 DirectoryDefs.py:1033(</a:t>
            </a:r>
            <a:r>
              <a:rPr lang="en-US" sz="1000" dirty="0" err="1" smtClean="0">
                <a:latin typeface="MS UI Gothic" pitchFamily="50" charset="-128"/>
                <a:ea typeface="MS UI Gothic" pitchFamily="50" charset="-128"/>
                <a:cs typeface="メイリオ" pitchFamily="50" charset="-128"/>
              </a:rPr>
              <a:t>filterNames</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36    0.000    0.000    0.000    0.000 DirectoryDefs.py:1066(Get)</a:t>
            </a:r>
          </a:p>
          <a:p>
            <a:r>
              <a:rPr lang="en-US" sz="1000" dirty="0" smtClean="0">
                <a:latin typeface="MS UI Gothic" pitchFamily="50" charset="-128"/>
                <a:ea typeface="MS UI Gothic" pitchFamily="50" charset="-128"/>
                <a:cs typeface="メイリオ" pitchFamily="50" charset="-128"/>
              </a:rPr>
              <a:t>      261    0.002    0.000    0.006    0.000 DirectoryDefs.py:121(</a:t>
            </a:r>
            <a:r>
              <a:rPr lang="en-US" sz="1000" dirty="0" err="1" smtClean="0">
                <a:latin typeface="MS UI Gothic" pitchFamily="50" charset="-128"/>
                <a:ea typeface="MS UI Gothic" pitchFamily="50" charset="-128"/>
                <a:cs typeface="メイリオ" pitchFamily="50" charset="-128"/>
              </a:rPr>
              <a:t>getChild</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855    0.004    0.000    0.004    0.000 DirectoryDefs.py:132(_</a:t>
            </a:r>
            <a:r>
              <a:rPr lang="en-US" sz="1000" dirty="0" err="1" smtClean="0">
                <a:latin typeface="MS UI Gothic" pitchFamily="50" charset="-128"/>
                <a:ea typeface="MS UI Gothic" pitchFamily="50" charset="-128"/>
                <a:cs typeface="メイリオ" pitchFamily="50" charset="-128"/>
              </a:rPr>
              <a:t>getSomeChildren</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285    0.000    0.000    0.002    0.000 DirectoryDefs.py:157(</a:t>
            </a:r>
            <a:r>
              <a:rPr lang="en-US" sz="1000" dirty="0" err="1" smtClean="0">
                <a:latin typeface="MS UI Gothic" pitchFamily="50" charset="-128"/>
                <a:ea typeface="MS UI Gothic" pitchFamily="50" charset="-128"/>
                <a:cs typeface="メイリオ" pitchFamily="50" charset="-128"/>
              </a:rPr>
              <a:t>getRequiredChildren</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285    0.000    0.000    0.001    0.000 DirectoryDefs.py:161(</a:t>
            </a:r>
            <a:r>
              <a:rPr lang="en-US" sz="1000" dirty="0" err="1" smtClean="0">
                <a:latin typeface="MS UI Gothic" pitchFamily="50" charset="-128"/>
                <a:ea typeface="MS UI Gothic" pitchFamily="50" charset="-128"/>
                <a:cs typeface="メイリオ" pitchFamily="50" charset="-128"/>
              </a:rPr>
              <a:t>getOptionalChildren</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285    0.000    0.000    0.001    0.000 DirectoryDefs.py:165(</a:t>
            </a:r>
            <a:r>
              <a:rPr lang="en-US" sz="1000" dirty="0" err="1" smtClean="0">
                <a:latin typeface="MS UI Gothic" pitchFamily="50" charset="-128"/>
                <a:ea typeface="MS UI Gothic" pitchFamily="50" charset="-128"/>
                <a:cs typeface="メイリオ" pitchFamily="50" charset="-128"/>
              </a:rPr>
              <a:t>getUnknownChildren</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12    0.000    0.000    0.001    0.000 DirectoryDefs.py:169(</a:t>
            </a:r>
            <a:r>
              <a:rPr lang="en-US" sz="1000" dirty="0" err="1" smtClean="0">
                <a:latin typeface="MS UI Gothic" pitchFamily="50" charset="-128"/>
                <a:ea typeface="MS UI Gothic" pitchFamily="50" charset="-128"/>
                <a:cs typeface="メイリオ" pitchFamily="50" charset="-128"/>
              </a:rPr>
              <a:t>getChildren</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261    0.001    0.000    0.001    0.000 DirectoryDefs.py:206(_</a:t>
            </a:r>
            <a:r>
              <a:rPr lang="en-US" sz="1000" dirty="0" err="1" smtClean="0">
                <a:latin typeface="MS UI Gothic" pitchFamily="50" charset="-128"/>
                <a:ea typeface="MS UI Gothic" pitchFamily="50" charset="-128"/>
                <a:cs typeface="メイリオ" pitchFamily="50" charset="-128"/>
              </a:rPr>
              <a:t>addElement</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24    0.004    0.000   27.544    1.148 DirectoryDefs.py:219(</a:t>
            </a:r>
            <a:r>
              <a:rPr lang="en-US" sz="1000" dirty="0" err="1" smtClean="0">
                <a:latin typeface="MS UI Gothic" pitchFamily="50" charset="-128"/>
                <a:ea typeface="MS UI Gothic" pitchFamily="50" charset="-128"/>
                <a:cs typeface="メイリオ" pitchFamily="50" charset="-128"/>
              </a:rPr>
              <a:t>addChildren</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a:t>
            </a:r>
            <a:r>
              <a:rPr lang="ja-JP" altLang="en-US" sz="1000" dirty="0" smtClean="0">
                <a:latin typeface="MS UI Gothic" pitchFamily="50" charset="-128"/>
                <a:ea typeface="MS UI Gothic" pitchFamily="50" charset="-128"/>
                <a:cs typeface="メイリオ" pitchFamily="50" charset="-128"/>
              </a:rPr>
              <a:t>中略</a:t>
            </a:r>
            <a:r>
              <a:rPr lang="en-US" altLang="ja-JP" sz="1000" dirty="0" smtClean="0">
                <a:latin typeface="MS UI Gothic" pitchFamily="50" charset="-128"/>
                <a:ea typeface="MS UI Gothic" pitchFamily="50" charset="-128"/>
                <a:cs typeface="メイリオ" pitchFamily="50" charset="-128"/>
              </a:rPr>
              <a:t>)</a:t>
            </a:r>
          </a:p>
          <a:p>
            <a:r>
              <a:rPr lang="en-US" altLang="ja-JP" sz="1000" dirty="0" smtClean="0">
                <a:latin typeface="MS UI Gothic" pitchFamily="50" charset="-128"/>
                <a:ea typeface="MS UI Gothic" pitchFamily="50" charset="-128"/>
                <a:cs typeface="メイリオ" pitchFamily="50" charset="-128"/>
              </a:rPr>
              <a:t>      744    0.003    0.000   25.210    0.034 </a:t>
            </a:r>
            <a:r>
              <a:rPr lang="en-US" sz="1000" dirty="0" smtClean="0">
                <a:latin typeface="MS UI Gothic" pitchFamily="50" charset="-128"/>
                <a:ea typeface="MS UI Gothic" pitchFamily="50" charset="-128"/>
                <a:cs typeface="メイリオ" pitchFamily="50" charset="-128"/>
              </a:rPr>
              <a:t>Project.py:349(</a:t>
            </a:r>
            <a:r>
              <a:rPr lang="en-US" sz="1000" dirty="0" err="1" smtClean="0">
                <a:latin typeface="MS UI Gothic" pitchFamily="50" charset="-128"/>
                <a:ea typeface="MS UI Gothic" pitchFamily="50" charset="-128"/>
                <a:cs typeface="メイリオ" pitchFamily="50" charset="-128"/>
              </a:rPr>
              <a:t>getAbsPathByNode</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732    0.024    0.000   24.842    0.034 Project.py:353(</a:t>
            </a:r>
            <a:r>
              <a:rPr lang="en-US" sz="1000" dirty="0" err="1" smtClean="0">
                <a:latin typeface="MS UI Gothic" pitchFamily="50" charset="-128"/>
                <a:ea typeface="MS UI Gothic" pitchFamily="50" charset="-128"/>
                <a:cs typeface="メイリオ" pitchFamily="50" charset="-128"/>
              </a:rPr>
              <a:t>getAbsPath</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98256/16376    1.432    0.000   22.201    0.001 Project.py:90(</a:t>
            </a:r>
            <a:r>
              <a:rPr lang="en-US" sz="1000" dirty="0" err="1" smtClean="0">
                <a:latin typeface="MS UI Gothic" pitchFamily="50" charset="-128"/>
                <a:ea typeface="MS UI Gothic" pitchFamily="50" charset="-128"/>
                <a:cs typeface="メイリオ" pitchFamily="50" charset="-128"/>
              </a:rPr>
              <a:t>getInfo</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32796    0.278    0.000    0.278    0.000 ProjectInfoManager.py:132(Get)</a:t>
            </a:r>
          </a:p>
          <a:p>
            <a:r>
              <a:rPr lang="en-US" sz="1000" dirty="0" smtClean="0">
                <a:latin typeface="MS UI Gothic" pitchFamily="50" charset="-128"/>
                <a:ea typeface="MS UI Gothic" pitchFamily="50" charset="-128"/>
                <a:cs typeface="メイリオ" pitchFamily="50" charset="-128"/>
              </a:rPr>
              <a:t>    32796    0.599    0.000    0.600    0.000 ProjectInfoManager.py:64(</a:t>
            </a:r>
            <a:r>
              <a:rPr lang="en-US" sz="1000" dirty="0" err="1" smtClean="0">
                <a:latin typeface="MS UI Gothic" pitchFamily="50" charset="-128"/>
                <a:ea typeface="MS UI Gothic" pitchFamily="50" charset="-128"/>
                <a:cs typeface="メイリオ" pitchFamily="50" charset="-128"/>
              </a:rPr>
              <a:t>getProject</a:t>
            </a:r>
            <a:r>
              <a:rPr lang="en-US" sz="1000" dirty="0" smtClean="0">
                <a:latin typeface="MS UI Gothic" pitchFamily="50" charset="-128"/>
                <a:ea typeface="MS UI Gothic" pitchFamily="50" charset="-128"/>
                <a:cs typeface="メイリオ" pitchFamily="50" charset="-128"/>
              </a:rPr>
              <a:t>)</a:t>
            </a:r>
          </a:p>
        </p:txBody>
      </p:sp>
    </p:spTree>
    <p:extLst>
      <p:ext uri="{BB962C8B-B14F-4D97-AF65-F5344CB8AC3E}">
        <p14:creationId xmlns="" xmlns:p14="http://schemas.microsoft.com/office/powerpoint/2010/main" val="1890745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sz="4000" dirty="0" smtClean="0">
                <a:solidFill>
                  <a:schemeClr val="tx1"/>
                </a:solidFill>
                <a:latin typeface="メイリオ" pitchFamily="50" charset="-128"/>
                <a:ea typeface="メイリオ" pitchFamily="50" charset="-128"/>
                <a:cs typeface="メイリオ" pitchFamily="50" charset="-128"/>
              </a:rPr>
              <a:t>プロファイリング結果の分析</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2014/08/29</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26</a:t>
            </a:fld>
            <a:endParaRPr lang="ja-JP" altLang="en-US">
              <a:latin typeface="メイリオ" pitchFamily="50" charset="-128"/>
              <a:ea typeface="メイリオ" pitchFamily="50" charset="-128"/>
              <a:cs typeface="メイリオ" pitchFamily="50" charset="-128"/>
            </a:endParaRPr>
          </a:p>
        </p:txBody>
      </p:sp>
      <p:grpSp>
        <p:nvGrpSpPr>
          <p:cNvPr id="3" name="グループ化 12"/>
          <p:cNvGrpSpPr/>
          <p:nvPr/>
        </p:nvGrpSpPr>
        <p:grpSpPr>
          <a:xfrm>
            <a:off x="142844" y="1079880"/>
            <a:ext cx="8215370" cy="3631763"/>
            <a:chOff x="142844" y="768856"/>
            <a:chExt cx="8215370" cy="3631763"/>
          </a:xfrm>
        </p:grpSpPr>
        <p:sp>
          <p:nvSpPr>
            <p:cNvPr id="7" name="テキスト ボックス 6"/>
            <p:cNvSpPr txBox="1"/>
            <p:nvPr/>
          </p:nvSpPr>
          <p:spPr>
            <a:xfrm>
              <a:off x="785786" y="768856"/>
              <a:ext cx="7143800" cy="3631763"/>
            </a:xfrm>
            <a:prstGeom prst="rect">
              <a:avLst/>
            </a:prstGeom>
            <a:solidFill>
              <a:schemeClr val="bg1">
                <a:lumMod val="85000"/>
              </a:schemeClr>
            </a:solidFill>
            <a:ln>
              <a:solidFill>
                <a:schemeClr val="tx1"/>
              </a:solidFill>
            </a:ln>
          </p:spPr>
          <p:txBody>
            <a:bodyPr wrap="square" rtlCol="0">
              <a:spAutoFit/>
            </a:bodyPr>
            <a:lstStyle/>
            <a:p>
              <a:r>
                <a:rPr lang="en-US" sz="1000" dirty="0" smtClean="0">
                  <a:latin typeface="MS UI Gothic" pitchFamily="50" charset="-128"/>
                  <a:ea typeface="MS UI Gothic" pitchFamily="50" charset="-128"/>
                  <a:cs typeface="メイリオ" pitchFamily="50" charset="-128"/>
                </a:rPr>
                <a:t>D:\chiyama&gt;python testDirectoryDefs.py</a:t>
              </a:r>
            </a:p>
            <a:p>
              <a:r>
                <a:rPr lang="en-US" sz="1000" dirty="0" smtClean="0">
                  <a:latin typeface="MS UI Gothic" pitchFamily="50" charset="-128"/>
                  <a:ea typeface="MS UI Gothic" pitchFamily="50" charset="-128"/>
                  <a:cs typeface="メイリオ" pitchFamily="50" charset="-128"/>
                </a:rPr>
                <a:t>         11190417 function calls (11057225 primitive calls) in </a:t>
              </a:r>
              <a:r>
                <a:rPr lang="en-US" sz="1000" b="1" dirty="0" smtClean="0">
                  <a:solidFill>
                    <a:srgbClr val="FF0000"/>
                  </a:solidFill>
                  <a:latin typeface="MS UI Gothic" pitchFamily="50" charset="-128"/>
                  <a:ea typeface="MS UI Gothic" pitchFamily="50" charset="-128"/>
                  <a:cs typeface="メイリオ" pitchFamily="50" charset="-128"/>
                </a:rPr>
                <a:t>28.010 CPU seconds</a:t>
              </a:r>
            </a:p>
            <a:p>
              <a:endParaRPr lang="en-US" sz="1000" dirty="0" smtClean="0">
                <a:latin typeface="MS UI Gothic" pitchFamily="50" charset="-128"/>
                <a:ea typeface="MS UI Gothic" pitchFamily="50" charset="-128"/>
                <a:cs typeface="メイリオ" pitchFamily="50" charset="-128"/>
              </a:endParaRPr>
            </a:p>
            <a:p>
              <a:r>
                <a:rPr lang="en-US" sz="1000" dirty="0" smtClean="0">
                  <a:latin typeface="MS UI Gothic" pitchFamily="50" charset="-128"/>
                  <a:ea typeface="MS UI Gothic" pitchFamily="50" charset="-128"/>
                  <a:cs typeface="メイリオ" pitchFamily="50" charset="-128"/>
                </a:rPr>
                <a:t>   Ordered by: standard name</a:t>
              </a:r>
            </a:p>
            <a:p>
              <a:endParaRPr lang="en-US" sz="1000" dirty="0" smtClean="0">
                <a:latin typeface="MS UI Gothic" pitchFamily="50" charset="-128"/>
                <a:ea typeface="MS UI Gothic" pitchFamily="50" charset="-128"/>
                <a:cs typeface="メイリオ" pitchFamily="50" charset="-128"/>
              </a:endParaRPr>
            </a:p>
            <a:p>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ncalls</a:t>
              </a:r>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tottime</a:t>
              </a:r>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percall</a:t>
              </a:r>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cumtime</a:t>
              </a:r>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percall</a:t>
              </a:r>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filename:lineno</a:t>
              </a:r>
              <a:r>
                <a:rPr lang="en-US" sz="1000" dirty="0" smtClean="0">
                  <a:latin typeface="MS UI Gothic" pitchFamily="50" charset="-128"/>
                  <a:ea typeface="MS UI Gothic" pitchFamily="50" charset="-128"/>
                  <a:cs typeface="メイリオ" pitchFamily="50" charset="-128"/>
                </a:rPr>
                <a:t>(function)</a:t>
              </a:r>
            </a:p>
            <a:p>
              <a:r>
                <a:rPr lang="en-US" sz="1000" dirty="0" smtClean="0">
                  <a:latin typeface="MS UI Gothic" pitchFamily="50" charset="-128"/>
                  <a:ea typeface="MS UI Gothic" pitchFamily="50" charset="-128"/>
                  <a:cs typeface="メイリオ" pitchFamily="50" charset="-128"/>
                </a:rPr>
                <a:t>        1    0.000    0.000    0.000    0.000 &lt;string&gt;:1(&lt;module&gt;)</a:t>
              </a:r>
            </a:p>
            <a:p>
              <a:r>
                <a:rPr lang="en-US" sz="1000" dirty="0" smtClean="0">
                  <a:latin typeface="MS UI Gothic" pitchFamily="50" charset="-128"/>
                  <a:ea typeface="MS UI Gothic" pitchFamily="50" charset="-128"/>
                  <a:cs typeface="メイリオ" pitchFamily="50" charset="-128"/>
                </a:rPr>
                <a:t>       84    0.003    0.000   27.492    0.327 DirectoryDefs.py:1033(</a:t>
              </a:r>
              <a:r>
                <a:rPr lang="en-US" sz="1000" dirty="0" err="1" smtClean="0">
                  <a:latin typeface="MS UI Gothic" pitchFamily="50" charset="-128"/>
                  <a:ea typeface="MS UI Gothic" pitchFamily="50" charset="-128"/>
                  <a:cs typeface="メイリオ" pitchFamily="50" charset="-128"/>
                </a:rPr>
                <a:t>filterNames</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36    0.000    0.000    0.000    0.000 DirectoryDefs.py:1066(Get)</a:t>
              </a:r>
            </a:p>
            <a:p>
              <a:r>
                <a:rPr lang="en-US" sz="1000" dirty="0" smtClean="0">
                  <a:latin typeface="MS UI Gothic" pitchFamily="50" charset="-128"/>
                  <a:ea typeface="MS UI Gothic" pitchFamily="50" charset="-128"/>
                  <a:cs typeface="メイリオ" pitchFamily="50" charset="-128"/>
                </a:rPr>
                <a:t>      261    0.002    0.000    0.006    0.000 DirectoryDefs.py:121(</a:t>
              </a:r>
              <a:r>
                <a:rPr lang="en-US" sz="1000" dirty="0" err="1" smtClean="0">
                  <a:latin typeface="MS UI Gothic" pitchFamily="50" charset="-128"/>
                  <a:ea typeface="MS UI Gothic" pitchFamily="50" charset="-128"/>
                  <a:cs typeface="メイリオ" pitchFamily="50" charset="-128"/>
                </a:rPr>
                <a:t>getChild</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855    0.004    0.000    0.004    0.000 DirectoryDefs.py:132(_</a:t>
              </a:r>
              <a:r>
                <a:rPr lang="en-US" sz="1000" dirty="0" err="1" smtClean="0">
                  <a:latin typeface="MS UI Gothic" pitchFamily="50" charset="-128"/>
                  <a:ea typeface="MS UI Gothic" pitchFamily="50" charset="-128"/>
                  <a:cs typeface="メイリオ" pitchFamily="50" charset="-128"/>
                </a:rPr>
                <a:t>getSomeChildren</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285    0.000    0.000    0.002    0.000 DirectoryDefs.py:157(</a:t>
              </a:r>
              <a:r>
                <a:rPr lang="en-US" sz="1000" dirty="0" err="1" smtClean="0">
                  <a:latin typeface="MS UI Gothic" pitchFamily="50" charset="-128"/>
                  <a:ea typeface="MS UI Gothic" pitchFamily="50" charset="-128"/>
                  <a:cs typeface="メイリオ" pitchFamily="50" charset="-128"/>
                </a:rPr>
                <a:t>getRequiredChildren</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285    0.000    0.000    0.001    0.000 DirectoryDefs.py:161(</a:t>
              </a:r>
              <a:r>
                <a:rPr lang="en-US" sz="1000" dirty="0" err="1" smtClean="0">
                  <a:latin typeface="MS UI Gothic" pitchFamily="50" charset="-128"/>
                  <a:ea typeface="MS UI Gothic" pitchFamily="50" charset="-128"/>
                  <a:cs typeface="メイリオ" pitchFamily="50" charset="-128"/>
                </a:rPr>
                <a:t>getOptionalChildren</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285    0.000    0.000    0.001    0.000 DirectoryDefs.py:165(</a:t>
              </a:r>
              <a:r>
                <a:rPr lang="en-US" sz="1000" dirty="0" err="1" smtClean="0">
                  <a:latin typeface="MS UI Gothic" pitchFamily="50" charset="-128"/>
                  <a:ea typeface="MS UI Gothic" pitchFamily="50" charset="-128"/>
                  <a:cs typeface="メイリオ" pitchFamily="50" charset="-128"/>
                </a:rPr>
                <a:t>getUnknownChildren</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12    0.000    0.000    0.001    0.000 DirectoryDefs.py:169(</a:t>
              </a:r>
              <a:r>
                <a:rPr lang="en-US" sz="1000" dirty="0" err="1" smtClean="0">
                  <a:latin typeface="MS UI Gothic" pitchFamily="50" charset="-128"/>
                  <a:ea typeface="MS UI Gothic" pitchFamily="50" charset="-128"/>
                  <a:cs typeface="メイリオ" pitchFamily="50" charset="-128"/>
                </a:rPr>
                <a:t>getChildren</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261    0.001    0.000    0.001    0.000 DirectoryDefs.py:206(_</a:t>
              </a:r>
              <a:r>
                <a:rPr lang="en-US" sz="1000" dirty="0" err="1" smtClean="0">
                  <a:latin typeface="MS UI Gothic" pitchFamily="50" charset="-128"/>
                  <a:ea typeface="MS UI Gothic" pitchFamily="50" charset="-128"/>
                  <a:cs typeface="メイリオ" pitchFamily="50" charset="-128"/>
                </a:rPr>
                <a:t>addElement</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24    0.004    0.000   27.544    1.148 DirectoryDefs.py:219(</a:t>
              </a:r>
              <a:r>
                <a:rPr lang="en-US" sz="1000" dirty="0" err="1" smtClean="0">
                  <a:latin typeface="MS UI Gothic" pitchFamily="50" charset="-128"/>
                  <a:ea typeface="MS UI Gothic" pitchFamily="50" charset="-128"/>
                  <a:cs typeface="メイリオ" pitchFamily="50" charset="-128"/>
                </a:rPr>
                <a:t>addChildren</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a:t>
              </a:r>
              <a:r>
                <a:rPr lang="ja-JP" altLang="en-US" sz="1000" dirty="0" smtClean="0">
                  <a:latin typeface="MS UI Gothic" pitchFamily="50" charset="-128"/>
                  <a:ea typeface="MS UI Gothic" pitchFamily="50" charset="-128"/>
                  <a:cs typeface="メイリオ" pitchFamily="50" charset="-128"/>
                </a:rPr>
                <a:t>中略</a:t>
              </a:r>
              <a:r>
                <a:rPr lang="en-US" altLang="ja-JP" sz="1000" dirty="0" smtClean="0">
                  <a:latin typeface="MS UI Gothic" pitchFamily="50" charset="-128"/>
                  <a:ea typeface="MS UI Gothic" pitchFamily="50" charset="-128"/>
                  <a:cs typeface="メイリオ" pitchFamily="50" charset="-128"/>
                </a:rPr>
                <a:t>)</a:t>
              </a:r>
            </a:p>
            <a:p>
              <a:r>
                <a:rPr lang="en-US" altLang="ja-JP" sz="1000" dirty="0" smtClean="0">
                  <a:latin typeface="MS UI Gothic" pitchFamily="50" charset="-128"/>
                  <a:ea typeface="MS UI Gothic" pitchFamily="50" charset="-128"/>
                  <a:cs typeface="メイリオ" pitchFamily="50" charset="-128"/>
                </a:rPr>
                <a:t>      744    0.003    0.000   25.210    0.034 </a:t>
              </a:r>
              <a:r>
                <a:rPr lang="en-US" sz="1000" dirty="0" smtClean="0">
                  <a:latin typeface="MS UI Gothic" pitchFamily="50" charset="-128"/>
                  <a:ea typeface="MS UI Gothic" pitchFamily="50" charset="-128"/>
                  <a:cs typeface="メイリオ" pitchFamily="50" charset="-128"/>
                </a:rPr>
                <a:t>Project.py:349(</a:t>
              </a:r>
              <a:r>
                <a:rPr lang="en-US" sz="1000" dirty="0" err="1" smtClean="0">
                  <a:latin typeface="MS UI Gothic" pitchFamily="50" charset="-128"/>
                  <a:ea typeface="MS UI Gothic" pitchFamily="50" charset="-128"/>
                  <a:cs typeface="メイリオ" pitchFamily="50" charset="-128"/>
                </a:rPr>
                <a:t>getAbsPathByNode</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732    0.024    0.000   24.842    0.034 Project.py:353(</a:t>
              </a:r>
              <a:r>
                <a:rPr lang="en-US" sz="1000" dirty="0" err="1" smtClean="0">
                  <a:latin typeface="MS UI Gothic" pitchFamily="50" charset="-128"/>
                  <a:ea typeface="MS UI Gothic" pitchFamily="50" charset="-128"/>
                  <a:cs typeface="メイリオ" pitchFamily="50" charset="-128"/>
                </a:rPr>
                <a:t>getAbsPath</a:t>
              </a:r>
              <a:r>
                <a:rPr lang="en-US" sz="1000" dirty="0" smtClean="0">
                  <a:latin typeface="MS UI Gothic" pitchFamily="50" charset="-128"/>
                  <a:ea typeface="MS UI Gothic" pitchFamily="50" charset="-128"/>
                  <a:cs typeface="メイリオ" pitchFamily="50" charset="-128"/>
                </a:rPr>
                <a:t>)</a:t>
              </a:r>
            </a:p>
            <a:p>
              <a:r>
                <a:rPr lang="en-US" sz="1000" b="1" dirty="0" smtClean="0">
                  <a:solidFill>
                    <a:srgbClr val="FF0000"/>
                  </a:solidFill>
                  <a:latin typeface="MS UI Gothic" pitchFamily="50" charset="-128"/>
                  <a:ea typeface="MS UI Gothic" pitchFamily="50" charset="-128"/>
                  <a:cs typeface="メイリオ" pitchFamily="50" charset="-128"/>
                </a:rPr>
                <a:t>98256/16376    1.432    0.000   22.201    0.001 Project.py:90(</a:t>
              </a:r>
              <a:r>
                <a:rPr lang="en-US" sz="1000" b="1" dirty="0" err="1" smtClean="0">
                  <a:solidFill>
                    <a:srgbClr val="FF0000"/>
                  </a:solidFill>
                  <a:latin typeface="MS UI Gothic" pitchFamily="50" charset="-128"/>
                  <a:ea typeface="MS UI Gothic" pitchFamily="50" charset="-128"/>
                  <a:cs typeface="メイリオ" pitchFamily="50" charset="-128"/>
                </a:rPr>
                <a:t>getInfo</a:t>
              </a:r>
              <a:r>
                <a:rPr lang="en-US" sz="1000" b="1" dirty="0" smtClean="0">
                  <a:solidFill>
                    <a:srgbClr val="FF0000"/>
                  </a:solidFill>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32796    0.278    0.000    0.278    0.000 ProjectInfoManager.py:132(Get)</a:t>
              </a:r>
            </a:p>
            <a:p>
              <a:r>
                <a:rPr lang="en-US" sz="1000" dirty="0" smtClean="0">
                  <a:latin typeface="MS UI Gothic" pitchFamily="50" charset="-128"/>
                  <a:ea typeface="MS UI Gothic" pitchFamily="50" charset="-128"/>
                  <a:cs typeface="メイリオ" pitchFamily="50" charset="-128"/>
                </a:rPr>
                <a:t>    32796    0.599    0.000    0.600    0.000 ProjectInfoManager.py:64(</a:t>
              </a:r>
              <a:r>
                <a:rPr lang="en-US" sz="1000" dirty="0" err="1" smtClean="0">
                  <a:latin typeface="MS UI Gothic" pitchFamily="50" charset="-128"/>
                  <a:ea typeface="MS UI Gothic" pitchFamily="50" charset="-128"/>
                  <a:cs typeface="メイリオ" pitchFamily="50" charset="-128"/>
                </a:rPr>
                <a:t>getProject</a:t>
              </a:r>
              <a:r>
                <a:rPr lang="en-US" sz="1000" dirty="0" smtClean="0">
                  <a:latin typeface="MS UI Gothic" pitchFamily="50" charset="-128"/>
                  <a:ea typeface="MS UI Gothic" pitchFamily="50" charset="-128"/>
                  <a:cs typeface="メイリオ" pitchFamily="50" charset="-128"/>
                </a:rPr>
                <a:t>)</a:t>
              </a:r>
            </a:p>
          </p:txBody>
        </p:sp>
        <p:sp>
          <p:nvSpPr>
            <p:cNvPr id="9" name="四角形吹き出し 8"/>
            <p:cNvSpPr/>
            <p:nvPr/>
          </p:nvSpPr>
          <p:spPr>
            <a:xfrm>
              <a:off x="5429256" y="1189156"/>
              <a:ext cx="2928958" cy="500066"/>
            </a:xfrm>
            <a:prstGeom prst="wedgeRectCallout">
              <a:avLst>
                <a:gd name="adj1" fmla="val -67925"/>
                <a:gd name="adj2" fmla="val -670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smtClean="0">
                  <a:latin typeface="メイリオ" pitchFamily="50" charset="-128"/>
                  <a:ea typeface="メイリオ" pitchFamily="50" charset="-128"/>
                  <a:cs typeface="メイリオ" pitchFamily="50" charset="-128"/>
                </a:rPr>
                <a:t>処理全体で</a:t>
              </a:r>
              <a:r>
                <a:rPr lang="en-US" altLang="ja-JP" sz="1600" dirty="0" smtClean="0">
                  <a:latin typeface="メイリオ" pitchFamily="50" charset="-128"/>
                  <a:ea typeface="メイリオ" pitchFamily="50" charset="-128"/>
                  <a:cs typeface="メイリオ" pitchFamily="50" charset="-128"/>
                </a:rPr>
                <a:t>28</a:t>
              </a:r>
              <a:r>
                <a:rPr lang="ja-JP" altLang="en-US" sz="1600" dirty="0" smtClean="0">
                  <a:latin typeface="メイリオ" pitchFamily="50" charset="-128"/>
                  <a:ea typeface="メイリオ" pitchFamily="50" charset="-128"/>
                  <a:cs typeface="メイリオ" pitchFamily="50" charset="-128"/>
                </a:rPr>
                <a:t>秒かかっている</a:t>
              </a:r>
              <a:endParaRPr lang="ja-JP" altLang="en-US" sz="1600" dirty="0">
                <a:latin typeface="メイリオ" pitchFamily="50" charset="-128"/>
                <a:ea typeface="メイリオ" pitchFamily="50" charset="-128"/>
                <a:cs typeface="メイリオ" pitchFamily="50" charset="-128"/>
              </a:endParaRPr>
            </a:p>
          </p:txBody>
        </p:sp>
        <p:sp>
          <p:nvSpPr>
            <p:cNvPr id="10" name="四角形吹き出し 9"/>
            <p:cNvSpPr/>
            <p:nvPr/>
          </p:nvSpPr>
          <p:spPr>
            <a:xfrm>
              <a:off x="5214942" y="3449900"/>
              <a:ext cx="3000396" cy="525338"/>
            </a:xfrm>
            <a:prstGeom prst="wedgeRectCallout">
              <a:avLst>
                <a:gd name="adj1" fmla="val -71203"/>
                <a:gd name="adj2" fmla="val 450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dirty="0" err="1" smtClean="0">
                  <a:latin typeface="メイリオ" pitchFamily="50" charset="-128"/>
                  <a:ea typeface="メイリオ" pitchFamily="50" charset="-128"/>
                  <a:cs typeface="メイリオ" pitchFamily="50" charset="-128"/>
                </a:rPr>
                <a:t>getInfo</a:t>
              </a:r>
              <a:r>
                <a:rPr lang="en-US" altLang="ja-JP" sz="1600" dirty="0" smtClean="0">
                  <a:latin typeface="メイリオ" pitchFamily="50" charset="-128"/>
                  <a:ea typeface="メイリオ" pitchFamily="50" charset="-128"/>
                  <a:cs typeface="メイリオ" pitchFamily="50" charset="-128"/>
                </a:rPr>
                <a:t>()</a:t>
              </a:r>
              <a:r>
                <a:rPr lang="ja-JP" altLang="en-US" sz="1600" dirty="0" smtClean="0">
                  <a:latin typeface="メイリオ" pitchFamily="50" charset="-128"/>
                  <a:ea typeface="メイリオ" pitchFamily="50" charset="-128"/>
                  <a:cs typeface="メイリオ" pitchFamily="50" charset="-128"/>
                </a:rPr>
                <a:t>で</a:t>
              </a:r>
              <a:r>
                <a:rPr lang="en-US" altLang="ja-JP" sz="1600" dirty="0" smtClean="0">
                  <a:latin typeface="メイリオ" pitchFamily="50" charset="-128"/>
                  <a:ea typeface="メイリオ" pitchFamily="50" charset="-128"/>
                  <a:cs typeface="メイリオ" pitchFamily="50" charset="-128"/>
                </a:rPr>
                <a:t>22</a:t>
              </a:r>
              <a:r>
                <a:rPr lang="ja-JP" altLang="en-US" sz="1600" dirty="0" smtClean="0">
                  <a:latin typeface="メイリオ" pitchFamily="50" charset="-128"/>
                  <a:ea typeface="メイリオ" pitchFamily="50" charset="-128"/>
                  <a:cs typeface="メイリオ" pitchFamily="50" charset="-128"/>
                </a:rPr>
                <a:t>秒かかっている</a:t>
              </a:r>
              <a:endParaRPr lang="ja-JP" altLang="en-US" sz="1600" dirty="0">
                <a:latin typeface="メイリオ" pitchFamily="50" charset="-128"/>
                <a:ea typeface="メイリオ" pitchFamily="50" charset="-128"/>
                <a:cs typeface="メイリオ" pitchFamily="50" charset="-128"/>
              </a:endParaRPr>
            </a:p>
          </p:txBody>
        </p:sp>
        <p:sp>
          <p:nvSpPr>
            <p:cNvPr id="11" name="四角形吹き出し 10"/>
            <p:cNvSpPr/>
            <p:nvPr/>
          </p:nvSpPr>
          <p:spPr>
            <a:xfrm>
              <a:off x="142844" y="2903668"/>
              <a:ext cx="2286016" cy="500066"/>
            </a:xfrm>
            <a:prstGeom prst="wedgeRectCallout">
              <a:avLst>
                <a:gd name="adj1" fmla="val -5636"/>
                <a:gd name="adj2" fmla="val 1412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smtClean="0">
                  <a:latin typeface="メイリオ" pitchFamily="50" charset="-128"/>
                  <a:ea typeface="メイリオ" pitchFamily="50" charset="-128"/>
                  <a:cs typeface="メイリオ" pitchFamily="50" charset="-128"/>
                </a:rPr>
                <a:t>再帰呼び出しも含めて</a:t>
              </a:r>
              <a:r>
                <a:rPr lang="en-US" altLang="ja-JP" sz="1600" dirty="0" smtClean="0">
                  <a:latin typeface="メイリオ" pitchFamily="50" charset="-128"/>
                  <a:ea typeface="メイリオ" pitchFamily="50" charset="-128"/>
                  <a:cs typeface="メイリオ" pitchFamily="50" charset="-128"/>
                </a:rPr>
                <a:t>10 </a:t>
              </a:r>
              <a:r>
                <a:rPr lang="ja-JP" altLang="en-US" sz="1600" dirty="0" smtClean="0">
                  <a:latin typeface="メイリオ" pitchFamily="50" charset="-128"/>
                  <a:ea typeface="メイリオ" pitchFamily="50" charset="-128"/>
                  <a:cs typeface="メイリオ" pitchFamily="50" charset="-128"/>
                </a:rPr>
                <a:t>万回呼ばれている</a:t>
              </a:r>
              <a:endParaRPr lang="ja-JP" altLang="en-US" sz="1600" dirty="0">
                <a:latin typeface="メイリオ" pitchFamily="50" charset="-128"/>
                <a:ea typeface="メイリオ" pitchFamily="50" charset="-128"/>
                <a:cs typeface="メイリオ" pitchFamily="50" charset="-128"/>
              </a:endParaRPr>
            </a:p>
          </p:txBody>
        </p:sp>
      </p:grpSp>
    </p:spTree>
    <p:extLst>
      <p:ext uri="{BB962C8B-B14F-4D97-AF65-F5344CB8AC3E}">
        <p14:creationId xmlns="" xmlns:p14="http://schemas.microsoft.com/office/powerpoint/2010/main" val="1890745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最適化戦略を立てる</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3392108"/>
            <a:ext cx="8229600" cy="1251344"/>
          </a:xfrm>
        </p:spPr>
        <p:txBody>
          <a:bodyPr/>
          <a:lstStyle/>
          <a:p>
            <a:r>
              <a:rPr lang="en-US" altLang="ja-JP" sz="2400" dirty="0" err="1" smtClean="0">
                <a:latin typeface="メイリオ" pitchFamily="50" charset="-128"/>
                <a:ea typeface="メイリオ" pitchFamily="50" charset="-128"/>
                <a:cs typeface="メイリオ" pitchFamily="50" charset="-128"/>
              </a:rPr>
              <a:t>getInfo</a:t>
            </a:r>
            <a:r>
              <a:rPr lang="en-US" altLang="ja-JP" sz="2400" dirty="0" smtClean="0">
                <a:latin typeface="メイリオ" pitchFamily="50" charset="-128"/>
                <a:ea typeface="メイリオ" pitchFamily="50" charset="-128"/>
                <a:cs typeface="メイリオ" pitchFamily="50" charset="-128"/>
              </a:rPr>
              <a:t>() </a:t>
            </a:r>
            <a:r>
              <a:rPr lang="ja-JP" altLang="en-US" sz="2400" dirty="0" smtClean="0">
                <a:latin typeface="メイリオ" pitchFamily="50" charset="-128"/>
                <a:ea typeface="メイリオ" pitchFamily="50" charset="-128"/>
                <a:cs typeface="メイリオ" pitchFamily="50" charset="-128"/>
              </a:rPr>
              <a:t>の呼び出しを</a:t>
            </a:r>
            <a:r>
              <a:rPr lang="en-US" altLang="ja-JP" sz="2400" dirty="0" smtClean="0">
                <a:latin typeface="メイリオ" pitchFamily="50" charset="-128"/>
                <a:ea typeface="メイリオ" pitchFamily="50" charset="-128"/>
                <a:cs typeface="メイリオ" pitchFamily="50" charset="-128"/>
              </a:rPr>
              <a:t>1/10 </a:t>
            </a:r>
            <a:r>
              <a:rPr lang="ja-JP" altLang="en-US" sz="2400" dirty="0" smtClean="0">
                <a:latin typeface="メイリオ" pitchFamily="50" charset="-128"/>
                <a:ea typeface="メイリオ" pitchFamily="50" charset="-128"/>
                <a:cs typeface="メイリオ" pitchFamily="50" charset="-128"/>
              </a:rPr>
              <a:t>に減らすことができればこの部分は </a:t>
            </a:r>
            <a:r>
              <a:rPr lang="en-US" altLang="ja-JP" sz="2400" dirty="0" smtClean="0">
                <a:latin typeface="メイリオ" pitchFamily="50" charset="-128"/>
                <a:ea typeface="メイリオ" pitchFamily="50" charset="-128"/>
                <a:cs typeface="メイリオ" pitchFamily="50" charset="-128"/>
              </a:rPr>
              <a:t>2.2 </a:t>
            </a:r>
            <a:r>
              <a:rPr lang="ja-JP" altLang="en-US" sz="2400" dirty="0" smtClean="0">
                <a:latin typeface="メイリオ" pitchFamily="50" charset="-128"/>
                <a:ea typeface="メイリオ" pitchFamily="50" charset="-128"/>
                <a:cs typeface="メイリオ" pitchFamily="50" charset="-128"/>
              </a:rPr>
              <a:t>秒となる</a:t>
            </a:r>
            <a:endParaRPr lang="en-US" altLang="ja-JP" sz="2400" dirty="0" smtClean="0">
              <a:latin typeface="メイリオ" pitchFamily="50" charset="-128"/>
              <a:ea typeface="メイリオ" pitchFamily="50" charset="-128"/>
              <a:cs typeface="メイリオ" pitchFamily="50" charset="-128"/>
            </a:endParaRPr>
          </a:p>
          <a:p>
            <a:r>
              <a:rPr lang="ja-JP" altLang="en-US" sz="2400" dirty="0" smtClean="0">
                <a:latin typeface="メイリオ" pitchFamily="50" charset="-128"/>
                <a:ea typeface="メイリオ" pitchFamily="50" charset="-128"/>
                <a:cs typeface="メイリオ" pitchFamily="50" charset="-128"/>
              </a:rPr>
              <a:t>全体では </a:t>
            </a:r>
            <a:r>
              <a:rPr lang="en-US" altLang="ja-JP" sz="2400" dirty="0" smtClean="0">
                <a:latin typeface="メイリオ" pitchFamily="50" charset="-128"/>
                <a:ea typeface="メイリオ" pitchFamily="50" charset="-128"/>
                <a:cs typeface="メイリオ" pitchFamily="50" charset="-128"/>
              </a:rPr>
              <a:t>28 </a:t>
            </a:r>
            <a:r>
              <a:rPr lang="ja-JP" altLang="en-US" sz="2400" dirty="0" smtClean="0">
                <a:latin typeface="メイリオ" pitchFamily="50" charset="-128"/>
                <a:ea typeface="メイリオ" pitchFamily="50" charset="-128"/>
                <a:cs typeface="メイリオ" pitchFamily="50" charset="-128"/>
              </a:rPr>
              <a:t>秒→ </a:t>
            </a:r>
            <a:r>
              <a:rPr lang="en-US" altLang="ja-JP" sz="2400" dirty="0" smtClean="0">
                <a:latin typeface="メイリオ" pitchFamily="50" charset="-128"/>
                <a:ea typeface="メイリオ" pitchFamily="50" charset="-128"/>
                <a:cs typeface="メイリオ" pitchFamily="50" charset="-128"/>
              </a:rPr>
              <a:t>8.8</a:t>
            </a:r>
            <a:r>
              <a:rPr lang="ja-JP" altLang="en-US" sz="2400" dirty="0" smtClean="0">
                <a:latin typeface="メイリオ" pitchFamily="50" charset="-128"/>
                <a:ea typeface="メイリオ" pitchFamily="50" charset="-128"/>
                <a:cs typeface="メイリオ" pitchFamily="50" charset="-128"/>
              </a:rPr>
              <a:t>秒と</a:t>
            </a:r>
            <a:r>
              <a:rPr lang="ja-JP" altLang="en-US" sz="2400" dirty="0" smtClean="0">
                <a:latin typeface="メイリオ" pitchFamily="50" charset="-128"/>
                <a:ea typeface="メイリオ" pitchFamily="50" charset="-128"/>
                <a:cs typeface="メイリオ" pitchFamily="50" charset="-128"/>
              </a:rPr>
              <a:t>、</a:t>
            </a:r>
            <a:r>
              <a:rPr lang="en-US" altLang="ja-JP" sz="2400" dirty="0" smtClean="0">
                <a:latin typeface="メイリオ" pitchFamily="50" charset="-128"/>
                <a:ea typeface="メイリオ" pitchFamily="50" charset="-128"/>
                <a:cs typeface="メイリオ" pitchFamily="50" charset="-128"/>
              </a:rPr>
              <a:t>3.18</a:t>
            </a:r>
            <a:r>
              <a:rPr lang="ja-JP" altLang="en-US" sz="2400" dirty="0" smtClean="0">
                <a:latin typeface="メイリオ" pitchFamily="50" charset="-128"/>
                <a:ea typeface="メイリオ" pitchFamily="50" charset="-128"/>
                <a:cs typeface="メイリオ" pitchFamily="50" charset="-128"/>
              </a:rPr>
              <a:t>倍の</a:t>
            </a:r>
            <a:r>
              <a:rPr lang="ja-JP" altLang="en-US" sz="2400" dirty="0" smtClean="0">
                <a:latin typeface="メイリオ" pitchFamily="50" charset="-128"/>
                <a:ea typeface="メイリオ" pitchFamily="50" charset="-128"/>
                <a:cs typeface="メイリオ" pitchFamily="50" charset="-128"/>
              </a:rPr>
              <a:t>高速化</a:t>
            </a:r>
            <a:endParaRPr lang="en-US" altLang="ja-JP" sz="2400"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2014/08/29</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27</a:t>
            </a:fld>
            <a:endParaRPr lang="ja-JP" altLang="en-US">
              <a:latin typeface="メイリオ" pitchFamily="50" charset="-128"/>
              <a:ea typeface="メイリオ" pitchFamily="50" charset="-128"/>
              <a:cs typeface="メイリオ" pitchFamily="50" charset="-128"/>
            </a:endParaRPr>
          </a:p>
        </p:txBody>
      </p:sp>
      <p:pic>
        <p:nvPicPr>
          <p:cNvPr id="4098" name="Picture 2" descr="D:\chiyama\Documents\Research\CEDEC2014\chiyama\reducegetInfo.png"/>
          <p:cNvPicPr>
            <a:picLocks noChangeAspect="1" noChangeArrowheads="1"/>
          </p:cNvPicPr>
          <p:nvPr/>
        </p:nvPicPr>
        <p:blipFill>
          <a:blip r:embed="rId2"/>
          <a:stretch>
            <a:fillRect/>
          </a:stretch>
        </p:blipFill>
        <p:spPr bwMode="auto">
          <a:xfrm>
            <a:off x="2091271" y="820340"/>
            <a:ext cx="4961459" cy="2511696"/>
          </a:xfrm>
          <a:prstGeom prst="rect">
            <a:avLst/>
          </a:prstGeom>
          <a:noFill/>
        </p:spPr>
      </p:pic>
    </p:spTree>
    <p:extLst>
      <p:ext uri="{BB962C8B-B14F-4D97-AF65-F5344CB8AC3E}">
        <p14:creationId xmlns="" xmlns:p14="http://schemas.microsoft.com/office/powerpoint/2010/main" val="18907452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修正前後で比較する</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857239"/>
            <a:ext cx="8229600" cy="3680236"/>
          </a:xfrm>
        </p:spPr>
        <p:txBody>
          <a:bodyPr/>
          <a:lstStyle/>
          <a:p>
            <a:r>
              <a:rPr lang="ja-JP" altLang="en-US" sz="2800" dirty="0" smtClean="0">
                <a:latin typeface="メイリオ" pitchFamily="50" charset="-128"/>
                <a:ea typeface="メイリオ" pitchFamily="50" charset="-128"/>
                <a:cs typeface="メイリオ" pitchFamily="50" charset="-128"/>
              </a:rPr>
              <a:t>修正後もきちんとプロファイリングをおこなう</a:t>
            </a:r>
            <a:endParaRPr lang="en-US" altLang="ja-JP" sz="2800" dirty="0" smtClean="0">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効果が出ていれば成功</a:t>
            </a:r>
            <a:endParaRPr lang="en-US" altLang="ja-JP" sz="2800" dirty="0" smtClean="0">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ユーザーに対しても</a:t>
            </a:r>
            <a:r>
              <a:rPr lang="en-US" altLang="ja-JP" sz="2800" dirty="0" smtClean="0">
                <a:latin typeface="メイリオ" pitchFamily="50" charset="-128"/>
                <a:ea typeface="メイリオ" pitchFamily="50" charset="-128"/>
                <a:cs typeface="メイリオ" pitchFamily="50" charset="-128"/>
              </a:rPr>
              <a:t>”XX</a:t>
            </a:r>
            <a:r>
              <a:rPr lang="ja-JP" altLang="en-US" sz="2800" dirty="0" smtClean="0">
                <a:latin typeface="メイリオ" pitchFamily="50" charset="-128"/>
                <a:ea typeface="メイリオ" pitchFamily="50" charset="-128"/>
                <a:cs typeface="メイリオ" pitchFamily="50" charset="-128"/>
              </a:rPr>
              <a:t>倍速くなりましたよ</a:t>
            </a:r>
            <a:r>
              <a:rPr lang="en-US" altLang="ja-JP" sz="2800" dirty="0" smtClean="0">
                <a:latin typeface="メイリオ" pitchFamily="50" charset="-128"/>
                <a:ea typeface="メイリオ" pitchFamily="50" charset="-128"/>
                <a:cs typeface="メイリオ" pitchFamily="50" charset="-128"/>
              </a:rPr>
              <a:t>(</a:t>
            </a:r>
            <a:r>
              <a:rPr lang="ja-JP" altLang="en-US" sz="2800" dirty="0" smtClean="0">
                <a:latin typeface="メイリオ" pitchFamily="50" charset="-128"/>
                <a:ea typeface="メイリオ" pitchFamily="50" charset="-128"/>
                <a:cs typeface="メイリオ" pitchFamily="50" charset="-128"/>
              </a:rPr>
              <a:t>ﾄﾞﾔｧ</a:t>
            </a:r>
            <a:r>
              <a:rPr lang="en-US" altLang="ja-JP" sz="2800" dirty="0" smtClean="0">
                <a:latin typeface="メイリオ" pitchFamily="50" charset="-128"/>
                <a:ea typeface="メイリオ" pitchFamily="50" charset="-128"/>
                <a:cs typeface="メイリオ" pitchFamily="50" charset="-128"/>
              </a:rPr>
              <a:t>)”</a:t>
            </a:r>
            <a:r>
              <a:rPr lang="ja-JP" altLang="en-US" sz="2800" dirty="0" smtClean="0">
                <a:latin typeface="メイリオ" pitchFamily="50" charset="-128"/>
                <a:ea typeface="メイリオ" pitchFamily="50" charset="-128"/>
                <a:cs typeface="メイリオ" pitchFamily="50" charset="-128"/>
              </a:rPr>
              <a:t>と</a:t>
            </a:r>
            <a:r>
              <a:rPr lang="ja-JP" altLang="en-US" sz="2800" dirty="0" smtClean="0">
                <a:latin typeface="メイリオ" pitchFamily="50" charset="-128"/>
                <a:ea typeface="メイリオ" pitchFamily="50" charset="-128"/>
                <a:cs typeface="メイリオ" pitchFamily="50" charset="-128"/>
              </a:rPr>
              <a:t>言える</a:t>
            </a:r>
            <a:r>
              <a:rPr lang="ja-JP" altLang="en-US" sz="2800" b="1" dirty="0" smtClean="0">
                <a:solidFill>
                  <a:srgbClr val="FF0000"/>
                </a:solidFill>
                <a:latin typeface="メイリオ" pitchFamily="50" charset="-128"/>
                <a:ea typeface="メイリオ" pitchFamily="50" charset="-128"/>
                <a:cs typeface="メイリオ" pitchFamily="50" charset="-128"/>
              </a:rPr>
              <a:t>←これ、結構大事</a:t>
            </a:r>
            <a:endParaRPr lang="en-US" altLang="ja-JP" sz="2800" b="1" dirty="0" smtClean="0">
              <a:solidFill>
                <a:srgbClr val="FF0000"/>
              </a:solidFill>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効果が出ていなかったら単なるおまじないを唱えただけなので</a:t>
            </a:r>
            <a:r>
              <a:rPr lang="ja-JP" altLang="en-US" sz="2800" dirty="0" smtClean="0">
                <a:latin typeface="メイリオ" pitchFamily="50" charset="-128"/>
                <a:ea typeface="メイリオ" pitchFamily="50" charset="-128"/>
                <a:cs typeface="メイリオ" pitchFamily="50" charset="-128"/>
              </a:rPr>
              <a:t>失敗</a:t>
            </a:r>
            <a:endParaRPr lang="en-US" altLang="ja-JP" sz="2800"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2014/08/29</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28</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sz="4000" dirty="0" smtClean="0">
                <a:solidFill>
                  <a:schemeClr val="tx1"/>
                </a:solidFill>
                <a:latin typeface="メイリオ" pitchFamily="50" charset="-128"/>
                <a:ea typeface="メイリオ" pitchFamily="50" charset="-128"/>
                <a:cs typeface="メイリオ" pitchFamily="50" charset="-128"/>
              </a:rPr>
              <a:t>ボトルネックの傾向</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857239"/>
            <a:ext cx="8229600" cy="3680236"/>
          </a:xfrm>
        </p:spPr>
        <p:txBody>
          <a:bodyPr/>
          <a:lstStyle/>
          <a:p>
            <a:r>
              <a:rPr lang="ja-JP" altLang="en-US" sz="2800" dirty="0" smtClean="0">
                <a:latin typeface="メイリオ" pitchFamily="50" charset="-128"/>
                <a:ea typeface="メイリオ" pitchFamily="50" charset="-128"/>
                <a:cs typeface="メイリオ" pitchFamily="50" charset="-128"/>
              </a:rPr>
              <a:t>ボトルネックは</a:t>
            </a:r>
            <a:r>
              <a:rPr lang="ja-JP" altLang="en-US" sz="2800" dirty="0" smtClean="0">
                <a:latin typeface="メイリオ" pitchFamily="50" charset="-128"/>
                <a:ea typeface="メイリオ" pitchFamily="50" charset="-128"/>
                <a:cs typeface="メイリオ" pitchFamily="50" charset="-128"/>
              </a:rPr>
              <a:t>以下の傾向がある</a:t>
            </a:r>
          </a:p>
          <a:p>
            <a:pPr lvl="1"/>
            <a:r>
              <a:rPr lang="ja-JP" altLang="en-US" sz="2400" dirty="0" smtClean="0">
                <a:latin typeface="メイリオ" pitchFamily="50" charset="-128"/>
                <a:ea typeface="メイリオ" pitchFamily="50" charset="-128"/>
                <a:cs typeface="メイリオ" pitchFamily="50" charset="-128"/>
              </a:rPr>
              <a:t>一回の呼び出しに時間がかかっている</a:t>
            </a:r>
          </a:p>
          <a:p>
            <a:pPr lvl="1"/>
            <a:r>
              <a:rPr lang="ja-JP" altLang="en-US" sz="2400" dirty="0" smtClean="0">
                <a:latin typeface="メイリオ" pitchFamily="50" charset="-128"/>
                <a:ea typeface="メイリオ" pitchFamily="50" charset="-128"/>
                <a:cs typeface="メイリオ" pitchFamily="50" charset="-128"/>
              </a:rPr>
              <a:t>一回の呼び出しは大したコストではないが、大量に呼び出されている</a:t>
            </a:r>
            <a:endParaRPr lang="en-US" altLang="ja-JP" sz="2400" dirty="0" smtClean="0">
              <a:latin typeface="メイリオ" pitchFamily="50" charset="-128"/>
              <a:ea typeface="メイリオ" pitchFamily="50" charset="-128"/>
              <a:cs typeface="メイリオ" pitchFamily="50" charset="-128"/>
            </a:endParaRPr>
          </a:p>
          <a:p>
            <a:pPr lvl="1"/>
            <a:r>
              <a:rPr lang="ja-JP" altLang="en-US" sz="2400" dirty="0" smtClean="0">
                <a:latin typeface="メイリオ" pitchFamily="50" charset="-128"/>
                <a:ea typeface="メイリオ" pitchFamily="50" charset="-128"/>
                <a:cs typeface="メイリオ" pitchFamily="50" charset="-128"/>
              </a:rPr>
              <a:t>ディスクやネットワークの </a:t>
            </a:r>
            <a:r>
              <a:rPr lang="en-US" altLang="ja-JP" sz="2400" dirty="0" smtClean="0">
                <a:latin typeface="メイリオ" pitchFamily="50" charset="-128"/>
                <a:ea typeface="メイリオ" pitchFamily="50" charset="-128"/>
                <a:cs typeface="メイリオ" pitchFamily="50" charset="-128"/>
              </a:rPr>
              <a:t>I/O</a:t>
            </a:r>
            <a:endParaRPr lang="ja-JP" altLang="en-US" sz="2400" dirty="0" smtClean="0">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こういった部分を見つけて、優先的に最適化を行っていくことが大事</a:t>
            </a:r>
            <a:endParaRPr lang="en-US" altLang="ja-JP" sz="2800"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2014/08/29</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29</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sz="4000" dirty="0" smtClean="0">
                <a:solidFill>
                  <a:schemeClr val="tx1"/>
                </a:solidFill>
                <a:latin typeface="メイリオ" pitchFamily="50" charset="-128"/>
                <a:ea typeface="メイリオ" pitchFamily="50" charset="-128"/>
                <a:cs typeface="メイリオ" pitchFamily="50" charset="-128"/>
              </a:rPr>
              <a:t>資料は丸</a:t>
            </a:r>
            <a:r>
              <a:rPr lang="ja-JP" altLang="en-US" sz="4000" dirty="0" err="1" smtClean="0">
                <a:solidFill>
                  <a:schemeClr val="tx1"/>
                </a:solidFill>
                <a:latin typeface="メイリオ" pitchFamily="50" charset="-128"/>
                <a:ea typeface="メイリオ" pitchFamily="50" charset="-128"/>
                <a:cs typeface="メイリオ" pitchFamily="50" charset="-128"/>
              </a:rPr>
              <a:t>っと</a:t>
            </a:r>
            <a:r>
              <a:rPr lang="ja-JP" altLang="en-US" sz="4000" dirty="0" smtClean="0">
                <a:solidFill>
                  <a:schemeClr val="tx1"/>
                </a:solidFill>
                <a:latin typeface="メイリオ" pitchFamily="50" charset="-128"/>
                <a:ea typeface="メイリオ" pitchFamily="50" charset="-128"/>
                <a:cs typeface="メイリオ" pitchFamily="50" charset="-128"/>
              </a:rPr>
              <a:t>全て公開中</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nchor="ctr"/>
          <a:lstStyle/>
          <a:p>
            <a:pPr algn="ctr">
              <a:buNone/>
            </a:pPr>
            <a:r>
              <a:rPr lang="ja-JP" altLang="en-US" dirty="0" smtClean="0"/>
              <a:t>今年、スライドを撮影する人多くないですか</a:t>
            </a:r>
            <a:r>
              <a:rPr lang="en-US" altLang="ja-JP" dirty="0" smtClean="0"/>
              <a:t>?</a:t>
            </a:r>
          </a:p>
          <a:p>
            <a:pPr algn="ctr">
              <a:buNone/>
            </a:pPr>
            <a:r>
              <a:rPr lang="ja-JP" altLang="en-US" sz="4000" dirty="0" smtClean="0">
                <a:solidFill>
                  <a:srgbClr val="FF0000"/>
                </a:solidFill>
              </a:rPr>
              <a:t>そんなあなたに</a:t>
            </a:r>
            <a:r>
              <a:rPr lang="en-US" altLang="ja-JP" sz="4000" dirty="0" smtClean="0">
                <a:solidFill>
                  <a:srgbClr val="FF0000"/>
                </a:solidFill>
              </a:rPr>
              <a:t>!!</a:t>
            </a:r>
          </a:p>
          <a:p>
            <a:pPr algn="ctr">
              <a:buNone/>
            </a:pPr>
            <a:endParaRPr lang="en-US" altLang="ja-JP" sz="2000" dirty="0" smtClean="0">
              <a:solidFill>
                <a:srgbClr val="FF0000"/>
              </a:solidFill>
            </a:endParaRPr>
          </a:p>
          <a:p>
            <a:pPr algn="ctr">
              <a:buNone/>
            </a:pPr>
            <a:r>
              <a:rPr lang="en-US" altLang="ja-JP" dirty="0" err="1" smtClean="0"/>
              <a:t>GitHub</a:t>
            </a:r>
            <a:r>
              <a:rPr lang="ja-JP" altLang="en-US" dirty="0" smtClean="0"/>
              <a:t> </a:t>
            </a:r>
            <a:r>
              <a:rPr lang="ja-JP" altLang="en-US" dirty="0" err="1" smtClean="0"/>
              <a:t>にて</a:t>
            </a:r>
            <a:r>
              <a:rPr lang="ja-JP" altLang="en-US" dirty="0" smtClean="0"/>
              <a:t>資料を丸</a:t>
            </a:r>
            <a:r>
              <a:rPr lang="ja-JP" altLang="en-US" dirty="0" err="1" smtClean="0"/>
              <a:t>っと</a:t>
            </a:r>
            <a:r>
              <a:rPr lang="ja-JP" altLang="en-US" dirty="0" smtClean="0"/>
              <a:t>公開中です</a:t>
            </a:r>
            <a:endParaRPr lang="en-US" altLang="ja-JP" dirty="0" smtClean="0"/>
          </a:p>
          <a:p>
            <a:pPr algn="ctr">
              <a:buNone/>
            </a:pPr>
            <a:r>
              <a:rPr lang="en-US" altLang="ja-JP" dirty="0" smtClean="0"/>
              <a:t>https://github.com/JCGS/CEDEC2014</a:t>
            </a:r>
            <a:endParaRPr lang="en-US" altLang="ja-JP" dirty="0" smtClean="0"/>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3</a:t>
            </a:fld>
            <a:endParaRPr lang="ja-JP" altLang="en-US" dirty="0">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sz="4000" dirty="0" smtClean="0">
                <a:solidFill>
                  <a:schemeClr val="tx1"/>
                </a:solidFill>
                <a:latin typeface="メイリオ" pitchFamily="50" charset="-128"/>
                <a:ea typeface="メイリオ" pitchFamily="50" charset="-128"/>
                <a:cs typeface="メイリオ" pitchFamily="50" charset="-128"/>
              </a:rPr>
              <a:t>環境によるボトルネックの変化</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2014/08/29</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30</a:t>
            </a:fld>
            <a:endParaRPr lang="ja-JP" altLang="en-US">
              <a:latin typeface="メイリオ" pitchFamily="50" charset="-128"/>
              <a:ea typeface="メイリオ" pitchFamily="50" charset="-128"/>
              <a:cs typeface="メイリオ" pitchFamily="50" charset="-128"/>
            </a:endParaRPr>
          </a:p>
        </p:txBody>
      </p:sp>
      <p:sp>
        <p:nvSpPr>
          <p:cNvPr id="8" name="コンテンツ プレースホルダー 2"/>
          <p:cNvSpPr txBox="1">
            <a:spLocks/>
          </p:cNvSpPr>
          <p:nvPr/>
        </p:nvSpPr>
        <p:spPr bwMode="auto">
          <a:xfrm>
            <a:off x="1371592" y="3795721"/>
            <a:ext cx="6400816" cy="91916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1" lang="ja-JP" altLang="en-US" sz="24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ボトルネックは、環境によっても変化する</a:t>
            </a:r>
            <a:endParaRPr lang="en-US" altLang="ja-JP" sz="2400" dirty="0" smtClean="0">
              <a:latin typeface="メイリオ" pitchFamily="50" charset="-128"/>
              <a:ea typeface="メイリオ" pitchFamily="50" charset="-128"/>
              <a:cs typeface="メイリオ" pitchFamily="50" charset="-128"/>
            </a:endParaRP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1" lang="ja-JP" altLang="en-US" sz="24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実際の環境できちんと計測することが大事</a:t>
            </a:r>
            <a:endParaRPr kumimoji="1" lang="en-US" altLang="ja-JP" sz="24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pic>
        <p:nvPicPr>
          <p:cNvPr id="3074" name="Picture 2" descr="D:\chiyama\Documents\Research\CEDEC2014\chiyama\BottleneckComparison.png"/>
          <p:cNvPicPr>
            <a:picLocks noChangeAspect="1" noChangeArrowheads="1"/>
          </p:cNvPicPr>
          <p:nvPr/>
        </p:nvPicPr>
        <p:blipFill>
          <a:blip r:embed="rId2"/>
          <a:srcRect/>
          <a:stretch>
            <a:fillRect/>
          </a:stretch>
        </p:blipFill>
        <p:spPr bwMode="auto">
          <a:xfrm>
            <a:off x="2152650" y="947746"/>
            <a:ext cx="4838700" cy="2767012"/>
          </a:xfrm>
          <a:prstGeom prst="rect">
            <a:avLst/>
          </a:prstGeom>
          <a:noFill/>
        </p:spPr>
      </p:pic>
    </p:spTree>
    <p:extLst>
      <p:ext uri="{BB962C8B-B14F-4D97-AF65-F5344CB8AC3E}">
        <p14:creationId xmlns="" xmlns:p14="http://schemas.microsoft.com/office/powerpoint/2010/main" val="1890745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注意</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857239"/>
            <a:ext cx="8229600" cy="3680236"/>
          </a:xfrm>
        </p:spPr>
        <p:txBody>
          <a:bodyPr anchor="ctr"/>
          <a:lstStyle/>
          <a:p>
            <a:pPr algn="ctr">
              <a:buNone/>
            </a:pPr>
            <a:r>
              <a:rPr lang="ja-JP" altLang="en-US" b="1" dirty="0" smtClean="0">
                <a:latin typeface="メイリオ" pitchFamily="50" charset="-128"/>
                <a:ea typeface="メイリオ" pitchFamily="50" charset="-128"/>
                <a:cs typeface="メイリオ" pitchFamily="50" charset="-128"/>
              </a:rPr>
              <a:t>コードをこねくり回す前に</a:t>
            </a:r>
            <a:endParaRPr lang="en-US" altLang="ja-JP" b="1" dirty="0" smtClean="0">
              <a:latin typeface="メイリオ" pitchFamily="50" charset="-128"/>
              <a:ea typeface="メイリオ" pitchFamily="50" charset="-128"/>
              <a:cs typeface="メイリオ" pitchFamily="50" charset="-128"/>
            </a:endParaRPr>
          </a:p>
          <a:p>
            <a:pPr algn="ctr">
              <a:buNone/>
            </a:pPr>
            <a:r>
              <a:rPr lang="ja-JP" altLang="en-US" b="1" dirty="0" smtClean="0">
                <a:latin typeface="メイリオ" pitchFamily="50" charset="-128"/>
                <a:ea typeface="メイリオ" pitchFamily="50" charset="-128"/>
                <a:cs typeface="メイリオ" pitchFamily="50" charset="-128"/>
              </a:rPr>
              <a:t>アルゴリズムはきちんと精査しましょう</a:t>
            </a:r>
            <a:endParaRPr lang="en-US" altLang="ja-JP" b="1"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2014/08/29</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31</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プロファイラログ</a:t>
            </a:r>
            <a:r>
              <a:rPr kumimoji="1" lang="ja-JP" altLang="en-US" sz="4000" dirty="0" smtClean="0">
                <a:solidFill>
                  <a:schemeClr val="tx1"/>
                </a:solidFill>
                <a:latin typeface="メイリオ" pitchFamily="50" charset="-128"/>
                <a:ea typeface="メイリオ" pitchFamily="50" charset="-128"/>
                <a:cs typeface="メイリオ" pitchFamily="50" charset="-128"/>
              </a:rPr>
              <a:t>確認ツール</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32</a:t>
            </a:fld>
            <a:endParaRPr lang="ja-JP" altLang="en-US">
              <a:latin typeface="メイリオ" pitchFamily="50" charset="-128"/>
              <a:ea typeface="メイリオ" pitchFamily="50" charset="-128"/>
              <a:cs typeface="メイリオ" pitchFamily="50" charset="-128"/>
            </a:endParaRPr>
          </a:p>
        </p:txBody>
      </p:sp>
      <p:pic>
        <p:nvPicPr>
          <p:cNvPr id="1027" name="Picture 3" descr="D:\chiyama\Documents\Research\CEDEC2014\chiyama\RunSnakeRun.png"/>
          <p:cNvPicPr>
            <a:picLocks noChangeAspect="1" noChangeArrowheads="1"/>
          </p:cNvPicPr>
          <p:nvPr/>
        </p:nvPicPr>
        <p:blipFill>
          <a:blip r:embed="rId2"/>
          <a:srcRect/>
          <a:stretch>
            <a:fillRect/>
          </a:stretch>
        </p:blipFill>
        <p:spPr bwMode="auto">
          <a:xfrm>
            <a:off x="2165342" y="785800"/>
            <a:ext cx="4813316" cy="3392299"/>
          </a:xfrm>
          <a:prstGeom prst="rect">
            <a:avLst/>
          </a:prstGeom>
          <a:noFill/>
        </p:spPr>
      </p:pic>
      <p:sp>
        <p:nvSpPr>
          <p:cNvPr id="7" name="コンテンツ プレースホルダー 2"/>
          <p:cNvSpPr>
            <a:spLocks noGrp="1"/>
          </p:cNvSpPr>
          <p:nvPr>
            <p:ph idx="1"/>
          </p:nvPr>
        </p:nvSpPr>
        <p:spPr>
          <a:xfrm>
            <a:off x="457200" y="4143386"/>
            <a:ext cx="8229600" cy="536965"/>
          </a:xfrm>
        </p:spPr>
        <p:txBody>
          <a:bodyPr/>
          <a:lstStyle/>
          <a:p>
            <a:pPr algn="ctr">
              <a:buNone/>
            </a:pPr>
            <a:r>
              <a:rPr lang="en-US" altLang="ja-JP" sz="2800" dirty="0" smtClean="0">
                <a:latin typeface="メイリオ" pitchFamily="50" charset="-128"/>
                <a:ea typeface="メイリオ" pitchFamily="50" charset="-128"/>
                <a:cs typeface="メイリオ" pitchFamily="50" charset="-128"/>
              </a:rPr>
              <a:t>Run Snake Run</a:t>
            </a:r>
            <a:endParaRPr lang="en-US" altLang="ja-JP" sz="2800" dirty="0" smtClean="0">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en-US" altLang="ja-JP" sz="4000" dirty="0" smtClean="0">
                <a:solidFill>
                  <a:schemeClr val="tx1"/>
                </a:solidFill>
                <a:latin typeface="メイリオ" pitchFamily="50" charset="-128"/>
                <a:ea typeface="メイリオ" pitchFamily="50" charset="-128"/>
                <a:cs typeface="メイリオ" pitchFamily="50" charset="-128"/>
              </a:rPr>
              <a:t>Tips</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857239"/>
            <a:ext cx="8229600" cy="3680236"/>
          </a:xfrm>
        </p:spPr>
        <p:txBody>
          <a:bodyPr anchor="ctr"/>
          <a:lstStyle/>
          <a:p>
            <a:r>
              <a:rPr lang="ja-JP" altLang="en-US" sz="2800" dirty="0" smtClean="0">
                <a:latin typeface="メイリオ" pitchFamily="50" charset="-128"/>
                <a:ea typeface="メイリオ" pitchFamily="50" charset="-128"/>
                <a:cs typeface="メイリオ" pitchFamily="50" charset="-128"/>
              </a:rPr>
              <a:t>プロファイラとデバッガを一緒に使うとエラーになるので注意</a:t>
            </a:r>
            <a:endParaRPr lang="en-US" altLang="ja-JP" sz="2800" dirty="0" smtClean="0">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最初、何が起こっているのかわからなかった</a:t>
            </a:r>
            <a:endParaRPr lang="en-US" altLang="ja-JP" sz="2800" dirty="0" smtClean="0">
              <a:latin typeface="メイリオ" pitchFamily="50" charset="-128"/>
              <a:ea typeface="メイリオ" pitchFamily="50" charset="-128"/>
              <a:cs typeface="メイリオ" pitchFamily="50" charset="-128"/>
            </a:endParaRPr>
          </a:p>
          <a:p>
            <a:pPr>
              <a:buNone/>
            </a:pPr>
            <a:endParaRPr lang="en-US" altLang="ja-JP" sz="2000" dirty="0" smtClean="0">
              <a:latin typeface="メイリオ" pitchFamily="50" charset="-128"/>
              <a:ea typeface="メイリオ" pitchFamily="50" charset="-128"/>
              <a:cs typeface="メイリオ" pitchFamily="50" charset="-128"/>
            </a:endParaRPr>
          </a:p>
          <a:p>
            <a:pPr algn="ctr">
              <a:buNone/>
            </a:pPr>
            <a:r>
              <a:rPr lang="ja-JP" altLang="en-US" sz="4000" dirty="0" smtClean="0">
                <a:solidFill>
                  <a:srgbClr val="FF0000"/>
                </a:solidFill>
                <a:latin typeface="メイリオ" pitchFamily="50" charset="-128"/>
                <a:ea typeface="メイリオ" pitchFamily="50" charset="-128"/>
                <a:cs typeface="メイリオ" pitchFamily="50" charset="-128"/>
              </a:rPr>
              <a:t>混ぜる</a:t>
            </a:r>
            <a:r>
              <a:rPr lang="ja-JP" altLang="en-US" sz="4000" dirty="0" err="1" smtClean="0">
                <a:solidFill>
                  <a:srgbClr val="FF0000"/>
                </a:solidFill>
                <a:latin typeface="メイリオ" pitchFamily="50" charset="-128"/>
                <a:ea typeface="メイリオ" pitchFamily="50" charset="-128"/>
                <a:cs typeface="メイリオ" pitchFamily="50" charset="-128"/>
              </a:rPr>
              <a:t>な</a:t>
            </a:r>
            <a:r>
              <a:rPr lang="ja-JP" altLang="en-US" sz="4000" dirty="0" smtClean="0">
                <a:solidFill>
                  <a:srgbClr val="FF0000"/>
                </a:solidFill>
                <a:latin typeface="メイリオ" pitchFamily="50" charset="-128"/>
                <a:ea typeface="メイリオ" pitchFamily="50" charset="-128"/>
                <a:cs typeface="メイリオ" pitchFamily="50" charset="-128"/>
              </a:rPr>
              <a:t>危険</a:t>
            </a:r>
            <a:endParaRPr lang="en-US" altLang="ja-JP" sz="4000" dirty="0" smtClean="0">
              <a:solidFill>
                <a:srgbClr val="FF0000"/>
              </a:solidFill>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33</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以上、三つ</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1835939" y="942977"/>
            <a:ext cx="5472122" cy="3594497"/>
          </a:xfrm>
        </p:spPr>
        <p:txBody>
          <a:bodyPr anchor="ctr"/>
          <a:lstStyle/>
          <a:p>
            <a:r>
              <a:rPr kumimoji="1" lang="ja-JP" altLang="en-US" sz="4800" dirty="0" smtClean="0">
                <a:latin typeface="メイリオ" pitchFamily="50" charset="-128"/>
                <a:ea typeface="メイリオ" pitchFamily="50" charset="-128"/>
                <a:cs typeface="メイリオ" pitchFamily="50" charset="-128"/>
              </a:rPr>
              <a:t>コード品質の維持</a:t>
            </a:r>
            <a:endParaRPr kumimoji="1" lang="en-US" altLang="ja-JP" sz="4800" dirty="0" smtClean="0">
              <a:latin typeface="メイリオ" pitchFamily="50" charset="-128"/>
              <a:ea typeface="メイリオ" pitchFamily="50" charset="-128"/>
              <a:cs typeface="メイリオ" pitchFamily="50" charset="-128"/>
            </a:endParaRPr>
          </a:p>
          <a:p>
            <a:r>
              <a:rPr lang="ja-JP" altLang="en-US" sz="4800" dirty="0" smtClean="0">
                <a:latin typeface="メイリオ" pitchFamily="50" charset="-128"/>
                <a:ea typeface="メイリオ" pitchFamily="50" charset="-128"/>
                <a:cs typeface="メイリオ" pitchFamily="50" charset="-128"/>
              </a:rPr>
              <a:t>デバッグ</a:t>
            </a:r>
            <a:endParaRPr lang="en-US" altLang="ja-JP" sz="4800" dirty="0" smtClean="0">
              <a:latin typeface="メイリオ" pitchFamily="50" charset="-128"/>
              <a:ea typeface="メイリオ" pitchFamily="50" charset="-128"/>
              <a:cs typeface="メイリオ" pitchFamily="50" charset="-128"/>
            </a:endParaRPr>
          </a:p>
          <a:p>
            <a:r>
              <a:rPr kumimoji="1" lang="ja-JP" altLang="en-US" sz="4800" dirty="0" smtClean="0">
                <a:latin typeface="メイリオ" pitchFamily="50" charset="-128"/>
                <a:ea typeface="メイリオ" pitchFamily="50" charset="-128"/>
                <a:cs typeface="メイリオ" pitchFamily="50" charset="-128"/>
              </a:rPr>
              <a:t>処理の最適化</a:t>
            </a:r>
            <a:endParaRPr kumimoji="1" lang="ja-JP" altLang="en-US" sz="4800"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2014/08/31</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34</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ご静聴ありがとうございました</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nchor="ctr"/>
          <a:lstStyle/>
          <a:p>
            <a:pPr algn="ctr">
              <a:buNone/>
            </a:pPr>
            <a:r>
              <a:rPr kumimoji="1" lang="en-US" altLang="ja-JP" sz="6000" dirty="0" smtClean="0">
                <a:latin typeface="メイリオ" pitchFamily="50" charset="-128"/>
                <a:ea typeface="メイリオ" pitchFamily="50" charset="-128"/>
                <a:cs typeface="メイリオ" pitchFamily="50" charset="-128"/>
              </a:rPr>
              <a:t>Q&amp;A</a:t>
            </a:r>
            <a:endParaRPr kumimoji="1" lang="ja-JP" altLang="en-US" sz="6000"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35</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効率よくコードを書くためのキモ</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1835939" y="942977"/>
            <a:ext cx="5472122" cy="3594497"/>
          </a:xfrm>
        </p:spPr>
        <p:txBody>
          <a:bodyPr anchor="ctr"/>
          <a:lstStyle/>
          <a:p>
            <a:r>
              <a:rPr kumimoji="1" lang="ja-JP" altLang="en-US" sz="4800" dirty="0" smtClean="0">
                <a:latin typeface="メイリオ" pitchFamily="50" charset="-128"/>
                <a:ea typeface="メイリオ" pitchFamily="50" charset="-128"/>
                <a:cs typeface="メイリオ" pitchFamily="50" charset="-128"/>
              </a:rPr>
              <a:t>コード品質の維持</a:t>
            </a:r>
            <a:endParaRPr kumimoji="1" lang="en-US" altLang="ja-JP" sz="4800" dirty="0" smtClean="0">
              <a:latin typeface="メイリオ" pitchFamily="50" charset="-128"/>
              <a:ea typeface="メイリオ" pitchFamily="50" charset="-128"/>
              <a:cs typeface="メイリオ" pitchFamily="50" charset="-128"/>
            </a:endParaRPr>
          </a:p>
          <a:p>
            <a:r>
              <a:rPr lang="ja-JP" altLang="en-US" sz="4800" dirty="0" smtClean="0">
                <a:latin typeface="メイリオ" pitchFamily="50" charset="-128"/>
                <a:ea typeface="メイリオ" pitchFamily="50" charset="-128"/>
                <a:cs typeface="メイリオ" pitchFamily="50" charset="-128"/>
              </a:rPr>
              <a:t>デバッグ</a:t>
            </a:r>
            <a:endParaRPr lang="en-US" altLang="ja-JP" sz="4800" dirty="0" smtClean="0">
              <a:latin typeface="メイリオ" pitchFamily="50" charset="-128"/>
              <a:ea typeface="メイリオ" pitchFamily="50" charset="-128"/>
              <a:cs typeface="メイリオ" pitchFamily="50" charset="-128"/>
            </a:endParaRPr>
          </a:p>
          <a:p>
            <a:r>
              <a:rPr kumimoji="1" lang="ja-JP" altLang="en-US" sz="4800" dirty="0" smtClean="0">
                <a:latin typeface="メイリオ" pitchFamily="50" charset="-128"/>
                <a:ea typeface="メイリオ" pitchFamily="50" charset="-128"/>
                <a:cs typeface="メイリオ" pitchFamily="50" charset="-128"/>
              </a:rPr>
              <a:t>処理の最適化</a:t>
            </a:r>
            <a:endParaRPr kumimoji="1" lang="ja-JP" altLang="en-US" sz="4800"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2014/08/31</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4</a:t>
            </a:fld>
            <a:endParaRPr lang="ja-JP" altLang="en-US" dirty="0">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効率よくコードを書くためのキモ</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1835939" y="942977"/>
            <a:ext cx="5472122" cy="3594497"/>
          </a:xfrm>
        </p:spPr>
        <p:txBody>
          <a:bodyPr anchor="ctr"/>
          <a:lstStyle/>
          <a:p>
            <a:r>
              <a:rPr kumimoji="1" lang="ja-JP" altLang="en-US" sz="4800" dirty="0" smtClean="0">
                <a:latin typeface="メイリオ" pitchFamily="50" charset="-128"/>
                <a:ea typeface="メイリオ" pitchFamily="50" charset="-128"/>
                <a:cs typeface="メイリオ" pitchFamily="50" charset="-128"/>
              </a:rPr>
              <a:t>コード品質の維持</a:t>
            </a:r>
            <a:endParaRPr kumimoji="1" lang="en-US" altLang="ja-JP" sz="4800" dirty="0" smtClean="0">
              <a:latin typeface="メイリオ" pitchFamily="50" charset="-128"/>
              <a:ea typeface="メイリオ" pitchFamily="50" charset="-128"/>
              <a:cs typeface="メイリオ" pitchFamily="50" charset="-128"/>
            </a:endParaRPr>
          </a:p>
          <a:p>
            <a:r>
              <a:rPr lang="ja-JP" altLang="en-US" sz="4800" dirty="0" smtClean="0">
                <a:solidFill>
                  <a:schemeClr val="bg1">
                    <a:lumMod val="75000"/>
                  </a:schemeClr>
                </a:solidFill>
                <a:latin typeface="メイリオ" pitchFamily="50" charset="-128"/>
                <a:ea typeface="メイリオ" pitchFamily="50" charset="-128"/>
                <a:cs typeface="メイリオ" pitchFamily="50" charset="-128"/>
              </a:rPr>
              <a:t>デバッグ</a:t>
            </a:r>
            <a:endParaRPr lang="en-US" altLang="ja-JP" sz="4800" dirty="0" smtClean="0">
              <a:solidFill>
                <a:schemeClr val="bg1">
                  <a:lumMod val="75000"/>
                </a:schemeClr>
              </a:solidFill>
              <a:latin typeface="メイリオ" pitchFamily="50" charset="-128"/>
              <a:ea typeface="メイリオ" pitchFamily="50" charset="-128"/>
              <a:cs typeface="メイリオ" pitchFamily="50" charset="-128"/>
            </a:endParaRPr>
          </a:p>
          <a:p>
            <a:r>
              <a:rPr kumimoji="1" lang="ja-JP" altLang="en-US" sz="4800" dirty="0" smtClean="0">
                <a:solidFill>
                  <a:schemeClr val="bg1">
                    <a:lumMod val="75000"/>
                  </a:schemeClr>
                </a:solidFill>
                <a:latin typeface="メイリオ" pitchFamily="50" charset="-128"/>
                <a:ea typeface="メイリオ" pitchFamily="50" charset="-128"/>
                <a:cs typeface="メイリオ" pitchFamily="50" charset="-128"/>
              </a:rPr>
              <a:t>処理の最適化</a:t>
            </a:r>
            <a:endParaRPr kumimoji="1" lang="ja-JP" altLang="en-US" sz="4800" dirty="0">
              <a:solidFill>
                <a:schemeClr val="bg1">
                  <a:lumMod val="75000"/>
                </a:schemeClr>
              </a:solidFill>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2014/08/31</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5</a:t>
            </a:fld>
            <a:endParaRPr lang="ja-JP" altLang="en-US" dirty="0">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データコンバートあるある</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lstStyle/>
          <a:p>
            <a:r>
              <a:rPr kumimoji="1" lang="ja-JP" altLang="en-US" dirty="0" smtClean="0">
                <a:latin typeface="メイリオ" pitchFamily="50" charset="-128"/>
                <a:ea typeface="メイリオ" pitchFamily="50" charset="-128"/>
                <a:cs typeface="メイリオ" pitchFamily="50" charset="-128"/>
              </a:rPr>
              <a:t>テクスチャのパスをかきかえる</a:t>
            </a:r>
            <a:endParaRPr kumimoji="1"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キャッシュのパスをかきかえる</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レンダリング先を指定する</a:t>
            </a:r>
            <a:endParaRPr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やっていることは同じ</a:t>
            </a:r>
            <a:r>
              <a:rPr kumimoji="1" lang="en-US" altLang="ja-JP" dirty="0" smtClean="0">
                <a:latin typeface="メイリオ" pitchFamily="50" charset="-128"/>
                <a:ea typeface="メイリオ" pitchFamily="50" charset="-128"/>
                <a:cs typeface="メイリオ" pitchFamily="50" charset="-128"/>
              </a:rPr>
              <a:t>”</a:t>
            </a:r>
            <a:r>
              <a:rPr kumimoji="1" lang="ja-JP" altLang="en-US" dirty="0" smtClean="0">
                <a:latin typeface="メイリオ" pitchFamily="50" charset="-128"/>
                <a:ea typeface="メイリオ" pitchFamily="50" charset="-128"/>
                <a:cs typeface="メイリオ" pitchFamily="50" charset="-128"/>
              </a:rPr>
              <a:t>パスの設定をする</a:t>
            </a:r>
            <a:r>
              <a:rPr kumimoji="1" lang="en-US" altLang="ja-JP" dirty="0" smtClean="0">
                <a:latin typeface="メイリオ" pitchFamily="50" charset="-128"/>
                <a:ea typeface="メイリオ" pitchFamily="50" charset="-128"/>
                <a:cs typeface="メイリオ" pitchFamily="50" charset="-128"/>
              </a:rPr>
              <a:t>”</a:t>
            </a:r>
          </a:p>
          <a:p>
            <a:r>
              <a:rPr kumimoji="1" lang="ja-JP" altLang="en-US" dirty="0" smtClean="0">
                <a:latin typeface="メイリオ" pitchFamily="50" charset="-128"/>
                <a:ea typeface="メイリオ" pitchFamily="50" charset="-128"/>
                <a:cs typeface="メイリオ" pitchFamily="50" charset="-128"/>
              </a:rPr>
              <a:t>それぞれ微妙に方法</a:t>
            </a:r>
            <a:r>
              <a:rPr lang="ja-JP" altLang="en-US" dirty="0" smtClean="0">
                <a:latin typeface="メイリオ" pitchFamily="50" charset="-128"/>
                <a:ea typeface="メイリオ" pitchFamily="50" charset="-128"/>
                <a:cs typeface="メイリオ" pitchFamily="50" charset="-128"/>
              </a:rPr>
              <a:t>が違う</a:t>
            </a:r>
            <a:endParaRPr lang="en-US" altLang="ja-JP"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2014/08/29</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6</a:t>
            </a:fld>
            <a:endParaRPr lang="ja-JP" altLang="en-US" dirty="0">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似たような処理の実装</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2143122"/>
            <a:ext cx="8229600" cy="2394352"/>
          </a:xfrm>
        </p:spPr>
        <p:txBody>
          <a:bodyPr/>
          <a:lstStyle/>
          <a:p>
            <a:r>
              <a:rPr lang="ja-JP" altLang="en-US" sz="3000" dirty="0" smtClean="0">
                <a:latin typeface="メイリオ" pitchFamily="50" charset="-128"/>
                <a:ea typeface="メイリオ" pitchFamily="50" charset="-128"/>
                <a:cs typeface="メイリオ" pitchFamily="50" charset="-128"/>
              </a:rPr>
              <a:t>みんなそれぞれ微妙にやり方が違う</a:t>
            </a:r>
            <a:endParaRPr lang="en-US" altLang="ja-JP" sz="3000" dirty="0" smtClean="0">
              <a:latin typeface="メイリオ" pitchFamily="50" charset="-128"/>
              <a:ea typeface="メイリオ" pitchFamily="50" charset="-128"/>
              <a:cs typeface="メイリオ" pitchFamily="50" charset="-128"/>
            </a:endParaRPr>
          </a:p>
          <a:p>
            <a:r>
              <a:rPr kumimoji="1" lang="ja-JP" altLang="en-US" sz="3000" dirty="0" smtClean="0">
                <a:latin typeface="メイリオ" pitchFamily="50" charset="-128"/>
                <a:ea typeface="メイリオ" pitchFamily="50" charset="-128"/>
                <a:cs typeface="メイリオ" pitchFamily="50" charset="-128"/>
              </a:rPr>
              <a:t>対応する形式が増える</a:t>
            </a:r>
            <a:r>
              <a:rPr kumimoji="1" lang="ja-JP" altLang="en-US" sz="3000" dirty="0" smtClean="0">
                <a:latin typeface="メイリオ" pitchFamily="50" charset="-128"/>
                <a:ea typeface="メイリオ" pitchFamily="50" charset="-128"/>
                <a:cs typeface="メイリオ" pitchFamily="50" charset="-128"/>
              </a:rPr>
              <a:t>とパターン</a:t>
            </a:r>
            <a:r>
              <a:rPr kumimoji="1" lang="ja-JP" altLang="en-US" sz="3000" dirty="0" smtClean="0">
                <a:latin typeface="メイリオ" pitchFamily="50" charset="-128"/>
                <a:ea typeface="メイリオ" pitchFamily="50" charset="-128"/>
                <a:cs typeface="メイリオ" pitchFamily="50" charset="-128"/>
              </a:rPr>
              <a:t>が増える</a:t>
            </a:r>
            <a:endParaRPr kumimoji="1" lang="en-US" altLang="ja-JP" sz="3000" dirty="0" smtClean="0">
              <a:latin typeface="メイリオ" pitchFamily="50" charset="-128"/>
              <a:ea typeface="メイリオ" pitchFamily="50" charset="-128"/>
              <a:cs typeface="メイリオ" pitchFamily="50" charset="-128"/>
            </a:endParaRPr>
          </a:p>
          <a:p>
            <a:r>
              <a:rPr lang="ja-JP" altLang="en-US" sz="3000" dirty="0" smtClean="0">
                <a:latin typeface="メイリオ" pitchFamily="50" charset="-128"/>
                <a:ea typeface="メイリオ" pitchFamily="50" charset="-128"/>
                <a:cs typeface="メイリオ" pitchFamily="50" charset="-128"/>
              </a:rPr>
              <a:t>複雑な挙動の</a:t>
            </a:r>
            <a:r>
              <a:rPr lang="ja-JP" altLang="en-US" sz="3000" dirty="0" smtClean="0">
                <a:latin typeface="メイリオ" pitchFamily="50" charset="-128"/>
                <a:ea typeface="メイリオ" pitchFamily="50" charset="-128"/>
                <a:cs typeface="メイリオ" pitchFamily="50" charset="-128"/>
              </a:rPr>
              <a:t>プラグインとか</a:t>
            </a:r>
            <a:endParaRPr lang="en-US" altLang="ja-JP" sz="3000" dirty="0" smtClean="0">
              <a:latin typeface="メイリオ" pitchFamily="50" charset="-128"/>
              <a:ea typeface="メイリオ" pitchFamily="50" charset="-128"/>
              <a:cs typeface="メイリオ" pitchFamily="50" charset="-128"/>
            </a:endParaRPr>
          </a:p>
          <a:p>
            <a:pPr lvl="1"/>
            <a:r>
              <a:rPr lang="en-US" altLang="ja-JP" dirty="0" err="1" smtClean="0">
                <a:latin typeface="メイリオ" pitchFamily="50" charset="-128"/>
                <a:ea typeface="メイリオ" pitchFamily="50" charset="-128"/>
                <a:cs typeface="メイリオ" pitchFamily="50" charset="-128"/>
              </a:rPr>
              <a:t>FumeFX</a:t>
            </a:r>
            <a:r>
              <a:rPr lang="ja-JP" altLang="en-US" dirty="0" smtClean="0">
                <a:latin typeface="メイリオ" pitchFamily="50" charset="-128"/>
                <a:ea typeface="メイリオ" pitchFamily="50" charset="-128"/>
                <a:cs typeface="メイリオ" pitchFamily="50" charset="-128"/>
              </a:rPr>
              <a:t>なんて、モードが</a:t>
            </a:r>
            <a:r>
              <a:rPr lang="ja-JP" altLang="en-US" dirty="0" err="1" smtClean="0">
                <a:latin typeface="メイリオ" pitchFamily="50" charset="-128"/>
                <a:ea typeface="メイリオ" pitchFamily="50" charset="-128"/>
                <a:cs typeface="メイリオ" pitchFamily="50" charset="-128"/>
              </a:rPr>
              <a:t>あるんですょ</a:t>
            </a:r>
            <a:r>
              <a:rPr lang="en-US" altLang="ja-JP" dirty="0" smtClean="0">
                <a:latin typeface="メイリオ" pitchFamily="50" charset="-128"/>
                <a:ea typeface="メイリオ" pitchFamily="50" charset="-128"/>
                <a:cs typeface="メイリオ" pitchFamily="50" charset="-128"/>
              </a:rPr>
              <a:t>?</a:t>
            </a:r>
            <a:endParaRPr lang="ja-JP" altLang="en-US" dirty="0" smtClean="0">
              <a:latin typeface="メイリオ" pitchFamily="50" charset="-128"/>
              <a:ea typeface="メイリオ" pitchFamily="50" charset="-128"/>
              <a:cs typeface="メイリオ" pitchFamily="50" charset="-128"/>
            </a:endParaRPr>
          </a:p>
          <a:p>
            <a:endParaRPr kumimoji="1" lang="ja-JP" altLang="en-US"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7</a:t>
            </a:fld>
            <a:endParaRPr lang="ja-JP" altLang="en-US" dirty="0">
              <a:latin typeface="メイリオ" pitchFamily="50" charset="-128"/>
              <a:ea typeface="メイリオ" pitchFamily="50" charset="-128"/>
              <a:cs typeface="メイリオ" pitchFamily="50" charset="-128"/>
            </a:endParaRPr>
          </a:p>
        </p:txBody>
      </p:sp>
      <p:sp>
        <p:nvSpPr>
          <p:cNvPr id="7" name="テキスト ボックス 6"/>
          <p:cNvSpPr txBox="1"/>
          <p:nvPr/>
        </p:nvSpPr>
        <p:spPr>
          <a:xfrm>
            <a:off x="785786" y="1071552"/>
            <a:ext cx="7143800" cy="830997"/>
          </a:xfrm>
          <a:prstGeom prst="rect">
            <a:avLst/>
          </a:prstGeom>
          <a:solidFill>
            <a:schemeClr val="bg1">
              <a:lumMod val="85000"/>
            </a:schemeClr>
          </a:solidFill>
          <a:ln>
            <a:solidFill>
              <a:schemeClr val="tx1"/>
            </a:solidFill>
          </a:ln>
        </p:spPr>
        <p:txBody>
          <a:bodyPr wrap="square" rtlCol="0">
            <a:spAutoFit/>
          </a:bodyPr>
          <a:lstStyle/>
          <a:p>
            <a:r>
              <a:rPr lang="en-US" altLang="ja-JP" sz="1200" dirty="0" err="1" smtClean="0">
                <a:latin typeface="メイリオ" pitchFamily="50" charset="-128"/>
                <a:ea typeface="メイリオ" pitchFamily="50" charset="-128"/>
                <a:cs typeface="メイリオ" pitchFamily="50" charset="-128"/>
              </a:rPr>
              <a:t>cmds.setAttr</a:t>
            </a:r>
            <a:r>
              <a:rPr lang="en-US" altLang="ja-JP" sz="1200" dirty="0" smtClean="0">
                <a:latin typeface="メイリオ" pitchFamily="50" charset="-128"/>
                <a:ea typeface="メイリオ" pitchFamily="50" charset="-128"/>
                <a:cs typeface="メイリオ" pitchFamily="50" charset="-128"/>
              </a:rPr>
              <a:t>(node + </a:t>
            </a:r>
            <a:r>
              <a:rPr lang="en-US" altLang="ja-JP" sz="1200" dirty="0" smtClean="0">
                <a:latin typeface="メイリオ" pitchFamily="50" charset="-128"/>
                <a:ea typeface="メイリオ" pitchFamily="50" charset="-128"/>
                <a:cs typeface="メイリオ" pitchFamily="50" charset="-128"/>
              </a:rPr>
              <a:t>'.</a:t>
            </a:r>
            <a:r>
              <a:rPr lang="en-US" altLang="ja-JP" sz="1200" dirty="0" err="1" smtClean="0">
                <a:latin typeface="メイリオ" pitchFamily="50" charset="-128"/>
                <a:ea typeface="メイリオ" pitchFamily="50" charset="-128"/>
                <a:cs typeface="メイリオ" pitchFamily="50" charset="-128"/>
              </a:rPr>
              <a:t>fileTextureName</a:t>
            </a:r>
            <a:r>
              <a:rPr lang="en-US" altLang="ja-JP" sz="1200" dirty="0" smtClean="0">
                <a:latin typeface="メイリオ" pitchFamily="50" charset="-128"/>
                <a:ea typeface="メイリオ" pitchFamily="50" charset="-128"/>
                <a:cs typeface="メイリオ" pitchFamily="50" charset="-128"/>
              </a:rPr>
              <a:t>'</a:t>
            </a:r>
            <a:r>
              <a:rPr lang="en-US" altLang="ja-JP" sz="1200" dirty="0" smtClean="0">
                <a:latin typeface="メイリオ" pitchFamily="50" charset="-128"/>
                <a:ea typeface="メイリオ" pitchFamily="50" charset="-128"/>
                <a:cs typeface="メイリオ" pitchFamily="50" charset="-128"/>
              </a:rPr>
              <a:t>, </a:t>
            </a:r>
            <a:r>
              <a:rPr lang="en-US" altLang="ja-JP" sz="1200" dirty="0" smtClean="0">
                <a:latin typeface="メイリオ" pitchFamily="50" charset="-128"/>
                <a:ea typeface="メイリオ" pitchFamily="50" charset="-128"/>
                <a:cs typeface="メイリオ" pitchFamily="50" charset="-128"/>
              </a:rPr>
              <a:t>path, </a:t>
            </a:r>
            <a:r>
              <a:rPr lang="en-US" altLang="ja-JP" sz="1200" dirty="0" smtClean="0">
                <a:latin typeface="メイリオ" pitchFamily="50" charset="-128"/>
                <a:ea typeface="メイリオ" pitchFamily="50" charset="-128"/>
                <a:cs typeface="メイリオ" pitchFamily="50" charset="-128"/>
              </a:rPr>
              <a:t>type='string</a:t>
            </a:r>
            <a:r>
              <a:rPr lang="en-US" altLang="ja-JP" sz="1200" dirty="0" smtClean="0">
                <a:latin typeface="メイリオ" pitchFamily="50" charset="-128"/>
                <a:ea typeface="メイリオ" pitchFamily="50" charset="-128"/>
                <a:cs typeface="メイリオ" pitchFamily="50" charset="-128"/>
              </a:rPr>
              <a:t>')</a:t>
            </a:r>
          </a:p>
          <a:p>
            <a:r>
              <a:rPr lang="en-US" altLang="ja-JP" sz="1200" dirty="0" err="1" smtClean="0">
                <a:latin typeface="メイリオ" pitchFamily="50" charset="-128"/>
                <a:ea typeface="メイリオ" pitchFamily="50" charset="-128"/>
                <a:cs typeface="メイリオ" pitchFamily="50" charset="-128"/>
              </a:rPr>
              <a:t>cmds.setAttr</a:t>
            </a:r>
            <a:r>
              <a:rPr lang="en-US" altLang="ja-JP" sz="1200" dirty="0" smtClean="0">
                <a:latin typeface="メイリオ" pitchFamily="50" charset="-128"/>
                <a:ea typeface="メイリオ" pitchFamily="50" charset="-128"/>
                <a:cs typeface="メイリオ" pitchFamily="50" charset="-128"/>
              </a:rPr>
              <a:t>(node + '.Path', </a:t>
            </a:r>
            <a:r>
              <a:rPr lang="en-US" altLang="ja-JP" sz="1200" dirty="0" err="1" smtClean="0">
                <a:latin typeface="メイリオ" pitchFamily="50" charset="-128"/>
                <a:ea typeface="メイリオ" pitchFamily="50" charset="-128"/>
                <a:cs typeface="メイリオ" pitchFamily="50" charset="-128"/>
              </a:rPr>
              <a:t>path.replace</a:t>
            </a:r>
            <a:r>
              <a:rPr lang="en-US" altLang="ja-JP" sz="1200" dirty="0" smtClean="0">
                <a:latin typeface="メイリオ" pitchFamily="50" charset="-128"/>
                <a:ea typeface="メイリオ" pitchFamily="50" charset="-128"/>
                <a:cs typeface="メイリオ" pitchFamily="50" charset="-128"/>
              </a:rPr>
              <a:t>(os.sep, '/'), type='string')</a:t>
            </a:r>
          </a:p>
          <a:p>
            <a:r>
              <a:rPr lang="en-US" altLang="ja-JP" sz="1200" dirty="0" err="1" smtClean="0">
                <a:latin typeface="メイリオ" pitchFamily="50" charset="-128"/>
                <a:ea typeface="メイリオ" pitchFamily="50" charset="-128"/>
                <a:cs typeface="メイリオ" pitchFamily="50" charset="-128"/>
              </a:rPr>
              <a:t>cmds.setAttr</a:t>
            </a:r>
            <a:r>
              <a:rPr lang="en-US" altLang="ja-JP" sz="1200" dirty="0" smtClean="0">
                <a:latin typeface="メイリオ" pitchFamily="50" charset="-128"/>
                <a:ea typeface="メイリオ" pitchFamily="50" charset="-128"/>
                <a:cs typeface="メイリオ" pitchFamily="50" charset="-128"/>
              </a:rPr>
              <a:t>(node + '.</a:t>
            </a:r>
            <a:r>
              <a:rPr lang="en-US" altLang="ja-JP" sz="1200" dirty="0" err="1" smtClean="0">
                <a:latin typeface="メイリオ" pitchFamily="50" charset="-128"/>
                <a:ea typeface="メイリオ" pitchFamily="50" charset="-128"/>
                <a:cs typeface="メイリオ" pitchFamily="50" charset="-128"/>
              </a:rPr>
              <a:t>cacheFileName</a:t>
            </a:r>
            <a:r>
              <a:rPr lang="en-US" altLang="ja-JP" sz="1200" dirty="0" smtClean="0">
                <a:latin typeface="メイリオ" pitchFamily="50" charset="-128"/>
                <a:ea typeface="メイリオ" pitchFamily="50" charset="-128"/>
                <a:cs typeface="メイリオ" pitchFamily="50" charset="-128"/>
              </a:rPr>
              <a:t>', path, type='string')</a:t>
            </a:r>
          </a:p>
          <a:p>
            <a:r>
              <a:rPr lang="en-US" altLang="ja-JP" sz="1200" dirty="0" err="1" smtClean="0">
                <a:latin typeface="メイリオ" pitchFamily="50" charset="-128"/>
                <a:ea typeface="メイリオ" pitchFamily="50" charset="-128"/>
                <a:cs typeface="メイリオ" pitchFamily="50" charset="-128"/>
              </a:rPr>
              <a:t>cmds.setAttr</a:t>
            </a:r>
            <a:r>
              <a:rPr lang="en-US" altLang="ja-JP" sz="1200" dirty="0" smtClean="0">
                <a:latin typeface="メイリオ" pitchFamily="50" charset="-128"/>
                <a:ea typeface="メイリオ" pitchFamily="50" charset="-128"/>
                <a:cs typeface="メイリオ" pitchFamily="50" charset="-128"/>
              </a:rPr>
              <a:t>('</a:t>
            </a:r>
            <a:r>
              <a:rPr lang="en-US" altLang="ja-JP" sz="1200" dirty="0" err="1" smtClean="0">
                <a:latin typeface="メイリオ" pitchFamily="50" charset="-128"/>
                <a:ea typeface="メイリオ" pitchFamily="50" charset="-128"/>
                <a:cs typeface="メイリオ" pitchFamily="50" charset="-128"/>
              </a:rPr>
              <a:t>defaultRenderGlobals.imageFilePrefix</a:t>
            </a:r>
            <a:r>
              <a:rPr lang="en-US" altLang="ja-JP" sz="1200" dirty="0" smtClean="0">
                <a:latin typeface="メイリオ" pitchFamily="50" charset="-128"/>
                <a:ea typeface="メイリオ" pitchFamily="50" charset="-128"/>
                <a:cs typeface="メイリオ" pitchFamily="50" charset="-128"/>
              </a:rPr>
              <a:t>', prefix, type='string')</a:t>
            </a:r>
            <a:endParaRPr kumimoji="1" lang="ja-JP" altLang="en-US" sz="1200" dirty="0">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コードのカオス化</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3214692"/>
            <a:ext cx="8229600" cy="1322782"/>
          </a:xfrm>
        </p:spPr>
        <p:txBody>
          <a:bodyPr/>
          <a:lstStyle/>
          <a:p>
            <a:r>
              <a:rPr kumimoji="1" lang="ja-JP" altLang="en-US" sz="2600" dirty="0" smtClean="0">
                <a:latin typeface="メイリオ" pitchFamily="50" charset="-128"/>
                <a:ea typeface="メイリオ" pitchFamily="50" charset="-128"/>
                <a:cs typeface="メイリオ" pitchFamily="50" charset="-128"/>
              </a:rPr>
              <a:t>例外事項への対応ですぐにコードはカオス化する</a:t>
            </a:r>
            <a:endParaRPr kumimoji="1" lang="en-US" altLang="ja-JP" sz="2600" dirty="0" smtClean="0">
              <a:latin typeface="メイリオ" pitchFamily="50" charset="-128"/>
              <a:ea typeface="メイリオ" pitchFamily="50" charset="-128"/>
              <a:cs typeface="メイリオ" pitchFamily="50" charset="-128"/>
            </a:endParaRPr>
          </a:p>
          <a:p>
            <a:r>
              <a:rPr lang="ja-JP" altLang="en-US" sz="2600" dirty="0" smtClean="0">
                <a:latin typeface="メイリオ" pitchFamily="50" charset="-128"/>
                <a:ea typeface="メイリオ" pitchFamily="50" charset="-128"/>
                <a:cs typeface="メイリオ" pitchFamily="50" charset="-128"/>
              </a:rPr>
              <a:t>誰もメンテナンスできない→一から書き直そうという不毛なループへ</a:t>
            </a:r>
            <a:endParaRPr kumimoji="1" lang="ja-JP" altLang="en-US" sz="2600"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2014/08/29</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8</a:t>
            </a:fld>
            <a:endParaRPr lang="ja-JP" altLang="en-US">
              <a:latin typeface="メイリオ" pitchFamily="50" charset="-128"/>
              <a:ea typeface="メイリオ" pitchFamily="50" charset="-128"/>
              <a:cs typeface="メイリオ" pitchFamily="50" charset="-128"/>
            </a:endParaRPr>
          </a:p>
        </p:txBody>
      </p:sp>
      <p:pic>
        <p:nvPicPr>
          <p:cNvPr id="2050" name="Picture 2" descr="D:\chiyama\Documents\Research\CEDEC2014\chiyama\chaosFlow.png"/>
          <p:cNvPicPr>
            <a:picLocks noChangeAspect="1" noChangeArrowheads="1"/>
          </p:cNvPicPr>
          <p:nvPr/>
        </p:nvPicPr>
        <p:blipFill>
          <a:blip r:embed="rId2"/>
          <a:srcRect/>
          <a:stretch>
            <a:fillRect/>
          </a:stretch>
        </p:blipFill>
        <p:spPr bwMode="auto">
          <a:xfrm>
            <a:off x="1320800" y="849316"/>
            <a:ext cx="6502400" cy="2222500"/>
          </a:xfrm>
          <a:prstGeom prst="rect">
            <a:avLst/>
          </a:prstGeom>
          <a:noFill/>
        </p:spPr>
      </p:pic>
      <p:sp>
        <p:nvSpPr>
          <p:cNvPr id="7" name="雲形吹き出し 6"/>
          <p:cNvSpPr/>
          <p:nvPr/>
        </p:nvSpPr>
        <p:spPr>
          <a:xfrm>
            <a:off x="714348" y="1000114"/>
            <a:ext cx="1214446" cy="428628"/>
          </a:xfrm>
          <a:prstGeom prst="cloudCallout">
            <a:avLst>
              <a:gd name="adj1" fmla="val 45198"/>
              <a:gd name="adj2" fmla="val 66944"/>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latin typeface="メイリオ" pitchFamily="50" charset="-128"/>
                <a:ea typeface="メイリオ" pitchFamily="50" charset="-128"/>
                <a:cs typeface="メイリオ" pitchFamily="50" charset="-128"/>
              </a:rPr>
              <a:t>シンプル</a:t>
            </a:r>
            <a:endParaRPr kumimoji="1" lang="ja-JP" altLang="en-US" sz="1000" dirty="0">
              <a:latin typeface="メイリオ" pitchFamily="50" charset="-128"/>
              <a:ea typeface="メイリオ" pitchFamily="50" charset="-128"/>
              <a:cs typeface="メイリオ" pitchFamily="50" charset="-128"/>
            </a:endParaRPr>
          </a:p>
        </p:txBody>
      </p:sp>
      <p:sp>
        <p:nvSpPr>
          <p:cNvPr id="8" name="雲形吹き出し 7"/>
          <p:cNvSpPr/>
          <p:nvPr/>
        </p:nvSpPr>
        <p:spPr>
          <a:xfrm>
            <a:off x="2071670" y="785800"/>
            <a:ext cx="1214446" cy="428628"/>
          </a:xfrm>
          <a:prstGeom prst="cloudCallout">
            <a:avLst>
              <a:gd name="adj1" fmla="val -40030"/>
              <a:gd name="adj2" fmla="val 89166"/>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latin typeface="メイリオ" pitchFamily="50" charset="-128"/>
                <a:ea typeface="メイリオ" pitchFamily="50" charset="-128"/>
                <a:cs typeface="メイリオ" pitchFamily="50" charset="-128"/>
              </a:rPr>
              <a:t>速い</a:t>
            </a:r>
            <a:endParaRPr kumimoji="1" lang="ja-JP" altLang="en-US" sz="1000" dirty="0">
              <a:latin typeface="メイリオ" pitchFamily="50" charset="-128"/>
              <a:ea typeface="メイリオ" pitchFamily="50" charset="-128"/>
              <a:cs typeface="メイリオ" pitchFamily="50" charset="-128"/>
            </a:endParaRPr>
          </a:p>
        </p:txBody>
      </p:sp>
      <p:sp>
        <p:nvSpPr>
          <p:cNvPr id="9" name="雲形吹き出し 8"/>
          <p:cNvSpPr/>
          <p:nvPr/>
        </p:nvSpPr>
        <p:spPr>
          <a:xfrm>
            <a:off x="285720" y="1643056"/>
            <a:ext cx="1438284" cy="571504"/>
          </a:xfrm>
          <a:prstGeom prst="cloudCallout">
            <a:avLst>
              <a:gd name="adj1" fmla="val 57560"/>
              <a:gd name="adj2" fmla="val -27500"/>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latin typeface="メイリオ" pitchFamily="50" charset="-128"/>
                <a:ea typeface="メイリオ" pitchFamily="50" charset="-128"/>
                <a:cs typeface="メイリオ" pitchFamily="50" charset="-128"/>
              </a:rPr>
              <a:t>高いメンテナンス性</a:t>
            </a:r>
            <a:endParaRPr kumimoji="1" lang="ja-JP" altLang="en-US" sz="1000" dirty="0">
              <a:latin typeface="メイリオ" pitchFamily="50" charset="-128"/>
              <a:ea typeface="メイリオ" pitchFamily="50" charset="-128"/>
              <a:cs typeface="メイリオ" pitchFamily="50" charset="-128"/>
            </a:endParaRPr>
          </a:p>
        </p:txBody>
      </p:sp>
      <p:sp>
        <p:nvSpPr>
          <p:cNvPr id="10" name="雲形吹き出し 9"/>
          <p:cNvSpPr/>
          <p:nvPr/>
        </p:nvSpPr>
        <p:spPr>
          <a:xfrm>
            <a:off x="3786182" y="714362"/>
            <a:ext cx="1857388" cy="633418"/>
          </a:xfrm>
          <a:prstGeom prst="cloudCallout">
            <a:avLst>
              <a:gd name="adj1" fmla="val -45400"/>
              <a:gd name="adj2" fmla="val 93009"/>
            </a:avLst>
          </a:prstGeom>
          <a:solidFill>
            <a:srgbClr val="FF9966">
              <a:alpha val="90000"/>
            </a:srgb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latin typeface="メイリオ" pitchFamily="50" charset="-128"/>
                <a:ea typeface="メイリオ" pitchFamily="50" charset="-128"/>
                <a:cs typeface="メイリオ" pitchFamily="50" charset="-128"/>
              </a:rPr>
              <a:t>ま、まあしょうがないよね</a:t>
            </a:r>
            <a:r>
              <a:rPr kumimoji="1" lang="ja-JP" altLang="en-US" sz="1000" dirty="0" err="1" smtClean="0">
                <a:latin typeface="メイリオ" pitchFamily="50" charset="-128"/>
                <a:ea typeface="メイリオ" pitchFamily="50" charset="-128"/>
                <a:cs typeface="メイリオ" pitchFamily="50" charset="-128"/>
              </a:rPr>
              <a:t>、、、</a:t>
            </a:r>
            <a:endParaRPr kumimoji="1" lang="ja-JP" altLang="en-US" sz="1000" dirty="0">
              <a:latin typeface="メイリオ" pitchFamily="50" charset="-128"/>
              <a:ea typeface="メイリオ" pitchFamily="50" charset="-128"/>
              <a:cs typeface="メイリオ" pitchFamily="50" charset="-128"/>
            </a:endParaRPr>
          </a:p>
        </p:txBody>
      </p:sp>
      <p:sp>
        <p:nvSpPr>
          <p:cNvPr id="11" name="雲形吹き出し 10"/>
          <p:cNvSpPr/>
          <p:nvPr/>
        </p:nvSpPr>
        <p:spPr>
          <a:xfrm>
            <a:off x="2071670" y="1785932"/>
            <a:ext cx="1357322" cy="642942"/>
          </a:xfrm>
          <a:prstGeom prst="cloudCallout">
            <a:avLst>
              <a:gd name="adj1" fmla="val -43412"/>
              <a:gd name="adj2" fmla="val -73373"/>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smtClean="0">
                <a:latin typeface="メイリオ" pitchFamily="50" charset="-128"/>
                <a:ea typeface="メイリオ" pitchFamily="50" charset="-128"/>
                <a:cs typeface="メイリオ" pitchFamily="50" charset="-128"/>
              </a:rPr>
              <a:t>こんなコード</a:t>
            </a:r>
            <a:endParaRPr kumimoji="1" lang="en-US" altLang="ja-JP" sz="900" dirty="0" smtClean="0">
              <a:latin typeface="メイリオ" pitchFamily="50" charset="-128"/>
              <a:ea typeface="メイリオ" pitchFamily="50" charset="-128"/>
              <a:cs typeface="メイリオ" pitchFamily="50" charset="-128"/>
            </a:endParaRPr>
          </a:p>
          <a:p>
            <a:pPr algn="ctr"/>
            <a:r>
              <a:rPr kumimoji="1" lang="ja-JP" altLang="en-US" sz="900" dirty="0" smtClean="0">
                <a:latin typeface="メイリオ" pitchFamily="50" charset="-128"/>
                <a:ea typeface="メイリオ" pitchFamily="50" charset="-128"/>
                <a:cs typeface="メイリオ" pitchFamily="50" charset="-128"/>
              </a:rPr>
              <a:t>書ける</a:t>
            </a:r>
            <a:endParaRPr kumimoji="1" lang="en-US" altLang="ja-JP" sz="900" dirty="0" smtClean="0">
              <a:latin typeface="メイリオ" pitchFamily="50" charset="-128"/>
              <a:ea typeface="メイリオ" pitchFamily="50" charset="-128"/>
              <a:cs typeface="メイリオ" pitchFamily="50" charset="-128"/>
            </a:endParaRPr>
          </a:p>
          <a:p>
            <a:pPr algn="ctr"/>
            <a:r>
              <a:rPr kumimoji="1" lang="ja-JP" altLang="en-US" sz="900" dirty="0" smtClean="0">
                <a:latin typeface="メイリオ" pitchFamily="50" charset="-128"/>
                <a:ea typeface="メイリオ" pitchFamily="50" charset="-128"/>
                <a:cs typeface="メイリオ" pitchFamily="50" charset="-128"/>
              </a:rPr>
              <a:t>俺って天才</a:t>
            </a:r>
            <a:r>
              <a:rPr kumimoji="1" lang="en-US" altLang="ja-JP" sz="900" dirty="0" smtClean="0">
                <a:latin typeface="メイリオ" pitchFamily="50" charset="-128"/>
                <a:ea typeface="メイリオ" pitchFamily="50" charset="-128"/>
                <a:cs typeface="メイリオ" pitchFamily="50" charset="-128"/>
              </a:rPr>
              <a:t>!!</a:t>
            </a:r>
            <a:endParaRPr kumimoji="1" lang="ja-JP" altLang="en-US" sz="900" dirty="0">
              <a:latin typeface="メイリオ" pitchFamily="50" charset="-128"/>
              <a:ea typeface="メイリオ" pitchFamily="50" charset="-128"/>
              <a:cs typeface="メイリオ" pitchFamily="50" charset="-128"/>
            </a:endParaRPr>
          </a:p>
        </p:txBody>
      </p:sp>
      <p:sp>
        <p:nvSpPr>
          <p:cNvPr id="12" name="雲形吹き出し 11"/>
          <p:cNvSpPr/>
          <p:nvPr/>
        </p:nvSpPr>
        <p:spPr>
          <a:xfrm>
            <a:off x="6715140" y="1857370"/>
            <a:ext cx="1857388" cy="633418"/>
          </a:xfrm>
          <a:prstGeom prst="cloudCallout">
            <a:avLst>
              <a:gd name="adj1" fmla="val -52579"/>
              <a:gd name="adj2" fmla="val -53356"/>
            </a:avLst>
          </a:prstGeom>
          <a:solidFill>
            <a:srgbClr val="FF0000">
              <a:alpha val="89804"/>
            </a:srgbClr>
          </a:solid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latin typeface="メイリオ" pitchFamily="50" charset="-128"/>
                <a:ea typeface="メイリオ" pitchFamily="50" charset="-128"/>
                <a:cs typeface="メイリオ" pitchFamily="50" charset="-128"/>
              </a:rPr>
              <a:t>も、もうだめだ</a:t>
            </a:r>
            <a:r>
              <a:rPr kumimoji="1" lang="en-US" altLang="ja-JP" sz="1000" dirty="0" smtClean="0">
                <a:latin typeface="メイリオ" pitchFamily="50" charset="-128"/>
                <a:ea typeface="メイリオ" pitchFamily="50" charset="-128"/>
                <a:cs typeface="メイリオ" pitchFamily="50" charset="-128"/>
              </a:rPr>
              <a:t>…</a:t>
            </a:r>
            <a:endParaRPr kumimoji="1" lang="ja-JP" altLang="en-US" sz="1000" dirty="0">
              <a:latin typeface="メイリオ" pitchFamily="50" charset="-128"/>
              <a:ea typeface="メイリオ" pitchFamily="50" charset="-128"/>
              <a:cs typeface="メイリオ" pitchFamily="50" charset="-128"/>
            </a:endParaRPr>
          </a:p>
        </p:txBody>
      </p:sp>
      <p:sp>
        <p:nvSpPr>
          <p:cNvPr id="13" name="雲形吹き出し 12"/>
          <p:cNvSpPr/>
          <p:nvPr/>
        </p:nvSpPr>
        <p:spPr>
          <a:xfrm>
            <a:off x="5286380" y="1214428"/>
            <a:ext cx="1062046" cy="419104"/>
          </a:xfrm>
          <a:prstGeom prst="cloudCallout">
            <a:avLst>
              <a:gd name="adj1" fmla="val 61620"/>
              <a:gd name="adj2" fmla="val 25431"/>
            </a:avLst>
          </a:prstGeom>
          <a:solidFill>
            <a:srgbClr val="FF0000">
              <a:alpha val="89804"/>
            </a:srgbClr>
          </a:solid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latin typeface="メイリオ" pitchFamily="50" charset="-128"/>
                <a:ea typeface="メイリオ" pitchFamily="50" charset="-128"/>
                <a:cs typeface="メイリオ" pitchFamily="50" charset="-128"/>
              </a:rPr>
              <a:t>バグ</a:t>
            </a:r>
            <a:endParaRPr kumimoji="1" lang="ja-JP" altLang="en-US" sz="1000" dirty="0">
              <a:latin typeface="メイリオ" pitchFamily="50" charset="-128"/>
              <a:ea typeface="メイリオ" pitchFamily="50" charset="-128"/>
              <a:cs typeface="メイリオ" pitchFamily="50" charset="-128"/>
            </a:endParaRPr>
          </a:p>
        </p:txBody>
      </p:sp>
      <p:sp>
        <p:nvSpPr>
          <p:cNvPr id="14" name="雲形吹き出し 13"/>
          <p:cNvSpPr/>
          <p:nvPr/>
        </p:nvSpPr>
        <p:spPr>
          <a:xfrm>
            <a:off x="7072330" y="857238"/>
            <a:ext cx="1500198" cy="419104"/>
          </a:xfrm>
          <a:prstGeom prst="cloudCallout">
            <a:avLst>
              <a:gd name="adj1" fmla="val -59163"/>
              <a:gd name="adj2" fmla="val 66340"/>
            </a:avLst>
          </a:prstGeom>
          <a:solidFill>
            <a:srgbClr val="FF0000">
              <a:alpha val="89804"/>
            </a:srgbClr>
          </a:solid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latin typeface="メイリオ" pitchFamily="50" charset="-128"/>
                <a:ea typeface="メイリオ" pitchFamily="50" charset="-128"/>
                <a:cs typeface="メイリオ" pitchFamily="50" charset="-128"/>
              </a:rPr>
              <a:t>テスト工数の増加</a:t>
            </a:r>
            <a:endParaRPr kumimoji="1" lang="ja-JP" altLang="en-US" sz="1000" dirty="0">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どうやって対応する</a:t>
            </a:r>
            <a:r>
              <a:rPr kumimoji="1" lang="en-US" altLang="ja-JP" sz="4000" dirty="0" smtClean="0">
                <a:solidFill>
                  <a:schemeClr val="tx1"/>
                </a:solidFill>
                <a:latin typeface="メイリオ" pitchFamily="50" charset="-128"/>
                <a:ea typeface="メイリオ" pitchFamily="50" charset="-128"/>
                <a:cs typeface="メイリオ" pitchFamily="50" charset="-128"/>
              </a:rPr>
              <a:t>?</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lstStyle/>
          <a:p>
            <a:r>
              <a:rPr kumimoji="1" lang="ja-JP" altLang="en-US" dirty="0" smtClean="0">
                <a:latin typeface="メイリオ" pitchFamily="50" charset="-128"/>
                <a:ea typeface="メイリオ" pitchFamily="50" charset="-128"/>
                <a:cs typeface="メイリオ" pitchFamily="50" charset="-128"/>
              </a:rPr>
              <a:t>問題を簡単で小さな単位におしこめる</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コードの依存関係を極力排除する</a:t>
            </a:r>
            <a:endParaRPr kumimoji="1"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通常処理と例外事項の切り分け</a:t>
            </a:r>
            <a:endParaRPr kumimoji="1"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複雑さが一定水準に保たれるようにする</a:t>
            </a:r>
            <a:endParaRPr kumimoji="1" lang="en-US" altLang="ja-JP"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2014/08/29</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9</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1_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194012</TotalTime>
  <Words>1564</Words>
  <Application>Microsoft Office PowerPoint</Application>
  <PresentationFormat>画面に合わせる (16:9)</PresentationFormat>
  <Paragraphs>316</Paragraphs>
  <Slides>35</Slides>
  <Notes>0</Notes>
  <HiddenSlides>0</HiddenSlides>
  <MMClips>0</MMClips>
  <ScaleCrop>false</ScaleCrop>
  <HeadingPairs>
    <vt:vector size="4" baseType="variant">
      <vt:variant>
        <vt:lpstr>テーマ</vt:lpstr>
      </vt:variant>
      <vt:variant>
        <vt:i4>2</vt:i4>
      </vt:variant>
      <vt:variant>
        <vt:lpstr>スライド タイトル</vt:lpstr>
      </vt:variant>
      <vt:variant>
        <vt:i4>35</vt:i4>
      </vt:variant>
    </vt:vector>
  </HeadingPairs>
  <TitlesOfParts>
    <vt:vector size="37" baseType="lpstr">
      <vt:lpstr>デザインの設定</vt:lpstr>
      <vt:lpstr>1_デザインの設定</vt:lpstr>
      <vt:lpstr>一度作ったものは二度と作らない。 効率的なプログラミングをおこなうための技術</vt:lpstr>
      <vt:lpstr>会社紹介</vt:lpstr>
      <vt:lpstr>資料は丸っと全て公開中</vt:lpstr>
      <vt:lpstr>効率よくコードを書くためのキモ</vt:lpstr>
      <vt:lpstr>効率よくコードを書くためのキモ</vt:lpstr>
      <vt:lpstr>データコンバートあるある</vt:lpstr>
      <vt:lpstr>似たような処理の実装</vt:lpstr>
      <vt:lpstr>コードのカオス化</vt:lpstr>
      <vt:lpstr>どうやって対応する?</vt:lpstr>
      <vt:lpstr>そんなことを言っても。。。</vt:lpstr>
      <vt:lpstr>共通のインターフェースを定義</vt:lpstr>
      <vt:lpstr>コード例</vt:lpstr>
      <vt:lpstr>コードの品質を維持するために</vt:lpstr>
      <vt:lpstr>効率よくコードを書くためのキモ</vt:lpstr>
      <vt:lpstr>バグが出た時の対応</vt:lpstr>
      <vt:lpstr>デバッガの活用</vt:lpstr>
      <vt:lpstr>WinPDB</vt:lpstr>
      <vt:lpstr>リモートデバッグ</vt:lpstr>
      <vt:lpstr>リモートデバッグの例</vt:lpstr>
      <vt:lpstr>デモ</vt:lpstr>
      <vt:lpstr>効率よくコードを書くためのキモ</vt:lpstr>
      <vt:lpstr>パフォーマンスチェック</vt:lpstr>
      <vt:lpstr>その改変、効果ありますか?</vt:lpstr>
      <vt:lpstr>Python でのプロファイリング</vt:lpstr>
      <vt:lpstr>プロファイリング結果の分析</vt:lpstr>
      <vt:lpstr>プロファイリング結果の分析</vt:lpstr>
      <vt:lpstr>最適化戦略を立てる</vt:lpstr>
      <vt:lpstr>修正前後で比較する</vt:lpstr>
      <vt:lpstr>ボトルネックの傾向</vt:lpstr>
      <vt:lpstr>環境によるボトルネックの変化</vt:lpstr>
      <vt:lpstr>注意</vt:lpstr>
      <vt:lpstr>プロファイラログ確認ツール</vt:lpstr>
      <vt:lpstr>Tips</vt:lpstr>
      <vt:lpstr>以上、三つ</vt:lpstr>
      <vt:lpstr>ご静聴ありがとうございました</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CEDEC 2009</dc:title>
  <dc:creator>Yoshioka Naoto</dc:creator>
  <cp:lastModifiedBy>Windows ユーザー</cp:lastModifiedBy>
  <cp:revision>7467</cp:revision>
  <dcterms:created xsi:type="dcterms:W3CDTF">2008-10-27T06:26:59Z</dcterms:created>
  <dcterms:modified xsi:type="dcterms:W3CDTF">2014-09-03T01:11:19Z</dcterms:modified>
</cp:coreProperties>
</file>