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882" r:id="rId2"/>
  </p:sldMasterIdLst>
  <p:notesMasterIdLst>
    <p:notesMasterId r:id="rId22"/>
  </p:notesMasterIdLst>
  <p:handoutMasterIdLst>
    <p:handoutMasterId r:id="rId23"/>
  </p:handoutMasterIdLst>
  <p:sldIdLst>
    <p:sldId id="256" r:id="rId3"/>
    <p:sldId id="258" r:id="rId4"/>
    <p:sldId id="260" r:id="rId5"/>
    <p:sldId id="273" r:id="rId6"/>
    <p:sldId id="272" r:id="rId7"/>
    <p:sldId id="271" r:id="rId8"/>
    <p:sldId id="275" r:id="rId9"/>
    <p:sldId id="274" r:id="rId10"/>
    <p:sldId id="269" r:id="rId11"/>
    <p:sldId id="276" r:id="rId12"/>
    <p:sldId id="261" r:id="rId13"/>
    <p:sldId id="262" r:id="rId14"/>
    <p:sldId id="263" r:id="rId15"/>
    <p:sldId id="264" r:id="rId16"/>
    <p:sldId id="265" r:id="rId17"/>
    <p:sldId id="267" r:id="rId18"/>
    <p:sldId id="268" r:id="rId19"/>
    <p:sldId id="266" r:id="rId20"/>
    <p:sldId id="259" r:id="rId21"/>
  </p:sldIdLst>
  <p:sldSz cx="9144000" cy="5143500" type="screen16x9"/>
  <p:notesSz cx="6802438" cy="9934575"/>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783" autoAdjust="0"/>
    <p:restoredTop sz="99128" autoAdjust="0"/>
  </p:normalViewPr>
  <p:slideViewPr>
    <p:cSldViewPr>
      <p:cViewPr varScale="1">
        <p:scale>
          <a:sx n="120" d="100"/>
          <a:sy n="120" d="100"/>
        </p:scale>
        <p:origin x="-65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24"/>
    </p:cViewPr>
  </p:sorterViewPr>
  <p:notesViewPr>
    <p:cSldViewPr>
      <p:cViewPr varScale="1">
        <p:scale>
          <a:sx n="93" d="100"/>
          <a:sy n="93" d="100"/>
        </p:scale>
        <p:origin x="-2364" y="-114"/>
      </p:cViewPr>
      <p:guideLst>
        <p:guide orient="horz" pos="3129"/>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A86DAA3-F1D4-4E2B-9FBD-61A5521347B2}" type="datetimeFigureOut">
              <a:rPr lang="ja-JP" altLang="en-US"/>
              <a:pPr>
                <a:defRPr/>
              </a:pPr>
              <a:t>2014/8/16</a:t>
            </a:fld>
            <a:endParaRPr lang="ja-JP" altLang="en-US"/>
          </a:p>
        </p:txBody>
      </p:sp>
      <p:sp>
        <p:nvSpPr>
          <p:cNvPr id="4" name="フッター プレースホルダ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AAA6A7D-3567-4F7C-9F8F-3F3327BD64C1}" type="slidenum">
              <a:rPr lang="ja-JP" altLang="en-US"/>
              <a:pPr>
                <a:defRPr/>
              </a:pPr>
              <a:t>&lt;#&gt;</a:t>
            </a:fld>
            <a:endParaRPr lang="ja-JP" altLang="en-US"/>
          </a:p>
        </p:txBody>
      </p:sp>
    </p:spTree>
    <p:extLst>
      <p:ext uri="{BB962C8B-B14F-4D97-AF65-F5344CB8AC3E}">
        <p14:creationId xmlns:p14="http://schemas.microsoft.com/office/powerpoint/2010/main" xmlns="" val="1198420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2863" y="0"/>
            <a:ext cx="2947987"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6E91369-F495-4B4A-85BD-7D438503F46F}" type="datetimeFigureOut">
              <a:rPr lang="ja-JP" altLang="en-US"/>
              <a:pPr>
                <a:defRPr/>
              </a:pPr>
              <a:t>2014/8/16</a:t>
            </a:fld>
            <a:endParaRPr lang="ja-JP" altLang="en-US"/>
          </a:p>
        </p:txBody>
      </p:sp>
      <p:sp>
        <p:nvSpPr>
          <p:cNvPr id="4" name="スライド イメージ プレースホルダ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2E0D5171-8B02-4564-8A30-ABEC52B8CA91}" type="slidenum">
              <a:rPr lang="ja-JP" altLang="en-US"/>
              <a:pPr>
                <a:defRPr/>
              </a:pPr>
              <a:t>&lt;#&gt;</a:t>
            </a:fld>
            <a:endParaRPr lang="ja-JP" altLang="en-US"/>
          </a:p>
        </p:txBody>
      </p:sp>
    </p:spTree>
    <p:extLst>
      <p:ext uri="{BB962C8B-B14F-4D97-AF65-F5344CB8AC3E}">
        <p14:creationId xmlns:p14="http://schemas.microsoft.com/office/powerpoint/2010/main" xmlns="" val="2560299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a:prstGeom prst="rect">
            <a:avLst/>
          </a:prstGeo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フッター プレースホルダ 4"/>
          <p:cNvSpPr>
            <a:spLocks noGrp="1"/>
          </p:cNvSpPr>
          <p:nvPr>
            <p:ph type="ftr" sz="quarter" idx="10"/>
          </p:nvPr>
        </p:nvSpPr>
        <p:spPr>
          <a:xfrm>
            <a:off x="3124200" y="4702970"/>
            <a:ext cx="2895600" cy="273844"/>
          </a:xfrm>
        </p:spPr>
        <p:txBody>
          <a:bodyPr/>
          <a:lstStyle>
            <a:lvl1pPr>
              <a:defRPr/>
            </a:lvl1pPr>
          </a:lstStyle>
          <a:p>
            <a:pPr>
              <a:defRPr/>
            </a:pPr>
            <a:r>
              <a:rPr lang="en-US" altLang="ja-JP"/>
              <a:t>CESA Confidential</a:t>
            </a:r>
            <a:endParaRPr lang="ja-JP" altLang="en-US"/>
          </a:p>
        </p:txBody>
      </p:sp>
      <p:pic>
        <p:nvPicPr>
          <p:cNvPr id="4" name="図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8229600" cy="359449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58B8C1A-5EE2-436B-B3E1-6BC6AD7DBCB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0956B07A-BA06-4F23-8F54-5280FE20A151}"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42977"/>
            <a:ext cx="2057400" cy="3651647"/>
          </a:xfrm>
          <a:prstGeom prst="rect">
            <a:avLst/>
          </a:prstGeo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6019800" cy="365164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6C9CF4-1F96-4494-BD80-D12FEA1BE88A}"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EA6E2756-6FF8-49ED-98AD-60B27023F72E}" type="slidenum">
              <a:rPr lang="ja-JP" altLang="en-US"/>
              <a:pPr>
                <a:defRPr/>
              </a:pPr>
              <a:t>&lt;#&gt;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AD131637-1EE6-4E96-9CE1-5735B3CA715E}"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1D79E475-46CB-4FC6-958D-A22D41E32FD0}" type="slidenum">
              <a:rPr lang="ja-JP" altLang="en-US"/>
              <a:pPr>
                <a:defRPr/>
              </a:pPr>
              <a:t>&lt;#&gt;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38BDB23-7568-42D1-80CE-B1D6F09FB8F6}" type="slidenum">
              <a:rPr lang="ja-JP" altLang="en-US"/>
              <a:pPr>
                <a:defRPr/>
              </a:pPr>
              <a:t>&lt;#&gt;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95E8070-9FBB-428C-ADFA-A54C7C80164F}" type="slidenum">
              <a:rPr lang="ja-JP" altLang="en-US"/>
              <a:pPr>
                <a:defRPr/>
              </a:pPr>
              <a:t>&lt;#&gt;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E0D8F75-8681-4720-B86D-CC558BACD721}" type="slidenum">
              <a:rPr lang="ja-JP" altLang="en-US"/>
              <a:pPr>
                <a:defRPr/>
              </a:pPr>
              <a:t>&lt;#&gt;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5C1E21E-3C2E-4F63-A679-475BEED2C945}" type="slidenum">
              <a:rPr lang="ja-JP" altLang="en-US"/>
              <a:pPr>
                <a:defRPr/>
              </a:pPr>
              <a:t>&lt;#&gt;</a:t>
            </a:fld>
            <a:endParaRPr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D01208-B635-439C-B0D7-CE63CF20861E}" type="slidenum">
              <a:rPr lang="ja-JP" altLang="en-US"/>
              <a:pPr>
                <a:defRPr/>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4E00811-8948-4D4F-B9A4-5C3B43C7031B}" type="slidenum">
              <a:rPr lang="ja-JP" altLang="en-US"/>
              <a:pPr>
                <a:defRPr/>
              </a:pPr>
              <a:t>&lt;#&gt;</a:t>
            </a:fld>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DC3BC86-3EBE-423B-9324-96F9D928F39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942977"/>
            <a:ext cx="8229600" cy="35944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9259AFE-7AC7-4F49-85B9-5B069C761CE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29799127-F303-4AE7-A969-D0F8A278DEB3}" type="slidenum">
              <a:rPr lang="ja-JP" altLang="en-US"/>
              <a:pPr>
                <a:defRPr/>
              </a:pPr>
              <a:t>&lt;#&gt;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204787"/>
            <a:ext cx="3008313" cy="87153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987AE5E-1F5A-4E40-9E4F-A6C7EC21FF51}" type="slidenum">
              <a:rPr lang="ja-JP" altLang="en-US"/>
              <a:pPr>
                <a:defRPr/>
              </a:pPr>
              <a:t>&lt;#&gt;</a:t>
            </a:fld>
            <a:endParaRPr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9333912-09A1-405D-B996-686CC8E3C8FC}" type="slidenum">
              <a:rPr lang="ja-JP" altLang="en-US"/>
              <a:pPr>
                <a:defRPr/>
              </a:pPr>
              <a:t>&lt;#&gt;</a:t>
            </a:fld>
            <a:endParaRPr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31E230-1AA1-4843-9CD4-EE32DD9E28B2}" type="slidenum">
              <a:rPr lang="ja-JP" altLang="en-US"/>
              <a:pPr>
                <a:defRPr/>
              </a:pPr>
              <a:t>&lt;#&gt;</a:t>
            </a:fld>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05980"/>
            <a:ext cx="6019800" cy="438864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4ECA663-E26D-4864-B031-A5EE69E06873}"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a:prstGeom prst="rect">
            <a:avLst/>
          </a:prstGeo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B41A85F-B56E-468D-B1CD-6D93D9B5D5CD}"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D2BE911D-E393-423D-9BEB-D104881661BB}"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B54292E8-E00F-4ADA-BD15-4F2A3D638A4D}"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C9FCFF0E-DCBE-40A5-8F6E-B1AF81196266}"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9441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421606"/>
            <a:ext cx="4040188"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9441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421606"/>
            <a:ext cx="4041775"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893D6C-8EF6-4582-AF68-1DCB003A177F}" type="datetime5">
              <a:rPr lang="ja-JP" altLang="en-US"/>
              <a:pPr>
                <a:defRPr/>
              </a:pPr>
              <a:t>2014/08/16</a:t>
            </a:fld>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F88FC5C1-E261-48D2-BD14-81AC9FBA872B}"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60F22C4-FC53-44C1-88D2-46F6CB53D0DF}"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996DE6F3-B20F-4340-8E0C-EBAC11C5270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E5A73EE-488E-4860-B405-384FCAA3C542}" type="datetime5">
              <a:rPr lang="ja-JP" altLang="en-US"/>
              <a:pPr>
                <a:defRPr/>
              </a:pPr>
              <a:t>2014/08/16</a:t>
            </a:fld>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48331827-64C4-486B-BF83-D345FC70A936}"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947737"/>
            <a:ext cx="3008313" cy="871538"/>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942977"/>
            <a:ext cx="5111750" cy="36516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821657"/>
            <a:ext cx="3008313" cy="27729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0023843-BA01-4E5A-BE94-B8C1EA94B3DE}"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41EFF0DC-1569-424A-91A8-AE3859BDA9B7}"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942976"/>
            <a:ext cx="5486400" cy="260270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0FE0776-8F3D-4EB7-A8EC-5D9AF9D0BDBF}"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300C9734-6779-4377-9C63-4F4FD01D9D4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57200" y="942977"/>
            <a:ext cx="8229600" cy="3594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7" name="日付プレースホルダ 3"/>
          <p:cNvSpPr>
            <a:spLocks noGrp="1"/>
          </p:cNvSpPr>
          <p:nvPr>
            <p:ph type="dt" sz="half" idx="2"/>
          </p:nvPr>
        </p:nvSpPr>
        <p:spPr>
          <a:xfrm>
            <a:off x="1331913" y="4767264"/>
            <a:ext cx="2049462"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C05C48C5-B401-4CEB-AA1C-F88B4AF9610B}" type="datetime5">
              <a:rPr lang="ja-JP" altLang="en-US"/>
              <a:pPr>
                <a:defRPr/>
              </a:pPr>
              <a:t>2014/08/16</a:t>
            </a:fld>
            <a:endParaRPr lang="ja-JP" altLang="en-US" dirty="0"/>
          </a:p>
        </p:txBody>
      </p:sp>
      <p:sp>
        <p:nvSpPr>
          <p:cNvPr id="18" name="フッター プレースホルダ 4"/>
          <p:cNvSpPr>
            <a:spLocks noGrp="1"/>
          </p:cNvSpPr>
          <p:nvPr>
            <p:ph type="ftr" sz="quarter" idx="3"/>
          </p:nvPr>
        </p:nvSpPr>
        <p:spPr>
          <a:xfrm>
            <a:off x="3505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r>
              <a:rPr lang="en-US" altLang="ja-JP"/>
              <a:t>CESA Confidential</a:t>
            </a:r>
            <a:endParaRPr lang="ja-JP" altLang="en-US" dirty="0"/>
          </a:p>
        </p:txBody>
      </p:sp>
      <p:sp>
        <p:nvSpPr>
          <p:cNvPr id="19"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F2C2C70-5525-4F17-A132-F1BAAA4A6E88}" type="slidenum">
              <a:rPr lang="ja-JP" altLang="en-US"/>
              <a:pPr>
                <a:defRPr/>
              </a:pPr>
              <a:t>&lt;#&gt;</a:t>
            </a:fld>
            <a:endParaRPr lang="ja-JP" altLang="en-US"/>
          </a:p>
        </p:txBody>
      </p:sp>
      <p:pic>
        <p:nvPicPr>
          <p:cNvPr id="3" name="図 2"/>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4181"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3324" y="0"/>
            <a:ext cx="9144000" cy="5143500"/>
          </a:xfrm>
          <a:prstGeom prst="rect">
            <a:avLst/>
          </a:prstGeom>
        </p:spPr>
      </p:pic>
      <p:sp>
        <p:nvSpPr>
          <p:cNvPr id="2050" name="タイトル プレースホルダ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endParaRPr lang="ja-JP" altLang="en-US"/>
          </a:p>
        </p:txBody>
      </p:sp>
      <p:sp>
        <p:nvSpPr>
          <p:cNvPr id="6"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812D98C-E57D-4240-8465-0D34E2B9234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ja-JP" altLang="en-US" sz="2800" dirty="0" smtClean="0">
                <a:latin typeface="メイリオ" pitchFamily="50" charset="-128"/>
                <a:ea typeface="メイリオ" pitchFamily="50" charset="-128"/>
                <a:cs typeface="メイリオ" pitchFamily="50" charset="-128"/>
              </a:rPr>
              <a:t>一度作ったものは二度と作らない</a:t>
            </a:r>
            <a:r>
              <a:rPr lang="ja-JP" altLang="en-US" sz="2800" dirty="0" smtClean="0">
                <a:latin typeface="メイリオ" pitchFamily="50" charset="-128"/>
                <a:ea typeface="メイリオ" pitchFamily="50" charset="-128"/>
                <a:cs typeface="メイリオ" pitchFamily="50" charset="-128"/>
              </a:rPr>
              <a:t>。</a:t>
            </a:r>
            <a:r>
              <a:rPr lang="en-US" altLang="ja-JP" sz="2800" dirty="0" smtClean="0">
                <a:latin typeface="メイリオ" pitchFamily="50" charset="-128"/>
                <a:ea typeface="メイリオ" pitchFamily="50" charset="-128"/>
                <a:cs typeface="メイリオ" pitchFamily="50" charset="-128"/>
              </a:rPr>
              <a:t/>
            </a:r>
            <a:br>
              <a:rPr lang="en-US" altLang="ja-JP" sz="2800" dirty="0" smtClean="0">
                <a:latin typeface="メイリオ" pitchFamily="50" charset="-128"/>
                <a:ea typeface="メイリオ" pitchFamily="50" charset="-128"/>
                <a:cs typeface="メイリオ" pitchFamily="50" charset="-128"/>
              </a:rPr>
            </a:br>
            <a:r>
              <a:rPr lang="ja-JP" altLang="en-US" sz="2800" dirty="0" smtClean="0">
                <a:latin typeface="メイリオ" pitchFamily="50" charset="-128"/>
                <a:ea typeface="メイリオ" pitchFamily="50" charset="-128"/>
                <a:cs typeface="メイリオ" pitchFamily="50" charset="-128"/>
              </a:rPr>
              <a:t>効率的</a:t>
            </a:r>
            <a:r>
              <a:rPr lang="ja-JP" altLang="en-US" sz="2800" dirty="0" smtClean="0">
                <a:latin typeface="メイリオ" pitchFamily="50" charset="-128"/>
                <a:ea typeface="メイリオ" pitchFamily="50" charset="-128"/>
                <a:cs typeface="メイリオ" pitchFamily="50" charset="-128"/>
              </a:rPr>
              <a:t>なプログラミングをおこなうための技術</a:t>
            </a:r>
            <a:endParaRPr kumimoji="1" lang="ja-JP" altLang="en-US" sz="2800" dirty="0">
              <a:latin typeface="メイリオ" pitchFamily="50" charset="-128"/>
              <a:ea typeface="メイリオ" pitchFamily="50" charset="-128"/>
              <a:cs typeface="メイリオ" pitchFamily="50" charset="-128"/>
            </a:endParaRPr>
          </a:p>
        </p:txBody>
      </p:sp>
      <p:sp>
        <p:nvSpPr>
          <p:cNvPr id="12" name="サブタイトル 11"/>
          <p:cNvSpPr>
            <a:spLocks noGrp="1"/>
          </p:cNvSpPr>
          <p:nvPr>
            <p:ph type="subTitle" idx="1"/>
          </p:nvPr>
        </p:nvSpPr>
        <p:spPr/>
        <p:txBody>
          <a:bodyPr/>
          <a:lstStyle/>
          <a:p>
            <a:r>
              <a:rPr kumimoji="1" lang="en-US" altLang="ja-JP" dirty="0" smtClean="0">
                <a:latin typeface="メイリオ" pitchFamily="50" charset="-128"/>
                <a:ea typeface="メイリオ" pitchFamily="50" charset="-128"/>
                <a:cs typeface="メイリオ" pitchFamily="50" charset="-128"/>
              </a:rPr>
              <a:t>JCGS </a:t>
            </a:r>
            <a:r>
              <a:rPr kumimoji="1" lang="ja-JP" altLang="en-US" dirty="0" smtClean="0">
                <a:latin typeface="メイリオ" pitchFamily="50" charset="-128"/>
                <a:ea typeface="メイリオ" pitchFamily="50" charset="-128"/>
                <a:cs typeface="メイリオ" pitchFamily="50" charset="-128"/>
              </a:rPr>
              <a:t>痴山紘史</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06786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パフォーマンスチェック</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ユーザーから作成したツールが遅いという報告が上がった場合の対応方法</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無暗にコードを改変していませんか</a:t>
            </a:r>
            <a:r>
              <a:rPr lang="en-US" altLang="ja-JP" dirty="0" smtClean="0">
                <a:latin typeface="メイリオ" pitchFamily="50" charset="-128"/>
                <a:ea typeface="メイリオ" pitchFamily="50" charset="-128"/>
                <a:cs typeface="メイリオ" pitchFamily="50" charset="-128"/>
              </a:rPr>
              <a:t>?</a:t>
            </a:r>
          </a:p>
          <a:p>
            <a:pPr lvl="1"/>
            <a:r>
              <a:rPr kumimoji="1" lang="ja-JP" altLang="en-US" sz="2600" dirty="0" smtClean="0">
                <a:latin typeface="メイリオ" pitchFamily="50" charset="-128"/>
                <a:ea typeface="メイリオ" pitchFamily="50" charset="-128"/>
                <a:cs typeface="メイリオ" pitchFamily="50" charset="-128"/>
              </a:rPr>
              <a:t>ファイルアクセスが遅い→メモリにキャッシュ</a:t>
            </a:r>
            <a:endParaRPr kumimoji="1" lang="en-US" altLang="ja-JP" sz="2600" dirty="0" smtClean="0">
              <a:latin typeface="メイリオ" pitchFamily="50" charset="-128"/>
              <a:ea typeface="メイリオ" pitchFamily="50" charset="-128"/>
              <a:cs typeface="メイリオ" pitchFamily="50" charset="-128"/>
            </a:endParaRPr>
          </a:p>
          <a:p>
            <a:pPr lvl="1"/>
            <a:r>
              <a:rPr kumimoji="1" lang="ja-JP" altLang="en-US" sz="2600" dirty="0" smtClean="0">
                <a:latin typeface="メイリオ" pitchFamily="50" charset="-128"/>
                <a:ea typeface="メイリオ" pitchFamily="50" charset="-128"/>
                <a:cs typeface="メイリオ" pitchFamily="50" charset="-128"/>
              </a:rPr>
              <a:t>小手先のテクニックでコードの</a:t>
            </a:r>
            <a:r>
              <a:rPr kumimoji="1" lang="ja-JP" altLang="en-US" sz="2600" dirty="0" smtClean="0">
                <a:latin typeface="メイリオ" pitchFamily="50" charset="-128"/>
                <a:ea typeface="メイリオ" pitchFamily="50" charset="-128"/>
                <a:cs typeface="メイリオ" pitchFamily="50" charset="-128"/>
              </a:rPr>
              <a:t>最適化</a:t>
            </a:r>
            <a:endParaRPr kumimoji="1" lang="en-US" altLang="ja-JP" sz="2600"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その改変、本当に意味ありますか</a:t>
            </a:r>
            <a:r>
              <a:rPr kumimoji="1" lang="en-US" altLang="ja-JP" dirty="0" smtClean="0">
                <a:latin typeface="メイリオ" pitchFamily="50" charset="-128"/>
                <a:ea typeface="メイリオ" pitchFamily="50" charset="-128"/>
                <a:cs typeface="メイリオ" pitchFamily="50" charset="-128"/>
              </a:rPr>
              <a:t>?</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10</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その</a:t>
            </a:r>
            <a:r>
              <a:rPr lang="ja-JP" altLang="en-US" sz="4000" dirty="0" smtClean="0">
                <a:solidFill>
                  <a:schemeClr val="tx1"/>
                </a:solidFill>
                <a:latin typeface="メイリオ" pitchFamily="50" charset="-128"/>
                <a:ea typeface="メイリオ" pitchFamily="50" charset="-128"/>
                <a:cs typeface="メイリオ" pitchFamily="50" charset="-128"/>
              </a:rPr>
              <a:t>改変</a:t>
            </a:r>
            <a:r>
              <a:rPr kumimoji="1" lang="ja-JP" altLang="en-US" sz="4000" dirty="0" smtClean="0">
                <a:solidFill>
                  <a:schemeClr val="tx1"/>
                </a:solidFill>
                <a:latin typeface="メイリオ" pitchFamily="50" charset="-128"/>
                <a:ea typeface="メイリオ" pitchFamily="50" charset="-128"/>
                <a:cs typeface="メイリオ" pitchFamily="50" charset="-128"/>
              </a:rPr>
              <a:t>、</a:t>
            </a:r>
            <a:r>
              <a:rPr kumimoji="1" lang="ja-JP" altLang="en-US" sz="4000" dirty="0" smtClean="0">
                <a:solidFill>
                  <a:schemeClr val="tx1"/>
                </a:solidFill>
                <a:latin typeface="メイリオ" pitchFamily="50" charset="-128"/>
                <a:ea typeface="メイリオ" pitchFamily="50" charset="-128"/>
                <a:cs typeface="メイリオ" pitchFamily="50" charset="-128"/>
              </a:rPr>
              <a:t>効果ありますか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ボトルネックを把握しましょう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どうやって</a:t>
            </a:r>
            <a:r>
              <a:rPr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プロファイラを使用する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4000" dirty="0" smtClean="0">
                <a:solidFill>
                  <a:schemeClr val="tx1"/>
                </a:solidFill>
                <a:latin typeface="メイリオ" pitchFamily="50" charset="-128"/>
                <a:ea typeface="メイリオ" pitchFamily="50" charset="-128"/>
                <a:cs typeface="メイリオ" pitchFamily="50" charset="-128"/>
              </a:rPr>
              <a:t>Python </a:t>
            </a:r>
            <a:r>
              <a:rPr lang="ja-JP" altLang="en-US" sz="4000" dirty="0" err="1" smtClean="0">
                <a:solidFill>
                  <a:schemeClr val="tx1"/>
                </a:solidFill>
                <a:latin typeface="メイリオ" pitchFamily="50" charset="-128"/>
                <a:ea typeface="メイリオ" pitchFamily="50" charset="-128"/>
                <a:cs typeface="メイリオ" pitchFamily="50" charset="-128"/>
              </a:rPr>
              <a:t>での</a:t>
            </a: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628641"/>
          </a:xfrm>
        </p:spPr>
        <p:txBody>
          <a:bodyPr/>
          <a:lstStyle/>
          <a:p>
            <a:r>
              <a:rPr lang="en-US" altLang="ja-JP" dirty="0" smtClean="0">
                <a:latin typeface="メイリオ" pitchFamily="50" charset="-128"/>
                <a:ea typeface="メイリオ" pitchFamily="50" charset="-128"/>
                <a:cs typeface="メイリオ" pitchFamily="50" charset="-128"/>
              </a:rPr>
              <a:t>Python </a:t>
            </a:r>
            <a:r>
              <a:rPr lang="ja-JP" altLang="en-US" dirty="0" smtClean="0">
                <a:latin typeface="メイリオ" pitchFamily="50" charset="-128"/>
                <a:ea typeface="メイリオ" pitchFamily="50" charset="-128"/>
                <a:cs typeface="メイリオ" pitchFamily="50" charset="-128"/>
              </a:rPr>
              <a:t>で</a:t>
            </a:r>
            <a:r>
              <a:rPr lang="ja-JP" altLang="en-US" dirty="0" smtClean="0">
                <a:latin typeface="メイリオ" pitchFamily="50" charset="-128"/>
                <a:ea typeface="メイリオ" pitchFamily="50" charset="-128"/>
                <a:cs typeface="メイリオ" pitchFamily="50" charset="-128"/>
              </a:rPr>
              <a:t>は </a:t>
            </a:r>
            <a:r>
              <a:rPr lang="en-US" altLang="ja-JP" dirty="0" err="1" smtClean="0">
                <a:latin typeface="メイリオ" pitchFamily="50" charset="-128"/>
                <a:ea typeface="メイリオ" pitchFamily="50" charset="-128"/>
                <a:cs typeface="メイリオ" pitchFamily="50" charset="-128"/>
              </a:rPr>
              <a:t>cProfile</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を使用する</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12</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824333"/>
            <a:ext cx="7143800" cy="461665"/>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import </a:t>
            </a:r>
            <a:r>
              <a:rPr lang="en-US" sz="1200" dirty="0" err="1" smtClean="0">
                <a:latin typeface="メイリオ" pitchFamily="50" charset="-128"/>
                <a:ea typeface="メイリオ" pitchFamily="50" charset="-128"/>
                <a:cs typeface="メイリオ" pitchFamily="50" charset="-128"/>
              </a:rPr>
              <a:t>cProfile</a:t>
            </a:r>
            <a:r>
              <a:rPr lang="en-US" sz="1200" dirty="0" smtClean="0">
                <a:latin typeface="メイリオ" pitchFamily="50" charset="-128"/>
                <a:ea typeface="メイリオ" pitchFamily="50" charset="-128"/>
                <a:cs typeface="メイリオ" pitchFamily="50" charset="-128"/>
              </a:rPr>
              <a:t/>
            </a:r>
            <a:br>
              <a:rPr lang="en-US" sz="1200" dirty="0" smtClean="0">
                <a:latin typeface="メイリオ" pitchFamily="50" charset="-128"/>
                <a:ea typeface="メイリオ" pitchFamily="50" charset="-128"/>
                <a:cs typeface="メイリオ" pitchFamily="50" charset="-128"/>
              </a:rPr>
            </a:br>
            <a:r>
              <a:rPr lang="en-US" sz="1200" dirty="0" err="1" smtClean="0">
                <a:latin typeface="メイリオ" pitchFamily="50" charset="-128"/>
                <a:ea typeface="メイリオ" pitchFamily="50" charset="-128"/>
                <a:cs typeface="メイリオ" pitchFamily="50" charset="-128"/>
              </a:rPr>
              <a:t>cProfile.run</a:t>
            </a:r>
            <a:r>
              <a:rPr lang="en-US" sz="1200" dirty="0" smtClean="0">
                <a:latin typeface="メイリオ" pitchFamily="50" charset="-128"/>
                <a:ea typeface="メイリオ" pitchFamily="50" charset="-128"/>
                <a:cs typeface="メイリオ" pitchFamily="50" charset="-128"/>
              </a:rPr>
              <a:t>(‘</a:t>
            </a:r>
            <a:r>
              <a:rPr lang="en-US" sz="1200" dirty="0" err="1" smtClean="0">
                <a:latin typeface="メイリオ" pitchFamily="50" charset="-128"/>
                <a:ea typeface="メイリオ" pitchFamily="50" charset="-128"/>
                <a:cs typeface="メイリオ" pitchFamily="50" charset="-128"/>
              </a:rPr>
              <a:t>someHeavyOperation</a:t>
            </a:r>
            <a:r>
              <a:rPr lang="en-US" sz="1200" dirty="0" smtClean="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処理時間を計測</a:t>
            </a:r>
            <a:endParaRPr kumimoji="1" lang="ja-JP" altLang="en-US" sz="1200" dirty="0">
              <a:latin typeface="メイリオ" pitchFamily="50" charset="-128"/>
              <a:ea typeface="メイリオ" pitchFamily="50" charset="-128"/>
              <a:cs typeface="メイリオ" pitchFamily="50" charset="-128"/>
            </a:endParaRPr>
          </a:p>
        </p:txBody>
      </p:sp>
      <p:sp>
        <p:nvSpPr>
          <p:cNvPr id="9" name="コンテンツ プレースホルダー 2"/>
          <p:cNvSpPr txBox="1">
            <a:spLocks/>
          </p:cNvSpPr>
          <p:nvPr/>
        </p:nvSpPr>
        <p:spPr bwMode="auto">
          <a:xfrm>
            <a:off x="457200" y="2500312"/>
            <a:ext cx="8229600" cy="2071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altLang="ja-JP" sz="3200" dirty="0" err="1" smtClean="0">
                <a:latin typeface="メイリオ" pitchFamily="50" charset="-128"/>
                <a:ea typeface="メイリオ" pitchFamily="50" charset="-128"/>
                <a:cs typeface="メイリオ" pitchFamily="50" charset="-128"/>
              </a:rPr>
              <a:t>someHeavyOperation</a:t>
            </a:r>
            <a:r>
              <a:rPr lang="en-US" altLang="ja-JP" sz="3200" dirty="0" smtClean="0">
                <a:latin typeface="メイリオ" pitchFamily="50" charset="-128"/>
                <a:ea typeface="メイリオ" pitchFamily="50" charset="-128"/>
                <a:cs typeface="メイリオ" pitchFamily="50" charset="-128"/>
              </a:rPr>
              <a:t>() </a:t>
            </a:r>
            <a:r>
              <a:rPr lang="ja-JP" altLang="en-US" sz="3200" dirty="0" smtClean="0">
                <a:latin typeface="メイリオ" pitchFamily="50" charset="-128"/>
                <a:ea typeface="メイリオ" pitchFamily="50" charset="-128"/>
                <a:cs typeface="メイリオ" pitchFamily="50" charset="-128"/>
              </a:rPr>
              <a:t>を行った際にどの関数でどれだけ処理に時間がかかったかを把握することができる</a:t>
            </a:r>
            <a:endPar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a:t>
            </a:r>
            <a:r>
              <a:rPr lang="ja-JP" altLang="en-US" sz="4000" dirty="0" smtClean="0">
                <a:solidFill>
                  <a:schemeClr val="tx1"/>
                </a:solidFill>
                <a:latin typeface="メイリオ" pitchFamily="50" charset="-128"/>
                <a:ea typeface="メイリオ" pitchFamily="50" charset="-128"/>
                <a:cs typeface="メイリオ" pitchFamily="50" charset="-128"/>
              </a:rPr>
              <a:t>の</a:t>
            </a:r>
            <a:r>
              <a:rPr lang="ja-JP" altLang="en-US" sz="4000" dirty="0" smtClean="0">
                <a:solidFill>
                  <a:schemeClr val="tx1"/>
                </a:solidFill>
                <a:latin typeface="メイリオ" pitchFamily="50" charset="-128"/>
                <a:ea typeface="メイリオ" pitchFamily="50" charset="-128"/>
                <a:cs typeface="メイリオ" pitchFamily="50" charset="-128"/>
              </a:rPr>
              <a:t>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13</a:t>
            </a:fld>
            <a:endParaRPr lang="ja-JP" altLang="en-US">
              <a:latin typeface="メイリオ" pitchFamily="50" charset="-128"/>
              <a:ea typeface="メイリオ" pitchFamily="50" charset="-128"/>
              <a:cs typeface="メイリオ" pitchFamily="50" charset="-128"/>
            </a:endParaRPr>
          </a:p>
        </p:txBody>
      </p:sp>
      <p:grpSp>
        <p:nvGrpSpPr>
          <p:cNvPr id="13" name="グループ化 12"/>
          <p:cNvGrpSpPr/>
          <p:nvPr/>
        </p:nvGrpSpPr>
        <p:grpSpPr>
          <a:xfrm>
            <a:off x="214282" y="1079880"/>
            <a:ext cx="8143932" cy="3277820"/>
            <a:chOff x="214282" y="768856"/>
            <a:chExt cx="8143932" cy="3277820"/>
          </a:xfrm>
        </p:grpSpPr>
        <p:sp>
          <p:nvSpPr>
            <p:cNvPr id="7" name="テキスト ボックス 6"/>
            <p:cNvSpPr txBox="1"/>
            <p:nvPr/>
          </p:nvSpPr>
          <p:spPr>
            <a:xfrm>
              <a:off x="785786" y="768856"/>
              <a:ext cx="7143800" cy="3277820"/>
            </a:xfrm>
            <a:prstGeom prst="rect">
              <a:avLst/>
            </a:prstGeom>
            <a:solidFill>
              <a:schemeClr val="bg1">
                <a:lumMod val="85000"/>
              </a:schemeClr>
            </a:solidFill>
            <a:ln>
              <a:solidFill>
                <a:schemeClr val="tx1"/>
              </a:solidFill>
            </a:ln>
          </p:spPr>
          <p:txBody>
            <a:bodyPr wrap="square" rtlCol="0">
              <a:spAutoFit/>
            </a:bodyPr>
            <a:lstStyle/>
            <a:p>
              <a:r>
                <a:rPr lang="en-US" sz="900" dirty="0" smtClean="0">
                  <a:latin typeface="メイリオ" pitchFamily="50" charset="-128"/>
                  <a:ea typeface="メイリオ" pitchFamily="50" charset="-128"/>
                  <a:cs typeface="メイリオ" pitchFamily="50" charset="-128"/>
                </a:rPr>
                <a:t>D:\</a:t>
              </a:r>
              <a:r>
                <a:rPr lang="en-US" sz="900" dirty="0" smtClean="0">
                  <a:latin typeface="メイリオ" pitchFamily="50" charset="-128"/>
                  <a:ea typeface="メイリオ" pitchFamily="50" charset="-128"/>
                  <a:cs typeface="メイリオ" pitchFamily="50" charset="-128"/>
                </a:rPr>
                <a:t>chiyama&gt;python </a:t>
              </a:r>
              <a:r>
                <a:rPr lang="en-US" sz="900" dirty="0" smtClean="0">
                  <a:latin typeface="メイリオ" pitchFamily="50" charset="-128"/>
                  <a:ea typeface="メイリオ" pitchFamily="50" charset="-128"/>
                  <a:cs typeface="メイリオ" pitchFamily="50" charset="-128"/>
                </a:rPr>
                <a:t>testDirectoryDefs.py</a:t>
              </a:r>
            </a:p>
            <a:p>
              <a:r>
                <a:rPr lang="en-US" sz="900" dirty="0" smtClean="0">
                  <a:latin typeface="メイリオ" pitchFamily="50" charset="-128"/>
                  <a:ea typeface="メイリオ" pitchFamily="50" charset="-128"/>
                  <a:cs typeface="メイリオ" pitchFamily="50" charset="-128"/>
                </a:rPr>
                <a:t>         11190417 function calls (11057225 primitive calls) in </a:t>
              </a:r>
              <a:r>
                <a:rPr lang="en-US" sz="900" b="1" dirty="0" smtClean="0">
                  <a:solidFill>
                    <a:srgbClr val="FF0000"/>
                  </a:solidFill>
                  <a:latin typeface="メイリオ" pitchFamily="50" charset="-128"/>
                  <a:ea typeface="メイリオ" pitchFamily="50" charset="-128"/>
                  <a:cs typeface="メイリオ" pitchFamily="50" charset="-128"/>
                </a:rPr>
                <a:t>28.010 CPU seconds</a:t>
              </a:r>
            </a:p>
            <a:p>
              <a:endParaRPr lang="en-US" sz="900" dirty="0" smtClean="0">
                <a:latin typeface="メイリオ" pitchFamily="50" charset="-128"/>
                <a:ea typeface="メイリオ" pitchFamily="50" charset="-128"/>
                <a:cs typeface="メイリオ" pitchFamily="50" charset="-128"/>
              </a:endParaRPr>
            </a:p>
            <a:p>
              <a:r>
                <a:rPr lang="en-US" sz="900" dirty="0" smtClean="0">
                  <a:latin typeface="メイリオ" pitchFamily="50" charset="-128"/>
                  <a:ea typeface="メイリオ" pitchFamily="50" charset="-128"/>
                  <a:cs typeface="メイリオ" pitchFamily="50" charset="-128"/>
                </a:rPr>
                <a:t>   Ordered by: standard name</a:t>
              </a:r>
            </a:p>
            <a:p>
              <a:endParaRPr lang="en-US" sz="900" dirty="0" smtClean="0">
                <a:latin typeface="メイリオ" pitchFamily="50" charset="-128"/>
                <a:ea typeface="メイリオ" pitchFamily="50" charset="-128"/>
                <a:cs typeface="メイリオ" pitchFamily="50" charset="-128"/>
              </a:endParaRPr>
            </a:p>
            <a:p>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ncalls</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tottime</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percall</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cumtime</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percall</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filename:lineno</a:t>
              </a:r>
              <a:r>
                <a:rPr lang="en-US" sz="900" dirty="0" smtClean="0">
                  <a:latin typeface="メイリオ" pitchFamily="50" charset="-128"/>
                  <a:ea typeface="メイリオ" pitchFamily="50" charset="-128"/>
                  <a:cs typeface="メイリオ" pitchFamily="50" charset="-128"/>
                </a:rPr>
                <a:t>(function)</a:t>
              </a:r>
            </a:p>
            <a:p>
              <a:r>
                <a:rPr lang="en-US" sz="900" dirty="0" smtClean="0">
                  <a:latin typeface="メイリオ" pitchFamily="50" charset="-128"/>
                  <a:ea typeface="メイリオ" pitchFamily="50" charset="-128"/>
                  <a:cs typeface="メイリオ" pitchFamily="50" charset="-128"/>
                </a:rPr>
                <a:t>        1    0.000    0.000    0.000    0.000 &lt;string&gt;:1(&lt;module&gt;)</a:t>
              </a:r>
            </a:p>
            <a:p>
              <a:r>
                <a:rPr lang="en-US" sz="900" dirty="0" smtClean="0">
                  <a:latin typeface="メイリオ" pitchFamily="50" charset="-128"/>
                  <a:ea typeface="メイリオ" pitchFamily="50" charset="-128"/>
                  <a:cs typeface="メイリオ" pitchFamily="50" charset="-128"/>
                </a:rPr>
                <a:t>       84    0.003    0.000   27.492    0.327 DirectoryDefs.py:1033(</a:t>
              </a:r>
              <a:r>
                <a:rPr lang="en-US" sz="900" dirty="0" err="1" smtClean="0">
                  <a:latin typeface="メイリオ" pitchFamily="50" charset="-128"/>
                  <a:ea typeface="メイリオ" pitchFamily="50" charset="-128"/>
                  <a:cs typeface="メイリオ" pitchFamily="50" charset="-128"/>
                </a:rPr>
                <a:t>filterNames</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36    0.000    0.000    0.000    0.000 DirectoryDefs.py:1066(Get)</a:t>
              </a:r>
            </a:p>
            <a:p>
              <a:r>
                <a:rPr lang="en-US" sz="900" dirty="0" smtClean="0">
                  <a:latin typeface="メイリオ" pitchFamily="50" charset="-128"/>
                  <a:ea typeface="メイリオ" pitchFamily="50" charset="-128"/>
                  <a:cs typeface="メイリオ" pitchFamily="50" charset="-128"/>
                </a:rPr>
                <a:t>      261    0.002    0.000    0.006    0.000 DirectoryDefs.py:121(</a:t>
              </a:r>
              <a:r>
                <a:rPr lang="en-US" sz="900" dirty="0" err="1" smtClean="0">
                  <a:latin typeface="メイリオ" pitchFamily="50" charset="-128"/>
                  <a:ea typeface="メイリオ" pitchFamily="50" charset="-128"/>
                  <a:cs typeface="メイリオ" pitchFamily="50" charset="-128"/>
                </a:rPr>
                <a:t>getChild</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855    0.004    0.000    0.004    0.000 DirectoryDefs.py:132(_</a:t>
              </a:r>
              <a:r>
                <a:rPr lang="en-US" sz="900" dirty="0" err="1" smtClean="0">
                  <a:latin typeface="メイリオ" pitchFamily="50" charset="-128"/>
                  <a:ea typeface="メイリオ" pitchFamily="50" charset="-128"/>
                  <a:cs typeface="メイリオ" pitchFamily="50" charset="-128"/>
                </a:rPr>
                <a:t>getSomeChildren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0.002    0.000 DirectoryDefs.py:157(</a:t>
              </a:r>
              <a:r>
                <a:rPr lang="en-US" sz="900" dirty="0" err="1" smtClean="0">
                  <a:latin typeface="メイリオ" pitchFamily="50" charset="-128"/>
                  <a:ea typeface="メイリオ" pitchFamily="50" charset="-128"/>
                  <a:cs typeface="メイリオ" pitchFamily="50" charset="-128"/>
                </a:rPr>
                <a:t>getRequiredChildren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0.001    0.000 DirectoryDefs.py:161(</a:t>
              </a:r>
              <a:r>
                <a:rPr lang="en-US" sz="900" dirty="0" err="1" smtClean="0">
                  <a:latin typeface="メイリオ" pitchFamily="50" charset="-128"/>
                  <a:ea typeface="メイリオ" pitchFamily="50" charset="-128"/>
                  <a:cs typeface="メイリオ" pitchFamily="50" charset="-128"/>
                </a:rPr>
                <a:t>getOptionalChildren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0.001    0.000 DirectoryDefs.py:165(</a:t>
              </a:r>
              <a:r>
                <a:rPr lang="en-US" sz="900" dirty="0" err="1" smtClean="0">
                  <a:latin typeface="メイリオ" pitchFamily="50" charset="-128"/>
                  <a:ea typeface="メイリオ" pitchFamily="50" charset="-128"/>
                  <a:cs typeface="メイリオ" pitchFamily="50" charset="-128"/>
                </a:rPr>
                <a:t>getUnknownChildren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12    0.000    0.000    0.001    0.000 DirectoryDefs.py:169(</a:t>
              </a:r>
              <a:r>
                <a:rPr lang="en-US" sz="900" dirty="0" err="1" smtClean="0">
                  <a:latin typeface="メイリオ" pitchFamily="50" charset="-128"/>
                  <a:ea typeface="メイリオ" pitchFamily="50" charset="-128"/>
                  <a:cs typeface="メイリオ" pitchFamily="50" charset="-128"/>
                </a:rPr>
                <a:t>getChildren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261    0.001    0.000    0.001    0.000 DirectoryDefs.py:206(_</a:t>
              </a:r>
              <a:r>
                <a:rPr lang="en-US" sz="900" dirty="0" err="1" smtClean="0">
                  <a:latin typeface="メイリオ" pitchFamily="50" charset="-128"/>
                  <a:ea typeface="メイリオ" pitchFamily="50" charset="-128"/>
                  <a:cs typeface="メイリオ" pitchFamily="50" charset="-128"/>
                </a:rPr>
                <a:t>addElement</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24    0.004    0.000   27.544    1.148 DirectoryDefs.py:219(</a:t>
              </a:r>
              <a:r>
                <a:rPr lang="en-US" sz="900" dirty="0" err="1" smtClean="0">
                  <a:latin typeface="メイリオ" pitchFamily="50" charset="-128"/>
                  <a:ea typeface="メイリオ" pitchFamily="50" charset="-128"/>
                  <a:cs typeface="メイリオ" pitchFamily="50" charset="-128"/>
                </a:rPr>
                <a:t>addChildren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a:t>
              </a:r>
              <a:r>
                <a:rPr lang="ja-JP" altLang="en-US" sz="900" dirty="0" smtClean="0">
                  <a:latin typeface="メイリオ" pitchFamily="50" charset="-128"/>
                  <a:ea typeface="メイリオ" pitchFamily="50" charset="-128"/>
                  <a:cs typeface="メイリオ" pitchFamily="50" charset="-128"/>
                </a:rPr>
                <a:t>中略</a:t>
              </a:r>
              <a:r>
                <a:rPr lang="en-US" altLang="ja-JP" sz="900" dirty="0" smtClean="0">
                  <a:latin typeface="メイリオ" pitchFamily="50" charset="-128"/>
                  <a:ea typeface="メイリオ" pitchFamily="50" charset="-128"/>
                  <a:cs typeface="メイリオ" pitchFamily="50" charset="-128"/>
                </a:rPr>
                <a:t>)</a:t>
              </a:r>
            </a:p>
            <a:p>
              <a:r>
                <a:rPr lang="en-US" altLang="ja-JP" sz="900" dirty="0" smtClean="0">
                  <a:latin typeface="メイリオ" pitchFamily="50" charset="-128"/>
                  <a:ea typeface="メイリオ" pitchFamily="50" charset="-128"/>
                  <a:cs typeface="メイリオ" pitchFamily="50" charset="-128"/>
                </a:rPr>
                <a:t>      744    0.003    0.000   25.210    0.034 </a:t>
              </a:r>
              <a:r>
                <a:rPr lang="en-US" sz="900" dirty="0" smtClean="0">
                  <a:latin typeface="メイリオ" pitchFamily="50" charset="-128"/>
                  <a:ea typeface="メイリオ" pitchFamily="50" charset="-128"/>
                  <a:cs typeface="メイリオ" pitchFamily="50" charset="-128"/>
                </a:rPr>
                <a:t>Project.py:349(</a:t>
              </a:r>
              <a:r>
                <a:rPr lang="en-US" sz="900" dirty="0" err="1" smtClean="0">
                  <a:latin typeface="メイリオ" pitchFamily="50" charset="-128"/>
                  <a:ea typeface="メイリオ" pitchFamily="50" charset="-128"/>
                  <a:cs typeface="メイリオ" pitchFamily="50" charset="-128"/>
                </a:rPr>
                <a:t>getAbsPathByNode</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732    0.024    0.000   24.842    0.034 Project.py:353(</a:t>
              </a:r>
              <a:r>
                <a:rPr lang="en-US" sz="900" dirty="0" err="1" smtClean="0">
                  <a:latin typeface="メイリオ" pitchFamily="50" charset="-128"/>
                  <a:ea typeface="メイリオ" pitchFamily="50" charset="-128"/>
                  <a:cs typeface="メイリオ" pitchFamily="50" charset="-128"/>
                </a:rPr>
                <a:t>getAbsPath</a:t>
              </a:r>
              <a:r>
                <a:rPr lang="en-US" sz="900" dirty="0" smtClean="0">
                  <a:latin typeface="メイリオ" pitchFamily="50" charset="-128"/>
                  <a:ea typeface="メイリオ" pitchFamily="50" charset="-128"/>
                  <a:cs typeface="メイリオ" pitchFamily="50" charset="-128"/>
                </a:rPr>
                <a:t>)</a:t>
              </a:r>
            </a:p>
            <a:p>
              <a:r>
                <a:rPr lang="en-US" sz="900" b="1" dirty="0" smtClean="0">
                  <a:solidFill>
                    <a:srgbClr val="FF0000"/>
                  </a:solidFill>
                  <a:latin typeface="メイリオ" pitchFamily="50" charset="-128"/>
                  <a:ea typeface="メイリオ" pitchFamily="50" charset="-128"/>
                  <a:cs typeface="メイリオ" pitchFamily="50" charset="-128"/>
                </a:rPr>
                <a:t>98256/16376    1.432    0.000   22.201    0.001 Project.py:90(</a:t>
              </a:r>
              <a:r>
                <a:rPr lang="en-US" sz="900" b="1" dirty="0" err="1" smtClean="0">
                  <a:solidFill>
                    <a:srgbClr val="FF0000"/>
                  </a:solidFill>
                  <a:latin typeface="メイリオ" pitchFamily="50" charset="-128"/>
                  <a:ea typeface="メイリオ" pitchFamily="50" charset="-128"/>
                  <a:cs typeface="メイリオ" pitchFamily="50" charset="-128"/>
                </a:rPr>
                <a:t>getInfo</a:t>
              </a:r>
              <a:r>
                <a:rPr lang="en-US" sz="900" b="1" dirty="0" smtClean="0">
                  <a:solidFill>
                    <a:srgbClr val="FF0000"/>
                  </a:solidFill>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32796    0.278    0.000    0.278    0.000 ProjectInfoManager.py:132(Get)</a:t>
              </a:r>
            </a:p>
            <a:p>
              <a:r>
                <a:rPr lang="en-US" sz="900" dirty="0" smtClean="0">
                  <a:latin typeface="メイリオ" pitchFamily="50" charset="-128"/>
                  <a:ea typeface="メイリオ" pitchFamily="50" charset="-128"/>
                  <a:cs typeface="メイリオ" pitchFamily="50" charset="-128"/>
                </a:rPr>
                <a:t>    32796    0.599    0.000    0.600    0.000 ProjectInfoManager.py:64(</a:t>
              </a:r>
              <a:r>
                <a:rPr lang="en-US" sz="900" dirty="0" err="1" smtClean="0">
                  <a:latin typeface="メイリオ" pitchFamily="50" charset="-128"/>
                  <a:ea typeface="メイリオ" pitchFamily="50" charset="-128"/>
                  <a:cs typeface="メイリオ" pitchFamily="50" charset="-128"/>
                </a:rPr>
                <a:t>getProject</a:t>
              </a:r>
              <a:r>
                <a:rPr lang="en-US" sz="900" dirty="0" smtClean="0">
                  <a:latin typeface="メイリオ" pitchFamily="50" charset="-128"/>
                  <a:ea typeface="メイリオ" pitchFamily="50" charset="-128"/>
                  <a:cs typeface="メイリオ" pitchFamily="50" charset="-128"/>
                </a:rPr>
                <a:t>)</a:t>
              </a:r>
            </a:p>
          </p:txBody>
        </p:sp>
        <p:sp>
          <p:nvSpPr>
            <p:cNvPr id="9" name="四角形吹き出し 8"/>
            <p:cNvSpPr/>
            <p:nvPr/>
          </p:nvSpPr>
          <p:spPr>
            <a:xfrm>
              <a:off x="5429256" y="1189156"/>
              <a:ext cx="2928958" cy="500066"/>
            </a:xfrm>
            <a:prstGeom prst="wedgeRectCallout">
              <a:avLst>
                <a:gd name="adj1" fmla="val -67925"/>
                <a:gd name="adj2" fmla="val -67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処理全体で</a:t>
              </a:r>
              <a:r>
                <a:rPr lang="en-US" altLang="ja-JP" sz="1600" dirty="0" smtClean="0">
                  <a:latin typeface="メイリオ" pitchFamily="50" charset="-128"/>
                  <a:ea typeface="メイリオ" pitchFamily="50" charset="-128"/>
                  <a:cs typeface="メイリオ" pitchFamily="50" charset="-128"/>
                </a:rPr>
                <a:t>28</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5357818" y="3117982"/>
              <a:ext cx="3000396" cy="525338"/>
            </a:xfrm>
            <a:prstGeom prst="wedgeRectCallout">
              <a:avLst>
                <a:gd name="adj1" fmla="val -55330"/>
                <a:gd name="adj2" fmla="val 40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err="1" smtClean="0">
                  <a:latin typeface="メイリオ" pitchFamily="50" charset="-128"/>
                  <a:ea typeface="メイリオ" pitchFamily="50" charset="-128"/>
                  <a:cs typeface="メイリオ" pitchFamily="50" charset="-128"/>
                </a:rPr>
                <a:t>getInfo</a:t>
              </a:r>
              <a:r>
                <a:rPr lang="en-US" altLang="ja-JP" sz="1600" dirty="0" smtClean="0">
                  <a:latin typeface="メイリオ" pitchFamily="50" charset="-128"/>
                  <a:ea typeface="メイリオ" pitchFamily="50" charset="-128"/>
                  <a:cs typeface="メイリオ" pitchFamily="50" charset="-128"/>
                </a:rPr>
                <a:t>()</a:t>
              </a:r>
              <a:r>
                <a:rPr lang="ja-JP" altLang="en-US" sz="1600" dirty="0" smtClean="0">
                  <a:latin typeface="メイリオ" pitchFamily="50" charset="-128"/>
                  <a:ea typeface="メイリオ" pitchFamily="50" charset="-128"/>
                  <a:cs typeface="メイリオ" pitchFamily="50" charset="-128"/>
                </a:rPr>
                <a:t>で</a:t>
              </a:r>
              <a:r>
                <a:rPr lang="en-US" altLang="ja-JP" sz="1600" dirty="0" smtClean="0">
                  <a:latin typeface="メイリオ" pitchFamily="50" charset="-128"/>
                  <a:ea typeface="メイリオ" pitchFamily="50" charset="-128"/>
                  <a:cs typeface="メイリオ" pitchFamily="50" charset="-128"/>
                </a:rPr>
                <a:t>22</a:t>
              </a:r>
              <a:r>
                <a:rPr lang="ja-JP" altLang="en-US" sz="1600" dirty="0" smtClean="0">
                  <a:latin typeface="メイリオ" pitchFamily="50" charset="-128"/>
                  <a:ea typeface="メイリオ" pitchFamily="50" charset="-128"/>
                  <a:cs typeface="メイリオ" pitchFamily="50" charset="-128"/>
                </a:rPr>
                <a:t>秒</a:t>
              </a:r>
              <a:r>
                <a:rPr lang="ja-JP" altLang="en-US" sz="1600" dirty="0" smtClean="0">
                  <a:latin typeface="メイリオ" pitchFamily="50" charset="-128"/>
                  <a:ea typeface="メイリオ" pitchFamily="50" charset="-128"/>
                  <a:cs typeface="メイリオ" pitchFamily="50" charset="-128"/>
                </a:rPr>
                <a:t>かかっている</a:t>
              </a:r>
              <a:endParaRPr lang="ja-JP" altLang="en-US" sz="1600"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214282" y="2571750"/>
              <a:ext cx="2286016" cy="500066"/>
            </a:xfrm>
            <a:prstGeom prst="wedgeRectCallout">
              <a:avLst>
                <a:gd name="adj1" fmla="val -5636"/>
                <a:gd name="adj2" fmla="val 14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再帰呼び出しも含めて</a:t>
              </a:r>
              <a:r>
                <a:rPr lang="en-US" altLang="ja-JP" sz="1600" dirty="0" smtClean="0">
                  <a:latin typeface="メイリオ" pitchFamily="50" charset="-128"/>
                  <a:ea typeface="メイリオ" pitchFamily="50" charset="-128"/>
                  <a:cs typeface="メイリオ" pitchFamily="50" charset="-128"/>
                </a:rPr>
                <a:t>10 </a:t>
              </a:r>
              <a:r>
                <a:rPr lang="ja-JP" altLang="en-US" sz="1600" dirty="0" smtClean="0">
                  <a:latin typeface="メイリオ" pitchFamily="50" charset="-128"/>
                  <a:ea typeface="メイリオ" pitchFamily="50" charset="-128"/>
                  <a:cs typeface="メイリオ" pitchFamily="50" charset="-128"/>
                </a:rPr>
                <a:t>万</a:t>
              </a:r>
              <a:r>
                <a:rPr lang="ja-JP" altLang="en-US" sz="1600" dirty="0" smtClean="0">
                  <a:latin typeface="メイリオ" pitchFamily="50" charset="-128"/>
                  <a:ea typeface="メイリオ" pitchFamily="50" charset="-128"/>
                  <a:cs typeface="メイリオ" pitchFamily="50" charset="-128"/>
                </a:rPr>
                <a:t>回呼ばれて</a:t>
              </a:r>
              <a:r>
                <a:rPr lang="ja-JP" altLang="en-US" sz="1600" dirty="0" smtClean="0">
                  <a:latin typeface="メイリオ" pitchFamily="50" charset="-128"/>
                  <a:ea typeface="メイリオ" pitchFamily="50" charset="-128"/>
                  <a:cs typeface="メイリオ" pitchFamily="50" charset="-128"/>
                </a:rPr>
                <a:t>いる</a:t>
              </a:r>
              <a:endParaRPr lang="ja-JP" altLang="en-US" sz="1600" dirty="0">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xmlns="" val="189074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最適化戦略を立てる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処理全体で </a:t>
            </a:r>
            <a:r>
              <a:rPr lang="en-US" altLang="ja-JP" sz="2800" dirty="0" smtClean="0">
                <a:latin typeface="メイリオ" pitchFamily="50" charset="-128"/>
                <a:ea typeface="メイリオ" pitchFamily="50" charset="-128"/>
                <a:cs typeface="メイリオ" pitchFamily="50" charset="-128"/>
              </a:rPr>
              <a:t>28 </a:t>
            </a:r>
            <a:r>
              <a:rPr lang="ja-JP" altLang="en-US" sz="2800" dirty="0" smtClean="0">
                <a:latin typeface="メイリオ" pitchFamily="50" charset="-128"/>
                <a:ea typeface="メイリオ" pitchFamily="50" charset="-128"/>
                <a:cs typeface="メイリオ" pitchFamily="50" charset="-128"/>
              </a:rPr>
              <a:t>秒</a:t>
            </a:r>
            <a:endParaRPr lang="en-US" altLang="ja-JP" sz="2800" dirty="0" smtClean="0">
              <a:latin typeface="メイリオ" pitchFamily="50" charset="-128"/>
              <a:ea typeface="メイリオ" pitchFamily="50" charset="-128"/>
              <a:cs typeface="メイリオ" pitchFamily="50" charset="-128"/>
            </a:endParaRPr>
          </a:p>
          <a:p>
            <a:r>
              <a:rPr lang="en-US" altLang="ja-JP" sz="2800" dirty="0" err="1" smtClean="0">
                <a:latin typeface="メイリオ" pitchFamily="50" charset="-128"/>
                <a:ea typeface="メイリオ" pitchFamily="50" charset="-128"/>
                <a:cs typeface="メイリオ" pitchFamily="50" charset="-128"/>
              </a:rPr>
              <a:t>getInfo</a:t>
            </a:r>
            <a:r>
              <a:rPr lang="en-US" altLang="ja-JP" sz="2800" dirty="0" smtClean="0">
                <a:latin typeface="メイリオ" pitchFamily="50" charset="-128"/>
                <a:ea typeface="メイリオ" pitchFamily="50" charset="-128"/>
                <a:cs typeface="メイリオ" pitchFamily="50" charset="-128"/>
              </a:rPr>
              <a:t>() </a:t>
            </a:r>
            <a:r>
              <a:rPr lang="ja-JP" altLang="en-US" sz="2800" dirty="0" smtClean="0">
                <a:latin typeface="メイリオ" pitchFamily="50" charset="-128"/>
                <a:ea typeface="メイリオ" pitchFamily="50" charset="-128"/>
                <a:cs typeface="メイリオ" pitchFamily="50" charset="-128"/>
              </a:rPr>
              <a:t>で </a:t>
            </a:r>
            <a:r>
              <a:rPr lang="en-US" altLang="ja-JP" sz="2800" dirty="0" smtClean="0">
                <a:latin typeface="メイリオ" pitchFamily="50" charset="-128"/>
                <a:ea typeface="メイリオ" pitchFamily="50" charset="-128"/>
                <a:cs typeface="メイリオ" pitchFamily="50" charset="-128"/>
              </a:rPr>
              <a:t>22 </a:t>
            </a:r>
            <a:r>
              <a:rPr lang="ja-JP" altLang="en-US" sz="2800" dirty="0" smtClean="0">
                <a:latin typeface="メイリオ" pitchFamily="50" charset="-128"/>
                <a:ea typeface="メイリオ" pitchFamily="50" charset="-128"/>
                <a:cs typeface="メイリオ" pitchFamily="50" charset="-128"/>
              </a:rPr>
              <a:t>秒費やして</a:t>
            </a:r>
            <a:r>
              <a:rPr lang="ja-JP" altLang="en-US" sz="2800" dirty="0" smtClean="0">
                <a:latin typeface="メイリオ" pitchFamily="50" charset="-128"/>
                <a:ea typeface="メイリオ" pitchFamily="50" charset="-128"/>
                <a:cs typeface="メイリオ" pitchFamily="50" charset="-128"/>
              </a:rPr>
              <a:t>いる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一回当たりの実行時間はたいしたことないが、約 </a:t>
            </a:r>
            <a:r>
              <a:rPr lang="en-US" altLang="ja-JP" sz="2800" dirty="0" smtClean="0">
                <a:latin typeface="メイリオ" pitchFamily="50" charset="-128"/>
                <a:ea typeface="メイリオ" pitchFamily="50" charset="-128"/>
                <a:cs typeface="メイリオ" pitchFamily="50" charset="-128"/>
              </a:rPr>
              <a:t>10 </a:t>
            </a:r>
            <a:r>
              <a:rPr lang="ja-JP" altLang="en-US" sz="2800" dirty="0" smtClean="0">
                <a:latin typeface="メイリオ" pitchFamily="50" charset="-128"/>
                <a:ea typeface="メイリオ" pitchFamily="50" charset="-128"/>
                <a:cs typeface="メイリオ" pitchFamily="50" charset="-128"/>
              </a:rPr>
              <a:t>万</a:t>
            </a:r>
            <a:r>
              <a:rPr lang="ja-JP" altLang="en-US" sz="2800" dirty="0" smtClean="0">
                <a:latin typeface="メイリオ" pitchFamily="50" charset="-128"/>
                <a:ea typeface="メイリオ" pitchFamily="50" charset="-128"/>
                <a:cs typeface="メイリオ" pitchFamily="50" charset="-128"/>
              </a:rPr>
              <a:t>回呼ばれて</a:t>
            </a:r>
            <a:r>
              <a:rPr lang="ja-JP" altLang="en-US" sz="2800" dirty="0" smtClean="0">
                <a:latin typeface="メイリオ" pitchFamily="50" charset="-128"/>
                <a:ea typeface="メイリオ" pitchFamily="50" charset="-128"/>
                <a:cs typeface="メイリオ" pitchFamily="50" charset="-128"/>
              </a:rPr>
              <a:t>いる</a:t>
            </a:r>
            <a:endParaRPr lang="en-US" altLang="ja-JP" sz="2800" dirty="0" smtClean="0">
              <a:latin typeface="メイリオ" pitchFamily="50" charset="-128"/>
              <a:ea typeface="メイリオ" pitchFamily="50" charset="-128"/>
              <a:cs typeface="メイリオ" pitchFamily="50" charset="-128"/>
            </a:endParaRPr>
          </a:p>
          <a:p>
            <a:r>
              <a:rPr lang="en-US" altLang="ja-JP" sz="2800" dirty="0" err="1" smtClean="0">
                <a:latin typeface="メイリオ" pitchFamily="50" charset="-128"/>
                <a:ea typeface="メイリオ" pitchFamily="50" charset="-128"/>
                <a:cs typeface="メイリオ" pitchFamily="50" charset="-128"/>
              </a:rPr>
              <a:t>getInfo</a:t>
            </a:r>
            <a:r>
              <a:rPr lang="en-US" altLang="ja-JP" sz="2800" dirty="0" smtClean="0">
                <a:latin typeface="メイリオ" pitchFamily="50" charset="-128"/>
                <a:ea typeface="メイリオ" pitchFamily="50" charset="-128"/>
                <a:cs typeface="メイリオ" pitchFamily="50" charset="-128"/>
              </a:rPr>
              <a:t>() </a:t>
            </a:r>
            <a:r>
              <a:rPr lang="ja-JP" altLang="en-US" sz="2800" dirty="0" smtClean="0">
                <a:latin typeface="メイリオ" pitchFamily="50" charset="-128"/>
                <a:ea typeface="メイリオ" pitchFamily="50" charset="-128"/>
                <a:cs typeface="メイリオ" pitchFamily="50" charset="-128"/>
              </a:rPr>
              <a:t>の呼び出しを</a:t>
            </a:r>
            <a:r>
              <a:rPr lang="en-US" altLang="ja-JP" sz="2800" dirty="0" smtClean="0">
                <a:latin typeface="メイリオ" pitchFamily="50" charset="-128"/>
                <a:ea typeface="メイリオ" pitchFamily="50" charset="-128"/>
                <a:cs typeface="メイリオ" pitchFamily="50" charset="-128"/>
              </a:rPr>
              <a:t>1/10 </a:t>
            </a:r>
            <a:r>
              <a:rPr lang="ja-JP" altLang="en-US" sz="2800" dirty="0" smtClean="0">
                <a:latin typeface="メイリオ" pitchFamily="50" charset="-128"/>
                <a:ea typeface="メイリオ" pitchFamily="50" charset="-128"/>
                <a:cs typeface="メイリオ" pitchFamily="50" charset="-128"/>
              </a:rPr>
              <a:t>に減らすことができればこの部分は </a:t>
            </a:r>
            <a:r>
              <a:rPr lang="en-US" altLang="ja-JP" sz="2800" dirty="0" smtClean="0">
                <a:latin typeface="メイリオ" pitchFamily="50" charset="-128"/>
                <a:ea typeface="メイリオ" pitchFamily="50" charset="-128"/>
                <a:cs typeface="メイリオ" pitchFamily="50" charset="-128"/>
              </a:rPr>
              <a:t>2.2 </a:t>
            </a:r>
            <a:r>
              <a:rPr lang="ja-JP" altLang="en-US" sz="2800" dirty="0" smtClean="0">
                <a:latin typeface="メイリオ" pitchFamily="50" charset="-128"/>
                <a:ea typeface="メイリオ" pitchFamily="50" charset="-128"/>
                <a:cs typeface="メイリオ" pitchFamily="50" charset="-128"/>
              </a:rPr>
              <a:t>秒となる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全体では </a:t>
            </a:r>
            <a:r>
              <a:rPr lang="en-US" altLang="ja-JP" sz="2800" dirty="0" smtClean="0">
                <a:latin typeface="メイリオ" pitchFamily="50" charset="-128"/>
                <a:ea typeface="メイリオ" pitchFamily="50" charset="-128"/>
                <a:cs typeface="メイリオ" pitchFamily="50" charset="-128"/>
              </a:rPr>
              <a:t>28 </a:t>
            </a:r>
            <a:r>
              <a:rPr lang="ja-JP" altLang="en-US" sz="2800" dirty="0" smtClean="0">
                <a:latin typeface="メイリオ" pitchFamily="50" charset="-128"/>
                <a:ea typeface="メイリオ" pitchFamily="50" charset="-128"/>
                <a:cs typeface="メイリオ" pitchFamily="50" charset="-128"/>
              </a:rPr>
              <a:t>秒→ </a:t>
            </a:r>
            <a:r>
              <a:rPr lang="en-US" altLang="ja-JP" sz="2800" dirty="0" smtClean="0">
                <a:latin typeface="メイリオ" pitchFamily="50" charset="-128"/>
                <a:ea typeface="メイリオ" pitchFamily="50" charset="-128"/>
                <a:cs typeface="メイリオ" pitchFamily="50" charset="-128"/>
              </a:rPr>
              <a:t>8.8</a:t>
            </a:r>
            <a:r>
              <a:rPr lang="ja-JP" altLang="en-US" sz="2800" dirty="0" smtClean="0">
                <a:latin typeface="メイリオ" pitchFamily="50" charset="-128"/>
                <a:ea typeface="メイリオ" pitchFamily="50" charset="-128"/>
                <a:cs typeface="メイリオ" pitchFamily="50" charset="-128"/>
              </a:rPr>
              <a:t>秒と、</a:t>
            </a:r>
            <a:r>
              <a:rPr lang="en-US" altLang="ja-JP" sz="2800" dirty="0" smtClean="0">
                <a:latin typeface="メイリオ" pitchFamily="50" charset="-128"/>
                <a:ea typeface="メイリオ" pitchFamily="50" charset="-128"/>
                <a:cs typeface="メイリオ" pitchFamily="50" charset="-128"/>
              </a:rPr>
              <a:t>70% </a:t>
            </a:r>
            <a:r>
              <a:rPr lang="ja-JP" altLang="en-US" sz="2800" dirty="0" smtClean="0">
                <a:latin typeface="メイリオ" pitchFamily="50" charset="-128"/>
                <a:ea typeface="メイリオ" pitchFamily="50" charset="-128"/>
                <a:cs typeface="メイリオ" pitchFamily="50" charset="-128"/>
              </a:rPr>
              <a:t>程度の高速化</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修正前後で比較する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修正後もきちんとプロファイリングをおこなう</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効果が出ていれば成功</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ユーザーに対しても</a:t>
            </a:r>
            <a:r>
              <a:rPr lang="en-US" altLang="ja-JP" sz="2800" dirty="0" smtClean="0">
                <a:latin typeface="メイリオ" pitchFamily="50" charset="-128"/>
                <a:ea typeface="メイリオ" pitchFamily="50" charset="-128"/>
                <a:cs typeface="メイリオ" pitchFamily="50" charset="-128"/>
              </a:rPr>
              <a:t>”XX</a:t>
            </a:r>
            <a:r>
              <a:rPr lang="ja-JP" altLang="en-US" sz="2800" dirty="0" smtClean="0">
                <a:latin typeface="メイリオ" pitchFamily="50" charset="-128"/>
                <a:ea typeface="メイリオ" pitchFamily="50" charset="-128"/>
                <a:cs typeface="メイリオ" pitchFamily="50" charset="-128"/>
              </a:rPr>
              <a:t>倍速くなりましたよ</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ﾄﾞﾔｧ</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と言える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効果が出ていなかったら単なるおまじないを唱えただけなので失敗</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経験上、</a:t>
            </a:r>
            <a:r>
              <a:rPr lang="en-US" altLang="ja-JP" sz="2800" dirty="0" smtClean="0">
                <a:latin typeface="メイリオ" pitchFamily="50" charset="-128"/>
                <a:ea typeface="メイリオ" pitchFamily="50" charset="-128"/>
                <a:cs typeface="メイリオ" pitchFamily="50" charset="-128"/>
              </a:rPr>
              <a:t>10</a:t>
            </a:r>
            <a:r>
              <a:rPr lang="ja-JP" altLang="en-US" sz="2800" dirty="0" smtClean="0">
                <a:latin typeface="メイリオ" pitchFamily="50" charset="-128"/>
                <a:ea typeface="メイリオ" pitchFamily="50" charset="-128"/>
                <a:cs typeface="メイリオ" pitchFamily="50" charset="-128"/>
              </a:rPr>
              <a:t>倍くらい</a:t>
            </a:r>
            <a:r>
              <a:rPr lang="ja-JP" altLang="en-US" sz="2800" dirty="0" smtClean="0">
                <a:latin typeface="メイリオ" pitchFamily="50" charset="-128"/>
                <a:ea typeface="メイリオ" pitchFamily="50" charset="-128"/>
                <a:cs typeface="メイリオ" pitchFamily="50" charset="-128"/>
              </a:rPr>
              <a:t>は簡単に速く</a:t>
            </a:r>
            <a:r>
              <a:rPr lang="ja-JP" altLang="en-US" sz="2800" dirty="0" smtClean="0">
                <a:latin typeface="メイリオ" pitchFamily="50" charset="-128"/>
                <a:ea typeface="メイリオ" pitchFamily="50" charset="-128"/>
                <a:cs typeface="メイリオ" pitchFamily="50" charset="-128"/>
              </a:rPr>
              <a:t>なる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15</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ボトルネックの傾向</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大抵の場合、ボトルネックになっている場所は以下の傾向が</a:t>
            </a:r>
            <a:r>
              <a:rPr lang="ja-JP" altLang="en-US" sz="2800" dirty="0" smtClean="0">
                <a:latin typeface="メイリオ" pitchFamily="50" charset="-128"/>
                <a:ea typeface="メイリオ" pitchFamily="50" charset="-128"/>
                <a:cs typeface="メイリオ" pitchFamily="50" charset="-128"/>
              </a:rPr>
              <a:t>ある</a:t>
            </a:r>
            <a:endParaRPr lang="ja-JP" altLang="en-US" sz="2800" dirty="0" smtClean="0">
              <a:latin typeface="メイリオ" pitchFamily="50" charset="-128"/>
              <a:ea typeface="メイリオ" pitchFamily="50" charset="-128"/>
              <a:cs typeface="メイリオ" pitchFamily="50" charset="-128"/>
            </a:endParaRPr>
          </a:p>
          <a:p>
            <a:pPr lvl="1"/>
            <a:r>
              <a:rPr lang="ja-JP" altLang="en-US" sz="2400" dirty="0" smtClean="0">
                <a:latin typeface="メイリオ" pitchFamily="50" charset="-128"/>
                <a:ea typeface="メイリオ" pitchFamily="50" charset="-128"/>
                <a:cs typeface="メイリオ" pitchFamily="50" charset="-128"/>
              </a:rPr>
              <a:t>一回</a:t>
            </a:r>
            <a:r>
              <a:rPr lang="ja-JP" altLang="en-US" sz="2400" dirty="0" smtClean="0">
                <a:latin typeface="メイリオ" pitchFamily="50" charset="-128"/>
                <a:ea typeface="メイリオ" pitchFamily="50" charset="-128"/>
                <a:cs typeface="メイリオ" pitchFamily="50" charset="-128"/>
              </a:rPr>
              <a:t>の呼び出しに時間がかかっている</a:t>
            </a:r>
          </a:p>
          <a:p>
            <a:pPr lvl="1"/>
            <a:r>
              <a:rPr lang="ja-JP" altLang="en-US" sz="2400" dirty="0" smtClean="0">
                <a:latin typeface="メイリオ" pitchFamily="50" charset="-128"/>
                <a:ea typeface="メイリオ" pitchFamily="50" charset="-128"/>
                <a:cs typeface="メイリオ" pitchFamily="50" charset="-128"/>
              </a:rPr>
              <a:t>一回</a:t>
            </a:r>
            <a:r>
              <a:rPr lang="ja-JP" altLang="en-US" sz="2400" dirty="0" smtClean="0">
                <a:latin typeface="メイリオ" pitchFamily="50" charset="-128"/>
                <a:ea typeface="メイリオ" pitchFamily="50" charset="-128"/>
                <a:cs typeface="メイリオ" pitchFamily="50" charset="-128"/>
              </a:rPr>
              <a:t>の呼び出しは大したコストではないが、大量に呼び出されている </a:t>
            </a:r>
          </a:p>
          <a:p>
            <a:r>
              <a:rPr lang="ja-JP" altLang="en-US" sz="2800" dirty="0" smtClean="0">
                <a:latin typeface="メイリオ" pitchFamily="50" charset="-128"/>
                <a:ea typeface="メイリオ" pitchFamily="50" charset="-128"/>
                <a:cs typeface="メイリオ" pitchFamily="50" charset="-128"/>
              </a:rPr>
              <a:t>こういった部分を見つけて、優先的に最適化を行っていくことが</a:t>
            </a:r>
            <a:r>
              <a:rPr lang="ja-JP" altLang="en-US" sz="2800" dirty="0" smtClean="0">
                <a:latin typeface="メイリオ" pitchFamily="50" charset="-128"/>
                <a:ea typeface="メイリオ" pitchFamily="50" charset="-128"/>
                <a:cs typeface="メイリオ" pitchFamily="50" charset="-128"/>
              </a:rPr>
              <a:t>大事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環境によるボトルネックの変化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1891910"/>
            <a:ext cx="8229600" cy="2751542"/>
          </a:xfrm>
        </p:spPr>
        <p:txBody>
          <a:bodyPr/>
          <a:lstStyle/>
          <a:p>
            <a:r>
              <a:rPr lang="ja-JP" altLang="en-US" sz="2400" dirty="0" smtClean="0">
                <a:latin typeface="メイリオ" pitchFamily="50" charset="-128"/>
                <a:ea typeface="メイリオ" pitchFamily="50" charset="-128"/>
                <a:cs typeface="メイリオ" pitchFamily="50" charset="-128"/>
              </a:rPr>
              <a:t>テスト</a:t>
            </a:r>
            <a:r>
              <a:rPr lang="ja-JP" altLang="en-US" sz="2400" dirty="0" smtClean="0">
                <a:latin typeface="メイリオ" pitchFamily="50" charset="-128"/>
                <a:ea typeface="メイリオ" pitchFamily="50" charset="-128"/>
                <a:cs typeface="メイリオ" pitchFamily="50" charset="-128"/>
              </a:rPr>
              <a:t>を行った環境では </a:t>
            </a:r>
            <a:r>
              <a:rPr lang="en-US" altLang="ja-JP" sz="2400" dirty="0" err="1" smtClean="0">
                <a:latin typeface="メイリオ" pitchFamily="50" charset="-128"/>
                <a:ea typeface="メイリオ" pitchFamily="50" charset="-128"/>
                <a:cs typeface="メイリオ" pitchFamily="50" charset="-128"/>
              </a:rPr>
              <a:t>nt.stat</a:t>
            </a:r>
            <a:r>
              <a:rPr lang="en-US" altLang="ja-JP" sz="2400" dirty="0" smtClean="0">
                <a:latin typeface="メイリオ" pitchFamily="50" charset="-128"/>
                <a:ea typeface="メイリオ" pitchFamily="50" charset="-128"/>
                <a:cs typeface="メイリオ" pitchFamily="50" charset="-128"/>
              </a:rPr>
              <a:t> </a:t>
            </a:r>
            <a:r>
              <a:rPr lang="ja-JP" altLang="en-US" sz="2400" dirty="0" smtClean="0">
                <a:latin typeface="メイリオ" pitchFamily="50" charset="-128"/>
                <a:ea typeface="メイリオ" pitchFamily="50" charset="-128"/>
                <a:cs typeface="メイリオ" pitchFamily="50" charset="-128"/>
              </a:rPr>
              <a:t>の速度は十分に速くて大した時間を消費して</a:t>
            </a:r>
            <a:r>
              <a:rPr lang="ja-JP" altLang="en-US" sz="2400" dirty="0" smtClean="0">
                <a:latin typeface="メイリオ" pitchFamily="50" charset="-128"/>
                <a:ea typeface="メイリオ" pitchFamily="50" charset="-128"/>
                <a:cs typeface="メイリオ" pitchFamily="50" charset="-128"/>
              </a:rPr>
              <a:t>いない</a:t>
            </a:r>
            <a:endParaRPr lang="en-US" altLang="ja-JP" sz="2400" dirty="0" smtClean="0">
              <a:latin typeface="メイリオ" pitchFamily="50" charset="-128"/>
              <a:ea typeface="メイリオ" pitchFamily="50" charset="-128"/>
              <a:cs typeface="メイリオ" pitchFamily="50" charset="-128"/>
            </a:endParaRPr>
          </a:p>
          <a:p>
            <a:r>
              <a:rPr lang="en-US" altLang="ja-JP" sz="2400" dirty="0" err="1" smtClean="0">
                <a:latin typeface="メイリオ" pitchFamily="50" charset="-128"/>
                <a:ea typeface="メイリオ" pitchFamily="50" charset="-128"/>
                <a:cs typeface="メイリオ" pitchFamily="50" charset="-128"/>
              </a:rPr>
              <a:t>nt.stat</a:t>
            </a:r>
            <a:r>
              <a:rPr lang="en-US" altLang="ja-JP" sz="2400" dirty="0" smtClean="0">
                <a:latin typeface="メイリオ" pitchFamily="50" charset="-128"/>
                <a:ea typeface="メイリオ" pitchFamily="50" charset="-128"/>
                <a:cs typeface="メイリオ" pitchFamily="50" charset="-128"/>
              </a:rPr>
              <a:t> </a:t>
            </a:r>
            <a:r>
              <a:rPr lang="ja-JP" altLang="en-US" sz="2400" dirty="0" smtClean="0">
                <a:latin typeface="メイリオ" pitchFamily="50" charset="-128"/>
                <a:ea typeface="メイリオ" pitchFamily="50" charset="-128"/>
                <a:cs typeface="メイリオ" pitchFamily="50" charset="-128"/>
              </a:rPr>
              <a:t>の一回あたりの呼び出し時間は </a:t>
            </a:r>
            <a:r>
              <a:rPr lang="en-US" altLang="ja-JP" sz="2400" dirty="0" smtClean="0">
                <a:latin typeface="メイリオ" pitchFamily="50" charset="-128"/>
                <a:ea typeface="メイリオ" pitchFamily="50" charset="-128"/>
                <a:cs typeface="メイリオ" pitchFamily="50" charset="-128"/>
              </a:rPr>
              <a:t>3ms</a:t>
            </a:r>
            <a:endParaRPr lang="ja-JP" altLang="en-US"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ネットワークドライブ</a:t>
            </a:r>
            <a:r>
              <a:rPr lang="ja-JP" altLang="en-US" sz="2400" dirty="0" smtClean="0">
                <a:latin typeface="メイリオ" pitchFamily="50" charset="-128"/>
                <a:ea typeface="メイリオ" pitchFamily="50" charset="-128"/>
                <a:cs typeface="メイリオ" pitchFamily="50" charset="-128"/>
              </a:rPr>
              <a:t>に対して</a:t>
            </a:r>
            <a:r>
              <a:rPr lang="ja-JP" altLang="en-US" sz="2400" dirty="0" smtClean="0">
                <a:latin typeface="メイリオ" pitchFamily="50" charset="-128"/>
                <a:ea typeface="メイリオ" pitchFamily="50" charset="-128"/>
                <a:cs typeface="メイリオ" pitchFamily="50" charset="-128"/>
              </a:rPr>
              <a:t>アクセスして呼び出し毎に </a:t>
            </a:r>
            <a:r>
              <a:rPr lang="en-US" altLang="ja-JP" sz="2400" dirty="0" smtClean="0">
                <a:latin typeface="メイリオ" pitchFamily="50" charset="-128"/>
                <a:ea typeface="メイリオ" pitchFamily="50" charset="-128"/>
                <a:cs typeface="メイリオ" pitchFamily="50" charset="-128"/>
              </a:rPr>
              <a:t>30ms </a:t>
            </a:r>
            <a:r>
              <a:rPr lang="ja-JP" altLang="en-US" sz="2400" dirty="0" smtClean="0">
                <a:latin typeface="メイリオ" pitchFamily="50" charset="-128"/>
                <a:ea typeface="メイリオ" pitchFamily="50" charset="-128"/>
                <a:cs typeface="メイリオ" pitchFamily="50" charset="-128"/>
              </a:rPr>
              <a:t>かかるとするとトータルで </a:t>
            </a:r>
            <a:r>
              <a:rPr lang="en-US" altLang="ja-JP" sz="2400" dirty="0" smtClean="0">
                <a:latin typeface="メイリオ" pitchFamily="50" charset="-128"/>
                <a:ea typeface="メイリオ" pitchFamily="50" charset="-128"/>
                <a:cs typeface="メイリオ" pitchFamily="50" charset="-128"/>
              </a:rPr>
              <a:t>24.6 </a:t>
            </a:r>
            <a:r>
              <a:rPr lang="ja-JP" altLang="en-US" sz="2400" dirty="0" smtClean="0">
                <a:latin typeface="メイリオ" pitchFamily="50" charset="-128"/>
                <a:ea typeface="メイリオ" pitchFamily="50" charset="-128"/>
                <a:cs typeface="メイリオ" pitchFamily="50" charset="-128"/>
              </a:rPr>
              <a:t>秒</a:t>
            </a:r>
            <a:r>
              <a:rPr lang="ja-JP" altLang="en-US" sz="2400" dirty="0" smtClean="0">
                <a:latin typeface="メイリオ" pitchFamily="50" charset="-128"/>
                <a:ea typeface="メイリオ" pitchFamily="50" charset="-128"/>
                <a:cs typeface="メイリオ" pitchFamily="50" charset="-128"/>
              </a:rPr>
              <a:t>かかる</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全体</a:t>
            </a:r>
            <a:r>
              <a:rPr lang="ja-JP" altLang="en-US" sz="2400" dirty="0" smtClean="0">
                <a:latin typeface="メイリオ" pitchFamily="50" charset="-128"/>
                <a:ea typeface="メイリオ" pitchFamily="50" charset="-128"/>
                <a:cs typeface="メイリオ" pitchFamily="50" charset="-128"/>
              </a:rPr>
              <a:t>の実行時間もほぼ倍になって</a:t>
            </a:r>
            <a:r>
              <a:rPr lang="ja-JP" altLang="en-US" sz="2400" dirty="0" smtClean="0">
                <a:latin typeface="メイリオ" pitchFamily="50" charset="-128"/>
                <a:ea typeface="メイリオ" pitchFamily="50" charset="-128"/>
                <a:cs typeface="メイリオ" pitchFamily="50" charset="-128"/>
              </a:rPr>
              <a:t>しまう</a:t>
            </a:r>
            <a:endParaRPr lang="en-US" altLang="ja-JP" sz="24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17</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14348" y="1428742"/>
            <a:ext cx="7143800" cy="276999"/>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983    2.458    0.003    2.458    0.003 {</a:t>
            </a:r>
            <a:r>
              <a:rPr lang="en-US" sz="1200" dirty="0" err="1" smtClean="0">
                <a:latin typeface="メイリオ" pitchFamily="50" charset="-128"/>
                <a:ea typeface="メイリオ" pitchFamily="50" charset="-128"/>
                <a:cs typeface="メイリオ" pitchFamily="50" charset="-128"/>
              </a:rPr>
              <a:t>nt.stat</a:t>
            </a:r>
            <a:r>
              <a:rPr lang="en-US"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8" name="コンテンツ プレースホルダー 2"/>
          <p:cNvSpPr txBox="1">
            <a:spLocks/>
          </p:cNvSpPr>
          <p:nvPr/>
        </p:nvSpPr>
        <p:spPr bwMode="auto">
          <a:xfrm>
            <a:off x="457200" y="928676"/>
            <a:ext cx="8229600" cy="4905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ボトルネックは、環境によっても変化する</a:t>
            </a:r>
          </a:p>
        </p:txBody>
      </p:sp>
    </p:spTree>
    <p:extLst>
      <p:ext uri="{BB962C8B-B14F-4D97-AF65-F5344CB8AC3E}">
        <p14:creationId xmlns:p14="http://schemas.microsoft.com/office/powerpoint/2010/main" xmlns="" val="189074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ログ確認ツール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18</a:t>
            </a:fld>
            <a:endParaRPr lang="ja-JP" altLang="en-US">
              <a:latin typeface="メイリオ" pitchFamily="50" charset="-128"/>
              <a:ea typeface="メイリオ" pitchFamily="50" charset="-128"/>
              <a:cs typeface="メイリオ" pitchFamily="50" charset="-128"/>
            </a:endParaRPr>
          </a:p>
        </p:txBody>
      </p:sp>
      <p:pic>
        <p:nvPicPr>
          <p:cNvPr id="1027" name="Picture 3" descr="D:\chiyama\Documents\Research\CEDEC2014\chiyama\RunSnakeRun.png"/>
          <p:cNvPicPr>
            <a:picLocks noChangeAspect="1" noChangeArrowheads="1"/>
          </p:cNvPicPr>
          <p:nvPr/>
        </p:nvPicPr>
        <p:blipFill>
          <a:blip r:embed="rId2"/>
          <a:srcRect/>
          <a:stretch>
            <a:fillRect/>
          </a:stretch>
        </p:blipFill>
        <p:spPr bwMode="auto">
          <a:xfrm>
            <a:off x="2044700" y="938226"/>
            <a:ext cx="5054600" cy="3562350"/>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デバッガの活用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コードに対して意味を持たせる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3286116" y="942977"/>
            <a:ext cx="785818" cy="3594497"/>
          </a:xfrm>
        </p:spPr>
        <p:txBody>
          <a:bodyPr vert="eaVert"/>
          <a:lstStyle/>
          <a:p>
            <a:pPr marL="0" indent="0">
              <a:buNone/>
            </a:pPr>
            <a:r>
              <a:rPr kumimoji="1" lang="ja-JP" altLang="en-US" sz="2000" dirty="0" smtClean="0">
                <a:latin typeface="メイリオ" pitchFamily="50" charset="-128"/>
                <a:ea typeface="メイリオ" pitchFamily="50" charset="-128"/>
                <a:cs typeface="メイリオ" pitchFamily="50" charset="-128"/>
              </a:rPr>
              <a:t>おねえちゃん</a:t>
            </a:r>
            <a:r>
              <a:rPr lang="ja-JP" altLang="en-US" sz="2000" dirty="0" smtClean="0">
                <a:latin typeface="メイリオ" pitchFamily="50" charset="-128"/>
                <a:ea typeface="メイリオ" pitchFamily="50" charset="-128"/>
                <a:cs typeface="メイリオ" pitchFamily="50" charset="-128"/>
              </a:rPr>
              <a:t>の髪はとても黒くて綺麗です</a:t>
            </a:r>
            <a:endParaRPr lang="en-US" altLang="ja-JP" sz="20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a:t>
            </a:fld>
            <a:endParaRPr lang="ja-JP" altLang="en-US">
              <a:latin typeface="メイリオ" pitchFamily="50" charset="-128"/>
              <a:ea typeface="メイリオ" pitchFamily="50" charset="-128"/>
              <a:cs typeface="メイリオ" pitchFamily="50" charset="-128"/>
            </a:endParaRPr>
          </a:p>
        </p:txBody>
      </p:sp>
      <p:sp>
        <p:nvSpPr>
          <p:cNvPr id="7" name="コンテンツ プレースホルダー 2"/>
          <p:cNvSpPr txBox="1">
            <a:spLocks/>
          </p:cNvSpPr>
          <p:nvPr/>
        </p:nvSpPr>
        <p:spPr bwMode="auto">
          <a:xfrm>
            <a:off x="5072066" y="942977"/>
            <a:ext cx="1214446" cy="3594497"/>
          </a:xfrm>
          <a:prstGeom prst="rect">
            <a:avLst/>
          </a:prstGeom>
          <a:noFill/>
          <a:ln w="9525">
            <a:noFill/>
            <a:miter lim="800000"/>
            <a:headEnd/>
            <a:tailEnd/>
          </a:ln>
        </p:spPr>
        <p:txBody>
          <a:bodyPr vert="eaVert" wrap="square" lIns="91440" tIns="45720" rIns="91440" bIns="45720" numCol="1" anchor="t" anchorCtr="0" compatLnSpc="1">
            <a:prstTxWarp prst="textNoShape">
              <a:avLst/>
            </a:prstTxWarp>
          </a:bodyPr>
          <a:lstStyle/>
          <a:p>
            <a:r>
              <a:rPr lang="ja-JP" altLang="en-US" sz="2000" dirty="0" smtClean="0">
                <a:latin typeface="メイリオ" pitchFamily="50" charset="-128"/>
                <a:ea typeface="メイリオ" pitchFamily="50" charset="-128"/>
                <a:cs typeface="メイリオ" pitchFamily="50" charset="-128"/>
              </a:rPr>
              <a:t>その子二十</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櫛に</a:t>
            </a:r>
            <a:r>
              <a:rPr lang="ja-JP" altLang="en-US" sz="2000" dirty="0" err="1" smtClean="0">
                <a:latin typeface="メイリオ" pitchFamily="50" charset="-128"/>
                <a:ea typeface="メイリオ" pitchFamily="50" charset="-128"/>
                <a:cs typeface="メイリオ" pitchFamily="50" charset="-128"/>
              </a:rPr>
              <a:t>ながるる黒髪の</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おごりの春のうつくしきかな</a:t>
            </a:r>
            <a:endParaRPr lang="en-US" altLang="ja-JP" sz="2000" dirty="0" smtClean="0">
              <a:latin typeface="メイリオ" pitchFamily="50" charset="-128"/>
              <a:ea typeface="メイリオ" pitchFamily="50" charset="-128"/>
              <a:cs typeface="メイリオ" pitchFamily="50" charset="-128"/>
            </a:endParaRPr>
          </a:p>
          <a:p>
            <a:pPr algn="r"/>
            <a:r>
              <a:rPr lang="ja-JP" altLang="en-US" sz="1200" dirty="0" smtClean="0">
                <a:latin typeface="メイリオ" pitchFamily="50" charset="-128"/>
                <a:ea typeface="メイリオ" pitchFamily="50" charset="-128"/>
                <a:cs typeface="メイリオ" pitchFamily="50" charset="-128"/>
              </a:rPr>
              <a:t>与謝野晶子</a:t>
            </a:r>
          </a:p>
          <a:p>
            <a:endParaRPr lang="ja-JP" altLang="en-US"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テクスチャのパスをかきかえる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キャッシュのパスをかきかえる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レンダリング</a:t>
            </a:r>
            <a:r>
              <a:rPr lang="ja-JP" altLang="en-US" dirty="0" smtClean="0">
                <a:latin typeface="メイリオ" pitchFamily="50" charset="-128"/>
                <a:ea typeface="メイリオ" pitchFamily="50" charset="-128"/>
                <a:cs typeface="メイリオ" pitchFamily="50" charset="-128"/>
              </a:rPr>
              <a:t>先</a:t>
            </a:r>
            <a:r>
              <a:rPr lang="ja-JP" altLang="en-US" dirty="0" smtClean="0">
                <a:latin typeface="メイリオ" pitchFamily="50" charset="-128"/>
                <a:ea typeface="メイリオ" pitchFamily="50" charset="-128"/>
                <a:cs typeface="メイリオ" pitchFamily="50" charset="-128"/>
              </a:rPr>
              <a:t>を指定する</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やっていること</a:t>
            </a:r>
            <a:r>
              <a:rPr kumimoji="1" lang="ja-JP" altLang="en-US" dirty="0" smtClean="0">
                <a:latin typeface="メイリオ" pitchFamily="50" charset="-128"/>
                <a:ea typeface="メイリオ" pitchFamily="50" charset="-128"/>
                <a:cs typeface="メイリオ" pitchFamily="50" charset="-128"/>
              </a:rPr>
              <a:t>は同じ</a:t>
            </a:r>
            <a:r>
              <a:rPr kumimoji="1" lang="en-US" altLang="ja-JP" dirty="0" smtClean="0">
                <a:latin typeface="メイリオ" pitchFamily="50" charset="-128"/>
                <a:ea typeface="メイリオ" pitchFamily="50" charset="-128"/>
                <a:cs typeface="メイリオ" pitchFamily="50" charset="-128"/>
              </a:rPr>
              <a:t>”</a:t>
            </a:r>
            <a:r>
              <a:rPr kumimoji="1" lang="ja-JP" altLang="en-US" dirty="0" smtClean="0">
                <a:latin typeface="メイリオ" pitchFamily="50" charset="-128"/>
                <a:ea typeface="メイリオ" pitchFamily="50" charset="-128"/>
                <a:cs typeface="メイリオ" pitchFamily="50" charset="-128"/>
              </a:rPr>
              <a:t>パスの設定をする</a:t>
            </a:r>
            <a:r>
              <a:rPr kumimoji="1" lang="en-US" altLang="ja-JP" dirty="0" smtClean="0">
                <a:latin typeface="メイリオ" pitchFamily="50" charset="-128"/>
                <a:ea typeface="メイリオ" pitchFamily="50" charset="-128"/>
                <a:cs typeface="メイリオ" pitchFamily="50" charset="-128"/>
              </a:rPr>
              <a:t>”</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2143122"/>
            <a:ext cx="8229600" cy="2394352"/>
          </a:xfrm>
        </p:spPr>
        <p:txBody>
          <a:bodyPr/>
          <a:lstStyle/>
          <a:p>
            <a:r>
              <a:rPr lang="ja-JP" altLang="en-US" dirty="0" smtClean="0">
                <a:latin typeface="メイリオ" pitchFamily="50" charset="-128"/>
                <a:ea typeface="メイリオ" pitchFamily="50" charset="-128"/>
                <a:cs typeface="メイリオ" pitchFamily="50" charset="-128"/>
              </a:rPr>
              <a:t>みんなそれぞれ微妙にやり方が違う</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対応</a:t>
            </a:r>
            <a:r>
              <a:rPr kumimoji="1" lang="ja-JP" altLang="en-US" dirty="0" smtClean="0">
                <a:latin typeface="メイリオ" pitchFamily="50" charset="-128"/>
                <a:ea typeface="メイリオ" pitchFamily="50" charset="-128"/>
                <a:cs typeface="メイリオ" pitchFamily="50" charset="-128"/>
              </a:rPr>
              <a:t>する形式が増えるとその分パターンが増える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行儀の</a:t>
            </a:r>
            <a:r>
              <a:rPr lang="ja-JP" altLang="en-US" dirty="0" smtClean="0">
                <a:latin typeface="メイリオ" pitchFamily="50" charset="-128"/>
                <a:ea typeface="メイリオ" pitchFamily="50" charset="-128"/>
                <a:cs typeface="メイリオ" pitchFamily="50" charset="-128"/>
              </a:rPr>
              <a:t>悪いプラグインがあると最悪</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4</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1552"/>
            <a:ext cx="7143800" cy="830997"/>
          </a:xfrm>
          <a:prstGeom prst="rect">
            <a:avLst/>
          </a:prstGeom>
          <a:solidFill>
            <a:schemeClr val="bg1">
              <a:lumMod val="85000"/>
            </a:schemeClr>
          </a:solidFill>
          <a:ln>
            <a:solidFill>
              <a:schemeClr val="tx1"/>
            </a:solidFill>
          </a:ln>
        </p:spPr>
        <p:txBody>
          <a:bodyPr wrap="square" rtlCol="0">
            <a:spAutoFit/>
          </a:bodyPr>
          <a:lstStyle/>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fileTextureName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'.Path', </a:t>
            </a:r>
            <a:r>
              <a:rPr lang="en-US" altLang="ja-JP" sz="1200" dirty="0" err="1" smtClean="0">
                <a:latin typeface="メイリオ" pitchFamily="50" charset="-128"/>
                <a:ea typeface="メイリオ" pitchFamily="50" charset="-128"/>
                <a:cs typeface="メイリオ" pitchFamily="50" charset="-128"/>
              </a:rPr>
              <a:t>path.replace</a:t>
            </a:r>
            <a:r>
              <a:rPr lang="en-US" altLang="ja-JP" sz="1200" dirty="0" smtClean="0">
                <a:latin typeface="メイリオ" pitchFamily="50" charset="-128"/>
                <a:ea typeface="メイリオ" pitchFamily="50" charset="-128"/>
                <a:cs typeface="メイリオ" pitchFamily="50" charset="-128"/>
              </a:rPr>
              <a:t>(os.sep, '/'),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cacheFileName</a:t>
            </a:r>
            <a:r>
              <a:rPr lang="en-US" altLang="ja-JP" sz="1200" dirty="0" smtClean="0">
                <a:latin typeface="メイリオ" pitchFamily="50" charset="-128"/>
                <a:ea typeface="メイリオ" pitchFamily="50" charset="-128"/>
                <a:cs typeface="メイリオ" pitchFamily="50" charset="-128"/>
              </a:rPr>
              <a:t>', path, type='string</a:t>
            </a:r>
            <a:r>
              <a:rPr lang="en-US" altLang="ja-JP" sz="1200" dirty="0" smtClean="0">
                <a:latin typeface="メイリオ" pitchFamily="50" charset="-128"/>
                <a:ea typeface="メイリオ" pitchFamily="50" charset="-128"/>
                <a:cs typeface="メイリオ" pitchFamily="50" charset="-128"/>
              </a:rPr>
              <a:t>')</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a:t>
            </a:r>
            <a:r>
              <a:rPr lang="en-US" altLang="ja-JP" sz="1200" dirty="0" err="1" smtClean="0">
                <a:latin typeface="メイリオ" pitchFamily="50" charset="-128"/>
                <a:ea typeface="メイリオ" pitchFamily="50" charset="-128"/>
                <a:cs typeface="メイリオ" pitchFamily="50" charset="-128"/>
              </a:rPr>
              <a:t>defaultRenderGlobals.imageFilePrefix</a:t>
            </a:r>
            <a:r>
              <a:rPr lang="en-US" altLang="ja-JP" sz="1200" dirty="0" smtClean="0">
                <a:latin typeface="メイリオ" pitchFamily="50" charset="-128"/>
                <a:ea typeface="メイリオ" pitchFamily="50" charset="-128"/>
                <a:cs typeface="メイリオ" pitchFamily="50" charset="-128"/>
              </a:rPr>
              <a:t>', prefix, type='string')</a:t>
            </a:r>
            <a:endParaRPr kumimoji="1" lang="ja-JP" altLang="en-US" sz="12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コードのカオス化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214692"/>
            <a:ext cx="8229600" cy="1322782"/>
          </a:xfrm>
        </p:spPr>
        <p:txBody>
          <a:bodyPr/>
          <a:lstStyle/>
          <a:p>
            <a:r>
              <a:rPr kumimoji="1" lang="ja-JP" altLang="en-US" sz="2600" dirty="0" smtClean="0">
                <a:latin typeface="メイリオ" pitchFamily="50" charset="-128"/>
                <a:ea typeface="メイリオ" pitchFamily="50" charset="-128"/>
                <a:cs typeface="メイリオ" pitchFamily="50" charset="-128"/>
              </a:rPr>
              <a:t>例外事項への対応ですぐにコードはカオス化する</a:t>
            </a:r>
            <a:endParaRPr kumimoji="1" lang="en-US" altLang="ja-JP" sz="2600" dirty="0" smtClean="0">
              <a:latin typeface="メイリオ" pitchFamily="50" charset="-128"/>
              <a:ea typeface="メイリオ" pitchFamily="50" charset="-128"/>
              <a:cs typeface="メイリオ" pitchFamily="50" charset="-128"/>
            </a:endParaRPr>
          </a:p>
          <a:p>
            <a:r>
              <a:rPr lang="ja-JP" altLang="en-US" sz="2600" dirty="0" smtClean="0">
                <a:latin typeface="メイリオ" pitchFamily="50" charset="-128"/>
                <a:ea typeface="メイリオ" pitchFamily="50" charset="-128"/>
                <a:cs typeface="メイリオ" pitchFamily="50" charset="-128"/>
              </a:rPr>
              <a:t>誰もメンテナンスできない→一から書き直そうという不毛なループへ</a:t>
            </a:r>
            <a:endParaRPr kumimoji="1" lang="ja-JP" altLang="en-US" sz="26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5</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chaosFlow.png"/>
          <p:cNvPicPr>
            <a:picLocks noChangeAspect="1" noChangeArrowheads="1"/>
          </p:cNvPicPr>
          <p:nvPr/>
        </p:nvPicPr>
        <p:blipFill>
          <a:blip r:embed="rId2"/>
          <a:srcRect/>
          <a:stretch>
            <a:fillRect/>
          </a:stretch>
        </p:blipFill>
        <p:spPr bwMode="auto">
          <a:xfrm>
            <a:off x="1320800" y="849316"/>
            <a:ext cx="6502400" cy="2222500"/>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どうやって対応する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問題を簡単で小さな単位におしこめる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コードの依存関係を極力排除する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通常処理と例外事項の切り分け</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複雑さが一定水準に保たれるようにする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そんなことを言っても</a:t>
            </a:r>
            <a:r>
              <a:rPr kumimoji="1" lang="ja-JP" altLang="en-US" sz="4000" dirty="0" err="1"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全部微妙に違うし</a:t>
            </a:r>
            <a:r>
              <a:rPr kumimoji="1" lang="ja-JP" altLang="en-US" dirty="0" err="1" smtClean="0">
                <a:latin typeface="メイリオ" pitchFamily="50" charset="-128"/>
                <a:ea typeface="メイリオ" pitchFamily="50" charset="-128"/>
                <a:cs typeface="メイリオ" pitchFamily="50" charset="-128"/>
              </a:rPr>
              <a:t>。。。</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対応</a:t>
            </a:r>
            <a:r>
              <a:rPr lang="ja-JP" altLang="en-US" dirty="0" smtClean="0">
                <a:latin typeface="メイリオ" pitchFamily="50" charset="-128"/>
                <a:ea typeface="メイリオ" pitchFamily="50" charset="-128"/>
                <a:cs typeface="メイリオ" pitchFamily="50" charset="-128"/>
              </a:rPr>
              <a:t>しない</a:t>
            </a:r>
            <a:r>
              <a:rPr lang="ja-JP" altLang="en-US" dirty="0" smtClean="0">
                <a:latin typeface="メイリオ" pitchFamily="50" charset="-128"/>
                <a:ea typeface="メイリオ" pitchFamily="50" charset="-128"/>
                <a:cs typeface="メイリオ" pitchFamily="50" charset="-128"/>
              </a:rPr>
              <a:t>といけない</a:t>
            </a:r>
            <a:r>
              <a:rPr lang="ja-JP" altLang="en-US" dirty="0" smtClean="0">
                <a:latin typeface="メイリオ" pitchFamily="50" charset="-128"/>
                <a:ea typeface="メイリオ" pitchFamily="50" charset="-128"/>
                <a:cs typeface="メイリオ" pitchFamily="50" charset="-128"/>
              </a:rPr>
              <a:t>もの</a:t>
            </a:r>
            <a:r>
              <a:rPr lang="ja-JP" altLang="en-US" dirty="0" smtClean="0">
                <a:latin typeface="メイリオ" pitchFamily="50" charset="-128"/>
                <a:ea typeface="メイリオ" pitchFamily="50" charset="-128"/>
                <a:cs typeface="メイリオ" pitchFamily="50" charset="-128"/>
              </a:rPr>
              <a:t>は山盛り</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新しいプラグインが出たらどうするの</a:t>
            </a:r>
            <a:r>
              <a:rPr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バグ</a:t>
            </a:r>
            <a:r>
              <a:rPr lang="ja-JP" altLang="en-US" dirty="0" smtClean="0">
                <a:latin typeface="メイリオ" pitchFamily="50" charset="-128"/>
                <a:ea typeface="メイリオ" pitchFamily="50" charset="-128"/>
                <a:cs typeface="メイリオ" pitchFamily="50" charset="-128"/>
              </a:rPr>
              <a:t>を踏んだら例外処理しないと</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7</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共通のインターフェースを定義</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対象毎にクラス化</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外のプログラムからは共通のインターフェース</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内部</a:t>
            </a:r>
            <a:r>
              <a:rPr lang="ja-JP" altLang="en-US" dirty="0" smtClean="0">
                <a:latin typeface="メイリオ" pitchFamily="50" charset="-128"/>
                <a:ea typeface="メイリオ" pitchFamily="50" charset="-128"/>
                <a:cs typeface="メイリオ" pitchFamily="50" charset="-128"/>
              </a:rPr>
              <a:t>の処理を対象毎に実装する</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対象</a:t>
            </a:r>
            <a:r>
              <a:rPr kumimoji="1" lang="ja-JP" altLang="en-US" dirty="0" smtClean="0">
                <a:latin typeface="メイリオ" pitchFamily="50" charset="-128"/>
                <a:ea typeface="メイリオ" pitchFamily="50" charset="-128"/>
                <a:cs typeface="メイリオ" pitchFamily="50" charset="-128"/>
              </a:rPr>
              <a:t>が増えたらクラスを増やすだけ</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chor="ctr"/>
          <a:lstStyle/>
          <a:p>
            <a:pPr algn="ctr">
              <a:buNone/>
            </a:pPr>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186122</TotalTime>
  <Words>886</Words>
  <Application>Microsoft Office PowerPoint</Application>
  <PresentationFormat>画面に合わせる (16:9)</PresentationFormat>
  <Paragraphs>143</Paragraphs>
  <Slides>19</Slides>
  <Notes>0</Notes>
  <HiddenSlides>0</HiddenSlides>
  <MMClips>0</MMClips>
  <ScaleCrop>false</ScaleCrop>
  <HeadingPairs>
    <vt:vector size="4" baseType="variant">
      <vt:variant>
        <vt:lpstr>テーマ</vt:lpstr>
      </vt:variant>
      <vt:variant>
        <vt:i4>2</vt:i4>
      </vt:variant>
      <vt:variant>
        <vt:lpstr>スライド タイトル</vt:lpstr>
      </vt:variant>
      <vt:variant>
        <vt:i4>19</vt:i4>
      </vt:variant>
    </vt:vector>
  </HeadingPairs>
  <TitlesOfParts>
    <vt:vector size="21" baseType="lpstr">
      <vt:lpstr>デザインの設定</vt:lpstr>
      <vt:lpstr>1_デザインの設定</vt:lpstr>
      <vt:lpstr>一度作ったものは二度と作らない。 効率的なプログラミングをおこなうための技術</vt:lpstr>
      <vt:lpstr>コードに対して意味を持たせる</vt:lpstr>
      <vt:lpstr>似たような処理の実装</vt:lpstr>
      <vt:lpstr>似たような処理の実装</vt:lpstr>
      <vt:lpstr>コードのカオス化</vt:lpstr>
      <vt:lpstr>どうやって対応する?</vt:lpstr>
      <vt:lpstr>そんなことを言っても。。。</vt:lpstr>
      <vt:lpstr>共通のインターフェースを定義</vt:lpstr>
      <vt:lpstr>スライド 9</vt:lpstr>
      <vt:lpstr>パフォーマンスチェック</vt:lpstr>
      <vt:lpstr>その改変、効果ありますか?</vt:lpstr>
      <vt:lpstr>Python でのプロファイリング</vt:lpstr>
      <vt:lpstr>プロファイリング結果の分析</vt:lpstr>
      <vt:lpstr>最適化戦略を立てる</vt:lpstr>
      <vt:lpstr>修正前後で比較する</vt:lpstr>
      <vt:lpstr>ボトルネックの傾向</vt:lpstr>
      <vt:lpstr>環境によるボトルネックの変化</vt:lpstr>
      <vt:lpstr>ログ確認ツール</vt:lpstr>
      <vt:lpstr>デバッガの活用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CEDEC 2009</dc:title>
  <dc:creator>Yoshioka Naoto</dc:creator>
  <cp:lastModifiedBy>Windows ユーザー</cp:lastModifiedBy>
  <cp:revision>7234</cp:revision>
  <dcterms:created xsi:type="dcterms:W3CDTF">2008-10-27T06:26:59Z</dcterms:created>
  <dcterms:modified xsi:type="dcterms:W3CDTF">2014-08-16T16:26:59Z</dcterms:modified>
</cp:coreProperties>
</file>