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 id="2147483882" r:id="rId2"/>
  </p:sldMasterIdLst>
  <p:notesMasterIdLst>
    <p:notesMasterId r:id="rId22"/>
  </p:notesMasterIdLst>
  <p:handoutMasterIdLst>
    <p:handoutMasterId r:id="rId23"/>
  </p:handoutMasterIdLst>
  <p:sldIdLst>
    <p:sldId id="256" r:id="rId3"/>
    <p:sldId id="258" r:id="rId4"/>
    <p:sldId id="260" r:id="rId5"/>
    <p:sldId id="273" r:id="rId6"/>
    <p:sldId id="272" r:id="rId7"/>
    <p:sldId id="271" r:id="rId8"/>
    <p:sldId id="275" r:id="rId9"/>
    <p:sldId id="274" r:id="rId10"/>
    <p:sldId id="269" r:id="rId11"/>
    <p:sldId id="276" r:id="rId12"/>
    <p:sldId id="261" r:id="rId13"/>
    <p:sldId id="262" r:id="rId14"/>
    <p:sldId id="263" r:id="rId15"/>
    <p:sldId id="264" r:id="rId16"/>
    <p:sldId id="265" r:id="rId17"/>
    <p:sldId id="267" r:id="rId18"/>
    <p:sldId id="268" r:id="rId19"/>
    <p:sldId id="266" r:id="rId20"/>
    <p:sldId id="259" r:id="rId21"/>
  </p:sldIdLst>
  <p:sldSz cx="9144000" cy="5143500" type="screen16x9"/>
  <p:notesSz cx="6802438" cy="9934575"/>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0000"/>
    <a:srgbClr val="FF99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783" autoAdjust="0"/>
    <p:restoredTop sz="99128" autoAdjust="0"/>
  </p:normalViewPr>
  <p:slideViewPr>
    <p:cSldViewPr>
      <p:cViewPr varScale="1">
        <p:scale>
          <a:sx n="120" d="100"/>
          <a:sy n="120" d="100"/>
        </p:scale>
        <p:origin x="-658" y="-6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24"/>
    </p:cViewPr>
  </p:sorterViewPr>
  <p:notesViewPr>
    <p:cSldViewPr>
      <p:cViewPr varScale="1">
        <p:scale>
          <a:sx n="93" d="100"/>
          <a:sy n="93" d="100"/>
        </p:scale>
        <p:origin x="-2364" y="-114"/>
      </p:cViewPr>
      <p:guideLst>
        <p:guide orient="horz" pos="3129"/>
        <p:guide pos="214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hangingPunct="1">
              <a:defRPr sz="1200">
                <a:latin typeface="Arial" charset="0"/>
                <a:ea typeface="ＭＳ Ｐゴシック" charset="-128"/>
              </a:defRPr>
            </a:lvl1pPr>
          </a:lstStyle>
          <a:p>
            <a:pPr>
              <a:defRPr/>
            </a:pPr>
            <a:endParaRPr lang="ja-JP" altLang="en-US"/>
          </a:p>
        </p:txBody>
      </p:sp>
      <p:sp>
        <p:nvSpPr>
          <p:cNvPr id="3" name="日付プレースホルダ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eaLnBrk="1" hangingPunct="1">
              <a:defRPr sz="1200">
                <a:latin typeface="Arial" charset="0"/>
                <a:ea typeface="ＭＳ Ｐゴシック" charset="-128"/>
              </a:defRPr>
            </a:lvl1pPr>
          </a:lstStyle>
          <a:p>
            <a:pPr>
              <a:defRPr/>
            </a:pPr>
            <a:fld id="{CA86DAA3-F1D4-4E2B-9FBD-61A5521347B2}" type="datetimeFigureOut">
              <a:rPr lang="ja-JP" altLang="en-US"/>
              <a:pPr>
                <a:defRPr/>
              </a:pPr>
              <a:t>2014/8/16</a:t>
            </a:fld>
            <a:endParaRPr lang="ja-JP" altLang="en-US"/>
          </a:p>
        </p:txBody>
      </p:sp>
      <p:sp>
        <p:nvSpPr>
          <p:cNvPr id="4" name="フッター プレースホルダ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eaLnBrk="1" hangingPunct="1">
              <a:defRPr sz="1200">
                <a:latin typeface="Arial" charset="0"/>
                <a:ea typeface="ＭＳ Ｐゴシック" charset="-128"/>
              </a:defRPr>
            </a:lvl1pPr>
          </a:lstStyle>
          <a:p>
            <a:pPr>
              <a:defRPr/>
            </a:pPr>
            <a:endParaRPr lang="ja-JP" altLang="en-US"/>
          </a:p>
        </p:txBody>
      </p:sp>
      <p:sp>
        <p:nvSpPr>
          <p:cNvPr id="5" name="スライド番号プレースホルダ 4"/>
          <p:cNvSpPr>
            <a:spLocks noGrp="1"/>
          </p:cNvSpPr>
          <p:nvPr>
            <p:ph type="sldNum" sz="quarter" idx="3"/>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9AAA6A7D-3567-4F7C-9F8F-3F3327BD64C1}" type="slidenum">
              <a:rPr lang="ja-JP" altLang="en-US"/>
              <a:pPr>
                <a:defRPr/>
              </a:pPr>
              <a:t>&lt;#&gt;</a:t>
            </a:fld>
            <a:endParaRPr lang="ja-JP" altLang="en-US"/>
          </a:p>
        </p:txBody>
      </p:sp>
    </p:spTree>
    <p:extLst>
      <p:ext uri="{BB962C8B-B14F-4D97-AF65-F5344CB8AC3E}">
        <p14:creationId xmlns:p14="http://schemas.microsoft.com/office/powerpoint/2010/main" xmlns="" val="11984202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7988"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52863" y="0"/>
            <a:ext cx="2947987"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6E91369-F495-4B4A-85BD-7D438503F46F}" type="datetimeFigureOut">
              <a:rPr lang="ja-JP" altLang="en-US"/>
              <a:pPr>
                <a:defRPr/>
              </a:pPr>
              <a:t>2014/8/16</a:t>
            </a:fld>
            <a:endParaRPr lang="ja-JP" altLang="en-US"/>
          </a:p>
        </p:txBody>
      </p:sp>
      <p:sp>
        <p:nvSpPr>
          <p:cNvPr id="4" name="スライド イメージ プレースホルダ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1038" y="4719638"/>
            <a:ext cx="5441950" cy="44704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436100"/>
            <a:ext cx="2947988" cy="4968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52863" y="9436100"/>
            <a:ext cx="2947987"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2E0D5171-8B02-4564-8A30-ABEC52B8CA91}" type="slidenum">
              <a:rPr lang="ja-JP" altLang="en-US"/>
              <a:pPr>
                <a:defRPr/>
              </a:pPr>
              <a:t>&lt;#&gt;</a:t>
            </a:fld>
            <a:endParaRPr lang="ja-JP" altLang="en-US"/>
          </a:p>
        </p:txBody>
      </p:sp>
    </p:spTree>
    <p:extLst>
      <p:ext uri="{BB962C8B-B14F-4D97-AF65-F5344CB8AC3E}">
        <p14:creationId xmlns:p14="http://schemas.microsoft.com/office/powerpoint/2010/main" xmlns="" val="2560299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a:prstGeom prst="rect">
            <a:avLst/>
          </a:prstGeo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フッター プレースホルダ 4"/>
          <p:cNvSpPr>
            <a:spLocks noGrp="1"/>
          </p:cNvSpPr>
          <p:nvPr>
            <p:ph type="ftr" sz="quarter" idx="10"/>
          </p:nvPr>
        </p:nvSpPr>
        <p:spPr>
          <a:xfrm>
            <a:off x="3124200" y="4702970"/>
            <a:ext cx="2895600" cy="273844"/>
          </a:xfrm>
        </p:spPr>
        <p:txBody>
          <a:bodyPr/>
          <a:lstStyle>
            <a:lvl1pPr>
              <a:defRPr/>
            </a:lvl1pPr>
          </a:lstStyle>
          <a:p>
            <a:pPr>
              <a:defRPr/>
            </a:pPr>
            <a:r>
              <a:rPr lang="en-US" altLang="ja-JP"/>
              <a:t>CESA Confidential</a:t>
            </a:r>
            <a:endParaRPr lang="ja-JP" altLang="en-US"/>
          </a:p>
        </p:txBody>
      </p:sp>
      <p:pic>
        <p:nvPicPr>
          <p:cNvPr id="4" name="図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8229600" cy="359449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058B8C1A-5EE2-436B-B3E1-6BC6AD7DBCB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0956B07A-BA06-4F23-8F54-5280FE20A151}"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42977"/>
            <a:ext cx="2057400" cy="3651647"/>
          </a:xfrm>
          <a:prstGeom prst="rect">
            <a:avLst/>
          </a:prstGeo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942977"/>
            <a:ext cx="6019800" cy="3651647"/>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76C9CF4-1F96-4494-BD80-D12FEA1BE88A}"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EA6E2756-6FF8-49ED-98AD-60B27023F72E}" type="slidenum">
              <a:rPr lang="ja-JP" altLang="en-US"/>
              <a:pPr>
                <a:defRPr/>
              </a:pPr>
              <a:t>&lt;#&gt;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AD131637-1EE6-4E96-9CE1-5735B3CA715E}"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1D79E475-46CB-4FC6-958D-A22D41E32FD0}" type="slidenum">
              <a:rPr lang="ja-JP" altLang="en-US"/>
              <a:pPr>
                <a:defRPr/>
              </a:pPr>
              <a:t>&lt;#&gt;</a:t>
            </a:fld>
            <a:endParaRPr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38BDB23-7568-42D1-80CE-B1D6F09FB8F6}" type="slidenum">
              <a:rPr lang="ja-JP" altLang="en-US"/>
              <a:pPr>
                <a:defRPr/>
              </a:pPr>
              <a:t>&lt;#&gt;</a:t>
            </a:fld>
            <a:endParaRPr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95E8070-9FBB-428C-ADFA-A54C7C80164F}" type="slidenum">
              <a:rPr lang="ja-JP" altLang="en-US"/>
              <a:pPr>
                <a:defRPr/>
              </a:pPr>
              <a:t>&lt;#&gt;</a:t>
            </a:fld>
            <a:endParaRPr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E0D8F75-8681-4720-B86D-CC558BACD721}" type="slidenum">
              <a:rPr lang="ja-JP" altLang="en-US"/>
              <a:pPr>
                <a:defRPr/>
              </a:pPr>
              <a:t>&lt;#&gt;</a:t>
            </a:fld>
            <a:endParaRPr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5C1E21E-3C2E-4F63-A679-475BEED2C945}" type="slidenum">
              <a:rPr lang="ja-JP" altLang="en-US"/>
              <a:pPr>
                <a:defRPr/>
              </a:pPr>
              <a:t>&lt;#&gt;</a:t>
            </a:fld>
            <a:endParaRPr lang="ja-JP"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7D01208-B635-439C-B0D7-CE63CF20861E}" type="slidenum">
              <a:rPr lang="ja-JP" altLang="en-US"/>
              <a:pPr>
                <a:defRPr/>
              </a:pPr>
              <a:t>&lt;#&gt;</a:t>
            </a:fld>
            <a:endParaRPr lang="ja-JP"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04E00811-8948-4D4F-B9A4-5C3B43C7031B}" type="slidenum">
              <a:rPr lang="ja-JP" altLang="en-US"/>
              <a:pPr>
                <a:defRPr/>
              </a:pPr>
              <a:t>&lt;#&gt;</a:t>
            </a:fld>
            <a:endParaRPr lang="ja-JP"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CDC3BC86-3EBE-423B-9324-96F9D928F392}"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942977"/>
            <a:ext cx="8229600" cy="3594497"/>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A9259AFE-7AC7-4F49-85B9-5B069C761CE3}"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29799127-F303-4AE7-A969-D0F8A278DEB3}" type="slidenum">
              <a:rPr lang="ja-JP" altLang="en-US"/>
              <a:pPr>
                <a:defRPr/>
              </a:pPr>
              <a:t>&lt;#&gt;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204787"/>
            <a:ext cx="3008313" cy="871538"/>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987AE5E-1F5A-4E40-9E4F-A6C7EC21FF51}" type="slidenum">
              <a:rPr lang="ja-JP" altLang="en-US"/>
              <a:pPr>
                <a:defRPr/>
              </a:pPr>
              <a:t>&lt;#&gt;</a:t>
            </a:fld>
            <a:endParaRPr lang="ja-JP"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9333912-09A1-405D-B996-686CC8E3C8FC}" type="slidenum">
              <a:rPr lang="ja-JP" altLang="en-US"/>
              <a:pPr>
                <a:defRPr/>
              </a:pPr>
              <a:t>&lt;#&gt;</a:t>
            </a:fld>
            <a:endParaRPr lang="ja-JP"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431E230-1AA1-4843-9CD4-EE32DD9E28B2}" type="slidenum">
              <a:rPr lang="ja-JP" altLang="en-US"/>
              <a:pPr>
                <a:defRPr/>
              </a:pPr>
              <a:t>&lt;#&gt;</a:t>
            </a:fld>
            <a:endParaRPr lang="ja-JP"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0"/>
            <a:ext cx="2057400" cy="4388644"/>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05980"/>
            <a:ext cx="6019800" cy="4388644"/>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4ECA663-E26D-4864-B031-A5EE69E06873}"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a:prstGeom prst="rect">
            <a:avLst/>
          </a:prstGeo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6B41A85F-B56E-468D-B1CD-6D93D9B5D5CD}" type="datetime5">
              <a:rPr lang="ja-JP" altLang="en-US"/>
              <a:pPr>
                <a:defRPr/>
              </a:pPr>
              <a:t>2014/08/16</a:t>
            </a:fld>
            <a:endParaRPr lang="ja-JP" altLang="en-US" dirty="0"/>
          </a:p>
        </p:txBody>
      </p:sp>
      <p:sp>
        <p:nvSpPr>
          <p:cNvPr id="6" name="スライド番号プレースホルダ 5"/>
          <p:cNvSpPr>
            <a:spLocks noGrp="1"/>
          </p:cNvSpPr>
          <p:nvPr>
            <p:ph type="sldNum" sz="quarter" idx="12"/>
          </p:nvPr>
        </p:nvSpPr>
        <p:spPr/>
        <p:txBody>
          <a:bodyPr/>
          <a:lstStyle>
            <a:lvl1pPr>
              <a:defRPr/>
            </a:lvl1pPr>
          </a:lstStyle>
          <a:p>
            <a:pPr>
              <a:defRPr/>
            </a:pPr>
            <a:fld id="{D2BE911D-E393-423D-9BEB-D104881661BB}"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942977"/>
            <a:ext cx="4038600" cy="36516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B54292E8-E00F-4ADA-BD15-4F2A3D638A4D}"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C9FCFF0E-DCBE-40A5-8F6E-B1AF81196266}"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944167"/>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421606"/>
            <a:ext cx="4040188"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8" y="944167"/>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8" y="1421606"/>
            <a:ext cx="4041775" cy="31730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9F893D6C-8EF6-4582-AF68-1DCB003A177F}" type="datetime5">
              <a:rPr lang="ja-JP" altLang="en-US"/>
              <a:pPr>
                <a:defRPr/>
              </a:pPr>
              <a:t>2014/08/16</a:t>
            </a:fld>
            <a:endParaRPr lang="ja-JP" altLang="en-US" dirty="0"/>
          </a:p>
        </p:txBody>
      </p:sp>
      <p:sp>
        <p:nvSpPr>
          <p:cNvPr id="9" name="スライド番号プレースホルダ 5"/>
          <p:cNvSpPr>
            <a:spLocks noGrp="1"/>
          </p:cNvSpPr>
          <p:nvPr>
            <p:ph type="sldNum" sz="quarter" idx="12"/>
          </p:nvPr>
        </p:nvSpPr>
        <p:spPr/>
        <p:txBody>
          <a:bodyPr/>
          <a:lstStyle>
            <a:lvl1pPr>
              <a:defRPr/>
            </a:lvl1pPr>
          </a:lstStyle>
          <a:p>
            <a:pPr>
              <a:defRPr/>
            </a:pPr>
            <a:fld id="{F88FC5C1-E261-48D2-BD14-81AC9FBA872B}"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4530"/>
            <a:ext cx="8229600" cy="601265"/>
          </a:xfrm>
          <a:prstGeom prst="rect">
            <a:avLst/>
          </a:prstGeom>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B60F22C4-FC53-44C1-88D2-46F6CB53D0DF}" type="datetime5">
              <a:rPr lang="ja-JP" altLang="en-US"/>
              <a:pPr>
                <a:defRPr/>
              </a:pPr>
              <a:t>2014/08/16</a:t>
            </a:fld>
            <a:endParaRPr lang="ja-JP" altLang="en-US" dirty="0"/>
          </a:p>
        </p:txBody>
      </p:sp>
      <p:sp>
        <p:nvSpPr>
          <p:cNvPr id="5" name="スライド番号プレースホルダ 5"/>
          <p:cNvSpPr>
            <a:spLocks noGrp="1"/>
          </p:cNvSpPr>
          <p:nvPr>
            <p:ph type="sldNum" sz="quarter" idx="12"/>
          </p:nvPr>
        </p:nvSpPr>
        <p:spPr/>
        <p:txBody>
          <a:bodyPr/>
          <a:lstStyle>
            <a:lvl1pPr>
              <a:defRPr/>
            </a:lvl1pPr>
          </a:lstStyle>
          <a:p>
            <a:pPr>
              <a:defRPr/>
            </a:pPr>
            <a:fld id="{996DE6F3-B20F-4340-8E0C-EBAC11C52704}"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0E5A73EE-488E-4860-B405-384FCAA3C542}" type="datetime5">
              <a:rPr lang="ja-JP" altLang="en-US"/>
              <a:pPr>
                <a:defRPr/>
              </a:pPr>
              <a:t>2014/08/16</a:t>
            </a:fld>
            <a:endParaRPr lang="ja-JP" altLang="en-US" dirty="0"/>
          </a:p>
        </p:txBody>
      </p:sp>
      <p:sp>
        <p:nvSpPr>
          <p:cNvPr id="4" name="スライド番号プレースホルダ 5"/>
          <p:cNvSpPr>
            <a:spLocks noGrp="1"/>
          </p:cNvSpPr>
          <p:nvPr>
            <p:ph type="sldNum" sz="quarter" idx="12"/>
          </p:nvPr>
        </p:nvSpPr>
        <p:spPr/>
        <p:txBody>
          <a:bodyPr/>
          <a:lstStyle>
            <a:lvl1pPr>
              <a:defRPr/>
            </a:lvl1pPr>
          </a:lstStyle>
          <a:p>
            <a:pPr>
              <a:defRPr/>
            </a:pPr>
            <a:fld id="{48331827-64C4-486B-BF83-D345FC70A936}"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3" y="947737"/>
            <a:ext cx="3008313" cy="871538"/>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942977"/>
            <a:ext cx="5111750" cy="36516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3" y="1821657"/>
            <a:ext cx="3008313" cy="27729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0023843-BA01-4E5A-BE94-B8C1EA94B3DE}"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41EFF0DC-1569-424A-91A8-AE3859BDA9B7}"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1"/>
            <a:ext cx="5486400" cy="425054"/>
          </a:xfrm>
          <a:prstGeom prst="rect">
            <a:avLst/>
          </a:prstGeo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942976"/>
            <a:ext cx="5486400" cy="2602706"/>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40FE0776-8F3D-4EB7-A8EC-5D9AF9D0BDBF}" type="datetime5">
              <a:rPr lang="ja-JP" altLang="en-US"/>
              <a:pPr>
                <a:defRPr/>
              </a:pPr>
              <a:t>2014/08/16</a:t>
            </a:fld>
            <a:endParaRPr lang="ja-JP" altLang="en-US" dirty="0"/>
          </a:p>
        </p:txBody>
      </p:sp>
      <p:sp>
        <p:nvSpPr>
          <p:cNvPr id="7" name="スライド番号プレースホルダ 5"/>
          <p:cNvSpPr>
            <a:spLocks noGrp="1"/>
          </p:cNvSpPr>
          <p:nvPr>
            <p:ph type="sldNum" sz="quarter" idx="12"/>
          </p:nvPr>
        </p:nvSpPr>
        <p:spPr/>
        <p:txBody>
          <a:bodyPr/>
          <a:lstStyle>
            <a:lvl1pPr>
              <a:defRPr/>
            </a:lvl1pPr>
          </a:lstStyle>
          <a:p>
            <a:pPr>
              <a:defRPr/>
            </a:pPr>
            <a:fld id="{300C9734-6779-4377-9C63-4F4FD01D9D48}"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テキスト プレースホルダ 2"/>
          <p:cNvSpPr>
            <a:spLocks noGrp="1"/>
          </p:cNvSpPr>
          <p:nvPr>
            <p:ph type="body" idx="1"/>
          </p:nvPr>
        </p:nvSpPr>
        <p:spPr bwMode="auto">
          <a:xfrm>
            <a:off x="457200" y="942977"/>
            <a:ext cx="8229600" cy="35944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7" name="日付プレースホルダ 3"/>
          <p:cNvSpPr>
            <a:spLocks noGrp="1"/>
          </p:cNvSpPr>
          <p:nvPr>
            <p:ph type="dt" sz="half" idx="2"/>
          </p:nvPr>
        </p:nvSpPr>
        <p:spPr>
          <a:xfrm>
            <a:off x="1331913" y="4767264"/>
            <a:ext cx="2049462"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C05C48C5-B401-4CEB-AA1C-F88B4AF9610B}" type="datetime5">
              <a:rPr lang="ja-JP" altLang="en-US"/>
              <a:pPr>
                <a:defRPr/>
              </a:pPr>
              <a:t>2014/08/16</a:t>
            </a:fld>
            <a:endParaRPr lang="ja-JP" altLang="en-US" dirty="0"/>
          </a:p>
        </p:txBody>
      </p:sp>
      <p:sp>
        <p:nvSpPr>
          <p:cNvPr id="18" name="フッター プレースホルダ 4"/>
          <p:cNvSpPr>
            <a:spLocks noGrp="1"/>
          </p:cNvSpPr>
          <p:nvPr>
            <p:ph type="ftr" sz="quarter" idx="3"/>
          </p:nvPr>
        </p:nvSpPr>
        <p:spPr>
          <a:xfrm>
            <a:off x="3505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r>
              <a:rPr lang="en-US" altLang="ja-JP"/>
              <a:t>CESA Confidential</a:t>
            </a:r>
            <a:endParaRPr lang="ja-JP" altLang="en-US" dirty="0"/>
          </a:p>
        </p:txBody>
      </p:sp>
      <p:sp>
        <p:nvSpPr>
          <p:cNvPr id="19"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F2C2C70-5525-4F17-A132-F1BAAA4A6E88}" type="slidenum">
              <a:rPr lang="ja-JP" altLang="en-US"/>
              <a:pPr>
                <a:defRPr/>
              </a:pPr>
              <a:t>&lt;#&gt;</a:t>
            </a:fld>
            <a:endParaRPr lang="ja-JP" altLang="en-US"/>
          </a:p>
        </p:txBody>
      </p:sp>
      <p:pic>
        <p:nvPicPr>
          <p:cNvPr id="3" name="図 2"/>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4181" r:id="rId1"/>
    <p:sldLayoutId id="2147484159" r:id="rId2"/>
    <p:sldLayoutId id="2147484160" r:id="rId3"/>
    <p:sldLayoutId id="2147484161" r:id="rId4"/>
    <p:sldLayoutId id="2147484162" r:id="rId5"/>
    <p:sldLayoutId id="2147484163" r:id="rId6"/>
    <p:sldLayoutId id="2147484164" r:id="rId7"/>
    <p:sldLayoutId id="2147484165" r:id="rId8"/>
    <p:sldLayoutId id="2147484166" r:id="rId9"/>
    <p:sldLayoutId id="2147484167" r:id="rId10"/>
    <p:sldLayoutId id="2147484168" r:id="rId11"/>
    <p:sldLayoutId id="2147484169" r:id="rId12"/>
  </p:sldLayoutIdLst>
  <p:timing>
    <p:tnLst>
      <p:par>
        <p:cTn id="1" dur="indefinite" restart="never" nodeType="tmRoot"/>
      </p:par>
    </p:tnLst>
  </p:timing>
  <p:hf hdr="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3324" y="0"/>
            <a:ext cx="9144000" cy="5143500"/>
          </a:xfrm>
          <a:prstGeom prst="rect">
            <a:avLst/>
          </a:prstGeom>
        </p:spPr>
      </p:pic>
      <p:sp>
        <p:nvSpPr>
          <p:cNvPr id="2050" name="タイトル プレースホルダ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テキスト プレースホルダ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ea typeface="ＭＳ Ｐゴシック" charset="-128"/>
              </a:defRPr>
            </a:lvl1pPr>
          </a:lstStyle>
          <a:p>
            <a:pPr>
              <a:defRPr/>
            </a:pPr>
            <a:fld id="{55F8C86B-DC56-4D71-823E-E4818B65ED8A}" type="datetimeFigureOut">
              <a:rPr lang="ja-JP" altLang="en-US"/>
              <a:pPr>
                <a:defRPr/>
              </a:pPr>
              <a:t>2014/8/16</a:t>
            </a:fld>
            <a:endParaRPr lang="ja-JP" altLang="en-US"/>
          </a:p>
        </p:txBody>
      </p:sp>
      <p:sp>
        <p:nvSpPr>
          <p:cNvPr id="5" name="フッター プレースホルダ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ea typeface="ＭＳ Ｐゴシック" charset="-128"/>
              </a:defRPr>
            </a:lvl1pPr>
          </a:lstStyle>
          <a:p>
            <a:pPr>
              <a:defRPr/>
            </a:pPr>
            <a:endParaRPr lang="ja-JP" altLang="en-US"/>
          </a:p>
        </p:txBody>
      </p:sp>
      <p:sp>
        <p:nvSpPr>
          <p:cNvPr id="6" name="スライド番号プレースホルダ 5"/>
          <p:cNvSpPr>
            <a:spLocks noGrp="1"/>
          </p:cNvSpPr>
          <p:nvPr>
            <p:ph type="sldNum" sz="quarter" idx="4"/>
          </p:nvPr>
        </p:nvSpPr>
        <p:spPr>
          <a:xfrm>
            <a:off x="6553200" y="4767264"/>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2812D98C-E57D-4240-8465-0D34E2B9234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ctrTitle"/>
          </p:nvPr>
        </p:nvSpPr>
        <p:spPr/>
        <p:txBody>
          <a:bodyPr/>
          <a:lstStyle/>
          <a:p>
            <a:r>
              <a:rPr lang="ja-JP" altLang="en-US" sz="2800" dirty="0" smtClean="0">
                <a:latin typeface="メイリオ" pitchFamily="50" charset="-128"/>
                <a:ea typeface="メイリオ" pitchFamily="50" charset="-128"/>
                <a:cs typeface="メイリオ" pitchFamily="50" charset="-128"/>
              </a:rPr>
              <a:t>一度作ったものは二度と作らない</a:t>
            </a:r>
            <a:r>
              <a:rPr lang="ja-JP" altLang="en-US" sz="2800" dirty="0" smtClean="0">
                <a:latin typeface="メイリオ" pitchFamily="50" charset="-128"/>
                <a:ea typeface="メイリオ" pitchFamily="50" charset="-128"/>
                <a:cs typeface="メイリオ" pitchFamily="50" charset="-128"/>
              </a:rPr>
              <a:t>。</a:t>
            </a:r>
            <a:r>
              <a:rPr lang="en-US" altLang="ja-JP" sz="2800" dirty="0" smtClean="0">
                <a:latin typeface="メイリオ" pitchFamily="50" charset="-128"/>
                <a:ea typeface="メイリオ" pitchFamily="50" charset="-128"/>
                <a:cs typeface="メイリオ" pitchFamily="50" charset="-128"/>
              </a:rPr>
              <a:t/>
            </a:r>
            <a:br>
              <a:rPr lang="en-US" altLang="ja-JP" sz="2800" dirty="0" smtClean="0">
                <a:latin typeface="メイリオ" pitchFamily="50" charset="-128"/>
                <a:ea typeface="メイリオ" pitchFamily="50" charset="-128"/>
                <a:cs typeface="メイリオ" pitchFamily="50" charset="-128"/>
              </a:rPr>
            </a:br>
            <a:r>
              <a:rPr lang="ja-JP" altLang="en-US" sz="2800" dirty="0" smtClean="0">
                <a:latin typeface="メイリオ" pitchFamily="50" charset="-128"/>
                <a:ea typeface="メイリオ" pitchFamily="50" charset="-128"/>
                <a:cs typeface="メイリオ" pitchFamily="50" charset="-128"/>
              </a:rPr>
              <a:t>効率的</a:t>
            </a:r>
            <a:r>
              <a:rPr lang="ja-JP" altLang="en-US" sz="2800" dirty="0" smtClean="0">
                <a:latin typeface="メイリオ" pitchFamily="50" charset="-128"/>
                <a:ea typeface="メイリオ" pitchFamily="50" charset="-128"/>
                <a:cs typeface="メイリオ" pitchFamily="50" charset="-128"/>
              </a:rPr>
              <a:t>なプログラミングをおこなうための技術</a:t>
            </a:r>
            <a:endParaRPr kumimoji="1" lang="ja-JP" altLang="en-US" sz="2800" dirty="0">
              <a:latin typeface="メイリオ" pitchFamily="50" charset="-128"/>
              <a:ea typeface="メイリオ" pitchFamily="50" charset="-128"/>
              <a:cs typeface="メイリオ" pitchFamily="50" charset="-128"/>
            </a:endParaRPr>
          </a:p>
        </p:txBody>
      </p:sp>
      <p:sp>
        <p:nvSpPr>
          <p:cNvPr id="12" name="サブタイトル 11"/>
          <p:cNvSpPr>
            <a:spLocks noGrp="1"/>
          </p:cNvSpPr>
          <p:nvPr>
            <p:ph type="subTitle" idx="1"/>
          </p:nvPr>
        </p:nvSpPr>
        <p:spPr/>
        <p:txBody>
          <a:bodyPr/>
          <a:lstStyle/>
          <a:p>
            <a:r>
              <a:rPr kumimoji="1" lang="en-US" altLang="ja-JP" dirty="0" smtClean="0">
                <a:latin typeface="メイリオ" pitchFamily="50" charset="-128"/>
                <a:ea typeface="メイリオ" pitchFamily="50" charset="-128"/>
                <a:cs typeface="メイリオ" pitchFamily="50" charset="-128"/>
              </a:rPr>
              <a:t>JCGS </a:t>
            </a:r>
            <a:r>
              <a:rPr kumimoji="1" lang="ja-JP" altLang="en-US" dirty="0" smtClean="0">
                <a:latin typeface="メイリオ" pitchFamily="50" charset="-128"/>
                <a:ea typeface="メイリオ" pitchFamily="50" charset="-128"/>
                <a:cs typeface="メイリオ" pitchFamily="50" charset="-128"/>
              </a:rPr>
              <a:t>痴山紘史</a:t>
            </a:r>
            <a:endParaRPr kumimoji="1" lang="ja-JP" altLang="en-US"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067862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パフォーマンスチェック</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ユーザーから作成したツールが遅いという報告が上がった場合の対応方法</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無暗にコードを改変していませんか</a:t>
            </a:r>
            <a:r>
              <a:rPr lang="en-US" altLang="ja-JP" dirty="0" smtClean="0">
                <a:latin typeface="メイリオ" pitchFamily="50" charset="-128"/>
                <a:ea typeface="メイリオ" pitchFamily="50" charset="-128"/>
                <a:cs typeface="メイリオ" pitchFamily="50" charset="-128"/>
              </a:rPr>
              <a:t>?</a:t>
            </a:r>
          </a:p>
          <a:p>
            <a:pPr lvl="1"/>
            <a:r>
              <a:rPr kumimoji="1" lang="ja-JP" altLang="en-US" sz="2600" dirty="0" smtClean="0">
                <a:latin typeface="メイリオ" pitchFamily="50" charset="-128"/>
                <a:ea typeface="メイリオ" pitchFamily="50" charset="-128"/>
                <a:cs typeface="メイリオ" pitchFamily="50" charset="-128"/>
              </a:rPr>
              <a:t>ファイルアクセスが遅い→メモリにキャッシュ</a:t>
            </a:r>
            <a:endParaRPr kumimoji="1" lang="en-US" altLang="ja-JP" sz="2600" dirty="0" smtClean="0">
              <a:latin typeface="メイリオ" pitchFamily="50" charset="-128"/>
              <a:ea typeface="メイリオ" pitchFamily="50" charset="-128"/>
              <a:cs typeface="メイリオ" pitchFamily="50" charset="-128"/>
            </a:endParaRPr>
          </a:p>
          <a:p>
            <a:pPr lvl="1"/>
            <a:r>
              <a:rPr kumimoji="1" lang="ja-JP" altLang="en-US" sz="2600" dirty="0" smtClean="0">
                <a:latin typeface="メイリオ" pitchFamily="50" charset="-128"/>
                <a:ea typeface="メイリオ" pitchFamily="50" charset="-128"/>
                <a:cs typeface="メイリオ" pitchFamily="50" charset="-128"/>
              </a:rPr>
              <a:t>小手先のテクニックでコードの</a:t>
            </a:r>
            <a:r>
              <a:rPr kumimoji="1" lang="ja-JP" altLang="en-US" sz="2600" dirty="0" smtClean="0">
                <a:latin typeface="メイリオ" pitchFamily="50" charset="-128"/>
                <a:ea typeface="メイリオ" pitchFamily="50" charset="-128"/>
                <a:cs typeface="メイリオ" pitchFamily="50" charset="-128"/>
              </a:rPr>
              <a:t>最適化</a:t>
            </a:r>
            <a:endParaRPr kumimoji="1" lang="en-US" altLang="ja-JP" sz="2600"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その改変、本当に意味ありますか</a:t>
            </a:r>
            <a:r>
              <a:rPr kumimoji="1" lang="en-US" altLang="ja-JP"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10</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その</a:t>
            </a:r>
            <a:r>
              <a:rPr lang="ja-JP" altLang="en-US" sz="4000" dirty="0" smtClean="0">
                <a:solidFill>
                  <a:schemeClr val="tx1"/>
                </a:solidFill>
                <a:latin typeface="メイリオ" pitchFamily="50" charset="-128"/>
                <a:ea typeface="メイリオ" pitchFamily="50" charset="-128"/>
                <a:cs typeface="メイリオ" pitchFamily="50" charset="-128"/>
              </a:rPr>
              <a:t>改変</a:t>
            </a:r>
            <a:r>
              <a:rPr kumimoji="1" lang="ja-JP" altLang="en-US" sz="4000" dirty="0" smtClean="0">
                <a:solidFill>
                  <a:schemeClr val="tx1"/>
                </a:solidFill>
                <a:latin typeface="メイリオ" pitchFamily="50" charset="-128"/>
                <a:ea typeface="メイリオ" pitchFamily="50" charset="-128"/>
                <a:cs typeface="メイリオ" pitchFamily="50" charset="-128"/>
              </a:rPr>
              <a:t>、</a:t>
            </a:r>
            <a:r>
              <a:rPr kumimoji="1" lang="ja-JP" altLang="en-US" sz="4000" dirty="0" smtClean="0">
                <a:solidFill>
                  <a:schemeClr val="tx1"/>
                </a:solidFill>
                <a:latin typeface="メイリオ" pitchFamily="50" charset="-128"/>
                <a:ea typeface="メイリオ" pitchFamily="50" charset="-128"/>
                <a:cs typeface="メイリオ" pitchFamily="50" charset="-128"/>
              </a:rPr>
              <a:t>効果ありますか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ボトルネックを把握しましょう</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どうやって</a:t>
            </a:r>
            <a:r>
              <a:rPr lang="en-US" altLang="ja-JP" dirty="0" smtClean="0">
                <a:latin typeface="メイリオ" pitchFamily="50" charset="-128"/>
                <a:ea typeface="メイリオ" pitchFamily="50" charset="-128"/>
                <a:cs typeface="メイリオ" pitchFamily="50" charset="-128"/>
              </a:rPr>
              <a:t>?</a:t>
            </a:r>
          </a:p>
          <a:p>
            <a:r>
              <a:rPr kumimoji="1" lang="ja-JP" altLang="en-US" dirty="0" smtClean="0">
                <a:latin typeface="メイリオ" pitchFamily="50" charset="-128"/>
                <a:ea typeface="メイリオ" pitchFamily="50" charset="-128"/>
                <a:cs typeface="メイリオ" pitchFamily="50" charset="-128"/>
              </a:rPr>
              <a:t>プロファイラを使用する</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11</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en-US" altLang="ja-JP" sz="4000" dirty="0" smtClean="0">
                <a:solidFill>
                  <a:schemeClr val="tx1"/>
                </a:solidFill>
                <a:latin typeface="メイリオ" pitchFamily="50" charset="-128"/>
                <a:ea typeface="メイリオ" pitchFamily="50" charset="-128"/>
                <a:cs typeface="メイリオ" pitchFamily="50" charset="-128"/>
              </a:rPr>
              <a:t>Python </a:t>
            </a:r>
            <a:r>
              <a:rPr lang="ja-JP" altLang="en-US" sz="4000" dirty="0" err="1" smtClean="0">
                <a:solidFill>
                  <a:schemeClr val="tx1"/>
                </a:solidFill>
                <a:latin typeface="メイリオ" pitchFamily="50" charset="-128"/>
                <a:ea typeface="メイリオ" pitchFamily="50" charset="-128"/>
                <a:cs typeface="メイリオ" pitchFamily="50" charset="-128"/>
              </a:rPr>
              <a:t>での</a:t>
            </a:r>
            <a:r>
              <a:rPr lang="ja-JP" altLang="en-US" sz="4000" dirty="0" smtClean="0">
                <a:solidFill>
                  <a:schemeClr val="tx1"/>
                </a:solidFill>
                <a:latin typeface="メイリオ" pitchFamily="50" charset="-128"/>
                <a:ea typeface="メイリオ" pitchFamily="50" charset="-128"/>
                <a:cs typeface="メイリオ" pitchFamily="50" charset="-128"/>
              </a:rPr>
              <a:t>プロファイリング</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942977"/>
            <a:ext cx="8229600" cy="628641"/>
          </a:xfrm>
        </p:spPr>
        <p:txBody>
          <a:bodyPr/>
          <a:lstStyle/>
          <a:p>
            <a:r>
              <a:rPr lang="en-US" altLang="ja-JP" dirty="0" smtClean="0">
                <a:latin typeface="メイリオ" pitchFamily="50" charset="-128"/>
                <a:ea typeface="メイリオ" pitchFamily="50" charset="-128"/>
                <a:cs typeface="メイリオ" pitchFamily="50" charset="-128"/>
              </a:rPr>
              <a:t>Python </a:t>
            </a:r>
            <a:r>
              <a:rPr lang="ja-JP" altLang="en-US" dirty="0" smtClean="0">
                <a:latin typeface="メイリオ" pitchFamily="50" charset="-128"/>
                <a:ea typeface="メイリオ" pitchFamily="50" charset="-128"/>
                <a:cs typeface="メイリオ" pitchFamily="50" charset="-128"/>
              </a:rPr>
              <a:t>で</a:t>
            </a:r>
            <a:r>
              <a:rPr lang="ja-JP" altLang="en-US" dirty="0" smtClean="0">
                <a:latin typeface="メイリオ" pitchFamily="50" charset="-128"/>
                <a:ea typeface="メイリオ" pitchFamily="50" charset="-128"/>
                <a:cs typeface="メイリオ" pitchFamily="50" charset="-128"/>
              </a:rPr>
              <a:t>は </a:t>
            </a:r>
            <a:r>
              <a:rPr lang="en-US" altLang="ja-JP" dirty="0" err="1" smtClean="0">
                <a:latin typeface="メイリオ" pitchFamily="50" charset="-128"/>
                <a:ea typeface="メイリオ" pitchFamily="50" charset="-128"/>
                <a:cs typeface="メイリオ" pitchFamily="50" charset="-128"/>
              </a:rPr>
              <a:t>cProfile</a:t>
            </a:r>
            <a:r>
              <a:rPr lang="en-US" altLang="ja-JP" dirty="0" smtClean="0">
                <a:latin typeface="メイリオ" pitchFamily="50" charset="-128"/>
                <a:ea typeface="メイリオ" pitchFamily="50" charset="-128"/>
                <a:cs typeface="メイリオ" pitchFamily="50" charset="-128"/>
              </a:rPr>
              <a:t> </a:t>
            </a:r>
            <a:r>
              <a:rPr lang="ja-JP" altLang="en-US" dirty="0" smtClean="0">
                <a:latin typeface="メイリオ" pitchFamily="50" charset="-128"/>
                <a:ea typeface="メイリオ" pitchFamily="50" charset="-128"/>
                <a:cs typeface="メイリオ" pitchFamily="50" charset="-128"/>
              </a:rPr>
              <a:t>を使用する</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12</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824333"/>
            <a:ext cx="7143800" cy="461665"/>
          </a:xfrm>
          <a:prstGeom prst="rect">
            <a:avLst/>
          </a:prstGeom>
          <a:solidFill>
            <a:schemeClr val="bg1">
              <a:lumMod val="85000"/>
            </a:schemeClr>
          </a:solidFill>
          <a:ln>
            <a:solidFill>
              <a:schemeClr val="tx1"/>
            </a:solidFill>
          </a:ln>
        </p:spPr>
        <p:txBody>
          <a:bodyPr wrap="square" rtlCol="0">
            <a:spAutoFit/>
          </a:bodyPr>
          <a:lstStyle/>
          <a:p>
            <a:r>
              <a:rPr lang="en-US" sz="1200" dirty="0" smtClean="0">
                <a:latin typeface="メイリオ" pitchFamily="50" charset="-128"/>
                <a:ea typeface="メイリオ" pitchFamily="50" charset="-128"/>
                <a:cs typeface="メイリオ" pitchFamily="50" charset="-128"/>
              </a:rPr>
              <a:t>import </a:t>
            </a:r>
            <a:r>
              <a:rPr lang="en-US" sz="1200" dirty="0" err="1" smtClean="0">
                <a:latin typeface="メイリオ" pitchFamily="50" charset="-128"/>
                <a:ea typeface="メイリオ" pitchFamily="50" charset="-128"/>
                <a:cs typeface="メイリオ" pitchFamily="50" charset="-128"/>
              </a:rPr>
              <a:t>cProfile</a:t>
            </a:r>
            <a:r>
              <a:rPr lang="en-US" sz="1200" dirty="0" smtClean="0">
                <a:latin typeface="メイリオ" pitchFamily="50" charset="-128"/>
                <a:ea typeface="メイリオ" pitchFamily="50" charset="-128"/>
                <a:cs typeface="メイリオ" pitchFamily="50" charset="-128"/>
              </a:rPr>
              <a:t/>
            </a:r>
            <a:br>
              <a:rPr lang="en-US" sz="1200" dirty="0" smtClean="0">
                <a:latin typeface="メイリオ" pitchFamily="50" charset="-128"/>
                <a:ea typeface="メイリオ" pitchFamily="50" charset="-128"/>
                <a:cs typeface="メイリオ" pitchFamily="50" charset="-128"/>
              </a:rPr>
            </a:br>
            <a:r>
              <a:rPr lang="en-US" sz="1200" dirty="0" err="1" smtClean="0">
                <a:latin typeface="メイリオ" pitchFamily="50" charset="-128"/>
                <a:ea typeface="メイリオ" pitchFamily="50" charset="-128"/>
                <a:cs typeface="メイリオ" pitchFamily="50" charset="-128"/>
              </a:rPr>
              <a:t>cProfile.run</a:t>
            </a:r>
            <a:r>
              <a:rPr lang="en-US" sz="1200" dirty="0" smtClean="0">
                <a:latin typeface="メイリオ" pitchFamily="50" charset="-128"/>
                <a:ea typeface="メイリオ" pitchFamily="50" charset="-128"/>
                <a:cs typeface="メイリオ" pitchFamily="50" charset="-128"/>
              </a:rPr>
              <a:t>(‘</a:t>
            </a:r>
            <a:r>
              <a:rPr lang="en-US" sz="1200" dirty="0" err="1" smtClean="0">
                <a:latin typeface="メイリオ" pitchFamily="50" charset="-128"/>
                <a:ea typeface="メイリオ" pitchFamily="50" charset="-128"/>
                <a:cs typeface="メイリオ" pitchFamily="50" charset="-128"/>
              </a:rPr>
              <a:t>someHeavyOperation</a:t>
            </a:r>
            <a:r>
              <a:rPr lang="en-US" sz="1200" dirty="0" smtClean="0">
                <a:latin typeface="メイリオ" pitchFamily="50" charset="-128"/>
                <a:ea typeface="メイリオ" pitchFamily="50" charset="-128"/>
                <a:cs typeface="メイリオ" pitchFamily="50" charset="-128"/>
              </a:rPr>
              <a:t>()')　#</a:t>
            </a:r>
            <a:r>
              <a:rPr lang="ja-JP" altLang="en-US" sz="1200" dirty="0" smtClean="0">
                <a:latin typeface="メイリオ" pitchFamily="50" charset="-128"/>
                <a:ea typeface="メイリオ" pitchFamily="50" charset="-128"/>
                <a:cs typeface="メイリオ" pitchFamily="50" charset="-128"/>
              </a:rPr>
              <a:t>処理時間を計測</a:t>
            </a:r>
            <a:endParaRPr kumimoji="1" lang="ja-JP" altLang="en-US" sz="1200" dirty="0">
              <a:latin typeface="メイリオ" pitchFamily="50" charset="-128"/>
              <a:ea typeface="メイリオ" pitchFamily="50" charset="-128"/>
              <a:cs typeface="メイリオ" pitchFamily="50" charset="-128"/>
            </a:endParaRPr>
          </a:p>
        </p:txBody>
      </p:sp>
      <p:sp>
        <p:nvSpPr>
          <p:cNvPr id="9" name="コンテンツ プレースホルダー 2"/>
          <p:cNvSpPr txBox="1">
            <a:spLocks/>
          </p:cNvSpPr>
          <p:nvPr/>
        </p:nvSpPr>
        <p:spPr bwMode="auto">
          <a:xfrm>
            <a:off x="457200" y="2500312"/>
            <a:ext cx="8229600" cy="20717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Font typeface="Arial" charset="0"/>
              <a:buChar char="•"/>
            </a:pPr>
            <a:r>
              <a:rPr lang="en-US" altLang="ja-JP" sz="3200" dirty="0" err="1" smtClean="0">
                <a:latin typeface="メイリオ" pitchFamily="50" charset="-128"/>
                <a:ea typeface="メイリオ" pitchFamily="50" charset="-128"/>
                <a:cs typeface="メイリオ" pitchFamily="50" charset="-128"/>
              </a:rPr>
              <a:t>someHeavyOperation</a:t>
            </a:r>
            <a:r>
              <a:rPr lang="en-US" altLang="ja-JP" sz="3200" dirty="0" smtClean="0">
                <a:latin typeface="メイリオ" pitchFamily="50" charset="-128"/>
                <a:ea typeface="メイリオ" pitchFamily="50" charset="-128"/>
                <a:cs typeface="メイリオ" pitchFamily="50" charset="-128"/>
              </a:rPr>
              <a:t>() </a:t>
            </a:r>
            <a:r>
              <a:rPr lang="ja-JP" altLang="en-US" sz="3200" dirty="0" smtClean="0">
                <a:latin typeface="メイリオ" pitchFamily="50" charset="-128"/>
                <a:ea typeface="メイリオ" pitchFamily="50" charset="-128"/>
                <a:cs typeface="メイリオ" pitchFamily="50" charset="-128"/>
              </a:rPr>
              <a:t>を行った際にどの関数でどれだけ処理に時間がかかったかを把握することができる</a:t>
            </a:r>
            <a:endParaRPr kumimoji="1" lang="en-US" altLang="ja-JP" sz="32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プロファイリング結果</a:t>
            </a:r>
            <a:r>
              <a:rPr lang="ja-JP" altLang="en-US" sz="4000" dirty="0" smtClean="0">
                <a:solidFill>
                  <a:schemeClr val="tx1"/>
                </a:solidFill>
                <a:latin typeface="メイリオ" pitchFamily="50" charset="-128"/>
                <a:ea typeface="メイリオ" pitchFamily="50" charset="-128"/>
                <a:cs typeface="メイリオ" pitchFamily="50" charset="-128"/>
              </a:rPr>
              <a:t>の</a:t>
            </a:r>
            <a:r>
              <a:rPr lang="ja-JP" altLang="en-US" sz="4000" dirty="0" smtClean="0">
                <a:solidFill>
                  <a:schemeClr val="tx1"/>
                </a:solidFill>
                <a:latin typeface="メイリオ" pitchFamily="50" charset="-128"/>
                <a:ea typeface="メイリオ" pitchFamily="50" charset="-128"/>
                <a:cs typeface="メイリオ" pitchFamily="50" charset="-128"/>
              </a:rPr>
              <a:t>分析</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13</a:t>
            </a:fld>
            <a:endParaRPr lang="ja-JP" altLang="en-US">
              <a:latin typeface="メイリオ" pitchFamily="50" charset="-128"/>
              <a:ea typeface="メイリオ" pitchFamily="50" charset="-128"/>
              <a:cs typeface="メイリオ" pitchFamily="50" charset="-128"/>
            </a:endParaRPr>
          </a:p>
        </p:txBody>
      </p:sp>
      <p:grpSp>
        <p:nvGrpSpPr>
          <p:cNvPr id="13" name="グループ化 12"/>
          <p:cNvGrpSpPr/>
          <p:nvPr/>
        </p:nvGrpSpPr>
        <p:grpSpPr>
          <a:xfrm>
            <a:off x="214282" y="1079880"/>
            <a:ext cx="8143932" cy="3277820"/>
            <a:chOff x="214282" y="768856"/>
            <a:chExt cx="8143932" cy="3277820"/>
          </a:xfrm>
        </p:grpSpPr>
        <p:sp>
          <p:nvSpPr>
            <p:cNvPr id="7" name="テキスト ボックス 6"/>
            <p:cNvSpPr txBox="1"/>
            <p:nvPr/>
          </p:nvSpPr>
          <p:spPr>
            <a:xfrm>
              <a:off x="785786" y="768856"/>
              <a:ext cx="7143800" cy="3277820"/>
            </a:xfrm>
            <a:prstGeom prst="rect">
              <a:avLst/>
            </a:prstGeom>
            <a:solidFill>
              <a:schemeClr val="bg1">
                <a:lumMod val="85000"/>
              </a:schemeClr>
            </a:solidFill>
            <a:ln>
              <a:solidFill>
                <a:schemeClr val="tx1"/>
              </a:solidFill>
            </a:ln>
          </p:spPr>
          <p:txBody>
            <a:bodyPr wrap="square" rtlCol="0">
              <a:spAutoFit/>
            </a:bodyPr>
            <a:lstStyle/>
            <a:p>
              <a:r>
                <a:rPr lang="en-US" sz="900" dirty="0" smtClean="0">
                  <a:latin typeface="メイリオ" pitchFamily="50" charset="-128"/>
                  <a:ea typeface="メイリオ" pitchFamily="50" charset="-128"/>
                  <a:cs typeface="メイリオ" pitchFamily="50" charset="-128"/>
                </a:rPr>
                <a:t>D:\</a:t>
              </a:r>
              <a:r>
                <a:rPr lang="en-US" sz="900" dirty="0" smtClean="0">
                  <a:latin typeface="メイリオ" pitchFamily="50" charset="-128"/>
                  <a:ea typeface="メイリオ" pitchFamily="50" charset="-128"/>
                  <a:cs typeface="メイリオ" pitchFamily="50" charset="-128"/>
                </a:rPr>
                <a:t>chiyama&gt;python </a:t>
              </a:r>
              <a:r>
                <a:rPr lang="en-US" sz="900" dirty="0" smtClean="0">
                  <a:latin typeface="メイリオ" pitchFamily="50" charset="-128"/>
                  <a:ea typeface="メイリオ" pitchFamily="50" charset="-128"/>
                  <a:cs typeface="メイリオ" pitchFamily="50" charset="-128"/>
                </a:rPr>
                <a:t>testDirectoryDefs.py</a:t>
              </a:r>
            </a:p>
            <a:p>
              <a:r>
                <a:rPr lang="en-US" sz="900" dirty="0" smtClean="0">
                  <a:latin typeface="メイリオ" pitchFamily="50" charset="-128"/>
                  <a:ea typeface="メイリオ" pitchFamily="50" charset="-128"/>
                  <a:cs typeface="メイリオ" pitchFamily="50" charset="-128"/>
                </a:rPr>
                <a:t>         11190417 function calls (11057225 primitive calls) in </a:t>
              </a:r>
              <a:r>
                <a:rPr lang="en-US" sz="900" b="1" dirty="0" smtClean="0">
                  <a:solidFill>
                    <a:srgbClr val="FF0000"/>
                  </a:solidFill>
                  <a:latin typeface="メイリオ" pitchFamily="50" charset="-128"/>
                  <a:ea typeface="メイリオ" pitchFamily="50" charset="-128"/>
                  <a:cs typeface="メイリオ" pitchFamily="50" charset="-128"/>
                </a:rPr>
                <a:t>28.010 CPU seconds</a:t>
              </a:r>
            </a:p>
            <a:p>
              <a:endParaRPr lang="en-US" sz="900" dirty="0" smtClean="0">
                <a:latin typeface="メイリオ" pitchFamily="50" charset="-128"/>
                <a:ea typeface="メイリオ" pitchFamily="50" charset="-128"/>
                <a:cs typeface="メイリオ" pitchFamily="50" charset="-128"/>
              </a:endParaRPr>
            </a:p>
            <a:p>
              <a:r>
                <a:rPr lang="en-US" sz="900" dirty="0" smtClean="0">
                  <a:latin typeface="メイリオ" pitchFamily="50" charset="-128"/>
                  <a:ea typeface="メイリオ" pitchFamily="50" charset="-128"/>
                  <a:cs typeface="メイリオ" pitchFamily="50" charset="-128"/>
                </a:rPr>
                <a:t>   Ordered by: standard name</a:t>
              </a:r>
            </a:p>
            <a:p>
              <a:endParaRPr lang="en-US" sz="900" dirty="0" smtClean="0">
                <a:latin typeface="メイリオ" pitchFamily="50" charset="-128"/>
                <a:ea typeface="メイリオ" pitchFamily="50" charset="-128"/>
                <a:cs typeface="メイリオ" pitchFamily="50" charset="-128"/>
              </a:endParaRPr>
            </a:p>
            <a:p>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ncalls</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tottime</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percall</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cumtime</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percall</a:t>
              </a:r>
              <a:r>
                <a:rPr lang="en-US" sz="900" dirty="0" smtClean="0">
                  <a:latin typeface="メイリオ" pitchFamily="50" charset="-128"/>
                  <a:ea typeface="メイリオ" pitchFamily="50" charset="-128"/>
                  <a:cs typeface="メイリオ" pitchFamily="50" charset="-128"/>
                </a:rPr>
                <a:t> </a:t>
              </a:r>
              <a:r>
                <a:rPr lang="en-US" sz="900" dirty="0" err="1" smtClean="0">
                  <a:latin typeface="メイリオ" pitchFamily="50" charset="-128"/>
                  <a:ea typeface="メイリオ" pitchFamily="50" charset="-128"/>
                  <a:cs typeface="メイリオ" pitchFamily="50" charset="-128"/>
                </a:rPr>
                <a:t>filename:lineno</a:t>
              </a:r>
              <a:r>
                <a:rPr lang="en-US" sz="900" dirty="0" smtClean="0">
                  <a:latin typeface="メイリオ" pitchFamily="50" charset="-128"/>
                  <a:ea typeface="メイリオ" pitchFamily="50" charset="-128"/>
                  <a:cs typeface="メイリオ" pitchFamily="50" charset="-128"/>
                </a:rPr>
                <a:t>(function)</a:t>
              </a:r>
            </a:p>
            <a:p>
              <a:r>
                <a:rPr lang="en-US" sz="900" dirty="0" smtClean="0">
                  <a:latin typeface="メイリオ" pitchFamily="50" charset="-128"/>
                  <a:ea typeface="メイリオ" pitchFamily="50" charset="-128"/>
                  <a:cs typeface="メイリオ" pitchFamily="50" charset="-128"/>
                </a:rPr>
                <a:t>        1    0.000    0.000    0.000    0.000 &lt;string&gt;:1(&lt;module&gt;)</a:t>
              </a:r>
            </a:p>
            <a:p>
              <a:r>
                <a:rPr lang="en-US" sz="900" dirty="0" smtClean="0">
                  <a:latin typeface="メイリオ" pitchFamily="50" charset="-128"/>
                  <a:ea typeface="メイリオ" pitchFamily="50" charset="-128"/>
                  <a:cs typeface="メイリオ" pitchFamily="50" charset="-128"/>
                </a:rPr>
                <a:t>       84    0.003    0.000   27.492    0.327 DirectoryDefs.py:1033(</a:t>
              </a:r>
              <a:r>
                <a:rPr lang="en-US" sz="900" dirty="0" err="1" smtClean="0">
                  <a:latin typeface="メイリオ" pitchFamily="50" charset="-128"/>
                  <a:ea typeface="メイリオ" pitchFamily="50" charset="-128"/>
                  <a:cs typeface="メイリオ" pitchFamily="50" charset="-128"/>
                </a:rPr>
                <a:t>filterNames</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36    0.000    0.000    0.000    0.000 DirectoryDefs.py:1066(Get)</a:t>
              </a:r>
            </a:p>
            <a:p>
              <a:r>
                <a:rPr lang="en-US" sz="900" dirty="0" smtClean="0">
                  <a:latin typeface="メイリオ" pitchFamily="50" charset="-128"/>
                  <a:ea typeface="メイリオ" pitchFamily="50" charset="-128"/>
                  <a:cs typeface="メイリオ" pitchFamily="50" charset="-128"/>
                </a:rPr>
                <a:t>      261    0.002    0.000    0.006    0.000 DirectoryDefs.py:121(</a:t>
              </a:r>
              <a:r>
                <a:rPr lang="en-US" sz="900" dirty="0" err="1" smtClean="0">
                  <a:latin typeface="メイリオ" pitchFamily="50" charset="-128"/>
                  <a:ea typeface="メイリオ" pitchFamily="50" charset="-128"/>
                  <a:cs typeface="メイリオ" pitchFamily="50" charset="-128"/>
                </a:rPr>
                <a:t>getChild</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855    0.004    0.000    0.004    0.000 DirectoryDefs.py:132(_</a:t>
              </a:r>
              <a:r>
                <a:rPr lang="en-US" sz="900" dirty="0" err="1" smtClean="0">
                  <a:latin typeface="メイリオ" pitchFamily="50" charset="-128"/>
                  <a:ea typeface="メイリオ" pitchFamily="50" charset="-128"/>
                  <a:cs typeface="メイリオ" pitchFamily="50" charset="-128"/>
                </a:rPr>
                <a:t>getSomeChildren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0.002    0.000 DirectoryDefs.py:157(</a:t>
              </a:r>
              <a:r>
                <a:rPr lang="en-US" sz="900" dirty="0" err="1" smtClean="0">
                  <a:latin typeface="メイリオ" pitchFamily="50" charset="-128"/>
                  <a:ea typeface="メイリオ" pitchFamily="50" charset="-128"/>
                  <a:cs typeface="メイリオ" pitchFamily="50" charset="-128"/>
                </a:rPr>
                <a:t>getRequiredChildren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0.001    0.000 DirectoryDefs.py:161(</a:t>
              </a:r>
              <a:r>
                <a:rPr lang="en-US" sz="900" dirty="0" err="1" smtClean="0">
                  <a:latin typeface="メイリオ" pitchFamily="50" charset="-128"/>
                  <a:ea typeface="メイリオ" pitchFamily="50" charset="-128"/>
                  <a:cs typeface="メイリオ" pitchFamily="50" charset="-128"/>
                </a:rPr>
                <a:t>getOptionalChildren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285    0.000    0.000    0.001    0.000 DirectoryDefs.py:165(</a:t>
              </a:r>
              <a:r>
                <a:rPr lang="en-US" sz="900" dirty="0" err="1" smtClean="0">
                  <a:latin typeface="メイリオ" pitchFamily="50" charset="-128"/>
                  <a:ea typeface="メイリオ" pitchFamily="50" charset="-128"/>
                  <a:cs typeface="メイリオ" pitchFamily="50" charset="-128"/>
                </a:rPr>
                <a:t>getUnknownChildren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12    0.000    0.000    0.001    0.000 DirectoryDefs.py:169(</a:t>
              </a:r>
              <a:r>
                <a:rPr lang="en-US" sz="900" dirty="0" err="1" smtClean="0">
                  <a:latin typeface="メイリオ" pitchFamily="50" charset="-128"/>
                  <a:ea typeface="メイリオ" pitchFamily="50" charset="-128"/>
                  <a:cs typeface="メイリオ" pitchFamily="50" charset="-128"/>
                </a:rPr>
                <a:t>getChildren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261    0.001    0.000    0.001    0.000 DirectoryDefs.py:206(_</a:t>
              </a:r>
              <a:r>
                <a:rPr lang="en-US" sz="900" dirty="0" err="1" smtClean="0">
                  <a:latin typeface="メイリオ" pitchFamily="50" charset="-128"/>
                  <a:ea typeface="メイリオ" pitchFamily="50" charset="-128"/>
                  <a:cs typeface="メイリオ" pitchFamily="50" charset="-128"/>
                </a:rPr>
                <a:t>addElement</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24    0.004    0.000   27.544    1.148 DirectoryDefs.py:219(</a:t>
              </a:r>
              <a:r>
                <a:rPr lang="en-US" sz="900" dirty="0" err="1" smtClean="0">
                  <a:latin typeface="メイリオ" pitchFamily="50" charset="-128"/>
                  <a:ea typeface="メイリオ" pitchFamily="50" charset="-128"/>
                  <a:cs typeface="メイリオ" pitchFamily="50" charset="-128"/>
                </a:rPr>
                <a:t>addChildren</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a:t>
              </a:r>
              <a:r>
                <a:rPr lang="ja-JP" altLang="en-US" sz="900" dirty="0" smtClean="0">
                  <a:latin typeface="メイリオ" pitchFamily="50" charset="-128"/>
                  <a:ea typeface="メイリオ" pitchFamily="50" charset="-128"/>
                  <a:cs typeface="メイリオ" pitchFamily="50" charset="-128"/>
                </a:rPr>
                <a:t>中略</a:t>
              </a:r>
              <a:r>
                <a:rPr lang="en-US" altLang="ja-JP" sz="900" dirty="0" smtClean="0">
                  <a:latin typeface="メイリオ" pitchFamily="50" charset="-128"/>
                  <a:ea typeface="メイリオ" pitchFamily="50" charset="-128"/>
                  <a:cs typeface="メイリオ" pitchFamily="50" charset="-128"/>
                </a:rPr>
                <a:t>)</a:t>
              </a:r>
            </a:p>
            <a:p>
              <a:r>
                <a:rPr lang="en-US" altLang="ja-JP" sz="900" dirty="0" smtClean="0">
                  <a:latin typeface="メイリオ" pitchFamily="50" charset="-128"/>
                  <a:ea typeface="メイリオ" pitchFamily="50" charset="-128"/>
                  <a:cs typeface="メイリオ" pitchFamily="50" charset="-128"/>
                </a:rPr>
                <a:t>      744    0.003    0.000   25.210    0.034 </a:t>
              </a:r>
              <a:r>
                <a:rPr lang="en-US" sz="900" dirty="0" smtClean="0">
                  <a:latin typeface="メイリオ" pitchFamily="50" charset="-128"/>
                  <a:ea typeface="メイリオ" pitchFamily="50" charset="-128"/>
                  <a:cs typeface="メイリオ" pitchFamily="50" charset="-128"/>
                </a:rPr>
                <a:t>Project.py:349(</a:t>
              </a:r>
              <a:r>
                <a:rPr lang="en-US" sz="900" dirty="0" err="1" smtClean="0">
                  <a:latin typeface="メイリオ" pitchFamily="50" charset="-128"/>
                  <a:ea typeface="メイリオ" pitchFamily="50" charset="-128"/>
                  <a:cs typeface="メイリオ" pitchFamily="50" charset="-128"/>
                </a:rPr>
                <a:t>getAbsPathByNode</a:t>
              </a:r>
              <a:r>
                <a:rPr lang="en-US" sz="900" dirty="0" smtClean="0">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732    0.024    0.000   24.842    0.034 Project.py:353(</a:t>
              </a:r>
              <a:r>
                <a:rPr lang="en-US" sz="900" dirty="0" err="1" smtClean="0">
                  <a:latin typeface="メイリオ" pitchFamily="50" charset="-128"/>
                  <a:ea typeface="メイリオ" pitchFamily="50" charset="-128"/>
                  <a:cs typeface="メイリオ" pitchFamily="50" charset="-128"/>
                </a:rPr>
                <a:t>getAbsPath</a:t>
              </a:r>
              <a:r>
                <a:rPr lang="en-US" sz="900" dirty="0" smtClean="0">
                  <a:latin typeface="メイリオ" pitchFamily="50" charset="-128"/>
                  <a:ea typeface="メイリオ" pitchFamily="50" charset="-128"/>
                  <a:cs typeface="メイリオ" pitchFamily="50" charset="-128"/>
                </a:rPr>
                <a:t>)</a:t>
              </a:r>
            </a:p>
            <a:p>
              <a:r>
                <a:rPr lang="en-US" sz="900" b="1" dirty="0" smtClean="0">
                  <a:solidFill>
                    <a:srgbClr val="FF0000"/>
                  </a:solidFill>
                  <a:latin typeface="メイリオ" pitchFamily="50" charset="-128"/>
                  <a:ea typeface="メイリオ" pitchFamily="50" charset="-128"/>
                  <a:cs typeface="メイリオ" pitchFamily="50" charset="-128"/>
                </a:rPr>
                <a:t>98256/16376    1.432    0.000   22.201    0.001 Project.py:90(</a:t>
              </a:r>
              <a:r>
                <a:rPr lang="en-US" sz="900" b="1" dirty="0" err="1" smtClean="0">
                  <a:solidFill>
                    <a:srgbClr val="FF0000"/>
                  </a:solidFill>
                  <a:latin typeface="メイリオ" pitchFamily="50" charset="-128"/>
                  <a:ea typeface="メイリオ" pitchFamily="50" charset="-128"/>
                  <a:cs typeface="メイリオ" pitchFamily="50" charset="-128"/>
                </a:rPr>
                <a:t>getInfo</a:t>
              </a:r>
              <a:r>
                <a:rPr lang="en-US" sz="900" b="1" dirty="0" smtClean="0">
                  <a:solidFill>
                    <a:srgbClr val="FF0000"/>
                  </a:solidFill>
                  <a:latin typeface="メイリオ" pitchFamily="50" charset="-128"/>
                  <a:ea typeface="メイリオ" pitchFamily="50" charset="-128"/>
                  <a:cs typeface="メイリオ" pitchFamily="50" charset="-128"/>
                </a:rPr>
                <a:t>)</a:t>
              </a:r>
            </a:p>
            <a:p>
              <a:r>
                <a:rPr lang="en-US" sz="900" dirty="0" smtClean="0">
                  <a:latin typeface="メイリオ" pitchFamily="50" charset="-128"/>
                  <a:ea typeface="メイリオ" pitchFamily="50" charset="-128"/>
                  <a:cs typeface="メイリオ" pitchFamily="50" charset="-128"/>
                </a:rPr>
                <a:t>    32796    0.278    0.000    0.278    0.000 ProjectInfoManager.py:132(Get)</a:t>
              </a:r>
            </a:p>
            <a:p>
              <a:r>
                <a:rPr lang="en-US" sz="900" dirty="0" smtClean="0">
                  <a:latin typeface="メイリオ" pitchFamily="50" charset="-128"/>
                  <a:ea typeface="メイリオ" pitchFamily="50" charset="-128"/>
                  <a:cs typeface="メイリオ" pitchFamily="50" charset="-128"/>
                </a:rPr>
                <a:t>    32796    0.599    0.000    0.600    0.000 ProjectInfoManager.py:64(</a:t>
              </a:r>
              <a:r>
                <a:rPr lang="en-US" sz="900" dirty="0" err="1" smtClean="0">
                  <a:latin typeface="メイリオ" pitchFamily="50" charset="-128"/>
                  <a:ea typeface="メイリオ" pitchFamily="50" charset="-128"/>
                  <a:cs typeface="メイリオ" pitchFamily="50" charset="-128"/>
                </a:rPr>
                <a:t>getProject</a:t>
              </a:r>
              <a:r>
                <a:rPr lang="en-US" sz="900" dirty="0" smtClean="0">
                  <a:latin typeface="メイリオ" pitchFamily="50" charset="-128"/>
                  <a:ea typeface="メイリオ" pitchFamily="50" charset="-128"/>
                  <a:cs typeface="メイリオ" pitchFamily="50" charset="-128"/>
                </a:rPr>
                <a:t>)</a:t>
              </a:r>
            </a:p>
          </p:txBody>
        </p:sp>
        <p:sp>
          <p:nvSpPr>
            <p:cNvPr id="9" name="四角形吹き出し 8"/>
            <p:cNvSpPr/>
            <p:nvPr/>
          </p:nvSpPr>
          <p:spPr>
            <a:xfrm>
              <a:off x="5429256" y="1189156"/>
              <a:ext cx="2928958" cy="500066"/>
            </a:xfrm>
            <a:prstGeom prst="wedgeRectCallout">
              <a:avLst>
                <a:gd name="adj1" fmla="val -67925"/>
                <a:gd name="adj2" fmla="val -67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処理全体で</a:t>
              </a:r>
              <a:r>
                <a:rPr lang="en-US" altLang="ja-JP" sz="1600" dirty="0" smtClean="0">
                  <a:latin typeface="メイリオ" pitchFamily="50" charset="-128"/>
                  <a:ea typeface="メイリオ" pitchFamily="50" charset="-128"/>
                  <a:cs typeface="メイリオ" pitchFamily="50" charset="-128"/>
                </a:rPr>
                <a:t>28</a:t>
              </a:r>
              <a:r>
                <a:rPr lang="ja-JP" altLang="en-US" sz="1600" dirty="0" smtClean="0">
                  <a:latin typeface="メイリオ" pitchFamily="50" charset="-128"/>
                  <a:ea typeface="メイリオ" pitchFamily="50" charset="-128"/>
                  <a:cs typeface="メイリオ" pitchFamily="50" charset="-128"/>
                </a:rPr>
                <a:t>秒かかっている</a:t>
              </a:r>
              <a:endParaRPr lang="ja-JP" altLang="en-US" sz="1600" dirty="0">
                <a:latin typeface="メイリオ" pitchFamily="50" charset="-128"/>
                <a:ea typeface="メイリオ" pitchFamily="50" charset="-128"/>
                <a:cs typeface="メイリオ" pitchFamily="50" charset="-128"/>
              </a:endParaRPr>
            </a:p>
          </p:txBody>
        </p:sp>
        <p:sp>
          <p:nvSpPr>
            <p:cNvPr id="10" name="四角形吹き出し 9"/>
            <p:cNvSpPr/>
            <p:nvPr/>
          </p:nvSpPr>
          <p:spPr>
            <a:xfrm>
              <a:off x="5357818" y="3117982"/>
              <a:ext cx="3000396" cy="525338"/>
            </a:xfrm>
            <a:prstGeom prst="wedgeRectCallout">
              <a:avLst>
                <a:gd name="adj1" fmla="val -55330"/>
                <a:gd name="adj2" fmla="val 40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err="1" smtClean="0">
                  <a:latin typeface="メイリオ" pitchFamily="50" charset="-128"/>
                  <a:ea typeface="メイリオ" pitchFamily="50" charset="-128"/>
                  <a:cs typeface="メイリオ" pitchFamily="50" charset="-128"/>
                </a:rPr>
                <a:t>getInfo</a:t>
              </a:r>
              <a:r>
                <a:rPr lang="en-US" altLang="ja-JP" sz="1600" dirty="0" smtClean="0">
                  <a:latin typeface="メイリオ" pitchFamily="50" charset="-128"/>
                  <a:ea typeface="メイリオ" pitchFamily="50" charset="-128"/>
                  <a:cs typeface="メイリオ" pitchFamily="50" charset="-128"/>
                </a:rPr>
                <a:t>()</a:t>
              </a:r>
              <a:r>
                <a:rPr lang="ja-JP" altLang="en-US" sz="1600" dirty="0" smtClean="0">
                  <a:latin typeface="メイリオ" pitchFamily="50" charset="-128"/>
                  <a:ea typeface="メイリオ" pitchFamily="50" charset="-128"/>
                  <a:cs typeface="メイリオ" pitchFamily="50" charset="-128"/>
                </a:rPr>
                <a:t>で</a:t>
              </a:r>
              <a:r>
                <a:rPr lang="en-US" altLang="ja-JP" sz="1600" dirty="0" smtClean="0">
                  <a:latin typeface="メイリオ" pitchFamily="50" charset="-128"/>
                  <a:ea typeface="メイリオ" pitchFamily="50" charset="-128"/>
                  <a:cs typeface="メイリオ" pitchFamily="50" charset="-128"/>
                </a:rPr>
                <a:t>22</a:t>
              </a:r>
              <a:r>
                <a:rPr lang="ja-JP" altLang="en-US" sz="1600" dirty="0" smtClean="0">
                  <a:latin typeface="メイリオ" pitchFamily="50" charset="-128"/>
                  <a:ea typeface="メイリオ" pitchFamily="50" charset="-128"/>
                  <a:cs typeface="メイリオ" pitchFamily="50" charset="-128"/>
                </a:rPr>
                <a:t>秒</a:t>
              </a:r>
              <a:r>
                <a:rPr lang="ja-JP" altLang="en-US" sz="1600" dirty="0" smtClean="0">
                  <a:latin typeface="メイリオ" pitchFamily="50" charset="-128"/>
                  <a:ea typeface="メイリオ" pitchFamily="50" charset="-128"/>
                  <a:cs typeface="メイリオ" pitchFamily="50" charset="-128"/>
                </a:rPr>
                <a:t>かかっている</a:t>
              </a:r>
              <a:endParaRPr lang="ja-JP" altLang="en-US" sz="1600" dirty="0">
                <a:latin typeface="メイリオ" pitchFamily="50" charset="-128"/>
                <a:ea typeface="メイリオ" pitchFamily="50" charset="-128"/>
                <a:cs typeface="メイリオ" pitchFamily="50" charset="-128"/>
              </a:endParaRPr>
            </a:p>
          </p:txBody>
        </p:sp>
        <p:sp>
          <p:nvSpPr>
            <p:cNvPr id="11" name="四角形吹き出し 10"/>
            <p:cNvSpPr/>
            <p:nvPr/>
          </p:nvSpPr>
          <p:spPr>
            <a:xfrm>
              <a:off x="214282" y="2571750"/>
              <a:ext cx="2286016" cy="500066"/>
            </a:xfrm>
            <a:prstGeom prst="wedgeRectCallout">
              <a:avLst>
                <a:gd name="adj1" fmla="val -5636"/>
                <a:gd name="adj2" fmla="val 1412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dirty="0" smtClean="0">
                  <a:latin typeface="メイリオ" pitchFamily="50" charset="-128"/>
                  <a:ea typeface="メイリオ" pitchFamily="50" charset="-128"/>
                  <a:cs typeface="メイリオ" pitchFamily="50" charset="-128"/>
                </a:rPr>
                <a:t>再帰呼び出しも含めて</a:t>
              </a:r>
              <a:r>
                <a:rPr lang="en-US" altLang="ja-JP" sz="1600" dirty="0" smtClean="0">
                  <a:latin typeface="メイリオ" pitchFamily="50" charset="-128"/>
                  <a:ea typeface="メイリオ" pitchFamily="50" charset="-128"/>
                  <a:cs typeface="メイリオ" pitchFamily="50" charset="-128"/>
                </a:rPr>
                <a:t>10 </a:t>
              </a:r>
              <a:r>
                <a:rPr lang="ja-JP" altLang="en-US" sz="1600" dirty="0" smtClean="0">
                  <a:latin typeface="メイリオ" pitchFamily="50" charset="-128"/>
                  <a:ea typeface="メイリオ" pitchFamily="50" charset="-128"/>
                  <a:cs typeface="メイリオ" pitchFamily="50" charset="-128"/>
                </a:rPr>
                <a:t>万</a:t>
              </a:r>
              <a:r>
                <a:rPr lang="ja-JP" altLang="en-US" sz="1600" dirty="0" smtClean="0">
                  <a:latin typeface="メイリオ" pitchFamily="50" charset="-128"/>
                  <a:ea typeface="メイリオ" pitchFamily="50" charset="-128"/>
                  <a:cs typeface="メイリオ" pitchFamily="50" charset="-128"/>
                </a:rPr>
                <a:t>回呼ばれて</a:t>
              </a:r>
              <a:r>
                <a:rPr lang="ja-JP" altLang="en-US" sz="1600" dirty="0" smtClean="0">
                  <a:latin typeface="メイリオ" pitchFamily="50" charset="-128"/>
                  <a:ea typeface="メイリオ" pitchFamily="50" charset="-128"/>
                  <a:cs typeface="メイリオ" pitchFamily="50" charset="-128"/>
                </a:rPr>
                <a:t>いる</a:t>
              </a:r>
              <a:endParaRPr lang="ja-JP" altLang="en-US" sz="1600" dirty="0">
                <a:latin typeface="メイリオ" pitchFamily="50" charset="-128"/>
                <a:ea typeface="メイリオ" pitchFamily="50" charset="-128"/>
                <a:cs typeface="メイリオ" pitchFamily="50" charset="-128"/>
              </a:endParaRPr>
            </a:p>
          </p:txBody>
        </p:sp>
      </p:grpSp>
    </p:spTree>
    <p:extLst>
      <p:ext uri="{BB962C8B-B14F-4D97-AF65-F5344CB8AC3E}">
        <p14:creationId xmlns:p14="http://schemas.microsoft.com/office/powerpoint/2010/main" xmlns="" val="189074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最適化戦略を立てる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392108"/>
            <a:ext cx="8229600" cy="1251344"/>
          </a:xfrm>
        </p:spPr>
        <p:txBody>
          <a:bodyPr/>
          <a:lstStyle/>
          <a:p>
            <a:r>
              <a:rPr lang="en-US" altLang="ja-JP" sz="2400" dirty="0" err="1" smtClean="0">
                <a:latin typeface="メイリオ" pitchFamily="50" charset="-128"/>
                <a:ea typeface="メイリオ" pitchFamily="50" charset="-128"/>
                <a:cs typeface="メイリオ" pitchFamily="50" charset="-128"/>
              </a:rPr>
              <a:t>getInfo</a:t>
            </a:r>
            <a:r>
              <a:rPr lang="en-US" altLang="ja-JP" sz="2400" dirty="0" smtClean="0">
                <a:latin typeface="メイリオ" pitchFamily="50" charset="-128"/>
                <a:ea typeface="メイリオ" pitchFamily="50" charset="-128"/>
                <a:cs typeface="メイリオ" pitchFamily="50" charset="-128"/>
              </a:rPr>
              <a:t>() </a:t>
            </a:r>
            <a:r>
              <a:rPr lang="ja-JP" altLang="en-US" sz="2400" dirty="0" smtClean="0">
                <a:latin typeface="メイリオ" pitchFamily="50" charset="-128"/>
                <a:ea typeface="メイリオ" pitchFamily="50" charset="-128"/>
                <a:cs typeface="メイリオ" pitchFamily="50" charset="-128"/>
              </a:rPr>
              <a:t>の呼び出しを</a:t>
            </a:r>
            <a:r>
              <a:rPr lang="en-US" altLang="ja-JP" sz="2400" dirty="0" smtClean="0">
                <a:latin typeface="メイリオ" pitchFamily="50" charset="-128"/>
                <a:ea typeface="メイリオ" pitchFamily="50" charset="-128"/>
                <a:cs typeface="メイリオ" pitchFamily="50" charset="-128"/>
              </a:rPr>
              <a:t>1/10 </a:t>
            </a:r>
            <a:r>
              <a:rPr lang="ja-JP" altLang="en-US" sz="2400" dirty="0" smtClean="0">
                <a:latin typeface="メイリオ" pitchFamily="50" charset="-128"/>
                <a:ea typeface="メイリオ" pitchFamily="50" charset="-128"/>
                <a:cs typeface="メイリオ" pitchFamily="50" charset="-128"/>
              </a:rPr>
              <a:t>に減らすことができればこの部分は </a:t>
            </a:r>
            <a:r>
              <a:rPr lang="en-US" altLang="ja-JP" sz="2400" dirty="0" smtClean="0">
                <a:latin typeface="メイリオ" pitchFamily="50" charset="-128"/>
                <a:ea typeface="メイリオ" pitchFamily="50" charset="-128"/>
                <a:cs typeface="メイリオ" pitchFamily="50" charset="-128"/>
              </a:rPr>
              <a:t>2.2 </a:t>
            </a:r>
            <a:r>
              <a:rPr lang="ja-JP" altLang="en-US" sz="2400" dirty="0" smtClean="0">
                <a:latin typeface="メイリオ" pitchFamily="50" charset="-128"/>
                <a:ea typeface="メイリオ" pitchFamily="50" charset="-128"/>
                <a:cs typeface="メイリオ" pitchFamily="50" charset="-128"/>
              </a:rPr>
              <a:t>秒となる</a:t>
            </a:r>
            <a:endParaRPr lang="en-US" altLang="ja-JP" sz="2400" dirty="0" smtClean="0">
              <a:latin typeface="メイリオ" pitchFamily="50" charset="-128"/>
              <a:ea typeface="メイリオ" pitchFamily="50" charset="-128"/>
              <a:cs typeface="メイリオ" pitchFamily="50" charset="-128"/>
            </a:endParaRPr>
          </a:p>
          <a:p>
            <a:r>
              <a:rPr lang="ja-JP" altLang="en-US" sz="2400" dirty="0" smtClean="0">
                <a:latin typeface="メイリオ" pitchFamily="50" charset="-128"/>
                <a:ea typeface="メイリオ" pitchFamily="50" charset="-128"/>
                <a:cs typeface="メイリオ" pitchFamily="50" charset="-128"/>
              </a:rPr>
              <a:t>全体では </a:t>
            </a:r>
            <a:r>
              <a:rPr lang="en-US" altLang="ja-JP" sz="2400" dirty="0" smtClean="0">
                <a:latin typeface="メイリオ" pitchFamily="50" charset="-128"/>
                <a:ea typeface="メイリオ" pitchFamily="50" charset="-128"/>
                <a:cs typeface="メイリオ" pitchFamily="50" charset="-128"/>
              </a:rPr>
              <a:t>28 </a:t>
            </a:r>
            <a:r>
              <a:rPr lang="ja-JP" altLang="en-US" sz="2400" dirty="0" smtClean="0">
                <a:latin typeface="メイリオ" pitchFamily="50" charset="-128"/>
                <a:ea typeface="メイリオ" pitchFamily="50" charset="-128"/>
                <a:cs typeface="メイリオ" pitchFamily="50" charset="-128"/>
              </a:rPr>
              <a:t>秒→ </a:t>
            </a:r>
            <a:r>
              <a:rPr lang="en-US" altLang="ja-JP" sz="2400" dirty="0" smtClean="0">
                <a:latin typeface="メイリオ" pitchFamily="50" charset="-128"/>
                <a:ea typeface="メイリオ" pitchFamily="50" charset="-128"/>
                <a:cs typeface="メイリオ" pitchFamily="50" charset="-128"/>
              </a:rPr>
              <a:t>8.8</a:t>
            </a:r>
            <a:r>
              <a:rPr lang="ja-JP" altLang="en-US" sz="2400" dirty="0" smtClean="0">
                <a:latin typeface="メイリオ" pitchFamily="50" charset="-128"/>
                <a:ea typeface="メイリオ" pitchFamily="50" charset="-128"/>
                <a:cs typeface="メイリオ" pitchFamily="50" charset="-128"/>
              </a:rPr>
              <a:t>秒と、</a:t>
            </a:r>
            <a:r>
              <a:rPr lang="en-US" altLang="ja-JP" sz="2400" dirty="0" smtClean="0">
                <a:latin typeface="メイリオ" pitchFamily="50" charset="-128"/>
                <a:ea typeface="メイリオ" pitchFamily="50" charset="-128"/>
                <a:cs typeface="メイリオ" pitchFamily="50" charset="-128"/>
              </a:rPr>
              <a:t>70% </a:t>
            </a:r>
            <a:r>
              <a:rPr lang="ja-JP" altLang="en-US" sz="2400" dirty="0" smtClean="0">
                <a:latin typeface="メイリオ" pitchFamily="50" charset="-128"/>
                <a:ea typeface="メイリオ" pitchFamily="50" charset="-128"/>
                <a:cs typeface="メイリオ" pitchFamily="50" charset="-128"/>
              </a:rPr>
              <a:t>程度の高速化</a:t>
            </a:r>
            <a:endParaRPr lang="en-US" altLang="ja-JP" sz="24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14</a:t>
            </a:fld>
            <a:endParaRPr lang="ja-JP" altLang="en-US">
              <a:latin typeface="メイリオ" pitchFamily="50" charset="-128"/>
              <a:ea typeface="メイリオ" pitchFamily="50" charset="-128"/>
              <a:cs typeface="メイリオ" pitchFamily="50" charset="-128"/>
            </a:endParaRPr>
          </a:p>
        </p:txBody>
      </p:sp>
      <p:pic>
        <p:nvPicPr>
          <p:cNvPr id="4098" name="Picture 2" descr="D:\chiyama\Documents\Research\CEDEC2014\chiyama\reducegetInfo.png"/>
          <p:cNvPicPr>
            <a:picLocks noChangeAspect="1" noChangeArrowheads="1"/>
          </p:cNvPicPr>
          <p:nvPr/>
        </p:nvPicPr>
        <p:blipFill>
          <a:blip r:embed="rId2"/>
          <a:srcRect/>
          <a:stretch>
            <a:fillRect/>
          </a:stretch>
        </p:blipFill>
        <p:spPr bwMode="auto">
          <a:xfrm>
            <a:off x="2091127" y="820340"/>
            <a:ext cx="4961747" cy="2511696"/>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修正前後で比較する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修正後もきちんとプロファイリングをおこなう</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効果が出ていれば成功</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ユーザーに対しても</a:t>
            </a:r>
            <a:r>
              <a:rPr lang="en-US" altLang="ja-JP" sz="2800" dirty="0" smtClean="0">
                <a:latin typeface="メイリオ" pitchFamily="50" charset="-128"/>
                <a:ea typeface="メイリオ" pitchFamily="50" charset="-128"/>
                <a:cs typeface="メイリオ" pitchFamily="50" charset="-128"/>
              </a:rPr>
              <a:t>”XX</a:t>
            </a:r>
            <a:r>
              <a:rPr lang="ja-JP" altLang="en-US" sz="2800" dirty="0" smtClean="0">
                <a:latin typeface="メイリオ" pitchFamily="50" charset="-128"/>
                <a:ea typeface="メイリオ" pitchFamily="50" charset="-128"/>
                <a:cs typeface="メイリオ" pitchFamily="50" charset="-128"/>
              </a:rPr>
              <a:t>倍速くなりましたよ</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ﾄﾞﾔｧ</a:t>
            </a:r>
            <a:r>
              <a:rPr lang="en-US" altLang="ja-JP" sz="2800" dirty="0" smtClean="0">
                <a:latin typeface="メイリオ" pitchFamily="50" charset="-128"/>
                <a:ea typeface="メイリオ" pitchFamily="50" charset="-128"/>
                <a:cs typeface="メイリオ" pitchFamily="50" charset="-128"/>
              </a:rPr>
              <a:t>)”</a:t>
            </a:r>
            <a:r>
              <a:rPr lang="ja-JP" altLang="en-US" sz="2800" dirty="0" smtClean="0">
                <a:latin typeface="メイリオ" pitchFamily="50" charset="-128"/>
                <a:ea typeface="メイリオ" pitchFamily="50" charset="-128"/>
                <a:cs typeface="メイリオ" pitchFamily="50" charset="-128"/>
              </a:rPr>
              <a:t>と言える</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効果が出ていなかったら単なるおまじないを唱えただけなので失敗</a:t>
            </a:r>
            <a:endParaRPr lang="en-US" altLang="ja-JP" sz="28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経験上、</a:t>
            </a:r>
            <a:r>
              <a:rPr lang="en-US" altLang="ja-JP" sz="2800" dirty="0" smtClean="0">
                <a:latin typeface="メイリオ" pitchFamily="50" charset="-128"/>
                <a:ea typeface="メイリオ" pitchFamily="50" charset="-128"/>
                <a:cs typeface="メイリオ" pitchFamily="50" charset="-128"/>
              </a:rPr>
              <a:t>10</a:t>
            </a:r>
            <a:r>
              <a:rPr lang="ja-JP" altLang="en-US" sz="2800" dirty="0" smtClean="0">
                <a:latin typeface="メイリオ" pitchFamily="50" charset="-128"/>
                <a:ea typeface="メイリオ" pitchFamily="50" charset="-128"/>
                <a:cs typeface="メイリオ" pitchFamily="50" charset="-128"/>
              </a:rPr>
              <a:t>倍くらい</a:t>
            </a:r>
            <a:r>
              <a:rPr lang="ja-JP" altLang="en-US" sz="2800" dirty="0" smtClean="0">
                <a:latin typeface="メイリオ" pitchFamily="50" charset="-128"/>
                <a:ea typeface="メイリオ" pitchFamily="50" charset="-128"/>
                <a:cs typeface="メイリオ" pitchFamily="50" charset="-128"/>
              </a:rPr>
              <a:t>は簡単に速く</a:t>
            </a:r>
            <a:r>
              <a:rPr lang="ja-JP" altLang="en-US" sz="2800" dirty="0" smtClean="0">
                <a:latin typeface="メイリオ" pitchFamily="50" charset="-128"/>
                <a:ea typeface="メイリオ" pitchFamily="50" charset="-128"/>
                <a:cs typeface="メイリオ" pitchFamily="50" charset="-128"/>
              </a:rPr>
              <a:t>なる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15</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ボトルネックの傾向</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857239"/>
            <a:ext cx="8229600" cy="3680236"/>
          </a:xfrm>
        </p:spPr>
        <p:txBody>
          <a:bodyPr/>
          <a:lstStyle/>
          <a:p>
            <a:r>
              <a:rPr lang="ja-JP" altLang="en-US" sz="2800" dirty="0" smtClean="0">
                <a:latin typeface="メイリオ" pitchFamily="50" charset="-128"/>
                <a:ea typeface="メイリオ" pitchFamily="50" charset="-128"/>
                <a:cs typeface="メイリオ" pitchFamily="50" charset="-128"/>
              </a:rPr>
              <a:t>大抵の場合、ボトルネックになっている場所は以下の傾向が</a:t>
            </a:r>
            <a:r>
              <a:rPr lang="ja-JP" altLang="en-US" sz="2800" dirty="0" smtClean="0">
                <a:latin typeface="メイリオ" pitchFamily="50" charset="-128"/>
                <a:ea typeface="メイリオ" pitchFamily="50" charset="-128"/>
                <a:cs typeface="メイリオ" pitchFamily="50" charset="-128"/>
              </a:rPr>
              <a:t>ある</a:t>
            </a:r>
            <a:endParaRPr lang="ja-JP" altLang="en-US" sz="28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一回</a:t>
            </a:r>
            <a:r>
              <a:rPr lang="ja-JP" altLang="en-US" sz="2400" dirty="0" smtClean="0">
                <a:latin typeface="メイリオ" pitchFamily="50" charset="-128"/>
                <a:ea typeface="メイリオ" pitchFamily="50" charset="-128"/>
                <a:cs typeface="メイリオ" pitchFamily="50" charset="-128"/>
              </a:rPr>
              <a:t>の呼び出しに時間がかかっている</a:t>
            </a:r>
          </a:p>
          <a:p>
            <a:pPr lvl="1"/>
            <a:r>
              <a:rPr lang="ja-JP" altLang="en-US" sz="2400" dirty="0" smtClean="0">
                <a:latin typeface="メイリオ" pitchFamily="50" charset="-128"/>
                <a:ea typeface="メイリオ" pitchFamily="50" charset="-128"/>
                <a:cs typeface="メイリオ" pitchFamily="50" charset="-128"/>
              </a:rPr>
              <a:t>一回</a:t>
            </a:r>
            <a:r>
              <a:rPr lang="ja-JP" altLang="en-US" sz="2400" dirty="0" smtClean="0">
                <a:latin typeface="メイリオ" pitchFamily="50" charset="-128"/>
                <a:ea typeface="メイリオ" pitchFamily="50" charset="-128"/>
                <a:cs typeface="メイリオ" pitchFamily="50" charset="-128"/>
              </a:rPr>
              <a:t>の呼び出しは大したコストではないが、大量に呼び出されて</a:t>
            </a:r>
            <a:r>
              <a:rPr lang="ja-JP" altLang="en-US" sz="2400" dirty="0" smtClean="0">
                <a:latin typeface="メイリオ" pitchFamily="50" charset="-128"/>
                <a:ea typeface="メイリオ" pitchFamily="50" charset="-128"/>
                <a:cs typeface="メイリオ" pitchFamily="50" charset="-128"/>
              </a:rPr>
              <a:t>いる</a:t>
            </a:r>
            <a:endParaRPr lang="en-US" altLang="ja-JP" sz="2400" dirty="0" smtClean="0">
              <a:latin typeface="メイリオ" pitchFamily="50" charset="-128"/>
              <a:ea typeface="メイリオ" pitchFamily="50" charset="-128"/>
              <a:cs typeface="メイリオ" pitchFamily="50" charset="-128"/>
            </a:endParaRPr>
          </a:p>
          <a:p>
            <a:pPr lvl="1"/>
            <a:r>
              <a:rPr lang="ja-JP" altLang="en-US" sz="2400" dirty="0" smtClean="0">
                <a:latin typeface="メイリオ" pitchFamily="50" charset="-128"/>
                <a:ea typeface="メイリオ" pitchFamily="50" charset="-128"/>
                <a:cs typeface="メイリオ" pitchFamily="50" charset="-128"/>
              </a:rPr>
              <a:t>ディスク</a:t>
            </a:r>
            <a:r>
              <a:rPr lang="ja-JP" altLang="en-US" sz="2400" dirty="0" smtClean="0">
                <a:latin typeface="メイリオ" pitchFamily="50" charset="-128"/>
                <a:ea typeface="メイリオ" pitchFamily="50" charset="-128"/>
                <a:cs typeface="メイリオ" pitchFamily="50" charset="-128"/>
              </a:rPr>
              <a:t>やネットワークの </a:t>
            </a:r>
            <a:r>
              <a:rPr lang="en-US" altLang="ja-JP" sz="2400" dirty="0" smtClean="0">
                <a:latin typeface="メイリオ" pitchFamily="50" charset="-128"/>
                <a:ea typeface="メイリオ" pitchFamily="50" charset="-128"/>
                <a:cs typeface="メイリオ" pitchFamily="50" charset="-128"/>
              </a:rPr>
              <a:t>I/O</a:t>
            </a:r>
            <a:endParaRPr lang="ja-JP" altLang="en-US" sz="2400" dirty="0" smtClean="0">
              <a:latin typeface="メイリオ" pitchFamily="50" charset="-128"/>
              <a:ea typeface="メイリオ" pitchFamily="50" charset="-128"/>
              <a:cs typeface="メイリオ" pitchFamily="50" charset="-128"/>
            </a:endParaRPr>
          </a:p>
          <a:p>
            <a:r>
              <a:rPr lang="ja-JP" altLang="en-US" sz="2800" dirty="0" smtClean="0">
                <a:latin typeface="メイリオ" pitchFamily="50" charset="-128"/>
                <a:ea typeface="メイリオ" pitchFamily="50" charset="-128"/>
                <a:cs typeface="メイリオ" pitchFamily="50" charset="-128"/>
              </a:rPr>
              <a:t>こういった部分を見つけて、優先的に最適化を行っていくことが</a:t>
            </a:r>
            <a:r>
              <a:rPr lang="ja-JP" altLang="en-US" sz="2800" dirty="0" smtClean="0">
                <a:latin typeface="メイリオ" pitchFamily="50" charset="-128"/>
                <a:ea typeface="メイリオ" pitchFamily="50" charset="-128"/>
                <a:cs typeface="メイリオ" pitchFamily="50" charset="-128"/>
              </a:rPr>
              <a:t>大事</a:t>
            </a:r>
            <a:endParaRPr lang="en-US" altLang="ja-JP" sz="28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sz="4000" dirty="0" smtClean="0">
                <a:solidFill>
                  <a:schemeClr val="tx1"/>
                </a:solidFill>
                <a:latin typeface="メイリオ" pitchFamily="50" charset="-128"/>
                <a:ea typeface="メイリオ" pitchFamily="50" charset="-128"/>
                <a:cs typeface="メイリオ" pitchFamily="50" charset="-128"/>
              </a:rPr>
              <a:t>環境によるボトルネックの変化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17</a:t>
            </a:fld>
            <a:endParaRPr lang="ja-JP" altLang="en-US">
              <a:latin typeface="メイリオ" pitchFamily="50" charset="-128"/>
              <a:ea typeface="メイリオ" pitchFamily="50" charset="-128"/>
              <a:cs typeface="メイリオ" pitchFamily="50" charset="-128"/>
            </a:endParaRPr>
          </a:p>
        </p:txBody>
      </p:sp>
      <p:sp>
        <p:nvSpPr>
          <p:cNvPr id="8" name="コンテンツ プレースホルダー 2"/>
          <p:cNvSpPr txBox="1">
            <a:spLocks/>
          </p:cNvSpPr>
          <p:nvPr/>
        </p:nvSpPr>
        <p:spPr bwMode="auto">
          <a:xfrm>
            <a:off x="457200" y="3795721"/>
            <a:ext cx="8229600" cy="9191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ボトルネックは、環境によっても変化する</a:t>
            </a:r>
            <a:endParaRPr lang="en-US" altLang="ja-JP" sz="2400" dirty="0" smtClean="0">
              <a:latin typeface="メイリオ" pitchFamily="50" charset="-128"/>
              <a:ea typeface="メイリオ" pitchFamily="50" charset="-128"/>
              <a:cs typeface="メイリオ" pitchFamily="50" charset="-128"/>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1" lang="ja-JP" altLang="en-US"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実際の環境できちんと計測することが大事</a:t>
            </a:r>
            <a:endParaRPr kumimoji="1" lang="en-US" altLang="ja-JP" sz="24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3074" name="Picture 2" descr="D:\chiyama\Documents\Research\CEDEC2014\chiyama\BottleneckComparison.png"/>
          <p:cNvPicPr>
            <a:picLocks noChangeAspect="1" noChangeArrowheads="1"/>
          </p:cNvPicPr>
          <p:nvPr/>
        </p:nvPicPr>
        <p:blipFill>
          <a:blip r:embed="rId2"/>
          <a:srcRect/>
          <a:stretch>
            <a:fillRect/>
          </a:stretch>
        </p:blipFill>
        <p:spPr bwMode="auto">
          <a:xfrm>
            <a:off x="2152650" y="947746"/>
            <a:ext cx="4838700" cy="2767012"/>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ログ確認ツール</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18</a:t>
            </a:fld>
            <a:endParaRPr lang="ja-JP" altLang="en-US">
              <a:latin typeface="メイリオ" pitchFamily="50" charset="-128"/>
              <a:ea typeface="メイリオ" pitchFamily="50" charset="-128"/>
              <a:cs typeface="メイリオ" pitchFamily="50" charset="-128"/>
            </a:endParaRPr>
          </a:p>
        </p:txBody>
      </p:sp>
      <p:pic>
        <p:nvPicPr>
          <p:cNvPr id="1027" name="Picture 3" descr="D:\chiyama\Documents\Research\CEDEC2014\chiyama\RunSnakeRun.png"/>
          <p:cNvPicPr>
            <a:picLocks noChangeAspect="1" noChangeArrowheads="1"/>
          </p:cNvPicPr>
          <p:nvPr/>
        </p:nvPicPr>
        <p:blipFill>
          <a:blip r:embed="rId2"/>
          <a:srcRect/>
          <a:stretch>
            <a:fillRect/>
          </a:stretch>
        </p:blipFill>
        <p:spPr bwMode="auto">
          <a:xfrm>
            <a:off x="2044700" y="938226"/>
            <a:ext cx="5054600" cy="3562350"/>
          </a:xfrm>
          <a:prstGeom prst="rect">
            <a:avLst/>
          </a:prstGeom>
          <a:noFill/>
        </p:spPr>
      </p:pic>
    </p:spTree>
    <p:extLst>
      <p:ext uri="{BB962C8B-B14F-4D97-AF65-F5344CB8AC3E}">
        <p14:creationId xmlns:p14="http://schemas.microsoft.com/office/powerpoint/2010/main" xmlns="" val="189074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デバッガの活用</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19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コードに対して意味を持たせる</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3286116" y="942977"/>
            <a:ext cx="785818" cy="3594497"/>
          </a:xfrm>
        </p:spPr>
        <p:txBody>
          <a:bodyPr vert="eaVert"/>
          <a:lstStyle/>
          <a:p>
            <a:pPr marL="0" indent="0">
              <a:buNone/>
            </a:pPr>
            <a:r>
              <a:rPr kumimoji="1" lang="ja-JP" altLang="en-US" sz="2000" dirty="0" smtClean="0">
                <a:latin typeface="メイリオ" pitchFamily="50" charset="-128"/>
                <a:ea typeface="メイリオ" pitchFamily="50" charset="-128"/>
                <a:cs typeface="メイリオ" pitchFamily="50" charset="-128"/>
              </a:rPr>
              <a:t>おねえちゃん</a:t>
            </a:r>
            <a:r>
              <a:rPr lang="ja-JP" altLang="en-US" sz="2000" dirty="0" smtClean="0">
                <a:latin typeface="メイリオ" pitchFamily="50" charset="-128"/>
                <a:ea typeface="メイリオ" pitchFamily="50" charset="-128"/>
                <a:cs typeface="メイリオ" pitchFamily="50" charset="-128"/>
              </a:rPr>
              <a:t>の髪はとても黒くて綺麗です</a:t>
            </a:r>
            <a:endParaRPr lang="en-US" altLang="ja-JP" sz="2000"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2</a:t>
            </a:fld>
            <a:endParaRPr lang="ja-JP" altLang="en-US">
              <a:latin typeface="メイリオ" pitchFamily="50" charset="-128"/>
              <a:ea typeface="メイリオ" pitchFamily="50" charset="-128"/>
              <a:cs typeface="メイリオ" pitchFamily="50" charset="-128"/>
            </a:endParaRPr>
          </a:p>
        </p:txBody>
      </p:sp>
      <p:sp>
        <p:nvSpPr>
          <p:cNvPr id="7" name="コンテンツ プレースホルダー 2"/>
          <p:cNvSpPr txBox="1">
            <a:spLocks/>
          </p:cNvSpPr>
          <p:nvPr/>
        </p:nvSpPr>
        <p:spPr bwMode="auto">
          <a:xfrm>
            <a:off x="5072066" y="942977"/>
            <a:ext cx="1214446" cy="3594497"/>
          </a:xfrm>
          <a:prstGeom prst="rect">
            <a:avLst/>
          </a:prstGeom>
          <a:noFill/>
          <a:ln w="9525">
            <a:noFill/>
            <a:miter lim="800000"/>
            <a:headEnd/>
            <a:tailEnd/>
          </a:ln>
        </p:spPr>
        <p:txBody>
          <a:bodyPr vert="eaVert" wrap="square" lIns="91440" tIns="45720" rIns="91440" bIns="45720" numCol="1" anchor="t" anchorCtr="0" compatLnSpc="1">
            <a:prstTxWarp prst="textNoShape">
              <a:avLst/>
            </a:prstTxWarp>
          </a:bodyPr>
          <a:lstStyle/>
          <a:p>
            <a:r>
              <a:rPr lang="ja-JP" altLang="en-US" sz="2000" dirty="0" smtClean="0">
                <a:latin typeface="メイリオ" pitchFamily="50" charset="-128"/>
                <a:ea typeface="メイリオ" pitchFamily="50" charset="-128"/>
                <a:cs typeface="メイリオ" pitchFamily="50" charset="-128"/>
              </a:rPr>
              <a:t>その子二十</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櫛に</a:t>
            </a:r>
            <a:r>
              <a:rPr lang="ja-JP" altLang="en-US" sz="2000" dirty="0" err="1" smtClean="0">
                <a:latin typeface="メイリオ" pitchFamily="50" charset="-128"/>
                <a:ea typeface="メイリオ" pitchFamily="50" charset="-128"/>
                <a:cs typeface="メイリオ" pitchFamily="50" charset="-128"/>
              </a:rPr>
              <a:t>ながるる黒髪の</a:t>
            </a:r>
            <a:endParaRPr lang="en-US" altLang="ja-JP" sz="2000" dirty="0" smtClean="0">
              <a:latin typeface="メイリオ" pitchFamily="50" charset="-128"/>
              <a:ea typeface="メイリオ" pitchFamily="50" charset="-128"/>
              <a:cs typeface="メイリオ" pitchFamily="50" charset="-128"/>
            </a:endParaRPr>
          </a:p>
          <a:p>
            <a:r>
              <a:rPr lang="ja-JP" altLang="en-US" sz="2000" dirty="0" smtClean="0">
                <a:latin typeface="メイリオ" pitchFamily="50" charset="-128"/>
                <a:ea typeface="メイリオ" pitchFamily="50" charset="-128"/>
                <a:cs typeface="メイリオ" pitchFamily="50" charset="-128"/>
              </a:rPr>
              <a:t>おごりの春のうつくしきかな</a:t>
            </a:r>
            <a:endParaRPr lang="en-US" altLang="ja-JP" sz="2000" dirty="0" smtClean="0">
              <a:latin typeface="メイリオ" pitchFamily="50" charset="-128"/>
              <a:ea typeface="メイリオ" pitchFamily="50" charset="-128"/>
              <a:cs typeface="メイリオ" pitchFamily="50" charset="-128"/>
            </a:endParaRPr>
          </a:p>
          <a:p>
            <a:pPr algn="r"/>
            <a:r>
              <a:rPr lang="ja-JP" altLang="en-US" sz="1200" dirty="0" smtClean="0">
                <a:latin typeface="メイリオ" pitchFamily="50" charset="-128"/>
                <a:ea typeface="メイリオ" pitchFamily="50" charset="-128"/>
                <a:cs typeface="メイリオ" pitchFamily="50" charset="-128"/>
              </a:rPr>
              <a:t>与謝野晶子</a:t>
            </a:r>
          </a:p>
          <a:p>
            <a:endParaRPr lang="ja-JP" altLang="en-US" sz="2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テクスチャのパスをかきかえる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キャッシュのパスをかきかえる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レンダリング</a:t>
            </a:r>
            <a:r>
              <a:rPr lang="ja-JP" altLang="en-US" dirty="0" smtClean="0">
                <a:latin typeface="メイリオ" pitchFamily="50" charset="-128"/>
                <a:ea typeface="メイリオ" pitchFamily="50" charset="-128"/>
                <a:cs typeface="メイリオ" pitchFamily="50" charset="-128"/>
              </a:rPr>
              <a:t>先</a:t>
            </a:r>
            <a:r>
              <a:rPr lang="ja-JP" altLang="en-US" dirty="0" smtClean="0">
                <a:latin typeface="メイリオ" pitchFamily="50" charset="-128"/>
                <a:ea typeface="メイリオ" pitchFamily="50" charset="-128"/>
                <a:cs typeface="メイリオ" pitchFamily="50" charset="-128"/>
              </a:rPr>
              <a:t>を指定する</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やっていること</a:t>
            </a:r>
            <a:r>
              <a:rPr kumimoji="1" lang="ja-JP" altLang="en-US" dirty="0" smtClean="0">
                <a:latin typeface="メイリオ" pitchFamily="50" charset="-128"/>
                <a:ea typeface="メイリオ" pitchFamily="50" charset="-128"/>
                <a:cs typeface="メイリオ" pitchFamily="50" charset="-128"/>
              </a:rPr>
              <a:t>は同じ</a:t>
            </a:r>
            <a:r>
              <a:rPr kumimoji="1" lang="en-US" altLang="ja-JP" dirty="0" smtClean="0">
                <a:latin typeface="メイリオ" pitchFamily="50" charset="-128"/>
                <a:ea typeface="メイリオ" pitchFamily="50" charset="-128"/>
                <a:cs typeface="メイリオ" pitchFamily="50" charset="-128"/>
              </a:rPr>
              <a:t>”</a:t>
            </a:r>
            <a:r>
              <a:rPr kumimoji="1" lang="ja-JP" altLang="en-US" dirty="0" smtClean="0">
                <a:latin typeface="メイリオ" pitchFamily="50" charset="-128"/>
                <a:ea typeface="メイリオ" pitchFamily="50" charset="-128"/>
                <a:cs typeface="メイリオ" pitchFamily="50" charset="-128"/>
              </a:rPr>
              <a:t>パスの設定をする</a:t>
            </a:r>
            <a:r>
              <a:rPr kumimoji="1" lang="en-US" altLang="ja-JP" dirty="0" smtClean="0">
                <a:latin typeface="メイリオ" pitchFamily="50" charset="-128"/>
                <a:ea typeface="メイリオ" pitchFamily="50" charset="-128"/>
                <a:cs typeface="メイリオ" pitchFamily="50" charset="-128"/>
              </a:rPr>
              <a:t>”</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3</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似たような処理の実装</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2143122"/>
            <a:ext cx="8229600" cy="2394352"/>
          </a:xfrm>
        </p:spPr>
        <p:txBody>
          <a:bodyPr/>
          <a:lstStyle/>
          <a:p>
            <a:r>
              <a:rPr lang="ja-JP" altLang="en-US" dirty="0" smtClean="0">
                <a:latin typeface="メイリオ" pitchFamily="50" charset="-128"/>
                <a:ea typeface="メイリオ" pitchFamily="50" charset="-128"/>
                <a:cs typeface="メイリオ" pitchFamily="50" charset="-128"/>
              </a:rPr>
              <a:t>みんなそれぞれ微妙にやり方が違う</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対応</a:t>
            </a:r>
            <a:r>
              <a:rPr kumimoji="1" lang="ja-JP" altLang="en-US" dirty="0" smtClean="0">
                <a:latin typeface="メイリオ" pitchFamily="50" charset="-128"/>
                <a:ea typeface="メイリオ" pitchFamily="50" charset="-128"/>
                <a:cs typeface="メイリオ" pitchFamily="50" charset="-128"/>
              </a:rPr>
              <a:t>する形式が増えるとその分パターンが増える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行儀の</a:t>
            </a:r>
            <a:r>
              <a:rPr lang="ja-JP" altLang="en-US" dirty="0" smtClean="0">
                <a:latin typeface="メイリオ" pitchFamily="50" charset="-128"/>
                <a:ea typeface="メイリオ" pitchFamily="50" charset="-128"/>
                <a:cs typeface="メイリオ" pitchFamily="50" charset="-128"/>
              </a:rPr>
              <a:t>悪いプラグインがあると最悪</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4</a:t>
            </a:fld>
            <a:endParaRPr lang="ja-JP" altLang="en-US">
              <a:latin typeface="メイリオ" pitchFamily="50" charset="-128"/>
              <a:ea typeface="メイリオ" pitchFamily="50" charset="-128"/>
              <a:cs typeface="メイリオ" pitchFamily="50" charset="-128"/>
            </a:endParaRPr>
          </a:p>
        </p:txBody>
      </p:sp>
      <p:sp>
        <p:nvSpPr>
          <p:cNvPr id="7" name="テキスト ボックス 6"/>
          <p:cNvSpPr txBox="1"/>
          <p:nvPr/>
        </p:nvSpPr>
        <p:spPr>
          <a:xfrm>
            <a:off x="785786" y="1071552"/>
            <a:ext cx="7143800" cy="830997"/>
          </a:xfrm>
          <a:prstGeom prst="rect">
            <a:avLst/>
          </a:prstGeom>
          <a:solidFill>
            <a:schemeClr val="bg1">
              <a:lumMod val="85000"/>
            </a:schemeClr>
          </a:solidFill>
          <a:ln>
            <a:solidFill>
              <a:schemeClr val="tx1"/>
            </a:solidFill>
          </a:ln>
        </p:spPr>
        <p:txBody>
          <a:bodyPr wrap="square" rtlCol="0">
            <a:spAutoFit/>
          </a:bodyPr>
          <a:lstStyle/>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fileTextureName</a:t>
            </a:r>
            <a:r>
              <a:rPr lang="en-US" altLang="ja-JP" sz="1200" dirty="0" smtClean="0">
                <a:latin typeface="メイリオ" pitchFamily="50" charset="-128"/>
                <a:ea typeface="メイリオ" pitchFamily="50" charset="-128"/>
                <a:cs typeface="メイリオ" pitchFamily="50" charset="-128"/>
              </a:rPr>
              <a:t>‘, path,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'.Path', </a:t>
            </a:r>
            <a:r>
              <a:rPr lang="en-US" altLang="ja-JP" sz="1200" dirty="0" err="1" smtClean="0">
                <a:latin typeface="メイリオ" pitchFamily="50" charset="-128"/>
                <a:ea typeface="メイリオ" pitchFamily="50" charset="-128"/>
                <a:cs typeface="メイリオ" pitchFamily="50" charset="-128"/>
              </a:rPr>
              <a:t>path.replace</a:t>
            </a:r>
            <a:r>
              <a:rPr lang="en-US" altLang="ja-JP" sz="1200" dirty="0" smtClean="0">
                <a:latin typeface="メイリオ" pitchFamily="50" charset="-128"/>
                <a:ea typeface="メイリオ" pitchFamily="50" charset="-128"/>
                <a:cs typeface="メイリオ" pitchFamily="50" charset="-128"/>
              </a:rPr>
              <a:t>(os.sep, '/'), type='string')</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(node + '.</a:t>
            </a:r>
            <a:r>
              <a:rPr lang="en-US" altLang="ja-JP" sz="1200" dirty="0" err="1" smtClean="0">
                <a:latin typeface="メイリオ" pitchFamily="50" charset="-128"/>
                <a:ea typeface="メイリオ" pitchFamily="50" charset="-128"/>
                <a:cs typeface="メイリオ" pitchFamily="50" charset="-128"/>
              </a:rPr>
              <a:t>cacheFileName</a:t>
            </a:r>
            <a:r>
              <a:rPr lang="en-US" altLang="ja-JP" sz="1200" dirty="0" smtClean="0">
                <a:latin typeface="メイリオ" pitchFamily="50" charset="-128"/>
                <a:ea typeface="メイリオ" pitchFamily="50" charset="-128"/>
                <a:cs typeface="メイリオ" pitchFamily="50" charset="-128"/>
              </a:rPr>
              <a:t>', path, type='string</a:t>
            </a:r>
            <a:r>
              <a:rPr lang="en-US" altLang="ja-JP" sz="1200" dirty="0" smtClean="0">
                <a:latin typeface="メイリオ" pitchFamily="50" charset="-128"/>
                <a:ea typeface="メイリオ" pitchFamily="50" charset="-128"/>
                <a:cs typeface="メイリオ" pitchFamily="50" charset="-128"/>
              </a:rPr>
              <a:t>')</a:t>
            </a:r>
          </a:p>
          <a:p>
            <a:r>
              <a:rPr lang="en-US" altLang="ja-JP" sz="1200" dirty="0" err="1" smtClean="0">
                <a:latin typeface="メイリオ" pitchFamily="50" charset="-128"/>
                <a:ea typeface="メイリオ" pitchFamily="50" charset="-128"/>
                <a:cs typeface="メイリオ" pitchFamily="50" charset="-128"/>
              </a:rPr>
              <a:t>cmds.setAttr</a:t>
            </a:r>
            <a:r>
              <a:rPr lang="en-US" altLang="ja-JP" sz="1200" dirty="0" smtClean="0">
                <a:latin typeface="メイリオ" pitchFamily="50" charset="-128"/>
                <a:ea typeface="メイリオ" pitchFamily="50" charset="-128"/>
                <a:cs typeface="メイリオ" pitchFamily="50" charset="-128"/>
              </a:rPr>
              <a:t>('</a:t>
            </a:r>
            <a:r>
              <a:rPr lang="en-US" altLang="ja-JP" sz="1200" dirty="0" err="1" smtClean="0">
                <a:latin typeface="メイリオ" pitchFamily="50" charset="-128"/>
                <a:ea typeface="メイリオ" pitchFamily="50" charset="-128"/>
                <a:cs typeface="メイリオ" pitchFamily="50" charset="-128"/>
              </a:rPr>
              <a:t>defaultRenderGlobals.imageFilePrefix</a:t>
            </a:r>
            <a:r>
              <a:rPr lang="en-US" altLang="ja-JP" sz="1200" dirty="0" smtClean="0">
                <a:latin typeface="メイリオ" pitchFamily="50" charset="-128"/>
                <a:ea typeface="メイリオ" pitchFamily="50" charset="-128"/>
                <a:cs typeface="メイリオ" pitchFamily="50" charset="-128"/>
              </a:rPr>
              <a:t>', prefix, type='string')</a:t>
            </a:r>
            <a:endParaRPr kumimoji="1" lang="ja-JP" altLang="en-US" sz="12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コードのカオス化</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a:xfrm>
            <a:off x="457200" y="3214692"/>
            <a:ext cx="8229600" cy="1322782"/>
          </a:xfrm>
        </p:spPr>
        <p:txBody>
          <a:bodyPr/>
          <a:lstStyle/>
          <a:p>
            <a:r>
              <a:rPr kumimoji="1" lang="ja-JP" altLang="en-US" sz="2600" dirty="0" smtClean="0">
                <a:latin typeface="メイリオ" pitchFamily="50" charset="-128"/>
                <a:ea typeface="メイリオ" pitchFamily="50" charset="-128"/>
                <a:cs typeface="メイリオ" pitchFamily="50" charset="-128"/>
              </a:rPr>
              <a:t>例外事項への対応ですぐにコードはカオス化する</a:t>
            </a:r>
            <a:endParaRPr kumimoji="1" lang="en-US" altLang="ja-JP" sz="2600" dirty="0" smtClean="0">
              <a:latin typeface="メイリオ" pitchFamily="50" charset="-128"/>
              <a:ea typeface="メイリオ" pitchFamily="50" charset="-128"/>
              <a:cs typeface="メイリオ" pitchFamily="50" charset="-128"/>
            </a:endParaRPr>
          </a:p>
          <a:p>
            <a:r>
              <a:rPr lang="ja-JP" altLang="en-US" sz="2600" dirty="0" smtClean="0">
                <a:latin typeface="メイリオ" pitchFamily="50" charset="-128"/>
                <a:ea typeface="メイリオ" pitchFamily="50" charset="-128"/>
                <a:cs typeface="メイリオ" pitchFamily="50" charset="-128"/>
              </a:rPr>
              <a:t>誰もメンテナンスできない→一から書き直そうという不毛なループへ</a:t>
            </a:r>
            <a:endParaRPr kumimoji="1" lang="ja-JP" altLang="en-US" sz="26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2014/08/18</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5</a:t>
            </a:fld>
            <a:endParaRPr lang="ja-JP" altLang="en-US">
              <a:latin typeface="メイリオ" pitchFamily="50" charset="-128"/>
              <a:ea typeface="メイリオ" pitchFamily="50" charset="-128"/>
              <a:cs typeface="メイリオ" pitchFamily="50" charset="-128"/>
            </a:endParaRPr>
          </a:p>
        </p:txBody>
      </p:sp>
      <p:pic>
        <p:nvPicPr>
          <p:cNvPr id="2050" name="Picture 2" descr="D:\chiyama\Documents\Research\CEDEC2014\chiyama\chaosFlow.png"/>
          <p:cNvPicPr>
            <a:picLocks noChangeAspect="1" noChangeArrowheads="1"/>
          </p:cNvPicPr>
          <p:nvPr/>
        </p:nvPicPr>
        <p:blipFill>
          <a:blip r:embed="rId2"/>
          <a:srcRect/>
          <a:stretch>
            <a:fillRect/>
          </a:stretch>
        </p:blipFill>
        <p:spPr bwMode="auto">
          <a:xfrm>
            <a:off x="1320800" y="849316"/>
            <a:ext cx="6502400" cy="2222500"/>
          </a:xfrm>
          <a:prstGeom prst="rect">
            <a:avLst/>
          </a:prstGeom>
          <a:noFill/>
        </p:spPr>
      </p:pic>
      <p:sp>
        <p:nvSpPr>
          <p:cNvPr id="7" name="雲形吹き出し 6"/>
          <p:cNvSpPr/>
          <p:nvPr/>
        </p:nvSpPr>
        <p:spPr>
          <a:xfrm>
            <a:off x="714348" y="1000114"/>
            <a:ext cx="1214446" cy="428628"/>
          </a:xfrm>
          <a:prstGeom prst="cloudCallout">
            <a:avLst>
              <a:gd name="adj1" fmla="val 45198"/>
              <a:gd name="adj2" fmla="val 66944"/>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シンプル</a:t>
            </a:r>
            <a:endParaRPr kumimoji="1" lang="ja-JP" altLang="en-US" sz="1000" dirty="0">
              <a:latin typeface="メイリオ" pitchFamily="50" charset="-128"/>
              <a:ea typeface="メイリオ" pitchFamily="50" charset="-128"/>
              <a:cs typeface="メイリオ" pitchFamily="50" charset="-128"/>
            </a:endParaRPr>
          </a:p>
        </p:txBody>
      </p:sp>
      <p:sp>
        <p:nvSpPr>
          <p:cNvPr id="8" name="雲形吹き出し 7"/>
          <p:cNvSpPr/>
          <p:nvPr/>
        </p:nvSpPr>
        <p:spPr>
          <a:xfrm>
            <a:off x="2071670" y="785800"/>
            <a:ext cx="1214446" cy="428628"/>
          </a:xfrm>
          <a:prstGeom prst="cloudCallout">
            <a:avLst>
              <a:gd name="adj1" fmla="val -40030"/>
              <a:gd name="adj2" fmla="val 89166"/>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速い</a:t>
            </a:r>
            <a:endParaRPr kumimoji="1" lang="ja-JP" altLang="en-US" sz="1000" dirty="0">
              <a:latin typeface="メイリオ" pitchFamily="50" charset="-128"/>
              <a:ea typeface="メイリオ" pitchFamily="50" charset="-128"/>
              <a:cs typeface="メイリオ" pitchFamily="50" charset="-128"/>
            </a:endParaRPr>
          </a:p>
        </p:txBody>
      </p:sp>
      <p:sp>
        <p:nvSpPr>
          <p:cNvPr id="9" name="雲形吹き出し 8"/>
          <p:cNvSpPr/>
          <p:nvPr/>
        </p:nvSpPr>
        <p:spPr>
          <a:xfrm>
            <a:off x="285720" y="1643056"/>
            <a:ext cx="1438284" cy="571504"/>
          </a:xfrm>
          <a:prstGeom prst="cloudCallout">
            <a:avLst>
              <a:gd name="adj1" fmla="val 57560"/>
              <a:gd name="adj2" fmla="val -27500"/>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高いメンテナンス性</a:t>
            </a:r>
            <a:endParaRPr kumimoji="1" lang="ja-JP" altLang="en-US" sz="1000" dirty="0">
              <a:latin typeface="メイリオ" pitchFamily="50" charset="-128"/>
              <a:ea typeface="メイリオ" pitchFamily="50" charset="-128"/>
              <a:cs typeface="メイリオ" pitchFamily="50" charset="-128"/>
            </a:endParaRPr>
          </a:p>
        </p:txBody>
      </p:sp>
      <p:sp>
        <p:nvSpPr>
          <p:cNvPr id="10" name="雲形吹き出し 9"/>
          <p:cNvSpPr/>
          <p:nvPr/>
        </p:nvSpPr>
        <p:spPr>
          <a:xfrm>
            <a:off x="3786182" y="714362"/>
            <a:ext cx="1857388" cy="633418"/>
          </a:xfrm>
          <a:prstGeom prst="cloudCallout">
            <a:avLst>
              <a:gd name="adj1" fmla="val -45400"/>
              <a:gd name="adj2" fmla="val 93009"/>
            </a:avLst>
          </a:prstGeom>
          <a:solidFill>
            <a:srgbClr val="FF9966">
              <a:alpha val="90000"/>
            </a:srgb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ま、まあしょうがないよね</a:t>
            </a:r>
            <a:r>
              <a:rPr kumimoji="1" lang="ja-JP" altLang="en-US" sz="1000" dirty="0" err="1"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1" name="雲形吹き出し 10"/>
          <p:cNvSpPr/>
          <p:nvPr/>
        </p:nvSpPr>
        <p:spPr>
          <a:xfrm>
            <a:off x="2071670" y="1857370"/>
            <a:ext cx="1357322" cy="571504"/>
          </a:xfrm>
          <a:prstGeom prst="cloudCallout">
            <a:avLst>
              <a:gd name="adj1" fmla="val -43412"/>
              <a:gd name="adj2" fmla="val -73373"/>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smtClean="0">
                <a:latin typeface="メイリオ" pitchFamily="50" charset="-128"/>
                <a:ea typeface="メイリオ" pitchFamily="50" charset="-128"/>
                <a:cs typeface="メイリオ" pitchFamily="50" charset="-128"/>
              </a:rPr>
              <a:t>こんなコード</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書ける</a:t>
            </a:r>
            <a:endParaRPr kumimoji="1" lang="en-US" altLang="ja-JP" sz="900" dirty="0" smtClean="0">
              <a:latin typeface="メイリオ" pitchFamily="50" charset="-128"/>
              <a:ea typeface="メイリオ" pitchFamily="50" charset="-128"/>
              <a:cs typeface="メイリオ" pitchFamily="50" charset="-128"/>
            </a:endParaRPr>
          </a:p>
          <a:p>
            <a:pPr algn="ctr"/>
            <a:r>
              <a:rPr kumimoji="1" lang="ja-JP" altLang="en-US" sz="900" dirty="0" smtClean="0">
                <a:latin typeface="メイリオ" pitchFamily="50" charset="-128"/>
                <a:ea typeface="メイリオ" pitchFamily="50" charset="-128"/>
                <a:cs typeface="メイリオ" pitchFamily="50" charset="-128"/>
              </a:rPr>
              <a:t>俺って天才</a:t>
            </a:r>
            <a:r>
              <a:rPr kumimoji="1" lang="en-US" altLang="ja-JP" sz="900" dirty="0" smtClean="0">
                <a:latin typeface="メイリオ" pitchFamily="50" charset="-128"/>
                <a:ea typeface="メイリオ" pitchFamily="50" charset="-128"/>
                <a:cs typeface="メイリオ" pitchFamily="50" charset="-128"/>
              </a:rPr>
              <a:t>!!</a:t>
            </a:r>
            <a:endParaRPr kumimoji="1" lang="ja-JP" altLang="en-US" sz="900" dirty="0">
              <a:latin typeface="メイリオ" pitchFamily="50" charset="-128"/>
              <a:ea typeface="メイリオ" pitchFamily="50" charset="-128"/>
              <a:cs typeface="メイリオ" pitchFamily="50" charset="-128"/>
            </a:endParaRPr>
          </a:p>
        </p:txBody>
      </p:sp>
      <p:sp>
        <p:nvSpPr>
          <p:cNvPr id="12" name="雲形吹き出し 11"/>
          <p:cNvSpPr/>
          <p:nvPr/>
        </p:nvSpPr>
        <p:spPr>
          <a:xfrm>
            <a:off x="6715140" y="1857370"/>
            <a:ext cx="1857388" cy="633418"/>
          </a:xfrm>
          <a:prstGeom prst="cloudCallout">
            <a:avLst>
              <a:gd name="adj1" fmla="val -52579"/>
              <a:gd name="adj2" fmla="val -53356"/>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も、もうだめだ</a:t>
            </a:r>
            <a:r>
              <a:rPr kumimoji="1" lang="en-US" altLang="ja-JP" sz="1000" dirty="0" smtClean="0">
                <a:latin typeface="メイリオ" pitchFamily="50" charset="-128"/>
                <a:ea typeface="メイリオ" pitchFamily="50" charset="-128"/>
                <a:cs typeface="メイリオ" pitchFamily="50" charset="-128"/>
              </a:rPr>
              <a:t>…</a:t>
            </a:r>
            <a:endParaRPr kumimoji="1" lang="ja-JP" altLang="en-US" sz="1000" dirty="0">
              <a:latin typeface="メイリオ" pitchFamily="50" charset="-128"/>
              <a:ea typeface="メイリオ" pitchFamily="50" charset="-128"/>
              <a:cs typeface="メイリオ" pitchFamily="50" charset="-128"/>
            </a:endParaRPr>
          </a:p>
        </p:txBody>
      </p:sp>
      <p:sp>
        <p:nvSpPr>
          <p:cNvPr id="13" name="雲形吹き出し 12"/>
          <p:cNvSpPr/>
          <p:nvPr/>
        </p:nvSpPr>
        <p:spPr>
          <a:xfrm>
            <a:off x="5286380" y="1214428"/>
            <a:ext cx="1062046" cy="419104"/>
          </a:xfrm>
          <a:prstGeom prst="cloudCallout">
            <a:avLst>
              <a:gd name="adj1" fmla="val 61620"/>
              <a:gd name="adj2" fmla="val 25431"/>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latin typeface="メイリオ" pitchFamily="50" charset="-128"/>
                <a:ea typeface="メイリオ" pitchFamily="50" charset="-128"/>
                <a:cs typeface="メイリオ" pitchFamily="50" charset="-128"/>
              </a:rPr>
              <a:t>バグ</a:t>
            </a:r>
            <a:endParaRPr kumimoji="1" lang="ja-JP" altLang="en-US" sz="1000" dirty="0">
              <a:latin typeface="メイリオ" pitchFamily="50" charset="-128"/>
              <a:ea typeface="メイリオ" pitchFamily="50" charset="-128"/>
              <a:cs typeface="メイリオ" pitchFamily="50" charset="-128"/>
            </a:endParaRPr>
          </a:p>
        </p:txBody>
      </p:sp>
      <p:sp>
        <p:nvSpPr>
          <p:cNvPr id="14" name="雲形吹き出し 13"/>
          <p:cNvSpPr/>
          <p:nvPr/>
        </p:nvSpPr>
        <p:spPr>
          <a:xfrm>
            <a:off x="7072330" y="857238"/>
            <a:ext cx="1500198" cy="419104"/>
          </a:xfrm>
          <a:prstGeom prst="cloudCallout">
            <a:avLst>
              <a:gd name="adj1" fmla="val -59163"/>
              <a:gd name="adj2" fmla="val 66340"/>
            </a:avLst>
          </a:prstGeom>
          <a:solidFill>
            <a:srgbClr val="FF0000">
              <a:alpha val="89804"/>
            </a:srgb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smtClean="0">
                <a:latin typeface="メイリオ" pitchFamily="50" charset="-128"/>
                <a:ea typeface="メイリオ" pitchFamily="50" charset="-128"/>
                <a:cs typeface="メイリオ" pitchFamily="50" charset="-128"/>
              </a:rPr>
              <a:t>テスト工数の増加</a:t>
            </a:r>
            <a:endParaRPr kumimoji="1" lang="ja-JP" altLang="en-US" sz="10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どうやって対応する</a:t>
            </a:r>
            <a:r>
              <a:rPr kumimoji="1" lang="en-US" altLang="ja-JP" sz="4000" dirty="0"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問題を簡単で小さな単位におしこめる</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コードの依存関係を極力排除する</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通常処理と例外事項の切り分け</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複雑さが一定水準に保たれるようにする</a:t>
            </a:r>
            <a:endParaRPr kumimoji="1"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6</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そんなことを言っても</a:t>
            </a:r>
            <a:r>
              <a:rPr kumimoji="1" lang="ja-JP" altLang="en-US" sz="4000" dirty="0" err="1" smtClean="0">
                <a:solidFill>
                  <a:schemeClr val="tx1"/>
                </a:solidFill>
                <a:latin typeface="メイリオ" pitchFamily="50" charset="-128"/>
                <a:ea typeface="メイリオ" pitchFamily="50" charset="-128"/>
                <a:cs typeface="メイリオ" pitchFamily="50" charset="-128"/>
              </a:rPr>
              <a:t>。。。</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全部微妙に違うし</a:t>
            </a:r>
            <a:r>
              <a:rPr kumimoji="1" lang="ja-JP" altLang="en-US" dirty="0" err="1" smtClean="0">
                <a:latin typeface="メイリオ" pitchFamily="50" charset="-128"/>
                <a:ea typeface="メイリオ" pitchFamily="50" charset="-128"/>
                <a:cs typeface="メイリオ" pitchFamily="50" charset="-128"/>
              </a:rPr>
              <a:t>。。。</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対応</a:t>
            </a:r>
            <a:r>
              <a:rPr lang="ja-JP" altLang="en-US" dirty="0" smtClean="0">
                <a:latin typeface="メイリオ" pitchFamily="50" charset="-128"/>
                <a:ea typeface="メイリオ" pitchFamily="50" charset="-128"/>
                <a:cs typeface="メイリオ" pitchFamily="50" charset="-128"/>
              </a:rPr>
              <a:t>しない</a:t>
            </a:r>
            <a:r>
              <a:rPr lang="ja-JP" altLang="en-US" dirty="0" smtClean="0">
                <a:latin typeface="メイリオ" pitchFamily="50" charset="-128"/>
                <a:ea typeface="メイリオ" pitchFamily="50" charset="-128"/>
                <a:cs typeface="メイリオ" pitchFamily="50" charset="-128"/>
              </a:rPr>
              <a:t>といけない</a:t>
            </a:r>
            <a:r>
              <a:rPr lang="ja-JP" altLang="en-US" dirty="0" smtClean="0">
                <a:latin typeface="メイリオ" pitchFamily="50" charset="-128"/>
                <a:ea typeface="メイリオ" pitchFamily="50" charset="-128"/>
                <a:cs typeface="メイリオ" pitchFamily="50" charset="-128"/>
              </a:rPr>
              <a:t>もの</a:t>
            </a:r>
            <a:r>
              <a:rPr lang="ja-JP" altLang="en-US" dirty="0" smtClean="0">
                <a:latin typeface="メイリオ" pitchFamily="50" charset="-128"/>
                <a:ea typeface="メイリオ" pitchFamily="50" charset="-128"/>
                <a:cs typeface="メイリオ" pitchFamily="50" charset="-128"/>
              </a:rPr>
              <a:t>は山盛り</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新しいプラグインが出たらどうするの</a:t>
            </a:r>
            <a:r>
              <a:rPr lang="en-US" altLang="ja-JP" dirty="0" smtClean="0">
                <a:latin typeface="メイリオ" pitchFamily="50" charset="-128"/>
                <a:ea typeface="メイリオ" pitchFamily="50" charset="-128"/>
                <a:cs typeface="メイリオ" pitchFamily="50" charset="-128"/>
              </a:rPr>
              <a:t>?</a:t>
            </a:r>
          </a:p>
          <a:p>
            <a:r>
              <a:rPr lang="ja-JP" altLang="en-US" dirty="0" smtClean="0">
                <a:latin typeface="メイリオ" pitchFamily="50" charset="-128"/>
                <a:ea typeface="メイリオ" pitchFamily="50" charset="-128"/>
                <a:cs typeface="メイリオ" pitchFamily="50" charset="-128"/>
              </a:rPr>
              <a:t>バグ</a:t>
            </a:r>
            <a:r>
              <a:rPr lang="ja-JP" altLang="en-US" dirty="0" smtClean="0">
                <a:latin typeface="メイリオ" pitchFamily="50" charset="-128"/>
                <a:ea typeface="メイリオ" pitchFamily="50" charset="-128"/>
                <a:cs typeface="メイリオ" pitchFamily="50" charset="-128"/>
              </a:rPr>
              <a:t>を踏んだら例外処理しないと</a:t>
            </a:r>
            <a:endParaRPr lang="en-US" altLang="ja-JP" dirty="0" smtClean="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7</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sz="4000" dirty="0" smtClean="0">
                <a:solidFill>
                  <a:schemeClr val="tx1"/>
                </a:solidFill>
                <a:latin typeface="メイリオ" pitchFamily="50" charset="-128"/>
                <a:ea typeface="メイリオ" pitchFamily="50" charset="-128"/>
                <a:cs typeface="メイリオ" pitchFamily="50" charset="-128"/>
              </a:rPr>
              <a:t>共通のインターフェースを定義</a:t>
            </a:r>
            <a:endParaRPr kumimoji="1" lang="ja-JP" altLang="en-US" sz="4000" dirty="0">
              <a:solidFill>
                <a:schemeClr val="tx1"/>
              </a:solidFill>
              <a:latin typeface="メイリオ" pitchFamily="50" charset="-128"/>
              <a:ea typeface="メイリオ" pitchFamily="50" charset="-128"/>
              <a:cs typeface="メイリオ"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メイリオ" pitchFamily="50" charset="-128"/>
                <a:ea typeface="メイリオ" pitchFamily="50" charset="-128"/>
                <a:cs typeface="メイリオ" pitchFamily="50" charset="-128"/>
              </a:rPr>
              <a:t>対象毎にクラス化</a:t>
            </a:r>
            <a:endParaRPr kumimoji="1"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外のプログラムからは共通のインターフェース</a:t>
            </a:r>
            <a:endParaRPr kumimoji="1" lang="en-US" altLang="ja-JP" dirty="0" smtClean="0">
              <a:latin typeface="メイリオ" pitchFamily="50" charset="-128"/>
              <a:ea typeface="メイリオ" pitchFamily="50" charset="-128"/>
              <a:cs typeface="メイリオ" pitchFamily="50" charset="-128"/>
            </a:endParaRPr>
          </a:p>
          <a:p>
            <a:r>
              <a:rPr lang="ja-JP" altLang="en-US" dirty="0" smtClean="0">
                <a:latin typeface="メイリオ" pitchFamily="50" charset="-128"/>
                <a:ea typeface="メイリオ" pitchFamily="50" charset="-128"/>
                <a:cs typeface="メイリオ" pitchFamily="50" charset="-128"/>
              </a:rPr>
              <a:t>内部</a:t>
            </a:r>
            <a:r>
              <a:rPr lang="ja-JP" altLang="en-US" dirty="0" smtClean="0">
                <a:latin typeface="メイリオ" pitchFamily="50" charset="-128"/>
                <a:ea typeface="メイリオ" pitchFamily="50" charset="-128"/>
                <a:cs typeface="メイリオ" pitchFamily="50" charset="-128"/>
              </a:rPr>
              <a:t>の処理を対象毎に実装する</a:t>
            </a:r>
            <a:endParaRPr lang="en-US" altLang="ja-JP" dirty="0" smtClean="0">
              <a:latin typeface="メイリオ" pitchFamily="50" charset="-128"/>
              <a:ea typeface="メイリオ" pitchFamily="50" charset="-128"/>
              <a:cs typeface="メイリオ" pitchFamily="50" charset="-128"/>
            </a:endParaRPr>
          </a:p>
          <a:p>
            <a:r>
              <a:rPr kumimoji="1" lang="ja-JP" altLang="en-US" dirty="0" smtClean="0">
                <a:latin typeface="メイリオ" pitchFamily="50" charset="-128"/>
                <a:ea typeface="メイリオ" pitchFamily="50" charset="-128"/>
                <a:cs typeface="メイリオ" pitchFamily="50" charset="-128"/>
              </a:rPr>
              <a:t>対象</a:t>
            </a:r>
            <a:r>
              <a:rPr kumimoji="1" lang="ja-JP" altLang="en-US" dirty="0" smtClean="0">
                <a:latin typeface="メイリオ" pitchFamily="50" charset="-128"/>
                <a:ea typeface="メイリオ" pitchFamily="50" charset="-128"/>
                <a:cs typeface="メイリオ" pitchFamily="50" charset="-128"/>
              </a:rPr>
              <a:t>が増えたらクラスを増やすだけ</a:t>
            </a:r>
            <a:endParaRPr kumimoji="1" lang="ja-JP" altLang="en-US"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2014/08/17</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8</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chor="ctr"/>
          <a:lstStyle/>
          <a:p>
            <a:pPr algn="ctr">
              <a:buNone/>
            </a:pPr>
            <a:r>
              <a:rPr kumimoji="1" lang="ja-JP" altLang="en-US" sz="4800" dirty="0" smtClean="0">
                <a:latin typeface="メイリオ" pitchFamily="50" charset="-128"/>
                <a:ea typeface="メイリオ" pitchFamily="50" charset="-128"/>
                <a:cs typeface="メイリオ" pitchFamily="50" charset="-128"/>
              </a:rPr>
              <a:t>処理の最適化</a:t>
            </a:r>
            <a:endParaRPr kumimoji="1" lang="ja-JP" altLang="en-US" sz="4800" dirty="0">
              <a:latin typeface="メイリオ" pitchFamily="50" charset="-128"/>
              <a:ea typeface="メイリオ" pitchFamily="50" charset="-128"/>
              <a:cs typeface="メイリオ" pitchFamily="50" charset="-128"/>
            </a:endParaRPr>
          </a:p>
        </p:txBody>
      </p:sp>
      <p:sp>
        <p:nvSpPr>
          <p:cNvPr id="4" name="日付プレースホルダー 3"/>
          <p:cNvSpPr>
            <a:spLocks noGrp="1"/>
          </p:cNvSpPr>
          <p:nvPr>
            <p:ph type="dt" sz="half" idx="10"/>
          </p:nvPr>
        </p:nvSpPr>
        <p:spPr/>
        <p:txBody>
          <a:bodyPr/>
          <a:lstStyle/>
          <a:p>
            <a:pPr>
              <a:defRPr/>
            </a:pPr>
            <a:fld id="{A9259AFE-7AC7-4F49-85B9-5B069C761CE3}" type="datetime5">
              <a:rPr lang="ja-JP" altLang="en-US" smtClean="0">
                <a:latin typeface="メイリオ" pitchFamily="50" charset="-128"/>
                <a:ea typeface="メイリオ" pitchFamily="50" charset="-128"/>
                <a:cs typeface="メイリオ" pitchFamily="50" charset="-128"/>
              </a:rPr>
              <a:pPr>
                <a:defRPr/>
              </a:pPr>
              <a:t>2014/08/16</a:t>
            </a:fld>
            <a:endParaRPr lang="ja-JP" altLang="en-US" dirty="0">
              <a:latin typeface="メイリオ" pitchFamily="50" charset="-128"/>
              <a:ea typeface="メイリオ" pitchFamily="50" charset="-128"/>
              <a:cs typeface="メイリオ" pitchFamily="50" charset="-128"/>
            </a:endParaRPr>
          </a:p>
        </p:txBody>
      </p:sp>
      <p:sp>
        <p:nvSpPr>
          <p:cNvPr id="6" name="スライド番号プレースホルダー 5"/>
          <p:cNvSpPr>
            <a:spLocks noGrp="1"/>
          </p:cNvSpPr>
          <p:nvPr>
            <p:ph type="sldNum" sz="quarter" idx="12"/>
          </p:nvPr>
        </p:nvSpPr>
        <p:spPr/>
        <p:txBody>
          <a:bodyPr/>
          <a:lstStyle/>
          <a:p>
            <a:pPr>
              <a:defRPr/>
            </a:pPr>
            <a:fld id="{29799127-F303-4AE7-A969-D0F8A278DEB3}" type="slidenum">
              <a:rPr lang="ja-JP" altLang="en-US" smtClean="0">
                <a:latin typeface="メイリオ" pitchFamily="50" charset="-128"/>
                <a:ea typeface="メイリオ" pitchFamily="50" charset="-128"/>
                <a:cs typeface="メイリオ" pitchFamily="50" charset="-128"/>
              </a:rPr>
              <a:pPr>
                <a:defRPr/>
              </a:pPr>
              <a:t>9</a:t>
            </a:fld>
            <a:endParaRPr lang="ja-JP" altLang="en-US">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xmlns="" val="1890745276"/>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187611</TotalTime>
  <Words>841</Words>
  <Application>Microsoft Office PowerPoint</Application>
  <PresentationFormat>画面に合わせる (16:9)</PresentationFormat>
  <Paragraphs>147</Paragraphs>
  <Slides>19</Slides>
  <Notes>0</Notes>
  <HiddenSlides>0</HiddenSlides>
  <MMClips>0</MMClips>
  <ScaleCrop>false</ScaleCrop>
  <HeadingPairs>
    <vt:vector size="4" baseType="variant">
      <vt:variant>
        <vt:lpstr>テーマ</vt:lpstr>
      </vt:variant>
      <vt:variant>
        <vt:i4>2</vt:i4>
      </vt:variant>
      <vt:variant>
        <vt:lpstr>スライド タイトル</vt:lpstr>
      </vt:variant>
      <vt:variant>
        <vt:i4>19</vt:i4>
      </vt:variant>
    </vt:vector>
  </HeadingPairs>
  <TitlesOfParts>
    <vt:vector size="21" baseType="lpstr">
      <vt:lpstr>デザインの設定</vt:lpstr>
      <vt:lpstr>1_デザインの設定</vt:lpstr>
      <vt:lpstr>一度作ったものは二度と作らない。 効率的なプログラミングをおこなうための技術</vt:lpstr>
      <vt:lpstr>コードに対して意味を持たせる</vt:lpstr>
      <vt:lpstr>似たような処理の実装</vt:lpstr>
      <vt:lpstr>似たような処理の実装</vt:lpstr>
      <vt:lpstr>コードのカオス化</vt:lpstr>
      <vt:lpstr>どうやって対応する?</vt:lpstr>
      <vt:lpstr>そんなことを言っても。。。</vt:lpstr>
      <vt:lpstr>共通のインターフェースを定義</vt:lpstr>
      <vt:lpstr>スライド 9</vt:lpstr>
      <vt:lpstr>パフォーマンスチェック</vt:lpstr>
      <vt:lpstr>その改変、効果ありますか?</vt:lpstr>
      <vt:lpstr>Python でのプロファイリング</vt:lpstr>
      <vt:lpstr>プロファイリング結果の分析</vt:lpstr>
      <vt:lpstr>最適化戦略を立てる</vt:lpstr>
      <vt:lpstr>修正前後で比較する</vt:lpstr>
      <vt:lpstr>ボトルネックの傾向</vt:lpstr>
      <vt:lpstr>環境によるボトルネックの変化</vt:lpstr>
      <vt:lpstr>ログ確認ツール</vt:lpstr>
      <vt:lpstr>デバッガの活用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CEDEC 2009</dc:title>
  <dc:creator>Yoshioka Naoto</dc:creator>
  <cp:lastModifiedBy>Windows ユーザー</cp:lastModifiedBy>
  <cp:revision>7241</cp:revision>
  <dcterms:created xsi:type="dcterms:W3CDTF">2008-10-27T06:26:59Z</dcterms:created>
  <dcterms:modified xsi:type="dcterms:W3CDTF">2014-08-17T17:16:01Z</dcterms:modified>
</cp:coreProperties>
</file>