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41"/>
  </p:notesMasterIdLst>
  <p:handoutMasterIdLst>
    <p:handoutMasterId r:id="rId42"/>
  </p:handoutMasterIdLst>
  <p:sldIdLst>
    <p:sldId id="256" r:id="rId3"/>
    <p:sldId id="285" r:id="rId4"/>
    <p:sldId id="291" r:id="rId5"/>
    <p:sldId id="295" r:id="rId6"/>
    <p:sldId id="299" r:id="rId7"/>
    <p:sldId id="298" r:id="rId8"/>
    <p:sldId id="287" r:id="rId9"/>
    <p:sldId id="260" r:id="rId10"/>
    <p:sldId id="273" r:id="rId11"/>
    <p:sldId id="272" r:id="rId12"/>
    <p:sldId id="271" r:id="rId13"/>
    <p:sldId id="275" r:id="rId14"/>
    <p:sldId id="274" r:id="rId15"/>
    <p:sldId id="297" r:id="rId16"/>
    <p:sldId id="293" r:id="rId17"/>
    <p:sldId id="292" r:id="rId18"/>
    <p:sldId id="288" r:id="rId19"/>
    <p:sldId id="259" r:id="rId20"/>
    <p:sldId id="279" r:id="rId21"/>
    <p:sldId id="280" r:id="rId22"/>
    <p:sldId id="282" r:id="rId23"/>
    <p:sldId id="284" r:id="rId24"/>
    <p:sldId id="283" r:id="rId25"/>
    <p:sldId id="289" r:id="rId26"/>
    <p:sldId id="276" r:id="rId27"/>
    <p:sldId id="261" r:id="rId28"/>
    <p:sldId id="262" r:id="rId29"/>
    <p:sldId id="263" r:id="rId30"/>
    <p:sldId id="277" r:id="rId31"/>
    <p:sldId id="264" r:id="rId32"/>
    <p:sldId id="265" r:id="rId33"/>
    <p:sldId id="267" r:id="rId34"/>
    <p:sldId id="268" r:id="rId35"/>
    <p:sldId id="278" r:id="rId36"/>
    <p:sldId id="266" r:id="rId37"/>
    <p:sldId id="296" r:id="rId38"/>
    <p:sldId id="290" r:id="rId39"/>
    <p:sldId id="294" r:id="rId40"/>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FF99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2014/9/3</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p14="http://schemas.microsoft.com/office/powerpoint/2010/main" xmlns=""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2014/9/3</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p14="http://schemas.microsoft.com/office/powerpoint/2010/main" xmlns=""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2014/09/03</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2014/09/03</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2014/09/03</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2014/09/03</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2014/09/03</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2014/09/03</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2014/09/03</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2014/09/03</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2014/09/03</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2014/9/3</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
        <p:nvSpPr>
          <p:cNvPr id="7" name="雲形吹き出し 6"/>
          <p:cNvSpPr/>
          <p:nvPr/>
        </p:nvSpPr>
        <p:spPr>
          <a:xfrm>
            <a:off x="714348" y="1000114"/>
            <a:ext cx="1214446" cy="428628"/>
          </a:xfrm>
          <a:prstGeom prst="cloudCallout">
            <a:avLst>
              <a:gd name="adj1" fmla="val 45198"/>
              <a:gd name="adj2" fmla="val 66944"/>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シンプル</a:t>
            </a:r>
            <a:endParaRPr kumimoji="1" lang="ja-JP" altLang="en-US" sz="1000" dirty="0">
              <a:latin typeface="メイリオ" pitchFamily="50" charset="-128"/>
              <a:ea typeface="メイリオ" pitchFamily="50" charset="-128"/>
              <a:cs typeface="メイリオ" pitchFamily="50" charset="-128"/>
            </a:endParaRPr>
          </a:p>
        </p:txBody>
      </p:sp>
      <p:sp>
        <p:nvSpPr>
          <p:cNvPr id="8" name="雲形吹き出し 7"/>
          <p:cNvSpPr/>
          <p:nvPr/>
        </p:nvSpPr>
        <p:spPr>
          <a:xfrm>
            <a:off x="2071670" y="785800"/>
            <a:ext cx="1214446" cy="428628"/>
          </a:xfrm>
          <a:prstGeom prst="cloudCallout">
            <a:avLst>
              <a:gd name="adj1" fmla="val -40030"/>
              <a:gd name="adj2" fmla="val 8916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速い</a:t>
            </a:r>
            <a:endParaRPr kumimoji="1" lang="ja-JP" altLang="en-US" sz="1000" dirty="0">
              <a:latin typeface="メイリオ" pitchFamily="50" charset="-128"/>
              <a:ea typeface="メイリオ" pitchFamily="50" charset="-128"/>
              <a:cs typeface="メイリオ" pitchFamily="50" charset="-128"/>
            </a:endParaRPr>
          </a:p>
        </p:txBody>
      </p:sp>
      <p:sp>
        <p:nvSpPr>
          <p:cNvPr id="9" name="雲形吹き出し 8"/>
          <p:cNvSpPr/>
          <p:nvPr/>
        </p:nvSpPr>
        <p:spPr>
          <a:xfrm>
            <a:off x="285720" y="1643056"/>
            <a:ext cx="1438284" cy="571504"/>
          </a:xfrm>
          <a:prstGeom prst="cloudCallout">
            <a:avLst>
              <a:gd name="adj1" fmla="val 57560"/>
              <a:gd name="adj2" fmla="val -27500"/>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高いメンテナンス性</a:t>
            </a:r>
            <a:endParaRPr kumimoji="1" lang="ja-JP" altLang="en-US" sz="1000" dirty="0">
              <a:latin typeface="メイリオ" pitchFamily="50" charset="-128"/>
              <a:ea typeface="メイリオ" pitchFamily="50" charset="-128"/>
              <a:cs typeface="メイリオ" pitchFamily="50" charset="-128"/>
            </a:endParaRPr>
          </a:p>
        </p:txBody>
      </p:sp>
      <p:sp>
        <p:nvSpPr>
          <p:cNvPr id="10" name="雲形吹き出し 9"/>
          <p:cNvSpPr/>
          <p:nvPr/>
        </p:nvSpPr>
        <p:spPr>
          <a:xfrm>
            <a:off x="3786182" y="714362"/>
            <a:ext cx="1857388" cy="633418"/>
          </a:xfrm>
          <a:prstGeom prst="cloudCallout">
            <a:avLst>
              <a:gd name="adj1" fmla="val -45400"/>
              <a:gd name="adj2" fmla="val 93009"/>
            </a:avLst>
          </a:prstGeom>
          <a:solidFill>
            <a:srgbClr val="FF9966">
              <a:alpha val="9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ま、まあしょうがないよね</a:t>
            </a:r>
            <a:r>
              <a:rPr kumimoji="1" lang="ja-JP" altLang="en-US" sz="1000" dirty="0" err="1"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1" name="雲形吹き出し 10"/>
          <p:cNvSpPr/>
          <p:nvPr/>
        </p:nvSpPr>
        <p:spPr>
          <a:xfrm>
            <a:off x="2071670" y="1785932"/>
            <a:ext cx="1357322" cy="642942"/>
          </a:xfrm>
          <a:prstGeom prst="cloudCallout">
            <a:avLst>
              <a:gd name="adj1" fmla="val -43412"/>
              <a:gd name="adj2" fmla="val -73373"/>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メイリオ" pitchFamily="50" charset="-128"/>
                <a:ea typeface="メイリオ" pitchFamily="50" charset="-128"/>
                <a:cs typeface="メイリオ" pitchFamily="50" charset="-128"/>
              </a:rPr>
              <a:t>こんなコード</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書ける</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俺って天才</a:t>
            </a:r>
            <a:r>
              <a:rPr kumimoji="1" lang="en-US" altLang="ja-JP" sz="900" dirty="0" smtClean="0">
                <a:latin typeface="メイリオ" pitchFamily="50" charset="-128"/>
                <a:ea typeface="メイリオ" pitchFamily="50" charset="-128"/>
                <a:cs typeface="メイリオ" pitchFamily="50" charset="-128"/>
              </a:rPr>
              <a:t>!!</a:t>
            </a:r>
            <a:endParaRPr kumimoji="1" lang="ja-JP" altLang="en-US" sz="900" dirty="0">
              <a:latin typeface="メイリオ" pitchFamily="50" charset="-128"/>
              <a:ea typeface="メイリオ" pitchFamily="50" charset="-128"/>
              <a:cs typeface="メイリオ" pitchFamily="50" charset="-128"/>
            </a:endParaRPr>
          </a:p>
        </p:txBody>
      </p:sp>
      <p:sp>
        <p:nvSpPr>
          <p:cNvPr id="12" name="雲形吹き出し 11"/>
          <p:cNvSpPr/>
          <p:nvPr/>
        </p:nvSpPr>
        <p:spPr>
          <a:xfrm>
            <a:off x="6715140" y="1857370"/>
            <a:ext cx="1857388" cy="633418"/>
          </a:xfrm>
          <a:prstGeom prst="cloudCallout">
            <a:avLst>
              <a:gd name="adj1" fmla="val -52579"/>
              <a:gd name="adj2" fmla="val -53356"/>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も、もうだめだ</a:t>
            </a:r>
            <a:r>
              <a:rPr kumimoji="1" lang="en-US" altLang="ja-JP" sz="1000" dirty="0"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3" name="雲形吹き出し 12"/>
          <p:cNvSpPr/>
          <p:nvPr/>
        </p:nvSpPr>
        <p:spPr>
          <a:xfrm>
            <a:off x="5286380" y="1214428"/>
            <a:ext cx="1062046" cy="419104"/>
          </a:xfrm>
          <a:prstGeom prst="cloudCallout">
            <a:avLst>
              <a:gd name="adj1" fmla="val 61620"/>
              <a:gd name="adj2" fmla="val 25431"/>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メイリオ" pitchFamily="50" charset="-128"/>
                <a:ea typeface="メイリオ" pitchFamily="50" charset="-128"/>
                <a:cs typeface="メイリオ" pitchFamily="50" charset="-128"/>
              </a:rPr>
              <a:t>バグ</a:t>
            </a:r>
            <a:endParaRPr kumimoji="1" lang="ja-JP" altLang="en-US" sz="1000" dirty="0">
              <a:latin typeface="メイリオ" pitchFamily="50" charset="-128"/>
              <a:ea typeface="メイリオ" pitchFamily="50" charset="-128"/>
              <a:cs typeface="メイリオ" pitchFamily="50" charset="-128"/>
            </a:endParaRPr>
          </a:p>
        </p:txBody>
      </p:sp>
      <p:sp>
        <p:nvSpPr>
          <p:cNvPr id="14" name="雲形吹き出し 13"/>
          <p:cNvSpPr/>
          <p:nvPr/>
        </p:nvSpPr>
        <p:spPr>
          <a:xfrm>
            <a:off x="7072330" y="857238"/>
            <a:ext cx="1500198" cy="419104"/>
          </a:xfrm>
          <a:prstGeom prst="cloudCallout">
            <a:avLst>
              <a:gd name="adj1" fmla="val -59163"/>
              <a:gd name="adj2" fmla="val 66340"/>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テスト工数の増加</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1428742"/>
            <a:ext cx="8229600" cy="3108732"/>
          </a:xfrm>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a:t>
            </a:r>
            <a:r>
              <a:rPr lang="ja-JP" altLang="en-US" dirty="0" smtClean="0">
                <a:latin typeface="メイリオ" pitchFamily="50" charset="-128"/>
                <a:ea typeface="メイリオ" pitchFamily="50" charset="-128"/>
                <a:cs typeface="メイリオ" pitchFamily="50" charset="-128"/>
              </a:rPr>
              <a:t>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1088822"/>
            <a:ext cx="8229600" cy="2965856"/>
          </a:xfrm>
        </p:spPr>
        <p:txBody>
          <a:bodyPr anchor="ct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対応しないといけないものは山盛り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621625" y="3214692"/>
            <a:ext cx="5900750" cy="1571636"/>
          </a:xfrm>
        </p:spPr>
        <p:txBody>
          <a:bodyPr/>
          <a:lstStyle/>
          <a:p>
            <a:r>
              <a:rPr kumimoji="1" lang="ja-JP" altLang="en-US" sz="2800" dirty="0" smtClean="0">
                <a:latin typeface="メイリオ" pitchFamily="50" charset="-128"/>
                <a:ea typeface="メイリオ" pitchFamily="50" charset="-128"/>
                <a:cs typeface="メイリオ" pitchFamily="50" charset="-128"/>
              </a:rPr>
              <a:t>対象毎にクラス化</a:t>
            </a:r>
            <a:endParaRPr kumimoji="1" lang="en-US" altLang="ja-JP" sz="2800" dirty="0" smtClean="0">
              <a:latin typeface="メイリオ" pitchFamily="50" charset="-128"/>
              <a:ea typeface="メイリオ" pitchFamily="50" charset="-128"/>
              <a:cs typeface="メイリオ" pitchFamily="50" charset="-128"/>
            </a:endParaRPr>
          </a:p>
          <a:p>
            <a:r>
              <a:rPr kumimoji="1" lang="ja-JP" altLang="en-US" sz="2800" dirty="0" smtClean="0">
                <a:latin typeface="メイリオ" pitchFamily="50" charset="-128"/>
                <a:ea typeface="メイリオ" pitchFamily="50" charset="-128"/>
                <a:cs typeface="メイリオ" pitchFamily="50" charset="-128"/>
              </a:rPr>
              <a:t>外からは共通のインターフェース</a:t>
            </a:r>
            <a:endParaRPr kumimoji="1"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内部の処理を対象毎に実装する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pic>
        <p:nvPicPr>
          <p:cNvPr id="3074" name="Picture 2" descr="D:\chiyama\Documents\Research\CEDEC2014\chiyama\commonInterface.png"/>
          <p:cNvPicPr>
            <a:picLocks noChangeAspect="1" noChangeArrowheads="1"/>
          </p:cNvPicPr>
          <p:nvPr/>
        </p:nvPicPr>
        <p:blipFill>
          <a:blip r:embed="rId2"/>
          <a:stretch>
            <a:fillRect/>
          </a:stretch>
        </p:blipFill>
        <p:spPr bwMode="auto">
          <a:xfrm>
            <a:off x="2355039" y="789904"/>
            <a:ext cx="4433922" cy="2281911"/>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621625" y="3214692"/>
            <a:ext cx="5900750" cy="1571636"/>
          </a:xfrm>
        </p:spPr>
        <p:txBody>
          <a:bodyPr/>
          <a:lstStyle/>
          <a:p>
            <a:r>
              <a:rPr kumimoji="1" lang="ja-JP" altLang="en-US" sz="2800" dirty="0" smtClean="0">
                <a:latin typeface="メイリオ" pitchFamily="50" charset="-128"/>
                <a:ea typeface="メイリオ" pitchFamily="50" charset="-128"/>
                <a:cs typeface="メイリオ" pitchFamily="50" charset="-128"/>
              </a:rPr>
              <a:t>対象毎にクラス化</a:t>
            </a:r>
            <a:endParaRPr kumimoji="1" lang="en-US" altLang="ja-JP" sz="2800" dirty="0" smtClean="0">
              <a:latin typeface="メイリオ" pitchFamily="50" charset="-128"/>
              <a:ea typeface="メイリオ" pitchFamily="50" charset="-128"/>
              <a:cs typeface="メイリオ" pitchFamily="50" charset="-128"/>
            </a:endParaRPr>
          </a:p>
          <a:p>
            <a:r>
              <a:rPr kumimoji="1" lang="ja-JP" altLang="en-US" sz="2800" dirty="0" smtClean="0">
                <a:latin typeface="メイリオ" pitchFamily="50" charset="-128"/>
                <a:ea typeface="メイリオ" pitchFamily="50" charset="-128"/>
                <a:cs typeface="メイリオ" pitchFamily="50" charset="-128"/>
              </a:rPr>
              <a:t>外からは共通のインターフェース</a:t>
            </a:r>
            <a:endParaRPr kumimoji="1"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内部の処理を対象毎に実装する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pic>
        <p:nvPicPr>
          <p:cNvPr id="3074" name="Picture 2" descr="D:\chiyama\Documents\Research\CEDEC2014\chiyama\commonInterface.png"/>
          <p:cNvPicPr>
            <a:picLocks noChangeAspect="1" noChangeArrowheads="1"/>
          </p:cNvPicPr>
          <p:nvPr/>
        </p:nvPicPr>
        <p:blipFill>
          <a:blip r:embed="rId2"/>
          <a:stretch>
            <a:fillRect/>
          </a:stretch>
        </p:blipFill>
        <p:spPr bwMode="auto">
          <a:xfrm>
            <a:off x="2355039" y="789904"/>
            <a:ext cx="4433922" cy="2281911"/>
          </a:xfrm>
          <a:prstGeom prst="rect">
            <a:avLst/>
          </a:prstGeom>
          <a:noFill/>
        </p:spPr>
      </p:pic>
      <p:sp>
        <p:nvSpPr>
          <p:cNvPr id="7" name="四角形吹き出し 6"/>
          <p:cNvSpPr/>
          <p:nvPr/>
        </p:nvSpPr>
        <p:spPr>
          <a:xfrm>
            <a:off x="1571604" y="1285866"/>
            <a:ext cx="1785950" cy="928694"/>
          </a:xfrm>
          <a:prstGeom prst="wedgeRectCallout">
            <a:avLst>
              <a:gd name="adj1" fmla="val 128580"/>
              <a:gd name="adj2" fmla="val -44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問題を簡単で小さな単位に</a:t>
            </a:r>
            <a:r>
              <a:rPr lang="ja-JP" altLang="en-US" sz="1400" dirty="0" smtClean="0">
                <a:latin typeface="メイリオ" pitchFamily="50" charset="-128"/>
                <a:ea typeface="メイリオ" pitchFamily="50" charset="-128"/>
                <a:cs typeface="メイリオ" pitchFamily="50" charset="-128"/>
              </a:rPr>
              <a:t>おしこめる</a:t>
            </a:r>
            <a:r>
              <a:rPr lang="en-US" altLang="ja-JP" sz="1400" dirty="0" smtClean="0">
                <a:latin typeface="メイリオ" pitchFamily="50" charset="-128"/>
                <a:ea typeface="メイリオ" pitchFamily="50" charset="-128"/>
                <a:cs typeface="メイリオ" pitchFamily="50" charset="-128"/>
              </a:rPr>
              <a:t>:</a:t>
            </a:r>
            <a:r>
              <a:rPr lang="ja-JP" altLang="en-US" sz="1400" dirty="0" smtClean="0">
                <a:solidFill>
                  <a:srgbClr val="FFC000"/>
                </a:solidFill>
                <a:latin typeface="メイリオ" pitchFamily="50" charset="-128"/>
                <a:ea typeface="メイリオ" pitchFamily="50" charset="-128"/>
                <a:cs typeface="メイリオ" pitchFamily="50" charset="-128"/>
              </a:rPr>
              <a:t>クラス内で対応</a:t>
            </a:r>
            <a:endParaRPr lang="en-US" altLang="ja-JP" sz="1400" dirty="0" smtClean="0">
              <a:solidFill>
                <a:srgbClr val="FFC000"/>
              </a:solidFill>
              <a:latin typeface="メイリオ" pitchFamily="50" charset="-128"/>
              <a:ea typeface="メイリオ" pitchFamily="50" charset="-128"/>
              <a:cs typeface="メイリオ" pitchFamily="50" charset="-128"/>
            </a:endParaRPr>
          </a:p>
        </p:txBody>
      </p:sp>
      <p:sp>
        <p:nvSpPr>
          <p:cNvPr id="8" name="四角形吹き出し 7"/>
          <p:cNvSpPr/>
          <p:nvPr/>
        </p:nvSpPr>
        <p:spPr>
          <a:xfrm>
            <a:off x="6215074" y="1071552"/>
            <a:ext cx="2071702" cy="928694"/>
          </a:xfrm>
          <a:prstGeom prst="wedgeRectCallout">
            <a:avLst>
              <a:gd name="adj1" fmla="val -93825"/>
              <a:gd name="adj2" fmla="val 21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コードの依存関係を極力排除</a:t>
            </a:r>
            <a:r>
              <a:rPr lang="ja-JP" altLang="en-US" sz="1400" dirty="0" smtClean="0">
                <a:latin typeface="メイリオ" pitchFamily="50" charset="-128"/>
                <a:ea typeface="メイリオ" pitchFamily="50" charset="-128"/>
                <a:cs typeface="メイリオ" pitchFamily="50" charset="-128"/>
              </a:rPr>
              <a:t>する</a:t>
            </a:r>
            <a:r>
              <a:rPr lang="en-US" altLang="ja-JP" sz="1400" dirty="0" smtClean="0">
                <a:latin typeface="メイリオ" pitchFamily="50" charset="-128"/>
                <a:ea typeface="メイリオ" pitchFamily="50" charset="-128"/>
                <a:cs typeface="メイリオ" pitchFamily="50" charset="-128"/>
              </a:rPr>
              <a:t>:</a:t>
            </a:r>
            <a:r>
              <a:rPr lang="ja-JP" altLang="en-US" sz="1400" dirty="0" smtClean="0">
                <a:solidFill>
                  <a:srgbClr val="FFC000"/>
                </a:solidFill>
                <a:latin typeface="メイリオ" pitchFamily="50" charset="-128"/>
                <a:ea typeface="メイリオ" pitchFamily="50" charset="-128"/>
                <a:cs typeface="メイリオ" pitchFamily="50" charset="-128"/>
              </a:rPr>
              <a:t>クラス間で依存関係はない</a:t>
            </a:r>
            <a:endParaRPr lang="en-US" altLang="ja-JP" sz="1400" dirty="0" smtClean="0">
              <a:solidFill>
                <a:srgbClr val="FFC000"/>
              </a:solidFill>
              <a:latin typeface="メイリオ" pitchFamily="50" charset="-128"/>
              <a:ea typeface="メイリオ" pitchFamily="50" charset="-128"/>
              <a:cs typeface="メイリオ" pitchFamily="50" charset="-128"/>
            </a:endParaRPr>
          </a:p>
        </p:txBody>
      </p:sp>
      <p:sp>
        <p:nvSpPr>
          <p:cNvPr id="9" name="四角形吹き出し 8"/>
          <p:cNvSpPr/>
          <p:nvPr/>
        </p:nvSpPr>
        <p:spPr>
          <a:xfrm>
            <a:off x="5929322" y="2571750"/>
            <a:ext cx="2357454" cy="928694"/>
          </a:xfrm>
          <a:prstGeom prst="wedgeRectCallout">
            <a:avLst>
              <a:gd name="adj1" fmla="val -100579"/>
              <a:gd name="adj2" fmla="val -22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latin typeface="メイリオ" pitchFamily="50" charset="-128"/>
                <a:ea typeface="メイリオ" pitchFamily="50" charset="-128"/>
                <a:cs typeface="メイリオ" pitchFamily="50" charset="-128"/>
              </a:rPr>
              <a:t>複雑さが一定水準に保たれるように</a:t>
            </a:r>
            <a:r>
              <a:rPr lang="ja-JP" altLang="en-US" sz="1400" dirty="0" smtClean="0">
                <a:latin typeface="メイリオ" pitchFamily="50" charset="-128"/>
                <a:ea typeface="メイリオ" pitchFamily="50" charset="-128"/>
                <a:cs typeface="メイリオ" pitchFamily="50" charset="-128"/>
              </a:rPr>
              <a:t>する</a:t>
            </a:r>
            <a:r>
              <a:rPr lang="en-US" altLang="ja-JP" sz="1400" dirty="0" smtClean="0">
                <a:latin typeface="メイリオ" pitchFamily="50" charset="-128"/>
                <a:ea typeface="メイリオ" pitchFamily="50" charset="-128"/>
                <a:cs typeface="メイリオ" pitchFamily="50" charset="-128"/>
              </a:rPr>
              <a:t>:</a:t>
            </a:r>
            <a:r>
              <a:rPr lang="ja-JP" altLang="en-US" sz="1400" dirty="0" smtClean="0">
                <a:solidFill>
                  <a:srgbClr val="FFC000"/>
                </a:solidFill>
                <a:latin typeface="メイリオ" pitchFamily="50" charset="-128"/>
                <a:ea typeface="メイリオ" pitchFamily="50" charset="-128"/>
                <a:cs typeface="メイリオ" pitchFamily="50" charset="-128"/>
              </a:rPr>
              <a:t>対象</a:t>
            </a:r>
            <a:r>
              <a:rPr lang="ja-JP" altLang="en-US" sz="1400" dirty="0" smtClean="0">
                <a:solidFill>
                  <a:srgbClr val="FFC000"/>
                </a:solidFill>
                <a:latin typeface="メイリオ" pitchFamily="50" charset="-128"/>
                <a:ea typeface="メイリオ" pitchFamily="50" charset="-128"/>
                <a:cs typeface="メイリオ" pitchFamily="50" charset="-128"/>
              </a:rPr>
              <a:t>が増えてもクラスが増えるだけ</a:t>
            </a:r>
            <a:endParaRPr lang="en-US" altLang="ja-JP" sz="1400" dirty="0" smtClean="0">
              <a:solidFill>
                <a:srgbClr val="FFC00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2014/09/04</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grpSp>
        <p:nvGrpSpPr>
          <p:cNvPr id="11" name="グループ化 10"/>
          <p:cNvGrpSpPr/>
          <p:nvPr/>
        </p:nvGrpSpPr>
        <p:grpSpPr>
          <a:xfrm>
            <a:off x="142844" y="1071552"/>
            <a:ext cx="8858312" cy="3016210"/>
            <a:chOff x="142844" y="1071552"/>
            <a:chExt cx="8858312" cy="3016210"/>
          </a:xfrm>
        </p:grpSpPr>
        <p:sp>
          <p:nvSpPr>
            <p:cNvPr id="7" name="テキスト ボックス 6"/>
            <p:cNvSpPr txBox="1"/>
            <p:nvPr/>
          </p:nvSpPr>
          <p:spPr>
            <a:xfrm>
              <a:off x="142844" y="1071552"/>
              <a:ext cx="214314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(object):</a:t>
              </a:r>
            </a:p>
            <a:p>
              <a:r>
                <a:rPr lang="en-US" sz="1000" dirty="0" smtClean="0">
                  <a:latin typeface="MS UI Gothic" pitchFamily="50" charset="-128"/>
                  <a:ea typeface="MS UI Gothic" pitchFamily="50" charset="-128"/>
                  <a:cs typeface="メイリオ" pitchFamily="50" charset="-128"/>
                </a:rPr>
                <a:t>    def __init__(self, node, prop=None):</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node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return None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return path</a:t>
              </a: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sp>
          <p:nvSpPr>
            <p:cNvPr id="8" name="テキスト ボックス 7"/>
            <p:cNvSpPr txBox="1"/>
            <p:nvPr/>
          </p:nvSpPr>
          <p:spPr>
            <a:xfrm>
              <a:off x="2357422" y="1071552"/>
              <a:ext cx="321471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texture(</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if path == None:</a:t>
              </a:r>
            </a:p>
            <a:p>
              <a:r>
                <a:rPr lang="en-US" sz="1000" dirty="0" smtClean="0">
                  <a:latin typeface="MS UI Gothic" pitchFamily="50" charset="-128"/>
                  <a:ea typeface="MS UI Gothic" pitchFamily="50" charset="-128"/>
                  <a:cs typeface="メイリオ" pitchFamily="50" charset="-128"/>
                </a:rPr>
                <a:t>            return ''</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 os.sep)</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(os.sep, '/'), type='string')</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self.getPath</a:t>
              </a:r>
              <a:r>
                <a:rPr lang="en-US" sz="1000" dirty="0" smtClean="0">
                  <a:latin typeface="MS UI Gothic" pitchFamily="50" charset="-128"/>
                  <a:ea typeface="MS UI Gothic" pitchFamily="50" charset="-128"/>
                  <a:cs typeface="メイリオ" pitchFamily="50" charset="-128"/>
                </a:rPr>
                <a:t>()</a:t>
              </a:r>
            </a:p>
          </p:txBody>
        </p:sp>
        <p:sp>
          <p:nvSpPr>
            <p:cNvPr id="9" name="テキスト ボックス 8"/>
            <p:cNvSpPr txBox="1"/>
            <p:nvPr/>
          </p:nvSpPr>
          <p:spPr>
            <a:xfrm>
              <a:off x="5643570" y="1071552"/>
              <a:ext cx="3357586" cy="3016210"/>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err="1" smtClean="0">
                  <a:latin typeface="MS UI Gothic" pitchFamily="50" charset="-128"/>
                  <a:ea typeface="MS UI Gothic" pitchFamily="50" charset="-128"/>
                  <a:cs typeface="メイリオ" pitchFamily="50" charset="-128"/>
                </a:rPr>
                <a:t>nCache</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cacheName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r'.cacheName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r'.cachePath</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if path == None:</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os.path.join</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getCurrentWorkspace</a:t>
              </a:r>
              <a:r>
                <a:rPr lang="en-US" sz="1000" dirty="0" smtClean="0">
                  <a:latin typeface="MS UI Gothic" pitchFamily="50" charset="-128"/>
                  <a:ea typeface="MS UI Gothic" pitchFamily="50" charset="-128"/>
                  <a:cs typeface="メイリオ" pitchFamily="50" charset="-128"/>
                </a:rPr>
                <a:t>(), 'data', </a:t>
              </a:r>
              <a:r>
                <a:rPr lang="en-US" sz="1000" dirty="0" err="1" smtClean="0">
                  <a:latin typeface="MS UI Gothic" pitchFamily="50" charset="-128"/>
                  <a:ea typeface="MS UI Gothic" pitchFamily="50" charset="-128"/>
                  <a:cs typeface="メイリオ" pitchFamily="50" charset="-128"/>
                </a:rPr>
                <a:t>cacheName</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os.path.join</a:t>
              </a:r>
              <a:r>
                <a:rPr lang="en-US" sz="1000" dirty="0" smtClean="0">
                  <a:latin typeface="MS UI Gothic" pitchFamily="50" charset="-128"/>
                  <a:ea typeface="MS UI Gothic" pitchFamily="50" charset="-128"/>
                  <a:cs typeface="メイリオ" pitchFamily="50" charset="-128"/>
                </a:rPr>
                <a:t>(path, </a:t>
              </a:r>
              <a:r>
                <a:rPr lang="en-US" sz="1000" dirty="0" err="1" smtClean="0">
                  <a:latin typeface="MS UI Gothic" pitchFamily="50" charset="-128"/>
                  <a:ea typeface="MS UI Gothic" pitchFamily="50" charset="-128"/>
                  <a:cs typeface="メイリオ" pitchFamily="50" charset="-128"/>
                </a:rPr>
                <a:t>cacheName+'.xml</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a:t>
              </a:r>
              <a:r>
                <a:rPr lang="en-US" sz="1000" dirty="0" smtClean="0">
                  <a:latin typeface="MS UI Gothic" pitchFamily="50" charset="-128"/>
                  <a:ea typeface="MS UI Gothic" pitchFamily="50" charset="-128"/>
                  <a:cs typeface="メイリオ" pitchFamily="50" charset="-128"/>
                </a:rPr>
                <a:t>,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d,f</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os.path.split</a:t>
              </a:r>
              <a:r>
                <a:rPr lang="en-US" sz="1000" dirty="0" smtClean="0">
                  <a:latin typeface="MS UI Gothic" pitchFamily="50" charset="-128"/>
                  <a:ea typeface="MS UI Gothic" pitchFamily="50" charset="-128"/>
                  <a:cs typeface="メイリオ" pitchFamily="50" charset="-128"/>
                </a:rPr>
                <a:t>(path)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cacheName</a:t>
              </a:r>
              <a:r>
                <a:rPr lang="en-US" sz="1000" dirty="0" smtClean="0">
                  <a:latin typeface="MS UI Gothic" pitchFamily="50" charset="-128"/>
                  <a:ea typeface="MS UI Gothic" pitchFamily="50" charset="-128"/>
                  <a:cs typeface="メイリオ" pitchFamily="50" charset="-128"/>
                </a:rPr>
                <a:t>, ext = </a:t>
              </a:r>
              <a:r>
                <a:rPr lang="en-US" sz="1000" dirty="0" err="1" smtClean="0">
                  <a:latin typeface="MS UI Gothic" pitchFamily="50" charset="-128"/>
                  <a:ea typeface="MS UI Gothic" pitchFamily="50" charset="-128"/>
                  <a:cs typeface="メイリオ" pitchFamily="50" charset="-128"/>
                </a:rPr>
                <a:t>os.path.splitext</a:t>
              </a:r>
              <a:r>
                <a:rPr lang="en-US" sz="1000" dirty="0" smtClean="0">
                  <a:latin typeface="MS UI Gothic" pitchFamily="50" charset="-128"/>
                  <a:ea typeface="MS UI Gothic" pitchFamily="50" charset="-128"/>
                  <a:cs typeface="メイリオ" pitchFamily="50" charset="-128"/>
                </a:rPr>
                <a:t>(f)</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cachePath</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d.replace</a:t>
              </a:r>
              <a:r>
                <a:rPr lang="en-US" sz="1000" dirty="0" smtClean="0">
                  <a:latin typeface="MS UI Gothic" pitchFamily="50" charset="-128"/>
                  <a:ea typeface="MS UI Gothic" pitchFamily="50" charset="-128"/>
                  <a:cs typeface="メイリオ" pitchFamily="50" charset="-128"/>
                </a:rPr>
                <a:t>(os.sep, '/'), type='string')</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cacheName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cacheName</a:t>
              </a:r>
              <a:r>
                <a:rPr lang="en-US" sz="1000" dirty="0" smtClean="0">
                  <a:latin typeface="MS UI Gothic" pitchFamily="50" charset="-128"/>
                  <a:ea typeface="MS UI Gothic" pitchFamily="50" charset="-128"/>
                  <a:cs typeface="メイリオ" pitchFamily="50" charset="-128"/>
                </a:rPr>
                <a:t>, type='string')</a:t>
              </a:r>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grpSp>
      <p:sp>
        <p:nvSpPr>
          <p:cNvPr id="10" name="コンテンツ プレースホルダー 2"/>
          <p:cNvSpPr>
            <a:spLocks noGrp="1"/>
          </p:cNvSpPr>
          <p:nvPr>
            <p:ph idx="1"/>
          </p:nvPr>
        </p:nvSpPr>
        <p:spPr>
          <a:xfrm>
            <a:off x="142844" y="3214692"/>
            <a:ext cx="5429288" cy="1428760"/>
          </a:xfrm>
        </p:spPr>
        <p:txBody>
          <a:bodyPr/>
          <a:lstStyle/>
          <a:p>
            <a:r>
              <a:rPr lang="ja-JP" altLang="en-US" sz="2400" dirty="0" smtClean="0">
                <a:latin typeface="メイリオ" pitchFamily="50" charset="-128"/>
                <a:ea typeface="メイリオ" pitchFamily="50" charset="-128"/>
                <a:cs typeface="メイリオ" pitchFamily="50" charset="-128"/>
              </a:rPr>
              <a:t>大</a:t>
            </a:r>
            <a:r>
              <a:rPr lang="ja-JP" altLang="en-US" sz="2400" dirty="0" smtClean="0">
                <a:latin typeface="メイリオ" pitchFamily="50" charset="-128"/>
                <a:ea typeface="メイリオ" pitchFamily="50" charset="-128"/>
                <a:cs typeface="メイリオ" pitchFamily="50" charset="-128"/>
              </a:rPr>
              <a:t>したことをしているわけではない</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ちょっとした工夫</a:t>
            </a:r>
            <a:r>
              <a:rPr lang="ja-JP" altLang="en-US" sz="2400" dirty="0" smtClean="0">
                <a:latin typeface="メイリオ" pitchFamily="50" charset="-128"/>
                <a:ea typeface="メイリオ" pitchFamily="50" charset="-128"/>
                <a:cs typeface="メイリオ" pitchFamily="50" charset="-128"/>
              </a:rPr>
              <a:t>でコード</a:t>
            </a:r>
            <a:r>
              <a:rPr lang="ja-JP" altLang="en-US" sz="2400" dirty="0" smtClean="0">
                <a:latin typeface="メイリオ" pitchFamily="50" charset="-128"/>
                <a:ea typeface="メイリオ" pitchFamily="50" charset="-128"/>
                <a:cs typeface="メイリオ" pitchFamily="50" charset="-128"/>
              </a:rPr>
              <a:t>を健康な状態に保つ</a:t>
            </a:r>
            <a:r>
              <a:rPr lang="ja-JP" altLang="en-US" sz="2400" dirty="0" smtClean="0">
                <a:latin typeface="メイリオ" pitchFamily="50" charset="-128"/>
                <a:ea typeface="メイリオ" pitchFamily="50" charset="-128"/>
                <a:cs typeface="メイリオ" pitchFamily="50" charset="-128"/>
              </a:rPr>
              <a:t>こと</a:t>
            </a:r>
            <a:r>
              <a:rPr lang="ja-JP" altLang="en-US" sz="2400" dirty="0" smtClean="0">
                <a:latin typeface="メイリオ" pitchFamily="50" charset="-128"/>
                <a:ea typeface="メイリオ" pitchFamily="50" charset="-128"/>
                <a:cs typeface="メイリオ" pitchFamily="50" charset="-128"/>
              </a:rPr>
              <a:t>ができるという例</a:t>
            </a:r>
            <a:endParaRPr lang="en-US" altLang="ja-JP" sz="2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コードの品質を維持するために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dirty="0" smtClean="0">
                <a:latin typeface="メイリオ" pitchFamily="50" charset="-128"/>
                <a:ea typeface="メイリオ" pitchFamily="50" charset="-128"/>
                <a:cs typeface="メイリオ" pitchFamily="50" charset="-128"/>
              </a:rPr>
              <a:t>処理をそのままベタ書きしない</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プログラミング言語の力を利用する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やりすぎるとメンテナンスできないコードになるのでやりすぎは</a:t>
            </a:r>
            <a:r>
              <a:rPr lang="ja-JP" altLang="en-US" dirty="0" smtClean="0">
                <a:latin typeface="メイリオ" pitchFamily="50" charset="-128"/>
                <a:ea typeface="メイリオ" pitchFamily="50" charset="-128"/>
                <a:cs typeface="メイリオ" pitchFamily="50" charset="-128"/>
              </a:rPr>
              <a:t>ダメ</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バグが出た時の対応</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の原因の特定</a:t>
            </a:r>
            <a:endParaRPr lang="en-US" altLang="ja-JP" dirty="0" smtClean="0">
              <a:latin typeface="メイリオ" pitchFamily="50" charset="-128"/>
              <a:ea typeface="メイリオ" pitchFamily="50" charset="-128"/>
              <a:cs typeface="メイリオ" pitchFamily="50" charset="-128"/>
            </a:endParaRPr>
          </a:p>
          <a:p>
            <a:r>
              <a:rPr lang="en-US" altLang="ja-JP" dirty="0" err="1" smtClean="0">
                <a:latin typeface="メイリオ" pitchFamily="50" charset="-128"/>
                <a:ea typeface="メイリオ" pitchFamily="50" charset="-128"/>
                <a:cs typeface="メイリオ" pitchFamily="50" charset="-128"/>
              </a:rPr>
              <a:t>p</a:t>
            </a:r>
            <a:r>
              <a:rPr kumimoji="1" lang="en-US" altLang="ja-JP" dirty="0" err="1" smtClean="0">
                <a:latin typeface="メイリオ" pitchFamily="50" charset="-128"/>
                <a:ea typeface="メイリオ" pitchFamily="50" charset="-128"/>
                <a:cs typeface="メイリオ" pitchFamily="50" charset="-128"/>
              </a:rPr>
              <a:t>rintf</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デバッグに頼っていませんか</a:t>
            </a:r>
            <a:r>
              <a:rPr kumimoji="1"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勘</a:t>
            </a:r>
            <a:r>
              <a:rPr lang="ja-JP" altLang="en-US" dirty="0" smtClean="0">
                <a:latin typeface="メイリオ" pitchFamily="50" charset="-128"/>
                <a:ea typeface="メイリオ" pitchFamily="50" charset="-128"/>
                <a:cs typeface="メイリオ" pitchFamily="50" charset="-128"/>
              </a:rPr>
              <a:t>で適当に </a:t>
            </a:r>
            <a:r>
              <a:rPr lang="en-US" altLang="ja-JP" dirty="0" smtClean="0">
                <a:latin typeface="メイリオ" pitchFamily="50" charset="-128"/>
                <a:ea typeface="メイリオ" pitchFamily="50" charset="-128"/>
                <a:cs typeface="メイリオ" pitchFamily="50" charset="-128"/>
              </a:rPr>
              <a:t>print </a:t>
            </a:r>
            <a:r>
              <a:rPr lang="ja-JP" altLang="en-US" dirty="0" smtClean="0">
                <a:latin typeface="メイリオ" pitchFamily="50" charset="-128"/>
                <a:ea typeface="メイリオ" pitchFamily="50" charset="-128"/>
                <a:cs typeface="メイリオ" pitchFamily="50" charset="-128"/>
              </a:rPr>
              <a:t>を埋め込んで実行</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変数</a:t>
            </a:r>
            <a:r>
              <a:rPr lang="ja-JP" altLang="en-US" dirty="0" smtClean="0">
                <a:latin typeface="メイリオ" pitchFamily="50" charset="-128"/>
                <a:ea typeface="メイリオ" pitchFamily="50" charset="-128"/>
                <a:cs typeface="メイリオ" pitchFamily="50" charset="-128"/>
              </a:rPr>
              <a:t>を表示</a:t>
            </a:r>
            <a:r>
              <a:rPr kumimoji="1" lang="ja-JP" altLang="en-US" dirty="0" smtClean="0">
                <a:latin typeface="メイリオ" pitchFamily="50" charset="-128"/>
                <a:ea typeface="メイリオ" pitchFamily="50" charset="-128"/>
                <a:cs typeface="メイリオ" pitchFamily="50" charset="-128"/>
              </a:rPr>
              <a:t>しまくって山のようなログが流れるとか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デバッガを使いましょう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とりあえず殺してその時の状態を見る</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Python </a:t>
            </a:r>
            <a:r>
              <a:rPr kumimoji="1" lang="ja-JP" altLang="en-US" dirty="0" smtClean="0">
                <a:latin typeface="メイリオ" pitchFamily="50" charset="-128"/>
                <a:ea typeface="メイリオ" pitchFamily="50" charset="-128"/>
                <a:cs typeface="メイリオ" pitchFamily="50" charset="-128"/>
              </a:rPr>
              <a:t>だったら </a:t>
            </a:r>
            <a:r>
              <a:rPr kumimoji="1" lang="en-US" altLang="ja-JP" dirty="0" err="1" smtClean="0">
                <a:latin typeface="メイリオ" pitchFamily="50" charset="-128"/>
                <a:ea typeface="メイリオ" pitchFamily="50" charset="-128"/>
                <a:cs typeface="メイリオ" pitchFamily="50" charset="-128"/>
              </a:rPr>
              <a:t>pdb</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GUI </a:t>
            </a:r>
            <a:r>
              <a:rPr kumimoji="1" lang="ja-JP" altLang="en-US" dirty="0" smtClean="0">
                <a:latin typeface="メイリオ" pitchFamily="50" charset="-128"/>
                <a:ea typeface="メイリオ" pitchFamily="50" charset="-128"/>
                <a:cs typeface="メイリオ" pitchFamily="50" charset="-128"/>
              </a:rPr>
              <a:t>が必要なら </a:t>
            </a:r>
            <a:r>
              <a:rPr kumimoji="1" lang="en-US" altLang="ja-JP" dirty="0" err="1" smtClean="0">
                <a:latin typeface="メイリオ" pitchFamily="50" charset="-128"/>
                <a:ea typeface="メイリオ" pitchFamily="50" charset="-128"/>
                <a:cs typeface="メイリオ" pitchFamily="50" charset="-128"/>
              </a:rPr>
              <a:t>WinPDB</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とか </a:t>
            </a:r>
            <a:r>
              <a:rPr kumimoji="1" lang="en-US" altLang="ja-JP" dirty="0" smtClean="0">
                <a:latin typeface="メイリオ" pitchFamily="50" charset="-128"/>
                <a:ea typeface="メイリオ" pitchFamily="50" charset="-128"/>
                <a:cs typeface="メイリオ" pitchFamily="50" charset="-128"/>
              </a:rPr>
              <a:t>Eclipse </a:t>
            </a:r>
            <a:r>
              <a:rPr kumimoji="1" lang="ja-JP" altLang="en-US" dirty="0" smtClean="0">
                <a:latin typeface="メイリオ" pitchFamily="50" charset="-128"/>
                <a:ea typeface="メイリオ" pitchFamily="50" charset="-128"/>
                <a:cs typeface="メイリオ" pitchFamily="50" charset="-128"/>
              </a:rPr>
              <a:t>とかいろいろあります</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今回は </a:t>
            </a:r>
            <a:r>
              <a:rPr lang="en-US" altLang="ja-JP" dirty="0" err="1" smtClean="0">
                <a:latin typeface="メイリオ" pitchFamily="50" charset="-128"/>
                <a:ea typeface="メイリオ" pitchFamily="50" charset="-128"/>
                <a:cs typeface="メイリオ" pitchFamily="50" charset="-128"/>
              </a:rPr>
              <a:t>WinPDB</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の紹介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会社紹介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lang="ja-JP" altLang="en-US" sz="2800" dirty="0" smtClean="0">
                <a:latin typeface="メイリオ" pitchFamily="50" charset="-128"/>
                <a:ea typeface="メイリオ" pitchFamily="50" charset="-128"/>
                <a:cs typeface="メイリオ" pitchFamily="50" charset="-128"/>
              </a:rPr>
              <a:t>プロダクションにパイプラインシステム</a:t>
            </a:r>
            <a:r>
              <a:rPr lang="ja-JP" altLang="en-US" sz="2800" dirty="0" smtClean="0">
                <a:latin typeface="メイリオ" pitchFamily="50" charset="-128"/>
                <a:ea typeface="メイリオ" pitchFamily="50" charset="-128"/>
                <a:cs typeface="メイリオ" pitchFamily="50" charset="-128"/>
              </a:rPr>
              <a:t>を提供</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オフィスは設けず、全てオンラインで開発</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成果物を複数社に</a:t>
            </a:r>
            <a:r>
              <a:rPr lang="ja-JP" altLang="en-US" sz="2800" dirty="0" smtClean="0">
                <a:latin typeface="メイリオ" pitchFamily="50" charset="-128"/>
                <a:ea typeface="メイリオ" pitchFamily="50" charset="-128"/>
                <a:cs typeface="メイリオ" pitchFamily="50" charset="-128"/>
              </a:rPr>
              <a:t>提供</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フィードバックを得ながら</a:t>
            </a:r>
            <a:r>
              <a:rPr lang="ja-JP" altLang="en-US" sz="2800" dirty="0" smtClean="0">
                <a:latin typeface="メイリオ" pitchFamily="50" charset="-128"/>
                <a:ea typeface="メイリオ" pitchFamily="50" charset="-128"/>
                <a:cs typeface="メイリオ" pitchFamily="50" charset="-128"/>
              </a:rPr>
              <a:t>改良</a:t>
            </a:r>
            <a:r>
              <a:rPr lang="ja-JP" altLang="en-US" sz="2800" dirty="0" smtClean="0">
                <a:latin typeface="メイリオ" pitchFamily="50" charset="-128"/>
                <a:ea typeface="メイリオ" pitchFamily="50" charset="-128"/>
                <a:cs typeface="メイリオ" pitchFamily="50" charset="-128"/>
              </a:rPr>
              <a:t>を</a:t>
            </a:r>
            <a:r>
              <a:rPr lang="ja-JP" altLang="en-US" sz="2800" dirty="0" smtClean="0">
                <a:latin typeface="メイリオ" pitchFamily="50" charset="-128"/>
                <a:ea typeface="メイリオ" pitchFamily="50" charset="-128"/>
                <a:cs typeface="メイリオ" pitchFamily="50" charset="-128"/>
              </a:rPr>
              <a:t>繰り返す</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システムの開発を始めて大体</a:t>
            </a:r>
            <a:r>
              <a:rPr lang="en-US" altLang="ja-JP" sz="2800" dirty="0" smtClean="0">
                <a:latin typeface="メイリオ" pitchFamily="50" charset="-128"/>
                <a:ea typeface="メイリオ" pitchFamily="50" charset="-128"/>
                <a:cs typeface="メイリオ" pitchFamily="50" charset="-128"/>
              </a:rPr>
              <a:t>4</a:t>
            </a:r>
            <a:r>
              <a:rPr lang="ja-JP" altLang="en-US" sz="2800" dirty="0" smtClean="0">
                <a:latin typeface="メイリオ" pitchFamily="50" charset="-128"/>
                <a:ea typeface="メイリオ" pitchFamily="50" charset="-128"/>
                <a:cs typeface="メイリオ" pitchFamily="50" charset="-128"/>
              </a:rPr>
              <a:t>年</a:t>
            </a:r>
            <a:endParaRPr lang="en-US" altLang="ja-JP" sz="2800" dirty="0" smtClean="0">
              <a:latin typeface="メイリオ" pitchFamily="50" charset="-128"/>
              <a:ea typeface="メイリオ" pitchFamily="50" charset="-128"/>
              <a:cs typeface="メイリオ" pitchFamily="50" charset="-128"/>
            </a:endParaRPr>
          </a:p>
          <a:p>
            <a:pPr>
              <a:buNone/>
            </a:pPr>
            <a:endParaRPr lang="en-US" altLang="ja-JP" sz="2000" dirty="0" smtClean="0">
              <a:latin typeface="メイリオ" pitchFamily="50" charset="-128"/>
              <a:ea typeface="メイリオ" pitchFamily="50" charset="-128"/>
              <a:cs typeface="メイリオ" pitchFamily="50" charset="-128"/>
            </a:endParaRPr>
          </a:p>
          <a:p>
            <a:pPr algn="ctr">
              <a:buNone/>
            </a:pPr>
            <a:r>
              <a:rPr lang="ja-JP" altLang="en-US" sz="3600" dirty="0" smtClean="0">
                <a:solidFill>
                  <a:srgbClr val="FF0000"/>
                </a:solidFill>
                <a:latin typeface="メイリオ" pitchFamily="50" charset="-128"/>
                <a:ea typeface="メイリオ" pitchFamily="50" charset="-128"/>
                <a:cs typeface="メイリオ" pitchFamily="50" charset="-128"/>
              </a:rPr>
              <a:t>コードが腐るとモロに影響を受ける</a:t>
            </a:r>
            <a:endParaRPr lang="en-US" altLang="ja-JP" sz="3600" dirty="0" smtClean="0">
              <a:solidFill>
                <a:srgbClr val="FF0000"/>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err="1" smtClean="0">
                <a:solidFill>
                  <a:schemeClr val="tx1"/>
                </a:solidFill>
                <a:latin typeface="メイリオ" pitchFamily="50" charset="-128"/>
                <a:ea typeface="メイリオ" pitchFamily="50" charset="-128"/>
                <a:cs typeface="メイリオ" pitchFamily="50" charset="-128"/>
              </a:rPr>
              <a:t>WinPDB</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457596" y="857238"/>
            <a:ext cx="5543560" cy="3929089"/>
          </a:xfrm>
        </p:spPr>
        <p:txBody>
          <a:bodyPr/>
          <a:lstStyle/>
          <a:p>
            <a:r>
              <a:rPr kumimoji="1" lang="ja-JP" altLang="en-US" dirty="0" smtClean="0">
                <a:latin typeface="メイリオ" pitchFamily="50" charset="-128"/>
                <a:ea typeface="メイリオ" pitchFamily="50" charset="-128"/>
                <a:cs typeface="メイリオ" pitchFamily="50" charset="-128"/>
              </a:rPr>
              <a:t>シンプル</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デバッガに特化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リモートデバッグにも対応</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a:t>
            </a:r>
            <a:r>
              <a:rPr kumimoji="1" lang="ja-JP" altLang="en-US" dirty="0" smtClean="0">
                <a:latin typeface="メイリオ" pitchFamily="50" charset="-128"/>
                <a:ea typeface="メイリオ" pitchFamily="50" charset="-128"/>
                <a:cs typeface="メイリオ" pitchFamily="50" charset="-128"/>
              </a:rPr>
              <a:t>上のスクリプトも手軽にデバッグできる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機能的にはちょっと足りないところも</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20</a:t>
            </a:fld>
            <a:endParaRPr lang="ja-JP" altLang="en-US">
              <a:latin typeface="メイリオ" pitchFamily="50" charset="-128"/>
              <a:ea typeface="メイリオ" pitchFamily="50" charset="-128"/>
              <a:cs typeface="メイリオ" pitchFamily="50" charset="-128"/>
            </a:endParaRPr>
          </a:p>
        </p:txBody>
      </p:sp>
      <p:pic>
        <p:nvPicPr>
          <p:cNvPr id="1026" name="Picture 2" descr="D:\chiyama\Documents\Research\CEDEC2014\chiyama\WinPDB.png"/>
          <p:cNvPicPr>
            <a:picLocks noChangeAspect="1" noChangeArrowheads="1"/>
          </p:cNvPicPr>
          <p:nvPr/>
        </p:nvPicPr>
        <p:blipFill>
          <a:blip r:embed="rId2"/>
          <a:srcRect/>
          <a:stretch>
            <a:fillRect/>
          </a:stretch>
        </p:blipFill>
        <p:spPr bwMode="auto">
          <a:xfrm>
            <a:off x="214282" y="1571618"/>
            <a:ext cx="3146541" cy="2319341"/>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lang="ja-JP" altLang="en-US" dirty="0" smtClean="0">
                <a:latin typeface="メイリオ" pitchFamily="50" charset="-128"/>
                <a:ea typeface="メイリオ" pitchFamily="50" charset="-128"/>
                <a:cs typeface="メイリオ" pitchFamily="50" charset="-128"/>
              </a:rPr>
              <a:t>アプリケーションとデバッガ間で通信して動作を確認する</a:t>
            </a:r>
            <a:endParaRPr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でも使用可能</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デバッグを開始したい場所に以下のコードを埋め込んで実行</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21</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886152"/>
            <a:ext cx="7143800" cy="400110"/>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rpdb2</a:t>
            </a:r>
          </a:p>
          <a:p>
            <a:r>
              <a:rPr lang="en-US" sz="1000" dirty="0" smtClean="0"/>
              <a:t>rpdb2.start_embedded_debugger('password')</a:t>
            </a:r>
            <a:endParaRPr lang="en-US" sz="1000" dirty="0" smtClean="0">
              <a:latin typeface="MS UI Gothic" pitchFamily="50" charset="-128"/>
              <a:ea typeface="MS UI Gothic"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リモートデバッグの例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kumimoji="1" lang="en-US" altLang="ja-JP" dirty="0" smtClean="0">
                <a:latin typeface="メイリオ" pitchFamily="50" charset="-128"/>
                <a:ea typeface="メイリオ" pitchFamily="50" charset="-128"/>
                <a:cs typeface="メイリオ" pitchFamily="50" charset="-128"/>
              </a:rPr>
              <a:t>Maya</a:t>
            </a:r>
            <a:r>
              <a:rPr kumimoji="1" lang="ja-JP" altLang="en-US" dirty="0" smtClean="0">
                <a:latin typeface="メイリオ" pitchFamily="50" charset="-128"/>
                <a:ea typeface="メイリオ" pitchFamily="50" charset="-128"/>
                <a:cs typeface="メイリオ" pitchFamily="50" charset="-128"/>
              </a:rPr>
              <a:t>上</a:t>
            </a:r>
            <a:r>
              <a:rPr lang="ja-JP" altLang="en-US" dirty="0" smtClean="0">
                <a:latin typeface="メイリオ" pitchFamily="50" charset="-128"/>
                <a:ea typeface="メイリオ" pitchFamily="50" charset="-128"/>
                <a:cs typeface="メイリオ" pitchFamily="50" charset="-128"/>
              </a:rPr>
              <a:t>で動作する</a:t>
            </a:r>
            <a:r>
              <a:rPr kumimoji="1" lang="ja-JP" altLang="en-US" dirty="0" smtClean="0">
                <a:latin typeface="メイリオ" pitchFamily="50" charset="-128"/>
                <a:ea typeface="メイリオ" pitchFamily="50" charset="-128"/>
                <a:cs typeface="メイリオ" pitchFamily="50" charset="-128"/>
              </a:rPr>
              <a:t>スクリプトをデバッグする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例</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選択しているオブジェクトのアトリビュートを一覧する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22</a:t>
            </a:fld>
            <a:endParaRPr lang="ja-JP" altLang="en-US"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286130"/>
            <a:ext cx="7143800" cy="1015663"/>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a:t>
            </a:r>
            <a:r>
              <a:rPr lang="en-US" sz="1000" dirty="0" err="1" smtClean="0"/>
              <a:t>maya.cmds</a:t>
            </a:r>
            <a:r>
              <a:rPr lang="en-US" sz="1000" dirty="0" smtClean="0"/>
              <a:t> as </a:t>
            </a:r>
            <a:r>
              <a:rPr lang="en-US" sz="1000" dirty="0" err="1" smtClean="0"/>
              <a:t>cmds</a:t>
            </a:r>
            <a:endParaRPr lang="en-US" sz="1000" dirty="0" smtClean="0"/>
          </a:p>
          <a:p>
            <a:endParaRPr lang="en-US" sz="1000" dirty="0" smtClean="0"/>
          </a:p>
          <a:p>
            <a:r>
              <a:rPr lang="en-US" sz="1000" dirty="0" smtClean="0"/>
              <a:t>def </a:t>
            </a:r>
            <a:r>
              <a:rPr lang="en-US" sz="1000" dirty="0" err="1" smtClean="0"/>
              <a:t>printAttr</a:t>
            </a:r>
            <a:r>
              <a:rPr lang="en-US" sz="1000" dirty="0" smtClean="0"/>
              <a:t>():</a:t>
            </a:r>
          </a:p>
          <a:p>
            <a:r>
              <a:rPr lang="en-US" sz="1000" dirty="0" smtClean="0"/>
              <a:t>    for l in cmds.ls(</a:t>
            </a:r>
            <a:r>
              <a:rPr lang="en-US" sz="1000" dirty="0" err="1" smtClean="0"/>
              <a:t>sl</a:t>
            </a:r>
            <a:r>
              <a:rPr lang="en-US" sz="1000" dirty="0" smtClean="0"/>
              <a:t>=True):</a:t>
            </a:r>
          </a:p>
          <a:p>
            <a:r>
              <a:rPr lang="en-US" sz="1000" dirty="0" smtClean="0"/>
              <a:t>        for </a:t>
            </a:r>
            <a:r>
              <a:rPr lang="en-US" sz="1000" dirty="0" err="1" smtClean="0"/>
              <a:t>attr</a:t>
            </a:r>
            <a:r>
              <a:rPr lang="en-US" sz="1000" dirty="0" smtClean="0"/>
              <a:t> in </a:t>
            </a:r>
            <a:r>
              <a:rPr lang="en-US" sz="1000" dirty="0" err="1" smtClean="0"/>
              <a:t>cmds.listAttr</a:t>
            </a:r>
            <a:r>
              <a:rPr lang="en-US" sz="1000" dirty="0" smtClean="0"/>
              <a:t>(</a:t>
            </a:r>
            <a:r>
              <a:rPr lang="en-US" sz="1000" dirty="0" err="1" smtClean="0"/>
              <a:t>i</a:t>
            </a:r>
            <a:r>
              <a:rPr lang="en-US" sz="1000" dirty="0" smtClean="0"/>
              <a:t>):</a:t>
            </a:r>
          </a:p>
          <a:p>
            <a:r>
              <a:rPr lang="en-US" sz="1000" dirty="0" smtClean="0"/>
              <a:t>            print </a:t>
            </a:r>
            <a:r>
              <a:rPr lang="en-US" sz="1000" dirty="0" err="1" smtClean="0"/>
              <a:t>attr</a:t>
            </a:r>
            <a:endParaRPr lang="en-US" sz="1000" dirty="0" smtClean="0"/>
          </a:p>
        </p:txBody>
      </p:sp>
    </p:spTree>
    <p:extLst>
      <p:ext uri="{BB962C8B-B14F-4D97-AF65-F5344CB8AC3E}">
        <p14:creationId xmlns:p14="http://schemas.microsoft.com/office/powerpoint/2010/main" xmlns="" val="189074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デモ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23</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WinPDB_demo.png"/>
          <p:cNvPicPr>
            <a:picLocks noChangeAspect="1" noChangeArrowheads="1"/>
          </p:cNvPicPr>
          <p:nvPr/>
        </p:nvPicPr>
        <p:blipFill>
          <a:blip r:embed="rId2"/>
          <a:srcRect/>
          <a:stretch>
            <a:fillRect/>
          </a:stretch>
        </p:blipFill>
        <p:spPr bwMode="auto">
          <a:xfrm>
            <a:off x="1103427" y="833441"/>
            <a:ext cx="6937147" cy="3810011"/>
          </a:xfrm>
          <a:prstGeom prst="rect">
            <a:avLst/>
          </a:prstGeom>
          <a:noFill/>
        </p:spPr>
      </p:pic>
    </p:spTree>
    <p:extLst>
      <p:ext uri="{BB962C8B-B14F-4D97-AF65-F5344CB8AC3E}">
        <p14:creationId xmlns:p14="http://schemas.microsoft.com/office/powerpoint/2010/main" xmlns="" val="1890745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ツールが遅いという報告が上がった場合どうしていますか</a:t>
            </a:r>
            <a:r>
              <a:rPr kumimoji="1"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p>
          <a:p>
            <a:pPr lvl="1"/>
            <a:r>
              <a:rPr lang="ja-JP" altLang="en-US" dirty="0" smtClean="0">
                <a:latin typeface="メイリオ" pitchFamily="50" charset="-128"/>
                <a:ea typeface="メイリオ" pitchFamily="50" charset="-128"/>
                <a:cs typeface="メイリオ" pitchFamily="50" charset="-128"/>
              </a:rPr>
              <a:t>勘でとりあえずエイヤッと変更</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プログラムの実行状況を計測する</a:t>
            </a:r>
            <a:endParaRPr kumimoji="1" lang="en-US" altLang="ja-JP" dirty="0" smtClean="0">
              <a:latin typeface="メイリオ" pitchFamily="50" charset="-128"/>
              <a:ea typeface="メイリオ" pitchFamily="50" charset="-128"/>
              <a:cs typeface="メイリオ" pitchFamily="50" charset="-128"/>
            </a:endParaRPr>
          </a:p>
          <a:p>
            <a:pPr lvl="1"/>
            <a:r>
              <a:rPr lang="ja-JP" altLang="en-US" dirty="0" smtClean="0">
                <a:latin typeface="メイリオ" pitchFamily="50" charset="-128"/>
                <a:ea typeface="メイリオ" pitchFamily="50" charset="-128"/>
                <a:cs typeface="メイリオ" pitchFamily="50" charset="-128"/>
              </a:rPr>
              <a:t>プログラムのどの部分が何回</a:t>
            </a:r>
            <a:r>
              <a:rPr lang="ja-JP" altLang="en-US" dirty="0" smtClean="0">
                <a:latin typeface="メイリオ" pitchFamily="50" charset="-128"/>
                <a:ea typeface="メイリオ" pitchFamily="50" charset="-128"/>
                <a:cs typeface="メイリオ" pitchFamily="50" charset="-128"/>
              </a:rPr>
              <a:t>呼ばれて</a:t>
            </a:r>
            <a:r>
              <a:rPr lang="ja-JP" altLang="en-US" dirty="0" smtClean="0">
                <a:latin typeface="メイリオ" pitchFamily="50" charset="-128"/>
                <a:ea typeface="メイリオ" pitchFamily="50" charset="-128"/>
                <a:cs typeface="メイリオ" pitchFamily="50" charset="-128"/>
              </a:rPr>
              <a:t>いるか</a:t>
            </a:r>
            <a:endParaRPr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プログラむのどこで時間</a:t>
            </a:r>
            <a:r>
              <a:rPr kumimoji="1" lang="ja-JP" altLang="en-US" dirty="0" smtClean="0">
                <a:latin typeface="メイリオ" pitchFamily="50" charset="-128"/>
                <a:ea typeface="メイリオ" pitchFamily="50" charset="-128"/>
                <a:cs typeface="メイリオ" pitchFamily="50" charset="-128"/>
              </a:rPr>
              <a:t>がかかっているか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27</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r>
              <a:rPr lang="ja-JP" altLang="en-US" sz="4000" dirty="0" smtClean="0">
                <a:solidFill>
                  <a:schemeClr val="tx1"/>
                </a:solidFill>
                <a:latin typeface="メイリオ" pitchFamily="50" charset="-128"/>
                <a:ea typeface="メイリオ" pitchFamily="50" charset="-128"/>
                <a:cs typeface="メイリオ" pitchFamily="50" charset="-128"/>
              </a:rPr>
              <a:t>結果</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28</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9880"/>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98256/16376    1.432    0.000   22.201    0.001 Project.py:90(</a:t>
            </a:r>
            <a:r>
              <a:rPr lang="en-US" sz="1000" dirty="0" err="1" smtClean="0">
                <a:latin typeface="MS UI Gothic" pitchFamily="50" charset="-128"/>
                <a:ea typeface="MS UI Gothic" pitchFamily="50" charset="-128"/>
                <a:cs typeface="メイリオ" pitchFamily="50" charset="-128"/>
              </a:rPr>
              <a:t>getInfo</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Tree>
    <p:extLst>
      <p:ext uri="{BB962C8B-B14F-4D97-AF65-F5344CB8AC3E}">
        <p14:creationId xmlns:p14="http://schemas.microsoft.com/office/powerpoint/2010/main" xmlns="" val="1890745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29</a:t>
            </a:fld>
            <a:endParaRPr lang="ja-JP" altLang="en-US">
              <a:latin typeface="メイリオ" pitchFamily="50" charset="-128"/>
              <a:ea typeface="メイリオ" pitchFamily="50" charset="-128"/>
              <a:cs typeface="メイリオ" pitchFamily="50" charset="-128"/>
            </a:endParaRPr>
          </a:p>
        </p:txBody>
      </p:sp>
      <p:grpSp>
        <p:nvGrpSpPr>
          <p:cNvPr id="3" name="グループ化 12"/>
          <p:cNvGrpSpPr/>
          <p:nvPr/>
        </p:nvGrpSpPr>
        <p:grpSpPr>
          <a:xfrm>
            <a:off x="142844" y="1079880"/>
            <a:ext cx="8215370" cy="3631763"/>
            <a:chOff x="142844" y="768856"/>
            <a:chExt cx="8215370" cy="3631763"/>
          </a:xfrm>
        </p:grpSpPr>
        <p:sp>
          <p:nvSpPr>
            <p:cNvPr id="7" name="テキスト ボックス 6"/>
            <p:cNvSpPr txBox="1"/>
            <p:nvPr/>
          </p:nvSpPr>
          <p:spPr>
            <a:xfrm>
              <a:off x="785786" y="768856"/>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a:t>
              </a:r>
              <a:r>
                <a:rPr lang="en-US" sz="1000" b="1" dirty="0" smtClean="0">
                  <a:solidFill>
                    <a:srgbClr val="FF0000"/>
                  </a:solidFill>
                  <a:latin typeface="MS UI Gothic" pitchFamily="50" charset="-128"/>
                  <a:ea typeface="MS UI Gothic" pitchFamily="50" charset="-128"/>
                  <a:cs typeface="メイリオ" pitchFamily="50" charset="-128"/>
                </a:rPr>
                <a:t>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b="1" dirty="0" smtClean="0">
                  <a:solidFill>
                    <a:srgbClr val="FF0000"/>
                  </a:solidFill>
                  <a:latin typeface="MS UI Gothic" pitchFamily="50" charset="-128"/>
                  <a:ea typeface="MS UI Gothic" pitchFamily="50" charset="-128"/>
                  <a:cs typeface="メイリオ" pitchFamily="50" charset="-128"/>
                </a:rPr>
                <a:t>98256/16376    1.432    0.000   22.201    0.001 Project.py:90(</a:t>
              </a:r>
              <a:r>
                <a:rPr lang="en-US" sz="1000" b="1" dirty="0" err="1" smtClean="0">
                  <a:solidFill>
                    <a:srgbClr val="FF0000"/>
                  </a:solidFill>
                  <a:latin typeface="MS UI Gothic" pitchFamily="50" charset="-128"/>
                  <a:ea typeface="MS UI Gothic" pitchFamily="50" charset="-128"/>
                  <a:cs typeface="メイリオ" pitchFamily="50" charset="-128"/>
                </a:rPr>
                <a:t>getInfo</a:t>
              </a:r>
              <a:r>
                <a:rPr lang="en-US" sz="1000" b="1" dirty="0" smtClean="0">
                  <a:solidFill>
                    <a:srgbClr val="FF0000"/>
                  </a:solidFill>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286380" y="3117982"/>
              <a:ext cx="2428892" cy="525338"/>
            </a:xfrm>
            <a:prstGeom prst="wedgeRectCallout">
              <a:avLst>
                <a:gd name="adj1" fmla="val -145712"/>
                <a:gd name="adj2" fmla="val 982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a:t>
              </a:r>
              <a:r>
                <a:rPr lang="en-US" altLang="ja-JP" sz="1600" dirty="0" smtClean="0">
                  <a:latin typeface="メイリオ" pitchFamily="50" charset="-128"/>
                  <a:ea typeface="メイリオ" pitchFamily="50" charset="-128"/>
                  <a:cs typeface="メイリオ" pitchFamily="50" charset="-128"/>
                </a:rPr>
                <a:t>(78%)</a:t>
              </a:r>
              <a:r>
                <a:rPr lang="ja-JP" altLang="en-US" sz="1600" dirty="0" smtClean="0">
                  <a:latin typeface="メイリオ" pitchFamily="50" charset="-128"/>
                  <a:ea typeface="メイリオ" pitchFamily="50" charset="-128"/>
                  <a:cs typeface="メイリオ" pitchFamily="50" charset="-128"/>
                </a:rPr>
                <a:t>かかって</a:t>
              </a:r>
              <a:r>
                <a:rPr lang="ja-JP" altLang="en-US" sz="1600" dirty="0" smtClean="0">
                  <a:latin typeface="メイリオ" pitchFamily="50" charset="-128"/>
                  <a:ea typeface="メイリオ" pitchFamily="50" charset="-128"/>
                  <a:cs typeface="メイリオ" pitchFamily="50" charset="-128"/>
                </a:rPr>
                <a:t>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142844" y="2903668"/>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万回呼ばれている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xmlns=""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835939" y="942977"/>
            <a:ext cx="5472122" cy="3594497"/>
          </a:xfrm>
        </p:spPr>
        <p:txBody>
          <a:bodyPr anchor="ctr"/>
          <a:lstStyle/>
          <a:p>
            <a:pPr algn="ctr">
              <a:buNone/>
            </a:pPr>
            <a:r>
              <a:rPr kumimoji="1" lang="ja-JP" altLang="en-US" sz="4800" dirty="0" smtClean="0">
                <a:latin typeface="メイリオ" pitchFamily="50" charset="-128"/>
                <a:ea typeface="メイリオ" pitchFamily="50" charset="-128"/>
                <a:cs typeface="メイリオ" pitchFamily="50" charset="-128"/>
              </a:rPr>
              <a:t>それはさておき</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392108"/>
            <a:ext cx="8229600" cy="1251344"/>
          </a:xfrm>
        </p:spPr>
        <p:txBody>
          <a:bodyPr/>
          <a:lstStyle/>
          <a:p>
            <a:r>
              <a:rPr lang="en-US" altLang="ja-JP" sz="2400" dirty="0" err="1" smtClean="0">
                <a:latin typeface="メイリオ" pitchFamily="50" charset="-128"/>
                <a:ea typeface="メイリオ" pitchFamily="50" charset="-128"/>
                <a:cs typeface="メイリオ" pitchFamily="50" charset="-128"/>
              </a:rPr>
              <a:t>getInfo</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の呼び出しを</a:t>
            </a:r>
            <a:r>
              <a:rPr lang="en-US" altLang="ja-JP" sz="2400" dirty="0" smtClean="0">
                <a:latin typeface="メイリオ" pitchFamily="50" charset="-128"/>
                <a:ea typeface="メイリオ" pitchFamily="50" charset="-128"/>
                <a:cs typeface="メイリオ" pitchFamily="50" charset="-128"/>
              </a:rPr>
              <a:t>1/10 </a:t>
            </a:r>
            <a:r>
              <a:rPr lang="ja-JP" altLang="en-US" sz="2400" dirty="0" smtClean="0">
                <a:latin typeface="メイリオ" pitchFamily="50" charset="-128"/>
                <a:ea typeface="メイリオ" pitchFamily="50" charset="-128"/>
                <a:cs typeface="メイリオ" pitchFamily="50" charset="-128"/>
              </a:rPr>
              <a:t>に減らすことができればこの部分は </a:t>
            </a:r>
            <a:r>
              <a:rPr lang="en-US" altLang="ja-JP" sz="2400" dirty="0" smtClean="0">
                <a:latin typeface="メイリオ" pitchFamily="50" charset="-128"/>
                <a:ea typeface="メイリオ" pitchFamily="50" charset="-128"/>
                <a:cs typeface="メイリオ" pitchFamily="50" charset="-128"/>
              </a:rPr>
              <a:t>2.2 </a:t>
            </a:r>
            <a:r>
              <a:rPr lang="ja-JP" altLang="en-US" sz="2400" dirty="0" smtClean="0">
                <a:latin typeface="メイリオ" pitchFamily="50" charset="-128"/>
                <a:ea typeface="メイリオ" pitchFamily="50" charset="-128"/>
                <a:cs typeface="メイリオ" pitchFamily="50" charset="-128"/>
              </a:rPr>
              <a:t>秒となる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全体では </a:t>
            </a:r>
            <a:r>
              <a:rPr lang="en-US" altLang="ja-JP" sz="2400" dirty="0" smtClean="0">
                <a:latin typeface="メイリオ" pitchFamily="50" charset="-128"/>
                <a:ea typeface="メイリオ" pitchFamily="50" charset="-128"/>
                <a:cs typeface="メイリオ" pitchFamily="50" charset="-128"/>
              </a:rPr>
              <a:t>28 </a:t>
            </a:r>
            <a:r>
              <a:rPr lang="ja-JP" altLang="en-US" sz="2400" dirty="0" smtClean="0">
                <a:latin typeface="メイリオ" pitchFamily="50" charset="-128"/>
                <a:ea typeface="メイリオ" pitchFamily="50" charset="-128"/>
                <a:cs typeface="メイリオ" pitchFamily="50" charset="-128"/>
              </a:rPr>
              <a:t>秒→ </a:t>
            </a:r>
            <a:r>
              <a:rPr lang="en-US" altLang="ja-JP" sz="2400" dirty="0" smtClean="0">
                <a:latin typeface="メイリオ" pitchFamily="50" charset="-128"/>
                <a:ea typeface="メイリオ" pitchFamily="50" charset="-128"/>
                <a:cs typeface="メイリオ" pitchFamily="50" charset="-128"/>
              </a:rPr>
              <a:t>8.8</a:t>
            </a:r>
            <a:r>
              <a:rPr lang="ja-JP" altLang="en-US" sz="2400" dirty="0" smtClean="0">
                <a:latin typeface="メイリオ" pitchFamily="50" charset="-128"/>
                <a:ea typeface="メイリオ" pitchFamily="50" charset="-128"/>
                <a:cs typeface="メイリオ" pitchFamily="50" charset="-128"/>
              </a:rPr>
              <a:t>秒と、</a:t>
            </a:r>
            <a:r>
              <a:rPr lang="en-US" altLang="ja-JP" sz="2400" dirty="0" smtClean="0">
                <a:latin typeface="メイリオ" pitchFamily="50" charset="-128"/>
                <a:ea typeface="メイリオ" pitchFamily="50" charset="-128"/>
                <a:cs typeface="メイリオ" pitchFamily="50" charset="-128"/>
              </a:rPr>
              <a:t>3.18</a:t>
            </a:r>
            <a:r>
              <a:rPr lang="ja-JP" altLang="en-US" sz="2400" dirty="0" smtClean="0">
                <a:latin typeface="メイリオ" pitchFamily="50" charset="-128"/>
                <a:ea typeface="メイリオ" pitchFamily="50" charset="-128"/>
                <a:cs typeface="メイリオ" pitchFamily="50" charset="-128"/>
              </a:rPr>
              <a:t>倍の高速化</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30</a:t>
            </a:fld>
            <a:endParaRPr lang="ja-JP" altLang="en-US">
              <a:latin typeface="メイリオ" pitchFamily="50" charset="-128"/>
              <a:ea typeface="メイリオ" pitchFamily="50" charset="-128"/>
              <a:cs typeface="メイリオ" pitchFamily="50" charset="-128"/>
            </a:endParaRPr>
          </a:p>
        </p:txBody>
      </p:sp>
      <p:pic>
        <p:nvPicPr>
          <p:cNvPr id="4098" name="Picture 2" descr="D:\chiyama\Documents\Research\CEDEC2014\chiyama\reducegetInfo.png"/>
          <p:cNvPicPr>
            <a:picLocks noChangeAspect="1" noChangeArrowheads="1"/>
          </p:cNvPicPr>
          <p:nvPr/>
        </p:nvPicPr>
        <p:blipFill>
          <a:blip r:embed="rId2"/>
          <a:stretch>
            <a:fillRect/>
          </a:stretch>
        </p:blipFill>
        <p:spPr bwMode="auto">
          <a:xfrm>
            <a:off x="2091271" y="820340"/>
            <a:ext cx="4961459" cy="2511696"/>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r>
              <a:rPr lang="ja-JP" altLang="en-US" sz="2800" b="1" dirty="0" smtClean="0">
                <a:solidFill>
                  <a:srgbClr val="FF0000"/>
                </a:solidFill>
                <a:latin typeface="メイリオ" pitchFamily="50" charset="-128"/>
                <a:ea typeface="メイリオ" pitchFamily="50" charset="-128"/>
                <a:cs typeface="メイリオ" pitchFamily="50" charset="-128"/>
              </a:rPr>
              <a:t>←これ、結構大事</a:t>
            </a:r>
            <a:endParaRPr lang="en-US" altLang="ja-JP" sz="2800" b="1" dirty="0" smtClean="0">
              <a:solidFill>
                <a:srgbClr val="FF0000"/>
              </a:solidFill>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効果が出ていなかったら単なるおまじないを唱えただけなので失敗</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r>
              <a:rPr lang="ja-JP" altLang="en-US" sz="2800" dirty="0" smtClean="0">
                <a:latin typeface="メイリオ" pitchFamily="50" charset="-128"/>
                <a:ea typeface="メイリオ" pitchFamily="50" charset="-128"/>
                <a:cs typeface="メイリオ" pitchFamily="50" charset="-128"/>
              </a:rPr>
              <a:t>ボトルネックは以下の傾向がある</a:t>
            </a:r>
          </a:p>
          <a:p>
            <a:pPr lvl="1"/>
            <a:r>
              <a:rPr lang="ja-JP" altLang="en-US" sz="2400" dirty="0" smtClean="0">
                <a:latin typeface="メイリオ" pitchFamily="50" charset="-128"/>
                <a:ea typeface="メイリオ" pitchFamily="50" charset="-128"/>
                <a:cs typeface="メイリオ" pitchFamily="50" charset="-128"/>
              </a:rPr>
              <a:t>一回の呼び出しに時間がかかっている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一回の呼び出しは大したコストではないが、大量に呼び出されている</a:t>
            </a:r>
            <a:endParaRPr lang="en-US" altLang="ja-JP" sz="24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ディスクやネットワークの </a:t>
            </a:r>
            <a:r>
              <a:rPr lang="en-US" altLang="ja-JP" sz="2400" dirty="0" smtClean="0">
                <a:latin typeface="メイリオ" pitchFamily="50" charset="-128"/>
                <a:ea typeface="メイリオ" pitchFamily="50" charset="-128"/>
                <a:cs typeface="メイリオ" pitchFamily="50" charset="-128"/>
              </a:rPr>
              <a:t>I/O</a:t>
            </a:r>
            <a:endParaRPr lang="ja-JP" altLang="en-US" sz="24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33</a:t>
            </a:fld>
            <a:endParaRPr lang="ja-JP" altLang="en-US">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1371592" y="3795721"/>
            <a:ext cx="6400816" cy="9191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endParaRPr lang="en-US" altLang="ja-JP" sz="2400" dirty="0" smtClean="0">
              <a:latin typeface="メイリオ" pitchFamily="50" charset="-128"/>
              <a:ea typeface="メイリオ" pitchFamily="50" charset="-128"/>
              <a:cs typeface="メイリオ" pitchFamily="50" charset="-128"/>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実際の環境できちんと計測することが大事</a:t>
            </a:r>
            <a:endParaRPr kumimoji="1" lang="en-US" altLang="ja-JP"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3074" name="Picture 2" descr="D:\chiyama\Documents\Research\CEDEC2014\chiyama\BottleneckComparison.png"/>
          <p:cNvPicPr>
            <a:picLocks noChangeAspect="1" noChangeArrowheads="1"/>
          </p:cNvPicPr>
          <p:nvPr/>
        </p:nvPicPr>
        <p:blipFill>
          <a:blip r:embed="rId2"/>
          <a:srcRect/>
          <a:stretch>
            <a:fillRect/>
          </a:stretch>
        </p:blipFill>
        <p:spPr bwMode="auto">
          <a:xfrm>
            <a:off x="2152650" y="947746"/>
            <a:ext cx="4838700" cy="2767012"/>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注意</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pPr algn="ctr">
              <a:buNone/>
            </a:pPr>
            <a:r>
              <a:rPr lang="ja-JP" altLang="en-US" b="1" dirty="0" smtClean="0">
                <a:latin typeface="メイリオ" pitchFamily="50" charset="-128"/>
                <a:ea typeface="メイリオ" pitchFamily="50" charset="-128"/>
                <a:cs typeface="メイリオ" pitchFamily="50" charset="-128"/>
              </a:rPr>
              <a:t>コードをこねくり回す前に</a:t>
            </a:r>
            <a:endParaRPr lang="en-US" altLang="ja-JP" b="1" dirty="0" smtClean="0">
              <a:latin typeface="メイリオ" pitchFamily="50" charset="-128"/>
              <a:ea typeface="メイリオ" pitchFamily="50" charset="-128"/>
              <a:cs typeface="メイリオ" pitchFamily="50" charset="-128"/>
            </a:endParaRPr>
          </a:p>
          <a:p>
            <a:pPr algn="ctr">
              <a:buNone/>
            </a:pPr>
            <a:r>
              <a:rPr lang="ja-JP" altLang="en-US" b="1" dirty="0" smtClean="0">
                <a:latin typeface="メイリオ" pitchFamily="50" charset="-128"/>
                <a:ea typeface="メイリオ" pitchFamily="50" charset="-128"/>
                <a:cs typeface="メイリオ" pitchFamily="50" charset="-128"/>
              </a:rPr>
              <a:t>アルゴリズムはきちんと</a:t>
            </a:r>
            <a:r>
              <a:rPr lang="ja-JP" altLang="en-US" b="1" dirty="0" smtClean="0">
                <a:latin typeface="メイリオ" pitchFamily="50" charset="-128"/>
                <a:ea typeface="メイリオ" pitchFamily="50" charset="-128"/>
                <a:cs typeface="メイリオ" pitchFamily="50" charset="-128"/>
              </a:rPr>
              <a:t>精査</a:t>
            </a:r>
            <a:r>
              <a:rPr lang="ja-JP" altLang="en-US" b="1" dirty="0" err="1" smtClean="0">
                <a:latin typeface="メイリオ" pitchFamily="50" charset="-128"/>
                <a:ea typeface="メイリオ" pitchFamily="50" charset="-128"/>
                <a:cs typeface="メイリオ" pitchFamily="50" charset="-128"/>
              </a:rPr>
              <a:t>し</a:t>
            </a:r>
            <a:r>
              <a:rPr lang="ja-JP" altLang="en-US" b="1" dirty="0" err="1" smtClean="0">
                <a:latin typeface="メイリオ" pitchFamily="50" charset="-128"/>
                <a:ea typeface="メイリオ" pitchFamily="50" charset="-128"/>
                <a:cs typeface="メイリオ" pitchFamily="50" charset="-128"/>
              </a:rPr>
              <a:t>しましょう</a:t>
            </a:r>
            <a:endParaRPr lang="en-US" altLang="ja-JP" b="1"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プロファイラログ確認ツール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35</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165342" y="785800"/>
            <a:ext cx="4813316" cy="3392299"/>
          </a:xfrm>
          <a:prstGeom prst="rect">
            <a:avLst/>
          </a:prstGeom>
          <a:noFill/>
        </p:spPr>
      </p:pic>
      <p:sp>
        <p:nvSpPr>
          <p:cNvPr id="7" name="コンテンツ プレースホルダー 2"/>
          <p:cNvSpPr>
            <a:spLocks noGrp="1"/>
          </p:cNvSpPr>
          <p:nvPr>
            <p:ph idx="1"/>
          </p:nvPr>
        </p:nvSpPr>
        <p:spPr>
          <a:xfrm>
            <a:off x="457200" y="4143386"/>
            <a:ext cx="8229600" cy="536965"/>
          </a:xfrm>
        </p:spPr>
        <p:txBody>
          <a:bodyPr/>
          <a:lstStyle/>
          <a:p>
            <a:pPr algn="ctr">
              <a:buNone/>
            </a:pPr>
            <a:r>
              <a:rPr lang="en-US" altLang="ja-JP" sz="2800" dirty="0" smtClean="0">
                <a:latin typeface="メイリオ" pitchFamily="50" charset="-128"/>
                <a:ea typeface="メイリオ" pitchFamily="50" charset="-128"/>
                <a:cs typeface="メイリオ" pitchFamily="50" charset="-128"/>
              </a:rPr>
              <a:t>Run Snake Run</a:t>
            </a:r>
          </a:p>
        </p:txBody>
      </p:sp>
    </p:spTree>
    <p:extLst>
      <p:ext uri="{BB962C8B-B14F-4D97-AF65-F5344CB8AC3E}">
        <p14:creationId xmlns:p14="http://schemas.microsoft.com/office/powerpoint/2010/main" xmlns="" val="1890745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smtClean="0">
                <a:solidFill>
                  <a:schemeClr val="tx1"/>
                </a:solidFill>
                <a:latin typeface="メイリオ" pitchFamily="50" charset="-128"/>
                <a:ea typeface="メイリオ" pitchFamily="50" charset="-128"/>
                <a:cs typeface="メイリオ" pitchFamily="50" charset="-128"/>
              </a:rPr>
              <a:t>Tips</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r>
              <a:rPr lang="ja-JP" altLang="en-US" sz="2800" dirty="0" smtClean="0">
                <a:latin typeface="メイリオ" pitchFamily="50" charset="-128"/>
                <a:ea typeface="メイリオ" pitchFamily="50" charset="-128"/>
                <a:cs typeface="メイリオ" pitchFamily="50" charset="-128"/>
              </a:rPr>
              <a:t>プロファイラとデバッガを一緒に使うとエラーになるので注意</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最初、何が起こっているのかわからなかった</a:t>
            </a:r>
            <a:endParaRPr lang="en-US" altLang="ja-JP" sz="2800" dirty="0" smtClean="0">
              <a:latin typeface="メイリオ" pitchFamily="50" charset="-128"/>
              <a:ea typeface="メイリオ" pitchFamily="50" charset="-128"/>
              <a:cs typeface="メイリオ" pitchFamily="50" charset="-128"/>
            </a:endParaRPr>
          </a:p>
          <a:p>
            <a:pPr>
              <a:buNone/>
            </a:pPr>
            <a:endParaRPr lang="en-US" altLang="ja-JP" sz="2000" dirty="0" smtClean="0">
              <a:latin typeface="メイリオ" pitchFamily="50" charset="-128"/>
              <a:ea typeface="メイリオ" pitchFamily="50" charset="-128"/>
              <a:cs typeface="メイリオ" pitchFamily="50" charset="-128"/>
            </a:endParaRPr>
          </a:p>
          <a:p>
            <a:pPr algn="ctr">
              <a:buNone/>
            </a:pPr>
            <a:r>
              <a:rPr lang="ja-JP" altLang="en-US" sz="4000" dirty="0" smtClean="0">
                <a:solidFill>
                  <a:srgbClr val="FF0000"/>
                </a:solidFill>
                <a:latin typeface="メイリオ" pitchFamily="50" charset="-128"/>
                <a:ea typeface="メイリオ" pitchFamily="50" charset="-128"/>
                <a:cs typeface="メイリオ" pitchFamily="50" charset="-128"/>
              </a:rPr>
              <a:t>混ぜる</a:t>
            </a:r>
            <a:r>
              <a:rPr lang="ja-JP" altLang="en-US" sz="4000" dirty="0" err="1" smtClean="0">
                <a:solidFill>
                  <a:srgbClr val="FF0000"/>
                </a:solidFill>
                <a:latin typeface="メイリオ" pitchFamily="50" charset="-128"/>
                <a:ea typeface="メイリオ" pitchFamily="50" charset="-128"/>
                <a:cs typeface="メイリオ" pitchFamily="50" charset="-128"/>
              </a:rPr>
              <a:t>な</a:t>
            </a:r>
            <a:r>
              <a:rPr lang="ja-JP" altLang="en-US" sz="4000" dirty="0" smtClean="0">
                <a:solidFill>
                  <a:srgbClr val="FF0000"/>
                </a:solidFill>
                <a:latin typeface="メイリオ" pitchFamily="50" charset="-128"/>
                <a:ea typeface="メイリオ" pitchFamily="50" charset="-128"/>
                <a:cs typeface="メイリオ" pitchFamily="50" charset="-128"/>
              </a:rPr>
              <a:t>危険</a:t>
            </a:r>
            <a:endParaRPr lang="en-US" altLang="ja-JP" sz="4000" dirty="0" smtClean="0">
              <a:solidFill>
                <a:srgbClr val="FF0000"/>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以上、三つ</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ご静聴ありがとうございました</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pPr algn="ctr">
              <a:buNone/>
            </a:pPr>
            <a:r>
              <a:rPr kumimoji="1" lang="en-US" altLang="ja-JP" sz="6000" dirty="0" smtClean="0">
                <a:latin typeface="メイリオ" pitchFamily="50" charset="-128"/>
                <a:ea typeface="メイリオ" pitchFamily="50" charset="-128"/>
                <a:cs typeface="メイリオ" pitchFamily="50" charset="-128"/>
              </a:rPr>
              <a:t>Q&amp;A</a:t>
            </a:r>
            <a:endParaRPr kumimoji="1" lang="ja-JP" altLang="en-US" sz="60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資料は丸</a:t>
            </a:r>
            <a:r>
              <a:rPr lang="ja-JP" altLang="en-US" sz="4000" dirty="0" err="1" smtClean="0">
                <a:solidFill>
                  <a:schemeClr val="tx1"/>
                </a:solidFill>
                <a:latin typeface="メイリオ" pitchFamily="50" charset="-128"/>
                <a:ea typeface="メイリオ" pitchFamily="50" charset="-128"/>
                <a:cs typeface="メイリオ" pitchFamily="50" charset="-128"/>
              </a:rPr>
              <a:t>っと</a:t>
            </a:r>
            <a:r>
              <a:rPr lang="ja-JP" altLang="en-US" sz="4000" dirty="0" smtClean="0">
                <a:solidFill>
                  <a:schemeClr val="tx1"/>
                </a:solidFill>
                <a:latin typeface="メイリオ" pitchFamily="50" charset="-128"/>
                <a:ea typeface="メイリオ" pitchFamily="50" charset="-128"/>
                <a:cs typeface="メイリオ" pitchFamily="50" charset="-128"/>
              </a:rPr>
              <a:t>全て公開中</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pPr algn="ctr">
              <a:buNone/>
            </a:pPr>
            <a:r>
              <a:rPr lang="ja-JP" altLang="en-US" dirty="0" smtClean="0"/>
              <a:t>今年、スライドを撮影する人多くないですか</a:t>
            </a:r>
            <a:r>
              <a:rPr lang="en-US" altLang="ja-JP" dirty="0" smtClean="0"/>
              <a:t>?</a:t>
            </a:r>
          </a:p>
          <a:p>
            <a:pPr algn="ctr">
              <a:buNone/>
            </a:pPr>
            <a:r>
              <a:rPr lang="ja-JP" altLang="en-US" sz="4000" dirty="0" smtClean="0">
                <a:solidFill>
                  <a:srgbClr val="FF0000"/>
                </a:solidFill>
              </a:rPr>
              <a:t>そんなあなたに</a:t>
            </a:r>
            <a:r>
              <a:rPr lang="en-US" altLang="ja-JP" sz="4000" dirty="0" smtClean="0">
                <a:solidFill>
                  <a:srgbClr val="FF0000"/>
                </a:solidFill>
              </a:rPr>
              <a:t>!!</a:t>
            </a:r>
          </a:p>
          <a:p>
            <a:pPr algn="ctr">
              <a:buNone/>
            </a:pPr>
            <a:endParaRPr lang="en-US" altLang="ja-JP" sz="2000" dirty="0" smtClean="0">
              <a:solidFill>
                <a:srgbClr val="FF0000"/>
              </a:solidFill>
            </a:endParaRPr>
          </a:p>
          <a:p>
            <a:pPr algn="ctr">
              <a:buNone/>
            </a:pPr>
            <a:r>
              <a:rPr lang="en-US" altLang="ja-JP" dirty="0" err="1" smtClean="0"/>
              <a:t>GitHub</a:t>
            </a:r>
            <a:r>
              <a:rPr lang="ja-JP" altLang="en-US" dirty="0" smtClean="0"/>
              <a:t> </a:t>
            </a:r>
            <a:r>
              <a:rPr lang="ja-JP" altLang="en-US" dirty="0" err="1" smtClean="0"/>
              <a:t>にて</a:t>
            </a:r>
            <a:r>
              <a:rPr lang="ja-JP" altLang="en-US" dirty="0" smtClean="0"/>
              <a:t>資料を丸</a:t>
            </a:r>
            <a:r>
              <a:rPr lang="ja-JP" altLang="en-US" dirty="0" err="1" smtClean="0"/>
              <a:t>っと</a:t>
            </a:r>
            <a:r>
              <a:rPr lang="ja-JP" altLang="en-US" dirty="0" smtClean="0"/>
              <a:t>公開中です</a:t>
            </a:r>
            <a:endParaRPr lang="en-US" altLang="ja-JP" dirty="0" smtClean="0"/>
          </a:p>
          <a:p>
            <a:pPr algn="ctr">
              <a:buNone/>
            </a:pPr>
            <a:r>
              <a:rPr lang="en-US" altLang="ja-JP" dirty="0" smtClean="0"/>
              <a:t>https://github.com/JCGS/CEDEC2014</a:t>
            </a: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835939" y="942977"/>
            <a:ext cx="5472122" cy="3594497"/>
          </a:xfrm>
        </p:spPr>
        <p:txBody>
          <a:bodyPr anchor="ctr"/>
          <a:lstStyle/>
          <a:p>
            <a:pPr algn="ctr">
              <a:buNone/>
            </a:pPr>
            <a:r>
              <a:rPr kumimoji="1" lang="ja-JP" altLang="en-US" sz="4800" dirty="0" smtClean="0">
                <a:latin typeface="メイリオ" pitchFamily="50" charset="-128"/>
                <a:ea typeface="メイリオ" pitchFamily="50" charset="-128"/>
                <a:cs typeface="メイリオ" pitchFamily="50" charset="-128"/>
              </a:rPr>
              <a:t>ということで本題</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835939" y="942977"/>
            <a:ext cx="5472122" cy="3594497"/>
          </a:xfrm>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データコンバートあるある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1443030" y="1228729"/>
            <a:ext cx="6257940" cy="1771649"/>
          </a:xfrm>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レンダリング先を指定</a:t>
            </a:r>
            <a:r>
              <a:rPr lang="ja-JP" altLang="en-US" dirty="0" smtClean="0">
                <a:latin typeface="メイリオ" pitchFamily="50" charset="-128"/>
                <a:ea typeface="メイリオ" pitchFamily="50" charset="-128"/>
                <a:cs typeface="メイリオ" pitchFamily="50" charset="-128"/>
              </a:rPr>
              <a:t>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dirty="0">
              <a:latin typeface="メイリオ" pitchFamily="50" charset="-128"/>
              <a:ea typeface="メイリオ" pitchFamily="50" charset="-128"/>
              <a:cs typeface="メイリオ" pitchFamily="50" charset="-128"/>
            </a:endParaRPr>
          </a:p>
        </p:txBody>
      </p:sp>
      <p:sp>
        <p:nvSpPr>
          <p:cNvPr id="7" name="コンテンツ プレースホルダー 2"/>
          <p:cNvSpPr txBox="1">
            <a:spLocks/>
          </p:cNvSpPr>
          <p:nvPr/>
        </p:nvSpPr>
        <p:spPr bwMode="auto">
          <a:xfrm>
            <a:off x="609600" y="3500444"/>
            <a:ext cx="8229600" cy="11894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1" lang="ja-JP" altLang="en-US"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やっていることは同じ</a:t>
            </a:r>
            <a:r>
              <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パスの設定をする</a:t>
            </a:r>
            <a:r>
              <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でも、それぞれ微妙に方法が違う</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sz="3000" dirty="0" smtClean="0">
                <a:latin typeface="メイリオ" pitchFamily="50" charset="-128"/>
                <a:ea typeface="メイリオ" pitchFamily="50" charset="-128"/>
                <a:cs typeface="メイリオ" pitchFamily="50" charset="-128"/>
              </a:rPr>
              <a:t>みんなそれぞれ微妙にやり方が違う</a:t>
            </a:r>
            <a:endParaRPr lang="en-US" altLang="ja-JP" sz="3000" dirty="0" smtClean="0">
              <a:latin typeface="メイリオ" pitchFamily="50" charset="-128"/>
              <a:ea typeface="メイリオ" pitchFamily="50" charset="-128"/>
              <a:cs typeface="メイリオ" pitchFamily="50" charset="-128"/>
            </a:endParaRPr>
          </a:p>
          <a:p>
            <a:r>
              <a:rPr kumimoji="1" lang="ja-JP" altLang="en-US" sz="3000" dirty="0" smtClean="0">
                <a:latin typeface="メイリオ" pitchFamily="50" charset="-128"/>
                <a:ea typeface="メイリオ" pitchFamily="50" charset="-128"/>
                <a:cs typeface="メイリオ" pitchFamily="50" charset="-128"/>
              </a:rPr>
              <a:t>対応する形式が増えるとパターンが増える</a:t>
            </a:r>
            <a:endParaRPr kumimoji="1" lang="en-US" altLang="ja-JP" sz="3000" dirty="0" smtClean="0">
              <a:latin typeface="メイリオ" pitchFamily="50" charset="-128"/>
              <a:ea typeface="メイリオ" pitchFamily="50" charset="-128"/>
              <a:cs typeface="メイリオ" pitchFamily="50" charset="-128"/>
            </a:endParaRPr>
          </a:p>
          <a:p>
            <a:r>
              <a:rPr lang="ja-JP" altLang="en-US" sz="3000" dirty="0" smtClean="0">
                <a:latin typeface="メイリオ" pitchFamily="50" charset="-128"/>
                <a:ea typeface="メイリオ" pitchFamily="50" charset="-128"/>
                <a:cs typeface="メイリオ" pitchFamily="50" charset="-128"/>
              </a:rPr>
              <a:t>複雑な挙動のプラグインとか</a:t>
            </a:r>
            <a:endParaRPr lang="en-US" altLang="ja-JP" sz="3000" dirty="0" smtClean="0">
              <a:latin typeface="メイリオ" pitchFamily="50" charset="-128"/>
              <a:ea typeface="メイリオ" pitchFamily="50" charset="-128"/>
              <a:cs typeface="メイリオ" pitchFamily="50" charset="-128"/>
            </a:endParaRPr>
          </a:p>
          <a:p>
            <a:pPr lvl="1"/>
            <a:r>
              <a:rPr lang="en-US" altLang="ja-JP" dirty="0" err="1" smtClean="0">
                <a:latin typeface="メイリオ" pitchFamily="50" charset="-128"/>
                <a:ea typeface="メイリオ" pitchFamily="50" charset="-128"/>
                <a:cs typeface="メイリオ" pitchFamily="50" charset="-128"/>
              </a:rPr>
              <a:t>FumeFX</a:t>
            </a:r>
            <a:r>
              <a:rPr lang="ja-JP" altLang="en-US" dirty="0" smtClean="0">
                <a:latin typeface="メイリオ" pitchFamily="50" charset="-128"/>
                <a:ea typeface="メイリオ" pitchFamily="50" charset="-128"/>
                <a:cs typeface="メイリオ" pitchFamily="50" charset="-128"/>
              </a:rPr>
              <a:t>なんて、モードが</a:t>
            </a:r>
            <a:r>
              <a:rPr lang="ja-JP" altLang="en-US" dirty="0" err="1" smtClean="0">
                <a:latin typeface="メイリオ" pitchFamily="50" charset="-128"/>
                <a:ea typeface="メイリオ" pitchFamily="50" charset="-128"/>
                <a:cs typeface="メイリオ" pitchFamily="50" charset="-128"/>
              </a:rPr>
              <a:t>あるんですょ</a:t>
            </a:r>
            <a:r>
              <a:rPr lang="en-US" altLang="ja-JP" dirty="0" smtClean="0">
                <a:latin typeface="メイリオ" pitchFamily="50" charset="-128"/>
                <a:ea typeface="メイリオ" pitchFamily="50" charset="-128"/>
                <a:cs typeface="メイリオ" pitchFamily="50" charset="-128"/>
              </a:rPr>
              <a:t>?</a:t>
            </a:r>
            <a:endParaRPr lang="ja-JP" altLang="en-US" dirty="0" smtClean="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2014/09/03</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194769</TotalTime>
  <Words>1710</Words>
  <Application>Microsoft Office PowerPoint</Application>
  <PresentationFormat>画面に合わせる (16:9)</PresentationFormat>
  <Paragraphs>336</Paragraphs>
  <Slides>38</Slides>
  <Notes>0</Notes>
  <HiddenSlides>0</HiddenSlides>
  <MMClips>0</MMClips>
  <ScaleCrop>false</ScaleCrop>
  <HeadingPairs>
    <vt:vector size="4" baseType="variant">
      <vt:variant>
        <vt:lpstr>テーマ</vt:lpstr>
      </vt:variant>
      <vt:variant>
        <vt:i4>2</vt:i4>
      </vt:variant>
      <vt:variant>
        <vt:lpstr>スライド タイトル</vt:lpstr>
      </vt:variant>
      <vt:variant>
        <vt:i4>38</vt:i4>
      </vt:variant>
    </vt:vector>
  </HeadingPairs>
  <TitlesOfParts>
    <vt:vector size="40" baseType="lpstr">
      <vt:lpstr>デザインの設定</vt:lpstr>
      <vt:lpstr>1_デザインの設定</vt:lpstr>
      <vt:lpstr>一度作ったものは二度と作らない。 効率的なプログラミングをおこなうための技術</vt:lpstr>
      <vt:lpstr>会社紹介</vt:lpstr>
      <vt:lpstr>スライド 3</vt:lpstr>
      <vt:lpstr>資料は丸っと全て公開中</vt:lpstr>
      <vt:lpstr>スライド 5</vt:lpstr>
      <vt:lpstr>効率よくコードを書くためのキモ</vt:lpstr>
      <vt:lpstr>効率よくコードを書くためのキモ</vt:lpstr>
      <vt:lpstr>データコンバートあるある</vt:lpstr>
      <vt:lpstr>似たような処理の実装</vt:lpstr>
      <vt:lpstr>コードのカオス化</vt:lpstr>
      <vt:lpstr>どうやって対応する?</vt:lpstr>
      <vt:lpstr>そんなことを言っても。。。</vt:lpstr>
      <vt:lpstr>共通のインターフェースを定義</vt:lpstr>
      <vt:lpstr>共通のインターフェースを定義</vt:lpstr>
      <vt:lpstr>コード例</vt:lpstr>
      <vt:lpstr>コードの品質を維持するために</vt:lpstr>
      <vt:lpstr>効率よくコードを書くためのキモ</vt:lpstr>
      <vt:lpstr>バグが出た時の対応</vt:lpstr>
      <vt:lpstr>デバッガの活用</vt:lpstr>
      <vt:lpstr>WinPDB</vt:lpstr>
      <vt:lpstr>リモートデバッグ</vt:lpstr>
      <vt:lpstr>リモートデバッグの例</vt:lpstr>
      <vt:lpstr>デモ</vt:lpstr>
      <vt:lpstr>効率よくコードを書くためのキモ</vt:lpstr>
      <vt:lpstr>パフォーマンスチェック</vt:lpstr>
      <vt:lpstr>その改変、効果ありますか?</vt:lpstr>
      <vt:lpstr>Python でのプロファイリング</vt:lpstr>
      <vt:lpstr>プロファイリング結果</vt:lpstr>
      <vt:lpstr>プロファイリング結果の分析</vt:lpstr>
      <vt:lpstr>最適化戦略を立てる</vt:lpstr>
      <vt:lpstr>修正前後で比較する</vt:lpstr>
      <vt:lpstr>ボトルネックの傾向</vt:lpstr>
      <vt:lpstr>環境によるボトルネックの変化</vt:lpstr>
      <vt:lpstr>注意</vt:lpstr>
      <vt:lpstr>プロファイラログ確認ツール</vt:lpstr>
      <vt:lpstr>Tips</vt:lpstr>
      <vt:lpstr>以上、三つ</vt:lpstr>
      <vt:lpstr>ご静聴ありがとうございました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7478</cp:revision>
  <dcterms:created xsi:type="dcterms:W3CDTF">2008-10-27T06:26:59Z</dcterms:created>
  <dcterms:modified xsi:type="dcterms:W3CDTF">2014-09-04T01:12:20Z</dcterms:modified>
</cp:coreProperties>
</file>