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rimson Pro Semi Bold" panose="020B0604020202020204" charset="0"/>
      <p:regular r:id="rId12"/>
    </p:embeddedFont>
    <p:embeddedFont>
      <p:font typeface="Heebo" pitchFamily="2" charset="-79"/>
      <p:regular r:id="rId13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14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2117"/>
            <a:ext cx="34613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Presentación Ejecutiva: Fase 1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96971" y="1645934"/>
            <a:ext cx="13042821" cy="857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Implementación de MLOps para la Predicción de Niveles de Obesidad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793790" y="2695456"/>
            <a:ext cx="827924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Fase 1: </a:t>
            </a:r>
            <a:r>
              <a:rPr lang="en-US" sz="3550" dirty="0" err="1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Manipulación</a:t>
            </a: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, </a:t>
            </a:r>
            <a:r>
              <a:rPr lang="en-US" sz="3550" dirty="0" err="1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Preparación</a:t>
            </a: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y </a:t>
            </a:r>
            <a:r>
              <a:rPr lang="en-US" sz="3550" dirty="0" err="1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versionado</a:t>
            </a: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 de Datos</a:t>
            </a:r>
            <a:endParaRPr lang="en-US" sz="3550" dirty="0"/>
          </a:p>
        </p:txBody>
      </p:sp>
      <p:sp>
        <p:nvSpPr>
          <p:cNvPr id="5" name="Text 3"/>
          <p:cNvSpPr/>
          <p:nvPr/>
        </p:nvSpPr>
        <p:spPr>
          <a:xfrm>
            <a:off x="793790" y="3602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Integrantes del Equipo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220647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801410" y="422826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28224" y="437197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Juan Carlos Garcés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37197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A01796283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878586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28224" y="502229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Fernando Salazar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502229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A01796214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5289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567261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Edén Mariscal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67261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A01740849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61792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28224" y="63229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Daniel Olivares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63229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A01796061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8295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1028224" y="69732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Adrián Alejandro Montiel Ramírez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9732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A01229343</a:t>
            </a:r>
            <a:endParaRPr lang="en-US" sz="1750" dirty="0"/>
          </a:p>
        </p:txBody>
      </p:sp>
      <p:pic>
        <p:nvPicPr>
          <p:cNvPr id="1026" name="Picture 2" descr="Tec-de-Monterrey-logo-horizontal-blue - CITRIS and the Banatao Institute">
            <a:extLst>
              <a:ext uri="{FF2B5EF4-FFF2-40B4-BE49-F238E27FC236}">
                <a16:creationId xmlns:a16="http://schemas.microsoft.com/office/drawing/2014/main" id="{B93AAE86-63EE-BDE8-8480-E386C05AD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825" y="367871"/>
            <a:ext cx="4173967" cy="11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380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Contexto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849517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 Obesidad como Problema de Salud Pública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414611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 obesidad es un desafío de salud global y es una de las </a:t>
            </a:r>
            <a:r>
              <a:rPr lang="en-US" sz="1750" b="1" dirty="0">
                <a:solidFill>
                  <a:srgbClr val="2150FE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principales causas de enfermedades crónicas no transmisibles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(OMS, 2023) [Referencia externa requerida por la instrucción].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12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problema se agrava particularmente en la región, donde </a:t>
            </a: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más del 60% de la población adulta en Latinoamérica presenta sobrepeso u obesidad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(Organización Panamericana de la Salud, 2022) [Referencia externa requerida por la instrucción].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563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proyecto utiliza el dataset "Estimation of Obesity Levels Based On Eating Habits and Physical Condition," que incluye datos de individuos de México, Perú y Colombia.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5614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objetivo general es desarrollar un modelo de clasificación que pueda predecir el nivel de obesidad de un individuo a partir de sus hábitos y características físicas.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613" y="718780"/>
            <a:ext cx="4055388" cy="506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Objetivo del Proyecto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709613" y="1529715"/>
            <a:ext cx="13211175" cy="1749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850"/>
              </a:lnSpc>
              <a:buNone/>
            </a:pPr>
            <a:r>
              <a:rPr lang="en-US" sz="5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Construcción de un Modelo Predictivo Trazable</a:t>
            </a:r>
            <a:endParaRPr lang="en-US" sz="5500" dirty="0"/>
          </a:p>
        </p:txBody>
      </p:sp>
      <p:sp>
        <p:nvSpPr>
          <p:cNvPr id="4" name="Shape 2"/>
          <p:cNvSpPr/>
          <p:nvPr/>
        </p:nvSpPr>
        <p:spPr>
          <a:xfrm>
            <a:off x="709613" y="3582829"/>
            <a:ext cx="6504146" cy="1862614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686753" y="3582829"/>
            <a:ext cx="91440" cy="1862614"/>
          </a:xfrm>
          <a:prstGeom prst="roundRect">
            <a:avLst>
              <a:gd name="adj" fmla="val 3326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03816" y="3808452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Objetivo Principal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003816" y="4246840"/>
            <a:ext cx="5984319" cy="972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Predecir el nivel de obesidad (clasificado en siete categorías, como </a:t>
            </a:r>
            <a:r>
              <a:rPr lang="en-US" sz="155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Normal Weight</a:t>
            </a: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, </a:t>
            </a:r>
            <a:r>
              <a:rPr lang="en-US" sz="155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Obesity Type I, II, III</a:t>
            </a: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, etc.) utilizando un modelo de Machine Learning (ML).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7416522" y="3582829"/>
            <a:ext cx="6504265" cy="1862614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7393662" y="3582829"/>
            <a:ext cx="91440" cy="1862614"/>
          </a:xfrm>
          <a:prstGeom prst="roundRect">
            <a:avLst>
              <a:gd name="adj" fmla="val 3326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710726" y="3808452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Propuesta de Valor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710726" y="4246840"/>
            <a:ext cx="5984438" cy="972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Crear un modelo de clasificación que sea útil para sistemas de recomendación, monitoreo de salud preventiva y campañas de concientización.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709613" y="5648206"/>
            <a:ext cx="6504146" cy="1862614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686753" y="5648206"/>
            <a:ext cx="91440" cy="1862614"/>
          </a:xfrm>
          <a:prstGeom prst="roundRect">
            <a:avLst>
              <a:gd name="adj" fmla="val 3326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03816" y="5873829"/>
            <a:ext cx="337220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Enfoque Metodológico (MLOps)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1003816" y="6312218"/>
            <a:ext cx="5984319" cy="972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Aplicar la metodología de MLOps para garantizar la </a:t>
            </a:r>
            <a:r>
              <a:rPr lang="en-US" sz="1550" b="1" dirty="0">
                <a:solidFill>
                  <a:srgbClr val="2150FE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reproducibilidad y la trazabilidad</a:t>
            </a: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de todas las etapas del proceso, desde la manipulación de datos hasta la evaluación del modelo.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7416522" y="5648206"/>
            <a:ext cx="6504265" cy="1862614"/>
          </a:xfrm>
          <a:prstGeom prst="roundRect">
            <a:avLst>
              <a:gd name="adj" fmla="val 5891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393662" y="5648206"/>
            <a:ext cx="91440" cy="1862614"/>
          </a:xfrm>
          <a:prstGeom prst="roundRect">
            <a:avLst>
              <a:gd name="adj" fmla="val 3326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710726" y="5873829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Fase 1 Énfasis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7710726" y="6312218"/>
            <a:ext cx="5984438" cy="972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Documentar los requerimientos (usando ML Canvas) y realizar la manipulación y preparación de datos para asegurar su calidad y fiabilidad.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6081"/>
            <a:ext cx="651700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Actividades por Rol: Data Engineer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046684"/>
            <a:ext cx="13042821" cy="5156835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2054304"/>
            <a:ext cx="130275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8224" y="219801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Versionado de Datos (DVC)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98013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Aplicar DVC (Data Version Control) para registrar las versiones del dataset (crudo y limpio), asegurando la trazabilidad de los datos.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430429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28224" y="357413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Ingesta Inicial de Datos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574137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Importar las librerías necesarias y cargar el </a:t>
            </a:r>
            <a:r>
              <a:rPr lang="en-US" sz="175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dataframe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inicial desde la ruta especificada (obesity\_estimation\_modified.csv).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80655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28224" y="495026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Inspección de Estructura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950262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Inspeccionar la estructura, tipos de datos y dimensiones del dataset (2,153 filas y 18 columnas en el inicio).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819775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8224" y="596348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Gestión de Variables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963483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Configurar y generar listas de variables numéricas, categóricas y la variable objetivo para su uso en las siguientes fases.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7474"/>
            <a:ext cx="644842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Actividades por Rol: Data Scientist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108240"/>
            <a:ext cx="6407944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93790" y="2077760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3657540" y="17680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1938218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2675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Análisis Inicial y EDA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165634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Realizar un Análisis Exploratorio de Datos (EDA) para inspeccionar estadísticas descriptivas, distribuciones y descubrir patrones y relaciones entre variables.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108240"/>
            <a:ext cx="6408063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7428548" y="2077760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10292298" y="17680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1938218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85842" y="2675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Limpieza de Datos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85842" y="3165634"/>
            <a:ext cx="58934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Identificar y manejar valores nulos (hasta 241 nulos en una columna), duplicados (1 fila duplicada) e inconsistencias.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93790" y="5078611"/>
            <a:ext cx="6407944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2"/>
          <p:cNvSpPr/>
          <p:nvPr/>
        </p:nvSpPr>
        <p:spPr>
          <a:xfrm>
            <a:off x="793790" y="5048131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3657540" y="473844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4908590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051084" y="56455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Manejo de Outliers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051084" y="6136005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Detectar y eliminar valores atípicos (outliers) mediante métodos IQR y reglas de negocio, resultando en la eliminación de 168 filas (7.95% del total inicial).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428548" y="5078611"/>
            <a:ext cx="6408063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7"/>
          <p:cNvSpPr/>
          <p:nvPr/>
        </p:nvSpPr>
        <p:spPr>
          <a:xfrm>
            <a:off x="7428548" y="5048131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8"/>
          <p:cNvSpPr/>
          <p:nvPr/>
        </p:nvSpPr>
        <p:spPr>
          <a:xfrm>
            <a:off x="10292298" y="473844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4908590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685842" y="5645587"/>
            <a:ext cx="33398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Ingeniería de Características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7685842" y="6136005"/>
            <a:ext cx="58934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Crear nuevas variables para potenciar la capacidad predictiva, siendo la creación del </a:t>
            </a: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Índice de Masa Corporal (IMC)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un ejemplo clave.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7596" y="776288"/>
            <a:ext cx="6038136" cy="548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Actividades por Rol: ML Engineer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767596" y="1763197"/>
            <a:ext cx="13095208" cy="5690116"/>
          </a:xfrm>
          <a:prstGeom prst="roundRect">
            <a:avLst>
              <a:gd name="adj" fmla="val 57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75216" y="1770817"/>
            <a:ext cx="13079968" cy="13310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94529" y="1910001"/>
            <a:ext cx="6097548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Preprocesamiento Estructurado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38323" y="1910001"/>
            <a:ext cx="6097548" cy="1052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Construir </a:t>
            </a:r>
            <a:r>
              <a:rPr lang="en-US" sz="170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Pipelines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de Scikit-learn para un tratamiento de datos consistente y reproducible, evitando el riesgo de fuga de datos (</a:t>
            </a:r>
            <a:r>
              <a:rPr lang="en-US" sz="170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data leakage</a:t>
            </a: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).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75216" y="3101816"/>
            <a:ext cx="13079968" cy="1681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94529" y="3241000"/>
            <a:ext cx="6097548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Estandarización y Codificación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38323" y="3241000"/>
            <a:ext cx="6097548" cy="1403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Definir el preprocesador para estandarizar variables numéricas (usando StandardScaler e imputación por mediana) y codificar variables categóricas (usando OneHotEncoder e imputación por moda).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75216" y="4783693"/>
            <a:ext cx="13079968" cy="13310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94529" y="4922877"/>
            <a:ext cx="6097548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División de Datos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38323" y="4922877"/>
            <a:ext cx="6097548" cy="1052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Dividir el conjunto de datos final y limpio en conjuntos de entrenamiento y prueba (1,556 para entrenamiento, 390 para prueba).</a:t>
            </a:r>
            <a:endParaRPr lang="en-US" sz="1700" dirty="0"/>
          </a:p>
        </p:txBody>
      </p:sp>
      <p:sp>
        <p:nvSpPr>
          <p:cNvPr id="13" name="Shape 11"/>
          <p:cNvSpPr/>
          <p:nvPr/>
        </p:nvSpPr>
        <p:spPr>
          <a:xfrm>
            <a:off x="775216" y="6114693"/>
            <a:ext cx="13079968" cy="13310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94529" y="6253877"/>
            <a:ext cx="6097548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Modelado y Evaluación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38323" y="6253877"/>
            <a:ext cx="6097548" cy="1052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Seleccionar algoritmos, entrenar los modelos, realizar ajustes de hiperparámetros y evaluar el rendimiento utilizando métricas específicas para el problema de clasificación.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588645"/>
            <a:ext cx="6875383" cy="533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Actividades por Rol: Software Engineer</a:t>
            </a:r>
            <a:endParaRPr lang="en-US" sz="3350" dirty="0"/>
          </a:p>
        </p:txBody>
      </p:sp>
      <p:sp>
        <p:nvSpPr>
          <p:cNvPr id="3" name="Shape 1"/>
          <p:cNvSpPr/>
          <p:nvPr/>
        </p:nvSpPr>
        <p:spPr>
          <a:xfrm>
            <a:off x="747474" y="1549718"/>
            <a:ext cx="6460927" cy="3109674"/>
          </a:xfrm>
          <a:prstGeom prst="roundRect">
            <a:avLst>
              <a:gd name="adj" fmla="val 103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960953" y="1763197"/>
            <a:ext cx="640675" cy="640675"/>
          </a:xfrm>
          <a:prstGeom prst="roundRect">
            <a:avLst>
              <a:gd name="adj" fmla="val 14271020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6" y="1903333"/>
            <a:ext cx="288250" cy="36040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0953" y="2617351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Estructura del Proyecto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960953" y="3079075"/>
            <a:ext cx="6033968" cy="1366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Configurar la estructura de carpetas (e.g., src para el código funcional y data para los artefactos) y gestionar la configuración de rutas (sys.path) para asegurar la localización de módulos.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21880" y="1549718"/>
            <a:ext cx="6461046" cy="3109674"/>
          </a:xfrm>
          <a:prstGeom prst="roundRect">
            <a:avLst>
              <a:gd name="adj" fmla="val 1030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7635359" y="1763197"/>
            <a:ext cx="640675" cy="640675"/>
          </a:xfrm>
          <a:prstGeom prst="roundRect">
            <a:avLst>
              <a:gd name="adj" fmla="val 14271020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72" y="1903333"/>
            <a:ext cx="288250" cy="36040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35359" y="2617351"/>
            <a:ext cx="2906435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Modularización de Código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7635359" y="3079075"/>
            <a:ext cx="6034088" cy="1366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Implementar funciones específicas para tareas clave (e.g., cargar\_dataframe, resumen\_eda, limpiar\_y\_detectar\_atipicos, calcular\_imc, preparar\_datos\_para\_modelado).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747474" y="4872871"/>
            <a:ext cx="6460927" cy="2767965"/>
          </a:xfrm>
          <a:prstGeom prst="roundRect">
            <a:avLst>
              <a:gd name="adj" fmla="val 115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960953" y="5086350"/>
            <a:ext cx="640675" cy="640675"/>
          </a:xfrm>
          <a:prstGeom prst="roundRect">
            <a:avLst>
              <a:gd name="adj" fmla="val 14271020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66" y="5226487"/>
            <a:ext cx="288250" cy="36040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60953" y="5940504"/>
            <a:ext cx="2669619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Guardado de Artefactos</a:t>
            </a:r>
            <a:endParaRPr lang="en-US" sz="2100" dirty="0"/>
          </a:p>
        </p:txBody>
      </p:sp>
      <p:sp>
        <p:nvSpPr>
          <p:cNvPr id="17" name="Text 12"/>
          <p:cNvSpPr/>
          <p:nvPr/>
        </p:nvSpPr>
        <p:spPr>
          <a:xfrm>
            <a:off x="960953" y="6402229"/>
            <a:ext cx="6033968" cy="1025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Desarrollar y ejecutar la lógica para guardar las versiones limpias y preprocesadas de los datos, asegurando que el proceso de guardado sea exitoso y verificable.</a:t>
            </a:r>
            <a:endParaRPr lang="en-US" sz="1650" dirty="0"/>
          </a:p>
        </p:txBody>
      </p:sp>
      <p:sp>
        <p:nvSpPr>
          <p:cNvPr id="18" name="Shape 13"/>
          <p:cNvSpPr/>
          <p:nvPr/>
        </p:nvSpPr>
        <p:spPr>
          <a:xfrm>
            <a:off x="7421880" y="4872871"/>
            <a:ext cx="6461046" cy="2767965"/>
          </a:xfrm>
          <a:prstGeom prst="roundRect">
            <a:avLst>
              <a:gd name="adj" fmla="val 115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7635359" y="5086350"/>
            <a:ext cx="640675" cy="640675"/>
          </a:xfrm>
          <a:prstGeom prst="roundRect">
            <a:avLst>
              <a:gd name="adj" fmla="val 14271020"/>
            </a:avLst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72" y="5226487"/>
            <a:ext cx="288250" cy="36040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35359" y="5940504"/>
            <a:ext cx="3477816" cy="333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Colaboración y Documentación</a:t>
            </a:r>
            <a:endParaRPr lang="en-US" sz="2100" dirty="0"/>
          </a:p>
        </p:txBody>
      </p:sp>
      <p:sp>
        <p:nvSpPr>
          <p:cNvPr id="22" name="Text 16"/>
          <p:cNvSpPr/>
          <p:nvPr/>
        </p:nvSpPr>
        <p:spPr>
          <a:xfrm>
            <a:off x="7635359" y="6402229"/>
            <a:ext cx="6034088" cy="1025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Garantizar la actividad de todos los integrantes en los repositorios de GitHub y documentar las interacciones entre los roles del proceso MLOps.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4951"/>
            <a:ext cx="759416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MLOps: Trazabilidad y Reproducibilidad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1133951" y="2790706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Versionado de Datos (DVC):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Herramienta esencial aplicada para registrar y mantener un historial de las distintas versiones de los conjuntos de datos, lo que es vital para la reproducibilidad de los experimentos.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33951" y="3771662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Pipelines de Preprocesamiento: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El uso de ColumnTransformer y Pipeline de Scikit-learn garantiza que el tratamiento de datos (imputación, escalado, codificación) sea </a:t>
            </a:r>
            <a:r>
              <a:rPr lang="en-US" sz="1750" b="1" dirty="0">
                <a:solidFill>
                  <a:srgbClr val="2150FE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consistente, reproducible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y se ajuste únicamente a los datos de entrenamiento.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33951" y="4752618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Uso de ML Canvas: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Se documentó la propuesta de valor y los requerimientos del proyecto utilizando el </a:t>
            </a:r>
            <a:r>
              <a:rPr lang="en-US" sz="1750" i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framework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ML Canvas para una documentación estratégica y comprensión del problema.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33951" y="5733574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Integración de Código: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La modularización del código fuente en la carpeta src permitió la importación y ejecución exitosa de funciones, haciendo que cada paso de la preparación de datos fuera un proceso definido y repetible.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2535555"/>
            <a:ext cx="30480" cy="4178975"/>
          </a:xfrm>
          <a:prstGeom prst="rect">
            <a:avLst/>
          </a:prstGeom>
          <a:solidFill>
            <a:srgbClr val="2150FE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460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571744"/>
            <a:ext cx="1284910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Aprendizajes, Retos y Recomendaciones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1169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Aprendizajes Clave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698081"/>
            <a:ext cx="397954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La calidad y limpieza de los datos impactan directamente en el rendimiento del modelo.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6084"/>
            <a:ext cx="397954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Estandarizar variables y crear nuevas características (como el IMC) mejora la capacidad predictiva.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396990"/>
            <a:ext cx="397954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 uso de MLOps con DVC y pipelines garantiza reproducibilidad y consistencia.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4357" y="31169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Retos Enfrentados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4357" y="369808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Corrección de tipos de datos incorrectos (e.g., Age, Height, Weight).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4357" y="486608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Inconsistencias en la variable objetivo por diferencias en mayúsculas/minúsculas.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4357" y="603408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Eliminación del 7.95% de las filas por valores nulos y atípicos.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3496" y="3116937"/>
            <a:ext cx="30766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Recomendaciones Futuras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3496" y="369808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Extender la trazabilidad al modelado: versionar métricas y modelos.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3496" y="486608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Preparar la arquitectura para producción y establecer monitoreo de deriva y desempeño.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1086</Words>
  <Application>Microsoft Office PowerPoint</Application>
  <PresentationFormat>Custom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Crimson Pro Semi Bold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Olivares</dc:creator>
  <cp:lastModifiedBy>Daniel Olivares</cp:lastModifiedBy>
  <cp:revision>3</cp:revision>
  <dcterms:created xsi:type="dcterms:W3CDTF">2025-10-11T18:39:01Z</dcterms:created>
  <dcterms:modified xsi:type="dcterms:W3CDTF">2025-10-12T23:23:04Z</dcterms:modified>
</cp:coreProperties>
</file>