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3" r:id="rId8"/>
    <p:sldId id="260" r:id="rId9"/>
    <p:sldId id="266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8"/>
    <p:restoredTop sz="96327"/>
  </p:normalViewPr>
  <p:slideViewPr>
    <p:cSldViewPr snapToGrid="0">
      <p:cViewPr varScale="1">
        <p:scale>
          <a:sx n="141" d="100"/>
          <a:sy n="141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F5879-71B5-D3A8-2190-CA534FF13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/>
              <a:t>CVLab</a:t>
            </a:r>
            <a:r>
              <a:rPr lang="fr-FR" b="1" dirty="0"/>
              <a:t> </a:t>
            </a:r>
            <a:r>
              <a:rPr lang="fr-FR" b="1" dirty="0" err="1"/>
              <a:t>unseen</a:t>
            </a:r>
            <a:r>
              <a:rPr lang="fr-FR" b="1" dirty="0"/>
              <a:t> </a:t>
            </a:r>
            <a:r>
              <a:rPr lang="fr-FR" b="1" dirty="0" err="1"/>
              <a:t>spacescraft</a:t>
            </a:r>
            <a:r>
              <a:rPr lang="fr-FR" b="1" dirty="0"/>
              <a:t> pose estimation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210EB4-E64B-76AE-DC27-9068B1A63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601818"/>
            <a:ext cx="8676222" cy="1905000"/>
          </a:xfrm>
        </p:spPr>
        <p:txBody>
          <a:bodyPr/>
          <a:lstStyle/>
          <a:p>
            <a:r>
              <a:rPr lang="fr-FR" dirty="0"/>
              <a:t>Papers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</p:spTree>
    <p:extLst>
      <p:ext uri="{BB962C8B-B14F-4D97-AF65-F5344CB8AC3E}">
        <p14:creationId xmlns:p14="http://schemas.microsoft.com/office/powerpoint/2010/main" val="265910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EBDEA1E-9A5D-6600-80A5-A1B81B33D555}"/>
              </a:ext>
            </a:extLst>
          </p:cNvPr>
          <p:cNvSpPr txBox="1"/>
          <p:nvPr/>
        </p:nvSpPr>
        <p:spPr>
          <a:xfrm>
            <a:off x="1024516" y="635726"/>
            <a:ext cx="99569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Relevant </a:t>
            </a:r>
            <a:r>
              <a:rPr lang="fr-FR" sz="2400" dirty="0" err="1"/>
              <a:t>since</a:t>
            </a:r>
            <a:r>
              <a:rPr lang="fr-FR" sz="2400" dirty="0"/>
              <a:t> </a:t>
            </a:r>
            <a:r>
              <a:rPr lang="fr-FR" sz="2400" dirty="0" err="1"/>
              <a:t>space</a:t>
            </a:r>
            <a:r>
              <a:rPr lang="fr-FR" sz="2400" dirty="0"/>
              <a:t> </a:t>
            </a:r>
            <a:r>
              <a:rPr lang="fr-FR" sz="2400" dirty="0" err="1"/>
              <a:t>context</a:t>
            </a:r>
            <a:r>
              <a:rPr lang="fr-FR" sz="2400" dirty="0"/>
              <a:t> </a:t>
            </a:r>
            <a:r>
              <a:rPr lang="fr-FR" sz="2400" dirty="0" err="1"/>
              <a:t>means</a:t>
            </a:r>
            <a:r>
              <a:rPr lang="fr-FR" sz="2400" dirty="0"/>
              <a:t> </a:t>
            </a:r>
            <a:r>
              <a:rPr lang="fr-FR" sz="2400" dirty="0" err="1"/>
              <a:t>scale</a:t>
            </a:r>
            <a:r>
              <a:rPr lang="fr-FR" sz="2400" dirty="0"/>
              <a:t> variations, </a:t>
            </a:r>
            <a:r>
              <a:rPr lang="fr-FR" sz="2400" dirty="0" err="1"/>
              <a:t>complicated</a:t>
            </a:r>
            <a:r>
              <a:rPr lang="fr-FR" sz="2400" dirty="0"/>
              <a:t> light conditions, no </a:t>
            </a:r>
            <a:r>
              <a:rPr lang="fr-FR" sz="2400" dirty="0" err="1"/>
              <a:t>atmospheric</a:t>
            </a:r>
            <a:r>
              <a:rPr lang="fr-FR" sz="2400" dirty="0"/>
              <a:t> </a:t>
            </a:r>
            <a:r>
              <a:rPr lang="fr-FR" sz="2400" dirty="0" err="1"/>
              <a:t>scattering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Need:</a:t>
            </a:r>
          </a:p>
          <a:p>
            <a:r>
              <a:rPr lang="fr-FR" sz="2400" dirty="0"/>
              <a:t>	- Small </a:t>
            </a:r>
            <a:r>
              <a:rPr lang="fr-FR" sz="2400" dirty="0" err="1"/>
              <a:t>amounts</a:t>
            </a:r>
            <a:r>
              <a:rPr lang="fr-FR" sz="2400" dirty="0"/>
              <a:t> of </a:t>
            </a:r>
            <a:r>
              <a:rPr lang="fr-FR" sz="2400" dirty="0" err="1"/>
              <a:t>annotated</a:t>
            </a:r>
            <a:r>
              <a:rPr lang="fr-FR" sz="2400" dirty="0"/>
              <a:t> real data </a:t>
            </a:r>
          </a:p>
          <a:p>
            <a:r>
              <a:rPr lang="fr-FR" sz="2400" dirty="0" err="1"/>
              <a:t>Counterpart</a:t>
            </a:r>
            <a:r>
              <a:rPr lang="fr-FR" sz="2400" dirty="0"/>
              <a:t>:</a:t>
            </a:r>
          </a:p>
          <a:p>
            <a:r>
              <a:rPr lang="fr-FR" sz="2400" dirty="0"/>
              <a:t>	- </a:t>
            </a:r>
            <a:r>
              <a:rPr lang="fr-FR" sz="2400" dirty="0" err="1"/>
              <a:t>Objects</a:t>
            </a:r>
            <a:r>
              <a:rPr lang="fr-FR" sz="2400" dirty="0"/>
              <a:t> 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known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The </a:t>
            </a:r>
            <a:r>
              <a:rPr lang="fr-FR" sz="2400" dirty="0" err="1"/>
              <a:t>deep</a:t>
            </a:r>
            <a:r>
              <a:rPr lang="fr-FR" sz="2400" dirty="0"/>
              <a:t> network </a:t>
            </a:r>
            <a:r>
              <a:rPr lang="fr-FR" sz="2400" dirty="0" err="1"/>
              <a:t>regresses</a:t>
            </a:r>
            <a:r>
              <a:rPr lang="fr-FR" sz="2400" dirty="0"/>
              <a:t> the 2D projections to </a:t>
            </a:r>
            <a:r>
              <a:rPr lang="fr-FR" sz="2400" dirty="0" err="1"/>
              <a:t>predifined</a:t>
            </a:r>
            <a:r>
              <a:rPr lang="fr-FR" sz="2400" dirty="0"/>
              <a:t> 3D points.</a:t>
            </a:r>
          </a:p>
          <a:p>
            <a:r>
              <a:rPr lang="fr-FR" sz="2400" dirty="0"/>
              <a:t>Architecture relies on </a:t>
            </a:r>
            <a:r>
              <a:rPr lang="fr-FR" sz="2400" dirty="0" err="1"/>
              <a:t>Feature</a:t>
            </a:r>
            <a:r>
              <a:rPr lang="fr-FR" sz="2400" dirty="0"/>
              <a:t> </a:t>
            </a:r>
            <a:r>
              <a:rPr lang="fr-FR" sz="2400" dirty="0" err="1"/>
              <a:t>Pyramid</a:t>
            </a:r>
            <a:r>
              <a:rPr lang="fr-FR" sz="2400" dirty="0"/>
              <a:t> Network (FPN), </a:t>
            </a:r>
            <a:r>
              <a:rPr lang="fr-FR" sz="2400" dirty="0" err="1"/>
              <a:t>performs</a:t>
            </a:r>
            <a:r>
              <a:rPr lang="fr-FR" sz="2400" dirty="0"/>
              <a:t> the </a:t>
            </a:r>
            <a:r>
              <a:rPr lang="fr-FR" sz="2400" dirty="0" err="1"/>
              <a:t>regression</a:t>
            </a:r>
            <a:r>
              <a:rPr lang="fr-FR" sz="2400" dirty="0"/>
              <a:t> at multiple </a:t>
            </a:r>
            <a:r>
              <a:rPr lang="fr-FR" sz="2400" dirty="0" err="1"/>
              <a:t>scales</a:t>
            </a:r>
            <a:r>
              <a:rPr lang="fr-FR" sz="2400" dirty="0"/>
              <a:t>, and fuse the </a:t>
            </a:r>
            <a:r>
              <a:rPr lang="fr-FR" sz="2400" dirty="0" err="1"/>
              <a:t>resulting</a:t>
            </a:r>
            <a:r>
              <a:rPr lang="fr-FR" sz="2400" dirty="0"/>
              <a:t> multiple </a:t>
            </a:r>
            <a:r>
              <a:rPr lang="fr-FR" sz="2400" dirty="0" err="1"/>
              <a:t>estimate</a:t>
            </a:r>
            <a:r>
              <a:rPr lang="fr-FR" sz="2400" dirty="0"/>
              <a:t> in a </a:t>
            </a:r>
            <a:r>
              <a:rPr lang="fr-FR" sz="2400" dirty="0" err="1"/>
              <a:t>robust</a:t>
            </a:r>
            <a:r>
              <a:rPr lang="fr-FR" sz="2400" dirty="0"/>
              <a:t> pose </a:t>
            </a:r>
            <a:r>
              <a:rPr lang="fr-FR" sz="2400" dirty="0" err="1"/>
              <a:t>prediction</a:t>
            </a:r>
            <a:r>
              <a:rPr lang="fr-FR" sz="2400" dirty="0"/>
              <a:t>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1786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  <p:pic>
        <p:nvPicPr>
          <p:cNvPr id="3" name="Image 2" descr="Une image contenant texte, capture d’écran, journal, Publication&#10;&#10;Description générée automatiquement">
            <a:extLst>
              <a:ext uri="{FF2B5EF4-FFF2-40B4-BE49-F238E27FC236}">
                <a16:creationId xmlns:a16="http://schemas.microsoft.com/office/drawing/2014/main" id="{E6F8C271-F6EC-43AB-1CC3-8EE0B532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97775"/>
            <a:ext cx="7772400" cy="52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3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  <p:pic>
        <p:nvPicPr>
          <p:cNvPr id="4" name="Image 3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6D2B3BAD-C216-83FD-750D-16D32C0E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7" y="959834"/>
            <a:ext cx="10876006" cy="49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5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  <p:pic>
        <p:nvPicPr>
          <p:cNvPr id="11" name="Image 10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C32A1958-2AF2-1BEA-A85F-4FC14D6B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72" y="951923"/>
            <a:ext cx="9886455" cy="42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  <p:pic>
        <p:nvPicPr>
          <p:cNvPr id="5" name="Image 4" descr="Une image contenant texte, diagramme, Plan, carte&#10;&#10;Description générée automatiquement">
            <a:extLst>
              <a:ext uri="{FF2B5EF4-FFF2-40B4-BE49-F238E27FC236}">
                <a16:creationId xmlns:a16="http://schemas.microsoft.com/office/drawing/2014/main" id="{74FD6992-658A-514B-8905-7924BCA7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5" y="441973"/>
            <a:ext cx="10724949" cy="562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8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B87701-E710-B7D7-29E3-FE95766AE049}"/>
              </a:ext>
            </a:extLst>
          </p:cNvPr>
          <p:cNvSpPr txBox="1"/>
          <p:nvPr/>
        </p:nvSpPr>
        <p:spPr>
          <a:xfrm>
            <a:off x="993437" y="612844"/>
            <a:ext cx="99569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Need: </a:t>
            </a:r>
          </a:p>
          <a:p>
            <a:r>
              <a:rPr lang="fr-FR" sz="2400" dirty="0"/>
              <a:t>	- </a:t>
            </a:r>
            <a:r>
              <a:rPr lang="fr-FR" sz="2400" dirty="0" err="1"/>
              <a:t>Monocular</a:t>
            </a:r>
            <a:r>
              <a:rPr lang="fr-FR" sz="2400" dirty="0"/>
              <a:t> RGBD </a:t>
            </a:r>
            <a:r>
              <a:rPr lang="fr-FR" sz="2400" dirty="0" err="1"/>
              <a:t>video</a:t>
            </a:r>
            <a:r>
              <a:rPr lang="fr-FR" sz="2400" dirty="0"/>
              <a:t> </a:t>
            </a:r>
            <a:r>
              <a:rPr lang="fr-FR" sz="2400" dirty="0" err="1"/>
              <a:t>sequence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endParaRPr lang="fr-FR" sz="2400" dirty="0"/>
          </a:p>
          <a:p>
            <a:r>
              <a:rPr lang="fr-FR" sz="2400" dirty="0"/>
              <a:t>	- </a:t>
            </a:r>
            <a:r>
              <a:rPr lang="fr-FR" sz="2400" dirty="0" err="1"/>
              <a:t>Requires</a:t>
            </a:r>
            <a:r>
              <a:rPr lang="fr-FR" sz="2400" dirty="0"/>
              <a:t> a segmentation </a:t>
            </a:r>
            <a:r>
              <a:rPr lang="fr-FR" sz="2400" dirty="0" err="1"/>
              <a:t>mask</a:t>
            </a:r>
            <a:r>
              <a:rPr lang="fr-FR" sz="2400" dirty="0"/>
              <a:t> of the </a:t>
            </a:r>
            <a:r>
              <a:rPr lang="fr-FR" sz="2400" dirty="0" err="1"/>
              <a:t>object</a:t>
            </a:r>
            <a:r>
              <a:rPr lang="fr-FR" sz="2400" dirty="0"/>
              <a:t> of </a:t>
            </a:r>
            <a:r>
              <a:rPr lang="fr-FR" sz="2400" dirty="0" err="1"/>
              <a:t>interest</a:t>
            </a:r>
            <a:r>
              <a:rPr lang="fr-FR" sz="2400" dirty="0"/>
              <a:t> in the first frame </a:t>
            </a:r>
            <a:r>
              <a:rPr lang="fr-FR" sz="2400" dirty="0" err="1"/>
              <a:t>only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No </a:t>
            </a:r>
            <a:r>
              <a:rPr lang="fr-FR" sz="2400" dirty="0" err="1"/>
              <a:t>need</a:t>
            </a:r>
            <a:r>
              <a:rPr lang="fr-FR" sz="2400" dirty="0"/>
              <a:t> to train on the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object</a:t>
            </a:r>
            <a:r>
              <a:rPr lang="fr-FR" sz="2400" dirty="0"/>
              <a:t> </a:t>
            </a:r>
            <a:r>
              <a:rPr lang="fr-FR" sz="2400" dirty="0" err="1"/>
              <a:t>category</a:t>
            </a:r>
            <a:r>
              <a:rPr lang="fr-FR" sz="2400" dirty="0"/>
              <a:t> </a:t>
            </a:r>
            <a:r>
              <a:rPr lang="fr-FR" sz="2400" dirty="0" err="1"/>
              <a:t>beforehand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- Tracks the 6-DoF pose of the </a:t>
            </a:r>
            <a:r>
              <a:rPr lang="fr-FR" sz="2400" dirty="0" err="1"/>
              <a:t>object</a:t>
            </a:r>
            <a:r>
              <a:rPr lang="fr-FR" sz="2400" dirty="0"/>
              <a:t> </a:t>
            </a:r>
            <a:r>
              <a:rPr lang="fr-FR" sz="2400" dirty="0" err="1"/>
              <a:t>through</a:t>
            </a:r>
            <a:r>
              <a:rPr lang="fr-FR" sz="2400" dirty="0"/>
              <a:t> </a:t>
            </a:r>
            <a:r>
              <a:rPr lang="fr-FR" sz="2400" dirty="0" err="1"/>
              <a:t>subsequent</a:t>
            </a:r>
            <a:r>
              <a:rPr lang="fr-FR" sz="2400" dirty="0"/>
              <a:t> frames</a:t>
            </a:r>
          </a:p>
          <a:p>
            <a:endParaRPr lang="fr-FR" sz="2400" dirty="0"/>
          </a:p>
          <a:p>
            <a:r>
              <a:rPr lang="fr-FR" sz="2400" dirty="0"/>
              <a:t>- </a:t>
            </a:r>
            <a:r>
              <a:rPr lang="fr-FR" sz="2400" dirty="0" err="1"/>
              <a:t>Reconstructs</a:t>
            </a:r>
            <a:r>
              <a:rPr lang="fr-FR" sz="2400" dirty="0"/>
              <a:t> a </a:t>
            </a:r>
            <a:r>
              <a:rPr lang="fr-FR" sz="2400" dirty="0" err="1"/>
              <a:t>textured</a:t>
            </a:r>
            <a:r>
              <a:rPr lang="fr-FR" sz="2400" dirty="0"/>
              <a:t> 3D model of the </a:t>
            </a:r>
            <a:r>
              <a:rPr lang="fr-FR" sz="2400" dirty="0" err="1"/>
              <a:t>unseen</a:t>
            </a:r>
            <a:r>
              <a:rPr lang="fr-FR" sz="2400" dirty="0"/>
              <a:t> </a:t>
            </a:r>
            <a:r>
              <a:rPr lang="fr-FR" sz="2400" dirty="0" err="1"/>
              <a:t>object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Architecture relies on graph </a:t>
            </a:r>
            <a:r>
              <a:rPr lang="fr-FR" sz="2400" dirty="0" err="1"/>
              <a:t>optimization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1250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579D0737-7286-BA63-DAC7-A8B53755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72787"/>
            <a:ext cx="7772400" cy="57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8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  <p:pic>
        <p:nvPicPr>
          <p:cNvPr id="3" name="Image 2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62EDAD4B-B9DE-F7F2-4573-486A6AF9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25" y="827314"/>
            <a:ext cx="11550749" cy="47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3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7F12AD-422D-E714-C7E5-1375DB3FEAE0}"/>
              </a:ext>
            </a:extLst>
          </p:cNvPr>
          <p:cNvSpPr txBox="1"/>
          <p:nvPr/>
        </p:nvSpPr>
        <p:spPr>
          <a:xfrm>
            <a:off x="1024516" y="635726"/>
            <a:ext cx="99569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Need: </a:t>
            </a:r>
          </a:p>
          <a:p>
            <a:r>
              <a:rPr lang="fr-FR" sz="2400" dirty="0"/>
              <a:t>	- CAD-</a:t>
            </a:r>
            <a:r>
              <a:rPr lang="fr-FR" sz="2400" dirty="0" err="1"/>
              <a:t>generated</a:t>
            </a:r>
            <a:r>
              <a:rPr lang="fr-FR" sz="2400" dirty="0"/>
              <a:t> 3D </a:t>
            </a:r>
            <a:r>
              <a:rPr lang="fr-FR" sz="2400" dirty="0" err="1"/>
              <a:t>models</a:t>
            </a:r>
            <a:r>
              <a:rPr lang="fr-FR" sz="2400" dirty="0"/>
              <a:t> (</a:t>
            </a:r>
            <a:r>
              <a:rPr lang="fr-FR" sz="2400" dirty="0" err="1"/>
              <a:t>template-based</a:t>
            </a:r>
            <a:r>
              <a:rPr lang="fr-FR" sz="2400" dirty="0"/>
              <a:t> </a:t>
            </a:r>
            <a:r>
              <a:rPr lang="fr-FR" sz="2400" dirty="0" err="1"/>
              <a:t>approach</a:t>
            </a:r>
            <a:r>
              <a:rPr lang="fr-FR" sz="2400" dirty="0"/>
              <a:t>)</a:t>
            </a:r>
          </a:p>
          <a:p>
            <a:r>
              <a:rPr lang="fr-FR" sz="2400" dirty="0"/>
              <a:t>	- Real images for training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- Can </a:t>
            </a:r>
            <a:r>
              <a:rPr lang="fr-FR" sz="2400" dirty="0" err="1"/>
              <a:t>recognize</a:t>
            </a:r>
            <a:r>
              <a:rPr lang="fr-FR" sz="2400" dirty="0"/>
              <a:t> new </a:t>
            </a:r>
            <a:r>
              <a:rPr lang="fr-FR" sz="2400" dirty="0" err="1"/>
              <a:t>objects</a:t>
            </a:r>
            <a:r>
              <a:rPr lang="fr-FR" sz="2400" dirty="0"/>
              <a:t> 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Estimate</a:t>
            </a:r>
            <a:r>
              <a:rPr lang="fr-FR" sz="2400" dirty="0"/>
              <a:t> 3D pose in RGB images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Architecture relies on </a:t>
            </a:r>
            <a:r>
              <a:rPr lang="fr-FR" sz="2400" dirty="0" err="1"/>
              <a:t>constrative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 (</a:t>
            </a:r>
            <a:r>
              <a:rPr lang="fr-FR" sz="2400" dirty="0" err="1"/>
              <a:t>learn</a:t>
            </a:r>
            <a:r>
              <a:rPr lang="fr-FR" sz="2400" dirty="0"/>
              <a:t> an </a:t>
            </a:r>
            <a:r>
              <a:rPr lang="fr-FR" sz="2400" dirty="0" err="1"/>
              <a:t>embedding</a:t>
            </a:r>
            <a:r>
              <a:rPr lang="fr-FR" sz="2400" dirty="0"/>
              <a:t> </a:t>
            </a:r>
            <a:r>
              <a:rPr lang="fr-FR" sz="2400" dirty="0" err="1"/>
              <a:t>space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similar</a:t>
            </a:r>
            <a:r>
              <a:rPr lang="fr-FR" sz="2400" dirty="0"/>
              <a:t> images are close to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other</a:t>
            </a:r>
            <a:r>
              <a:rPr lang="fr-FR" sz="2400" dirty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2621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  <p:pic>
        <p:nvPicPr>
          <p:cNvPr id="3" name="Image 2" descr="Une image contenant texte, capture d’écran, lettre&#10;&#10;Description générée automatiquement">
            <a:extLst>
              <a:ext uri="{FF2B5EF4-FFF2-40B4-BE49-F238E27FC236}">
                <a16:creationId xmlns:a16="http://schemas.microsoft.com/office/drawing/2014/main" id="{17D278A2-8CBD-D3D6-CD0E-B07A1F1E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3300"/>
            <a:ext cx="7772400" cy="441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4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0E7F42C-3880-91F3-B9A0-8F87B984E54A}"/>
              </a:ext>
            </a:extLst>
          </p:cNvPr>
          <p:cNvSpPr txBox="1"/>
          <p:nvPr/>
        </p:nvSpPr>
        <p:spPr>
          <a:xfrm>
            <a:off x="9477230" y="632215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28th </a:t>
            </a:r>
            <a:r>
              <a:rPr lang="fr-FR" dirty="0" err="1"/>
              <a:t>September</a:t>
            </a:r>
            <a:r>
              <a:rPr lang="fr-FR" dirty="0"/>
              <a:t> 2023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5A817-948C-1700-C253-505D6806CD6D}"/>
              </a:ext>
            </a:extLst>
          </p:cNvPr>
          <p:cNvSpPr txBox="1"/>
          <p:nvPr/>
        </p:nvSpPr>
        <p:spPr>
          <a:xfrm>
            <a:off x="354259" y="6322152"/>
            <a:ext cx="6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EPFL</a:t>
            </a:r>
          </a:p>
        </p:txBody>
      </p:sp>
      <p:pic>
        <p:nvPicPr>
          <p:cNvPr id="4" name="Image 3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7B85793A-AE16-64C3-8231-D8A20923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32" y="728600"/>
            <a:ext cx="9184136" cy="5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8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102</TotalTime>
  <Words>237</Words>
  <Application>Microsoft Macintosh PowerPoint</Application>
  <PresentationFormat>Grand écran</PresentationFormat>
  <Paragraphs>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Maillage</vt:lpstr>
      <vt:lpstr>CVLab unseen spacescraft pose estimation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CVLab unseen spacescraft pose estimation</dc:title>
  <dc:creator>Jérémy Chaverot</dc:creator>
  <cp:lastModifiedBy>Jérémy Chaverot</cp:lastModifiedBy>
  <cp:revision>2</cp:revision>
  <dcterms:created xsi:type="dcterms:W3CDTF">2023-09-28T05:14:54Z</dcterms:created>
  <dcterms:modified xsi:type="dcterms:W3CDTF">2023-09-28T06:59:36Z</dcterms:modified>
</cp:coreProperties>
</file>