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7" r:id="rId9"/>
    <p:sldId id="261" r:id="rId10"/>
    <p:sldId id="268" r:id="rId11"/>
    <p:sldId id="262" r:id="rId12"/>
  </p:sldIdLst>
  <p:sldSz cx="9144000" cy="5143500" type="screen16x9"/>
  <p:notesSz cx="6858000" cy="9144000"/>
  <p:embeddedFontLst>
    <p:embeddedFont>
      <p:font typeface="Libre Franklin" pitchFamily="2" charset="77"/>
      <p:regular r:id="rId14"/>
      <p:bold r:id="rId15"/>
      <p:italic r:id="rId16"/>
      <p:boldItalic r:id="rId17"/>
    </p:embeddedFont>
    <p:embeddedFont>
      <p:font typeface="Libre Franklin Medium" panose="020F0502020204030204" pitchFamily="34" charset="0"/>
      <p:regular r:id="rId18"/>
      <p:bold r:id="rId19"/>
      <p:italic r:id="rId20"/>
      <p:boldItalic r:id="rId21"/>
    </p:embeddedFont>
    <p:embeddedFont>
      <p:font typeface="Lucida Sans" panose="020B0602030504020204" pitchFamily="34" charset="77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jhgS37igSN49LgVE4JAvrMNZCF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685"/>
  </p:normalViewPr>
  <p:slideViewPr>
    <p:cSldViewPr snapToGrid="0">
      <p:cViewPr>
        <p:scale>
          <a:sx n="190" d="100"/>
          <a:sy n="190" d="100"/>
        </p:scale>
        <p:origin x="128" y="-1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39bfdd99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1138" y="619125"/>
            <a:ext cx="6435725" cy="3621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g339bfdd99ff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1" name="Google Shape;181;g339bfdd99ff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1</a:t>
            </a:fld>
            <a:endParaRPr/>
          </a:p>
        </p:txBody>
      </p:sp>
      <p:sp>
        <p:nvSpPr>
          <p:cNvPr id="182" name="Google Shape;182;g339bfdd99ff_0_0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12.04.22</a:t>
            </a:r>
            <a:endParaRPr/>
          </a:p>
        </p:txBody>
      </p:sp>
      <p:sp>
        <p:nvSpPr>
          <p:cNvPr id="183" name="Google Shape;183;g339bfdd99ff_0_0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Speaker</a:t>
            </a:r>
            <a:endParaRPr/>
          </a:p>
        </p:txBody>
      </p:sp>
      <p:sp>
        <p:nvSpPr>
          <p:cNvPr id="184" name="Google Shape;184;g339bfdd99ff_0_0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NAME EVENT / NAME PRESENTATION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>
          <a:extLst>
            <a:ext uri="{FF2B5EF4-FFF2-40B4-BE49-F238E27FC236}">
              <a16:creationId xmlns:a16="http://schemas.microsoft.com/office/drawing/2014/main" id="{8BB019BC-0C37-67D3-7DC5-444955DC8B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39bfdd99ff_0_43:notes">
            <a:extLst>
              <a:ext uri="{FF2B5EF4-FFF2-40B4-BE49-F238E27FC236}">
                <a16:creationId xmlns:a16="http://schemas.microsoft.com/office/drawing/2014/main" id="{324E89AE-DF21-7C81-93DB-E9573391F3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8" name="Google Shape;228;g339bfdd99ff_0_43:notes">
            <a:extLst>
              <a:ext uri="{FF2B5EF4-FFF2-40B4-BE49-F238E27FC236}">
                <a16:creationId xmlns:a16="http://schemas.microsoft.com/office/drawing/2014/main" id="{7292A47B-5AA1-3EEB-6CF5-EDEB97405A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5275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39bfdd99f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1138" y="592138"/>
            <a:ext cx="6435725" cy="36210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g339bfdd99ff_0_51:notes"/>
          <p:cNvSpPr txBox="1">
            <a:spLocks noGrp="1"/>
          </p:cNvSpPr>
          <p:nvPr>
            <p:ph type="body" idx="1"/>
          </p:nvPr>
        </p:nvSpPr>
        <p:spPr>
          <a:xfrm>
            <a:off x="210518" y="4587875"/>
            <a:ext cx="6437100" cy="4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g339bfdd99ff_0_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11</a:t>
            </a:fld>
            <a:endParaRPr/>
          </a:p>
        </p:txBody>
      </p:sp>
      <p:sp>
        <p:nvSpPr>
          <p:cNvPr id="239" name="Google Shape;239;g339bfdd99ff_0_51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12.04.22</a:t>
            </a:r>
            <a:endParaRPr/>
          </a:p>
        </p:txBody>
      </p:sp>
      <p:sp>
        <p:nvSpPr>
          <p:cNvPr id="240" name="Google Shape;240;g339bfdd99ff_0_5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Speaker</a:t>
            </a:r>
            <a:endParaRPr/>
          </a:p>
        </p:txBody>
      </p:sp>
      <p:sp>
        <p:nvSpPr>
          <p:cNvPr id="241" name="Google Shape;241;g339bfdd99ff_0_51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NAME EVENT / NAME PRESENTATION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39bfdd99ff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3" name="Google Shape;193;g339bfdd99f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39bfdd99ff_0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>
              <a:lnSpc>
                <a:spcPts val="3000"/>
              </a:lnSpc>
              <a:buNone/>
            </a:pPr>
            <a:endParaRPr dirty="0"/>
          </a:p>
        </p:txBody>
      </p:sp>
      <p:sp>
        <p:nvSpPr>
          <p:cNvPr id="202" name="Google Shape;202;g339bfdd99f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>
          <a:extLst>
            <a:ext uri="{FF2B5EF4-FFF2-40B4-BE49-F238E27FC236}">
              <a16:creationId xmlns:a16="http://schemas.microsoft.com/office/drawing/2014/main" id="{F13A586B-6BB5-0A72-E31D-973F0D1F8C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39bfdd99ff_0_20:notes">
            <a:extLst>
              <a:ext uri="{FF2B5EF4-FFF2-40B4-BE49-F238E27FC236}">
                <a16:creationId xmlns:a16="http://schemas.microsoft.com/office/drawing/2014/main" id="{0E536123-1426-D462-822A-BB34EA5B45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>
              <a:lnSpc>
                <a:spcPts val="3000"/>
              </a:lnSpc>
              <a:buNone/>
            </a:pPr>
            <a:endParaRPr dirty="0"/>
          </a:p>
        </p:txBody>
      </p:sp>
      <p:sp>
        <p:nvSpPr>
          <p:cNvPr id="202" name="Google Shape;202;g339bfdd99ff_0_20:notes">
            <a:extLst>
              <a:ext uri="{FF2B5EF4-FFF2-40B4-BE49-F238E27FC236}">
                <a16:creationId xmlns:a16="http://schemas.microsoft.com/office/drawing/2014/main" id="{AD0DFD0E-36FE-5AD2-07E8-2BCE0AEC36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5108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>
          <a:extLst>
            <a:ext uri="{FF2B5EF4-FFF2-40B4-BE49-F238E27FC236}">
              <a16:creationId xmlns:a16="http://schemas.microsoft.com/office/drawing/2014/main" id="{8763775D-E89C-14BC-4576-84B61A7D94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39bfdd99ff_0_28:notes">
            <a:extLst>
              <a:ext uri="{FF2B5EF4-FFF2-40B4-BE49-F238E27FC236}">
                <a16:creationId xmlns:a16="http://schemas.microsoft.com/office/drawing/2014/main" id="{BE4265F6-4B86-1638-09AD-2FA5792EF6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1" name="Google Shape;211;g339bfdd99ff_0_28:notes">
            <a:extLst>
              <a:ext uri="{FF2B5EF4-FFF2-40B4-BE49-F238E27FC236}">
                <a16:creationId xmlns:a16="http://schemas.microsoft.com/office/drawing/2014/main" id="{9A632B62-69FF-736F-2DC1-1B884F6E76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6264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>
          <a:extLst>
            <a:ext uri="{FF2B5EF4-FFF2-40B4-BE49-F238E27FC236}">
              <a16:creationId xmlns:a16="http://schemas.microsoft.com/office/drawing/2014/main" id="{9B6F975D-E83C-BA18-8FCE-3416E574F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39bfdd99ff_0_36:notes">
            <a:extLst>
              <a:ext uri="{FF2B5EF4-FFF2-40B4-BE49-F238E27FC236}">
                <a16:creationId xmlns:a16="http://schemas.microsoft.com/office/drawing/2014/main" id="{E17794FD-D1A2-7FB0-7CB2-AF342AF852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0" name="Google Shape;220;g339bfdd99ff_0_36:notes">
            <a:extLst>
              <a:ext uri="{FF2B5EF4-FFF2-40B4-BE49-F238E27FC236}">
                <a16:creationId xmlns:a16="http://schemas.microsoft.com/office/drawing/2014/main" id="{F37DC2DA-7FE4-D3BF-AE5B-2075A07908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4482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>
          <a:extLst>
            <a:ext uri="{FF2B5EF4-FFF2-40B4-BE49-F238E27FC236}">
              <a16:creationId xmlns:a16="http://schemas.microsoft.com/office/drawing/2014/main" id="{8265E849-9C51-18CC-9D81-982D2C6F3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39bfdd99ff_0_36:notes">
            <a:extLst>
              <a:ext uri="{FF2B5EF4-FFF2-40B4-BE49-F238E27FC236}">
                <a16:creationId xmlns:a16="http://schemas.microsoft.com/office/drawing/2014/main" id="{68CF0930-1B0E-95CD-AAC2-3A6A383730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0" name="Google Shape;220;g339bfdd99ff_0_36:notes">
            <a:extLst>
              <a:ext uri="{FF2B5EF4-FFF2-40B4-BE49-F238E27FC236}">
                <a16:creationId xmlns:a16="http://schemas.microsoft.com/office/drawing/2014/main" id="{C2E5899C-5576-E971-F8B9-018073760A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0906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>
          <a:extLst>
            <a:ext uri="{FF2B5EF4-FFF2-40B4-BE49-F238E27FC236}">
              <a16:creationId xmlns:a16="http://schemas.microsoft.com/office/drawing/2014/main" id="{22C03FF8-FC69-40FB-4575-C42B18854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39bfdd99ff_0_36:notes">
            <a:extLst>
              <a:ext uri="{FF2B5EF4-FFF2-40B4-BE49-F238E27FC236}">
                <a16:creationId xmlns:a16="http://schemas.microsoft.com/office/drawing/2014/main" id="{4819EE3A-EFB5-CE18-7B71-9E559BCD2A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0" name="Google Shape;220;g339bfdd99ff_0_36:notes">
            <a:extLst>
              <a:ext uri="{FF2B5EF4-FFF2-40B4-BE49-F238E27FC236}">
                <a16:creationId xmlns:a16="http://schemas.microsoft.com/office/drawing/2014/main" id="{BB84FA5E-2273-9346-F14A-C66F038C0C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90153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39bfdd99ff_0_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8" name="Google Shape;228;g339bfdd99ff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_EPFL">
  <p:cSld name="Title_EPFL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>
            <a:spLocks noGrp="1"/>
          </p:cNvSpPr>
          <p:nvPr>
            <p:ph type="pic" idx="2"/>
          </p:nvPr>
        </p:nvSpPr>
        <p:spPr>
          <a:xfrm>
            <a:off x="1331913" y="0"/>
            <a:ext cx="7812087" cy="4948238"/>
          </a:xfrm>
          <a:prstGeom prst="rect">
            <a:avLst/>
          </a:prstGeom>
          <a:noFill/>
          <a:ln>
            <a:noFill/>
          </a:ln>
        </p:spPr>
      </p:sp>
      <p:sp>
        <p:nvSpPr>
          <p:cNvPr id="19" name="Google Shape;19;p11"/>
          <p:cNvSpPr txBox="1">
            <a:spLocks noGrp="1"/>
          </p:cNvSpPr>
          <p:nvPr>
            <p:ph type="ctrTitle"/>
          </p:nvPr>
        </p:nvSpPr>
        <p:spPr>
          <a:xfrm>
            <a:off x="6405563" y="786535"/>
            <a:ext cx="2738437" cy="2338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16000" tIns="0" rIns="72000" bIns="468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ibre Franklin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subTitle" idx="1"/>
          </p:nvPr>
        </p:nvSpPr>
        <p:spPr>
          <a:xfrm>
            <a:off x="4576763" y="3124922"/>
            <a:ext cx="1828800" cy="156845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080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15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21" name="Google Shape;21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647" y="80283"/>
            <a:ext cx="1175301" cy="50865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1"/>
          <p:cNvSpPr txBox="1">
            <a:spLocks noGrp="1"/>
          </p:cNvSpPr>
          <p:nvPr>
            <p:ph type="body" idx="3"/>
          </p:nvPr>
        </p:nvSpPr>
        <p:spPr>
          <a:xfrm>
            <a:off x="6400800" y="4683125"/>
            <a:ext cx="1828800" cy="4603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0000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990"/>
              <a:buNone/>
              <a:defRPr sz="11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3" name="Google Shape;23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025" y="4579268"/>
            <a:ext cx="561543" cy="367382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1"/>
          <p:cNvSpPr/>
          <p:nvPr/>
        </p:nvSpPr>
        <p:spPr>
          <a:xfrm rot="-5400000">
            <a:off x="89679" y="4591427"/>
            <a:ext cx="45719" cy="597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126">
          <p15:clr>
            <a:srgbClr val="FBAE40"/>
          </p15:clr>
        </p15:guide>
        <p15:guide id="4" orient="horz" pos="123">
          <p15:clr>
            <a:srgbClr val="FBAE40"/>
          </p15:clr>
        </p15:guide>
        <p15:guide id="5" orient="horz" pos="3117">
          <p15:clr>
            <a:srgbClr val="FBAE40"/>
          </p15:clr>
        </p15:guide>
        <p15:guide id="6" pos="839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>
  <p:cSld name="Titre et contenu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904875" y="1563688"/>
            <a:ext cx="7726363" cy="3386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>
            <a:lvl1pPr marL="457200" lvl="0" indent="-33147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904875" y="131032"/>
            <a:ext cx="3667125" cy="1072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dt" idx="10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ftr" idx="11"/>
          </p:nvPr>
        </p:nvSpPr>
        <p:spPr>
          <a:xfrm rot="-5400000">
            <a:off x="7115989" y="1874064"/>
            <a:ext cx="3543260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re et contenu">
  <p:cSld name="1_Titre et contenu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body" idx="1"/>
          </p:nvPr>
        </p:nvSpPr>
        <p:spPr>
          <a:xfrm>
            <a:off x="904875" y="1563688"/>
            <a:ext cx="4581525" cy="3386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>
            <a:lvl1pPr marL="457200" lvl="0" indent="-33147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21"/>
          <p:cNvSpPr>
            <a:spLocks noGrp="1"/>
          </p:cNvSpPr>
          <p:nvPr>
            <p:ph type="pic" idx="2"/>
          </p:nvPr>
        </p:nvSpPr>
        <p:spPr>
          <a:xfrm>
            <a:off x="5486400" y="0"/>
            <a:ext cx="3144838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904875" y="131032"/>
            <a:ext cx="3667125" cy="1072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dt" idx="10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ftr" idx="11"/>
          </p:nvPr>
        </p:nvSpPr>
        <p:spPr>
          <a:xfrm rot="-5400000">
            <a:off x="7115989" y="1874064"/>
            <a:ext cx="3543260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re et contenu">
  <p:cSld name="2_Titre et contenu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>
            <a:spLocks noGrp="1"/>
          </p:cNvSpPr>
          <p:nvPr>
            <p:ph type="pic" idx="2"/>
          </p:nvPr>
        </p:nvSpPr>
        <p:spPr>
          <a:xfrm>
            <a:off x="904875" y="0"/>
            <a:ext cx="3144838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2"/>
          <p:cNvSpPr txBox="1">
            <a:spLocks noGrp="1"/>
          </p:cNvSpPr>
          <p:nvPr>
            <p:ph type="body" idx="1"/>
          </p:nvPr>
        </p:nvSpPr>
        <p:spPr>
          <a:xfrm>
            <a:off x="4049395" y="1563688"/>
            <a:ext cx="4581525" cy="3386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>
            <a:lvl1pPr marL="457200" lvl="0" indent="-33147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dt" idx="10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ftr" idx="11"/>
          </p:nvPr>
        </p:nvSpPr>
        <p:spPr>
          <a:xfrm rot="-5400000">
            <a:off x="7115989" y="1874064"/>
            <a:ext cx="3543260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‹N°›</a:t>
            </a:fld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title"/>
          </p:nvPr>
        </p:nvSpPr>
        <p:spPr>
          <a:xfrm>
            <a:off x="904876" y="131032"/>
            <a:ext cx="3144520" cy="1072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re et contenu">
  <p:cSld name="4_Titre et contenu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>
            <a:spLocks noGrp="1"/>
          </p:cNvSpPr>
          <p:nvPr>
            <p:ph type="pic" idx="2"/>
          </p:nvPr>
        </p:nvSpPr>
        <p:spPr>
          <a:xfrm>
            <a:off x="904875" y="0"/>
            <a:ext cx="3144838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32" name="Google Shape;132;p23"/>
          <p:cNvSpPr txBox="1">
            <a:spLocks noGrp="1"/>
          </p:cNvSpPr>
          <p:nvPr>
            <p:ph type="body" idx="1"/>
          </p:nvPr>
        </p:nvSpPr>
        <p:spPr>
          <a:xfrm>
            <a:off x="4049395" y="1563688"/>
            <a:ext cx="4581525" cy="3386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>
            <a:lvl1pPr marL="457200" lvl="0" indent="-33147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dt" idx="10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ftr" idx="11"/>
          </p:nvPr>
        </p:nvSpPr>
        <p:spPr>
          <a:xfrm rot="-5400000">
            <a:off x="7115989" y="1874064"/>
            <a:ext cx="3543260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3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‹N°›</a:t>
            </a:fld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title"/>
          </p:nvPr>
        </p:nvSpPr>
        <p:spPr>
          <a:xfrm>
            <a:off x="4049395" y="131032"/>
            <a:ext cx="3144520" cy="1072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re et contenu">
  <p:cSld name="3_Titre et contenu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>
            <a:spLocks noGrp="1"/>
          </p:cNvSpPr>
          <p:nvPr>
            <p:ph type="pic" idx="2"/>
          </p:nvPr>
        </p:nvSpPr>
        <p:spPr>
          <a:xfrm>
            <a:off x="904875" y="1563688"/>
            <a:ext cx="3144838" cy="3579812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p24"/>
          <p:cNvSpPr txBox="1">
            <a:spLocks noGrp="1"/>
          </p:cNvSpPr>
          <p:nvPr>
            <p:ph type="body" idx="1"/>
          </p:nvPr>
        </p:nvSpPr>
        <p:spPr>
          <a:xfrm>
            <a:off x="4049395" y="1563688"/>
            <a:ext cx="4581525" cy="3386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>
            <a:lvl1pPr marL="457200" lvl="0" indent="-33147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title"/>
          </p:nvPr>
        </p:nvSpPr>
        <p:spPr>
          <a:xfrm>
            <a:off x="904875" y="131032"/>
            <a:ext cx="3667125" cy="1072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dt" idx="10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4"/>
          <p:cNvSpPr txBox="1">
            <a:spLocks noGrp="1"/>
          </p:cNvSpPr>
          <p:nvPr>
            <p:ph type="ftr" idx="11"/>
          </p:nvPr>
        </p:nvSpPr>
        <p:spPr>
          <a:xfrm rot="-5400000">
            <a:off x="7115989" y="1874064"/>
            <a:ext cx="3543260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>
  <p:cSld name="Deux contenus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>
            <a:spLocks noGrp="1"/>
          </p:cNvSpPr>
          <p:nvPr>
            <p:ph type="body" idx="1"/>
          </p:nvPr>
        </p:nvSpPr>
        <p:spPr>
          <a:xfrm>
            <a:off x="904875" y="1563688"/>
            <a:ext cx="3671466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>
            <a:lvl1pPr marL="457200" lvl="0" indent="-33147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25"/>
          <p:cNvSpPr txBox="1">
            <a:spLocks noGrp="1"/>
          </p:cNvSpPr>
          <p:nvPr>
            <p:ph type="body" idx="2"/>
          </p:nvPr>
        </p:nvSpPr>
        <p:spPr>
          <a:xfrm>
            <a:off x="4959772" y="1563688"/>
            <a:ext cx="3671466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>
            <a:lvl1pPr marL="457200" lvl="0" indent="-33147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904875" y="131032"/>
            <a:ext cx="3667125" cy="1072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5"/>
          <p:cNvSpPr txBox="1">
            <a:spLocks noGrp="1"/>
          </p:cNvSpPr>
          <p:nvPr>
            <p:ph type="dt" idx="10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ftr" idx="11"/>
          </p:nvPr>
        </p:nvSpPr>
        <p:spPr>
          <a:xfrm rot="-5400000">
            <a:off x="7115989" y="1874064"/>
            <a:ext cx="3543260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5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>
  <p:cSld name="Titre seul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>
            <a:spLocks noGrp="1"/>
          </p:cNvSpPr>
          <p:nvPr>
            <p:ph type="title"/>
          </p:nvPr>
        </p:nvSpPr>
        <p:spPr>
          <a:xfrm>
            <a:off x="904875" y="131032"/>
            <a:ext cx="3667125" cy="1072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6"/>
          <p:cNvSpPr txBox="1">
            <a:spLocks noGrp="1"/>
          </p:cNvSpPr>
          <p:nvPr>
            <p:ph type="dt" idx="10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6"/>
          <p:cNvSpPr txBox="1">
            <a:spLocks noGrp="1"/>
          </p:cNvSpPr>
          <p:nvPr>
            <p:ph type="ftr" idx="11"/>
          </p:nvPr>
        </p:nvSpPr>
        <p:spPr>
          <a:xfrm rot="-5400000">
            <a:off x="7115989" y="1874064"/>
            <a:ext cx="3543260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6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re seul">
  <p:cSld name="1_Titre seul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>
            <a:spLocks noGrp="1"/>
          </p:cNvSpPr>
          <p:nvPr>
            <p:ph type="pic" idx="2"/>
          </p:nvPr>
        </p:nvSpPr>
        <p:spPr>
          <a:xfrm>
            <a:off x="904875" y="0"/>
            <a:ext cx="8239125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58" name="Google Shape;158;p27"/>
          <p:cNvSpPr txBox="1">
            <a:spLocks noGrp="1"/>
          </p:cNvSpPr>
          <p:nvPr>
            <p:ph type="title"/>
          </p:nvPr>
        </p:nvSpPr>
        <p:spPr>
          <a:xfrm>
            <a:off x="6405563" y="2571750"/>
            <a:ext cx="2738437" cy="21113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80000" tIns="0" rIns="72000" bIns="468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7"/>
          <p:cNvSpPr txBox="1">
            <a:spLocks noGrp="1"/>
          </p:cNvSpPr>
          <p:nvPr>
            <p:ph type="dt" idx="10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7"/>
          <p:cNvSpPr txBox="1">
            <a:spLocks noGrp="1"/>
          </p:cNvSpPr>
          <p:nvPr>
            <p:ph type="ftr" idx="11"/>
          </p:nvPr>
        </p:nvSpPr>
        <p:spPr>
          <a:xfrm rot="-5400000">
            <a:off x="7115989" y="1874064"/>
            <a:ext cx="3543260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7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re seul">
  <p:cSld name="2_Titre seul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>
            <a:spLocks noGrp="1"/>
          </p:cNvSpPr>
          <p:nvPr>
            <p:ph type="pic" idx="2"/>
          </p:nvPr>
        </p:nvSpPr>
        <p:spPr>
          <a:xfrm>
            <a:off x="904875" y="0"/>
            <a:ext cx="7726363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64" name="Google Shape;164;p28"/>
          <p:cNvSpPr txBox="1">
            <a:spLocks noGrp="1"/>
          </p:cNvSpPr>
          <p:nvPr>
            <p:ph type="dt" idx="10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8"/>
          <p:cNvSpPr txBox="1">
            <a:spLocks noGrp="1"/>
          </p:cNvSpPr>
          <p:nvPr>
            <p:ph type="ftr" idx="11"/>
          </p:nvPr>
        </p:nvSpPr>
        <p:spPr>
          <a:xfrm rot="-5400000">
            <a:off x="7115989" y="1874064"/>
            <a:ext cx="3543260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8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re seul">
  <p:cSld name="3_Titre seul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>
            <a:spLocks noGrp="1"/>
          </p:cNvSpPr>
          <p:nvPr>
            <p:ph type="pic" idx="2"/>
          </p:nvPr>
        </p:nvSpPr>
        <p:spPr>
          <a:xfrm>
            <a:off x="904875" y="3114674"/>
            <a:ext cx="8239125" cy="2028825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29"/>
          <p:cNvSpPr txBox="1">
            <a:spLocks noGrp="1"/>
          </p:cNvSpPr>
          <p:nvPr>
            <p:ph type="body" idx="1"/>
          </p:nvPr>
        </p:nvSpPr>
        <p:spPr>
          <a:xfrm>
            <a:off x="904875" y="1563688"/>
            <a:ext cx="7646988" cy="143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>
            <a:lvl1pPr marL="457200" lvl="0" indent="-33147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marL="182880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0" name="Google Shape;170;p29"/>
          <p:cNvSpPr txBox="1">
            <a:spLocks noGrp="1"/>
          </p:cNvSpPr>
          <p:nvPr>
            <p:ph type="dt" idx="10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9"/>
          <p:cNvSpPr txBox="1">
            <a:spLocks noGrp="1"/>
          </p:cNvSpPr>
          <p:nvPr>
            <p:ph type="ftr" idx="11"/>
          </p:nvPr>
        </p:nvSpPr>
        <p:spPr>
          <a:xfrm rot="-5400000">
            <a:off x="7115989" y="1874064"/>
            <a:ext cx="3543260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9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‹N°›</a:t>
            </a:fld>
            <a:endParaRPr/>
          </a:p>
        </p:txBody>
      </p:sp>
      <p:sp>
        <p:nvSpPr>
          <p:cNvPr id="173" name="Google Shape;173;p29"/>
          <p:cNvSpPr txBox="1">
            <a:spLocks noGrp="1"/>
          </p:cNvSpPr>
          <p:nvPr>
            <p:ph type="title"/>
          </p:nvPr>
        </p:nvSpPr>
        <p:spPr>
          <a:xfrm>
            <a:off x="904875" y="131032"/>
            <a:ext cx="3667125" cy="1072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re seul">
  <p:cSld name="4_Titre seul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>
            <a:spLocks noGrp="1"/>
          </p:cNvSpPr>
          <p:nvPr>
            <p:ph type="title"/>
          </p:nvPr>
        </p:nvSpPr>
        <p:spPr>
          <a:xfrm>
            <a:off x="904875" y="131032"/>
            <a:ext cx="7726362" cy="593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dt" idx="10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ftr" idx="11"/>
          </p:nvPr>
        </p:nvSpPr>
        <p:spPr>
          <a:xfrm rot="-5400000">
            <a:off x="7115989" y="1874064"/>
            <a:ext cx="3543260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‹N°›</a:t>
            </a:fld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body" idx="1"/>
          </p:nvPr>
        </p:nvSpPr>
        <p:spPr>
          <a:xfrm>
            <a:off x="904875" y="1204758"/>
            <a:ext cx="7726362" cy="3699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>
            <a:lvl1pPr marL="457200" lvl="0" indent="-33147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body" idx="2"/>
          </p:nvPr>
        </p:nvSpPr>
        <p:spPr>
          <a:xfrm>
            <a:off x="904875" y="944523"/>
            <a:ext cx="7726362" cy="240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>
            <a:spLocks noGrp="1"/>
          </p:cNvSpPr>
          <p:nvPr>
            <p:ph type="dt" idx="10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30"/>
          <p:cNvSpPr txBox="1">
            <a:spLocks noGrp="1"/>
          </p:cNvSpPr>
          <p:nvPr>
            <p:ph type="ftr" idx="11"/>
          </p:nvPr>
        </p:nvSpPr>
        <p:spPr>
          <a:xfrm rot="-5400000">
            <a:off x="7115989" y="1874064"/>
            <a:ext cx="3543260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30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iele">
  <p:cSld name="Ziel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/>
          <p:nvPr/>
        </p:nvSpPr>
        <p:spPr>
          <a:xfrm rot="10800000">
            <a:off x="998730" y="897565"/>
            <a:ext cx="7516620" cy="3672026"/>
          </a:xfrm>
          <a:prstGeom prst="homePlate">
            <a:avLst>
              <a:gd name="adj" fmla="val 12769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13"/>
          <p:cNvSpPr/>
          <p:nvPr/>
        </p:nvSpPr>
        <p:spPr>
          <a:xfrm>
            <a:off x="418360" y="2465973"/>
            <a:ext cx="972108" cy="972108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" name="Google Shape;35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1100" y="2528829"/>
            <a:ext cx="799005" cy="79900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13"/>
          <p:cNvSpPr txBox="1">
            <a:spLocks noGrp="1"/>
          </p:cNvSpPr>
          <p:nvPr>
            <p:ph type="body" idx="1"/>
          </p:nvPr>
        </p:nvSpPr>
        <p:spPr>
          <a:xfrm>
            <a:off x="1493209" y="951603"/>
            <a:ext cx="6967224" cy="3564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ibre Franklin"/>
              <a:buAutoNum type="arabicPeriod"/>
              <a:defRPr sz="2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L="914400" lvl="1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•"/>
              <a:defRPr>
                <a:solidFill>
                  <a:schemeClr val="dk1"/>
                </a:solidFill>
              </a:defRPr>
            </a:lvl2pPr>
            <a:lvl3pPr marL="1371600" lvl="2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▪"/>
              <a:defRPr>
                <a:solidFill>
                  <a:schemeClr val="dk1"/>
                </a:solidFill>
              </a:defRPr>
            </a:lvl3pPr>
            <a:lvl4pPr marL="182880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>
                <a:solidFill>
                  <a:schemeClr val="dk1"/>
                </a:solidFill>
              </a:defRPr>
            </a:lvl4pPr>
            <a:lvl5pPr marL="228600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title"/>
          </p:nvPr>
        </p:nvSpPr>
        <p:spPr>
          <a:xfrm>
            <a:off x="998730" y="195486"/>
            <a:ext cx="7688070" cy="5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 Medium"/>
              <a:buNone/>
              <a:defRPr sz="3200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Agenda">
  <p:cSld name="1_Agenda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4"/>
          <p:cNvSpPr txBox="1">
            <a:spLocks noGrp="1"/>
          </p:cNvSpPr>
          <p:nvPr>
            <p:ph type="body" idx="1"/>
          </p:nvPr>
        </p:nvSpPr>
        <p:spPr>
          <a:xfrm>
            <a:off x="1545771" y="1508954"/>
            <a:ext cx="6969577" cy="378000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45700" rIns="7200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2"/>
          </p:nvPr>
        </p:nvSpPr>
        <p:spPr>
          <a:xfrm>
            <a:off x="1074965" y="1508954"/>
            <a:ext cx="397669" cy="3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2000" b="1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L="914400" lvl="1" indent="-30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1371600" lvl="2" indent="-29718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80"/>
              <a:buChar char="▪"/>
              <a:defRPr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828800" lvl="3" indent="-30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2286000" lvl="4" indent="-30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3"/>
          </p:nvPr>
        </p:nvSpPr>
        <p:spPr>
          <a:xfrm>
            <a:off x="1545771" y="1957457"/>
            <a:ext cx="6969577" cy="378000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45700" rIns="7200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body" idx="4"/>
          </p:nvPr>
        </p:nvSpPr>
        <p:spPr>
          <a:xfrm>
            <a:off x="1074965" y="1957457"/>
            <a:ext cx="397669" cy="3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2000" b="1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L="914400" lvl="1" indent="-30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1371600" lvl="2" indent="-29718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80"/>
              <a:buChar char="▪"/>
              <a:defRPr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828800" lvl="3" indent="-30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2286000" lvl="4" indent="-30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body" idx="5"/>
          </p:nvPr>
        </p:nvSpPr>
        <p:spPr>
          <a:xfrm>
            <a:off x="1545771" y="2405960"/>
            <a:ext cx="6969577" cy="378000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45700" rIns="7200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body" idx="6"/>
          </p:nvPr>
        </p:nvSpPr>
        <p:spPr>
          <a:xfrm>
            <a:off x="1074965" y="2405960"/>
            <a:ext cx="397669" cy="3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2000" b="1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L="914400" lvl="1" indent="-30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1371600" lvl="2" indent="-29718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80"/>
              <a:buChar char="▪"/>
              <a:defRPr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828800" lvl="3" indent="-30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2286000" lvl="4" indent="-30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body" idx="7"/>
          </p:nvPr>
        </p:nvSpPr>
        <p:spPr>
          <a:xfrm>
            <a:off x="1545771" y="2854463"/>
            <a:ext cx="6969577" cy="378000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45700" rIns="7200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body" idx="8"/>
          </p:nvPr>
        </p:nvSpPr>
        <p:spPr>
          <a:xfrm>
            <a:off x="1074965" y="2854463"/>
            <a:ext cx="397669" cy="3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2000" b="1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L="914400" lvl="1" indent="-30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1371600" lvl="2" indent="-29718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80"/>
              <a:buChar char="▪"/>
              <a:defRPr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828800" lvl="3" indent="-30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2286000" lvl="4" indent="-30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body" idx="9"/>
          </p:nvPr>
        </p:nvSpPr>
        <p:spPr>
          <a:xfrm>
            <a:off x="1545771" y="3302966"/>
            <a:ext cx="6969577" cy="378000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45700" rIns="7200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body" idx="13"/>
          </p:nvPr>
        </p:nvSpPr>
        <p:spPr>
          <a:xfrm>
            <a:off x="1074965" y="3302966"/>
            <a:ext cx="397669" cy="3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2000" b="1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L="914400" lvl="1" indent="-30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1371600" lvl="2" indent="-29718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80"/>
              <a:buChar char="▪"/>
              <a:defRPr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828800" lvl="3" indent="-30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2286000" lvl="4" indent="-30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body" idx="14"/>
          </p:nvPr>
        </p:nvSpPr>
        <p:spPr>
          <a:xfrm>
            <a:off x="1545771" y="3751469"/>
            <a:ext cx="6969577" cy="378000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45700" rIns="7200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body" idx="15"/>
          </p:nvPr>
        </p:nvSpPr>
        <p:spPr>
          <a:xfrm>
            <a:off x="1074965" y="3751469"/>
            <a:ext cx="397669" cy="3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2000" b="1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L="914400" lvl="1" indent="-30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1371600" lvl="2" indent="-29718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80"/>
              <a:buChar char="▪"/>
              <a:defRPr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828800" lvl="3" indent="-30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2286000" lvl="4" indent="-30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body" idx="16"/>
          </p:nvPr>
        </p:nvSpPr>
        <p:spPr>
          <a:xfrm>
            <a:off x="1545771" y="4199974"/>
            <a:ext cx="6969577" cy="378000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45700" rIns="7200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body" idx="17"/>
          </p:nvPr>
        </p:nvSpPr>
        <p:spPr>
          <a:xfrm>
            <a:off x="1074965" y="4199974"/>
            <a:ext cx="397669" cy="3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2000" b="1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L="914400" lvl="1" indent="-30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1371600" lvl="2" indent="-29718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80"/>
              <a:buChar char="▪"/>
              <a:defRPr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828800" lvl="3" indent="-30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2286000" lvl="4" indent="-30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title"/>
          </p:nvPr>
        </p:nvSpPr>
        <p:spPr>
          <a:xfrm>
            <a:off x="904875" y="131032"/>
            <a:ext cx="7726362" cy="593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 Medium"/>
              <a:buNone/>
              <a:defRPr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enutzerdefiniertes Layout">
  <p:cSld name="Benutzerdefiniertes Layou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/>
          <p:nvPr/>
        </p:nvSpPr>
        <p:spPr>
          <a:xfrm>
            <a:off x="1007604" y="1059582"/>
            <a:ext cx="7074786" cy="102611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FFFFFF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56" name="Google Shape;56;p15"/>
          <p:cNvSpPr/>
          <p:nvPr/>
        </p:nvSpPr>
        <p:spPr>
          <a:xfrm>
            <a:off x="6624228" y="1437624"/>
            <a:ext cx="1566174" cy="768459"/>
          </a:xfrm>
          <a:custGeom>
            <a:avLst/>
            <a:gdLst/>
            <a:ahLst/>
            <a:cxnLst/>
            <a:rect l="l" t="t" r="r" b="b"/>
            <a:pathLst>
              <a:path w="823" h="587" extrusionOk="0">
                <a:moveTo>
                  <a:pt x="823" y="0"/>
                </a:moveTo>
                <a:lnTo>
                  <a:pt x="311" y="0"/>
                </a:lnTo>
                <a:lnTo>
                  <a:pt x="0" y="587"/>
                </a:lnTo>
                <a:lnTo>
                  <a:pt x="823" y="587"/>
                </a:lnTo>
                <a:lnTo>
                  <a:pt x="823" y="0"/>
                </a:lnTo>
                <a:close/>
              </a:path>
            </a:pathLst>
          </a:custGeom>
          <a:solidFill>
            <a:srgbClr val="AA040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pic>
        <p:nvPicPr>
          <p:cNvPr id="57" name="Google Shape;57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47664" y="1241673"/>
            <a:ext cx="702000" cy="70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5"/>
          <p:cNvSpPr/>
          <p:nvPr/>
        </p:nvSpPr>
        <p:spPr>
          <a:xfrm>
            <a:off x="1007604" y="2343351"/>
            <a:ext cx="7074786" cy="102611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FFFFFF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59" name="Google Shape;59;p15"/>
          <p:cNvSpPr/>
          <p:nvPr/>
        </p:nvSpPr>
        <p:spPr>
          <a:xfrm>
            <a:off x="6624228" y="2721393"/>
            <a:ext cx="1566174" cy="768459"/>
          </a:xfrm>
          <a:custGeom>
            <a:avLst/>
            <a:gdLst/>
            <a:ahLst/>
            <a:cxnLst/>
            <a:rect l="l" t="t" r="r" b="b"/>
            <a:pathLst>
              <a:path w="823" h="587" extrusionOk="0">
                <a:moveTo>
                  <a:pt x="823" y="0"/>
                </a:moveTo>
                <a:lnTo>
                  <a:pt x="311" y="0"/>
                </a:lnTo>
                <a:lnTo>
                  <a:pt x="0" y="587"/>
                </a:lnTo>
                <a:lnTo>
                  <a:pt x="823" y="587"/>
                </a:lnTo>
                <a:lnTo>
                  <a:pt x="823" y="0"/>
                </a:lnTo>
                <a:close/>
              </a:path>
            </a:pathLst>
          </a:custGeom>
          <a:solidFill>
            <a:srgbClr val="FC9197"/>
          </a:solidFill>
          <a:ln w="9525" cap="flat" cmpd="sng">
            <a:solidFill>
              <a:srgbClr val="7BBF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60" name="Google Shape;60;p15"/>
          <p:cNvSpPr/>
          <p:nvPr/>
        </p:nvSpPr>
        <p:spPr>
          <a:xfrm>
            <a:off x="1007604" y="3681713"/>
            <a:ext cx="7074786" cy="102611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FFFFFF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61" name="Google Shape;61;p15"/>
          <p:cNvSpPr/>
          <p:nvPr/>
        </p:nvSpPr>
        <p:spPr>
          <a:xfrm>
            <a:off x="6624228" y="4059755"/>
            <a:ext cx="1566174" cy="768459"/>
          </a:xfrm>
          <a:custGeom>
            <a:avLst/>
            <a:gdLst/>
            <a:ahLst/>
            <a:cxnLst/>
            <a:rect l="l" t="t" r="r" b="b"/>
            <a:pathLst>
              <a:path w="823" h="587" extrusionOk="0">
                <a:moveTo>
                  <a:pt x="823" y="0"/>
                </a:moveTo>
                <a:lnTo>
                  <a:pt x="311" y="0"/>
                </a:lnTo>
                <a:lnTo>
                  <a:pt x="0" y="587"/>
                </a:lnTo>
                <a:lnTo>
                  <a:pt x="823" y="587"/>
                </a:lnTo>
                <a:lnTo>
                  <a:pt x="823" y="0"/>
                </a:lnTo>
                <a:close/>
              </a:path>
            </a:pathLst>
          </a:custGeom>
          <a:solidFill>
            <a:srgbClr val="B6AFAC"/>
          </a:solidFill>
          <a:ln w="9525" cap="flat" cmpd="sng">
            <a:solidFill>
              <a:srgbClr val="B7CEC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pic>
        <p:nvPicPr>
          <p:cNvPr id="62" name="Google Shape;6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86163" y="2497874"/>
            <a:ext cx="717068" cy="7170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" name="Google Shape;63;p15"/>
          <p:cNvGrpSpPr/>
          <p:nvPr/>
        </p:nvGrpSpPr>
        <p:grpSpPr>
          <a:xfrm>
            <a:off x="1385646" y="4118860"/>
            <a:ext cx="317689" cy="127076"/>
            <a:chOff x="347" y="1198719"/>
            <a:chExt cx="423585" cy="169434"/>
          </a:xfrm>
        </p:grpSpPr>
        <p:sp>
          <p:nvSpPr>
            <p:cNvPr id="64" name="Google Shape;64;p15"/>
            <p:cNvSpPr/>
            <p:nvPr/>
          </p:nvSpPr>
          <p:spPr>
            <a:xfrm>
              <a:off x="347" y="1198719"/>
              <a:ext cx="423585" cy="169434"/>
            </a:xfrm>
            <a:prstGeom prst="chevron">
              <a:avLst>
                <a:gd name="adj" fmla="val 50000"/>
              </a:avLst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 txBox="1"/>
            <p:nvPr/>
          </p:nvSpPr>
          <p:spPr>
            <a:xfrm>
              <a:off x="85064" y="1198719"/>
              <a:ext cx="254151" cy="1694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0000" tIns="13325" rIns="13325" bIns="1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50"/>
                <a:buFont typeface="Libre Franklin Medium"/>
                <a:buNone/>
              </a:pPr>
              <a:r>
                <a:rPr lang="de-DE" sz="750">
                  <a:solidFill>
                    <a:schemeClr val="lt1"/>
                  </a:solidFill>
                  <a:latin typeface="Libre Franklin Medium"/>
                  <a:ea typeface="Libre Franklin Medium"/>
                  <a:cs typeface="Libre Franklin Medium"/>
                  <a:sym typeface="Libre Franklin Medium"/>
                </a:rPr>
                <a:t> </a:t>
              </a:r>
              <a:endParaRPr/>
            </a:p>
          </p:txBody>
        </p:sp>
      </p:grpSp>
      <p:grpSp>
        <p:nvGrpSpPr>
          <p:cNvPr id="66" name="Google Shape;66;p15"/>
          <p:cNvGrpSpPr/>
          <p:nvPr/>
        </p:nvGrpSpPr>
        <p:grpSpPr>
          <a:xfrm>
            <a:off x="1748568" y="4118860"/>
            <a:ext cx="317689" cy="127076"/>
            <a:chOff x="381574" y="1198719"/>
            <a:chExt cx="423585" cy="169434"/>
          </a:xfrm>
        </p:grpSpPr>
        <p:sp>
          <p:nvSpPr>
            <p:cNvPr id="67" name="Google Shape;67;p15"/>
            <p:cNvSpPr/>
            <p:nvPr/>
          </p:nvSpPr>
          <p:spPr>
            <a:xfrm>
              <a:off x="381574" y="1198719"/>
              <a:ext cx="423585" cy="169434"/>
            </a:xfrm>
            <a:prstGeom prst="chevron">
              <a:avLst>
                <a:gd name="adj" fmla="val 50000"/>
              </a:avLst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 txBox="1"/>
            <p:nvPr/>
          </p:nvSpPr>
          <p:spPr>
            <a:xfrm>
              <a:off x="466291" y="1198719"/>
              <a:ext cx="254151" cy="1694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0000" tIns="13325" rIns="13325" bIns="1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50"/>
                <a:buFont typeface="Libre Franklin Medium"/>
                <a:buNone/>
              </a:pPr>
              <a:r>
                <a:rPr lang="de-DE" sz="750">
                  <a:solidFill>
                    <a:schemeClr val="lt1"/>
                  </a:solidFill>
                  <a:latin typeface="Libre Franklin Medium"/>
                  <a:ea typeface="Libre Franklin Medium"/>
                  <a:cs typeface="Libre Franklin Medium"/>
                  <a:sym typeface="Libre Franklin Medium"/>
                </a:rPr>
                <a:t> </a:t>
              </a:r>
              <a:endParaRPr/>
            </a:p>
          </p:txBody>
        </p:sp>
      </p:grpSp>
      <p:grpSp>
        <p:nvGrpSpPr>
          <p:cNvPr id="69" name="Google Shape;69;p15"/>
          <p:cNvGrpSpPr/>
          <p:nvPr/>
        </p:nvGrpSpPr>
        <p:grpSpPr>
          <a:xfrm>
            <a:off x="2094072" y="4118860"/>
            <a:ext cx="317689" cy="127076"/>
            <a:chOff x="762801" y="1198719"/>
            <a:chExt cx="423585" cy="169434"/>
          </a:xfrm>
        </p:grpSpPr>
        <p:sp>
          <p:nvSpPr>
            <p:cNvPr id="70" name="Google Shape;70;p15"/>
            <p:cNvSpPr/>
            <p:nvPr/>
          </p:nvSpPr>
          <p:spPr>
            <a:xfrm>
              <a:off x="762801" y="1198719"/>
              <a:ext cx="423585" cy="169434"/>
            </a:xfrm>
            <a:prstGeom prst="chevron">
              <a:avLst>
                <a:gd name="adj" fmla="val 50000"/>
              </a:avLst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 txBox="1"/>
            <p:nvPr/>
          </p:nvSpPr>
          <p:spPr>
            <a:xfrm>
              <a:off x="847518" y="1198719"/>
              <a:ext cx="254151" cy="1694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0000" tIns="13325" rIns="13325" bIns="1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50"/>
                <a:buFont typeface="Libre Franklin Medium"/>
                <a:buNone/>
              </a:pPr>
              <a:r>
                <a:rPr lang="de-DE" sz="750">
                  <a:solidFill>
                    <a:schemeClr val="lt1"/>
                  </a:solidFill>
                  <a:latin typeface="Libre Franklin Medium"/>
                  <a:ea typeface="Libre Franklin Medium"/>
                  <a:cs typeface="Libre Franklin Medium"/>
                  <a:sym typeface="Libre Franklin Medium"/>
                </a:rPr>
                <a:t> </a:t>
              </a:r>
              <a:endParaRPr/>
            </a:p>
          </p:txBody>
        </p:sp>
      </p:grpSp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1007604" y="195486"/>
            <a:ext cx="7679196" cy="5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 Medium"/>
              <a:buNone/>
              <a:defRPr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6826870" y="1761660"/>
            <a:ext cx="120097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MINDSET</a:t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6857777" y="3045429"/>
            <a:ext cx="117006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TOOLSET</a:t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6735164" y="4111916"/>
            <a:ext cx="1303563" cy="772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INPUT </a:t>
            </a:r>
            <a:endParaRPr/>
          </a:p>
          <a:p>
            <a:pPr marL="0" marR="0" lvl="0" indent="0" algn="r" rtl="0">
              <a:spcBef>
                <a:spcPts val="450"/>
              </a:spcBef>
              <a:spcAft>
                <a:spcPts val="0"/>
              </a:spcAft>
              <a:buNone/>
            </a:pPr>
            <a:r>
              <a:rPr lang="de-DE" sz="2000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&amp; OUTPUT</a:t>
            </a: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075739" y="1107837"/>
            <a:ext cx="410445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▪"/>
              <a:defRPr sz="2000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2"/>
          </p:nvPr>
        </p:nvSpPr>
        <p:spPr>
          <a:xfrm>
            <a:off x="3075739" y="2399427"/>
            <a:ext cx="410445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▪"/>
              <a:defRPr sz="2000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3"/>
          </p:nvPr>
        </p:nvSpPr>
        <p:spPr>
          <a:xfrm>
            <a:off x="3075739" y="3691017"/>
            <a:ext cx="410445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▪"/>
              <a:defRPr sz="2000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e de titre">
  <p:cSld name="Diapositive de titre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>
            <a:spLocks noGrp="1"/>
          </p:cNvSpPr>
          <p:nvPr>
            <p:ph type="pic" idx="2"/>
          </p:nvPr>
        </p:nvSpPr>
        <p:spPr>
          <a:xfrm>
            <a:off x="1331913" y="0"/>
            <a:ext cx="7812087" cy="4948238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16"/>
          <p:cNvSpPr txBox="1">
            <a:spLocks noGrp="1"/>
          </p:cNvSpPr>
          <p:nvPr>
            <p:ph type="ctrTitle"/>
          </p:nvPr>
        </p:nvSpPr>
        <p:spPr>
          <a:xfrm>
            <a:off x="6405563" y="786535"/>
            <a:ext cx="2738437" cy="2338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16000" tIns="0" rIns="72000" bIns="468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ibre Franklin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ubTitle" idx="1"/>
          </p:nvPr>
        </p:nvSpPr>
        <p:spPr>
          <a:xfrm>
            <a:off x="4576763" y="3124922"/>
            <a:ext cx="1828800" cy="156845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080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15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647" y="80283"/>
            <a:ext cx="1175301" cy="50865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>
            <a:spLocks noGrp="1"/>
          </p:cNvSpPr>
          <p:nvPr>
            <p:ph type="body" idx="3"/>
          </p:nvPr>
        </p:nvSpPr>
        <p:spPr>
          <a:xfrm>
            <a:off x="6400800" y="4683125"/>
            <a:ext cx="1828800" cy="4603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0000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990"/>
              <a:buNone/>
              <a:defRPr sz="11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4"/>
          </p:nvPr>
        </p:nvSpPr>
        <p:spPr>
          <a:xfrm>
            <a:off x="82550" y="4440264"/>
            <a:ext cx="698500" cy="5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6860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630"/>
              <a:buFont typeface="Arial"/>
              <a:buChar char="•"/>
              <a:defRPr sz="7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126">
          <p15:clr>
            <a:srgbClr val="FBAE40"/>
          </p15:clr>
        </p15:guide>
        <p15:guide id="4" orient="horz" pos="123">
          <p15:clr>
            <a:srgbClr val="FBAE40"/>
          </p15:clr>
        </p15:guide>
        <p15:guide id="5" orient="horz" pos="3117">
          <p15:clr>
            <a:srgbClr val="FBAE40"/>
          </p15:clr>
        </p15:guide>
        <p15:guide id="6" pos="839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>
  <p:cSld name="Titre de sec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"/>
              <a:buNone/>
              <a:defRPr sz="3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918F8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15"/>
              <a:buNone/>
              <a:defRPr sz="1350">
                <a:solidFill>
                  <a:srgbClr val="918F8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7"/>
          <p:cNvSpPr>
            <a:spLocks noGrp="1"/>
          </p:cNvSpPr>
          <p:nvPr>
            <p:ph type="pic" idx="2"/>
          </p:nvPr>
        </p:nvSpPr>
        <p:spPr>
          <a:xfrm>
            <a:off x="904875" y="0"/>
            <a:ext cx="3667125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 rot="-5400000">
            <a:off x="7115989" y="1874064"/>
            <a:ext cx="3543260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700" b="1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ctr">
              <a:spcBef>
                <a:spcPts val="0"/>
              </a:spcBef>
              <a:buNone/>
              <a:defRPr sz="700" b="1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ctr">
              <a:spcBef>
                <a:spcPts val="0"/>
              </a:spcBef>
              <a:buNone/>
              <a:defRPr sz="700" b="1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ctr">
              <a:spcBef>
                <a:spcPts val="0"/>
              </a:spcBef>
              <a:buNone/>
              <a:defRPr sz="700" b="1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ctr">
              <a:spcBef>
                <a:spcPts val="0"/>
              </a:spcBef>
              <a:buNone/>
              <a:defRPr sz="700" b="1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ctr">
              <a:spcBef>
                <a:spcPts val="0"/>
              </a:spcBef>
              <a:buNone/>
              <a:defRPr sz="700" b="1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ctr">
              <a:spcBef>
                <a:spcPts val="0"/>
              </a:spcBef>
              <a:buNone/>
              <a:defRPr sz="700" b="1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ctr">
              <a:spcBef>
                <a:spcPts val="0"/>
              </a:spcBef>
              <a:buNone/>
              <a:defRPr sz="700" b="1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ctr">
              <a:spcBef>
                <a:spcPts val="0"/>
              </a:spcBef>
              <a:buNone/>
              <a:defRPr sz="700" b="1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re de section">
  <p:cSld name="2_Titre de sec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"/>
              <a:buNone/>
              <a:defRPr sz="3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918F8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15"/>
              <a:buNone/>
              <a:defRPr sz="1350">
                <a:solidFill>
                  <a:srgbClr val="918F8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8"/>
          <p:cNvSpPr>
            <a:spLocks noGrp="1"/>
          </p:cNvSpPr>
          <p:nvPr>
            <p:ph type="pic" idx="2"/>
          </p:nvPr>
        </p:nvSpPr>
        <p:spPr>
          <a:xfrm>
            <a:off x="904875" y="0"/>
            <a:ext cx="3667125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8"/>
          <p:cNvSpPr txBox="1">
            <a:spLocks noGrp="1"/>
          </p:cNvSpPr>
          <p:nvPr>
            <p:ph type="dt" idx="10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ftr" idx="11"/>
          </p:nvPr>
        </p:nvSpPr>
        <p:spPr>
          <a:xfrm rot="-5400000">
            <a:off x="7115989" y="1874064"/>
            <a:ext cx="3543260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700" b="1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ctr">
              <a:spcBef>
                <a:spcPts val="0"/>
              </a:spcBef>
              <a:buNone/>
              <a:defRPr sz="700" b="1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ctr">
              <a:spcBef>
                <a:spcPts val="0"/>
              </a:spcBef>
              <a:buNone/>
              <a:defRPr sz="700" b="1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ctr">
              <a:spcBef>
                <a:spcPts val="0"/>
              </a:spcBef>
              <a:buNone/>
              <a:defRPr sz="700" b="1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ctr">
              <a:spcBef>
                <a:spcPts val="0"/>
              </a:spcBef>
              <a:buNone/>
              <a:defRPr sz="700" b="1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ctr">
              <a:spcBef>
                <a:spcPts val="0"/>
              </a:spcBef>
              <a:buNone/>
              <a:defRPr sz="700" b="1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ctr">
              <a:spcBef>
                <a:spcPts val="0"/>
              </a:spcBef>
              <a:buNone/>
              <a:defRPr sz="700" b="1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ctr">
              <a:spcBef>
                <a:spcPts val="0"/>
              </a:spcBef>
              <a:buNone/>
              <a:defRPr sz="700" b="1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ctr">
              <a:spcBef>
                <a:spcPts val="0"/>
              </a:spcBef>
              <a:buNone/>
              <a:defRPr sz="700" b="1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re de section">
  <p:cSld name="1_Titre de section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"/>
              <a:buNone/>
              <a:defRPr sz="3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918F8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15"/>
              <a:buNone/>
              <a:defRPr sz="1350">
                <a:solidFill>
                  <a:srgbClr val="918F8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9"/>
          <p:cNvSpPr>
            <a:spLocks noGrp="1"/>
          </p:cNvSpPr>
          <p:nvPr>
            <p:ph type="pic" idx="2"/>
          </p:nvPr>
        </p:nvSpPr>
        <p:spPr>
          <a:xfrm>
            <a:off x="904875" y="0"/>
            <a:ext cx="3667125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19"/>
          <p:cNvSpPr txBox="1">
            <a:spLocks noGrp="1"/>
          </p:cNvSpPr>
          <p:nvPr>
            <p:ph type="dt" idx="10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ftr" idx="11"/>
          </p:nvPr>
        </p:nvSpPr>
        <p:spPr>
          <a:xfrm rot="-5400000">
            <a:off x="7115989" y="1874064"/>
            <a:ext cx="3543260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700" b="1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ctr">
              <a:spcBef>
                <a:spcPts val="0"/>
              </a:spcBef>
              <a:buNone/>
              <a:defRPr sz="700" b="1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ctr">
              <a:spcBef>
                <a:spcPts val="0"/>
              </a:spcBef>
              <a:buNone/>
              <a:defRPr sz="700" b="1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ctr">
              <a:spcBef>
                <a:spcPts val="0"/>
              </a:spcBef>
              <a:buNone/>
              <a:defRPr sz="700" b="1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ctr">
              <a:spcBef>
                <a:spcPts val="0"/>
              </a:spcBef>
              <a:buNone/>
              <a:defRPr sz="700" b="1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ctr">
              <a:spcBef>
                <a:spcPts val="0"/>
              </a:spcBef>
              <a:buNone/>
              <a:defRPr sz="700" b="1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ctr">
              <a:spcBef>
                <a:spcPts val="0"/>
              </a:spcBef>
              <a:buNone/>
              <a:defRPr sz="700" b="1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ctr">
              <a:spcBef>
                <a:spcPts val="0"/>
              </a:spcBef>
              <a:buNone/>
              <a:defRPr sz="700" b="1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ctr">
              <a:spcBef>
                <a:spcPts val="0"/>
              </a:spcBef>
              <a:buNone/>
              <a:defRPr sz="700" b="1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904875" y="131032"/>
            <a:ext cx="3667125" cy="1072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"/>
              <a:buNone/>
              <a:defRPr sz="32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904875" y="1563688"/>
            <a:ext cx="7726363" cy="3386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>
            <a:lvl1pPr marL="457200" marR="0" lvl="0" indent="-33147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dt" idx="10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ftr" idx="11"/>
          </p:nvPr>
        </p:nvSpPr>
        <p:spPr>
          <a:xfrm rot="-5400000">
            <a:off x="7115989" y="1874064"/>
            <a:ext cx="3543260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 rtl="0">
              <a:spcBef>
                <a:spcPts val="0"/>
              </a:spcBef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 rtl="0">
              <a:spcBef>
                <a:spcPts val="0"/>
              </a:spcBef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 rtl="0">
              <a:spcBef>
                <a:spcPts val="0"/>
              </a:spcBef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 rtl="0">
              <a:spcBef>
                <a:spcPts val="0"/>
              </a:spcBef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 rtl="0">
              <a:spcBef>
                <a:spcPts val="0"/>
              </a:spcBef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 rtl="0">
              <a:spcBef>
                <a:spcPts val="0"/>
              </a:spcBef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 rtl="0">
              <a:spcBef>
                <a:spcPts val="0"/>
              </a:spcBef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 rtl="0">
              <a:spcBef>
                <a:spcPts val="0"/>
              </a:spcBef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‹N°›</a:t>
            </a:fld>
            <a:endParaRPr/>
          </a:p>
        </p:txBody>
      </p:sp>
      <p:pic>
        <p:nvPicPr>
          <p:cNvPr id="15" name="Google Shape;15;p10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130273" y="132334"/>
            <a:ext cx="653952" cy="283022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0"/>
          <p:cNvSpPr/>
          <p:nvPr/>
        </p:nvSpPr>
        <p:spPr>
          <a:xfrm rot="-5400000">
            <a:off x="430003" y="4897709"/>
            <a:ext cx="45719" cy="597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126">
          <p15:clr>
            <a:srgbClr val="F26B43"/>
          </p15:clr>
        </p15:guide>
        <p15:guide id="3" pos="5602">
          <p15:clr>
            <a:srgbClr val="F26B43"/>
          </p15:clr>
        </p15:guide>
        <p15:guide id="4" pos="2880">
          <p15:clr>
            <a:srgbClr val="F26B43"/>
          </p15:clr>
        </p15:guide>
        <p15:guide id="5" orient="horz" pos="123">
          <p15:clr>
            <a:srgbClr val="F26B43"/>
          </p15:clr>
        </p15:guide>
        <p15:guide id="6" orient="horz" pos="3117">
          <p15:clr>
            <a:srgbClr val="F26B43"/>
          </p15:clr>
        </p15:guide>
        <p15:guide id="7" pos="570">
          <p15:clr>
            <a:srgbClr val="F26B43"/>
          </p15:clr>
        </p15:guide>
        <p15:guide id="8" pos="1155">
          <p15:clr>
            <a:srgbClr val="F26B43"/>
          </p15:clr>
        </p15:guide>
        <p15:guide id="9" pos="1728">
          <p15:clr>
            <a:srgbClr val="F26B43"/>
          </p15:clr>
        </p15:guide>
        <p15:guide id="10" pos="2304">
          <p15:clr>
            <a:srgbClr val="F26B43"/>
          </p15:clr>
        </p15:guide>
        <p15:guide id="11" pos="3456">
          <p15:clr>
            <a:srgbClr val="F26B43"/>
          </p15:clr>
        </p15:guide>
        <p15:guide id="12" pos="4035">
          <p15:clr>
            <a:srgbClr val="F26B43"/>
          </p15:clr>
        </p15:guide>
        <p15:guide id="13" pos="4608">
          <p15:clr>
            <a:srgbClr val="F26B43"/>
          </p15:clr>
        </p15:guide>
        <p15:guide id="14" pos="5180">
          <p15:clr>
            <a:srgbClr val="F26B43"/>
          </p15:clr>
        </p15:guide>
        <p15:guide id="15" orient="horz" pos="490">
          <p15:clr>
            <a:srgbClr val="F26B43"/>
          </p15:clr>
        </p15:guide>
        <p15:guide id="16" orient="horz" pos="985">
          <p15:clr>
            <a:srgbClr val="F26B43"/>
          </p15:clr>
        </p15:guide>
        <p15:guide id="17" orient="horz" pos="1475">
          <p15:clr>
            <a:srgbClr val="F26B43"/>
          </p15:clr>
        </p15:guide>
        <p15:guide id="18" orient="horz" pos="1962">
          <p15:clr>
            <a:srgbClr val="F26B43"/>
          </p15:clr>
        </p15:guide>
        <p15:guide id="19" orient="horz" pos="2458">
          <p15:clr>
            <a:srgbClr val="F26B43"/>
          </p15:clr>
        </p15:guide>
        <p15:guide id="20" orient="horz" pos="2950">
          <p15:clr>
            <a:srgbClr val="F26B43"/>
          </p15:clr>
        </p15:guide>
        <p15:guide id="21" pos="5437">
          <p15:clr>
            <a:srgbClr val="F26B43"/>
          </p15:clr>
        </p15:guide>
        <p15:guide id="22" orient="horz">
          <p15:clr>
            <a:srgbClr val="F26B43"/>
          </p15:clr>
        </p15:guide>
        <p15:guide id="23" pos="5760">
          <p15:clr>
            <a:srgbClr val="F26B43"/>
          </p15:clr>
        </p15:guide>
        <p15:guide id="24" orient="horz" pos="3240">
          <p15:clr>
            <a:srgbClr val="F26B43"/>
          </p15:clr>
        </p15:guide>
        <p15:guide id="2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39bfdd99ff_0_0"/>
          <p:cNvSpPr txBox="1">
            <a:spLocks noGrp="1"/>
          </p:cNvSpPr>
          <p:nvPr>
            <p:ph type="body" idx="3"/>
          </p:nvPr>
        </p:nvSpPr>
        <p:spPr>
          <a:xfrm>
            <a:off x="6624390" y="4683125"/>
            <a:ext cx="1828800" cy="46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000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-DE" b="1" dirty="0"/>
              <a:t>13th March 2025</a:t>
            </a:r>
            <a:endParaRPr dirty="0"/>
          </a:p>
        </p:txBody>
      </p:sp>
      <p:sp>
        <p:nvSpPr>
          <p:cNvPr id="187" name="Google Shape;187;g339bfdd99ff_0_0"/>
          <p:cNvSpPr txBox="1"/>
          <p:nvPr/>
        </p:nvSpPr>
        <p:spPr>
          <a:xfrm>
            <a:off x="7901354" y="3727938"/>
            <a:ext cx="1848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339bfdd99ff_0_0"/>
          <p:cNvSpPr txBox="1">
            <a:spLocks noGrp="1"/>
          </p:cNvSpPr>
          <p:nvPr>
            <p:ph type="ctrTitle"/>
          </p:nvPr>
        </p:nvSpPr>
        <p:spPr>
          <a:xfrm>
            <a:off x="6405563" y="786535"/>
            <a:ext cx="2738400" cy="233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16000" tIns="0" rIns="72000" bIns="468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ibre Franklin"/>
              <a:buNone/>
            </a:pPr>
            <a:r>
              <a:rPr lang="de-DE" dirty="0" err="1"/>
              <a:t>Federative</a:t>
            </a:r>
            <a:br>
              <a:rPr lang="de-DE" dirty="0"/>
            </a:br>
            <a:r>
              <a:rPr lang="de-DE" dirty="0"/>
              <a:t>RLHF</a:t>
            </a:r>
            <a:endParaRPr dirty="0"/>
          </a:p>
        </p:txBody>
      </p:sp>
      <p:sp>
        <p:nvSpPr>
          <p:cNvPr id="189" name="Google Shape;189;g339bfdd99ff_0_0"/>
          <p:cNvSpPr txBox="1">
            <a:spLocks noGrp="1"/>
          </p:cNvSpPr>
          <p:nvPr>
            <p:ph type="subTitle" idx="1"/>
          </p:nvPr>
        </p:nvSpPr>
        <p:spPr>
          <a:xfrm>
            <a:off x="4576763" y="3124922"/>
            <a:ext cx="1828800" cy="156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rPr lang="fr-FR" dirty="0"/>
              <a:t>Jérémy CHAVEROT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rPr lang="de-DE" dirty="0" err="1"/>
              <a:t>Supervised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rPr lang="de-DE" dirty="0"/>
              <a:t>Prof. Dr. Tanja Käser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endParaRPr lang="de-DE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rPr lang="de-DE" dirty="0" err="1"/>
              <a:t>Advised</a:t>
            </a:r>
            <a:r>
              <a:rPr lang="de-DE" dirty="0"/>
              <a:t> </a:t>
            </a:r>
            <a:r>
              <a:rPr lang="de-DE" dirty="0" err="1"/>
              <a:t>by</a:t>
            </a:r>
            <a:endParaRPr lang="de-DE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rPr lang="de-DE" dirty="0" err="1"/>
              <a:t>Vinitra</a:t>
            </a:r>
            <a:r>
              <a:rPr lang="de-DE" dirty="0"/>
              <a:t> </a:t>
            </a:r>
            <a:r>
              <a:rPr lang="de-DE" dirty="0" err="1"/>
              <a:t>Swamy</a:t>
            </a:r>
            <a:r>
              <a:rPr lang="de-DE" dirty="0"/>
              <a:t> and Paola Mejia</a:t>
            </a:r>
          </a:p>
        </p:txBody>
      </p:sp>
      <p:pic>
        <p:nvPicPr>
          <p:cNvPr id="190" name="Google Shape;190;g339bfdd99ff_0_0"/>
          <p:cNvPicPr preferRelativeResize="0"/>
          <p:nvPr/>
        </p:nvPicPr>
        <p:blipFill rotWithShape="1">
          <a:blip r:embed="rId3">
            <a:alphaModFix/>
          </a:blip>
          <a:srcRect t="33677" b="33582"/>
          <a:stretch/>
        </p:blipFill>
        <p:spPr>
          <a:xfrm>
            <a:off x="97561" y="529470"/>
            <a:ext cx="1124925" cy="3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Scholé AI | Personalized Learning at Scale">
            <a:extLst>
              <a:ext uri="{FF2B5EF4-FFF2-40B4-BE49-F238E27FC236}">
                <a16:creationId xmlns:a16="http://schemas.microsoft.com/office/drawing/2014/main" id="{CDC70350-BE1F-2290-E0AC-1C1BC685A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67" y="1395909"/>
            <a:ext cx="5135577" cy="1840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>
          <a:extLst>
            <a:ext uri="{FF2B5EF4-FFF2-40B4-BE49-F238E27FC236}">
              <a16:creationId xmlns:a16="http://schemas.microsoft.com/office/drawing/2014/main" id="{5A3FDC2F-C515-286B-4971-2E672AF71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39bfdd99ff_0_43">
            <a:extLst>
              <a:ext uri="{FF2B5EF4-FFF2-40B4-BE49-F238E27FC236}">
                <a16:creationId xmlns:a16="http://schemas.microsoft.com/office/drawing/2014/main" id="{38D3E7C0-DAFA-5849-5A08-DA944E6A5A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04875" y="131032"/>
            <a:ext cx="77265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None/>
            </a:pPr>
            <a:r>
              <a:rPr lang="de-DE" sz="3500" dirty="0" err="1"/>
              <a:t>Planning</a:t>
            </a:r>
            <a:endParaRPr sz="3500" dirty="0"/>
          </a:p>
        </p:txBody>
      </p:sp>
      <p:pic>
        <p:nvPicPr>
          <p:cNvPr id="234" name="Google Shape;234;g339bfdd99ff_0_43">
            <a:extLst>
              <a:ext uri="{FF2B5EF4-FFF2-40B4-BE49-F238E27FC236}">
                <a16:creationId xmlns:a16="http://schemas.microsoft.com/office/drawing/2014/main" id="{EA6898A3-ADB5-8903-B7FC-F89510A3D98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33677" b="33582"/>
          <a:stretch/>
        </p:blipFill>
        <p:spPr>
          <a:xfrm>
            <a:off x="105800" y="427300"/>
            <a:ext cx="733056" cy="2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17C9155-3D62-4902-0409-7D0E7C5F4494}"/>
              </a:ext>
            </a:extLst>
          </p:cNvPr>
          <p:cNvSpPr txBox="1"/>
          <p:nvPr/>
        </p:nvSpPr>
        <p:spPr>
          <a:xfrm rot="16200000">
            <a:off x="-291468" y="4010774"/>
            <a:ext cx="14741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 err="1">
                <a:solidFill>
                  <a:srgbClr val="FF0200"/>
                </a:solidFill>
              </a:rPr>
              <a:t>Federative</a:t>
            </a:r>
            <a:r>
              <a:rPr lang="fr-FR" sz="1050" b="1" dirty="0">
                <a:solidFill>
                  <a:srgbClr val="FF0200"/>
                </a:solidFill>
              </a:rPr>
              <a:t> RLHF</a:t>
            </a:r>
          </a:p>
        </p:txBody>
      </p:sp>
      <p:sp>
        <p:nvSpPr>
          <p:cNvPr id="5" name="Google Shape;196;g339bfdd99ff_0_12">
            <a:extLst>
              <a:ext uri="{FF2B5EF4-FFF2-40B4-BE49-F238E27FC236}">
                <a16:creationId xmlns:a16="http://schemas.microsoft.com/office/drawing/2014/main" id="{5B66A221-A494-2512-2E56-E9FF8119FF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856" y="1048872"/>
            <a:ext cx="7726500" cy="279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/>
          <a:p>
            <a:pPr>
              <a:buNone/>
            </a:pPr>
            <a:r>
              <a:rPr lang="fr-FR" sz="1400" b="1" dirty="0">
                <a:latin typeface="Libre Franklin" pitchFamily="2" charset="77"/>
              </a:rPr>
              <a:t>Week 1-2: </a:t>
            </a:r>
            <a:r>
              <a:rPr lang="fr-FR" sz="1400" dirty="0" err="1">
                <a:latin typeface="Libre Franklin" pitchFamily="2" charset="77"/>
              </a:rPr>
              <a:t>Literature</a:t>
            </a:r>
            <a:r>
              <a:rPr lang="fr-FR" sz="1400" dirty="0">
                <a:latin typeface="Libre Franklin" pitchFamily="2" charset="77"/>
              </a:rPr>
              <a:t> </a:t>
            </a:r>
            <a:r>
              <a:rPr lang="fr-FR" sz="1400" dirty="0" err="1">
                <a:latin typeface="Libre Franklin" pitchFamily="2" charset="77"/>
              </a:rPr>
              <a:t>Review</a:t>
            </a:r>
            <a:r>
              <a:rPr lang="fr-FR" sz="1400" dirty="0">
                <a:latin typeface="Libre Franklin" pitchFamily="2" charset="77"/>
              </a:rPr>
              <a:t> &amp; Project Planning</a:t>
            </a:r>
          </a:p>
          <a:p>
            <a:pPr>
              <a:buNone/>
            </a:pPr>
            <a:r>
              <a:rPr lang="fr-FR" sz="1400" b="1" dirty="0">
                <a:latin typeface="Libre Franklin" pitchFamily="2" charset="77"/>
              </a:rPr>
              <a:t>Week 3:</a:t>
            </a:r>
            <a:r>
              <a:rPr lang="fr-FR" sz="1400" dirty="0">
                <a:latin typeface="Libre Franklin" pitchFamily="2" charset="77"/>
              </a:rPr>
              <a:t> Initial </a:t>
            </a:r>
            <a:r>
              <a:rPr lang="fr-FR" sz="1400" dirty="0" err="1">
                <a:latin typeface="Libre Franklin" pitchFamily="2" charset="77"/>
              </a:rPr>
              <a:t>Experiments</a:t>
            </a:r>
            <a:r>
              <a:rPr lang="fr-FR" sz="1400" dirty="0">
                <a:latin typeface="Libre Franklin" pitchFamily="2" charset="77"/>
              </a:rPr>
              <a:t> &amp; Baseline Setup</a:t>
            </a:r>
          </a:p>
          <a:p>
            <a:pPr>
              <a:buNone/>
            </a:pPr>
            <a:r>
              <a:rPr lang="fr-FR" sz="1400" b="1" dirty="0">
                <a:latin typeface="Libre Franklin" pitchFamily="2" charset="77"/>
              </a:rPr>
              <a:t>Week 4-5: </a:t>
            </a:r>
            <a:r>
              <a:rPr lang="fr-FR" sz="1400" dirty="0" err="1">
                <a:latin typeface="Libre Franklin" pitchFamily="2" charset="77"/>
              </a:rPr>
              <a:t>Implementing</a:t>
            </a:r>
            <a:r>
              <a:rPr lang="fr-FR" sz="1400" dirty="0">
                <a:latin typeface="Libre Franklin" pitchFamily="2" charset="77"/>
              </a:rPr>
              <a:t> a Single RLHF Training Pipeline on </a:t>
            </a:r>
            <a:r>
              <a:rPr lang="fr-FR" sz="1400" dirty="0" err="1">
                <a:latin typeface="Libre Franklin" pitchFamily="2" charset="77"/>
              </a:rPr>
              <a:t>RunAI</a:t>
            </a:r>
            <a:endParaRPr lang="fr-FR" sz="1400" dirty="0">
              <a:latin typeface="Libre Franklin" pitchFamily="2" charset="77"/>
            </a:endParaRPr>
          </a:p>
          <a:p>
            <a:pPr>
              <a:buNone/>
            </a:pPr>
            <a:r>
              <a:rPr lang="fr-FR" sz="1400" b="1" dirty="0">
                <a:latin typeface="Libre Franklin" pitchFamily="2" charset="77"/>
              </a:rPr>
              <a:t>Week 6-8:</a:t>
            </a:r>
            <a:r>
              <a:rPr lang="fr-FR" sz="1400" dirty="0">
                <a:latin typeface="Libre Franklin" pitchFamily="2" charset="77"/>
              </a:rPr>
              <a:t> </a:t>
            </a:r>
            <a:r>
              <a:rPr lang="fr-FR" sz="1400" dirty="0" err="1">
                <a:latin typeface="Libre Franklin" pitchFamily="2" charset="77"/>
              </a:rPr>
              <a:t>Scaling</a:t>
            </a:r>
            <a:r>
              <a:rPr lang="fr-FR" sz="1400" dirty="0">
                <a:latin typeface="Libre Franklin" pitchFamily="2" charset="77"/>
              </a:rPr>
              <a:t> to Multi-Container RLHF Pipelines </a:t>
            </a:r>
            <a:r>
              <a:rPr lang="fr-FR" sz="1400" dirty="0" err="1">
                <a:latin typeface="Libre Franklin" pitchFamily="2" charset="77"/>
              </a:rPr>
              <a:t>with</a:t>
            </a:r>
            <a:r>
              <a:rPr lang="fr-FR" sz="1400" dirty="0">
                <a:latin typeface="Libre Franklin" pitchFamily="2" charset="77"/>
              </a:rPr>
              <a:t> Model </a:t>
            </a:r>
            <a:r>
              <a:rPr lang="fr-FR" sz="1400" dirty="0" err="1">
                <a:latin typeface="Libre Franklin" pitchFamily="2" charset="77"/>
              </a:rPr>
              <a:t>Aggregation</a:t>
            </a:r>
            <a:endParaRPr lang="fr-FR" sz="1400" dirty="0">
              <a:latin typeface="Libre Franklin" pitchFamily="2" charset="77"/>
            </a:endParaRPr>
          </a:p>
          <a:p>
            <a:pPr>
              <a:buNone/>
            </a:pPr>
            <a:r>
              <a:rPr lang="fr-FR" sz="1400" b="1" dirty="0">
                <a:latin typeface="Libre Franklin" pitchFamily="2" charset="77"/>
              </a:rPr>
              <a:t>Week 9: </a:t>
            </a:r>
            <a:r>
              <a:rPr lang="fr-FR" sz="1400" dirty="0">
                <a:latin typeface="Libre Franklin" pitchFamily="2" charset="77"/>
              </a:rPr>
              <a:t>Train on Real Data</a:t>
            </a:r>
          </a:p>
          <a:p>
            <a:pPr>
              <a:buNone/>
            </a:pPr>
            <a:r>
              <a:rPr lang="fr-FR" sz="1400" b="1" dirty="0">
                <a:latin typeface="Libre Franklin" pitchFamily="2" charset="77"/>
              </a:rPr>
              <a:t>Week 10-13: </a:t>
            </a:r>
            <a:r>
              <a:rPr lang="fr-FR" sz="1400" dirty="0">
                <a:latin typeface="Libre Franklin" pitchFamily="2" charset="77"/>
              </a:rPr>
              <a:t>RLHF Model Evaluation &amp; </a:t>
            </a:r>
            <a:r>
              <a:rPr lang="fr-FR" sz="1400" dirty="0" err="1">
                <a:latin typeface="Libre Franklin" pitchFamily="2" charset="77"/>
              </a:rPr>
              <a:t>Optimization</a:t>
            </a:r>
            <a:endParaRPr lang="fr-FR" sz="1400" dirty="0">
              <a:latin typeface="Libre Franklin" pitchFamily="2" charset="77"/>
            </a:endParaRPr>
          </a:p>
          <a:p>
            <a:pPr>
              <a:buNone/>
            </a:pPr>
            <a:r>
              <a:rPr lang="fr-FR" sz="1400" b="1" dirty="0">
                <a:latin typeface="Libre Franklin" pitchFamily="2" charset="77"/>
              </a:rPr>
              <a:t>Week 14: </a:t>
            </a:r>
            <a:r>
              <a:rPr lang="fr-FR" sz="1400" dirty="0" err="1">
                <a:latin typeface="Libre Franklin" pitchFamily="2" charset="77"/>
              </a:rPr>
              <a:t>Finalization</a:t>
            </a:r>
            <a:r>
              <a:rPr lang="fr-FR" sz="1400" dirty="0">
                <a:latin typeface="Libre Franklin" pitchFamily="2" charset="77"/>
              </a:rPr>
              <a:t> &amp; Project Report</a:t>
            </a:r>
          </a:p>
          <a:p>
            <a:pPr>
              <a:buNone/>
            </a:pPr>
            <a:endParaRPr lang="fr-FR" sz="1400" dirty="0">
              <a:latin typeface="Libre Franklin" pitchFamily="2" charset="77"/>
            </a:endParaRPr>
          </a:p>
        </p:txBody>
      </p:sp>
      <p:pic>
        <p:nvPicPr>
          <p:cNvPr id="10" name="Picture 4" descr="Scholé AI | Personalized Learning at Scale">
            <a:extLst>
              <a:ext uri="{FF2B5EF4-FFF2-40B4-BE49-F238E27FC236}">
                <a16:creationId xmlns:a16="http://schemas.microsoft.com/office/drawing/2014/main" id="{976CF480-6AFC-5A65-66C4-F628564BF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541" y="4521734"/>
            <a:ext cx="1549167" cy="55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2204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g339bfdd99ff_0_5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2489" b="2498"/>
          <a:stretch/>
        </p:blipFill>
        <p:spPr>
          <a:xfrm>
            <a:off x="1331913" y="0"/>
            <a:ext cx="7812086" cy="4948238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g339bfdd99ff_0_51"/>
          <p:cNvSpPr txBox="1">
            <a:spLocks noGrp="1"/>
          </p:cNvSpPr>
          <p:nvPr>
            <p:ph type="ctrTitle"/>
          </p:nvPr>
        </p:nvSpPr>
        <p:spPr>
          <a:xfrm>
            <a:off x="6994894" y="1739900"/>
            <a:ext cx="2149200" cy="1835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16000" tIns="0" rIns="72000" bIns="468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Libre Franklin"/>
              <a:buNone/>
            </a:pPr>
            <a:r>
              <a:rPr lang="de-DE" dirty="0" err="1"/>
              <a:t>Thanks</a:t>
            </a:r>
            <a:endParaRPr sz="2800" dirty="0"/>
          </a:p>
        </p:txBody>
      </p:sp>
      <p:sp>
        <p:nvSpPr>
          <p:cNvPr id="245" name="Google Shape;245;g339bfdd99ff_0_51"/>
          <p:cNvSpPr txBox="1">
            <a:spLocks noGrp="1"/>
          </p:cNvSpPr>
          <p:nvPr>
            <p:ph type="subTitle" idx="1"/>
          </p:nvPr>
        </p:nvSpPr>
        <p:spPr>
          <a:xfrm>
            <a:off x="5166094" y="3575050"/>
            <a:ext cx="1828800" cy="156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rPr lang="de-DE" sz="1400" b="1" dirty="0"/>
              <a:t>Questions?</a:t>
            </a:r>
            <a:endParaRPr sz="1200" dirty="0"/>
          </a:p>
        </p:txBody>
      </p:sp>
      <p:pic>
        <p:nvPicPr>
          <p:cNvPr id="246" name="Google Shape;246;g339bfdd99ff_0_51"/>
          <p:cNvPicPr preferRelativeResize="0"/>
          <p:nvPr/>
        </p:nvPicPr>
        <p:blipFill rotWithShape="1">
          <a:blip r:embed="rId4">
            <a:alphaModFix/>
          </a:blip>
          <a:srcRect t="33677" b="33582"/>
          <a:stretch/>
        </p:blipFill>
        <p:spPr>
          <a:xfrm>
            <a:off x="70324" y="548925"/>
            <a:ext cx="1124925" cy="36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39bfdd99ff_0_12"/>
          <p:cNvSpPr txBox="1">
            <a:spLocks noGrp="1"/>
          </p:cNvSpPr>
          <p:nvPr>
            <p:ph type="title"/>
          </p:nvPr>
        </p:nvSpPr>
        <p:spPr>
          <a:xfrm>
            <a:off x="904875" y="184482"/>
            <a:ext cx="77265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"/>
              <a:buNone/>
            </a:pPr>
            <a:r>
              <a:rPr lang="de-DE" sz="3500" dirty="0"/>
              <a:t>Motivation</a:t>
            </a:r>
            <a:endParaRPr sz="3500" dirty="0"/>
          </a:p>
        </p:txBody>
      </p:sp>
      <p:sp>
        <p:nvSpPr>
          <p:cNvPr id="196" name="Google Shape;196;g339bfdd99ff_0_12"/>
          <p:cNvSpPr txBox="1">
            <a:spLocks noGrp="1"/>
          </p:cNvSpPr>
          <p:nvPr>
            <p:ph type="body" idx="1"/>
          </p:nvPr>
        </p:nvSpPr>
        <p:spPr>
          <a:xfrm>
            <a:off x="904875" y="1113879"/>
            <a:ext cx="7726500" cy="3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sz="1400" dirty="0" err="1">
                <a:latin typeface="Libre Franklin" pitchFamily="2" charset="77"/>
              </a:rPr>
              <a:t>We</a:t>
            </a:r>
            <a:r>
              <a:rPr lang="fr-FR" sz="1400" dirty="0">
                <a:latin typeface="Libre Franklin" pitchFamily="2" charset="77"/>
              </a:rPr>
              <a:t> are </a:t>
            </a:r>
            <a:r>
              <a:rPr lang="fr-FR" sz="1400" dirty="0" err="1">
                <a:latin typeface="Libre Franklin" pitchFamily="2" charset="77"/>
              </a:rPr>
              <a:t>witnessing</a:t>
            </a:r>
            <a:r>
              <a:rPr lang="fr-FR" sz="1400" dirty="0">
                <a:latin typeface="Libre Franklin" pitchFamily="2" charset="77"/>
              </a:rPr>
              <a:t> an </a:t>
            </a:r>
            <a:r>
              <a:rPr lang="fr-FR" sz="1400" dirty="0" err="1">
                <a:latin typeface="Libre Franklin" pitchFamily="2" charset="77"/>
              </a:rPr>
              <a:t>unprecedented</a:t>
            </a:r>
            <a:r>
              <a:rPr lang="fr-FR" sz="1400" dirty="0">
                <a:latin typeface="Libre Franklin" pitchFamily="2" charset="77"/>
              </a:rPr>
              <a:t> </a:t>
            </a:r>
            <a:r>
              <a:rPr lang="fr-FR" sz="1400" dirty="0" err="1">
                <a:latin typeface="Libre Franklin" pitchFamily="2" charset="77"/>
              </a:rPr>
              <a:t>surge</a:t>
            </a:r>
            <a:r>
              <a:rPr lang="fr-FR" sz="1400" dirty="0">
                <a:latin typeface="Libre Franklin" pitchFamily="2" charset="77"/>
              </a:rPr>
              <a:t> in AI assistants and </a:t>
            </a:r>
            <a:r>
              <a:rPr lang="fr-FR" sz="1400" dirty="0" err="1">
                <a:latin typeface="Libre Franklin" pitchFamily="2" charset="77"/>
              </a:rPr>
              <a:t>chatbots</a:t>
            </a:r>
            <a:r>
              <a:rPr lang="fr-FR" sz="1400" dirty="0">
                <a:latin typeface="Libre Franklin" pitchFamily="2" charset="77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400" dirty="0" err="1">
                <a:latin typeface="Libre Franklin" pitchFamily="2" charset="77"/>
              </a:rPr>
              <a:t>These</a:t>
            </a:r>
            <a:r>
              <a:rPr lang="fr-FR" sz="1400" dirty="0">
                <a:latin typeface="Libre Franklin" pitchFamily="2" charset="77"/>
              </a:rPr>
              <a:t> </a:t>
            </a:r>
            <a:r>
              <a:rPr lang="fr-FR" sz="1400" dirty="0" err="1">
                <a:latin typeface="Libre Franklin" pitchFamily="2" charset="77"/>
              </a:rPr>
              <a:t>advancements</a:t>
            </a:r>
            <a:r>
              <a:rPr lang="fr-FR" sz="1400" dirty="0">
                <a:latin typeface="Libre Franklin" pitchFamily="2" charset="77"/>
              </a:rPr>
              <a:t> are </a:t>
            </a:r>
            <a:r>
              <a:rPr lang="fr-FR" sz="1400" dirty="0" err="1">
                <a:latin typeface="Libre Franklin" pitchFamily="2" charset="77"/>
              </a:rPr>
              <a:t>reshaping</a:t>
            </a:r>
            <a:r>
              <a:rPr lang="fr-FR" sz="1400" dirty="0">
                <a:latin typeface="Libre Franklin" pitchFamily="2" charset="77"/>
              </a:rPr>
              <a:t> how </a:t>
            </a:r>
            <a:r>
              <a:rPr lang="fr-FR" sz="1400" dirty="0" err="1">
                <a:latin typeface="Libre Franklin" pitchFamily="2" charset="77"/>
              </a:rPr>
              <a:t>users</a:t>
            </a:r>
            <a:r>
              <a:rPr lang="fr-FR" sz="1400" dirty="0">
                <a:latin typeface="Libre Franklin" pitchFamily="2" charset="77"/>
              </a:rPr>
              <a:t> </a:t>
            </a:r>
            <a:r>
              <a:rPr lang="fr-FR" sz="1400" dirty="0" err="1">
                <a:latin typeface="Libre Franklin" pitchFamily="2" charset="77"/>
              </a:rPr>
              <a:t>interact</a:t>
            </a:r>
            <a:r>
              <a:rPr lang="fr-FR" sz="1400" dirty="0">
                <a:latin typeface="Libre Franklin" pitchFamily="2" charset="77"/>
              </a:rPr>
              <a:t> </a:t>
            </a:r>
            <a:r>
              <a:rPr lang="fr-FR" sz="1400" dirty="0" err="1">
                <a:latin typeface="Libre Franklin" pitchFamily="2" charset="77"/>
              </a:rPr>
              <a:t>with</a:t>
            </a:r>
            <a:r>
              <a:rPr lang="fr-FR" sz="1400" dirty="0">
                <a:latin typeface="Libre Franklin" pitchFamily="2" charset="77"/>
              </a:rPr>
              <a:t> </a:t>
            </a:r>
            <a:r>
              <a:rPr lang="fr-FR" sz="1400" dirty="0" err="1">
                <a:latin typeface="Libre Franklin" pitchFamily="2" charset="77"/>
              </a:rPr>
              <a:t>technology</a:t>
            </a:r>
            <a:r>
              <a:rPr lang="fr-FR" sz="1400" dirty="0">
                <a:latin typeface="Libre Franklin" pitchFamily="2" charset="77"/>
              </a:rPr>
              <a:t> and </a:t>
            </a:r>
            <a:r>
              <a:rPr lang="fr-FR" sz="1400" dirty="0" err="1">
                <a:latin typeface="Libre Franklin" pitchFamily="2" charset="77"/>
              </a:rPr>
              <a:t>access</a:t>
            </a:r>
            <a:r>
              <a:rPr lang="fr-FR" sz="1400" dirty="0">
                <a:latin typeface="Libre Franklin" pitchFamily="2" charset="77"/>
              </a:rPr>
              <a:t> </a:t>
            </a:r>
            <a:r>
              <a:rPr lang="fr-FR" sz="1400" dirty="0" err="1">
                <a:latin typeface="Libre Franklin" pitchFamily="2" charset="77"/>
              </a:rPr>
              <a:t>knowledge</a:t>
            </a:r>
            <a:r>
              <a:rPr lang="fr-FR" sz="1400" dirty="0">
                <a:latin typeface="Libre Franklin" pitchFamily="2" charset="77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1400" dirty="0">
              <a:latin typeface="Libre Franklin" pitchFamily="2" charset="77"/>
            </a:endParaRPr>
          </a:p>
          <a:p>
            <a:pPr marL="125730" indent="0">
              <a:buNone/>
            </a:pPr>
            <a:r>
              <a:rPr lang="fr-FR" sz="1400" b="1" dirty="0" err="1">
                <a:latin typeface="Libre Franklin" pitchFamily="2" charset="77"/>
              </a:rPr>
              <a:t>ScholéAI</a:t>
            </a:r>
            <a:r>
              <a:rPr lang="fr-FR" sz="1400" b="1" dirty="0">
                <a:latin typeface="Libre Franklin" pitchFamily="2" charset="77"/>
              </a:rPr>
              <a:t>: A </a:t>
            </a:r>
            <a:r>
              <a:rPr lang="fr-FR" sz="1400" b="1" dirty="0" err="1">
                <a:latin typeface="Libre Franklin" pitchFamily="2" charset="77"/>
              </a:rPr>
              <a:t>Highly</a:t>
            </a:r>
            <a:r>
              <a:rPr lang="fr-FR" sz="1400" b="1" dirty="0">
                <a:latin typeface="Libre Franklin" pitchFamily="2" charset="77"/>
              </a:rPr>
              <a:t> </a:t>
            </a:r>
            <a:r>
              <a:rPr lang="fr-FR" sz="1400" b="1" dirty="0" err="1">
                <a:latin typeface="Libre Franklin" pitchFamily="2" charset="77"/>
              </a:rPr>
              <a:t>Personalized</a:t>
            </a:r>
            <a:r>
              <a:rPr lang="fr-FR" sz="1400" b="1" dirty="0">
                <a:latin typeface="Libre Franklin" pitchFamily="2" charset="77"/>
              </a:rPr>
              <a:t> Learning </a:t>
            </a:r>
            <a:r>
              <a:rPr lang="fr-FR" sz="1400" b="1" dirty="0" err="1">
                <a:latin typeface="Libre Franklin" pitchFamily="2" charset="77"/>
              </a:rPr>
              <a:t>Experience</a:t>
            </a:r>
            <a:endParaRPr lang="fr-FR" sz="1400" b="1" dirty="0">
              <a:latin typeface="Libre Franklin" pitchFamily="2" charset="7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1400" b="1" dirty="0">
                <a:latin typeface="Libre Franklin" pitchFamily="2" charset="77"/>
              </a:rPr>
              <a:t>Mission: </a:t>
            </a:r>
            <a:r>
              <a:rPr lang="fr-FR" sz="1400" dirty="0" err="1">
                <a:latin typeface="Libre Franklin" pitchFamily="2" charset="77"/>
              </a:rPr>
              <a:t>Deliver</a:t>
            </a:r>
            <a:r>
              <a:rPr lang="fr-FR" sz="1400" dirty="0">
                <a:latin typeface="Libre Franklin" pitchFamily="2" charset="77"/>
              </a:rPr>
              <a:t> a </a:t>
            </a:r>
            <a:r>
              <a:rPr lang="fr-FR" sz="1400" dirty="0" err="1">
                <a:latin typeface="Libre Franklin" pitchFamily="2" charset="77"/>
              </a:rPr>
              <a:t>highly</a:t>
            </a:r>
            <a:r>
              <a:rPr lang="fr-FR" sz="1400" dirty="0">
                <a:latin typeface="Libre Franklin" pitchFamily="2" charset="77"/>
              </a:rPr>
              <a:t> </a:t>
            </a:r>
            <a:r>
              <a:rPr lang="fr-FR" sz="1400" dirty="0" err="1">
                <a:latin typeface="Libre Franklin" pitchFamily="2" charset="77"/>
              </a:rPr>
              <a:t>personalized</a:t>
            </a:r>
            <a:r>
              <a:rPr lang="fr-FR" sz="1400" dirty="0">
                <a:latin typeface="Libre Franklin" pitchFamily="2" charset="77"/>
              </a:rPr>
              <a:t> data science </a:t>
            </a:r>
            <a:r>
              <a:rPr lang="fr-FR" sz="1400" dirty="0" err="1">
                <a:latin typeface="Libre Franklin" pitchFamily="2" charset="77"/>
              </a:rPr>
              <a:t>learning</a:t>
            </a:r>
            <a:r>
              <a:rPr lang="fr-FR" sz="1400" dirty="0">
                <a:latin typeface="Libre Franklin" pitchFamily="2" charset="77"/>
              </a:rPr>
              <a:t> </a:t>
            </a:r>
            <a:r>
              <a:rPr lang="fr-FR" sz="1400" dirty="0" err="1">
                <a:latin typeface="Libre Franklin" pitchFamily="2" charset="77"/>
              </a:rPr>
              <a:t>experience</a:t>
            </a:r>
            <a:r>
              <a:rPr lang="fr-FR" sz="1400" dirty="0">
                <a:latin typeface="Libre Franklin" pitchFamily="2" charset="77"/>
              </a:rPr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400" b="1" dirty="0" err="1">
                <a:latin typeface="Libre Franklin" pitchFamily="2" charset="77"/>
              </a:rPr>
              <a:t>Approach</a:t>
            </a:r>
            <a:r>
              <a:rPr lang="fr-FR" sz="1400" b="1" dirty="0">
                <a:latin typeface="Libre Franklin" pitchFamily="2" charset="77"/>
              </a:rPr>
              <a:t>:</a:t>
            </a:r>
            <a:r>
              <a:rPr lang="fr-FR" sz="1400" dirty="0">
                <a:latin typeface="Libre Franklin" pitchFamily="2" charset="77"/>
              </a:rPr>
              <a:t> </a:t>
            </a:r>
            <a:r>
              <a:rPr lang="fr-FR" sz="1400" dirty="0" err="1">
                <a:latin typeface="Libre Franklin" pitchFamily="2" charset="77"/>
              </a:rPr>
              <a:t>Finetune</a:t>
            </a:r>
            <a:r>
              <a:rPr lang="fr-FR" sz="1400" dirty="0">
                <a:latin typeface="Libre Franklin" pitchFamily="2" charset="77"/>
              </a:rPr>
              <a:t> the Olé </a:t>
            </a:r>
            <a:r>
              <a:rPr lang="fr-FR" sz="1400" dirty="0" err="1">
                <a:latin typeface="Libre Franklin" pitchFamily="2" charset="77"/>
              </a:rPr>
              <a:t>tutor</a:t>
            </a:r>
            <a:r>
              <a:rPr lang="fr-FR" sz="1400" dirty="0">
                <a:latin typeface="Libre Franklin" pitchFamily="2" charset="77"/>
              </a:rPr>
              <a:t> by leveraging </a:t>
            </a:r>
            <a:r>
              <a:rPr lang="fr-FR" sz="1400" b="1" dirty="0" err="1">
                <a:latin typeface="Libre Franklin" pitchFamily="2" charset="77"/>
              </a:rPr>
              <a:t>Reinforcement</a:t>
            </a:r>
            <a:r>
              <a:rPr lang="fr-FR" sz="1400" b="1" dirty="0">
                <a:latin typeface="Libre Franklin" pitchFamily="2" charset="77"/>
              </a:rPr>
              <a:t> Learning </a:t>
            </a:r>
            <a:r>
              <a:rPr lang="fr-FR" sz="1400" b="1" dirty="0" err="1">
                <a:latin typeface="Libre Franklin" pitchFamily="2" charset="77"/>
              </a:rPr>
              <a:t>from</a:t>
            </a:r>
            <a:r>
              <a:rPr lang="fr-FR" sz="1400" b="1" dirty="0">
                <a:latin typeface="Libre Franklin" pitchFamily="2" charset="77"/>
              </a:rPr>
              <a:t> Human Feedback (RLHF)</a:t>
            </a:r>
            <a:r>
              <a:rPr lang="fr-FR" sz="1400" dirty="0">
                <a:latin typeface="Libre Franklin" pitchFamily="2" charset="77"/>
              </a:rPr>
              <a:t> to </a:t>
            </a:r>
            <a:r>
              <a:rPr lang="fr-FR" sz="1400" dirty="0" err="1">
                <a:latin typeface="Libre Franklin" pitchFamily="2" charset="77"/>
              </a:rPr>
              <a:t>refine</a:t>
            </a:r>
            <a:r>
              <a:rPr lang="fr-FR" sz="1400" dirty="0">
                <a:latin typeface="Libre Franklin" pitchFamily="2" charset="77"/>
              </a:rPr>
              <a:t> </a:t>
            </a:r>
            <a:r>
              <a:rPr lang="fr-FR" sz="1400" dirty="0" err="1">
                <a:latin typeface="Libre Franklin" pitchFamily="2" charset="77"/>
              </a:rPr>
              <a:t>responses</a:t>
            </a:r>
            <a:r>
              <a:rPr lang="fr-FR" sz="1400" dirty="0">
                <a:latin typeface="Libre Franklin" pitchFamily="2" charset="77"/>
              </a:rPr>
              <a:t> </a:t>
            </a:r>
            <a:r>
              <a:rPr lang="fr-FR" sz="1400" dirty="0" err="1">
                <a:latin typeface="Libre Franklin" pitchFamily="2" charset="77"/>
              </a:rPr>
              <a:t>based</a:t>
            </a:r>
            <a:r>
              <a:rPr lang="fr-FR" sz="1400" dirty="0">
                <a:latin typeface="Libre Franklin" pitchFamily="2" charset="77"/>
              </a:rPr>
              <a:t> on user interactions and </a:t>
            </a:r>
            <a:r>
              <a:rPr lang="fr-FR" sz="1400" dirty="0" err="1">
                <a:latin typeface="Libre Franklin" pitchFamily="2" charset="77"/>
              </a:rPr>
              <a:t>preferences</a:t>
            </a:r>
            <a:r>
              <a:rPr lang="fr-FR" sz="1400" dirty="0">
                <a:latin typeface="Libre Franklin" pitchFamily="2" charset="77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400" b="1" dirty="0" err="1">
                <a:latin typeface="Libre Franklin" pitchFamily="2" charset="77"/>
              </a:rPr>
              <a:t>Privacy</a:t>
            </a:r>
            <a:r>
              <a:rPr lang="fr-FR" sz="1400" b="1" dirty="0">
                <a:latin typeface="Libre Franklin" pitchFamily="2" charset="77"/>
              </a:rPr>
              <a:t>:</a:t>
            </a:r>
            <a:r>
              <a:rPr lang="fr-FR" sz="1400" dirty="0">
                <a:latin typeface="Libre Franklin" pitchFamily="2" charset="77"/>
              </a:rPr>
              <a:t> </a:t>
            </a:r>
            <a:r>
              <a:rPr lang="fr-FR" sz="1400" dirty="0" err="1">
                <a:latin typeface="Libre Franklin" pitchFamily="2" charset="77"/>
              </a:rPr>
              <a:t>Personalization</a:t>
            </a:r>
            <a:r>
              <a:rPr lang="fr-FR" sz="1400" dirty="0">
                <a:latin typeface="Libre Franklin" pitchFamily="2" charset="77"/>
              </a:rPr>
              <a:t> </a:t>
            </a:r>
            <a:r>
              <a:rPr lang="fr-FR" sz="1400" dirty="0" err="1">
                <a:latin typeface="Libre Franklin" pitchFamily="2" charset="77"/>
              </a:rPr>
              <a:t>happens</a:t>
            </a:r>
            <a:r>
              <a:rPr lang="fr-FR" sz="1400" dirty="0">
                <a:latin typeface="Libre Franklin" pitchFamily="2" charset="77"/>
              </a:rPr>
              <a:t> </a:t>
            </a:r>
            <a:r>
              <a:rPr lang="fr-FR" sz="1400" dirty="0" err="1">
                <a:latin typeface="Libre Franklin" pitchFamily="2" charset="77"/>
              </a:rPr>
              <a:t>locally</a:t>
            </a:r>
            <a:r>
              <a:rPr lang="fr-FR" sz="1400" dirty="0">
                <a:latin typeface="Libre Franklin" pitchFamily="2" charset="77"/>
              </a:rPr>
              <a:t>, </a:t>
            </a:r>
            <a:r>
              <a:rPr lang="fr-FR" sz="1400" dirty="0" err="1">
                <a:latin typeface="Libre Franklin" pitchFamily="2" charset="77"/>
              </a:rPr>
              <a:t>preventing</a:t>
            </a:r>
            <a:r>
              <a:rPr lang="fr-FR" sz="1400" dirty="0">
                <a:latin typeface="Libre Franklin" pitchFamily="2" charset="77"/>
              </a:rPr>
              <a:t> real-world user </a:t>
            </a:r>
            <a:r>
              <a:rPr lang="fr-FR" sz="1400" dirty="0" err="1">
                <a:latin typeface="Libre Franklin" pitchFamily="2" charset="77"/>
              </a:rPr>
              <a:t>preferences</a:t>
            </a:r>
            <a:r>
              <a:rPr lang="fr-FR" sz="1400" dirty="0">
                <a:latin typeface="Libre Franklin" pitchFamily="2" charset="77"/>
              </a:rPr>
              <a:t> </a:t>
            </a:r>
            <a:r>
              <a:rPr lang="fr-FR" sz="1400" dirty="0" err="1">
                <a:latin typeface="Libre Franklin" pitchFamily="2" charset="77"/>
              </a:rPr>
              <a:t>from</a:t>
            </a:r>
            <a:r>
              <a:rPr lang="fr-FR" sz="1400" dirty="0">
                <a:latin typeface="Libre Franklin" pitchFamily="2" charset="77"/>
              </a:rPr>
              <a:t> </a:t>
            </a:r>
            <a:r>
              <a:rPr lang="fr-FR" sz="1400" dirty="0" err="1">
                <a:latin typeface="Libre Franklin" pitchFamily="2" charset="77"/>
              </a:rPr>
              <a:t>being</a:t>
            </a:r>
            <a:r>
              <a:rPr lang="fr-FR" sz="1400" dirty="0">
                <a:latin typeface="Libre Franklin" pitchFamily="2" charset="77"/>
              </a:rPr>
              <a:t> </a:t>
            </a:r>
            <a:r>
              <a:rPr lang="fr-FR" sz="1400" dirty="0" err="1">
                <a:latin typeface="Libre Franklin" pitchFamily="2" charset="77"/>
              </a:rPr>
              <a:t>transmitted</a:t>
            </a:r>
            <a:r>
              <a:rPr lang="fr-FR" sz="1400" dirty="0">
                <a:latin typeface="Libre Franklin" pitchFamily="2" charset="77"/>
              </a:rPr>
              <a:t> to a central server.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1400" dirty="0">
              <a:latin typeface="Libre Franklin" pitchFamily="2" charset="7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fr-FR" sz="1400" b="1" dirty="0">
              <a:latin typeface="Libre Franklin" pitchFamily="2" charset="77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98" name="Google Shape;198;g339bfdd99ff_0_12"/>
          <p:cNvSpPr txBox="1">
            <a:spLocks noGrp="1"/>
          </p:cNvSpPr>
          <p:nvPr>
            <p:ph type="body" idx="2"/>
          </p:nvPr>
        </p:nvSpPr>
        <p:spPr>
          <a:xfrm>
            <a:off x="626525" y="4828248"/>
            <a:ext cx="77265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405"/>
              <a:buNone/>
            </a:pPr>
            <a:r>
              <a:rPr lang="de-DE" sz="1050" dirty="0"/>
              <a:t>References</a:t>
            </a:r>
            <a:endParaRPr sz="1050" dirty="0"/>
          </a:p>
          <a:p>
            <a:pPr marL="0" lvl="0" indent="0" algn="l" rtl="0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SzPts val="405"/>
              <a:buNone/>
            </a:pPr>
            <a:endParaRPr sz="1050" dirty="0"/>
          </a:p>
        </p:txBody>
      </p:sp>
      <p:pic>
        <p:nvPicPr>
          <p:cNvPr id="199" name="Google Shape;199;g339bfdd99ff_0_12"/>
          <p:cNvPicPr preferRelativeResize="0"/>
          <p:nvPr/>
        </p:nvPicPr>
        <p:blipFill rotWithShape="1">
          <a:blip r:embed="rId3">
            <a:alphaModFix/>
          </a:blip>
          <a:srcRect t="33677" b="33582"/>
          <a:stretch/>
        </p:blipFill>
        <p:spPr>
          <a:xfrm>
            <a:off x="105800" y="427300"/>
            <a:ext cx="733056" cy="2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4" descr="Scholé AI | Personalized Learning at Scale">
            <a:extLst>
              <a:ext uri="{FF2B5EF4-FFF2-40B4-BE49-F238E27FC236}">
                <a16:creationId xmlns:a16="http://schemas.microsoft.com/office/drawing/2014/main" id="{EE548837-F333-0A38-2995-6643BF90F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541" y="4521734"/>
            <a:ext cx="1549167" cy="55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615B71F-F77B-F9B3-2331-A9B5DF1EFEE5}"/>
              </a:ext>
            </a:extLst>
          </p:cNvPr>
          <p:cNvSpPr txBox="1"/>
          <p:nvPr/>
        </p:nvSpPr>
        <p:spPr>
          <a:xfrm rot="16200000">
            <a:off x="-291468" y="4010774"/>
            <a:ext cx="14741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 err="1">
                <a:solidFill>
                  <a:srgbClr val="FF0200"/>
                </a:solidFill>
              </a:rPr>
              <a:t>Federative</a:t>
            </a:r>
            <a:r>
              <a:rPr lang="fr-FR" sz="1050" b="1" dirty="0">
                <a:solidFill>
                  <a:srgbClr val="FF0200"/>
                </a:solidFill>
              </a:rPr>
              <a:t> RLHF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39bfdd99ff_0_20"/>
          <p:cNvSpPr txBox="1">
            <a:spLocks noGrp="1"/>
          </p:cNvSpPr>
          <p:nvPr>
            <p:ph type="title"/>
          </p:nvPr>
        </p:nvSpPr>
        <p:spPr>
          <a:xfrm>
            <a:off x="904875" y="102857"/>
            <a:ext cx="77265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None/>
            </a:pPr>
            <a:r>
              <a:rPr lang="de-DE" sz="3500"/>
              <a:t>Overview</a:t>
            </a:r>
            <a:endParaRPr sz="4700"/>
          </a:p>
        </p:txBody>
      </p:sp>
      <p:sp>
        <p:nvSpPr>
          <p:cNvPr id="206" name="Google Shape;206;g339bfdd99ff_0_20"/>
          <p:cNvSpPr txBox="1">
            <a:spLocks noGrp="1"/>
          </p:cNvSpPr>
          <p:nvPr>
            <p:ph type="body" idx="2"/>
          </p:nvPr>
        </p:nvSpPr>
        <p:spPr>
          <a:xfrm>
            <a:off x="904875" y="944523"/>
            <a:ext cx="77265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90000"/>
              <a:buNone/>
            </a:pPr>
            <a:r>
              <a:rPr lang="de-DE" i="1" dirty="0"/>
              <a:t>Scientific </a:t>
            </a:r>
            <a:r>
              <a:rPr lang="de-DE" i="1" dirty="0" err="1"/>
              <a:t>Related</a:t>
            </a:r>
            <a:r>
              <a:rPr lang="de-DE" i="1" dirty="0"/>
              <a:t> Work</a:t>
            </a:r>
            <a:endParaRPr i="1" dirty="0"/>
          </a:p>
        </p:txBody>
      </p:sp>
      <p:sp>
        <p:nvSpPr>
          <p:cNvPr id="207" name="Google Shape;207;g339bfdd99ff_0_20"/>
          <p:cNvSpPr txBox="1">
            <a:spLocks noGrp="1"/>
          </p:cNvSpPr>
          <p:nvPr>
            <p:ph type="body" idx="2"/>
          </p:nvPr>
        </p:nvSpPr>
        <p:spPr>
          <a:xfrm>
            <a:off x="633248" y="4710313"/>
            <a:ext cx="6681952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Autofit/>
          </a:bodyPr>
          <a:lstStyle/>
          <a:p>
            <a:pPr marL="0" indent="0">
              <a:lnSpc>
                <a:spcPct val="70000"/>
              </a:lnSpc>
              <a:spcBef>
                <a:spcPts val="0"/>
              </a:spcBef>
              <a:buSzPts val="405"/>
            </a:pPr>
            <a:r>
              <a:rPr lang="de-DE" sz="800" dirty="0"/>
              <a:t>[1] Flint </a:t>
            </a:r>
            <a:r>
              <a:rPr lang="de-DE" sz="800" dirty="0" err="1"/>
              <a:t>Xiaofeng</a:t>
            </a:r>
            <a:r>
              <a:rPr lang="de-DE" sz="800" dirty="0"/>
              <a:t> Fan, </a:t>
            </a:r>
            <a:r>
              <a:rPr lang="de-DE" sz="800" dirty="0" err="1"/>
              <a:t>Cheston</a:t>
            </a:r>
            <a:r>
              <a:rPr lang="de-DE" sz="800" dirty="0"/>
              <a:t> Tan, </a:t>
            </a:r>
            <a:r>
              <a:rPr lang="de-DE" sz="800" dirty="0" err="1"/>
              <a:t>Yew</a:t>
            </a:r>
            <a:r>
              <a:rPr lang="de-DE" sz="800" dirty="0"/>
              <a:t>-Soon Ong, Roger </a:t>
            </a:r>
            <a:r>
              <a:rPr lang="de-DE" sz="800" dirty="0" err="1"/>
              <a:t>Wattenhofer</a:t>
            </a:r>
            <a:r>
              <a:rPr lang="de-DE" sz="800" dirty="0"/>
              <a:t>, &amp; Wei-Tsang </a:t>
            </a:r>
            <a:r>
              <a:rPr lang="de-DE" sz="800" dirty="0" err="1"/>
              <a:t>Ooi</a:t>
            </a:r>
            <a:r>
              <a:rPr lang="de-DE" sz="800" dirty="0"/>
              <a:t>. (2025). </a:t>
            </a:r>
            <a:r>
              <a:rPr lang="de-DE" sz="800" dirty="0" err="1"/>
              <a:t>FedRLHF</a:t>
            </a:r>
            <a:r>
              <a:rPr lang="de-DE" sz="800" dirty="0"/>
              <a:t>: A </a:t>
            </a:r>
            <a:r>
              <a:rPr lang="de-DE" sz="800" dirty="0" err="1"/>
              <a:t>Convergence-Guaranteed</a:t>
            </a:r>
            <a:r>
              <a:rPr lang="de-DE" sz="800" dirty="0"/>
              <a:t> </a:t>
            </a:r>
            <a:r>
              <a:rPr lang="de-DE" sz="800" dirty="0" err="1"/>
              <a:t>Federated</a:t>
            </a:r>
            <a:r>
              <a:rPr lang="de-DE" sz="800" dirty="0"/>
              <a:t> Framework </a:t>
            </a:r>
            <a:r>
              <a:rPr lang="de-DE" sz="800" dirty="0" err="1"/>
              <a:t>for</a:t>
            </a:r>
            <a:r>
              <a:rPr lang="de-DE" sz="800" dirty="0"/>
              <a:t> Privacy-</a:t>
            </a:r>
            <a:r>
              <a:rPr lang="de-DE" sz="800" dirty="0" err="1"/>
              <a:t>Preserving</a:t>
            </a:r>
            <a:r>
              <a:rPr lang="de-DE" sz="800" dirty="0"/>
              <a:t> and </a:t>
            </a:r>
            <a:r>
              <a:rPr lang="de-DE" sz="800" dirty="0" err="1"/>
              <a:t>Personalized</a:t>
            </a:r>
            <a:r>
              <a:rPr lang="de-DE" sz="800" dirty="0"/>
              <a:t> RLHF.</a:t>
            </a:r>
            <a:br>
              <a:rPr lang="de-DE" sz="800" dirty="0"/>
            </a:br>
            <a:br>
              <a:rPr lang="de-DE" sz="800" dirty="0"/>
            </a:br>
            <a:endParaRPr lang="de-DE" sz="800" dirty="0"/>
          </a:p>
          <a:p>
            <a:pPr marL="0" indent="0">
              <a:lnSpc>
                <a:spcPct val="70000"/>
              </a:lnSpc>
              <a:spcBef>
                <a:spcPts val="0"/>
              </a:spcBef>
              <a:buSzPts val="405"/>
            </a:pPr>
            <a:br>
              <a:rPr lang="de-DE" sz="800" dirty="0"/>
            </a:br>
            <a:r>
              <a:rPr lang="de-DE" sz="800" dirty="0"/>
              <a:t> </a:t>
            </a:r>
          </a:p>
        </p:txBody>
      </p:sp>
      <p:pic>
        <p:nvPicPr>
          <p:cNvPr id="208" name="Google Shape;208;g339bfdd99ff_0_20"/>
          <p:cNvPicPr preferRelativeResize="0"/>
          <p:nvPr/>
        </p:nvPicPr>
        <p:blipFill rotWithShape="1">
          <a:blip r:embed="rId3">
            <a:alphaModFix/>
          </a:blip>
          <a:srcRect t="33677" b="33582"/>
          <a:stretch/>
        </p:blipFill>
        <p:spPr>
          <a:xfrm>
            <a:off x="105800" y="427300"/>
            <a:ext cx="733056" cy="2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96;g339bfdd99ff_0_12">
            <a:extLst>
              <a:ext uri="{FF2B5EF4-FFF2-40B4-BE49-F238E27FC236}">
                <a16:creationId xmlns:a16="http://schemas.microsoft.com/office/drawing/2014/main" id="{FABFDD24-F04A-04BD-F02B-86ADA4A67B4F}"/>
              </a:ext>
            </a:extLst>
          </p:cNvPr>
          <p:cNvSpPr txBox="1">
            <a:spLocks/>
          </p:cNvSpPr>
          <p:nvPr/>
        </p:nvSpPr>
        <p:spPr>
          <a:xfrm>
            <a:off x="904875" y="1113879"/>
            <a:ext cx="7726500" cy="3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147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146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fr-FR" sz="1400" b="1" dirty="0" err="1">
                <a:latin typeface="Libre Franklin"/>
                <a:ea typeface="Libre Franklin"/>
                <a:cs typeface="Libre Franklin"/>
                <a:sym typeface="Libre Franklin"/>
              </a:rPr>
              <a:t>FedRLHF</a:t>
            </a:r>
            <a:r>
              <a:rPr lang="fr-FR" sz="1400" b="1" dirty="0">
                <a:latin typeface="Libre Franklin"/>
                <a:ea typeface="Libre Franklin"/>
                <a:cs typeface="Libre Franklin"/>
                <a:sym typeface="Libre Franklin"/>
              </a:rPr>
              <a:t>: A Convergence-</a:t>
            </a:r>
            <a:r>
              <a:rPr lang="fr-FR" sz="1400" b="1" dirty="0" err="1">
                <a:latin typeface="Libre Franklin"/>
                <a:ea typeface="Libre Franklin"/>
                <a:cs typeface="Libre Franklin"/>
                <a:sym typeface="Libre Franklin"/>
              </a:rPr>
              <a:t>Guaranteed</a:t>
            </a:r>
            <a:r>
              <a:rPr lang="fr-FR" sz="1400" b="1" dirty="0"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fr-FR" sz="1400" b="1" dirty="0" err="1">
                <a:latin typeface="Libre Franklin"/>
                <a:ea typeface="Libre Franklin"/>
                <a:cs typeface="Libre Franklin"/>
                <a:sym typeface="Libre Franklin"/>
              </a:rPr>
              <a:t>Federated</a:t>
            </a:r>
            <a:r>
              <a:rPr lang="fr-FR" sz="1400" b="1" dirty="0">
                <a:latin typeface="Libre Franklin"/>
                <a:ea typeface="Libre Franklin"/>
                <a:cs typeface="Libre Franklin"/>
                <a:sym typeface="Libre Franklin"/>
              </a:rPr>
              <a:t> Framework for </a:t>
            </a:r>
            <a:r>
              <a:rPr lang="fr-FR" sz="1400" b="1" dirty="0" err="1">
                <a:latin typeface="Libre Franklin"/>
                <a:ea typeface="Libre Franklin"/>
                <a:cs typeface="Libre Franklin"/>
                <a:sym typeface="Libre Franklin"/>
              </a:rPr>
              <a:t>Privacy-Preserving</a:t>
            </a:r>
            <a:r>
              <a:rPr lang="fr-FR" sz="1400" b="1" dirty="0">
                <a:latin typeface="Libre Franklin"/>
                <a:ea typeface="Libre Franklin"/>
                <a:cs typeface="Libre Franklin"/>
                <a:sym typeface="Libre Franklin"/>
              </a:rPr>
              <a:t> and </a:t>
            </a:r>
            <a:r>
              <a:rPr lang="fr-FR" sz="1400" b="1" dirty="0" err="1">
                <a:latin typeface="Libre Franklin"/>
                <a:ea typeface="Libre Franklin"/>
                <a:cs typeface="Libre Franklin"/>
                <a:sym typeface="Libre Franklin"/>
              </a:rPr>
              <a:t>Personalized</a:t>
            </a:r>
            <a:r>
              <a:rPr lang="fr-FR" sz="1400" b="1" dirty="0">
                <a:latin typeface="Libre Franklin"/>
                <a:ea typeface="Libre Franklin"/>
                <a:cs typeface="Libre Franklin"/>
                <a:sym typeface="Libre Franklin"/>
              </a:rPr>
              <a:t> RLHF [1]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1400" b="1"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9731A83-5BB5-CC0A-2C97-86905D88BEFA}"/>
              </a:ext>
            </a:extLst>
          </p:cNvPr>
          <p:cNvSpPr txBox="1"/>
          <p:nvPr/>
        </p:nvSpPr>
        <p:spPr>
          <a:xfrm rot="16200000">
            <a:off x="-291468" y="4010774"/>
            <a:ext cx="14741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 err="1">
                <a:solidFill>
                  <a:srgbClr val="FF0200"/>
                </a:solidFill>
              </a:rPr>
              <a:t>Federative</a:t>
            </a:r>
            <a:r>
              <a:rPr lang="fr-FR" sz="1050" b="1" dirty="0">
                <a:solidFill>
                  <a:srgbClr val="FF0200"/>
                </a:solidFill>
              </a:rPr>
              <a:t> RLHF</a:t>
            </a:r>
          </a:p>
        </p:txBody>
      </p:sp>
      <p:pic>
        <p:nvPicPr>
          <p:cNvPr id="5" name="Image 4" descr="Une image contenant texte, capture d’écran, diagramme&#10;&#10;Le contenu généré par l’IA peut être incorrect.">
            <a:extLst>
              <a:ext uri="{FF2B5EF4-FFF2-40B4-BE49-F238E27FC236}">
                <a16:creationId xmlns:a16="http://schemas.microsoft.com/office/drawing/2014/main" id="{52612805-CBCB-9FEA-24F6-F9F42DB0BC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2037" y="1753656"/>
            <a:ext cx="3879925" cy="2956657"/>
          </a:xfrm>
          <a:prstGeom prst="rect">
            <a:avLst/>
          </a:prstGeom>
        </p:spPr>
      </p:pic>
      <p:pic>
        <p:nvPicPr>
          <p:cNvPr id="11" name="Picture 4" descr="Scholé AI | Personalized Learning at Scale">
            <a:extLst>
              <a:ext uri="{FF2B5EF4-FFF2-40B4-BE49-F238E27FC236}">
                <a16:creationId xmlns:a16="http://schemas.microsoft.com/office/drawing/2014/main" id="{2ABFABE3-325E-0303-FEB4-993F8ED1C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541" y="4521734"/>
            <a:ext cx="1549167" cy="55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>
          <a:extLst>
            <a:ext uri="{FF2B5EF4-FFF2-40B4-BE49-F238E27FC236}">
              <a16:creationId xmlns:a16="http://schemas.microsoft.com/office/drawing/2014/main" id="{9B5EDCF0-3D27-EB58-332D-AE1AB82837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39bfdd99ff_0_20">
            <a:extLst>
              <a:ext uri="{FF2B5EF4-FFF2-40B4-BE49-F238E27FC236}">
                <a16:creationId xmlns:a16="http://schemas.microsoft.com/office/drawing/2014/main" id="{AC53D8E0-62C1-1A09-5594-36EFBD273C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04875" y="102857"/>
            <a:ext cx="77265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None/>
            </a:pPr>
            <a:r>
              <a:rPr lang="de-DE" sz="3500"/>
              <a:t>Overview</a:t>
            </a:r>
            <a:endParaRPr sz="4700"/>
          </a:p>
        </p:txBody>
      </p:sp>
      <p:sp>
        <p:nvSpPr>
          <p:cNvPr id="206" name="Google Shape;206;g339bfdd99ff_0_20">
            <a:extLst>
              <a:ext uri="{FF2B5EF4-FFF2-40B4-BE49-F238E27FC236}">
                <a16:creationId xmlns:a16="http://schemas.microsoft.com/office/drawing/2014/main" id="{01C3D344-BB7D-5899-6E59-762DB2EAB51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904875" y="944523"/>
            <a:ext cx="77265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90000"/>
              <a:buNone/>
            </a:pPr>
            <a:r>
              <a:rPr lang="de-DE" i="1" dirty="0"/>
              <a:t>Scientific </a:t>
            </a:r>
            <a:r>
              <a:rPr lang="de-DE" i="1" dirty="0" err="1"/>
              <a:t>Related</a:t>
            </a:r>
            <a:r>
              <a:rPr lang="de-DE" i="1" dirty="0"/>
              <a:t> Work</a:t>
            </a:r>
            <a:endParaRPr i="1" dirty="0"/>
          </a:p>
        </p:txBody>
      </p:sp>
      <p:sp>
        <p:nvSpPr>
          <p:cNvPr id="207" name="Google Shape;207;g339bfdd99ff_0_20">
            <a:extLst>
              <a:ext uri="{FF2B5EF4-FFF2-40B4-BE49-F238E27FC236}">
                <a16:creationId xmlns:a16="http://schemas.microsoft.com/office/drawing/2014/main" id="{ACC7BD15-F3DE-5DEC-94DB-CF168299563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26525" y="4828248"/>
            <a:ext cx="6769357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Autofit/>
          </a:bodyPr>
          <a:lstStyle/>
          <a:p>
            <a:pPr marL="0" indent="0">
              <a:lnSpc>
                <a:spcPct val="70000"/>
              </a:lnSpc>
              <a:spcBef>
                <a:spcPts val="0"/>
              </a:spcBef>
              <a:buSzPts val="405"/>
            </a:pPr>
            <a:r>
              <a:rPr lang="de-DE" sz="800" dirty="0"/>
              <a:t>[2]</a:t>
            </a:r>
            <a:r>
              <a:rPr lang="nl" sz="800" dirty="0"/>
              <a:t> Feĳie Wu, Xiaoze Liu, Haoyu Wang, Xingchen Wang, Lu Su, &amp; Jing Gao. (2025). Towards Federated RLHF with Aggregated Client Preference for LLMs.</a:t>
            </a:r>
            <a:endParaRPr lang="de-DE" sz="800" dirty="0"/>
          </a:p>
          <a:p>
            <a:pPr marL="0" indent="0">
              <a:lnSpc>
                <a:spcPct val="70000"/>
              </a:lnSpc>
              <a:spcBef>
                <a:spcPts val="0"/>
              </a:spcBef>
              <a:buSzPts val="405"/>
            </a:pPr>
            <a:br>
              <a:rPr lang="de-DE" sz="800" dirty="0"/>
            </a:br>
            <a:r>
              <a:rPr lang="de-DE" sz="800" dirty="0"/>
              <a:t> </a:t>
            </a:r>
          </a:p>
        </p:txBody>
      </p:sp>
      <p:pic>
        <p:nvPicPr>
          <p:cNvPr id="208" name="Google Shape;208;g339bfdd99ff_0_20">
            <a:extLst>
              <a:ext uri="{FF2B5EF4-FFF2-40B4-BE49-F238E27FC236}">
                <a16:creationId xmlns:a16="http://schemas.microsoft.com/office/drawing/2014/main" id="{157AB87C-3480-9559-7A97-711BD3A7AB6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33677" b="33582"/>
          <a:stretch/>
        </p:blipFill>
        <p:spPr>
          <a:xfrm>
            <a:off x="105800" y="427300"/>
            <a:ext cx="733056" cy="2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96;g339bfdd99ff_0_12">
            <a:extLst>
              <a:ext uri="{FF2B5EF4-FFF2-40B4-BE49-F238E27FC236}">
                <a16:creationId xmlns:a16="http://schemas.microsoft.com/office/drawing/2014/main" id="{705A1653-D0E4-6C23-D942-F45FAC9D613E}"/>
              </a:ext>
            </a:extLst>
          </p:cNvPr>
          <p:cNvSpPr txBox="1">
            <a:spLocks/>
          </p:cNvSpPr>
          <p:nvPr/>
        </p:nvSpPr>
        <p:spPr>
          <a:xfrm>
            <a:off x="904875" y="1113879"/>
            <a:ext cx="7334250" cy="593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147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146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fr-FR" sz="1400" b="1" i="0" dirty="0" err="1">
                <a:solidFill>
                  <a:srgbClr val="000000"/>
                </a:solidFill>
                <a:effectLst/>
                <a:latin typeface="Libre Franklin" pitchFamily="2" charset="77"/>
              </a:rPr>
              <a:t>FedBiscuits</a:t>
            </a:r>
            <a:r>
              <a:rPr lang="fr-FR" sz="1400" b="1" i="0" dirty="0">
                <a:solidFill>
                  <a:srgbClr val="000000"/>
                </a:solidFill>
                <a:effectLst/>
                <a:latin typeface="Libre Franklin" pitchFamily="2" charset="77"/>
              </a:rPr>
              <a:t>: </a:t>
            </a:r>
            <a:r>
              <a:rPr lang="fr-FR" sz="1400" b="1" i="0" dirty="0" err="1">
                <a:solidFill>
                  <a:srgbClr val="000000"/>
                </a:solidFill>
                <a:effectLst/>
                <a:latin typeface="Libre Franklin" pitchFamily="2" charset="77"/>
              </a:rPr>
              <a:t>Towards</a:t>
            </a:r>
            <a:r>
              <a:rPr lang="fr-FR" sz="1400" b="1" i="0" dirty="0">
                <a:solidFill>
                  <a:srgbClr val="000000"/>
                </a:solidFill>
                <a:effectLst/>
                <a:latin typeface="Libre Franklin" pitchFamily="2" charset="77"/>
              </a:rPr>
              <a:t> </a:t>
            </a:r>
            <a:r>
              <a:rPr lang="fr-FR" sz="1400" b="1" i="0" dirty="0" err="1">
                <a:solidFill>
                  <a:srgbClr val="000000"/>
                </a:solidFill>
                <a:effectLst/>
                <a:latin typeface="Libre Franklin" pitchFamily="2" charset="77"/>
              </a:rPr>
              <a:t>Federated</a:t>
            </a:r>
            <a:r>
              <a:rPr lang="fr-FR" sz="1400" b="1" i="0" dirty="0">
                <a:solidFill>
                  <a:srgbClr val="000000"/>
                </a:solidFill>
                <a:effectLst/>
                <a:latin typeface="Libre Franklin" pitchFamily="2" charset="77"/>
              </a:rPr>
              <a:t> RLHF </a:t>
            </a:r>
            <a:r>
              <a:rPr lang="fr-FR" sz="1400" b="1" i="0" dirty="0" err="1">
                <a:solidFill>
                  <a:srgbClr val="000000"/>
                </a:solidFill>
                <a:effectLst/>
                <a:latin typeface="Libre Franklin" pitchFamily="2" charset="77"/>
              </a:rPr>
              <a:t>with</a:t>
            </a:r>
            <a:r>
              <a:rPr lang="fr-FR" sz="1400" b="1" i="0" dirty="0">
                <a:solidFill>
                  <a:srgbClr val="000000"/>
                </a:solidFill>
                <a:effectLst/>
                <a:latin typeface="Libre Franklin" pitchFamily="2" charset="77"/>
              </a:rPr>
              <a:t> </a:t>
            </a:r>
            <a:r>
              <a:rPr lang="fr-FR" sz="1400" b="1" i="0" dirty="0" err="1">
                <a:solidFill>
                  <a:srgbClr val="000000"/>
                </a:solidFill>
                <a:effectLst/>
                <a:latin typeface="Libre Franklin" pitchFamily="2" charset="77"/>
              </a:rPr>
              <a:t>Aggregated</a:t>
            </a:r>
            <a:r>
              <a:rPr lang="fr-FR" sz="1400" b="1" i="0" dirty="0">
                <a:solidFill>
                  <a:srgbClr val="000000"/>
                </a:solidFill>
                <a:effectLst/>
                <a:latin typeface="Libre Franklin" pitchFamily="2" charset="77"/>
              </a:rPr>
              <a:t> Client </a:t>
            </a:r>
            <a:r>
              <a:rPr lang="fr-FR" sz="1400" b="1" i="0" dirty="0" err="1">
                <a:solidFill>
                  <a:srgbClr val="000000"/>
                </a:solidFill>
                <a:effectLst/>
                <a:latin typeface="Libre Franklin" pitchFamily="2" charset="77"/>
              </a:rPr>
              <a:t>Preference</a:t>
            </a:r>
            <a:r>
              <a:rPr lang="fr-FR" sz="1400" b="1" i="0" dirty="0">
                <a:solidFill>
                  <a:srgbClr val="000000"/>
                </a:solidFill>
                <a:effectLst/>
                <a:latin typeface="Libre Franklin" pitchFamily="2" charset="77"/>
              </a:rPr>
              <a:t> for </a:t>
            </a:r>
            <a:r>
              <a:rPr lang="fr-FR" sz="1400" b="1" i="0" dirty="0" err="1">
                <a:solidFill>
                  <a:srgbClr val="000000"/>
                </a:solidFill>
                <a:effectLst/>
                <a:latin typeface="Libre Franklin" pitchFamily="2" charset="77"/>
              </a:rPr>
              <a:t>LLMs</a:t>
            </a:r>
            <a:r>
              <a:rPr lang="fr-FR" sz="1400" b="1" dirty="0">
                <a:solidFill>
                  <a:srgbClr val="000000"/>
                </a:solidFill>
                <a:latin typeface="Libre Franklin" pitchFamily="2" charset="77"/>
              </a:rPr>
              <a:t> </a:t>
            </a:r>
            <a:r>
              <a:rPr lang="fr-FR" sz="1400" b="1" dirty="0">
                <a:latin typeface="Libre Franklin" pitchFamily="2" charset="77"/>
                <a:ea typeface="Libre Franklin"/>
                <a:cs typeface="Libre Franklin"/>
                <a:sym typeface="Libre Franklin"/>
              </a:rPr>
              <a:t>[2]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1400" b="1" dirty="0">
              <a:latin typeface="Libre Franklin" pitchFamily="2" charset="77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856225F-34F1-FADF-065E-7E110AFE1197}"/>
              </a:ext>
            </a:extLst>
          </p:cNvPr>
          <p:cNvSpPr txBox="1"/>
          <p:nvPr/>
        </p:nvSpPr>
        <p:spPr>
          <a:xfrm rot="16200000">
            <a:off x="-291468" y="4010774"/>
            <a:ext cx="14741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 err="1">
                <a:solidFill>
                  <a:srgbClr val="FF0200"/>
                </a:solidFill>
              </a:rPr>
              <a:t>Federative</a:t>
            </a:r>
            <a:r>
              <a:rPr lang="fr-FR" sz="1050" b="1" dirty="0">
                <a:solidFill>
                  <a:srgbClr val="FF0200"/>
                </a:solidFill>
              </a:rPr>
              <a:t> RLHF</a:t>
            </a:r>
          </a:p>
        </p:txBody>
      </p:sp>
      <p:pic>
        <p:nvPicPr>
          <p:cNvPr id="7170" name="Picture 2" descr="FedBis/FedBiscuit">
            <a:extLst>
              <a:ext uri="{FF2B5EF4-FFF2-40B4-BE49-F238E27FC236}">
                <a16:creationId xmlns:a16="http://schemas.microsoft.com/office/drawing/2014/main" id="{7563ADB9-160D-3AAA-CCE0-ED9C75776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553" y="1900664"/>
            <a:ext cx="6884894" cy="2009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Scholé AI | Personalized Learning at Scale">
            <a:extLst>
              <a:ext uri="{FF2B5EF4-FFF2-40B4-BE49-F238E27FC236}">
                <a16:creationId xmlns:a16="http://schemas.microsoft.com/office/drawing/2014/main" id="{85469165-B272-4C27-4EDD-3FE2B6B24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541" y="4521734"/>
            <a:ext cx="1549167" cy="55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9395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>
          <a:extLst>
            <a:ext uri="{FF2B5EF4-FFF2-40B4-BE49-F238E27FC236}">
              <a16:creationId xmlns:a16="http://schemas.microsoft.com/office/drawing/2014/main" id="{F1D0973F-32C4-54B0-F6A6-E6903ACC3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39bfdd99ff_0_28">
            <a:extLst>
              <a:ext uri="{FF2B5EF4-FFF2-40B4-BE49-F238E27FC236}">
                <a16:creationId xmlns:a16="http://schemas.microsoft.com/office/drawing/2014/main" id="{C8828F3C-8A39-688A-72C9-0676C7FBBC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04875" y="131032"/>
            <a:ext cx="77265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None/>
            </a:pPr>
            <a:r>
              <a:rPr lang="de-DE" sz="3500" dirty="0"/>
              <a:t>Research Questions</a:t>
            </a:r>
            <a:endParaRPr sz="3500" dirty="0"/>
          </a:p>
        </p:txBody>
      </p:sp>
      <p:sp>
        <p:nvSpPr>
          <p:cNvPr id="214" name="Google Shape;214;g339bfdd99ff_0_28">
            <a:extLst>
              <a:ext uri="{FF2B5EF4-FFF2-40B4-BE49-F238E27FC236}">
                <a16:creationId xmlns:a16="http://schemas.microsoft.com/office/drawing/2014/main" id="{34C328F5-26C7-6C12-FD9D-D7A8A8DAF3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04875" y="1103690"/>
            <a:ext cx="7726500" cy="442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None/>
            </a:pPr>
            <a:r>
              <a:rPr lang="fr-FR" b="1" dirty="0">
                <a:latin typeface="Libre Franklin"/>
                <a:ea typeface="Libre Franklin"/>
                <a:cs typeface="Libre Franklin"/>
                <a:sym typeface="Libre Franklin"/>
              </a:rPr>
              <a:t>Objective: </a:t>
            </a:r>
            <a:r>
              <a:rPr lang="fr-FR" dirty="0" err="1">
                <a:latin typeface="Libre Franklin"/>
                <a:ea typeface="Libre Franklin"/>
                <a:cs typeface="Libre Franklin"/>
                <a:sym typeface="Libre Franklin"/>
              </a:rPr>
              <a:t>Implement</a:t>
            </a:r>
            <a:r>
              <a:rPr lang="fr-FR" dirty="0">
                <a:latin typeface="Libre Franklin"/>
                <a:ea typeface="Libre Franklin"/>
                <a:cs typeface="Libre Franklin"/>
                <a:sym typeface="Libre Franklin"/>
              </a:rPr>
              <a:t> a </a:t>
            </a:r>
            <a:r>
              <a:rPr lang="fr-FR" dirty="0" err="1">
                <a:latin typeface="Libre Franklin"/>
                <a:ea typeface="Libre Franklin"/>
                <a:cs typeface="Libre Franklin"/>
                <a:sym typeface="Libre Franklin"/>
              </a:rPr>
              <a:t>FedRLHF</a:t>
            </a:r>
            <a:r>
              <a:rPr lang="fr-FR" dirty="0">
                <a:latin typeface="Libre Franklin"/>
                <a:ea typeface="Libre Franklin"/>
                <a:cs typeface="Libre Franklin"/>
                <a:sym typeface="Libre Franklin"/>
              </a:rPr>
              <a:t> training pipeline (</a:t>
            </a:r>
            <a:r>
              <a:rPr lang="fr-FR" dirty="0" err="1">
                <a:latin typeface="Libre Franklin"/>
                <a:ea typeface="Libre Franklin"/>
                <a:cs typeface="Libre Franklin"/>
                <a:sym typeface="Libre Franklin"/>
              </a:rPr>
              <a:t>MLOps</a:t>
            </a:r>
            <a:r>
              <a:rPr lang="fr-FR" dirty="0">
                <a:latin typeface="Libre Franklin"/>
                <a:ea typeface="Libre Franklin"/>
                <a:cs typeface="Libre Franklin"/>
                <a:sym typeface="Libre Franklin"/>
              </a:rPr>
              <a:t>)</a:t>
            </a:r>
            <a:endParaRPr dirty="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171450" lvl="0" indent="-6857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endParaRPr sz="1400" dirty="0"/>
          </a:p>
        </p:txBody>
      </p:sp>
      <p:pic>
        <p:nvPicPr>
          <p:cNvPr id="217" name="Google Shape;217;g339bfdd99ff_0_28">
            <a:extLst>
              <a:ext uri="{FF2B5EF4-FFF2-40B4-BE49-F238E27FC236}">
                <a16:creationId xmlns:a16="http://schemas.microsoft.com/office/drawing/2014/main" id="{554B2A90-620A-921F-B1D8-0A30D8FA827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33677" b="33582"/>
          <a:stretch/>
        </p:blipFill>
        <p:spPr>
          <a:xfrm>
            <a:off x="105800" y="427300"/>
            <a:ext cx="733056" cy="2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EFBF0261-1AC8-EDF9-0FBA-B1AC43206BDC}"/>
              </a:ext>
            </a:extLst>
          </p:cNvPr>
          <p:cNvSpPr txBox="1"/>
          <p:nvPr/>
        </p:nvSpPr>
        <p:spPr>
          <a:xfrm rot="16200000">
            <a:off x="-291468" y="4010774"/>
            <a:ext cx="14741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 err="1">
                <a:solidFill>
                  <a:srgbClr val="FF0200"/>
                </a:solidFill>
              </a:rPr>
              <a:t>Federative</a:t>
            </a:r>
            <a:r>
              <a:rPr lang="fr-FR" sz="1050" b="1" dirty="0">
                <a:solidFill>
                  <a:srgbClr val="FF0200"/>
                </a:solidFill>
              </a:rPr>
              <a:t> RLHF</a:t>
            </a:r>
          </a:p>
        </p:txBody>
      </p:sp>
      <p:sp>
        <p:nvSpPr>
          <p:cNvPr id="3" name="Google Shape;196;g339bfdd99ff_0_12">
            <a:extLst>
              <a:ext uri="{FF2B5EF4-FFF2-40B4-BE49-F238E27FC236}">
                <a16:creationId xmlns:a16="http://schemas.microsoft.com/office/drawing/2014/main" id="{2F269F95-C696-1044-5C00-3FC5F6D12AA7}"/>
              </a:ext>
            </a:extLst>
          </p:cNvPr>
          <p:cNvSpPr txBox="1">
            <a:spLocks/>
          </p:cNvSpPr>
          <p:nvPr/>
        </p:nvSpPr>
        <p:spPr>
          <a:xfrm>
            <a:off x="925150" y="1533968"/>
            <a:ext cx="7726500" cy="3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147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146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5730" indent="0">
              <a:buNone/>
            </a:pPr>
            <a:r>
              <a:rPr lang="fr-FR" sz="1400" dirty="0">
                <a:latin typeface="Libre Franklin" pitchFamily="2" charset="77"/>
              </a:rPr>
              <a:t>1) How can RLHF </a:t>
            </a:r>
            <a:r>
              <a:rPr lang="fr-FR" sz="1400" dirty="0" err="1">
                <a:latin typeface="Libre Franklin" pitchFamily="2" charset="77"/>
              </a:rPr>
              <a:t>be</a:t>
            </a:r>
            <a:r>
              <a:rPr lang="fr-FR" sz="1400" dirty="0">
                <a:latin typeface="Libre Franklin" pitchFamily="2" charset="77"/>
              </a:rPr>
              <a:t> </a:t>
            </a:r>
            <a:r>
              <a:rPr lang="fr-FR" sz="1400" dirty="0" err="1">
                <a:latin typeface="Libre Franklin" pitchFamily="2" charset="77"/>
              </a:rPr>
              <a:t>effectively</a:t>
            </a:r>
            <a:r>
              <a:rPr lang="fr-FR" sz="1400" dirty="0">
                <a:latin typeface="Libre Franklin" pitchFamily="2" charset="77"/>
              </a:rPr>
              <a:t> </a:t>
            </a:r>
            <a:r>
              <a:rPr lang="fr-FR" sz="1400" dirty="0" err="1">
                <a:latin typeface="Libre Franklin" pitchFamily="2" charset="77"/>
              </a:rPr>
              <a:t>applied</a:t>
            </a:r>
            <a:r>
              <a:rPr lang="fr-FR" sz="1400" dirty="0">
                <a:latin typeface="Libre Franklin" pitchFamily="2" charset="77"/>
              </a:rPr>
              <a:t> to </a:t>
            </a:r>
            <a:r>
              <a:rPr lang="fr-FR" sz="1400" dirty="0" err="1">
                <a:latin typeface="Libre Franklin" pitchFamily="2" charset="77"/>
              </a:rPr>
              <a:t>personalize</a:t>
            </a:r>
            <a:r>
              <a:rPr lang="fr-FR" sz="1400" dirty="0">
                <a:latin typeface="Libre Franklin" pitchFamily="2" charset="77"/>
              </a:rPr>
              <a:t> AI </a:t>
            </a:r>
            <a:r>
              <a:rPr lang="fr-FR" sz="1400" dirty="0" err="1">
                <a:latin typeface="Libre Franklin" pitchFamily="2" charset="77"/>
              </a:rPr>
              <a:t>responses</a:t>
            </a:r>
            <a:r>
              <a:rPr lang="fr-FR" sz="1400" dirty="0">
                <a:latin typeface="Libre Franklin" pitchFamily="2" charset="77"/>
              </a:rPr>
              <a:t> for data science </a:t>
            </a:r>
            <a:r>
              <a:rPr lang="fr-FR" sz="1400" dirty="0" err="1">
                <a:latin typeface="Libre Franklin" pitchFamily="2" charset="77"/>
              </a:rPr>
              <a:t>learning</a:t>
            </a:r>
            <a:r>
              <a:rPr lang="fr-FR" sz="1400" dirty="0">
                <a:latin typeface="Libre Franklin" pitchFamily="2" charset="77"/>
              </a:rPr>
              <a:t> </a:t>
            </a:r>
            <a:r>
              <a:rPr lang="fr-FR" sz="1400" dirty="0" err="1">
                <a:latin typeface="Libre Franklin" pitchFamily="2" charset="77"/>
              </a:rPr>
              <a:t>without</a:t>
            </a:r>
            <a:r>
              <a:rPr lang="fr-FR" sz="1400" dirty="0">
                <a:latin typeface="Libre Franklin" pitchFamily="2" charset="77"/>
              </a:rPr>
              <a:t> </a:t>
            </a:r>
            <a:r>
              <a:rPr lang="fr-FR" sz="1400" dirty="0" err="1">
                <a:latin typeface="Libre Franklin" pitchFamily="2" charset="77"/>
              </a:rPr>
              <a:t>compromising</a:t>
            </a:r>
            <a:r>
              <a:rPr lang="fr-FR" sz="1400" dirty="0">
                <a:latin typeface="Libre Franklin" pitchFamily="2" charset="77"/>
              </a:rPr>
              <a:t> user </a:t>
            </a:r>
            <a:r>
              <a:rPr lang="fr-FR" sz="1400" dirty="0" err="1">
                <a:latin typeface="Libre Franklin" pitchFamily="2" charset="77"/>
              </a:rPr>
              <a:t>privacy</a:t>
            </a:r>
            <a:r>
              <a:rPr lang="fr-FR" sz="1400" dirty="0">
                <a:latin typeface="Libre Franklin" pitchFamily="2" charset="77"/>
              </a:rPr>
              <a:t>?</a:t>
            </a:r>
          </a:p>
          <a:p>
            <a:pPr marL="125730" indent="0">
              <a:buNone/>
            </a:pPr>
            <a:endParaRPr lang="fr-FR" sz="1400" dirty="0">
              <a:latin typeface="Libre Franklin" pitchFamily="2" charset="77"/>
            </a:endParaRPr>
          </a:p>
          <a:p>
            <a:pPr marL="125730" indent="0">
              <a:buNone/>
            </a:pPr>
            <a:r>
              <a:rPr lang="fr-FR" sz="1400" dirty="0">
                <a:latin typeface="Libre Franklin" pitchFamily="2" charset="77"/>
              </a:rPr>
              <a:t>2) How can </a:t>
            </a:r>
            <a:r>
              <a:rPr lang="fr-FR" sz="1400" dirty="0" err="1">
                <a:latin typeface="Libre Franklin" pitchFamily="2" charset="77"/>
              </a:rPr>
              <a:t>we</a:t>
            </a:r>
            <a:r>
              <a:rPr lang="fr-FR" sz="1400" dirty="0">
                <a:latin typeface="Libre Franklin" pitchFamily="2" charset="77"/>
              </a:rPr>
              <a:t> balance the </a:t>
            </a:r>
            <a:r>
              <a:rPr lang="fr-FR" sz="1400" dirty="0" err="1">
                <a:latin typeface="Libre Franklin" pitchFamily="2" charset="77"/>
              </a:rPr>
              <a:t>trade</a:t>
            </a:r>
            <a:r>
              <a:rPr lang="fr-FR" sz="1400" dirty="0">
                <a:latin typeface="Libre Franklin" pitchFamily="2" charset="77"/>
              </a:rPr>
              <a:t>-off </a:t>
            </a:r>
            <a:r>
              <a:rPr lang="fr-FR" sz="1400" dirty="0" err="1">
                <a:latin typeface="Libre Franklin" pitchFamily="2" charset="77"/>
              </a:rPr>
              <a:t>between</a:t>
            </a:r>
            <a:r>
              <a:rPr lang="fr-FR" sz="1400" dirty="0">
                <a:latin typeface="Libre Franklin" pitchFamily="2" charset="77"/>
              </a:rPr>
              <a:t> </a:t>
            </a:r>
            <a:r>
              <a:rPr lang="fr-FR" sz="1400" dirty="0" err="1">
                <a:latin typeface="Libre Franklin" pitchFamily="2" charset="77"/>
              </a:rPr>
              <a:t>personalization</a:t>
            </a:r>
            <a:r>
              <a:rPr lang="fr-FR" sz="1400" dirty="0">
                <a:latin typeface="Libre Franklin" pitchFamily="2" charset="77"/>
              </a:rPr>
              <a:t> and </a:t>
            </a:r>
            <a:r>
              <a:rPr lang="fr-FR" sz="1400" dirty="0" err="1">
                <a:latin typeface="Libre Franklin" pitchFamily="2" charset="77"/>
              </a:rPr>
              <a:t>computational</a:t>
            </a:r>
            <a:r>
              <a:rPr lang="fr-FR" sz="1400" dirty="0">
                <a:latin typeface="Libre Franklin" pitchFamily="2" charset="77"/>
              </a:rPr>
              <a:t> </a:t>
            </a:r>
            <a:r>
              <a:rPr lang="fr-FR" sz="1400" dirty="0" err="1">
                <a:latin typeface="Libre Franklin" pitchFamily="2" charset="77"/>
              </a:rPr>
              <a:t>efficiency</a:t>
            </a:r>
            <a:r>
              <a:rPr lang="fr-FR" sz="1400" dirty="0">
                <a:latin typeface="Libre Franklin" pitchFamily="2" charset="77"/>
              </a:rPr>
              <a:t> </a:t>
            </a:r>
            <a:r>
              <a:rPr lang="fr-FR" sz="1400" dirty="0" err="1">
                <a:latin typeface="Libre Franklin" pitchFamily="2" charset="77"/>
              </a:rPr>
              <a:t>when</a:t>
            </a:r>
            <a:r>
              <a:rPr lang="fr-FR" sz="1400" dirty="0">
                <a:latin typeface="Libre Franklin" pitchFamily="2" charset="77"/>
              </a:rPr>
              <a:t> </a:t>
            </a:r>
            <a:r>
              <a:rPr lang="fr-FR" sz="1400" dirty="0" err="1">
                <a:latin typeface="Libre Franklin" pitchFamily="2" charset="77"/>
              </a:rPr>
              <a:t>deploying</a:t>
            </a:r>
            <a:r>
              <a:rPr lang="fr-FR" sz="1400" dirty="0">
                <a:latin typeface="Libre Franklin" pitchFamily="2" charset="77"/>
              </a:rPr>
              <a:t> an AI model </a:t>
            </a:r>
            <a:r>
              <a:rPr lang="fr-FR" sz="1400" dirty="0" err="1">
                <a:latin typeface="Libre Franklin" pitchFamily="2" charset="77"/>
              </a:rPr>
              <a:t>locally</a:t>
            </a:r>
            <a:r>
              <a:rPr lang="fr-FR" sz="1400" dirty="0">
                <a:latin typeface="Libre Franklin" pitchFamily="2" charset="77"/>
              </a:rPr>
              <a:t> for </a:t>
            </a:r>
            <a:r>
              <a:rPr lang="fr-FR" sz="1400" dirty="0" err="1">
                <a:latin typeface="Libre Franklin" pitchFamily="2" charset="77"/>
              </a:rPr>
              <a:t>each</a:t>
            </a:r>
            <a:r>
              <a:rPr lang="fr-FR" sz="1400" dirty="0">
                <a:latin typeface="Libre Franklin" pitchFamily="2" charset="77"/>
              </a:rPr>
              <a:t> user?</a:t>
            </a:r>
          </a:p>
          <a:p>
            <a:pPr marL="125730" indent="0">
              <a:buNone/>
            </a:pPr>
            <a:endParaRPr lang="fr-FR" sz="1400" dirty="0">
              <a:latin typeface="Libre Franklin" pitchFamily="2" charset="77"/>
            </a:endParaRPr>
          </a:p>
          <a:p>
            <a:pPr marL="125730" indent="0">
              <a:buNone/>
            </a:pPr>
            <a:r>
              <a:rPr lang="fr-FR" sz="1400" dirty="0">
                <a:latin typeface="Libre Franklin" pitchFamily="2" charset="77"/>
              </a:rPr>
              <a:t>3) </a:t>
            </a:r>
            <a:r>
              <a:rPr lang="fr-FR" sz="1400" dirty="0" err="1">
                <a:latin typeface="Libre Franklin" pitchFamily="2" charset="77"/>
              </a:rPr>
              <a:t>What</a:t>
            </a:r>
            <a:r>
              <a:rPr lang="fr-FR" sz="1400" dirty="0">
                <a:latin typeface="Libre Franklin" pitchFamily="2" charset="77"/>
              </a:rPr>
              <a:t> are the key </a:t>
            </a:r>
            <a:r>
              <a:rPr lang="fr-FR" sz="1400" dirty="0" err="1">
                <a:latin typeface="Libre Franklin" pitchFamily="2" charset="77"/>
              </a:rPr>
              <a:t>factors</a:t>
            </a:r>
            <a:r>
              <a:rPr lang="fr-FR" sz="1400" dirty="0">
                <a:latin typeface="Libre Franklin" pitchFamily="2" charset="77"/>
              </a:rPr>
              <a:t> and </a:t>
            </a:r>
            <a:r>
              <a:rPr lang="fr-FR" sz="1400" dirty="0" err="1">
                <a:latin typeface="Libre Franklin" pitchFamily="2" charset="77"/>
              </a:rPr>
              <a:t>metrics</a:t>
            </a:r>
            <a:r>
              <a:rPr lang="fr-FR" sz="1400" dirty="0">
                <a:latin typeface="Libre Franklin" pitchFamily="2" charset="77"/>
              </a:rPr>
              <a:t> for </a:t>
            </a:r>
            <a:r>
              <a:rPr lang="fr-FR" sz="1400" dirty="0" err="1">
                <a:latin typeface="Libre Franklin" pitchFamily="2" charset="77"/>
              </a:rPr>
              <a:t>evaluating</a:t>
            </a:r>
            <a:r>
              <a:rPr lang="fr-FR" sz="1400" dirty="0">
                <a:latin typeface="Libre Franklin" pitchFamily="2" charset="77"/>
              </a:rPr>
              <a:t> the </a:t>
            </a:r>
            <a:r>
              <a:rPr lang="fr-FR" sz="1400" dirty="0" err="1">
                <a:latin typeface="Libre Franklin" pitchFamily="2" charset="77"/>
              </a:rPr>
              <a:t>quality</a:t>
            </a:r>
            <a:r>
              <a:rPr lang="fr-FR" sz="1400" dirty="0">
                <a:latin typeface="Libre Franklin" pitchFamily="2" charset="77"/>
              </a:rPr>
              <a:t> and </a:t>
            </a:r>
            <a:r>
              <a:rPr lang="fr-FR" sz="1400" dirty="0" err="1">
                <a:latin typeface="Libre Franklin" pitchFamily="2" charset="77"/>
              </a:rPr>
              <a:t>effectiveness</a:t>
            </a:r>
            <a:r>
              <a:rPr lang="fr-FR" sz="1400" dirty="0">
                <a:latin typeface="Libre Franklin" pitchFamily="2" charset="77"/>
              </a:rPr>
              <a:t> of </a:t>
            </a:r>
            <a:r>
              <a:rPr lang="fr-FR" sz="1400" dirty="0" err="1">
                <a:latin typeface="Libre Franklin" pitchFamily="2" charset="77"/>
              </a:rPr>
              <a:t>personalized</a:t>
            </a:r>
            <a:r>
              <a:rPr lang="fr-FR" sz="1400" dirty="0">
                <a:latin typeface="Libre Franklin" pitchFamily="2" charset="77"/>
              </a:rPr>
              <a:t> AI-</a:t>
            </a:r>
            <a:r>
              <a:rPr lang="fr-FR" sz="1400" dirty="0" err="1">
                <a:latin typeface="Libre Franklin" pitchFamily="2" charset="77"/>
              </a:rPr>
              <a:t>driven</a:t>
            </a:r>
            <a:r>
              <a:rPr lang="fr-FR" sz="1400" dirty="0">
                <a:latin typeface="Libre Franklin" pitchFamily="2" charset="77"/>
              </a:rPr>
              <a:t> </a:t>
            </a:r>
            <a:r>
              <a:rPr lang="fr-FR" sz="1400" dirty="0" err="1">
                <a:latin typeface="Libre Franklin" pitchFamily="2" charset="77"/>
              </a:rPr>
              <a:t>responses</a:t>
            </a:r>
            <a:r>
              <a:rPr lang="fr-FR" sz="1400" dirty="0">
                <a:latin typeface="Libre Franklin" pitchFamily="2" charset="77"/>
              </a:rPr>
              <a:t> ?</a:t>
            </a:r>
          </a:p>
          <a:p>
            <a:pPr marL="125730" indent="0">
              <a:buNone/>
            </a:pPr>
            <a:endParaRPr lang="fr-FR" sz="1400" dirty="0">
              <a:latin typeface="Libre Franklin" pitchFamily="2" charset="77"/>
            </a:endParaRPr>
          </a:p>
          <a:p>
            <a:pPr marL="125730" indent="0">
              <a:buNone/>
            </a:pPr>
            <a:endParaRPr lang="fr-FR" sz="1400" dirty="0">
              <a:latin typeface="Libre Franklin" pitchFamily="2" charset="77"/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sz="1400" dirty="0">
              <a:latin typeface="Libre Franklin" pitchFamily="2" charset="77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3200"/>
              <a:buFont typeface="Noto Sans Symbols"/>
              <a:buNone/>
            </a:pPr>
            <a:endParaRPr lang="fr-FR" sz="1400" b="1" dirty="0">
              <a:latin typeface="Libre Franklin" pitchFamily="2" charset="77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8" name="Picture 4" descr="Scholé AI | Personalized Learning at Scale">
            <a:extLst>
              <a:ext uri="{FF2B5EF4-FFF2-40B4-BE49-F238E27FC236}">
                <a16:creationId xmlns:a16="http://schemas.microsoft.com/office/drawing/2014/main" id="{AB147A71-A7C3-1719-AAF8-3C06D691E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541" y="4521734"/>
            <a:ext cx="1549167" cy="55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051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>
          <a:extLst>
            <a:ext uri="{FF2B5EF4-FFF2-40B4-BE49-F238E27FC236}">
              <a16:creationId xmlns:a16="http://schemas.microsoft.com/office/drawing/2014/main" id="{3D7EF08C-92E4-EC89-80E9-A0FECE30B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39bfdd99ff_0_36">
            <a:extLst>
              <a:ext uri="{FF2B5EF4-FFF2-40B4-BE49-F238E27FC236}">
                <a16:creationId xmlns:a16="http://schemas.microsoft.com/office/drawing/2014/main" id="{8C722F98-9FB4-B8FD-A173-B2F356F782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04875" y="131032"/>
            <a:ext cx="77265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None/>
            </a:pPr>
            <a:r>
              <a:rPr lang="de-DE" sz="3500"/>
              <a:t>Methodology</a:t>
            </a:r>
            <a:endParaRPr sz="3500"/>
          </a:p>
        </p:txBody>
      </p:sp>
      <p:sp>
        <p:nvSpPr>
          <p:cNvPr id="224" name="Google Shape;224;g339bfdd99ff_0_36">
            <a:extLst>
              <a:ext uri="{FF2B5EF4-FFF2-40B4-BE49-F238E27FC236}">
                <a16:creationId xmlns:a16="http://schemas.microsoft.com/office/drawing/2014/main" id="{AA40172C-63A5-D783-FCF5-72EB4483F5B0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572588" y="4137732"/>
            <a:ext cx="6891953" cy="951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Autofit/>
          </a:bodyPr>
          <a:lstStyle/>
          <a:p>
            <a:pPr>
              <a:buNone/>
            </a:pPr>
            <a:r>
              <a:rPr lang="fr-FR" sz="800" dirty="0"/>
              <a:t>[3] Sun, Tao, </a:t>
            </a:r>
            <a:r>
              <a:rPr lang="fr-FR" sz="800" dirty="0" err="1"/>
              <a:t>Dongsheng</a:t>
            </a:r>
            <a:r>
              <a:rPr lang="fr-FR" sz="800" dirty="0"/>
              <a:t> Li, and Bao Wang. "</a:t>
            </a:r>
            <a:r>
              <a:rPr lang="fr-FR" sz="800" dirty="0" err="1"/>
              <a:t>Decentralized</a:t>
            </a:r>
            <a:r>
              <a:rPr lang="fr-FR" sz="800" dirty="0"/>
              <a:t> </a:t>
            </a:r>
            <a:r>
              <a:rPr lang="fr-FR" sz="800" dirty="0" err="1"/>
              <a:t>federated</a:t>
            </a:r>
            <a:r>
              <a:rPr lang="fr-FR" sz="800" dirty="0"/>
              <a:t> </a:t>
            </a:r>
            <a:r>
              <a:rPr lang="fr-FR" sz="800" dirty="0" err="1"/>
              <a:t>averaging</a:t>
            </a:r>
            <a:r>
              <a:rPr lang="fr-FR" sz="800" dirty="0"/>
              <a:t>." IEEE Transactions on Pattern </a:t>
            </a:r>
            <a:r>
              <a:rPr lang="fr-FR" sz="800" dirty="0" err="1"/>
              <a:t>Analysis</a:t>
            </a:r>
            <a:r>
              <a:rPr lang="fr-FR" sz="800" dirty="0"/>
              <a:t> and Machine Intelligence 45.4 (2022): 4289-4301.</a:t>
            </a:r>
          </a:p>
          <a:p>
            <a:r>
              <a:rPr lang="fr-FR" sz="800" dirty="0"/>
              <a:t>[4] Deng, </a:t>
            </a:r>
            <a:r>
              <a:rPr lang="fr-FR" sz="800" dirty="0" err="1"/>
              <a:t>Yuyang</a:t>
            </a:r>
            <a:r>
              <a:rPr lang="fr-FR" sz="800" dirty="0"/>
              <a:t>, Mohammad Mahdi </a:t>
            </a:r>
            <a:r>
              <a:rPr lang="fr-FR" sz="800" dirty="0" err="1"/>
              <a:t>Kamani</a:t>
            </a:r>
            <a:r>
              <a:rPr lang="fr-FR" sz="800" dirty="0"/>
              <a:t>, and </a:t>
            </a:r>
            <a:r>
              <a:rPr lang="fr-FR" sz="800" dirty="0" err="1"/>
              <a:t>Mehrdad</a:t>
            </a:r>
            <a:r>
              <a:rPr lang="fr-FR" sz="800" dirty="0"/>
              <a:t> </a:t>
            </a:r>
            <a:r>
              <a:rPr lang="fr-FR" sz="800" dirty="0" err="1"/>
              <a:t>Mahdavi</a:t>
            </a:r>
            <a:r>
              <a:rPr lang="fr-FR" sz="800" dirty="0"/>
              <a:t>. "</a:t>
            </a:r>
            <a:r>
              <a:rPr lang="fr-FR" sz="800" dirty="0" err="1"/>
              <a:t>Distributionally</a:t>
            </a:r>
            <a:r>
              <a:rPr lang="fr-FR" sz="800" dirty="0"/>
              <a:t> </a:t>
            </a:r>
            <a:r>
              <a:rPr lang="fr-FR" sz="800" dirty="0" err="1"/>
              <a:t>robust</a:t>
            </a:r>
            <a:r>
              <a:rPr lang="fr-FR" sz="800" dirty="0"/>
              <a:t> </a:t>
            </a:r>
            <a:r>
              <a:rPr lang="fr-FR" sz="800" dirty="0" err="1"/>
              <a:t>federated</a:t>
            </a:r>
            <a:r>
              <a:rPr lang="fr-FR" sz="800" dirty="0"/>
              <a:t> </a:t>
            </a:r>
            <a:r>
              <a:rPr lang="fr-FR" sz="800" dirty="0" err="1"/>
              <a:t>averaging</a:t>
            </a:r>
            <a:r>
              <a:rPr lang="fr-FR" sz="800" dirty="0"/>
              <a:t>." </a:t>
            </a:r>
            <a:r>
              <a:rPr lang="fr-FR" sz="800" dirty="0" err="1"/>
              <a:t>Advances</a:t>
            </a:r>
            <a:r>
              <a:rPr lang="fr-FR" sz="800" dirty="0"/>
              <a:t> in neural information </a:t>
            </a:r>
            <a:r>
              <a:rPr lang="fr-FR" sz="800" dirty="0" err="1"/>
              <a:t>processing</a:t>
            </a:r>
            <a:r>
              <a:rPr lang="fr-FR" sz="800" dirty="0"/>
              <a:t> </a:t>
            </a:r>
            <a:r>
              <a:rPr lang="fr-FR" sz="800" dirty="0" err="1"/>
              <a:t>systems</a:t>
            </a:r>
            <a:r>
              <a:rPr lang="fr-FR" sz="800" dirty="0"/>
              <a:t> 33 (2020): 15111-15122.</a:t>
            </a:r>
          </a:p>
        </p:txBody>
      </p:sp>
      <p:pic>
        <p:nvPicPr>
          <p:cNvPr id="225" name="Google Shape;225;g339bfdd99ff_0_36">
            <a:extLst>
              <a:ext uri="{FF2B5EF4-FFF2-40B4-BE49-F238E27FC236}">
                <a16:creationId xmlns:a16="http://schemas.microsoft.com/office/drawing/2014/main" id="{097E2DAE-435C-4759-5B92-46EA058650C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33677" b="33582"/>
          <a:stretch/>
        </p:blipFill>
        <p:spPr>
          <a:xfrm>
            <a:off x="105800" y="427300"/>
            <a:ext cx="733056" cy="2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914630B2-C6F1-EC5D-4AE1-3E70529185BF}"/>
              </a:ext>
            </a:extLst>
          </p:cNvPr>
          <p:cNvSpPr txBox="1"/>
          <p:nvPr/>
        </p:nvSpPr>
        <p:spPr>
          <a:xfrm rot="16200000">
            <a:off x="-291468" y="4010774"/>
            <a:ext cx="14741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 err="1">
                <a:solidFill>
                  <a:srgbClr val="FF0200"/>
                </a:solidFill>
              </a:rPr>
              <a:t>Federative</a:t>
            </a:r>
            <a:r>
              <a:rPr lang="fr-FR" sz="1050" b="1" dirty="0">
                <a:solidFill>
                  <a:srgbClr val="FF0200"/>
                </a:solidFill>
              </a:rPr>
              <a:t> RLHF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B166D6E-D4ED-9B76-A86A-4A9ED4C2E321}"/>
              </a:ext>
            </a:extLst>
          </p:cNvPr>
          <p:cNvSpPr txBox="1"/>
          <p:nvPr/>
        </p:nvSpPr>
        <p:spPr>
          <a:xfrm>
            <a:off x="904875" y="724432"/>
            <a:ext cx="73342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5730" indent="0">
              <a:buNone/>
            </a:pPr>
            <a:r>
              <a:rPr lang="fr-FR" sz="1400" dirty="0">
                <a:latin typeface="Libre Franklin" pitchFamily="2" charset="77"/>
              </a:rPr>
              <a:t>1) How can RLHF </a:t>
            </a:r>
            <a:r>
              <a:rPr lang="fr-FR" sz="1400" dirty="0" err="1">
                <a:latin typeface="Libre Franklin" pitchFamily="2" charset="77"/>
              </a:rPr>
              <a:t>be</a:t>
            </a:r>
            <a:r>
              <a:rPr lang="fr-FR" sz="1400" dirty="0">
                <a:latin typeface="Libre Franklin" pitchFamily="2" charset="77"/>
              </a:rPr>
              <a:t> </a:t>
            </a:r>
            <a:r>
              <a:rPr lang="fr-FR" sz="1400" dirty="0" err="1">
                <a:latin typeface="Libre Franklin" pitchFamily="2" charset="77"/>
              </a:rPr>
              <a:t>effectively</a:t>
            </a:r>
            <a:r>
              <a:rPr lang="fr-FR" sz="1400" dirty="0">
                <a:latin typeface="Libre Franklin" pitchFamily="2" charset="77"/>
              </a:rPr>
              <a:t> </a:t>
            </a:r>
            <a:r>
              <a:rPr lang="fr-FR" sz="1400" dirty="0" err="1">
                <a:latin typeface="Libre Franklin" pitchFamily="2" charset="77"/>
              </a:rPr>
              <a:t>applied</a:t>
            </a:r>
            <a:r>
              <a:rPr lang="fr-FR" sz="1400" dirty="0">
                <a:latin typeface="Libre Franklin" pitchFamily="2" charset="77"/>
              </a:rPr>
              <a:t> to </a:t>
            </a:r>
            <a:r>
              <a:rPr lang="fr-FR" sz="1400" dirty="0" err="1">
                <a:latin typeface="Libre Franklin" pitchFamily="2" charset="77"/>
              </a:rPr>
              <a:t>personalize</a:t>
            </a:r>
            <a:r>
              <a:rPr lang="fr-FR" sz="1400" dirty="0">
                <a:latin typeface="Libre Franklin" pitchFamily="2" charset="77"/>
              </a:rPr>
              <a:t> AI </a:t>
            </a:r>
            <a:r>
              <a:rPr lang="fr-FR" sz="1400" dirty="0" err="1">
                <a:latin typeface="Libre Franklin" pitchFamily="2" charset="77"/>
              </a:rPr>
              <a:t>responses</a:t>
            </a:r>
            <a:r>
              <a:rPr lang="fr-FR" sz="1400" dirty="0">
                <a:latin typeface="Libre Franklin" pitchFamily="2" charset="77"/>
              </a:rPr>
              <a:t> for data science </a:t>
            </a:r>
            <a:r>
              <a:rPr lang="fr-FR" sz="1400" dirty="0" err="1">
                <a:latin typeface="Libre Franklin" pitchFamily="2" charset="77"/>
              </a:rPr>
              <a:t>learning</a:t>
            </a:r>
            <a:r>
              <a:rPr lang="fr-FR" sz="1400" dirty="0">
                <a:latin typeface="Libre Franklin" pitchFamily="2" charset="77"/>
              </a:rPr>
              <a:t> </a:t>
            </a:r>
            <a:r>
              <a:rPr lang="fr-FR" sz="1400" dirty="0" err="1">
                <a:latin typeface="Libre Franklin" pitchFamily="2" charset="77"/>
              </a:rPr>
              <a:t>without</a:t>
            </a:r>
            <a:r>
              <a:rPr lang="fr-FR" sz="1400" dirty="0">
                <a:latin typeface="Libre Franklin" pitchFamily="2" charset="77"/>
              </a:rPr>
              <a:t> </a:t>
            </a:r>
            <a:r>
              <a:rPr lang="fr-FR" sz="1400" dirty="0" err="1">
                <a:latin typeface="Libre Franklin" pitchFamily="2" charset="77"/>
              </a:rPr>
              <a:t>compromising</a:t>
            </a:r>
            <a:r>
              <a:rPr lang="fr-FR" sz="1400" dirty="0">
                <a:latin typeface="Libre Franklin" pitchFamily="2" charset="77"/>
              </a:rPr>
              <a:t> user </a:t>
            </a:r>
            <a:r>
              <a:rPr lang="fr-FR" sz="1400" dirty="0" err="1">
                <a:latin typeface="Libre Franklin" pitchFamily="2" charset="77"/>
              </a:rPr>
              <a:t>privacy</a:t>
            </a:r>
            <a:r>
              <a:rPr lang="fr-FR" sz="1400" dirty="0">
                <a:latin typeface="Libre Franklin" pitchFamily="2" charset="77"/>
              </a:rPr>
              <a:t>?</a:t>
            </a:r>
          </a:p>
        </p:txBody>
      </p:sp>
      <p:sp>
        <p:nvSpPr>
          <p:cNvPr id="9" name="Google Shape;196;g339bfdd99ff_0_12">
            <a:extLst>
              <a:ext uri="{FF2B5EF4-FFF2-40B4-BE49-F238E27FC236}">
                <a16:creationId xmlns:a16="http://schemas.microsoft.com/office/drawing/2014/main" id="{35DB4ABA-E6EA-7CC2-8FB8-61BA6465FF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856" y="1464048"/>
            <a:ext cx="7726500" cy="1756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sz="1400" b="1" dirty="0">
                <a:latin typeface="Libre Franklin" pitchFamily="2" charset="77"/>
              </a:rPr>
              <a:t>Track 1 – </a:t>
            </a:r>
            <a:r>
              <a:rPr lang="fr-FR" sz="1400" b="1" dirty="0" err="1">
                <a:latin typeface="Libre Franklin" pitchFamily="2" charset="77"/>
              </a:rPr>
              <a:t>FedRLHF</a:t>
            </a:r>
            <a:r>
              <a:rPr lang="fr-FR" sz="1400" b="1" dirty="0">
                <a:latin typeface="Libre Franklin" pitchFamily="2" charset="77"/>
              </a:rPr>
              <a:t> </a:t>
            </a:r>
            <a:r>
              <a:rPr lang="fr-FR" sz="1400" b="1" dirty="0" err="1">
                <a:latin typeface="Libre Franklin" pitchFamily="2" charset="77"/>
              </a:rPr>
              <a:t>Reimplementation</a:t>
            </a:r>
            <a:r>
              <a:rPr lang="fr-FR" sz="1400" b="1" dirty="0">
                <a:latin typeface="Libre Franklin" pitchFamily="2" charset="77"/>
              </a:rPr>
              <a:t>:</a:t>
            </a:r>
            <a:r>
              <a:rPr lang="fr-FR" sz="1400" dirty="0">
                <a:latin typeface="Libre Franklin" pitchFamily="2" charset="77"/>
              </a:rPr>
              <a:t> </a:t>
            </a:r>
            <a:r>
              <a:rPr lang="fr-FR" sz="1400" dirty="0" err="1">
                <a:latin typeface="Libre Franklin" pitchFamily="2" charset="77"/>
              </a:rPr>
              <a:t>Build</a:t>
            </a:r>
            <a:r>
              <a:rPr lang="fr-FR" sz="1400" dirty="0">
                <a:latin typeface="Libre Franklin" pitchFamily="2" charset="77"/>
              </a:rPr>
              <a:t> </a:t>
            </a:r>
            <a:r>
              <a:rPr lang="fr-FR" sz="1400" dirty="0" err="1">
                <a:latin typeface="Libre Franklin" pitchFamily="2" charset="77"/>
              </a:rPr>
              <a:t>from</a:t>
            </a:r>
            <a:r>
              <a:rPr lang="fr-FR" sz="1400" dirty="0">
                <a:latin typeface="Libre Franklin" pitchFamily="2" charset="77"/>
              </a:rPr>
              <a:t> scratch </a:t>
            </a:r>
            <a:r>
              <a:rPr lang="fr-FR" sz="1400" dirty="0" err="1">
                <a:latin typeface="Libre Franklin" pitchFamily="2" charset="77"/>
              </a:rPr>
              <a:t>using</a:t>
            </a:r>
            <a:r>
              <a:rPr lang="fr-FR" sz="1400" dirty="0">
                <a:latin typeface="Libre Franklin" pitchFamily="2" charset="77"/>
              </a:rPr>
              <a:t> </a:t>
            </a:r>
            <a:r>
              <a:rPr lang="fr-FR" sz="1400" b="0" i="0" dirty="0">
                <a:solidFill>
                  <a:srgbClr val="F0F6FC"/>
                </a:solidFill>
                <a:effectLst/>
                <a:latin typeface="-apple-system"/>
              </a:rPr>
              <a:t>🤗 </a:t>
            </a:r>
            <a:r>
              <a:rPr lang="fr-FR" sz="1400" dirty="0">
                <a:latin typeface="Libre Franklin" pitchFamily="2" charset="77"/>
              </a:rPr>
              <a:t>TRL, first </a:t>
            </a:r>
            <a:r>
              <a:rPr lang="fr-FR" sz="1400" dirty="0" err="1">
                <a:latin typeface="Libre Franklin" pitchFamily="2" charset="77"/>
              </a:rPr>
              <a:t>with</a:t>
            </a:r>
            <a:r>
              <a:rPr lang="fr-FR" sz="1400" dirty="0">
                <a:latin typeface="Libre Franklin" pitchFamily="2" charset="77"/>
              </a:rPr>
              <a:t> a single pipeline, </a:t>
            </a:r>
            <a:r>
              <a:rPr lang="fr-FR" sz="1400" dirty="0" err="1">
                <a:latin typeface="Libre Franklin" pitchFamily="2" charset="77"/>
              </a:rPr>
              <a:t>then</a:t>
            </a:r>
            <a:r>
              <a:rPr lang="fr-FR" sz="1400" dirty="0">
                <a:latin typeface="Libre Franklin" pitchFamily="2" charset="77"/>
              </a:rPr>
              <a:t> </a:t>
            </a:r>
            <a:r>
              <a:rPr lang="fr-FR" sz="1400" dirty="0" err="1">
                <a:latin typeface="Libre Franklin" pitchFamily="2" charset="77"/>
              </a:rPr>
              <a:t>scale</a:t>
            </a:r>
            <a:r>
              <a:rPr lang="fr-FR" sz="1400" dirty="0">
                <a:latin typeface="Libre Franklin" pitchFamily="2" charset="77"/>
              </a:rPr>
              <a:t> to multiple </a:t>
            </a:r>
            <a:r>
              <a:rPr lang="fr-FR" sz="1400" dirty="0" err="1">
                <a:latin typeface="Libre Franklin" pitchFamily="2" charset="77"/>
              </a:rPr>
              <a:t>parallel</a:t>
            </a:r>
            <a:r>
              <a:rPr lang="fr-FR" sz="1400" dirty="0">
                <a:latin typeface="Libre Franklin" pitchFamily="2" charset="77"/>
              </a:rPr>
              <a:t> pipelines in Docker containers </a:t>
            </a:r>
            <a:r>
              <a:rPr lang="fr-FR" sz="1400" dirty="0" err="1">
                <a:latin typeface="Libre Franklin" pitchFamily="2" charset="77"/>
              </a:rPr>
              <a:t>with</a:t>
            </a:r>
            <a:r>
              <a:rPr lang="fr-FR" sz="1400" dirty="0">
                <a:latin typeface="Libre Franklin" pitchFamily="2" charset="77"/>
              </a:rPr>
              <a:t> </a:t>
            </a:r>
            <a:r>
              <a:rPr lang="fr-FR" sz="1400" dirty="0" err="1">
                <a:latin typeface="Libre Franklin" pitchFamily="2" charset="77"/>
              </a:rPr>
              <a:t>secure</a:t>
            </a:r>
            <a:r>
              <a:rPr lang="fr-FR" sz="1400" dirty="0">
                <a:latin typeface="Libre Franklin" pitchFamily="2" charset="77"/>
              </a:rPr>
              <a:t> model </a:t>
            </a:r>
            <a:r>
              <a:rPr lang="fr-FR" sz="1400" dirty="0" err="1">
                <a:latin typeface="Libre Franklin" pitchFamily="2" charset="77"/>
              </a:rPr>
              <a:t>aggregation</a:t>
            </a:r>
            <a:r>
              <a:rPr lang="fr-FR" sz="1400" dirty="0">
                <a:latin typeface="Libre Franklin" pitchFamily="2" charset="77"/>
              </a:rPr>
              <a:t> (</a:t>
            </a:r>
            <a:r>
              <a:rPr lang="fr-FR" sz="1400" dirty="0" err="1">
                <a:latin typeface="Libre Franklin" pitchFamily="2" charset="77"/>
              </a:rPr>
              <a:t>FedAvg</a:t>
            </a:r>
            <a:r>
              <a:rPr lang="fr-FR" sz="1400" dirty="0">
                <a:latin typeface="Libre Franklin" pitchFamily="2" charset="77"/>
              </a:rPr>
              <a:t> [3], [4]).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1400" dirty="0">
              <a:latin typeface="Libre Franklin" pitchFamily="2" charset="7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1400" b="1" dirty="0">
                <a:latin typeface="Libre Franklin" pitchFamily="2" charset="77"/>
              </a:rPr>
              <a:t>Track 2 – </a:t>
            </a:r>
            <a:r>
              <a:rPr lang="fr-FR" sz="1400" b="1" dirty="0" err="1">
                <a:latin typeface="Libre Franklin" pitchFamily="2" charset="77"/>
              </a:rPr>
              <a:t>FedBiscuit</a:t>
            </a:r>
            <a:r>
              <a:rPr lang="fr-FR" sz="1400" b="1" dirty="0">
                <a:latin typeface="Libre Franklin" pitchFamily="2" charset="77"/>
              </a:rPr>
              <a:t> </a:t>
            </a:r>
            <a:r>
              <a:rPr lang="fr-FR" sz="1400" b="1" dirty="0" err="1">
                <a:latin typeface="Libre Franklin" pitchFamily="2" charset="77"/>
              </a:rPr>
              <a:t>Integration</a:t>
            </a:r>
            <a:r>
              <a:rPr lang="fr-FR" sz="1400" b="1" dirty="0">
                <a:latin typeface="Libre Franklin" pitchFamily="2" charset="77"/>
              </a:rPr>
              <a:t>:</a:t>
            </a:r>
            <a:r>
              <a:rPr lang="fr-FR" sz="1400" dirty="0">
                <a:latin typeface="Libre Franklin" pitchFamily="2" charset="77"/>
              </a:rPr>
              <a:t> </a:t>
            </a:r>
            <a:r>
              <a:rPr lang="fr-FR" sz="1400" dirty="0" err="1">
                <a:latin typeface="Libre Franklin" pitchFamily="2" charset="77"/>
              </a:rPr>
              <a:t>Evaluate</a:t>
            </a:r>
            <a:r>
              <a:rPr lang="fr-FR" sz="1400" dirty="0">
                <a:latin typeface="Libre Franklin" pitchFamily="2" charset="77"/>
              </a:rPr>
              <a:t> the </a:t>
            </a:r>
            <a:r>
              <a:rPr lang="fr-FR" sz="1400" dirty="0" err="1">
                <a:latin typeface="Libre Franklin" pitchFamily="2" charset="77"/>
              </a:rPr>
              <a:t>existing</a:t>
            </a:r>
            <a:r>
              <a:rPr lang="fr-FR" sz="1400" dirty="0">
                <a:latin typeface="Libre Franklin" pitchFamily="2" charset="77"/>
              </a:rPr>
              <a:t> codebase for compatibility; if </a:t>
            </a:r>
            <a:r>
              <a:rPr lang="fr-FR" sz="1400" dirty="0" err="1">
                <a:latin typeface="Libre Franklin" pitchFamily="2" charset="77"/>
              </a:rPr>
              <a:t>suitable</a:t>
            </a:r>
            <a:r>
              <a:rPr lang="fr-FR" sz="1400" dirty="0">
                <a:latin typeface="Libre Franklin" pitchFamily="2" charset="77"/>
              </a:rPr>
              <a:t>, </a:t>
            </a:r>
            <a:r>
              <a:rPr lang="fr-FR" sz="1400" dirty="0" err="1">
                <a:latin typeface="Libre Franklin" pitchFamily="2" charset="77"/>
              </a:rPr>
              <a:t>refine</a:t>
            </a:r>
            <a:r>
              <a:rPr lang="fr-FR" sz="1400" dirty="0">
                <a:latin typeface="Libre Franklin" pitchFamily="2" charset="77"/>
              </a:rPr>
              <a:t> and </a:t>
            </a:r>
            <a:r>
              <a:rPr lang="fr-FR" sz="1400" dirty="0" err="1">
                <a:latin typeface="Libre Franklin" pitchFamily="2" charset="77"/>
              </a:rPr>
              <a:t>adapt</a:t>
            </a:r>
            <a:r>
              <a:rPr lang="fr-FR" sz="1400" dirty="0">
                <a:latin typeface="Libre Franklin" pitchFamily="2" charset="77"/>
              </a:rPr>
              <a:t> </a:t>
            </a:r>
            <a:r>
              <a:rPr lang="fr-FR" sz="1400" dirty="0" err="1">
                <a:latin typeface="Libre Franklin" pitchFamily="2" charset="77"/>
              </a:rPr>
              <a:t>it</a:t>
            </a:r>
            <a:r>
              <a:rPr lang="fr-FR" sz="1400" dirty="0">
                <a:latin typeface="Libre Franklin" pitchFamily="2" charset="77"/>
              </a:rPr>
              <a:t> for </a:t>
            </a:r>
            <a:r>
              <a:rPr lang="fr-FR" sz="1400" dirty="0" err="1">
                <a:latin typeface="Libre Franklin" pitchFamily="2" charset="77"/>
              </a:rPr>
              <a:t>seamless</a:t>
            </a:r>
            <a:r>
              <a:rPr lang="fr-FR" sz="1400" dirty="0">
                <a:latin typeface="Libre Franklin" pitchFamily="2" charset="77"/>
              </a:rPr>
              <a:t> </a:t>
            </a:r>
            <a:r>
              <a:rPr lang="fr-FR" sz="1400" dirty="0" err="1">
                <a:latin typeface="Libre Franklin" pitchFamily="2" charset="77"/>
              </a:rPr>
              <a:t>integration</a:t>
            </a:r>
            <a:r>
              <a:rPr lang="fr-FR" sz="1400" dirty="0">
                <a:latin typeface="Libre Franklin" pitchFamily="2" charset="77"/>
              </a:rPr>
              <a:t> </a:t>
            </a:r>
            <a:r>
              <a:rPr lang="fr-FR" sz="1400" dirty="0" err="1">
                <a:latin typeface="Libre Franklin" pitchFamily="2" charset="77"/>
              </a:rPr>
              <a:t>into</a:t>
            </a:r>
            <a:r>
              <a:rPr lang="fr-FR" sz="1400" dirty="0">
                <a:latin typeface="Libre Franklin" pitchFamily="2" charset="77"/>
              </a:rPr>
              <a:t> </a:t>
            </a:r>
            <a:r>
              <a:rPr lang="fr-FR" sz="1400" dirty="0" err="1">
                <a:latin typeface="Libre Franklin" pitchFamily="2" charset="77"/>
              </a:rPr>
              <a:t>ScholéAI</a:t>
            </a:r>
            <a:r>
              <a:rPr lang="fr-FR" sz="1400" dirty="0">
                <a:latin typeface="Libre Franklin" pitchFamily="2" charset="77"/>
              </a:rPr>
              <a:t>.</a:t>
            </a:r>
          </a:p>
        </p:txBody>
      </p:sp>
      <p:pic>
        <p:nvPicPr>
          <p:cNvPr id="10" name="Picture 4" descr="Scholé AI | Personalized Learning at Scale">
            <a:extLst>
              <a:ext uri="{FF2B5EF4-FFF2-40B4-BE49-F238E27FC236}">
                <a16:creationId xmlns:a16="http://schemas.microsoft.com/office/drawing/2014/main" id="{D381633F-B3D3-A82D-8D48-4DA54F3BB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541" y="4521734"/>
            <a:ext cx="1549167" cy="55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5414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0" build="p"/>
      <p:bldP spid="9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>
          <a:extLst>
            <a:ext uri="{FF2B5EF4-FFF2-40B4-BE49-F238E27FC236}">
              <a16:creationId xmlns:a16="http://schemas.microsoft.com/office/drawing/2014/main" id="{7DA09665-4C95-3FFA-E607-050311EFC9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39bfdd99ff_0_36">
            <a:extLst>
              <a:ext uri="{FF2B5EF4-FFF2-40B4-BE49-F238E27FC236}">
                <a16:creationId xmlns:a16="http://schemas.microsoft.com/office/drawing/2014/main" id="{BDF20FAD-86F4-C1BD-B8E1-5A9351FA4A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04875" y="131032"/>
            <a:ext cx="77265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None/>
            </a:pPr>
            <a:r>
              <a:rPr lang="de-DE" sz="3500"/>
              <a:t>Methodology</a:t>
            </a:r>
            <a:endParaRPr sz="3500"/>
          </a:p>
        </p:txBody>
      </p:sp>
      <p:pic>
        <p:nvPicPr>
          <p:cNvPr id="225" name="Google Shape;225;g339bfdd99ff_0_36">
            <a:extLst>
              <a:ext uri="{FF2B5EF4-FFF2-40B4-BE49-F238E27FC236}">
                <a16:creationId xmlns:a16="http://schemas.microsoft.com/office/drawing/2014/main" id="{0ECF22A1-059F-BDA6-6163-8C608BD0E16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33677" b="33582"/>
          <a:stretch/>
        </p:blipFill>
        <p:spPr>
          <a:xfrm>
            <a:off x="105800" y="427300"/>
            <a:ext cx="733056" cy="2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E14C058E-BE2F-64E0-24D5-B31072B36103}"/>
              </a:ext>
            </a:extLst>
          </p:cNvPr>
          <p:cNvSpPr txBox="1"/>
          <p:nvPr/>
        </p:nvSpPr>
        <p:spPr>
          <a:xfrm rot="16200000">
            <a:off x="-291468" y="4010774"/>
            <a:ext cx="14741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 err="1">
                <a:solidFill>
                  <a:srgbClr val="FF0200"/>
                </a:solidFill>
              </a:rPr>
              <a:t>Federative</a:t>
            </a:r>
            <a:r>
              <a:rPr lang="fr-FR" sz="1050" b="1" dirty="0">
                <a:solidFill>
                  <a:srgbClr val="FF0200"/>
                </a:solidFill>
              </a:rPr>
              <a:t> RLHF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1DBFFCE-828C-BB17-BA0E-2DA2D5D2B1E1}"/>
              </a:ext>
            </a:extLst>
          </p:cNvPr>
          <p:cNvSpPr txBox="1"/>
          <p:nvPr/>
        </p:nvSpPr>
        <p:spPr>
          <a:xfrm>
            <a:off x="904875" y="724432"/>
            <a:ext cx="733425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5730"/>
            <a:r>
              <a:rPr lang="fr-FR" sz="1400" dirty="0">
                <a:latin typeface="Libre Franklin" pitchFamily="2" charset="77"/>
              </a:rPr>
              <a:t>2) How can </a:t>
            </a:r>
            <a:r>
              <a:rPr lang="fr-FR" sz="1400" dirty="0" err="1">
                <a:latin typeface="Libre Franklin" pitchFamily="2" charset="77"/>
              </a:rPr>
              <a:t>we</a:t>
            </a:r>
            <a:r>
              <a:rPr lang="fr-FR" sz="1400" dirty="0">
                <a:latin typeface="Libre Franklin" pitchFamily="2" charset="77"/>
              </a:rPr>
              <a:t> balance the </a:t>
            </a:r>
            <a:r>
              <a:rPr lang="fr-FR" sz="1400" dirty="0" err="1">
                <a:latin typeface="Libre Franklin" pitchFamily="2" charset="77"/>
              </a:rPr>
              <a:t>trade</a:t>
            </a:r>
            <a:r>
              <a:rPr lang="fr-FR" sz="1400" dirty="0">
                <a:latin typeface="Libre Franklin" pitchFamily="2" charset="77"/>
              </a:rPr>
              <a:t>-off </a:t>
            </a:r>
            <a:r>
              <a:rPr lang="fr-FR" sz="1400" dirty="0" err="1">
                <a:latin typeface="Libre Franklin" pitchFamily="2" charset="77"/>
              </a:rPr>
              <a:t>between</a:t>
            </a:r>
            <a:r>
              <a:rPr lang="fr-FR" sz="1400" dirty="0">
                <a:latin typeface="Libre Franklin" pitchFamily="2" charset="77"/>
              </a:rPr>
              <a:t> </a:t>
            </a:r>
            <a:r>
              <a:rPr lang="fr-FR" sz="1400" dirty="0" err="1">
                <a:latin typeface="Libre Franklin" pitchFamily="2" charset="77"/>
              </a:rPr>
              <a:t>personalization</a:t>
            </a:r>
            <a:r>
              <a:rPr lang="fr-FR" sz="1400" dirty="0">
                <a:latin typeface="Libre Franklin" pitchFamily="2" charset="77"/>
              </a:rPr>
              <a:t> and </a:t>
            </a:r>
            <a:r>
              <a:rPr lang="fr-FR" sz="1400" dirty="0" err="1">
                <a:latin typeface="Libre Franklin" pitchFamily="2" charset="77"/>
              </a:rPr>
              <a:t>computational</a:t>
            </a:r>
            <a:r>
              <a:rPr lang="fr-FR" sz="1400" dirty="0">
                <a:latin typeface="Libre Franklin" pitchFamily="2" charset="77"/>
              </a:rPr>
              <a:t> </a:t>
            </a:r>
            <a:r>
              <a:rPr lang="fr-FR" sz="1400" dirty="0" err="1">
                <a:latin typeface="Libre Franklin" pitchFamily="2" charset="77"/>
              </a:rPr>
              <a:t>efficiency</a:t>
            </a:r>
            <a:r>
              <a:rPr lang="fr-FR" sz="1400" dirty="0">
                <a:latin typeface="Libre Franklin" pitchFamily="2" charset="77"/>
              </a:rPr>
              <a:t> </a:t>
            </a:r>
            <a:r>
              <a:rPr lang="fr-FR" sz="1400" dirty="0" err="1">
                <a:latin typeface="Libre Franklin" pitchFamily="2" charset="77"/>
              </a:rPr>
              <a:t>when</a:t>
            </a:r>
            <a:r>
              <a:rPr lang="fr-FR" sz="1400" dirty="0">
                <a:latin typeface="Libre Franklin" pitchFamily="2" charset="77"/>
              </a:rPr>
              <a:t> </a:t>
            </a:r>
            <a:r>
              <a:rPr lang="fr-FR" sz="1400" dirty="0" err="1">
                <a:latin typeface="Libre Franklin" pitchFamily="2" charset="77"/>
              </a:rPr>
              <a:t>deploying</a:t>
            </a:r>
            <a:r>
              <a:rPr lang="fr-FR" sz="1400" dirty="0">
                <a:latin typeface="Libre Franklin" pitchFamily="2" charset="77"/>
              </a:rPr>
              <a:t> an AI model </a:t>
            </a:r>
            <a:r>
              <a:rPr lang="fr-FR" sz="1400" dirty="0" err="1">
                <a:latin typeface="Libre Franklin" pitchFamily="2" charset="77"/>
              </a:rPr>
              <a:t>locally</a:t>
            </a:r>
            <a:r>
              <a:rPr lang="fr-FR" sz="1400" dirty="0">
                <a:latin typeface="Libre Franklin" pitchFamily="2" charset="77"/>
              </a:rPr>
              <a:t> for </a:t>
            </a:r>
            <a:r>
              <a:rPr lang="fr-FR" sz="1400" dirty="0" err="1">
                <a:latin typeface="Libre Franklin" pitchFamily="2" charset="77"/>
              </a:rPr>
              <a:t>each</a:t>
            </a:r>
            <a:r>
              <a:rPr lang="fr-FR" sz="1400" dirty="0">
                <a:latin typeface="Libre Franklin" pitchFamily="2" charset="77"/>
              </a:rPr>
              <a:t> user?</a:t>
            </a:r>
          </a:p>
          <a:p>
            <a:pPr marL="125730" indent="0">
              <a:buNone/>
            </a:pPr>
            <a:endParaRPr lang="fr-FR" sz="1400" dirty="0">
              <a:latin typeface="Libre Franklin" pitchFamily="2" charset="77"/>
            </a:endParaRPr>
          </a:p>
        </p:txBody>
      </p:sp>
      <p:sp>
        <p:nvSpPr>
          <p:cNvPr id="5" name="Google Shape;196;g339bfdd99ff_0_12">
            <a:extLst>
              <a:ext uri="{FF2B5EF4-FFF2-40B4-BE49-F238E27FC236}">
                <a16:creationId xmlns:a16="http://schemas.microsoft.com/office/drawing/2014/main" id="{A1421E07-87CB-7B5D-33EE-A590092D92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856" y="1464048"/>
            <a:ext cx="7726500" cy="1756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sz="1400" b="1" dirty="0">
                <a:latin typeface="Libre Franklin" pitchFamily="2" charset="77"/>
              </a:rPr>
              <a:t>Track 1 - </a:t>
            </a:r>
            <a:r>
              <a:rPr lang="fr-FR" sz="1400" b="1" dirty="0" err="1">
                <a:latin typeface="Libre Franklin" pitchFamily="2" charset="77"/>
              </a:rPr>
              <a:t>FedRLHF</a:t>
            </a:r>
            <a:r>
              <a:rPr lang="fr-FR" sz="1400" b="1" dirty="0">
                <a:latin typeface="Libre Franklin" pitchFamily="2" charset="77"/>
              </a:rPr>
              <a:t> </a:t>
            </a:r>
            <a:r>
              <a:rPr lang="fr-FR" sz="1400" b="1" dirty="0" err="1">
                <a:latin typeface="Libre Franklin" pitchFamily="2" charset="77"/>
              </a:rPr>
              <a:t>Reimplementation</a:t>
            </a:r>
            <a:r>
              <a:rPr lang="fr-FR" sz="1400" b="1" dirty="0">
                <a:latin typeface="Libre Franklin" pitchFamily="2" charset="77"/>
              </a:rPr>
              <a:t>:</a:t>
            </a:r>
            <a:r>
              <a:rPr lang="fr-FR" sz="1400" dirty="0">
                <a:latin typeface="Libre Franklin" pitchFamily="2" charset="77"/>
              </a:rPr>
              <a:t> </a:t>
            </a:r>
            <a:r>
              <a:rPr lang="fr-FR" sz="1400" dirty="0" err="1">
                <a:latin typeface="Libre Franklin" pitchFamily="2" charset="77"/>
              </a:rPr>
              <a:t>Leverage</a:t>
            </a:r>
            <a:r>
              <a:rPr lang="fr-FR" sz="1400" dirty="0">
                <a:latin typeface="Libre Franklin" pitchFamily="2" charset="77"/>
              </a:rPr>
              <a:t> </a:t>
            </a:r>
            <a:r>
              <a:rPr lang="fr-FR" sz="1400" dirty="0" err="1">
                <a:latin typeface="Libre Franklin" pitchFamily="2" charset="77"/>
              </a:rPr>
              <a:t>SoTA</a:t>
            </a:r>
            <a:r>
              <a:rPr lang="fr-FR" sz="1400" dirty="0">
                <a:latin typeface="Libre Franklin" pitchFamily="2" charset="77"/>
              </a:rPr>
              <a:t> </a:t>
            </a:r>
            <a:r>
              <a:rPr lang="fr-FR" sz="1400" b="1" dirty="0" err="1">
                <a:latin typeface="Libre Franklin" pitchFamily="2" charset="77"/>
              </a:rPr>
              <a:t>parameter</a:t>
            </a:r>
            <a:r>
              <a:rPr lang="fr-FR" sz="1400" b="1" dirty="0">
                <a:latin typeface="Libre Franklin" pitchFamily="2" charset="77"/>
              </a:rPr>
              <a:t>-efficient fine-tuning</a:t>
            </a:r>
            <a:r>
              <a:rPr lang="fr-FR" sz="1400" dirty="0">
                <a:latin typeface="Libre Franklin" pitchFamily="2" charset="77"/>
              </a:rPr>
              <a:t> (</a:t>
            </a:r>
            <a:r>
              <a:rPr lang="fr-FR" sz="1400" dirty="0" err="1">
                <a:latin typeface="Libre Franklin" pitchFamily="2" charset="77"/>
              </a:rPr>
              <a:t>LoRA</a:t>
            </a:r>
            <a:r>
              <a:rPr lang="fr-FR" sz="1400" dirty="0">
                <a:latin typeface="Libre Franklin" pitchFamily="2" charset="77"/>
              </a:rPr>
              <a:t>, </a:t>
            </a:r>
            <a:r>
              <a:rPr lang="fr-FR" sz="1400" dirty="0" err="1">
                <a:latin typeface="Libre Franklin" pitchFamily="2" charset="77"/>
              </a:rPr>
              <a:t>QLoRA</a:t>
            </a:r>
            <a:r>
              <a:rPr lang="fr-FR" sz="1400" dirty="0">
                <a:latin typeface="Libre Franklin" pitchFamily="2" charset="77"/>
              </a:rPr>
              <a:t> </a:t>
            </a:r>
            <a:r>
              <a:rPr lang="fr-FR" sz="1400" dirty="0" err="1">
                <a:latin typeface="Libre Franklin" pitchFamily="2" charset="77"/>
              </a:rPr>
              <a:t>with</a:t>
            </a:r>
            <a:r>
              <a:rPr lang="fr-FR" sz="1400" dirty="0">
                <a:latin typeface="Libre Franklin" pitchFamily="2" charset="77"/>
              </a:rPr>
              <a:t> 🤗 PEFT); enable </a:t>
            </a:r>
            <a:r>
              <a:rPr lang="fr-FR" sz="1400" b="1" dirty="0" err="1">
                <a:latin typeface="Libre Franklin" pitchFamily="2" charset="77"/>
              </a:rPr>
              <a:t>distributed</a:t>
            </a:r>
            <a:r>
              <a:rPr lang="fr-FR" sz="1400" b="1" dirty="0">
                <a:latin typeface="Libre Franklin" pitchFamily="2" charset="77"/>
              </a:rPr>
              <a:t> training </a:t>
            </a:r>
            <a:r>
              <a:rPr lang="fr-FR" sz="1400" dirty="0" err="1">
                <a:latin typeface="Libre Franklin" pitchFamily="2" charset="77"/>
              </a:rPr>
              <a:t>with</a:t>
            </a:r>
            <a:r>
              <a:rPr lang="fr-FR" sz="1400" dirty="0">
                <a:latin typeface="Libre Franklin" pitchFamily="2" charset="77"/>
              </a:rPr>
              <a:t> 🤗 </a:t>
            </a:r>
            <a:r>
              <a:rPr lang="fr-FR" sz="1400" dirty="0" err="1">
                <a:latin typeface="Libre Franklin" pitchFamily="2" charset="77"/>
              </a:rPr>
              <a:t>accelerate</a:t>
            </a:r>
            <a:r>
              <a:rPr lang="fr-FR" sz="1400" dirty="0">
                <a:latin typeface="Libre Franklin" pitchFamily="2" charset="77"/>
              </a:rPr>
              <a:t> if multiple </a:t>
            </a:r>
            <a:r>
              <a:rPr lang="fr-FR" sz="1400" dirty="0" err="1">
                <a:latin typeface="Libre Franklin" pitchFamily="2" charset="77"/>
              </a:rPr>
              <a:t>GPUs</a:t>
            </a:r>
            <a:r>
              <a:rPr lang="fr-FR" sz="1400" dirty="0">
                <a:latin typeface="Libre Franklin" pitchFamily="2" charset="77"/>
              </a:rPr>
              <a:t> are </a:t>
            </a:r>
            <a:r>
              <a:rPr lang="fr-FR" sz="1400" dirty="0" err="1">
                <a:latin typeface="Libre Franklin" pitchFamily="2" charset="77"/>
              </a:rPr>
              <a:t>available</a:t>
            </a:r>
            <a:r>
              <a:rPr lang="fr-FR" sz="1400" dirty="0">
                <a:latin typeface="Libre Franklin" pitchFamily="2" charset="77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1400" dirty="0">
              <a:latin typeface="Libre Franklin" pitchFamily="2" charset="7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1400" b="1" dirty="0">
                <a:latin typeface="Libre Franklin" pitchFamily="2" charset="77"/>
              </a:rPr>
              <a:t>Track 2 - </a:t>
            </a:r>
            <a:r>
              <a:rPr lang="fr-FR" sz="1400" b="1" dirty="0" err="1">
                <a:latin typeface="Libre Franklin" pitchFamily="2" charset="77"/>
              </a:rPr>
              <a:t>FedBiscuit</a:t>
            </a:r>
            <a:r>
              <a:rPr lang="fr-FR" sz="1400" b="1" dirty="0">
                <a:latin typeface="Libre Franklin" pitchFamily="2" charset="77"/>
              </a:rPr>
              <a:t>:</a:t>
            </a:r>
            <a:r>
              <a:rPr lang="fr-FR" sz="1400" dirty="0">
                <a:latin typeface="Libre Franklin" pitchFamily="2" charset="77"/>
              </a:rPr>
              <a:t> A </a:t>
            </a:r>
            <a:r>
              <a:rPr lang="fr-FR" sz="1400" dirty="0" err="1">
                <a:latin typeface="Libre Franklin" pitchFamily="2" charset="77"/>
              </a:rPr>
              <a:t>simpler</a:t>
            </a:r>
            <a:r>
              <a:rPr lang="fr-FR" sz="1400" dirty="0">
                <a:latin typeface="Libre Franklin" pitchFamily="2" charset="77"/>
              </a:rPr>
              <a:t> </a:t>
            </a:r>
            <a:r>
              <a:rPr lang="fr-FR" sz="1400" dirty="0" err="1">
                <a:latin typeface="Libre Franklin" pitchFamily="2" charset="77"/>
              </a:rPr>
              <a:t>approach</a:t>
            </a:r>
            <a:r>
              <a:rPr lang="fr-FR" sz="1400" dirty="0">
                <a:latin typeface="Libre Franklin" pitchFamily="2" charset="77"/>
              </a:rPr>
              <a:t> </a:t>
            </a:r>
            <a:r>
              <a:rPr lang="fr-FR" sz="1400" dirty="0" err="1">
                <a:latin typeface="Libre Franklin" pitchFamily="2" charset="77"/>
              </a:rPr>
              <a:t>with</a:t>
            </a:r>
            <a:r>
              <a:rPr lang="fr-FR" sz="1400" dirty="0">
                <a:latin typeface="Libre Franklin" pitchFamily="2" charset="77"/>
              </a:rPr>
              <a:t> </a:t>
            </a:r>
            <a:r>
              <a:rPr lang="fr-FR" sz="1400" b="1" dirty="0" err="1">
                <a:latin typeface="Libre Franklin" pitchFamily="2" charset="77"/>
              </a:rPr>
              <a:t>built-in</a:t>
            </a:r>
            <a:r>
              <a:rPr lang="fr-FR" sz="1400" b="1" dirty="0">
                <a:latin typeface="Libre Franklin" pitchFamily="2" charset="77"/>
              </a:rPr>
              <a:t> multi-GPU support</a:t>
            </a:r>
            <a:r>
              <a:rPr lang="fr-FR" sz="1400" dirty="0">
                <a:latin typeface="Libre Franklin" pitchFamily="2" charset="77"/>
              </a:rPr>
              <a:t> and adapter options for </a:t>
            </a:r>
            <a:r>
              <a:rPr lang="fr-FR" sz="1400" b="1" dirty="0" err="1">
                <a:latin typeface="Libre Franklin" pitchFamily="2" charset="77"/>
              </a:rPr>
              <a:t>LoRA</a:t>
            </a:r>
            <a:r>
              <a:rPr lang="fr-FR" sz="1400" b="1" dirty="0">
                <a:latin typeface="Libre Franklin" pitchFamily="2" charset="77"/>
              </a:rPr>
              <a:t> </a:t>
            </a:r>
            <a:r>
              <a:rPr lang="fr-FR" sz="1400" b="1" dirty="0" err="1">
                <a:latin typeface="Libre Franklin" pitchFamily="2" charset="77"/>
              </a:rPr>
              <a:t>parameter</a:t>
            </a:r>
            <a:r>
              <a:rPr lang="fr-FR" sz="1400" b="1" dirty="0">
                <a:latin typeface="Libre Franklin" pitchFamily="2" charset="77"/>
              </a:rPr>
              <a:t> </a:t>
            </a:r>
            <a:r>
              <a:rPr lang="fr-FR" sz="1400" b="1" dirty="0" err="1">
                <a:latin typeface="Libre Franklin" pitchFamily="2" charset="77"/>
              </a:rPr>
              <a:t>selection</a:t>
            </a:r>
            <a:r>
              <a:rPr lang="fr-FR" sz="1400" dirty="0">
                <a:latin typeface="Libre Franklin" pitchFamily="2" charset="77"/>
              </a:rPr>
              <a:t>.</a:t>
            </a:r>
          </a:p>
        </p:txBody>
      </p:sp>
      <p:pic>
        <p:nvPicPr>
          <p:cNvPr id="7" name="Picture 4" descr="Scholé AI | Personalized Learning at Scale">
            <a:extLst>
              <a:ext uri="{FF2B5EF4-FFF2-40B4-BE49-F238E27FC236}">
                <a16:creationId xmlns:a16="http://schemas.microsoft.com/office/drawing/2014/main" id="{817BF559-D145-8A2C-4F51-A3326AAF8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541" y="4528458"/>
            <a:ext cx="1549167" cy="55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10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>
          <a:extLst>
            <a:ext uri="{FF2B5EF4-FFF2-40B4-BE49-F238E27FC236}">
              <a16:creationId xmlns:a16="http://schemas.microsoft.com/office/drawing/2014/main" id="{45F97B7B-D768-C768-F987-DEE5C1EB0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39bfdd99ff_0_36">
            <a:extLst>
              <a:ext uri="{FF2B5EF4-FFF2-40B4-BE49-F238E27FC236}">
                <a16:creationId xmlns:a16="http://schemas.microsoft.com/office/drawing/2014/main" id="{73521AE7-BF7A-8DAE-9F8A-BE1289A145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04875" y="131032"/>
            <a:ext cx="77265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None/>
            </a:pPr>
            <a:r>
              <a:rPr lang="de-DE" sz="3500"/>
              <a:t>Methodology</a:t>
            </a:r>
            <a:endParaRPr sz="3500"/>
          </a:p>
        </p:txBody>
      </p:sp>
      <p:sp>
        <p:nvSpPr>
          <p:cNvPr id="224" name="Google Shape;224;g339bfdd99ff_0_36">
            <a:extLst>
              <a:ext uri="{FF2B5EF4-FFF2-40B4-BE49-F238E27FC236}">
                <a16:creationId xmlns:a16="http://schemas.microsoft.com/office/drawing/2014/main" id="{746C30A0-C3AD-ECE7-A73D-65B6F6066748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26525" y="4828248"/>
            <a:ext cx="77265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Autofit/>
          </a:bodyPr>
          <a:lstStyle/>
          <a:p>
            <a:pPr marL="0" indent="0">
              <a:lnSpc>
                <a:spcPct val="70000"/>
              </a:lnSpc>
              <a:spcBef>
                <a:spcPts val="0"/>
              </a:spcBef>
              <a:buSzPts val="405"/>
            </a:pPr>
            <a:r>
              <a:rPr lang="de-DE" sz="900" dirty="0"/>
              <a:t>[4] </a:t>
            </a:r>
            <a:r>
              <a:rPr lang="fr-FR" sz="900" dirty="0"/>
              <a:t>Frick, </a:t>
            </a:r>
            <a:r>
              <a:rPr lang="fr-FR" sz="900" dirty="0" err="1"/>
              <a:t>Evan</a:t>
            </a:r>
            <a:r>
              <a:rPr lang="fr-FR" sz="900" dirty="0"/>
              <a:t>, et al. "How to </a:t>
            </a:r>
            <a:r>
              <a:rPr lang="fr-FR" sz="900" dirty="0" err="1"/>
              <a:t>Evaluate</a:t>
            </a:r>
            <a:r>
              <a:rPr lang="fr-FR" sz="900" dirty="0"/>
              <a:t> </a:t>
            </a:r>
            <a:r>
              <a:rPr lang="fr-FR" sz="900" dirty="0" err="1"/>
              <a:t>Reward</a:t>
            </a:r>
            <a:r>
              <a:rPr lang="fr-FR" sz="900" dirty="0"/>
              <a:t> </a:t>
            </a:r>
            <a:r>
              <a:rPr lang="fr-FR" sz="900" dirty="0" err="1"/>
              <a:t>Models</a:t>
            </a:r>
            <a:r>
              <a:rPr lang="fr-FR" sz="900" dirty="0"/>
              <a:t> for RLHF." </a:t>
            </a:r>
            <a:r>
              <a:rPr lang="fr-FR" sz="900" dirty="0" err="1"/>
              <a:t>arXiv</a:t>
            </a:r>
            <a:r>
              <a:rPr lang="fr-FR" sz="900" dirty="0"/>
              <a:t> </a:t>
            </a:r>
            <a:r>
              <a:rPr lang="fr-FR" sz="900" dirty="0" err="1"/>
              <a:t>preprint</a:t>
            </a:r>
            <a:r>
              <a:rPr lang="fr-FR" sz="900" dirty="0"/>
              <a:t> arXiv:2410.14872 (2024).</a:t>
            </a:r>
          </a:p>
        </p:txBody>
      </p:sp>
      <p:pic>
        <p:nvPicPr>
          <p:cNvPr id="225" name="Google Shape;225;g339bfdd99ff_0_36">
            <a:extLst>
              <a:ext uri="{FF2B5EF4-FFF2-40B4-BE49-F238E27FC236}">
                <a16:creationId xmlns:a16="http://schemas.microsoft.com/office/drawing/2014/main" id="{9B25A987-AC07-988B-42B9-550A9F4D3AC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33677" b="33582"/>
          <a:stretch/>
        </p:blipFill>
        <p:spPr>
          <a:xfrm>
            <a:off x="105800" y="427300"/>
            <a:ext cx="733056" cy="2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8F1572C-A67B-D093-7B20-0EA58EF4B405}"/>
              </a:ext>
            </a:extLst>
          </p:cNvPr>
          <p:cNvSpPr txBox="1"/>
          <p:nvPr/>
        </p:nvSpPr>
        <p:spPr>
          <a:xfrm rot="16200000">
            <a:off x="-291468" y="4010774"/>
            <a:ext cx="14741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 err="1">
                <a:solidFill>
                  <a:srgbClr val="FF0200"/>
                </a:solidFill>
              </a:rPr>
              <a:t>Federative</a:t>
            </a:r>
            <a:r>
              <a:rPr lang="fr-FR" sz="1050" b="1" dirty="0">
                <a:solidFill>
                  <a:srgbClr val="FF0200"/>
                </a:solidFill>
              </a:rPr>
              <a:t> RLHF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7DEE5C5-FD1E-B624-5348-D5A919E4DD2F}"/>
              </a:ext>
            </a:extLst>
          </p:cNvPr>
          <p:cNvSpPr txBox="1"/>
          <p:nvPr/>
        </p:nvSpPr>
        <p:spPr>
          <a:xfrm>
            <a:off x="904875" y="724432"/>
            <a:ext cx="73342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5730" indent="0">
              <a:buNone/>
            </a:pPr>
            <a:r>
              <a:rPr lang="fr-FR" sz="1400" dirty="0">
                <a:latin typeface="Libre Franklin" pitchFamily="2" charset="77"/>
              </a:rPr>
              <a:t>3) </a:t>
            </a:r>
            <a:r>
              <a:rPr lang="fr-FR" sz="1400" dirty="0" err="1">
                <a:latin typeface="Libre Franklin" pitchFamily="2" charset="77"/>
              </a:rPr>
              <a:t>What</a:t>
            </a:r>
            <a:r>
              <a:rPr lang="fr-FR" sz="1400" dirty="0">
                <a:latin typeface="Libre Franklin" pitchFamily="2" charset="77"/>
              </a:rPr>
              <a:t> are the key </a:t>
            </a:r>
            <a:r>
              <a:rPr lang="fr-FR" sz="1400" dirty="0" err="1">
                <a:latin typeface="Libre Franklin" pitchFamily="2" charset="77"/>
              </a:rPr>
              <a:t>factors</a:t>
            </a:r>
            <a:r>
              <a:rPr lang="fr-FR" sz="1400" dirty="0">
                <a:latin typeface="Libre Franklin" pitchFamily="2" charset="77"/>
              </a:rPr>
              <a:t> and </a:t>
            </a:r>
            <a:r>
              <a:rPr lang="fr-FR" sz="1400" dirty="0" err="1">
                <a:latin typeface="Libre Franklin" pitchFamily="2" charset="77"/>
              </a:rPr>
              <a:t>metrics</a:t>
            </a:r>
            <a:r>
              <a:rPr lang="fr-FR" sz="1400" dirty="0">
                <a:latin typeface="Libre Franklin" pitchFamily="2" charset="77"/>
              </a:rPr>
              <a:t> for </a:t>
            </a:r>
            <a:r>
              <a:rPr lang="fr-FR" sz="1400" dirty="0" err="1">
                <a:latin typeface="Libre Franklin" pitchFamily="2" charset="77"/>
              </a:rPr>
              <a:t>evaluating</a:t>
            </a:r>
            <a:r>
              <a:rPr lang="fr-FR" sz="1400" dirty="0">
                <a:latin typeface="Libre Franklin" pitchFamily="2" charset="77"/>
              </a:rPr>
              <a:t> the </a:t>
            </a:r>
            <a:r>
              <a:rPr lang="fr-FR" sz="1400" dirty="0" err="1">
                <a:latin typeface="Libre Franklin" pitchFamily="2" charset="77"/>
              </a:rPr>
              <a:t>quality</a:t>
            </a:r>
            <a:r>
              <a:rPr lang="fr-FR" sz="1400" dirty="0">
                <a:latin typeface="Libre Franklin" pitchFamily="2" charset="77"/>
              </a:rPr>
              <a:t> and </a:t>
            </a:r>
            <a:r>
              <a:rPr lang="fr-FR" sz="1400" dirty="0" err="1">
                <a:latin typeface="Libre Franklin" pitchFamily="2" charset="77"/>
              </a:rPr>
              <a:t>effectiveness</a:t>
            </a:r>
            <a:r>
              <a:rPr lang="fr-FR" sz="1400" dirty="0">
                <a:latin typeface="Libre Franklin" pitchFamily="2" charset="77"/>
              </a:rPr>
              <a:t> of </a:t>
            </a:r>
            <a:r>
              <a:rPr lang="fr-FR" sz="1400" dirty="0" err="1">
                <a:latin typeface="Libre Franklin" pitchFamily="2" charset="77"/>
              </a:rPr>
              <a:t>personalized</a:t>
            </a:r>
            <a:r>
              <a:rPr lang="fr-FR" sz="1400" dirty="0">
                <a:latin typeface="Libre Franklin" pitchFamily="2" charset="77"/>
              </a:rPr>
              <a:t> AI-</a:t>
            </a:r>
            <a:r>
              <a:rPr lang="fr-FR" sz="1400" dirty="0" err="1">
                <a:latin typeface="Libre Franklin" pitchFamily="2" charset="77"/>
              </a:rPr>
              <a:t>driven</a:t>
            </a:r>
            <a:r>
              <a:rPr lang="fr-FR" sz="1400" dirty="0">
                <a:latin typeface="Libre Franklin" pitchFamily="2" charset="77"/>
              </a:rPr>
              <a:t> </a:t>
            </a:r>
            <a:r>
              <a:rPr lang="fr-FR" sz="1400" dirty="0" err="1">
                <a:latin typeface="Libre Franklin" pitchFamily="2" charset="77"/>
              </a:rPr>
              <a:t>responses</a:t>
            </a:r>
            <a:r>
              <a:rPr lang="fr-FR" sz="1400" dirty="0">
                <a:latin typeface="Libre Franklin" pitchFamily="2" charset="77"/>
              </a:rPr>
              <a:t> ?</a:t>
            </a:r>
          </a:p>
        </p:txBody>
      </p:sp>
      <p:sp>
        <p:nvSpPr>
          <p:cNvPr id="5" name="Google Shape;196;g339bfdd99ff_0_12">
            <a:extLst>
              <a:ext uri="{FF2B5EF4-FFF2-40B4-BE49-F238E27FC236}">
                <a16:creationId xmlns:a16="http://schemas.microsoft.com/office/drawing/2014/main" id="{3E99C73B-4632-32F8-9748-36D987B276E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856" y="1464048"/>
            <a:ext cx="7726500" cy="2307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sz="1400" b="1" dirty="0">
                <a:latin typeface="Libre Franklin" pitchFamily="2" charset="77"/>
              </a:rPr>
              <a:t>Phase 1:</a:t>
            </a:r>
            <a:r>
              <a:rPr lang="fr-FR" sz="1400" dirty="0">
                <a:latin typeface="Libre Franklin" pitchFamily="2" charset="77"/>
              </a:rPr>
              <a:t> Fine-tune on </a:t>
            </a:r>
            <a:r>
              <a:rPr lang="fr-FR" sz="1400" dirty="0" err="1">
                <a:latin typeface="Libre Franklin" pitchFamily="2" charset="77"/>
              </a:rPr>
              <a:t>synthetic</a:t>
            </a:r>
            <a:r>
              <a:rPr lang="fr-FR" sz="1400" dirty="0">
                <a:latin typeface="Libre Franklin" pitchFamily="2" charset="77"/>
              </a:rPr>
              <a:t> data for initial </a:t>
            </a:r>
            <a:r>
              <a:rPr lang="fr-FR" sz="1400" dirty="0" err="1">
                <a:latin typeface="Libre Franklin" pitchFamily="2" charset="77"/>
              </a:rPr>
              <a:t>testing</a:t>
            </a:r>
            <a:r>
              <a:rPr lang="fr-FR" sz="1400" dirty="0">
                <a:latin typeface="Libre Franklin" pitchFamily="2" charset="77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1400" dirty="0">
              <a:latin typeface="Libre Franklin" pitchFamily="2" charset="7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1400" b="1" dirty="0">
                <a:latin typeface="Libre Franklin" pitchFamily="2" charset="77"/>
              </a:rPr>
              <a:t>Phase 2:</a:t>
            </a:r>
            <a:r>
              <a:rPr lang="fr-FR" sz="1400" dirty="0">
                <a:latin typeface="Libre Franklin" pitchFamily="2" charset="77"/>
              </a:rPr>
              <a:t> Fine-tune on </a:t>
            </a:r>
            <a:r>
              <a:rPr lang="fr-FR" sz="1400" dirty="0" err="1">
                <a:latin typeface="Libre Franklin" pitchFamily="2" charset="77"/>
              </a:rPr>
              <a:t>partnered</a:t>
            </a:r>
            <a:r>
              <a:rPr lang="fr-FR" sz="1400" dirty="0">
                <a:latin typeface="Libre Franklin" pitchFamily="2" charset="77"/>
              </a:rPr>
              <a:t> </a:t>
            </a:r>
            <a:r>
              <a:rPr lang="fr-FR" sz="1400" dirty="0" err="1">
                <a:latin typeface="Libre Franklin" pitchFamily="2" charset="77"/>
              </a:rPr>
              <a:t>organizations</a:t>
            </a:r>
            <a:r>
              <a:rPr lang="fr-FR" sz="1400" dirty="0">
                <a:latin typeface="Libre Franklin" pitchFamily="2" charset="77"/>
              </a:rPr>
              <a:t> data (Decathlon, ETC, …).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1400" dirty="0">
              <a:latin typeface="Libre Franklin" pitchFamily="2" charset="7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1400" b="1" dirty="0" err="1">
                <a:latin typeface="Libre Franklin" pitchFamily="2" charset="77"/>
              </a:rPr>
              <a:t>Accuracy</a:t>
            </a:r>
            <a:r>
              <a:rPr lang="fr-FR" sz="1400" b="1" dirty="0">
                <a:latin typeface="Libre Franklin" pitchFamily="2" charset="77"/>
              </a:rPr>
              <a:t> Goal:</a:t>
            </a:r>
            <a:r>
              <a:rPr lang="fr-FR" sz="1400" dirty="0">
                <a:latin typeface="Libre Franklin" pitchFamily="2" charset="77"/>
              </a:rPr>
              <a:t> </a:t>
            </a:r>
            <a:r>
              <a:rPr lang="fr-FR" sz="1400" dirty="0" err="1">
                <a:latin typeface="Libre Franklin" pitchFamily="2" charset="77"/>
              </a:rPr>
              <a:t>Achieve</a:t>
            </a:r>
            <a:r>
              <a:rPr lang="fr-FR" sz="1400" dirty="0">
                <a:latin typeface="Libre Franklin" pitchFamily="2" charset="77"/>
              </a:rPr>
              <a:t> ±5% of </a:t>
            </a:r>
            <a:r>
              <a:rPr lang="fr-FR" sz="1400" dirty="0" err="1">
                <a:latin typeface="Libre Franklin" pitchFamily="2" charset="77"/>
              </a:rPr>
              <a:t>LLaMA</a:t>
            </a:r>
            <a:r>
              <a:rPr lang="fr-FR" sz="1400" dirty="0">
                <a:latin typeface="Libre Franklin" pitchFamily="2" charset="77"/>
              </a:rPr>
              <a:t> 3.1 </a:t>
            </a:r>
            <a:r>
              <a:rPr lang="fr-FR" sz="1400" dirty="0" err="1">
                <a:latin typeface="Libre Franklin" pitchFamily="2" charset="77"/>
              </a:rPr>
              <a:t>numbers</a:t>
            </a:r>
            <a:r>
              <a:rPr lang="fr-FR" sz="1400" dirty="0">
                <a:latin typeface="Libre Franklin" pitchFamily="2" charset="77"/>
              </a:rPr>
              <a:t> on </a:t>
            </a:r>
            <a:r>
              <a:rPr lang="fr-FR" sz="1400" dirty="0" err="1">
                <a:latin typeface="Libre Franklin" pitchFamily="2" charset="77"/>
              </a:rPr>
              <a:t>Preference</a:t>
            </a:r>
            <a:r>
              <a:rPr lang="fr-FR" sz="1400" dirty="0">
                <a:latin typeface="Libre Franklin" pitchFamily="2" charset="77"/>
              </a:rPr>
              <a:t> Proxy Evaluation (PPE) benchmark </a:t>
            </a:r>
            <a:r>
              <a:rPr lang="fr-FR" sz="1400" dirty="0" err="1">
                <a:latin typeface="Libre Franklin" pitchFamily="2" charset="77"/>
              </a:rPr>
              <a:t>metrics</a:t>
            </a:r>
            <a:r>
              <a:rPr lang="fr-FR" sz="1400" dirty="0">
                <a:latin typeface="Libre Franklin" pitchFamily="2" charset="77"/>
              </a:rPr>
              <a:t> </a:t>
            </a:r>
            <a:r>
              <a:rPr lang="fr-FR" sz="1400" dirty="0" err="1">
                <a:latin typeface="Libre Franklin" pitchFamily="2" charset="77"/>
              </a:rPr>
              <a:t>that</a:t>
            </a:r>
            <a:r>
              <a:rPr lang="fr-FR" sz="1400" dirty="0">
                <a:latin typeface="Libre Franklin" pitchFamily="2" charset="77"/>
              </a:rPr>
              <a:t> qualifies a </a:t>
            </a:r>
            <a:r>
              <a:rPr lang="fr-FR" sz="1400" dirty="0" err="1">
                <a:latin typeface="Libre Franklin" pitchFamily="2" charset="77"/>
              </a:rPr>
              <a:t>reward</a:t>
            </a:r>
            <a:r>
              <a:rPr lang="fr-FR" sz="1400" dirty="0">
                <a:latin typeface="Libre Franklin" pitchFamily="2" charset="77"/>
              </a:rPr>
              <a:t> </a:t>
            </a:r>
            <a:r>
              <a:rPr lang="fr-FR" sz="1400" dirty="0" err="1">
                <a:latin typeface="Libre Franklin" pitchFamily="2" charset="77"/>
              </a:rPr>
              <a:t>model’s</a:t>
            </a:r>
            <a:r>
              <a:rPr lang="fr-FR" sz="1400" dirty="0">
                <a:latin typeface="Libre Franklin" pitchFamily="2" charset="77"/>
              </a:rPr>
              <a:t> aptitude for RLHF [4].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1400" dirty="0">
              <a:latin typeface="Libre Franklin" pitchFamily="2" charset="7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1400" b="1" dirty="0">
                <a:latin typeface="Libre Franklin" pitchFamily="2" charset="77"/>
              </a:rPr>
              <a:t>A/B </a:t>
            </a:r>
            <a:r>
              <a:rPr lang="fr-FR" sz="1400" b="1" dirty="0" err="1">
                <a:latin typeface="Libre Franklin" pitchFamily="2" charset="77"/>
              </a:rPr>
              <a:t>testing</a:t>
            </a:r>
            <a:r>
              <a:rPr lang="fr-FR" sz="1400" b="1" dirty="0">
                <a:latin typeface="Libre Franklin" pitchFamily="2" charset="77"/>
              </a:rPr>
              <a:t>: </a:t>
            </a:r>
            <a:r>
              <a:rPr lang="fr-FR" sz="1400" dirty="0">
                <a:latin typeface="Libre Franklin" pitchFamily="2" charset="77"/>
              </a:rPr>
              <a:t>Show </a:t>
            </a:r>
            <a:r>
              <a:rPr lang="fr-FR" sz="1400" dirty="0" err="1">
                <a:latin typeface="Libre Franklin" pitchFamily="2" charset="77"/>
              </a:rPr>
              <a:t>humans</a:t>
            </a:r>
            <a:r>
              <a:rPr lang="fr-FR" sz="1400" dirty="0">
                <a:latin typeface="Libre Franklin" pitchFamily="2" charset="77"/>
              </a:rPr>
              <a:t> </a:t>
            </a:r>
            <a:r>
              <a:rPr lang="fr-FR" sz="1400" dirty="0" err="1">
                <a:latin typeface="Libre Franklin" pitchFamily="2" charset="77"/>
              </a:rPr>
              <a:t>responses</a:t>
            </a:r>
            <a:r>
              <a:rPr lang="fr-FR" sz="1400" dirty="0">
                <a:latin typeface="Libre Franklin" pitchFamily="2" charset="77"/>
              </a:rPr>
              <a:t> </a:t>
            </a:r>
            <a:r>
              <a:rPr lang="fr-FR" sz="1400" dirty="0" err="1">
                <a:latin typeface="Libre Franklin" pitchFamily="2" charset="77"/>
              </a:rPr>
              <a:t>from</a:t>
            </a:r>
            <a:r>
              <a:rPr lang="fr-FR" sz="1400" dirty="0">
                <a:latin typeface="Libre Franklin" pitchFamily="2" charset="77"/>
              </a:rPr>
              <a:t> </a:t>
            </a:r>
            <a:r>
              <a:rPr lang="fr-FR" sz="1400" dirty="0" err="1">
                <a:latin typeface="Libre Franklin" pitchFamily="2" charset="77"/>
              </a:rPr>
              <a:t>both</a:t>
            </a:r>
            <a:r>
              <a:rPr lang="fr-FR" sz="1400" dirty="0">
                <a:latin typeface="Libre Franklin" pitchFamily="2" charset="77"/>
              </a:rPr>
              <a:t> </a:t>
            </a:r>
            <a:r>
              <a:rPr lang="fr-FR" sz="1400" dirty="0" err="1">
                <a:latin typeface="Libre Franklin" pitchFamily="2" charset="77"/>
              </a:rPr>
              <a:t>pre</a:t>
            </a:r>
            <a:r>
              <a:rPr lang="fr-FR" sz="1400" dirty="0">
                <a:latin typeface="Libre Franklin" pitchFamily="2" charset="77"/>
              </a:rPr>
              <a:t>-RLHF and post-RLHF </a:t>
            </a:r>
            <a:r>
              <a:rPr lang="fr-FR" sz="1400" dirty="0" err="1">
                <a:latin typeface="Libre Franklin" pitchFamily="2" charset="77"/>
              </a:rPr>
              <a:t>models</a:t>
            </a:r>
            <a:r>
              <a:rPr lang="fr-FR" sz="1400" dirty="0">
                <a:latin typeface="Libre Franklin" pitchFamily="2" charset="77"/>
              </a:rPr>
              <a:t> and </a:t>
            </a:r>
            <a:r>
              <a:rPr lang="fr-FR" sz="1400" dirty="0" err="1">
                <a:latin typeface="Libre Franklin" pitchFamily="2" charset="77"/>
              </a:rPr>
              <a:t>ask</a:t>
            </a:r>
            <a:r>
              <a:rPr lang="fr-FR" sz="1400" dirty="0">
                <a:latin typeface="Libre Franklin" pitchFamily="2" charset="77"/>
              </a:rPr>
              <a:t> </a:t>
            </a:r>
            <a:r>
              <a:rPr lang="fr-FR" sz="1400" dirty="0" err="1">
                <a:latin typeface="Libre Franklin" pitchFamily="2" charset="77"/>
              </a:rPr>
              <a:t>which</a:t>
            </a:r>
            <a:r>
              <a:rPr lang="fr-FR" sz="1400" dirty="0">
                <a:latin typeface="Libre Franklin" pitchFamily="2" charset="77"/>
              </a:rPr>
              <a:t> </a:t>
            </a:r>
            <a:r>
              <a:rPr lang="fr-FR" sz="1400" dirty="0" err="1">
                <a:latin typeface="Libre Franklin" pitchFamily="2" charset="77"/>
              </a:rPr>
              <a:t>they</a:t>
            </a:r>
            <a:r>
              <a:rPr lang="fr-FR" sz="1400" dirty="0">
                <a:latin typeface="Libre Franklin" pitchFamily="2" charset="77"/>
              </a:rPr>
              <a:t> </a:t>
            </a:r>
            <a:r>
              <a:rPr lang="fr-FR" sz="1400" dirty="0" err="1">
                <a:latin typeface="Libre Franklin" pitchFamily="2" charset="77"/>
              </a:rPr>
              <a:t>prefer</a:t>
            </a:r>
            <a:r>
              <a:rPr lang="fr-FR" sz="1400" dirty="0">
                <a:latin typeface="Libre Franklin" pitchFamily="2" charset="77"/>
              </a:rPr>
              <a:t>.</a:t>
            </a:r>
          </a:p>
        </p:txBody>
      </p:sp>
      <p:pic>
        <p:nvPicPr>
          <p:cNvPr id="3" name="Picture 4" descr="Scholé AI | Personalized Learning at Scale">
            <a:extLst>
              <a:ext uri="{FF2B5EF4-FFF2-40B4-BE49-F238E27FC236}">
                <a16:creationId xmlns:a16="http://schemas.microsoft.com/office/drawing/2014/main" id="{0A032AB9-9CB9-A5BE-EE58-DE4FA93A5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541" y="4521734"/>
            <a:ext cx="1549167" cy="55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391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0" build="p"/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39bfdd99ff_0_43"/>
          <p:cNvSpPr txBox="1">
            <a:spLocks noGrp="1"/>
          </p:cNvSpPr>
          <p:nvPr>
            <p:ph type="title"/>
          </p:nvPr>
        </p:nvSpPr>
        <p:spPr>
          <a:xfrm>
            <a:off x="904875" y="131032"/>
            <a:ext cx="77265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None/>
            </a:pPr>
            <a:r>
              <a:rPr lang="de-DE" sz="3500"/>
              <a:t>Initial Results</a:t>
            </a:r>
            <a:endParaRPr sz="3500"/>
          </a:p>
        </p:txBody>
      </p:sp>
      <p:pic>
        <p:nvPicPr>
          <p:cNvPr id="234" name="Google Shape;234;g339bfdd99ff_0_43"/>
          <p:cNvPicPr preferRelativeResize="0"/>
          <p:nvPr/>
        </p:nvPicPr>
        <p:blipFill rotWithShape="1">
          <a:blip r:embed="rId3">
            <a:alphaModFix/>
          </a:blip>
          <a:srcRect t="33677" b="33582"/>
          <a:stretch/>
        </p:blipFill>
        <p:spPr>
          <a:xfrm>
            <a:off x="105800" y="427300"/>
            <a:ext cx="733056" cy="2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D1384B1-6633-278A-72D6-E4DA4AC8E19D}"/>
              </a:ext>
            </a:extLst>
          </p:cNvPr>
          <p:cNvSpPr txBox="1"/>
          <p:nvPr/>
        </p:nvSpPr>
        <p:spPr>
          <a:xfrm rot="16200000">
            <a:off x="-291468" y="4010774"/>
            <a:ext cx="14741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 err="1">
                <a:solidFill>
                  <a:srgbClr val="FF0200"/>
                </a:solidFill>
              </a:rPr>
              <a:t>Federative</a:t>
            </a:r>
            <a:r>
              <a:rPr lang="fr-FR" sz="1050" b="1" dirty="0">
                <a:solidFill>
                  <a:srgbClr val="FF0200"/>
                </a:solidFill>
              </a:rPr>
              <a:t> RLHF</a:t>
            </a:r>
          </a:p>
        </p:txBody>
      </p:sp>
      <p:sp>
        <p:nvSpPr>
          <p:cNvPr id="5" name="Google Shape;196;g339bfdd99ff_0_12">
            <a:extLst>
              <a:ext uri="{FF2B5EF4-FFF2-40B4-BE49-F238E27FC236}">
                <a16:creationId xmlns:a16="http://schemas.microsoft.com/office/drawing/2014/main" id="{647A894D-E23A-7EDA-6855-344A4ED042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856" y="1048872"/>
            <a:ext cx="7726500" cy="279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sz="1400" b="1" dirty="0"/>
              <a:t>Documentation:</a:t>
            </a:r>
            <a:r>
              <a:rPr lang="fr-FR" sz="1400" dirty="0"/>
              <a:t> </a:t>
            </a:r>
            <a:r>
              <a:rPr lang="fr-FR" sz="1400" dirty="0" err="1"/>
              <a:t>Reviewing</a:t>
            </a:r>
            <a:r>
              <a:rPr lang="fr-FR" sz="1400" dirty="0"/>
              <a:t> </a:t>
            </a:r>
            <a:r>
              <a:rPr lang="fr-FR" sz="1400" dirty="0" err="1"/>
              <a:t>past</a:t>
            </a:r>
            <a:r>
              <a:rPr lang="fr-FR" sz="1400" dirty="0"/>
              <a:t> </a:t>
            </a:r>
            <a:r>
              <a:rPr lang="fr-FR" sz="1400" dirty="0" err="1"/>
              <a:t>work</a:t>
            </a:r>
            <a:r>
              <a:rPr lang="fr-FR" sz="1400" dirty="0"/>
              <a:t> and </a:t>
            </a:r>
            <a:r>
              <a:rPr lang="fr-FR" sz="1400" dirty="0" err="1"/>
              <a:t>asking</a:t>
            </a:r>
            <a:r>
              <a:rPr lang="fr-FR" sz="1400" dirty="0"/>
              <a:t> key questions to </a:t>
            </a:r>
            <a:r>
              <a:rPr lang="fr-FR" sz="1400" dirty="0" err="1"/>
              <a:t>fully</a:t>
            </a:r>
            <a:r>
              <a:rPr lang="fr-FR" sz="1400" dirty="0"/>
              <a:t> </a:t>
            </a:r>
            <a:r>
              <a:rPr lang="fr-FR" sz="1400" dirty="0" err="1"/>
              <a:t>grasp</a:t>
            </a:r>
            <a:r>
              <a:rPr lang="fr-FR" sz="1400" dirty="0"/>
              <a:t> the </a:t>
            </a:r>
            <a:r>
              <a:rPr lang="fr-FR" sz="1400" dirty="0" err="1"/>
              <a:t>project</a:t>
            </a:r>
            <a:r>
              <a:rPr lang="fr-FR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400" b="1" dirty="0"/>
              <a:t>Local RLHF Pipeline:</a:t>
            </a:r>
            <a:r>
              <a:rPr lang="fr-FR" sz="1400" dirty="0"/>
              <a:t> Running a single RLHF pipeline on a </a:t>
            </a:r>
            <a:r>
              <a:rPr lang="fr-FR" sz="1400" dirty="0" err="1"/>
              <a:t>random</a:t>
            </a:r>
            <a:r>
              <a:rPr lang="fr-FR" sz="1400" dirty="0"/>
              <a:t> </a:t>
            </a:r>
            <a:r>
              <a:rPr lang="fr-FR" sz="1400" dirty="0" err="1"/>
              <a:t>dataset</a:t>
            </a:r>
            <a:r>
              <a:rPr lang="fr-FR" sz="1400" dirty="0"/>
              <a:t> </a:t>
            </a:r>
            <a:r>
              <a:rPr lang="fr-FR" sz="1400" dirty="0" err="1"/>
              <a:t>locally</a:t>
            </a:r>
            <a:r>
              <a:rPr lang="fr-FR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400" b="1" dirty="0" err="1"/>
              <a:t>Dockerization</a:t>
            </a:r>
            <a:r>
              <a:rPr lang="fr-FR" sz="1400" b="1" dirty="0"/>
              <a:t>:</a:t>
            </a:r>
            <a:r>
              <a:rPr lang="fr-FR" sz="1400" dirty="0"/>
              <a:t> </a:t>
            </a:r>
            <a:r>
              <a:rPr lang="fr-FR" sz="1400" dirty="0" err="1"/>
              <a:t>Preparing</a:t>
            </a:r>
            <a:r>
              <a:rPr lang="fr-FR" sz="1400" dirty="0"/>
              <a:t> a Docker container to </a:t>
            </a:r>
            <a:r>
              <a:rPr lang="fr-FR" sz="1400" dirty="0" err="1"/>
              <a:t>deploy</a:t>
            </a:r>
            <a:r>
              <a:rPr lang="fr-FR" sz="1400" dirty="0"/>
              <a:t> on the </a:t>
            </a:r>
            <a:r>
              <a:rPr lang="fr-FR" sz="1400" dirty="0" err="1"/>
              <a:t>RunAI</a:t>
            </a:r>
            <a:r>
              <a:rPr lang="fr-FR" sz="1400" dirty="0"/>
              <a:t> cluster.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400" b="1" dirty="0" err="1"/>
              <a:t>Synthetic</a:t>
            </a:r>
            <a:r>
              <a:rPr lang="fr-FR" sz="1400" b="1" dirty="0"/>
              <a:t> </a:t>
            </a:r>
            <a:r>
              <a:rPr lang="fr-FR" sz="1400" b="1" dirty="0" err="1"/>
              <a:t>Dataset</a:t>
            </a:r>
            <a:r>
              <a:rPr lang="fr-FR" sz="1400" b="1" dirty="0"/>
              <a:t> &amp; </a:t>
            </a:r>
            <a:r>
              <a:rPr lang="fr-FR" sz="1400" b="1" dirty="0" err="1"/>
              <a:t>Reward</a:t>
            </a:r>
            <a:r>
              <a:rPr lang="fr-FR" sz="1400" b="1" dirty="0"/>
              <a:t> Modeling:</a:t>
            </a:r>
            <a:r>
              <a:rPr lang="fr-FR" sz="1400" dirty="0"/>
              <a:t> Design a </a:t>
            </a:r>
            <a:r>
              <a:rPr lang="fr-FR" sz="1400" dirty="0" err="1"/>
              <a:t>dataset</a:t>
            </a:r>
            <a:r>
              <a:rPr lang="fr-FR" sz="1400" dirty="0"/>
              <a:t> </a:t>
            </a:r>
            <a:r>
              <a:rPr lang="fr-FR" sz="1400" dirty="0" err="1"/>
              <a:t>with</a:t>
            </a:r>
            <a:r>
              <a:rPr lang="fr-FR" sz="1400" dirty="0"/>
              <a:t> </a:t>
            </a:r>
            <a:r>
              <a:rPr lang="fr-FR" sz="1400" dirty="0" err="1"/>
              <a:t>implicit</a:t>
            </a:r>
            <a:r>
              <a:rPr lang="fr-FR" sz="1400" dirty="0"/>
              <a:t> &amp; explicit user traces and </a:t>
            </a:r>
            <a:r>
              <a:rPr lang="fr-FR" sz="1400" dirty="0" err="1"/>
              <a:t>define</a:t>
            </a:r>
            <a:r>
              <a:rPr lang="fr-FR" sz="1400" dirty="0"/>
              <a:t> a </a:t>
            </a:r>
            <a:r>
              <a:rPr lang="fr-FR" sz="1400" dirty="0" err="1"/>
              <a:t>method</a:t>
            </a:r>
            <a:r>
              <a:rPr lang="fr-FR" sz="1400" dirty="0"/>
              <a:t> to </a:t>
            </a:r>
            <a:r>
              <a:rPr lang="fr-FR" sz="1400" dirty="0" err="1"/>
              <a:t>convert</a:t>
            </a:r>
            <a:r>
              <a:rPr lang="fr-FR" sz="1400" dirty="0"/>
              <a:t> entries </a:t>
            </a:r>
            <a:r>
              <a:rPr lang="fr-FR" sz="1400" dirty="0" err="1"/>
              <a:t>into</a:t>
            </a:r>
            <a:r>
              <a:rPr lang="fr-FR" sz="1400" dirty="0"/>
              <a:t> </a:t>
            </a:r>
            <a:r>
              <a:rPr lang="fr-FR" sz="1400" dirty="0" err="1"/>
              <a:t>rewards</a:t>
            </a:r>
            <a:r>
              <a:rPr lang="fr-FR" sz="1400" dirty="0"/>
              <a:t>/penalties for training the </a:t>
            </a:r>
            <a:r>
              <a:rPr lang="fr-FR" sz="1400" dirty="0" err="1"/>
              <a:t>reward</a:t>
            </a:r>
            <a:r>
              <a:rPr lang="fr-FR" sz="1400" dirty="0"/>
              <a:t>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400" b="1" dirty="0" err="1"/>
              <a:t>Exploring</a:t>
            </a:r>
            <a:r>
              <a:rPr lang="fr-FR" sz="1400" b="1" dirty="0"/>
              <a:t> </a:t>
            </a:r>
            <a:r>
              <a:rPr lang="fr-FR" sz="1400" b="1" dirty="0" err="1"/>
              <a:t>FedBiscuit</a:t>
            </a:r>
            <a:r>
              <a:rPr lang="fr-FR" sz="1400" b="1" dirty="0"/>
              <a:t>:</a:t>
            </a:r>
            <a:r>
              <a:rPr lang="fr-FR" sz="1400" dirty="0"/>
              <a:t> </a:t>
            </a:r>
            <a:r>
              <a:rPr lang="fr-FR" sz="1400" dirty="0" err="1"/>
              <a:t>Newly</a:t>
            </a:r>
            <a:r>
              <a:rPr lang="fr-FR" sz="1400" dirty="0"/>
              <a:t> </a:t>
            </a:r>
            <a:r>
              <a:rPr lang="fr-FR" sz="1400" dirty="0" err="1"/>
              <a:t>discovered</a:t>
            </a:r>
            <a:r>
              <a:rPr lang="fr-FR" sz="1400" dirty="0"/>
              <a:t> </a:t>
            </a:r>
            <a:r>
              <a:rPr lang="fr-FR" sz="1400" dirty="0" err="1"/>
              <a:t>this</a:t>
            </a:r>
            <a:r>
              <a:rPr lang="fr-FR" sz="1400" dirty="0"/>
              <a:t> </a:t>
            </a:r>
            <a:r>
              <a:rPr lang="fr-FR" sz="1400" dirty="0" err="1"/>
              <a:t>week</a:t>
            </a:r>
            <a:r>
              <a:rPr lang="fr-FR" sz="1400" dirty="0"/>
              <a:t>, </a:t>
            </a:r>
            <a:r>
              <a:rPr lang="fr-FR" sz="1400" dirty="0" err="1"/>
              <a:t>next</a:t>
            </a:r>
            <a:r>
              <a:rPr lang="fr-FR" sz="1400" dirty="0"/>
              <a:t> </a:t>
            </a:r>
            <a:r>
              <a:rPr lang="fr-FR" sz="1400" dirty="0" err="1"/>
              <a:t>step</a:t>
            </a:r>
            <a:r>
              <a:rPr lang="fr-FR" sz="1400" dirty="0"/>
              <a:t> </a:t>
            </a:r>
            <a:r>
              <a:rPr lang="fr-FR" sz="1400" dirty="0" err="1"/>
              <a:t>is</a:t>
            </a:r>
            <a:r>
              <a:rPr lang="fr-FR" sz="1400" dirty="0"/>
              <a:t> to run and test </a:t>
            </a:r>
            <a:r>
              <a:rPr lang="fr-FR" sz="1400" dirty="0" err="1"/>
              <a:t>it</a:t>
            </a:r>
            <a:r>
              <a:rPr lang="fr-FR" sz="1400" dirty="0"/>
              <a:t> </a:t>
            </a:r>
            <a:r>
              <a:rPr lang="fr-FR" sz="1400" dirty="0" err="1"/>
              <a:t>ourselves</a:t>
            </a:r>
            <a:r>
              <a:rPr lang="fr-FR" sz="1400" dirty="0"/>
              <a:t>.</a:t>
            </a:r>
          </a:p>
        </p:txBody>
      </p:sp>
      <p:pic>
        <p:nvPicPr>
          <p:cNvPr id="10" name="Picture 4" descr="Scholé AI | Personalized Learning at Scale">
            <a:extLst>
              <a:ext uri="{FF2B5EF4-FFF2-40B4-BE49-F238E27FC236}">
                <a16:creationId xmlns:a16="http://schemas.microsoft.com/office/drawing/2014/main" id="{20474E3D-8E7E-409F-B986-FA1C437B9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541" y="4521734"/>
            <a:ext cx="1549167" cy="55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heme/theme1.xml><?xml version="1.0" encoding="utf-8"?>
<a:theme xmlns:a="http://schemas.openxmlformats.org/drawingml/2006/main" name="Thème Office">
  <a:themeElements>
    <a:clrScheme name="EPFL - New Colors 2019">
      <a:dk1>
        <a:srgbClr val="413C3A"/>
      </a:dk1>
      <a:lt1>
        <a:srgbClr val="FFFFFF"/>
      </a:lt1>
      <a:dk2>
        <a:srgbClr val="413C3A"/>
      </a:dk2>
      <a:lt2>
        <a:srgbClr val="CAC7C7"/>
      </a:lt2>
      <a:accent1>
        <a:srgbClr val="E30613"/>
      </a:accent1>
      <a:accent2>
        <a:srgbClr val="00A79F"/>
      </a:accent2>
      <a:accent3>
        <a:srgbClr val="413C3A"/>
      </a:accent3>
      <a:accent4>
        <a:srgbClr val="007480"/>
      </a:accent4>
      <a:accent5>
        <a:srgbClr val="F39869"/>
      </a:accent5>
      <a:accent6>
        <a:srgbClr val="B51F1F"/>
      </a:accent6>
      <a:hlink>
        <a:srgbClr val="ED6E9C"/>
      </a:hlink>
      <a:folHlink>
        <a:srgbClr val="4F8F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845</Words>
  <Application>Microsoft Macintosh PowerPoint</Application>
  <PresentationFormat>Affichage à l'écran (16:9)</PresentationFormat>
  <Paragraphs>92</Paragraphs>
  <Slides>11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8" baseType="lpstr">
      <vt:lpstr>Noto Sans Symbols</vt:lpstr>
      <vt:lpstr>Libre Franklin</vt:lpstr>
      <vt:lpstr>Lucida Sans</vt:lpstr>
      <vt:lpstr>Arial</vt:lpstr>
      <vt:lpstr>-apple-system</vt:lpstr>
      <vt:lpstr>Libre Franklin Medium</vt:lpstr>
      <vt:lpstr>Thème Office</vt:lpstr>
      <vt:lpstr>Federative RLHF</vt:lpstr>
      <vt:lpstr>Motivation</vt:lpstr>
      <vt:lpstr>Overview</vt:lpstr>
      <vt:lpstr>Overview</vt:lpstr>
      <vt:lpstr>Research Questions</vt:lpstr>
      <vt:lpstr>Methodology</vt:lpstr>
      <vt:lpstr>Methodology</vt:lpstr>
      <vt:lpstr>Methodology</vt:lpstr>
      <vt:lpstr>Initial Results</vt:lpstr>
      <vt:lpstr>Planning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Utilisateur Microsoft Office</dc:creator>
  <cp:lastModifiedBy>Jérémy Pierre-Emmanuel Chaverot</cp:lastModifiedBy>
  <cp:revision>3</cp:revision>
  <dcterms:created xsi:type="dcterms:W3CDTF">2019-04-02T06:24:35Z</dcterms:created>
  <dcterms:modified xsi:type="dcterms:W3CDTF">2025-03-12T21:21:28Z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0x0101001BFC127AB4946248A5685C1F92D54FFE</vt:lpwstr>
  </property>
</Properties>
</file>