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49" r:id="rId2"/>
  </p:sldMasterIdLst>
  <p:notesMasterIdLst>
    <p:notesMasterId r:id="rId16"/>
  </p:notesMasterIdLst>
  <p:sldIdLst>
    <p:sldId id="256" r:id="rId3"/>
    <p:sldId id="267" r:id="rId4"/>
    <p:sldId id="268" r:id="rId5"/>
    <p:sldId id="269" r:id="rId6"/>
    <p:sldId id="270" r:id="rId7"/>
    <p:sldId id="271" r:id="rId8"/>
    <p:sldId id="272" r:id="rId9"/>
    <p:sldId id="273" r:id="rId10"/>
    <p:sldId id="274" r:id="rId11"/>
    <p:sldId id="275" r:id="rId12"/>
    <p:sldId id="276" r:id="rId13"/>
    <p:sldId id="277" r:id="rId14"/>
    <p:sldId id="266"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F37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1446"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BDE44B2-A763-4E0A-A71C-2F0A91D0C986}" type="slidenum">
              <a:rPr lang="en-US"/>
              <a:pPr>
                <a:defRPr/>
              </a:pPr>
              <a:t>‹#›</a:t>
            </a:fld>
            <a:endParaRPr lang="en-US"/>
          </a:p>
        </p:txBody>
      </p:sp>
    </p:spTree>
    <p:extLst>
      <p:ext uri="{BB962C8B-B14F-4D97-AF65-F5344CB8AC3E}">
        <p14:creationId xmlns:p14="http://schemas.microsoft.com/office/powerpoint/2010/main" val="6685362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D2FA7505-9039-4AE9-ABCE-9D0A7F33F572}" type="slidenum">
              <a:rPr lang="en-US" smtClean="0"/>
              <a:pPr eaLnBrk="1" hangingPunct="1"/>
              <a:t>1</a:t>
            </a:fld>
            <a:endParaRPr lang="en-US"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smtClean="0"/>
              <a:t>To have your National or Local Organization’s logo appear automatically on every new slide, follow the instructions below.</a:t>
            </a:r>
          </a:p>
          <a:p>
            <a:pPr marL="228600" indent="-228600" eaLnBrk="1" hangingPunct="1">
              <a:buFontTx/>
              <a:buAutoNum type="arabicPeriod"/>
            </a:pPr>
            <a:r>
              <a:rPr lang="en-US" smtClean="0"/>
              <a:t>Click on View-&gt; Master -&gt; Slide Master</a:t>
            </a:r>
          </a:p>
          <a:p>
            <a:pPr marL="228600" indent="-228600" eaLnBrk="1" hangingPunct="1">
              <a:buFontTx/>
              <a:buAutoNum type="arabicPeriod"/>
            </a:pPr>
            <a:r>
              <a:rPr lang="en-US" smtClean="0"/>
              <a:t>Click on Insert-&gt; Picture-&gt; From file and select the file of your logo. Or copy and paste your logo from another document.</a:t>
            </a:r>
          </a:p>
          <a:p>
            <a:pPr marL="228600" indent="-228600" eaLnBrk="1" hangingPunct="1">
              <a:buFontTx/>
              <a:buAutoNum type="arabicPeriod"/>
            </a:pPr>
            <a:r>
              <a:rPr lang="en-US" smtClean="0"/>
              <a:t>Move your logo into the lower left corner, as indicated by the gray box. If it is necessary to reduce the size of the logo, be sure to maintain the proportions by holding down shift when using the arrow at the corner of the picture to resize. Increasing the size of the logo image may make the image blurry or degraded and is not recommended. </a:t>
            </a:r>
          </a:p>
          <a:p>
            <a:pPr marL="228600" indent="-228600" eaLnBrk="1" hangingPunct="1">
              <a:buFontTx/>
              <a:buAutoNum type="arabicPeriod"/>
            </a:pPr>
            <a:r>
              <a:rPr lang="en-US" smtClean="0"/>
              <a:t>After your logo is in the correct position on the cover slide, select the second Master Slide shown at left.</a:t>
            </a:r>
          </a:p>
          <a:p>
            <a:pPr marL="228600" indent="-228600" eaLnBrk="1" hangingPunct="1">
              <a:buFontTx/>
              <a:buAutoNum type="arabicPeriod"/>
            </a:pPr>
            <a:r>
              <a:rPr lang="en-US" smtClean="0"/>
              <a:t>Click on Insert-&gt; Picture-&gt; From file and select the file of your logo. Or copy and paste your logo from another document or page.</a:t>
            </a:r>
          </a:p>
          <a:p>
            <a:pPr marL="228600" indent="-228600" eaLnBrk="1" hangingPunct="1">
              <a:buFontTx/>
              <a:buAutoNum type="arabicPeriod"/>
            </a:pPr>
            <a:r>
              <a:rPr lang="en-US" smtClean="0"/>
              <a:t> Move your logo into the space indicated by the gray box, keeping in mind the recommendations above. </a:t>
            </a:r>
          </a:p>
          <a:p>
            <a:pPr marL="228600" indent="-228600" eaLnBrk="1" hangingPunct="1">
              <a:buFontTx/>
              <a:buAutoNum type="arabicPeriod"/>
            </a:pPr>
            <a:r>
              <a:rPr lang="en-US" smtClean="0"/>
              <a:t>Click on the button “Close Master View” or click on View-&gt; Normal. </a:t>
            </a:r>
          </a:p>
          <a:p>
            <a:pPr marL="228600" indent="-228600" eaLnBrk="1" hangingPunct="1">
              <a:buFontTx/>
              <a:buAutoNum type="arabicPeriod"/>
            </a:pPr>
            <a:r>
              <a:rPr lang="en-US" smtClean="0"/>
              <a:t>Delete the gray boxes to show your logo.</a:t>
            </a:r>
          </a:p>
          <a:p>
            <a:pPr marL="228600" indent="-228600" eaLnBrk="1" hangingPunct="1">
              <a:buFontTx/>
              <a:buAutoNum type="arabicPeriod"/>
            </a:pPr>
            <a:endParaRPr lang="en-US" smtClean="0"/>
          </a:p>
          <a:p>
            <a:pPr marL="228600" indent="-228600" eaLnBrk="1" hangingPunct="1">
              <a:buFontTx/>
              <a:buAutoNum type="arabicPeriod"/>
            </a:pPr>
            <a:endParaRPr lang="es-ES" smtClean="0"/>
          </a:p>
          <a:p>
            <a:pPr marL="228600" indent="-228600" eaLnBrk="1" hangingPunct="1"/>
            <a:r>
              <a:rPr lang="es-ES" smtClean="0"/>
              <a:t>Para que el logotipo de tu Organización Nacional o Local aparezca automáticamente en todas las diapositivas (“slides”), en la posición donde está el cuadro gris, sigue las instrucciones que aparecen a continuación.</a:t>
            </a:r>
            <a:endParaRPr lang="en-US" smtClean="0"/>
          </a:p>
          <a:p>
            <a:pPr marL="228600" indent="-228600" eaLnBrk="1" hangingPunct="1"/>
            <a:r>
              <a:rPr lang="es-ES" smtClean="0"/>
              <a:t>1. Haz clic en Ver -&gt; Patrón -&gt; Patrón de diapositivas </a:t>
            </a:r>
            <a:endParaRPr lang="en-US" smtClean="0"/>
          </a:p>
          <a:p>
            <a:pPr marL="228600" indent="-228600" eaLnBrk="1" hangingPunct="1"/>
            <a:r>
              <a:rPr lang="es-ES" smtClean="0"/>
              <a:t>2. Haz clic en Insertar-&gt; Imagen -&gt; Desde archivo y selecciona el archivo donde se encuentra tu logotipo. También puedes copiar el logotipo de otro documento y pegarlo (“paste”) en la diapositiva. </a:t>
            </a:r>
            <a:endParaRPr lang="en-US" smtClean="0"/>
          </a:p>
          <a:p>
            <a:pPr marL="228600" indent="-228600" eaLnBrk="1" hangingPunct="1"/>
            <a:r>
              <a:rPr lang="es-ES" smtClean="0"/>
              <a:t>3. Traslada el logotipo hasta la esquina inferior izquierda, donde está el punto rojo. Si necesitas reducir el tamaño del logotipo, asegúrate de conservar las proporciones manteniendo presionada la tecla de mayúsculas (“shift”) mientras utilizas la flecha para agarrar la imagen por una esquina y alterar el tamaño. No es recomendable aumentar el tamaño del logotipo, ya que esto puede causar que la imagen se vea borrosa o pierda calidad.   </a:t>
            </a:r>
            <a:r>
              <a:rPr lang="en-US" smtClean="0"/>
              <a:t> </a:t>
            </a:r>
          </a:p>
          <a:p>
            <a:pPr marL="228600" indent="-228600" eaLnBrk="1" hangingPunct="1"/>
            <a:r>
              <a:rPr lang="es-ES" smtClean="0"/>
              <a:t>4. Una vez que el logotipo se encuentre en la posición correcta en la diapositiva que servirá de portada de la presentación, selecciona la segunda Diapositiva que aparece a la izquierda. </a:t>
            </a:r>
            <a:endParaRPr lang="en-US" smtClean="0"/>
          </a:p>
          <a:p>
            <a:pPr marL="228600" indent="-228600" eaLnBrk="1" hangingPunct="1"/>
            <a:r>
              <a:rPr lang="es-ES" smtClean="0"/>
              <a:t>5. Haz clic en Insertar-&gt; Imagen -&gt; Desde archivo y selecciona el archivo donde se encuentra grabado tu logotipo. También puedes copiar el logotipo de otro documento o página y pegarlo en la diapositiva. </a:t>
            </a:r>
            <a:endParaRPr lang="en-US" smtClean="0"/>
          </a:p>
          <a:p>
            <a:pPr marL="228600" indent="-228600" eaLnBrk="1" hangingPunct="1"/>
            <a:r>
              <a:rPr lang="es-ES" smtClean="0"/>
              <a:t>6. Traslada el logotipo hasta la esquina inferior izquierda, donde está punto rojo, teniendo en cuenta las recomendaciones indicadas anteriormente. </a:t>
            </a:r>
            <a:endParaRPr lang="en-US" smtClean="0"/>
          </a:p>
          <a:p>
            <a:pPr marL="228600" indent="-228600" eaLnBrk="1" hangingPunct="1"/>
            <a:r>
              <a:rPr lang="es-ES" smtClean="0"/>
              <a:t>7. Haz clic en el botón “Cerrar Vista Patrón” o haz clic en Ver -&gt; Normal. </a:t>
            </a:r>
            <a:endParaRPr lang="en-US" smtClean="0"/>
          </a:p>
          <a:p>
            <a:pPr marL="228600" indent="-228600" eaLnBrk="1" hangingPunct="1"/>
            <a:r>
              <a:rPr lang="es-ES" smtClean="0"/>
              <a:t>8. Borra los cuadros grises para que se pueda ver tu logotipo. </a:t>
            </a:r>
            <a:endParaRPr lang="en-US" smtClean="0"/>
          </a:p>
          <a:p>
            <a:pPr marL="228600" indent="-228600" eaLnBrk="1" hangingPunct="1"/>
            <a:endParaRPr lang="fr-FR" smtClean="0"/>
          </a:p>
          <a:p>
            <a:pPr marL="228600" indent="-228600" eaLnBrk="1" hangingPunct="1"/>
            <a:endParaRPr lang="fr-FR" smtClean="0"/>
          </a:p>
          <a:p>
            <a:pPr marL="228600" indent="-228600" eaLnBrk="1" hangingPunct="1"/>
            <a:r>
              <a:rPr lang="fr-FR" smtClean="0"/>
              <a:t>Pour que le logo de ton Organisation nationale ou locale apparaisse automatiquement sur chaque nouveau transparent, veuille suivre les instructions ci-jointes.</a:t>
            </a:r>
          </a:p>
          <a:p>
            <a:pPr marL="228600" indent="-228600" eaLnBrk="1" hangingPunct="1"/>
            <a:r>
              <a:rPr lang="fr-FR" smtClean="0"/>
              <a:t>1. Clique sur View-&gt; Master -&gt; Slide Master</a:t>
            </a:r>
          </a:p>
          <a:p>
            <a:pPr marL="228600" indent="-228600" eaLnBrk="1" hangingPunct="1"/>
            <a:r>
              <a:rPr lang="fr-FR" smtClean="0"/>
              <a:t>2. Clique sur  Insert-&gt; Picture-&gt; (insérer image) dans fichier et sélectionne le fichier de ton logo. Tu peux aussi copier et coller ton logo d’un autre document.</a:t>
            </a:r>
          </a:p>
          <a:p>
            <a:pPr marL="228600" indent="-228600" eaLnBrk="1" hangingPunct="1"/>
            <a:r>
              <a:rPr lang="fr-FR" smtClean="0"/>
              <a:t>3. Déplace ton logo pour le placer en bas à gauche, comme l’indique la case grise. Il se peut que tu aies à diminuer la taille du logo. Dans ce cas veille à garder les proportions en appuyant sur la touche shift lorsque tu utilises la flèche sur le côté de l’image dont tu souhaites changer la dimension. Si tu augmentes la talle du logo, il se peut que l’image soit déformée ou pas très nette et donc il n’est pas recommandé de le faire. </a:t>
            </a:r>
          </a:p>
          <a:p>
            <a:pPr marL="228600" indent="-228600" eaLnBrk="1" hangingPunct="1"/>
            <a:r>
              <a:rPr lang="fr-FR" smtClean="0"/>
              <a:t>4. Une fois que ton logo se trouve à l’endroit voulu sur le transparent de garde, sélectionne le deuxième Master transparent qui apparait à gauche.</a:t>
            </a:r>
          </a:p>
          <a:p>
            <a:pPr marL="228600" indent="-228600" eaLnBrk="1" hangingPunct="1"/>
            <a:r>
              <a:rPr lang="fr-FR" smtClean="0"/>
              <a:t>5. Clique sur Insert-&gt; Picture-&gt; dans fichier et sélectionne le fichier de ton logo. Tu peux aussi copier et coller ton logo d’un autre document ou page.</a:t>
            </a:r>
          </a:p>
          <a:p>
            <a:pPr marL="228600" indent="-228600" eaLnBrk="1" hangingPunct="1"/>
            <a:r>
              <a:rPr lang="fr-FR" smtClean="0"/>
              <a:t>6. Déplace ton logo dans l’espace indiqué par la case grise, en tenant compte des recommandations précédentes. </a:t>
            </a:r>
          </a:p>
          <a:p>
            <a:pPr marL="228600" indent="-228600" eaLnBrk="1" hangingPunct="1"/>
            <a:r>
              <a:rPr lang="fr-FR" smtClean="0"/>
              <a:t>7. Clique sur la touche “Close (fermer) Master View” ou clique sur View-&gt; Normal. </a:t>
            </a:r>
          </a:p>
          <a:p>
            <a:pPr marL="228600" indent="-228600" eaLnBrk="1" hangingPunct="1"/>
            <a:r>
              <a:rPr lang="fr-FR" smtClean="0"/>
              <a:t>8. Supprime les cases grises pour que ton logo soit bien visible.</a:t>
            </a: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1AFAB987-ABE9-4A22-AF6B-483D7742F887}" type="slidenum">
              <a:rPr lang="en-US" smtClean="0"/>
              <a:t>6</a:t>
            </a:fld>
            <a:endParaRPr lang="en-US"/>
          </a:p>
        </p:txBody>
      </p:sp>
    </p:spTree>
    <p:extLst>
      <p:ext uri="{BB962C8B-B14F-4D97-AF65-F5344CB8AC3E}">
        <p14:creationId xmlns:p14="http://schemas.microsoft.com/office/powerpoint/2010/main" val="2331529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fld id="{1AFAB987-ABE9-4A22-AF6B-483D7742F887}" type="slidenum">
              <a:rPr lang="en-US" smtClean="0"/>
              <a:t>7</a:t>
            </a:fld>
            <a:endParaRPr lang="en-US"/>
          </a:p>
        </p:txBody>
      </p:sp>
    </p:spTree>
    <p:extLst>
      <p:ext uri="{BB962C8B-B14F-4D97-AF65-F5344CB8AC3E}">
        <p14:creationId xmlns:p14="http://schemas.microsoft.com/office/powerpoint/2010/main" val="2331529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spcBef>
                <a:spcPts val="600"/>
              </a:spcBef>
              <a:buFont typeface="Arial" pitchFamily="34" charset="0"/>
              <a:buChar char="•"/>
            </a:pPr>
            <a:r>
              <a:rPr lang="en-US" sz="1200" b="1" dirty="0" smtClean="0"/>
              <a:t>Institutionalize JCI Active Citizen Framework (ACF) programs</a:t>
            </a:r>
            <a:r>
              <a:rPr lang="en-US" sz="1200" dirty="0" smtClean="0"/>
              <a:t> that address the Sustainable Development Goals (or UNMDGS): </a:t>
            </a:r>
            <a:r>
              <a:rPr lang="en-US" sz="1200" i="1" dirty="0" smtClean="0"/>
              <a:t>Ensure that our programs are developed according to ACF.</a:t>
            </a:r>
          </a:p>
          <a:p>
            <a:pPr marL="285750" indent="-285750" algn="just">
              <a:spcBef>
                <a:spcPts val="600"/>
              </a:spcBef>
              <a:buFont typeface="Arial" pitchFamily="34" charset="0"/>
              <a:buChar char="•"/>
            </a:pPr>
            <a:r>
              <a:rPr lang="en-US" sz="1200" b="1" dirty="0" smtClean="0"/>
              <a:t>Deploy the 5x5 Impact Strategy</a:t>
            </a:r>
            <a:r>
              <a:rPr lang="en-US" sz="1200" dirty="0" smtClean="0"/>
              <a:t>: </a:t>
            </a:r>
            <a:r>
              <a:rPr lang="en-US" sz="1200" i="1" dirty="0" smtClean="0"/>
              <a:t>Ensure that young active citizens of the communities we serve or partner with are engaged and activated.</a:t>
            </a:r>
          </a:p>
          <a:p>
            <a:pPr marL="285750" indent="-285750" algn="just">
              <a:spcBef>
                <a:spcPts val="600"/>
              </a:spcBef>
              <a:buFont typeface="Arial" pitchFamily="34" charset="0"/>
              <a:buChar char="•"/>
            </a:pPr>
            <a:r>
              <a:rPr lang="en-US" sz="1200" b="1" dirty="0" smtClean="0"/>
              <a:t>Increase your membership and/or extend new or revive Local Organizations</a:t>
            </a:r>
            <a:r>
              <a:rPr lang="en-US" sz="1200" dirty="0" smtClean="0"/>
              <a:t> (especially in areas where there is no JCI presence). </a:t>
            </a:r>
            <a:r>
              <a:rPr lang="en-US" sz="1200" i="1" dirty="0" smtClean="0"/>
              <a:t>Ensure that more young active citizens commit to drive our Values.</a:t>
            </a:r>
          </a:p>
          <a:p>
            <a:pPr marL="285750" indent="-285750" algn="just">
              <a:spcBef>
                <a:spcPts val="600"/>
              </a:spcBef>
              <a:buFont typeface="Arial" pitchFamily="34" charset="0"/>
              <a:buChar char="•"/>
            </a:pPr>
            <a:r>
              <a:rPr lang="en-US" sz="1200" b="1" dirty="0" smtClean="0"/>
              <a:t>Implement JCIP National Programs timely</a:t>
            </a:r>
            <a:r>
              <a:rPr lang="en-US" sz="1200" dirty="0" smtClean="0"/>
              <a:t>:  January - UNMDG, March - YLEA, Bags to School and </a:t>
            </a:r>
            <a:r>
              <a:rPr lang="en-US" sz="1200" dirty="0" err="1" smtClean="0"/>
              <a:t>Pinay</a:t>
            </a:r>
            <a:r>
              <a:rPr lang="en-US" sz="1200" dirty="0" smtClean="0"/>
              <a:t> Power, April - JCI Week and Beyond Prison Walls, September - Peace Month, Yearlong - </a:t>
            </a:r>
            <a:r>
              <a:rPr lang="en-US" sz="1200" dirty="0" err="1" smtClean="0"/>
              <a:t>Oplan</a:t>
            </a:r>
            <a:r>
              <a:rPr lang="en-US" sz="1200" dirty="0" smtClean="0"/>
              <a:t> </a:t>
            </a:r>
            <a:r>
              <a:rPr lang="en-US" sz="1200" dirty="0" err="1" smtClean="0"/>
              <a:t>Kaagapay</a:t>
            </a:r>
            <a:r>
              <a:rPr lang="en-US" sz="1200" dirty="0" smtClean="0"/>
              <a:t>, etc. </a:t>
            </a:r>
            <a:r>
              <a:rPr lang="en-US" sz="1200" i="1" dirty="0" smtClean="0"/>
              <a:t>Ensure that we celebrate and execute these programs all together (nationwide) and on time to drive its value and create greater impact.</a:t>
            </a:r>
            <a:endParaRPr lang="en-US" sz="1200" b="1" dirty="0" smtClean="0"/>
          </a:p>
          <a:p>
            <a:pPr marL="285750" indent="-285750" algn="just">
              <a:spcBef>
                <a:spcPts val="600"/>
              </a:spcBef>
              <a:buFont typeface="Arial" pitchFamily="34" charset="0"/>
              <a:buChar char="•"/>
            </a:pPr>
            <a:r>
              <a:rPr lang="en-US" sz="1200" b="1" dirty="0" smtClean="0"/>
              <a:t>Be JCIPEA Efficient!</a:t>
            </a:r>
          </a:p>
        </p:txBody>
      </p:sp>
      <p:sp>
        <p:nvSpPr>
          <p:cNvPr id="4" name="Slide Number Placeholder 3"/>
          <p:cNvSpPr>
            <a:spLocks noGrp="1"/>
          </p:cNvSpPr>
          <p:nvPr>
            <p:ph type="sldNum" sz="quarter" idx="10"/>
          </p:nvPr>
        </p:nvSpPr>
        <p:spPr/>
        <p:txBody>
          <a:bodyPr/>
          <a:lstStyle/>
          <a:p>
            <a:fld id="{1AFAB987-ABE9-4A22-AF6B-483D7742F887}" type="slidenum">
              <a:rPr lang="en-US" smtClean="0"/>
              <a:t>8</a:t>
            </a:fld>
            <a:endParaRPr lang="en-US"/>
          </a:p>
        </p:txBody>
      </p:sp>
    </p:spTree>
    <p:extLst>
      <p:ext uri="{BB962C8B-B14F-4D97-AF65-F5344CB8AC3E}">
        <p14:creationId xmlns:p14="http://schemas.microsoft.com/office/powerpoint/2010/main" val="2331529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spcBef>
                <a:spcPts val="300"/>
              </a:spcBef>
              <a:buFont typeface="Arial" pitchFamily="34" charset="0"/>
              <a:buChar char="•"/>
            </a:pPr>
            <a:r>
              <a:rPr lang="en-US" sz="1200" b="1" dirty="0" smtClean="0"/>
              <a:t>Execute the JCIP Training Scorecard. </a:t>
            </a:r>
            <a:r>
              <a:rPr lang="en-US" sz="1200" i="1" dirty="0" smtClean="0"/>
              <a:t>Ensure that each LO is providing an environmental that nurtures active citizenship, where opportunities to develop members are available.</a:t>
            </a:r>
          </a:p>
          <a:p>
            <a:pPr marL="285750" indent="-285750" algn="just">
              <a:spcBef>
                <a:spcPts val="300"/>
              </a:spcBef>
              <a:buFont typeface="Arial" pitchFamily="34" charset="0"/>
              <a:buChar char="•"/>
            </a:pPr>
            <a:r>
              <a:rPr lang="en-US" sz="1200" b="1" dirty="0" smtClean="0"/>
              <a:t>Appoint and engage the Area, Region and LO Training Directors </a:t>
            </a:r>
            <a:r>
              <a:rPr lang="en-US" sz="1200" dirty="0" smtClean="0"/>
              <a:t>in managing all individual and organizational developmental needs and delivering relevant programs to meet these needs through their Training Plans. </a:t>
            </a:r>
            <a:r>
              <a:rPr lang="en-US" sz="1200" i="1" dirty="0" smtClean="0"/>
              <a:t>Ensure that appointments are made and TDs are engaged.</a:t>
            </a:r>
          </a:p>
          <a:p>
            <a:pPr marL="285750" indent="-285750" algn="just">
              <a:spcBef>
                <a:spcPts val="300"/>
              </a:spcBef>
              <a:buFont typeface="Arial" pitchFamily="34" charset="0"/>
              <a:buChar char="•"/>
            </a:pPr>
            <a:r>
              <a:rPr lang="en-US" sz="1200" b="1" dirty="0" smtClean="0"/>
              <a:t>Conduct JCI Official and Non Official Courses</a:t>
            </a:r>
            <a:r>
              <a:rPr lang="en-US" sz="1200" dirty="0" smtClean="0"/>
              <a:t> to empower members to create sustainable impact</a:t>
            </a:r>
          </a:p>
          <a:p>
            <a:pPr marL="285750" indent="-285750" algn="just">
              <a:spcBef>
                <a:spcPts val="300"/>
              </a:spcBef>
              <a:buFont typeface="Arial" pitchFamily="34" charset="0"/>
              <a:buChar char="•"/>
            </a:pPr>
            <a:r>
              <a:rPr lang="en-US" sz="1200" b="1" dirty="0" smtClean="0"/>
              <a:t>Create and conduct skills development courses </a:t>
            </a:r>
            <a:r>
              <a:rPr lang="en-US" sz="1200" dirty="0" smtClean="0"/>
              <a:t>relevant for their respective roles as active citizens (leaders, members, trainers, </a:t>
            </a:r>
            <a:r>
              <a:rPr lang="en-US" sz="1200" dirty="0" err="1" smtClean="0"/>
              <a:t>etc</a:t>
            </a:r>
            <a:r>
              <a:rPr lang="en-US" sz="1200" dirty="0" smtClean="0"/>
              <a:t>) – Parliamentary Procedures, Project Management, etc.</a:t>
            </a:r>
          </a:p>
          <a:p>
            <a:pPr marL="285750" indent="-285750" algn="just">
              <a:spcBef>
                <a:spcPts val="300"/>
              </a:spcBef>
              <a:buFont typeface="Arial" pitchFamily="34" charset="0"/>
              <a:buChar char="•"/>
            </a:pPr>
            <a:r>
              <a:rPr lang="en-US" sz="1200" b="1" dirty="0" smtClean="0"/>
              <a:t>Conduct “Opportunity to Impact,” </a:t>
            </a:r>
            <a:r>
              <a:rPr lang="en-US" sz="1200" dirty="0" smtClean="0"/>
              <a:t>our new members orientation program.</a:t>
            </a:r>
          </a:p>
          <a:p>
            <a:pPr marL="285750" indent="-285750" algn="just">
              <a:spcBef>
                <a:spcPts val="300"/>
              </a:spcBef>
              <a:buFont typeface="Arial" pitchFamily="34" charset="0"/>
              <a:buChar char="•"/>
            </a:pPr>
            <a:r>
              <a:rPr lang="en-US" sz="1200" b="1" dirty="0" smtClean="0"/>
              <a:t>Involve or promote TOYM / TOYP to recognize individuals who are model of impact</a:t>
            </a:r>
            <a:r>
              <a:rPr lang="en-US" sz="1200" dirty="0" smtClean="0"/>
              <a:t>. </a:t>
            </a:r>
            <a:r>
              <a:rPr lang="en-US" sz="1200" i="1" dirty="0" smtClean="0"/>
              <a:t>Ensure we recognize them in sharing their experiences to inspire current members or attract new ones.</a:t>
            </a:r>
          </a:p>
          <a:p>
            <a:pPr marL="285750" indent="-285750" algn="just">
              <a:spcBef>
                <a:spcPts val="300"/>
              </a:spcBef>
              <a:buFont typeface="Arial" pitchFamily="34" charset="0"/>
              <a:buChar char="•"/>
            </a:pPr>
            <a:r>
              <a:rPr lang="en-US" sz="1200" b="1" dirty="0" smtClean="0"/>
              <a:t>Utilize JCI Awards</a:t>
            </a:r>
            <a:r>
              <a:rPr lang="en-US" sz="1200" dirty="0" smtClean="0"/>
              <a:t> </a:t>
            </a:r>
            <a:r>
              <a:rPr lang="en-US" sz="1200" b="1" dirty="0" smtClean="0"/>
              <a:t>Programs</a:t>
            </a:r>
            <a:r>
              <a:rPr lang="en-US" sz="1200" dirty="0" smtClean="0"/>
              <a:t> to highlight stories of impact. </a:t>
            </a:r>
            <a:r>
              <a:rPr lang="en-US" sz="1200" i="1" dirty="0" smtClean="0"/>
              <a:t>Ensure that LO participates in the Area, National, ASPAC or World Awards Programs to celebrate the members contributions and </a:t>
            </a:r>
            <a:r>
              <a:rPr lang="en-US" sz="1200" i="1" dirty="0" err="1" smtClean="0"/>
              <a:t>hardwork</a:t>
            </a:r>
            <a:r>
              <a:rPr lang="en-US" sz="1200" i="1" dirty="0" smtClean="0"/>
              <a:t>.</a:t>
            </a:r>
            <a:endParaRPr lang="en-US" sz="1200" dirty="0" smtClean="0"/>
          </a:p>
          <a:p>
            <a:pPr algn="l"/>
            <a:endParaRPr lang="en-US" dirty="0"/>
          </a:p>
        </p:txBody>
      </p:sp>
      <p:sp>
        <p:nvSpPr>
          <p:cNvPr id="4" name="Slide Number Placeholder 3"/>
          <p:cNvSpPr>
            <a:spLocks noGrp="1"/>
          </p:cNvSpPr>
          <p:nvPr>
            <p:ph type="sldNum" sz="quarter" idx="10"/>
          </p:nvPr>
        </p:nvSpPr>
        <p:spPr/>
        <p:txBody>
          <a:bodyPr/>
          <a:lstStyle/>
          <a:p>
            <a:fld id="{1AFAB987-ABE9-4A22-AF6B-483D7742F887}" type="slidenum">
              <a:rPr lang="en-US" smtClean="0"/>
              <a:t>9</a:t>
            </a:fld>
            <a:endParaRPr lang="en-US"/>
          </a:p>
        </p:txBody>
      </p:sp>
    </p:spTree>
    <p:extLst>
      <p:ext uri="{BB962C8B-B14F-4D97-AF65-F5344CB8AC3E}">
        <p14:creationId xmlns:p14="http://schemas.microsoft.com/office/powerpoint/2010/main" val="2331529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US" sz="300" dirty="0" smtClean="0"/>
          </a:p>
          <a:p>
            <a:pPr marL="285750" indent="-285750" algn="just">
              <a:spcBef>
                <a:spcPts val="600"/>
              </a:spcBef>
              <a:buFont typeface="Arial" pitchFamily="34" charset="0"/>
              <a:buChar char="•"/>
            </a:pPr>
            <a:r>
              <a:rPr lang="en-US" sz="1200" b="1" dirty="0" smtClean="0"/>
              <a:t>Participate in the 100</a:t>
            </a:r>
            <a:r>
              <a:rPr lang="en-US" sz="1200" b="1" baseline="30000" dirty="0" smtClean="0"/>
              <a:t>th</a:t>
            </a:r>
            <a:r>
              <a:rPr lang="en-US" sz="1200" b="1" dirty="0" smtClean="0"/>
              <a:t> Year JCI Philippines Gala to meet and network with possible funders or corporate partners. </a:t>
            </a:r>
            <a:r>
              <a:rPr lang="en-US" sz="1200" dirty="0" smtClean="0"/>
              <a:t>Or organize a similar event locally.</a:t>
            </a:r>
            <a:endParaRPr lang="en-US" sz="1200" b="1" dirty="0" smtClean="0"/>
          </a:p>
          <a:p>
            <a:pPr marL="285750" indent="-285750" algn="just">
              <a:spcBef>
                <a:spcPts val="600"/>
              </a:spcBef>
              <a:buFont typeface="Arial" pitchFamily="34" charset="0"/>
              <a:buChar char="•"/>
            </a:pPr>
            <a:r>
              <a:rPr lang="en-US" sz="1200" b="1" dirty="0" smtClean="0"/>
              <a:t>Develop a measurable and sustainable financial growth plan</a:t>
            </a:r>
            <a:r>
              <a:rPr lang="en-US" sz="1200" dirty="0" smtClean="0"/>
              <a:t>, identifying and tapping partnership opportunities available in the community. </a:t>
            </a:r>
            <a:r>
              <a:rPr lang="en-US" sz="1200" i="1" dirty="0" smtClean="0"/>
              <a:t>Ensure that long term partnership, beneficial to both parties, is also developed in the process.</a:t>
            </a:r>
            <a:endParaRPr lang="en-US" sz="1200" dirty="0" smtClean="0"/>
          </a:p>
          <a:p>
            <a:pPr marL="285750" indent="-285750" algn="just">
              <a:spcBef>
                <a:spcPts val="600"/>
              </a:spcBef>
              <a:buFont typeface="Arial" pitchFamily="34" charset="0"/>
              <a:buChar char="•"/>
            </a:pPr>
            <a:r>
              <a:rPr lang="en-US" sz="1200" dirty="0" smtClean="0"/>
              <a:t>Launch and </a:t>
            </a:r>
            <a:r>
              <a:rPr lang="en-US" sz="1200" b="1" dirty="0" smtClean="0"/>
              <a:t>market the JCIP online store and merchandise</a:t>
            </a:r>
            <a:r>
              <a:rPr lang="en-US" sz="1200" dirty="0" smtClean="0"/>
              <a:t>. Participate by promoting local products to be part of it as well.</a:t>
            </a:r>
          </a:p>
          <a:p>
            <a:pPr marL="285750" indent="-285750" algn="just">
              <a:spcBef>
                <a:spcPts val="600"/>
              </a:spcBef>
              <a:buFont typeface="Arial" pitchFamily="34" charset="0"/>
              <a:buChar char="•"/>
            </a:pPr>
            <a:r>
              <a:rPr lang="en-US" sz="1200" dirty="0" smtClean="0"/>
              <a:t>Explore </a:t>
            </a:r>
            <a:r>
              <a:rPr lang="en-US" sz="1200" b="1" dirty="0" smtClean="0"/>
              <a:t>collaboration with businesses owned by JCI Members </a:t>
            </a:r>
            <a:r>
              <a:rPr lang="en-US" sz="1200" dirty="0" smtClean="0"/>
              <a:t>as continuous source of funds.</a:t>
            </a:r>
          </a:p>
          <a:p>
            <a:pPr marL="285750" indent="-285750" algn="just">
              <a:spcBef>
                <a:spcPts val="600"/>
              </a:spcBef>
              <a:buFont typeface="Arial" pitchFamily="34" charset="0"/>
              <a:buChar char="•"/>
            </a:pPr>
            <a:r>
              <a:rPr lang="en-US" sz="1200" b="1" dirty="0" smtClean="0"/>
              <a:t>Submit project proposals</a:t>
            </a:r>
            <a:r>
              <a:rPr lang="en-US" sz="1200" dirty="0" smtClean="0"/>
              <a:t> for sustainable and relevant ACF programs to local companies </a:t>
            </a:r>
            <a:r>
              <a:rPr lang="en-US" sz="1200" b="1" dirty="0" smtClean="0"/>
              <a:t>for their Corporate Social Responsibility initiatives.</a:t>
            </a:r>
          </a:p>
          <a:p>
            <a:pPr marL="285750" indent="-285750" algn="just">
              <a:spcBef>
                <a:spcPts val="600"/>
              </a:spcBef>
              <a:buFont typeface="Arial" pitchFamily="34" charset="0"/>
              <a:buChar char="•"/>
            </a:pPr>
            <a:endParaRPr lang="en-US" sz="1200" b="1" dirty="0"/>
          </a:p>
        </p:txBody>
      </p:sp>
      <p:sp>
        <p:nvSpPr>
          <p:cNvPr id="4" name="Slide Number Placeholder 3"/>
          <p:cNvSpPr>
            <a:spLocks noGrp="1"/>
          </p:cNvSpPr>
          <p:nvPr>
            <p:ph type="sldNum" sz="quarter" idx="10"/>
          </p:nvPr>
        </p:nvSpPr>
        <p:spPr/>
        <p:txBody>
          <a:bodyPr/>
          <a:lstStyle/>
          <a:p>
            <a:fld id="{1AFAB987-ABE9-4A22-AF6B-483D7742F887}" type="slidenum">
              <a:rPr lang="en-US" smtClean="0"/>
              <a:t>10</a:t>
            </a:fld>
            <a:endParaRPr lang="en-US"/>
          </a:p>
        </p:txBody>
      </p:sp>
    </p:spTree>
    <p:extLst>
      <p:ext uri="{BB962C8B-B14F-4D97-AF65-F5344CB8AC3E}">
        <p14:creationId xmlns:p14="http://schemas.microsoft.com/office/powerpoint/2010/main" val="2331529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spcBef>
                <a:spcPts val="600"/>
              </a:spcBef>
              <a:buFont typeface="Arial" pitchFamily="34" charset="0"/>
              <a:buChar char="•"/>
            </a:pPr>
            <a:r>
              <a:rPr lang="en-US" sz="1200" b="1" dirty="0" smtClean="0"/>
              <a:t>Introduce programs that will position JCIP as an organization that will unite all sectors of society</a:t>
            </a:r>
            <a:r>
              <a:rPr lang="en-US" sz="1200" dirty="0" smtClean="0"/>
              <a:t> to create sustainable impact like organizing or leading a multi-</a:t>
            </a:r>
            <a:r>
              <a:rPr lang="en-US" sz="1200" dirty="0" err="1" smtClean="0"/>
              <a:t>sectoral</a:t>
            </a:r>
            <a:r>
              <a:rPr lang="en-US" sz="1200" dirty="0" smtClean="0"/>
              <a:t> disaster response / assistance (</a:t>
            </a:r>
            <a:r>
              <a:rPr lang="en-US" sz="1200" dirty="0" err="1" smtClean="0"/>
              <a:t>Oplan</a:t>
            </a:r>
            <a:r>
              <a:rPr lang="en-US" sz="1200" dirty="0" smtClean="0"/>
              <a:t> </a:t>
            </a:r>
            <a:r>
              <a:rPr lang="en-US" sz="1200" dirty="0" err="1" smtClean="0"/>
              <a:t>Kaagapay</a:t>
            </a:r>
            <a:r>
              <a:rPr lang="en-US" sz="1200" dirty="0" smtClean="0"/>
              <a:t>) groups.</a:t>
            </a:r>
          </a:p>
          <a:p>
            <a:pPr marL="285750" indent="-285750" algn="just">
              <a:spcBef>
                <a:spcPts val="600"/>
              </a:spcBef>
              <a:buFont typeface="Arial" pitchFamily="34" charset="0"/>
              <a:buChar char="•"/>
            </a:pPr>
            <a:r>
              <a:rPr lang="en-US" sz="1200" b="1" dirty="0" smtClean="0"/>
              <a:t>Attend JCI and non-JCI conferences and summits </a:t>
            </a:r>
            <a:r>
              <a:rPr lang="en-US" sz="1200" dirty="0" smtClean="0"/>
              <a:t>to expand our network and spot possible partners (</a:t>
            </a:r>
            <a:r>
              <a:rPr lang="en-US" sz="1200" dirty="0" err="1" smtClean="0"/>
              <a:t>AreaCon</a:t>
            </a:r>
            <a:r>
              <a:rPr lang="en-US" sz="1200" dirty="0" smtClean="0"/>
              <a:t>, </a:t>
            </a:r>
            <a:r>
              <a:rPr lang="en-US" sz="1200" dirty="0" err="1" smtClean="0"/>
              <a:t>NatCon</a:t>
            </a:r>
            <a:r>
              <a:rPr lang="en-US" sz="1200" dirty="0" smtClean="0"/>
              <a:t>, Midyear Academy, Presidents Academy, Training Summit, ASPAC, </a:t>
            </a:r>
            <a:r>
              <a:rPr lang="en-US" sz="1200" dirty="0" err="1" smtClean="0"/>
              <a:t>WorldCon</a:t>
            </a:r>
            <a:r>
              <a:rPr lang="en-US" sz="1200" dirty="0" smtClean="0"/>
              <a:t>, UN Summit)</a:t>
            </a:r>
          </a:p>
          <a:p>
            <a:pPr marL="285750" indent="-285750" algn="just">
              <a:spcBef>
                <a:spcPts val="600"/>
              </a:spcBef>
              <a:buFont typeface="Arial" pitchFamily="34" charset="0"/>
              <a:buChar char="•"/>
            </a:pPr>
            <a:r>
              <a:rPr lang="en-US" sz="1200" b="1" dirty="0" smtClean="0"/>
              <a:t>Celebrate JCI Active Citizen Day (foundation day) and JCI 100</a:t>
            </a:r>
            <a:r>
              <a:rPr lang="en-US" sz="1200" b="1" baseline="30000" dirty="0" smtClean="0"/>
              <a:t>th</a:t>
            </a:r>
            <a:r>
              <a:rPr lang="en-US" sz="1200" b="1" dirty="0" smtClean="0"/>
              <a:t> Year of Impact</a:t>
            </a:r>
            <a:r>
              <a:rPr lang="en-US" sz="1200" dirty="0" smtClean="0"/>
              <a:t>. Attend the JCIP Gala Event or organize local activities to bring in the different sectors of the society and rally them to drive our key programs.</a:t>
            </a:r>
          </a:p>
          <a:p>
            <a:pPr marL="285750" indent="-285750" algn="just">
              <a:spcBef>
                <a:spcPts val="600"/>
              </a:spcBef>
              <a:buFont typeface="Arial" pitchFamily="34" charset="0"/>
              <a:buChar char="•"/>
            </a:pPr>
            <a:r>
              <a:rPr lang="en-US" sz="1200" b="1" dirty="0" smtClean="0"/>
              <a:t>Participate in JCI Twinning Program.</a:t>
            </a:r>
            <a:r>
              <a:rPr lang="en-US" sz="1200" dirty="0" smtClean="0"/>
              <a:t> </a:t>
            </a:r>
          </a:p>
          <a:p>
            <a:pPr marL="285750" indent="-285750" algn="just">
              <a:spcBef>
                <a:spcPts val="600"/>
              </a:spcBef>
              <a:buFont typeface="Arial" pitchFamily="34" charset="0"/>
              <a:buChar char="•"/>
            </a:pPr>
            <a:r>
              <a:rPr lang="en-US" sz="1200" b="1" dirty="0" smtClean="0"/>
              <a:t>Encourage collaboration internally among JCIP National/Area/Regional/LO Programs </a:t>
            </a:r>
            <a:r>
              <a:rPr lang="en-US" sz="1200" dirty="0" smtClean="0"/>
              <a:t>to deliver greater value and impact and optimize resources. </a:t>
            </a:r>
            <a:r>
              <a:rPr lang="en-US" sz="1200" b="1" dirty="0" smtClean="0"/>
              <a:t>Organize joint projects </a:t>
            </a:r>
            <a:r>
              <a:rPr lang="en-US" sz="1200" dirty="0" smtClean="0"/>
              <a:t>at all levels. Co-brand 2 or more programs where 2 different programs are packaged and delivered together</a:t>
            </a:r>
            <a:r>
              <a:rPr lang="en-US" sz="1200" baseline="0" dirty="0" smtClean="0"/>
              <a:t> –like the “</a:t>
            </a:r>
            <a:r>
              <a:rPr lang="en-US" sz="1200" baseline="0" dirty="0" err="1" smtClean="0"/>
              <a:t>Batang</a:t>
            </a:r>
            <a:r>
              <a:rPr lang="en-US" sz="1200" baseline="0" dirty="0" smtClean="0"/>
              <a:t> Active Citizens in Action” 3-way Collaboration between Training, UNMDG and YLEA.</a:t>
            </a:r>
            <a:endParaRPr lang="en-US" sz="1200" dirty="0" smtClean="0"/>
          </a:p>
          <a:p>
            <a:pPr marL="285750" indent="-285750" algn="just">
              <a:spcBef>
                <a:spcPts val="600"/>
              </a:spcBef>
              <a:buFont typeface="Arial" pitchFamily="34" charset="0"/>
              <a:buChar char="•"/>
            </a:pPr>
            <a:r>
              <a:rPr lang="en-US" sz="1200" b="1" dirty="0" smtClean="0"/>
              <a:t>Partner with other professional groups</a:t>
            </a:r>
            <a:r>
              <a:rPr lang="en-US" sz="1200" dirty="0" smtClean="0"/>
              <a:t> (People Management Association of the Philippines, Chamber of Commerce), </a:t>
            </a:r>
            <a:r>
              <a:rPr lang="en-US" sz="1200" b="1" dirty="0" smtClean="0"/>
              <a:t>government associations</a:t>
            </a:r>
            <a:r>
              <a:rPr lang="en-US" sz="1200" dirty="0" smtClean="0"/>
              <a:t> (National Movement of Young Legislators, Philippine Councilors League, League of Municipalities) </a:t>
            </a:r>
            <a:r>
              <a:rPr lang="en-US" sz="1200" b="1" dirty="0" smtClean="0"/>
              <a:t>and other relevant assemblies</a:t>
            </a:r>
            <a:r>
              <a:rPr lang="en-US" sz="1200" dirty="0" smtClean="0"/>
              <a:t>.</a:t>
            </a:r>
          </a:p>
          <a:p>
            <a:pPr marL="285750" indent="-285750" algn="just">
              <a:spcBef>
                <a:spcPts val="600"/>
              </a:spcBef>
              <a:buFont typeface="Arial" pitchFamily="34" charset="0"/>
              <a:buChar char="•"/>
            </a:pPr>
            <a:endParaRPr lang="en-US" sz="1200" dirty="0" smtClean="0"/>
          </a:p>
        </p:txBody>
      </p:sp>
      <p:sp>
        <p:nvSpPr>
          <p:cNvPr id="4" name="Slide Number Placeholder 3"/>
          <p:cNvSpPr>
            <a:spLocks noGrp="1"/>
          </p:cNvSpPr>
          <p:nvPr>
            <p:ph type="sldNum" sz="quarter" idx="10"/>
          </p:nvPr>
        </p:nvSpPr>
        <p:spPr/>
        <p:txBody>
          <a:bodyPr/>
          <a:lstStyle/>
          <a:p>
            <a:fld id="{1AFAB987-ABE9-4A22-AF6B-483D7742F887}" type="slidenum">
              <a:rPr lang="en-US" smtClean="0"/>
              <a:t>11</a:t>
            </a:fld>
            <a:endParaRPr lang="en-US"/>
          </a:p>
        </p:txBody>
      </p:sp>
    </p:spTree>
    <p:extLst>
      <p:ext uri="{BB962C8B-B14F-4D97-AF65-F5344CB8AC3E}">
        <p14:creationId xmlns:p14="http://schemas.microsoft.com/office/powerpoint/2010/main" val="2331529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spcBef>
                <a:spcPts val="600"/>
              </a:spcBef>
              <a:buFont typeface="Arial" pitchFamily="34" charset="0"/>
              <a:buChar char="•"/>
            </a:pPr>
            <a:r>
              <a:rPr lang="en-US" sz="1200" b="1" dirty="0" smtClean="0"/>
              <a:t>Share JCI Active Citizen Framework concept to the community</a:t>
            </a:r>
            <a:r>
              <a:rPr lang="en-US" sz="1200" dirty="0" smtClean="0"/>
              <a:t>. </a:t>
            </a:r>
          </a:p>
          <a:p>
            <a:pPr marL="285750" indent="-285750" algn="just">
              <a:spcBef>
                <a:spcPts val="600"/>
              </a:spcBef>
              <a:buFont typeface="Arial" pitchFamily="34" charset="0"/>
              <a:buChar char="•"/>
            </a:pPr>
            <a:r>
              <a:rPr lang="en-US" sz="1200" b="1" dirty="0" smtClean="0"/>
              <a:t>Engage members in educating and training the community</a:t>
            </a:r>
            <a:r>
              <a:rPr lang="en-US" sz="1200" dirty="0" smtClean="0"/>
              <a:t> several core skills of JCI like Parliamentary Procedure and Project Management through our “Active Citizens in Action” Training Program.</a:t>
            </a:r>
          </a:p>
          <a:p>
            <a:pPr marL="285750" indent="-285750" algn="just">
              <a:spcBef>
                <a:spcPts val="600"/>
              </a:spcBef>
              <a:buFont typeface="Arial" pitchFamily="34" charset="0"/>
              <a:buChar char="•"/>
            </a:pPr>
            <a:r>
              <a:rPr lang="en-US" sz="1200" b="1" dirty="0" smtClean="0"/>
              <a:t>Understand and cascade the key messages of our NOM:</a:t>
            </a:r>
            <a:r>
              <a:rPr lang="en-US" sz="1200" dirty="0" smtClean="0"/>
              <a:t> 1) Tagline “I am for Positive Change” 2)  Specific messages of each of our national programs.</a:t>
            </a:r>
          </a:p>
          <a:p>
            <a:pPr marL="285750" indent="-285750" algn="just">
              <a:spcBef>
                <a:spcPts val="600"/>
              </a:spcBef>
              <a:buFont typeface="Arial" pitchFamily="34" charset="0"/>
              <a:buChar char="•"/>
            </a:pPr>
            <a:r>
              <a:rPr lang="en-US" sz="1200" dirty="0" smtClean="0"/>
              <a:t>LOs to </a:t>
            </a:r>
            <a:r>
              <a:rPr lang="en-US" sz="1200" b="1" dirty="0" smtClean="0"/>
              <a:t>articulate clearly their LO theme for the 2015</a:t>
            </a:r>
            <a:r>
              <a:rPr lang="en-US" sz="1200" dirty="0" smtClean="0"/>
              <a:t> as to how it aligns and supports our organizational call “I am for Positive Change!” </a:t>
            </a:r>
          </a:p>
          <a:p>
            <a:pPr marL="285750" indent="-285750" algn="just">
              <a:spcBef>
                <a:spcPts val="600"/>
              </a:spcBef>
              <a:buFont typeface="Arial" pitchFamily="34" charset="0"/>
              <a:buChar char="•"/>
            </a:pPr>
            <a:r>
              <a:rPr lang="en-US" sz="1200" b="1" dirty="0" smtClean="0"/>
              <a:t>Encourage media and PR exposures</a:t>
            </a:r>
            <a:r>
              <a:rPr lang="en-US" sz="1200" dirty="0" smtClean="0"/>
              <a:t>, and develop relationship accordingly.</a:t>
            </a:r>
          </a:p>
          <a:p>
            <a:pPr marL="285750" indent="-285750" algn="just">
              <a:spcBef>
                <a:spcPts val="600"/>
              </a:spcBef>
              <a:buFont typeface="Arial" pitchFamily="34" charset="0"/>
              <a:buChar char="•"/>
            </a:pPr>
            <a:r>
              <a:rPr lang="en-US" sz="1200" b="1" dirty="0" smtClean="0"/>
              <a:t>Establish an effective communication channels to increase exchange</a:t>
            </a:r>
            <a:r>
              <a:rPr lang="en-US" sz="1200" dirty="0" smtClean="0"/>
              <a:t> of information at all levels of the organization. Engage all secretaries to keep track of circulars and information shared by National to Area to Region to LO.</a:t>
            </a:r>
            <a:endParaRPr lang="en-US" sz="1200" dirty="0"/>
          </a:p>
        </p:txBody>
      </p:sp>
      <p:sp>
        <p:nvSpPr>
          <p:cNvPr id="4" name="Slide Number Placeholder 3"/>
          <p:cNvSpPr>
            <a:spLocks noGrp="1"/>
          </p:cNvSpPr>
          <p:nvPr>
            <p:ph type="sldNum" sz="quarter" idx="10"/>
          </p:nvPr>
        </p:nvSpPr>
        <p:spPr/>
        <p:txBody>
          <a:bodyPr/>
          <a:lstStyle/>
          <a:p>
            <a:fld id="{1AFAB987-ABE9-4A22-AF6B-483D7742F887}" type="slidenum">
              <a:rPr lang="en-US" smtClean="0"/>
              <a:t>12</a:t>
            </a:fld>
            <a:endParaRPr lang="en-US"/>
          </a:p>
        </p:txBody>
      </p:sp>
    </p:spTree>
    <p:extLst>
      <p:ext uri="{BB962C8B-B14F-4D97-AF65-F5344CB8AC3E}">
        <p14:creationId xmlns:p14="http://schemas.microsoft.com/office/powerpoint/2010/main" val="2331529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fld id="{619AABB5-10EB-40DA-867F-243DADB93CA7}" type="slidenum">
              <a:rPr lang="en-US" smtClean="0"/>
              <a:pPr eaLnBrk="1" hangingPunct="1"/>
              <a:t>13</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2447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887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6883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177369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1967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18111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5188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15848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76821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8443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671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2959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93878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8628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4429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74272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0920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751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137575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671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87914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33879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microsoft.com/office/2007/relationships/hdphoto" Target="../media/hdphoto2.wdp"/><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microsoft.com/office/2007/relationships/hdphoto" Target="../media/hdphoto1.wdp"/><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88" y="1588"/>
            <a:ext cx="9142412"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3" name="Text Box 19"/>
          <p:cNvSpPr txBox="1">
            <a:spLocks noChangeArrowheads="1"/>
          </p:cNvSpPr>
          <p:nvPr userDrawn="1"/>
        </p:nvSpPr>
        <p:spPr bwMode="auto">
          <a:xfrm>
            <a:off x="12700" y="5669002"/>
            <a:ext cx="6007100" cy="553998"/>
          </a:xfrm>
          <a:prstGeom prst="rect">
            <a:avLst/>
          </a:prstGeom>
          <a:noFill/>
          <a:ln w="9525">
            <a:noFill/>
            <a:miter lim="800000"/>
            <a:headEnd/>
            <a:tailEnd/>
          </a:ln>
          <a:effectLst/>
        </p:spPr>
        <p:txBody>
          <a:bodyPr wrap="square">
            <a:spAutoFit/>
          </a:bodyPr>
          <a:lstStyle/>
          <a:p>
            <a:pPr>
              <a:spcBef>
                <a:spcPts val="0"/>
              </a:spcBef>
              <a:defRPr/>
            </a:pPr>
            <a:r>
              <a:rPr lang="en-US" sz="1500" b="1" dirty="0" smtClean="0">
                <a:solidFill>
                  <a:srgbClr val="002060"/>
                </a:solidFill>
              </a:rPr>
              <a:t>Prepared</a:t>
            </a:r>
            <a:r>
              <a:rPr lang="en-US" sz="1500" b="1" baseline="0" dirty="0" smtClean="0">
                <a:solidFill>
                  <a:srgbClr val="002060"/>
                </a:solidFill>
              </a:rPr>
              <a:t> and compiled for </a:t>
            </a:r>
            <a:r>
              <a:rPr lang="en-US" sz="1500" b="1" dirty="0" smtClean="0">
                <a:solidFill>
                  <a:srgbClr val="002060"/>
                </a:solidFill>
              </a:rPr>
              <a:t>JCI Philippines by:</a:t>
            </a:r>
            <a:endParaRPr lang="en-US" sz="1500" b="1" dirty="0">
              <a:solidFill>
                <a:srgbClr val="002060"/>
              </a:solidFill>
            </a:endParaRPr>
          </a:p>
          <a:p>
            <a:pPr>
              <a:spcBef>
                <a:spcPts val="0"/>
              </a:spcBef>
              <a:defRPr/>
            </a:pPr>
            <a:r>
              <a:rPr lang="en-US" sz="1500" b="1" dirty="0" smtClean="0">
                <a:solidFill>
                  <a:srgbClr val="002060"/>
                </a:solidFill>
              </a:rPr>
              <a:t>CHRISTOPHER M. CAMBA , 2015 National</a:t>
            </a:r>
            <a:r>
              <a:rPr lang="en-US" sz="1500" b="1" baseline="0" dirty="0" smtClean="0">
                <a:solidFill>
                  <a:srgbClr val="002060"/>
                </a:solidFill>
              </a:rPr>
              <a:t> Secretary General</a:t>
            </a:r>
            <a:endParaRPr lang="en-US" sz="1500" b="1" dirty="0">
              <a:solidFill>
                <a:srgbClr val="002060"/>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88" y="1588"/>
            <a:ext cx="9142412"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8" name="Text Box 12"/>
          <p:cNvSpPr txBox="1">
            <a:spLocks noChangeArrowheads="1"/>
          </p:cNvSpPr>
          <p:nvPr userDrawn="1"/>
        </p:nvSpPr>
        <p:spPr bwMode="auto">
          <a:xfrm>
            <a:off x="6019800" y="6248400"/>
            <a:ext cx="1905000" cy="457200"/>
          </a:xfrm>
          <a:prstGeom prst="rect">
            <a:avLst/>
          </a:prstGeom>
          <a:noFill/>
          <a:ln w="57150" cmpd="thinThick">
            <a:noFill/>
            <a:miter lim="800000"/>
            <a:headEnd/>
            <a:tailEnd/>
          </a:ln>
          <a:effectLst/>
        </p:spPr>
        <p:txBody>
          <a:bodyPr lIns="360000">
            <a:spAutoFit/>
          </a:bodyPr>
          <a:lstStyle/>
          <a:p>
            <a:pPr algn="ctr">
              <a:spcBef>
                <a:spcPct val="50000"/>
              </a:spcBef>
              <a:defRPr/>
            </a:pPr>
            <a:r>
              <a:rPr lang="en-US" sz="2400">
                <a:solidFill>
                  <a:schemeClr val="bg1"/>
                </a:solidFill>
              </a:rPr>
              <a:t>www.jci.cc</a:t>
            </a:r>
          </a:p>
        </p:txBody>
      </p:sp>
      <p:sp>
        <p:nvSpPr>
          <p:cNvPr id="4109" name="Text Box 13"/>
          <p:cNvSpPr txBox="1">
            <a:spLocks noChangeArrowheads="1"/>
          </p:cNvSpPr>
          <p:nvPr userDrawn="1"/>
        </p:nvSpPr>
        <p:spPr bwMode="auto">
          <a:xfrm>
            <a:off x="0" y="6118880"/>
            <a:ext cx="6096000" cy="523220"/>
          </a:xfrm>
          <a:prstGeom prst="rect">
            <a:avLst/>
          </a:prstGeom>
          <a:noFill/>
          <a:ln w="9525">
            <a:noFill/>
            <a:miter lim="800000"/>
            <a:headEnd/>
            <a:tailEnd/>
          </a:ln>
          <a:effectLst/>
        </p:spPr>
        <p:txBody>
          <a:bodyPr wrap="square">
            <a:spAutoFit/>
          </a:bodyPr>
          <a:lstStyle/>
          <a:p>
            <a:pPr>
              <a:spcBef>
                <a:spcPts val="0"/>
              </a:spcBef>
              <a:defRPr/>
            </a:pPr>
            <a:r>
              <a:rPr lang="en-US" sz="1400" b="1" dirty="0" smtClean="0">
                <a:solidFill>
                  <a:srgbClr val="002060"/>
                </a:solidFill>
              </a:rPr>
              <a:t>Prepared</a:t>
            </a:r>
            <a:r>
              <a:rPr lang="en-US" sz="1400" b="1" baseline="0" dirty="0" smtClean="0">
                <a:solidFill>
                  <a:srgbClr val="002060"/>
                </a:solidFill>
              </a:rPr>
              <a:t> and compiled for </a:t>
            </a:r>
            <a:r>
              <a:rPr lang="en-US" sz="1400" b="1" dirty="0" smtClean="0">
                <a:solidFill>
                  <a:srgbClr val="002060"/>
                </a:solidFill>
              </a:rPr>
              <a:t>JCI Philippines by:</a:t>
            </a:r>
          </a:p>
          <a:p>
            <a:pPr>
              <a:spcBef>
                <a:spcPts val="0"/>
              </a:spcBef>
              <a:defRPr/>
            </a:pPr>
            <a:r>
              <a:rPr lang="en-US" sz="1400" b="1" dirty="0" smtClean="0">
                <a:solidFill>
                  <a:srgbClr val="002060"/>
                </a:solidFill>
              </a:rPr>
              <a:t>CHRISTOPHER M. CAMBA , 2015 National</a:t>
            </a:r>
            <a:r>
              <a:rPr lang="en-US" sz="1400" b="1" baseline="0" dirty="0" smtClean="0">
                <a:solidFill>
                  <a:srgbClr val="002060"/>
                </a:solidFill>
              </a:rPr>
              <a:t> Secretary General</a:t>
            </a:r>
            <a:endParaRPr lang="en-US" sz="1400" b="1" dirty="0">
              <a:solidFill>
                <a:srgbClr val="002060"/>
              </a:solidFill>
            </a:endParaRPr>
          </a:p>
        </p:txBody>
      </p:sp>
      <p:pic>
        <p:nvPicPr>
          <p:cNvPr id="8" name="Picture 2"/>
          <p:cNvPicPr>
            <a:picLocks noChangeAspect="1" noChangeArrowheads="1"/>
          </p:cNvPicPr>
          <p:nvPr userDrawn="1"/>
        </p:nvPicPr>
        <p:blipFill>
          <a:blip r:embed="rId14">
            <a:extLst>
              <a:ext uri="{BEBA8EAE-BF5A-486C-A8C5-ECC9F3942E4B}">
                <a14:imgProps xmlns:a14="http://schemas.microsoft.com/office/drawing/2010/main">
                  <a14:imgLayer r:embed="rId15">
                    <a14:imgEffect>
                      <a14:backgroundRemoval t="1549" b="98009" l="1349" r="98844">
                        <a14:foregroundMark x1="65029" y1="48451" x2="65029" y2="51327"/>
                        <a14:foregroundMark x1="69075" y1="19469" x2="69075" y2="25664"/>
                        <a14:foregroundMark x1="72062" y1="23451" x2="72254" y2="31195"/>
                        <a14:foregroundMark x1="73314" y1="34513" x2="76204" y2="30310"/>
                        <a14:foregroundMark x1="81503" y1="20133" x2="81310" y2="30088"/>
                        <a14:foregroundMark x1="81310" y1="30088" x2="81310" y2="30088"/>
                        <a14:foregroundMark x1="85356" y1="19690" x2="85742" y2="25664"/>
                        <a14:foregroundMark x1="87572" y1="21903" x2="89788" y2="20133"/>
                        <a14:foregroundMark x1="92197" y1="35841" x2="92197" y2="35841"/>
                        <a14:foregroundMark x1="89017" y1="31195" x2="87572" y2="28540"/>
                        <a14:foregroundMark x1="41908" y1="16814" x2="41908" y2="19690"/>
                        <a14:foregroundMark x1="38921" y1="18363" x2="38921" y2="20796"/>
                      </a14:backgroundRemoval>
                    </a14:imgEffect>
                  </a14:imgLayer>
                </a14:imgProps>
              </a:ext>
              <a:ext uri="{28A0092B-C50C-407E-A947-70E740481C1C}">
                <a14:useLocalDpi xmlns:a14="http://schemas.microsoft.com/office/drawing/2010/main" val="0"/>
              </a:ext>
            </a:extLst>
          </a:blip>
          <a:srcRect/>
          <a:stretch>
            <a:fillRect/>
          </a:stretch>
        </p:blipFill>
        <p:spPr bwMode="auto">
          <a:xfrm>
            <a:off x="7776650" y="6178442"/>
            <a:ext cx="1353282" cy="589290"/>
          </a:xfrm>
          <a:prstGeom prst="rect">
            <a:avLst/>
          </a:prstGeom>
          <a:noFill/>
          <a:ln>
            <a:noFill/>
          </a:ln>
          <a:effectLst>
            <a:outerShdw dist="25400"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userDrawn="1"/>
        </p:nvPicPr>
        <p:blipFill>
          <a:blip r:embed="rId16">
            <a:extLst>
              <a:ext uri="{BEBA8EAE-BF5A-486C-A8C5-ECC9F3942E4B}">
                <a14:imgProps xmlns:a14="http://schemas.microsoft.com/office/drawing/2010/main">
                  <a14:imgLayer r:embed="rId17">
                    <a14:imgEffect>
                      <a14:backgroundRemoval t="0" b="100000" l="0" r="100000">
                        <a14:foregroundMark x1="30518" y1="38041" x2="33740" y2="38041"/>
                        <a14:foregroundMark x1="33887" y1="38418" x2="33887" y2="38418"/>
                        <a14:foregroundMark x1="42871" y1="38418" x2="48779" y2="38418"/>
                        <a14:foregroundMark x1="55371" y1="37382" x2="55029" y2="52731"/>
                        <a14:foregroundMark x1="62500" y1="31544" x2="62988" y2="53013"/>
                        <a14:foregroundMark x1="71094" y1="39642" x2="70752" y2="52731"/>
                        <a14:foregroundMark x1="76025" y1="41996" x2="79932" y2="51789"/>
                        <a14:foregroundMark x1="91553" y1="42279" x2="91260" y2="56968"/>
                        <a14:foregroundMark x1="69238" y1="8098" x2="69092" y2="13936"/>
                        <a14:foregroundMark x1="73291" y1="8663" x2="73291" y2="13936"/>
                        <a14:foregroundMark x1="73291" y1="13936" x2="74854" y2="18456"/>
                        <a14:foregroundMark x1="74854" y1="18456" x2="74854" y2="18456"/>
                        <a14:foregroundMark x1="84326" y1="8663" x2="84131" y2="15254"/>
                        <a14:foregroundMark x1="84131" y1="15254" x2="84131" y2="15254"/>
                        <a14:foregroundMark x1="88867" y1="9040" x2="88867" y2="9040"/>
                        <a14:foregroundMark x1="91406" y1="9040" x2="94287" y2="9322"/>
                        <a14:foregroundMark x1="94287" y1="9322" x2="94287" y2="9322"/>
                        <a14:foregroundMark x1="26953" y1="22034" x2="26953" y2="22034"/>
                        <a14:foregroundMark x1="26807" y1="25989" x2="26807" y2="28625"/>
                        <a14:foregroundMark x1="32031" y1="28908" x2="33594" y2="27966"/>
                        <a14:foregroundMark x1="36621" y1="25989" x2="36768" y2="29944"/>
                        <a14:foregroundMark x1="46436" y1="24388" x2="46924" y2="24388"/>
                        <a14:foregroundMark x1="49951" y1="26271" x2="49121" y2="28249"/>
                        <a14:foregroundMark x1="54395" y1="26271" x2="54395" y2="28908"/>
                        <a14:foregroundMark x1="70605" y1="27307" x2="70605" y2="30226"/>
                        <a14:foregroundMark x1="73291" y1="25989" x2="73486" y2="29567"/>
                        <a14:foregroundMark x1="75830" y1="27589" x2="75830" y2="30226"/>
                        <a14:foregroundMark x1="76025" y1="25989" x2="76025" y2="25989"/>
                        <a14:foregroundMark x1="77051" y1="25895" x2="77051" y2="28154"/>
                        <a14:foregroundMark x1="78223" y1="26177" x2="78223" y2="26177"/>
                        <a14:foregroundMark x1="78320" y1="27684" x2="78223" y2="28814"/>
                        <a14:foregroundMark x1="78564" y1="28908" x2="78662" y2="30226"/>
                        <a14:foregroundMark x1="78662" y1="30226" x2="78662" y2="30226"/>
                        <a14:foregroundMark x1="79492" y1="27684" x2="79541" y2="31073"/>
                        <a14:foregroundMark x1="82080" y1="28437" x2="82227" y2="31168"/>
                        <a14:foregroundMark x1="84717" y1="26177" x2="84717" y2="26177"/>
                        <a14:foregroundMark x1="84619" y1="28154" x2="84619" y2="29567"/>
                        <a14:foregroundMark x1="85986" y1="27684" x2="85986" y2="29567"/>
                        <a14:foregroundMark x1="88477" y1="28437" x2="88477" y2="29379"/>
                        <a14:foregroundMark x1="90723" y1="28437" x2="91406" y2="28908"/>
                        <a14:foregroundMark x1="22412" y1="63465" x2="17920" y2="68456"/>
                        <a14:foregroundMark x1="16992" y1="73635" x2="7764" y2="88512"/>
                        <a14:foregroundMark x1="7764" y1="88512" x2="7764" y2="88512"/>
                        <a14:foregroundMark x1="29688" y1="70245" x2="27100" y2="82392"/>
                        <a14:foregroundMark x1="27100" y1="82298" x2="27100" y2="82298"/>
                        <a14:foregroundMark x1="40234" y1="67137" x2="40234" y2="67137"/>
                        <a14:foregroundMark x1="40479" y1="67137" x2="40479" y2="67137"/>
                        <a14:foregroundMark x1="52832" y1="73446" x2="56836" y2="73446"/>
                        <a14:foregroundMark x1="64404" y1="73446" x2="64502" y2="83239"/>
                        <a14:foregroundMark x1="75537" y1="77684" x2="75146" y2="82486"/>
                        <a14:foregroundMark x1="86963" y1="76177" x2="86572" y2="82486"/>
                        <a14:foregroundMark x1="80713" y1="27778" x2="80957" y2="28249"/>
                        <a14:foregroundMark x1="90869" y1="30697" x2="91406" y2="30697"/>
                        <a14:backgroundMark x1="33496" y1="30697" x2="33008" y2="30697"/>
                        <a14:backgroundMark x1="33008" y1="30697" x2="33008" y2="30697"/>
                        <a14:backgroundMark x1="51660" y1="27119" x2="51270" y2="29379"/>
                        <a14:backgroundMark x1="51270" y1="29379" x2="51270" y2="29379"/>
                        <a14:backgroundMark x1="71289" y1="27119" x2="71289" y2="27119"/>
                        <a14:backgroundMark x1="80469" y1="29379" x2="80371" y2="29944"/>
                        <a14:backgroundMark x1="83105" y1="29379" x2="82715" y2="29190"/>
                      </a14:backgroundRemoval>
                    </a14:imgEffect>
                  </a14:imgLayer>
                </a14:imgProps>
              </a:ext>
              <a:ext uri="{28A0092B-C50C-407E-A947-70E740481C1C}">
                <a14:useLocalDpi xmlns:a14="http://schemas.microsoft.com/office/drawing/2010/main" val="0"/>
              </a:ext>
            </a:extLst>
          </a:blip>
          <a:srcRect/>
          <a:stretch>
            <a:fillRect/>
          </a:stretch>
        </p:blipFill>
        <p:spPr bwMode="auto">
          <a:xfrm>
            <a:off x="6262391" y="228600"/>
            <a:ext cx="2655201" cy="1376867"/>
          </a:xfrm>
          <a:prstGeom prst="rect">
            <a:avLst/>
          </a:prstGeom>
          <a:noFill/>
          <a:ln>
            <a:noFill/>
          </a:ln>
          <a:effectLst>
            <a:outerShdw dist="38100" dir="2700000" algn="ctr" rotWithShape="0">
              <a:schemeClr val="bg1">
                <a:lumMod val="85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 Single Corner Rectangle 9"/>
          <p:cNvSpPr/>
          <p:nvPr userDrawn="1"/>
        </p:nvSpPr>
        <p:spPr>
          <a:xfrm>
            <a:off x="-14068" y="304800"/>
            <a:ext cx="6096000" cy="914400"/>
          </a:xfrm>
          <a:prstGeom prst="round1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4068" y="373559"/>
            <a:ext cx="6324600" cy="769441"/>
          </a:xfrm>
          <a:prstGeom prst="rect">
            <a:avLst/>
          </a:prstGeom>
          <a:noFill/>
        </p:spPr>
        <p:txBody>
          <a:bodyPr wrap="square" rtlCol="0">
            <a:spAutoFit/>
          </a:bodyPr>
          <a:lstStyle/>
          <a:p>
            <a:r>
              <a:rPr lang="en-US" sz="2200" dirty="0" smtClean="0">
                <a:solidFill>
                  <a:schemeClr val="bg1">
                    <a:lumMod val="95000"/>
                  </a:schemeClr>
                </a:solidFill>
                <a:latin typeface="Impact" pitchFamily="34" charset="0"/>
              </a:rPr>
              <a:t>2015 Alignment Process:</a:t>
            </a:r>
          </a:p>
          <a:p>
            <a:r>
              <a:rPr lang="en-US" sz="2200" dirty="0" smtClean="0">
                <a:solidFill>
                  <a:schemeClr val="bg1">
                    <a:lumMod val="95000"/>
                  </a:schemeClr>
                </a:solidFill>
                <a:latin typeface="Impact" pitchFamily="34" charset="0"/>
              </a:rPr>
              <a:t>Introduction to Area, Region &amp; LO Planning Activities </a:t>
            </a:r>
            <a:endParaRPr lang="en-US" sz="2200" dirty="0">
              <a:solidFill>
                <a:schemeClr val="bg1">
                  <a:lumMod val="95000"/>
                </a:schemeClr>
              </a:solidFill>
              <a:latin typeface="Impact"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000" b="1">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000" b="1">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000" b="1">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000" b="1">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000" b="1">
          <a:solidFill>
            <a:schemeClr val="tx2"/>
          </a:solidFill>
          <a:latin typeface="Arial" charset="0"/>
        </a:defRPr>
      </a:lvl6pPr>
      <a:lvl7pPr marL="914400" algn="ctr" rtl="0" fontAlgn="base">
        <a:spcBef>
          <a:spcPct val="0"/>
        </a:spcBef>
        <a:spcAft>
          <a:spcPct val="0"/>
        </a:spcAft>
        <a:defRPr sz="4000" b="1">
          <a:solidFill>
            <a:schemeClr val="tx2"/>
          </a:solidFill>
          <a:latin typeface="Arial" charset="0"/>
        </a:defRPr>
      </a:lvl7pPr>
      <a:lvl8pPr marL="1371600" algn="ctr" rtl="0" fontAlgn="base">
        <a:spcBef>
          <a:spcPct val="0"/>
        </a:spcBef>
        <a:spcAft>
          <a:spcPct val="0"/>
        </a:spcAft>
        <a:defRPr sz="4000" b="1">
          <a:solidFill>
            <a:schemeClr val="tx2"/>
          </a:solidFill>
          <a:latin typeface="Arial" charset="0"/>
        </a:defRPr>
      </a:lvl8pPr>
      <a:lvl9pPr marL="1828800" algn="ctr" rtl="0" fontAlgn="base">
        <a:spcBef>
          <a:spcPct val="0"/>
        </a:spcBef>
        <a:spcAft>
          <a:spcPct val="0"/>
        </a:spcAft>
        <a:defRPr sz="40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teamup.com/ks31f30b46cefd95c6/"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ctrTitle"/>
          </p:nvPr>
        </p:nvSpPr>
        <p:spPr bwMode="auto">
          <a:xfrm>
            <a:off x="0" y="1828800"/>
            <a:ext cx="5029200" cy="1981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 anchorCtr="0" compatLnSpc="1">
            <a:prstTxWarp prst="textNoShape">
              <a:avLst/>
            </a:prstTxWarp>
          </a:bodyPr>
          <a:lstStyle/>
          <a:p>
            <a:r>
              <a:rPr lang="en-US" b="1" dirty="0" smtClean="0">
                <a:solidFill>
                  <a:srgbClr val="F37121"/>
                </a:solidFill>
                <a:effectLst>
                  <a:outerShdw blurRad="38100" dist="38100" dir="2700000" algn="tl">
                    <a:srgbClr val="000000">
                      <a:alpha val="43137"/>
                    </a:srgbClr>
                  </a:outerShdw>
                </a:effectLst>
                <a:latin typeface="Impact" pitchFamily="34" charset="0"/>
              </a:rPr>
              <a:t>Alignment Process:</a:t>
            </a:r>
            <a:br>
              <a:rPr lang="en-US" b="1" dirty="0" smtClean="0">
                <a:solidFill>
                  <a:srgbClr val="F37121"/>
                </a:solidFill>
                <a:effectLst>
                  <a:outerShdw blurRad="38100" dist="38100" dir="2700000" algn="tl">
                    <a:srgbClr val="000000">
                      <a:alpha val="43137"/>
                    </a:srgbClr>
                  </a:outerShdw>
                </a:effectLst>
                <a:latin typeface="Impact" pitchFamily="34" charset="0"/>
              </a:rPr>
            </a:br>
            <a:r>
              <a:rPr lang="en-US" b="1" dirty="0" smtClean="0">
                <a:solidFill>
                  <a:srgbClr val="F37121"/>
                </a:solidFill>
                <a:effectLst>
                  <a:outerShdw blurRad="38100" dist="38100" dir="2700000" algn="tl">
                    <a:srgbClr val="000000">
                      <a:alpha val="43137"/>
                    </a:srgbClr>
                  </a:outerShdw>
                </a:effectLst>
                <a:latin typeface="Impact" pitchFamily="34" charset="0"/>
              </a:rPr>
              <a:t>Introduction to </a:t>
            </a:r>
            <a:br>
              <a:rPr lang="en-US" b="1" dirty="0" smtClean="0">
                <a:solidFill>
                  <a:srgbClr val="F37121"/>
                </a:solidFill>
                <a:effectLst>
                  <a:outerShdw blurRad="38100" dist="38100" dir="2700000" algn="tl">
                    <a:srgbClr val="000000">
                      <a:alpha val="43137"/>
                    </a:srgbClr>
                  </a:outerShdw>
                </a:effectLst>
                <a:latin typeface="Impact" pitchFamily="34" charset="0"/>
              </a:rPr>
            </a:br>
            <a:r>
              <a:rPr lang="en-US" b="1" dirty="0" smtClean="0">
                <a:solidFill>
                  <a:srgbClr val="F37121"/>
                </a:solidFill>
                <a:effectLst>
                  <a:outerShdw blurRad="38100" dist="38100" dir="2700000" algn="tl">
                    <a:srgbClr val="000000">
                      <a:alpha val="43137"/>
                    </a:srgbClr>
                  </a:outerShdw>
                </a:effectLst>
                <a:latin typeface="Impact" pitchFamily="34" charset="0"/>
              </a:rPr>
              <a:t>Area, Region, LO Planning Activities </a:t>
            </a:r>
            <a:endParaRPr lang="en-US" b="1" dirty="0">
              <a:solidFill>
                <a:srgbClr val="F37121"/>
              </a:solidFill>
              <a:effectLst>
                <a:outerShdw blurRad="38100" dist="38100" dir="2700000" algn="tl">
                  <a:srgbClr val="000000">
                    <a:alpha val="43137"/>
                  </a:srgbClr>
                </a:outerShdw>
              </a:effectLst>
              <a:latin typeface="Impact" pitchFamily="34" charset="0"/>
            </a:endParaRPr>
          </a:p>
        </p:txBody>
      </p:sp>
      <p:sp>
        <p:nvSpPr>
          <p:cNvPr id="6" name="TextBox 5"/>
          <p:cNvSpPr txBox="1"/>
          <p:nvPr/>
        </p:nvSpPr>
        <p:spPr>
          <a:xfrm>
            <a:off x="0" y="4494074"/>
            <a:ext cx="5486400" cy="1815882"/>
          </a:xfrm>
          <a:prstGeom prst="rect">
            <a:avLst/>
          </a:prstGeom>
          <a:solidFill>
            <a:schemeClr val="bg1"/>
          </a:solidFill>
        </p:spPr>
        <p:txBody>
          <a:bodyPr wrap="square" rtlCol="0">
            <a:spAutoFit/>
          </a:bodyPr>
          <a:lstStyle/>
          <a:p>
            <a:r>
              <a:rPr lang="en-US" b="1" i="1" dirty="0" smtClean="0">
                <a:solidFill>
                  <a:srgbClr val="002060"/>
                </a:solidFill>
              </a:rPr>
              <a:t>Prepared and compiled for JCI Philippines by:</a:t>
            </a:r>
          </a:p>
          <a:p>
            <a:r>
              <a:rPr lang="en-US" sz="2200" b="1" dirty="0" smtClean="0">
                <a:solidFill>
                  <a:srgbClr val="002060"/>
                </a:solidFill>
              </a:rPr>
              <a:t>CHRISTOPHER M. CAMBA</a:t>
            </a:r>
          </a:p>
          <a:p>
            <a:r>
              <a:rPr lang="en-US" b="1" dirty="0" smtClean="0">
                <a:solidFill>
                  <a:srgbClr val="002060"/>
                </a:solidFill>
              </a:rPr>
              <a:t>2015 National Secretary General</a:t>
            </a:r>
          </a:p>
          <a:p>
            <a:r>
              <a:rPr lang="en-US" b="1" dirty="0" smtClean="0">
                <a:solidFill>
                  <a:srgbClr val="002060"/>
                </a:solidFill>
              </a:rPr>
              <a:t>Senator #71341</a:t>
            </a:r>
          </a:p>
          <a:p>
            <a:endParaRPr lang="en-US" b="1" dirty="0">
              <a:solidFill>
                <a:srgbClr val="002060"/>
              </a:solidFill>
            </a:endParaRPr>
          </a:p>
          <a:p>
            <a:r>
              <a:rPr lang="en-US" b="1" dirty="0" smtClean="0">
                <a:solidFill>
                  <a:srgbClr val="002060"/>
                </a:solidFill>
              </a:rPr>
              <a:t>Source: jci.cc </a:t>
            </a:r>
            <a:endParaRPr lang="en-US" b="1" dirty="0">
              <a:solidFill>
                <a:srgbClr val="002060"/>
              </a:solidFill>
            </a:endParaRPr>
          </a:p>
        </p:txBody>
      </p:sp>
      <p:pic>
        <p:nvPicPr>
          <p:cNvPr id="7" name="Picture 2"/>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foregroundMark x1="30518" y1="38041" x2="33740" y2="38041"/>
                        <a14:foregroundMark x1="33887" y1="38418" x2="33887" y2="38418"/>
                        <a14:foregroundMark x1="42871" y1="38418" x2="48779" y2="38418"/>
                        <a14:foregroundMark x1="55371" y1="37382" x2="55029" y2="52731"/>
                        <a14:foregroundMark x1="62500" y1="31544" x2="62988" y2="53013"/>
                        <a14:foregroundMark x1="71094" y1="39642" x2="70752" y2="52731"/>
                        <a14:foregroundMark x1="76025" y1="41996" x2="79932" y2="51789"/>
                        <a14:foregroundMark x1="91553" y1="42279" x2="91260" y2="56968"/>
                        <a14:foregroundMark x1="69238" y1="8098" x2="69092" y2="13936"/>
                        <a14:foregroundMark x1="73291" y1="8663" x2="73291" y2="13936"/>
                        <a14:foregroundMark x1="73291" y1="13936" x2="74854" y2="18456"/>
                        <a14:foregroundMark x1="74854" y1="18456" x2="74854" y2="18456"/>
                        <a14:foregroundMark x1="84326" y1="8663" x2="84131" y2="15254"/>
                        <a14:foregroundMark x1="84131" y1="15254" x2="84131" y2="15254"/>
                        <a14:foregroundMark x1="88867" y1="9040" x2="88867" y2="9040"/>
                        <a14:foregroundMark x1="91406" y1="9040" x2="94287" y2="9322"/>
                        <a14:foregroundMark x1="94287" y1="9322" x2="94287" y2="9322"/>
                        <a14:foregroundMark x1="26953" y1="22034" x2="26953" y2="22034"/>
                        <a14:foregroundMark x1="26807" y1="25989" x2="26807" y2="28625"/>
                        <a14:foregroundMark x1="32031" y1="28908" x2="33594" y2="27966"/>
                        <a14:foregroundMark x1="36621" y1="25989" x2="36768" y2="29944"/>
                        <a14:foregroundMark x1="46436" y1="24388" x2="46924" y2="24388"/>
                        <a14:foregroundMark x1="49951" y1="26271" x2="49121" y2="28249"/>
                        <a14:foregroundMark x1="54395" y1="26271" x2="54395" y2="28908"/>
                        <a14:foregroundMark x1="70605" y1="27307" x2="70605" y2="30226"/>
                        <a14:foregroundMark x1="73291" y1="25989" x2="73486" y2="29567"/>
                        <a14:foregroundMark x1="75830" y1="27589" x2="75830" y2="30226"/>
                        <a14:foregroundMark x1="76025" y1="25989" x2="76025" y2="25989"/>
                        <a14:foregroundMark x1="77051" y1="25895" x2="77051" y2="28154"/>
                        <a14:foregroundMark x1="78223" y1="26177" x2="78223" y2="26177"/>
                        <a14:foregroundMark x1="78320" y1="27684" x2="78223" y2="28814"/>
                        <a14:foregroundMark x1="78564" y1="28908" x2="78662" y2="30226"/>
                        <a14:foregroundMark x1="78662" y1="30226" x2="78662" y2="30226"/>
                        <a14:foregroundMark x1="79492" y1="27684" x2="79541" y2="31073"/>
                        <a14:foregroundMark x1="82080" y1="28437" x2="82227" y2="31168"/>
                        <a14:foregroundMark x1="84717" y1="26177" x2="84717" y2="26177"/>
                        <a14:foregroundMark x1="84619" y1="28154" x2="84619" y2="29567"/>
                        <a14:foregroundMark x1="85986" y1="27684" x2="85986" y2="29567"/>
                        <a14:foregroundMark x1="88477" y1="28437" x2="88477" y2="29379"/>
                        <a14:foregroundMark x1="90723" y1="28437" x2="91406" y2="28908"/>
                        <a14:foregroundMark x1="22412" y1="63465" x2="17920" y2="68456"/>
                        <a14:foregroundMark x1="16992" y1="73635" x2="7764" y2="88512"/>
                        <a14:foregroundMark x1="7764" y1="88512" x2="7764" y2="88512"/>
                        <a14:foregroundMark x1="29688" y1="70245" x2="27100" y2="82392"/>
                        <a14:foregroundMark x1="27100" y1="82298" x2="27100" y2="82298"/>
                        <a14:foregroundMark x1="40234" y1="67137" x2="40234" y2="67137"/>
                        <a14:foregroundMark x1="40479" y1="67137" x2="40479" y2="67137"/>
                        <a14:foregroundMark x1="52832" y1="73446" x2="56836" y2="73446"/>
                        <a14:foregroundMark x1="64404" y1="73446" x2="64502" y2="83239"/>
                        <a14:foregroundMark x1="75537" y1="77684" x2="75146" y2="82486"/>
                        <a14:foregroundMark x1="86963" y1="76177" x2="86572" y2="82486"/>
                        <a14:foregroundMark x1="80713" y1="27778" x2="80957" y2="28249"/>
                        <a14:foregroundMark x1="90869" y1="30697" x2="91406" y2="30697"/>
                        <a14:backgroundMark x1="33496" y1="30697" x2="33008" y2="30697"/>
                        <a14:backgroundMark x1="33008" y1="30697" x2="33008" y2="30697"/>
                        <a14:backgroundMark x1="51660" y1="27119" x2="51270" y2="29379"/>
                        <a14:backgroundMark x1="51270" y1="29379" x2="51270" y2="29379"/>
                        <a14:backgroundMark x1="71289" y1="27119" x2="71289" y2="27119"/>
                        <a14:backgroundMark x1="80469" y1="29379" x2="80371" y2="29944"/>
                        <a14:backgroundMark x1="83105" y1="29379" x2="82715" y2="29190"/>
                      </a14:backgroundRemoval>
                    </a14:imgEffect>
                  </a14:imgLayer>
                </a14:imgProps>
              </a:ext>
              <a:ext uri="{28A0092B-C50C-407E-A947-70E740481C1C}">
                <a14:useLocalDpi xmlns:a14="http://schemas.microsoft.com/office/drawing/2010/main" val="0"/>
              </a:ext>
            </a:extLst>
          </a:blip>
          <a:srcRect/>
          <a:stretch>
            <a:fillRect/>
          </a:stretch>
        </p:blipFill>
        <p:spPr bwMode="auto">
          <a:xfrm>
            <a:off x="7176868" y="62131"/>
            <a:ext cx="1828800" cy="948333"/>
          </a:xfrm>
          <a:prstGeom prst="rect">
            <a:avLst/>
          </a:prstGeom>
          <a:noFill/>
          <a:ln>
            <a:noFill/>
          </a:ln>
          <a:effectLst>
            <a:glow rad="63500">
              <a:schemeClr val="bg1">
                <a:alpha val="40000"/>
              </a:schemeClr>
            </a:glow>
            <a:outerShdw dist="25400"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 Same Side Corner Rectangle 4"/>
          <p:cNvSpPr/>
          <p:nvPr/>
        </p:nvSpPr>
        <p:spPr>
          <a:xfrm>
            <a:off x="0" y="1219200"/>
            <a:ext cx="7315200" cy="87681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b" anchorCtr="0">
            <a:noAutofit/>
          </a:bodyPr>
          <a:lstStyle/>
          <a:p>
            <a:pPr marL="0" lvl="1" defTabSz="666750">
              <a:lnSpc>
                <a:spcPct val="90000"/>
              </a:lnSpc>
              <a:spcBef>
                <a:spcPct val="0"/>
              </a:spcBef>
              <a:spcAft>
                <a:spcPct val="15000"/>
              </a:spcAft>
            </a:pPr>
            <a:r>
              <a:rPr lang="en-US" sz="3000" kern="1200" dirty="0" smtClean="0">
                <a:solidFill>
                  <a:srgbClr val="002060"/>
                </a:solidFill>
                <a:latin typeface="Impact" pitchFamily="34" charset="0"/>
              </a:rPr>
              <a:t> </a:t>
            </a:r>
            <a:r>
              <a:rPr lang="en-US" sz="3000" i="1" kern="1200" dirty="0" smtClean="0">
                <a:solidFill>
                  <a:schemeClr val="tx2">
                    <a:lumMod val="60000"/>
                    <a:lumOff val="40000"/>
                  </a:schemeClr>
                </a:solidFill>
                <a:latin typeface="Impact" pitchFamily="34" charset="0"/>
              </a:rPr>
              <a:t>Actions that  </a:t>
            </a:r>
            <a:r>
              <a:rPr lang="en-US" sz="3000" dirty="0" smtClean="0">
                <a:solidFill>
                  <a:srgbClr val="002060"/>
                </a:solidFill>
                <a:latin typeface="Impact" pitchFamily="34" charset="0"/>
              </a:rPr>
              <a:t>INVEST</a:t>
            </a:r>
            <a:endParaRPr lang="en-US" sz="3000" kern="1200" dirty="0">
              <a:solidFill>
                <a:srgbClr val="002060"/>
              </a:solidFill>
              <a:latin typeface="Impact" pitchFamily="34" charset="0"/>
            </a:endParaRPr>
          </a:p>
        </p:txBody>
      </p:sp>
      <p:sp>
        <p:nvSpPr>
          <p:cNvPr id="31" name="TextBox 30"/>
          <p:cNvSpPr txBox="1"/>
          <p:nvPr/>
        </p:nvSpPr>
        <p:spPr>
          <a:xfrm>
            <a:off x="228600" y="2057400"/>
            <a:ext cx="8610600" cy="3016210"/>
          </a:xfrm>
          <a:prstGeom prst="rect">
            <a:avLst/>
          </a:prstGeom>
          <a:noFill/>
        </p:spPr>
        <p:txBody>
          <a:bodyPr wrap="square" rtlCol="0">
            <a:spAutoFit/>
          </a:bodyPr>
          <a:lstStyle/>
          <a:p>
            <a:pPr algn="just"/>
            <a:r>
              <a:rPr lang="en-US" sz="1500" b="1" dirty="0" smtClean="0">
                <a:solidFill>
                  <a:schemeClr val="accent6">
                    <a:lumMod val="75000"/>
                  </a:schemeClr>
                </a:solidFill>
                <a:latin typeface="Arial Black" pitchFamily="34" charset="0"/>
              </a:rPr>
              <a:t>OUR GOAL: </a:t>
            </a:r>
            <a:r>
              <a:rPr lang="en-US" sz="1500" b="1" dirty="0">
                <a:solidFill>
                  <a:schemeClr val="bg2">
                    <a:lumMod val="50000"/>
                  </a:schemeClr>
                </a:solidFill>
                <a:latin typeface="Arial Black" pitchFamily="34" charset="0"/>
              </a:rPr>
              <a:t>JCI Philippines will create a financial plan that will invests on long-term goals.</a:t>
            </a:r>
          </a:p>
          <a:p>
            <a:pPr algn="just"/>
            <a:r>
              <a:rPr lang="en-US" sz="1500" b="1" dirty="0" smtClean="0">
                <a:latin typeface="Arial Black" pitchFamily="34" charset="0"/>
              </a:rPr>
              <a:t>	</a:t>
            </a:r>
            <a:endParaRPr lang="en-US" sz="1500" b="1" dirty="0">
              <a:latin typeface="Arial Black" pitchFamily="34" charset="0"/>
            </a:endParaRPr>
          </a:p>
          <a:p>
            <a:pPr algn="just"/>
            <a:r>
              <a:rPr lang="en-US" sz="1500" b="1" dirty="0" smtClean="0">
                <a:solidFill>
                  <a:schemeClr val="accent6">
                    <a:lumMod val="75000"/>
                  </a:schemeClr>
                </a:solidFill>
                <a:latin typeface="Arial Black" pitchFamily="34" charset="0"/>
              </a:rPr>
              <a:t>OUR ACTIONS:</a:t>
            </a:r>
            <a:endParaRPr lang="en-US" sz="1500" dirty="0"/>
          </a:p>
          <a:p>
            <a:pPr marL="285750" indent="-285750" algn="just">
              <a:spcBef>
                <a:spcPts val="600"/>
              </a:spcBef>
              <a:buFont typeface="Arial" pitchFamily="34" charset="0"/>
              <a:buChar char="•"/>
            </a:pPr>
            <a:r>
              <a:rPr lang="en-US" sz="1500" dirty="0" smtClean="0">
                <a:solidFill>
                  <a:schemeClr val="bg2">
                    <a:lumMod val="50000"/>
                  </a:schemeClr>
                </a:solidFill>
              </a:rPr>
              <a:t>Participate in the 100</a:t>
            </a:r>
            <a:r>
              <a:rPr lang="en-US" sz="1500" baseline="30000" dirty="0" smtClean="0">
                <a:solidFill>
                  <a:schemeClr val="bg2">
                    <a:lumMod val="50000"/>
                  </a:schemeClr>
                </a:solidFill>
              </a:rPr>
              <a:t>th</a:t>
            </a:r>
            <a:r>
              <a:rPr lang="en-US" sz="1500" dirty="0" smtClean="0">
                <a:solidFill>
                  <a:schemeClr val="bg2">
                    <a:lumMod val="50000"/>
                  </a:schemeClr>
                </a:solidFill>
              </a:rPr>
              <a:t> Year JCI Philippines Gala to meet and network with possible funders or corporate partners. Or organize a similar event locally.</a:t>
            </a:r>
          </a:p>
          <a:p>
            <a:pPr marL="285750" indent="-285750" algn="just">
              <a:spcBef>
                <a:spcPts val="600"/>
              </a:spcBef>
              <a:buFont typeface="Arial" pitchFamily="34" charset="0"/>
              <a:buChar char="•"/>
            </a:pPr>
            <a:r>
              <a:rPr lang="en-US" sz="1500" dirty="0" smtClean="0">
                <a:solidFill>
                  <a:schemeClr val="bg2">
                    <a:lumMod val="50000"/>
                  </a:schemeClr>
                </a:solidFill>
              </a:rPr>
              <a:t>Develop a </a:t>
            </a:r>
            <a:r>
              <a:rPr lang="en-US" sz="1500" dirty="0">
                <a:solidFill>
                  <a:schemeClr val="bg2">
                    <a:lumMod val="50000"/>
                  </a:schemeClr>
                </a:solidFill>
              </a:rPr>
              <a:t>measurable </a:t>
            </a:r>
            <a:r>
              <a:rPr lang="en-US" sz="1500" dirty="0" smtClean="0">
                <a:solidFill>
                  <a:schemeClr val="bg2">
                    <a:lumMod val="50000"/>
                  </a:schemeClr>
                </a:solidFill>
              </a:rPr>
              <a:t>and </a:t>
            </a:r>
            <a:r>
              <a:rPr lang="en-US" sz="1500" dirty="0">
                <a:solidFill>
                  <a:schemeClr val="bg2">
                    <a:lumMod val="50000"/>
                  </a:schemeClr>
                </a:solidFill>
              </a:rPr>
              <a:t>sustainable financial </a:t>
            </a:r>
            <a:r>
              <a:rPr lang="en-US" sz="1500" dirty="0" smtClean="0">
                <a:solidFill>
                  <a:schemeClr val="bg2">
                    <a:lumMod val="50000"/>
                  </a:schemeClr>
                </a:solidFill>
              </a:rPr>
              <a:t>growth plan</a:t>
            </a:r>
            <a:r>
              <a:rPr lang="en-US" sz="1500" dirty="0">
                <a:solidFill>
                  <a:schemeClr val="bg2">
                    <a:lumMod val="50000"/>
                  </a:schemeClr>
                </a:solidFill>
              </a:rPr>
              <a:t>.</a:t>
            </a:r>
          </a:p>
          <a:p>
            <a:pPr marL="285750" indent="-285750" algn="just">
              <a:spcBef>
                <a:spcPts val="600"/>
              </a:spcBef>
              <a:buFont typeface="Arial" pitchFamily="34" charset="0"/>
              <a:buChar char="•"/>
            </a:pPr>
            <a:r>
              <a:rPr lang="en-US" sz="1500" dirty="0" smtClean="0">
                <a:solidFill>
                  <a:schemeClr val="bg2">
                    <a:lumMod val="50000"/>
                  </a:schemeClr>
                </a:solidFill>
              </a:rPr>
              <a:t>Market </a:t>
            </a:r>
            <a:r>
              <a:rPr lang="en-US" sz="1500" dirty="0">
                <a:solidFill>
                  <a:schemeClr val="bg2">
                    <a:lumMod val="50000"/>
                  </a:schemeClr>
                </a:solidFill>
              </a:rPr>
              <a:t>the JCIP online </a:t>
            </a:r>
            <a:r>
              <a:rPr lang="en-US" sz="1500" dirty="0" smtClean="0">
                <a:solidFill>
                  <a:schemeClr val="bg2">
                    <a:lumMod val="50000"/>
                  </a:schemeClr>
                </a:solidFill>
              </a:rPr>
              <a:t>store and merchandise. Participate by promoting local products  to be part of it.</a:t>
            </a:r>
            <a:endParaRPr lang="en-US" sz="1500" dirty="0">
              <a:solidFill>
                <a:schemeClr val="bg2">
                  <a:lumMod val="50000"/>
                </a:schemeClr>
              </a:solidFill>
            </a:endParaRPr>
          </a:p>
          <a:p>
            <a:pPr marL="285750" indent="-285750" algn="just">
              <a:spcBef>
                <a:spcPts val="600"/>
              </a:spcBef>
              <a:buFont typeface="Arial" pitchFamily="34" charset="0"/>
              <a:buChar char="•"/>
            </a:pPr>
            <a:r>
              <a:rPr lang="en-US" sz="1500" dirty="0">
                <a:solidFill>
                  <a:schemeClr val="bg2">
                    <a:lumMod val="50000"/>
                  </a:schemeClr>
                </a:solidFill>
              </a:rPr>
              <a:t>Explore collaboration with businesses owned by JCI </a:t>
            </a:r>
            <a:r>
              <a:rPr lang="en-US" sz="1500" dirty="0" smtClean="0">
                <a:solidFill>
                  <a:schemeClr val="bg2">
                    <a:lumMod val="50000"/>
                  </a:schemeClr>
                </a:solidFill>
              </a:rPr>
              <a:t>Members.</a:t>
            </a:r>
          </a:p>
          <a:p>
            <a:pPr marL="285750" indent="-285750" algn="just">
              <a:spcBef>
                <a:spcPts val="600"/>
              </a:spcBef>
              <a:buFont typeface="Arial" pitchFamily="34" charset="0"/>
              <a:buChar char="•"/>
            </a:pPr>
            <a:r>
              <a:rPr lang="en-US" sz="1500" dirty="0" smtClean="0">
                <a:solidFill>
                  <a:schemeClr val="bg2">
                    <a:lumMod val="50000"/>
                  </a:schemeClr>
                </a:solidFill>
              </a:rPr>
              <a:t>Submit project proposals for Corporate Social Responsibility initiatives of major companies.</a:t>
            </a:r>
            <a:endParaRPr lang="en-US" sz="1500" dirty="0">
              <a:solidFill>
                <a:schemeClr val="bg2">
                  <a:lumMod val="50000"/>
                </a:schemeClr>
              </a:solidFill>
            </a:endParaRPr>
          </a:p>
        </p:txBody>
      </p:sp>
    </p:spTree>
    <p:extLst>
      <p:ext uri="{BB962C8B-B14F-4D97-AF65-F5344CB8AC3E}">
        <p14:creationId xmlns:p14="http://schemas.microsoft.com/office/powerpoint/2010/main" val="1149851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 Same Side Corner Rectangle 4"/>
          <p:cNvSpPr/>
          <p:nvPr/>
        </p:nvSpPr>
        <p:spPr>
          <a:xfrm>
            <a:off x="0" y="1233201"/>
            <a:ext cx="7315200" cy="87681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b" anchorCtr="0">
            <a:noAutofit/>
          </a:bodyPr>
          <a:lstStyle/>
          <a:p>
            <a:pPr marL="0" lvl="1" defTabSz="666750">
              <a:lnSpc>
                <a:spcPct val="90000"/>
              </a:lnSpc>
              <a:spcBef>
                <a:spcPct val="0"/>
              </a:spcBef>
              <a:spcAft>
                <a:spcPct val="15000"/>
              </a:spcAft>
            </a:pPr>
            <a:r>
              <a:rPr lang="en-US" sz="3000" kern="1200" dirty="0" smtClean="0">
                <a:solidFill>
                  <a:srgbClr val="002060"/>
                </a:solidFill>
                <a:latin typeface="Impact" pitchFamily="34" charset="0"/>
              </a:rPr>
              <a:t> </a:t>
            </a:r>
            <a:r>
              <a:rPr lang="en-US" sz="3000" i="1" kern="1200" dirty="0" smtClean="0">
                <a:solidFill>
                  <a:schemeClr val="tx2">
                    <a:lumMod val="60000"/>
                    <a:lumOff val="40000"/>
                  </a:schemeClr>
                </a:solidFill>
                <a:latin typeface="Impact" pitchFamily="34" charset="0"/>
              </a:rPr>
              <a:t>Actions that  </a:t>
            </a:r>
            <a:r>
              <a:rPr lang="en-US" sz="3000" dirty="0" smtClean="0">
                <a:solidFill>
                  <a:srgbClr val="002060"/>
                </a:solidFill>
                <a:latin typeface="Impact" pitchFamily="34" charset="0"/>
              </a:rPr>
              <a:t>COLLABORATE</a:t>
            </a:r>
            <a:endParaRPr lang="en-US" sz="3000" kern="1200" dirty="0">
              <a:solidFill>
                <a:srgbClr val="002060"/>
              </a:solidFill>
              <a:latin typeface="Impact" pitchFamily="34" charset="0"/>
            </a:endParaRPr>
          </a:p>
        </p:txBody>
      </p:sp>
      <p:sp>
        <p:nvSpPr>
          <p:cNvPr id="31" name="TextBox 30"/>
          <p:cNvSpPr txBox="1"/>
          <p:nvPr/>
        </p:nvSpPr>
        <p:spPr>
          <a:xfrm>
            <a:off x="228600" y="2071401"/>
            <a:ext cx="8610600" cy="3400931"/>
          </a:xfrm>
          <a:prstGeom prst="rect">
            <a:avLst/>
          </a:prstGeom>
          <a:noFill/>
        </p:spPr>
        <p:txBody>
          <a:bodyPr wrap="square" rtlCol="0">
            <a:spAutoFit/>
          </a:bodyPr>
          <a:lstStyle/>
          <a:p>
            <a:pPr algn="just"/>
            <a:r>
              <a:rPr lang="en-US" sz="1500" b="1" dirty="0" smtClean="0">
                <a:solidFill>
                  <a:schemeClr val="accent6">
                    <a:lumMod val="75000"/>
                  </a:schemeClr>
                </a:solidFill>
                <a:latin typeface="Arial Black" pitchFamily="34" charset="0"/>
              </a:rPr>
              <a:t>OUR GOAL: </a:t>
            </a:r>
            <a:r>
              <a:rPr lang="en-US" sz="1500" b="1" dirty="0">
                <a:solidFill>
                  <a:schemeClr val="bg2">
                    <a:lumMod val="50000"/>
                  </a:schemeClr>
                </a:solidFill>
                <a:latin typeface="Arial Black" pitchFamily="34" charset="0"/>
              </a:rPr>
              <a:t>JCI Philippines will bring together like-minded partners to expand mutual impact</a:t>
            </a:r>
            <a:r>
              <a:rPr lang="en-US" sz="1500" b="1" dirty="0" smtClean="0">
                <a:solidFill>
                  <a:schemeClr val="bg2">
                    <a:lumMod val="50000"/>
                  </a:schemeClr>
                </a:solidFill>
                <a:latin typeface="Arial Black" pitchFamily="34" charset="0"/>
              </a:rPr>
              <a:t>.</a:t>
            </a:r>
            <a:endParaRPr lang="en-US" sz="1500" b="1" dirty="0">
              <a:solidFill>
                <a:schemeClr val="bg2">
                  <a:lumMod val="50000"/>
                </a:schemeClr>
              </a:solidFill>
              <a:latin typeface="Arial Black" pitchFamily="34" charset="0"/>
            </a:endParaRPr>
          </a:p>
          <a:p>
            <a:pPr algn="just"/>
            <a:r>
              <a:rPr lang="en-US" sz="1500" b="1" dirty="0" smtClean="0">
                <a:solidFill>
                  <a:schemeClr val="bg2">
                    <a:lumMod val="50000"/>
                  </a:schemeClr>
                </a:solidFill>
                <a:latin typeface="Arial Black" pitchFamily="34" charset="0"/>
              </a:rPr>
              <a:t>	</a:t>
            </a:r>
            <a:endParaRPr lang="en-US" sz="1500" b="1" dirty="0">
              <a:solidFill>
                <a:schemeClr val="bg2">
                  <a:lumMod val="50000"/>
                </a:schemeClr>
              </a:solidFill>
              <a:latin typeface="Arial Black" pitchFamily="34" charset="0"/>
            </a:endParaRPr>
          </a:p>
          <a:p>
            <a:pPr algn="just"/>
            <a:r>
              <a:rPr lang="en-US" sz="1500" b="1" dirty="0" smtClean="0">
                <a:solidFill>
                  <a:schemeClr val="accent6">
                    <a:lumMod val="75000"/>
                  </a:schemeClr>
                </a:solidFill>
                <a:latin typeface="Arial Black" pitchFamily="34" charset="0"/>
              </a:rPr>
              <a:t>OUR ACTIONS:</a:t>
            </a:r>
            <a:endParaRPr lang="en-US" sz="1500" dirty="0"/>
          </a:p>
          <a:p>
            <a:pPr marL="285750" indent="-285750" algn="just">
              <a:buFont typeface="Arial" pitchFamily="34" charset="0"/>
              <a:buChar char="•"/>
            </a:pPr>
            <a:r>
              <a:rPr lang="en-US" sz="1500" i="1" dirty="0">
                <a:solidFill>
                  <a:schemeClr val="bg2">
                    <a:lumMod val="50000"/>
                  </a:schemeClr>
                </a:solidFill>
              </a:rPr>
              <a:t>Introduce programs that will position JCIP as an organization that will unite all sectors of society to create sustainable </a:t>
            </a:r>
            <a:r>
              <a:rPr lang="en-US" sz="1500" i="1" dirty="0" smtClean="0">
                <a:solidFill>
                  <a:schemeClr val="bg2">
                    <a:lumMod val="50000"/>
                  </a:schemeClr>
                </a:solidFill>
              </a:rPr>
              <a:t>impact</a:t>
            </a:r>
            <a:endParaRPr lang="en-US" sz="1500" i="1" dirty="0">
              <a:solidFill>
                <a:schemeClr val="bg2">
                  <a:lumMod val="50000"/>
                </a:schemeClr>
              </a:solidFill>
            </a:endParaRPr>
          </a:p>
          <a:p>
            <a:pPr marL="285750" indent="-285750" algn="just">
              <a:buFont typeface="Arial" pitchFamily="34" charset="0"/>
              <a:buChar char="•"/>
            </a:pPr>
            <a:r>
              <a:rPr lang="en-US" sz="1500" dirty="0" smtClean="0">
                <a:solidFill>
                  <a:schemeClr val="bg2">
                    <a:lumMod val="50000"/>
                  </a:schemeClr>
                </a:solidFill>
              </a:rPr>
              <a:t>Attend JCI and non-JCI conferences and summits.</a:t>
            </a:r>
          </a:p>
          <a:p>
            <a:pPr marL="285750" indent="-285750" algn="just">
              <a:buFont typeface="Arial" pitchFamily="34" charset="0"/>
              <a:buChar char="•"/>
            </a:pPr>
            <a:r>
              <a:rPr lang="en-US" sz="1500" dirty="0" smtClean="0">
                <a:solidFill>
                  <a:schemeClr val="bg2">
                    <a:lumMod val="50000"/>
                  </a:schemeClr>
                </a:solidFill>
              </a:rPr>
              <a:t>Celebrate </a:t>
            </a:r>
            <a:r>
              <a:rPr lang="en-US" sz="1500" dirty="0">
                <a:solidFill>
                  <a:schemeClr val="bg2">
                    <a:lumMod val="50000"/>
                  </a:schemeClr>
                </a:solidFill>
              </a:rPr>
              <a:t>JCI Active Citizen Day (foundation day) and JCI 100</a:t>
            </a:r>
            <a:r>
              <a:rPr lang="en-US" sz="1500" baseline="30000" dirty="0">
                <a:solidFill>
                  <a:schemeClr val="bg2">
                    <a:lumMod val="50000"/>
                  </a:schemeClr>
                </a:solidFill>
              </a:rPr>
              <a:t>th</a:t>
            </a:r>
            <a:r>
              <a:rPr lang="en-US" sz="1500" dirty="0">
                <a:solidFill>
                  <a:schemeClr val="bg2">
                    <a:lumMod val="50000"/>
                  </a:schemeClr>
                </a:solidFill>
              </a:rPr>
              <a:t> Year of </a:t>
            </a:r>
            <a:r>
              <a:rPr lang="en-US" sz="1500" dirty="0" smtClean="0">
                <a:solidFill>
                  <a:schemeClr val="bg2">
                    <a:lumMod val="50000"/>
                  </a:schemeClr>
                </a:solidFill>
              </a:rPr>
              <a:t>Impact to bring in the different sectors of the society and rally them to drive our key programs.</a:t>
            </a:r>
          </a:p>
          <a:p>
            <a:pPr marL="285750" indent="-285750" algn="just">
              <a:buFont typeface="Arial" pitchFamily="34" charset="0"/>
              <a:buChar char="•"/>
            </a:pPr>
            <a:r>
              <a:rPr lang="en-US" sz="1500" dirty="0" smtClean="0">
                <a:solidFill>
                  <a:schemeClr val="bg2">
                    <a:lumMod val="50000"/>
                  </a:schemeClr>
                </a:solidFill>
              </a:rPr>
              <a:t>Participate in JCI Twinning Program. </a:t>
            </a:r>
            <a:endParaRPr lang="en-US" sz="1500" dirty="0">
              <a:solidFill>
                <a:schemeClr val="bg2">
                  <a:lumMod val="50000"/>
                </a:schemeClr>
              </a:solidFill>
            </a:endParaRPr>
          </a:p>
          <a:p>
            <a:pPr marL="285750" indent="-285750" algn="just">
              <a:buFont typeface="Arial" pitchFamily="34" charset="0"/>
              <a:buChar char="•"/>
            </a:pPr>
            <a:r>
              <a:rPr lang="en-US" sz="1500" dirty="0">
                <a:solidFill>
                  <a:schemeClr val="bg2">
                    <a:lumMod val="50000"/>
                  </a:schemeClr>
                </a:solidFill>
              </a:rPr>
              <a:t>Encourage collaboration </a:t>
            </a:r>
            <a:r>
              <a:rPr lang="en-US" sz="1500" dirty="0" smtClean="0">
                <a:solidFill>
                  <a:schemeClr val="bg2">
                    <a:lumMod val="50000"/>
                  </a:schemeClr>
                </a:solidFill>
              </a:rPr>
              <a:t>internally </a:t>
            </a:r>
            <a:r>
              <a:rPr lang="en-US" sz="1500" dirty="0">
                <a:solidFill>
                  <a:schemeClr val="bg2">
                    <a:lumMod val="50000"/>
                  </a:schemeClr>
                </a:solidFill>
              </a:rPr>
              <a:t>among </a:t>
            </a:r>
            <a:r>
              <a:rPr lang="en-US" sz="1500" dirty="0" smtClean="0">
                <a:solidFill>
                  <a:schemeClr val="bg2">
                    <a:lumMod val="50000"/>
                  </a:schemeClr>
                </a:solidFill>
              </a:rPr>
              <a:t>various Programs. Organize joint projects at all levels. Co-brand 2 or more programs where 2 different programs are packaged and delivered together.</a:t>
            </a:r>
          </a:p>
          <a:p>
            <a:pPr marL="285750" indent="-285750" algn="just">
              <a:buFont typeface="Arial" pitchFamily="34" charset="0"/>
              <a:buChar char="•"/>
            </a:pPr>
            <a:r>
              <a:rPr lang="en-US" sz="1500" dirty="0" smtClean="0">
                <a:solidFill>
                  <a:schemeClr val="bg2">
                    <a:lumMod val="50000"/>
                  </a:schemeClr>
                </a:solidFill>
              </a:rPr>
              <a:t>Partner with other professional groups, government associations and other relevant assemblies.</a:t>
            </a:r>
          </a:p>
          <a:p>
            <a:pPr marL="285750" indent="-285750" algn="just">
              <a:spcBef>
                <a:spcPts val="600"/>
              </a:spcBef>
              <a:buFont typeface="Arial" pitchFamily="34" charset="0"/>
              <a:buChar char="•"/>
            </a:pPr>
            <a:endParaRPr lang="en-US" sz="1500" dirty="0">
              <a:solidFill>
                <a:schemeClr val="bg2">
                  <a:lumMod val="50000"/>
                </a:schemeClr>
              </a:solidFill>
            </a:endParaRPr>
          </a:p>
        </p:txBody>
      </p:sp>
    </p:spTree>
    <p:extLst>
      <p:ext uri="{BB962C8B-B14F-4D97-AF65-F5344CB8AC3E}">
        <p14:creationId xmlns:p14="http://schemas.microsoft.com/office/powerpoint/2010/main" val="17186319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 Same Side Corner Rectangle 4"/>
          <p:cNvSpPr/>
          <p:nvPr/>
        </p:nvSpPr>
        <p:spPr>
          <a:xfrm>
            <a:off x="0" y="1243548"/>
            <a:ext cx="7315200" cy="87681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b" anchorCtr="0">
            <a:noAutofit/>
          </a:bodyPr>
          <a:lstStyle/>
          <a:p>
            <a:pPr marL="0" lvl="1" defTabSz="666750">
              <a:lnSpc>
                <a:spcPct val="90000"/>
              </a:lnSpc>
              <a:spcBef>
                <a:spcPct val="0"/>
              </a:spcBef>
              <a:spcAft>
                <a:spcPct val="15000"/>
              </a:spcAft>
            </a:pPr>
            <a:r>
              <a:rPr lang="en-US" sz="3000" kern="1200" dirty="0" smtClean="0">
                <a:solidFill>
                  <a:srgbClr val="002060"/>
                </a:solidFill>
                <a:latin typeface="Impact" pitchFamily="34" charset="0"/>
              </a:rPr>
              <a:t> </a:t>
            </a:r>
            <a:r>
              <a:rPr lang="en-US" sz="3000" i="1" kern="1200" dirty="0" smtClean="0">
                <a:solidFill>
                  <a:schemeClr val="tx2">
                    <a:lumMod val="60000"/>
                    <a:lumOff val="40000"/>
                  </a:schemeClr>
                </a:solidFill>
                <a:latin typeface="Impact" pitchFamily="34" charset="0"/>
              </a:rPr>
              <a:t>Actions that  </a:t>
            </a:r>
            <a:r>
              <a:rPr lang="en-US" sz="3000" dirty="0" smtClean="0">
                <a:solidFill>
                  <a:srgbClr val="002060"/>
                </a:solidFill>
                <a:latin typeface="Impact" pitchFamily="34" charset="0"/>
              </a:rPr>
              <a:t>CONNECT</a:t>
            </a:r>
            <a:endParaRPr lang="en-US" sz="3000" kern="1200" dirty="0">
              <a:solidFill>
                <a:srgbClr val="002060"/>
              </a:solidFill>
              <a:latin typeface="Impact" pitchFamily="34" charset="0"/>
            </a:endParaRPr>
          </a:p>
        </p:txBody>
      </p:sp>
      <p:sp>
        <p:nvSpPr>
          <p:cNvPr id="31" name="TextBox 30"/>
          <p:cNvSpPr txBox="1"/>
          <p:nvPr/>
        </p:nvSpPr>
        <p:spPr>
          <a:xfrm>
            <a:off x="228600" y="2081748"/>
            <a:ext cx="8610600" cy="3785652"/>
          </a:xfrm>
          <a:prstGeom prst="rect">
            <a:avLst/>
          </a:prstGeom>
          <a:noFill/>
        </p:spPr>
        <p:txBody>
          <a:bodyPr wrap="square" rtlCol="0">
            <a:spAutoFit/>
          </a:bodyPr>
          <a:lstStyle/>
          <a:p>
            <a:pPr algn="just"/>
            <a:r>
              <a:rPr lang="en-US" sz="1500" b="1" dirty="0" smtClean="0">
                <a:solidFill>
                  <a:schemeClr val="accent6">
                    <a:lumMod val="75000"/>
                  </a:schemeClr>
                </a:solidFill>
                <a:latin typeface="Arial Black" pitchFamily="34" charset="0"/>
              </a:rPr>
              <a:t>OUR GOAL: </a:t>
            </a:r>
            <a:r>
              <a:rPr lang="en-US" sz="1500" b="1" dirty="0">
                <a:solidFill>
                  <a:schemeClr val="bg2">
                    <a:lumMod val="50000"/>
                  </a:schemeClr>
                </a:solidFill>
                <a:latin typeface="Arial Black" pitchFamily="34" charset="0"/>
              </a:rPr>
              <a:t>JCI Philippines will connect people, the community and global society</a:t>
            </a:r>
            <a:r>
              <a:rPr lang="en-US" sz="1500" b="1" dirty="0" smtClean="0">
                <a:solidFill>
                  <a:schemeClr val="bg2">
                    <a:lumMod val="50000"/>
                  </a:schemeClr>
                </a:solidFill>
                <a:latin typeface="Arial Black" pitchFamily="34" charset="0"/>
              </a:rPr>
              <a:t>.</a:t>
            </a:r>
            <a:endParaRPr lang="en-US" sz="1500" b="1" dirty="0">
              <a:solidFill>
                <a:schemeClr val="bg2">
                  <a:lumMod val="50000"/>
                </a:schemeClr>
              </a:solidFill>
              <a:latin typeface="Arial Black" pitchFamily="34" charset="0"/>
            </a:endParaRPr>
          </a:p>
          <a:p>
            <a:pPr algn="just"/>
            <a:r>
              <a:rPr lang="en-US" sz="1500" b="1" dirty="0" smtClean="0">
                <a:latin typeface="Arial Black" pitchFamily="34" charset="0"/>
              </a:rPr>
              <a:t>	</a:t>
            </a:r>
            <a:endParaRPr lang="en-US" sz="1500" b="1" dirty="0">
              <a:latin typeface="Arial Black" pitchFamily="34" charset="0"/>
            </a:endParaRPr>
          </a:p>
          <a:p>
            <a:pPr algn="just"/>
            <a:r>
              <a:rPr lang="en-US" sz="1500" b="1" dirty="0" smtClean="0">
                <a:solidFill>
                  <a:schemeClr val="accent6">
                    <a:lumMod val="75000"/>
                  </a:schemeClr>
                </a:solidFill>
                <a:latin typeface="Arial Black" pitchFamily="34" charset="0"/>
              </a:rPr>
              <a:t>OUR ACTIONS:</a:t>
            </a:r>
            <a:endParaRPr lang="en-US" sz="1500" dirty="0"/>
          </a:p>
          <a:p>
            <a:pPr marL="285750" indent="-285750" algn="just">
              <a:spcBef>
                <a:spcPts val="300"/>
              </a:spcBef>
              <a:buFont typeface="Arial" pitchFamily="34" charset="0"/>
              <a:buChar char="•"/>
            </a:pPr>
            <a:r>
              <a:rPr lang="en-US" sz="1500" dirty="0">
                <a:solidFill>
                  <a:schemeClr val="bg2">
                    <a:lumMod val="50000"/>
                  </a:schemeClr>
                </a:solidFill>
              </a:rPr>
              <a:t>Share JCI Active Citizen Framework concept to the </a:t>
            </a:r>
            <a:r>
              <a:rPr lang="en-US" sz="1500" dirty="0" smtClean="0">
                <a:solidFill>
                  <a:schemeClr val="bg2">
                    <a:lumMod val="50000"/>
                  </a:schemeClr>
                </a:solidFill>
              </a:rPr>
              <a:t>community. </a:t>
            </a:r>
          </a:p>
          <a:p>
            <a:pPr marL="285750" indent="-285750" algn="just">
              <a:spcBef>
                <a:spcPts val="300"/>
              </a:spcBef>
              <a:buFont typeface="Arial" pitchFamily="34" charset="0"/>
              <a:buChar char="•"/>
            </a:pPr>
            <a:r>
              <a:rPr lang="en-US" sz="1500" dirty="0" smtClean="0">
                <a:solidFill>
                  <a:schemeClr val="bg2">
                    <a:lumMod val="50000"/>
                  </a:schemeClr>
                </a:solidFill>
              </a:rPr>
              <a:t>Conduct My World Campaign (Forum and Survey</a:t>
            </a:r>
            <a:r>
              <a:rPr lang="en-US" sz="1500" smtClean="0">
                <a:solidFill>
                  <a:schemeClr val="bg2">
                    <a:lumMod val="50000"/>
                  </a:schemeClr>
                </a:solidFill>
              </a:rPr>
              <a:t>) locally.</a:t>
            </a:r>
            <a:endParaRPr lang="en-US" sz="1500" dirty="0" smtClean="0">
              <a:solidFill>
                <a:schemeClr val="bg2">
                  <a:lumMod val="50000"/>
                </a:schemeClr>
              </a:solidFill>
            </a:endParaRPr>
          </a:p>
          <a:p>
            <a:pPr marL="285750" indent="-285750" algn="just">
              <a:spcBef>
                <a:spcPts val="300"/>
              </a:spcBef>
              <a:buFont typeface="Arial" pitchFamily="34" charset="0"/>
              <a:buChar char="•"/>
            </a:pPr>
            <a:r>
              <a:rPr lang="en-US" sz="1500" dirty="0" smtClean="0">
                <a:solidFill>
                  <a:schemeClr val="bg2">
                    <a:lumMod val="50000"/>
                  </a:schemeClr>
                </a:solidFill>
              </a:rPr>
              <a:t>Engage members in educating and training the community of several core skills of JCI like Parliamentary Procedure and Project Management.</a:t>
            </a:r>
            <a:endParaRPr lang="en-US" sz="1500" dirty="0">
              <a:solidFill>
                <a:schemeClr val="bg2">
                  <a:lumMod val="50000"/>
                </a:schemeClr>
              </a:solidFill>
            </a:endParaRPr>
          </a:p>
          <a:p>
            <a:pPr marL="285750" indent="-285750" algn="just">
              <a:spcBef>
                <a:spcPts val="300"/>
              </a:spcBef>
              <a:buFont typeface="Arial" pitchFamily="34" charset="0"/>
              <a:buChar char="•"/>
            </a:pPr>
            <a:r>
              <a:rPr lang="en-US" sz="1500" dirty="0" smtClean="0">
                <a:solidFill>
                  <a:schemeClr val="bg2">
                    <a:lumMod val="50000"/>
                  </a:schemeClr>
                </a:solidFill>
              </a:rPr>
              <a:t>Understand our NOM Tagline “I am for Positive Change” and align our LO theme for the 2015</a:t>
            </a:r>
            <a:r>
              <a:rPr lang="en-US" sz="1500" dirty="0">
                <a:solidFill>
                  <a:schemeClr val="bg2">
                    <a:lumMod val="50000"/>
                  </a:schemeClr>
                </a:solidFill>
              </a:rPr>
              <a:t> </a:t>
            </a:r>
            <a:r>
              <a:rPr lang="en-US" sz="1500" dirty="0" smtClean="0">
                <a:solidFill>
                  <a:schemeClr val="bg2">
                    <a:lumMod val="50000"/>
                  </a:schemeClr>
                </a:solidFill>
              </a:rPr>
              <a:t>to drive it locally. </a:t>
            </a:r>
            <a:endParaRPr lang="en-US" sz="1500" dirty="0">
              <a:solidFill>
                <a:schemeClr val="bg2">
                  <a:lumMod val="50000"/>
                </a:schemeClr>
              </a:solidFill>
            </a:endParaRPr>
          </a:p>
          <a:p>
            <a:pPr marL="285750" indent="-285750" algn="just">
              <a:spcBef>
                <a:spcPts val="300"/>
              </a:spcBef>
              <a:buFont typeface="Arial" pitchFamily="34" charset="0"/>
              <a:buChar char="•"/>
            </a:pPr>
            <a:r>
              <a:rPr lang="en-US" sz="1500" dirty="0" smtClean="0">
                <a:solidFill>
                  <a:schemeClr val="bg2">
                    <a:lumMod val="50000"/>
                  </a:schemeClr>
                </a:solidFill>
              </a:rPr>
              <a:t>Encourage </a:t>
            </a:r>
            <a:r>
              <a:rPr lang="en-US" sz="1500" dirty="0">
                <a:solidFill>
                  <a:schemeClr val="bg2">
                    <a:lumMod val="50000"/>
                  </a:schemeClr>
                </a:solidFill>
              </a:rPr>
              <a:t>media and PR </a:t>
            </a:r>
            <a:r>
              <a:rPr lang="en-US" sz="1500" dirty="0" smtClean="0">
                <a:solidFill>
                  <a:schemeClr val="bg2">
                    <a:lumMod val="50000"/>
                  </a:schemeClr>
                </a:solidFill>
              </a:rPr>
              <a:t>exposures</a:t>
            </a:r>
            <a:r>
              <a:rPr lang="en-US" sz="1500" dirty="0">
                <a:solidFill>
                  <a:schemeClr val="bg2">
                    <a:lumMod val="50000"/>
                  </a:schemeClr>
                </a:solidFill>
              </a:rPr>
              <a:t> </a:t>
            </a:r>
            <a:r>
              <a:rPr lang="en-US" sz="1500" dirty="0" smtClean="0">
                <a:solidFill>
                  <a:schemeClr val="bg2">
                    <a:lumMod val="50000"/>
                  </a:schemeClr>
                </a:solidFill>
              </a:rPr>
              <a:t>for all JCI initiatives. Utilize Social Media, ensuring our positive presence in all different online communities available.</a:t>
            </a:r>
            <a:endParaRPr lang="en-US" sz="1500" dirty="0">
              <a:solidFill>
                <a:schemeClr val="bg2">
                  <a:lumMod val="50000"/>
                </a:schemeClr>
              </a:solidFill>
            </a:endParaRPr>
          </a:p>
          <a:p>
            <a:pPr marL="285750" indent="-285750" algn="just">
              <a:spcBef>
                <a:spcPts val="300"/>
              </a:spcBef>
              <a:buFont typeface="Arial" pitchFamily="34" charset="0"/>
              <a:buChar char="•"/>
            </a:pPr>
            <a:r>
              <a:rPr lang="en-US" sz="1500" dirty="0">
                <a:solidFill>
                  <a:schemeClr val="bg2">
                    <a:lumMod val="50000"/>
                  </a:schemeClr>
                </a:solidFill>
              </a:rPr>
              <a:t>Establish an effective communication </a:t>
            </a:r>
            <a:r>
              <a:rPr lang="en-US" sz="1500" dirty="0" smtClean="0">
                <a:solidFill>
                  <a:schemeClr val="bg2">
                    <a:lumMod val="50000"/>
                  </a:schemeClr>
                </a:solidFill>
              </a:rPr>
              <a:t>channels </a:t>
            </a:r>
            <a:r>
              <a:rPr lang="en-US" sz="1500" dirty="0">
                <a:solidFill>
                  <a:schemeClr val="bg2">
                    <a:lumMod val="50000"/>
                  </a:schemeClr>
                </a:solidFill>
              </a:rPr>
              <a:t>to increase exchange of information </a:t>
            </a:r>
            <a:r>
              <a:rPr lang="en-US" sz="1500" dirty="0" smtClean="0">
                <a:solidFill>
                  <a:schemeClr val="bg2">
                    <a:lumMod val="50000"/>
                  </a:schemeClr>
                </a:solidFill>
              </a:rPr>
              <a:t>at all levels of the organization. Engage all secretaries to keep track of circulars and information shared by National, Area or Region.</a:t>
            </a:r>
            <a:endParaRPr lang="en-US" sz="1500" dirty="0">
              <a:solidFill>
                <a:schemeClr val="bg2">
                  <a:lumMod val="50000"/>
                </a:schemeClr>
              </a:solidFill>
            </a:endParaRPr>
          </a:p>
        </p:txBody>
      </p:sp>
    </p:spTree>
    <p:extLst>
      <p:ext uri="{BB962C8B-B14F-4D97-AF65-F5344CB8AC3E}">
        <p14:creationId xmlns:p14="http://schemas.microsoft.com/office/powerpoint/2010/main" val="2716251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961272"/>
            <a:ext cx="8534400" cy="3801041"/>
          </a:xfrm>
          <a:prstGeom prst="rect">
            <a:avLst/>
          </a:prstGeom>
          <a:noFill/>
        </p:spPr>
        <p:txBody>
          <a:bodyPr wrap="square" rtlCol="0">
            <a:spAutoFit/>
          </a:bodyPr>
          <a:lstStyle/>
          <a:p>
            <a:pPr algn="just">
              <a:spcBef>
                <a:spcPts val="600"/>
              </a:spcBef>
            </a:pPr>
            <a:r>
              <a:rPr lang="en-US" sz="1700" dirty="0" smtClean="0">
                <a:solidFill>
                  <a:schemeClr val="bg2">
                    <a:lumMod val="50000"/>
                  </a:schemeClr>
                </a:solidFill>
              </a:rPr>
              <a:t>It’s Year 2018</a:t>
            </a:r>
            <a:r>
              <a:rPr lang="en-US" sz="1700" dirty="0">
                <a:solidFill>
                  <a:schemeClr val="bg2">
                    <a:lumMod val="50000"/>
                  </a:schemeClr>
                </a:solidFill>
              </a:rPr>
              <a:t>. Over the past 5 years, JCI became the organization for active citizens across all sectors. Across all occupations. Across all communities. </a:t>
            </a:r>
            <a:r>
              <a:rPr lang="en-US" sz="1700" dirty="0" smtClean="0">
                <a:solidFill>
                  <a:schemeClr val="bg2">
                    <a:lumMod val="50000"/>
                  </a:schemeClr>
                </a:solidFill>
              </a:rPr>
              <a:t> We</a:t>
            </a:r>
            <a:r>
              <a:rPr lang="en-US" sz="1700" dirty="0">
                <a:solidFill>
                  <a:schemeClr val="bg2">
                    <a:lumMod val="50000"/>
                  </a:schemeClr>
                </a:solidFill>
              </a:rPr>
              <a:t>, the JCI community, changed our mindset. </a:t>
            </a:r>
            <a:r>
              <a:rPr lang="en-US" sz="1700" dirty="0" smtClean="0">
                <a:solidFill>
                  <a:schemeClr val="bg2">
                    <a:lumMod val="50000"/>
                  </a:schemeClr>
                </a:solidFill>
              </a:rPr>
              <a:t> Transformed </a:t>
            </a:r>
            <a:r>
              <a:rPr lang="en-US" sz="1700" dirty="0">
                <a:solidFill>
                  <a:schemeClr val="bg2">
                    <a:lumMod val="50000"/>
                  </a:schemeClr>
                </a:solidFill>
              </a:rPr>
              <a:t>our direction. </a:t>
            </a:r>
            <a:r>
              <a:rPr lang="en-US" sz="1700" dirty="0" smtClean="0">
                <a:solidFill>
                  <a:schemeClr val="bg2">
                    <a:lumMod val="50000"/>
                  </a:schemeClr>
                </a:solidFill>
              </a:rPr>
              <a:t> Shifted </a:t>
            </a:r>
            <a:r>
              <a:rPr lang="en-US" sz="1700" dirty="0">
                <a:solidFill>
                  <a:schemeClr val="bg2">
                    <a:lumMod val="50000"/>
                  </a:schemeClr>
                </a:solidFill>
              </a:rPr>
              <a:t>our attention. </a:t>
            </a:r>
            <a:r>
              <a:rPr lang="en-US" sz="1700" dirty="0" smtClean="0">
                <a:solidFill>
                  <a:schemeClr val="bg2">
                    <a:lumMod val="50000"/>
                  </a:schemeClr>
                </a:solidFill>
              </a:rPr>
              <a:t> Shifted </a:t>
            </a:r>
            <a:r>
              <a:rPr lang="en-US" sz="1700" dirty="0">
                <a:solidFill>
                  <a:schemeClr val="bg2">
                    <a:lumMod val="50000"/>
                  </a:schemeClr>
                </a:solidFill>
              </a:rPr>
              <a:t>from membership. Shifted to impact. </a:t>
            </a:r>
            <a:r>
              <a:rPr lang="en-US" sz="1700" dirty="0" smtClean="0">
                <a:solidFill>
                  <a:schemeClr val="bg2">
                    <a:lumMod val="50000"/>
                  </a:schemeClr>
                </a:solidFill>
              </a:rPr>
              <a:t> Inspired </a:t>
            </a:r>
            <a:r>
              <a:rPr lang="en-US" sz="1700" dirty="0">
                <a:solidFill>
                  <a:schemeClr val="bg2">
                    <a:lumMod val="50000"/>
                  </a:schemeClr>
                </a:solidFill>
              </a:rPr>
              <a:t>new goals. </a:t>
            </a:r>
            <a:r>
              <a:rPr lang="en-US" sz="1700" dirty="0" smtClean="0">
                <a:solidFill>
                  <a:schemeClr val="bg2">
                    <a:lumMod val="50000"/>
                  </a:schemeClr>
                </a:solidFill>
              </a:rPr>
              <a:t> Ignited </a:t>
            </a:r>
            <a:r>
              <a:rPr lang="en-US" sz="1700" dirty="0">
                <a:solidFill>
                  <a:schemeClr val="bg2">
                    <a:lumMod val="50000"/>
                  </a:schemeClr>
                </a:solidFill>
              </a:rPr>
              <a:t>change. </a:t>
            </a:r>
            <a:endParaRPr lang="en-US" sz="1700" dirty="0" smtClean="0">
              <a:solidFill>
                <a:schemeClr val="bg2">
                  <a:lumMod val="50000"/>
                </a:schemeClr>
              </a:solidFill>
            </a:endParaRPr>
          </a:p>
          <a:p>
            <a:pPr algn="just">
              <a:spcBef>
                <a:spcPts val="600"/>
              </a:spcBef>
            </a:pPr>
            <a:r>
              <a:rPr lang="en-US" sz="1700" dirty="0" smtClean="0">
                <a:solidFill>
                  <a:schemeClr val="bg2">
                    <a:lumMod val="50000"/>
                  </a:schemeClr>
                </a:solidFill>
              </a:rPr>
              <a:t>Focused </a:t>
            </a:r>
            <a:r>
              <a:rPr lang="en-US" sz="1700" dirty="0">
                <a:solidFill>
                  <a:schemeClr val="bg2">
                    <a:lumMod val="50000"/>
                  </a:schemeClr>
                </a:solidFill>
              </a:rPr>
              <a:t>on </a:t>
            </a:r>
            <a:r>
              <a:rPr lang="en-US" sz="1700" b="1" dirty="0" smtClean="0">
                <a:solidFill>
                  <a:schemeClr val="bg2">
                    <a:lumMod val="50000"/>
                  </a:schemeClr>
                </a:solidFill>
              </a:rPr>
              <a:t>Impact, Motivation, Investment, Collaboration </a:t>
            </a:r>
            <a:r>
              <a:rPr lang="en-US" sz="1700" dirty="0">
                <a:solidFill>
                  <a:schemeClr val="bg2">
                    <a:lumMod val="50000"/>
                  </a:schemeClr>
                </a:solidFill>
              </a:rPr>
              <a:t>and </a:t>
            </a:r>
            <a:r>
              <a:rPr lang="en-US" sz="1700" dirty="0" smtClean="0">
                <a:solidFill>
                  <a:schemeClr val="bg2">
                    <a:lumMod val="50000"/>
                  </a:schemeClr>
                </a:solidFill>
              </a:rPr>
              <a:t> </a:t>
            </a:r>
            <a:r>
              <a:rPr lang="en-US" sz="1700" b="1" dirty="0" smtClean="0">
                <a:solidFill>
                  <a:schemeClr val="bg2">
                    <a:lumMod val="50000"/>
                  </a:schemeClr>
                </a:solidFill>
              </a:rPr>
              <a:t>Connection </a:t>
            </a:r>
            <a:endParaRPr lang="en-US" sz="1700" dirty="0" smtClean="0">
              <a:solidFill>
                <a:schemeClr val="bg2">
                  <a:lumMod val="50000"/>
                </a:schemeClr>
              </a:solidFill>
            </a:endParaRPr>
          </a:p>
          <a:p>
            <a:pPr algn="just">
              <a:spcBef>
                <a:spcPts val="600"/>
              </a:spcBef>
            </a:pPr>
            <a:r>
              <a:rPr lang="en-US" sz="1700" dirty="0" smtClean="0">
                <a:solidFill>
                  <a:schemeClr val="bg2">
                    <a:lumMod val="50000"/>
                  </a:schemeClr>
                </a:solidFill>
              </a:rPr>
              <a:t>We </a:t>
            </a:r>
            <a:r>
              <a:rPr lang="en-US" sz="1700" dirty="0">
                <a:solidFill>
                  <a:schemeClr val="bg2">
                    <a:lumMod val="50000"/>
                  </a:schemeClr>
                </a:solidFill>
              </a:rPr>
              <a:t>created a better world. </a:t>
            </a:r>
            <a:r>
              <a:rPr lang="en-US" sz="1700" dirty="0" smtClean="0">
                <a:solidFill>
                  <a:schemeClr val="bg2">
                    <a:lumMod val="50000"/>
                  </a:schemeClr>
                </a:solidFill>
              </a:rPr>
              <a:t> A </a:t>
            </a:r>
            <a:r>
              <a:rPr lang="en-US" sz="1700" dirty="0">
                <a:solidFill>
                  <a:schemeClr val="bg2">
                    <a:lumMod val="50000"/>
                  </a:schemeClr>
                </a:solidFill>
              </a:rPr>
              <a:t>world where communities achieve impact. </a:t>
            </a:r>
            <a:r>
              <a:rPr lang="en-US" sz="1700" dirty="0" smtClean="0">
                <a:solidFill>
                  <a:schemeClr val="bg2">
                    <a:lumMod val="50000"/>
                  </a:schemeClr>
                </a:solidFill>
              </a:rPr>
              <a:t> People </a:t>
            </a:r>
            <a:r>
              <a:rPr lang="en-US" sz="1700" dirty="0">
                <a:solidFill>
                  <a:schemeClr val="bg2">
                    <a:lumMod val="50000"/>
                  </a:schemeClr>
                </a:solidFill>
              </a:rPr>
              <a:t>are motivated toward positive change. </a:t>
            </a:r>
            <a:r>
              <a:rPr lang="en-US" sz="1700" dirty="0" smtClean="0">
                <a:solidFill>
                  <a:schemeClr val="bg2">
                    <a:lumMod val="50000"/>
                  </a:schemeClr>
                </a:solidFill>
              </a:rPr>
              <a:t> Long-term </a:t>
            </a:r>
            <a:r>
              <a:rPr lang="en-US" sz="1700" dirty="0">
                <a:solidFill>
                  <a:schemeClr val="bg2">
                    <a:lumMod val="50000"/>
                  </a:schemeClr>
                </a:solidFill>
              </a:rPr>
              <a:t>goals are invested in. </a:t>
            </a:r>
            <a:r>
              <a:rPr lang="en-US" sz="1700" dirty="0" smtClean="0">
                <a:solidFill>
                  <a:schemeClr val="bg2">
                    <a:lumMod val="50000"/>
                  </a:schemeClr>
                </a:solidFill>
              </a:rPr>
              <a:t>Partnerships </a:t>
            </a:r>
            <a:r>
              <a:rPr lang="en-US" sz="1700" dirty="0">
                <a:solidFill>
                  <a:schemeClr val="bg2">
                    <a:lumMod val="50000"/>
                  </a:schemeClr>
                </a:solidFill>
              </a:rPr>
              <a:t>expand mutual impact. </a:t>
            </a:r>
            <a:r>
              <a:rPr lang="en-US" sz="1700" dirty="0" smtClean="0">
                <a:solidFill>
                  <a:schemeClr val="bg2">
                    <a:lumMod val="50000"/>
                  </a:schemeClr>
                </a:solidFill>
              </a:rPr>
              <a:t> People</a:t>
            </a:r>
            <a:r>
              <a:rPr lang="en-US" sz="1700" dirty="0">
                <a:solidFill>
                  <a:schemeClr val="bg2">
                    <a:lumMod val="50000"/>
                  </a:schemeClr>
                </a:solidFill>
              </a:rPr>
              <a:t>, their communities and the global society are connected. </a:t>
            </a:r>
            <a:endParaRPr lang="en-US" sz="1700" dirty="0" smtClean="0">
              <a:solidFill>
                <a:schemeClr val="bg2">
                  <a:lumMod val="50000"/>
                </a:schemeClr>
              </a:solidFill>
            </a:endParaRPr>
          </a:p>
          <a:p>
            <a:pPr algn="just">
              <a:spcBef>
                <a:spcPts val="600"/>
              </a:spcBef>
            </a:pPr>
            <a:r>
              <a:rPr lang="en-US" sz="1700" dirty="0" smtClean="0">
                <a:solidFill>
                  <a:schemeClr val="bg2">
                    <a:lumMod val="50000"/>
                  </a:schemeClr>
                </a:solidFill>
              </a:rPr>
              <a:t>This </a:t>
            </a:r>
            <a:r>
              <a:rPr lang="en-US" sz="1700" dirty="0">
                <a:solidFill>
                  <a:schemeClr val="bg2">
                    <a:lumMod val="50000"/>
                  </a:schemeClr>
                </a:solidFill>
              </a:rPr>
              <a:t>is a good start. </a:t>
            </a:r>
            <a:r>
              <a:rPr lang="en-US" sz="1700" dirty="0" smtClean="0">
                <a:solidFill>
                  <a:schemeClr val="bg2">
                    <a:lumMod val="50000"/>
                  </a:schemeClr>
                </a:solidFill>
              </a:rPr>
              <a:t> A </a:t>
            </a:r>
            <a:r>
              <a:rPr lang="en-US" sz="1700" dirty="0">
                <a:solidFill>
                  <a:schemeClr val="bg2">
                    <a:lumMod val="50000"/>
                  </a:schemeClr>
                </a:solidFill>
              </a:rPr>
              <a:t>solid foundation. </a:t>
            </a:r>
            <a:r>
              <a:rPr lang="en-US" sz="1700" dirty="0" smtClean="0">
                <a:solidFill>
                  <a:schemeClr val="bg2">
                    <a:lumMod val="50000"/>
                  </a:schemeClr>
                </a:solidFill>
              </a:rPr>
              <a:t> We </a:t>
            </a:r>
            <a:r>
              <a:rPr lang="en-US" sz="1700" dirty="0">
                <a:solidFill>
                  <a:schemeClr val="bg2">
                    <a:lumMod val="50000"/>
                  </a:schemeClr>
                </a:solidFill>
              </a:rPr>
              <a:t>made an impact. </a:t>
            </a:r>
            <a:r>
              <a:rPr lang="en-US" sz="1700" dirty="0" smtClean="0">
                <a:solidFill>
                  <a:schemeClr val="bg2">
                    <a:lumMod val="50000"/>
                  </a:schemeClr>
                </a:solidFill>
              </a:rPr>
              <a:t> A </a:t>
            </a:r>
            <a:r>
              <a:rPr lang="en-US" sz="1700" dirty="0">
                <a:solidFill>
                  <a:schemeClr val="bg2">
                    <a:lumMod val="50000"/>
                  </a:schemeClr>
                </a:solidFill>
              </a:rPr>
              <a:t>big impact. </a:t>
            </a:r>
            <a:r>
              <a:rPr lang="en-US" sz="1700" dirty="0" smtClean="0">
                <a:solidFill>
                  <a:schemeClr val="bg2">
                    <a:lumMod val="50000"/>
                  </a:schemeClr>
                </a:solidFill>
              </a:rPr>
              <a:t> There </a:t>
            </a:r>
            <a:r>
              <a:rPr lang="en-US" sz="1700" dirty="0">
                <a:solidFill>
                  <a:schemeClr val="bg2">
                    <a:lumMod val="50000"/>
                  </a:schemeClr>
                </a:solidFill>
              </a:rPr>
              <a:t>is still more to be done. </a:t>
            </a:r>
            <a:r>
              <a:rPr lang="en-US" sz="1700" dirty="0" smtClean="0">
                <a:solidFill>
                  <a:schemeClr val="bg2">
                    <a:lumMod val="50000"/>
                  </a:schemeClr>
                </a:solidFill>
              </a:rPr>
              <a:t> </a:t>
            </a:r>
            <a:endParaRPr lang="en-US" sz="1700" dirty="0">
              <a:solidFill>
                <a:schemeClr val="bg2">
                  <a:lumMod val="50000"/>
                </a:schemeClr>
              </a:solidFill>
            </a:endParaRPr>
          </a:p>
          <a:p>
            <a:pPr algn="just">
              <a:spcBef>
                <a:spcPts val="600"/>
              </a:spcBef>
            </a:pPr>
            <a:r>
              <a:rPr lang="en-US" sz="1700" i="1" dirty="0" smtClean="0">
                <a:solidFill>
                  <a:schemeClr val="bg2">
                    <a:lumMod val="50000"/>
                  </a:schemeClr>
                </a:solidFill>
              </a:rPr>
              <a:t>Looking </a:t>
            </a:r>
            <a:r>
              <a:rPr lang="en-US" sz="1700" i="1" dirty="0">
                <a:solidFill>
                  <a:schemeClr val="bg2">
                    <a:lumMod val="50000"/>
                  </a:schemeClr>
                </a:solidFill>
              </a:rPr>
              <a:t>back, what can you say you’ve done to contribute to a better world in 2018? </a:t>
            </a:r>
            <a:r>
              <a:rPr lang="en-US" sz="1700" b="1" i="1" dirty="0">
                <a:solidFill>
                  <a:schemeClr val="bg2">
                    <a:lumMod val="50000"/>
                  </a:schemeClr>
                </a:solidFill>
              </a:rPr>
              <a:t>How will you continue to create sustainable impact? </a:t>
            </a:r>
            <a:endParaRPr lang="en-US" sz="1700" i="1" dirty="0">
              <a:solidFill>
                <a:schemeClr val="bg2">
                  <a:lumMod val="50000"/>
                </a:schemeClr>
              </a:solidFill>
            </a:endParaRPr>
          </a:p>
        </p:txBody>
      </p:sp>
      <p:sp>
        <p:nvSpPr>
          <p:cNvPr id="6" name="Rectangle 5"/>
          <p:cNvSpPr/>
          <p:nvPr/>
        </p:nvSpPr>
        <p:spPr>
          <a:xfrm>
            <a:off x="203778" y="1518140"/>
            <a:ext cx="1548822" cy="553998"/>
          </a:xfrm>
          <a:prstGeom prst="rect">
            <a:avLst/>
          </a:prstGeom>
        </p:spPr>
        <p:txBody>
          <a:bodyPr wrap="none">
            <a:spAutoFit/>
          </a:bodyPr>
          <a:lstStyle/>
          <a:p>
            <a:pPr algn="just"/>
            <a:r>
              <a:rPr lang="en-US" sz="3000" b="1" dirty="0" smtClean="0">
                <a:solidFill>
                  <a:schemeClr val="bg2">
                    <a:lumMod val="50000"/>
                  </a:schemeClr>
                </a:solidFill>
                <a:latin typeface="Impact" pitchFamily="34" charset="0"/>
              </a:rPr>
              <a:t>It’s 2018.</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420541"/>
            <a:ext cx="8305800" cy="1846659"/>
          </a:xfrm>
          <a:prstGeom prst="rect">
            <a:avLst/>
          </a:prstGeom>
          <a:noFill/>
        </p:spPr>
        <p:txBody>
          <a:bodyPr wrap="square" rtlCol="0">
            <a:spAutoFit/>
          </a:bodyPr>
          <a:lstStyle/>
          <a:p>
            <a:pPr algn="just"/>
            <a:r>
              <a:rPr lang="en-US" sz="3800" dirty="0" smtClean="0">
                <a:solidFill>
                  <a:schemeClr val="bg2">
                    <a:lumMod val="50000"/>
                  </a:schemeClr>
                </a:solidFill>
                <a:latin typeface="Impact" pitchFamily="34" charset="0"/>
              </a:rPr>
              <a:t>THIS MATERIAL IS RECOMMENDED TO BE CONDUCTED AS AN INTRODUCTION TO 2015 AREA, REGION OR LO PLANNING SESSION.</a:t>
            </a:r>
            <a:endParaRPr lang="en-US" sz="3800" dirty="0">
              <a:solidFill>
                <a:schemeClr val="bg2">
                  <a:lumMod val="50000"/>
                </a:schemeClr>
              </a:solidFill>
              <a:latin typeface="Impact" pitchFamily="34" charset="0"/>
            </a:endParaRPr>
          </a:p>
        </p:txBody>
      </p:sp>
    </p:spTree>
    <p:extLst>
      <p:ext uri="{BB962C8B-B14F-4D97-AF65-F5344CB8AC3E}">
        <p14:creationId xmlns:p14="http://schemas.microsoft.com/office/powerpoint/2010/main" val="406802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ingle Corner Rectangle 1"/>
          <p:cNvSpPr/>
          <p:nvPr/>
        </p:nvSpPr>
        <p:spPr>
          <a:xfrm>
            <a:off x="-14068" y="304800"/>
            <a:ext cx="6096000" cy="914400"/>
          </a:xfrm>
          <a:prstGeom prst="round1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4068" y="373559"/>
            <a:ext cx="6324600" cy="769441"/>
          </a:xfrm>
          <a:prstGeom prst="rect">
            <a:avLst/>
          </a:prstGeom>
          <a:noFill/>
        </p:spPr>
        <p:txBody>
          <a:bodyPr wrap="square" rtlCol="0">
            <a:spAutoFit/>
          </a:bodyPr>
          <a:lstStyle/>
          <a:p>
            <a:r>
              <a:rPr lang="en-US" sz="2200" dirty="0" smtClean="0">
                <a:solidFill>
                  <a:schemeClr val="bg1">
                    <a:lumMod val="95000"/>
                  </a:schemeClr>
                </a:solidFill>
                <a:latin typeface="Impact" pitchFamily="34" charset="0"/>
              </a:rPr>
              <a:t>Alignment Process:</a:t>
            </a:r>
          </a:p>
          <a:p>
            <a:r>
              <a:rPr lang="en-US" sz="2200" dirty="0" smtClean="0">
                <a:solidFill>
                  <a:schemeClr val="bg1">
                    <a:lumMod val="95000"/>
                  </a:schemeClr>
                </a:solidFill>
                <a:latin typeface="Impact" pitchFamily="34" charset="0"/>
              </a:rPr>
              <a:t>Introduction to Area, Region &amp; LO Planning Activities </a:t>
            </a:r>
            <a:endParaRPr lang="en-US" sz="2200" dirty="0">
              <a:solidFill>
                <a:schemeClr val="bg1">
                  <a:lumMod val="95000"/>
                </a:schemeClr>
              </a:solidFill>
              <a:latin typeface="Impact" pitchFamily="34" charset="0"/>
            </a:endParaRPr>
          </a:p>
        </p:txBody>
      </p:sp>
      <p:sp>
        <p:nvSpPr>
          <p:cNvPr id="4" name="TextBox 3"/>
          <p:cNvSpPr txBox="1"/>
          <p:nvPr/>
        </p:nvSpPr>
        <p:spPr>
          <a:xfrm>
            <a:off x="914400" y="2057400"/>
            <a:ext cx="6781800" cy="3416320"/>
          </a:xfrm>
          <a:prstGeom prst="rect">
            <a:avLst/>
          </a:prstGeom>
          <a:noFill/>
        </p:spPr>
        <p:txBody>
          <a:bodyPr wrap="square" rtlCol="0">
            <a:spAutoFit/>
          </a:bodyPr>
          <a:lstStyle/>
          <a:p>
            <a:pPr algn="just"/>
            <a:r>
              <a:rPr lang="en-US" sz="2400" dirty="0" smtClean="0">
                <a:solidFill>
                  <a:schemeClr val="bg2">
                    <a:lumMod val="50000"/>
                  </a:schemeClr>
                </a:solidFill>
                <a:latin typeface="Impact" pitchFamily="34" charset="0"/>
              </a:rPr>
              <a:t>The Planning Kit includes the following materials for reference:</a:t>
            </a:r>
          </a:p>
          <a:p>
            <a:pPr marL="514350" indent="-514350" algn="just">
              <a:buFont typeface="+mj-lt"/>
              <a:buAutoNum type="arabicPeriod"/>
            </a:pPr>
            <a:r>
              <a:rPr lang="en-US" sz="2400" dirty="0" smtClean="0">
                <a:solidFill>
                  <a:schemeClr val="bg2">
                    <a:lumMod val="50000"/>
                  </a:schemeClr>
                </a:solidFill>
                <a:latin typeface="Impact" pitchFamily="34" charset="0"/>
              </a:rPr>
              <a:t>2014-2018 JCI Strategic Plan</a:t>
            </a:r>
          </a:p>
          <a:p>
            <a:pPr marL="514350" indent="-514350" algn="just">
              <a:buFont typeface="+mj-lt"/>
              <a:buAutoNum type="arabicPeriod"/>
            </a:pPr>
            <a:r>
              <a:rPr lang="en-US" sz="2400" dirty="0">
                <a:solidFill>
                  <a:schemeClr val="bg2">
                    <a:lumMod val="50000"/>
                  </a:schemeClr>
                </a:solidFill>
                <a:latin typeface="Impact" pitchFamily="34" charset="0"/>
              </a:rPr>
              <a:t>2014 JCI Plan of Action</a:t>
            </a:r>
            <a:endParaRPr lang="en-US" sz="2400" dirty="0" smtClean="0">
              <a:solidFill>
                <a:schemeClr val="bg2">
                  <a:lumMod val="50000"/>
                </a:schemeClr>
              </a:solidFill>
              <a:latin typeface="Impact" pitchFamily="34" charset="0"/>
            </a:endParaRPr>
          </a:p>
          <a:p>
            <a:pPr marL="514350" indent="-514350" algn="just">
              <a:buFont typeface="+mj-lt"/>
              <a:buAutoNum type="arabicPeriod"/>
            </a:pPr>
            <a:r>
              <a:rPr lang="en-US" sz="2400" dirty="0" smtClean="0">
                <a:solidFill>
                  <a:schemeClr val="bg2">
                    <a:lumMod val="50000"/>
                  </a:schemeClr>
                </a:solidFill>
                <a:latin typeface="Impact" pitchFamily="34" charset="0"/>
              </a:rPr>
              <a:t>Active Citizen Framework</a:t>
            </a:r>
          </a:p>
          <a:p>
            <a:pPr marL="514350" indent="-514350" algn="just">
              <a:buFont typeface="+mj-lt"/>
              <a:buAutoNum type="arabicPeriod"/>
            </a:pPr>
            <a:r>
              <a:rPr lang="en-US" sz="2400" dirty="0" smtClean="0">
                <a:solidFill>
                  <a:schemeClr val="bg2">
                    <a:lumMod val="50000"/>
                  </a:schemeClr>
                </a:solidFill>
                <a:latin typeface="Impact" pitchFamily="34" charset="0"/>
              </a:rPr>
              <a:t>Impact Strategy</a:t>
            </a:r>
          </a:p>
          <a:p>
            <a:pPr marL="514350" indent="-514350" algn="just">
              <a:buFont typeface="+mj-lt"/>
              <a:buAutoNum type="arabicPeriod"/>
            </a:pPr>
            <a:r>
              <a:rPr lang="en-US" sz="2400" dirty="0" smtClean="0">
                <a:solidFill>
                  <a:schemeClr val="bg2">
                    <a:lumMod val="50000"/>
                  </a:schemeClr>
                </a:solidFill>
                <a:latin typeface="Impact" pitchFamily="34" charset="0"/>
              </a:rPr>
              <a:t>JCI Local Action Guide: Plan of Action</a:t>
            </a:r>
          </a:p>
          <a:p>
            <a:pPr marL="514350" indent="-514350" algn="just">
              <a:buFont typeface="+mj-lt"/>
              <a:buAutoNum type="arabicPeriod"/>
            </a:pPr>
            <a:r>
              <a:rPr lang="en-US" sz="2400" dirty="0" smtClean="0">
                <a:solidFill>
                  <a:schemeClr val="bg2">
                    <a:lumMod val="50000"/>
                  </a:schemeClr>
                </a:solidFill>
                <a:latin typeface="Impact" pitchFamily="34" charset="0"/>
              </a:rPr>
              <a:t>JCI Local Action Guide: Local Planning Process</a:t>
            </a:r>
          </a:p>
          <a:p>
            <a:pPr marL="514350" indent="-514350" algn="just">
              <a:buFont typeface="+mj-lt"/>
              <a:buAutoNum type="arabicPeriod"/>
            </a:pPr>
            <a:r>
              <a:rPr lang="en-US" sz="2400" dirty="0" smtClean="0">
                <a:solidFill>
                  <a:schemeClr val="bg2">
                    <a:lumMod val="50000"/>
                  </a:schemeClr>
                </a:solidFill>
                <a:latin typeface="Impact" pitchFamily="34" charset="0"/>
              </a:rPr>
              <a:t>2015 Draft NOM Calendar</a:t>
            </a:r>
            <a:endParaRPr lang="en-US" sz="2400" dirty="0">
              <a:solidFill>
                <a:schemeClr val="bg2">
                  <a:lumMod val="50000"/>
                </a:schemeClr>
              </a:solidFill>
              <a:latin typeface="Impact" pitchFamily="34" charset="0"/>
            </a:endParaRPr>
          </a:p>
        </p:txBody>
      </p:sp>
    </p:spTree>
    <p:extLst>
      <p:ext uri="{BB962C8B-B14F-4D97-AF65-F5344CB8AC3E}">
        <p14:creationId xmlns:p14="http://schemas.microsoft.com/office/powerpoint/2010/main" val="3354948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2514600"/>
            <a:ext cx="7467600" cy="3816429"/>
          </a:xfrm>
          <a:prstGeom prst="rect">
            <a:avLst/>
          </a:prstGeom>
          <a:noFill/>
        </p:spPr>
        <p:txBody>
          <a:bodyPr wrap="square" rtlCol="0">
            <a:spAutoFit/>
          </a:bodyPr>
          <a:lstStyle/>
          <a:p>
            <a:pPr algn="just"/>
            <a:r>
              <a:rPr lang="en-US" sz="2200" b="1" dirty="0" smtClean="0">
                <a:solidFill>
                  <a:schemeClr val="bg2">
                    <a:lumMod val="50000"/>
                  </a:schemeClr>
                </a:solidFill>
              </a:rPr>
              <a:t>TO ensure that we achieve alignment of efforts, that what we are doing locally will contribute to our Vision, Mission and Values and will add value to the new thrust of JCI, which is the shift to Impact.</a:t>
            </a:r>
          </a:p>
          <a:p>
            <a:pPr algn="just"/>
            <a:endParaRPr lang="en-US" sz="2200" b="1" dirty="0">
              <a:solidFill>
                <a:schemeClr val="bg2">
                  <a:lumMod val="50000"/>
                </a:schemeClr>
              </a:solidFill>
            </a:endParaRPr>
          </a:p>
          <a:p>
            <a:pPr algn="just"/>
            <a:r>
              <a:rPr lang="en-US" sz="2200" dirty="0">
                <a:solidFill>
                  <a:schemeClr val="bg2">
                    <a:lumMod val="50000"/>
                  </a:schemeClr>
                </a:solidFill>
              </a:rPr>
              <a:t>To achieve </a:t>
            </a:r>
            <a:r>
              <a:rPr lang="en-US" sz="2200" dirty="0" smtClean="0">
                <a:solidFill>
                  <a:schemeClr val="bg2">
                    <a:lumMod val="50000"/>
                  </a:schemeClr>
                </a:solidFill>
              </a:rPr>
              <a:t>such alignment, </a:t>
            </a:r>
            <a:r>
              <a:rPr lang="en-US" sz="2200" dirty="0">
                <a:solidFill>
                  <a:schemeClr val="bg2">
                    <a:lumMod val="50000"/>
                  </a:schemeClr>
                </a:solidFill>
              </a:rPr>
              <a:t>we need to understand the 5 Year Plan of Action of the world organization that is to drive </a:t>
            </a:r>
            <a:r>
              <a:rPr lang="en-US" sz="2200" i="1" dirty="0">
                <a:solidFill>
                  <a:schemeClr val="bg2">
                    <a:lumMod val="50000"/>
                  </a:schemeClr>
                </a:solidFill>
              </a:rPr>
              <a:t>Actions that </a:t>
            </a:r>
            <a:r>
              <a:rPr lang="en-US" sz="2200" dirty="0">
                <a:solidFill>
                  <a:schemeClr val="bg2">
                    <a:lumMod val="50000"/>
                  </a:schemeClr>
                </a:solidFill>
              </a:rPr>
              <a:t>-- Impact, Motivate, Invest, Connect and Collaborate.</a:t>
            </a:r>
            <a:endParaRPr lang="en-US" sz="1000" dirty="0">
              <a:solidFill>
                <a:srgbClr val="002060"/>
              </a:solidFill>
            </a:endParaRPr>
          </a:p>
          <a:p>
            <a:pPr algn="just"/>
            <a:endParaRPr lang="en-US" sz="2200" b="1" dirty="0" smtClean="0">
              <a:solidFill>
                <a:schemeClr val="bg2">
                  <a:lumMod val="50000"/>
                </a:schemeClr>
              </a:solidFill>
            </a:endParaRPr>
          </a:p>
          <a:p>
            <a:pPr algn="just"/>
            <a:endParaRPr lang="en-US" sz="2200" b="1" dirty="0">
              <a:solidFill>
                <a:schemeClr val="bg2">
                  <a:lumMod val="50000"/>
                </a:schemeClr>
              </a:solidFill>
            </a:endParaRPr>
          </a:p>
        </p:txBody>
      </p:sp>
      <p:sp>
        <p:nvSpPr>
          <p:cNvPr id="3" name="TextBox 2"/>
          <p:cNvSpPr txBox="1"/>
          <p:nvPr/>
        </p:nvSpPr>
        <p:spPr>
          <a:xfrm>
            <a:off x="228600" y="1905000"/>
            <a:ext cx="8686800" cy="523220"/>
          </a:xfrm>
          <a:prstGeom prst="rect">
            <a:avLst/>
          </a:prstGeom>
          <a:noFill/>
        </p:spPr>
        <p:txBody>
          <a:bodyPr wrap="square" rtlCol="0">
            <a:spAutoFit/>
          </a:bodyPr>
          <a:lstStyle/>
          <a:p>
            <a:pPr algn="ctr"/>
            <a:r>
              <a:rPr lang="en-US" sz="2800" b="1" i="1" dirty="0" smtClean="0">
                <a:solidFill>
                  <a:srgbClr val="C00000"/>
                </a:solidFill>
              </a:rPr>
              <a:t>What do we want to achieve?</a:t>
            </a:r>
            <a:endParaRPr lang="en-US" sz="2800" b="1" i="1" dirty="0">
              <a:solidFill>
                <a:srgbClr val="C00000"/>
              </a:solidFill>
            </a:endParaRPr>
          </a:p>
        </p:txBody>
      </p:sp>
    </p:spTree>
    <p:extLst>
      <p:ext uri="{BB962C8B-B14F-4D97-AF65-F5344CB8AC3E}">
        <p14:creationId xmlns:p14="http://schemas.microsoft.com/office/powerpoint/2010/main" val="3657057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1988909"/>
            <a:ext cx="8686800" cy="523220"/>
          </a:xfrm>
          <a:prstGeom prst="rect">
            <a:avLst/>
          </a:prstGeom>
          <a:noFill/>
        </p:spPr>
        <p:txBody>
          <a:bodyPr wrap="square" rtlCol="0">
            <a:spAutoFit/>
          </a:bodyPr>
          <a:lstStyle/>
          <a:p>
            <a:pPr algn="ctr"/>
            <a:r>
              <a:rPr lang="en-US" sz="2800" b="1" i="1" dirty="0">
                <a:solidFill>
                  <a:srgbClr val="C00000"/>
                </a:solidFill>
              </a:rPr>
              <a:t>What should </a:t>
            </a:r>
            <a:r>
              <a:rPr lang="en-US" sz="2800" b="1" i="1" dirty="0" smtClean="0">
                <a:solidFill>
                  <a:srgbClr val="C00000"/>
                </a:solidFill>
              </a:rPr>
              <a:t>our local programs </a:t>
            </a:r>
            <a:r>
              <a:rPr lang="en-US" sz="2800" b="1" i="1" dirty="0">
                <a:solidFill>
                  <a:srgbClr val="C00000"/>
                </a:solidFill>
              </a:rPr>
              <a:t>look like?</a:t>
            </a:r>
          </a:p>
        </p:txBody>
      </p:sp>
      <p:sp>
        <p:nvSpPr>
          <p:cNvPr id="4" name="TextBox 3"/>
          <p:cNvSpPr txBox="1"/>
          <p:nvPr/>
        </p:nvSpPr>
        <p:spPr>
          <a:xfrm>
            <a:off x="457200" y="2522309"/>
            <a:ext cx="8229600" cy="2354491"/>
          </a:xfrm>
          <a:prstGeom prst="rect">
            <a:avLst/>
          </a:prstGeom>
          <a:noFill/>
        </p:spPr>
        <p:txBody>
          <a:bodyPr wrap="square" rtlCol="0">
            <a:spAutoFit/>
          </a:bodyPr>
          <a:lstStyle/>
          <a:p>
            <a:pPr algn="just">
              <a:spcBef>
                <a:spcPts val="900"/>
              </a:spcBef>
            </a:pPr>
            <a:r>
              <a:rPr lang="en-US" sz="2200" dirty="0" smtClean="0">
                <a:solidFill>
                  <a:srgbClr val="002060"/>
                </a:solidFill>
              </a:rPr>
              <a:t>• </a:t>
            </a:r>
            <a:r>
              <a:rPr lang="en-US" sz="2200" dirty="0">
                <a:solidFill>
                  <a:srgbClr val="002060"/>
                </a:solidFill>
              </a:rPr>
              <a:t>Use the 5 strategies of </a:t>
            </a:r>
            <a:r>
              <a:rPr lang="en-US" sz="2200" b="1" dirty="0">
                <a:solidFill>
                  <a:srgbClr val="002060"/>
                </a:solidFill>
              </a:rPr>
              <a:t>Impact, </a:t>
            </a:r>
            <a:r>
              <a:rPr lang="en-US" sz="2200" b="1" dirty="0" smtClean="0">
                <a:solidFill>
                  <a:srgbClr val="002060"/>
                </a:solidFill>
              </a:rPr>
              <a:t>Motivate, Invest</a:t>
            </a:r>
            <a:r>
              <a:rPr lang="en-US" sz="2200" b="1" dirty="0">
                <a:solidFill>
                  <a:srgbClr val="002060"/>
                </a:solidFill>
              </a:rPr>
              <a:t>, Connect, </a:t>
            </a:r>
            <a:r>
              <a:rPr lang="en-US" sz="2200" dirty="0">
                <a:solidFill>
                  <a:srgbClr val="002060"/>
                </a:solidFill>
              </a:rPr>
              <a:t>and</a:t>
            </a:r>
            <a:r>
              <a:rPr lang="en-US" sz="2200" b="1" dirty="0">
                <a:solidFill>
                  <a:srgbClr val="002060"/>
                </a:solidFill>
              </a:rPr>
              <a:t> </a:t>
            </a:r>
            <a:r>
              <a:rPr lang="en-US" sz="2200" b="1" dirty="0" smtClean="0">
                <a:solidFill>
                  <a:srgbClr val="002060"/>
                </a:solidFill>
              </a:rPr>
              <a:t>Collaborate</a:t>
            </a:r>
            <a:endParaRPr lang="en-US" sz="2200" b="1" dirty="0">
              <a:solidFill>
                <a:srgbClr val="002060"/>
              </a:solidFill>
            </a:endParaRPr>
          </a:p>
          <a:p>
            <a:pPr algn="just">
              <a:spcBef>
                <a:spcPts val="900"/>
              </a:spcBef>
            </a:pPr>
            <a:r>
              <a:rPr lang="en-US" sz="2200" dirty="0">
                <a:solidFill>
                  <a:srgbClr val="002060"/>
                </a:solidFill>
              </a:rPr>
              <a:t>• Your projects must be aligned with the </a:t>
            </a:r>
            <a:r>
              <a:rPr lang="en-US" sz="2200" dirty="0" smtClean="0">
                <a:solidFill>
                  <a:srgbClr val="002060"/>
                </a:solidFill>
              </a:rPr>
              <a:t>thrust of </a:t>
            </a:r>
            <a:r>
              <a:rPr lang="en-US" sz="2200" dirty="0">
                <a:solidFill>
                  <a:srgbClr val="002060"/>
                </a:solidFill>
              </a:rPr>
              <a:t>JCI World and JCI Philippines</a:t>
            </a:r>
            <a:r>
              <a:rPr lang="en-US" sz="2200" dirty="0" smtClean="0">
                <a:solidFill>
                  <a:srgbClr val="002060"/>
                </a:solidFill>
              </a:rPr>
              <a:t>.</a:t>
            </a:r>
            <a:endParaRPr lang="en-US" sz="2200" dirty="0">
              <a:solidFill>
                <a:srgbClr val="002060"/>
              </a:solidFill>
            </a:endParaRPr>
          </a:p>
          <a:p>
            <a:pPr algn="just">
              <a:spcBef>
                <a:spcPts val="900"/>
              </a:spcBef>
            </a:pPr>
            <a:r>
              <a:rPr lang="en-US" sz="2200" dirty="0">
                <a:solidFill>
                  <a:srgbClr val="002060"/>
                </a:solidFill>
              </a:rPr>
              <a:t>• Your Plan of Action as a chapter must </a:t>
            </a:r>
            <a:r>
              <a:rPr lang="en-US" sz="2200" dirty="0" smtClean="0">
                <a:solidFill>
                  <a:srgbClr val="002060"/>
                </a:solidFill>
              </a:rPr>
              <a:t>be based </a:t>
            </a:r>
            <a:r>
              <a:rPr lang="en-US" sz="2200" dirty="0">
                <a:solidFill>
                  <a:srgbClr val="002060"/>
                </a:solidFill>
              </a:rPr>
              <a:t>on the Plan of Action of JCI World.</a:t>
            </a:r>
          </a:p>
        </p:txBody>
      </p:sp>
    </p:spTree>
    <p:extLst>
      <p:ext uri="{BB962C8B-B14F-4D97-AF65-F5344CB8AC3E}">
        <p14:creationId xmlns:p14="http://schemas.microsoft.com/office/powerpoint/2010/main" val="2104522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28600" y="2362200"/>
            <a:ext cx="8610600" cy="3385542"/>
          </a:xfrm>
          <a:prstGeom prst="rect">
            <a:avLst/>
          </a:prstGeom>
          <a:noFill/>
        </p:spPr>
        <p:txBody>
          <a:bodyPr wrap="square" rtlCol="0">
            <a:spAutoFit/>
          </a:bodyPr>
          <a:lstStyle/>
          <a:p>
            <a:pPr algn="just"/>
            <a:r>
              <a:rPr lang="en-US" b="1" dirty="0" smtClean="0">
                <a:solidFill>
                  <a:schemeClr val="bg2">
                    <a:lumMod val="50000"/>
                  </a:schemeClr>
                </a:solidFill>
                <a:latin typeface="Segoe Print" panose="02000600000000000000" pitchFamily="2" charset="0"/>
              </a:rPr>
              <a:t>How can we create an </a:t>
            </a:r>
            <a:r>
              <a:rPr lang="en-US" b="1" dirty="0" smtClean="0">
                <a:solidFill>
                  <a:srgbClr val="F37121"/>
                </a:solidFill>
                <a:effectLst>
                  <a:outerShdw blurRad="38100" dist="38100" dir="2700000" algn="tl">
                    <a:srgbClr val="000000">
                      <a:alpha val="43137"/>
                    </a:srgbClr>
                  </a:outerShdw>
                </a:effectLst>
                <a:latin typeface="Century Gothic" panose="020B0502020202020204" pitchFamily="34" charset="0"/>
              </a:rPr>
              <a:t>impactful</a:t>
            </a:r>
            <a:r>
              <a:rPr lang="en-US" b="1" dirty="0" smtClean="0">
                <a:solidFill>
                  <a:srgbClr val="F37121"/>
                </a:solidFill>
                <a:latin typeface="Segoe Print" panose="02000600000000000000" pitchFamily="2" charset="0"/>
              </a:rPr>
              <a:t> </a:t>
            </a:r>
            <a:r>
              <a:rPr lang="en-US" b="1" dirty="0" smtClean="0">
                <a:solidFill>
                  <a:schemeClr val="bg2">
                    <a:lumMod val="50000"/>
                  </a:schemeClr>
                </a:solidFill>
                <a:latin typeface="Segoe Print" panose="02000600000000000000" pitchFamily="2" charset="0"/>
              </a:rPr>
              <a:t>year? </a:t>
            </a:r>
          </a:p>
          <a:p>
            <a:pPr algn="just"/>
            <a:r>
              <a:rPr lang="en-US" dirty="0" smtClean="0">
                <a:solidFill>
                  <a:schemeClr val="bg2">
                    <a:lumMod val="50000"/>
                  </a:schemeClr>
                </a:solidFill>
              </a:rPr>
              <a:t>Our programs should </a:t>
            </a:r>
            <a:r>
              <a:rPr lang="en-US" b="1" dirty="0" smtClean="0">
                <a:solidFill>
                  <a:schemeClr val="bg2">
                    <a:lumMod val="50000"/>
                  </a:schemeClr>
                </a:solidFill>
              </a:rPr>
              <a:t>empower JCI members </a:t>
            </a:r>
            <a:r>
              <a:rPr lang="en-US" dirty="0" smtClean="0">
                <a:solidFill>
                  <a:schemeClr val="bg2">
                    <a:lumMod val="50000"/>
                  </a:schemeClr>
                </a:solidFill>
              </a:rPr>
              <a:t>towards making </a:t>
            </a:r>
            <a:r>
              <a:rPr lang="en-US" b="1" dirty="0" smtClean="0">
                <a:solidFill>
                  <a:schemeClr val="bg2">
                    <a:lumMod val="50000"/>
                  </a:schemeClr>
                </a:solidFill>
              </a:rPr>
              <a:t>JCI Philippines as solutions provider</a:t>
            </a:r>
            <a:r>
              <a:rPr lang="en-US" dirty="0" smtClean="0">
                <a:solidFill>
                  <a:schemeClr val="bg2">
                    <a:lumMod val="50000"/>
                  </a:schemeClr>
                </a:solidFill>
              </a:rPr>
              <a:t>, with our Creed and Active Citizen Framework as our guide.</a:t>
            </a:r>
            <a:endParaRPr lang="en-US" dirty="0" smtClean="0">
              <a:solidFill>
                <a:schemeClr val="bg2">
                  <a:lumMod val="50000"/>
                </a:schemeClr>
              </a:solidFill>
              <a:latin typeface="Segoe Print" panose="02000600000000000000" pitchFamily="2" charset="0"/>
            </a:endParaRPr>
          </a:p>
          <a:p>
            <a:pPr algn="just"/>
            <a:endParaRPr lang="en-US" sz="800" dirty="0" smtClean="0">
              <a:solidFill>
                <a:schemeClr val="bg2">
                  <a:lumMod val="50000"/>
                </a:schemeClr>
              </a:solidFill>
              <a:latin typeface="Segoe Print" panose="02000600000000000000" pitchFamily="2" charset="0"/>
            </a:endParaRPr>
          </a:p>
          <a:p>
            <a:pPr algn="just"/>
            <a:r>
              <a:rPr lang="en-US" b="1" dirty="0" smtClean="0">
                <a:solidFill>
                  <a:schemeClr val="bg2">
                    <a:lumMod val="50000"/>
                  </a:schemeClr>
                </a:solidFill>
                <a:latin typeface="Segoe Print" panose="02000600000000000000" pitchFamily="2" charset="0"/>
              </a:rPr>
              <a:t>How can we be </a:t>
            </a:r>
            <a:r>
              <a:rPr lang="en-US" b="1" dirty="0" smtClean="0">
                <a:solidFill>
                  <a:srgbClr val="F37121"/>
                </a:solidFill>
                <a:effectLst>
                  <a:outerShdw blurRad="38100" dist="38100" dir="2700000" algn="tl">
                    <a:srgbClr val="000000">
                      <a:alpha val="43137"/>
                    </a:srgbClr>
                  </a:outerShdw>
                </a:effectLst>
                <a:latin typeface="Century Gothic" panose="020B0502020202020204" pitchFamily="34" charset="0"/>
              </a:rPr>
              <a:t>relevant</a:t>
            </a:r>
            <a:r>
              <a:rPr lang="en-US" b="1" dirty="0" smtClean="0">
                <a:solidFill>
                  <a:srgbClr val="F37121"/>
                </a:solidFill>
                <a:effectLst/>
                <a:latin typeface="Segoe Print" panose="02000600000000000000" pitchFamily="2" charset="0"/>
              </a:rPr>
              <a:t> </a:t>
            </a:r>
            <a:r>
              <a:rPr lang="en-US" b="1" dirty="0" smtClean="0">
                <a:solidFill>
                  <a:schemeClr val="bg2">
                    <a:lumMod val="50000"/>
                  </a:schemeClr>
                </a:solidFill>
                <a:latin typeface="Segoe Print" panose="02000600000000000000" pitchFamily="2" charset="0"/>
              </a:rPr>
              <a:t>to the community?</a:t>
            </a:r>
          </a:p>
          <a:p>
            <a:pPr algn="just"/>
            <a:r>
              <a:rPr lang="en-US" dirty="0" smtClean="0">
                <a:solidFill>
                  <a:schemeClr val="bg2">
                    <a:lumMod val="50000"/>
                  </a:schemeClr>
                </a:solidFill>
              </a:rPr>
              <a:t>Our programs </a:t>
            </a:r>
            <a:r>
              <a:rPr lang="en-US" dirty="0">
                <a:solidFill>
                  <a:schemeClr val="bg2">
                    <a:lumMod val="50000"/>
                  </a:schemeClr>
                </a:solidFill>
              </a:rPr>
              <a:t>should drive a </a:t>
            </a:r>
            <a:r>
              <a:rPr lang="en-US" b="1" dirty="0">
                <a:solidFill>
                  <a:schemeClr val="bg2">
                    <a:lumMod val="50000"/>
                  </a:schemeClr>
                </a:solidFill>
              </a:rPr>
              <a:t>change in our mindset </a:t>
            </a:r>
            <a:r>
              <a:rPr lang="en-US" dirty="0">
                <a:solidFill>
                  <a:schemeClr val="bg2">
                    <a:lumMod val="50000"/>
                  </a:schemeClr>
                </a:solidFill>
              </a:rPr>
              <a:t>towards </a:t>
            </a:r>
            <a:r>
              <a:rPr lang="en-US" dirty="0" smtClean="0">
                <a:solidFill>
                  <a:schemeClr val="bg2">
                    <a:lumMod val="50000"/>
                  </a:schemeClr>
                </a:solidFill>
              </a:rPr>
              <a:t>implementing </a:t>
            </a:r>
            <a:r>
              <a:rPr lang="en-US" b="1" dirty="0" smtClean="0">
                <a:solidFill>
                  <a:schemeClr val="bg2">
                    <a:lumMod val="50000"/>
                  </a:schemeClr>
                </a:solidFill>
              </a:rPr>
              <a:t>sustainable and measurable </a:t>
            </a:r>
            <a:r>
              <a:rPr lang="en-US" b="1" dirty="0" smtClean="0">
                <a:solidFill>
                  <a:schemeClr val="bg2">
                    <a:lumMod val="50000"/>
                  </a:schemeClr>
                </a:solidFill>
              </a:rPr>
              <a:t>programs </a:t>
            </a:r>
            <a:r>
              <a:rPr lang="en-US" b="1" dirty="0" smtClean="0">
                <a:solidFill>
                  <a:schemeClr val="bg2">
                    <a:lumMod val="50000"/>
                  </a:schemeClr>
                </a:solidFill>
              </a:rPr>
              <a:t>that address community problems or needs.</a:t>
            </a:r>
            <a:endParaRPr lang="en-US" dirty="0" smtClean="0">
              <a:solidFill>
                <a:schemeClr val="bg2">
                  <a:lumMod val="50000"/>
                </a:schemeClr>
              </a:solidFill>
              <a:latin typeface="Segoe Print" panose="02000600000000000000" pitchFamily="2" charset="0"/>
            </a:endParaRPr>
          </a:p>
          <a:p>
            <a:pPr algn="just"/>
            <a:endParaRPr lang="en-US" sz="800" dirty="0">
              <a:solidFill>
                <a:schemeClr val="bg2">
                  <a:lumMod val="50000"/>
                </a:schemeClr>
              </a:solidFill>
              <a:latin typeface="Segoe Print" panose="02000600000000000000" pitchFamily="2" charset="0"/>
            </a:endParaRPr>
          </a:p>
          <a:p>
            <a:pPr algn="just"/>
            <a:r>
              <a:rPr lang="en-US" b="1" dirty="0" smtClean="0">
                <a:solidFill>
                  <a:schemeClr val="bg2">
                    <a:lumMod val="50000"/>
                  </a:schemeClr>
                </a:solidFill>
                <a:latin typeface="Segoe Print" panose="02000600000000000000" pitchFamily="2" charset="0"/>
              </a:rPr>
              <a:t>How can we</a:t>
            </a:r>
            <a:r>
              <a:rPr lang="en-US" b="1" dirty="0" smtClean="0">
                <a:solidFill>
                  <a:schemeClr val="bg2">
                    <a:lumMod val="50000"/>
                  </a:schemeClr>
                </a:solidFill>
                <a:effectLst>
                  <a:outerShdw blurRad="38100" dist="38100" dir="2700000" algn="tl">
                    <a:srgbClr val="000000">
                      <a:alpha val="43137"/>
                    </a:srgbClr>
                  </a:outerShdw>
                </a:effectLst>
                <a:latin typeface="Century Gothic" panose="020B0502020202020204" pitchFamily="34" charset="0"/>
              </a:rPr>
              <a:t> </a:t>
            </a:r>
            <a:r>
              <a:rPr lang="en-US" b="1" dirty="0" smtClean="0">
                <a:solidFill>
                  <a:srgbClr val="F37121"/>
                </a:solidFill>
                <a:effectLst>
                  <a:outerShdw blurRad="38100" dist="38100" dir="2700000" algn="tl">
                    <a:srgbClr val="000000">
                      <a:alpha val="43137"/>
                    </a:srgbClr>
                  </a:outerShdw>
                </a:effectLst>
                <a:latin typeface="Century Gothic" panose="020B0502020202020204" pitchFamily="34" charset="0"/>
              </a:rPr>
              <a:t>concretely create positive change</a:t>
            </a:r>
            <a:r>
              <a:rPr lang="en-US" b="1" dirty="0" smtClean="0">
                <a:solidFill>
                  <a:schemeClr val="bg2">
                    <a:lumMod val="50000"/>
                  </a:schemeClr>
                </a:solidFill>
                <a:latin typeface="Segoe Print" panose="02000600000000000000" pitchFamily="2" charset="0"/>
              </a:rPr>
              <a:t>?</a:t>
            </a:r>
          </a:p>
          <a:p>
            <a:pPr algn="just"/>
            <a:r>
              <a:rPr lang="en-US" dirty="0" smtClean="0">
                <a:solidFill>
                  <a:schemeClr val="bg2">
                    <a:lumMod val="50000"/>
                  </a:schemeClr>
                </a:solidFill>
              </a:rPr>
              <a:t>Our programs </a:t>
            </a:r>
            <a:r>
              <a:rPr lang="en-US" dirty="0">
                <a:solidFill>
                  <a:schemeClr val="bg2">
                    <a:lumMod val="50000"/>
                  </a:schemeClr>
                </a:solidFill>
              </a:rPr>
              <a:t>should be able to </a:t>
            </a:r>
            <a:r>
              <a:rPr lang="en-US" b="1" dirty="0" smtClean="0">
                <a:solidFill>
                  <a:schemeClr val="bg2">
                    <a:lumMod val="50000"/>
                  </a:schemeClr>
                </a:solidFill>
              </a:rPr>
              <a:t>concretely drive positive change</a:t>
            </a:r>
            <a:r>
              <a:rPr lang="en-US" dirty="0" smtClean="0">
                <a:solidFill>
                  <a:schemeClr val="bg2">
                    <a:lumMod val="50000"/>
                  </a:schemeClr>
                </a:solidFill>
              </a:rPr>
              <a:t>, improving the way we do things in order to improve the lives of all stakeholders, JCI Members included.</a:t>
            </a:r>
            <a:endParaRPr lang="en-US" dirty="0" smtClean="0">
              <a:solidFill>
                <a:schemeClr val="bg2">
                  <a:lumMod val="50000"/>
                </a:schemeClr>
              </a:solidFill>
              <a:latin typeface="Segoe Print" panose="02000600000000000000" pitchFamily="2" charset="0"/>
            </a:endParaRPr>
          </a:p>
        </p:txBody>
      </p:sp>
      <p:sp>
        <p:nvSpPr>
          <p:cNvPr id="3" name="Round Same Side Corner Rectangle 4"/>
          <p:cNvSpPr/>
          <p:nvPr/>
        </p:nvSpPr>
        <p:spPr>
          <a:xfrm>
            <a:off x="0" y="1676400"/>
            <a:ext cx="9144000" cy="6096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b" anchorCtr="0">
            <a:noAutofit/>
          </a:bodyPr>
          <a:lstStyle/>
          <a:p>
            <a:pPr marL="0" lvl="1" algn="ctr" defTabSz="666750">
              <a:lnSpc>
                <a:spcPct val="90000"/>
              </a:lnSpc>
              <a:spcBef>
                <a:spcPct val="0"/>
              </a:spcBef>
              <a:spcAft>
                <a:spcPct val="15000"/>
              </a:spcAft>
            </a:pPr>
            <a:r>
              <a:rPr lang="en-US" sz="2300" b="1" i="1" dirty="0" smtClean="0">
                <a:solidFill>
                  <a:srgbClr val="C00000"/>
                </a:solidFill>
              </a:rPr>
              <a:t>How should we define</a:t>
            </a:r>
            <a:r>
              <a:rPr lang="en-US" sz="2300" b="1" i="1" kern="1200" dirty="0" smtClean="0">
                <a:solidFill>
                  <a:srgbClr val="C00000"/>
                </a:solidFill>
              </a:rPr>
              <a:t> our 2015 JCI Programs and Initiatives?</a:t>
            </a:r>
            <a:endParaRPr lang="en-US" sz="2300" i="1" kern="1200" dirty="0">
              <a:solidFill>
                <a:srgbClr val="C00000"/>
              </a:solidFill>
            </a:endParaRPr>
          </a:p>
        </p:txBody>
      </p:sp>
    </p:spTree>
    <p:extLst>
      <p:ext uri="{BB962C8B-B14F-4D97-AF65-F5344CB8AC3E}">
        <p14:creationId xmlns:p14="http://schemas.microsoft.com/office/powerpoint/2010/main" val="2680830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2057400" y="2362200"/>
            <a:ext cx="5029199" cy="518422"/>
            <a:chOff x="3546955" y="0"/>
            <a:chExt cx="1745288" cy="816557"/>
          </a:xfrm>
          <a:scene3d>
            <a:camera prst="orthographicFront">
              <a:rot lat="0" lon="0" rev="0"/>
            </a:camera>
            <a:lightRig rig="contrasting" dir="t">
              <a:rot lat="0" lon="0" rev="1200000"/>
            </a:lightRig>
          </a:scene3d>
        </p:grpSpPr>
        <p:sp>
          <p:nvSpPr>
            <p:cNvPr id="31" name="Rounded Rectangle 30"/>
            <p:cNvSpPr/>
            <p:nvPr/>
          </p:nvSpPr>
          <p:spPr>
            <a:xfrm>
              <a:off x="3546955" y="0"/>
              <a:ext cx="1745288" cy="816557"/>
            </a:xfrm>
            <a:prstGeom prst="roundRect">
              <a:avLst>
                <a:gd name="adj" fmla="val 10000"/>
              </a:avLst>
            </a:prstGeom>
            <a:solidFill>
              <a:schemeClr val="bg2"/>
            </a:solidFill>
            <a:sp3d contourW="19050" prstMaterial="metal">
              <a:bevelT w="88900" h="203200"/>
              <a:bevelB w="165100" h="254000"/>
            </a:sp3d>
          </p:spPr>
          <p:style>
            <a:lnRef idx="0">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sp>
        <p:sp>
          <p:nvSpPr>
            <p:cNvPr id="32" name="Rounded Rectangle 4"/>
            <p:cNvSpPr/>
            <p:nvPr/>
          </p:nvSpPr>
          <p:spPr>
            <a:xfrm>
              <a:off x="3570871" y="71236"/>
              <a:ext cx="1697456" cy="72140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dirty="0" smtClean="0"/>
                <a:t>I am for Positive Change</a:t>
              </a:r>
              <a:endParaRPr lang="en-US" sz="2000" b="1" kern="1200" dirty="0" smtClean="0"/>
            </a:p>
          </p:txBody>
        </p:sp>
      </p:grpSp>
      <p:sp>
        <p:nvSpPr>
          <p:cNvPr id="33" name="Straight Connector 5"/>
          <p:cNvSpPr/>
          <p:nvPr/>
        </p:nvSpPr>
        <p:spPr>
          <a:xfrm>
            <a:off x="1013298" y="2884693"/>
            <a:ext cx="3542936" cy="117174"/>
          </a:xfrm>
          <a:custGeom>
            <a:avLst/>
            <a:gdLst/>
            <a:ahLst/>
            <a:cxnLst/>
            <a:rect l="0" t="0" r="0" b="0"/>
            <a:pathLst>
              <a:path>
                <a:moveTo>
                  <a:pt x="3542936" y="0"/>
                </a:moveTo>
                <a:lnTo>
                  <a:pt x="3542936" y="77042"/>
                </a:lnTo>
                <a:lnTo>
                  <a:pt x="0" y="77042"/>
                </a:lnTo>
                <a:lnTo>
                  <a:pt x="0" y="154084"/>
                </a:lnTo>
              </a:path>
            </a:pathLst>
          </a:custGeom>
          <a:noFill/>
          <a:scene3d>
            <a:camera prst="orthographicFront">
              <a:rot lat="0" lon="0" rev="0"/>
            </a:camera>
            <a:lightRig rig="contrasting" dir="t">
              <a:rot lat="0" lon="0" rev="1200000"/>
            </a:lightRig>
          </a:scene3d>
          <a:sp3d z="-110000"/>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grpSp>
        <p:nvGrpSpPr>
          <p:cNvPr id="34" name="Group 33"/>
          <p:cNvGrpSpPr/>
          <p:nvPr/>
        </p:nvGrpSpPr>
        <p:grpSpPr>
          <a:xfrm>
            <a:off x="140654" y="3199402"/>
            <a:ext cx="1745288" cy="535320"/>
            <a:chOff x="4019" y="970642"/>
            <a:chExt cx="1745288" cy="703951"/>
          </a:xfrm>
          <a:scene3d>
            <a:camera prst="orthographicFront">
              <a:rot lat="0" lon="0" rev="0"/>
            </a:camera>
            <a:lightRig rig="contrasting" dir="t">
              <a:rot lat="0" lon="0" rev="1200000"/>
            </a:lightRig>
          </a:scene3d>
        </p:grpSpPr>
        <p:sp>
          <p:nvSpPr>
            <p:cNvPr id="35" name="Rounded Rectangle 34"/>
            <p:cNvSpPr/>
            <p:nvPr/>
          </p:nvSpPr>
          <p:spPr>
            <a:xfrm>
              <a:off x="4019" y="970642"/>
              <a:ext cx="1745288" cy="703951"/>
            </a:xfrm>
            <a:prstGeom prst="roundRect">
              <a:avLst>
                <a:gd name="adj" fmla="val 10000"/>
              </a:avLst>
            </a:prstGeom>
            <a:sp3d contourW="19050" prstMaterial="metal">
              <a:bevelT w="88900" h="203200"/>
              <a:bevelB w="165100" h="254000"/>
            </a:sp3d>
          </p:spPr>
          <p:style>
            <a:lnRef idx="0">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36" name="Rounded Rectangle 7"/>
            <p:cNvSpPr/>
            <p:nvPr/>
          </p:nvSpPr>
          <p:spPr>
            <a:xfrm>
              <a:off x="24637" y="991260"/>
              <a:ext cx="1704052" cy="66271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600" b="1" kern="1200" dirty="0" smtClean="0"/>
                <a:t>IMPACT</a:t>
              </a:r>
              <a:endParaRPr lang="en-US" sz="1600" b="1" kern="1200" dirty="0"/>
            </a:p>
          </p:txBody>
        </p:sp>
      </p:grpSp>
      <p:sp>
        <p:nvSpPr>
          <p:cNvPr id="37" name="Straight Connector 8"/>
          <p:cNvSpPr/>
          <p:nvPr/>
        </p:nvSpPr>
        <p:spPr>
          <a:xfrm>
            <a:off x="2784766" y="2884693"/>
            <a:ext cx="1771468" cy="117174"/>
          </a:xfrm>
          <a:custGeom>
            <a:avLst/>
            <a:gdLst/>
            <a:ahLst/>
            <a:cxnLst/>
            <a:rect l="0" t="0" r="0" b="0"/>
            <a:pathLst>
              <a:path>
                <a:moveTo>
                  <a:pt x="1771468" y="0"/>
                </a:moveTo>
                <a:lnTo>
                  <a:pt x="1771468" y="77042"/>
                </a:lnTo>
                <a:lnTo>
                  <a:pt x="0" y="77042"/>
                </a:lnTo>
                <a:lnTo>
                  <a:pt x="0" y="154084"/>
                </a:lnTo>
              </a:path>
            </a:pathLst>
          </a:custGeom>
          <a:noFill/>
          <a:scene3d>
            <a:camera prst="orthographicFront">
              <a:rot lat="0" lon="0" rev="0"/>
            </a:camera>
            <a:lightRig rig="contrasting" dir="t">
              <a:rot lat="0" lon="0" rev="1200000"/>
            </a:lightRig>
          </a:scene3d>
          <a:sp3d z="-110000"/>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grpSp>
        <p:nvGrpSpPr>
          <p:cNvPr id="38" name="Group 37"/>
          <p:cNvGrpSpPr/>
          <p:nvPr/>
        </p:nvGrpSpPr>
        <p:grpSpPr>
          <a:xfrm>
            <a:off x="1912122" y="3199402"/>
            <a:ext cx="1745288" cy="535320"/>
            <a:chOff x="1775487" y="970642"/>
            <a:chExt cx="1745288" cy="703951"/>
          </a:xfrm>
          <a:scene3d>
            <a:camera prst="orthographicFront">
              <a:rot lat="0" lon="0" rev="0"/>
            </a:camera>
            <a:lightRig rig="contrasting" dir="t">
              <a:rot lat="0" lon="0" rev="1200000"/>
            </a:lightRig>
          </a:scene3d>
        </p:grpSpPr>
        <p:sp>
          <p:nvSpPr>
            <p:cNvPr id="39" name="Rounded Rectangle 38"/>
            <p:cNvSpPr/>
            <p:nvPr/>
          </p:nvSpPr>
          <p:spPr>
            <a:xfrm>
              <a:off x="1775487" y="970642"/>
              <a:ext cx="1745288" cy="703951"/>
            </a:xfrm>
            <a:prstGeom prst="roundRect">
              <a:avLst>
                <a:gd name="adj" fmla="val 10000"/>
              </a:avLst>
            </a:prstGeom>
            <a:sp3d contourW="19050" prstMaterial="metal">
              <a:bevelT w="88900" h="203200"/>
              <a:bevelB w="165100" h="254000"/>
            </a:sp3d>
          </p:spPr>
          <p:style>
            <a:lnRef idx="0">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40" name="Rounded Rectangle 10"/>
            <p:cNvSpPr/>
            <p:nvPr/>
          </p:nvSpPr>
          <p:spPr>
            <a:xfrm>
              <a:off x="1796105" y="991260"/>
              <a:ext cx="1704052" cy="66271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600" b="1" kern="1200" dirty="0" smtClean="0"/>
                <a:t>MOTIVATE</a:t>
              </a:r>
              <a:endParaRPr lang="en-US" sz="1600" b="1" kern="1200" dirty="0"/>
            </a:p>
          </p:txBody>
        </p:sp>
      </p:grpSp>
      <p:sp>
        <p:nvSpPr>
          <p:cNvPr id="41" name="Straight Connector 11"/>
          <p:cNvSpPr/>
          <p:nvPr/>
        </p:nvSpPr>
        <p:spPr>
          <a:xfrm>
            <a:off x="4510515" y="2884693"/>
            <a:ext cx="91440" cy="117174"/>
          </a:xfrm>
          <a:custGeom>
            <a:avLst/>
            <a:gdLst/>
            <a:ahLst/>
            <a:cxnLst/>
            <a:rect l="0" t="0" r="0" b="0"/>
            <a:pathLst>
              <a:path>
                <a:moveTo>
                  <a:pt x="45720" y="0"/>
                </a:moveTo>
                <a:lnTo>
                  <a:pt x="45720" y="154084"/>
                </a:lnTo>
              </a:path>
            </a:pathLst>
          </a:custGeom>
          <a:noFill/>
          <a:scene3d>
            <a:camera prst="orthographicFront">
              <a:rot lat="0" lon="0" rev="0"/>
            </a:camera>
            <a:lightRig rig="contrasting" dir="t">
              <a:rot lat="0" lon="0" rev="1200000"/>
            </a:lightRig>
          </a:scene3d>
          <a:sp3d z="-110000"/>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grpSp>
        <p:nvGrpSpPr>
          <p:cNvPr id="42" name="Group 41"/>
          <p:cNvGrpSpPr/>
          <p:nvPr/>
        </p:nvGrpSpPr>
        <p:grpSpPr>
          <a:xfrm>
            <a:off x="3683590" y="3199402"/>
            <a:ext cx="1745288" cy="535320"/>
            <a:chOff x="3546955" y="970642"/>
            <a:chExt cx="1745288" cy="703951"/>
          </a:xfrm>
          <a:scene3d>
            <a:camera prst="orthographicFront">
              <a:rot lat="0" lon="0" rev="0"/>
            </a:camera>
            <a:lightRig rig="contrasting" dir="t">
              <a:rot lat="0" lon="0" rev="1200000"/>
            </a:lightRig>
          </a:scene3d>
        </p:grpSpPr>
        <p:sp>
          <p:nvSpPr>
            <p:cNvPr id="43" name="Rounded Rectangle 42"/>
            <p:cNvSpPr/>
            <p:nvPr/>
          </p:nvSpPr>
          <p:spPr>
            <a:xfrm>
              <a:off x="3546955" y="970642"/>
              <a:ext cx="1745288" cy="703951"/>
            </a:xfrm>
            <a:prstGeom prst="roundRect">
              <a:avLst>
                <a:gd name="adj" fmla="val 10000"/>
              </a:avLst>
            </a:prstGeom>
            <a:sp3d contourW="19050" prstMaterial="metal">
              <a:bevelT w="88900" h="203200"/>
              <a:bevelB w="165100" h="254000"/>
            </a:sp3d>
          </p:spPr>
          <p:style>
            <a:lnRef idx="0">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44" name="Rounded Rectangle 13"/>
            <p:cNvSpPr/>
            <p:nvPr/>
          </p:nvSpPr>
          <p:spPr>
            <a:xfrm>
              <a:off x="3567573" y="991260"/>
              <a:ext cx="1704052" cy="66271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600" b="1" kern="1200" dirty="0" smtClean="0"/>
                <a:t>INVEST</a:t>
              </a:r>
              <a:endParaRPr lang="en-US" sz="1600" b="1" kern="1200" dirty="0"/>
            </a:p>
          </p:txBody>
        </p:sp>
      </p:grpSp>
      <p:sp>
        <p:nvSpPr>
          <p:cNvPr id="45" name="Straight Connector 14"/>
          <p:cNvSpPr/>
          <p:nvPr/>
        </p:nvSpPr>
        <p:spPr>
          <a:xfrm>
            <a:off x="4556235" y="2884693"/>
            <a:ext cx="1771468" cy="117174"/>
          </a:xfrm>
          <a:custGeom>
            <a:avLst/>
            <a:gdLst/>
            <a:ahLst/>
            <a:cxnLst/>
            <a:rect l="0" t="0" r="0" b="0"/>
            <a:pathLst>
              <a:path>
                <a:moveTo>
                  <a:pt x="0" y="0"/>
                </a:moveTo>
                <a:lnTo>
                  <a:pt x="0" y="77042"/>
                </a:lnTo>
                <a:lnTo>
                  <a:pt x="1771468" y="77042"/>
                </a:lnTo>
                <a:lnTo>
                  <a:pt x="1771468" y="154084"/>
                </a:lnTo>
              </a:path>
            </a:pathLst>
          </a:custGeom>
          <a:noFill/>
          <a:scene3d>
            <a:camera prst="orthographicFront">
              <a:rot lat="0" lon="0" rev="0"/>
            </a:camera>
            <a:lightRig rig="contrasting" dir="t">
              <a:rot lat="0" lon="0" rev="1200000"/>
            </a:lightRig>
          </a:scene3d>
          <a:sp3d z="-110000"/>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grpSp>
        <p:nvGrpSpPr>
          <p:cNvPr id="46" name="Group 45"/>
          <p:cNvGrpSpPr/>
          <p:nvPr/>
        </p:nvGrpSpPr>
        <p:grpSpPr>
          <a:xfrm>
            <a:off x="5455058" y="3199402"/>
            <a:ext cx="1745288" cy="535320"/>
            <a:chOff x="5318423" y="970642"/>
            <a:chExt cx="1745288" cy="703951"/>
          </a:xfrm>
          <a:scene3d>
            <a:camera prst="orthographicFront">
              <a:rot lat="0" lon="0" rev="0"/>
            </a:camera>
            <a:lightRig rig="contrasting" dir="t">
              <a:rot lat="0" lon="0" rev="1200000"/>
            </a:lightRig>
          </a:scene3d>
        </p:grpSpPr>
        <p:sp>
          <p:nvSpPr>
            <p:cNvPr id="47" name="Rounded Rectangle 46"/>
            <p:cNvSpPr/>
            <p:nvPr/>
          </p:nvSpPr>
          <p:spPr>
            <a:xfrm>
              <a:off x="5318423" y="970642"/>
              <a:ext cx="1745288" cy="703951"/>
            </a:xfrm>
            <a:prstGeom prst="roundRect">
              <a:avLst>
                <a:gd name="adj" fmla="val 10000"/>
              </a:avLst>
            </a:prstGeom>
            <a:sp3d contourW="19050" prstMaterial="metal">
              <a:bevelT w="88900" h="203200"/>
              <a:bevelB w="165100" h="254000"/>
            </a:sp3d>
          </p:spPr>
          <p:style>
            <a:lnRef idx="0">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48" name="Rounded Rectangle 16"/>
            <p:cNvSpPr/>
            <p:nvPr/>
          </p:nvSpPr>
          <p:spPr>
            <a:xfrm>
              <a:off x="5339041" y="991260"/>
              <a:ext cx="1704052" cy="66271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600" b="1" kern="1200" dirty="0" smtClean="0"/>
                <a:t>COLLABORATE</a:t>
              </a:r>
              <a:endParaRPr lang="en-US" sz="1600" b="1" kern="1200" dirty="0"/>
            </a:p>
          </p:txBody>
        </p:sp>
      </p:grpSp>
      <p:sp>
        <p:nvSpPr>
          <p:cNvPr id="49" name="Straight Connector 17"/>
          <p:cNvSpPr/>
          <p:nvPr/>
        </p:nvSpPr>
        <p:spPr>
          <a:xfrm>
            <a:off x="4556235" y="2884693"/>
            <a:ext cx="3542936" cy="117174"/>
          </a:xfrm>
          <a:custGeom>
            <a:avLst/>
            <a:gdLst/>
            <a:ahLst/>
            <a:cxnLst/>
            <a:rect l="0" t="0" r="0" b="0"/>
            <a:pathLst>
              <a:path>
                <a:moveTo>
                  <a:pt x="0" y="0"/>
                </a:moveTo>
                <a:lnTo>
                  <a:pt x="0" y="77042"/>
                </a:lnTo>
                <a:lnTo>
                  <a:pt x="3542936" y="77042"/>
                </a:lnTo>
                <a:lnTo>
                  <a:pt x="3542936" y="154084"/>
                </a:lnTo>
              </a:path>
            </a:pathLst>
          </a:custGeom>
          <a:noFill/>
          <a:scene3d>
            <a:camera prst="orthographicFront">
              <a:rot lat="0" lon="0" rev="0"/>
            </a:camera>
            <a:lightRig rig="contrasting" dir="t">
              <a:rot lat="0" lon="0" rev="1200000"/>
            </a:lightRig>
          </a:scene3d>
          <a:sp3d z="-110000"/>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sp>
      <p:grpSp>
        <p:nvGrpSpPr>
          <p:cNvPr id="50" name="Group 49"/>
          <p:cNvGrpSpPr/>
          <p:nvPr/>
        </p:nvGrpSpPr>
        <p:grpSpPr>
          <a:xfrm>
            <a:off x="7226526" y="3199402"/>
            <a:ext cx="1745288" cy="535320"/>
            <a:chOff x="7089891" y="970642"/>
            <a:chExt cx="1745288" cy="703951"/>
          </a:xfrm>
          <a:scene3d>
            <a:camera prst="orthographicFront">
              <a:rot lat="0" lon="0" rev="0"/>
            </a:camera>
            <a:lightRig rig="contrasting" dir="t">
              <a:rot lat="0" lon="0" rev="1200000"/>
            </a:lightRig>
          </a:scene3d>
        </p:grpSpPr>
        <p:sp>
          <p:nvSpPr>
            <p:cNvPr id="51" name="Rounded Rectangle 50"/>
            <p:cNvSpPr/>
            <p:nvPr/>
          </p:nvSpPr>
          <p:spPr>
            <a:xfrm>
              <a:off x="7089891" y="970642"/>
              <a:ext cx="1745288" cy="703951"/>
            </a:xfrm>
            <a:prstGeom prst="roundRect">
              <a:avLst>
                <a:gd name="adj" fmla="val 10000"/>
              </a:avLst>
            </a:prstGeom>
            <a:sp3d contourW="19050" prstMaterial="metal">
              <a:bevelT w="88900" h="203200"/>
              <a:bevelB w="165100" h="254000"/>
            </a:sp3d>
          </p:spPr>
          <p:style>
            <a:lnRef idx="0">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sp>
        <p:sp>
          <p:nvSpPr>
            <p:cNvPr id="52" name="Rounded Rectangle 19"/>
            <p:cNvSpPr/>
            <p:nvPr/>
          </p:nvSpPr>
          <p:spPr>
            <a:xfrm>
              <a:off x="7110509" y="991260"/>
              <a:ext cx="1704052" cy="66271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600" b="1" kern="1200" dirty="0" smtClean="0"/>
                <a:t>CONNECT</a:t>
              </a:r>
              <a:endParaRPr lang="en-US" sz="1600" b="1" kern="1200" dirty="0"/>
            </a:p>
          </p:txBody>
        </p:sp>
      </p:grpSp>
      <p:sp>
        <p:nvSpPr>
          <p:cNvPr id="2" name="Rectangle 1"/>
          <p:cNvSpPr/>
          <p:nvPr/>
        </p:nvSpPr>
        <p:spPr>
          <a:xfrm>
            <a:off x="161272" y="3871356"/>
            <a:ext cx="1591329" cy="1492716"/>
          </a:xfrm>
          <a:prstGeom prst="rect">
            <a:avLst/>
          </a:prstGeom>
        </p:spPr>
        <p:txBody>
          <a:bodyPr wrap="square">
            <a:spAutoFit/>
          </a:bodyPr>
          <a:lstStyle/>
          <a:p>
            <a:r>
              <a:rPr lang="en-US" sz="1300" b="1" i="1" dirty="0" smtClean="0">
                <a:solidFill>
                  <a:schemeClr val="bg2">
                    <a:lumMod val="50000"/>
                  </a:schemeClr>
                </a:solidFill>
                <a:latin typeface="+mj-lt"/>
              </a:rPr>
              <a:t>Will our National/Area/Region/LO Programs enable our communities to </a:t>
            </a:r>
            <a:r>
              <a:rPr lang="en-US" sz="1300" b="1" i="1" dirty="0">
                <a:solidFill>
                  <a:schemeClr val="bg2">
                    <a:lumMod val="50000"/>
                  </a:schemeClr>
                </a:solidFill>
                <a:latin typeface="+mj-lt"/>
              </a:rPr>
              <a:t>achieve </a:t>
            </a:r>
            <a:r>
              <a:rPr lang="en-US" sz="1300" b="1" i="1" dirty="0" smtClean="0">
                <a:solidFill>
                  <a:schemeClr val="bg2">
                    <a:lumMod val="50000"/>
                  </a:schemeClr>
                </a:solidFill>
                <a:latin typeface="+mj-lt"/>
              </a:rPr>
              <a:t>impact?</a:t>
            </a:r>
            <a:endParaRPr lang="en-US" sz="1300" b="1" i="1" dirty="0">
              <a:solidFill>
                <a:schemeClr val="bg2">
                  <a:lumMod val="50000"/>
                </a:schemeClr>
              </a:solidFill>
              <a:latin typeface="+mj-lt"/>
            </a:endParaRPr>
          </a:p>
        </p:txBody>
      </p:sp>
      <p:sp>
        <p:nvSpPr>
          <p:cNvPr id="28" name="Rectangle 27"/>
          <p:cNvSpPr/>
          <p:nvPr/>
        </p:nvSpPr>
        <p:spPr>
          <a:xfrm>
            <a:off x="1932740" y="3846055"/>
            <a:ext cx="1724670" cy="1892826"/>
          </a:xfrm>
          <a:prstGeom prst="rect">
            <a:avLst/>
          </a:prstGeom>
        </p:spPr>
        <p:txBody>
          <a:bodyPr wrap="square">
            <a:spAutoFit/>
          </a:bodyPr>
          <a:lstStyle/>
          <a:p>
            <a:r>
              <a:rPr lang="en-US" sz="1300" b="1" i="1" dirty="0" smtClean="0">
                <a:solidFill>
                  <a:schemeClr val="bg2">
                    <a:lumMod val="50000"/>
                  </a:schemeClr>
                </a:solidFill>
                <a:latin typeface="+mj-lt"/>
              </a:rPr>
              <a:t>Will our </a:t>
            </a:r>
            <a:r>
              <a:rPr lang="en-US" sz="1300" b="1" i="1" dirty="0">
                <a:solidFill>
                  <a:schemeClr val="bg2">
                    <a:lumMod val="50000"/>
                  </a:schemeClr>
                </a:solidFill>
              </a:rPr>
              <a:t>National/Area/Region/LO</a:t>
            </a:r>
            <a:r>
              <a:rPr lang="en-US" sz="1300" b="1" i="1" dirty="0" smtClean="0">
                <a:solidFill>
                  <a:schemeClr val="bg2">
                    <a:lumMod val="50000"/>
                  </a:schemeClr>
                </a:solidFill>
                <a:latin typeface="+mj-lt"/>
              </a:rPr>
              <a:t> Programs create an environment in which people are motivated towards positive change?</a:t>
            </a:r>
          </a:p>
          <a:p>
            <a:endParaRPr lang="en-US" sz="1300" b="1" i="1" dirty="0">
              <a:solidFill>
                <a:schemeClr val="bg2">
                  <a:lumMod val="50000"/>
                </a:schemeClr>
              </a:solidFill>
              <a:latin typeface="+mj-lt"/>
            </a:endParaRPr>
          </a:p>
        </p:txBody>
      </p:sp>
      <p:sp>
        <p:nvSpPr>
          <p:cNvPr id="29" name="Rectangle 28"/>
          <p:cNvSpPr/>
          <p:nvPr/>
        </p:nvSpPr>
        <p:spPr>
          <a:xfrm>
            <a:off x="3723803" y="3871356"/>
            <a:ext cx="1591329" cy="1692771"/>
          </a:xfrm>
          <a:prstGeom prst="rect">
            <a:avLst/>
          </a:prstGeom>
        </p:spPr>
        <p:txBody>
          <a:bodyPr wrap="square">
            <a:spAutoFit/>
          </a:bodyPr>
          <a:lstStyle/>
          <a:p>
            <a:r>
              <a:rPr lang="en-US" sz="1300" b="1" i="1" dirty="0" smtClean="0">
                <a:solidFill>
                  <a:schemeClr val="bg2">
                    <a:lumMod val="50000"/>
                  </a:schemeClr>
                </a:solidFill>
                <a:latin typeface="+mj-lt"/>
              </a:rPr>
              <a:t>Will </a:t>
            </a:r>
            <a:r>
              <a:rPr lang="en-US" sz="1300" b="1" i="1" smtClean="0">
                <a:solidFill>
                  <a:schemeClr val="bg2">
                    <a:lumMod val="50000"/>
                  </a:schemeClr>
                </a:solidFill>
                <a:latin typeface="+mj-lt"/>
              </a:rPr>
              <a:t>our </a:t>
            </a:r>
            <a:r>
              <a:rPr lang="en-US" sz="1300" b="1" i="1">
                <a:solidFill>
                  <a:schemeClr val="bg2">
                    <a:lumMod val="50000"/>
                  </a:schemeClr>
                </a:solidFill>
              </a:rPr>
              <a:t>National/Area/Region/LO </a:t>
            </a:r>
            <a:r>
              <a:rPr lang="en-US" sz="1300" b="1" i="1" smtClean="0">
                <a:solidFill>
                  <a:schemeClr val="bg2">
                    <a:lumMod val="50000"/>
                  </a:schemeClr>
                </a:solidFill>
                <a:latin typeface="+mj-lt"/>
              </a:rPr>
              <a:t>Programs </a:t>
            </a:r>
            <a:r>
              <a:rPr lang="en-US" sz="1300" b="1" i="1" dirty="0" smtClean="0">
                <a:solidFill>
                  <a:schemeClr val="bg2">
                    <a:lumMod val="50000"/>
                  </a:schemeClr>
                </a:solidFill>
                <a:latin typeface="+mj-lt"/>
              </a:rPr>
              <a:t>create </a:t>
            </a:r>
            <a:r>
              <a:rPr lang="en-US" sz="1300" b="1" i="1" dirty="0">
                <a:solidFill>
                  <a:schemeClr val="bg2">
                    <a:lumMod val="50000"/>
                  </a:schemeClr>
                </a:solidFill>
                <a:latin typeface="+mj-lt"/>
              </a:rPr>
              <a:t>a financial plan that will invests on long-term </a:t>
            </a:r>
            <a:r>
              <a:rPr lang="en-US" sz="1300" b="1" i="1" dirty="0" smtClean="0">
                <a:solidFill>
                  <a:schemeClr val="bg2">
                    <a:lumMod val="50000"/>
                  </a:schemeClr>
                </a:solidFill>
                <a:latin typeface="+mj-lt"/>
              </a:rPr>
              <a:t>goals?</a:t>
            </a:r>
            <a:endParaRPr lang="en-US" sz="1300" b="1" i="1" dirty="0">
              <a:solidFill>
                <a:schemeClr val="bg2">
                  <a:lumMod val="50000"/>
                </a:schemeClr>
              </a:solidFill>
              <a:latin typeface="+mj-lt"/>
            </a:endParaRPr>
          </a:p>
        </p:txBody>
      </p:sp>
      <p:sp>
        <p:nvSpPr>
          <p:cNvPr id="53" name="Rectangle 52"/>
          <p:cNvSpPr/>
          <p:nvPr/>
        </p:nvSpPr>
        <p:spPr>
          <a:xfrm>
            <a:off x="5495271" y="3846055"/>
            <a:ext cx="1591329" cy="1692771"/>
          </a:xfrm>
          <a:prstGeom prst="rect">
            <a:avLst/>
          </a:prstGeom>
        </p:spPr>
        <p:txBody>
          <a:bodyPr wrap="square">
            <a:spAutoFit/>
          </a:bodyPr>
          <a:lstStyle/>
          <a:p>
            <a:r>
              <a:rPr lang="en-US" sz="1300" b="1" i="1" dirty="0" smtClean="0">
                <a:solidFill>
                  <a:schemeClr val="bg2">
                    <a:lumMod val="50000"/>
                  </a:schemeClr>
                </a:solidFill>
                <a:latin typeface="+mj-lt"/>
              </a:rPr>
              <a:t>Will our </a:t>
            </a:r>
            <a:r>
              <a:rPr lang="en-US" sz="1300" b="1" i="1" dirty="0">
                <a:solidFill>
                  <a:schemeClr val="bg2">
                    <a:lumMod val="50000"/>
                  </a:schemeClr>
                </a:solidFill>
              </a:rPr>
              <a:t>National/Area/Region/LO </a:t>
            </a:r>
            <a:r>
              <a:rPr lang="en-US" sz="1300" b="1" i="1" dirty="0" smtClean="0">
                <a:solidFill>
                  <a:schemeClr val="bg2">
                    <a:lumMod val="50000"/>
                  </a:schemeClr>
                </a:solidFill>
                <a:latin typeface="+mj-lt"/>
              </a:rPr>
              <a:t>Programs </a:t>
            </a:r>
            <a:r>
              <a:rPr lang="en-US" sz="1300" b="1" i="1" dirty="0">
                <a:solidFill>
                  <a:schemeClr val="bg2">
                    <a:lumMod val="50000"/>
                  </a:schemeClr>
                </a:solidFill>
                <a:latin typeface="+mj-lt"/>
              </a:rPr>
              <a:t>bring together like-minded partners to expand mutual </a:t>
            </a:r>
            <a:r>
              <a:rPr lang="en-US" sz="1300" b="1" i="1" dirty="0" smtClean="0">
                <a:solidFill>
                  <a:schemeClr val="bg2">
                    <a:lumMod val="50000"/>
                  </a:schemeClr>
                </a:solidFill>
                <a:latin typeface="+mj-lt"/>
              </a:rPr>
              <a:t>impact</a:t>
            </a:r>
            <a:r>
              <a:rPr lang="en-US" sz="1300" b="1" i="1" dirty="0">
                <a:solidFill>
                  <a:schemeClr val="bg2">
                    <a:lumMod val="50000"/>
                  </a:schemeClr>
                </a:solidFill>
                <a:latin typeface="+mj-lt"/>
              </a:rPr>
              <a:t>?</a:t>
            </a:r>
            <a:endParaRPr lang="en-US" sz="1300" b="1" i="1" dirty="0" smtClean="0">
              <a:solidFill>
                <a:schemeClr val="bg2">
                  <a:lumMod val="50000"/>
                </a:schemeClr>
              </a:solidFill>
              <a:latin typeface="+mj-lt"/>
            </a:endParaRPr>
          </a:p>
        </p:txBody>
      </p:sp>
      <p:sp>
        <p:nvSpPr>
          <p:cNvPr id="54" name="Rectangle 53"/>
          <p:cNvSpPr/>
          <p:nvPr/>
        </p:nvSpPr>
        <p:spPr>
          <a:xfrm>
            <a:off x="7324071" y="3810922"/>
            <a:ext cx="1591329" cy="1892826"/>
          </a:xfrm>
          <a:prstGeom prst="rect">
            <a:avLst/>
          </a:prstGeom>
        </p:spPr>
        <p:txBody>
          <a:bodyPr wrap="square">
            <a:spAutoFit/>
          </a:bodyPr>
          <a:lstStyle/>
          <a:p>
            <a:r>
              <a:rPr lang="en-US" sz="1300" b="1" i="1" dirty="0" smtClean="0">
                <a:solidFill>
                  <a:schemeClr val="bg2">
                    <a:lumMod val="50000"/>
                  </a:schemeClr>
                </a:solidFill>
                <a:latin typeface="+mj-lt"/>
              </a:rPr>
              <a:t>Will our </a:t>
            </a:r>
            <a:r>
              <a:rPr lang="en-US" sz="1300" b="1" i="1" dirty="0">
                <a:solidFill>
                  <a:schemeClr val="bg2">
                    <a:lumMod val="50000"/>
                  </a:schemeClr>
                </a:solidFill>
              </a:rPr>
              <a:t>National/Area/Region/LO </a:t>
            </a:r>
            <a:r>
              <a:rPr lang="en-US" sz="1300" b="1" i="1" dirty="0" smtClean="0">
                <a:solidFill>
                  <a:schemeClr val="bg2">
                    <a:lumMod val="50000"/>
                  </a:schemeClr>
                </a:solidFill>
                <a:latin typeface="+mj-lt"/>
              </a:rPr>
              <a:t>Programs</a:t>
            </a:r>
            <a:endParaRPr lang="en-US" sz="1300" b="1" i="1" dirty="0">
              <a:solidFill>
                <a:schemeClr val="bg2">
                  <a:lumMod val="50000"/>
                </a:schemeClr>
              </a:solidFill>
              <a:latin typeface="+mj-lt"/>
            </a:endParaRPr>
          </a:p>
          <a:p>
            <a:r>
              <a:rPr lang="en-US" sz="1300" b="1" i="1" dirty="0">
                <a:solidFill>
                  <a:schemeClr val="bg2">
                    <a:lumMod val="50000"/>
                  </a:schemeClr>
                </a:solidFill>
                <a:latin typeface="+mj-lt"/>
              </a:rPr>
              <a:t>connect people, the community and global </a:t>
            </a:r>
            <a:r>
              <a:rPr lang="en-US" sz="1300" b="1" i="1" dirty="0" smtClean="0">
                <a:solidFill>
                  <a:schemeClr val="bg2">
                    <a:lumMod val="50000"/>
                  </a:schemeClr>
                </a:solidFill>
                <a:latin typeface="+mj-lt"/>
              </a:rPr>
              <a:t>society?</a:t>
            </a:r>
          </a:p>
          <a:p>
            <a:endParaRPr lang="en-US" sz="1300" b="1" i="1" dirty="0">
              <a:solidFill>
                <a:schemeClr val="bg2">
                  <a:lumMod val="50000"/>
                </a:schemeClr>
              </a:solidFill>
              <a:latin typeface="+mj-lt"/>
            </a:endParaRPr>
          </a:p>
        </p:txBody>
      </p:sp>
      <p:sp>
        <p:nvSpPr>
          <p:cNvPr id="56" name="Round Same Side Corner Rectangle 4"/>
          <p:cNvSpPr/>
          <p:nvPr/>
        </p:nvSpPr>
        <p:spPr>
          <a:xfrm>
            <a:off x="0" y="1676400"/>
            <a:ext cx="9144000" cy="6096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b" anchorCtr="0">
            <a:noAutofit/>
          </a:bodyPr>
          <a:lstStyle/>
          <a:p>
            <a:pPr marL="0" lvl="1" algn="ctr" defTabSz="666750">
              <a:lnSpc>
                <a:spcPct val="90000"/>
              </a:lnSpc>
              <a:spcBef>
                <a:spcPct val="0"/>
              </a:spcBef>
              <a:spcAft>
                <a:spcPct val="15000"/>
              </a:spcAft>
            </a:pPr>
            <a:r>
              <a:rPr lang="en-US" sz="2300" b="1" i="1" dirty="0" smtClean="0">
                <a:solidFill>
                  <a:srgbClr val="C00000"/>
                </a:solidFill>
              </a:rPr>
              <a:t>How should we define</a:t>
            </a:r>
            <a:r>
              <a:rPr lang="en-US" sz="2300" b="1" i="1" kern="1200" dirty="0" smtClean="0">
                <a:solidFill>
                  <a:srgbClr val="C00000"/>
                </a:solidFill>
              </a:rPr>
              <a:t> our 2015 JCI Programs and Initiatives?</a:t>
            </a:r>
            <a:endParaRPr lang="en-US" sz="2300" i="1" kern="1200" dirty="0">
              <a:solidFill>
                <a:srgbClr val="C00000"/>
              </a:solidFill>
            </a:endParaRPr>
          </a:p>
        </p:txBody>
      </p:sp>
    </p:spTree>
    <p:extLst>
      <p:ext uri="{BB962C8B-B14F-4D97-AF65-F5344CB8AC3E}">
        <p14:creationId xmlns:p14="http://schemas.microsoft.com/office/powerpoint/2010/main" val="2868146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ame Side Corner Rectangle 4"/>
          <p:cNvSpPr/>
          <p:nvPr/>
        </p:nvSpPr>
        <p:spPr>
          <a:xfrm>
            <a:off x="0" y="1242722"/>
            <a:ext cx="7315200" cy="87681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b" anchorCtr="0">
            <a:noAutofit/>
          </a:bodyPr>
          <a:lstStyle/>
          <a:p>
            <a:pPr marL="0" lvl="1" defTabSz="666750">
              <a:lnSpc>
                <a:spcPct val="90000"/>
              </a:lnSpc>
              <a:spcBef>
                <a:spcPct val="0"/>
              </a:spcBef>
              <a:spcAft>
                <a:spcPct val="15000"/>
              </a:spcAft>
            </a:pPr>
            <a:r>
              <a:rPr lang="en-US" sz="3000" kern="1200" dirty="0" smtClean="0">
                <a:solidFill>
                  <a:srgbClr val="002060"/>
                </a:solidFill>
                <a:latin typeface="Impact" pitchFamily="34" charset="0"/>
              </a:rPr>
              <a:t> </a:t>
            </a:r>
            <a:r>
              <a:rPr lang="en-US" sz="3000" i="1" kern="1200" dirty="0" smtClean="0">
                <a:solidFill>
                  <a:schemeClr val="tx2">
                    <a:lumMod val="60000"/>
                    <a:lumOff val="40000"/>
                  </a:schemeClr>
                </a:solidFill>
                <a:latin typeface="Impact" pitchFamily="34" charset="0"/>
              </a:rPr>
              <a:t>Actions that  </a:t>
            </a:r>
            <a:r>
              <a:rPr lang="en-US" sz="3000" kern="1200" dirty="0" smtClean="0">
                <a:solidFill>
                  <a:srgbClr val="002060"/>
                </a:solidFill>
                <a:latin typeface="Impact" pitchFamily="34" charset="0"/>
              </a:rPr>
              <a:t>IMPACT</a:t>
            </a:r>
            <a:endParaRPr lang="en-US" sz="3000" kern="1200" dirty="0">
              <a:solidFill>
                <a:srgbClr val="002060"/>
              </a:solidFill>
              <a:latin typeface="Impact" pitchFamily="34" charset="0"/>
            </a:endParaRPr>
          </a:p>
        </p:txBody>
      </p:sp>
      <p:sp>
        <p:nvSpPr>
          <p:cNvPr id="2" name="TextBox 1"/>
          <p:cNvSpPr txBox="1"/>
          <p:nvPr/>
        </p:nvSpPr>
        <p:spPr>
          <a:xfrm>
            <a:off x="228600" y="2317790"/>
            <a:ext cx="8610600" cy="3016210"/>
          </a:xfrm>
          <a:prstGeom prst="rect">
            <a:avLst/>
          </a:prstGeom>
          <a:noFill/>
        </p:spPr>
        <p:txBody>
          <a:bodyPr wrap="square" rtlCol="0">
            <a:spAutoFit/>
          </a:bodyPr>
          <a:lstStyle/>
          <a:p>
            <a:pPr algn="just"/>
            <a:r>
              <a:rPr lang="en-US" sz="1500" b="1" dirty="0" smtClean="0">
                <a:solidFill>
                  <a:schemeClr val="accent6">
                    <a:lumMod val="75000"/>
                  </a:schemeClr>
                </a:solidFill>
                <a:latin typeface="Arial Black" pitchFamily="34" charset="0"/>
              </a:rPr>
              <a:t>OUR GOAL: </a:t>
            </a:r>
            <a:r>
              <a:rPr lang="en-US" sz="1500" b="1" dirty="0" smtClean="0">
                <a:solidFill>
                  <a:schemeClr val="bg2">
                    <a:lumMod val="50000"/>
                  </a:schemeClr>
                </a:solidFill>
                <a:latin typeface="Arial Black" pitchFamily="34" charset="0"/>
              </a:rPr>
              <a:t>JCI Philippines will enable communities to achieve impact through our National Programs.</a:t>
            </a:r>
          </a:p>
          <a:p>
            <a:pPr algn="just"/>
            <a:endParaRPr lang="en-US" sz="1500" b="1" dirty="0">
              <a:latin typeface="Arial Black" pitchFamily="34" charset="0"/>
            </a:endParaRPr>
          </a:p>
          <a:p>
            <a:pPr algn="just"/>
            <a:r>
              <a:rPr lang="en-US" sz="1500" b="1" dirty="0" smtClean="0">
                <a:solidFill>
                  <a:schemeClr val="accent6">
                    <a:lumMod val="75000"/>
                  </a:schemeClr>
                </a:solidFill>
                <a:latin typeface="Arial Black" pitchFamily="34" charset="0"/>
              </a:rPr>
              <a:t>OUR ACTIONS:</a:t>
            </a:r>
            <a:endParaRPr lang="en-US" sz="1500" dirty="0">
              <a:solidFill>
                <a:schemeClr val="bg2">
                  <a:lumMod val="50000"/>
                </a:schemeClr>
              </a:solidFill>
            </a:endParaRPr>
          </a:p>
          <a:p>
            <a:pPr marL="285750" indent="-285750" algn="just">
              <a:spcBef>
                <a:spcPts val="600"/>
              </a:spcBef>
              <a:buFont typeface="Arial" pitchFamily="34" charset="0"/>
              <a:buChar char="•"/>
            </a:pPr>
            <a:r>
              <a:rPr lang="en-US" sz="1500" dirty="0" smtClean="0">
                <a:solidFill>
                  <a:schemeClr val="bg2">
                    <a:lumMod val="50000"/>
                  </a:schemeClr>
                </a:solidFill>
              </a:rPr>
              <a:t>Implement sustainable programs according JCI Active Citizen Framework (ACF).</a:t>
            </a:r>
          </a:p>
          <a:p>
            <a:pPr marL="285750" indent="-285750" algn="just">
              <a:spcBef>
                <a:spcPts val="600"/>
              </a:spcBef>
              <a:buFont typeface="Arial" pitchFamily="34" charset="0"/>
              <a:buChar char="•"/>
            </a:pPr>
            <a:r>
              <a:rPr lang="en-US" sz="1500" dirty="0" smtClean="0">
                <a:solidFill>
                  <a:schemeClr val="bg2">
                    <a:lumMod val="50000"/>
                  </a:schemeClr>
                </a:solidFill>
              </a:rPr>
              <a:t>Deploy the 5x5 Impact Strategy</a:t>
            </a:r>
            <a:r>
              <a:rPr lang="en-US" sz="1500" dirty="0">
                <a:solidFill>
                  <a:schemeClr val="bg2">
                    <a:lumMod val="50000"/>
                  </a:schemeClr>
                </a:solidFill>
              </a:rPr>
              <a:t> </a:t>
            </a:r>
            <a:r>
              <a:rPr lang="en-US" sz="1500" dirty="0" smtClean="0">
                <a:solidFill>
                  <a:schemeClr val="bg2">
                    <a:lumMod val="50000"/>
                  </a:schemeClr>
                </a:solidFill>
              </a:rPr>
              <a:t>to engage young active citizens in the community.</a:t>
            </a:r>
            <a:endParaRPr lang="en-US" sz="1500" i="1" dirty="0" smtClean="0">
              <a:solidFill>
                <a:schemeClr val="bg2">
                  <a:lumMod val="50000"/>
                </a:schemeClr>
              </a:solidFill>
            </a:endParaRPr>
          </a:p>
          <a:p>
            <a:pPr marL="285750" indent="-285750" algn="just">
              <a:spcBef>
                <a:spcPts val="600"/>
              </a:spcBef>
              <a:buFont typeface="Arial" pitchFamily="34" charset="0"/>
              <a:buChar char="•"/>
            </a:pPr>
            <a:r>
              <a:rPr lang="en-US" sz="1500" dirty="0" smtClean="0">
                <a:solidFill>
                  <a:schemeClr val="bg2">
                    <a:lumMod val="50000"/>
                  </a:schemeClr>
                </a:solidFill>
              </a:rPr>
              <a:t>Increase your membership and/or </a:t>
            </a:r>
            <a:r>
              <a:rPr lang="en-US" sz="1500" dirty="0" err="1" smtClean="0">
                <a:solidFill>
                  <a:schemeClr val="bg2">
                    <a:lumMod val="50000"/>
                  </a:schemeClr>
                </a:solidFill>
              </a:rPr>
              <a:t>extnd</a:t>
            </a:r>
            <a:r>
              <a:rPr lang="en-US" sz="1500" dirty="0" smtClean="0">
                <a:solidFill>
                  <a:schemeClr val="bg2">
                    <a:lumMod val="50000"/>
                  </a:schemeClr>
                </a:solidFill>
              </a:rPr>
              <a:t> new or revive Local Organizations</a:t>
            </a:r>
            <a:endParaRPr lang="en-US" sz="1500" i="1" dirty="0" smtClean="0">
              <a:solidFill>
                <a:schemeClr val="bg2">
                  <a:lumMod val="50000"/>
                </a:schemeClr>
              </a:solidFill>
            </a:endParaRPr>
          </a:p>
          <a:p>
            <a:pPr marL="285750" indent="-285750" algn="just">
              <a:spcBef>
                <a:spcPts val="600"/>
              </a:spcBef>
              <a:buFont typeface="Arial" pitchFamily="34" charset="0"/>
              <a:buChar char="•"/>
            </a:pPr>
            <a:r>
              <a:rPr lang="en-US" sz="1500" dirty="0" smtClean="0">
                <a:solidFill>
                  <a:schemeClr val="bg2">
                    <a:lumMod val="50000"/>
                  </a:schemeClr>
                </a:solidFill>
              </a:rPr>
              <a:t>Implement JCIP National Programs timely:  January - UNMDG, March - YLEA, Bags to School and </a:t>
            </a:r>
            <a:r>
              <a:rPr lang="en-US" sz="1500" dirty="0" err="1" smtClean="0">
                <a:solidFill>
                  <a:schemeClr val="bg2">
                    <a:lumMod val="50000"/>
                  </a:schemeClr>
                </a:solidFill>
              </a:rPr>
              <a:t>Pinay</a:t>
            </a:r>
            <a:r>
              <a:rPr lang="en-US" sz="1500" dirty="0" smtClean="0">
                <a:solidFill>
                  <a:schemeClr val="bg2">
                    <a:lumMod val="50000"/>
                  </a:schemeClr>
                </a:solidFill>
              </a:rPr>
              <a:t> Power, April - JCI Week and Beyond Prison Walls, September - Peace Month, Yearlong - </a:t>
            </a:r>
            <a:r>
              <a:rPr lang="en-US" sz="1500" dirty="0" err="1" smtClean="0">
                <a:solidFill>
                  <a:schemeClr val="bg2">
                    <a:lumMod val="50000"/>
                  </a:schemeClr>
                </a:solidFill>
              </a:rPr>
              <a:t>Oplan</a:t>
            </a:r>
            <a:r>
              <a:rPr lang="en-US" sz="1500" dirty="0" smtClean="0">
                <a:solidFill>
                  <a:schemeClr val="bg2">
                    <a:lumMod val="50000"/>
                  </a:schemeClr>
                </a:solidFill>
              </a:rPr>
              <a:t> </a:t>
            </a:r>
            <a:r>
              <a:rPr lang="en-US" sz="1500" dirty="0" err="1" smtClean="0">
                <a:solidFill>
                  <a:schemeClr val="bg2">
                    <a:lumMod val="50000"/>
                  </a:schemeClr>
                </a:solidFill>
              </a:rPr>
              <a:t>Kaagapay</a:t>
            </a:r>
            <a:r>
              <a:rPr lang="en-US" sz="1500" dirty="0" smtClean="0">
                <a:solidFill>
                  <a:schemeClr val="bg2">
                    <a:lumMod val="50000"/>
                  </a:schemeClr>
                </a:solidFill>
              </a:rPr>
              <a:t>, etc. </a:t>
            </a:r>
          </a:p>
          <a:p>
            <a:pPr marL="285750" indent="-285750" algn="just">
              <a:spcBef>
                <a:spcPts val="600"/>
              </a:spcBef>
              <a:buFont typeface="Arial" pitchFamily="34" charset="0"/>
              <a:buChar char="•"/>
            </a:pPr>
            <a:r>
              <a:rPr lang="en-US" sz="1500" dirty="0" smtClean="0">
                <a:solidFill>
                  <a:schemeClr val="bg2">
                    <a:lumMod val="50000"/>
                  </a:schemeClr>
                </a:solidFill>
              </a:rPr>
              <a:t>Be JCIPEA Efficient!</a:t>
            </a:r>
            <a:endParaRPr lang="en-US" sz="1500" dirty="0">
              <a:solidFill>
                <a:schemeClr val="bg2">
                  <a:lumMod val="50000"/>
                </a:schemeClr>
              </a:solidFill>
            </a:endParaRPr>
          </a:p>
        </p:txBody>
      </p:sp>
      <p:sp>
        <p:nvSpPr>
          <p:cNvPr id="4" name="TextBox 3"/>
          <p:cNvSpPr txBox="1"/>
          <p:nvPr/>
        </p:nvSpPr>
        <p:spPr>
          <a:xfrm>
            <a:off x="3810000" y="5051048"/>
            <a:ext cx="4953000" cy="892552"/>
          </a:xfrm>
          <a:prstGeom prst="rect">
            <a:avLst/>
          </a:prstGeom>
          <a:solidFill>
            <a:schemeClr val="bg1">
              <a:lumMod val="85000"/>
              <a:alpha val="51000"/>
            </a:schemeClr>
          </a:solidFill>
        </p:spPr>
        <p:txBody>
          <a:bodyPr wrap="square" rtlCol="0">
            <a:spAutoFit/>
          </a:bodyPr>
          <a:lstStyle/>
          <a:p>
            <a:pPr algn="just"/>
            <a:r>
              <a:rPr lang="en-US" sz="1300" b="1" i="1" dirty="0" smtClean="0">
                <a:solidFill>
                  <a:srgbClr val="C00000"/>
                </a:solidFill>
              </a:rPr>
              <a:t>Note: Access our online calendar for you to know the different  National Programs for implementation in 2015 and the corresponding schedules for reference --- </a:t>
            </a:r>
            <a:r>
              <a:rPr lang="en-US" sz="1300" dirty="0">
                <a:solidFill>
                  <a:srgbClr val="C00000"/>
                </a:solidFill>
                <a:hlinkClick r:id="rId3"/>
              </a:rPr>
              <a:t>http://teamup.com/ks31f30b46cefd95c6/</a:t>
            </a:r>
            <a:r>
              <a:rPr lang="en-US" sz="1300" dirty="0">
                <a:solidFill>
                  <a:srgbClr val="C00000"/>
                </a:solidFill>
              </a:rPr>
              <a:t> </a:t>
            </a:r>
            <a:endParaRPr lang="en-US" sz="1300" b="1" i="1" dirty="0">
              <a:solidFill>
                <a:srgbClr val="C00000"/>
              </a:solidFill>
            </a:endParaRPr>
          </a:p>
        </p:txBody>
      </p:sp>
    </p:spTree>
    <p:extLst>
      <p:ext uri="{BB962C8B-B14F-4D97-AF65-F5344CB8AC3E}">
        <p14:creationId xmlns:p14="http://schemas.microsoft.com/office/powerpoint/2010/main" val="214908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 Same Side Corner Rectangle 4"/>
          <p:cNvSpPr/>
          <p:nvPr/>
        </p:nvSpPr>
        <p:spPr>
          <a:xfrm>
            <a:off x="0" y="1241305"/>
            <a:ext cx="7315200" cy="87681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b" anchorCtr="0">
            <a:noAutofit/>
          </a:bodyPr>
          <a:lstStyle/>
          <a:p>
            <a:pPr marL="0" lvl="1" defTabSz="666750">
              <a:lnSpc>
                <a:spcPct val="90000"/>
              </a:lnSpc>
              <a:spcBef>
                <a:spcPct val="0"/>
              </a:spcBef>
              <a:spcAft>
                <a:spcPct val="15000"/>
              </a:spcAft>
            </a:pPr>
            <a:r>
              <a:rPr lang="en-US" sz="3000" kern="1200" dirty="0" smtClean="0">
                <a:solidFill>
                  <a:srgbClr val="002060"/>
                </a:solidFill>
                <a:latin typeface="Impact" pitchFamily="34" charset="0"/>
              </a:rPr>
              <a:t> </a:t>
            </a:r>
            <a:r>
              <a:rPr lang="en-US" sz="3000" i="1" kern="1200" dirty="0" smtClean="0">
                <a:solidFill>
                  <a:schemeClr val="tx2">
                    <a:lumMod val="60000"/>
                    <a:lumOff val="40000"/>
                  </a:schemeClr>
                </a:solidFill>
                <a:latin typeface="Impact" pitchFamily="34" charset="0"/>
              </a:rPr>
              <a:t>Actions that  </a:t>
            </a:r>
            <a:r>
              <a:rPr lang="en-US" sz="3000" kern="1200" dirty="0" smtClean="0">
                <a:solidFill>
                  <a:srgbClr val="002060"/>
                </a:solidFill>
                <a:latin typeface="Impact" pitchFamily="34" charset="0"/>
              </a:rPr>
              <a:t>MOTIVATE</a:t>
            </a:r>
            <a:endParaRPr lang="en-US" sz="3000" kern="1200" dirty="0">
              <a:solidFill>
                <a:srgbClr val="002060"/>
              </a:solidFill>
              <a:latin typeface="Impact" pitchFamily="34" charset="0"/>
            </a:endParaRPr>
          </a:p>
        </p:txBody>
      </p:sp>
      <p:sp>
        <p:nvSpPr>
          <p:cNvPr id="31" name="TextBox 30"/>
          <p:cNvSpPr txBox="1"/>
          <p:nvPr/>
        </p:nvSpPr>
        <p:spPr>
          <a:xfrm>
            <a:off x="228600" y="2079505"/>
            <a:ext cx="8610600" cy="3901068"/>
          </a:xfrm>
          <a:prstGeom prst="rect">
            <a:avLst/>
          </a:prstGeom>
          <a:noFill/>
        </p:spPr>
        <p:txBody>
          <a:bodyPr wrap="square" rtlCol="0">
            <a:spAutoFit/>
          </a:bodyPr>
          <a:lstStyle/>
          <a:p>
            <a:pPr algn="just"/>
            <a:r>
              <a:rPr lang="en-US" sz="1500" b="1" dirty="0" smtClean="0">
                <a:solidFill>
                  <a:schemeClr val="accent6">
                    <a:lumMod val="75000"/>
                  </a:schemeClr>
                </a:solidFill>
                <a:latin typeface="Arial Black" pitchFamily="34" charset="0"/>
              </a:rPr>
              <a:t>OUR GOAL: </a:t>
            </a:r>
            <a:r>
              <a:rPr lang="en-US" sz="1500" b="1" dirty="0">
                <a:solidFill>
                  <a:schemeClr val="bg2">
                    <a:lumMod val="50000"/>
                  </a:schemeClr>
                </a:solidFill>
                <a:latin typeface="Arial Black" pitchFamily="34" charset="0"/>
              </a:rPr>
              <a:t>JCI Philippines will create an environment in which people are motivated towards positive change.</a:t>
            </a:r>
          </a:p>
          <a:p>
            <a:pPr algn="just"/>
            <a:r>
              <a:rPr lang="en-US" sz="1500" b="1" dirty="0" smtClean="0">
                <a:solidFill>
                  <a:schemeClr val="bg2">
                    <a:lumMod val="50000"/>
                  </a:schemeClr>
                </a:solidFill>
                <a:latin typeface="Arial Black" pitchFamily="34" charset="0"/>
              </a:rPr>
              <a:t>	</a:t>
            </a:r>
            <a:endParaRPr lang="en-US" sz="1500" b="1" dirty="0">
              <a:solidFill>
                <a:schemeClr val="bg2">
                  <a:lumMod val="50000"/>
                </a:schemeClr>
              </a:solidFill>
              <a:latin typeface="Arial Black" pitchFamily="34" charset="0"/>
            </a:endParaRPr>
          </a:p>
          <a:p>
            <a:pPr algn="just"/>
            <a:r>
              <a:rPr lang="en-US" sz="1500" b="1" dirty="0" smtClean="0">
                <a:solidFill>
                  <a:schemeClr val="accent6">
                    <a:lumMod val="75000"/>
                  </a:schemeClr>
                </a:solidFill>
                <a:latin typeface="Arial Black" pitchFamily="34" charset="0"/>
              </a:rPr>
              <a:t>OUR ACTIONS:</a:t>
            </a:r>
            <a:endParaRPr lang="en-US" sz="1500" dirty="0"/>
          </a:p>
          <a:p>
            <a:pPr marL="285750" indent="-285750" algn="just">
              <a:spcBef>
                <a:spcPts val="300"/>
              </a:spcBef>
              <a:buFont typeface="Arial" pitchFamily="34" charset="0"/>
              <a:buChar char="•"/>
            </a:pPr>
            <a:r>
              <a:rPr lang="en-US" sz="1500" dirty="0" smtClean="0">
                <a:solidFill>
                  <a:schemeClr val="bg2">
                    <a:lumMod val="50000"/>
                  </a:schemeClr>
                </a:solidFill>
              </a:rPr>
              <a:t>Execute the JCIP Training Scorecard. </a:t>
            </a:r>
          </a:p>
          <a:p>
            <a:pPr marL="285750" indent="-285750" algn="just">
              <a:spcBef>
                <a:spcPts val="300"/>
              </a:spcBef>
              <a:buFont typeface="Arial" pitchFamily="34" charset="0"/>
              <a:buChar char="•"/>
            </a:pPr>
            <a:r>
              <a:rPr lang="en-US" sz="1500" dirty="0" smtClean="0">
                <a:solidFill>
                  <a:schemeClr val="bg2">
                    <a:lumMod val="50000"/>
                  </a:schemeClr>
                </a:solidFill>
              </a:rPr>
              <a:t>Appoint and engage the Area, Region and LO Training Directors and Training Plans are accordingly developed.</a:t>
            </a:r>
          </a:p>
          <a:p>
            <a:pPr marL="285750" indent="-285750" algn="just">
              <a:spcBef>
                <a:spcPts val="300"/>
              </a:spcBef>
              <a:buFont typeface="Arial" pitchFamily="34" charset="0"/>
              <a:buChar char="•"/>
            </a:pPr>
            <a:r>
              <a:rPr lang="en-US" sz="1500" dirty="0" smtClean="0">
                <a:solidFill>
                  <a:schemeClr val="bg2">
                    <a:lumMod val="50000"/>
                  </a:schemeClr>
                </a:solidFill>
              </a:rPr>
              <a:t>Build pool of competent trainers.</a:t>
            </a:r>
          </a:p>
          <a:p>
            <a:pPr marL="285750" indent="-285750" algn="just">
              <a:spcBef>
                <a:spcPts val="300"/>
              </a:spcBef>
              <a:buFont typeface="Arial" pitchFamily="34" charset="0"/>
              <a:buChar char="•"/>
            </a:pPr>
            <a:r>
              <a:rPr lang="en-US" sz="1500" dirty="0" smtClean="0">
                <a:solidFill>
                  <a:schemeClr val="bg2">
                    <a:lumMod val="50000"/>
                  </a:schemeClr>
                </a:solidFill>
              </a:rPr>
              <a:t>Conduct </a:t>
            </a:r>
            <a:r>
              <a:rPr lang="en-US" sz="1500" dirty="0">
                <a:solidFill>
                  <a:schemeClr val="bg2">
                    <a:lumMod val="50000"/>
                  </a:schemeClr>
                </a:solidFill>
              </a:rPr>
              <a:t>JCI Official </a:t>
            </a:r>
            <a:r>
              <a:rPr lang="en-US" sz="1500" dirty="0" smtClean="0">
                <a:solidFill>
                  <a:schemeClr val="bg2">
                    <a:lumMod val="50000"/>
                  </a:schemeClr>
                </a:solidFill>
              </a:rPr>
              <a:t>and Non Official Courses.</a:t>
            </a:r>
          </a:p>
          <a:p>
            <a:pPr marL="285750" indent="-285750" algn="just">
              <a:spcBef>
                <a:spcPts val="300"/>
              </a:spcBef>
              <a:buFont typeface="Arial" pitchFamily="34" charset="0"/>
              <a:buChar char="•"/>
            </a:pPr>
            <a:r>
              <a:rPr lang="en-US" sz="1500" dirty="0" smtClean="0">
                <a:solidFill>
                  <a:schemeClr val="bg2">
                    <a:lumMod val="50000"/>
                  </a:schemeClr>
                </a:solidFill>
              </a:rPr>
              <a:t>Create and conduct </a:t>
            </a:r>
            <a:r>
              <a:rPr lang="en-US" sz="1500" dirty="0">
                <a:solidFill>
                  <a:schemeClr val="bg2">
                    <a:lumMod val="50000"/>
                  </a:schemeClr>
                </a:solidFill>
              </a:rPr>
              <a:t>skills development </a:t>
            </a:r>
            <a:r>
              <a:rPr lang="en-US" sz="1500" dirty="0" smtClean="0">
                <a:solidFill>
                  <a:schemeClr val="bg2">
                    <a:lumMod val="50000"/>
                  </a:schemeClr>
                </a:solidFill>
              </a:rPr>
              <a:t>courses especially Parliamentary Procedures and Project Management.</a:t>
            </a:r>
            <a:endParaRPr lang="en-US" sz="1500" dirty="0">
              <a:solidFill>
                <a:schemeClr val="bg2">
                  <a:lumMod val="50000"/>
                </a:schemeClr>
              </a:solidFill>
            </a:endParaRPr>
          </a:p>
          <a:p>
            <a:pPr marL="285750" indent="-285750" algn="just">
              <a:spcBef>
                <a:spcPts val="300"/>
              </a:spcBef>
              <a:buFont typeface="Arial" pitchFamily="34" charset="0"/>
              <a:buChar char="•"/>
            </a:pPr>
            <a:r>
              <a:rPr lang="en-US" sz="1500" dirty="0" smtClean="0">
                <a:solidFill>
                  <a:schemeClr val="bg2">
                    <a:lumMod val="50000"/>
                  </a:schemeClr>
                </a:solidFill>
              </a:rPr>
              <a:t>Conduct “Opportunity to Impact,” our new members orientation program.</a:t>
            </a:r>
          </a:p>
          <a:p>
            <a:pPr marL="285750" indent="-285750" algn="just">
              <a:spcBef>
                <a:spcPts val="300"/>
              </a:spcBef>
              <a:buFont typeface="Arial" pitchFamily="34" charset="0"/>
              <a:buChar char="•"/>
            </a:pPr>
            <a:r>
              <a:rPr lang="en-US" sz="1500" dirty="0" smtClean="0">
                <a:solidFill>
                  <a:schemeClr val="bg2">
                    <a:lumMod val="50000"/>
                  </a:schemeClr>
                </a:solidFill>
              </a:rPr>
              <a:t>Involve or promote </a:t>
            </a:r>
            <a:r>
              <a:rPr lang="en-US" sz="1500" dirty="0">
                <a:solidFill>
                  <a:schemeClr val="bg2">
                    <a:lumMod val="50000"/>
                  </a:schemeClr>
                </a:solidFill>
              </a:rPr>
              <a:t>TOYM / TOYP to recognize individuals who are model of </a:t>
            </a:r>
            <a:r>
              <a:rPr lang="en-US" sz="1500" dirty="0" smtClean="0">
                <a:solidFill>
                  <a:schemeClr val="bg2">
                    <a:lumMod val="50000"/>
                  </a:schemeClr>
                </a:solidFill>
              </a:rPr>
              <a:t>impact. </a:t>
            </a:r>
          </a:p>
          <a:p>
            <a:pPr marL="285750" indent="-285750" algn="just">
              <a:spcBef>
                <a:spcPts val="300"/>
              </a:spcBef>
              <a:buFont typeface="Arial" pitchFamily="34" charset="0"/>
              <a:buChar char="•"/>
            </a:pPr>
            <a:r>
              <a:rPr lang="en-US" sz="1500" dirty="0" smtClean="0">
                <a:solidFill>
                  <a:schemeClr val="bg2">
                    <a:lumMod val="50000"/>
                  </a:schemeClr>
                </a:solidFill>
              </a:rPr>
              <a:t>Participate in the Area, National (or even ASPAC and World) </a:t>
            </a:r>
            <a:r>
              <a:rPr lang="en-US" sz="1500" dirty="0">
                <a:solidFill>
                  <a:schemeClr val="bg2">
                    <a:lumMod val="50000"/>
                  </a:schemeClr>
                </a:solidFill>
              </a:rPr>
              <a:t>JCI Awards </a:t>
            </a:r>
            <a:r>
              <a:rPr lang="en-US" sz="1500" dirty="0" smtClean="0">
                <a:solidFill>
                  <a:schemeClr val="bg2">
                    <a:lumMod val="50000"/>
                  </a:schemeClr>
                </a:solidFill>
              </a:rPr>
              <a:t>Programs. </a:t>
            </a:r>
          </a:p>
          <a:p>
            <a:pPr marL="285750" indent="-285750" algn="just">
              <a:spcBef>
                <a:spcPts val="300"/>
              </a:spcBef>
              <a:buFont typeface="Arial" pitchFamily="34" charset="0"/>
              <a:buChar char="•"/>
            </a:pPr>
            <a:r>
              <a:rPr lang="en-US" sz="1500" dirty="0" smtClean="0">
                <a:solidFill>
                  <a:schemeClr val="bg2">
                    <a:lumMod val="50000"/>
                  </a:schemeClr>
                </a:solidFill>
              </a:rPr>
              <a:t>Provide local recognition programs for members.</a:t>
            </a:r>
            <a:endParaRPr lang="en-US" sz="1500" dirty="0">
              <a:solidFill>
                <a:schemeClr val="bg2">
                  <a:lumMod val="50000"/>
                </a:schemeClr>
              </a:solidFill>
            </a:endParaRPr>
          </a:p>
        </p:txBody>
      </p:sp>
    </p:spTree>
    <p:extLst>
      <p:ext uri="{BB962C8B-B14F-4D97-AF65-F5344CB8AC3E}">
        <p14:creationId xmlns:p14="http://schemas.microsoft.com/office/powerpoint/2010/main" val="410966166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3">
      <a:dk1>
        <a:srgbClr val="000000"/>
      </a:dk1>
      <a:lt1>
        <a:srgbClr val="FFFFFF"/>
      </a:lt1>
      <a:dk2>
        <a:srgbClr val="0097D7"/>
      </a:dk2>
      <a:lt2>
        <a:srgbClr val="3A67B1"/>
      </a:lt2>
      <a:accent1>
        <a:srgbClr val="9E1B34"/>
      </a:accent1>
      <a:accent2>
        <a:srgbClr val="F37121"/>
      </a:accent2>
      <a:accent3>
        <a:srgbClr val="FFFFFF"/>
      </a:accent3>
      <a:accent4>
        <a:srgbClr val="000000"/>
      </a:accent4>
      <a:accent5>
        <a:srgbClr val="CCABAE"/>
      </a:accent5>
      <a:accent6>
        <a:srgbClr val="DC661D"/>
      </a:accent6>
      <a:hlink>
        <a:srgbClr val="916CAF"/>
      </a:hlink>
      <a:folHlink>
        <a:srgbClr val="7DC24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97D7"/>
        </a:dk2>
        <a:lt2>
          <a:srgbClr val="3A67B1"/>
        </a:lt2>
        <a:accent1>
          <a:srgbClr val="0097D7"/>
        </a:accent1>
        <a:accent2>
          <a:srgbClr val="F37121"/>
        </a:accent2>
        <a:accent3>
          <a:srgbClr val="FFFFFF"/>
        </a:accent3>
        <a:accent4>
          <a:srgbClr val="000000"/>
        </a:accent4>
        <a:accent5>
          <a:srgbClr val="AAC9E8"/>
        </a:accent5>
        <a:accent6>
          <a:srgbClr val="DC661D"/>
        </a:accent6>
        <a:hlink>
          <a:srgbClr val="916CAF"/>
        </a:hlink>
        <a:folHlink>
          <a:srgbClr val="7DC24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97D7"/>
        </a:dk2>
        <a:lt2>
          <a:srgbClr val="3A67B1"/>
        </a:lt2>
        <a:accent1>
          <a:srgbClr val="9E1B34"/>
        </a:accent1>
        <a:accent2>
          <a:srgbClr val="F37121"/>
        </a:accent2>
        <a:accent3>
          <a:srgbClr val="FFFFFF"/>
        </a:accent3>
        <a:accent4>
          <a:srgbClr val="000000"/>
        </a:accent4>
        <a:accent5>
          <a:srgbClr val="CCABAE"/>
        </a:accent5>
        <a:accent6>
          <a:srgbClr val="DC661D"/>
        </a:accent6>
        <a:hlink>
          <a:srgbClr val="916CAF"/>
        </a:hlink>
        <a:folHlink>
          <a:srgbClr val="7DC2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3">
      <a:dk1>
        <a:srgbClr val="000000"/>
      </a:dk1>
      <a:lt1>
        <a:srgbClr val="FFFFFF"/>
      </a:lt1>
      <a:dk2>
        <a:srgbClr val="0097D7"/>
      </a:dk2>
      <a:lt2>
        <a:srgbClr val="3A67B1"/>
      </a:lt2>
      <a:accent1>
        <a:srgbClr val="9E1B34"/>
      </a:accent1>
      <a:accent2>
        <a:srgbClr val="F37121"/>
      </a:accent2>
      <a:accent3>
        <a:srgbClr val="FFFFFF"/>
      </a:accent3>
      <a:accent4>
        <a:srgbClr val="000000"/>
      </a:accent4>
      <a:accent5>
        <a:srgbClr val="CCABAE"/>
      </a:accent5>
      <a:accent6>
        <a:srgbClr val="DC661D"/>
      </a:accent6>
      <a:hlink>
        <a:srgbClr val="916CAF"/>
      </a:hlink>
      <a:folHlink>
        <a:srgbClr val="7DC242"/>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97D7"/>
        </a:dk2>
        <a:lt2>
          <a:srgbClr val="3A67B1"/>
        </a:lt2>
        <a:accent1>
          <a:srgbClr val="0097D7"/>
        </a:accent1>
        <a:accent2>
          <a:srgbClr val="F37121"/>
        </a:accent2>
        <a:accent3>
          <a:srgbClr val="FFFFFF"/>
        </a:accent3>
        <a:accent4>
          <a:srgbClr val="000000"/>
        </a:accent4>
        <a:accent5>
          <a:srgbClr val="AAC9E8"/>
        </a:accent5>
        <a:accent6>
          <a:srgbClr val="DC661D"/>
        </a:accent6>
        <a:hlink>
          <a:srgbClr val="916CAF"/>
        </a:hlink>
        <a:folHlink>
          <a:srgbClr val="7DC242"/>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97D7"/>
        </a:dk2>
        <a:lt2>
          <a:srgbClr val="3A67B1"/>
        </a:lt2>
        <a:accent1>
          <a:srgbClr val="9E1B34"/>
        </a:accent1>
        <a:accent2>
          <a:srgbClr val="F37121"/>
        </a:accent2>
        <a:accent3>
          <a:srgbClr val="FFFFFF"/>
        </a:accent3>
        <a:accent4>
          <a:srgbClr val="000000"/>
        </a:accent4>
        <a:accent5>
          <a:srgbClr val="CCABAE"/>
        </a:accent5>
        <a:accent6>
          <a:srgbClr val="DC661D"/>
        </a:accent6>
        <a:hlink>
          <a:srgbClr val="916CAF"/>
        </a:hlink>
        <a:folHlink>
          <a:srgbClr val="7DC24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453</TotalTime>
  <Words>2463</Words>
  <Application>Microsoft Office PowerPoint</Application>
  <PresentationFormat>On-screen Show (4:3)</PresentationFormat>
  <Paragraphs>176</Paragraphs>
  <Slides>13</Slides>
  <Notes>9</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Default Design</vt:lpstr>
      <vt:lpstr>Custom Design</vt:lpstr>
      <vt:lpstr>Alignment Process: Introduction to  Area, Region, LO Planning Activities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JCI</dc:creator>
  <cp:lastModifiedBy>Christopher M. Camba</cp:lastModifiedBy>
  <cp:revision>65</cp:revision>
  <dcterms:created xsi:type="dcterms:W3CDTF">2011-01-02T13:08:53Z</dcterms:created>
  <dcterms:modified xsi:type="dcterms:W3CDTF">2014-10-19T06:39:44Z</dcterms:modified>
  <cp:contentStatus/>
</cp:coreProperties>
</file>