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3" r:id="rId2"/>
  </p:sldMasterIdLst>
  <p:notesMasterIdLst>
    <p:notesMasterId r:id="rId54"/>
  </p:notesMasterIdLst>
  <p:sldIdLst>
    <p:sldId id="256" r:id="rId3"/>
    <p:sldId id="1162" r:id="rId4"/>
    <p:sldId id="1117" r:id="rId5"/>
    <p:sldId id="1160" r:id="rId6"/>
    <p:sldId id="1115" r:id="rId7"/>
    <p:sldId id="1116" r:id="rId8"/>
    <p:sldId id="1161" r:id="rId9"/>
    <p:sldId id="1144" r:id="rId10"/>
    <p:sldId id="1145" r:id="rId11"/>
    <p:sldId id="1146" r:id="rId12"/>
    <p:sldId id="1147" r:id="rId13"/>
    <p:sldId id="1148" r:id="rId14"/>
    <p:sldId id="1157" r:id="rId15"/>
    <p:sldId id="1186" r:id="rId16"/>
    <p:sldId id="1187" r:id="rId17"/>
    <p:sldId id="1189" r:id="rId18"/>
    <p:sldId id="1190" r:id="rId19"/>
    <p:sldId id="1191" r:id="rId20"/>
    <p:sldId id="1192" r:id="rId21"/>
    <p:sldId id="1193" r:id="rId22"/>
    <p:sldId id="1194" r:id="rId23"/>
    <p:sldId id="1195" r:id="rId24"/>
    <p:sldId id="1196" r:id="rId25"/>
    <p:sldId id="1140" r:id="rId26"/>
    <p:sldId id="1174" r:id="rId27"/>
    <p:sldId id="1175" r:id="rId28"/>
    <p:sldId id="1176" r:id="rId29"/>
    <p:sldId id="1177" r:id="rId30"/>
    <p:sldId id="1178" r:id="rId31"/>
    <p:sldId id="1179" r:id="rId32"/>
    <p:sldId id="1180" r:id="rId33"/>
    <p:sldId id="1181" r:id="rId34"/>
    <p:sldId id="1183" r:id="rId35"/>
    <p:sldId id="1184" r:id="rId36"/>
    <p:sldId id="1185" r:id="rId37"/>
    <p:sldId id="1122" r:id="rId38"/>
    <p:sldId id="988" r:id="rId39"/>
    <p:sldId id="881" r:id="rId40"/>
    <p:sldId id="871" r:id="rId41"/>
    <p:sldId id="1108" r:id="rId42"/>
    <p:sldId id="1110" r:id="rId43"/>
    <p:sldId id="1165" r:id="rId44"/>
    <p:sldId id="1166" r:id="rId45"/>
    <p:sldId id="1167" r:id="rId46"/>
    <p:sldId id="1168" r:id="rId47"/>
    <p:sldId id="1169" r:id="rId48"/>
    <p:sldId id="1170" r:id="rId49"/>
    <p:sldId id="1172" r:id="rId50"/>
    <p:sldId id="1164" r:id="rId51"/>
    <p:sldId id="1197" r:id="rId52"/>
    <p:sldId id="833" r:id="rId53"/>
  </p:sldIdLst>
  <p:sldSz cx="9144000" cy="6858000" type="screen4x3"/>
  <p:notesSz cx="6858000" cy="9296400"/>
  <p:defaultTextStyle>
    <a:defPPr>
      <a:defRPr lang="en-US"/>
    </a:defPPr>
    <a:lvl1pPr algn="r" rtl="0" fontAlgn="base">
      <a:spcBef>
        <a:spcPct val="0"/>
      </a:spcBef>
      <a:spcAft>
        <a:spcPct val="0"/>
      </a:spcAft>
      <a:defRPr sz="1400" b="1" kern="1200">
        <a:solidFill>
          <a:schemeClr val="tx1"/>
        </a:solidFill>
        <a:latin typeface="Arial" charset="0"/>
        <a:ea typeface="+mn-ea"/>
        <a:cs typeface="+mn-cs"/>
      </a:defRPr>
    </a:lvl1pPr>
    <a:lvl2pPr marL="457200" algn="r" rtl="0" fontAlgn="base">
      <a:spcBef>
        <a:spcPct val="0"/>
      </a:spcBef>
      <a:spcAft>
        <a:spcPct val="0"/>
      </a:spcAft>
      <a:defRPr sz="1400" b="1" kern="1200">
        <a:solidFill>
          <a:schemeClr val="tx1"/>
        </a:solidFill>
        <a:latin typeface="Arial" charset="0"/>
        <a:ea typeface="+mn-ea"/>
        <a:cs typeface="+mn-cs"/>
      </a:defRPr>
    </a:lvl2pPr>
    <a:lvl3pPr marL="914400" algn="r" rtl="0" fontAlgn="base">
      <a:spcBef>
        <a:spcPct val="0"/>
      </a:spcBef>
      <a:spcAft>
        <a:spcPct val="0"/>
      </a:spcAft>
      <a:defRPr sz="1400" b="1" kern="1200">
        <a:solidFill>
          <a:schemeClr val="tx1"/>
        </a:solidFill>
        <a:latin typeface="Arial" charset="0"/>
        <a:ea typeface="+mn-ea"/>
        <a:cs typeface="+mn-cs"/>
      </a:defRPr>
    </a:lvl3pPr>
    <a:lvl4pPr marL="1371600" algn="r" rtl="0" fontAlgn="base">
      <a:spcBef>
        <a:spcPct val="0"/>
      </a:spcBef>
      <a:spcAft>
        <a:spcPct val="0"/>
      </a:spcAft>
      <a:defRPr sz="1400" b="1" kern="1200">
        <a:solidFill>
          <a:schemeClr val="tx1"/>
        </a:solidFill>
        <a:latin typeface="Arial" charset="0"/>
        <a:ea typeface="+mn-ea"/>
        <a:cs typeface="+mn-cs"/>
      </a:defRPr>
    </a:lvl4pPr>
    <a:lvl5pPr marL="1828800" algn="r" rtl="0" fontAlgn="base">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00"/>
    <a:srgbClr val="916CAF"/>
    <a:srgbClr val="0099CC"/>
    <a:srgbClr val="33CC33"/>
    <a:srgbClr val="FF0000"/>
    <a:srgbClr val="FFCC00"/>
    <a:srgbClr val="009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3558" autoAdjust="0"/>
    <p:restoredTop sz="99225" autoAdjust="0"/>
  </p:normalViewPr>
  <p:slideViewPr>
    <p:cSldViewPr>
      <p:cViewPr>
        <p:scale>
          <a:sx n="66" d="100"/>
          <a:sy n="66" d="100"/>
        </p:scale>
        <p:origin x="-1272"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8435"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843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843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32437ED5-3A67-46BC-B64B-9B41F065FB7E}" type="slidenum">
              <a:rPr lang="en-US"/>
              <a:pPr/>
              <a:t>‹#›</a:t>
            </a:fld>
            <a:endParaRPr lang="en-US"/>
          </a:p>
        </p:txBody>
      </p:sp>
    </p:spTree>
    <p:extLst>
      <p:ext uri="{BB962C8B-B14F-4D97-AF65-F5344CB8AC3E}">
        <p14:creationId xmlns:p14="http://schemas.microsoft.com/office/powerpoint/2010/main" val="42493682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BE750-BF58-4D6B-867B-5CEF543DCDA8}" type="slidenum">
              <a:rPr lang="en-US"/>
              <a:pPr/>
              <a:t>1</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E80E1D-3E99-4BE3-965E-67B617C3DA1A}" type="slidenum">
              <a:rPr lang="en-US"/>
              <a:pPr/>
              <a:t>18</a:t>
            </a:fld>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E2A10-D7AE-43B3-BEE1-50C6C788D2B9}" type="slidenum">
              <a:rPr lang="en-US"/>
              <a:pPr/>
              <a:t>19</a:t>
            </a:fld>
            <a:endParaRPr lang="en-US"/>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8A7D0-8F24-4E0B-A488-D07834719AE6}" type="slidenum">
              <a:rPr lang="en-US"/>
              <a:pPr/>
              <a:t>20</a:t>
            </a:fld>
            <a:endParaRPr 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CED65-435D-4ED5-B649-E4711EC51B7C}" type="slidenum">
              <a:rPr lang="en-US"/>
              <a:pPr/>
              <a:t>22</a:t>
            </a:fld>
            <a:endParaRPr lang="en-US"/>
          </a:p>
        </p:txBody>
      </p:sp>
      <p:sp>
        <p:nvSpPr>
          <p:cNvPr id="1024002" name="Rectangle 2"/>
          <p:cNvSpPr>
            <a:spLocks noGrp="1" noRot="1" noChangeAspec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37359-27BB-430E-9937-5CF48B80DD9F}" type="slidenum">
              <a:rPr lang="en-US"/>
              <a:pPr/>
              <a:t>23</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C863E-97FC-40DC-8A58-C74F465D26A6}" type="slidenum">
              <a:rPr lang="en-US"/>
              <a:pPr/>
              <a:t>37</a:t>
            </a:fld>
            <a:endParaRPr 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8F307-5BA4-40C9-9CC2-3476C6A3F2BD}" type="slidenum">
              <a:rPr lang="en-US"/>
              <a:pPr/>
              <a:t>38</a:t>
            </a:fld>
            <a:endParaRPr lang="en-US"/>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16038-51C3-48A0-8FAC-4B4BF310E426}" type="slidenum">
              <a:rPr lang="en-US"/>
              <a:pPr/>
              <a:t>39</a:t>
            </a:fld>
            <a:endParaRPr 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14EE06-05D2-4260-A1A9-3568EFBBF0D7}" type="slidenum">
              <a:rPr lang="en-US"/>
              <a:pPr/>
              <a:t>40</a:t>
            </a:fld>
            <a:endParaRPr lang="en-US"/>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14EE06-05D2-4260-A1A9-3568EFBBF0D7}" type="slidenum">
              <a:rPr lang="en-US"/>
              <a:pPr/>
              <a:t>41</a:t>
            </a:fld>
            <a:endParaRPr lang="en-US"/>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E7AB73-BBFA-4CBF-8BF8-A8D40BB71D49}" type="slidenum">
              <a:rPr lang="en-US" smtClean="0"/>
              <a:pPr eaLnBrk="1" hangingPunct="1"/>
              <a:t>2</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A4D102-F2FF-4BD9-B29D-CE5361E587E0}" type="slidenum">
              <a:rPr lang="en-US" smtClean="0"/>
              <a:pPr eaLnBrk="1" hangingPunct="1"/>
              <a:t>43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E7AB73-BBFA-4CBF-8BF8-A8D40BB71D49}" type="slidenum">
              <a:rPr lang="en-US" smtClean="0"/>
              <a:pPr eaLnBrk="1" hangingPunct="1"/>
              <a:t>49</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B21A3-F6ED-4836-BBAC-16E02320EC9E}" type="slidenum">
              <a:rPr lang="en-US"/>
              <a:pPr/>
              <a:t>51</a:t>
            </a:fld>
            <a:endParaRPr 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pPr marL="228600" indent="-228600">
              <a:lnSpc>
                <a:spcPct val="80000"/>
              </a:lnSpc>
            </a:pPr>
            <a:r>
              <a:rPr lang="en-US"/>
              <a:t>To use this particular slide more than once in your presentation you must first copy and paste it because it is not a master and simply selecting new slide will not make it appear again. </a:t>
            </a:r>
          </a:p>
          <a:p>
            <a:pPr marL="228600" indent="-228600">
              <a:lnSpc>
                <a:spcPct val="80000"/>
              </a:lnSpc>
            </a:pPr>
            <a:r>
              <a:rPr lang="en-US"/>
              <a:t>Once you have done this follow the steps listed below to add a new picture that is relevant to your presentation:</a:t>
            </a:r>
          </a:p>
          <a:p>
            <a:pPr marL="228600" indent="-228600">
              <a:lnSpc>
                <a:spcPct val="80000"/>
              </a:lnSpc>
            </a:pPr>
            <a:endParaRPr lang="en-US"/>
          </a:p>
          <a:p>
            <a:pPr marL="228600" indent="-228600">
              <a:lnSpc>
                <a:spcPct val="80000"/>
              </a:lnSpc>
            </a:pPr>
            <a:r>
              <a:rPr lang="en-US"/>
              <a:t>1. Click anywhere on the black box so it is highlighted</a:t>
            </a:r>
          </a:p>
          <a:p>
            <a:pPr marL="228600" indent="-228600">
              <a:lnSpc>
                <a:spcPct val="80000"/>
              </a:lnSpc>
            </a:pPr>
            <a:r>
              <a:rPr lang="en-US"/>
              <a:t>2. Then ‘right click’ on it and choose – ‘send backward’ from the ‘order’ menu</a:t>
            </a:r>
          </a:p>
          <a:p>
            <a:pPr marL="228600" indent="-228600">
              <a:lnSpc>
                <a:spcPct val="80000"/>
              </a:lnSpc>
            </a:pPr>
            <a:r>
              <a:rPr lang="en-US"/>
              <a:t>3. Next, click on the photo of Zsolt and hit ‘delete’ on your keyboard</a:t>
            </a:r>
          </a:p>
          <a:p>
            <a:pPr marL="228600" indent="-228600">
              <a:lnSpc>
                <a:spcPct val="80000"/>
              </a:lnSpc>
            </a:pPr>
            <a:r>
              <a:rPr lang="en-US"/>
              <a:t>4. Now, using the Insert menu at the top, insert a picture onto the slide</a:t>
            </a:r>
          </a:p>
          <a:p>
            <a:pPr marL="228600" indent="-228600">
              <a:lnSpc>
                <a:spcPct val="80000"/>
              </a:lnSpc>
            </a:pPr>
            <a:r>
              <a:rPr lang="en-US"/>
              <a:t>5. Size your picture to fit approximately over the space of the white spaces in the black box – make sure your picture is not larger than the black box or you will see it.</a:t>
            </a:r>
          </a:p>
          <a:p>
            <a:pPr marL="228600" indent="-228600">
              <a:lnSpc>
                <a:spcPct val="80000"/>
              </a:lnSpc>
            </a:pPr>
            <a:r>
              <a:rPr lang="en-US"/>
              <a:t>6. When you are happy with the size of the photo, right click on your picture and choose ‘send backward’ from the ‘order’ menu.</a:t>
            </a:r>
          </a:p>
          <a:p>
            <a:pPr marL="228600" indent="-228600">
              <a:lnSpc>
                <a:spcPct val="80000"/>
              </a:lnSpc>
            </a:pPr>
            <a:r>
              <a:rPr lang="en-US"/>
              <a:t>*The picture should now be showing only in the white spaces of the black box. If this is not the case, repeat step 6</a:t>
            </a:r>
          </a:p>
          <a:p>
            <a:pPr marL="228600" indent="-228600">
              <a:lnSpc>
                <a:spcPct val="80000"/>
              </a:lnSpc>
            </a:pPr>
            <a:r>
              <a:rPr lang="en-US"/>
              <a:t>7. If it still doesn’t work – try again from the beginning</a:t>
            </a:r>
          </a:p>
          <a:p>
            <a:pPr marL="228600" indent="-228600">
              <a:lnSpc>
                <a:spcPct val="80000"/>
              </a:lnSpc>
            </a:pPr>
            <a:endParaRPr lang="en-US"/>
          </a:p>
          <a:p>
            <a:pPr marL="228600" indent="-228600">
              <a:lnSpc>
                <a:spcPct val="80000"/>
              </a:lnSpc>
            </a:pPr>
            <a:r>
              <a:rPr lang="en-US"/>
              <a:t>IMPORTANT NOTE: The slide is arranged so that the white spaces and black box are one image.  Using the transparency tool we have turned the white color transparent allowing for any image under it to show through.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BE750-BF58-4D6B-867B-5CEF543DCDA8}" type="slidenum">
              <a:rPr lang="en-US"/>
              <a:pPr/>
              <a:t>4</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AE4324-9C7D-4EE1-9870-D0E360F79978}" type="slidenum">
              <a:rPr lang="en-US" sz="1200"/>
              <a:pPr eaLnBrk="1" hangingPunct="1"/>
              <a:t>9</a:t>
            </a:fld>
            <a:endParaRPr lang="en-US" sz="1200"/>
          </a:p>
        </p:txBody>
      </p:sp>
      <p:sp>
        <p:nvSpPr>
          <p:cNvPr id="167939" name="Rectangle 2"/>
          <p:cNvSpPr>
            <a:spLocks noGrp="1" noRot="1" noChangeAspect="1" noChangeArrowheads="1" noTextEdit="1"/>
          </p:cNvSpPr>
          <p:nvPr>
            <p:ph type="sldImg"/>
          </p:nvPr>
        </p:nvSpPr>
        <p:spPr>
          <a:ln cap="flat"/>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5DB2AE3-EE50-43F5-B1EB-54385458AB84}" type="slidenum">
              <a:rPr lang="en-US" sz="1200"/>
              <a:pPr eaLnBrk="1" hangingPunct="1"/>
              <a:t>10</a:t>
            </a:fld>
            <a:endParaRPr lang="en-US" sz="1200"/>
          </a:p>
        </p:txBody>
      </p:sp>
      <p:sp>
        <p:nvSpPr>
          <p:cNvPr id="168963" name="Rectangle 2"/>
          <p:cNvSpPr>
            <a:spLocks noGrp="1" noRot="1" noChangeAspect="1" noChangeArrowheads="1" noTextEdit="1"/>
          </p:cNvSpPr>
          <p:nvPr>
            <p:ph type="sldImg"/>
          </p:nvPr>
        </p:nvSpPr>
        <p:spPr>
          <a:ln cap="flat"/>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966AA0-4D22-4D3C-9E8F-DEFE455D4E10}" type="slidenum">
              <a:rPr lang="en-US" sz="1200"/>
              <a:pPr eaLnBrk="1" hangingPunct="1"/>
              <a:t>11</a:t>
            </a:fld>
            <a:endParaRPr lang="en-US" sz="1200"/>
          </a:p>
        </p:txBody>
      </p:sp>
      <p:sp>
        <p:nvSpPr>
          <p:cNvPr id="173059" name="Rectangle 2"/>
          <p:cNvSpPr>
            <a:spLocks noGrp="1" noRot="1" noChangeAspect="1" noChangeArrowheads="1" noTextEdit="1"/>
          </p:cNvSpPr>
          <p:nvPr>
            <p:ph type="sldImg"/>
          </p:nvPr>
        </p:nvSpPr>
        <p:spPr>
          <a:ln cap="flat"/>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966AA0-4D22-4D3C-9E8F-DEFE455D4E10}" type="slidenum">
              <a:rPr lang="en-US" sz="1200"/>
              <a:pPr eaLnBrk="1" hangingPunct="1"/>
              <a:t>12</a:t>
            </a:fld>
            <a:endParaRPr lang="en-US" sz="1200"/>
          </a:p>
        </p:txBody>
      </p:sp>
      <p:sp>
        <p:nvSpPr>
          <p:cNvPr id="173059" name="Rectangle 2"/>
          <p:cNvSpPr>
            <a:spLocks noGrp="1" noRot="1" noChangeAspect="1" noChangeArrowheads="1" noTextEdit="1"/>
          </p:cNvSpPr>
          <p:nvPr>
            <p:ph type="sldImg"/>
          </p:nvPr>
        </p:nvSpPr>
        <p:spPr>
          <a:ln cap="flat"/>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06BE8-35CA-4A30-870B-1986DCB27BE4}" type="slidenum">
              <a:rPr lang="en-US"/>
              <a:pPr/>
              <a:t>15</a:t>
            </a:fld>
            <a:endParaRPr 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DEFAF-C569-4398-840F-BBC57B18B8AD}" type="slidenum">
              <a:rPr lang="en-US"/>
              <a:pPr/>
              <a:t>16</a:t>
            </a:fld>
            <a:endParaRPr lang="en-US"/>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pPr lvl="0"/>
            <a:endParaRPr lang="en-US" noProof="0"/>
          </a:p>
        </p:txBody>
      </p:sp>
      <p:sp>
        <p:nvSpPr>
          <p:cNvPr id="4" name="Slide Number Placeholder 3"/>
          <p:cNvSpPr>
            <a:spLocks noGrp="1"/>
          </p:cNvSpPr>
          <p:nvPr>
            <p:ph type="sldNum" sz="quarter" idx="10"/>
          </p:nvPr>
        </p:nvSpPr>
        <p:spPr>
          <a:xfrm>
            <a:off x="7772400" y="6245225"/>
            <a:ext cx="914400" cy="476250"/>
          </a:xfrm>
          <a:prstGeom prst="rect">
            <a:avLst/>
          </a:prstGeom>
        </p:spPr>
        <p:txBody>
          <a:bodyPr/>
          <a:lstStyle>
            <a:lvl1pPr>
              <a:defRPr>
                <a:latin typeface="Arial" charset="0"/>
              </a:defRPr>
            </a:lvl1pPr>
          </a:lstStyle>
          <a:p>
            <a:pPr>
              <a:defRPr/>
            </a:pPr>
            <a:fld id="{38CF22DB-9C66-4514-A46D-878F9D221DE2}" type="slidenum">
              <a:rPr lang="en-US"/>
              <a:pPr>
                <a:defRPr/>
              </a:pPr>
              <a:t>‹#›</a:t>
            </a:fld>
            <a:endParaRPr lang="en-US"/>
          </a:p>
        </p:txBody>
      </p:sp>
      <p:sp>
        <p:nvSpPr>
          <p:cNvPr id="5" name="Footer Placeholder 4"/>
          <p:cNvSpPr>
            <a:spLocks noGrp="1"/>
          </p:cNvSpPr>
          <p:nvPr>
            <p:ph type="ftr" sz="quarter" idx="11"/>
          </p:nvPr>
        </p:nvSpPr>
        <p:spPr>
          <a:xfrm>
            <a:off x="2133600" y="6245225"/>
            <a:ext cx="5334000" cy="476250"/>
          </a:xfrm>
          <a:prstGeom prst="rect">
            <a:avLst/>
          </a:prstGeom>
        </p:spPr>
        <p:txBody>
          <a:bodyPr/>
          <a:lstStyle>
            <a:lvl1pPr>
              <a:defRPr>
                <a:latin typeface="Arial" charset="0"/>
              </a:defRPr>
            </a:lvl1pPr>
          </a:lstStyle>
          <a:p>
            <a:pPr>
              <a:defRPr/>
            </a:pPr>
            <a:r>
              <a:rPr lang="en-US"/>
              <a:t>©Copyright by JCI and intended for the exclusive use of JCI affiliated organizations, members and trainers </a:t>
            </a:r>
          </a:p>
        </p:txBody>
      </p:sp>
    </p:spTree>
    <p:extLst>
      <p:ext uri="{BB962C8B-B14F-4D97-AF65-F5344CB8AC3E}">
        <p14:creationId xmlns:p14="http://schemas.microsoft.com/office/powerpoint/2010/main" val="69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98050" name="Picture 2"/>
          <p:cNvPicPr>
            <a:picLocks noChangeAspect="1" noChangeArrowheads="1"/>
          </p:cNvPicPr>
          <p:nvPr userDrawn="1"/>
        </p:nvPicPr>
        <p:blipFill>
          <a:blip r:embed="rId13" cstate="print"/>
          <a:srcRect/>
          <a:stretch>
            <a:fillRect/>
          </a:stretch>
        </p:blipFill>
        <p:spPr bwMode="auto">
          <a:xfrm>
            <a:off x="0" y="0"/>
            <a:ext cx="9142413" cy="6856413"/>
          </a:xfrm>
          <a:prstGeom prst="rect">
            <a:avLst/>
          </a:prstGeom>
          <a:noFill/>
          <a:ln w="9525">
            <a:noFill/>
            <a:miter lim="800000"/>
            <a:headEnd/>
            <a:tailEnd/>
          </a:ln>
          <a:effectLst/>
        </p:spPr>
      </p:pic>
      <p:sp>
        <p:nvSpPr>
          <p:cNvPr id="898052" name="Text Box 4"/>
          <p:cNvSpPr txBox="1">
            <a:spLocks noChangeArrowheads="1"/>
          </p:cNvSpPr>
          <p:nvPr userDrawn="1"/>
        </p:nvSpPr>
        <p:spPr bwMode="auto">
          <a:xfrm>
            <a:off x="0" y="5715000"/>
            <a:ext cx="5638800" cy="1054100"/>
          </a:xfrm>
          <a:prstGeom prst="rect">
            <a:avLst/>
          </a:prstGeom>
          <a:noFill/>
          <a:ln w="9525" algn="ctr">
            <a:noFill/>
            <a:miter lim="800000"/>
            <a:headEnd/>
            <a:tailEnd/>
          </a:ln>
          <a:effectLst/>
        </p:spPr>
        <p:txBody>
          <a:bodyPr wrap="square">
            <a:spAutoFit/>
          </a:bodyPr>
          <a:lstStyle/>
          <a:p>
            <a:pPr algn="ctr">
              <a:spcBef>
                <a:spcPct val="50000"/>
              </a:spcBef>
            </a:pPr>
            <a:r>
              <a:rPr lang="en-US" altLang="zh-CN" sz="1800" b="0" dirty="0">
                <a:solidFill>
                  <a:schemeClr val="bg1"/>
                </a:solidFill>
                <a:ea typeface="SimSun" pitchFamily="2" charset="-122"/>
              </a:rPr>
              <a:t>JCI Mission:</a:t>
            </a:r>
          </a:p>
          <a:p>
            <a:pPr algn="ctr">
              <a:spcBef>
                <a:spcPct val="50000"/>
              </a:spcBef>
            </a:pPr>
            <a:r>
              <a:rPr lang="en-US" altLang="zh-CN" sz="1800" b="0" dirty="0">
                <a:solidFill>
                  <a:schemeClr val="bg1"/>
                </a:solidFill>
                <a:ea typeface="SimSun" pitchFamily="2" charset="-122"/>
              </a:rPr>
              <a:t>“To provide development opportunities that empower young people to create positive change.” </a:t>
            </a:r>
            <a:endParaRPr lang="en-US" sz="1800" b="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99074" name="Picture 2"/>
          <p:cNvPicPr>
            <a:picLocks noChangeAspect="1" noChangeArrowheads="1"/>
          </p:cNvPicPr>
          <p:nvPr userDrawn="1"/>
        </p:nvPicPr>
        <p:blipFill>
          <a:blip r:embed="rId14" cstate="print"/>
          <a:srcRect/>
          <a:stretch>
            <a:fillRect/>
          </a:stretch>
        </p:blipFill>
        <p:spPr bwMode="auto">
          <a:xfrm>
            <a:off x="1588" y="1588"/>
            <a:ext cx="9142412" cy="6856412"/>
          </a:xfrm>
          <a:prstGeom prst="rect">
            <a:avLst/>
          </a:prstGeom>
          <a:noFill/>
          <a:ln w="9525">
            <a:noFill/>
            <a:miter lim="800000"/>
            <a:headEnd/>
            <a:tailEnd/>
          </a:ln>
          <a:effectLst/>
        </p:spPr>
      </p:pic>
      <p:sp>
        <p:nvSpPr>
          <p:cNvPr id="899075"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99076"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99077" name="Text Box 5"/>
          <p:cNvSpPr txBox="1">
            <a:spLocks noChangeArrowheads="1"/>
          </p:cNvSpPr>
          <p:nvPr userDrawn="1"/>
        </p:nvSpPr>
        <p:spPr bwMode="auto">
          <a:xfrm>
            <a:off x="1447800" y="6324600"/>
            <a:ext cx="1676400" cy="366713"/>
          </a:xfrm>
          <a:prstGeom prst="rect">
            <a:avLst/>
          </a:prstGeom>
          <a:noFill/>
          <a:ln w="9525" algn="ctr">
            <a:noFill/>
            <a:miter lim="800000"/>
            <a:headEnd/>
            <a:tailEnd/>
          </a:ln>
          <a:effectLst/>
        </p:spPr>
        <p:txBody>
          <a:bodyPr>
            <a:spAutoFit/>
          </a:bodyPr>
          <a:lstStyle/>
          <a:p>
            <a:pPr algn="ctr">
              <a:spcBef>
                <a:spcPct val="50000"/>
              </a:spcBef>
            </a:pPr>
            <a:r>
              <a:rPr lang="en-US" sz="1800" b="0">
                <a:solidFill>
                  <a:schemeClr val="bg1"/>
                </a:solidFill>
              </a:rPr>
              <a:t>www.jci.cc</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rtl="0" fontAlgn="base">
        <a:spcBef>
          <a:spcPct val="0"/>
        </a:spcBef>
        <a:spcAft>
          <a:spcPct val="0"/>
        </a:spcAft>
        <a:defRPr sz="4000" b="1">
          <a:solidFill>
            <a:schemeClr val="tx2"/>
          </a:solidFill>
          <a:latin typeface="+mj-lt"/>
          <a:ea typeface="+mj-ea"/>
          <a:cs typeface="+mj-cs"/>
        </a:defRPr>
      </a:lvl1pPr>
      <a:lvl2pPr algn="ctr" rtl="0" fontAlgn="base">
        <a:spcBef>
          <a:spcPct val="0"/>
        </a:spcBef>
        <a:spcAft>
          <a:spcPct val="0"/>
        </a:spcAft>
        <a:defRPr sz="4000" b="1">
          <a:solidFill>
            <a:schemeClr val="tx2"/>
          </a:solidFill>
          <a:latin typeface="Arial" charset="0"/>
        </a:defRPr>
      </a:lvl2pPr>
      <a:lvl3pPr algn="ctr" rtl="0" fontAlgn="base">
        <a:spcBef>
          <a:spcPct val="0"/>
        </a:spcBef>
        <a:spcAft>
          <a:spcPct val="0"/>
        </a:spcAft>
        <a:defRPr sz="4000" b="1">
          <a:solidFill>
            <a:schemeClr val="tx2"/>
          </a:solidFill>
          <a:latin typeface="Arial" charset="0"/>
        </a:defRPr>
      </a:lvl3pPr>
      <a:lvl4pPr algn="ctr" rtl="0" fontAlgn="base">
        <a:spcBef>
          <a:spcPct val="0"/>
        </a:spcBef>
        <a:spcAft>
          <a:spcPct val="0"/>
        </a:spcAft>
        <a:defRPr sz="4000" b="1">
          <a:solidFill>
            <a:schemeClr val="tx2"/>
          </a:solidFill>
          <a:latin typeface="Arial" charset="0"/>
        </a:defRPr>
      </a:lvl4pPr>
      <a:lvl5pPr algn="ctr" rtl="0" fontAlgn="base">
        <a:spcBef>
          <a:spcPct val="0"/>
        </a:spcBef>
        <a:spcAft>
          <a:spcPct val="0"/>
        </a:spcAft>
        <a:defRPr sz="4000" b="1">
          <a:solidFill>
            <a:schemeClr val="tx2"/>
          </a:solidFill>
          <a:latin typeface="Arial" charset="0"/>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1"/>
          </p:nvPr>
        </p:nvSpPr>
        <p:spPr bwMode="auto">
          <a:xfrm>
            <a:off x="304800" y="4267200"/>
            <a:ext cx="6096000" cy="13716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2800" b="1" dirty="0" smtClean="0"/>
              <a:t>2015 LO Presidents Academy</a:t>
            </a:r>
          </a:p>
          <a:p>
            <a:pPr algn="l"/>
            <a:r>
              <a:rPr lang="en-US" sz="2400" dirty="0" smtClean="0"/>
              <a:t>Marco Hotel, CDO City</a:t>
            </a:r>
          </a:p>
          <a:p>
            <a:pPr algn="l"/>
            <a:r>
              <a:rPr lang="en-US" sz="2400" dirty="0" smtClean="0"/>
              <a:t>October 7, 2014</a:t>
            </a:r>
          </a:p>
        </p:txBody>
      </p:sp>
      <p:sp>
        <p:nvSpPr>
          <p:cNvPr id="13314" name="Rectangle 2"/>
          <p:cNvSpPr>
            <a:spLocks noGrp="1" noChangeArrowheads="1"/>
          </p:cNvSpPr>
          <p:nvPr>
            <p:ph type="ctrTitle"/>
          </p:nvPr>
        </p:nvSpPr>
        <p:spPr bwMode="auto">
          <a:xfrm>
            <a:off x="-76200" y="1905000"/>
            <a:ext cx="6324600" cy="1470025"/>
          </a:xfrm>
          <a:noFill/>
          <a:ln>
            <a:miter lim="800000"/>
            <a:headEnd/>
            <a:tailEnd/>
          </a:ln>
        </p:spPr>
        <p:txBody>
          <a:bodyPr vert="horz" wrap="square" lIns="91440" tIns="45720" rIns="91440" bIns="45720" numCol="1" anchor="t" anchorCtr="0" compatLnSpc="1">
            <a:prstTxWarp prst="textNoShape">
              <a:avLst/>
            </a:prstTxWarp>
          </a:bodyPr>
          <a:lstStyle/>
          <a:p>
            <a:pPr algn="l"/>
            <a:r>
              <a:rPr lang="en-US" sz="5000" b="1" i="1" dirty="0" smtClean="0">
                <a:solidFill>
                  <a:srgbClr val="FF0000"/>
                </a:solidFill>
                <a:effectLst>
                  <a:outerShdw blurRad="38100" dist="38100" dir="2700000" algn="tl">
                    <a:srgbClr val="000000">
                      <a:alpha val="43137"/>
                    </a:srgbClr>
                  </a:outerShdw>
                </a:effectLst>
              </a:rPr>
              <a:t>Strengthening</a:t>
            </a:r>
            <a:br>
              <a:rPr lang="en-US" sz="5000" b="1" i="1" dirty="0" smtClean="0">
                <a:solidFill>
                  <a:srgbClr val="FF0000"/>
                </a:solidFill>
                <a:effectLst>
                  <a:outerShdw blurRad="38100" dist="38100" dir="2700000" algn="tl">
                    <a:srgbClr val="000000">
                      <a:alpha val="43137"/>
                    </a:srgbClr>
                  </a:outerShdw>
                </a:effectLst>
              </a:rPr>
            </a:br>
            <a:r>
              <a:rPr lang="en-US" sz="5000" b="1" i="1" dirty="0" smtClean="0">
                <a:solidFill>
                  <a:srgbClr val="FF0000"/>
                </a:solidFill>
                <a:effectLst>
                  <a:outerShdw blurRad="38100" dist="38100" dir="2700000" algn="tl">
                    <a:srgbClr val="000000">
                      <a:alpha val="43137"/>
                    </a:srgbClr>
                  </a:outerShdw>
                </a:effectLst>
              </a:rPr>
              <a:t>Your Local Organization</a:t>
            </a:r>
            <a:endParaRPr lang="en-US" sz="5000" b="1" i="1" dirty="0">
              <a:solidFill>
                <a:srgbClr val="FF000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1676400"/>
            <a:ext cx="8610600" cy="3746500"/>
          </a:xfrm>
          <a:prstGeom prst="rect">
            <a:avLst/>
          </a:prstGeom>
          <a:noFill/>
          <a:ln w="9525">
            <a:noFill/>
            <a:miter lim="800000"/>
            <a:headEnd/>
            <a:tailEnd/>
          </a:ln>
          <a:effectLst/>
        </p:spPr>
        <p:txBody>
          <a:bodyPr lIns="90488" tIns="44450" rIns="90488" bIns="44450">
            <a:spAutoFit/>
          </a:bodyPr>
          <a:lstStyle/>
          <a:p>
            <a:pPr algn="l">
              <a:defRPr/>
            </a:pPr>
            <a:r>
              <a:rPr lang="en-US" sz="4000" b="1" i="1" dirty="0">
                <a:solidFill>
                  <a:srgbClr val="FF0000"/>
                </a:solidFill>
                <a:effectLst>
                  <a:outerShdw blurRad="38100" dist="38100" dir="2700000" algn="tl">
                    <a:srgbClr val="000000"/>
                  </a:outerShdw>
                </a:effectLst>
                <a:latin typeface="Arial" pitchFamily="34" charset="0"/>
              </a:rPr>
              <a:t>“No, </a:t>
            </a:r>
            <a:r>
              <a:rPr lang="en-US" sz="4000" b="1" i="1" dirty="0" smtClean="0">
                <a:solidFill>
                  <a:srgbClr val="FF0000"/>
                </a:solidFill>
                <a:effectLst>
                  <a:outerShdw blurRad="38100" dist="38100" dir="2700000" algn="tl">
                    <a:srgbClr val="000000"/>
                  </a:outerShdw>
                </a:effectLst>
                <a:latin typeface="Arial" pitchFamily="34" charset="0"/>
              </a:rPr>
              <a:t>JCI not </a:t>
            </a:r>
            <a:r>
              <a:rPr lang="en-US" sz="4000" b="1" i="1" dirty="0">
                <a:solidFill>
                  <a:srgbClr val="FF0000"/>
                </a:solidFill>
                <a:effectLst>
                  <a:outerShdw blurRad="38100" dist="38100" dir="2700000" algn="tl">
                    <a:srgbClr val="000000"/>
                  </a:outerShdw>
                </a:effectLst>
                <a:latin typeface="Arial" pitchFamily="34" charset="0"/>
              </a:rPr>
              <a:t>basically a community service organization. Our objective is to create a positive change in our communities </a:t>
            </a:r>
            <a:r>
              <a:rPr lang="en-US" sz="4000" b="1" i="1" dirty="0">
                <a:solidFill>
                  <a:srgbClr val="00B050"/>
                </a:solidFill>
                <a:effectLst>
                  <a:outerShdw blurRad="38100" dist="38100" dir="2700000" algn="tl">
                    <a:srgbClr val="000000"/>
                  </a:outerShdw>
                </a:effectLst>
                <a:latin typeface="Arial" pitchFamily="34" charset="0"/>
              </a:rPr>
              <a:t>through</a:t>
            </a:r>
            <a:r>
              <a:rPr lang="en-US" sz="4000" b="1" i="1" dirty="0">
                <a:solidFill>
                  <a:srgbClr val="FF0000"/>
                </a:solidFill>
                <a:effectLst>
                  <a:outerShdw blurRad="38100" dist="38100" dir="2700000" algn="tl">
                    <a:srgbClr val="000000"/>
                  </a:outerShdw>
                </a:effectLst>
                <a:latin typeface="Arial" pitchFamily="34" charset="0"/>
              </a:rPr>
              <a:t> our projects and services to the community.”</a:t>
            </a:r>
            <a:r>
              <a:rPr lang="en-US" sz="4000" dirty="0">
                <a:solidFill>
                  <a:srgbClr val="FF0000"/>
                </a:solidFill>
                <a:effectLst>
                  <a:outerShdw blurRad="38100" dist="38100" dir="2700000" algn="tl">
                    <a:srgbClr val="000000"/>
                  </a:outerShdw>
                </a:effectLst>
                <a:latin typeface="Arial" pitchFamily="34" charset="0"/>
              </a:rPr>
              <a:t> </a:t>
            </a:r>
          </a:p>
        </p:txBody>
      </p:sp>
      <p:sp>
        <p:nvSpPr>
          <p:cNvPr id="17411" name="Rectangle 3"/>
          <p:cNvSpPr>
            <a:spLocks noChangeArrowheads="1"/>
          </p:cNvSpPr>
          <p:nvPr/>
        </p:nvSpPr>
        <p:spPr bwMode="auto">
          <a:xfrm>
            <a:off x="304800" y="381000"/>
            <a:ext cx="8610600" cy="1308100"/>
          </a:xfrm>
          <a:prstGeom prst="rect">
            <a:avLst/>
          </a:prstGeom>
          <a:noFill/>
          <a:ln w="9525">
            <a:noFill/>
            <a:miter lim="800000"/>
            <a:headEnd/>
            <a:tailEnd/>
          </a:ln>
          <a:effectLst/>
        </p:spPr>
        <p:txBody>
          <a:bodyPr lIns="90488" tIns="44450" rIns="90488" bIns="44450">
            <a:spAutoFit/>
          </a:bodyPr>
          <a:lstStyle/>
          <a:p>
            <a:pPr algn="ctr">
              <a:defRPr/>
            </a:pPr>
            <a:r>
              <a:rPr lang="en-US" sz="4000" b="1" dirty="0">
                <a:solidFill>
                  <a:srgbClr val="0000FF"/>
                </a:solidFill>
                <a:effectLst>
                  <a:outerShdw blurRad="38100" dist="38100" dir="2700000" algn="tl">
                    <a:srgbClr val="000000"/>
                  </a:outerShdw>
                </a:effectLst>
                <a:latin typeface="Arial" pitchFamily="34" charset="0"/>
              </a:rPr>
              <a:t>Is </a:t>
            </a:r>
            <a:r>
              <a:rPr lang="en-US" sz="4000" b="1" dirty="0" smtClean="0">
                <a:solidFill>
                  <a:srgbClr val="0000FF"/>
                </a:solidFill>
                <a:effectLst>
                  <a:outerShdw blurRad="38100" dist="38100" dir="2700000" algn="tl">
                    <a:srgbClr val="000000"/>
                  </a:outerShdw>
                </a:effectLst>
                <a:latin typeface="Arial" pitchFamily="34" charset="0"/>
              </a:rPr>
              <a:t>JCI community </a:t>
            </a:r>
            <a:r>
              <a:rPr lang="en-US" sz="4000" b="1" dirty="0">
                <a:solidFill>
                  <a:srgbClr val="0000FF"/>
                </a:solidFill>
                <a:effectLst>
                  <a:outerShdw blurRad="38100" dist="38100" dir="2700000" algn="tl">
                    <a:srgbClr val="000000"/>
                  </a:outerShdw>
                </a:effectLst>
                <a:latin typeface="Arial" pitchFamily="34" charset="0"/>
              </a:rPr>
              <a:t>service organization?</a:t>
            </a:r>
          </a:p>
        </p:txBody>
      </p:sp>
    </p:spTree>
    <p:extLst>
      <p:ext uri="{BB962C8B-B14F-4D97-AF65-F5344CB8AC3E}">
        <p14:creationId xmlns:p14="http://schemas.microsoft.com/office/powerpoint/2010/main" val="2083257191"/>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dirty="0" smtClean="0"/>
              <a:t>Measurement of Success</a:t>
            </a:r>
          </a:p>
        </p:txBody>
      </p:sp>
      <p:sp>
        <p:nvSpPr>
          <p:cNvPr id="20483" name="Content Placeholder 7"/>
          <p:cNvSpPr>
            <a:spLocks noGrp="1"/>
          </p:cNvSpPr>
          <p:nvPr>
            <p:ph idx="4294967295"/>
          </p:nvPr>
        </p:nvSpPr>
        <p:spPr/>
        <p:txBody>
          <a:bodyPr/>
          <a:lstStyle/>
          <a:p>
            <a:r>
              <a:rPr lang="en-US" dirty="0" smtClean="0"/>
              <a:t>Profit Industry</a:t>
            </a:r>
          </a:p>
          <a:p>
            <a:r>
              <a:rPr lang="en-US" dirty="0" smtClean="0"/>
              <a:t>Non-Profit Industry</a:t>
            </a:r>
          </a:p>
          <a:p>
            <a:pPr lvl="1"/>
            <a:r>
              <a:rPr lang="en-US" dirty="0" smtClean="0"/>
              <a:t>The only true measurement of success is HOW THEY FULFILL THEIR MISSION</a:t>
            </a:r>
          </a:p>
          <a:p>
            <a:pPr lvl="1"/>
            <a:endParaRPr lang="en-US" dirty="0" smtClean="0"/>
          </a:p>
        </p:txBody>
      </p:sp>
    </p:spTree>
    <p:extLst>
      <p:ext uri="{BB962C8B-B14F-4D97-AF65-F5344CB8AC3E}">
        <p14:creationId xmlns:p14="http://schemas.microsoft.com/office/powerpoint/2010/main" val="262366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500"/>
                                        <p:tgtEl>
                                          <p:spTgt spid="2048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fade">
                                      <p:cBhvr>
                                        <p:cTn id="15" dur="5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smtClean="0"/>
              <a:t>Measurement of Success</a:t>
            </a:r>
          </a:p>
        </p:txBody>
      </p:sp>
      <p:sp>
        <p:nvSpPr>
          <p:cNvPr id="4" name="Text Box 3"/>
          <p:cNvSpPr txBox="1">
            <a:spLocks noChangeArrowheads="1"/>
          </p:cNvSpPr>
          <p:nvPr/>
        </p:nvSpPr>
        <p:spPr bwMode="auto">
          <a:xfrm>
            <a:off x="457200" y="1828800"/>
            <a:ext cx="82296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4400" i="1" dirty="0" smtClean="0"/>
              <a:t>“</a:t>
            </a:r>
            <a:r>
              <a:rPr lang="en-US" sz="4400" i="1" dirty="0"/>
              <a:t>To provide development opportunities that empower young people to create positive change.”</a:t>
            </a:r>
          </a:p>
        </p:txBody>
      </p:sp>
    </p:spTree>
    <p:extLst>
      <p:ext uri="{BB962C8B-B14F-4D97-AF65-F5344CB8AC3E}">
        <p14:creationId xmlns:p14="http://schemas.microsoft.com/office/powerpoint/2010/main" val="142542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9600" y="914400"/>
            <a:ext cx="3495062" cy="401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102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a:effectLst>
                  <a:outerShdw blurRad="38100" dist="38100" dir="2700000" algn="tl">
                    <a:srgbClr val="000000">
                      <a:alpha val="43137"/>
                    </a:srgbClr>
                  </a:outerShdw>
                </a:effectLst>
              </a:rPr>
              <a:t>2</a:t>
            </a:r>
            <a:r>
              <a:rPr lang="en-US" sz="4800" u="sng" dirty="0" smtClean="0">
                <a:effectLst>
                  <a:outerShdw blurRad="38100" dist="38100" dir="2700000" algn="tl">
                    <a:srgbClr val="000000">
                      <a:alpha val="43137"/>
                    </a:srgbClr>
                  </a:outerShdw>
                </a:effectLst>
              </a:rPr>
              <a:t>. CONSTITUTION</a:t>
            </a:r>
            <a:endParaRPr lang="en-US" sz="48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Legal document</a:t>
            </a:r>
          </a:p>
          <a:p>
            <a:r>
              <a:rPr lang="en-US" dirty="0" smtClean="0"/>
              <a:t>Defines how the LO will be governed</a:t>
            </a:r>
          </a:p>
          <a:p>
            <a:r>
              <a:rPr lang="en-US" dirty="0" smtClean="0"/>
              <a:t>Rights, Responsibilities and Liabilities</a:t>
            </a:r>
          </a:p>
          <a:p>
            <a:r>
              <a:rPr lang="en-US" dirty="0" smtClean="0"/>
              <a:t>Regulate major issues</a:t>
            </a:r>
          </a:p>
          <a:p>
            <a:endParaRPr lang="en-US" dirty="0"/>
          </a:p>
        </p:txBody>
      </p:sp>
    </p:spTree>
    <p:extLst>
      <p:ext uri="{BB962C8B-B14F-4D97-AF65-F5344CB8AC3E}">
        <p14:creationId xmlns:p14="http://schemas.microsoft.com/office/powerpoint/2010/main" val="286026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0" y="228600"/>
            <a:ext cx="9144000" cy="533400"/>
          </a:xfrm>
        </p:spPr>
        <p:txBody>
          <a:bodyPr/>
          <a:lstStyle/>
          <a:p>
            <a:r>
              <a:rPr lang="en-US" sz="3200" b="0"/>
              <a:t>Constitution Content:</a:t>
            </a:r>
          </a:p>
        </p:txBody>
      </p:sp>
      <p:sp>
        <p:nvSpPr>
          <p:cNvPr id="340995" name="Rectangle 3"/>
          <p:cNvSpPr>
            <a:spLocks noGrp="1" noChangeArrowheads="1"/>
          </p:cNvSpPr>
          <p:nvPr>
            <p:ph type="body" idx="1"/>
          </p:nvPr>
        </p:nvSpPr>
        <p:spPr>
          <a:xfrm>
            <a:off x="457200" y="914400"/>
            <a:ext cx="7467600" cy="5181600"/>
          </a:xfrm>
        </p:spPr>
        <p:txBody>
          <a:bodyPr/>
          <a:lstStyle/>
          <a:p>
            <a:pPr marL="609600" indent="-609600"/>
            <a:r>
              <a:rPr lang="en-US" sz="2800" b="1" i="1" dirty="0"/>
              <a:t>Name</a:t>
            </a:r>
            <a:r>
              <a:rPr lang="en-US" sz="2800" i="1" dirty="0"/>
              <a:t> </a:t>
            </a:r>
            <a:r>
              <a:rPr lang="en-US" sz="2800" dirty="0"/>
              <a:t>of the organization</a:t>
            </a:r>
          </a:p>
          <a:p>
            <a:pPr marL="609600" indent="-609600"/>
            <a:r>
              <a:rPr lang="en-US" sz="2800" b="1" i="1" dirty="0"/>
              <a:t>Mission</a:t>
            </a:r>
            <a:r>
              <a:rPr lang="en-US" sz="2800" i="1" dirty="0"/>
              <a:t> </a:t>
            </a:r>
            <a:r>
              <a:rPr lang="en-US" sz="2800" dirty="0"/>
              <a:t>and </a:t>
            </a:r>
            <a:r>
              <a:rPr lang="en-US" sz="2800" b="1" i="1" dirty="0"/>
              <a:t>principles</a:t>
            </a:r>
            <a:endParaRPr lang="en-US" sz="2800" dirty="0"/>
          </a:p>
          <a:p>
            <a:pPr marL="609600" indent="-609600"/>
            <a:r>
              <a:rPr lang="en-US" sz="2800" b="1" i="1" dirty="0"/>
              <a:t>Who</a:t>
            </a:r>
            <a:r>
              <a:rPr lang="en-US" sz="2800" i="1" dirty="0"/>
              <a:t> </a:t>
            </a:r>
            <a:r>
              <a:rPr lang="en-US" sz="2800" dirty="0"/>
              <a:t>is eligible for </a:t>
            </a:r>
            <a:r>
              <a:rPr lang="en-US" sz="2800" b="1" i="1" dirty="0"/>
              <a:t>membership</a:t>
            </a:r>
            <a:endParaRPr lang="en-US" sz="2800" dirty="0"/>
          </a:p>
          <a:p>
            <a:pPr marL="609600" indent="-609600"/>
            <a:r>
              <a:rPr lang="en-US" sz="2800" dirty="0"/>
              <a:t>How it will be </a:t>
            </a:r>
            <a:r>
              <a:rPr lang="en-US" sz="2800" b="1" i="1" dirty="0"/>
              <a:t>governed</a:t>
            </a:r>
          </a:p>
          <a:p>
            <a:pPr marL="609600" indent="-609600"/>
            <a:r>
              <a:rPr lang="en-US" sz="2800" dirty="0"/>
              <a:t>The </a:t>
            </a:r>
            <a:r>
              <a:rPr lang="en-US" sz="2800" b="1" i="1" dirty="0"/>
              <a:t>authorities</a:t>
            </a:r>
            <a:r>
              <a:rPr lang="en-US" sz="2800" i="1" dirty="0"/>
              <a:t> </a:t>
            </a:r>
            <a:endParaRPr lang="en-US" sz="2800" dirty="0"/>
          </a:p>
          <a:p>
            <a:pPr marL="609600" indent="-609600"/>
            <a:r>
              <a:rPr lang="en-US" sz="2800" dirty="0"/>
              <a:t>How they are </a:t>
            </a:r>
            <a:r>
              <a:rPr lang="en-US" sz="2800" b="1" i="1" dirty="0"/>
              <a:t>elected</a:t>
            </a:r>
            <a:endParaRPr lang="en-US" sz="2800" dirty="0"/>
          </a:p>
          <a:p>
            <a:pPr marL="609600" indent="-609600"/>
            <a:r>
              <a:rPr lang="en-US" sz="2800" dirty="0"/>
              <a:t>How it will be </a:t>
            </a:r>
            <a:r>
              <a:rPr lang="en-US" sz="2800" b="1" i="1" dirty="0"/>
              <a:t>financed</a:t>
            </a:r>
            <a:endParaRPr lang="en-US" sz="2800" i="1" dirty="0"/>
          </a:p>
          <a:p>
            <a:pPr marL="609600" indent="-609600"/>
            <a:r>
              <a:rPr lang="en-US" sz="2800" dirty="0"/>
              <a:t>Methods of </a:t>
            </a:r>
            <a:r>
              <a:rPr lang="en-US" sz="2800" b="1" i="1" dirty="0"/>
              <a:t>amending</a:t>
            </a:r>
            <a:r>
              <a:rPr lang="en-US" sz="2800" i="1" dirty="0"/>
              <a:t> </a:t>
            </a:r>
            <a:r>
              <a:rPr lang="en-US" sz="2800" dirty="0"/>
              <a:t>it</a:t>
            </a:r>
          </a:p>
          <a:p>
            <a:pPr marL="609600" indent="-609600"/>
            <a:r>
              <a:rPr lang="en-US" sz="2800" dirty="0"/>
              <a:t>Must be in line with </a:t>
            </a:r>
            <a:r>
              <a:rPr lang="en-US" sz="2800" b="1" dirty="0"/>
              <a:t>National Organization </a:t>
            </a:r>
            <a:r>
              <a:rPr lang="en-US" sz="2800" dirty="0"/>
              <a:t>and </a:t>
            </a:r>
            <a:r>
              <a:rPr lang="en-US" sz="2800" b="1" dirty="0"/>
              <a:t>JCI</a:t>
            </a:r>
            <a:endParaRPr lang="en-US" sz="2800" dirty="0"/>
          </a:p>
        </p:txBody>
      </p:sp>
      <p:sp>
        <p:nvSpPr>
          <p:cNvPr id="340996"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313505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0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09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09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09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09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0995">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40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P spid="34099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76200" y="304800"/>
            <a:ext cx="9144000" cy="533400"/>
          </a:xfrm>
        </p:spPr>
        <p:txBody>
          <a:bodyPr/>
          <a:lstStyle/>
          <a:p>
            <a:r>
              <a:rPr lang="en-US" b="0" dirty="0"/>
              <a:t>Policy Manual</a:t>
            </a:r>
          </a:p>
        </p:txBody>
      </p:sp>
      <p:sp>
        <p:nvSpPr>
          <p:cNvPr id="343044"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609600"/>
            <a:ext cx="28575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3043" name="Rectangle 3"/>
          <p:cNvSpPr>
            <a:spLocks noGrp="1" noChangeArrowheads="1"/>
          </p:cNvSpPr>
          <p:nvPr>
            <p:ph type="body" idx="1"/>
          </p:nvPr>
        </p:nvSpPr>
        <p:spPr>
          <a:xfrm>
            <a:off x="304800" y="762000"/>
            <a:ext cx="6477000" cy="4800600"/>
          </a:xfrm>
        </p:spPr>
        <p:txBody>
          <a:bodyPr/>
          <a:lstStyle/>
          <a:p>
            <a:pPr marL="290513" indent="-290513"/>
            <a:r>
              <a:rPr lang="en-US" dirty="0" smtClean="0"/>
              <a:t>Regulates the details of day to day work</a:t>
            </a:r>
          </a:p>
          <a:p>
            <a:pPr marL="290513" indent="-290513"/>
            <a:r>
              <a:rPr lang="en-US" dirty="0" smtClean="0"/>
              <a:t>How </a:t>
            </a:r>
            <a:r>
              <a:rPr lang="en-US" dirty="0"/>
              <a:t>meetings will be </a:t>
            </a:r>
            <a:r>
              <a:rPr lang="en-US" dirty="0" smtClean="0"/>
              <a:t>conducted</a:t>
            </a:r>
          </a:p>
          <a:p>
            <a:pPr marL="290513" indent="-290513"/>
            <a:r>
              <a:rPr lang="en-US" dirty="0" smtClean="0"/>
              <a:t>How </a:t>
            </a:r>
            <a:r>
              <a:rPr lang="en-US" dirty="0"/>
              <a:t>reports should be presented </a:t>
            </a:r>
            <a:endParaRPr lang="en-US" dirty="0" smtClean="0"/>
          </a:p>
          <a:p>
            <a:pPr marL="290513" indent="-290513"/>
            <a:r>
              <a:rPr lang="en-US" dirty="0" smtClean="0"/>
              <a:t>How </a:t>
            </a:r>
            <a:r>
              <a:rPr lang="en-US" dirty="0"/>
              <a:t>activities can be carried </a:t>
            </a:r>
            <a:r>
              <a:rPr lang="en-US" dirty="0" smtClean="0"/>
              <a:t>out</a:t>
            </a:r>
          </a:p>
          <a:p>
            <a:pPr marL="290513" indent="-290513"/>
            <a:r>
              <a:rPr lang="en-US" dirty="0" smtClean="0"/>
              <a:t>How </a:t>
            </a:r>
            <a:r>
              <a:rPr lang="en-US" dirty="0"/>
              <a:t>the performance of officers should be </a:t>
            </a:r>
            <a:r>
              <a:rPr lang="en-US" dirty="0" smtClean="0"/>
              <a:t>evaluated</a:t>
            </a:r>
          </a:p>
          <a:p>
            <a:pPr marL="290513" indent="-290513"/>
            <a:r>
              <a:rPr lang="en-US" dirty="0" smtClean="0"/>
              <a:t>Any </a:t>
            </a:r>
            <a:r>
              <a:rPr lang="en-US" dirty="0"/>
              <a:t>other rule not considered an article or bylaw of the Constitution</a:t>
            </a:r>
          </a:p>
        </p:txBody>
      </p:sp>
    </p:spTree>
    <p:extLst>
      <p:ext uri="{BB962C8B-B14F-4D97-AF65-F5344CB8AC3E}">
        <p14:creationId xmlns:p14="http://schemas.microsoft.com/office/powerpoint/2010/main" val="1118181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fade">
                                      <p:cBhvr>
                                        <p:cTn id="7" dur="1000">
                                          <p:stCondLst>
                                            <p:cond delay="0"/>
                                          </p:stCondLst>
                                        </p:cTn>
                                        <p:tgtEl>
                                          <p:spTgt spid="343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fade">
                                      <p:cBhvr>
                                        <p:cTn id="12" dur="1000">
                                          <p:stCondLst>
                                            <p:cond delay="0"/>
                                          </p:stCondLst>
                                        </p:cTn>
                                        <p:tgtEl>
                                          <p:spTgt spid="343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3043">
                                            <p:txEl>
                                              <p:pRg st="2" end="2"/>
                                            </p:txEl>
                                          </p:spTgt>
                                        </p:tgtEl>
                                        <p:attrNameLst>
                                          <p:attrName>style.visibility</p:attrName>
                                        </p:attrNameLst>
                                      </p:cBhvr>
                                      <p:to>
                                        <p:strVal val="visible"/>
                                      </p:to>
                                    </p:set>
                                    <p:animEffect transition="in" filter="fade">
                                      <p:cBhvr>
                                        <p:cTn id="17" dur="1000">
                                          <p:stCondLst>
                                            <p:cond delay="0"/>
                                          </p:stCondLst>
                                        </p:cTn>
                                        <p:tgtEl>
                                          <p:spTgt spid="343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3043">
                                            <p:txEl>
                                              <p:pRg st="3" end="3"/>
                                            </p:txEl>
                                          </p:spTgt>
                                        </p:tgtEl>
                                        <p:attrNameLst>
                                          <p:attrName>style.visibility</p:attrName>
                                        </p:attrNameLst>
                                      </p:cBhvr>
                                      <p:to>
                                        <p:strVal val="visible"/>
                                      </p:to>
                                    </p:set>
                                    <p:animEffect transition="in" filter="fade">
                                      <p:cBhvr>
                                        <p:cTn id="22" dur="1000">
                                          <p:stCondLst>
                                            <p:cond delay="0"/>
                                          </p:stCondLst>
                                        </p:cTn>
                                        <p:tgtEl>
                                          <p:spTgt spid="343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3043">
                                            <p:txEl>
                                              <p:pRg st="4" end="4"/>
                                            </p:txEl>
                                          </p:spTgt>
                                        </p:tgtEl>
                                        <p:attrNameLst>
                                          <p:attrName>style.visibility</p:attrName>
                                        </p:attrNameLst>
                                      </p:cBhvr>
                                      <p:to>
                                        <p:strVal val="visible"/>
                                      </p:to>
                                    </p:set>
                                    <p:animEffect transition="in" filter="fade">
                                      <p:cBhvr>
                                        <p:cTn id="27" dur="1000">
                                          <p:stCondLst>
                                            <p:cond delay="0"/>
                                          </p:stCondLst>
                                        </p:cTn>
                                        <p:tgtEl>
                                          <p:spTgt spid="343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3043">
                                            <p:txEl>
                                              <p:pRg st="5" end="5"/>
                                            </p:txEl>
                                          </p:spTgt>
                                        </p:tgtEl>
                                        <p:attrNameLst>
                                          <p:attrName>style.visibility</p:attrName>
                                        </p:attrNameLst>
                                      </p:cBhvr>
                                      <p:to>
                                        <p:strVal val="visible"/>
                                      </p:to>
                                    </p:set>
                                    <p:animEffect transition="in" filter="fade">
                                      <p:cBhvr>
                                        <p:cTn id="32" dur="1000">
                                          <p:stCondLst>
                                            <p:cond delay="0"/>
                                          </p:stCondLst>
                                        </p:cTn>
                                        <p:tgtEl>
                                          <p:spTgt spid="343043">
                                            <p:txEl>
                                              <p:pRg st="5" end="5"/>
                                            </p:txEl>
                                          </p:spTgt>
                                        </p:tgtEl>
                                      </p:cBhvr>
                                    </p:animEffec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343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animBg="1"/>
      <p:bldP spid="34304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outerShdw blurRad="38100" dist="38100" dir="2700000" algn="tl">
                    <a:srgbClr val="000000">
                      <a:alpha val="43137"/>
                    </a:srgbClr>
                  </a:outerShdw>
                </a:effectLst>
              </a:rPr>
              <a:t>3</a:t>
            </a:r>
            <a:r>
              <a:rPr lang="en-US" sz="4800" dirty="0" smtClean="0">
                <a:effectLst>
                  <a:outerShdw blurRad="38100" dist="38100" dir="2700000" algn="tl">
                    <a:srgbClr val="000000">
                      <a:alpha val="43137"/>
                    </a:srgbClr>
                  </a:outerShdw>
                </a:effectLst>
              </a:rPr>
              <a:t>. Board of Directors</a:t>
            </a:r>
            <a:endParaRPr lang="en-US"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Urgent decisions are made</a:t>
            </a:r>
          </a:p>
          <a:p>
            <a:r>
              <a:rPr lang="en-US" dirty="0" smtClean="0"/>
              <a:t>Not always possible for members to meet</a:t>
            </a:r>
          </a:p>
          <a:p>
            <a:r>
              <a:rPr lang="en-US" dirty="0" smtClean="0"/>
              <a:t>Elected by the members to represent on their behalf</a:t>
            </a:r>
          </a:p>
          <a:p>
            <a:r>
              <a:rPr lang="en-US" dirty="0"/>
              <a:t>Main purpose – to </a:t>
            </a:r>
            <a:r>
              <a:rPr lang="en-US" dirty="0" smtClean="0"/>
              <a:t>SERVE</a:t>
            </a:r>
          </a:p>
          <a:p>
            <a:r>
              <a:rPr lang="en-US" dirty="0" smtClean="0"/>
              <a:t>Does not RULE</a:t>
            </a:r>
          </a:p>
          <a:p>
            <a:r>
              <a:rPr lang="en-US" dirty="0" smtClean="0"/>
              <a:t>Does not have total Authority </a:t>
            </a:r>
            <a:endParaRPr lang="en-US" dirty="0"/>
          </a:p>
          <a:p>
            <a:endParaRPr lang="en-US" dirty="0" smtClean="0"/>
          </a:p>
          <a:p>
            <a:endParaRPr lang="en-US" dirty="0"/>
          </a:p>
        </p:txBody>
      </p:sp>
    </p:spTree>
    <p:extLst>
      <p:ext uri="{BB962C8B-B14F-4D97-AF65-F5344CB8AC3E}">
        <p14:creationId xmlns:p14="http://schemas.microsoft.com/office/powerpoint/2010/main" val="322540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a:xfrm>
            <a:off x="0" y="228600"/>
            <a:ext cx="9144000" cy="609600"/>
          </a:xfrm>
        </p:spPr>
        <p:txBody>
          <a:bodyPr/>
          <a:lstStyle/>
          <a:p>
            <a:r>
              <a:rPr lang="en-US" sz="3200" b="0"/>
              <a:t>Providing Opportunities</a:t>
            </a:r>
          </a:p>
        </p:txBody>
      </p:sp>
      <p:sp>
        <p:nvSpPr>
          <p:cNvPr id="878595" name="Rectangle 3"/>
          <p:cNvSpPr>
            <a:spLocks noGrp="1" noChangeArrowheads="1"/>
          </p:cNvSpPr>
          <p:nvPr>
            <p:ph type="body" idx="1"/>
          </p:nvPr>
        </p:nvSpPr>
        <p:spPr>
          <a:xfrm>
            <a:off x="457200" y="1066800"/>
            <a:ext cx="8229600" cy="4800600"/>
          </a:xfrm>
        </p:spPr>
        <p:txBody>
          <a:bodyPr/>
          <a:lstStyle/>
          <a:p>
            <a:pPr marL="571500" indent="-571500"/>
            <a:r>
              <a:rPr lang="en-US" dirty="0">
                <a:effectLst>
                  <a:outerShdw blurRad="38100" dist="38100" dir="2700000" algn="tl">
                    <a:srgbClr val="C0C0C0"/>
                  </a:outerShdw>
                </a:effectLst>
              </a:rPr>
              <a:t>The essence of a Local Organization is to constantly provide </a:t>
            </a:r>
            <a:r>
              <a:rPr lang="en-US" dirty="0" smtClean="0">
                <a:effectLst>
                  <a:outerShdw blurRad="38100" dist="38100" dir="2700000" algn="tl">
                    <a:srgbClr val="C0C0C0"/>
                  </a:outerShdw>
                </a:effectLst>
              </a:rPr>
              <a:t>opportunities.</a:t>
            </a:r>
            <a:endParaRPr lang="en-US" dirty="0">
              <a:effectLst>
                <a:outerShdw blurRad="38100" dist="38100" dir="2700000" algn="tl">
                  <a:srgbClr val="C0C0C0"/>
                </a:outerShdw>
              </a:effectLst>
            </a:endParaRPr>
          </a:p>
          <a:p>
            <a:pPr marL="571500" indent="-571500"/>
            <a:endParaRPr lang="en-US" dirty="0">
              <a:effectLst>
                <a:outerShdw blurRad="38100" dist="38100" dir="2700000" algn="tl">
                  <a:srgbClr val="C0C0C0"/>
                </a:outerShdw>
              </a:effectLst>
            </a:endParaRPr>
          </a:p>
          <a:p>
            <a:pPr marL="571500" indent="-571500"/>
            <a:r>
              <a:rPr lang="en-US" dirty="0">
                <a:effectLst>
                  <a:outerShdw blurRad="38100" dist="38100" dir="2700000" algn="tl">
                    <a:srgbClr val="C0C0C0"/>
                  </a:outerShdw>
                </a:effectLst>
              </a:rPr>
              <a:t>Past officers must give way for new members to acquire </a:t>
            </a:r>
            <a:r>
              <a:rPr lang="en-US" dirty="0" smtClean="0">
                <a:effectLst>
                  <a:outerShdw blurRad="38100" dist="38100" dir="2700000" algn="tl">
                    <a:srgbClr val="C0C0C0"/>
                  </a:outerShdw>
                </a:effectLst>
              </a:rPr>
              <a:t>experience.</a:t>
            </a:r>
            <a:endParaRPr lang="en-US" dirty="0">
              <a:effectLst>
                <a:outerShdw blurRad="38100" dist="38100" dir="2700000" algn="tl">
                  <a:srgbClr val="C0C0C0"/>
                </a:outerShdw>
              </a:effectLst>
            </a:endParaRPr>
          </a:p>
          <a:p>
            <a:pPr marL="571500" indent="-571500"/>
            <a:endParaRPr lang="en-US" dirty="0">
              <a:effectLst>
                <a:outerShdw blurRad="38100" dist="38100" dir="2700000" algn="tl">
                  <a:srgbClr val="C0C0C0"/>
                </a:outerShdw>
              </a:effectLst>
            </a:endParaRPr>
          </a:p>
          <a:p>
            <a:pPr marL="571500" indent="-571500"/>
            <a:r>
              <a:rPr lang="en-US" dirty="0">
                <a:effectLst>
                  <a:outerShdw blurRad="38100" dist="38100" dir="2700000" algn="tl">
                    <a:srgbClr val="C0C0C0"/>
                  </a:outerShdw>
                </a:effectLst>
              </a:rPr>
              <a:t>Experienced members should move on to new </a:t>
            </a:r>
            <a:r>
              <a:rPr lang="en-US" dirty="0" smtClean="0">
                <a:effectLst>
                  <a:outerShdw blurRad="38100" dist="38100" dir="2700000" algn="tl">
                    <a:srgbClr val="C0C0C0"/>
                  </a:outerShdw>
                </a:effectLst>
              </a:rPr>
              <a:t>challenges.</a:t>
            </a:r>
            <a:endParaRPr lang="en-US" dirty="0">
              <a:effectLst>
                <a:outerShdw blurRad="38100" dist="38100" dir="2700000" algn="tl">
                  <a:srgbClr val="C0C0C0"/>
                </a:outerShdw>
              </a:effectLst>
            </a:endParaRPr>
          </a:p>
        </p:txBody>
      </p:sp>
      <p:sp>
        <p:nvSpPr>
          <p:cNvPr id="878596"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146177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Effect transition="in" filter="fade">
                                      <p:cBhvr>
                                        <p:cTn id="7" dur="1000">
                                          <p:stCondLst>
                                            <p:cond delay="0"/>
                                          </p:stCondLst>
                                        </p:cTn>
                                        <p:tgtEl>
                                          <p:spTgt spid="87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8595">
                                            <p:txEl>
                                              <p:pRg st="2" end="2"/>
                                            </p:txEl>
                                          </p:spTgt>
                                        </p:tgtEl>
                                        <p:attrNameLst>
                                          <p:attrName>style.visibility</p:attrName>
                                        </p:attrNameLst>
                                      </p:cBhvr>
                                      <p:to>
                                        <p:strVal val="visible"/>
                                      </p:to>
                                    </p:set>
                                    <p:animEffect transition="in" filter="fade">
                                      <p:cBhvr>
                                        <p:cTn id="12" dur="1000">
                                          <p:stCondLst>
                                            <p:cond delay="0"/>
                                          </p:stCondLst>
                                        </p:cTn>
                                        <p:tgtEl>
                                          <p:spTgt spid="8785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8595">
                                            <p:txEl>
                                              <p:pRg st="4" end="4"/>
                                            </p:txEl>
                                          </p:spTgt>
                                        </p:tgtEl>
                                        <p:attrNameLst>
                                          <p:attrName>style.visibility</p:attrName>
                                        </p:attrNameLst>
                                      </p:cBhvr>
                                      <p:to>
                                        <p:strVal val="visible"/>
                                      </p:to>
                                    </p:set>
                                    <p:animEffect transition="in" filter="fade">
                                      <p:cBhvr>
                                        <p:cTn id="17" dur="1000">
                                          <p:stCondLst>
                                            <p:cond delay="0"/>
                                          </p:stCondLst>
                                        </p:cTn>
                                        <p:tgtEl>
                                          <p:spTgt spid="878595">
                                            <p:txEl>
                                              <p:pRg st="4" end="4"/>
                                            </p:txEl>
                                          </p:spTgt>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878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5" grpId="0" build="p"/>
      <p:bldP spid="87859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0" y="228600"/>
            <a:ext cx="9144000" cy="533400"/>
          </a:xfrm>
        </p:spPr>
        <p:txBody>
          <a:bodyPr/>
          <a:lstStyle/>
          <a:p>
            <a:r>
              <a:rPr lang="en-AU" sz="3200" b="0"/>
              <a:t>Succession Plan</a:t>
            </a:r>
            <a:endParaRPr lang="en-US" sz="3200" b="0"/>
          </a:p>
        </p:txBody>
      </p:sp>
      <p:sp>
        <p:nvSpPr>
          <p:cNvPr id="928771" name="Rectangle 3"/>
          <p:cNvSpPr>
            <a:spLocks noGrp="1" noChangeArrowheads="1"/>
          </p:cNvSpPr>
          <p:nvPr>
            <p:ph type="body" idx="1"/>
          </p:nvPr>
        </p:nvSpPr>
        <p:spPr>
          <a:xfrm>
            <a:off x="457200" y="990600"/>
            <a:ext cx="7772400" cy="4876800"/>
          </a:xfrm>
        </p:spPr>
        <p:txBody>
          <a:bodyPr/>
          <a:lstStyle/>
          <a:p>
            <a:r>
              <a:rPr lang="en-AU" sz="3000" dirty="0"/>
              <a:t>Starts at the beginning of the </a:t>
            </a:r>
            <a:r>
              <a:rPr lang="en-AU" sz="3000" dirty="0" smtClean="0"/>
              <a:t>year.</a:t>
            </a:r>
            <a:endParaRPr lang="en-AU" sz="3000" dirty="0"/>
          </a:p>
          <a:p>
            <a:r>
              <a:rPr lang="en-AU" sz="3000" dirty="0"/>
              <a:t>Ensures more candidates than </a:t>
            </a:r>
            <a:r>
              <a:rPr lang="en-AU" sz="3000" dirty="0" smtClean="0"/>
              <a:t>positions.</a:t>
            </a:r>
            <a:endParaRPr lang="en-AU" sz="3000" dirty="0"/>
          </a:p>
          <a:p>
            <a:r>
              <a:rPr lang="en-AU" sz="3000" dirty="0"/>
              <a:t>Learn skills and get experiences for the position before taking </a:t>
            </a:r>
            <a:r>
              <a:rPr lang="en-AU" sz="3000" dirty="0" smtClean="0"/>
              <a:t>over.</a:t>
            </a:r>
            <a:endParaRPr lang="en-AU" sz="3000" dirty="0"/>
          </a:p>
          <a:p>
            <a:r>
              <a:rPr lang="en-AU" sz="3000" dirty="0"/>
              <a:t>Involve your successor for an easy </a:t>
            </a:r>
            <a:r>
              <a:rPr lang="en-AU" sz="3000" dirty="0" smtClean="0"/>
              <a:t>transition.</a:t>
            </a:r>
            <a:endParaRPr lang="en-AU" sz="3000" dirty="0"/>
          </a:p>
          <a:p>
            <a:r>
              <a:rPr lang="en-AU" sz="3000" dirty="0"/>
              <a:t>Helps consistency for the </a:t>
            </a:r>
            <a:r>
              <a:rPr lang="en-AU" sz="3000" dirty="0" smtClean="0"/>
              <a:t>future.</a:t>
            </a:r>
            <a:endParaRPr lang="en-AU" sz="3000" dirty="0"/>
          </a:p>
          <a:p>
            <a:r>
              <a:rPr lang="en-AU" sz="3000" dirty="0"/>
              <a:t>Opportunities for members to become </a:t>
            </a:r>
            <a:r>
              <a:rPr lang="en-AU" sz="3000" dirty="0" smtClean="0"/>
              <a:t>leaders.</a:t>
            </a:r>
            <a:endParaRPr lang="en-US" sz="3000" dirty="0"/>
          </a:p>
        </p:txBody>
      </p:sp>
      <p:sp>
        <p:nvSpPr>
          <p:cNvPr id="928772"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Tree>
    <p:extLst>
      <p:ext uri="{BB962C8B-B14F-4D97-AF65-F5344CB8AC3E}">
        <p14:creationId xmlns:p14="http://schemas.microsoft.com/office/powerpoint/2010/main" val="406357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animEffect transition="in" filter="wipe(left)">
                                      <p:cBhvr>
                                        <p:cTn id="7" dur="500"/>
                                        <p:tgtEl>
                                          <p:spTgt spid="928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8771">
                                            <p:txEl>
                                              <p:pRg st="1" end="1"/>
                                            </p:txEl>
                                          </p:spTgt>
                                        </p:tgtEl>
                                        <p:attrNameLst>
                                          <p:attrName>style.visibility</p:attrName>
                                        </p:attrNameLst>
                                      </p:cBhvr>
                                      <p:to>
                                        <p:strVal val="visible"/>
                                      </p:to>
                                    </p:set>
                                    <p:animEffect transition="in" filter="wipe(left)">
                                      <p:cBhvr>
                                        <p:cTn id="12" dur="500"/>
                                        <p:tgtEl>
                                          <p:spTgt spid="928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8771">
                                            <p:txEl>
                                              <p:pRg st="2" end="2"/>
                                            </p:txEl>
                                          </p:spTgt>
                                        </p:tgtEl>
                                        <p:attrNameLst>
                                          <p:attrName>style.visibility</p:attrName>
                                        </p:attrNameLst>
                                      </p:cBhvr>
                                      <p:to>
                                        <p:strVal val="visible"/>
                                      </p:to>
                                    </p:set>
                                    <p:animEffect transition="in" filter="wipe(left)">
                                      <p:cBhvr>
                                        <p:cTn id="17" dur="500"/>
                                        <p:tgtEl>
                                          <p:spTgt spid="928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8771">
                                            <p:txEl>
                                              <p:pRg st="3" end="3"/>
                                            </p:txEl>
                                          </p:spTgt>
                                        </p:tgtEl>
                                        <p:attrNameLst>
                                          <p:attrName>style.visibility</p:attrName>
                                        </p:attrNameLst>
                                      </p:cBhvr>
                                      <p:to>
                                        <p:strVal val="visible"/>
                                      </p:to>
                                    </p:set>
                                    <p:animEffect transition="in" filter="wipe(left)">
                                      <p:cBhvr>
                                        <p:cTn id="22" dur="500"/>
                                        <p:tgtEl>
                                          <p:spTgt spid="928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8771">
                                            <p:txEl>
                                              <p:pRg st="4" end="4"/>
                                            </p:txEl>
                                          </p:spTgt>
                                        </p:tgtEl>
                                        <p:attrNameLst>
                                          <p:attrName>style.visibility</p:attrName>
                                        </p:attrNameLst>
                                      </p:cBhvr>
                                      <p:to>
                                        <p:strVal val="visible"/>
                                      </p:to>
                                    </p:set>
                                    <p:animEffect transition="in" filter="wipe(left)">
                                      <p:cBhvr>
                                        <p:cTn id="27" dur="500"/>
                                        <p:tgtEl>
                                          <p:spTgt spid="928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8771">
                                            <p:txEl>
                                              <p:pRg st="5" end="5"/>
                                            </p:txEl>
                                          </p:spTgt>
                                        </p:tgtEl>
                                        <p:attrNameLst>
                                          <p:attrName>style.visibility</p:attrName>
                                        </p:attrNameLst>
                                      </p:cBhvr>
                                      <p:to>
                                        <p:strVal val="visible"/>
                                      </p:to>
                                    </p:set>
                                    <p:animEffect transition="in" filter="wipe(left)">
                                      <p:cBhvr>
                                        <p:cTn id="32" dur="500"/>
                                        <p:tgtEl>
                                          <p:spTgt spid="928771">
                                            <p:txEl>
                                              <p:pRg st="5" end="5"/>
                                            </p:txEl>
                                          </p:spTgt>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928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build="p"/>
      <p:bldP spid="92877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8" name="AutoShape 10"/>
          <p:cNvSpPr>
            <a:spLocks noChangeArrowheads="1"/>
          </p:cNvSpPr>
          <p:nvPr/>
        </p:nvSpPr>
        <p:spPr bwMode="auto">
          <a:xfrm>
            <a:off x="8686800" y="6600825"/>
            <a:ext cx="457200" cy="2571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79660" name="Text Box 12"/>
          <p:cNvSpPr txBox="1">
            <a:spLocks noChangeArrowheads="1"/>
          </p:cNvSpPr>
          <p:nvPr/>
        </p:nvSpPr>
        <p:spPr bwMode="auto">
          <a:xfrm rot="16200000">
            <a:off x="-2380456" y="2674144"/>
            <a:ext cx="6172200" cy="823912"/>
          </a:xfrm>
          <a:prstGeom prst="rect">
            <a:avLst/>
          </a:prstGeom>
          <a:noFill/>
          <a:ln w="9525" algn="ctr">
            <a:noFill/>
            <a:miter lim="800000"/>
            <a:headEnd/>
            <a:tailEnd/>
          </a:ln>
          <a:effectLst/>
        </p:spPr>
        <p:txBody>
          <a:bodyPr>
            <a:spAutoFit/>
          </a:bodyPr>
          <a:lstStyle/>
          <a:p>
            <a:pPr algn="ctr">
              <a:spcBef>
                <a:spcPct val="50000"/>
              </a:spcBef>
              <a:defRPr/>
            </a:pPr>
            <a:r>
              <a:rPr lang="en-US" sz="4800" b="1" dirty="0">
                <a:solidFill>
                  <a:srgbClr val="FFCC00"/>
                </a:solidFill>
                <a:effectLst>
                  <a:outerShdw blurRad="38100" dist="38100" dir="2700000" algn="tl">
                    <a:srgbClr val="C0C0C0"/>
                  </a:outerShdw>
                </a:effectLst>
                <a:cs typeface="Arial" charset="0"/>
              </a:rPr>
              <a:t>Teamwork</a:t>
            </a:r>
          </a:p>
        </p:txBody>
      </p:sp>
      <p:sp>
        <p:nvSpPr>
          <p:cNvPr id="1179664" name="Rectangle 16"/>
          <p:cNvSpPr>
            <a:spLocks noGrp="1" noChangeArrowheads="1"/>
          </p:cNvSpPr>
          <p:nvPr>
            <p:ph type="title"/>
          </p:nvPr>
        </p:nvSpPr>
        <p:spPr>
          <a:xfrm>
            <a:off x="0" y="457200"/>
            <a:ext cx="9144000" cy="533400"/>
          </a:xfrm>
          <a:noFill/>
        </p:spPr>
        <p:txBody>
          <a:bodyPr/>
          <a:lstStyle/>
          <a:p>
            <a:r>
              <a:rPr lang="en-US" sz="4400" dirty="0" smtClean="0">
                <a:solidFill>
                  <a:srgbClr val="FF0000"/>
                </a:solidFill>
                <a:latin typeface="Arial Black" pitchFamily="34" charset="0"/>
              </a:rPr>
              <a:t>Your Local Organization</a:t>
            </a:r>
          </a:p>
        </p:txBody>
      </p:sp>
      <p:sp>
        <p:nvSpPr>
          <p:cNvPr id="1179665" name="Rectangle 17"/>
          <p:cNvSpPr>
            <a:spLocks noGrp="1" noChangeArrowheads="1"/>
          </p:cNvSpPr>
          <p:nvPr>
            <p:ph type="body" idx="1"/>
          </p:nvPr>
        </p:nvSpPr>
        <p:spPr>
          <a:xfrm>
            <a:off x="1371600" y="1447800"/>
            <a:ext cx="7315200" cy="3886200"/>
          </a:xfrm>
          <a:noFill/>
        </p:spPr>
        <p:txBody>
          <a:bodyPr/>
          <a:lstStyle/>
          <a:p>
            <a:pPr>
              <a:lnSpc>
                <a:spcPct val="90000"/>
              </a:lnSpc>
              <a:buFontTx/>
              <a:buNone/>
            </a:pPr>
            <a:r>
              <a:rPr lang="en-US" b="1" dirty="0" smtClean="0"/>
              <a:t>Task:</a:t>
            </a:r>
          </a:p>
          <a:p>
            <a:pPr>
              <a:lnSpc>
                <a:spcPct val="90000"/>
              </a:lnSpc>
            </a:pPr>
            <a:r>
              <a:rPr lang="en-US" dirty="0" smtClean="0"/>
              <a:t>List as much Issues, Problems and </a:t>
            </a:r>
            <a:r>
              <a:rPr lang="en-US" dirty="0"/>
              <a:t>C</a:t>
            </a:r>
            <a:r>
              <a:rPr lang="en-US" dirty="0" smtClean="0"/>
              <a:t>hallenges of your Local Organization</a:t>
            </a:r>
          </a:p>
          <a:p>
            <a:pPr>
              <a:lnSpc>
                <a:spcPct val="90000"/>
              </a:lnSpc>
            </a:pPr>
            <a:endParaRPr lang="en-US" dirty="0" smtClean="0"/>
          </a:p>
          <a:p>
            <a:pPr>
              <a:lnSpc>
                <a:spcPct val="90000"/>
              </a:lnSpc>
            </a:pPr>
            <a:r>
              <a:rPr lang="en-US" dirty="0" smtClean="0"/>
              <a:t>Use One Post it Note each and post on the designated Wall</a:t>
            </a:r>
          </a:p>
        </p:txBody>
      </p:sp>
      <p:sp>
        <p:nvSpPr>
          <p:cNvPr id="6" name="Rectangle 16"/>
          <p:cNvSpPr txBox="1">
            <a:spLocks noChangeArrowheads="1"/>
          </p:cNvSpPr>
          <p:nvPr/>
        </p:nvSpPr>
        <p:spPr bwMode="auto">
          <a:xfrm>
            <a:off x="119743" y="5410200"/>
            <a:ext cx="91440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b="1">
                <a:solidFill>
                  <a:schemeClr val="tx2"/>
                </a:solidFill>
                <a:latin typeface="+mj-lt"/>
                <a:ea typeface="+mj-ea"/>
                <a:cs typeface="+mj-cs"/>
              </a:defRPr>
            </a:lvl1pPr>
            <a:lvl2pPr algn="ctr" rtl="0" fontAlgn="base">
              <a:spcBef>
                <a:spcPct val="0"/>
              </a:spcBef>
              <a:spcAft>
                <a:spcPct val="0"/>
              </a:spcAft>
              <a:defRPr sz="4000" b="1">
                <a:solidFill>
                  <a:schemeClr val="tx2"/>
                </a:solidFill>
                <a:latin typeface="Arial" charset="0"/>
              </a:defRPr>
            </a:lvl2pPr>
            <a:lvl3pPr algn="ctr" rtl="0" fontAlgn="base">
              <a:spcBef>
                <a:spcPct val="0"/>
              </a:spcBef>
              <a:spcAft>
                <a:spcPct val="0"/>
              </a:spcAft>
              <a:defRPr sz="4000" b="1">
                <a:solidFill>
                  <a:schemeClr val="tx2"/>
                </a:solidFill>
                <a:latin typeface="Arial" charset="0"/>
              </a:defRPr>
            </a:lvl3pPr>
            <a:lvl4pPr algn="ctr" rtl="0" fontAlgn="base">
              <a:spcBef>
                <a:spcPct val="0"/>
              </a:spcBef>
              <a:spcAft>
                <a:spcPct val="0"/>
              </a:spcAft>
              <a:defRPr sz="4000" b="1">
                <a:solidFill>
                  <a:schemeClr val="tx2"/>
                </a:solidFill>
                <a:latin typeface="Arial" charset="0"/>
              </a:defRPr>
            </a:lvl4pPr>
            <a:lvl5pPr algn="ctr" rtl="0" fontAlgn="base">
              <a:spcBef>
                <a:spcPct val="0"/>
              </a:spcBef>
              <a:spcAft>
                <a:spcPct val="0"/>
              </a:spcAft>
              <a:defRPr sz="4000" b="1">
                <a:solidFill>
                  <a:schemeClr val="tx2"/>
                </a:solidFill>
                <a:latin typeface="Arial" charset="0"/>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a:lstStyle>
          <a:p>
            <a:r>
              <a:rPr lang="en-US" sz="4400" dirty="0" smtClean="0">
                <a:solidFill>
                  <a:srgbClr val="FFC000"/>
                </a:solidFill>
                <a:latin typeface="Arial Black" pitchFamily="34" charset="0"/>
              </a:rPr>
              <a:t>-5 minutes-</a:t>
            </a:r>
          </a:p>
        </p:txBody>
      </p:sp>
    </p:spTree>
    <p:extLst>
      <p:ext uri="{BB962C8B-B14F-4D97-AF65-F5344CB8AC3E}">
        <p14:creationId xmlns:p14="http://schemas.microsoft.com/office/powerpoint/2010/main" val="1859525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3000" fill="hold"/>
                                        <p:tgtEl>
                                          <p:spTgt spid="1179660"/>
                                        </p:tgtEl>
                                        <p:attrNameLst>
                                          <p:attrName>r</p:attrName>
                                        </p:attrNameLst>
                                      </p:cBhvr>
                                    </p:animRot>
                                  </p:childTnLst>
                                </p:cTn>
                              </p:par>
                            </p:childTnLst>
                          </p:cTn>
                        </p:par>
                        <p:par>
                          <p:cTn id="7" fill="hold" nodeType="afterGroup">
                            <p:stCondLst>
                              <p:cond delay="3000"/>
                            </p:stCondLst>
                            <p:childTnLst>
                              <p:par>
                                <p:cTn id="8" presetID="2" presetClass="entr" presetSubtype="1" fill="hold" grpId="0" nodeType="afterEffect">
                                  <p:stCondLst>
                                    <p:cond delay="0"/>
                                  </p:stCondLst>
                                  <p:childTnLst>
                                    <p:set>
                                      <p:cBhvr>
                                        <p:cTn id="9" dur="1" fill="hold">
                                          <p:stCondLst>
                                            <p:cond delay="0"/>
                                          </p:stCondLst>
                                        </p:cTn>
                                        <p:tgtEl>
                                          <p:spTgt spid="1179664"/>
                                        </p:tgtEl>
                                        <p:attrNameLst>
                                          <p:attrName>style.visibility</p:attrName>
                                        </p:attrNameLst>
                                      </p:cBhvr>
                                      <p:to>
                                        <p:strVal val="visible"/>
                                      </p:to>
                                    </p:set>
                                    <p:anim calcmode="lin" valueType="num">
                                      <p:cBhvr additive="base">
                                        <p:cTn id="10" dur="500" fill="hold"/>
                                        <p:tgtEl>
                                          <p:spTgt spid="1179664"/>
                                        </p:tgtEl>
                                        <p:attrNameLst>
                                          <p:attrName>ppt_x</p:attrName>
                                        </p:attrNameLst>
                                      </p:cBhvr>
                                      <p:tavLst>
                                        <p:tav tm="0">
                                          <p:val>
                                            <p:strVal val="#ppt_x"/>
                                          </p:val>
                                        </p:tav>
                                        <p:tav tm="100000">
                                          <p:val>
                                            <p:strVal val="#ppt_x"/>
                                          </p:val>
                                        </p:tav>
                                      </p:tavLst>
                                    </p:anim>
                                    <p:anim calcmode="lin" valueType="num">
                                      <p:cBhvr additive="base">
                                        <p:cTn id="11" dur="500" fill="hold"/>
                                        <p:tgtEl>
                                          <p:spTgt spid="1179664"/>
                                        </p:tgtEl>
                                        <p:attrNameLst>
                                          <p:attrName>ppt_y</p:attrName>
                                        </p:attrNameLst>
                                      </p:cBhvr>
                                      <p:tavLst>
                                        <p:tav tm="0">
                                          <p:val>
                                            <p:strVal val="0-#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79665"/>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79658"/>
                                        </p:tgtEl>
                                        <p:attrNameLst>
                                          <p:attrName>style.visibility</p:attrName>
                                        </p:attrNameLst>
                                      </p:cBhvr>
                                      <p:to>
                                        <p:strVal val="visible"/>
                                      </p:to>
                                    </p:set>
                                  </p:childTnLst>
                                </p:cTn>
                              </p:par>
                            </p:childTnLst>
                          </p:cTn>
                        </p:par>
                        <p:par>
                          <p:cTn id="19" fill="hold">
                            <p:stCondLst>
                              <p:cond delay="0"/>
                            </p:stCondLst>
                            <p:childTnLst>
                              <p:par>
                                <p:cTn id="20" presetID="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8" grpId="0" animBg="1"/>
      <p:bldP spid="1179660" grpId="0"/>
      <p:bldP spid="1179664" grpId="0"/>
      <p:bldP spid="117966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0" y="228600"/>
            <a:ext cx="9144000" cy="457200"/>
          </a:xfrm>
        </p:spPr>
        <p:txBody>
          <a:bodyPr/>
          <a:lstStyle/>
          <a:p>
            <a:r>
              <a:rPr lang="en-US" sz="3200" b="0"/>
              <a:t>The Role of the Board of Directors</a:t>
            </a:r>
          </a:p>
        </p:txBody>
      </p:sp>
      <p:sp>
        <p:nvSpPr>
          <p:cNvPr id="929795" name="Rectangle 3"/>
          <p:cNvSpPr>
            <a:spLocks noGrp="1" noChangeArrowheads="1"/>
          </p:cNvSpPr>
          <p:nvPr>
            <p:ph type="body" idx="1"/>
          </p:nvPr>
        </p:nvSpPr>
        <p:spPr>
          <a:xfrm>
            <a:off x="457200" y="914400"/>
            <a:ext cx="8001000" cy="5105400"/>
          </a:xfrm>
        </p:spPr>
        <p:txBody>
          <a:bodyPr/>
          <a:lstStyle/>
          <a:p>
            <a:r>
              <a:rPr lang="en-US" dirty="0"/>
              <a:t>Cannot plan only their own </a:t>
            </a:r>
            <a:r>
              <a:rPr lang="en-US" dirty="0" smtClean="0"/>
              <a:t>year.</a:t>
            </a:r>
            <a:endParaRPr lang="en-US" dirty="0"/>
          </a:p>
          <a:p>
            <a:r>
              <a:rPr lang="en-US" dirty="0"/>
              <a:t>The organization does not work on a yearly </a:t>
            </a:r>
            <a:r>
              <a:rPr lang="en-US" dirty="0" smtClean="0"/>
              <a:t>basis.</a:t>
            </a:r>
            <a:endParaRPr lang="en-US" dirty="0"/>
          </a:p>
          <a:p>
            <a:r>
              <a:rPr lang="en-US" dirty="0"/>
              <a:t>Must plan the success of the next </a:t>
            </a:r>
            <a:r>
              <a:rPr lang="en-US" dirty="0" smtClean="0"/>
              <a:t>Board.</a:t>
            </a:r>
            <a:endParaRPr lang="en-US" dirty="0"/>
          </a:p>
          <a:p>
            <a:r>
              <a:rPr lang="en-US" dirty="0"/>
              <a:t>At every meeting they must evaluate the progress of the next </a:t>
            </a:r>
            <a:r>
              <a:rPr lang="en-US" dirty="0" smtClean="0"/>
              <a:t>officers.</a:t>
            </a:r>
            <a:endParaRPr lang="en-US" dirty="0"/>
          </a:p>
          <a:p>
            <a:pPr algn="ctr">
              <a:buFontTx/>
              <a:buNone/>
            </a:pPr>
            <a:endParaRPr lang="en-US" b="1" i="1" dirty="0"/>
          </a:p>
          <a:p>
            <a:pPr>
              <a:buFontTx/>
              <a:buNone/>
            </a:pPr>
            <a:r>
              <a:rPr lang="en-US" b="1" i="1" dirty="0"/>
              <a:t>If there is a bad year, blame the previous Board of Directors.</a:t>
            </a:r>
          </a:p>
        </p:txBody>
      </p:sp>
      <p:sp>
        <p:nvSpPr>
          <p:cNvPr id="929796"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Tree>
    <p:extLst>
      <p:ext uri="{BB962C8B-B14F-4D97-AF65-F5344CB8AC3E}">
        <p14:creationId xmlns:p14="http://schemas.microsoft.com/office/powerpoint/2010/main" val="2636294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9795">
                                            <p:txEl>
                                              <p:pRg st="0" end="0"/>
                                            </p:txEl>
                                          </p:spTgt>
                                        </p:tgtEl>
                                        <p:attrNameLst>
                                          <p:attrName>style.visibility</p:attrName>
                                        </p:attrNameLst>
                                      </p:cBhvr>
                                      <p:to>
                                        <p:strVal val="visible"/>
                                      </p:to>
                                    </p:set>
                                    <p:animEffect transition="in" filter="wipe(left)">
                                      <p:cBhvr>
                                        <p:cTn id="7" dur="500"/>
                                        <p:tgtEl>
                                          <p:spTgt spid="929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9795">
                                            <p:txEl>
                                              <p:pRg st="1" end="1"/>
                                            </p:txEl>
                                          </p:spTgt>
                                        </p:tgtEl>
                                        <p:attrNameLst>
                                          <p:attrName>style.visibility</p:attrName>
                                        </p:attrNameLst>
                                      </p:cBhvr>
                                      <p:to>
                                        <p:strVal val="visible"/>
                                      </p:to>
                                    </p:set>
                                    <p:animEffect transition="in" filter="wipe(left)">
                                      <p:cBhvr>
                                        <p:cTn id="12" dur="500"/>
                                        <p:tgtEl>
                                          <p:spTgt spid="929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9795">
                                            <p:txEl>
                                              <p:pRg st="2" end="2"/>
                                            </p:txEl>
                                          </p:spTgt>
                                        </p:tgtEl>
                                        <p:attrNameLst>
                                          <p:attrName>style.visibility</p:attrName>
                                        </p:attrNameLst>
                                      </p:cBhvr>
                                      <p:to>
                                        <p:strVal val="visible"/>
                                      </p:to>
                                    </p:set>
                                    <p:animEffect transition="in" filter="wipe(left)">
                                      <p:cBhvr>
                                        <p:cTn id="17" dur="500"/>
                                        <p:tgtEl>
                                          <p:spTgt spid="929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9795">
                                            <p:txEl>
                                              <p:pRg st="3" end="3"/>
                                            </p:txEl>
                                          </p:spTgt>
                                        </p:tgtEl>
                                        <p:attrNameLst>
                                          <p:attrName>style.visibility</p:attrName>
                                        </p:attrNameLst>
                                      </p:cBhvr>
                                      <p:to>
                                        <p:strVal val="visible"/>
                                      </p:to>
                                    </p:set>
                                    <p:animEffect transition="in" filter="wipe(left)">
                                      <p:cBhvr>
                                        <p:cTn id="22" dur="500"/>
                                        <p:tgtEl>
                                          <p:spTgt spid="929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9795">
                                            <p:txEl>
                                              <p:pRg st="5" end="5"/>
                                            </p:txEl>
                                          </p:spTgt>
                                        </p:tgtEl>
                                        <p:attrNameLst>
                                          <p:attrName>style.visibility</p:attrName>
                                        </p:attrNameLst>
                                      </p:cBhvr>
                                      <p:to>
                                        <p:strVal val="visible"/>
                                      </p:to>
                                    </p:set>
                                    <p:animEffect transition="in" filter="wipe(left)">
                                      <p:cBhvr>
                                        <p:cTn id="27" dur="500"/>
                                        <p:tgtEl>
                                          <p:spTgt spid="929795">
                                            <p:txEl>
                                              <p:pRg st="5" end="5"/>
                                            </p:txEl>
                                          </p:spTgt>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929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build="p"/>
      <p:bldP spid="9297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Organizational Structure</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51" t="35913" r="19013" b="16468"/>
          <a:stretch/>
        </p:blipFill>
        <p:spPr bwMode="auto">
          <a:xfrm>
            <a:off x="76200" y="1447800"/>
            <a:ext cx="894302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58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6" name="AutoShape 2"/>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
        <p:nvSpPr>
          <p:cNvPr id="743427" name="Rectangle 3"/>
          <p:cNvSpPr>
            <a:spLocks noChangeArrowheads="1"/>
          </p:cNvSpPr>
          <p:nvPr/>
        </p:nvSpPr>
        <p:spPr bwMode="auto">
          <a:xfrm>
            <a:off x="381000" y="1143000"/>
            <a:ext cx="8305800" cy="5029200"/>
          </a:xfrm>
          <a:prstGeom prst="rect">
            <a:avLst/>
          </a:prstGeom>
          <a:noFill/>
          <a:ln w="9525">
            <a:noFill/>
            <a:miter lim="800000"/>
            <a:headEnd/>
            <a:tailEnd/>
          </a:ln>
          <a:effectLst/>
        </p:spPr>
        <p:txBody>
          <a:bodyPr/>
          <a:lstStyle/>
          <a:p>
            <a:pPr marL="609600" indent="-609600" algn="l">
              <a:spcBef>
                <a:spcPct val="20000"/>
              </a:spcBef>
              <a:buFontTx/>
              <a:buChar char="•"/>
            </a:pPr>
            <a:r>
              <a:rPr lang="en-US" sz="2800" b="0" dirty="0"/>
              <a:t>No ideal structure to fit </a:t>
            </a:r>
            <a:r>
              <a:rPr lang="en-US" sz="2800" b="0" dirty="0" smtClean="0"/>
              <a:t>all Local Organizations</a:t>
            </a:r>
          </a:p>
          <a:p>
            <a:pPr marL="609600" indent="-609600" algn="l">
              <a:spcBef>
                <a:spcPct val="20000"/>
              </a:spcBef>
              <a:buFontTx/>
              <a:buChar char="•"/>
            </a:pPr>
            <a:r>
              <a:rPr lang="en-US" sz="2800" b="0" dirty="0" smtClean="0"/>
              <a:t>One </a:t>
            </a:r>
            <a:r>
              <a:rPr lang="en-US" sz="2800" b="0" dirty="0"/>
              <a:t>person </a:t>
            </a:r>
            <a:r>
              <a:rPr lang="en-US" sz="2800" b="0" dirty="0" smtClean="0"/>
              <a:t>should not supervise </a:t>
            </a:r>
            <a:r>
              <a:rPr lang="en-US" sz="2800" b="0" dirty="0"/>
              <a:t>more than </a:t>
            </a:r>
            <a:r>
              <a:rPr lang="en-US" sz="2800" b="0" dirty="0" smtClean="0"/>
              <a:t>five</a:t>
            </a:r>
          </a:p>
          <a:p>
            <a:pPr marL="609600" indent="-609600" algn="l">
              <a:spcBef>
                <a:spcPct val="20000"/>
              </a:spcBef>
              <a:buFontTx/>
              <a:buChar char="•"/>
            </a:pPr>
            <a:r>
              <a:rPr lang="en-US" sz="2800" b="0" dirty="0" smtClean="0"/>
              <a:t>Balanced </a:t>
            </a:r>
            <a:r>
              <a:rPr lang="en-US" sz="2800" b="0" dirty="0"/>
              <a:t>workload in </a:t>
            </a:r>
            <a:r>
              <a:rPr lang="en-US" sz="2800" b="0" dirty="0" smtClean="0"/>
              <a:t>Board</a:t>
            </a:r>
          </a:p>
          <a:p>
            <a:pPr marL="609600" indent="-609600" algn="l">
              <a:spcBef>
                <a:spcPct val="20000"/>
              </a:spcBef>
              <a:buFontTx/>
              <a:buChar char="•"/>
            </a:pPr>
            <a:r>
              <a:rPr lang="en-US" sz="2800" b="0" dirty="0" smtClean="0"/>
              <a:t>Flexibility </a:t>
            </a:r>
            <a:r>
              <a:rPr lang="en-US" sz="2800" b="0" dirty="0"/>
              <a:t>to allow more or </a:t>
            </a:r>
            <a:r>
              <a:rPr lang="en-US" sz="2800" b="0" dirty="0" smtClean="0"/>
              <a:t>less activities</a:t>
            </a:r>
          </a:p>
          <a:p>
            <a:pPr marL="609600" indent="-609600" algn="l">
              <a:spcBef>
                <a:spcPct val="20000"/>
              </a:spcBef>
              <a:buFontTx/>
              <a:buChar char="•"/>
            </a:pPr>
            <a:r>
              <a:rPr lang="en-US" sz="2800" b="0" dirty="0" smtClean="0"/>
              <a:t>Delegation </a:t>
            </a:r>
            <a:r>
              <a:rPr lang="en-US" sz="2800" b="0" dirty="0"/>
              <a:t>of responsibility and </a:t>
            </a:r>
            <a:r>
              <a:rPr lang="en-US" sz="2800" b="0" dirty="0" smtClean="0"/>
              <a:t>authority</a:t>
            </a:r>
          </a:p>
          <a:p>
            <a:pPr marL="609600" indent="-609600" algn="l">
              <a:spcBef>
                <a:spcPct val="20000"/>
              </a:spcBef>
              <a:buFontTx/>
              <a:buChar char="•"/>
            </a:pPr>
            <a:r>
              <a:rPr lang="en-US" sz="2800" b="0" dirty="0" smtClean="0"/>
              <a:t>Easy two-way communication</a:t>
            </a:r>
          </a:p>
          <a:p>
            <a:pPr marL="609600" indent="-609600" algn="l">
              <a:spcBef>
                <a:spcPct val="20000"/>
              </a:spcBef>
              <a:buFontTx/>
              <a:buChar char="•"/>
            </a:pPr>
            <a:r>
              <a:rPr lang="en-US" sz="2800" b="0" dirty="0" smtClean="0"/>
              <a:t>Clear </a:t>
            </a:r>
            <a:r>
              <a:rPr lang="en-US" sz="2800" b="0" dirty="0"/>
              <a:t>expectations</a:t>
            </a:r>
          </a:p>
        </p:txBody>
      </p:sp>
      <p:sp>
        <p:nvSpPr>
          <p:cNvPr id="743428" name="Rectangle 4"/>
          <p:cNvSpPr>
            <a:spLocks noChangeArrowheads="1"/>
          </p:cNvSpPr>
          <p:nvPr/>
        </p:nvSpPr>
        <p:spPr bwMode="auto">
          <a:xfrm>
            <a:off x="2514600" y="4572000"/>
            <a:ext cx="6629400" cy="1295400"/>
          </a:xfrm>
          <a:prstGeom prst="rect">
            <a:avLst/>
          </a:prstGeom>
          <a:noFill/>
          <a:ln w="9525">
            <a:noFill/>
            <a:miter lim="800000"/>
            <a:headEnd/>
            <a:tailEnd/>
          </a:ln>
          <a:effectLst/>
        </p:spPr>
        <p:txBody>
          <a:bodyPr/>
          <a:lstStyle/>
          <a:p>
            <a:pPr marL="609600" indent="-609600" algn="l">
              <a:spcBef>
                <a:spcPct val="20000"/>
              </a:spcBef>
            </a:pPr>
            <a:endParaRPr lang="en-US" sz="3200" b="0" i="1">
              <a:effectLst>
                <a:outerShdw blurRad="38100" dist="38100" dir="2700000" algn="tl">
                  <a:srgbClr val="C0C0C0"/>
                </a:outerShdw>
              </a:effectLst>
            </a:endParaRPr>
          </a:p>
        </p:txBody>
      </p:sp>
      <p:sp>
        <p:nvSpPr>
          <p:cNvPr id="743429" name="Rectangle 5"/>
          <p:cNvSpPr>
            <a:spLocks noChangeArrowheads="1"/>
          </p:cNvSpPr>
          <p:nvPr/>
        </p:nvSpPr>
        <p:spPr bwMode="auto">
          <a:xfrm>
            <a:off x="0" y="228600"/>
            <a:ext cx="9144000" cy="533400"/>
          </a:xfrm>
          <a:prstGeom prst="rect">
            <a:avLst/>
          </a:prstGeom>
          <a:noFill/>
          <a:ln w="9525">
            <a:noFill/>
            <a:miter lim="800000"/>
            <a:headEnd/>
            <a:tailEnd/>
          </a:ln>
          <a:effectLst/>
        </p:spPr>
        <p:txBody>
          <a:bodyPr anchor="ctr"/>
          <a:lstStyle/>
          <a:p>
            <a:pPr algn="ctr"/>
            <a:r>
              <a:rPr lang="en-US" sz="3200" b="0">
                <a:solidFill>
                  <a:schemeClr val="tx2"/>
                </a:solidFill>
              </a:rPr>
              <a:t>Local Organization Structure</a:t>
            </a:r>
          </a:p>
        </p:txBody>
      </p:sp>
    </p:spTree>
    <p:extLst>
      <p:ext uri="{BB962C8B-B14F-4D97-AF65-F5344CB8AC3E}">
        <p14:creationId xmlns:p14="http://schemas.microsoft.com/office/powerpoint/2010/main" val="2323497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43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0" y="228600"/>
            <a:ext cx="9144000" cy="533400"/>
          </a:xfrm>
        </p:spPr>
        <p:txBody>
          <a:bodyPr/>
          <a:lstStyle/>
          <a:p>
            <a:r>
              <a:rPr lang="en-AU" sz="3200" b="0"/>
              <a:t>Leadership Ladder</a:t>
            </a:r>
            <a:endParaRPr lang="en-US" sz="3200" b="0"/>
          </a:p>
        </p:txBody>
      </p:sp>
      <p:sp>
        <p:nvSpPr>
          <p:cNvPr id="902147" name="Rectangle 3"/>
          <p:cNvSpPr>
            <a:spLocks noGrp="1" noChangeArrowheads="1"/>
          </p:cNvSpPr>
          <p:nvPr>
            <p:ph type="body" idx="1"/>
          </p:nvPr>
        </p:nvSpPr>
        <p:spPr>
          <a:xfrm>
            <a:off x="228600" y="1066800"/>
            <a:ext cx="5943600" cy="1676400"/>
          </a:xfrm>
        </p:spPr>
        <p:txBody>
          <a:bodyPr/>
          <a:lstStyle/>
          <a:p>
            <a:pPr marL="0" indent="0">
              <a:buFontTx/>
              <a:buNone/>
            </a:pPr>
            <a:r>
              <a:rPr lang="en-AU"/>
              <a:t>Your local structure </a:t>
            </a:r>
            <a:r>
              <a:rPr lang="en-AU" b="1" i="1"/>
              <a:t>should</a:t>
            </a:r>
            <a:r>
              <a:rPr lang="en-AU"/>
              <a:t> provide natural steps to grow in leadership… </a:t>
            </a:r>
            <a:endParaRPr lang="en-US"/>
          </a:p>
        </p:txBody>
      </p:sp>
      <p:sp>
        <p:nvSpPr>
          <p:cNvPr id="902148"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pic>
        <p:nvPicPr>
          <p:cNvPr id="902149" name="Picture 5" descr="MCj04244660000[1]"/>
          <p:cNvPicPr>
            <a:picLocks noChangeAspect="1" noChangeArrowheads="1"/>
          </p:cNvPicPr>
          <p:nvPr/>
        </p:nvPicPr>
        <p:blipFill>
          <a:blip r:embed="rId3" cstate="print"/>
          <a:srcRect/>
          <a:stretch>
            <a:fillRect/>
          </a:stretch>
        </p:blipFill>
        <p:spPr bwMode="auto">
          <a:xfrm>
            <a:off x="1828800" y="4267200"/>
            <a:ext cx="1295400" cy="1114425"/>
          </a:xfrm>
          <a:prstGeom prst="rect">
            <a:avLst/>
          </a:prstGeom>
          <a:noFill/>
        </p:spPr>
      </p:pic>
      <p:sp>
        <p:nvSpPr>
          <p:cNvPr id="902150" name="AutoShape 6"/>
          <p:cNvSpPr>
            <a:spLocks noChangeArrowheads="1"/>
          </p:cNvSpPr>
          <p:nvPr/>
        </p:nvSpPr>
        <p:spPr bwMode="auto">
          <a:xfrm>
            <a:off x="1676400" y="5334000"/>
            <a:ext cx="990600" cy="685800"/>
          </a:xfrm>
          <a:custGeom>
            <a:avLst/>
            <a:gdLst>
              <a:gd name="G0" fmla="+- 9050 0 0"/>
              <a:gd name="G1" fmla="+- 18325 0 0"/>
              <a:gd name="G2" fmla="+- 6800 0 0"/>
              <a:gd name="G3" fmla="*/ 9050 1 2"/>
              <a:gd name="G4" fmla="+- G3 10800 0"/>
              <a:gd name="G5" fmla="+- 21600 9050 18325"/>
              <a:gd name="G6" fmla="+- 18325 6800 0"/>
              <a:gd name="G7" fmla="*/ G6 1 2"/>
              <a:gd name="G8" fmla="*/ 18325 2 1"/>
              <a:gd name="G9" fmla="+- G8 0 21600"/>
              <a:gd name="G10" fmla="*/ 21600 G0 G1"/>
              <a:gd name="G11" fmla="*/ 21600 G4 G1"/>
              <a:gd name="G12" fmla="*/ 21600 G5 G1"/>
              <a:gd name="G13" fmla="*/ 21600 G7 G1"/>
              <a:gd name="G14" fmla="*/ 18325 1 2"/>
              <a:gd name="G15" fmla="+- G5 0 G4"/>
              <a:gd name="G16" fmla="+- G0 0 G4"/>
              <a:gd name="G17" fmla="*/ G2 G15 G16"/>
              <a:gd name="T0" fmla="*/ 15325 w 21600"/>
              <a:gd name="T1" fmla="*/ 0 h 21600"/>
              <a:gd name="T2" fmla="*/ 9050 w 21600"/>
              <a:gd name="T3" fmla="*/ 6800 h 21600"/>
              <a:gd name="T4" fmla="*/ 0 w 21600"/>
              <a:gd name="T5" fmla="*/ 18064 h 21600"/>
              <a:gd name="T6" fmla="*/ 9163 w 21600"/>
              <a:gd name="T7" fmla="*/ 21600 h 21600"/>
              <a:gd name="T8" fmla="*/ 18325 w 21600"/>
              <a:gd name="T9" fmla="*/ 14808 h 21600"/>
              <a:gd name="T10" fmla="*/ 21600 w 21600"/>
              <a:gd name="T11" fmla="*/ 68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325" y="0"/>
                </a:moveTo>
                <a:lnTo>
                  <a:pt x="9050" y="6800"/>
                </a:lnTo>
                <a:lnTo>
                  <a:pt x="12325" y="6800"/>
                </a:lnTo>
                <a:lnTo>
                  <a:pt x="12325" y="14528"/>
                </a:lnTo>
                <a:lnTo>
                  <a:pt x="0" y="14528"/>
                </a:lnTo>
                <a:lnTo>
                  <a:pt x="0" y="21600"/>
                </a:lnTo>
                <a:lnTo>
                  <a:pt x="18325" y="21600"/>
                </a:lnTo>
                <a:lnTo>
                  <a:pt x="18325" y="6800"/>
                </a:lnTo>
                <a:lnTo>
                  <a:pt x="21600" y="6800"/>
                </a:lnTo>
                <a:close/>
              </a:path>
            </a:pathLst>
          </a:custGeom>
          <a:solidFill>
            <a:srgbClr val="008000"/>
          </a:solidFill>
          <a:ln w="9525" algn="ctr">
            <a:noFill/>
            <a:miter lim="800000"/>
            <a:headEnd/>
            <a:tailEnd/>
          </a:ln>
          <a:effectLst/>
        </p:spPr>
        <p:txBody>
          <a:bodyPr wrap="none" anchor="ctr"/>
          <a:lstStyle/>
          <a:p>
            <a:endParaRPr lang="en-US"/>
          </a:p>
        </p:txBody>
      </p:sp>
      <p:sp>
        <p:nvSpPr>
          <p:cNvPr id="902151" name="AutoShape 7"/>
          <p:cNvSpPr>
            <a:spLocks noChangeArrowheads="1"/>
          </p:cNvSpPr>
          <p:nvPr/>
        </p:nvSpPr>
        <p:spPr bwMode="auto">
          <a:xfrm>
            <a:off x="3200400" y="4343400"/>
            <a:ext cx="990600" cy="685800"/>
          </a:xfrm>
          <a:custGeom>
            <a:avLst/>
            <a:gdLst>
              <a:gd name="G0" fmla="+- 9050 0 0"/>
              <a:gd name="G1" fmla="+- 18325 0 0"/>
              <a:gd name="G2" fmla="+- 6800 0 0"/>
              <a:gd name="G3" fmla="*/ 9050 1 2"/>
              <a:gd name="G4" fmla="+- G3 10800 0"/>
              <a:gd name="G5" fmla="+- 21600 9050 18325"/>
              <a:gd name="G6" fmla="+- 18325 6800 0"/>
              <a:gd name="G7" fmla="*/ G6 1 2"/>
              <a:gd name="G8" fmla="*/ 18325 2 1"/>
              <a:gd name="G9" fmla="+- G8 0 21600"/>
              <a:gd name="G10" fmla="*/ 21600 G0 G1"/>
              <a:gd name="G11" fmla="*/ 21600 G4 G1"/>
              <a:gd name="G12" fmla="*/ 21600 G5 G1"/>
              <a:gd name="G13" fmla="*/ 21600 G7 G1"/>
              <a:gd name="G14" fmla="*/ 18325 1 2"/>
              <a:gd name="G15" fmla="+- G5 0 G4"/>
              <a:gd name="G16" fmla="+- G0 0 G4"/>
              <a:gd name="G17" fmla="*/ G2 G15 G16"/>
              <a:gd name="T0" fmla="*/ 15325 w 21600"/>
              <a:gd name="T1" fmla="*/ 0 h 21600"/>
              <a:gd name="T2" fmla="*/ 9050 w 21600"/>
              <a:gd name="T3" fmla="*/ 6800 h 21600"/>
              <a:gd name="T4" fmla="*/ 0 w 21600"/>
              <a:gd name="T5" fmla="*/ 18064 h 21600"/>
              <a:gd name="T6" fmla="*/ 9163 w 21600"/>
              <a:gd name="T7" fmla="*/ 21600 h 21600"/>
              <a:gd name="T8" fmla="*/ 18325 w 21600"/>
              <a:gd name="T9" fmla="*/ 14808 h 21600"/>
              <a:gd name="T10" fmla="*/ 21600 w 21600"/>
              <a:gd name="T11" fmla="*/ 68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325" y="0"/>
                </a:moveTo>
                <a:lnTo>
                  <a:pt x="9050" y="6800"/>
                </a:lnTo>
                <a:lnTo>
                  <a:pt x="12325" y="6800"/>
                </a:lnTo>
                <a:lnTo>
                  <a:pt x="12325" y="14528"/>
                </a:lnTo>
                <a:lnTo>
                  <a:pt x="0" y="14528"/>
                </a:lnTo>
                <a:lnTo>
                  <a:pt x="0" y="21600"/>
                </a:lnTo>
                <a:lnTo>
                  <a:pt x="18325" y="21600"/>
                </a:lnTo>
                <a:lnTo>
                  <a:pt x="18325" y="6800"/>
                </a:lnTo>
                <a:lnTo>
                  <a:pt x="21600" y="6800"/>
                </a:lnTo>
                <a:close/>
              </a:path>
            </a:pathLst>
          </a:custGeom>
          <a:solidFill>
            <a:srgbClr val="008000"/>
          </a:solidFill>
          <a:ln w="9525" algn="ctr">
            <a:noFill/>
            <a:miter lim="800000"/>
            <a:headEnd/>
            <a:tailEnd/>
          </a:ln>
          <a:effectLst/>
        </p:spPr>
        <p:txBody>
          <a:bodyPr wrap="none" anchor="ctr"/>
          <a:lstStyle/>
          <a:p>
            <a:endParaRPr lang="en-US"/>
          </a:p>
        </p:txBody>
      </p:sp>
      <p:sp>
        <p:nvSpPr>
          <p:cNvPr id="902152" name="AutoShape 8"/>
          <p:cNvSpPr>
            <a:spLocks noChangeArrowheads="1"/>
          </p:cNvSpPr>
          <p:nvPr/>
        </p:nvSpPr>
        <p:spPr bwMode="auto">
          <a:xfrm>
            <a:off x="4724400" y="3352800"/>
            <a:ext cx="990600" cy="685800"/>
          </a:xfrm>
          <a:custGeom>
            <a:avLst/>
            <a:gdLst>
              <a:gd name="G0" fmla="+- 9050 0 0"/>
              <a:gd name="G1" fmla="+- 18325 0 0"/>
              <a:gd name="G2" fmla="+- 6800 0 0"/>
              <a:gd name="G3" fmla="*/ 9050 1 2"/>
              <a:gd name="G4" fmla="+- G3 10800 0"/>
              <a:gd name="G5" fmla="+- 21600 9050 18325"/>
              <a:gd name="G6" fmla="+- 18325 6800 0"/>
              <a:gd name="G7" fmla="*/ G6 1 2"/>
              <a:gd name="G8" fmla="*/ 18325 2 1"/>
              <a:gd name="G9" fmla="+- G8 0 21600"/>
              <a:gd name="G10" fmla="*/ 21600 G0 G1"/>
              <a:gd name="G11" fmla="*/ 21600 G4 G1"/>
              <a:gd name="G12" fmla="*/ 21600 G5 G1"/>
              <a:gd name="G13" fmla="*/ 21600 G7 G1"/>
              <a:gd name="G14" fmla="*/ 18325 1 2"/>
              <a:gd name="G15" fmla="+- G5 0 G4"/>
              <a:gd name="G16" fmla="+- G0 0 G4"/>
              <a:gd name="G17" fmla="*/ G2 G15 G16"/>
              <a:gd name="T0" fmla="*/ 15325 w 21600"/>
              <a:gd name="T1" fmla="*/ 0 h 21600"/>
              <a:gd name="T2" fmla="*/ 9050 w 21600"/>
              <a:gd name="T3" fmla="*/ 6800 h 21600"/>
              <a:gd name="T4" fmla="*/ 0 w 21600"/>
              <a:gd name="T5" fmla="*/ 18064 h 21600"/>
              <a:gd name="T6" fmla="*/ 9163 w 21600"/>
              <a:gd name="T7" fmla="*/ 21600 h 21600"/>
              <a:gd name="T8" fmla="*/ 18325 w 21600"/>
              <a:gd name="T9" fmla="*/ 14808 h 21600"/>
              <a:gd name="T10" fmla="*/ 21600 w 21600"/>
              <a:gd name="T11" fmla="*/ 68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325" y="0"/>
                </a:moveTo>
                <a:lnTo>
                  <a:pt x="9050" y="6800"/>
                </a:lnTo>
                <a:lnTo>
                  <a:pt x="12325" y="6800"/>
                </a:lnTo>
                <a:lnTo>
                  <a:pt x="12325" y="14528"/>
                </a:lnTo>
                <a:lnTo>
                  <a:pt x="0" y="14528"/>
                </a:lnTo>
                <a:lnTo>
                  <a:pt x="0" y="21600"/>
                </a:lnTo>
                <a:lnTo>
                  <a:pt x="18325" y="21600"/>
                </a:lnTo>
                <a:lnTo>
                  <a:pt x="18325" y="6800"/>
                </a:lnTo>
                <a:lnTo>
                  <a:pt x="21600" y="6800"/>
                </a:lnTo>
                <a:close/>
              </a:path>
            </a:pathLst>
          </a:custGeom>
          <a:solidFill>
            <a:srgbClr val="008000"/>
          </a:solidFill>
          <a:ln w="9525" algn="ctr">
            <a:noFill/>
            <a:miter lim="800000"/>
            <a:headEnd/>
            <a:tailEnd/>
          </a:ln>
          <a:effectLst/>
        </p:spPr>
        <p:txBody>
          <a:bodyPr wrap="none" anchor="ctr"/>
          <a:lstStyle/>
          <a:p>
            <a:endParaRPr lang="en-US"/>
          </a:p>
        </p:txBody>
      </p:sp>
      <p:sp>
        <p:nvSpPr>
          <p:cNvPr id="902153" name="AutoShape 9"/>
          <p:cNvSpPr>
            <a:spLocks noChangeArrowheads="1"/>
          </p:cNvSpPr>
          <p:nvPr/>
        </p:nvSpPr>
        <p:spPr bwMode="auto">
          <a:xfrm>
            <a:off x="6248400" y="2362200"/>
            <a:ext cx="990600" cy="685800"/>
          </a:xfrm>
          <a:custGeom>
            <a:avLst/>
            <a:gdLst>
              <a:gd name="G0" fmla="+- 9050 0 0"/>
              <a:gd name="G1" fmla="+- 18325 0 0"/>
              <a:gd name="G2" fmla="+- 6800 0 0"/>
              <a:gd name="G3" fmla="*/ 9050 1 2"/>
              <a:gd name="G4" fmla="+- G3 10800 0"/>
              <a:gd name="G5" fmla="+- 21600 9050 18325"/>
              <a:gd name="G6" fmla="+- 18325 6800 0"/>
              <a:gd name="G7" fmla="*/ G6 1 2"/>
              <a:gd name="G8" fmla="*/ 18325 2 1"/>
              <a:gd name="G9" fmla="+- G8 0 21600"/>
              <a:gd name="G10" fmla="*/ 21600 G0 G1"/>
              <a:gd name="G11" fmla="*/ 21600 G4 G1"/>
              <a:gd name="G12" fmla="*/ 21600 G5 G1"/>
              <a:gd name="G13" fmla="*/ 21600 G7 G1"/>
              <a:gd name="G14" fmla="*/ 18325 1 2"/>
              <a:gd name="G15" fmla="+- G5 0 G4"/>
              <a:gd name="G16" fmla="+- G0 0 G4"/>
              <a:gd name="G17" fmla="*/ G2 G15 G16"/>
              <a:gd name="T0" fmla="*/ 15325 w 21600"/>
              <a:gd name="T1" fmla="*/ 0 h 21600"/>
              <a:gd name="T2" fmla="*/ 9050 w 21600"/>
              <a:gd name="T3" fmla="*/ 6800 h 21600"/>
              <a:gd name="T4" fmla="*/ 0 w 21600"/>
              <a:gd name="T5" fmla="*/ 18064 h 21600"/>
              <a:gd name="T6" fmla="*/ 9163 w 21600"/>
              <a:gd name="T7" fmla="*/ 21600 h 21600"/>
              <a:gd name="T8" fmla="*/ 18325 w 21600"/>
              <a:gd name="T9" fmla="*/ 14808 h 21600"/>
              <a:gd name="T10" fmla="*/ 21600 w 21600"/>
              <a:gd name="T11" fmla="*/ 68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325" y="0"/>
                </a:moveTo>
                <a:lnTo>
                  <a:pt x="9050" y="6800"/>
                </a:lnTo>
                <a:lnTo>
                  <a:pt x="12325" y="6800"/>
                </a:lnTo>
                <a:lnTo>
                  <a:pt x="12325" y="14528"/>
                </a:lnTo>
                <a:lnTo>
                  <a:pt x="0" y="14528"/>
                </a:lnTo>
                <a:lnTo>
                  <a:pt x="0" y="21600"/>
                </a:lnTo>
                <a:lnTo>
                  <a:pt x="18325" y="21600"/>
                </a:lnTo>
                <a:lnTo>
                  <a:pt x="18325" y="6800"/>
                </a:lnTo>
                <a:lnTo>
                  <a:pt x="21600" y="6800"/>
                </a:lnTo>
                <a:close/>
              </a:path>
            </a:pathLst>
          </a:custGeom>
          <a:solidFill>
            <a:srgbClr val="008000"/>
          </a:solidFill>
          <a:ln w="9525" algn="ctr">
            <a:noFill/>
            <a:miter lim="800000"/>
            <a:headEnd/>
            <a:tailEnd/>
          </a:ln>
          <a:effectLst/>
        </p:spPr>
        <p:txBody>
          <a:bodyPr wrap="none" anchor="ctr"/>
          <a:lstStyle/>
          <a:p>
            <a:endParaRPr lang="en-US"/>
          </a:p>
        </p:txBody>
      </p:sp>
      <p:pic>
        <p:nvPicPr>
          <p:cNvPr id="902155" name="Picture 11" descr="MCj04244660000[1]"/>
          <p:cNvPicPr>
            <a:picLocks noChangeAspect="1" noChangeArrowheads="1"/>
          </p:cNvPicPr>
          <p:nvPr/>
        </p:nvPicPr>
        <p:blipFill>
          <a:blip r:embed="rId3" cstate="print"/>
          <a:srcRect/>
          <a:stretch>
            <a:fillRect/>
          </a:stretch>
        </p:blipFill>
        <p:spPr bwMode="auto">
          <a:xfrm>
            <a:off x="1828800" y="4267200"/>
            <a:ext cx="1295400" cy="1114425"/>
          </a:xfrm>
          <a:prstGeom prst="rect">
            <a:avLst/>
          </a:prstGeom>
          <a:noFill/>
        </p:spPr>
      </p:pic>
      <p:pic>
        <p:nvPicPr>
          <p:cNvPr id="902156" name="Picture 12" descr="MCj04244660000[1]"/>
          <p:cNvPicPr>
            <a:picLocks noChangeAspect="1" noChangeArrowheads="1"/>
          </p:cNvPicPr>
          <p:nvPr/>
        </p:nvPicPr>
        <p:blipFill>
          <a:blip r:embed="rId3" cstate="print"/>
          <a:srcRect/>
          <a:stretch>
            <a:fillRect/>
          </a:stretch>
        </p:blipFill>
        <p:spPr bwMode="auto">
          <a:xfrm>
            <a:off x="1828800" y="4267200"/>
            <a:ext cx="1295400" cy="1114425"/>
          </a:xfrm>
          <a:prstGeom prst="rect">
            <a:avLst/>
          </a:prstGeom>
          <a:noFill/>
        </p:spPr>
      </p:pic>
      <p:pic>
        <p:nvPicPr>
          <p:cNvPr id="902157" name="Picture 13" descr="MCj04244660000[1]"/>
          <p:cNvPicPr>
            <a:picLocks noChangeAspect="1" noChangeArrowheads="1"/>
          </p:cNvPicPr>
          <p:nvPr/>
        </p:nvPicPr>
        <p:blipFill>
          <a:blip r:embed="rId3" cstate="print"/>
          <a:srcRect/>
          <a:stretch>
            <a:fillRect/>
          </a:stretch>
        </p:blipFill>
        <p:spPr bwMode="auto">
          <a:xfrm>
            <a:off x="3352800" y="3276600"/>
            <a:ext cx="1295400" cy="1114425"/>
          </a:xfrm>
          <a:prstGeom prst="rect">
            <a:avLst/>
          </a:prstGeom>
          <a:noFill/>
        </p:spPr>
      </p:pic>
      <p:pic>
        <p:nvPicPr>
          <p:cNvPr id="902158" name="Picture 14" descr="MCj04244660000[1]"/>
          <p:cNvPicPr>
            <a:picLocks noChangeAspect="1" noChangeArrowheads="1"/>
          </p:cNvPicPr>
          <p:nvPr/>
        </p:nvPicPr>
        <p:blipFill>
          <a:blip r:embed="rId3" cstate="print"/>
          <a:srcRect/>
          <a:stretch>
            <a:fillRect/>
          </a:stretch>
        </p:blipFill>
        <p:spPr bwMode="auto">
          <a:xfrm>
            <a:off x="4876800" y="2286000"/>
            <a:ext cx="1295400" cy="1114425"/>
          </a:xfrm>
          <a:prstGeom prst="rect">
            <a:avLst/>
          </a:prstGeom>
          <a:noFill/>
        </p:spPr>
      </p:pic>
    </p:spTree>
    <p:extLst>
      <p:ext uri="{BB962C8B-B14F-4D97-AF65-F5344CB8AC3E}">
        <p14:creationId xmlns:p14="http://schemas.microsoft.com/office/powerpoint/2010/main" val="3332342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2147">
                                            <p:txEl>
                                              <p:pRg st="0" end="0"/>
                                            </p:txEl>
                                          </p:spTgt>
                                        </p:tgtEl>
                                        <p:attrNameLst>
                                          <p:attrName>style.visibility</p:attrName>
                                        </p:attrNameLst>
                                      </p:cBhvr>
                                      <p:to>
                                        <p:strVal val="visible"/>
                                      </p:to>
                                    </p:set>
                                    <p:animEffect transition="in" filter="wipe(left)">
                                      <p:cBhvr>
                                        <p:cTn id="7" dur="500"/>
                                        <p:tgtEl>
                                          <p:spTgt spid="902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2150"/>
                                        </p:tgtEl>
                                        <p:attrNameLst>
                                          <p:attrName>style.visibility</p:attrName>
                                        </p:attrNameLst>
                                      </p:cBhvr>
                                      <p:to>
                                        <p:strVal val="visible"/>
                                      </p:to>
                                    </p:set>
                                    <p:anim calcmode="lin" valueType="num">
                                      <p:cBhvr additive="base">
                                        <p:cTn id="12" dur="500" fill="hold"/>
                                        <p:tgtEl>
                                          <p:spTgt spid="902150"/>
                                        </p:tgtEl>
                                        <p:attrNameLst>
                                          <p:attrName>ppt_x</p:attrName>
                                        </p:attrNameLst>
                                      </p:cBhvr>
                                      <p:tavLst>
                                        <p:tav tm="0">
                                          <p:val>
                                            <p:strVal val="0-#ppt_w/2"/>
                                          </p:val>
                                        </p:tav>
                                        <p:tav tm="100000">
                                          <p:val>
                                            <p:strVal val="#ppt_x"/>
                                          </p:val>
                                        </p:tav>
                                      </p:tavLst>
                                    </p:anim>
                                    <p:anim calcmode="lin" valueType="num">
                                      <p:cBhvr additive="base">
                                        <p:cTn id="13" dur="500" fill="hold"/>
                                        <p:tgtEl>
                                          <p:spTgt spid="902150"/>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902149"/>
                                        </p:tgtEl>
                                        <p:attrNameLst>
                                          <p:attrName>style.visibility</p:attrName>
                                        </p:attrNameLst>
                                      </p:cBhvr>
                                      <p:to>
                                        <p:strVal val="visible"/>
                                      </p:to>
                                    </p:set>
                                    <p:anim calcmode="lin" valueType="num">
                                      <p:cBhvr additive="base">
                                        <p:cTn id="17" dur="500" fill="hold"/>
                                        <p:tgtEl>
                                          <p:spTgt spid="902149"/>
                                        </p:tgtEl>
                                        <p:attrNameLst>
                                          <p:attrName>ppt_x</p:attrName>
                                        </p:attrNameLst>
                                      </p:cBhvr>
                                      <p:tavLst>
                                        <p:tav tm="0">
                                          <p:val>
                                            <p:strVal val="#ppt_x"/>
                                          </p:val>
                                        </p:tav>
                                        <p:tav tm="100000">
                                          <p:val>
                                            <p:strVal val="#ppt_x"/>
                                          </p:val>
                                        </p:tav>
                                      </p:tavLst>
                                    </p:anim>
                                    <p:anim calcmode="lin" valueType="num">
                                      <p:cBhvr additive="base">
                                        <p:cTn id="18" dur="500" fill="hold"/>
                                        <p:tgtEl>
                                          <p:spTgt spid="90214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02149"/>
                                        </p:tgtEl>
                                        <p:attrNameLst>
                                          <p:attrName>style.visibility</p:attrName>
                                        </p:attrNameLst>
                                      </p:cBhvr>
                                      <p:to>
                                        <p:strVal val="hidden"/>
                                      </p:to>
                                    </p:set>
                                  </p:sub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902155"/>
                                        </p:tgtEl>
                                        <p:attrNameLst>
                                          <p:attrName>style.visibility</p:attrName>
                                        </p:attrNameLst>
                                      </p:cBhvr>
                                      <p:to>
                                        <p:strVal val="visible"/>
                                      </p:to>
                                    </p:set>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902151"/>
                                        </p:tgtEl>
                                        <p:attrNameLst>
                                          <p:attrName>style.visibility</p:attrName>
                                        </p:attrNameLst>
                                      </p:cBhvr>
                                      <p:to>
                                        <p:strVal val="visible"/>
                                      </p:to>
                                    </p:set>
                                    <p:anim calcmode="lin" valueType="num">
                                      <p:cBhvr additive="base">
                                        <p:cTn id="25" dur="500" fill="hold"/>
                                        <p:tgtEl>
                                          <p:spTgt spid="902151"/>
                                        </p:tgtEl>
                                        <p:attrNameLst>
                                          <p:attrName>ppt_x</p:attrName>
                                        </p:attrNameLst>
                                      </p:cBhvr>
                                      <p:tavLst>
                                        <p:tav tm="0">
                                          <p:val>
                                            <p:strVal val="0-#ppt_w/2"/>
                                          </p:val>
                                        </p:tav>
                                        <p:tav tm="100000">
                                          <p:val>
                                            <p:strVal val="#ppt_x"/>
                                          </p:val>
                                        </p:tav>
                                      </p:tavLst>
                                    </p:anim>
                                    <p:anim calcmode="lin" valueType="num">
                                      <p:cBhvr additive="base">
                                        <p:cTn id="26" dur="500" fill="hold"/>
                                        <p:tgtEl>
                                          <p:spTgt spid="902151"/>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56" presetClass="path" presetSubtype="0" accel="50000" decel="50000" fill="hold" nodeType="afterEffect">
                                  <p:stCondLst>
                                    <p:cond delay="0"/>
                                  </p:stCondLst>
                                  <p:childTnLst>
                                    <p:animMotion origin="layout" path="M -3.33333E-6 -2.22222E-6 L 0.17084 -0.14791 " pathEditMode="relative" rAng="0" ptsTypes="AA">
                                      <p:cBhvr>
                                        <p:cTn id="29" dur="2000" fill="hold"/>
                                        <p:tgtEl>
                                          <p:spTgt spid="902155"/>
                                        </p:tgtEl>
                                        <p:attrNameLst>
                                          <p:attrName>ppt_x</p:attrName>
                                          <p:attrName>ppt_y</p:attrName>
                                        </p:attrNameLst>
                                      </p:cBhvr>
                                      <p:rCtr x="8500" y="-7400"/>
                                    </p:animMotion>
                                  </p:childTnLst>
                                </p:cTn>
                              </p:par>
                            </p:childTnLst>
                          </p:cTn>
                        </p:par>
                        <p:par>
                          <p:cTn id="30" fill="hold">
                            <p:stCondLst>
                              <p:cond delay="3500"/>
                            </p:stCondLst>
                            <p:childTnLst>
                              <p:par>
                                <p:cTn id="31" presetID="2" presetClass="entr" presetSubtype="4" fill="hold" nodeType="afterEffect">
                                  <p:stCondLst>
                                    <p:cond delay="0"/>
                                  </p:stCondLst>
                                  <p:childTnLst>
                                    <p:set>
                                      <p:cBhvr>
                                        <p:cTn id="32" dur="1" fill="hold">
                                          <p:stCondLst>
                                            <p:cond delay="0"/>
                                          </p:stCondLst>
                                        </p:cTn>
                                        <p:tgtEl>
                                          <p:spTgt spid="902156"/>
                                        </p:tgtEl>
                                        <p:attrNameLst>
                                          <p:attrName>style.visibility</p:attrName>
                                        </p:attrNameLst>
                                      </p:cBhvr>
                                      <p:to>
                                        <p:strVal val="visible"/>
                                      </p:to>
                                    </p:set>
                                    <p:anim calcmode="lin" valueType="num">
                                      <p:cBhvr additive="base">
                                        <p:cTn id="33" dur="500" fill="hold"/>
                                        <p:tgtEl>
                                          <p:spTgt spid="902156"/>
                                        </p:tgtEl>
                                        <p:attrNameLst>
                                          <p:attrName>ppt_x</p:attrName>
                                        </p:attrNameLst>
                                      </p:cBhvr>
                                      <p:tavLst>
                                        <p:tav tm="0">
                                          <p:val>
                                            <p:strVal val="#ppt_x"/>
                                          </p:val>
                                        </p:tav>
                                        <p:tav tm="100000">
                                          <p:val>
                                            <p:strVal val="#ppt_x"/>
                                          </p:val>
                                        </p:tav>
                                      </p:tavLst>
                                    </p:anim>
                                    <p:anim calcmode="lin" valueType="num">
                                      <p:cBhvr additive="base">
                                        <p:cTn id="34" dur="500" fill="hold"/>
                                        <p:tgtEl>
                                          <p:spTgt spid="902156"/>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2" presetClass="entr" presetSubtype="8" fill="hold" grpId="0" nodeType="afterEffect">
                                  <p:stCondLst>
                                    <p:cond delay="0"/>
                                  </p:stCondLst>
                                  <p:childTnLst>
                                    <p:set>
                                      <p:cBhvr>
                                        <p:cTn id="37" dur="1" fill="hold">
                                          <p:stCondLst>
                                            <p:cond delay="0"/>
                                          </p:stCondLst>
                                        </p:cTn>
                                        <p:tgtEl>
                                          <p:spTgt spid="902152"/>
                                        </p:tgtEl>
                                        <p:attrNameLst>
                                          <p:attrName>style.visibility</p:attrName>
                                        </p:attrNameLst>
                                      </p:cBhvr>
                                      <p:to>
                                        <p:strVal val="visible"/>
                                      </p:to>
                                    </p:set>
                                    <p:anim calcmode="lin" valueType="num">
                                      <p:cBhvr additive="base">
                                        <p:cTn id="38" dur="500" fill="hold"/>
                                        <p:tgtEl>
                                          <p:spTgt spid="902152"/>
                                        </p:tgtEl>
                                        <p:attrNameLst>
                                          <p:attrName>ppt_x</p:attrName>
                                        </p:attrNameLst>
                                      </p:cBhvr>
                                      <p:tavLst>
                                        <p:tav tm="0">
                                          <p:val>
                                            <p:strVal val="0-#ppt_w/2"/>
                                          </p:val>
                                        </p:tav>
                                        <p:tav tm="100000">
                                          <p:val>
                                            <p:strVal val="#ppt_x"/>
                                          </p:val>
                                        </p:tav>
                                      </p:tavLst>
                                    </p:anim>
                                    <p:anim calcmode="lin" valueType="num">
                                      <p:cBhvr additive="base">
                                        <p:cTn id="39" dur="500" fill="hold"/>
                                        <p:tgtEl>
                                          <p:spTgt spid="902152"/>
                                        </p:tgtEl>
                                        <p:attrNameLst>
                                          <p:attrName>ppt_y</p:attrName>
                                        </p:attrNameLst>
                                      </p:cBhvr>
                                      <p:tavLst>
                                        <p:tav tm="0">
                                          <p:val>
                                            <p:strVal val="#ppt_y"/>
                                          </p:val>
                                        </p:tav>
                                        <p:tav tm="100000">
                                          <p:val>
                                            <p:strVal val="#ppt_y"/>
                                          </p:val>
                                        </p:tav>
                                      </p:tavLst>
                                    </p:anim>
                                  </p:childTnLst>
                                </p:cTn>
                              </p:par>
                            </p:childTnLst>
                          </p:cTn>
                        </p:par>
                        <p:par>
                          <p:cTn id="40" fill="hold">
                            <p:stCondLst>
                              <p:cond delay="4500"/>
                            </p:stCondLst>
                            <p:childTnLst>
                              <p:par>
                                <p:cTn id="41" presetID="1" presetClass="entr" presetSubtype="0" fill="hold" nodeType="afterEffect">
                                  <p:stCondLst>
                                    <p:cond delay="0"/>
                                  </p:stCondLst>
                                  <p:childTnLst>
                                    <p:set>
                                      <p:cBhvr>
                                        <p:cTn id="42" dur="1" fill="hold">
                                          <p:stCondLst>
                                            <p:cond delay="0"/>
                                          </p:stCondLst>
                                        </p:cTn>
                                        <p:tgtEl>
                                          <p:spTgt spid="902157"/>
                                        </p:tgtEl>
                                        <p:attrNameLst>
                                          <p:attrName>style.visibility</p:attrName>
                                        </p:attrNameLst>
                                      </p:cBhvr>
                                      <p:to>
                                        <p:strVal val="visible"/>
                                      </p:to>
                                    </p:set>
                                  </p:childTnLst>
                                </p:cTn>
                              </p:par>
                            </p:childTnLst>
                          </p:cTn>
                        </p:par>
                        <p:par>
                          <p:cTn id="43" fill="hold">
                            <p:stCondLst>
                              <p:cond delay="4500"/>
                            </p:stCondLst>
                            <p:childTnLst>
                              <p:par>
                                <p:cTn id="44" presetID="56" presetClass="path" presetSubtype="0" accel="50000" decel="50000" fill="hold" nodeType="afterEffect">
                                  <p:stCondLst>
                                    <p:cond delay="0"/>
                                  </p:stCondLst>
                                  <p:childTnLst>
                                    <p:animMotion origin="layout" path="M -3.33333E-6 -2.22222E-6 L 0.17084 -0.14791 " pathEditMode="relative" rAng="0" ptsTypes="AA">
                                      <p:cBhvr>
                                        <p:cTn id="45" dur="2000" fill="hold"/>
                                        <p:tgtEl>
                                          <p:spTgt spid="902157"/>
                                        </p:tgtEl>
                                        <p:attrNameLst>
                                          <p:attrName>ppt_x</p:attrName>
                                          <p:attrName>ppt_y</p:attrName>
                                        </p:attrNameLst>
                                      </p:cBhvr>
                                      <p:rCtr x="8500" y="-7400"/>
                                    </p:animMotion>
                                  </p:childTnLst>
                                </p:cTn>
                              </p:par>
                            </p:childTnLst>
                          </p:cTn>
                        </p:par>
                        <p:par>
                          <p:cTn id="46" fill="hold">
                            <p:stCondLst>
                              <p:cond delay="6500"/>
                            </p:stCondLst>
                            <p:childTnLst>
                              <p:par>
                                <p:cTn id="47" presetID="2" presetClass="entr" presetSubtype="8" fill="hold" grpId="0" nodeType="afterEffect">
                                  <p:stCondLst>
                                    <p:cond delay="0"/>
                                  </p:stCondLst>
                                  <p:childTnLst>
                                    <p:set>
                                      <p:cBhvr>
                                        <p:cTn id="48" dur="1" fill="hold">
                                          <p:stCondLst>
                                            <p:cond delay="0"/>
                                          </p:stCondLst>
                                        </p:cTn>
                                        <p:tgtEl>
                                          <p:spTgt spid="902153"/>
                                        </p:tgtEl>
                                        <p:attrNameLst>
                                          <p:attrName>style.visibility</p:attrName>
                                        </p:attrNameLst>
                                      </p:cBhvr>
                                      <p:to>
                                        <p:strVal val="visible"/>
                                      </p:to>
                                    </p:set>
                                    <p:anim calcmode="lin" valueType="num">
                                      <p:cBhvr additive="base">
                                        <p:cTn id="49" dur="500" fill="hold"/>
                                        <p:tgtEl>
                                          <p:spTgt spid="902153"/>
                                        </p:tgtEl>
                                        <p:attrNameLst>
                                          <p:attrName>ppt_x</p:attrName>
                                        </p:attrNameLst>
                                      </p:cBhvr>
                                      <p:tavLst>
                                        <p:tav tm="0">
                                          <p:val>
                                            <p:strVal val="0-#ppt_w/2"/>
                                          </p:val>
                                        </p:tav>
                                        <p:tav tm="100000">
                                          <p:val>
                                            <p:strVal val="#ppt_x"/>
                                          </p:val>
                                        </p:tav>
                                      </p:tavLst>
                                    </p:anim>
                                    <p:anim calcmode="lin" valueType="num">
                                      <p:cBhvr additive="base">
                                        <p:cTn id="50" dur="500" fill="hold"/>
                                        <p:tgtEl>
                                          <p:spTgt spid="902153"/>
                                        </p:tgtEl>
                                        <p:attrNameLst>
                                          <p:attrName>ppt_y</p:attrName>
                                        </p:attrNameLst>
                                      </p:cBhvr>
                                      <p:tavLst>
                                        <p:tav tm="0">
                                          <p:val>
                                            <p:strVal val="#ppt_y"/>
                                          </p:val>
                                        </p:tav>
                                        <p:tav tm="100000">
                                          <p:val>
                                            <p:strVal val="#ppt_y"/>
                                          </p:val>
                                        </p:tav>
                                      </p:tavLst>
                                    </p:anim>
                                  </p:childTnLst>
                                </p:cTn>
                              </p:par>
                            </p:childTnLst>
                          </p:cTn>
                        </p:par>
                        <p:par>
                          <p:cTn id="51" fill="hold">
                            <p:stCondLst>
                              <p:cond delay="7000"/>
                            </p:stCondLst>
                            <p:childTnLst>
                              <p:par>
                                <p:cTn id="52" presetID="1" presetClass="entr" presetSubtype="0" fill="hold" nodeType="afterEffect">
                                  <p:stCondLst>
                                    <p:cond delay="0"/>
                                  </p:stCondLst>
                                  <p:childTnLst>
                                    <p:set>
                                      <p:cBhvr>
                                        <p:cTn id="53" dur="1" fill="hold">
                                          <p:stCondLst>
                                            <p:cond delay="0"/>
                                          </p:stCondLst>
                                        </p:cTn>
                                        <p:tgtEl>
                                          <p:spTgt spid="902158"/>
                                        </p:tgtEl>
                                        <p:attrNameLst>
                                          <p:attrName>style.visibility</p:attrName>
                                        </p:attrNameLst>
                                      </p:cBhvr>
                                      <p:to>
                                        <p:strVal val="visible"/>
                                      </p:to>
                                    </p:set>
                                  </p:childTnLst>
                                </p:cTn>
                              </p:par>
                            </p:childTnLst>
                          </p:cTn>
                        </p:par>
                        <p:par>
                          <p:cTn id="54" fill="hold">
                            <p:stCondLst>
                              <p:cond delay="7000"/>
                            </p:stCondLst>
                            <p:childTnLst>
                              <p:par>
                                <p:cTn id="55" presetID="56" presetClass="path" presetSubtype="0" accel="50000" decel="50000" fill="hold" nodeType="afterEffect">
                                  <p:stCondLst>
                                    <p:cond delay="0"/>
                                  </p:stCondLst>
                                  <p:childTnLst>
                                    <p:animMotion origin="layout" path="M -3.33333E-6 -2.22222E-6 L 0.17084 -0.14791 " pathEditMode="relative" rAng="0" ptsTypes="AA">
                                      <p:cBhvr>
                                        <p:cTn id="56" dur="2000" fill="hold"/>
                                        <p:tgtEl>
                                          <p:spTgt spid="902158"/>
                                        </p:tgtEl>
                                        <p:attrNameLst>
                                          <p:attrName>ppt_x</p:attrName>
                                          <p:attrName>ppt_y</p:attrName>
                                        </p:attrNameLst>
                                      </p:cBhvr>
                                      <p:rCtr x="8500" y="-7400"/>
                                    </p:animMotion>
                                  </p:childTnLst>
                                </p:cTn>
                              </p:par>
                            </p:childTnLst>
                          </p:cTn>
                        </p:par>
                        <p:par>
                          <p:cTn id="57" fill="hold">
                            <p:stCondLst>
                              <p:cond delay="9000"/>
                            </p:stCondLst>
                            <p:childTnLst>
                              <p:par>
                                <p:cTn id="58" presetID="1" presetClass="entr" presetSubtype="0" fill="hold" grpId="0" nodeType="afterEffect">
                                  <p:stCondLst>
                                    <p:cond delay="0"/>
                                  </p:stCondLst>
                                  <p:childTnLst>
                                    <p:set>
                                      <p:cBhvr>
                                        <p:cTn id="59" dur="1" fill="hold">
                                          <p:stCondLst>
                                            <p:cond delay="0"/>
                                          </p:stCondLst>
                                        </p:cTn>
                                        <p:tgtEl>
                                          <p:spTgt spid="902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7" grpId="0" build="p"/>
      <p:bldP spid="902148" grpId="0" animBg="1"/>
      <p:bldP spid="902150" grpId="0" animBg="1"/>
      <p:bldP spid="902151" grpId="0" animBg="1"/>
      <p:bldP spid="902152" grpId="0" animBg="1"/>
      <p:bldP spid="9021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a:effectLst>
                  <a:outerShdw blurRad="38100" dist="38100" dir="2700000" algn="tl">
                    <a:srgbClr val="000000">
                      <a:alpha val="43137"/>
                    </a:srgbClr>
                  </a:outerShdw>
                </a:effectLst>
              </a:rPr>
              <a:t>4</a:t>
            </a:r>
            <a:r>
              <a:rPr lang="en-US" sz="4800" u="sng" dirty="0" smtClean="0">
                <a:effectLst>
                  <a:outerShdw blurRad="38100" dist="38100" dir="2700000" algn="tl">
                    <a:srgbClr val="000000">
                      <a:alpha val="43137"/>
                    </a:srgbClr>
                  </a:outerShdw>
                </a:effectLst>
              </a:rPr>
              <a:t>. Project Planning</a:t>
            </a:r>
            <a:endParaRPr lang="en-US" sz="48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What is a Project?</a:t>
            </a:r>
          </a:p>
          <a:p>
            <a:pPr lvl="1"/>
            <a:r>
              <a:rPr lang="en-US" dirty="0" smtClean="0"/>
              <a:t>Is a means of solving a Problem</a:t>
            </a:r>
          </a:p>
          <a:p>
            <a:endParaRPr lang="en-US" dirty="0"/>
          </a:p>
          <a:p>
            <a:r>
              <a:rPr lang="en-US" dirty="0" smtClean="0"/>
              <a:t>What is Planning?</a:t>
            </a:r>
          </a:p>
          <a:p>
            <a:pPr lvl="1"/>
            <a:r>
              <a:rPr lang="en-US" dirty="0" smtClean="0"/>
              <a:t>Step by step guide to a project</a:t>
            </a:r>
          </a:p>
          <a:p>
            <a:endParaRPr lang="en-US" dirty="0"/>
          </a:p>
        </p:txBody>
      </p:sp>
    </p:spTree>
    <p:extLst>
      <p:ext uri="{BB962C8B-B14F-4D97-AF65-F5344CB8AC3E}">
        <p14:creationId xmlns:p14="http://schemas.microsoft.com/office/powerpoint/2010/main" val="3773909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u="sng" dirty="0" smtClean="0"/>
              <a:t>Have a PLAN (of ACTION)</a:t>
            </a:r>
          </a:p>
        </p:txBody>
      </p:sp>
      <p:sp>
        <p:nvSpPr>
          <p:cNvPr id="13315" name="Content Placeholder 2"/>
          <p:cNvSpPr>
            <a:spLocks noGrp="1"/>
          </p:cNvSpPr>
          <p:nvPr>
            <p:ph idx="1"/>
          </p:nvPr>
        </p:nvSpPr>
        <p:spPr>
          <a:xfrm>
            <a:off x="457200" y="1828800"/>
            <a:ext cx="8229600" cy="990600"/>
          </a:xfrm>
        </p:spPr>
        <p:txBody>
          <a:bodyPr/>
          <a:lstStyle/>
          <a:p>
            <a:pPr algn="ctr">
              <a:buFontTx/>
              <a:buNone/>
            </a:pPr>
            <a:r>
              <a:rPr lang="en-US" sz="6600" b="1" i="1" smtClean="0"/>
              <a:t>“If you fail to plan, you plan to fail”</a:t>
            </a:r>
          </a:p>
          <a:p>
            <a:pPr algn="ctr">
              <a:buFontTx/>
              <a:buNone/>
            </a:pPr>
            <a:endParaRPr lang="en-US" sz="6600" b="1" i="1" smtClean="0"/>
          </a:p>
          <a:p>
            <a:pPr>
              <a:buFontTx/>
              <a:buNone/>
            </a:pPr>
            <a:endParaRPr lang="en-US" sz="6000" b="1" smtClean="0"/>
          </a:p>
        </p:txBody>
      </p:sp>
    </p:spTree>
    <p:extLst>
      <p:ext uri="{BB962C8B-B14F-4D97-AF65-F5344CB8AC3E}">
        <p14:creationId xmlns:p14="http://schemas.microsoft.com/office/powerpoint/2010/main" val="2314194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28600"/>
            <a:ext cx="9144000" cy="609600"/>
          </a:xfrm>
        </p:spPr>
        <p:txBody>
          <a:bodyPr/>
          <a:lstStyle/>
          <a:p>
            <a:r>
              <a:rPr lang="en-US" sz="3200" b="0" smtClean="0"/>
              <a:t>The Plan of Action</a:t>
            </a:r>
          </a:p>
        </p:txBody>
      </p:sp>
      <p:sp>
        <p:nvSpPr>
          <p:cNvPr id="22534" name="Text Box 6"/>
          <p:cNvSpPr txBox="1">
            <a:spLocks noChangeArrowheads="1"/>
          </p:cNvSpPr>
          <p:nvPr/>
        </p:nvSpPr>
        <p:spPr bwMode="auto">
          <a:xfrm>
            <a:off x="457200" y="1143000"/>
            <a:ext cx="8229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buFontTx/>
              <a:buAutoNum type="arabicPeriod"/>
            </a:pPr>
            <a:r>
              <a:rPr lang="en-US" sz="3500" dirty="0"/>
              <a:t>The Mission</a:t>
            </a:r>
          </a:p>
          <a:p>
            <a:pPr algn="l">
              <a:spcBef>
                <a:spcPct val="50000"/>
              </a:spcBef>
              <a:buFontTx/>
              <a:buAutoNum type="arabicPeriod"/>
            </a:pPr>
            <a:r>
              <a:rPr lang="en-US" sz="3500" dirty="0"/>
              <a:t>Key Activity Areas.</a:t>
            </a:r>
          </a:p>
          <a:p>
            <a:pPr algn="l">
              <a:spcBef>
                <a:spcPct val="50000"/>
              </a:spcBef>
              <a:buFontTx/>
              <a:buAutoNum type="arabicPeriod"/>
            </a:pPr>
            <a:r>
              <a:rPr lang="en-US" sz="3500" dirty="0"/>
              <a:t>Objectives in each Area.</a:t>
            </a:r>
          </a:p>
          <a:p>
            <a:pPr algn="l">
              <a:spcBef>
                <a:spcPct val="50000"/>
              </a:spcBef>
              <a:buFontTx/>
              <a:buAutoNum type="arabicPeriod"/>
            </a:pPr>
            <a:r>
              <a:rPr lang="en-US" sz="3500" dirty="0"/>
              <a:t>Strategies to achieve each objective.</a:t>
            </a:r>
          </a:p>
          <a:p>
            <a:pPr algn="l">
              <a:spcBef>
                <a:spcPct val="50000"/>
              </a:spcBef>
              <a:buFontTx/>
              <a:buAutoNum type="arabicPeriod"/>
            </a:pPr>
            <a:r>
              <a:rPr lang="en-US" sz="3500" dirty="0"/>
              <a:t>Action Steps in each strategy</a:t>
            </a:r>
          </a:p>
        </p:txBody>
      </p:sp>
    </p:spTree>
    <p:extLst>
      <p:ext uri="{BB962C8B-B14F-4D97-AF65-F5344CB8AC3E}">
        <p14:creationId xmlns:p14="http://schemas.microsoft.com/office/powerpoint/2010/main" val="4022675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22534">
                                            <p:txEl>
                                              <p:pRg st="0" end="0"/>
                                            </p:txEl>
                                          </p:spTgt>
                                        </p:tgtEl>
                                        <p:attrNameLst>
                                          <p:attrName>style.visibility</p:attrName>
                                        </p:attrNameLst>
                                      </p:cBhvr>
                                      <p:to>
                                        <p:strVal val="visible"/>
                                      </p:to>
                                    </p:set>
                                    <p:anim calcmode="lin" valueType="num">
                                      <p:cBhvr additive="base">
                                        <p:cTn id="7" dur="1000" fill="hold"/>
                                        <p:tgtEl>
                                          <p:spTgt spid="22534">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25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22534">
                                            <p:txEl>
                                              <p:pRg st="1" end="1"/>
                                            </p:txEl>
                                          </p:spTgt>
                                        </p:tgtEl>
                                        <p:attrNameLst>
                                          <p:attrName>style.visibility</p:attrName>
                                        </p:attrNameLst>
                                      </p:cBhvr>
                                      <p:to>
                                        <p:strVal val="visible"/>
                                      </p:to>
                                    </p:set>
                                    <p:anim calcmode="lin" valueType="num">
                                      <p:cBhvr additive="base">
                                        <p:cTn id="13" dur="1000" fill="hold"/>
                                        <p:tgtEl>
                                          <p:spTgt spid="22534">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25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22534">
                                            <p:txEl>
                                              <p:pRg st="2" end="2"/>
                                            </p:txEl>
                                          </p:spTgt>
                                        </p:tgtEl>
                                        <p:attrNameLst>
                                          <p:attrName>style.visibility</p:attrName>
                                        </p:attrNameLst>
                                      </p:cBhvr>
                                      <p:to>
                                        <p:strVal val="visible"/>
                                      </p:to>
                                    </p:set>
                                    <p:anim calcmode="lin" valueType="num">
                                      <p:cBhvr additive="base">
                                        <p:cTn id="19" dur="1000" fill="hold"/>
                                        <p:tgtEl>
                                          <p:spTgt spid="22534">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25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22534">
                                            <p:txEl>
                                              <p:pRg st="3" end="3"/>
                                            </p:txEl>
                                          </p:spTgt>
                                        </p:tgtEl>
                                        <p:attrNameLst>
                                          <p:attrName>style.visibility</p:attrName>
                                        </p:attrNameLst>
                                      </p:cBhvr>
                                      <p:to>
                                        <p:strVal val="visible"/>
                                      </p:to>
                                    </p:set>
                                    <p:anim calcmode="lin" valueType="num">
                                      <p:cBhvr additive="base">
                                        <p:cTn id="25" dur="1000" fill="hold"/>
                                        <p:tgtEl>
                                          <p:spTgt spid="22534">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25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2" fill="hold" grpId="0" nodeType="clickEffect">
                                  <p:stCondLst>
                                    <p:cond delay="0"/>
                                  </p:stCondLst>
                                  <p:childTnLst>
                                    <p:set>
                                      <p:cBhvr>
                                        <p:cTn id="30" dur="1" fill="hold">
                                          <p:stCondLst>
                                            <p:cond delay="0"/>
                                          </p:stCondLst>
                                        </p:cTn>
                                        <p:tgtEl>
                                          <p:spTgt spid="22534">
                                            <p:txEl>
                                              <p:pRg st="4" end="4"/>
                                            </p:txEl>
                                          </p:spTgt>
                                        </p:tgtEl>
                                        <p:attrNameLst>
                                          <p:attrName>style.visibility</p:attrName>
                                        </p:attrNameLst>
                                      </p:cBhvr>
                                      <p:to>
                                        <p:strVal val="visible"/>
                                      </p:to>
                                    </p:set>
                                    <p:anim calcmode="lin" valueType="num">
                                      <p:cBhvr additive="base">
                                        <p:cTn id="31" dur="1000" fill="hold"/>
                                        <p:tgtEl>
                                          <p:spTgt spid="22534">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2253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304800"/>
            <a:ext cx="9144000" cy="609600"/>
          </a:xfrm>
        </p:spPr>
        <p:txBody>
          <a:bodyPr/>
          <a:lstStyle/>
          <a:p>
            <a:r>
              <a:rPr lang="en-US" sz="3200" b="0" smtClean="0"/>
              <a:t>Characteristics of a good plan</a:t>
            </a:r>
          </a:p>
        </p:txBody>
      </p:sp>
      <p:sp>
        <p:nvSpPr>
          <p:cNvPr id="24581" name="Text Box 5"/>
          <p:cNvSpPr txBox="1">
            <a:spLocks noChangeArrowheads="1"/>
          </p:cNvSpPr>
          <p:nvPr/>
        </p:nvSpPr>
        <p:spPr bwMode="auto">
          <a:xfrm>
            <a:off x="609600" y="1371600"/>
            <a:ext cx="38100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3688" indent="-293688"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buFontTx/>
              <a:buChar char="•"/>
            </a:pPr>
            <a:r>
              <a:rPr lang="en-US" sz="3200" dirty="0"/>
              <a:t>Organized.</a:t>
            </a:r>
          </a:p>
          <a:p>
            <a:pPr algn="l">
              <a:spcBef>
                <a:spcPct val="50000"/>
              </a:spcBef>
              <a:buFontTx/>
              <a:buChar char="•"/>
            </a:pPr>
            <a:r>
              <a:rPr lang="en-US" sz="3200" dirty="0"/>
              <a:t>Fulfills needs.</a:t>
            </a:r>
          </a:p>
          <a:p>
            <a:pPr algn="l">
              <a:spcBef>
                <a:spcPct val="50000"/>
              </a:spcBef>
              <a:buFontTx/>
              <a:buChar char="•"/>
            </a:pPr>
            <a:r>
              <a:rPr lang="en-US" sz="3200" dirty="0"/>
              <a:t>Offers opportunities</a:t>
            </a:r>
          </a:p>
          <a:p>
            <a:pPr algn="l">
              <a:spcBef>
                <a:spcPct val="50000"/>
              </a:spcBef>
              <a:buFontTx/>
              <a:buChar char="•"/>
            </a:pPr>
            <a:r>
              <a:rPr lang="en-US" sz="3200" dirty="0"/>
              <a:t>Is achievable</a:t>
            </a:r>
          </a:p>
          <a:p>
            <a:pPr algn="l">
              <a:spcBef>
                <a:spcPct val="50000"/>
              </a:spcBef>
              <a:buFontTx/>
              <a:buChar char="•"/>
            </a:pPr>
            <a:r>
              <a:rPr lang="en-US" sz="3200" dirty="0"/>
              <a:t>Is simple</a:t>
            </a:r>
          </a:p>
        </p:txBody>
      </p:sp>
      <p:sp>
        <p:nvSpPr>
          <p:cNvPr id="24582" name="Text Box 6"/>
          <p:cNvSpPr txBox="1">
            <a:spLocks noChangeArrowheads="1"/>
          </p:cNvSpPr>
          <p:nvPr/>
        </p:nvSpPr>
        <p:spPr bwMode="auto">
          <a:xfrm>
            <a:off x="4572000" y="1371600"/>
            <a:ext cx="38100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3688" indent="-293688"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buFontTx/>
              <a:buChar char="•"/>
            </a:pPr>
            <a:r>
              <a:rPr lang="en-US" sz="3200" dirty="0"/>
              <a:t>Is clear, specific.</a:t>
            </a:r>
          </a:p>
          <a:p>
            <a:pPr algn="l">
              <a:spcBef>
                <a:spcPct val="50000"/>
              </a:spcBef>
              <a:buFontTx/>
              <a:buChar char="•"/>
            </a:pPr>
            <a:r>
              <a:rPr lang="en-US" sz="3200" dirty="0"/>
              <a:t>Is flexible</a:t>
            </a:r>
          </a:p>
          <a:p>
            <a:pPr algn="l">
              <a:spcBef>
                <a:spcPct val="50000"/>
              </a:spcBef>
              <a:buFontTx/>
              <a:buChar char="•"/>
            </a:pPr>
            <a:r>
              <a:rPr lang="en-US" sz="3200" dirty="0"/>
              <a:t>Has a balanced program</a:t>
            </a:r>
          </a:p>
          <a:p>
            <a:pPr algn="l">
              <a:spcBef>
                <a:spcPct val="50000"/>
              </a:spcBef>
              <a:buFontTx/>
              <a:buChar char="•"/>
            </a:pPr>
            <a:r>
              <a:rPr lang="en-US" sz="3200" dirty="0"/>
              <a:t>Is well financed</a:t>
            </a:r>
          </a:p>
          <a:p>
            <a:pPr algn="l">
              <a:spcBef>
                <a:spcPct val="50000"/>
              </a:spcBef>
              <a:buFontTx/>
              <a:buChar char="•"/>
            </a:pPr>
            <a:r>
              <a:rPr lang="en-US" sz="3200" dirty="0"/>
              <a:t>Is complete</a:t>
            </a:r>
          </a:p>
        </p:txBody>
      </p:sp>
    </p:spTree>
    <p:extLst>
      <p:ext uri="{BB962C8B-B14F-4D97-AF65-F5344CB8AC3E}">
        <p14:creationId xmlns:p14="http://schemas.microsoft.com/office/powerpoint/2010/main" val="3342771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 calcmode="lin" valueType="num">
                                      <p:cBhvr additive="base">
                                        <p:cTn id="7" dur="1000" fill="hold"/>
                                        <p:tgtEl>
                                          <p:spTgt spid="24581">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45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24581">
                                            <p:txEl>
                                              <p:pRg st="1" end="1"/>
                                            </p:txEl>
                                          </p:spTgt>
                                        </p:tgtEl>
                                        <p:attrNameLst>
                                          <p:attrName>style.visibility</p:attrName>
                                        </p:attrNameLst>
                                      </p:cBhvr>
                                      <p:to>
                                        <p:strVal val="visible"/>
                                      </p:to>
                                    </p:set>
                                    <p:anim calcmode="lin" valueType="num">
                                      <p:cBhvr additive="base">
                                        <p:cTn id="13" dur="1000" fill="hold"/>
                                        <p:tgtEl>
                                          <p:spTgt spid="24581">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45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24581">
                                            <p:txEl>
                                              <p:pRg st="2" end="2"/>
                                            </p:txEl>
                                          </p:spTgt>
                                        </p:tgtEl>
                                        <p:attrNameLst>
                                          <p:attrName>style.visibility</p:attrName>
                                        </p:attrNameLst>
                                      </p:cBhvr>
                                      <p:to>
                                        <p:strVal val="visible"/>
                                      </p:to>
                                    </p:set>
                                    <p:anim calcmode="lin" valueType="num">
                                      <p:cBhvr additive="base">
                                        <p:cTn id="19" dur="1000" fill="hold"/>
                                        <p:tgtEl>
                                          <p:spTgt spid="24581">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458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24581">
                                            <p:txEl>
                                              <p:pRg st="3" end="3"/>
                                            </p:txEl>
                                          </p:spTgt>
                                        </p:tgtEl>
                                        <p:attrNameLst>
                                          <p:attrName>style.visibility</p:attrName>
                                        </p:attrNameLst>
                                      </p:cBhvr>
                                      <p:to>
                                        <p:strVal val="visible"/>
                                      </p:to>
                                    </p:set>
                                    <p:anim calcmode="lin" valueType="num">
                                      <p:cBhvr additive="base">
                                        <p:cTn id="25" dur="1000" fill="hold"/>
                                        <p:tgtEl>
                                          <p:spTgt spid="24581">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458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2" fill="hold" grpId="0" nodeType="clickEffect">
                                  <p:stCondLst>
                                    <p:cond delay="0"/>
                                  </p:stCondLst>
                                  <p:childTnLst>
                                    <p:set>
                                      <p:cBhvr>
                                        <p:cTn id="30" dur="1" fill="hold">
                                          <p:stCondLst>
                                            <p:cond delay="0"/>
                                          </p:stCondLst>
                                        </p:cTn>
                                        <p:tgtEl>
                                          <p:spTgt spid="24581">
                                            <p:txEl>
                                              <p:pRg st="4" end="4"/>
                                            </p:txEl>
                                          </p:spTgt>
                                        </p:tgtEl>
                                        <p:attrNameLst>
                                          <p:attrName>style.visibility</p:attrName>
                                        </p:attrNameLst>
                                      </p:cBhvr>
                                      <p:to>
                                        <p:strVal val="visible"/>
                                      </p:to>
                                    </p:set>
                                    <p:anim calcmode="lin" valueType="num">
                                      <p:cBhvr additive="base">
                                        <p:cTn id="31" dur="1000" fill="hold"/>
                                        <p:tgtEl>
                                          <p:spTgt spid="24581">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2458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2" fill="hold" grpId="0" nodeType="clickEffect">
                                  <p:stCondLst>
                                    <p:cond delay="0"/>
                                  </p:stCondLst>
                                  <p:childTnLst>
                                    <p:set>
                                      <p:cBhvr>
                                        <p:cTn id="36" dur="1" fill="hold">
                                          <p:stCondLst>
                                            <p:cond delay="0"/>
                                          </p:stCondLst>
                                        </p:cTn>
                                        <p:tgtEl>
                                          <p:spTgt spid="24582">
                                            <p:txEl>
                                              <p:pRg st="0" end="0"/>
                                            </p:txEl>
                                          </p:spTgt>
                                        </p:tgtEl>
                                        <p:attrNameLst>
                                          <p:attrName>style.visibility</p:attrName>
                                        </p:attrNameLst>
                                      </p:cBhvr>
                                      <p:to>
                                        <p:strVal val="visible"/>
                                      </p:to>
                                    </p:set>
                                    <p:anim calcmode="lin" valueType="num">
                                      <p:cBhvr additive="base">
                                        <p:cTn id="37" dur="1000" fill="hold"/>
                                        <p:tgtEl>
                                          <p:spTgt spid="24582">
                                            <p:txEl>
                                              <p:pRg st="0" end="0"/>
                                            </p:txEl>
                                          </p:spTgt>
                                        </p:tgtEl>
                                        <p:attrNameLst>
                                          <p:attrName>ppt_x</p:attrName>
                                        </p:attrNameLst>
                                      </p:cBhvr>
                                      <p:tavLst>
                                        <p:tav tm="0">
                                          <p:val>
                                            <p:strVal val="1+#ppt_w/2"/>
                                          </p:val>
                                        </p:tav>
                                        <p:tav tm="100000">
                                          <p:val>
                                            <p:strVal val="#ppt_x"/>
                                          </p:val>
                                        </p:tav>
                                      </p:tavLst>
                                    </p:anim>
                                    <p:anim calcmode="lin" valueType="num">
                                      <p:cBhvr additive="base">
                                        <p:cTn id="38" dur="1000" fill="hold"/>
                                        <p:tgtEl>
                                          <p:spTgt spid="245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2" fill="hold" grpId="0" nodeType="clickEffect">
                                  <p:stCondLst>
                                    <p:cond delay="0"/>
                                  </p:stCondLst>
                                  <p:childTnLst>
                                    <p:set>
                                      <p:cBhvr>
                                        <p:cTn id="42" dur="1" fill="hold">
                                          <p:stCondLst>
                                            <p:cond delay="0"/>
                                          </p:stCondLst>
                                        </p:cTn>
                                        <p:tgtEl>
                                          <p:spTgt spid="24582">
                                            <p:txEl>
                                              <p:pRg st="1" end="1"/>
                                            </p:txEl>
                                          </p:spTgt>
                                        </p:tgtEl>
                                        <p:attrNameLst>
                                          <p:attrName>style.visibility</p:attrName>
                                        </p:attrNameLst>
                                      </p:cBhvr>
                                      <p:to>
                                        <p:strVal val="visible"/>
                                      </p:to>
                                    </p:set>
                                    <p:anim calcmode="lin" valueType="num">
                                      <p:cBhvr additive="base">
                                        <p:cTn id="43" dur="1000" fill="hold"/>
                                        <p:tgtEl>
                                          <p:spTgt spid="24582">
                                            <p:txEl>
                                              <p:pRg st="1" end="1"/>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245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2" fill="hold" grpId="0" nodeType="clickEffect">
                                  <p:stCondLst>
                                    <p:cond delay="0"/>
                                  </p:stCondLst>
                                  <p:childTnLst>
                                    <p:set>
                                      <p:cBhvr>
                                        <p:cTn id="48" dur="1" fill="hold">
                                          <p:stCondLst>
                                            <p:cond delay="0"/>
                                          </p:stCondLst>
                                        </p:cTn>
                                        <p:tgtEl>
                                          <p:spTgt spid="24582">
                                            <p:txEl>
                                              <p:pRg st="2" end="2"/>
                                            </p:txEl>
                                          </p:spTgt>
                                        </p:tgtEl>
                                        <p:attrNameLst>
                                          <p:attrName>style.visibility</p:attrName>
                                        </p:attrNameLst>
                                      </p:cBhvr>
                                      <p:to>
                                        <p:strVal val="visible"/>
                                      </p:to>
                                    </p:set>
                                    <p:anim calcmode="lin" valueType="num">
                                      <p:cBhvr additive="base">
                                        <p:cTn id="49" dur="1000" fill="hold"/>
                                        <p:tgtEl>
                                          <p:spTgt spid="24582">
                                            <p:txEl>
                                              <p:pRg st="2" end="2"/>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245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ntr" presetSubtype="2" fill="hold" grpId="0" nodeType="clickEffect">
                                  <p:stCondLst>
                                    <p:cond delay="0"/>
                                  </p:stCondLst>
                                  <p:childTnLst>
                                    <p:set>
                                      <p:cBhvr>
                                        <p:cTn id="54" dur="1" fill="hold">
                                          <p:stCondLst>
                                            <p:cond delay="0"/>
                                          </p:stCondLst>
                                        </p:cTn>
                                        <p:tgtEl>
                                          <p:spTgt spid="24582">
                                            <p:txEl>
                                              <p:pRg st="3" end="3"/>
                                            </p:txEl>
                                          </p:spTgt>
                                        </p:tgtEl>
                                        <p:attrNameLst>
                                          <p:attrName>style.visibility</p:attrName>
                                        </p:attrNameLst>
                                      </p:cBhvr>
                                      <p:to>
                                        <p:strVal val="visible"/>
                                      </p:to>
                                    </p:set>
                                    <p:anim calcmode="lin" valueType="num">
                                      <p:cBhvr additive="base">
                                        <p:cTn id="55" dur="1000" fill="hold"/>
                                        <p:tgtEl>
                                          <p:spTgt spid="24582">
                                            <p:txEl>
                                              <p:pRg st="3" end="3"/>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245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7" presetClass="entr" presetSubtype="2" fill="hold" grpId="0" nodeType="clickEffect">
                                  <p:stCondLst>
                                    <p:cond delay="0"/>
                                  </p:stCondLst>
                                  <p:childTnLst>
                                    <p:set>
                                      <p:cBhvr>
                                        <p:cTn id="60" dur="1" fill="hold">
                                          <p:stCondLst>
                                            <p:cond delay="0"/>
                                          </p:stCondLst>
                                        </p:cTn>
                                        <p:tgtEl>
                                          <p:spTgt spid="24582">
                                            <p:txEl>
                                              <p:pRg st="4" end="4"/>
                                            </p:txEl>
                                          </p:spTgt>
                                        </p:tgtEl>
                                        <p:attrNameLst>
                                          <p:attrName>style.visibility</p:attrName>
                                        </p:attrNameLst>
                                      </p:cBhvr>
                                      <p:to>
                                        <p:strVal val="visible"/>
                                      </p:to>
                                    </p:set>
                                    <p:anim calcmode="lin" valueType="num">
                                      <p:cBhvr additive="base">
                                        <p:cTn id="61" dur="1000" fill="hold"/>
                                        <p:tgtEl>
                                          <p:spTgt spid="24582">
                                            <p:txEl>
                                              <p:pRg st="4" end="4"/>
                                            </p:txEl>
                                          </p:spTgt>
                                        </p:tgtEl>
                                        <p:attrNameLst>
                                          <p:attrName>ppt_x</p:attrName>
                                        </p:attrNameLst>
                                      </p:cBhvr>
                                      <p:tavLst>
                                        <p:tav tm="0">
                                          <p:val>
                                            <p:strVal val="1+#ppt_w/2"/>
                                          </p:val>
                                        </p:tav>
                                        <p:tav tm="100000">
                                          <p:val>
                                            <p:strVal val="#ppt_x"/>
                                          </p:val>
                                        </p:tav>
                                      </p:tavLst>
                                    </p:anim>
                                    <p:anim calcmode="lin" valueType="num">
                                      <p:cBhvr additive="base">
                                        <p:cTn id="62" dur="1000" fill="hold"/>
                                        <p:tgtEl>
                                          <p:spTgt spid="2458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P spid="2458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28600"/>
            <a:ext cx="9144000" cy="609600"/>
          </a:xfrm>
        </p:spPr>
        <p:txBody>
          <a:bodyPr/>
          <a:lstStyle/>
          <a:p>
            <a:r>
              <a:rPr lang="en-US" sz="3200" b="0" smtClean="0"/>
              <a:t>Murphy’s Laws:</a:t>
            </a:r>
          </a:p>
        </p:txBody>
      </p:sp>
      <p:sp>
        <p:nvSpPr>
          <p:cNvPr id="25606" name="Text Box 6"/>
          <p:cNvSpPr txBox="1">
            <a:spLocks noChangeArrowheads="1"/>
          </p:cNvSpPr>
          <p:nvPr/>
        </p:nvSpPr>
        <p:spPr bwMode="auto">
          <a:xfrm>
            <a:off x="457200" y="1143000"/>
            <a:ext cx="822960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buFontTx/>
              <a:buAutoNum type="arabicPeriod"/>
            </a:pPr>
            <a:r>
              <a:rPr lang="en-US" sz="3000" dirty="0"/>
              <a:t>If something can go wrong, it will.</a:t>
            </a:r>
          </a:p>
          <a:p>
            <a:pPr algn="l">
              <a:spcBef>
                <a:spcPct val="50000"/>
              </a:spcBef>
              <a:buFontTx/>
              <a:buAutoNum type="arabicPeriod"/>
            </a:pPr>
            <a:r>
              <a:rPr lang="en-US" sz="3000" dirty="0"/>
              <a:t>Nothing is as simple as it looks.</a:t>
            </a:r>
          </a:p>
          <a:p>
            <a:pPr algn="l">
              <a:spcBef>
                <a:spcPct val="50000"/>
              </a:spcBef>
              <a:buFontTx/>
              <a:buAutoNum type="arabicPeriod"/>
            </a:pPr>
            <a:r>
              <a:rPr lang="en-US" sz="3000" dirty="0"/>
              <a:t>Everything costs more money than you actually have.</a:t>
            </a:r>
          </a:p>
          <a:p>
            <a:pPr algn="l">
              <a:spcBef>
                <a:spcPct val="50000"/>
              </a:spcBef>
              <a:buFontTx/>
              <a:buAutoNum type="arabicPeriod"/>
            </a:pPr>
            <a:r>
              <a:rPr lang="en-US" sz="3000" dirty="0"/>
              <a:t>If you explain something very clearly for everyone to understand, there will always be someone who did not.</a:t>
            </a:r>
          </a:p>
        </p:txBody>
      </p:sp>
    </p:spTree>
    <p:extLst>
      <p:ext uri="{BB962C8B-B14F-4D97-AF65-F5344CB8AC3E}">
        <p14:creationId xmlns:p14="http://schemas.microsoft.com/office/powerpoint/2010/main" val="571830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25606">
                                            <p:txEl>
                                              <p:pRg st="0" end="0"/>
                                            </p:txEl>
                                          </p:spTgt>
                                        </p:tgtEl>
                                        <p:attrNameLst>
                                          <p:attrName>style.visibility</p:attrName>
                                        </p:attrNameLst>
                                      </p:cBhvr>
                                      <p:to>
                                        <p:strVal val="visible"/>
                                      </p:to>
                                    </p:set>
                                    <p:anim calcmode="lin" valueType="num">
                                      <p:cBhvr additive="base">
                                        <p:cTn id="7" dur="1000" fill="hold"/>
                                        <p:tgtEl>
                                          <p:spTgt spid="25606">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56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25606">
                                            <p:txEl>
                                              <p:pRg st="1" end="1"/>
                                            </p:txEl>
                                          </p:spTgt>
                                        </p:tgtEl>
                                        <p:attrNameLst>
                                          <p:attrName>style.visibility</p:attrName>
                                        </p:attrNameLst>
                                      </p:cBhvr>
                                      <p:to>
                                        <p:strVal val="visible"/>
                                      </p:to>
                                    </p:set>
                                    <p:anim calcmode="lin" valueType="num">
                                      <p:cBhvr additive="base">
                                        <p:cTn id="13" dur="1000" fill="hold"/>
                                        <p:tgtEl>
                                          <p:spTgt spid="25606">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56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25606">
                                            <p:txEl>
                                              <p:pRg st="2" end="2"/>
                                            </p:txEl>
                                          </p:spTgt>
                                        </p:tgtEl>
                                        <p:attrNameLst>
                                          <p:attrName>style.visibility</p:attrName>
                                        </p:attrNameLst>
                                      </p:cBhvr>
                                      <p:to>
                                        <p:strVal val="visible"/>
                                      </p:to>
                                    </p:set>
                                    <p:anim calcmode="lin" valueType="num">
                                      <p:cBhvr additive="base">
                                        <p:cTn id="19" dur="1000" fill="hold"/>
                                        <p:tgtEl>
                                          <p:spTgt spid="25606">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56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25606">
                                            <p:txEl>
                                              <p:pRg st="3" end="3"/>
                                            </p:txEl>
                                          </p:spTgt>
                                        </p:tgtEl>
                                        <p:attrNameLst>
                                          <p:attrName>style.visibility</p:attrName>
                                        </p:attrNameLst>
                                      </p:cBhvr>
                                      <p:to>
                                        <p:strVal val="visible"/>
                                      </p:to>
                                    </p:set>
                                    <p:anim calcmode="lin" valueType="num">
                                      <p:cBhvr additive="base">
                                        <p:cTn id="25" dur="1000" fill="hold"/>
                                        <p:tgtEl>
                                          <p:spTgt spid="25606">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560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228600"/>
            <a:ext cx="9144000" cy="609600"/>
          </a:xfrm>
        </p:spPr>
        <p:txBody>
          <a:bodyPr/>
          <a:lstStyle/>
          <a:p>
            <a:r>
              <a:rPr lang="en-US" sz="3200" b="0" smtClean="0"/>
              <a:t>JCI Project Planning Process:</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035500" y="1295400"/>
            <a:ext cx="11367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1" name="Text Box 7"/>
          <p:cNvSpPr txBox="1">
            <a:spLocks noChangeArrowheads="1"/>
          </p:cNvSpPr>
          <p:nvPr/>
        </p:nvSpPr>
        <p:spPr bwMode="auto">
          <a:xfrm>
            <a:off x="838200" y="1143000"/>
            <a:ext cx="6400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algn="ctr">
              <a:spcBef>
                <a:spcPct val="50000"/>
              </a:spcBef>
            </a:pPr>
            <a:r>
              <a:rPr lang="en-US" sz="4400" b="1" u="sng" dirty="0">
                <a:solidFill>
                  <a:srgbClr val="FF0000"/>
                </a:solidFill>
                <a:effectLst>
                  <a:outerShdw blurRad="38100" dist="38100" dir="2700000" algn="tl">
                    <a:srgbClr val="000000">
                      <a:alpha val="43137"/>
                    </a:srgbClr>
                  </a:outerShdw>
                </a:effectLst>
              </a:rPr>
              <a:t>S</a:t>
            </a:r>
            <a:r>
              <a:rPr lang="en-US" sz="4400" b="1" dirty="0">
                <a:solidFill>
                  <a:srgbClr val="FF0000"/>
                </a:solidFill>
                <a:effectLst>
                  <a:outerShdw blurRad="38100" dist="38100" dir="2700000" algn="tl">
                    <a:srgbClr val="000000">
                      <a:alpha val="43137"/>
                    </a:srgbClr>
                  </a:outerShdw>
                </a:effectLst>
              </a:rPr>
              <a:t>urvey</a:t>
            </a:r>
          </a:p>
          <a:p>
            <a:pPr marL="0" indent="0" algn="ctr">
              <a:spcBef>
                <a:spcPct val="50000"/>
              </a:spcBef>
            </a:pPr>
            <a:r>
              <a:rPr lang="en-US" sz="4400" b="1" u="sng" dirty="0">
                <a:solidFill>
                  <a:srgbClr val="FF0000"/>
                </a:solidFill>
                <a:effectLst>
                  <a:outerShdw blurRad="38100" dist="38100" dir="2700000" algn="tl">
                    <a:srgbClr val="000000">
                      <a:alpha val="43137"/>
                    </a:srgbClr>
                  </a:outerShdw>
                </a:effectLst>
              </a:rPr>
              <a:t>A</a:t>
            </a:r>
            <a:r>
              <a:rPr lang="en-US" sz="4400" b="1" dirty="0">
                <a:solidFill>
                  <a:srgbClr val="FF0000"/>
                </a:solidFill>
                <a:effectLst>
                  <a:outerShdw blurRad="38100" dist="38100" dir="2700000" algn="tl">
                    <a:srgbClr val="000000">
                      <a:alpha val="43137"/>
                    </a:srgbClr>
                  </a:outerShdw>
                </a:effectLst>
              </a:rPr>
              <a:t>nalysis</a:t>
            </a:r>
          </a:p>
          <a:p>
            <a:pPr marL="0" indent="0" algn="ctr">
              <a:spcBef>
                <a:spcPct val="50000"/>
              </a:spcBef>
            </a:pPr>
            <a:r>
              <a:rPr lang="en-US" sz="4400" b="1" u="sng" dirty="0">
                <a:solidFill>
                  <a:srgbClr val="FF0000"/>
                </a:solidFill>
                <a:effectLst>
                  <a:outerShdw blurRad="38100" dist="38100" dir="2700000" algn="tl">
                    <a:srgbClr val="000000">
                      <a:alpha val="43137"/>
                    </a:srgbClr>
                  </a:outerShdw>
                </a:effectLst>
              </a:rPr>
              <a:t>P</a:t>
            </a:r>
            <a:r>
              <a:rPr lang="en-US" sz="4400" b="1" dirty="0">
                <a:solidFill>
                  <a:srgbClr val="FF0000"/>
                </a:solidFill>
                <a:effectLst>
                  <a:outerShdw blurRad="38100" dist="38100" dir="2700000" algn="tl">
                    <a:srgbClr val="000000">
                      <a:alpha val="43137"/>
                    </a:srgbClr>
                  </a:outerShdw>
                </a:effectLst>
              </a:rPr>
              <a:t>lanning</a:t>
            </a:r>
          </a:p>
          <a:p>
            <a:pPr marL="0" indent="0" algn="ctr">
              <a:spcBef>
                <a:spcPct val="50000"/>
              </a:spcBef>
            </a:pPr>
            <a:r>
              <a:rPr lang="en-US" sz="4400" b="1" u="sng" dirty="0">
                <a:solidFill>
                  <a:srgbClr val="FF0000"/>
                </a:solidFill>
                <a:effectLst>
                  <a:outerShdw blurRad="38100" dist="38100" dir="2700000" algn="tl">
                    <a:srgbClr val="000000">
                      <a:alpha val="43137"/>
                    </a:srgbClr>
                  </a:outerShdw>
                </a:effectLst>
              </a:rPr>
              <a:t>A</a:t>
            </a:r>
            <a:r>
              <a:rPr lang="en-US" sz="4400" b="1" dirty="0">
                <a:solidFill>
                  <a:srgbClr val="FF0000"/>
                </a:solidFill>
                <a:effectLst>
                  <a:outerShdw blurRad="38100" dist="38100" dir="2700000" algn="tl">
                    <a:srgbClr val="000000">
                      <a:alpha val="43137"/>
                    </a:srgbClr>
                  </a:outerShdw>
                </a:effectLst>
              </a:rPr>
              <a:t>ction</a:t>
            </a:r>
          </a:p>
          <a:p>
            <a:pPr marL="0" indent="0" algn="ctr">
              <a:spcBef>
                <a:spcPct val="50000"/>
              </a:spcBef>
            </a:pPr>
            <a:r>
              <a:rPr lang="en-US" sz="4400" b="1" u="sng" dirty="0">
                <a:solidFill>
                  <a:srgbClr val="FF0000"/>
                </a:solidFill>
                <a:effectLst>
                  <a:outerShdw blurRad="38100" dist="38100" dir="2700000" algn="tl">
                    <a:srgbClr val="000000">
                      <a:alpha val="43137"/>
                    </a:srgbClr>
                  </a:outerShdw>
                </a:effectLst>
              </a:rPr>
              <a:t>E</a:t>
            </a:r>
            <a:r>
              <a:rPr lang="en-US" sz="4400" b="1" dirty="0">
                <a:solidFill>
                  <a:srgbClr val="FF0000"/>
                </a:solidFill>
                <a:effectLst>
                  <a:outerShdw blurRad="38100" dist="38100" dir="2700000" algn="tl">
                    <a:srgbClr val="000000">
                      <a:alpha val="43137"/>
                    </a:srgbClr>
                  </a:outerShdw>
                </a:effectLst>
              </a:rPr>
              <a:t>valuation</a:t>
            </a:r>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40300" y="3352800"/>
            <a:ext cx="11367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362200"/>
            <a:ext cx="1143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4343400"/>
            <a:ext cx="1143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039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26631">
                                            <p:txEl>
                                              <p:pRg st="0" end="0"/>
                                            </p:txEl>
                                          </p:spTgt>
                                        </p:tgtEl>
                                        <p:attrNameLst>
                                          <p:attrName>style.visibility</p:attrName>
                                        </p:attrNameLst>
                                      </p:cBhvr>
                                      <p:to>
                                        <p:strVal val="visible"/>
                                      </p:to>
                                    </p:set>
                                    <p:anim calcmode="lin" valueType="num">
                                      <p:cBhvr additive="base">
                                        <p:cTn id="7" dur="1000" fill="hold"/>
                                        <p:tgtEl>
                                          <p:spTgt spid="26631">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66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26631">
                                            <p:txEl>
                                              <p:pRg st="1" end="1"/>
                                            </p:txEl>
                                          </p:spTgt>
                                        </p:tgtEl>
                                        <p:attrNameLst>
                                          <p:attrName>style.visibility</p:attrName>
                                        </p:attrNameLst>
                                      </p:cBhvr>
                                      <p:to>
                                        <p:strVal val="visible"/>
                                      </p:to>
                                    </p:set>
                                    <p:anim calcmode="lin" valueType="num">
                                      <p:cBhvr additive="base">
                                        <p:cTn id="13" dur="1000" fill="hold"/>
                                        <p:tgtEl>
                                          <p:spTgt spid="26631">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66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26631">
                                            <p:txEl>
                                              <p:pRg st="2" end="2"/>
                                            </p:txEl>
                                          </p:spTgt>
                                        </p:tgtEl>
                                        <p:attrNameLst>
                                          <p:attrName>style.visibility</p:attrName>
                                        </p:attrNameLst>
                                      </p:cBhvr>
                                      <p:to>
                                        <p:strVal val="visible"/>
                                      </p:to>
                                    </p:set>
                                    <p:anim calcmode="lin" valueType="num">
                                      <p:cBhvr additive="base">
                                        <p:cTn id="19" dur="1000" fill="hold"/>
                                        <p:tgtEl>
                                          <p:spTgt spid="26631">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66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26631">
                                            <p:txEl>
                                              <p:pRg st="3" end="3"/>
                                            </p:txEl>
                                          </p:spTgt>
                                        </p:tgtEl>
                                        <p:attrNameLst>
                                          <p:attrName>style.visibility</p:attrName>
                                        </p:attrNameLst>
                                      </p:cBhvr>
                                      <p:to>
                                        <p:strVal val="visible"/>
                                      </p:to>
                                    </p:set>
                                    <p:anim calcmode="lin" valueType="num">
                                      <p:cBhvr additive="base">
                                        <p:cTn id="25" dur="1000" fill="hold"/>
                                        <p:tgtEl>
                                          <p:spTgt spid="26631">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66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2" fill="hold" grpId="0" nodeType="clickEffect">
                                  <p:stCondLst>
                                    <p:cond delay="0"/>
                                  </p:stCondLst>
                                  <p:childTnLst>
                                    <p:set>
                                      <p:cBhvr>
                                        <p:cTn id="30" dur="1" fill="hold">
                                          <p:stCondLst>
                                            <p:cond delay="0"/>
                                          </p:stCondLst>
                                        </p:cTn>
                                        <p:tgtEl>
                                          <p:spTgt spid="26631">
                                            <p:txEl>
                                              <p:pRg st="4" end="4"/>
                                            </p:txEl>
                                          </p:spTgt>
                                        </p:tgtEl>
                                        <p:attrNameLst>
                                          <p:attrName>style.visibility</p:attrName>
                                        </p:attrNameLst>
                                      </p:cBhvr>
                                      <p:to>
                                        <p:strVal val="visible"/>
                                      </p:to>
                                    </p:set>
                                    <p:anim calcmode="lin" valueType="num">
                                      <p:cBhvr additive="base">
                                        <p:cTn id="31" dur="1000" fill="hold"/>
                                        <p:tgtEl>
                                          <p:spTgt spid="26631">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266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effectLst>
                  <a:outerShdw blurRad="38100" dist="38100" dir="2700000" algn="tl">
                    <a:srgbClr val="000000">
                      <a:alpha val="43137"/>
                    </a:srgbClr>
                  </a:outerShdw>
                </a:effectLst>
              </a:rPr>
              <a:t>Strengthening Your Local Organization</a:t>
            </a:r>
            <a:endParaRPr lang="en-US" dirty="0">
              <a:solidFill>
                <a:srgbClr val="FF0000"/>
              </a:solidFill>
            </a:endParaRPr>
          </a:p>
        </p:txBody>
      </p:sp>
      <p:sp>
        <p:nvSpPr>
          <p:cNvPr id="3" name="Content Placeholder 2"/>
          <p:cNvSpPr>
            <a:spLocks noGrp="1"/>
          </p:cNvSpPr>
          <p:nvPr>
            <p:ph idx="1"/>
          </p:nvPr>
        </p:nvSpPr>
        <p:spPr>
          <a:xfrm>
            <a:off x="609600" y="1874837"/>
            <a:ext cx="8229600" cy="4525963"/>
          </a:xfrm>
        </p:spPr>
        <p:txBody>
          <a:bodyPr/>
          <a:lstStyle/>
          <a:p>
            <a:r>
              <a:rPr lang="en-US" sz="4400" b="1" dirty="0" smtClean="0"/>
              <a:t>Chapter Management and Administration</a:t>
            </a:r>
          </a:p>
          <a:p>
            <a:r>
              <a:rPr lang="en-US" sz="4400" b="1" dirty="0" smtClean="0"/>
              <a:t>Recruitment and Retention</a:t>
            </a:r>
          </a:p>
          <a:p>
            <a:r>
              <a:rPr lang="en-US" sz="4400" b="1" dirty="0" smtClean="0"/>
              <a:t>Chapter Meetings</a:t>
            </a:r>
          </a:p>
        </p:txBody>
      </p:sp>
    </p:spTree>
    <p:extLst>
      <p:ext uri="{BB962C8B-B14F-4D97-AF65-F5344CB8AC3E}">
        <p14:creationId xmlns:p14="http://schemas.microsoft.com/office/powerpoint/2010/main" val="410880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sp>
        <p:nvSpPr>
          <p:cNvPr id="18435" name="Content Placeholder 2"/>
          <p:cNvSpPr>
            <a:spLocks noGrp="1"/>
          </p:cNvSpPr>
          <p:nvPr>
            <p:ph idx="1"/>
          </p:nvPr>
        </p:nvSpPr>
        <p:spPr/>
        <p:txBody>
          <a:bodyPr/>
          <a:lstStyle/>
          <a:p>
            <a:endParaRPr lang="en-US" smtClean="0"/>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l="17143" t="12154" r="31802" b="50000"/>
          <a:stretch>
            <a:fillRect/>
          </a:stretch>
        </p:blipFill>
        <p:spPr bwMode="auto">
          <a:xfrm>
            <a:off x="39688" y="277813"/>
            <a:ext cx="9104312"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084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smtClean="0"/>
          </a:p>
        </p:txBody>
      </p:sp>
      <p:sp>
        <p:nvSpPr>
          <p:cNvPr id="19459" name="Content Placeholder 2"/>
          <p:cNvSpPr>
            <a:spLocks noGrp="1"/>
          </p:cNvSpPr>
          <p:nvPr>
            <p:ph idx="1"/>
          </p:nvPr>
        </p:nvSpPr>
        <p:spPr/>
        <p:txBody>
          <a:bodyPr/>
          <a:lstStyle/>
          <a:p>
            <a:endParaRPr lang="en-US" smtClean="0"/>
          </a:p>
        </p:txBody>
      </p:sp>
      <p:pic>
        <p:nvPicPr>
          <p:cNvPr id="19460" name="Picture 3"/>
          <p:cNvPicPr>
            <a:picLocks noChangeAspect="1" noChangeArrowheads="1"/>
          </p:cNvPicPr>
          <p:nvPr/>
        </p:nvPicPr>
        <p:blipFill>
          <a:blip r:embed="rId2">
            <a:extLst>
              <a:ext uri="{28A0092B-C50C-407E-A947-70E740481C1C}">
                <a14:useLocalDpi xmlns:a14="http://schemas.microsoft.com/office/drawing/2010/main" val="0"/>
              </a:ext>
            </a:extLst>
          </a:blip>
          <a:srcRect l="27357" t="14034" r="31386" b="15590"/>
          <a:stretch>
            <a:fillRect/>
          </a:stretch>
        </p:blipFill>
        <p:spPr bwMode="auto">
          <a:xfrm>
            <a:off x="1117600" y="0"/>
            <a:ext cx="5740400"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12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smtClean="0"/>
          </a:p>
        </p:txBody>
      </p:sp>
      <p:sp>
        <p:nvSpPr>
          <p:cNvPr id="20483" name="Content Placeholder 2"/>
          <p:cNvSpPr>
            <a:spLocks noGrp="1"/>
          </p:cNvSpPr>
          <p:nvPr>
            <p:ph idx="1"/>
          </p:nvPr>
        </p:nvSpPr>
        <p:spPr/>
        <p:txBody>
          <a:bodyPr/>
          <a:lstStyle/>
          <a:p>
            <a:endParaRPr lang="en-US" smtClean="0"/>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l="32999" t="30789" r="16754" b="14281"/>
          <a:stretch>
            <a:fillRect/>
          </a:stretch>
        </p:blipFill>
        <p:spPr bwMode="auto">
          <a:xfrm>
            <a:off x="457200" y="381000"/>
            <a:ext cx="847566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042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smtClean="0"/>
          </a:p>
        </p:txBody>
      </p:sp>
      <p:sp>
        <p:nvSpPr>
          <p:cNvPr id="22531" name="Content Placeholder 2"/>
          <p:cNvSpPr>
            <a:spLocks noGrp="1"/>
          </p:cNvSpPr>
          <p:nvPr>
            <p:ph idx="1"/>
          </p:nvPr>
        </p:nvSpPr>
        <p:spPr/>
        <p:txBody>
          <a:bodyPr/>
          <a:lstStyle/>
          <a:p>
            <a:endParaRPr lang="en-US" smtClean="0"/>
          </a:p>
        </p:txBody>
      </p:sp>
      <p:pic>
        <p:nvPicPr>
          <p:cNvPr id="22532" name="Picture 3"/>
          <p:cNvPicPr>
            <a:picLocks noChangeAspect="1" noChangeArrowheads="1"/>
          </p:cNvPicPr>
          <p:nvPr/>
        </p:nvPicPr>
        <p:blipFill>
          <a:blip r:embed="rId2">
            <a:extLst>
              <a:ext uri="{28A0092B-C50C-407E-A947-70E740481C1C}">
                <a14:useLocalDpi xmlns:a14="http://schemas.microsoft.com/office/drawing/2010/main" val="0"/>
              </a:ext>
            </a:extLst>
          </a:blip>
          <a:srcRect l="16615" t="14252" r="18446" b="7700"/>
          <a:stretch>
            <a:fillRect/>
          </a:stretch>
        </p:blipFill>
        <p:spPr bwMode="auto">
          <a:xfrm>
            <a:off x="-9525" y="0"/>
            <a:ext cx="9129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531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28600"/>
            <a:ext cx="9144000" cy="609600"/>
          </a:xfrm>
        </p:spPr>
        <p:txBody>
          <a:bodyPr/>
          <a:lstStyle/>
          <a:p>
            <a:r>
              <a:rPr lang="en-US" sz="3200" b="0" smtClean="0"/>
              <a:t>Implementing the Plan</a:t>
            </a:r>
          </a:p>
        </p:txBody>
      </p:sp>
      <p:sp>
        <p:nvSpPr>
          <p:cNvPr id="27655" name="Text Box 7"/>
          <p:cNvSpPr txBox="1">
            <a:spLocks noChangeArrowheads="1"/>
          </p:cNvSpPr>
          <p:nvPr/>
        </p:nvSpPr>
        <p:spPr bwMode="auto">
          <a:xfrm>
            <a:off x="990600" y="914400"/>
            <a:ext cx="7010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31875" indent="-103187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a:spcBef>
                <a:spcPct val="50000"/>
              </a:spcBef>
              <a:buFontTx/>
              <a:buAutoNum type="arabicPeriod"/>
            </a:pPr>
            <a:r>
              <a:rPr lang="en-US" sz="4800" dirty="0">
                <a:solidFill>
                  <a:srgbClr val="FF0000"/>
                </a:solidFill>
                <a:effectLst>
                  <a:outerShdw blurRad="38100" dist="38100" dir="2700000" algn="tl">
                    <a:srgbClr val="000000">
                      <a:alpha val="43137"/>
                    </a:srgbClr>
                  </a:outerShdw>
                </a:effectLst>
              </a:rPr>
              <a:t>Promote the Plan.</a:t>
            </a:r>
          </a:p>
          <a:p>
            <a:pPr algn="l">
              <a:spcBef>
                <a:spcPct val="50000"/>
              </a:spcBef>
              <a:buFontTx/>
              <a:buAutoNum type="arabicPeriod"/>
            </a:pPr>
            <a:r>
              <a:rPr lang="en-US" sz="4800" dirty="0">
                <a:solidFill>
                  <a:srgbClr val="FF0000"/>
                </a:solidFill>
                <a:effectLst>
                  <a:outerShdw blurRad="38100" dist="38100" dir="2700000" algn="tl">
                    <a:srgbClr val="000000">
                      <a:alpha val="43137"/>
                    </a:srgbClr>
                  </a:outerShdw>
                </a:effectLst>
              </a:rPr>
              <a:t>Select the right people.</a:t>
            </a:r>
          </a:p>
          <a:p>
            <a:pPr algn="l">
              <a:spcBef>
                <a:spcPct val="50000"/>
              </a:spcBef>
              <a:buFontTx/>
              <a:buAutoNum type="arabicPeriod"/>
            </a:pPr>
            <a:r>
              <a:rPr lang="en-US" sz="4800" dirty="0">
                <a:solidFill>
                  <a:srgbClr val="FF0000"/>
                </a:solidFill>
                <a:effectLst>
                  <a:outerShdw blurRad="38100" dist="38100" dir="2700000" algn="tl">
                    <a:srgbClr val="000000">
                      <a:alpha val="43137"/>
                    </a:srgbClr>
                  </a:outerShdw>
                </a:effectLst>
              </a:rPr>
              <a:t>Supervise.</a:t>
            </a:r>
          </a:p>
          <a:p>
            <a:pPr algn="l">
              <a:spcBef>
                <a:spcPct val="50000"/>
              </a:spcBef>
              <a:buFontTx/>
              <a:buAutoNum type="arabicPeriod"/>
            </a:pPr>
            <a:r>
              <a:rPr lang="en-US" sz="4800" dirty="0">
                <a:solidFill>
                  <a:srgbClr val="FF0000"/>
                </a:solidFill>
                <a:effectLst>
                  <a:outerShdw blurRad="38100" dist="38100" dir="2700000" algn="tl">
                    <a:srgbClr val="000000">
                      <a:alpha val="43137"/>
                    </a:srgbClr>
                  </a:outerShdw>
                </a:effectLst>
              </a:rPr>
              <a:t>Review.</a:t>
            </a:r>
          </a:p>
        </p:txBody>
      </p:sp>
    </p:spTree>
    <p:extLst>
      <p:ext uri="{BB962C8B-B14F-4D97-AF65-F5344CB8AC3E}">
        <p14:creationId xmlns:p14="http://schemas.microsoft.com/office/powerpoint/2010/main" val="659122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27655">
                                            <p:txEl>
                                              <p:pRg st="0" end="0"/>
                                            </p:txEl>
                                          </p:spTgt>
                                        </p:tgtEl>
                                        <p:attrNameLst>
                                          <p:attrName>style.visibility</p:attrName>
                                        </p:attrNameLst>
                                      </p:cBhvr>
                                      <p:to>
                                        <p:strVal val="visible"/>
                                      </p:to>
                                    </p:set>
                                    <p:anim calcmode="lin" valueType="num">
                                      <p:cBhvr additive="base">
                                        <p:cTn id="7" dur="1000" fill="hold"/>
                                        <p:tgtEl>
                                          <p:spTgt spid="27655">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76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27655">
                                            <p:txEl>
                                              <p:pRg st="1" end="1"/>
                                            </p:txEl>
                                          </p:spTgt>
                                        </p:tgtEl>
                                        <p:attrNameLst>
                                          <p:attrName>style.visibility</p:attrName>
                                        </p:attrNameLst>
                                      </p:cBhvr>
                                      <p:to>
                                        <p:strVal val="visible"/>
                                      </p:to>
                                    </p:set>
                                    <p:anim calcmode="lin" valueType="num">
                                      <p:cBhvr additive="base">
                                        <p:cTn id="13" dur="1000" fill="hold"/>
                                        <p:tgtEl>
                                          <p:spTgt spid="27655">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76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27655">
                                            <p:txEl>
                                              <p:pRg st="2" end="2"/>
                                            </p:txEl>
                                          </p:spTgt>
                                        </p:tgtEl>
                                        <p:attrNameLst>
                                          <p:attrName>style.visibility</p:attrName>
                                        </p:attrNameLst>
                                      </p:cBhvr>
                                      <p:to>
                                        <p:strVal val="visible"/>
                                      </p:to>
                                    </p:set>
                                    <p:anim calcmode="lin" valueType="num">
                                      <p:cBhvr additive="base">
                                        <p:cTn id="19" dur="1000" fill="hold"/>
                                        <p:tgtEl>
                                          <p:spTgt spid="27655">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76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27655">
                                            <p:txEl>
                                              <p:pRg st="3" end="3"/>
                                            </p:txEl>
                                          </p:spTgt>
                                        </p:tgtEl>
                                        <p:attrNameLst>
                                          <p:attrName>style.visibility</p:attrName>
                                        </p:attrNameLst>
                                      </p:cBhvr>
                                      <p:to>
                                        <p:strVal val="visible"/>
                                      </p:to>
                                    </p:set>
                                    <p:anim calcmode="lin" valueType="num">
                                      <p:cBhvr additive="base">
                                        <p:cTn id="25" dur="1000" fill="hold"/>
                                        <p:tgtEl>
                                          <p:spTgt spid="27655">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76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228600"/>
            <a:ext cx="9144000" cy="609600"/>
          </a:xfrm>
        </p:spPr>
        <p:txBody>
          <a:bodyPr/>
          <a:lstStyle/>
          <a:p>
            <a:r>
              <a:rPr lang="en-US" sz="3200" b="0" smtClean="0"/>
              <a:t>The Secrets of Success</a:t>
            </a:r>
          </a:p>
        </p:txBody>
      </p:sp>
      <p:sp>
        <p:nvSpPr>
          <p:cNvPr id="29703" name="Text Box 7"/>
          <p:cNvSpPr txBox="1">
            <a:spLocks noChangeArrowheads="1"/>
          </p:cNvSpPr>
          <p:nvPr/>
        </p:nvSpPr>
        <p:spPr bwMode="auto">
          <a:xfrm>
            <a:off x="457200" y="1143000"/>
            <a:ext cx="822960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4500"/>
              <a:t>There are no Secrets of Success.</a:t>
            </a:r>
          </a:p>
          <a:p>
            <a:pPr algn="ctr">
              <a:spcBef>
                <a:spcPct val="50000"/>
              </a:spcBef>
            </a:pPr>
            <a:r>
              <a:rPr lang="en-US" sz="4500"/>
              <a:t>It is the result of preparation, hard work and learning from failure</a:t>
            </a:r>
          </a:p>
        </p:txBody>
      </p:sp>
      <p:pic>
        <p:nvPicPr>
          <p:cNvPr id="3074" name="Picture 2" descr="https://encrypted-tbn0.gstatic.com/images?q=tbn:ANd9GcSp3HQKH7MOrZQCASmGh0RG6pIHKgjlg5eYmOQe-JTrgAqWa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5181599"/>
            <a:ext cx="953340" cy="88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28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1" fill="hold" grpId="0" nodeType="clickEffect">
                                  <p:stCondLst>
                                    <p:cond delay="0"/>
                                  </p:stCondLst>
                                  <p:childTnLst>
                                    <p:set>
                                      <p:cBhvr>
                                        <p:cTn id="6" dur="1" fill="hold">
                                          <p:stCondLst>
                                            <p:cond delay="0"/>
                                          </p:stCondLst>
                                        </p:cTn>
                                        <p:tgtEl>
                                          <p:spTgt spid="29703">
                                            <p:txEl>
                                              <p:pRg st="0" end="0"/>
                                            </p:txEl>
                                          </p:spTgt>
                                        </p:tgtEl>
                                        <p:attrNameLst>
                                          <p:attrName>style.visibility</p:attrName>
                                        </p:attrNameLst>
                                      </p:cBhvr>
                                      <p:to>
                                        <p:strVal val="visible"/>
                                      </p:to>
                                    </p:set>
                                    <p:anim calcmode="lin" valueType="num">
                                      <p:cBhvr additive="base">
                                        <p:cTn id="7" dur="1000" fill="hold"/>
                                        <p:tgtEl>
                                          <p:spTgt spid="2970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970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1" fill="hold" grpId="0" nodeType="clickEffect">
                                  <p:stCondLst>
                                    <p:cond delay="0"/>
                                  </p:stCondLst>
                                  <p:childTnLst>
                                    <p:set>
                                      <p:cBhvr>
                                        <p:cTn id="12" dur="1" fill="hold">
                                          <p:stCondLst>
                                            <p:cond delay="0"/>
                                          </p:stCondLst>
                                        </p:cTn>
                                        <p:tgtEl>
                                          <p:spTgt spid="29703">
                                            <p:txEl>
                                              <p:pRg st="1" end="1"/>
                                            </p:txEl>
                                          </p:spTgt>
                                        </p:tgtEl>
                                        <p:attrNameLst>
                                          <p:attrName>style.visibility</p:attrName>
                                        </p:attrNameLst>
                                      </p:cBhvr>
                                      <p:to>
                                        <p:strVal val="visible"/>
                                      </p:to>
                                    </p:set>
                                    <p:anim calcmode="lin" valueType="num">
                                      <p:cBhvr additive="base">
                                        <p:cTn id="13" dur="1000" fill="hold"/>
                                        <p:tgtEl>
                                          <p:spTgt spid="2970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970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outerShdw blurRad="38100" dist="38100" dir="2700000" algn="tl">
                    <a:srgbClr val="000000">
                      <a:alpha val="43137"/>
                    </a:srgbClr>
                  </a:outerShdw>
                </a:effectLst>
              </a:rPr>
              <a:t>4</a:t>
            </a:r>
            <a:r>
              <a:rPr lang="en-US" sz="4400" dirty="0" smtClean="0">
                <a:effectLst>
                  <a:outerShdw blurRad="38100" dist="38100" dir="2700000" algn="tl">
                    <a:srgbClr val="000000">
                      <a:alpha val="43137"/>
                    </a:srgbClr>
                  </a:outerShdw>
                </a:effectLst>
              </a:rPr>
              <a:t>. Budget and Sponsorships</a:t>
            </a:r>
            <a:endParaRPr lang="en-US" sz="4400" dirty="0">
              <a:effectLst>
                <a:outerShdw blurRad="38100" dist="38100" dir="2700000" algn="tl">
                  <a:srgbClr val="000000">
                    <a:alpha val="43137"/>
                  </a:srgbClr>
                </a:outerShdw>
              </a:effectLst>
            </a:endParaRPr>
          </a:p>
        </p:txBody>
      </p:sp>
      <p:sp>
        <p:nvSpPr>
          <p:cNvPr id="4" name="Rectangle 2"/>
          <p:cNvSpPr>
            <a:spLocks noGrp="1" noChangeArrowheads="1"/>
          </p:cNvSpPr>
          <p:nvPr>
            <p:ph idx="1"/>
          </p:nvPr>
        </p:nvSpPr>
        <p:spPr/>
        <p:txBody>
          <a:bodyPr/>
          <a:lstStyle/>
          <a:p>
            <a:r>
              <a:rPr lang="en-US" sz="3000" spc="-300" dirty="0"/>
              <a:t>Administration costs must be covered by the dues and secured </a:t>
            </a:r>
            <a:r>
              <a:rPr lang="en-US" sz="3000" spc="-300" dirty="0" smtClean="0"/>
              <a:t>income.</a:t>
            </a:r>
            <a:endParaRPr lang="en-US" sz="3000" spc="-300" dirty="0"/>
          </a:p>
          <a:p>
            <a:r>
              <a:rPr lang="en-US" sz="3000" spc="-300" dirty="0"/>
              <a:t>Sponsorship only for specific </a:t>
            </a:r>
            <a:r>
              <a:rPr lang="en-US" sz="3000" spc="-300" dirty="0" smtClean="0"/>
              <a:t>programs.</a:t>
            </a:r>
            <a:endParaRPr lang="en-US" sz="3000" spc="-300" dirty="0"/>
          </a:p>
          <a:p>
            <a:r>
              <a:rPr lang="en-US" sz="3000" spc="-300" dirty="0"/>
              <a:t>All programs must have approved </a:t>
            </a:r>
            <a:r>
              <a:rPr lang="en-US" sz="3000" spc="-300" dirty="0" smtClean="0"/>
              <a:t>budget.</a:t>
            </a:r>
            <a:endParaRPr lang="en-US" sz="3000" spc="-300" dirty="0"/>
          </a:p>
          <a:p>
            <a:r>
              <a:rPr lang="en-US" sz="3000" spc="-300" dirty="0"/>
              <a:t>Budget must be approved by General </a:t>
            </a:r>
            <a:r>
              <a:rPr lang="en-US" sz="3000" spc="-300" dirty="0" smtClean="0"/>
              <a:t>Assembly.</a:t>
            </a:r>
            <a:endParaRPr lang="en-US" sz="3000" spc="-300" dirty="0"/>
          </a:p>
          <a:p>
            <a:r>
              <a:rPr lang="en-US" sz="3000" spc="-300" dirty="0"/>
              <a:t>Reports must be presented </a:t>
            </a:r>
            <a:r>
              <a:rPr lang="en-US" sz="3000" spc="-300" dirty="0" smtClean="0"/>
              <a:t>often.</a:t>
            </a:r>
            <a:endParaRPr lang="en-US" sz="3000" spc="-300" dirty="0"/>
          </a:p>
        </p:txBody>
      </p:sp>
    </p:spTree>
    <p:extLst>
      <p:ext uri="{BB962C8B-B14F-4D97-AF65-F5344CB8AC3E}">
        <p14:creationId xmlns:p14="http://schemas.microsoft.com/office/powerpoint/2010/main" val="272156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90" name="Rectangle 2"/>
          <p:cNvSpPr>
            <a:spLocks noGrp="1" noChangeArrowheads="1"/>
          </p:cNvSpPr>
          <p:nvPr>
            <p:ph type="body" idx="1"/>
          </p:nvPr>
        </p:nvSpPr>
        <p:spPr>
          <a:xfrm>
            <a:off x="457200" y="914400"/>
            <a:ext cx="7467600" cy="5181600"/>
          </a:xfrm>
        </p:spPr>
        <p:txBody>
          <a:bodyPr/>
          <a:lstStyle/>
          <a:p>
            <a:pPr marL="609600" indent="-609600">
              <a:buFontTx/>
              <a:buAutoNum type="arabicPeriod"/>
            </a:pPr>
            <a:r>
              <a:rPr lang="en-US" sz="2600" b="1" dirty="0"/>
              <a:t>Preparation:</a:t>
            </a:r>
            <a:r>
              <a:rPr lang="en-US" sz="2600" dirty="0"/>
              <a:t> </a:t>
            </a:r>
            <a:r>
              <a:rPr lang="en-US" sz="2600" i="1" dirty="0"/>
              <a:t>Board and Directors estimate </a:t>
            </a:r>
            <a:r>
              <a:rPr lang="en-US" sz="2600" i="1" dirty="0" smtClean="0"/>
              <a:t>expenses.</a:t>
            </a:r>
          </a:p>
          <a:p>
            <a:pPr marL="609600" indent="-609600">
              <a:buFontTx/>
              <a:buAutoNum type="arabicPeriod"/>
            </a:pPr>
            <a:endParaRPr lang="en-US" sz="2600" dirty="0"/>
          </a:p>
          <a:p>
            <a:pPr marL="609600" indent="-609600">
              <a:buFontTx/>
              <a:buAutoNum type="arabicPeriod"/>
            </a:pPr>
            <a:r>
              <a:rPr lang="en-US" sz="2600" b="1" dirty="0"/>
              <a:t>Approval:</a:t>
            </a:r>
            <a:r>
              <a:rPr lang="en-US" sz="2600" dirty="0"/>
              <a:t> </a:t>
            </a:r>
            <a:r>
              <a:rPr lang="en-US" sz="2600" i="1" dirty="0"/>
              <a:t>General Assembly approves proposal from </a:t>
            </a:r>
            <a:r>
              <a:rPr lang="en-US" sz="2600" i="1" dirty="0" smtClean="0"/>
              <a:t>Board.</a:t>
            </a:r>
          </a:p>
          <a:p>
            <a:pPr marL="609600" indent="-609600">
              <a:buFontTx/>
              <a:buAutoNum type="arabicPeriod"/>
            </a:pPr>
            <a:endParaRPr lang="en-US" sz="2600" dirty="0"/>
          </a:p>
          <a:p>
            <a:pPr marL="609600" indent="-609600">
              <a:buFontTx/>
              <a:buAutoNum type="arabicPeriod"/>
            </a:pPr>
            <a:r>
              <a:rPr lang="en-US" sz="2600" b="1" dirty="0"/>
              <a:t>Review:</a:t>
            </a:r>
            <a:r>
              <a:rPr lang="en-US" sz="2600" dirty="0"/>
              <a:t> </a:t>
            </a:r>
            <a:r>
              <a:rPr lang="en-US" sz="2600" i="1" dirty="0"/>
              <a:t>Monthly report, projections and </a:t>
            </a:r>
            <a:r>
              <a:rPr lang="en-US" sz="2600" i="1" dirty="0" smtClean="0"/>
              <a:t>adjustments.</a:t>
            </a:r>
          </a:p>
          <a:p>
            <a:pPr marL="609600" indent="-609600">
              <a:buFontTx/>
              <a:buAutoNum type="arabicPeriod"/>
            </a:pPr>
            <a:endParaRPr lang="en-US" sz="2600" dirty="0"/>
          </a:p>
          <a:p>
            <a:pPr marL="609600" indent="-609600">
              <a:buFontTx/>
              <a:buAutoNum type="arabicPeriod"/>
            </a:pPr>
            <a:r>
              <a:rPr lang="en-US" sz="2600" b="1" dirty="0"/>
              <a:t>Records:</a:t>
            </a:r>
            <a:r>
              <a:rPr lang="en-US" sz="2600" dirty="0"/>
              <a:t> </a:t>
            </a:r>
            <a:r>
              <a:rPr lang="en-US" sz="2600" i="1" dirty="0"/>
              <a:t>For legal and transparency </a:t>
            </a:r>
            <a:r>
              <a:rPr lang="en-US" sz="2600" i="1" dirty="0" smtClean="0"/>
              <a:t>reasons.</a:t>
            </a:r>
            <a:endParaRPr lang="en-US" sz="2600" i="1" dirty="0"/>
          </a:p>
        </p:txBody>
      </p:sp>
      <p:sp>
        <p:nvSpPr>
          <p:cNvPr id="908291" name="Rectangle 3"/>
          <p:cNvSpPr>
            <a:spLocks noChangeArrowheads="1"/>
          </p:cNvSpPr>
          <p:nvPr/>
        </p:nvSpPr>
        <p:spPr bwMode="auto">
          <a:xfrm>
            <a:off x="0" y="228600"/>
            <a:ext cx="9144000" cy="533400"/>
          </a:xfrm>
          <a:prstGeom prst="rect">
            <a:avLst/>
          </a:prstGeom>
          <a:noFill/>
          <a:ln w="9525">
            <a:noFill/>
            <a:miter lim="800000"/>
            <a:headEnd/>
            <a:tailEnd/>
          </a:ln>
          <a:effectLst/>
        </p:spPr>
        <p:txBody>
          <a:bodyPr anchor="ctr"/>
          <a:lstStyle/>
          <a:p>
            <a:pPr algn="ctr"/>
            <a:r>
              <a:rPr lang="en-US" sz="3200" b="0">
                <a:solidFill>
                  <a:schemeClr val="tx2"/>
                </a:solidFill>
              </a:rPr>
              <a:t>Budget implementation steps </a:t>
            </a:r>
          </a:p>
        </p:txBody>
      </p:sp>
      <p:sp>
        <p:nvSpPr>
          <p:cNvPr id="908292"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8290">
                                            <p:txEl>
                                              <p:pRg st="0" end="0"/>
                                            </p:txEl>
                                          </p:spTgt>
                                        </p:tgtEl>
                                        <p:attrNameLst>
                                          <p:attrName>style.visibility</p:attrName>
                                        </p:attrNameLst>
                                      </p:cBhvr>
                                      <p:to>
                                        <p:strVal val="visible"/>
                                      </p:to>
                                    </p:set>
                                    <p:animEffect transition="in" filter="randombar(horizontal)">
                                      <p:cBhvr>
                                        <p:cTn id="7" dur="500"/>
                                        <p:tgtEl>
                                          <p:spTgt spid="908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08290">
                                            <p:txEl>
                                              <p:pRg st="2" end="2"/>
                                            </p:txEl>
                                          </p:spTgt>
                                        </p:tgtEl>
                                        <p:attrNameLst>
                                          <p:attrName>style.visibility</p:attrName>
                                        </p:attrNameLst>
                                      </p:cBhvr>
                                      <p:to>
                                        <p:strVal val="visible"/>
                                      </p:to>
                                    </p:set>
                                    <p:animEffect transition="in" filter="randombar(horizontal)">
                                      <p:cBhvr>
                                        <p:cTn id="12" dur="500"/>
                                        <p:tgtEl>
                                          <p:spTgt spid="9082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08290">
                                            <p:txEl>
                                              <p:pRg st="4" end="4"/>
                                            </p:txEl>
                                          </p:spTgt>
                                        </p:tgtEl>
                                        <p:attrNameLst>
                                          <p:attrName>style.visibility</p:attrName>
                                        </p:attrNameLst>
                                      </p:cBhvr>
                                      <p:to>
                                        <p:strVal val="visible"/>
                                      </p:to>
                                    </p:set>
                                    <p:animEffect transition="in" filter="randombar(horizontal)">
                                      <p:cBhvr>
                                        <p:cTn id="17" dur="500"/>
                                        <p:tgtEl>
                                          <p:spTgt spid="90829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08290">
                                            <p:txEl>
                                              <p:pRg st="6" end="6"/>
                                            </p:txEl>
                                          </p:spTgt>
                                        </p:tgtEl>
                                        <p:attrNameLst>
                                          <p:attrName>style.visibility</p:attrName>
                                        </p:attrNameLst>
                                      </p:cBhvr>
                                      <p:to>
                                        <p:strVal val="visible"/>
                                      </p:to>
                                    </p:set>
                                    <p:animEffect transition="in" filter="randombar(horizontal)">
                                      <p:cBhvr>
                                        <p:cTn id="22" dur="500"/>
                                        <p:tgtEl>
                                          <p:spTgt spid="908290">
                                            <p:txEl>
                                              <p:pRg st="6" end="6"/>
                                            </p:txEl>
                                          </p:spTgt>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908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0" grpId="0" build="p"/>
      <p:bldP spid="90829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body" idx="1"/>
          </p:nvPr>
        </p:nvSpPr>
        <p:spPr>
          <a:xfrm>
            <a:off x="533400" y="1143000"/>
            <a:ext cx="8229600" cy="4876800"/>
          </a:xfrm>
        </p:spPr>
        <p:txBody>
          <a:bodyPr/>
          <a:lstStyle/>
          <a:p>
            <a:pPr marL="609600" indent="-609600"/>
            <a:r>
              <a:rPr lang="en-US" sz="3000" dirty="0"/>
              <a:t>Not all projects have a sponsorship </a:t>
            </a:r>
            <a:r>
              <a:rPr lang="en-US" sz="3000" dirty="0" smtClean="0"/>
              <a:t>appeal.</a:t>
            </a:r>
          </a:p>
          <a:p>
            <a:pPr marL="609600" indent="-609600"/>
            <a:endParaRPr lang="en-US" sz="2800" dirty="0" smtClean="0"/>
          </a:p>
          <a:p>
            <a:pPr marL="1009650" lvl="1" indent="-609600"/>
            <a:r>
              <a:rPr lang="en-US" sz="2400" dirty="0" smtClean="0"/>
              <a:t>For example, handing out clothing or food for the poor can be a great initiative but will not receive much sponsorship.</a:t>
            </a:r>
            <a:endParaRPr lang="en-US" sz="2400" dirty="0"/>
          </a:p>
          <a:p>
            <a:pPr marL="609600" indent="-609600"/>
            <a:endParaRPr lang="en-US" sz="2800" dirty="0"/>
          </a:p>
          <a:p>
            <a:pPr marL="609600" indent="-609600"/>
            <a:r>
              <a:rPr lang="en-US" sz="3000" dirty="0"/>
              <a:t>Donations may be the solution for administrative and project </a:t>
            </a:r>
            <a:r>
              <a:rPr lang="en-US" sz="3000" dirty="0" smtClean="0"/>
              <a:t>expenses. </a:t>
            </a:r>
            <a:endParaRPr lang="en-US" sz="3000" dirty="0"/>
          </a:p>
          <a:p>
            <a:pPr marL="609600" indent="-609600">
              <a:buFontTx/>
              <a:buNone/>
            </a:pPr>
            <a:endParaRPr lang="en-US" sz="2800" dirty="0"/>
          </a:p>
        </p:txBody>
      </p:sp>
      <p:sp>
        <p:nvSpPr>
          <p:cNvPr id="778243" name="Rectangle 3"/>
          <p:cNvSpPr>
            <a:spLocks noChangeArrowheads="1"/>
          </p:cNvSpPr>
          <p:nvPr/>
        </p:nvSpPr>
        <p:spPr bwMode="auto">
          <a:xfrm>
            <a:off x="0" y="228600"/>
            <a:ext cx="9144000" cy="533400"/>
          </a:xfrm>
          <a:prstGeom prst="rect">
            <a:avLst/>
          </a:prstGeom>
          <a:noFill/>
          <a:ln w="9525">
            <a:noFill/>
            <a:miter lim="800000"/>
            <a:headEnd/>
            <a:tailEnd/>
          </a:ln>
          <a:effectLst/>
        </p:spPr>
        <p:txBody>
          <a:bodyPr anchor="ctr"/>
          <a:lstStyle/>
          <a:p>
            <a:pPr algn="ctr"/>
            <a:r>
              <a:rPr lang="en-US" sz="3200" b="0">
                <a:solidFill>
                  <a:schemeClr val="tx2"/>
                </a:solidFill>
              </a:rPr>
              <a:t>Sponsorship &amp; Donations</a:t>
            </a:r>
          </a:p>
        </p:txBody>
      </p:sp>
      <p:sp>
        <p:nvSpPr>
          <p:cNvPr id="778244"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8242">
                                            <p:txEl>
                                              <p:pRg st="0" end="0"/>
                                            </p:txEl>
                                          </p:spTgt>
                                        </p:tgtEl>
                                        <p:attrNameLst>
                                          <p:attrName>style.visibility</p:attrName>
                                        </p:attrNameLst>
                                      </p:cBhvr>
                                      <p:to>
                                        <p:strVal val="visible"/>
                                      </p:to>
                                    </p:set>
                                    <p:animEffect transition="in" filter="randombar(horizontal)">
                                      <p:cBhvr>
                                        <p:cTn id="7" dur="500"/>
                                        <p:tgtEl>
                                          <p:spTgt spid="77824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78242">
                                            <p:txEl>
                                              <p:pRg st="2" end="2"/>
                                            </p:txEl>
                                          </p:spTgt>
                                        </p:tgtEl>
                                        <p:attrNameLst>
                                          <p:attrName>style.visibility</p:attrName>
                                        </p:attrNameLst>
                                      </p:cBhvr>
                                      <p:to>
                                        <p:strVal val="visible"/>
                                      </p:to>
                                    </p:set>
                                    <p:animEffect transition="in" filter="randombar(horizontal)">
                                      <p:cBhvr>
                                        <p:cTn id="10" dur="500"/>
                                        <p:tgtEl>
                                          <p:spTgt spid="77824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78242">
                                            <p:txEl>
                                              <p:pRg st="4" end="4"/>
                                            </p:txEl>
                                          </p:spTgt>
                                        </p:tgtEl>
                                        <p:attrNameLst>
                                          <p:attrName>style.visibility</p:attrName>
                                        </p:attrNameLst>
                                      </p:cBhvr>
                                      <p:to>
                                        <p:strVal val="visible"/>
                                      </p:to>
                                    </p:set>
                                    <p:animEffect transition="in" filter="randombar(horizontal)">
                                      <p:cBhvr>
                                        <p:cTn id="15" dur="500"/>
                                        <p:tgtEl>
                                          <p:spTgt spid="778242">
                                            <p:txEl>
                                              <p:pRg st="4" end="4"/>
                                            </p:txEl>
                                          </p:spTgt>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78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2" grpId="0" build="p"/>
      <p:bldP spid="77824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2" name="Rectangle 2"/>
          <p:cNvSpPr>
            <a:spLocks noGrp="1" noChangeArrowheads="1"/>
          </p:cNvSpPr>
          <p:nvPr>
            <p:ph type="body" idx="1"/>
          </p:nvPr>
        </p:nvSpPr>
        <p:spPr>
          <a:xfrm>
            <a:off x="457200" y="990600"/>
            <a:ext cx="8229600" cy="5029200"/>
          </a:xfrm>
        </p:spPr>
        <p:txBody>
          <a:bodyPr/>
          <a:lstStyle/>
          <a:p>
            <a:pPr marL="609600" indent="-609600">
              <a:buFontTx/>
              <a:buAutoNum type="arabicPeriod"/>
            </a:pPr>
            <a:r>
              <a:rPr lang="en-US" sz="2800" b="1" dirty="0"/>
              <a:t>Return benefits from JCI:</a:t>
            </a:r>
            <a:r>
              <a:rPr lang="en-US" sz="2800" dirty="0"/>
              <a:t> </a:t>
            </a:r>
            <a:r>
              <a:rPr lang="en-US" sz="2800" dirty="0" smtClean="0"/>
              <a:t>Past members.</a:t>
            </a:r>
            <a:endParaRPr lang="en-US" sz="2800" dirty="0"/>
          </a:p>
          <a:p>
            <a:pPr marL="990600" lvl="1" indent="-533400"/>
            <a:r>
              <a:rPr lang="en-US" i="1" dirty="0" smtClean="0"/>
              <a:t>“Your </a:t>
            </a:r>
            <a:r>
              <a:rPr lang="en-US" i="1" dirty="0"/>
              <a:t>contribution can help others to reach your </a:t>
            </a:r>
            <a:r>
              <a:rPr lang="en-US" i="1" dirty="0" smtClean="0"/>
              <a:t>success”</a:t>
            </a:r>
          </a:p>
          <a:p>
            <a:pPr marL="990600" lvl="1" indent="-533400"/>
            <a:endParaRPr lang="en-US" dirty="0"/>
          </a:p>
          <a:p>
            <a:pPr marL="609600" indent="-609600">
              <a:buFontTx/>
              <a:buAutoNum type="arabicPeriod"/>
            </a:pPr>
            <a:r>
              <a:rPr lang="en-US" sz="2800" b="1" dirty="0"/>
              <a:t>Charity:</a:t>
            </a:r>
            <a:r>
              <a:rPr lang="en-US" sz="2800" dirty="0"/>
              <a:t> </a:t>
            </a:r>
            <a:r>
              <a:rPr lang="en-US" sz="2800" dirty="0" smtClean="0"/>
              <a:t>Some people just donate money.</a:t>
            </a:r>
            <a:endParaRPr lang="en-US" sz="2800" dirty="0"/>
          </a:p>
          <a:p>
            <a:pPr marL="990600" lvl="1" indent="-533400"/>
            <a:r>
              <a:rPr lang="en-US" i="1" dirty="0" smtClean="0"/>
              <a:t>“With </a:t>
            </a:r>
            <a:r>
              <a:rPr lang="en-US" i="1" dirty="0"/>
              <a:t>your contribution we can continue providing </a:t>
            </a:r>
            <a:r>
              <a:rPr lang="en-US" i="1" dirty="0" smtClean="0"/>
              <a:t>opportunities”</a:t>
            </a:r>
          </a:p>
          <a:p>
            <a:pPr marL="990600" lvl="1" indent="-533400"/>
            <a:endParaRPr lang="en-US" dirty="0"/>
          </a:p>
          <a:p>
            <a:pPr marL="609600" indent="-609600">
              <a:buFontTx/>
              <a:buAutoNum type="arabicPeriod"/>
            </a:pPr>
            <a:r>
              <a:rPr lang="en-US" sz="2800" b="1" dirty="0"/>
              <a:t>Pressure:</a:t>
            </a:r>
            <a:r>
              <a:rPr lang="en-US" sz="2800" dirty="0"/>
              <a:t> </a:t>
            </a:r>
            <a:r>
              <a:rPr lang="en-US" sz="2800" dirty="0" smtClean="0"/>
              <a:t> A supplier or a good friend.</a:t>
            </a:r>
            <a:endParaRPr lang="en-US" sz="2800" dirty="0"/>
          </a:p>
          <a:p>
            <a:pPr marL="990600" lvl="1" indent="-533400"/>
            <a:r>
              <a:rPr lang="en-US" i="1" dirty="0" smtClean="0"/>
              <a:t>“I </a:t>
            </a:r>
            <a:r>
              <a:rPr lang="en-US" i="1" dirty="0"/>
              <a:t>need you to help me with a </a:t>
            </a:r>
            <a:r>
              <a:rPr lang="en-US" i="1" dirty="0" smtClean="0"/>
              <a:t>donation”</a:t>
            </a:r>
            <a:endParaRPr lang="en-US" dirty="0"/>
          </a:p>
        </p:txBody>
      </p:sp>
      <p:sp>
        <p:nvSpPr>
          <p:cNvPr id="768003" name="Rectangle 3"/>
          <p:cNvSpPr>
            <a:spLocks noChangeArrowheads="1"/>
          </p:cNvSpPr>
          <p:nvPr/>
        </p:nvSpPr>
        <p:spPr bwMode="auto">
          <a:xfrm>
            <a:off x="0" y="228600"/>
            <a:ext cx="9144000" cy="533400"/>
          </a:xfrm>
          <a:prstGeom prst="rect">
            <a:avLst/>
          </a:prstGeom>
          <a:noFill/>
          <a:ln w="9525">
            <a:noFill/>
            <a:miter lim="800000"/>
            <a:headEnd/>
            <a:tailEnd/>
          </a:ln>
          <a:effectLst/>
        </p:spPr>
        <p:txBody>
          <a:bodyPr anchor="ctr"/>
          <a:lstStyle/>
          <a:p>
            <a:pPr algn="ctr"/>
            <a:r>
              <a:rPr lang="en-US" sz="3200" b="0">
                <a:solidFill>
                  <a:schemeClr val="tx2"/>
                </a:solidFill>
              </a:rPr>
              <a:t>Approach for Donations</a:t>
            </a:r>
          </a:p>
        </p:txBody>
      </p:sp>
      <p:sp>
        <p:nvSpPr>
          <p:cNvPr id="768004"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68002">
                                            <p:txEl>
                                              <p:pRg st="0" end="0"/>
                                            </p:txEl>
                                          </p:spTgt>
                                        </p:tgtEl>
                                        <p:attrNameLst>
                                          <p:attrName>style.visibility</p:attrName>
                                        </p:attrNameLst>
                                      </p:cBhvr>
                                      <p:to>
                                        <p:strVal val="visible"/>
                                      </p:to>
                                    </p:set>
                                    <p:animEffect transition="in" filter="randombar(horizontal)">
                                      <p:cBhvr>
                                        <p:cTn id="7" dur="500"/>
                                        <p:tgtEl>
                                          <p:spTgt spid="76800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68002">
                                            <p:txEl>
                                              <p:pRg st="1" end="1"/>
                                            </p:txEl>
                                          </p:spTgt>
                                        </p:tgtEl>
                                        <p:attrNameLst>
                                          <p:attrName>style.visibility</p:attrName>
                                        </p:attrNameLst>
                                      </p:cBhvr>
                                      <p:to>
                                        <p:strVal val="visible"/>
                                      </p:to>
                                    </p:set>
                                    <p:animEffect transition="in" filter="randombar(horizontal)">
                                      <p:cBhvr>
                                        <p:cTn id="10" dur="500"/>
                                        <p:tgtEl>
                                          <p:spTgt spid="76800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68002">
                                            <p:txEl>
                                              <p:pRg st="3" end="3"/>
                                            </p:txEl>
                                          </p:spTgt>
                                        </p:tgtEl>
                                        <p:attrNameLst>
                                          <p:attrName>style.visibility</p:attrName>
                                        </p:attrNameLst>
                                      </p:cBhvr>
                                      <p:to>
                                        <p:strVal val="visible"/>
                                      </p:to>
                                    </p:set>
                                    <p:animEffect transition="in" filter="randombar(horizontal)">
                                      <p:cBhvr>
                                        <p:cTn id="15" dur="500"/>
                                        <p:tgtEl>
                                          <p:spTgt spid="768002">
                                            <p:txEl>
                                              <p:pRg st="3" end="3"/>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68002">
                                            <p:txEl>
                                              <p:pRg st="4" end="4"/>
                                            </p:txEl>
                                          </p:spTgt>
                                        </p:tgtEl>
                                        <p:attrNameLst>
                                          <p:attrName>style.visibility</p:attrName>
                                        </p:attrNameLst>
                                      </p:cBhvr>
                                      <p:to>
                                        <p:strVal val="visible"/>
                                      </p:to>
                                    </p:set>
                                    <p:animEffect transition="in" filter="randombar(horizontal)">
                                      <p:cBhvr>
                                        <p:cTn id="18" dur="500"/>
                                        <p:tgtEl>
                                          <p:spTgt spid="76800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68002">
                                            <p:txEl>
                                              <p:pRg st="6" end="6"/>
                                            </p:txEl>
                                          </p:spTgt>
                                        </p:tgtEl>
                                        <p:attrNameLst>
                                          <p:attrName>style.visibility</p:attrName>
                                        </p:attrNameLst>
                                      </p:cBhvr>
                                      <p:to>
                                        <p:strVal val="visible"/>
                                      </p:to>
                                    </p:set>
                                    <p:animEffect transition="in" filter="randombar(horizontal)">
                                      <p:cBhvr>
                                        <p:cTn id="23" dur="500"/>
                                        <p:tgtEl>
                                          <p:spTgt spid="768002">
                                            <p:txEl>
                                              <p:pRg st="6" end="6"/>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68002">
                                            <p:txEl>
                                              <p:pRg st="7" end="7"/>
                                            </p:txEl>
                                          </p:spTgt>
                                        </p:tgtEl>
                                        <p:attrNameLst>
                                          <p:attrName>style.visibility</p:attrName>
                                        </p:attrNameLst>
                                      </p:cBhvr>
                                      <p:to>
                                        <p:strVal val="visible"/>
                                      </p:to>
                                    </p:set>
                                    <p:animEffect transition="in" filter="randombar(horizontal)">
                                      <p:cBhvr>
                                        <p:cTn id="26" dur="500"/>
                                        <p:tgtEl>
                                          <p:spTgt spid="768002">
                                            <p:txEl>
                                              <p:pRg st="7" end="7"/>
                                            </p:txEl>
                                          </p:spTgt>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76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2" grpId="0" build="p"/>
      <p:bldP spid="7680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1"/>
          </p:nvPr>
        </p:nvSpPr>
        <p:spPr bwMode="auto">
          <a:xfrm>
            <a:off x="304800" y="4267200"/>
            <a:ext cx="6096000" cy="13716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2800" b="1" dirty="0" smtClean="0"/>
              <a:t>Beep Tan</a:t>
            </a:r>
          </a:p>
          <a:p>
            <a:pPr algn="l"/>
            <a:r>
              <a:rPr lang="en-US" sz="2000" i="1" dirty="0" smtClean="0"/>
              <a:t>2010 NTD  - 2009 RVP – NL  - 2004 Training Chair</a:t>
            </a:r>
          </a:p>
          <a:p>
            <a:pPr algn="l"/>
            <a:r>
              <a:rPr lang="en-US" sz="2000" i="1" dirty="0" smtClean="0"/>
              <a:t>2003 LO President ( Dagupan Bangus )</a:t>
            </a:r>
            <a:endParaRPr lang="en-US" sz="1800" i="1" dirty="0"/>
          </a:p>
        </p:txBody>
      </p:sp>
      <p:sp>
        <p:nvSpPr>
          <p:cNvPr id="2" name="Rectangle 1"/>
          <p:cNvSpPr/>
          <p:nvPr/>
        </p:nvSpPr>
        <p:spPr bwMode="auto">
          <a:xfrm>
            <a:off x="4724400" y="3276600"/>
            <a:ext cx="1752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3314" name="Rectangle 2"/>
          <p:cNvSpPr>
            <a:spLocks noGrp="1" noChangeArrowheads="1"/>
          </p:cNvSpPr>
          <p:nvPr>
            <p:ph type="ctrTitle"/>
          </p:nvPr>
        </p:nvSpPr>
        <p:spPr bwMode="auto">
          <a:xfrm>
            <a:off x="76200" y="1828800"/>
            <a:ext cx="6324600" cy="1470025"/>
          </a:xfrm>
          <a:noFill/>
          <a:ln>
            <a:miter lim="800000"/>
            <a:headEnd/>
            <a:tailEnd/>
          </a:ln>
        </p:spPr>
        <p:txBody>
          <a:bodyPr vert="horz" wrap="square" lIns="91440" tIns="45720" rIns="91440" bIns="45720" numCol="1" anchor="t" anchorCtr="0" compatLnSpc="1">
            <a:prstTxWarp prst="textNoShape">
              <a:avLst/>
            </a:prstTxWarp>
          </a:bodyPr>
          <a:lstStyle/>
          <a:p>
            <a:pPr algn="l"/>
            <a:r>
              <a:rPr lang="en-US" sz="5000" b="1" i="1" dirty="0" smtClean="0">
                <a:solidFill>
                  <a:srgbClr val="FF0000"/>
                </a:solidFill>
                <a:effectLst>
                  <a:outerShdw blurRad="38100" dist="38100" dir="2700000" algn="tl">
                    <a:srgbClr val="000000">
                      <a:alpha val="43137"/>
                    </a:srgbClr>
                  </a:outerShdw>
                </a:effectLst>
              </a:rPr>
              <a:t>CHAPTER MANAGEMENT</a:t>
            </a:r>
            <a:br>
              <a:rPr lang="en-US" sz="5000" b="1" i="1" dirty="0" smtClean="0">
                <a:solidFill>
                  <a:srgbClr val="FF0000"/>
                </a:solidFill>
                <a:effectLst>
                  <a:outerShdw blurRad="38100" dist="38100" dir="2700000" algn="tl">
                    <a:srgbClr val="000000">
                      <a:alpha val="43137"/>
                    </a:srgbClr>
                  </a:outerShdw>
                </a:effectLst>
              </a:rPr>
            </a:br>
            <a:r>
              <a:rPr lang="en-US" sz="5000" b="1" i="1" dirty="0" smtClean="0">
                <a:solidFill>
                  <a:srgbClr val="FF0000"/>
                </a:solidFill>
                <a:effectLst>
                  <a:outerShdw blurRad="38100" dist="38100" dir="2700000" algn="tl">
                    <a:srgbClr val="000000">
                      <a:alpha val="43137"/>
                    </a:srgbClr>
                  </a:outerShdw>
                </a:effectLst>
              </a:rPr>
              <a:t>&amp; ADMINISTRATION</a:t>
            </a:r>
            <a:endParaRPr lang="en-US" sz="50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403088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0" name="Rectangle 2"/>
          <p:cNvSpPr>
            <a:spLocks noGrp="1" noChangeArrowheads="1"/>
          </p:cNvSpPr>
          <p:nvPr>
            <p:ph type="body" idx="1"/>
          </p:nvPr>
        </p:nvSpPr>
        <p:spPr>
          <a:xfrm>
            <a:off x="457200" y="990600"/>
            <a:ext cx="8305800" cy="5181600"/>
          </a:xfrm>
        </p:spPr>
        <p:txBody>
          <a:bodyPr/>
          <a:lstStyle/>
          <a:p>
            <a:pPr marL="609600" indent="-609600">
              <a:buNone/>
            </a:pPr>
            <a:r>
              <a:rPr lang="en-US" sz="3000" b="1" dirty="0"/>
              <a:t>Investment &amp; return:</a:t>
            </a:r>
            <a:r>
              <a:rPr lang="en-US" sz="3000" dirty="0"/>
              <a:t> </a:t>
            </a:r>
            <a:endParaRPr lang="en-US" sz="3000" dirty="0" smtClean="0"/>
          </a:p>
          <a:p>
            <a:pPr marL="609600" indent="-609600">
              <a:buNone/>
            </a:pPr>
            <a:endParaRPr lang="en-US" sz="3000" dirty="0"/>
          </a:p>
          <a:p>
            <a:pPr marL="465138" lvl="1" indent="-465138"/>
            <a:r>
              <a:rPr lang="en-US" dirty="0"/>
              <a:t>The project must get </a:t>
            </a:r>
            <a:r>
              <a:rPr lang="en-US" dirty="0" smtClean="0"/>
              <a:t>great media </a:t>
            </a:r>
            <a:r>
              <a:rPr lang="en-US" dirty="0"/>
              <a:t>attention to get exposure for the </a:t>
            </a:r>
            <a:r>
              <a:rPr lang="en-US" dirty="0" smtClean="0"/>
              <a:t>sponsor’s brand.</a:t>
            </a:r>
          </a:p>
          <a:p>
            <a:pPr marL="465138" lvl="1" indent="-465138"/>
            <a:endParaRPr lang="en-US" dirty="0" smtClean="0"/>
          </a:p>
          <a:p>
            <a:pPr marL="465138" lvl="1" indent="-465138"/>
            <a:r>
              <a:rPr lang="en-US" dirty="0" smtClean="0"/>
              <a:t>Direct sales at a public event organized by the Local Organization.</a:t>
            </a:r>
          </a:p>
          <a:p>
            <a:pPr marL="465138" lvl="1" indent="-465138"/>
            <a:endParaRPr lang="en-US" dirty="0" smtClean="0"/>
          </a:p>
          <a:p>
            <a:pPr marL="465138" lvl="1" indent="-465138"/>
            <a:r>
              <a:rPr lang="en-US" dirty="0" smtClean="0"/>
              <a:t>Association of the brand to a good cause.</a:t>
            </a:r>
            <a:endParaRPr lang="en-US" dirty="0"/>
          </a:p>
        </p:txBody>
      </p:sp>
      <p:sp>
        <p:nvSpPr>
          <p:cNvPr id="780291" name="Rectangle 3"/>
          <p:cNvSpPr>
            <a:spLocks noChangeArrowheads="1"/>
          </p:cNvSpPr>
          <p:nvPr/>
        </p:nvSpPr>
        <p:spPr bwMode="auto">
          <a:xfrm>
            <a:off x="0" y="228600"/>
            <a:ext cx="9144000" cy="533400"/>
          </a:xfrm>
          <a:prstGeom prst="rect">
            <a:avLst/>
          </a:prstGeom>
          <a:noFill/>
          <a:ln w="9525">
            <a:noFill/>
            <a:miter lim="800000"/>
            <a:headEnd/>
            <a:tailEnd/>
          </a:ln>
          <a:effectLst/>
        </p:spPr>
        <p:txBody>
          <a:bodyPr anchor="ctr"/>
          <a:lstStyle/>
          <a:p>
            <a:pPr algn="ctr"/>
            <a:r>
              <a:rPr lang="en-US" sz="3200" b="0">
                <a:solidFill>
                  <a:schemeClr val="tx2"/>
                </a:solidFill>
              </a:rPr>
              <a:t>Approach for Sponsorship</a:t>
            </a:r>
          </a:p>
        </p:txBody>
      </p:sp>
      <p:sp>
        <p:nvSpPr>
          <p:cNvPr id="780292"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0290">
                                            <p:txEl>
                                              <p:pRg st="0" end="0"/>
                                            </p:txEl>
                                          </p:spTgt>
                                        </p:tgtEl>
                                        <p:attrNameLst>
                                          <p:attrName>style.visibility</p:attrName>
                                        </p:attrNameLst>
                                      </p:cBhvr>
                                      <p:to>
                                        <p:strVal val="visible"/>
                                      </p:to>
                                    </p:set>
                                    <p:animEffect transition="in" filter="randombar(horizontal)">
                                      <p:cBhvr>
                                        <p:cTn id="7" dur="500"/>
                                        <p:tgtEl>
                                          <p:spTgt spid="780290">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80290">
                                            <p:txEl>
                                              <p:pRg st="2" end="2"/>
                                            </p:txEl>
                                          </p:spTgt>
                                        </p:tgtEl>
                                        <p:attrNameLst>
                                          <p:attrName>style.visibility</p:attrName>
                                        </p:attrNameLst>
                                      </p:cBhvr>
                                      <p:to>
                                        <p:strVal val="visible"/>
                                      </p:to>
                                    </p:set>
                                    <p:animEffect transition="in" filter="randombar(horizontal)">
                                      <p:cBhvr>
                                        <p:cTn id="10" dur="500"/>
                                        <p:tgtEl>
                                          <p:spTgt spid="780290">
                                            <p:txEl>
                                              <p:pRg st="2" end="2"/>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80290">
                                            <p:txEl>
                                              <p:pRg st="4" end="4"/>
                                            </p:txEl>
                                          </p:spTgt>
                                        </p:tgtEl>
                                        <p:attrNameLst>
                                          <p:attrName>style.visibility</p:attrName>
                                        </p:attrNameLst>
                                      </p:cBhvr>
                                      <p:to>
                                        <p:strVal val="visible"/>
                                      </p:to>
                                    </p:set>
                                    <p:animEffect transition="in" filter="randombar(horizontal)">
                                      <p:cBhvr>
                                        <p:cTn id="13" dur="500"/>
                                        <p:tgtEl>
                                          <p:spTgt spid="780290">
                                            <p:txEl>
                                              <p:pRg st="4" end="4"/>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80290">
                                            <p:txEl>
                                              <p:pRg st="6" end="6"/>
                                            </p:txEl>
                                          </p:spTgt>
                                        </p:tgtEl>
                                        <p:attrNameLst>
                                          <p:attrName>style.visibility</p:attrName>
                                        </p:attrNameLst>
                                      </p:cBhvr>
                                      <p:to>
                                        <p:strVal val="visible"/>
                                      </p:to>
                                    </p:set>
                                    <p:animEffect transition="in" filter="randombar(horizontal)">
                                      <p:cBhvr>
                                        <p:cTn id="16" dur="500"/>
                                        <p:tgtEl>
                                          <p:spTgt spid="780290">
                                            <p:txEl>
                                              <p:pRg st="6" end="6"/>
                                            </p:txEl>
                                          </p:spTgt>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780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0" grpId="0" build="p"/>
      <p:bldP spid="780292"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0" name="Rectangle 2"/>
          <p:cNvSpPr>
            <a:spLocks noGrp="1" noChangeArrowheads="1"/>
          </p:cNvSpPr>
          <p:nvPr>
            <p:ph type="body" idx="1"/>
          </p:nvPr>
        </p:nvSpPr>
        <p:spPr>
          <a:xfrm>
            <a:off x="457200" y="990600"/>
            <a:ext cx="8229600" cy="5029200"/>
          </a:xfrm>
        </p:spPr>
        <p:txBody>
          <a:bodyPr/>
          <a:lstStyle/>
          <a:p>
            <a:pPr marL="609600" indent="-609600">
              <a:buNone/>
            </a:pPr>
            <a:r>
              <a:rPr lang="en-US" sz="3000" b="1" dirty="0" smtClean="0"/>
              <a:t>Exchange </a:t>
            </a:r>
            <a:r>
              <a:rPr lang="en-US" sz="3000" b="1" dirty="0"/>
              <a:t>for benefits:</a:t>
            </a:r>
            <a:r>
              <a:rPr lang="en-US" sz="3000" dirty="0"/>
              <a:t> </a:t>
            </a:r>
            <a:endParaRPr lang="en-US" sz="3000" dirty="0" smtClean="0"/>
          </a:p>
          <a:p>
            <a:pPr marL="609600" indent="-609600">
              <a:buNone/>
            </a:pPr>
            <a:endParaRPr lang="en-US" sz="3000" dirty="0"/>
          </a:p>
          <a:p>
            <a:pPr marL="465138" lvl="1" indent="-465138"/>
            <a:r>
              <a:rPr lang="en-US" sz="3000" dirty="0"/>
              <a:t>When the need is not </a:t>
            </a:r>
            <a:r>
              <a:rPr lang="en-US" sz="3000" dirty="0" smtClean="0"/>
              <a:t>money</a:t>
            </a:r>
            <a:r>
              <a:rPr lang="en-US" sz="3000" dirty="0"/>
              <a:t>, but something the sponsor can provide in return for other </a:t>
            </a:r>
            <a:r>
              <a:rPr lang="en-US" sz="3000" dirty="0" smtClean="0"/>
              <a:t>benefits</a:t>
            </a:r>
          </a:p>
          <a:p>
            <a:pPr marL="465138" lvl="1" indent="-465138"/>
            <a:endParaRPr lang="en-US" sz="3000" dirty="0" smtClean="0"/>
          </a:p>
          <a:p>
            <a:pPr marL="465138" lvl="1" indent="-465138"/>
            <a:r>
              <a:rPr lang="en-US" sz="3000" dirty="0" smtClean="0"/>
              <a:t>Could be services, support, products, venues, etc.</a:t>
            </a:r>
            <a:endParaRPr lang="en-US" sz="3000" dirty="0"/>
          </a:p>
        </p:txBody>
      </p:sp>
      <p:sp>
        <p:nvSpPr>
          <p:cNvPr id="780291" name="Rectangle 3"/>
          <p:cNvSpPr>
            <a:spLocks noChangeArrowheads="1"/>
          </p:cNvSpPr>
          <p:nvPr/>
        </p:nvSpPr>
        <p:spPr bwMode="auto">
          <a:xfrm>
            <a:off x="0" y="228600"/>
            <a:ext cx="9144000" cy="533400"/>
          </a:xfrm>
          <a:prstGeom prst="rect">
            <a:avLst/>
          </a:prstGeom>
          <a:noFill/>
          <a:ln w="9525">
            <a:noFill/>
            <a:miter lim="800000"/>
            <a:headEnd/>
            <a:tailEnd/>
          </a:ln>
          <a:effectLst/>
        </p:spPr>
        <p:txBody>
          <a:bodyPr anchor="ctr"/>
          <a:lstStyle/>
          <a:p>
            <a:pPr algn="ctr"/>
            <a:r>
              <a:rPr lang="en-US" sz="3200" b="0">
                <a:solidFill>
                  <a:schemeClr val="tx2"/>
                </a:solidFill>
              </a:rPr>
              <a:t>Approach for Sponsorship</a:t>
            </a:r>
          </a:p>
        </p:txBody>
      </p:sp>
      <p:sp>
        <p:nvSpPr>
          <p:cNvPr id="780292" name="AutoShape 4"/>
          <p:cNvSpPr>
            <a:spLocks noChangeArrowheads="1"/>
          </p:cNvSpPr>
          <p:nvPr/>
        </p:nvSpPr>
        <p:spPr bwMode="auto">
          <a:xfrm>
            <a:off x="8686800" y="6600825"/>
            <a:ext cx="457200" cy="257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lgn="ctr">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0290">
                                            <p:txEl>
                                              <p:pRg st="0" end="0"/>
                                            </p:txEl>
                                          </p:spTgt>
                                        </p:tgtEl>
                                        <p:attrNameLst>
                                          <p:attrName>style.visibility</p:attrName>
                                        </p:attrNameLst>
                                      </p:cBhvr>
                                      <p:to>
                                        <p:strVal val="visible"/>
                                      </p:to>
                                    </p:set>
                                    <p:animEffect transition="in" filter="randombar(horizontal)">
                                      <p:cBhvr>
                                        <p:cTn id="7" dur="500"/>
                                        <p:tgtEl>
                                          <p:spTgt spid="780290">
                                            <p:txEl>
                                              <p:pRg st="0" end="0"/>
                                            </p:txEl>
                                          </p:spTgt>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80290">
                                            <p:txEl>
                                              <p:pRg st="2" end="2"/>
                                            </p:txEl>
                                          </p:spTgt>
                                        </p:tgtEl>
                                        <p:attrNameLst>
                                          <p:attrName>style.visibility</p:attrName>
                                        </p:attrNameLst>
                                      </p:cBhvr>
                                      <p:to>
                                        <p:strVal val="visible"/>
                                      </p:to>
                                    </p:set>
                                    <p:animEffect transition="in" filter="randombar(horizontal)">
                                      <p:cBhvr>
                                        <p:cTn id="10" dur="400"/>
                                        <p:tgtEl>
                                          <p:spTgt spid="780290">
                                            <p:txEl>
                                              <p:pRg st="2" end="2"/>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80290">
                                            <p:txEl>
                                              <p:pRg st="4" end="4"/>
                                            </p:txEl>
                                          </p:spTgt>
                                        </p:tgtEl>
                                        <p:attrNameLst>
                                          <p:attrName>style.visibility</p:attrName>
                                        </p:attrNameLst>
                                      </p:cBhvr>
                                      <p:to>
                                        <p:strVal val="visible"/>
                                      </p:to>
                                    </p:set>
                                    <p:animEffect transition="in" filter="randombar(horizontal)">
                                      <p:cBhvr>
                                        <p:cTn id="13" dur="500"/>
                                        <p:tgtEl>
                                          <p:spTgt spid="780290">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80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0" grpId="0" uiExpand="1" build="p"/>
      <p:bldP spid="7802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en-US" u="sng" dirty="0" smtClean="0"/>
              <a:t>Learning from Others</a:t>
            </a:r>
          </a:p>
        </p:txBody>
      </p:sp>
      <p:sp>
        <p:nvSpPr>
          <p:cNvPr id="25603" name="Content Placeholder 2"/>
          <p:cNvSpPr>
            <a:spLocks noGrp="1"/>
          </p:cNvSpPr>
          <p:nvPr>
            <p:ph idx="1"/>
          </p:nvPr>
        </p:nvSpPr>
        <p:spPr/>
        <p:txBody>
          <a:bodyPr/>
          <a:lstStyle/>
          <a:p>
            <a:pPr algn="ctr">
              <a:buFontTx/>
              <a:buNone/>
            </a:pPr>
            <a:r>
              <a:rPr lang="en-US" sz="16600" u="sng" smtClean="0">
                <a:solidFill>
                  <a:srgbClr val="FF0000"/>
                </a:solidFill>
              </a:rPr>
              <a:t>A S K</a:t>
            </a:r>
          </a:p>
        </p:txBody>
      </p:sp>
    </p:spTree>
    <p:extLst>
      <p:ext uri="{BB962C8B-B14F-4D97-AF65-F5344CB8AC3E}">
        <p14:creationId xmlns:p14="http://schemas.microsoft.com/office/powerpoint/2010/main" val="70398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8" name="AutoShape 10"/>
          <p:cNvSpPr>
            <a:spLocks noChangeArrowheads="1"/>
          </p:cNvSpPr>
          <p:nvPr/>
        </p:nvSpPr>
        <p:spPr bwMode="auto">
          <a:xfrm>
            <a:off x="8686800" y="6600825"/>
            <a:ext cx="457200" cy="2571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79660" name="Text Box 12"/>
          <p:cNvSpPr txBox="1">
            <a:spLocks noChangeArrowheads="1"/>
          </p:cNvSpPr>
          <p:nvPr/>
        </p:nvSpPr>
        <p:spPr bwMode="auto">
          <a:xfrm rot="16200000">
            <a:off x="-2380456" y="2674144"/>
            <a:ext cx="6172200" cy="823912"/>
          </a:xfrm>
          <a:prstGeom prst="rect">
            <a:avLst/>
          </a:prstGeom>
          <a:noFill/>
          <a:ln w="9525" algn="ctr">
            <a:noFill/>
            <a:miter lim="800000"/>
            <a:headEnd/>
            <a:tailEnd/>
          </a:ln>
          <a:effectLst/>
        </p:spPr>
        <p:txBody>
          <a:bodyPr>
            <a:spAutoFit/>
          </a:bodyPr>
          <a:lstStyle/>
          <a:p>
            <a:pPr algn="ctr">
              <a:spcBef>
                <a:spcPct val="50000"/>
              </a:spcBef>
              <a:defRPr/>
            </a:pPr>
            <a:r>
              <a:rPr lang="en-US" sz="4800" b="1" dirty="0">
                <a:solidFill>
                  <a:srgbClr val="FFCC00"/>
                </a:solidFill>
                <a:effectLst>
                  <a:outerShdw blurRad="38100" dist="38100" dir="2700000" algn="tl">
                    <a:srgbClr val="C0C0C0"/>
                  </a:outerShdw>
                </a:effectLst>
                <a:cs typeface="Arial" charset="0"/>
              </a:rPr>
              <a:t>Teamwork</a:t>
            </a:r>
          </a:p>
        </p:txBody>
      </p:sp>
      <p:sp>
        <p:nvSpPr>
          <p:cNvPr id="1179664" name="Rectangle 16"/>
          <p:cNvSpPr>
            <a:spLocks noGrp="1" noChangeArrowheads="1"/>
          </p:cNvSpPr>
          <p:nvPr>
            <p:ph type="title"/>
          </p:nvPr>
        </p:nvSpPr>
        <p:spPr>
          <a:xfrm>
            <a:off x="0" y="228600"/>
            <a:ext cx="9144000" cy="533400"/>
          </a:xfrm>
          <a:noFill/>
        </p:spPr>
        <p:txBody>
          <a:bodyPr/>
          <a:lstStyle/>
          <a:p>
            <a:r>
              <a:rPr lang="en-US" u="sng" smtClean="0">
                <a:solidFill>
                  <a:srgbClr val="FF0000"/>
                </a:solidFill>
              </a:rPr>
              <a:t>Let’s A S K</a:t>
            </a:r>
          </a:p>
        </p:txBody>
      </p:sp>
      <p:sp>
        <p:nvSpPr>
          <p:cNvPr id="1179665" name="Rectangle 17"/>
          <p:cNvSpPr>
            <a:spLocks noGrp="1" noChangeArrowheads="1"/>
          </p:cNvSpPr>
          <p:nvPr>
            <p:ph type="body" idx="1"/>
          </p:nvPr>
        </p:nvSpPr>
        <p:spPr>
          <a:xfrm>
            <a:off x="1371600" y="1143000"/>
            <a:ext cx="7315200" cy="3886200"/>
          </a:xfrm>
          <a:noFill/>
        </p:spPr>
        <p:txBody>
          <a:bodyPr/>
          <a:lstStyle/>
          <a:p>
            <a:pPr>
              <a:lnSpc>
                <a:spcPct val="90000"/>
              </a:lnSpc>
              <a:buFontTx/>
              <a:buNone/>
            </a:pPr>
            <a:r>
              <a:rPr lang="en-US" b="1" dirty="0" smtClean="0"/>
              <a:t>Task:</a:t>
            </a:r>
          </a:p>
          <a:p>
            <a:pPr>
              <a:lnSpc>
                <a:spcPct val="90000"/>
              </a:lnSpc>
            </a:pPr>
            <a:r>
              <a:rPr lang="en-US" dirty="0" smtClean="0"/>
              <a:t>In your teams, stand up and go to the designated chart and read the contents of the notes.</a:t>
            </a:r>
          </a:p>
          <a:p>
            <a:pPr>
              <a:lnSpc>
                <a:spcPct val="90000"/>
              </a:lnSpc>
            </a:pPr>
            <a:endParaRPr lang="en-US" dirty="0" smtClean="0"/>
          </a:p>
          <a:p>
            <a:pPr>
              <a:lnSpc>
                <a:spcPct val="90000"/>
              </a:lnSpc>
            </a:pPr>
            <a:r>
              <a:rPr lang="en-US" dirty="0" smtClean="0"/>
              <a:t>Write on post-it notes possible solutions for the listed problems</a:t>
            </a:r>
          </a:p>
        </p:txBody>
      </p:sp>
    </p:spTree>
    <p:extLst>
      <p:ext uri="{BB962C8B-B14F-4D97-AF65-F5344CB8AC3E}">
        <p14:creationId xmlns:p14="http://schemas.microsoft.com/office/powerpoint/2010/main" val="1016783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3000" fill="hold"/>
                                        <p:tgtEl>
                                          <p:spTgt spid="1179660"/>
                                        </p:tgtEl>
                                        <p:attrNameLst>
                                          <p:attrName>r</p:attrName>
                                        </p:attrNameLst>
                                      </p:cBhvr>
                                    </p:animRot>
                                  </p:childTnLst>
                                </p:cTn>
                              </p:par>
                            </p:childTnLst>
                          </p:cTn>
                        </p:par>
                        <p:par>
                          <p:cTn id="7" fill="hold" nodeType="afterGroup">
                            <p:stCondLst>
                              <p:cond delay="3000"/>
                            </p:stCondLst>
                            <p:childTnLst>
                              <p:par>
                                <p:cTn id="8" presetID="2" presetClass="entr" presetSubtype="1" fill="hold" grpId="0" nodeType="afterEffect">
                                  <p:stCondLst>
                                    <p:cond delay="0"/>
                                  </p:stCondLst>
                                  <p:childTnLst>
                                    <p:set>
                                      <p:cBhvr>
                                        <p:cTn id="9" dur="1" fill="hold">
                                          <p:stCondLst>
                                            <p:cond delay="0"/>
                                          </p:stCondLst>
                                        </p:cTn>
                                        <p:tgtEl>
                                          <p:spTgt spid="1179664"/>
                                        </p:tgtEl>
                                        <p:attrNameLst>
                                          <p:attrName>style.visibility</p:attrName>
                                        </p:attrNameLst>
                                      </p:cBhvr>
                                      <p:to>
                                        <p:strVal val="visible"/>
                                      </p:to>
                                    </p:set>
                                    <p:anim calcmode="lin" valueType="num">
                                      <p:cBhvr additive="base">
                                        <p:cTn id="10" dur="500" fill="hold"/>
                                        <p:tgtEl>
                                          <p:spTgt spid="1179664"/>
                                        </p:tgtEl>
                                        <p:attrNameLst>
                                          <p:attrName>ppt_x</p:attrName>
                                        </p:attrNameLst>
                                      </p:cBhvr>
                                      <p:tavLst>
                                        <p:tav tm="0">
                                          <p:val>
                                            <p:strVal val="#ppt_x"/>
                                          </p:val>
                                        </p:tav>
                                        <p:tav tm="100000">
                                          <p:val>
                                            <p:strVal val="#ppt_x"/>
                                          </p:val>
                                        </p:tav>
                                      </p:tavLst>
                                    </p:anim>
                                    <p:anim calcmode="lin" valueType="num">
                                      <p:cBhvr additive="base">
                                        <p:cTn id="11" dur="500" fill="hold"/>
                                        <p:tgtEl>
                                          <p:spTgt spid="1179664"/>
                                        </p:tgtEl>
                                        <p:attrNameLst>
                                          <p:attrName>ppt_y</p:attrName>
                                        </p:attrNameLst>
                                      </p:cBhvr>
                                      <p:tavLst>
                                        <p:tav tm="0">
                                          <p:val>
                                            <p:strVal val="0-#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79665"/>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79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8" grpId="0" animBg="1"/>
      <p:bldP spid="1179660" grpId="0"/>
      <p:bldP spid="1179664" grpId="0"/>
      <p:bldP spid="117966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Discussion</a:t>
            </a:r>
          </a:p>
        </p:txBody>
      </p:sp>
      <p:sp>
        <p:nvSpPr>
          <p:cNvPr id="23555" name="Content Placeholder 2"/>
          <p:cNvSpPr>
            <a:spLocks noGrp="1"/>
          </p:cNvSpPr>
          <p:nvPr>
            <p:ph idx="1"/>
          </p:nvPr>
        </p:nvSpPr>
        <p:spPr>
          <a:xfrm>
            <a:off x="457200" y="1219200"/>
            <a:ext cx="8229600" cy="4525963"/>
          </a:xfrm>
        </p:spPr>
        <p:txBody>
          <a:bodyPr/>
          <a:lstStyle/>
          <a:p>
            <a:r>
              <a:rPr lang="en-US" smtClean="0"/>
              <a:t>Was it difficult to give solutions?</a:t>
            </a:r>
          </a:p>
          <a:p>
            <a:endParaRPr lang="en-US" smtClean="0"/>
          </a:p>
          <a:p>
            <a:r>
              <a:rPr lang="en-US" smtClean="0"/>
              <a:t>What did you notice about the charts?</a:t>
            </a:r>
          </a:p>
          <a:p>
            <a:endParaRPr lang="en-US" smtClean="0"/>
          </a:p>
          <a:p>
            <a:r>
              <a:rPr lang="en-US" smtClean="0"/>
              <a:t>Are the solutions simple? </a:t>
            </a:r>
          </a:p>
          <a:p>
            <a:endParaRPr lang="en-US" smtClean="0"/>
          </a:p>
          <a:p>
            <a:r>
              <a:rPr lang="en-US" smtClean="0"/>
              <a:t>Did you see your Local Organization </a:t>
            </a:r>
          </a:p>
          <a:p>
            <a:pPr>
              <a:buFontTx/>
              <a:buNone/>
            </a:pPr>
            <a:r>
              <a:rPr lang="en-US" smtClean="0"/>
              <a:t>	in the other charts?</a:t>
            </a:r>
          </a:p>
          <a:p>
            <a:endParaRPr lang="en-US" smtClean="0"/>
          </a:p>
          <a:p>
            <a:pPr>
              <a:buFontTx/>
              <a:buNone/>
            </a:pPr>
            <a:endParaRPr lang="en-US" smtClean="0"/>
          </a:p>
        </p:txBody>
      </p:sp>
    </p:spTree>
    <p:extLst>
      <p:ext uri="{BB962C8B-B14F-4D97-AF65-F5344CB8AC3E}">
        <p14:creationId xmlns:p14="http://schemas.microsoft.com/office/powerpoint/2010/main" val="3890188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Its all in the manner of </a:t>
            </a:r>
            <a:r>
              <a:rPr lang="en-US" dirty="0" err="1" smtClean="0"/>
              <a:t>ASKing</a:t>
            </a:r>
            <a:endParaRPr lang="en-US" dirty="0" smtClean="0"/>
          </a:p>
        </p:txBody>
      </p:sp>
      <p:sp>
        <p:nvSpPr>
          <p:cNvPr id="28675" name="Content Placeholder 2"/>
          <p:cNvSpPr>
            <a:spLocks noGrp="1"/>
          </p:cNvSpPr>
          <p:nvPr>
            <p:ph idx="1"/>
          </p:nvPr>
        </p:nvSpPr>
        <p:spPr>
          <a:xfrm>
            <a:off x="1676400" y="1447800"/>
            <a:ext cx="914400" cy="4525963"/>
          </a:xfrm>
        </p:spPr>
        <p:txBody>
          <a:bodyPr/>
          <a:lstStyle/>
          <a:p>
            <a:pPr>
              <a:buFontTx/>
              <a:buNone/>
            </a:pPr>
            <a:r>
              <a:rPr lang="en-US" sz="4800" b="1" u="sng" smtClean="0">
                <a:solidFill>
                  <a:srgbClr val="FF0000"/>
                </a:solidFill>
              </a:rPr>
              <a:t>A</a:t>
            </a:r>
          </a:p>
          <a:p>
            <a:pPr>
              <a:buFontTx/>
              <a:buNone/>
            </a:pPr>
            <a:endParaRPr lang="en-US" sz="4800" b="1" u="sng" smtClean="0">
              <a:solidFill>
                <a:srgbClr val="FF0000"/>
              </a:solidFill>
            </a:endParaRPr>
          </a:p>
          <a:p>
            <a:pPr>
              <a:buFontTx/>
              <a:buNone/>
            </a:pPr>
            <a:r>
              <a:rPr lang="en-US" sz="4800" b="1" u="sng" smtClean="0">
                <a:solidFill>
                  <a:srgbClr val="FF0000"/>
                </a:solidFill>
              </a:rPr>
              <a:t>S</a:t>
            </a:r>
          </a:p>
          <a:p>
            <a:pPr>
              <a:buFontTx/>
              <a:buNone/>
            </a:pPr>
            <a:endParaRPr lang="en-US" sz="4800" b="1" u="sng" smtClean="0">
              <a:solidFill>
                <a:srgbClr val="FF0000"/>
              </a:solidFill>
            </a:endParaRPr>
          </a:p>
          <a:p>
            <a:pPr>
              <a:buFontTx/>
              <a:buNone/>
            </a:pPr>
            <a:r>
              <a:rPr lang="en-US" sz="4800" b="1" u="sng" smtClean="0">
                <a:solidFill>
                  <a:srgbClr val="FF0000"/>
                </a:solidFill>
              </a:rPr>
              <a:t>K</a:t>
            </a:r>
          </a:p>
        </p:txBody>
      </p:sp>
      <p:sp>
        <p:nvSpPr>
          <p:cNvPr id="4" name="Content Placeholder 2"/>
          <p:cNvSpPr txBox="1">
            <a:spLocks/>
          </p:cNvSpPr>
          <p:nvPr/>
        </p:nvSpPr>
        <p:spPr bwMode="auto">
          <a:xfrm>
            <a:off x="2133600" y="5105400"/>
            <a:ext cx="2819400" cy="685800"/>
          </a:xfrm>
          <a:prstGeom prst="rect">
            <a:avLst/>
          </a:prstGeom>
          <a:noFill/>
          <a:ln w="9525">
            <a:noFill/>
            <a:miter lim="800000"/>
            <a:headEnd/>
            <a:tailEnd/>
          </a:ln>
        </p:spPr>
        <p:txBody>
          <a:bodyPr/>
          <a:lstStyle/>
          <a:p>
            <a:pPr marL="342900" indent="-342900" algn="l" eaLnBrk="0" hangingPunct="0">
              <a:spcBef>
                <a:spcPct val="20000"/>
              </a:spcBef>
              <a:defRPr/>
            </a:pPr>
            <a:r>
              <a:rPr lang="en-US" sz="3600" b="1" kern="0" dirty="0" err="1">
                <a:solidFill>
                  <a:schemeClr val="tx2">
                    <a:lumMod val="50000"/>
                  </a:schemeClr>
                </a:solidFill>
                <a:latin typeface="+mn-lt"/>
              </a:rPr>
              <a:t>nowledge</a:t>
            </a:r>
            <a:endParaRPr lang="en-US" sz="3600" b="1" kern="0" dirty="0">
              <a:solidFill>
                <a:schemeClr val="tx2">
                  <a:lumMod val="50000"/>
                </a:schemeClr>
              </a:solidFill>
              <a:latin typeface="+mn-lt"/>
            </a:endParaRPr>
          </a:p>
          <a:p>
            <a:pPr marL="342900" indent="-342900" algn="l" eaLnBrk="0" hangingPunct="0">
              <a:spcBef>
                <a:spcPct val="20000"/>
              </a:spcBef>
              <a:defRPr/>
            </a:pPr>
            <a:endParaRPr lang="en-US" sz="3600" b="1" kern="0" dirty="0">
              <a:solidFill>
                <a:schemeClr val="tx2">
                  <a:lumMod val="50000"/>
                </a:schemeClr>
              </a:solidFill>
              <a:latin typeface="+mn-lt"/>
            </a:endParaRPr>
          </a:p>
        </p:txBody>
      </p:sp>
      <p:sp>
        <p:nvSpPr>
          <p:cNvPr id="5" name="Content Placeholder 2"/>
          <p:cNvSpPr txBox="1">
            <a:spLocks/>
          </p:cNvSpPr>
          <p:nvPr/>
        </p:nvSpPr>
        <p:spPr bwMode="auto">
          <a:xfrm>
            <a:off x="2133600" y="3352800"/>
            <a:ext cx="2819400" cy="685800"/>
          </a:xfrm>
          <a:prstGeom prst="rect">
            <a:avLst/>
          </a:prstGeom>
          <a:noFill/>
          <a:ln w="9525">
            <a:noFill/>
            <a:miter lim="800000"/>
            <a:headEnd/>
            <a:tailEnd/>
          </a:ln>
        </p:spPr>
        <p:txBody>
          <a:bodyPr/>
          <a:lstStyle/>
          <a:p>
            <a:pPr marL="342900" indent="-342900" algn="l" eaLnBrk="0" hangingPunct="0">
              <a:spcBef>
                <a:spcPct val="20000"/>
              </a:spcBef>
              <a:defRPr/>
            </a:pPr>
            <a:r>
              <a:rPr lang="en-US" sz="3600" b="1" kern="0" dirty="0">
                <a:solidFill>
                  <a:schemeClr val="tx2">
                    <a:lumMod val="50000"/>
                  </a:schemeClr>
                </a:solidFill>
                <a:latin typeface="+mn-lt"/>
              </a:rPr>
              <a:t>kills</a:t>
            </a:r>
          </a:p>
          <a:p>
            <a:pPr marL="342900" indent="-342900" algn="l" eaLnBrk="0" hangingPunct="0">
              <a:spcBef>
                <a:spcPct val="20000"/>
              </a:spcBef>
              <a:defRPr/>
            </a:pPr>
            <a:endParaRPr lang="en-US" sz="3600" b="1" kern="0" dirty="0">
              <a:solidFill>
                <a:schemeClr val="tx2">
                  <a:lumMod val="50000"/>
                </a:schemeClr>
              </a:solidFill>
              <a:latin typeface="+mn-lt"/>
            </a:endParaRPr>
          </a:p>
        </p:txBody>
      </p:sp>
      <p:sp>
        <p:nvSpPr>
          <p:cNvPr id="6" name="Content Placeholder 2"/>
          <p:cNvSpPr txBox="1">
            <a:spLocks/>
          </p:cNvSpPr>
          <p:nvPr/>
        </p:nvSpPr>
        <p:spPr bwMode="auto">
          <a:xfrm>
            <a:off x="2209800" y="1600200"/>
            <a:ext cx="2819400" cy="685800"/>
          </a:xfrm>
          <a:prstGeom prst="rect">
            <a:avLst/>
          </a:prstGeom>
          <a:noFill/>
          <a:ln w="9525">
            <a:noFill/>
            <a:miter lim="800000"/>
            <a:headEnd/>
            <a:tailEnd/>
          </a:ln>
        </p:spPr>
        <p:txBody>
          <a:bodyPr/>
          <a:lstStyle/>
          <a:p>
            <a:pPr marL="342900" indent="-342900" algn="l" eaLnBrk="0" hangingPunct="0">
              <a:spcBef>
                <a:spcPct val="20000"/>
              </a:spcBef>
              <a:defRPr/>
            </a:pPr>
            <a:r>
              <a:rPr lang="en-US" sz="3600" b="1" kern="0" dirty="0" smtClean="0">
                <a:solidFill>
                  <a:schemeClr val="tx2">
                    <a:lumMod val="50000"/>
                  </a:schemeClr>
                </a:solidFill>
                <a:latin typeface="+mn-lt"/>
              </a:rPr>
              <a:t>attitude</a:t>
            </a:r>
            <a:endParaRPr lang="en-US" sz="3600" b="1" kern="0" dirty="0">
              <a:solidFill>
                <a:schemeClr val="tx2">
                  <a:lumMod val="50000"/>
                </a:schemeClr>
              </a:solidFill>
              <a:latin typeface="+mn-lt"/>
            </a:endParaRPr>
          </a:p>
          <a:p>
            <a:pPr marL="342900" indent="-342900" eaLnBrk="0" hangingPunct="0">
              <a:spcBef>
                <a:spcPct val="20000"/>
              </a:spcBef>
              <a:defRPr/>
            </a:pPr>
            <a:endParaRPr lang="en-US" sz="3600" b="1" kern="0" dirty="0">
              <a:solidFill>
                <a:schemeClr val="tx2">
                  <a:lumMod val="50000"/>
                </a:schemeClr>
              </a:solidFill>
              <a:latin typeface="+mn-lt"/>
            </a:endParaRPr>
          </a:p>
        </p:txBody>
      </p:sp>
      <p:pic>
        <p:nvPicPr>
          <p:cNvPr id="28679" name="Picture 2" descr="C:\Users\user\Desktop\stickyman_001_giuseppe_m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905000"/>
            <a:ext cx="23463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2173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4" dur="1000" fill="hold"/>
                                        <p:tgtEl>
                                          <p:spTgt spid="6"/>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533400"/>
            <a:ext cx="8229600" cy="1143000"/>
          </a:xfrm>
        </p:spPr>
        <p:txBody>
          <a:bodyPr/>
          <a:lstStyle/>
          <a:p>
            <a:pPr algn="l"/>
            <a:r>
              <a:rPr lang="en-US" dirty="0" smtClean="0"/>
              <a:t>Application………… </a:t>
            </a:r>
            <a:br>
              <a:rPr lang="en-US" dirty="0" smtClean="0"/>
            </a:br>
            <a:endParaRPr lang="en-US" dirty="0" smtClean="0"/>
          </a:p>
        </p:txBody>
      </p:sp>
      <p:sp>
        <p:nvSpPr>
          <p:cNvPr id="29699" name="Content Placeholder 2"/>
          <p:cNvSpPr>
            <a:spLocks noGrp="1"/>
          </p:cNvSpPr>
          <p:nvPr>
            <p:ph idx="1"/>
          </p:nvPr>
        </p:nvSpPr>
        <p:spPr>
          <a:xfrm>
            <a:off x="609600" y="1295400"/>
            <a:ext cx="8229600" cy="990600"/>
          </a:xfrm>
        </p:spPr>
        <p:txBody>
          <a:bodyPr/>
          <a:lstStyle/>
          <a:p>
            <a:r>
              <a:rPr lang="en-US" dirty="0" smtClean="0"/>
              <a:t>Positive Attitude</a:t>
            </a:r>
          </a:p>
          <a:p>
            <a:r>
              <a:rPr lang="en-US" dirty="0" smtClean="0"/>
              <a:t>Commitment</a:t>
            </a:r>
          </a:p>
          <a:p>
            <a:endParaRPr lang="en-US" dirty="0" smtClean="0"/>
          </a:p>
          <a:p>
            <a:r>
              <a:rPr lang="en-US" dirty="0" smtClean="0"/>
              <a:t>JCI is not a ONE MAN show – It is a sha</a:t>
            </a:r>
            <a:r>
              <a:rPr lang="en-US" dirty="0" smtClean="0">
                <a:solidFill>
                  <a:srgbClr val="FF0000"/>
                </a:solidFill>
              </a:rPr>
              <a:t>red</a:t>
            </a:r>
            <a:r>
              <a:rPr lang="en-US" dirty="0" smtClean="0"/>
              <a:t> responsibility</a:t>
            </a:r>
          </a:p>
          <a:p>
            <a:endParaRPr lang="en-US" dirty="0" smtClean="0"/>
          </a:p>
          <a:p>
            <a:r>
              <a:rPr lang="en-US" dirty="0" smtClean="0"/>
              <a:t>Being involved</a:t>
            </a:r>
          </a:p>
          <a:p>
            <a:r>
              <a:rPr lang="en-US" dirty="0" smtClean="0"/>
              <a:t>Repetition and Consistency</a:t>
            </a:r>
          </a:p>
        </p:txBody>
      </p:sp>
      <p:pic>
        <p:nvPicPr>
          <p:cNvPr id="4" name="Picture 2" descr="F:\Iam for Positive Change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999" y="152400"/>
            <a:ext cx="2418401" cy="116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2263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The answer is …</a:t>
            </a:r>
          </a:p>
        </p:txBody>
      </p:sp>
      <p:pic>
        <p:nvPicPr>
          <p:cNvPr id="30723" name="Picture 2" descr="http://images.paraorkut.com/img/clipart/images/b/blue_bird-6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895600"/>
            <a:ext cx="76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http://www.clipartstock.net/wp-content/uploads/2009/04/cartoon-clipart.jpg"/>
          <p:cNvPicPr>
            <a:picLocks noChangeAspect="1" noChangeArrowheads="1"/>
          </p:cNvPicPr>
          <p:nvPr/>
        </p:nvPicPr>
        <p:blipFill>
          <a:blip r:embed="rId3">
            <a:extLst>
              <a:ext uri="{28A0092B-C50C-407E-A947-70E740481C1C}">
                <a14:useLocalDpi xmlns:a14="http://schemas.microsoft.com/office/drawing/2010/main" val="0"/>
              </a:ext>
            </a:extLst>
          </a:blip>
          <a:srcRect l="20346" r="19913" b="13158"/>
          <a:stretch>
            <a:fillRect/>
          </a:stretch>
        </p:blipFill>
        <p:spPr bwMode="auto">
          <a:xfrm>
            <a:off x="1219200" y="1219200"/>
            <a:ext cx="2590800"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4248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685800"/>
            <a:ext cx="8229600" cy="1143000"/>
          </a:xfrm>
        </p:spPr>
        <p:txBody>
          <a:bodyPr/>
          <a:lstStyle/>
          <a:p>
            <a:pPr algn="l"/>
            <a:r>
              <a:rPr lang="en-US" sz="8000" smtClean="0"/>
              <a:t>THANK YOU</a:t>
            </a:r>
          </a:p>
        </p:txBody>
      </p:sp>
      <p:pic>
        <p:nvPicPr>
          <p:cNvPr id="32771" name="Picture 2" descr="http://oclipart.com/wp-content/uploads/2012/05/16/1195437031716325450lion_alexandre_norman_cl_01.svg.h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16238"/>
            <a:ext cx="2590800"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http://bcs.solano.edu/workarea/clipart/animals/gazel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62478">
            <a:off x="4460875" y="3232150"/>
            <a:ext cx="2547938"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Content Placeholder 2"/>
          <p:cNvSpPr>
            <a:spLocks noGrp="1"/>
          </p:cNvSpPr>
          <p:nvPr>
            <p:ph idx="1"/>
          </p:nvPr>
        </p:nvSpPr>
        <p:spPr>
          <a:xfrm>
            <a:off x="3200400" y="1905000"/>
            <a:ext cx="4495800" cy="609600"/>
          </a:xfrm>
        </p:spPr>
        <p:txBody>
          <a:bodyPr/>
          <a:lstStyle/>
          <a:p>
            <a:pPr>
              <a:buFontTx/>
              <a:buNone/>
            </a:pPr>
            <a:r>
              <a:rPr lang="en-US" smtClean="0"/>
              <a:t>beep_tan@yahoo.com</a:t>
            </a:r>
          </a:p>
        </p:txBody>
      </p:sp>
    </p:spTree>
    <p:extLst>
      <p:ext uri="{BB962C8B-B14F-4D97-AF65-F5344CB8AC3E}">
        <p14:creationId xmlns:p14="http://schemas.microsoft.com/office/powerpoint/2010/main" val="24089320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8" name="AutoShape 10"/>
          <p:cNvSpPr>
            <a:spLocks noChangeArrowheads="1"/>
          </p:cNvSpPr>
          <p:nvPr/>
        </p:nvSpPr>
        <p:spPr bwMode="auto">
          <a:xfrm>
            <a:off x="8686800" y="6600825"/>
            <a:ext cx="457200" cy="2571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1179660" name="Text Box 12"/>
          <p:cNvSpPr txBox="1">
            <a:spLocks noChangeArrowheads="1"/>
          </p:cNvSpPr>
          <p:nvPr/>
        </p:nvSpPr>
        <p:spPr bwMode="auto">
          <a:xfrm rot="16200000">
            <a:off x="-2380456" y="2674144"/>
            <a:ext cx="6172200" cy="823912"/>
          </a:xfrm>
          <a:prstGeom prst="rect">
            <a:avLst/>
          </a:prstGeom>
          <a:noFill/>
          <a:ln w="9525" algn="ctr">
            <a:noFill/>
            <a:miter lim="800000"/>
            <a:headEnd/>
            <a:tailEnd/>
          </a:ln>
          <a:effectLst/>
        </p:spPr>
        <p:txBody>
          <a:bodyPr>
            <a:spAutoFit/>
          </a:bodyPr>
          <a:lstStyle/>
          <a:p>
            <a:pPr algn="ctr">
              <a:spcBef>
                <a:spcPct val="50000"/>
              </a:spcBef>
              <a:defRPr/>
            </a:pPr>
            <a:r>
              <a:rPr lang="en-US" sz="4800" b="1" dirty="0">
                <a:solidFill>
                  <a:srgbClr val="FFCC00"/>
                </a:solidFill>
                <a:effectLst>
                  <a:outerShdw blurRad="38100" dist="38100" dir="2700000" algn="tl">
                    <a:srgbClr val="C0C0C0"/>
                  </a:outerShdw>
                </a:effectLst>
                <a:cs typeface="Arial" charset="0"/>
              </a:rPr>
              <a:t>Teamwork</a:t>
            </a:r>
          </a:p>
        </p:txBody>
      </p:sp>
      <p:sp>
        <p:nvSpPr>
          <p:cNvPr id="1179664" name="Rectangle 16"/>
          <p:cNvSpPr>
            <a:spLocks noGrp="1" noChangeArrowheads="1"/>
          </p:cNvSpPr>
          <p:nvPr>
            <p:ph type="title"/>
          </p:nvPr>
        </p:nvSpPr>
        <p:spPr>
          <a:xfrm>
            <a:off x="0" y="457200"/>
            <a:ext cx="9144000" cy="533400"/>
          </a:xfrm>
          <a:noFill/>
        </p:spPr>
        <p:txBody>
          <a:bodyPr/>
          <a:lstStyle/>
          <a:p>
            <a:r>
              <a:rPr lang="en-US" sz="4400" dirty="0" smtClean="0">
                <a:solidFill>
                  <a:srgbClr val="FF0000"/>
                </a:solidFill>
                <a:latin typeface="Arial Black" pitchFamily="34" charset="0"/>
              </a:rPr>
              <a:t>Your Local Organization</a:t>
            </a:r>
          </a:p>
        </p:txBody>
      </p:sp>
      <p:sp>
        <p:nvSpPr>
          <p:cNvPr id="1179665" name="Rectangle 17"/>
          <p:cNvSpPr>
            <a:spLocks noGrp="1" noChangeArrowheads="1"/>
          </p:cNvSpPr>
          <p:nvPr>
            <p:ph type="body" idx="1"/>
          </p:nvPr>
        </p:nvSpPr>
        <p:spPr>
          <a:xfrm>
            <a:off x="1371600" y="1447800"/>
            <a:ext cx="7315200" cy="3886200"/>
          </a:xfrm>
          <a:noFill/>
        </p:spPr>
        <p:txBody>
          <a:bodyPr/>
          <a:lstStyle/>
          <a:p>
            <a:pPr>
              <a:lnSpc>
                <a:spcPct val="90000"/>
              </a:lnSpc>
              <a:buFontTx/>
              <a:buNone/>
            </a:pPr>
            <a:r>
              <a:rPr lang="en-US" b="1" dirty="0" smtClean="0"/>
              <a:t>Task:</a:t>
            </a:r>
          </a:p>
          <a:p>
            <a:pPr>
              <a:lnSpc>
                <a:spcPct val="90000"/>
              </a:lnSpc>
            </a:pPr>
            <a:r>
              <a:rPr lang="en-US" dirty="0" smtClean="0"/>
              <a:t>Visit the Charts </a:t>
            </a:r>
          </a:p>
          <a:p>
            <a:pPr>
              <a:lnSpc>
                <a:spcPct val="90000"/>
              </a:lnSpc>
            </a:pPr>
            <a:endParaRPr lang="en-US" dirty="0" smtClean="0"/>
          </a:p>
          <a:p>
            <a:pPr>
              <a:lnSpc>
                <a:spcPct val="90000"/>
              </a:lnSpc>
            </a:pPr>
            <a:r>
              <a:rPr lang="en-US" dirty="0" smtClean="0"/>
              <a:t>Use One Post it Note each and post on the designated Wall</a:t>
            </a:r>
          </a:p>
        </p:txBody>
      </p:sp>
    </p:spTree>
    <p:extLst>
      <p:ext uri="{BB962C8B-B14F-4D97-AF65-F5344CB8AC3E}">
        <p14:creationId xmlns:p14="http://schemas.microsoft.com/office/powerpoint/2010/main" val="2927829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3000" fill="hold"/>
                                        <p:tgtEl>
                                          <p:spTgt spid="1179660"/>
                                        </p:tgtEl>
                                        <p:attrNameLst>
                                          <p:attrName>r</p:attrName>
                                        </p:attrNameLst>
                                      </p:cBhvr>
                                    </p:animRot>
                                  </p:childTnLst>
                                </p:cTn>
                              </p:par>
                            </p:childTnLst>
                          </p:cTn>
                        </p:par>
                        <p:par>
                          <p:cTn id="7" fill="hold" nodeType="afterGroup">
                            <p:stCondLst>
                              <p:cond delay="3000"/>
                            </p:stCondLst>
                            <p:childTnLst>
                              <p:par>
                                <p:cTn id="8" presetID="2" presetClass="entr" presetSubtype="1" fill="hold" grpId="0" nodeType="afterEffect">
                                  <p:stCondLst>
                                    <p:cond delay="0"/>
                                  </p:stCondLst>
                                  <p:childTnLst>
                                    <p:set>
                                      <p:cBhvr>
                                        <p:cTn id="9" dur="1" fill="hold">
                                          <p:stCondLst>
                                            <p:cond delay="0"/>
                                          </p:stCondLst>
                                        </p:cTn>
                                        <p:tgtEl>
                                          <p:spTgt spid="1179664"/>
                                        </p:tgtEl>
                                        <p:attrNameLst>
                                          <p:attrName>style.visibility</p:attrName>
                                        </p:attrNameLst>
                                      </p:cBhvr>
                                      <p:to>
                                        <p:strVal val="visible"/>
                                      </p:to>
                                    </p:set>
                                    <p:anim calcmode="lin" valueType="num">
                                      <p:cBhvr additive="base">
                                        <p:cTn id="10" dur="500" fill="hold"/>
                                        <p:tgtEl>
                                          <p:spTgt spid="1179664"/>
                                        </p:tgtEl>
                                        <p:attrNameLst>
                                          <p:attrName>ppt_x</p:attrName>
                                        </p:attrNameLst>
                                      </p:cBhvr>
                                      <p:tavLst>
                                        <p:tav tm="0">
                                          <p:val>
                                            <p:strVal val="#ppt_x"/>
                                          </p:val>
                                        </p:tav>
                                        <p:tav tm="100000">
                                          <p:val>
                                            <p:strVal val="#ppt_x"/>
                                          </p:val>
                                        </p:tav>
                                      </p:tavLst>
                                    </p:anim>
                                    <p:anim calcmode="lin" valueType="num">
                                      <p:cBhvr additive="base">
                                        <p:cTn id="11" dur="500" fill="hold"/>
                                        <p:tgtEl>
                                          <p:spTgt spid="1179664"/>
                                        </p:tgtEl>
                                        <p:attrNameLst>
                                          <p:attrName>ppt_y</p:attrName>
                                        </p:attrNameLst>
                                      </p:cBhvr>
                                      <p:tavLst>
                                        <p:tav tm="0">
                                          <p:val>
                                            <p:strVal val="0-#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79665"/>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79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8" grpId="0" animBg="1"/>
      <p:bldP spid="1179660" grpId="0"/>
      <p:bldP spid="1179664" grpId="0"/>
      <p:bldP spid="11796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a:xfrm>
            <a:off x="381000" y="1295400"/>
            <a:ext cx="8382000" cy="4525963"/>
          </a:xfrm>
        </p:spPr>
        <p:txBody>
          <a:bodyPr/>
          <a:lstStyle/>
          <a:p>
            <a:r>
              <a:rPr lang="en-US" b="1" dirty="0"/>
              <a:t>is the function that coordinates the efforts of </a:t>
            </a:r>
            <a:r>
              <a:rPr lang="en-US" b="1" u="sng" dirty="0">
                <a:solidFill>
                  <a:srgbClr val="FF0000"/>
                </a:solidFill>
              </a:rPr>
              <a:t>people</a:t>
            </a:r>
            <a:r>
              <a:rPr lang="en-US" b="1" dirty="0"/>
              <a:t> to accomplish </a:t>
            </a:r>
            <a:r>
              <a:rPr lang="en-US" b="1" u="sng" dirty="0">
                <a:solidFill>
                  <a:srgbClr val="FF0000"/>
                </a:solidFill>
              </a:rPr>
              <a:t>goals and </a:t>
            </a:r>
            <a:r>
              <a:rPr lang="en-US" b="1" u="sng" dirty="0" smtClean="0">
                <a:solidFill>
                  <a:srgbClr val="FF0000"/>
                </a:solidFill>
              </a:rPr>
              <a:t>objectives</a:t>
            </a:r>
            <a:r>
              <a:rPr lang="en-US" b="1" dirty="0" smtClean="0"/>
              <a:t> using </a:t>
            </a:r>
            <a:r>
              <a:rPr lang="en-US" b="1" dirty="0"/>
              <a:t>available </a:t>
            </a:r>
            <a:r>
              <a:rPr lang="en-US" b="1" u="sng" dirty="0"/>
              <a:t>resources</a:t>
            </a:r>
            <a:r>
              <a:rPr lang="en-US" b="1" dirty="0"/>
              <a:t> efficiently and </a:t>
            </a:r>
            <a:r>
              <a:rPr lang="en-US" b="1" dirty="0" smtClean="0"/>
              <a:t>effectively </a:t>
            </a:r>
          </a:p>
          <a:p>
            <a:endParaRPr lang="en-US" b="1" dirty="0"/>
          </a:p>
          <a:p>
            <a:r>
              <a:rPr lang="en-US" b="1" dirty="0" smtClean="0"/>
              <a:t>Comprises </a:t>
            </a:r>
            <a:r>
              <a:rPr lang="en-US" b="1" i="1" u="sng" dirty="0" smtClean="0"/>
              <a:t>Planning</a:t>
            </a:r>
            <a:r>
              <a:rPr lang="en-US" b="1" dirty="0" smtClean="0"/>
              <a:t>, </a:t>
            </a:r>
            <a:r>
              <a:rPr lang="en-US" b="1" i="1" u="sng" dirty="0" smtClean="0"/>
              <a:t>Organizing</a:t>
            </a:r>
            <a:r>
              <a:rPr lang="en-US" b="1" dirty="0" smtClean="0"/>
              <a:t>, </a:t>
            </a:r>
            <a:r>
              <a:rPr lang="en-US" b="1" i="1" u="sng" dirty="0" smtClean="0"/>
              <a:t>Leading</a:t>
            </a:r>
            <a:r>
              <a:rPr lang="en-US" b="1" dirty="0" smtClean="0"/>
              <a:t> and </a:t>
            </a:r>
            <a:r>
              <a:rPr lang="en-US" b="1" i="1" u="sng" dirty="0" smtClean="0"/>
              <a:t>Controlling</a:t>
            </a:r>
            <a:r>
              <a:rPr lang="en-US" b="1" dirty="0" smtClean="0"/>
              <a:t> a group to </a:t>
            </a:r>
            <a:r>
              <a:rPr lang="en-US" b="1" dirty="0"/>
              <a:t>accomplish a goal.</a:t>
            </a:r>
          </a:p>
        </p:txBody>
      </p:sp>
    </p:spTree>
    <p:extLst>
      <p:ext uri="{BB962C8B-B14F-4D97-AF65-F5344CB8AC3E}">
        <p14:creationId xmlns:p14="http://schemas.microsoft.com/office/powerpoint/2010/main" val="1785396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lstStyle/>
          <a:p>
            <a:pPr marL="0" indent="0">
              <a:buNone/>
            </a:pPr>
            <a:r>
              <a:rPr lang="en-US" sz="4400" b="1" dirty="0" smtClean="0"/>
              <a:t>7+5=11</a:t>
            </a:r>
          </a:p>
          <a:p>
            <a:pPr marL="0" indent="0">
              <a:buNone/>
            </a:pPr>
            <a:r>
              <a:rPr lang="en-US" sz="4400" b="1" dirty="0" smtClean="0"/>
              <a:t>5 </a:t>
            </a:r>
            <a:r>
              <a:rPr lang="en-US" sz="4400" b="1" dirty="0" smtClean="0"/>
              <a:t>+ 2 = 7</a:t>
            </a:r>
          </a:p>
          <a:p>
            <a:pPr marL="0" indent="0">
              <a:buNone/>
            </a:pPr>
            <a:r>
              <a:rPr lang="en-US" sz="4400" b="1" dirty="0" smtClean="0"/>
              <a:t>3+3 = 6</a:t>
            </a:r>
          </a:p>
          <a:p>
            <a:pPr marL="0" indent="0">
              <a:buNone/>
            </a:pPr>
            <a:r>
              <a:rPr lang="en-US" sz="4400" b="1" dirty="0" smtClean="0"/>
              <a:t>7 x 2 = 15</a:t>
            </a:r>
          </a:p>
          <a:p>
            <a:pPr marL="0" indent="0">
              <a:buNone/>
            </a:pPr>
            <a:r>
              <a:rPr lang="en-US" sz="4400" b="1" dirty="0" smtClean="0"/>
              <a:t>12+1= 13</a:t>
            </a:r>
          </a:p>
          <a:p>
            <a:pPr marL="0" indent="0">
              <a:buNone/>
            </a:pPr>
            <a:r>
              <a:rPr lang="en-US" sz="4400" b="1" dirty="0" smtClean="0"/>
              <a:t>11+11=22</a:t>
            </a:r>
          </a:p>
          <a:p>
            <a:pPr marL="0" indent="0">
              <a:buNone/>
            </a:pPr>
            <a:r>
              <a:rPr lang="en-US" sz="4400" b="1" dirty="0" smtClean="0"/>
              <a:t>8+8=16</a:t>
            </a:r>
            <a:endParaRPr lang="en-US" sz="4400" b="1" dirty="0"/>
          </a:p>
        </p:txBody>
      </p:sp>
    </p:spTree>
    <p:extLst>
      <p:ext uri="{BB962C8B-B14F-4D97-AF65-F5344CB8AC3E}">
        <p14:creationId xmlns:p14="http://schemas.microsoft.com/office/powerpoint/2010/main" val="3357644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4" name="Rectangle 4"/>
          <p:cNvSpPr>
            <a:spLocks noGrp="1" noChangeArrowheads="1"/>
          </p:cNvSpPr>
          <p:nvPr>
            <p:ph type="body" idx="1"/>
          </p:nvPr>
        </p:nvSpPr>
        <p:spPr bwMode="auto">
          <a:xfrm>
            <a:off x="0" y="2362200"/>
            <a:ext cx="5257800" cy="2209800"/>
          </a:xfrm>
          <a:noFill/>
          <a:ln>
            <a:miter lim="800000"/>
            <a:headEnd/>
            <a:tailEnd/>
          </a:ln>
        </p:spPr>
        <p:txBody>
          <a:bodyPr vert="horz" wrap="square" lIns="91440" tIns="45720" rIns="91440" bIns="45720" numCol="1" anchor="t" anchorCtr="0" compatLnSpc="1">
            <a:prstTxWarp prst="textNoShape">
              <a:avLst/>
            </a:prstTxWarp>
          </a:bodyPr>
          <a:lstStyle/>
          <a:p>
            <a:pPr marL="0" indent="0">
              <a:buFontTx/>
              <a:buNone/>
            </a:pPr>
            <a:r>
              <a:rPr lang="en-US" sz="7400" b="1" i="1" dirty="0" smtClean="0">
                <a:solidFill>
                  <a:srgbClr val="FF0000"/>
                </a:solidFill>
                <a:effectLst>
                  <a:outerShdw blurRad="38100" dist="38100" dir="2700000" algn="tl">
                    <a:srgbClr val="000000">
                      <a:alpha val="43137"/>
                    </a:srgbClr>
                  </a:outerShdw>
                </a:effectLst>
              </a:rPr>
              <a:t>Thank You</a:t>
            </a:r>
          </a:p>
          <a:p>
            <a:pPr marL="0" indent="0">
              <a:buNone/>
            </a:pPr>
            <a:r>
              <a:rPr lang="en-US" sz="2800" b="1" dirty="0" smtClean="0"/>
              <a:t>JCI Sen. Beep Tan</a:t>
            </a:r>
          </a:p>
        </p:txBody>
      </p:sp>
      <p:pic>
        <p:nvPicPr>
          <p:cNvPr id="1026" name="Picture 2" descr="F:\Iam for Positive Chang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244118"/>
            <a:ext cx="2418401" cy="11660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38573" y="5257800"/>
            <a:ext cx="368562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008000"/>
                </a:solidFill>
                <a:effectLst>
                  <a:outerShdw blurRad="50800" dist="39000" dir="5460000" algn="tl">
                    <a:srgbClr val="000000">
                      <a:alpha val="38000"/>
                    </a:srgbClr>
                  </a:outerShdw>
                </a:effectLst>
              </a:rPr>
              <a:t>OFFICERS</a:t>
            </a:r>
            <a:endParaRPr lang="en-US" sz="5400" b="1" cap="none" spc="0" dirty="0">
              <a:ln w="11430"/>
              <a:solidFill>
                <a:srgbClr val="008000"/>
              </a:solidFill>
              <a:effectLst>
                <a:outerShdw blurRad="50800" dist="39000" dir="5460000" algn="tl">
                  <a:srgbClr val="000000">
                    <a:alpha val="38000"/>
                  </a:srgbClr>
                </a:outerShdw>
              </a:effectLst>
            </a:endParaRPr>
          </a:p>
        </p:txBody>
      </p:sp>
      <p:sp>
        <p:nvSpPr>
          <p:cNvPr id="6" name="Rectangle 5"/>
          <p:cNvSpPr/>
          <p:nvPr/>
        </p:nvSpPr>
        <p:spPr>
          <a:xfrm>
            <a:off x="140238" y="2969061"/>
            <a:ext cx="487826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916CAF"/>
                  </a:solidFill>
                </a:ln>
                <a:solidFill>
                  <a:srgbClr val="FFFF00"/>
                </a:solidFill>
                <a:effectLst>
                  <a:outerShdw blurRad="50800" dist="39000" dir="5460000" algn="tl">
                    <a:srgbClr val="000000">
                      <a:alpha val="38000"/>
                    </a:srgbClr>
                  </a:outerShdw>
                </a:effectLst>
              </a:rPr>
              <a:t>MEMBERSHIP</a:t>
            </a:r>
            <a:endParaRPr lang="en-US" sz="5400" b="1" cap="none" spc="0" dirty="0">
              <a:ln w="11430">
                <a:solidFill>
                  <a:srgbClr val="916CAF"/>
                </a:solidFill>
              </a:ln>
              <a:solidFill>
                <a:srgbClr val="FFFF00"/>
              </a:solidFill>
              <a:effectLst>
                <a:outerShdw blurRad="50800" dist="39000" dir="5460000" algn="tl">
                  <a:srgbClr val="000000">
                    <a:alpha val="38000"/>
                  </a:srgbClr>
                </a:outerShdw>
              </a:effectLst>
            </a:endParaRPr>
          </a:p>
        </p:txBody>
      </p:sp>
      <p:sp>
        <p:nvSpPr>
          <p:cNvPr id="7" name="Rectangle 6"/>
          <p:cNvSpPr/>
          <p:nvPr/>
        </p:nvSpPr>
        <p:spPr>
          <a:xfrm>
            <a:off x="2158573" y="4419600"/>
            <a:ext cx="537839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effectLst>
                  <a:outerShdw blurRad="50800" dist="39000" dir="5460000" algn="tl">
                    <a:srgbClr val="000000">
                      <a:alpha val="38000"/>
                    </a:srgbClr>
                  </a:outerShdw>
                </a:effectLst>
              </a:rPr>
              <a:t>CONSTITUTION</a:t>
            </a:r>
            <a:endParaRPr lang="en-US" sz="5400" b="1" cap="none" spc="0" dirty="0">
              <a:ln w="11430"/>
              <a:effectLst>
                <a:outerShdw blurRad="50800" dist="39000" dir="5460000" algn="tl">
                  <a:srgbClr val="000000">
                    <a:alpha val="38000"/>
                  </a:srgbClr>
                </a:outerShdw>
              </a:effectLst>
            </a:endParaRPr>
          </a:p>
        </p:txBody>
      </p:sp>
      <p:sp>
        <p:nvSpPr>
          <p:cNvPr id="8" name="Rectangle 7"/>
          <p:cNvSpPr/>
          <p:nvPr/>
        </p:nvSpPr>
        <p:spPr>
          <a:xfrm>
            <a:off x="5102159" y="2619107"/>
            <a:ext cx="4134337"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0099CC"/>
                </a:solidFill>
                <a:effectLst>
                  <a:outerShdw blurRad="50800" dist="39000" dir="5460000" algn="tl">
                    <a:srgbClr val="000000">
                      <a:alpha val="38000"/>
                    </a:srgbClr>
                  </a:outerShdw>
                </a:effectLst>
              </a:rPr>
              <a:t>STRATEGIC</a:t>
            </a:r>
          </a:p>
          <a:p>
            <a:pPr algn="ctr"/>
            <a:r>
              <a:rPr lang="en-US" sz="5400" dirty="0" smtClean="0">
                <a:ln w="11430"/>
                <a:solidFill>
                  <a:srgbClr val="0099CC"/>
                </a:solidFill>
                <a:effectLst>
                  <a:outerShdw blurRad="50800" dist="39000" dir="5460000" algn="tl">
                    <a:srgbClr val="000000">
                      <a:alpha val="38000"/>
                    </a:srgbClr>
                  </a:outerShdw>
                </a:effectLst>
              </a:rPr>
              <a:t>PLANNING</a:t>
            </a:r>
            <a:endParaRPr lang="en-US" sz="5400" b="1" cap="none" spc="0" dirty="0">
              <a:ln w="11430"/>
              <a:solidFill>
                <a:srgbClr val="0099CC"/>
              </a:solidFill>
              <a:effectLst>
                <a:outerShdw blurRad="50800" dist="39000" dir="5460000" algn="tl">
                  <a:srgbClr val="000000">
                    <a:alpha val="38000"/>
                  </a:srgbClr>
                </a:outerShdw>
              </a:effectLst>
            </a:endParaRPr>
          </a:p>
        </p:txBody>
      </p:sp>
      <p:sp>
        <p:nvSpPr>
          <p:cNvPr id="9" name="Rectangle 8"/>
          <p:cNvSpPr/>
          <p:nvPr/>
        </p:nvSpPr>
        <p:spPr>
          <a:xfrm>
            <a:off x="5268306" y="1725810"/>
            <a:ext cx="380104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33CC33"/>
                </a:solidFill>
                <a:effectLst>
                  <a:outerShdw blurRad="50800" dist="39000" dir="5460000" algn="tl">
                    <a:srgbClr val="000000">
                      <a:alpha val="38000"/>
                    </a:srgbClr>
                  </a:outerShdw>
                </a:effectLst>
              </a:rPr>
              <a:t>MEETINGS</a:t>
            </a:r>
            <a:endParaRPr lang="en-US" sz="5400" b="1" cap="none" spc="0" dirty="0">
              <a:ln w="11430"/>
              <a:solidFill>
                <a:srgbClr val="33CC33"/>
              </a:solidFill>
              <a:effectLst>
                <a:outerShdw blurRad="50800" dist="39000" dir="5460000" algn="tl">
                  <a:srgbClr val="000000">
                    <a:alpha val="38000"/>
                  </a:srgbClr>
                </a:outerShdw>
              </a:effectLst>
            </a:endParaRPr>
          </a:p>
        </p:txBody>
      </p:sp>
      <p:sp>
        <p:nvSpPr>
          <p:cNvPr id="10" name="Rectangle 9"/>
          <p:cNvSpPr/>
          <p:nvPr/>
        </p:nvSpPr>
        <p:spPr>
          <a:xfrm>
            <a:off x="0" y="1310312"/>
            <a:ext cx="526298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BUDGET &amp;</a:t>
            </a:r>
          </a:p>
          <a:p>
            <a:pPr algn="ctr"/>
            <a:r>
              <a:rPr lang="en-US" sz="54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SPONSORSHIP</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Rectangle 10"/>
          <p:cNvSpPr/>
          <p:nvPr/>
        </p:nvSpPr>
        <p:spPr>
          <a:xfrm>
            <a:off x="1233678" y="3657600"/>
            <a:ext cx="409631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FF0000"/>
                </a:solidFill>
                <a:effectLst>
                  <a:outerShdw blurRad="50800" dist="39000" dir="5460000" algn="tl">
                    <a:srgbClr val="000000">
                      <a:alpha val="38000"/>
                    </a:srgbClr>
                  </a:outerShdw>
                </a:effectLst>
              </a:rPr>
              <a:t>PROTOCOL</a:t>
            </a:r>
            <a:endParaRPr lang="en-US" sz="5400" b="1" cap="none" spc="0" dirty="0">
              <a:ln w="11430"/>
              <a:solidFill>
                <a:srgbClr val="FF0000"/>
              </a:solidFill>
              <a:effectLst>
                <a:outerShdw blurRad="50800" dist="39000" dir="5460000" algn="tl">
                  <a:srgbClr val="000000">
                    <a:alpha val="38000"/>
                  </a:srgbClr>
                </a:outerShdw>
              </a:effectLst>
            </a:endParaRPr>
          </a:p>
        </p:txBody>
      </p:sp>
      <p:sp>
        <p:nvSpPr>
          <p:cNvPr id="12" name="Rectangle 11"/>
          <p:cNvSpPr/>
          <p:nvPr/>
        </p:nvSpPr>
        <p:spPr>
          <a:xfrm>
            <a:off x="200344" y="5125500"/>
            <a:ext cx="391645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PROJECTS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Title 1"/>
          <p:cNvSpPr>
            <a:spLocks noGrp="1"/>
          </p:cNvSpPr>
          <p:nvPr>
            <p:ph type="title"/>
          </p:nvPr>
        </p:nvSpPr>
        <p:spPr>
          <a:xfrm>
            <a:off x="685800" y="381000"/>
            <a:ext cx="8229600" cy="1143000"/>
          </a:xfrm>
        </p:spPr>
        <p:txBody>
          <a:bodyPr/>
          <a:lstStyle/>
          <a:p>
            <a:pPr algn="r"/>
            <a:r>
              <a:rPr lang="en-US" sz="4800" u="sng" dirty="0" smtClean="0">
                <a:effectLst>
                  <a:outerShdw blurRad="38100" dist="38100" dir="2700000" algn="tl">
                    <a:srgbClr val="000000">
                      <a:alpha val="43137"/>
                    </a:srgbClr>
                  </a:outerShdw>
                </a:effectLst>
              </a:rPr>
              <a:t> Chapter Management &amp; Administration</a:t>
            </a:r>
            <a:endParaRPr lang="en-US" sz="48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7973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effectLst>
                  <a:outerShdw blurRad="38100" dist="38100" dir="2700000" algn="tl">
                    <a:srgbClr val="000000">
                      <a:alpha val="43137"/>
                    </a:srgbClr>
                  </a:outerShdw>
                </a:effectLst>
              </a:rPr>
              <a:t>Chapter </a:t>
            </a:r>
            <a:r>
              <a:rPr lang="en-US" u="sng" dirty="0" smtClean="0">
                <a:effectLst>
                  <a:outerShdw blurRad="38100" dist="38100" dir="2700000" algn="tl">
                    <a:srgbClr val="000000">
                      <a:alpha val="43137"/>
                    </a:srgbClr>
                  </a:outerShdw>
                </a:effectLst>
              </a:rPr>
              <a:t>Management and Admin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Purpose ( the reason )</a:t>
            </a:r>
          </a:p>
          <a:p>
            <a:pPr marL="514350" indent="-514350">
              <a:buFont typeface="+mj-lt"/>
              <a:buAutoNum type="arabicPeriod"/>
            </a:pPr>
            <a:r>
              <a:rPr lang="en-US" dirty="0" smtClean="0"/>
              <a:t>Constitution</a:t>
            </a:r>
          </a:p>
          <a:p>
            <a:pPr marL="514350" indent="-514350">
              <a:buFont typeface="+mj-lt"/>
              <a:buAutoNum type="arabicPeriod"/>
            </a:pPr>
            <a:r>
              <a:rPr lang="en-US" dirty="0"/>
              <a:t>Officers / Board of Directors</a:t>
            </a:r>
          </a:p>
          <a:p>
            <a:pPr marL="514350" indent="-514350">
              <a:buFont typeface="+mj-lt"/>
              <a:buAutoNum type="arabicPeriod"/>
            </a:pPr>
            <a:r>
              <a:rPr lang="en-US" dirty="0" smtClean="0"/>
              <a:t>Project </a:t>
            </a:r>
            <a:r>
              <a:rPr lang="en-US" dirty="0"/>
              <a:t>Planning</a:t>
            </a:r>
          </a:p>
          <a:p>
            <a:pPr marL="514350" indent="-514350">
              <a:buFont typeface="+mj-lt"/>
              <a:buAutoNum type="arabicPeriod"/>
            </a:pPr>
            <a:r>
              <a:rPr lang="en-US" dirty="0" smtClean="0"/>
              <a:t>Budget and Sponsorships</a:t>
            </a:r>
          </a:p>
          <a:p>
            <a:endParaRPr lang="en-US" dirty="0"/>
          </a:p>
        </p:txBody>
      </p:sp>
    </p:spTree>
    <p:extLst>
      <p:ext uri="{BB962C8B-B14F-4D97-AF65-F5344CB8AC3E}">
        <p14:creationId xmlns:p14="http://schemas.microsoft.com/office/powerpoint/2010/main" val="4181450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000" dirty="0" smtClean="0"/>
              <a:t>Where to start?</a:t>
            </a:r>
            <a:endParaRPr lang="en-US" sz="6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07681"/>
            <a:ext cx="5257800" cy="397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 y="4579054"/>
            <a:ext cx="660950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Finding the Reason</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53366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04800" y="2438400"/>
            <a:ext cx="8610600" cy="2551981"/>
          </a:xfrm>
          <a:prstGeom prst="rect">
            <a:avLst/>
          </a:prstGeom>
          <a:noFill/>
          <a:ln w="9525">
            <a:noFill/>
            <a:miter lim="800000"/>
            <a:headEnd/>
            <a:tailEnd/>
          </a:ln>
          <a:effectLst/>
        </p:spPr>
        <p:txBody>
          <a:bodyPr lIns="90488" tIns="44450" rIns="90488" bIns="44450">
            <a:spAutoFit/>
          </a:bodyPr>
          <a:lstStyle/>
          <a:p>
            <a:pPr algn="ctr">
              <a:defRPr/>
            </a:pPr>
            <a:r>
              <a:rPr lang="en-US" sz="4000" b="1" i="1" dirty="0">
                <a:solidFill>
                  <a:srgbClr val="000099"/>
                </a:solidFill>
                <a:effectLst>
                  <a:outerShdw blurRad="38100" dist="38100" dir="2700000" algn="tl">
                    <a:srgbClr val="000000"/>
                  </a:outerShdw>
                </a:effectLst>
                <a:latin typeface="Arial" pitchFamily="34" charset="0"/>
              </a:rPr>
              <a:t>“No, </a:t>
            </a:r>
            <a:r>
              <a:rPr lang="en-US" sz="4000" b="1" i="1" dirty="0" smtClean="0">
                <a:solidFill>
                  <a:srgbClr val="000099"/>
                </a:solidFill>
                <a:effectLst>
                  <a:outerShdw blurRad="38100" dist="38100" dir="2700000" algn="tl">
                    <a:srgbClr val="000000"/>
                  </a:outerShdw>
                </a:effectLst>
                <a:latin typeface="Arial" pitchFamily="34" charset="0"/>
              </a:rPr>
              <a:t>JCI is </a:t>
            </a:r>
            <a:r>
              <a:rPr lang="en-US" sz="4000" b="1" i="1" dirty="0">
                <a:solidFill>
                  <a:srgbClr val="000099"/>
                </a:solidFill>
                <a:effectLst>
                  <a:outerShdw blurRad="38100" dist="38100" dir="2700000" algn="tl">
                    <a:srgbClr val="000000"/>
                  </a:outerShdw>
                </a:effectLst>
                <a:latin typeface="Arial" pitchFamily="34" charset="0"/>
              </a:rPr>
              <a:t>not primarily a training organization. Our main objective is to create a positive change </a:t>
            </a:r>
            <a:r>
              <a:rPr lang="en-US" sz="4000" b="1" i="1" dirty="0">
                <a:solidFill>
                  <a:srgbClr val="0099FF"/>
                </a:solidFill>
                <a:effectLst>
                  <a:outerShdw blurRad="38100" dist="38100" dir="2700000" algn="tl">
                    <a:srgbClr val="000000"/>
                  </a:outerShdw>
                </a:effectLst>
                <a:latin typeface="Arial" pitchFamily="34" charset="0"/>
              </a:rPr>
              <a:t>through</a:t>
            </a:r>
            <a:r>
              <a:rPr lang="en-US" sz="4000" b="1" i="1" dirty="0">
                <a:solidFill>
                  <a:srgbClr val="000099"/>
                </a:solidFill>
                <a:effectLst>
                  <a:outerShdw blurRad="38100" dist="38100" dir="2700000" algn="tl">
                    <a:srgbClr val="000000"/>
                  </a:outerShdw>
                </a:effectLst>
                <a:latin typeface="Arial" pitchFamily="34" charset="0"/>
              </a:rPr>
              <a:t> better-trained people.”</a:t>
            </a:r>
            <a:r>
              <a:rPr lang="en-US" sz="4000" dirty="0">
                <a:solidFill>
                  <a:srgbClr val="0000FF"/>
                </a:solidFill>
                <a:effectLst>
                  <a:outerShdw blurRad="38100" dist="38100" dir="2700000" algn="tl">
                    <a:srgbClr val="000000"/>
                  </a:outerShdw>
                </a:effectLst>
                <a:latin typeface="Arial" pitchFamily="34" charset="0"/>
              </a:rPr>
              <a:t> </a:t>
            </a:r>
          </a:p>
        </p:txBody>
      </p:sp>
      <p:sp>
        <p:nvSpPr>
          <p:cNvPr id="15363" name="Rectangle 3"/>
          <p:cNvSpPr>
            <a:spLocks noChangeArrowheads="1"/>
          </p:cNvSpPr>
          <p:nvPr/>
        </p:nvSpPr>
        <p:spPr bwMode="auto">
          <a:xfrm>
            <a:off x="304800" y="762000"/>
            <a:ext cx="8610600" cy="705321"/>
          </a:xfrm>
          <a:prstGeom prst="rect">
            <a:avLst/>
          </a:prstGeom>
          <a:noFill/>
          <a:ln w="9525">
            <a:noFill/>
            <a:miter lim="800000"/>
            <a:headEnd/>
            <a:tailEnd/>
          </a:ln>
          <a:effectLst/>
        </p:spPr>
        <p:txBody>
          <a:bodyPr lIns="90488" tIns="44450" rIns="90488" bIns="44450">
            <a:spAutoFit/>
          </a:bodyPr>
          <a:lstStyle/>
          <a:p>
            <a:pPr algn="ctr">
              <a:defRPr/>
            </a:pPr>
            <a:r>
              <a:rPr lang="en-US" sz="4000" b="1" dirty="0">
                <a:solidFill>
                  <a:srgbClr val="FF0000"/>
                </a:solidFill>
                <a:effectLst>
                  <a:outerShdw blurRad="38100" dist="38100" dir="2700000" algn="tl">
                    <a:srgbClr val="000000"/>
                  </a:outerShdw>
                </a:effectLst>
                <a:latin typeface="Arial" pitchFamily="34" charset="0"/>
              </a:rPr>
              <a:t>Is </a:t>
            </a:r>
            <a:r>
              <a:rPr lang="en-US" sz="4000" b="1" dirty="0" smtClean="0">
                <a:solidFill>
                  <a:srgbClr val="FF0000"/>
                </a:solidFill>
                <a:effectLst>
                  <a:outerShdw blurRad="38100" dist="38100" dir="2700000" algn="tl">
                    <a:srgbClr val="000000"/>
                  </a:outerShdw>
                </a:effectLst>
                <a:latin typeface="Arial" pitchFamily="34" charset="0"/>
              </a:rPr>
              <a:t>JCI </a:t>
            </a:r>
            <a:r>
              <a:rPr lang="en-US" sz="4000" b="1" dirty="0">
                <a:solidFill>
                  <a:srgbClr val="FF0000"/>
                </a:solidFill>
                <a:effectLst>
                  <a:outerShdw blurRad="38100" dist="38100" dir="2700000" algn="tl">
                    <a:srgbClr val="000000"/>
                  </a:outerShdw>
                </a:effectLst>
                <a:latin typeface="Arial" pitchFamily="34" charset="0"/>
              </a:rPr>
              <a:t>training organization?</a:t>
            </a:r>
          </a:p>
        </p:txBody>
      </p:sp>
    </p:spTree>
    <p:extLst>
      <p:ext uri="{BB962C8B-B14F-4D97-AF65-F5344CB8AC3E}">
        <p14:creationId xmlns:p14="http://schemas.microsoft.com/office/powerpoint/2010/main" val="1414170027"/>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ssolv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Lst>
  </p:timing>
</p:sld>
</file>

<file path=ppt/theme/theme1.xml><?xml version="1.0" encoding="utf-8"?>
<a:theme xmlns:a="http://schemas.openxmlformats.org/drawingml/2006/main" name="Default Design">
  <a:themeElements>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35355</TotalTime>
  <Words>1517</Words>
  <Application>Microsoft Office PowerPoint</Application>
  <PresentationFormat>On-screen Show (4:3)</PresentationFormat>
  <Paragraphs>286</Paragraphs>
  <Slides>51</Slides>
  <Notes>22</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Default Design</vt:lpstr>
      <vt:lpstr>2_Custom Design</vt:lpstr>
      <vt:lpstr>Strengthening Your Local Organization</vt:lpstr>
      <vt:lpstr>Your Local Organization</vt:lpstr>
      <vt:lpstr>Strengthening Your Local Organization</vt:lpstr>
      <vt:lpstr>CHAPTER MANAGEMENT &amp; ADMINISTRATION</vt:lpstr>
      <vt:lpstr>Management</vt:lpstr>
      <vt:lpstr> Chapter Management &amp; Administration</vt:lpstr>
      <vt:lpstr>Chapter Management and Admin</vt:lpstr>
      <vt:lpstr>Where to start?</vt:lpstr>
      <vt:lpstr>PowerPoint Presentation</vt:lpstr>
      <vt:lpstr>PowerPoint Presentation</vt:lpstr>
      <vt:lpstr>Measurement of Success</vt:lpstr>
      <vt:lpstr>Measurement of Success</vt:lpstr>
      <vt:lpstr>PowerPoint Presentation</vt:lpstr>
      <vt:lpstr>2. CONSTITUTION</vt:lpstr>
      <vt:lpstr>Constitution Content:</vt:lpstr>
      <vt:lpstr>Policy Manual</vt:lpstr>
      <vt:lpstr>3. Board of Directors</vt:lpstr>
      <vt:lpstr>Providing Opportunities</vt:lpstr>
      <vt:lpstr>Succession Plan</vt:lpstr>
      <vt:lpstr>The Role of the Board of Directors</vt:lpstr>
      <vt:lpstr>Sample Organizational Structure</vt:lpstr>
      <vt:lpstr>PowerPoint Presentation</vt:lpstr>
      <vt:lpstr>Leadership Ladder</vt:lpstr>
      <vt:lpstr>4. Project Planning</vt:lpstr>
      <vt:lpstr>Have a PLAN (of ACTION)</vt:lpstr>
      <vt:lpstr>The Plan of Action</vt:lpstr>
      <vt:lpstr>Characteristics of a good plan</vt:lpstr>
      <vt:lpstr>Murphy’s Laws:</vt:lpstr>
      <vt:lpstr>JCI Project Planning Process:</vt:lpstr>
      <vt:lpstr>PowerPoint Presentation</vt:lpstr>
      <vt:lpstr>PowerPoint Presentation</vt:lpstr>
      <vt:lpstr>PowerPoint Presentation</vt:lpstr>
      <vt:lpstr>PowerPoint Presentation</vt:lpstr>
      <vt:lpstr>Implementing the Plan</vt:lpstr>
      <vt:lpstr>The Secrets of Success</vt:lpstr>
      <vt:lpstr>4. Budget and Sponsorships</vt:lpstr>
      <vt:lpstr>PowerPoint Presentation</vt:lpstr>
      <vt:lpstr>PowerPoint Presentation</vt:lpstr>
      <vt:lpstr>PowerPoint Presentation</vt:lpstr>
      <vt:lpstr>PowerPoint Presentation</vt:lpstr>
      <vt:lpstr>PowerPoint Presentation</vt:lpstr>
      <vt:lpstr>Learning from Others</vt:lpstr>
      <vt:lpstr>Let’s A S K</vt:lpstr>
      <vt:lpstr>Discussion</vt:lpstr>
      <vt:lpstr>Its all in the manner of ASKing</vt:lpstr>
      <vt:lpstr>Application…………  </vt:lpstr>
      <vt:lpstr>The answer is …</vt:lpstr>
      <vt:lpstr>THANK YOU</vt:lpstr>
      <vt:lpstr>Your Local Organization</vt:lpstr>
      <vt:lpstr>PowerPoint Presentation</vt:lpstr>
      <vt:lpstr>PowerPoint Presentation</vt:lpstr>
    </vt:vector>
  </TitlesOfParts>
  <Company>JCI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Gunther Meyer</dc:creator>
  <cp:lastModifiedBy>acer</cp:lastModifiedBy>
  <cp:revision>1058</cp:revision>
  <dcterms:created xsi:type="dcterms:W3CDTF">2005-08-01T13:32:41Z</dcterms:created>
  <dcterms:modified xsi:type="dcterms:W3CDTF">2014-10-07T03:02:56Z</dcterms:modified>
</cp:coreProperties>
</file>