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3" r:id="rId2"/>
  </p:sldMasterIdLst>
  <p:notesMasterIdLst>
    <p:notesMasterId r:id="rId19"/>
  </p:notesMasterIdLst>
  <p:sldIdLst>
    <p:sldId id="256" r:id="rId3"/>
    <p:sldId id="1117" r:id="rId4"/>
    <p:sldId id="1115" r:id="rId5"/>
    <p:sldId id="1161" r:id="rId6"/>
    <p:sldId id="1144" r:id="rId7"/>
    <p:sldId id="1145" r:id="rId8"/>
    <p:sldId id="1163" r:id="rId9"/>
    <p:sldId id="1169" r:id="rId10"/>
    <p:sldId id="1164" r:id="rId11"/>
    <p:sldId id="1165" r:id="rId12"/>
    <p:sldId id="1170" r:id="rId13"/>
    <p:sldId id="1166" r:id="rId14"/>
    <p:sldId id="1167" r:id="rId15"/>
    <p:sldId id="1168" r:id="rId16"/>
    <p:sldId id="1171" r:id="rId17"/>
    <p:sldId id="833" r:id="rId18"/>
  </p:sldIdLst>
  <p:sldSz cx="9144000" cy="6858000" type="screen4x3"/>
  <p:notesSz cx="6858000" cy="9296400"/>
  <p:defaultTextStyle>
    <a:defPPr>
      <a:defRPr lang="en-US"/>
    </a:defPPr>
    <a:lvl1pPr algn="r" rtl="0" fontAlgn="base">
      <a:spcBef>
        <a:spcPct val="0"/>
      </a:spcBef>
      <a:spcAft>
        <a:spcPct val="0"/>
      </a:spcAft>
      <a:defRPr sz="1400" b="1" kern="1200">
        <a:solidFill>
          <a:schemeClr val="tx1"/>
        </a:solidFill>
        <a:latin typeface="Arial" charset="0"/>
        <a:ea typeface="+mn-ea"/>
        <a:cs typeface="+mn-cs"/>
      </a:defRPr>
    </a:lvl1pPr>
    <a:lvl2pPr marL="457200" algn="r" rtl="0" fontAlgn="base">
      <a:spcBef>
        <a:spcPct val="0"/>
      </a:spcBef>
      <a:spcAft>
        <a:spcPct val="0"/>
      </a:spcAft>
      <a:defRPr sz="1400" b="1" kern="1200">
        <a:solidFill>
          <a:schemeClr val="tx1"/>
        </a:solidFill>
        <a:latin typeface="Arial" charset="0"/>
        <a:ea typeface="+mn-ea"/>
        <a:cs typeface="+mn-cs"/>
      </a:defRPr>
    </a:lvl2pPr>
    <a:lvl3pPr marL="914400" algn="r" rtl="0" fontAlgn="base">
      <a:spcBef>
        <a:spcPct val="0"/>
      </a:spcBef>
      <a:spcAft>
        <a:spcPct val="0"/>
      </a:spcAft>
      <a:defRPr sz="1400" b="1" kern="1200">
        <a:solidFill>
          <a:schemeClr val="tx1"/>
        </a:solidFill>
        <a:latin typeface="Arial" charset="0"/>
        <a:ea typeface="+mn-ea"/>
        <a:cs typeface="+mn-cs"/>
      </a:defRPr>
    </a:lvl3pPr>
    <a:lvl4pPr marL="1371600" algn="r" rtl="0" fontAlgn="base">
      <a:spcBef>
        <a:spcPct val="0"/>
      </a:spcBef>
      <a:spcAft>
        <a:spcPct val="0"/>
      </a:spcAft>
      <a:defRPr sz="1400" b="1" kern="1200">
        <a:solidFill>
          <a:schemeClr val="tx1"/>
        </a:solidFill>
        <a:latin typeface="Arial" charset="0"/>
        <a:ea typeface="+mn-ea"/>
        <a:cs typeface="+mn-cs"/>
      </a:defRPr>
    </a:lvl4pPr>
    <a:lvl5pPr marL="1828800" algn="r" rtl="0" fontAlgn="base">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00"/>
    <a:srgbClr val="916CAF"/>
    <a:srgbClr val="0099CC"/>
    <a:srgbClr val="33CC33"/>
    <a:srgbClr val="FF0000"/>
    <a:srgbClr val="FFCC00"/>
    <a:srgbClr val="009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58" autoAdjust="0"/>
    <p:restoredTop sz="99259" autoAdjust="0"/>
  </p:normalViewPr>
  <p:slideViewPr>
    <p:cSldViewPr>
      <p:cViewPr>
        <p:scale>
          <a:sx n="66" d="100"/>
          <a:sy n="66" d="100"/>
        </p:scale>
        <p:origin x="-144" y="2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8435"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843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8"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18439"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32437ED5-3A67-46BC-B64B-9B41F065FB7E}" type="slidenum">
              <a:rPr lang="en-US"/>
              <a:pPr/>
              <a:t>‹#›</a:t>
            </a:fld>
            <a:endParaRPr lang="en-US"/>
          </a:p>
        </p:txBody>
      </p:sp>
    </p:spTree>
    <p:extLst>
      <p:ext uri="{BB962C8B-B14F-4D97-AF65-F5344CB8AC3E}">
        <p14:creationId xmlns:p14="http://schemas.microsoft.com/office/powerpoint/2010/main" val="42493682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BE750-BF58-4D6B-867B-5CEF543DCDA8}" type="slidenum">
              <a:rPr lang="en-US"/>
              <a:pPr/>
              <a:t>1</a:t>
            </a:fld>
            <a:endParaRPr 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613" y="8829967"/>
            <a:ext cx="297180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AE4324-9C7D-4EE1-9870-D0E360F79978}" type="slidenum">
              <a:rPr lang="en-US" sz="1200"/>
              <a:pPr eaLnBrk="1" hangingPunct="1"/>
              <a:t>6</a:t>
            </a:fld>
            <a:endParaRPr lang="en-US" sz="1200"/>
          </a:p>
        </p:txBody>
      </p:sp>
      <p:sp>
        <p:nvSpPr>
          <p:cNvPr id="167939" name="Rectangle 2"/>
          <p:cNvSpPr>
            <a:spLocks noGrp="1" noRot="1" noChangeAspect="1" noChangeArrowheads="1" noTextEdit="1"/>
          </p:cNvSpPr>
          <p:nvPr>
            <p:ph type="sldImg"/>
          </p:nvPr>
        </p:nvSpPr>
        <p:spPr>
          <a:ln cap="flat"/>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8B21A3-F6ED-4836-BBAC-16E02320EC9E}" type="slidenum">
              <a:rPr lang="en-US"/>
              <a:pPr/>
              <a:t>16</a:t>
            </a:fld>
            <a:endParaRPr 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pPr marL="228600" indent="-228600">
              <a:lnSpc>
                <a:spcPct val="80000"/>
              </a:lnSpc>
            </a:pPr>
            <a:r>
              <a:rPr lang="en-US"/>
              <a:t>To use this particular slide more than once in your presentation you must first copy and paste it because it is not a master and simply selecting new slide will not make it appear again. </a:t>
            </a:r>
          </a:p>
          <a:p>
            <a:pPr marL="228600" indent="-228600">
              <a:lnSpc>
                <a:spcPct val="80000"/>
              </a:lnSpc>
            </a:pPr>
            <a:r>
              <a:rPr lang="en-US"/>
              <a:t>Once you have done this follow the steps listed below to add a new picture that is relevant to your presentation:</a:t>
            </a:r>
          </a:p>
          <a:p>
            <a:pPr marL="228600" indent="-228600">
              <a:lnSpc>
                <a:spcPct val="80000"/>
              </a:lnSpc>
            </a:pPr>
            <a:endParaRPr lang="en-US"/>
          </a:p>
          <a:p>
            <a:pPr marL="228600" indent="-228600">
              <a:lnSpc>
                <a:spcPct val="80000"/>
              </a:lnSpc>
            </a:pPr>
            <a:r>
              <a:rPr lang="en-US"/>
              <a:t>1. Click anywhere on the black box so it is highlighted</a:t>
            </a:r>
          </a:p>
          <a:p>
            <a:pPr marL="228600" indent="-228600">
              <a:lnSpc>
                <a:spcPct val="80000"/>
              </a:lnSpc>
            </a:pPr>
            <a:r>
              <a:rPr lang="en-US"/>
              <a:t>2. Then ‘right click’ on it and choose – ‘send backward’ from the ‘order’ menu</a:t>
            </a:r>
          </a:p>
          <a:p>
            <a:pPr marL="228600" indent="-228600">
              <a:lnSpc>
                <a:spcPct val="80000"/>
              </a:lnSpc>
            </a:pPr>
            <a:r>
              <a:rPr lang="en-US"/>
              <a:t>3. Next, click on the photo of Zsolt and hit ‘delete’ on your keyboard</a:t>
            </a:r>
          </a:p>
          <a:p>
            <a:pPr marL="228600" indent="-228600">
              <a:lnSpc>
                <a:spcPct val="80000"/>
              </a:lnSpc>
            </a:pPr>
            <a:r>
              <a:rPr lang="en-US"/>
              <a:t>4. Now, using the Insert menu at the top, insert a picture onto the slide</a:t>
            </a:r>
          </a:p>
          <a:p>
            <a:pPr marL="228600" indent="-228600">
              <a:lnSpc>
                <a:spcPct val="80000"/>
              </a:lnSpc>
            </a:pPr>
            <a:r>
              <a:rPr lang="en-US"/>
              <a:t>5. Size your picture to fit approximately over the space of the white spaces in the black box – make sure your picture is not larger than the black box or you will see it.</a:t>
            </a:r>
          </a:p>
          <a:p>
            <a:pPr marL="228600" indent="-228600">
              <a:lnSpc>
                <a:spcPct val="80000"/>
              </a:lnSpc>
            </a:pPr>
            <a:r>
              <a:rPr lang="en-US"/>
              <a:t>6. When you are happy with the size of the photo, right click on your picture and choose ‘send backward’ from the ‘order’ menu.</a:t>
            </a:r>
          </a:p>
          <a:p>
            <a:pPr marL="228600" indent="-228600">
              <a:lnSpc>
                <a:spcPct val="80000"/>
              </a:lnSpc>
            </a:pPr>
            <a:r>
              <a:rPr lang="en-US"/>
              <a:t>*The picture should now be showing only in the white spaces of the black box. If this is not the case, repeat step 6</a:t>
            </a:r>
          </a:p>
          <a:p>
            <a:pPr marL="228600" indent="-228600">
              <a:lnSpc>
                <a:spcPct val="80000"/>
              </a:lnSpc>
            </a:pPr>
            <a:r>
              <a:rPr lang="en-US"/>
              <a:t>7. If it still doesn’t work – try again from the beginning</a:t>
            </a:r>
          </a:p>
          <a:p>
            <a:pPr marL="228600" indent="-228600">
              <a:lnSpc>
                <a:spcPct val="80000"/>
              </a:lnSpc>
            </a:pPr>
            <a:endParaRPr lang="en-US"/>
          </a:p>
          <a:p>
            <a:pPr marL="228600" indent="-228600">
              <a:lnSpc>
                <a:spcPct val="80000"/>
              </a:lnSpc>
            </a:pPr>
            <a:r>
              <a:rPr lang="en-US"/>
              <a:t>IMPORTANT NOTE: The slide is arranged so that the white spaces and black box are one image.  Using the transparency tool we have turned the white color transparent allowing for any image under it to show through.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pPr lvl="0"/>
            <a:endParaRPr lang="en-US" noProof="0"/>
          </a:p>
        </p:txBody>
      </p:sp>
      <p:sp>
        <p:nvSpPr>
          <p:cNvPr id="4" name="Slide Number Placeholder 3"/>
          <p:cNvSpPr>
            <a:spLocks noGrp="1"/>
          </p:cNvSpPr>
          <p:nvPr>
            <p:ph type="sldNum" sz="quarter" idx="10"/>
          </p:nvPr>
        </p:nvSpPr>
        <p:spPr>
          <a:xfrm>
            <a:off x="7772400" y="6245225"/>
            <a:ext cx="914400" cy="476250"/>
          </a:xfrm>
          <a:prstGeom prst="rect">
            <a:avLst/>
          </a:prstGeom>
        </p:spPr>
        <p:txBody>
          <a:bodyPr/>
          <a:lstStyle>
            <a:lvl1pPr>
              <a:defRPr>
                <a:latin typeface="Arial" charset="0"/>
              </a:defRPr>
            </a:lvl1pPr>
          </a:lstStyle>
          <a:p>
            <a:pPr>
              <a:defRPr/>
            </a:pPr>
            <a:fld id="{38CF22DB-9C66-4514-A46D-878F9D221DE2}" type="slidenum">
              <a:rPr lang="en-US"/>
              <a:pPr>
                <a:defRPr/>
              </a:pPr>
              <a:t>‹#›</a:t>
            </a:fld>
            <a:endParaRPr lang="en-US"/>
          </a:p>
        </p:txBody>
      </p:sp>
      <p:sp>
        <p:nvSpPr>
          <p:cNvPr id="5" name="Footer Placeholder 4"/>
          <p:cNvSpPr>
            <a:spLocks noGrp="1"/>
          </p:cNvSpPr>
          <p:nvPr>
            <p:ph type="ftr" sz="quarter" idx="11"/>
          </p:nvPr>
        </p:nvSpPr>
        <p:spPr>
          <a:xfrm>
            <a:off x="2133600" y="6245225"/>
            <a:ext cx="5334000" cy="476250"/>
          </a:xfrm>
          <a:prstGeom prst="rect">
            <a:avLst/>
          </a:prstGeom>
        </p:spPr>
        <p:txBody>
          <a:bodyPr/>
          <a:lstStyle>
            <a:lvl1pPr>
              <a:defRPr>
                <a:latin typeface="Arial" charset="0"/>
              </a:defRPr>
            </a:lvl1pPr>
          </a:lstStyle>
          <a:p>
            <a:pPr>
              <a:defRPr/>
            </a:pPr>
            <a:r>
              <a:rPr lang="en-US"/>
              <a:t>©Copyright by JCI and intended for the exclusive use of JCI affiliated organizations, members and trainers </a:t>
            </a:r>
          </a:p>
        </p:txBody>
      </p:sp>
    </p:spTree>
    <p:extLst>
      <p:ext uri="{BB962C8B-B14F-4D97-AF65-F5344CB8AC3E}">
        <p14:creationId xmlns:p14="http://schemas.microsoft.com/office/powerpoint/2010/main" val="69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98050" name="Picture 2"/>
          <p:cNvPicPr>
            <a:picLocks noChangeAspect="1" noChangeArrowheads="1"/>
          </p:cNvPicPr>
          <p:nvPr userDrawn="1"/>
        </p:nvPicPr>
        <p:blipFill>
          <a:blip r:embed="rId13" cstate="print"/>
          <a:srcRect/>
          <a:stretch>
            <a:fillRect/>
          </a:stretch>
        </p:blipFill>
        <p:spPr bwMode="auto">
          <a:xfrm>
            <a:off x="0" y="0"/>
            <a:ext cx="9142413" cy="6856413"/>
          </a:xfrm>
          <a:prstGeom prst="rect">
            <a:avLst/>
          </a:prstGeom>
          <a:noFill/>
          <a:ln w="9525">
            <a:noFill/>
            <a:miter lim="800000"/>
            <a:headEnd/>
            <a:tailEnd/>
          </a:ln>
          <a:effectLst/>
        </p:spPr>
      </p:pic>
      <p:sp>
        <p:nvSpPr>
          <p:cNvPr id="898052" name="Text Box 4"/>
          <p:cNvSpPr txBox="1">
            <a:spLocks noChangeArrowheads="1"/>
          </p:cNvSpPr>
          <p:nvPr userDrawn="1"/>
        </p:nvSpPr>
        <p:spPr bwMode="auto">
          <a:xfrm>
            <a:off x="0" y="5715000"/>
            <a:ext cx="5638800" cy="1054100"/>
          </a:xfrm>
          <a:prstGeom prst="rect">
            <a:avLst/>
          </a:prstGeom>
          <a:noFill/>
          <a:ln w="9525" algn="ctr">
            <a:noFill/>
            <a:miter lim="800000"/>
            <a:headEnd/>
            <a:tailEnd/>
          </a:ln>
          <a:effectLst/>
        </p:spPr>
        <p:txBody>
          <a:bodyPr wrap="square">
            <a:spAutoFit/>
          </a:bodyPr>
          <a:lstStyle/>
          <a:p>
            <a:pPr algn="ctr">
              <a:spcBef>
                <a:spcPct val="50000"/>
              </a:spcBef>
            </a:pPr>
            <a:r>
              <a:rPr lang="en-US" altLang="zh-CN" sz="1800" b="0" dirty="0">
                <a:solidFill>
                  <a:schemeClr val="bg1"/>
                </a:solidFill>
                <a:ea typeface="SimSun" pitchFamily="2" charset="-122"/>
              </a:rPr>
              <a:t>JCI Mission:</a:t>
            </a:r>
          </a:p>
          <a:p>
            <a:pPr algn="ctr">
              <a:spcBef>
                <a:spcPct val="50000"/>
              </a:spcBef>
            </a:pPr>
            <a:r>
              <a:rPr lang="en-US" altLang="zh-CN" sz="1800" b="0" dirty="0">
                <a:solidFill>
                  <a:schemeClr val="bg1"/>
                </a:solidFill>
                <a:ea typeface="SimSun" pitchFamily="2" charset="-122"/>
              </a:rPr>
              <a:t>“To provide development opportunities that empower young people to create positive change.” </a:t>
            </a:r>
            <a:endParaRPr lang="en-US" sz="1800" b="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99074" name="Picture 2"/>
          <p:cNvPicPr>
            <a:picLocks noChangeAspect="1" noChangeArrowheads="1"/>
          </p:cNvPicPr>
          <p:nvPr userDrawn="1"/>
        </p:nvPicPr>
        <p:blipFill>
          <a:blip r:embed="rId14" cstate="print"/>
          <a:srcRect/>
          <a:stretch>
            <a:fillRect/>
          </a:stretch>
        </p:blipFill>
        <p:spPr bwMode="auto">
          <a:xfrm>
            <a:off x="1588" y="1588"/>
            <a:ext cx="9142412" cy="6856412"/>
          </a:xfrm>
          <a:prstGeom prst="rect">
            <a:avLst/>
          </a:prstGeom>
          <a:noFill/>
          <a:ln w="9525">
            <a:noFill/>
            <a:miter lim="800000"/>
            <a:headEnd/>
            <a:tailEnd/>
          </a:ln>
          <a:effectLst/>
        </p:spPr>
      </p:pic>
      <p:sp>
        <p:nvSpPr>
          <p:cNvPr id="899075"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99076"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99077" name="Text Box 5"/>
          <p:cNvSpPr txBox="1">
            <a:spLocks noChangeArrowheads="1"/>
          </p:cNvSpPr>
          <p:nvPr userDrawn="1"/>
        </p:nvSpPr>
        <p:spPr bwMode="auto">
          <a:xfrm>
            <a:off x="1447800" y="6324600"/>
            <a:ext cx="1676400" cy="366713"/>
          </a:xfrm>
          <a:prstGeom prst="rect">
            <a:avLst/>
          </a:prstGeom>
          <a:noFill/>
          <a:ln w="9525" algn="ctr">
            <a:noFill/>
            <a:miter lim="800000"/>
            <a:headEnd/>
            <a:tailEnd/>
          </a:ln>
          <a:effectLst/>
        </p:spPr>
        <p:txBody>
          <a:bodyPr>
            <a:spAutoFit/>
          </a:bodyPr>
          <a:lstStyle/>
          <a:p>
            <a:pPr algn="ctr">
              <a:spcBef>
                <a:spcPct val="50000"/>
              </a:spcBef>
            </a:pPr>
            <a:r>
              <a:rPr lang="en-US" sz="1800" b="0">
                <a:solidFill>
                  <a:schemeClr val="bg1"/>
                </a:solidFill>
              </a:rPr>
              <a:t>www.jci.cc</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ctr" rtl="0" fontAlgn="base">
        <a:spcBef>
          <a:spcPct val="0"/>
        </a:spcBef>
        <a:spcAft>
          <a:spcPct val="0"/>
        </a:spcAft>
        <a:defRPr sz="4000" b="1">
          <a:solidFill>
            <a:schemeClr val="tx2"/>
          </a:solidFill>
          <a:latin typeface="+mj-lt"/>
          <a:ea typeface="+mj-ea"/>
          <a:cs typeface="+mj-cs"/>
        </a:defRPr>
      </a:lvl1pPr>
      <a:lvl2pPr algn="ctr" rtl="0" fontAlgn="base">
        <a:spcBef>
          <a:spcPct val="0"/>
        </a:spcBef>
        <a:spcAft>
          <a:spcPct val="0"/>
        </a:spcAft>
        <a:defRPr sz="4000" b="1">
          <a:solidFill>
            <a:schemeClr val="tx2"/>
          </a:solidFill>
          <a:latin typeface="Arial" charset="0"/>
        </a:defRPr>
      </a:lvl2pPr>
      <a:lvl3pPr algn="ctr" rtl="0" fontAlgn="base">
        <a:spcBef>
          <a:spcPct val="0"/>
        </a:spcBef>
        <a:spcAft>
          <a:spcPct val="0"/>
        </a:spcAft>
        <a:defRPr sz="4000" b="1">
          <a:solidFill>
            <a:schemeClr val="tx2"/>
          </a:solidFill>
          <a:latin typeface="Arial" charset="0"/>
        </a:defRPr>
      </a:lvl3pPr>
      <a:lvl4pPr algn="ctr" rtl="0" fontAlgn="base">
        <a:spcBef>
          <a:spcPct val="0"/>
        </a:spcBef>
        <a:spcAft>
          <a:spcPct val="0"/>
        </a:spcAft>
        <a:defRPr sz="4000" b="1">
          <a:solidFill>
            <a:schemeClr val="tx2"/>
          </a:solidFill>
          <a:latin typeface="Arial" charset="0"/>
        </a:defRPr>
      </a:lvl4pPr>
      <a:lvl5pPr algn="ctr" rtl="0" fontAlgn="base">
        <a:spcBef>
          <a:spcPct val="0"/>
        </a:spcBef>
        <a:spcAft>
          <a:spcPct val="0"/>
        </a:spcAft>
        <a:defRPr sz="4000" b="1">
          <a:solidFill>
            <a:schemeClr val="tx2"/>
          </a:solidFill>
          <a:latin typeface="Arial" charset="0"/>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video" Target="file:///\\localhost\Users\Lourdesvillanueva\Desktop\untitled%2520folder\Where%2520are%2520YOU%2520from.mp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video" Target="file:///\\localhost\Users\Lourdesvillanueva\Desktop\untitled%2520folder\Impress-%2520fail%2520lol.mp4"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video" Target="file:///\\localhost\Users\Lourdesvillanueva\Desktop\untitled%2520folder\Girls%2520At%2520a%2520Bar.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1"/>
          </p:nvPr>
        </p:nvSpPr>
        <p:spPr bwMode="auto">
          <a:xfrm>
            <a:off x="150870" y="4536632"/>
            <a:ext cx="6096000" cy="1371600"/>
          </a:xfrm>
          <a:noFill/>
          <a:ln>
            <a:miter lim="800000"/>
            <a:headEnd/>
            <a:tailEnd/>
          </a:ln>
        </p:spPr>
        <p:txBody>
          <a:bodyPr vert="horz" wrap="square" lIns="91440" tIns="45720" rIns="91440" bIns="45720" numCol="1" anchor="t" anchorCtr="0" compatLnSpc="1">
            <a:prstTxWarp prst="textNoShape">
              <a:avLst/>
            </a:prstTxWarp>
          </a:bodyPr>
          <a:lstStyle/>
          <a:p>
            <a:pPr algn="l"/>
            <a:r>
              <a:rPr lang="en-US" sz="2000" dirty="0" smtClean="0"/>
              <a:t>JCI </a:t>
            </a:r>
            <a:r>
              <a:rPr lang="en-US" sz="2000" dirty="0" err="1" smtClean="0"/>
              <a:t>Mem</a:t>
            </a:r>
            <a:r>
              <a:rPr lang="en-US" sz="2000" dirty="0" smtClean="0"/>
              <a:t>. </a:t>
            </a:r>
            <a:r>
              <a:rPr lang="en-US" sz="2000" dirty="0" err="1" smtClean="0"/>
              <a:t>Gian</a:t>
            </a:r>
            <a:r>
              <a:rPr lang="en-US" sz="2000" dirty="0" smtClean="0"/>
              <a:t> Paolo </a:t>
            </a:r>
            <a:r>
              <a:rPr lang="en-US" sz="2000" dirty="0" err="1" smtClean="0"/>
              <a:t>Cheang</a:t>
            </a:r>
            <a:endParaRPr lang="en-US" sz="2000" dirty="0" smtClean="0"/>
          </a:p>
          <a:p>
            <a:pPr algn="l"/>
            <a:r>
              <a:rPr lang="en-US" sz="2000" dirty="0" smtClean="0"/>
              <a:t>2014 Regional Training Director</a:t>
            </a:r>
          </a:p>
          <a:p>
            <a:pPr algn="l"/>
            <a:r>
              <a:rPr lang="en-US" sz="2000" dirty="0" smtClean="0"/>
              <a:t>2013  LO President – JCI </a:t>
            </a:r>
            <a:r>
              <a:rPr lang="en-US" sz="2000" dirty="0" err="1" smtClean="0"/>
              <a:t>Daraga</a:t>
            </a:r>
            <a:endParaRPr lang="en-US" sz="2000" dirty="0" smtClean="0"/>
          </a:p>
        </p:txBody>
      </p:sp>
      <p:sp>
        <p:nvSpPr>
          <p:cNvPr id="13314" name="Rectangle 2"/>
          <p:cNvSpPr>
            <a:spLocks noGrp="1" noChangeArrowheads="1"/>
          </p:cNvSpPr>
          <p:nvPr>
            <p:ph type="ctrTitle"/>
          </p:nvPr>
        </p:nvSpPr>
        <p:spPr bwMode="auto">
          <a:xfrm>
            <a:off x="-76200" y="1905000"/>
            <a:ext cx="6324600" cy="1470025"/>
          </a:xfrm>
          <a:noFill/>
          <a:ln>
            <a:miter lim="800000"/>
            <a:headEnd/>
            <a:tailEnd/>
          </a:ln>
        </p:spPr>
        <p:txBody>
          <a:bodyPr vert="horz" wrap="square" lIns="91440" tIns="45720" rIns="91440" bIns="45720" numCol="1" anchor="t" anchorCtr="0" compatLnSpc="1">
            <a:prstTxWarp prst="textNoShape">
              <a:avLst/>
            </a:prstTxWarp>
          </a:bodyPr>
          <a:lstStyle/>
          <a:p>
            <a:pPr algn="l"/>
            <a:r>
              <a:rPr lang="en-US" sz="5000" b="1" i="1" dirty="0">
                <a:solidFill>
                  <a:srgbClr val="FF0000"/>
                </a:solidFill>
                <a:effectLst>
                  <a:outerShdw blurRad="38100" dist="38100" dir="2700000" algn="tl">
                    <a:srgbClr val="000000">
                      <a:alpha val="43137"/>
                    </a:srgbClr>
                  </a:outerShdw>
                </a:effectLst>
              </a:rPr>
              <a:t/>
            </a:r>
            <a:br>
              <a:rPr lang="en-US" sz="5000" b="1" i="1" dirty="0">
                <a:solidFill>
                  <a:srgbClr val="FF0000"/>
                </a:solidFill>
                <a:effectLst>
                  <a:outerShdw blurRad="38100" dist="38100" dir="2700000" algn="tl">
                    <a:srgbClr val="000000">
                      <a:alpha val="43137"/>
                    </a:srgbClr>
                  </a:outerShdw>
                </a:effectLst>
              </a:rPr>
            </a:br>
            <a:r>
              <a:rPr lang="en-US" sz="5000" b="1" i="1" dirty="0" smtClean="0">
                <a:solidFill>
                  <a:srgbClr val="FF0000"/>
                </a:solidFill>
                <a:effectLst>
                  <a:outerShdw blurRad="38100" dist="38100" dir="2700000" algn="tl">
                    <a:srgbClr val="000000">
                      <a:alpha val="43137"/>
                    </a:srgbClr>
                  </a:outerShdw>
                </a:effectLst>
              </a:rPr>
              <a:t> </a:t>
            </a:r>
            <a:r>
              <a:rPr lang="en-US" sz="5000" b="1" i="1" dirty="0" smtClean="0">
                <a:solidFill>
                  <a:srgbClr val="FF0000"/>
                </a:solidFill>
                <a:effectLst>
                  <a:outerShdw blurRad="38100" dist="38100" dir="2700000" algn="tl">
                    <a:srgbClr val="000000">
                      <a:alpha val="43137"/>
                    </a:srgbClr>
                  </a:outerShdw>
                </a:effectLst>
              </a:rPr>
              <a:t>Recruitment </a:t>
            </a:r>
            <a:br>
              <a:rPr lang="en-US" sz="5000" b="1" i="1" dirty="0" smtClean="0">
                <a:solidFill>
                  <a:srgbClr val="FF0000"/>
                </a:solidFill>
                <a:effectLst>
                  <a:outerShdw blurRad="38100" dist="38100" dir="2700000" algn="tl">
                    <a:srgbClr val="000000">
                      <a:alpha val="43137"/>
                    </a:srgbClr>
                  </a:outerShdw>
                </a:effectLst>
              </a:rPr>
            </a:br>
            <a:endParaRPr lang="en-US" sz="5000" b="1" i="1" dirty="0">
              <a:solidFill>
                <a:srgbClr val="FF000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Where are YOU from.mp4">
            <a:hlinkClick r:id="" action="ppaction://media"/>
          </p:cNvPr>
          <p:cNvPicPr>
            <a:picLocks noChangeAspect="1"/>
          </p:cNvPicPr>
          <p:nvPr>
            <a:videoFile r:link="rId1"/>
            <p:extLst/>
          </p:nvPr>
        </p:nvPicPr>
        <p:blipFill>
          <a:blip r:embed="rId3"/>
          <a:stretch>
            <a:fillRect/>
          </a:stretch>
        </p:blipFill>
        <p:spPr>
          <a:xfrm>
            <a:off x="0" y="857250"/>
            <a:ext cx="9144000" cy="5143500"/>
          </a:xfrm>
          <a:prstGeom prst="rect">
            <a:avLst/>
          </a:prstGeom>
        </p:spPr>
      </p:pic>
    </p:spTree>
    <p:extLst>
      <p:ext uri="{BB962C8B-B14F-4D97-AF65-F5344CB8AC3E}">
        <p14:creationId xmlns:p14="http://schemas.microsoft.com/office/powerpoint/2010/main" val="2904585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your prospects</a:t>
            </a:r>
            <a:endParaRPr lang="en-US" dirty="0"/>
          </a:p>
        </p:txBody>
      </p:sp>
      <p:sp>
        <p:nvSpPr>
          <p:cNvPr id="3" name="Content Placeholder 2"/>
          <p:cNvSpPr>
            <a:spLocks noGrp="1"/>
          </p:cNvSpPr>
          <p:nvPr>
            <p:ph idx="1"/>
          </p:nvPr>
        </p:nvSpPr>
        <p:spPr/>
        <p:txBody>
          <a:bodyPr/>
          <a:lstStyle/>
          <a:p>
            <a:r>
              <a:rPr lang="en-US" dirty="0" smtClean="0"/>
              <a:t>Heat chart</a:t>
            </a:r>
          </a:p>
          <a:p>
            <a:r>
              <a:rPr lang="en-US" dirty="0" smtClean="0"/>
              <a:t>Blonde or brunette?</a:t>
            </a:r>
          </a:p>
          <a:p>
            <a:r>
              <a:rPr lang="en-US" dirty="0" smtClean="0"/>
              <a:t>First base</a:t>
            </a:r>
          </a:p>
          <a:p>
            <a:pPr lvl="1"/>
            <a:r>
              <a:rPr lang="en-US" dirty="0" smtClean="0"/>
              <a:t>Initial contact</a:t>
            </a:r>
          </a:p>
          <a:p>
            <a:pPr lvl="1"/>
            <a:r>
              <a:rPr lang="en-US" dirty="0" smtClean="0"/>
              <a:t>Listen</a:t>
            </a:r>
          </a:p>
          <a:p>
            <a:pPr lvl="1"/>
            <a:endParaRPr lang="en-US" dirty="0"/>
          </a:p>
          <a:p>
            <a:pPr lvl="1"/>
            <a:endParaRPr lang="en-US" dirty="0" smtClean="0"/>
          </a:p>
        </p:txBody>
      </p:sp>
    </p:spTree>
    <p:extLst>
      <p:ext uri="{BB962C8B-B14F-4D97-AF65-F5344CB8AC3E}">
        <p14:creationId xmlns:p14="http://schemas.microsoft.com/office/powerpoint/2010/main" val="1528247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Assure you’re a good match</a:t>
            </a:r>
            <a:endParaRPr lang="en-US" dirty="0"/>
          </a:p>
        </p:txBody>
      </p:sp>
      <p:sp>
        <p:nvSpPr>
          <p:cNvPr id="3" name="Content Placeholder 2"/>
          <p:cNvSpPr>
            <a:spLocks noGrp="1"/>
          </p:cNvSpPr>
          <p:nvPr>
            <p:ph idx="1"/>
          </p:nvPr>
        </p:nvSpPr>
        <p:spPr/>
        <p:txBody>
          <a:bodyPr/>
          <a:lstStyle/>
          <a:p>
            <a:r>
              <a:rPr lang="en-US" dirty="0" smtClean="0"/>
              <a:t>Actions speak louder than words </a:t>
            </a:r>
          </a:p>
          <a:p>
            <a:pPr lvl="1"/>
            <a:r>
              <a:rPr lang="en-US" dirty="0" smtClean="0"/>
              <a:t>assurance</a:t>
            </a:r>
          </a:p>
          <a:p>
            <a:endParaRPr lang="en-US" dirty="0" smtClean="0"/>
          </a:p>
          <a:p>
            <a:r>
              <a:rPr lang="en-US" dirty="0" smtClean="0"/>
              <a:t>The perks</a:t>
            </a:r>
          </a:p>
          <a:p>
            <a:pPr lvl="1"/>
            <a:r>
              <a:rPr lang="en-US" dirty="0" smtClean="0"/>
              <a:t>We have everything</a:t>
            </a:r>
          </a:p>
        </p:txBody>
      </p:sp>
    </p:spTree>
    <p:extLst>
      <p:ext uri="{BB962C8B-B14F-4D97-AF65-F5344CB8AC3E}">
        <p14:creationId xmlns:p14="http://schemas.microsoft.com/office/powerpoint/2010/main" val="703919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Nurture the connection</a:t>
            </a:r>
            <a:endParaRPr lang="en-US" dirty="0"/>
          </a:p>
        </p:txBody>
      </p:sp>
      <p:sp>
        <p:nvSpPr>
          <p:cNvPr id="3" name="Content Placeholder 2"/>
          <p:cNvSpPr>
            <a:spLocks noGrp="1"/>
          </p:cNvSpPr>
          <p:nvPr>
            <p:ph idx="1"/>
          </p:nvPr>
        </p:nvSpPr>
        <p:spPr/>
        <p:txBody>
          <a:bodyPr/>
          <a:lstStyle/>
          <a:p>
            <a:r>
              <a:rPr lang="en-US" dirty="0" smtClean="0"/>
              <a:t>Building a relationship</a:t>
            </a:r>
          </a:p>
          <a:p>
            <a:pPr lvl="1"/>
            <a:r>
              <a:rPr lang="en-US" dirty="0" smtClean="0"/>
              <a:t>Organization</a:t>
            </a:r>
          </a:p>
          <a:p>
            <a:pPr lvl="1"/>
            <a:r>
              <a:rPr lang="en-US" dirty="0" smtClean="0"/>
              <a:t>Chapter</a:t>
            </a:r>
          </a:p>
          <a:p>
            <a:pPr lvl="1"/>
            <a:r>
              <a:rPr lang="en-US" dirty="0" smtClean="0"/>
              <a:t>Members</a:t>
            </a:r>
          </a:p>
          <a:p>
            <a:endParaRPr lang="en-US" dirty="0" smtClean="0"/>
          </a:p>
          <a:p>
            <a:r>
              <a:rPr lang="en-US" dirty="0" smtClean="0"/>
              <a:t>The bridge </a:t>
            </a:r>
            <a:endParaRPr lang="en-US" dirty="0"/>
          </a:p>
        </p:txBody>
      </p:sp>
    </p:spTree>
    <p:extLst>
      <p:ext uri="{BB962C8B-B14F-4D97-AF65-F5344CB8AC3E}">
        <p14:creationId xmlns:p14="http://schemas.microsoft.com/office/powerpoint/2010/main" val="1883179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Arouse the passion</a:t>
            </a:r>
            <a:endParaRPr lang="en-US" dirty="0"/>
          </a:p>
        </p:txBody>
      </p:sp>
      <p:sp>
        <p:nvSpPr>
          <p:cNvPr id="3" name="Content Placeholder 2"/>
          <p:cNvSpPr>
            <a:spLocks noGrp="1"/>
          </p:cNvSpPr>
          <p:nvPr>
            <p:ph idx="1"/>
          </p:nvPr>
        </p:nvSpPr>
        <p:spPr/>
        <p:txBody>
          <a:bodyPr/>
          <a:lstStyle/>
          <a:p>
            <a:r>
              <a:rPr lang="en-US" dirty="0" smtClean="0"/>
              <a:t>Involvement</a:t>
            </a:r>
          </a:p>
          <a:p>
            <a:r>
              <a:rPr lang="en-US" dirty="0" smtClean="0"/>
              <a:t>Leadership ladder</a:t>
            </a:r>
          </a:p>
          <a:p>
            <a:r>
              <a:rPr lang="en-US" dirty="0" smtClean="0"/>
              <a:t>Deliver what you promise</a:t>
            </a:r>
          </a:p>
        </p:txBody>
      </p:sp>
    </p:spTree>
    <p:extLst>
      <p:ext uri="{BB962C8B-B14F-4D97-AF65-F5344CB8AC3E}">
        <p14:creationId xmlns:p14="http://schemas.microsoft.com/office/powerpoint/2010/main" val="826833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press- fail lol.mp4">
            <a:hlinkClick r:id="" action="ppaction://media"/>
          </p:cNvPr>
          <p:cNvPicPr>
            <a:picLocks noChangeAspect="1"/>
          </p:cNvPicPr>
          <p:nvPr>
            <a:videoFile r:link="rId1"/>
            <p:extLst/>
          </p:nvPr>
        </p:nvPicPr>
        <p:blipFill>
          <a:blip r:embed="rId3"/>
          <a:stretch>
            <a:fillRect/>
          </a:stretch>
        </p:blipFill>
        <p:spPr>
          <a:xfrm>
            <a:off x="-89941" y="500302"/>
            <a:ext cx="9203149" cy="4147898"/>
          </a:xfrm>
          <a:prstGeom prst="rect">
            <a:avLst/>
          </a:prstGeom>
        </p:spPr>
      </p:pic>
    </p:spTree>
    <p:extLst>
      <p:ext uri="{BB962C8B-B14F-4D97-AF65-F5344CB8AC3E}">
        <p14:creationId xmlns:p14="http://schemas.microsoft.com/office/powerpoint/2010/main" val="10779817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4" name="Rectangle 4"/>
          <p:cNvSpPr>
            <a:spLocks noGrp="1" noChangeArrowheads="1"/>
          </p:cNvSpPr>
          <p:nvPr>
            <p:ph type="body" idx="1"/>
          </p:nvPr>
        </p:nvSpPr>
        <p:spPr bwMode="auto">
          <a:xfrm>
            <a:off x="0" y="2920250"/>
            <a:ext cx="5257800" cy="3276600"/>
          </a:xfrm>
          <a:noFill/>
          <a:ln>
            <a:miter lim="800000"/>
            <a:headEnd/>
            <a:tailEnd/>
          </a:ln>
        </p:spPr>
        <p:txBody>
          <a:bodyPr vert="horz" wrap="square" lIns="91440" tIns="45720" rIns="91440" bIns="45720" numCol="1" anchor="t" anchorCtr="0" compatLnSpc="1">
            <a:prstTxWarp prst="textNoShape">
              <a:avLst/>
            </a:prstTxWarp>
          </a:bodyPr>
          <a:lstStyle/>
          <a:p>
            <a:pPr marL="0" indent="0">
              <a:buFontTx/>
              <a:buNone/>
            </a:pPr>
            <a:r>
              <a:rPr lang="en-US" sz="7400" b="1" i="1" dirty="0" smtClean="0">
                <a:solidFill>
                  <a:srgbClr val="FF0000"/>
                </a:solidFill>
                <a:effectLst>
                  <a:outerShdw blurRad="38100" dist="38100" dir="2700000" algn="tl">
                    <a:srgbClr val="000000">
                      <a:alpha val="43137"/>
                    </a:srgbClr>
                  </a:outerShdw>
                </a:effectLst>
              </a:rPr>
              <a:t>Thank You</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effectLst>
                  <a:outerShdw blurRad="38100" dist="38100" dir="2700000" algn="tl">
                    <a:srgbClr val="000000">
                      <a:alpha val="43137"/>
                    </a:srgbClr>
                  </a:outerShdw>
                </a:effectLst>
              </a:rPr>
              <a:t>Strengthening Your Local Organization</a:t>
            </a:r>
            <a:endParaRPr lang="en-US" dirty="0">
              <a:solidFill>
                <a:srgbClr val="FF0000"/>
              </a:solidFill>
            </a:endParaRPr>
          </a:p>
        </p:txBody>
      </p:sp>
      <p:sp>
        <p:nvSpPr>
          <p:cNvPr id="3" name="Content Placeholder 2"/>
          <p:cNvSpPr>
            <a:spLocks noGrp="1"/>
          </p:cNvSpPr>
          <p:nvPr>
            <p:ph idx="1"/>
          </p:nvPr>
        </p:nvSpPr>
        <p:spPr>
          <a:xfrm>
            <a:off x="609600" y="1874837"/>
            <a:ext cx="8229600" cy="4525963"/>
          </a:xfrm>
        </p:spPr>
        <p:txBody>
          <a:bodyPr/>
          <a:lstStyle/>
          <a:p>
            <a:r>
              <a:rPr lang="en-US" sz="4400" b="1" dirty="0" smtClean="0"/>
              <a:t>Chapter Management and Administration</a:t>
            </a:r>
          </a:p>
          <a:p>
            <a:r>
              <a:rPr lang="en-US" sz="4400" b="1" dirty="0" smtClean="0"/>
              <a:t>Recruitment and Retention</a:t>
            </a:r>
          </a:p>
          <a:p>
            <a:r>
              <a:rPr lang="en-US" sz="4400" b="1" dirty="0" smtClean="0"/>
              <a:t>Chapter Meetings</a:t>
            </a:r>
          </a:p>
        </p:txBody>
      </p:sp>
    </p:spTree>
    <p:extLst>
      <p:ext uri="{BB962C8B-B14F-4D97-AF65-F5344CB8AC3E}">
        <p14:creationId xmlns:p14="http://schemas.microsoft.com/office/powerpoint/2010/main" val="410880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Recruitment</a:t>
            </a:r>
            <a:endParaRPr lang="en-US" dirty="0"/>
          </a:p>
        </p:txBody>
      </p:sp>
      <p:sp>
        <p:nvSpPr>
          <p:cNvPr id="3" name="Content Placeholder 2"/>
          <p:cNvSpPr>
            <a:spLocks noGrp="1"/>
          </p:cNvSpPr>
          <p:nvPr>
            <p:ph idx="1"/>
          </p:nvPr>
        </p:nvSpPr>
        <p:spPr>
          <a:xfrm>
            <a:off x="381000" y="1295400"/>
            <a:ext cx="8382000" cy="4525963"/>
          </a:xfrm>
        </p:spPr>
        <p:txBody>
          <a:bodyPr/>
          <a:lstStyle/>
          <a:p>
            <a:endParaRPr lang="en-US" b="1" dirty="0" smtClean="0"/>
          </a:p>
          <a:p>
            <a:r>
              <a:rPr lang="en-US" b="1" dirty="0" smtClean="0"/>
              <a:t>Do we NEED to recruit? </a:t>
            </a:r>
          </a:p>
          <a:p>
            <a:r>
              <a:rPr lang="en-US" b="1" dirty="0" smtClean="0"/>
              <a:t>Is there VALUE in recruiting new members? </a:t>
            </a:r>
          </a:p>
          <a:p>
            <a:r>
              <a:rPr lang="en-US" b="1" dirty="0" smtClean="0"/>
              <a:t>How does one go about recruiting others to his cause? </a:t>
            </a:r>
          </a:p>
        </p:txBody>
      </p:sp>
    </p:spTree>
    <p:extLst>
      <p:ext uri="{BB962C8B-B14F-4D97-AF65-F5344CB8AC3E}">
        <p14:creationId xmlns:p14="http://schemas.microsoft.com/office/powerpoint/2010/main" val="178539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rPr>
              <a:t>WHO AM I?</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81450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5400" dirty="0" smtClean="0"/>
              <a:t>Recruitment = Courting</a:t>
            </a:r>
            <a:endParaRPr lang="en-US" sz="5400" dirty="0"/>
          </a:p>
        </p:txBody>
      </p:sp>
      <p:sp>
        <p:nvSpPr>
          <p:cNvPr id="5" name="Rectangle 4"/>
          <p:cNvSpPr/>
          <p:nvPr/>
        </p:nvSpPr>
        <p:spPr>
          <a:xfrm>
            <a:off x="2271192" y="2115796"/>
            <a:ext cx="4596130" cy="1323439"/>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80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HARANA</a:t>
            </a:r>
            <a:endParaRPr lang="en-US" sz="8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53366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33400" y="1764888"/>
            <a:ext cx="8610600" cy="3044423"/>
          </a:xfrm>
          <a:prstGeom prst="rect">
            <a:avLst/>
          </a:prstGeom>
          <a:noFill/>
          <a:ln w="9525">
            <a:noFill/>
            <a:miter lim="800000"/>
            <a:headEnd/>
            <a:tailEnd/>
          </a:ln>
          <a:effectLst/>
        </p:spPr>
        <p:txBody>
          <a:bodyPr lIns="90488" tIns="44450" rIns="90488" bIns="44450">
            <a:spAutoFit/>
          </a:bodyPr>
          <a:lstStyle/>
          <a:p>
            <a:pPr algn="l">
              <a:defRPr/>
            </a:pPr>
            <a:r>
              <a:rPr lang="en-US" sz="3200" b="1" i="1" dirty="0" smtClean="0">
                <a:solidFill>
                  <a:srgbClr val="FF0000"/>
                </a:solidFill>
                <a:effectLst>
                  <a:outerShdw blurRad="38100" dist="38100" dir="2700000" algn="tl">
                    <a:srgbClr val="000000"/>
                  </a:outerShdw>
                </a:effectLst>
                <a:latin typeface="Arial" pitchFamily="34" charset="0"/>
              </a:rPr>
              <a:t>H </a:t>
            </a:r>
            <a:r>
              <a:rPr lang="en-US" sz="3200" b="1" i="1" dirty="0" err="1" smtClean="0">
                <a:solidFill>
                  <a:srgbClr val="000099"/>
                </a:solidFill>
                <a:effectLst>
                  <a:outerShdw blurRad="38100" dist="38100" dir="2700000" algn="tl">
                    <a:srgbClr val="000000"/>
                  </a:outerShdw>
                </a:effectLst>
                <a:latin typeface="Arial" pitchFamily="34" charset="0"/>
              </a:rPr>
              <a:t>ighlight</a:t>
            </a:r>
            <a:r>
              <a:rPr lang="en-US" sz="3200" b="1" i="1" dirty="0" smtClean="0">
                <a:solidFill>
                  <a:srgbClr val="000099"/>
                </a:solidFill>
                <a:effectLst>
                  <a:outerShdw blurRad="38100" dist="38100" dir="2700000" algn="tl">
                    <a:srgbClr val="000000"/>
                  </a:outerShdw>
                </a:effectLst>
                <a:latin typeface="Arial" pitchFamily="34" charset="0"/>
              </a:rPr>
              <a:t> the Good</a:t>
            </a:r>
          </a:p>
          <a:p>
            <a:pPr algn="l">
              <a:defRPr/>
            </a:pPr>
            <a:r>
              <a:rPr lang="en-US" sz="3200" i="1" dirty="0" smtClean="0">
                <a:solidFill>
                  <a:srgbClr val="FF0000"/>
                </a:solidFill>
                <a:effectLst>
                  <a:outerShdw blurRad="38100" dist="38100" dir="2700000" algn="tl">
                    <a:srgbClr val="000000"/>
                  </a:outerShdw>
                </a:effectLst>
                <a:latin typeface="Arial" pitchFamily="34" charset="0"/>
              </a:rPr>
              <a:t>A</a:t>
            </a:r>
            <a:r>
              <a:rPr lang="en-US" sz="3200" i="1" dirty="0" smtClean="0">
                <a:solidFill>
                  <a:srgbClr val="000099"/>
                </a:solidFill>
                <a:effectLst>
                  <a:outerShdw blurRad="38100" dist="38100" dir="2700000" algn="tl">
                    <a:srgbClr val="000000"/>
                  </a:outerShdw>
                </a:effectLst>
                <a:latin typeface="Arial" pitchFamily="34" charset="0"/>
              </a:rPr>
              <a:t> </a:t>
            </a:r>
            <a:r>
              <a:rPr lang="en-US" sz="3200" i="1" dirty="0" err="1" smtClean="0">
                <a:solidFill>
                  <a:srgbClr val="000099"/>
                </a:solidFill>
                <a:effectLst>
                  <a:outerShdw blurRad="38100" dist="38100" dir="2700000" algn="tl">
                    <a:srgbClr val="000000"/>
                  </a:outerShdw>
                </a:effectLst>
                <a:latin typeface="Arial" pitchFamily="34" charset="0"/>
              </a:rPr>
              <a:t>nchor</a:t>
            </a:r>
            <a:r>
              <a:rPr lang="en-US" sz="3200" i="1" dirty="0" smtClean="0">
                <a:solidFill>
                  <a:srgbClr val="000099"/>
                </a:solidFill>
                <a:effectLst>
                  <a:outerShdw blurRad="38100" dist="38100" dir="2700000" algn="tl">
                    <a:srgbClr val="000000"/>
                  </a:outerShdw>
                </a:effectLst>
                <a:latin typeface="Arial" pitchFamily="34" charset="0"/>
              </a:rPr>
              <a:t> your strategy to your identity</a:t>
            </a:r>
          </a:p>
          <a:p>
            <a:pPr algn="l">
              <a:defRPr/>
            </a:pPr>
            <a:r>
              <a:rPr lang="en-US" sz="3200" b="1" i="1" dirty="0" smtClean="0">
                <a:solidFill>
                  <a:srgbClr val="FF0000"/>
                </a:solidFill>
                <a:effectLst>
                  <a:outerShdw blurRad="38100" dist="38100" dir="2700000" algn="tl">
                    <a:srgbClr val="000000"/>
                  </a:outerShdw>
                </a:effectLst>
                <a:latin typeface="Arial" pitchFamily="34" charset="0"/>
              </a:rPr>
              <a:t>R</a:t>
            </a:r>
            <a:r>
              <a:rPr lang="en-US" sz="3200" b="1" i="1" dirty="0" smtClean="0">
                <a:solidFill>
                  <a:srgbClr val="000099"/>
                </a:solidFill>
                <a:effectLst>
                  <a:outerShdw blurRad="38100" dist="38100" dir="2700000" algn="tl">
                    <a:srgbClr val="000000"/>
                  </a:outerShdw>
                </a:effectLst>
                <a:latin typeface="Arial" pitchFamily="34" charset="0"/>
              </a:rPr>
              <a:t> </a:t>
            </a:r>
            <a:r>
              <a:rPr lang="en-US" sz="3200" b="1" i="1" dirty="0" err="1" smtClean="0">
                <a:solidFill>
                  <a:srgbClr val="000099"/>
                </a:solidFill>
                <a:effectLst>
                  <a:outerShdw blurRad="38100" dist="38100" dir="2700000" algn="tl">
                    <a:srgbClr val="000000"/>
                  </a:outerShdw>
                </a:effectLst>
                <a:latin typeface="Arial" pitchFamily="34" charset="0"/>
              </a:rPr>
              <a:t>esearch</a:t>
            </a:r>
            <a:r>
              <a:rPr lang="en-US" sz="3200" b="1" i="1" dirty="0" smtClean="0">
                <a:solidFill>
                  <a:srgbClr val="000099"/>
                </a:solidFill>
                <a:effectLst>
                  <a:outerShdw blurRad="38100" dist="38100" dir="2700000" algn="tl">
                    <a:srgbClr val="000000"/>
                  </a:outerShdw>
                </a:effectLst>
                <a:latin typeface="Arial" pitchFamily="34" charset="0"/>
              </a:rPr>
              <a:t> your prospects</a:t>
            </a:r>
          </a:p>
          <a:p>
            <a:pPr algn="l">
              <a:defRPr/>
            </a:pPr>
            <a:r>
              <a:rPr lang="en-US" sz="3200" i="1" dirty="0" smtClean="0">
                <a:solidFill>
                  <a:srgbClr val="FF0000"/>
                </a:solidFill>
                <a:effectLst>
                  <a:outerShdw blurRad="38100" dist="38100" dir="2700000" algn="tl">
                    <a:srgbClr val="000000"/>
                  </a:outerShdw>
                </a:effectLst>
                <a:latin typeface="Arial" pitchFamily="34" charset="0"/>
              </a:rPr>
              <a:t>A</a:t>
            </a:r>
            <a:r>
              <a:rPr lang="en-US" sz="3200" i="1" dirty="0" smtClean="0">
                <a:solidFill>
                  <a:srgbClr val="000099"/>
                </a:solidFill>
                <a:effectLst>
                  <a:outerShdw blurRad="38100" dist="38100" dir="2700000" algn="tl">
                    <a:srgbClr val="000000"/>
                  </a:outerShdw>
                </a:effectLst>
                <a:latin typeface="Arial" pitchFamily="34" charset="0"/>
              </a:rPr>
              <a:t> </a:t>
            </a:r>
            <a:r>
              <a:rPr lang="en-US" sz="3200" i="1" dirty="0" err="1" smtClean="0">
                <a:solidFill>
                  <a:srgbClr val="000099"/>
                </a:solidFill>
                <a:effectLst>
                  <a:outerShdw blurRad="38100" dist="38100" dir="2700000" algn="tl">
                    <a:srgbClr val="000000"/>
                  </a:outerShdw>
                </a:effectLst>
                <a:latin typeface="Arial" pitchFamily="34" charset="0"/>
              </a:rPr>
              <a:t>ssure</a:t>
            </a:r>
            <a:r>
              <a:rPr lang="en-US" sz="3200" i="1" dirty="0" smtClean="0">
                <a:solidFill>
                  <a:srgbClr val="000099"/>
                </a:solidFill>
                <a:effectLst>
                  <a:outerShdw blurRad="38100" dist="38100" dir="2700000" algn="tl">
                    <a:srgbClr val="000000"/>
                  </a:outerShdw>
                </a:effectLst>
                <a:latin typeface="Arial" pitchFamily="34" charset="0"/>
              </a:rPr>
              <a:t> that you’re a good match</a:t>
            </a:r>
          </a:p>
          <a:p>
            <a:pPr algn="l">
              <a:defRPr/>
            </a:pPr>
            <a:r>
              <a:rPr lang="en-US" sz="3200" b="1" i="1" dirty="0" smtClean="0">
                <a:solidFill>
                  <a:srgbClr val="FF0000"/>
                </a:solidFill>
                <a:effectLst>
                  <a:outerShdw blurRad="38100" dist="38100" dir="2700000" algn="tl">
                    <a:srgbClr val="000000"/>
                  </a:outerShdw>
                </a:effectLst>
                <a:latin typeface="Arial" pitchFamily="34" charset="0"/>
              </a:rPr>
              <a:t>N</a:t>
            </a:r>
            <a:r>
              <a:rPr lang="en-US" sz="3200" b="1" i="1" dirty="0" smtClean="0">
                <a:solidFill>
                  <a:srgbClr val="000099"/>
                </a:solidFill>
                <a:effectLst>
                  <a:outerShdw blurRad="38100" dist="38100" dir="2700000" algn="tl">
                    <a:srgbClr val="000000"/>
                  </a:outerShdw>
                </a:effectLst>
                <a:latin typeface="Arial" pitchFamily="34" charset="0"/>
              </a:rPr>
              <a:t> </a:t>
            </a:r>
            <a:r>
              <a:rPr lang="en-US" sz="3200" b="1" i="1" dirty="0" err="1" smtClean="0">
                <a:solidFill>
                  <a:srgbClr val="000099"/>
                </a:solidFill>
                <a:effectLst>
                  <a:outerShdw blurRad="38100" dist="38100" dir="2700000" algn="tl">
                    <a:srgbClr val="000000"/>
                  </a:outerShdw>
                </a:effectLst>
                <a:latin typeface="Arial" pitchFamily="34" charset="0"/>
              </a:rPr>
              <a:t>urture</a:t>
            </a:r>
            <a:r>
              <a:rPr lang="en-US" sz="3200" b="1" i="1" dirty="0" smtClean="0">
                <a:solidFill>
                  <a:srgbClr val="000099"/>
                </a:solidFill>
                <a:effectLst>
                  <a:outerShdw blurRad="38100" dist="38100" dir="2700000" algn="tl">
                    <a:srgbClr val="000000"/>
                  </a:outerShdw>
                </a:effectLst>
                <a:latin typeface="Arial" pitchFamily="34" charset="0"/>
              </a:rPr>
              <a:t> the connection</a:t>
            </a:r>
          </a:p>
          <a:p>
            <a:pPr algn="l">
              <a:defRPr/>
            </a:pPr>
            <a:r>
              <a:rPr lang="en-US" sz="3200" i="1" dirty="0" smtClean="0">
                <a:solidFill>
                  <a:srgbClr val="FF0000"/>
                </a:solidFill>
                <a:effectLst>
                  <a:outerShdw blurRad="38100" dist="38100" dir="2700000" algn="tl">
                    <a:srgbClr val="000000"/>
                  </a:outerShdw>
                </a:effectLst>
                <a:latin typeface="Arial" pitchFamily="34" charset="0"/>
              </a:rPr>
              <a:t>A</a:t>
            </a:r>
            <a:r>
              <a:rPr lang="en-US" sz="3200" i="1" dirty="0" smtClean="0">
                <a:solidFill>
                  <a:srgbClr val="000099"/>
                </a:solidFill>
                <a:effectLst>
                  <a:outerShdw blurRad="38100" dist="38100" dir="2700000" algn="tl">
                    <a:srgbClr val="000000"/>
                  </a:outerShdw>
                </a:effectLst>
                <a:latin typeface="Arial" pitchFamily="34" charset="0"/>
              </a:rPr>
              <a:t> rouse their passion</a:t>
            </a:r>
            <a:endParaRPr lang="en-US" sz="3200" b="1" i="1" dirty="0" smtClean="0">
              <a:solidFill>
                <a:srgbClr val="000099"/>
              </a:solidFill>
              <a:effectLst>
                <a:outerShdw blurRad="38100" dist="38100" dir="2700000" algn="tl">
                  <a:srgbClr val="000000"/>
                </a:outerShdw>
              </a:effectLst>
              <a:latin typeface="Arial" pitchFamily="34" charset="0"/>
            </a:endParaRPr>
          </a:p>
        </p:txBody>
      </p:sp>
      <p:sp>
        <p:nvSpPr>
          <p:cNvPr id="15363" name="Rectangle 3"/>
          <p:cNvSpPr>
            <a:spLocks noChangeArrowheads="1"/>
          </p:cNvSpPr>
          <p:nvPr/>
        </p:nvSpPr>
        <p:spPr bwMode="auto">
          <a:xfrm>
            <a:off x="304800" y="762000"/>
            <a:ext cx="8610600" cy="705321"/>
          </a:xfrm>
          <a:prstGeom prst="rect">
            <a:avLst/>
          </a:prstGeom>
          <a:noFill/>
          <a:ln w="9525">
            <a:noFill/>
            <a:miter lim="800000"/>
            <a:headEnd/>
            <a:tailEnd/>
          </a:ln>
          <a:effectLst/>
        </p:spPr>
        <p:txBody>
          <a:bodyPr lIns="90488" tIns="44450" rIns="90488" bIns="44450">
            <a:spAutoFit/>
          </a:bodyPr>
          <a:lstStyle/>
          <a:p>
            <a:pPr algn="ctr">
              <a:defRPr/>
            </a:pPr>
            <a:r>
              <a:rPr lang="en-US" sz="4000" b="1" dirty="0" smtClean="0">
                <a:solidFill>
                  <a:srgbClr val="FF0000"/>
                </a:solidFill>
                <a:effectLst>
                  <a:outerShdw blurRad="38100" dist="38100" dir="2700000" algn="tl">
                    <a:srgbClr val="000000"/>
                  </a:outerShdw>
                </a:effectLst>
                <a:latin typeface="Arial" pitchFamily="34" charset="0"/>
              </a:rPr>
              <a:t>HARANA</a:t>
            </a:r>
            <a:endParaRPr lang="en-US" sz="4000" b="1" dirty="0">
              <a:solidFill>
                <a:srgbClr val="FF0000"/>
              </a:solidFill>
              <a:effectLst>
                <a:outerShdw blurRad="38100" dist="38100" dir="2700000" algn="tl">
                  <a:srgbClr val="000000"/>
                </a:outerShdw>
              </a:effectLst>
              <a:latin typeface="Arial" pitchFamily="34" charset="0"/>
            </a:endParaRPr>
          </a:p>
        </p:txBody>
      </p:sp>
    </p:spTree>
    <p:extLst>
      <p:ext uri="{BB962C8B-B14F-4D97-AF65-F5344CB8AC3E}">
        <p14:creationId xmlns:p14="http://schemas.microsoft.com/office/powerpoint/2010/main" val="1414170027"/>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ssolve">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362">
                                            <p:txEl>
                                              <p:pRg st="0" end="0"/>
                                            </p:txEl>
                                          </p:spTgt>
                                        </p:tgtEl>
                                        <p:attrNameLst>
                                          <p:attrName>style.visibility</p:attrName>
                                        </p:attrNameLst>
                                      </p:cBhvr>
                                      <p:to>
                                        <p:strVal val="visible"/>
                                      </p:to>
                                    </p:set>
                                    <p:animEffect transition="in" filter="dissolve">
                                      <p:cBhvr>
                                        <p:cTn id="12" dur="500"/>
                                        <p:tgtEl>
                                          <p:spTgt spid="153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362">
                                            <p:txEl>
                                              <p:pRg st="1" end="1"/>
                                            </p:txEl>
                                          </p:spTgt>
                                        </p:tgtEl>
                                        <p:attrNameLst>
                                          <p:attrName>style.visibility</p:attrName>
                                        </p:attrNameLst>
                                      </p:cBhvr>
                                      <p:to>
                                        <p:strVal val="visible"/>
                                      </p:to>
                                    </p:set>
                                    <p:animEffect transition="in" filter="dissolve">
                                      <p:cBhvr>
                                        <p:cTn id="17" dur="500"/>
                                        <p:tgtEl>
                                          <p:spTgt spid="1536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362">
                                            <p:txEl>
                                              <p:pRg st="2" end="2"/>
                                            </p:txEl>
                                          </p:spTgt>
                                        </p:tgtEl>
                                        <p:attrNameLst>
                                          <p:attrName>style.visibility</p:attrName>
                                        </p:attrNameLst>
                                      </p:cBhvr>
                                      <p:to>
                                        <p:strVal val="visible"/>
                                      </p:to>
                                    </p:set>
                                    <p:animEffect transition="in" filter="dissolve">
                                      <p:cBhvr>
                                        <p:cTn id="22" dur="500"/>
                                        <p:tgtEl>
                                          <p:spTgt spid="1536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362">
                                            <p:txEl>
                                              <p:pRg st="3" end="3"/>
                                            </p:txEl>
                                          </p:spTgt>
                                        </p:tgtEl>
                                        <p:attrNameLst>
                                          <p:attrName>style.visibility</p:attrName>
                                        </p:attrNameLst>
                                      </p:cBhvr>
                                      <p:to>
                                        <p:strVal val="visible"/>
                                      </p:to>
                                    </p:set>
                                    <p:animEffect transition="in" filter="dissolve">
                                      <p:cBhvr>
                                        <p:cTn id="27" dur="500"/>
                                        <p:tgtEl>
                                          <p:spTgt spid="1536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362">
                                            <p:txEl>
                                              <p:pRg st="4" end="4"/>
                                            </p:txEl>
                                          </p:spTgt>
                                        </p:tgtEl>
                                        <p:attrNameLst>
                                          <p:attrName>style.visibility</p:attrName>
                                        </p:attrNameLst>
                                      </p:cBhvr>
                                      <p:to>
                                        <p:strVal val="visible"/>
                                      </p:to>
                                    </p:set>
                                    <p:animEffect transition="in" filter="dissolve">
                                      <p:cBhvr>
                                        <p:cTn id="32" dur="500"/>
                                        <p:tgtEl>
                                          <p:spTgt spid="1536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362">
                                            <p:txEl>
                                              <p:pRg st="5" end="5"/>
                                            </p:txEl>
                                          </p:spTgt>
                                        </p:tgtEl>
                                        <p:attrNameLst>
                                          <p:attrName>style.visibility</p:attrName>
                                        </p:attrNameLst>
                                      </p:cBhvr>
                                      <p:to>
                                        <p:strVal val="visible"/>
                                      </p:to>
                                    </p:set>
                                    <p:animEffect transition="in" filter="dissolve">
                                      <p:cBhvr>
                                        <p:cTn id="37" dur="500"/>
                                        <p:tgtEl>
                                          <p:spTgt spid="153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irls At a Bar.mp4">
            <a:hlinkClick r:id="" action="ppaction://media"/>
          </p:cNvPr>
          <p:cNvPicPr>
            <a:picLocks noChangeAspect="1"/>
          </p:cNvPicPr>
          <p:nvPr>
            <a:videoFile r:link="rId1"/>
            <p:extLst/>
          </p:nvPr>
        </p:nvPicPr>
        <p:blipFill>
          <a:blip r:embed="rId3"/>
          <a:stretch>
            <a:fillRect/>
          </a:stretch>
        </p:blipFill>
        <p:spPr>
          <a:xfrm>
            <a:off x="0" y="857250"/>
            <a:ext cx="9144000" cy="5143500"/>
          </a:xfrm>
          <a:prstGeom prst="rect">
            <a:avLst/>
          </a:prstGeom>
        </p:spPr>
      </p:pic>
    </p:spTree>
    <p:extLst>
      <p:ext uri="{BB962C8B-B14F-4D97-AF65-F5344CB8AC3E}">
        <p14:creationId xmlns:p14="http://schemas.microsoft.com/office/powerpoint/2010/main" val="29716158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30" y="5"/>
            <a:ext cx="8229600" cy="1143000"/>
          </a:xfrm>
        </p:spPr>
        <p:txBody>
          <a:bodyPr/>
          <a:lstStyle/>
          <a:p>
            <a:r>
              <a:rPr lang="en-US" u="sng" dirty="0" smtClean="0">
                <a:solidFill>
                  <a:srgbClr val="FF0000"/>
                </a:solidFill>
                <a:effectLst>
                  <a:outerShdw blurRad="38100" dist="38100" dir="2700000" algn="tl">
                    <a:srgbClr val="000000">
                      <a:alpha val="43137"/>
                    </a:srgbClr>
                  </a:outerShdw>
                </a:effectLst>
              </a:rPr>
              <a:t>Highlight the Good</a:t>
            </a:r>
            <a:endParaRPr lang="en-US" dirty="0">
              <a:solidFill>
                <a:srgbClr val="FF0000"/>
              </a:solidFill>
            </a:endParaRPr>
          </a:p>
        </p:txBody>
      </p:sp>
      <p:sp>
        <p:nvSpPr>
          <p:cNvPr id="3" name="Content Placeholder 2"/>
          <p:cNvSpPr>
            <a:spLocks noGrp="1"/>
          </p:cNvSpPr>
          <p:nvPr>
            <p:ph idx="1"/>
          </p:nvPr>
        </p:nvSpPr>
        <p:spPr>
          <a:xfrm>
            <a:off x="691" y="1028070"/>
            <a:ext cx="8677421" cy="4525963"/>
          </a:xfrm>
        </p:spPr>
        <p:txBody>
          <a:bodyPr/>
          <a:lstStyle/>
          <a:p>
            <a:r>
              <a:rPr lang="en-US" sz="4400" b="1" dirty="0" smtClean="0"/>
              <a:t>Build up your Image</a:t>
            </a:r>
          </a:p>
          <a:p>
            <a:pPr marL="0" indent="0">
              <a:buNone/>
            </a:pPr>
            <a:r>
              <a:rPr lang="en-US" sz="4400" b="1" dirty="0" smtClean="0"/>
              <a:t>	- Vehicle - Quality projects</a:t>
            </a:r>
          </a:p>
          <a:p>
            <a:pPr marL="0" indent="0">
              <a:buNone/>
            </a:pPr>
            <a:r>
              <a:rPr lang="en-US" sz="4400" b="1" dirty="0" smtClean="0"/>
              <a:t>	- Flowers and chocolates</a:t>
            </a:r>
          </a:p>
          <a:p>
            <a:pPr marL="0" indent="0">
              <a:buNone/>
            </a:pPr>
            <a:endParaRPr lang="en-US" sz="3400" b="1" dirty="0" smtClean="0"/>
          </a:p>
          <a:p>
            <a:pPr marL="0" indent="0">
              <a:buNone/>
            </a:pPr>
            <a:r>
              <a:rPr lang="en-US" sz="4400" b="1" dirty="0" smtClean="0"/>
              <a:t>PDA – </a:t>
            </a:r>
            <a:r>
              <a:rPr lang="en-US" sz="4000" b="1" dirty="0" smtClean="0"/>
              <a:t>Public Display of Anger</a:t>
            </a:r>
          </a:p>
        </p:txBody>
      </p:sp>
    </p:spTree>
    <p:extLst>
      <p:ext uri="{BB962C8B-B14F-4D97-AF65-F5344CB8AC3E}">
        <p14:creationId xmlns:p14="http://schemas.microsoft.com/office/powerpoint/2010/main" val="965648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your strategy to your Identity</a:t>
            </a:r>
            <a:endParaRPr lang="en-US" dirty="0"/>
          </a:p>
        </p:txBody>
      </p:sp>
      <p:sp>
        <p:nvSpPr>
          <p:cNvPr id="3" name="Content Placeholder 2"/>
          <p:cNvSpPr>
            <a:spLocks noGrp="1"/>
          </p:cNvSpPr>
          <p:nvPr>
            <p:ph idx="1"/>
          </p:nvPr>
        </p:nvSpPr>
        <p:spPr/>
        <p:txBody>
          <a:bodyPr/>
          <a:lstStyle/>
          <a:p>
            <a:r>
              <a:rPr lang="en-US" dirty="0" smtClean="0"/>
              <a:t>Establish your LO identity</a:t>
            </a:r>
          </a:p>
          <a:p>
            <a:pPr lvl="1"/>
            <a:r>
              <a:rPr lang="en-US" dirty="0" smtClean="0"/>
              <a:t>The president and the chapter</a:t>
            </a:r>
          </a:p>
          <a:p>
            <a:pPr lvl="1"/>
            <a:r>
              <a:rPr lang="en-US" dirty="0" smtClean="0"/>
              <a:t>Set goals</a:t>
            </a:r>
          </a:p>
          <a:p>
            <a:pPr lvl="1"/>
            <a:r>
              <a:rPr lang="en-US" dirty="0" smtClean="0"/>
              <a:t>Culture and credibility</a:t>
            </a:r>
          </a:p>
          <a:p>
            <a:pPr lvl="1"/>
            <a:endParaRPr lang="en-US" dirty="0" smtClean="0"/>
          </a:p>
          <a:p>
            <a:pPr lvl="1"/>
            <a:r>
              <a:rPr lang="en-US" dirty="0" smtClean="0"/>
              <a:t>The First date – NMO</a:t>
            </a:r>
          </a:p>
          <a:p>
            <a:pPr lvl="1"/>
            <a:r>
              <a:rPr lang="en-US" dirty="0" smtClean="0"/>
              <a:t>The wingman </a:t>
            </a:r>
            <a:endParaRPr lang="en-US" dirty="0"/>
          </a:p>
        </p:txBody>
      </p:sp>
    </p:spTree>
    <p:extLst>
      <p:ext uri="{BB962C8B-B14F-4D97-AF65-F5344CB8AC3E}">
        <p14:creationId xmlns:p14="http://schemas.microsoft.com/office/powerpoint/2010/main" val="2869348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97D7"/>
        </a:dk2>
        <a:lt2>
          <a:srgbClr val="3A67B1"/>
        </a:lt2>
        <a:accent1>
          <a:srgbClr val="0097D7"/>
        </a:accent1>
        <a:accent2>
          <a:srgbClr val="F37121"/>
        </a:accent2>
        <a:accent3>
          <a:srgbClr val="FFFFFF"/>
        </a:accent3>
        <a:accent4>
          <a:srgbClr val="000000"/>
        </a:accent4>
        <a:accent5>
          <a:srgbClr val="AAC9E8"/>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ustom Design">
  <a:themeElements>
    <a:clrScheme name="2_Custom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97D7"/>
        </a:dk2>
        <a:lt2>
          <a:srgbClr val="3A67B1"/>
        </a:lt2>
        <a:accent1>
          <a:srgbClr val="0097D7"/>
        </a:accent1>
        <a:accent2>
          <a:srgbClr val="F37121"/>
        </a:accent2>
        <a:accent3>
          <a:srgbClr val="FFFFFF"/>
        </a:accent3>
        <a:accent4>
          <a:srgbClr val="000000"/>
        </a:accent4>
        <a:accent5>
          <a:srgbClr val="AAC9E8"/>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35472</TotalTime>
  <Words>460</Words>
  <Application>Microsoft Office PowerPoint</Application>
  <PresentationFormat>On-screen Show (4:3)</PresentationFormat>
  <Paragraphs>77</Paragraphs>
  <Slides>16</Slides>
  <Notes>3</Notes>
  <HiddenSlides>1</HiddenSlides>
  <MMClips>3</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Default Design</vt:lpstr>
      <vt:lpstr>2_Custom Design</vt:lpstr>
      <vt:lpstr>  Recruitment  </vt:lpstr>
      <vt:lpstr>Strengthening Your Local Organization</vt:lpstr>
      <vt:lpstr>Recruitment</vt:lpstr>
      <vt:lpstr>WHO AM I?</vt:lpstr>
      <vt:lpstr>Recruitment = Courting</vt:lpstr>
      <vt:lpstr>PowerPoint Presentation</vt:lpstr>
      <vt:lpstr>PowerPoint Presentation</vt:lpstr>
      <vt:lpstr>Highlight the Good</vt:lpstr>
      <vt:lpstr>Anchor your strategy to your Identity</vt:lpstr>
      <vt:lpstr>PowerPoint Presentation</vt:lpstr>
      <vt:lpstr>Research your prospects</vt:lpstr>
      <vt:lpstr>Assure you’re a good match</vt:lpstr>
      <vt:lpstr>Nurture the connection</vt:lpstr>
      <vt:lpstr>Arouse the passion</vt:lpstr>
      <vt:lpstr>PowerPoint Presentation</vt:lpstr>
      <vt:lpstr>PowerPoint Presentation</vt:lpstr>
    </vt:vector>
  </TitlesOfParts>
  <Company>JCI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Gunther Meyer</dc:creator>
  <cp:lastModifiedBy>PMO-1</cp:lastModifiedBy>
  <cp:revision>1063</cp:revision>
  <dcterms:created xsi:type="dcterms:W3CDTF">2005-08-01T13:32:41Z</dcterms:created>
  <dcterms:modified xsi:type="dcterms:W3CDTF">2014-10-15T14:41:15Z</dcterms:modified>
</cp:coreProperties>
</file>