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62" r:id="rId3"/>
    <p:sldId id="263" r:id="rId4"/>
    <p:sldId id="264" r:id="rId5"/>
    <p:sldId id="265" r:id="rId6"/>
    <p:sldId id="270" r:id="rId7"/>
    <p:sldId id="266" r:id="rId8"/>
    <p:sldId id="271" r:id="rId9"/>
    <p:sldId id="267" r:id="rId10"/>
    <p:sldId id="269" r:id="rId11"/>
    <p:sldId id="268" r:id="rId12"/>
  </p:sldIdLst>
  <p:sldSz cx="9144000" cy="5143500" type="screen16x9"/>
  <p:notesSz cx="6858000" cy="9144000"/>
  <p:defaultTextStyle>
    <a:defPPr>
      <a:defRPr lang="en-US"/>
    </a:defPPr>
    <a:lvl1pPr marL="0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27702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55402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83104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710804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138506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566208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993908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421611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orient="horz" pos="169">
          <p15:clr>
            <a:srgbClr val="A4A3A4"/>
          </p15:clr>
        </p15:guide>
        <p15:guide id="3" orient="horz" pos="553">
          <p15:clr>
            <a:srgbClr val="A4A3A4"/>
          </p15:clr>
        </p15:guide>
        <p15:guide id="4" orient="horz" pos="646">
          <p15:clr>
            <a:srgbClr val="A4A3A4"/>
          </p15:clr>
        </p15:guide>
        <p15:guide id="5" orient="horz" pos="2958">
          <p15:clr>
            <a:srgbClr val="A4A3A4"/>
          </p15:clr>
        </p15:guide>
        <p15:guide id="6" orient="horz" pos="3036">
          <p15:clr>
            <a:srgbClr val="A4A3A4"/>
          </p15:clr>
        </p15:guide>
        <p15:guide id="7" pos="2880">
          <p15:clr>
            <a:srgbClr val="A4A3A4"/>
          </p15:clr>
        </p15:guide>
        <p15:guide id="9" pos="5602">
          <p15:clr>
            <a:srgbClr val="A4A3A4"/>
          </p15:clr>
        </p15:guide>
        <p15:guide id="10" pos="2812">
          <p15:clr>
            <a:srgbClr val="A4A3A4"/>
          </p15:clr>
        </p15:guide>
        <p15:guide id="11" pos="294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3E37"/>
    <a:srgbClr val="3287BD"/>
    <a:srgbClr val="739E4D"/>
    <a:srgbClr val="3287B7"/>
    <a:srgbClr val="D68343"/>
    <a:srgbClr val="7D63A0"/>
    <a:srgbClr val="CD0921"/>
    <a:srgbClr val="FFFFFF"/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9056" autoAdjust="0"/>
    <p:restoredTop sz="94756" autoAdjust="0"/>
  </p:normalViewPr>
  <p:slideViewPr>
    <p:cSldViewPr snapToGrid="0" snapToObjects="1">
      <p:cViewPr varScale="1">
        <p:scale>
          <a:sx n="123" d="100"/>
          <a:sy n="123" d="100"/>
        </p:scale>
        <p:origin x="-1212" y="-96"/>
      </p:cViewPr>
      <p:guideLst>
        <p:guide orient="horz" pos="1620"/>
        <p:guide orient="horz" pos="169"/>
        <p:guide orient="horz" pos="553"/>
        <p:guide orient="horz" pos="646"/>
        <p:guide orient="horz" pos="2958"/>
        <p:guide orient="horz" pos="3036"/>
        <p:guide pos="2880"/>
        <p:guide pos="5602"/>
        <p:guide pos="2812"/>
        <p:guide pos="29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3108" y="5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43100" y="8686800"/>
            <a:ext cx="2971800" cy="457200"/>
          </a:xfrm>
          <a:prstGeom prst="rect">
            <a:avLst/>
          </a:prstGeom>
        </p:spPr>
        <p:txBody>
          <a:bodyPr vert="horz" lIns="0" tIns="0" rIns="0" bIns="144000" rtlCol="0" anchor="b"/>
          <a:lstStyle>
            <a:lvl1pPr algn="r">
              <a:defRPr sz="1200"/>
            </a:lvl1pPr>
          </a:lstStyle>
          <a:p>
            <a:pPr algn="ctr"/>
            <a:fld id="{41DBA682-D054-4DCA-9FBD-366DFD291A67}" type="slidenum">
              <a:rPr lang="en-US" smtClean="0"/>
              <a:pPr algn="ctr"/>
              <a:t>‹#›</a:t>
            </a:fld>
            <a:endParaRPr lang="en-US"/>
          </a:p>
        </p:txBody>
      </p:sp>
      <p:pic>
        <p:nvPicPr>
          <p:cNvPr id="6" name="Picture 36" descr="16_9_logo位置0902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85284" y="123480"/>
            <a:ext cx="680565" cy="233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5406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943100" y="8685213"/>
            <a:ext cx="2971800" cy="457200"/>
          </a:xfrm>
          <a:prstGeom prst="rect">
            <a:avLst/>
          </a:prstGeom>
        </p:spPr>
        <p:txBody>
          <a:bodyPr vert="horz" lIns="0" tIns="0" rIns="0" bIns="144000" rtlCol="0" anchor="b"/>
          <a:lstStyle>
            <a:lvl1pPr algn="ctr">
              <a:defRPr sz="1200"/>
            </a:lvl1pPr>
          </a:lstStyle>
          <a:p>
            <a:fld id="{A61955FB-E347-4ED9-92E4-A0C733891A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33641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955FB-E347-4ED9-92E4-A0C733891AF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7602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62400" y="1350000"/>
            <a:ext cx="7826400" cy="540000"/>
          </a:xfrm>
          <a:prstGeom prst="rect">
            <a:avLst/>
          </a:prstGeom>
        </p:spPr>
        <p:txBody>
          <a:bodyPr lIns="90000" tIns="0" rIns="90000" bIns="0" anchor="b" anchorCtr="0">
            <a:noAutofit/>
          </a:bodyPr>
          <a:lstStyle>
            <a:lvl1pPr algn="ctr">
              <a:defRPr sz="2400" b="1" baseline="0" smtClean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noProof="0" dirty="0" smtClean="0"/>
              <a:t>A</a:t>
            </a:r>
            <a:r>
              <a:rPr lang="en-US" altLang="ja-JP" noProof="0" smtClean="0"/>
              <a:t>dd </a:t>
            </a:r>
            <a:r>
              <a:rPr lang="en-US" altLang="ja-JP" noProof="0" dirty="0" smtClean="0"/>
              <a:t>main title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62400" y="2160000"/>
            <a:ext cx="7826400" cy="8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500" b="1" baseline="0" smtClean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noProof="0" dirty="0" smtClean="0"/>
              <a:t>A</a:t>
            </a:r>
            <a:r>
              <a:rPr lang="en-US" altLang="ja-JP" noProof="0" smtClean="0"/>
              <a:t>dd </a:t>
            </a:r>
            <a:r>
              <a:rPr lang="en-US" altLang="ja-JP" noProof="0" dirty="0" smtClean="0"/>
              <a:t>sub title</a:t>
            </a:r>
          </a:p>
        </p:txBody>
      </p:sp>
      <p:sp>
        <p:nvSpPr>
          <p:cNvPr id="13" name="テキスト プレースホルダ 9"/>
          <p:cNvSpPr>
            <a:spLocks noGrp="1"/>
          </p:cNvSpPr>
          <p:nvPr>
            <p:ph type="body" sz="quarter" idx="13" hasCustomPrompt="1"/>
          </p:nvPr>
        </p:nvSpPr>
        <p:spPr>
          <a:xfrm>
            <a:off x="662400" y="3510000"/>
            <a:ext cx="7826400" cy="6732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1050" baseline="0">
                <a:solidFill>
                  <a:schemeClr val="tx1"/>
                </a:solidFill>
                <a:latin typeface="+mn-lt"/>
              </a:defRPr>
            </a:lvl1pPr>
            <a:lvl2pPr algn="ctr">
              <a:spcAft>
                <a:spcPts val="0"/>
              </a:spcAft>
              <a:buFontTx/>
              <a:buNone/>
              <a:defRPr sz="10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altLang="ja-JP" noProof="0" dirty="0" smtClean="0">
                <a:latin typeface="HelveticaNeueLT Pro 55 Roman" pitchFamily="34" charset="0"/>
              </a:rPr>
              <a:t>D</a:t>
            </a:r>
            <a:r>
              <a:rPr lang="en-US" altLang="ja-JP" noProof="0" smtClean="0">
                <a:latin typeface="HelveticaNeueLT Pro 55 Roman" pitchFamily="34" charset="0"/>
              </a:rPr>
              <a:t>epartment </a:t>
            </a:r>
            <a:r>
              <a:rPr lang="en-US" altLang="ja-JP" noProof="0" dirty="0" smtClean="0">
                <a:latin typeface="HelveticaNeueLT Pro 55 Roman" pitchFamily="34" charset="0"/>
              </a:rPr>
              <a:t>name</a:t>
            </a:r>
            <a:endParaRPr lang="en-US" altLang="ja-JP" noProof="0" dirty="0" smtClean="0"/>
          </a:p>
        </p:txBody>
      </p:sp>
      <p:sp>
        <p:nvSpPr>
          <p:cNvPr id="9" name="テキスト プレースホルダ 9"/>
          <p:cNvSpPr>
            <a:spLocks noGrp="1"/>
          </p:cNvSpPr>
          <p:nvPr>
            <p:ph type="body" sz="quarter" idx="14" hasCustomPrompt="1"/>
          </p:nvPr>
        </p:nvSpPr>
        <p:spPr>
          <a:xfrm>
            <a:off x="662400" y="4320000"/>
            <a:ext cx="7826400" cy="3492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750" baseline="0">
                <a:solidFill>
                  <a:schemeClr val="tx1"/>
                </a:solidFill>
                <a:latin typeface="+mn-lt"/>
              </a:defRPr>
            </a:lvl1pPr>
            <a:lvl2pPr algn="ctr">
              <a:spcAft>
                <a:spcPts val="0"/>
              </a:spcAft>
              <a:buFontTx/>
              <a:buNone/>
              <a:defRPr sz="10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altLang="ja-JP" noProof="0" dirty="0" smtClean="0"/>
              <a:t>© Sony Mobile Communications </a:t>
            </a:r>
            <a:r>
              <a:rPr lang="sv-SE" altLang="ja-JP" noProof="0" dirty="0" smtClean="0"/>
              <a:t>(</a:t>
            </a:r>
            <a:r>
              <a:rPr lang="sv-SE" altLang="ja-JP" noProof="0" dirty="0" err="1" smtClean="0"/>
              <a:t>add</a:t>
            </a:r>
            <a:r>
              <a:rPr lang="sv-SE" altLang="ja-JP" noProof="0" dirty="0" smtClean="0"/>
              <a:t> </a:t>
            </a:r>
            <a:r>
              <a:rPr lang="sv-SE" altLang="ja-JP" noProof="0" dirty="0" err="1" smtClean="0"/>
              <a:t>when</a:t>
            </a:r>
            <a:r>
              <a:rPr lang="sv-SE" altLang="ja-JP" noProof="0" dirty="0" smtClean="0"/>
              <a:t> </a:t>
            </a:r>
            <a:r>
              <a:rPr lang="sv-SE" altLang="ja-JP" noProof="0" dirty="0" err="1" smtClean="0"/>
              <a:t>needed</a:t>
            </a:r>
            <a:r>
              <a:rPr lang="sv-SE" altLang="ja-JP" noProof="0" dirty="0" smtClean="0"/>
              <a:t>)</a:t>
            </a:r>
            <a:endParaRPr lang="en-US" altLang="ja-JP" noProof="0" dirty="0" smtClean="0"/>
          </a:p>
        </p:txBody>
      </p:sp>
      <p:pic>
        <p:nvPicPr>
          <p:cNvPr id="14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-100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b="46816"/>
          <a:stretch/>
        </p:blipFill>
        <p:spPr bwMode="auto">
          <a:xfrm>
            <a:off x="250825" y="270000"/>
            <a:ext cx="950400" cy="17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jcicph2014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74976" y="4478617"/>
            <a:ext cx="2109154" cy="688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white">
          <a:xfrm>
            <a:off x="0" y="0"/>
            <a:ext cx="9144000" cy="4819500"/>
          </a:xfrm>
          <a:prstGeom prst="rect">
            <a:avLst/>
          </a:prstGeom>
          <a:solidFill>
            <a:srgbClr val="FFFFFF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50825" y="268289"/>
            <a:ext cx="7740000" cy="609600"/>
          </a:xfrm>
        </p:spPr>
        <p:txBody>
          <a:bodyPr anchor="t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Add </a:t>
            </a:r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 bwMode="gray">
          <a:xfrm>
            <a:off x="250825" y="1025524"/>
            <a:ext cx="8642349" cy="3670301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-100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8208000" y="144000"/>
            <a:ext cx="792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jcicph2014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74976" y="4478617"/>
            <a:ext cx="2109154" cy="688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age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white">
          <a:xfrm>
            <a:off x="0" y="0"/>
            <a:ext cx="9144000" cy="4819500"/>
          </a:xfrm>
          <a:prstGeom prst="rect">
            <a:avLst/>
          </a:prstGeom>
          <a:solidFill>
            <a:srgbClr val="FFFFFF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 anchor="t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</a:t>
            </a:r>
            <a:r>
              <a:rPr lang="en-US" smtClean="0"/>
              <a:t>dd </a:t>
            </a:r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 bwMode="gray">
          <a:xfrm>
            <a:off x="250825" y="1025524"/>
            <a:ext cx="4213225" cy="3670301"/>
          </a:xfrm>
        </p:spPr>
        <p:txBody>
          <a:bodyPr/>
          <a:lstStyle>
            <a:lvl1pPr>
              <a:buClr>
                <a:schemeClr val="bg1"/>
              </a:buClr>
              <a:defRPr baseline="0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-100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8208000" y="144000"/>
            <a:ext cx="792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5"/>
          <p:cNvSpPr>
            <a:spLocks noGrp="1"/>
          </p:cNvSpPr>
          <p:nvPr>
            <p:ph sz="quarter" idx="11" hasCustomPrompt="1"/>
          </p:nvPr>
        </p:nvSpPr>
        <p:spPr bwMode="gray">
          <a:xfrm>
            <a:off x="4679950" y="1025524"/>
            <a:ext cx="4213225" cy="3670301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11" descr="jcicph2014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74976" y="4478617"/>
            <a:ext cx="2109154" cy="688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4819650"/>
          </a:xfrm>
          <a:prstGeom prst="rect">
            <a:avLst/>
          </a:prstGeom>
          <a:solidFill>
            <a:schemeClr val="tx1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"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Add </a:t>
            </a:r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t="-2"/>
          <a:stretch/>
        </p:blipFill>
        <p:spPr bwMode="black">
          <a:xfrm>
            <a:off x="8208000" y="144000"/>
            <a:ext cx="791208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50825" y="1025525"/>
            <a:ext cx="8642350" cy="36703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</a:t>
            </a:r>
            <a:r>
              <a:rPr lang="en-US" dirty="0" smtClean="0"/>
              <a:t>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page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4819650"/>
          </a:xfrm>
          <a:prstGeom prst="rect">
            <a:avLst/>
          </a:prstGeom>
          <a:solidFill>
            <a:srgbClr val="000000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"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A</a:t>
            </a:r>
            <a:r>
              <a:rPr lang="en-US" smtClean="0"/>
              <a:t>dd </a:t>
            </a:r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t="-2"/>
          <a:stretch/>
        </p:blipFill>
        <p:spPr bwMode="black">
          <a:xfrm>
            <a:off x="8208000" y="144000"/>
            <a:ext cx="791208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50825" y="1025525"/>
            <a:ext cx="4213225" cy="36703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4679951" y="1025525"/>
            <a:ext cx="4213224" cy="36702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 with 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-100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8208000" y="144000"/>
            <a:ext cx="792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gal end no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4"/>
          <p:cNvSpPr txBox="1"/>
          <p:nvPr userDrawn="1"/>
        </p:nvSpPr>
        <p:spPr bwMode="gray">
          <a:xfrm>
            <a:off x="360000" y="4507200"/>
            <a:ext cx="8424000" cy="54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ts val="1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750" b="0" i="0" noProof="1" smtClean="0">
                <a:solidFill>
                  <a:schemeClr val="bg1"/>
                </a:solidFill>
                <a:latin typeface="Arial" pitchFamily="34" charset="0"/>
                <a:ea typeface="メイリオ"/>
                <a:cs typeface="Arial" pitchFamily="34" charset="0"/>
              </a:rPr>
              <a:t>SONY is a registered trademark of Sony Corporation.</a:t>
            </a:r>
          </a:p>
          <a:p>
            <a:pPr algn="ctr">
              <a:lnSpc>
                <a:spcPts val="1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750" b="0" i="0" noProof="1" smtClean="0">
                <a:solidFill>
                  <a:schemeClr val="bg1"/>
                </a:solidFill>
                <a:latin typeface="Arial" pitchFamily="34" charset="0"/>
                <a:ea typeface="メイリオ"/>
                <a:cs typeface="Arial" pitchFamily="34" charset="0"/>
              </a:rPr>
              <a:t>Names of Sony products and services are the registered trademarks and/or trademarks of Sony Corporation or its Group companies.</a:t>
            </a:r>
          </a:p>
          <a:p>
            <a:pPr algn="ctr">
              <a:lnSpc>
                <a:spcPts val="1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750" b="0" i="0" noProof="1" smtClean="0">
                <a:solidFill>
                  <a:schemeClr val="bg1"/>
                </a:solidFill>
                <a:latin typeface="Arial" pitchFamily="34" charset="0"/>
                <a:ea typeface="メイリオ"/>
                <a:cs typeface="Arial" pitchFamily="34" charset="0"/>
              </a:rPr>
              <a:t>Other company names and product names are registered trademarks and/or trademarks of the respective companies.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2000" y="2159778"/>
            <a:ext cx="2700000" cy="78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50825" y="268288"/>
            <a:ext cx="7740000" cy="609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noProof="0" dirty="0" smtClean="0"/>
              <a:t>A</a:t>
            </a:r>
            <a:r>
              <a:rPr lang="en-US" noProof="0" smtClean="0"/>
              <a:t>dd </a:t>
            </a:r>
            <a:r>
              <a:rPr lang="en-US" noProof="0" dirty="0" smtClean="0"/>
              <a:t>slide title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50825" y="1025525"/>
            <a:ext cx="8642350" cy="3670300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smtClean="0"/>
              <a:t>C</a:t>
            </a:r>
            <a:r>
              <a:rPr lang="en-US" noProof="0" smtClean="0"/>
              <a:t>lick to add text</a:t>
            </a:r>
            <a:endParaRPr lang="en-US" noProof="0" dirty="0" smtClean="0"/>
          </a:p>
          <a:p>
            <a:pPr lvl="1"/>
            <a:r>
              <a:rPr lang="en-US" noProof="0" smtClean="0"/>
              <a:t>Second </a:t>
            </a:r>
            <a:r>
              <a:rPr lang="en-US" noProof="0" dirty="0" smtClean="0"/>
              <a:t>level</a:t>
            </a:r>
          </a:p>
          <a:p>
            <a:pPr lvl="2"/>
            <a:r>
              <a:rPr lang="en-US" noProof="0" smtClean="0"/>
              <a:t>Third </a:t>
            </a:r>
            <a:r>
              <a:rPr lang="en-US" noProof="0" dirty="0" smtClean="0"/>
              <a:t>level</a:t>
            </a:r>
          </a:p>
          <a:p>
            <a:pPr lvl="3"/>
            <a:r>
              <a:rPr lang="en-US" noProof="0" smtClean="0"/>
              <a:t>Fourth </a:t>
            </a:r>
            <a:r>
              <a:rPr lang="en-US" noProof="0" dirty="0" smtClean="0"/>
              <a:t>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8172000" y="4819650"/>
            <a:ext cx="972000" cy="323850"/>
          </a:xfrm>
          <a:prstGeom prst="rect">
            <a:avLst/>
          </a:prstGeom>
          <a:solidFill>
            <a:srgbClr val="CD0921"/>
          </a:solidFill>
          <a:ln w="25400">
            <a:noFill/>
            <a:tailEnd type="none"/>
          </a:ln>
          <a:effectLst/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>
            <a:noAutofit/>
          </a:bodyPr>
          <a:lstStyle/>
          <a:p>
            <a:pPr algn="ctr"/>
            <a:endParaRPr lang="en-US" sz="975" dirty="0" err="1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直線コネクタ 15"/>
          <p:cNvCxnSpPr/>
          <p:nvPr/>
        </p:nvCxnSpPr>
        <p:spPr bwMode="black">
          <a:xfrm>
            <a:off x="324000" y="4903835"/>
            <a:ext cx="0" cy="16200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xtHeaderSecClass"/>
          <p:cNvSpPr txBox="1"/>
          <p:nvPr/>
        </p:nvSpPr>
        <p:spPr>
          <a:xfrm>
            <a:off x="8255000" y="49237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000000"/>
                </a:solidFill>
                <a:latin typeface="Arial"/>
              </a:rPr>
              <a:t>&lt;security class&gt;</a:t>
            </a:r>
            <a:endParaRPr lang="en-US" sz="750" b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8113362" y="4804946"/>
            <a:ext cx="1030638" cy="33855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xtFooterLeft"/>
          <p:cNvSpPr txBox="1"/>
          <p:nvPr userDrawn="1"/>
        </p:nvSpPr>
        <p:spPr>
          <a:xfrm>
            <a:off x="979169" y="49237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5" name="txtFooterRight"/>
          <p:cNvSpPr txBox="1"/>
          <p:nvPr userDrawn="1"/>
        </p:nvSpPr>
        <p:spPr>
          <a:xfrm>
            <a:off x="2977260" y="49237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Taking Measures - Jenkins CI User Event – CPH 2014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6" name="txtFooterDate"/>
          <p:cNvSpPr txBox="1"/>
          <p:nvPr userDrawn="1"/>
        </p:nvSpPr>
        <p:spPr>
          <a:xfrm>
            <a:off x="385190" y="49237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2014-08-22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7" name="txtFooterCVLPage"/>
          <p:cNvSpPr txBox="1"/>
          <p:nvPr userDrawn="1"/>
        </p:nvSpPr>
        <p:spPr>
          <a:xfrm>
            <a:off x="93598" y="49237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4652D743-3E14-4A84-8629-BA5DA9B0C0F3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61" r:id="rId3"/>
    <p:sldLayoutId id="2147483658" r:id="rId4"/>
    <p:sldLayoutId id="2147483662" r:id="rId5"/>
    <p:sldLayoutId id="2147483655" r:id="rId6"/>
    <p:sldLayoutId id="2147483659" r:id="rId7"/>
    <p:sldLayoutId id="2147483656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855402" rtl="0" eaLnBrk="1" latinLnBrk="0" hangingPunct="1">
        <a:lnSpc>
          <a:spcPts val="2400"/>
        </a:lnSpc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976" indent="-215976" algn="l" defTabSz="855402" rtl="0" eaLnBrk="1" latinLnBrk="0" hangingPunct="1">
        <a:spcBef>
          <a:spcPts val="600"/>
        </a:spcBef>
        <a:buClr>
          <a:schemeClr val="bg1"/>
        </a:buClr>
        <a:buFont typeface="HelveticaNeueLT Pro 45 Lt" pitchFamily="34" charset="0"/>
        <a:buChar char="•"/>
        <a:defRPr sz="21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67946" indent="-179980" algn="l" defTabSz="855402" rtl="0" eaLnBrk="1" latinLnBrk="0" hangingPunct="1">
        <a:spcBef>
          <a:spcPts val="400"/>
        </a:spcBef>
        <a:buClr>
          <a:schemeClr val="bg1"/>
        </a:buClr>
        <a:buFont typeface="HelveticaNeueLT Pro 45 Lt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9918" indent="-179980" algn="l" defTabSz="855402" rtl="0" eaLnBrk="1" latinLnBrk="0" hangingPunct="1">
        <a:spcBef>
          <a:spcPts val="300"/>
        </a:spcBef>
        <a:buClr>
          <a:schemeClr val="bg1"/>
        </a:buClr>
        <a:buFont typeface="HelveticaNeueLT Pro 45 Lt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71890" indent="-179980" algn="l" defTabSz="855402" rtl="0" eaLnBrk="1" latinLnBrk="0" hangingPunct="1">
        <a:spcBef>
          <a:spcPts val="300"/>
        </a:spcBef>
        <a:buClr>
          <a:schemeClr val="bg1"/>
        </a:buClr>
        <a:buFont typeface="HelveticaNeueLT Pro 45 Lt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223861" indent="-179980" algn="l" defTabSz="855402" rtl="0" eaLnBrk="1" latinLnBrk="0" hangingPunct="1">
        <a:spcBef>
          <a:spcPts val="300"/>
        </a:spcBef>
        <a:buClr>
          <a:schemeClr val="bg1"/>
        </a:buClr>
        <a:buFont typeface="HelveticaNeueLT Pro 45 Lt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352357" indent="-213851" algn="l" defTabSz="85540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80058" indent="-213851" algn="l" defTabSz="85540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7760" indent="-213851" algn="l" defTabSz="85540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35461" indent="-213851" algn="l" defTabSz="85540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27702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5402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3104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10804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138506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66208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93908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421611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1620" userDrawn="1">
          <p15:clr>
            <a:srgbClr val="9FCC3B"/>
          </p15:clr>
        </p15:guide>
        <p15:guide id="2" pos="2880" userDrawn="1">
          <p15:clr>
            <a:srgbClr val="9FCC3B"/>
          </p15:clr>
        </p15:guide>
        <p15:guide id="3" pos="5602" userDrawn="1">
          <p15:clr>
            <a:srgbClr val="547EBF"/>
          </p15:clr>
        </p15:guide>
        <p15:guide id="4" pos="158" userDrawn="1">
          <p15:clr>
            <a:srgbClr val="547EBF"/>
          </p15:clr>
        </p15:guide>
        <p15:guide id="5" orient="horz" pos="169" userDrawn="1">
          <p15:clr>
            <a:srgbClr val="547EBF"/>
          </p15:clr>
        </p15:guide>
        <p15:guide id="6" orient="horz" pos="2958" userDrawn="1">
          <p15:clr>
            <a:srgbClr val="547EBF"/>
          </p15:clr>
        </p15:guide>
        <p15:guide id="7" orient="horz" pos="554" userDrawn="1">
          <p15:clr>
            <a:srgbClr val="547EBF"/>
          </p15:clr>
        </p15:guide>
        <p15:guide id="8" orient="horz" pos="645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tzj/jenkins-to-graphite" TargetMode="External"/><Relationship Id="rId2" Type="http://schemas.openxmlformats.org/officeDocument/2006/relationships/hyperlink" Target="https://github.com/rsandell/getting-groovy-with-jenkins/blob/master/src/main/groovy/step2/offline_slaves.groov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md@gmail.com" TargetMode="External"/><Relationship Id="rId2" Type="http://schemas.openxmlformats.org/officeDocument/2006/relationships/hyperlink" Target="http://graphite.readthedocs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ss.oetiker.ch/rrdtool/" TargetMode="External"/><Relationship Id="rId2" Type="http://schemas.openxmlformats.org/officeDocument/2006/relationships/hyperlink" Target="http://en.wikipedia.org/wiki/Daemon_(computer_software)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collectd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Taking</a:t>
            </a:r>
            <a:r>
              <a:rPr lang="sv-SE" dirty="0" smtClean="0"/>
              <a:t> </a:t>
            </a:r>
            <a:r>
              <a:rPr lang="sv-SE" dirty="0" err="1" smtClean="0"/>
              <a:t>Measures</a:t>
            </a:r>
            <a:r>
              <a:rPr lang="sv-SE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Jenkins CI </a:t>
            </a:r>
            <a:r>
              <a:rPr lang="sv-SE" dirty="0" err="1" smtClean="0"/>
              <a:t>User</a:t>
            </a:r>
            <a:r>
              <a:rPr lang="sv-SE" dirty="0" smtClean="0"/>
              <a:t> Event – CPH 2014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v-SE" dirty="0" smtClean="0"/>
              <a:t>Robert Sandell – Software Environment and </a:t>
            </a:r>
            <a:r>
              <a:rPr lang="sv-SE" dirty="0" err="1" smtClean="0"/>
              <a:t>Product</a:t>
            </a:r>
            <a:r>
              <a:rPr lang="sv-SE" dirty="0" smtClean="0"/>
              <a:t> </a:t>
            </a:r>
            <a:r>
              <a:rPr lang="sv-SE" dirty="0" err="1" smtClean="0"/>
              <a:t>Configuration</a:t>
            </a:r>
            <a:r>
              <a:rPr lang="sv-SE" dirty="0" smtClean="0"/>
              <a:t> – Sony Mobile Communications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smtClean="0"/>
              <a:t>© Sony Mobile Communications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Offline/Available</a:t>
            </a:r>
            <a:r>
              <a:rPr lang="sv-SE" dirty="0" smtClean="0"/>
              <a:t> Slaves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5586" y="519196"/>
            <a:ext cx="864234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 smtClean="0"/>
              <a:t>Enhancement</a:t>
            </a:r>
            <a:r>
              <a:rPr lang="sv-SE" sz="1200" dirty="0" smtClean="0"/>
              <a:t> from last </a:t>
            </a:r>
            <a:r>
              <a:rPr lang="sv-SE" sz="1200" dirty="0" err="1" smtClean="0"/>
              <a:t>year</a:t>
            </a:r>
            <a:r>
              <a:rPr lang="sv-SE" sz="1200" dirty="0" smtClean="0"/>
              <a:t>: </a:t>
            </a:r>
            <a:r>
              <a:rPr lang="sv-SE" sz="1000" b="1" dirty="0" smtClean="0">
                <a:hlinkClick r:id="rId2"/>
              </a:rPr>
              <a:t>https://</a:t>
            </a:r>
            <a:r>
              <a:rPr lang="sv-SE" sz="1000" b="1" dirty="0" smtClean="0">
                <a:hlinkClick r:id="rId2"/>
              </a:rPr>
              <a:t>github.com/rsandell/getting-groovy-with-jenkins</a:t>
            </a:r>
            <a:r>
              <a:rPr lang="sv-SE" sz="1000" dirty="0" smtClean="0">
                <a:hlinkClick r:id="rId2"/>
              </a:rPr>
              <a:t>/blob/master/src/main/groovy/step2/offline_slaves.groovy</a:t>
            </a:r>
            <a:r>
              <a:rPr lang="sv-SE" sz="1000" dirty="0" smtClean="0"/>
              <a:t/>
            </a:r>
            <a:br>
              <a:rPr lang="sv-SE" sz="1000" dirty="0" smtClean="0"/>
            </a:br>
            <a:r>
              <a:rPr lang="sv-SE" sz="1000" dirty="0" smtClean="0"/>
              <a:t>Plus </a:t>
            </a:r>
            <a:r>
              <a:rPr lang="sv-SE" sz="1000" dirty="0" smtClean="0">
                <a:hlinkClick r:id="rId3"/>
              </a:rPr>
              <a:t>https://</a:t>
            </a:r>
            <a:r>
              <a:rPr lang="sv-SE" sz="1000" dirty="0" smtClean="0">
                <a:hlinkClick r:id="rId3"/>
              </a:rPr>
              <a:t>github.com/katzj/jenkins-to-graphite</a:t>
            </a:r>
            <a:r>
              <a:rPr lang="sv-SE" sz="1000" dirty="0" smtClean="0"/>
              <a:t> </a:t>
            </a:r>
            <a:r>
              <a:rPr lang="sv-SE" sz="1050" dirty="0" smtClean="0"/>
              <a:t> 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l="29165" t="23745" r="9113" b="46574"/>
          <a:stretch>
            <a:fillRect/>
          </a:stretch>
        </p:blipFill>
        <p:spPr bwMode="auto">
          <a:xfrm>
            <a:off x="553043" y="957778"/>
            <a:ext cx="7971025" cy="18086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 l="29165" t="23652" r="12922" b="50841"/>
          <a:stretch>
            <a:fillRect/>
          </a:stretch>
        </p:blipFill>
        <p:spPr bwMode="auto">
          <a:xfrm>
            <a:off x="553043" y="2851688"/>
            <a:ext cx="7971025" cy="1717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Build</a:t>
            </a:r>
            <a:r>
              <a:rPr lang="sv-SE" dirty="0" smtClean="0"/>
              <a:t> </a:t>
            </a:r>
            <a:r>
              <a:rPr lang="sv-SE" dirty="0" err="1" smtClean="0"/>
              <a:t>Failure</a:t>
            </a:r>
            <a:r>
              <a:rPr lang="sv-SE" dirty="0" smtClean="0"/>
              <a:t> </a:t>
            </a:r>
            <a:r>
              <a:rPr lang="sv-SE" dirty="0" err="1" smtClean="0"/>
              <a:t>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50825" y="1025524"/>
            <a:ext cx="4321175" cy="3670301"/>
          </a:xfrm>
        </p:spPr>
        <p:txBody>
          <a:bodyPr/>
          <a:lstStyle/>
          <a:p>
            <a:r>
              <a:rPr lang="sv-SE" dirty="0" smtClean="0"/>
              <a:t>TODO</a:t>
            </a:r>
            <a:endParaRPr lang="en-US" dirty="0"/>
          </a:p>
        </p:txBody>
      </p:sp>
      <p:pic>
        <p:nvPicPr>
          <p:cNvPr id="1026" name="Picture 2" descr="https://i.imgflip.com/b49vj.jpg"/>
          <p:cNvPicPr>
            <a:picLocks noChangeAspect="1" noChangeArrowheads="1"/>
          </p:cNvPicPr>
          <p:nvPr/>
        </p:nvPicPr>
        <p:blipFill>
          <a:blip r:embed="rId2" cstate="print"/>
          <a:srcRect r="7206"/>
          <a:stretch>
            <a:fillRect/>
          </a:stretch>
        </p:blipFill>
        <p:spPr bwMode="auto">
          <a:xfrm>
            <a:off x="4705008" y="1025524"/>
            <a:ext cx="4330931" cy="3305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Disclamer / Explanation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chose to measure </a:t>
            </a:r>
            <a:r>
              <a:rPr lang="en-US" dirty="0" smtClean="0"/>
              <a:t>externally as much as possible</a:t>
            </a:r>
          </a:p>
          <a:p>
            <a:pPr lvl="1"/>
            <a:r>
              <a:rPr lang="en-US" dirty="0" smtClean="0"/>
              <a:t>If Jenkins is misbehaving you might not get to the monitoring page to find the data you want.</a:t>
            </a:r>
          </a:p>
          <a:p>
            <a:pPr lvl="1"/>
            <a:r>
              <a:rPr lang="en-US" dirty="0" smtClean="0"/>
              <a:t>Measuring something new might require </a:t>
            </a:r>
            <a:r>
              <a:rPr lang="en-US" dirty="0" err="1" smtClean="0"/>
              <a:t>plugin</a:t>
            </a:r>
            <a:r>
              <a:rPr lang="en-US" dirty="0" smtClean="0"/>
              <a:t> update </a:t>
            </a:r>
            <a:r>
              <a:rPr lang="en-US" dirty="0" smtClean="0"/>
              <a:t>which </a:t>
            </a:r>
            <a:r>
              <a:rPr lang="en-US" dirty="0" smtClean="0"/>
              <a:t>requires Jenkins restart</a:t>
            </a:r>
          </a:p>
          <a:p>
            <a:endParaRPr lang="en-US" dirty="0" smtClean="0"/>
          </a:p>
          <a:p>
            <a:r>
              <a:rPr lang="en-US" dirty="0" err="1" smtClean="0"/>
              <a:t>Plugins</a:t>
            </a:r>
            <a:r>
              <a:rPr lang="en-US" dirty="0" smtClean="0"/>
              <a:t> </a:t>
            </a:r>
            <a:r>
              <a:rPr lang="en-US" sz="1400" i="1" dirty="0" smtClean="0"/>
              <a:t>(10 min browsing on the wiki)</a:t>
            </a:r>
            <a:endParaRPr lang="en-US" i="1" dirty="0" smtClean="0"/>
          </a:p>
          <a:p>
            <a:pPr lvl="1"/>
            <a:r>
              <a:rPr lang="en-US" dirty="0" smtClean="0"/>
              <a:t>Disk Usage</a:t>
            </a:r>
          </a:p>
          <a:p>
            <a:pPr lvl="1"/>
            <a:r>
              <a:rPr lang="en-US" dirty="0" smtClean="0"/>
              <a:t>Build Failure Analyzer</a:t>
            </a:r>
          </a:p>
          <a:p>
            <a:pPr lvl="1"/>
            <a:r>
              <a:rPr lang="en-US" dirty="0" smtClean="0"/>
              <a:t>Global Build Stats</a:t>
            </a:r>
          </a:p>
          <a:p>
            <a:pPr lvl="1"/>
            <a:r>
              <a:rPr lang="en-US" dirty="0" smtClean="0"/>
              <a:t>JQS Monitoring</a:t>
            </a:r>
          </a:p>
          <a:p>
            <a:pPr lvl="1"/>
            <a:r>
              <a:rPr lang="en-US" dirty="0" smtClean="0"/>
              <a:t>Monitoring (Java Melody)</a:t>
            </a:r>
          </a:p>
          <a:p>
            <a:pPr lvl="1"/>
            <a:r>
              <a:rPr lang="en-US" dirty="0" smtClean="0"/>
              <a:t>Graphite-</a:t>
            </a:r>
            <a:r>
              <a:rPr lang="en-US" dirty="0" err="1" smtClean="0"/>
              <a:t>plugin</a:t>
            </a:r>
            <a:endParaRPr lang="en-US" dirty="0" smtClean="0"/>
          </a:p>
          <a:p>
            <a:pPr lvl="1"/>
            <a:r>
              <a:rPr lang="en-US" dirty="0" smtClean="0"/>
              <a:t>Dashboard 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Graphite in short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hlinkClick r:id="rId2"/>
              </a:rPr>
              <a:t>http://graphite.readthedocs.org/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Graphite is an enterprise-scale monitoring tool that runs well on cheap hardware. It was originally designed and written by </a:t>
            </a:r>
            <a:r>
              <a:rPr lang="en-US" dirty="0" smtClean="0">
                <a:hlinkClick r:id="rId3"/>
              </a:rPr>
              <a:t>Chris Davis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Graphite does two things:</a:t>
            </a:r>
          </a:p>
          <a:p>
            <a:pPr marL="630866" lvl="1" indent="-342900">
              <a:buFont typeface="+mj-lt"/>
              <a:buAutoNum type="arabicPeriod"/>
            </a:pPr>
            <a:r>
              <a:rPr lang="en-US" dirty="0" smtClean="0"/>
              <a:t>Store numeric time-series data</a:t>
            </a:r>
          </a:p>
          <a:p>
            <a:pPr marL="630866" lvl="1" indent="-342900">
              <a:buFont typeface="+mj-lt"/>
              <a:buAutoNum type="arabicPeriod"/>
            </a:pPr>
            <a:r>
              <a:rPr lang="en-US" dirty="0" smtClean="0"/>
              <a:t>Render graphs of this data on demand</a:t>
            </a:r>
          </a:p>
          <a:p>
            <a:pPr marL="378896" indent="-342900">
              <a:buNone/>
            </a:pPr>
            <a:endParaRPr lang="en-US" dirty="0" smtClean="0"/>
          </a:p>
          <a:p>
            <a:pPr marL="378896" indent="-342900">
              <a:buNone/>
            </a:pPr>
            <a:r>
              <a:rPr lang="en-US" dirty="0" smtClean="0"/>
              <a:t>Feeding data into Graphite is simple</a:t>
            </a:r>
          </a:p>
          <a:p>
            <a:pPr marL="378896" indent="-342900">
              <a:buNone/>
            </a:pPr>
            <a:r>
              <a:rPr lang="en-US" dirty="0" smtClean="0"/>
              <a:t>	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echo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local.random.diceroll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4 `date +%s`" |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-q0 graphite.your.com 2003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Collectd - for the fundamentals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50826" y="1025524"/>
            <a:ext cx="4329488" cy="3670301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collectd</a:t>
            </a:r>
            <a:r>
              <a:rPr lang="en-US" dirty="0" smtClean="0"/>
              <a:t> is a </a:t>
            </a:r>
            <a:r>
              <a:rPr lang="en-US" dirty="0" smtClean="0">
                <a:hlinkClick r:id="rId2"/>
              </a:rPr>
              <a:t>daemon</a:t>
            </a:r>
            <a:r>
              <a:rPr lang="en-US" dirty="0" smtClean="0"/>
              <a:t> which collects system performance statistics periodically and provides mechanisms to store the values in a variety of ways, for example in </a:t>
            </a:r>
            <a:r>
              <a:rPr lang="en-US" dirty="0" smtClean="0">
                <a:hlinkClick r:id="rId3"/>
              </a:rPr>
              <a:t>RRD files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Or in our case; sending the data from our masters to a </a:t>
            </a:r>
            <a:r>
              <a:rPr lang="en-US" dirty="0" err="1" smtClean="0"/>
              <a:t>grapite</a:t>
            </a:r>
            <a:r>
              <a:rPr lang="en-US" dirty="0" smtClean="0"/>
              <a:t> server.</a:t>
            </a:r>
          </a:p>
          <a:p>
            <a:r>
              <a:rPr lang="en-US" dirty="0" smtClean="0"/>
              <a:t>Graphite can read the RRD format so we are also experimenting with </a:t>
            </a:r>
            <a:r>
              <a:rPr lang="en-US" dirty="0" err="1" smtClean="0"/>
              <a:t>rsync</a:t>
            </a:r>
            <a:r>
              <a:rPr lang="en-US" dirty="0" smtClean="0"/>
              <a:t> of the local </a:t>
            </a:r>
            <a:r>
              <a:rPr lang="en-US" dirty="0" err="1" smtClean="0"/>
              <a:t>dbs</a:t>
            </a:r>
            <a:r>
              <a:rPr lang="en-US" dirty="0" smtClean="0"/>
              <a:t> on each slave.</a:t>
            </a:r>
          </a:p>
          <a:p>
            <a:r>
              <a:rPr lang="en-US" dirty="0" smtClean="0"/>
              <a:t>It has Java and JMX </a:t>
            </a:r>
            <a:r>
              <a:rPr lang="en-US" dirty="0" err="1" smtClean="0"/>
              <a:t>plugins</a:t>
            </a:r>
            <a:endParaRPr lang="en-US" dirty="0" smtClean="0"/>
          </a:p>
          <a:p>
            <a:pPr lvl="1"/>
            <a:r>
              <a:rPr lang="en-US" dirty="0" smtClean="0"/>
              <a:t>So we can also get data like heap, threads and </a:t>
            </a:r>
            <a:r>
              <a:rPr lang="en-US" dirty="0" err="1" smtClean="0"/>
              <a:t>gc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But also from Tomcat like no. of requests and bytes sent.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0825" y="539335"/>
            <a:ext cx="1991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hlinkClick r:id="rId4"/>
              </a:rPr>
              <a:t>https://collectd.org/</a:t>
            </a:r>
            <a:r>
              <a:rPr lang="en-US" smtClean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 l="41389" t="37432" r="22611" b="28988"/>
          <a:stretch>
            <a:fillRect/>
          </a:stretch>
        </p:blipFill>
        <p:spPr bwMode="auto">
          <a:xfrm>
            <a:off x="5508592" y="540910"/>
            <a:ext cx="3291840" cy="17271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054466" y="2251472"/>
            <a:ext cx="39068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>
                <a:latin typeface="Courier New" pitchFamily="49" charset="0"/>
                <a:cs typeface="Courier New" pitchFamily="49" charset="0"/>
              </a:rPr>
              <a:t>movingAverage(jenkins.seld.regular.cpu.*.cpu.user,100)</a:t>
            </a:r>
            <a:endParaRPr lang="en-US" sz="90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 l="41500" t="37501" r="22167" b="32923"/>
          <a:stretch>
            <a:fillRect/>
          </a:stretch>
        </p:blipFill>
        <p:spPr bwMode="auto">
          <a:xfrm>
            <a:off x="4932741" y="2557121"/>
            <a:ext cx="3876004" cy="17747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4932741" y="4331903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Used Heap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Perm-Gen on secondary axis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4887895" y="4422370"/>
            <a:ext cx="72000" cy="72000"/>
          </a:xfrm>
          <a:prstGeom prst="rect">
            <a:avLst/>
          </a:prstGeom>
          <a:solidFill>
            <a:srgbClr val="0070C0"/>
          </a:solidFill>
          <a:ln w="25400">
            <a:noFill/>
            <a:tailEnd type="none"/>
          </a:ln>
          <a:effectLst/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 sz="2400" smtClean="0">
              <a:latin typeface="HelveticaNeueLT Pro 55 Roman" pitchFamily="34" charset="0"/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4882348" y="4574770"/>
            <a:ext cx="72000" cy="72000"/>
          </a:xfrm>
          <a:prstGeom prst="rect">
            <a:avLst/>
          </a:prstGeom>
          <a:solidFill>
            <a:srgbClr val="00B050"/>
          </a:solidFill>
          <a:ln w="25400">
            <a:noFill/>
            <a:tailEnd type="none"/>
          </a:ln>
          <a:effectLst/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 sz="2400" smtClean="0">
              <a:latin typeface="HelveticaNeueLT Pro 55 Roma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Heap</a:t>
            </a:r>
            <a:r>
              <a:rPr lang="sv-SE" dirty="0" smtClean="0"/>
              <a:t> over a </a:t>
            </a:r>
            <a:r>
              <a:rPr lang="sv-SE" dirty="0" err="1" smtClean="0"/>
              <a:t>month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4667" t="24099" r="9389" b="28790"/>
          <a:stretch>
            <a:fillRect/>
          </a:stretch>
        </p:blipFill>
        <p:spPr bwMode="auto">
          <a:xfrm>
            <a:off x="217953" y="757819"/>
            <a:ext cx="8708095" cy="34993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Response time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50825" y="615142"/>
            <a:ext cx="8642349" cy="39901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How long does it take to </a:t>
            </a:r>
            <a:r>
              <a:rPr lang="en-US" dirty="0" smtClean="0"/>
              <a:t>get the</a:t>
            </a:r>
            <a:r>
              <a:rPr lang="en-US" dirty="0" smtClean="0"/>
              <a:t> </a:t>
            </a:r>
            <a:r>
              <a:rPr lang="en-US" dirty="0" smtClean="0"/>
              <a:t>all </a:t>
            </a:r>
            <a:r>
              <a:rPr lang="en-US" dirty="0" smtClean="0"/>
              <a:t>jobs view, </a:t>
            </a:r>
            <a:r>
              <a:rPr lang="en-US" dirty="0" smtClean="0"/>
              <a:t>using plain old curl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4556" t="24198" r="18555" b="41728"/>
          <a:stretch>
            <a:fillRect/>
          </a:stretch>
        </p:blipFill>
        <p:spPr bwMode="auto">
          <a:xfrm>
            <a:off x="237067" y="1014153"/>
            <a:ext cx="8669866" cy="2921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50825" y="4347556"/>
            <a:ext cx="6912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Put this into Nagios and you have the beginnings of an early warning system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Lesson: You should also measure your staging servers, or this might happen.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84000" y="1168400"/>
            <a:ext cx="6608233" cy="2798925"/>
            <a:chOff x="192313" y="1168400"/>
            <a:chExt cx="6608233" cy="2798925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24556" t="24099" r="22722" b="41531"/>
            <a:stretch>
              <a:fillRect/>
            </a:stretch>
          </p:blipFill>
          <p:spPr bwMode="auto">
            <a:xfrm>
              <a:off x="192313" y="1168400"/>
              <a:ext cx="6608233" cy="279892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5" name="Line Callout 1 4"/>
            <p:cNvSpPr/>
            <p:nvPr/>
          </p:nvSpPr>
          <p:spPr bwMode="invGray">
            <a:xfrm>
              <a:off x="610986" y="2790166"/>
              <a:ext cx="773083" cy="305077"/>
            </a:xfrm>
            <a:prstGeom prst="borderCallout1">
              <a:avLst>
                <a:gd name="adj1" fmla="val 99983"/>
                <a:gd name="adj2" fmla="val 49849"/>
                <a:gd name="adj3" fmla="val 204937"/>
                <a:gd name="adj4" fmla="val 58031"/>
              </a:avLst>
            </a:prstGeom>
            <a:noFill/>
            <a:ln w="12700">
              <a:solidFill>
                <a:schemeClr val="accent1">
                  <a:lumMod val="50000"/>
                </a:schemeClr>
              </a:solidFill>
              <a:tailEnd type="none"/>
            </a:ln>
            <a:effectLst/>
            <a:scene3d>
              <a:camera prst="perspectiveRelaxed" fov="0">
                <a:rot lat="0" lon="0" rev="0"/>
              </a:camera>
              <a:lightRig rig="threePt" dir="t"/>
            </a:scene3d>
            <a:sp3d extrusionH="177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r>
                <a:rPr lang="en-US" sz="2400" dirty="0" smtClean="0">
                  <a:latin typeface="HelveticaNeueLT Pro 55 Roman" pitchFamily="34" charset="0"/>
                </a:rPr>
                <a:t>v. 1.480.2</a:t>
              </a:r>
            </a:p>
          </p:txBody>
        </p:sp>
        <p:sp>
          <p:nvSpPr>
            <p:cNvPr id="6" name="Line Callout 1 5"/>
            <p:cNvSpPr/>
            <p:nvPr/>
          </p:nvSpPr>
          <p:spPr bwMode="invGray">
            <a:xfrm>
              <a:off x="1823259" y="2637627"/>
              <a:ext cx="773083" cy="305077"/>
            </a:xfrm>
            <a:prstGeom prst="borderCallout1">
              <a:avLst>
                <a:gd name="adj1" fmla="val -3559"/>
                <a:gd name="adj2" fmla="val 50924"/>
                <a:gd name="adj3" fmla="val -132938"/>
                <a:gd name="adj4" fmla="val -37668"/>
              </a:avLst>
            </a:prstGeom>
            <a:noFill/>
            <a:ln w="12700">
              <a:solidFill>
                <a:schemeClr val="accent1">
                  <a:lumMod val="50000"/>
                </a:schemeClr>
              </a:solidFill>
              <a:tailEnd type="none"/>
            </a:ln>
            <a:effectLst/>
            <a:scene3d>
              <a:camera prst="perspectiveRelaxed" fov="0">
                <a:rot lat="0" lon="0" rev="0"/>
              </a:camera>
              <a:lightRig rig="threePt" dir="t"/>
            </a:scene3d>
            <a:sp3d extrusionH="177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r>
                <a:rPr lang="en-US" sz="2400" dirty="0" smtClean="0">
                  <a:latin typeface="HelveticaNeueLT Pro 55 Roman" pitchFamily="34" charset="0"/>
                </a:rPr>
                <a:t>v. 1.532.2</a:t>
              </a:r>
            </a:p>
          </p:txBody>
        </p:sp>
        <p:sp>
          <p:nvSpPr>
            <p:cNvPr id="7" name="Line Callout 1 6"/>
            <p:cNvSpPr/>
            <p:nvPr/>
          </p:nvSpPr>
          <p:spPr bwMode="invGray">
            <a:xfrm>
              <a:off x="4929910" y="3095243"/>
              <a:ext cx="773083" cy="305077"/>
            </a:xfrm>
            <a:prstGeom prst="borderCallout1">
              <a:avLst>
                <a:gd name="adj1" fmla="val 45487"/>
                <a:gd name="adj2" fmla="val 100387"/>
                <a:gd name="adj3" fmla="val 115019"/>
                <a:gd name="adj4" fmla="val 192440"/>
              </a:avLst>
            </a:prstGeom>
            <a:noFill/>
            <a:ln w="12700">
              <a:solidFill>
                <a:schemeClr val="accent1">
                  <a:lumMod val="50000"/>
                </a:schemeClr>
              </a:solidFill>
              <a:tailEnd type="none"/>
            </a:ln>
            <a:effectLst/>
            <a:scene3d>
              <a:camera prst="perspectiveRelaxed" fov="0">
                <a:rot lat="0" lon="0" rev="0"/>
              </a:camera>
              <a:lightRig rig="threePt" dir="t"/>
            </a:scene3d>
            <a:sp3d extrusionH="177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rmAutofit fontScale="47500" lnSpcReduction="20000"/>
            </a:bodyPr>
            <a:lstStyle/>
            <a:p>
              <a:pPr algn="ctr"/>
              <a:r>
                <a:rPr lang="en-US" sz="2400" dirty="0" smtClean="0">
                  <a:latin typeface="HelveticaNeueLT Pro 55 Roman" pitchFamily="34" charset="0"/>
                </a:rPr>
                <a:t>Patched!</a:t>
              </a:r>
            </a:p>
          </p:txBody>
        </p:sp>
      </p:grpSp>
      <p:pic>
        <p:nvPicPr>
          <p:cNvPr id="4100" name="Picture 4" descr="https://i.imgflip.com/b5sf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2468" y="1245062"/>
            <a:ext cx="2111310" cy="26456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50825" y="957789"/>
            <a:ext cx="4490508" cy="130280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One ”kicker” job scheduled to run on master every 10 min.</a:t>
            </a:r>
          </a:p>
          <a:p>
            <a:r>
              <a:rPr lang="en-US" dirty="0" smtClean="0"/>
              <a:t>The kicker starts a parameterized job for each interesting label with a node label parameter so it runs on that label.</a:t>
            </a:r>
          </a:p>
          <a:p>
            <a:r>
              <a:rPr lang="en-US" dirty="0" smtClean="0"/>
              <a:t>And a ”simple” </a:t>
            </a:r>
            <a:r>
              <a:rPr lang="en-US" dirty="0" err="1" smtClean="0"/>
              <a:t>Scriptler</a:t>
            </a:r>
            <a:r>
              <a:rPr lang="en-US" dirty="0" smtClean="0"/>
              <a:t> build step in the downstream build.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0825" y="515383"/>
            <a:ext cx="5332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long does a build stay in the queue before it can start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24611" t="24198" r="18611" b="41827"/>
          <a:stretch>
            <a:fillRect/>
          </a:stretch>
        </p:blipFill>
        <p:spPr bwMode="auto">
          <a:xfrm>
            <a:off x="250826" y="2368162"/>
            <a:ext cx="6674907" cy="22467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60825" y="4635151"/>
            <a:ext cx="66479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aliasByNode(jenkins.android-{ci,ci-platform,ci-cm}.labels.*.queuetime.ten_minutes,3)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32937" y="1025525"/>
            <a:ext cx="4031873" cy="73866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findExecutor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getTimeSpentInQueue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05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estStart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System.currentTimeMillis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() – </a:t>
            </a:r>
            <a:r>
              <a:rPr lang="en-US" sz="105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</a:t>
            </a:r>
          </a:p>
          <a:p>
            <a:r>
              <a:rPr lang="en-US" sz="105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graphite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LABEL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” ”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105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/1000 </a:t>
            </a:r>
            <a:r>
              <a:rPr lang="en-US" sz="105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” ”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estStart</a:t>
            </a:r>
            <a:r>
              <a:rPr lang="en-US" sz="105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1000)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Sony 2014 blue">
      <a:dk1>
        <a:srgbClr val="000000"/>
      </a:dk1>
      <a:lt1>
        <a:srgbClr val="646464"/>
      </a:lt1>
      <a:dk2>
        <a:srgbClr val="C8C8C8"/>
      </a:dk2>
      <a:lt2>
        <a:srgbClr val="FFFFFF"/>
      </a:lt2>
      <a:accent1>
        <a:srgbClr val="3287BD"/>
      </a:accent1>
      <a:accent2>
        <a:srgbClr val="739E4D"/>
      </a:accent2>
      <a:accent3>
        <a:srgbClr val="D68343"/>
      </a:accent3>
      <a:accent4>
        <a:srgbClr val="C33E37"/>
      </a:accent4>
      <a:accent5>
        <a:srgbClr val="7D63A0"/>
      </a:accent5>
      <a:accent6>
        <a:srgbClr val="878787"/>
      </a:accent6>
      <a:hlink>
        <a:srgbClr val="014B6B"/>
      </a:hlink>
      <a:folHlink>
        <a:srgbClr val="646464"/>
      </a:folHlink>
    </a:clrScheme>
    <a:fontScheme name="Sony Mobile Communications 2014 PowerPoint">
      <a:majorFont>
        <a:latin typeface="ITC Avant Garde Std Bk"/>
        <a:ea typeface="Arial Unicode MS"/>
        <a:cs typeface=""/>
      </a:majorFont>
      <a:minorFont>
        <a:latin typeface="HelveticaNeueLT Pro 45 L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invGray">
        <a:solidFill>
          <a:schemeClr val="accent1"/>
        </a:solidFill>
        <a:ln w="25400">
          <a:solidFill>
            <a:schemeClr val="accent1">
              <a:lumMod val="50000"/>
            </a:schemeClr>
          </a:solidFill>
          <a:tailEnd type="none"/>
        </a:ln>
        <a:effectLst>
          <a:outerShdw blurRad="50800" dist="50800" dir="2700000" algn="tl" rotWithShape="0">
            <a:prstClr val="black">
              <a:alpha val="40000"/>
            </a:prstClr>
          </a:outerShdw>
        </a:effectLst>
        <a:scene3d>
          <a:camera prst="perspectiveRelaxed" fov="0">
            <a:rot lat="0" lon="0" rev="0"/>
          </a:camera>
          <a:lightRig rig="threePt" dir="t"/>
        </a:scene3d>
        <a:sp3d extrusionH="177800"/>
      </a:spPr>
      <a:bodyPr rtlCol="0" anchor="ctr">
        <a:normAutofit/>
      </a:bodyPr>
      <a:lstStyle>
        <a:defPPr algn="ctr">
          <a:defRPr sz="2400" smtClean="0">
            <a:latin typeface="HelveticaNeueLT Pro 55 Roman" pitchFamily="34" charset="0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>
          <a:solidFill>
            <a:schemeClr val="tx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ony 2014 blue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3287BD"/>
        </a:accent1>
        <a:accent2>
          <a:srgbClr val="739E4D"/>
        </a:accent2>
        <a:accent3>
          <a:srgbClr val="D68343"/>
        </a:accent3>
        <a:accent4>
          <a:srgbClr val="C33E37"/>
        </a:accent4>
        <a:accent5>
          <a:srgbClr val="7D63A0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  <a:extraClrScheme>
      <a:clrScheme name="Sony 2014 green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739E4D"/>
        </a:accent1>
        <a:accent2>
          <a:srgbClr val="D68343"/>
        </a:accent2>
        <a:accent3>
          <a:srgbClr val="C33E37"/>
        </a:accent3>
        <a:accent4>
          <a:srgbClr val="7D63A0"/>
        </a:accent4>
        <a:accent5>
          <a:srgbClr val="3287BD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  <a:extraClrScheme>
      <a:clrScheme name="Sony 2014 orange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D68343"/>
        </a:accent1>
        <a:accent2>
          <a:srgbClr val="C33E37"/>
        </a:accent2>
        <a:accent3>
          <a:srgbClr val="7D63A0"/>
        </a:accent3>
        <a:accent4>
          <a:srgbClr val="3287BD"/>
        </a:accent4>
        <a:accent5>
          <a:srgbClr val="739E4D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  <a:extraClrScheme>
      <a:clrScheme name="Sony 2014 red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C33E37"/>
        </a:accent1>
        <a:accent2>
          <a:srgbClr val="7D63A0"/>
        </a:accent2>
        <a:accent3>
          <a:srgbClr val="3287BD"/>
        </a:accent3>
        <a:accent4>
          <a:srgbClr val="739E4D"/>
        </a:accent4>
        <a:accent5>
          <a:srgbClr val="D68343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  <a:extraClrScheme>
      <a:clrScheme name="Sony 2014 purple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7D63A0"/>
        </a:accent1>
        <a:accent2>
          <a:srgbClr val="3287BD"/>
        </a:accent2>
        <a:accent3>
          <a:srgbClr val="739E4D"/>
        </a:accent3>
        <a:accent4>
          <a:srgbClr val="D68343"/>
        </a:accent4>
        <a:accent5>
          <a:srgbClr val="C33E37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</a:extraClrSchemeLst>
  <a:extLst>
    <a:ext uri="{05A4C25C-085E-4340-85A3-A5531E510DB2}">
      <thm15:themeFamily xmlns="" xmlns:thm15="http://schemas.microsoft.com/office/thememl/2012/main" name="Sony_2014.3.16-9 - Copy" id="{B676A8F2-F3BF-434D-9A27-5D56A866542E}" vid="{8FB125D9-A16B-4F39-87FC-EE9A98C14C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ny Mobile Communications 2012.1">
      <a:majorFont>
        <a:latin typeface="ITC Avant Garde Std Md"/>
        <a:ea typeface="HGPSoeiKakugothicUB"/>
        <a:cs typeface=""/>
      </a:majorFont>
      <a:minorFont>
        <a:latin typeface="HelveticaNeueLT Pro 45 Lt"/>
        <a:ea typeface="HGPSoeiKakugothic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ny Mobile Communications 2012.1">
      <a:majorFont>
        <a:latin typeface="ITC Avant Garde Std Md"/>
        <a:ea typeface="HGPSoeiKakugothicUB"/>
        <a:cs typeface=""/>
      </a:majorFont>
      <a:minorFont>
        <a:latin typeface="HelveticaNeueLT Pro 45 Lt"/>
        <a:ea typeface="HGPSoeiKakugothic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388</TotalTime>
  <Words>319</Words>
  <Application>Microsoft Office PowerPoint</Application>
  <PresentationFormat>On-screen Show (16:9)</PresentationFormat>
  <Paragraphs>61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blank</vt:lpstr>
      <vt:lpstr>Taking Measures </vt:lpstr>
      <vt:lpstr>Background</vt:lpstr>
      <vt:lpstr>Disclamer / Explanation</vt:lpstr>
      <vt:lpstr>Graphite in short</vt:lpstr>
      <vt:lpstr>Collectd - for the fundamentals</vt:lpstr>
      <vt:lpstr>Heap over a month</vt:lpstr>
      <vt:lpstr>Response time</vt:lpstr>
      <vt:lpstr>Lesson: You should also measure your staging servers, or this might happen.</vt:lpstr>
      <vt:lpstr>Queue time</vt:lpstr>
      <vt:lpstr>Offline/Available Slaves</vt:lpstr>
      <vt:lpstr>Build Failure Analyzer</vt:lpstr>
    </vt:vector>
  </TitlesOfParts>
  <Company>Sony Ericsson Mobile Communications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Taking Measures</dc:title>
  <dc:subject>Taking Measures - Jenkins CI User Event – CPH 2014</dc:subject>
  <dc:creator>Robert Sandell</dc:creator>
  <dc:description>_x000d_Rev </dc:description>
  <cp:lastModifiedBy>Robert Sandell</cp:lastModifiedBy>
  <cp:revision>42</cp:revision>
  <dcterms:created xsi:type="dcterms:W3CDTF">2014-08-13T18:52:14Z</dcterms:created>
  <dcterms:modified xsi:type="dcterms:W3CDTF">2014-08-15T13:39:58Z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No">
    <vt:lpwstr/>
  </property>
  <property fmtid="{D5CDD505-2E9C-101B-9397-08002B2CF9AE}" pid="3" name="Revision">
    <vt:lpwstr/>
  </property>
  <property fmtid="{D5CDD505-2E9C-101B-9397-08002B2CF9AE}" pid="4" name="DocName">
    <vt:lpwstr/>
  </property>
  <property fmtid="{D5CDD505-2E9C-101B-9397-08002B2CF9AE}" pid="5" name="SecurityClass">
    <vt:lpwstr>&lt;security class&gt;</vt:lpwstr>
  </property>
  <property fmtid="{D5CDD505-2E9C-101B-9397-08002B2CF9AE}" pid="6" name="Prepared">
    <vt:lpwstr>Robert Sandell</vt:lpwstr>
  </property>
  <property fmtid="{D5CDD505-2E9C-101B-9397-08002B2CF9AE}" pid="7" name="ApprovedBy">
    <vt:lpwstr/>
  </property>
  <property fmtid="{D5CDD505-2E9C-101B-9397-08002B2CF9AE}" pid="8" name="Date">
    <vt:lpwstr>2014-08-22</vt:lpwstr>
  </property>
  <property fmtid="{D5CDD505-2E9C-101B-9397-08002B2CF9AE}" pid="9" name="Title">
    <vt:lpwstr>Taking Measures - Jenkins CI User Event – CPH 2014</vt:lpwstr>
  </property>
  <property fmtid="{D5CDD505-2E9C-101B-9397-08002B2CF9AE}" pid="10" name="Keyword">
    <vt:lpwstr/>
  </property>
  <property fmtid="{D5CDD505-2E9C-101B-9397-08002B2CF9AE}" pid="11" name="LeftFooterField">
    <vt:lpwstr>DocNo</vt:lpwstr>
  </property>
  <property fmtid="{D5CDD505-2E9C-101B-9397-08002B2CF9AE}" pid="12" name="MiddleFooterField">
    <vt:lpwstr>Date</vt:lpwstr>
  </property>
  <property fmtid="{D5CDD505-2E9C-101B-9397-08002B2CF9AE}" pid="13" name="RightFooterField">
    <vt:lpwstr>Title</vt:lpwstr>
  </property>
  <property fmtid="{D5CDD505-2E9C-101B-9397-08002B2CF9AE}" pid="14" name="SecClassViewType">
    <vt:lpwstr>True</vt:lpwstr>
  </property>
  <property fmtid="{D5CDD505-2E9C-101B-9397-08002B2CF9AE}" pid="15" name="DocumentSource">
    <vt:lpwstr> </vt:lpwstr>
  </property>
  <property fmtid="{D5CDD505-2E9C-101B-9397-08002B2CF9AE}" pid="16" name="Reference">
    <vt:lpwstr/>
  </property>
  <property fmtid="{D5CDD505-2E9C-101B-9397-08002B2CF9AE}" pid="17" name="TemplateName">
    <vt:lpwstr>Sony Mobile Communications</vt:lpwstr>
  </property>
  <property fmtid="{D5CDD505-2E9C-101B-9397-08002B2CF9AE}" pid="18" name="TemplateVariant">
    <vt:lpwstr>16:9</vt:lpwstr>
  </property>
  <property fmtid="{D5CDD505-2E9C-101B-9397-08002B2CF9AE}" pid="19" name="TemplateVersion">
    <vt:lpwstr>2014.3</vt:lpwstr>
  </property>
  <property fmtid="{D5CDD505-2E9C-101B-9397-08002B2CF9AE}" pid="20" name="x">
    <vt:lpwstr>1</vt:lpwstr>
  </property>
  <property fmtid="{D5CDD505-2E9C-101B-9397-08002B2CF9AE}" pid="21" name="FooterType">
    <vt:lpwstr>CVL</vt:lpwstr>
  </property>
  <property fmtid="{D5CDD505-2E9C-101B-9397-08002B2CF9AE}" pid="22" name="DocumentType">
    <vt:lpwstr>EnOHLogoNew2001</vt:lpwstr>
  </property>
  <property fmtid="{D5CDD505-2E9C-101B-9397-08002B2CF9AE}" pid="23" name="TotalNumb">
    <vt:lpwstr>False</vt:lpwstr>
  </property>
  <property fmtid="{D5CDD505-2E9C-101B-9397-08002B2CF9AE}" pid="24" name="Checked">
    <vt:lpwstr/>
  </property>
  <property fmtid="{D5CDD505-2E9C-101B-9397-08002B2CF9AE}" pid="25" name="Hidefooter">
    <vt:bool>false</vt:bool>
  </property>
</Properties>
</file>