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635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945" y="1279525"/>
            <a:ext cx="614176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Marcador de posición de imagen de diapositiva 1"/>
          <p:cNvSpPr/>
          <p:nvPr>
            <p:ph type="sldImg" idx="2"/>
          </p:nvPr>
        </p:nvSpPr>
        <p:spPr/>
      </p:sp>
      <p:sp>
        <p:nvSpPr>
          <p:cNvPr id="3" name="Marcador de posición de texto 2"/>
          <p:cNvSpPr/>
          <p:nvPr>
            <p:ph type="body" idx="3"/>
          </p:nvPr>
        </p:nvSpPr>
        <p:spPr/>
        <p:txBody>
          <a:bodyPr/>
          <a:p>
            <a:endParaRPr lang="es-MX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221" y="1322962"/>
            <a:ext cx="9145325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221" y="3602038"/>
            <a:ext cx="9145325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321" y="551543"/>
            <a:ext cx="10517123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94" y="258445"/>
            <a:ext cx="10517123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94" y="1825625"/>
            <a:ext cx="10517123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71" y="3750945"/>
            <a:ext cx="9844561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71" y="4610028"/>
            <a:ext cx="7322611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94" y="258445"/>
            <a:ext cx="10517123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94" y="1825625"/>
            <a:ext cx="5182351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2567" y="1825625"/>
            <a:ext cx="5182351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10" y="365125"/>
            <a:ext cx="10517123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910" y="1744961"/>
            <a:ext cx="5158534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910" y="2615609"/>
            <a:ext cx="5158534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4961"/>
            <a:ext cx="5183939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5609"/>
            <a:ext cx="5183939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321" y="2766219"/>
            <a:ext cx="10517123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841" y="127000"/>
            <a:ext cx="4165803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751" y="766354"/>
            <a:ext cx="5818218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921" y="2057400"/>
            <a:ext cx="4165803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5907" y="365125"/>
            <a:ext cx="1529538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21" y="365125"/>
            <a:ext cx="8881244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21" y="365125"/>
            <a:ext cx="105171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21" y="1825625"/>
            <a:ext cx="105171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21" y="6356350"/>
            <a:ext cx="274359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85" y="6356350"/>
            <a:ext cx="41153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847" y="6356350"/>
            <a:ext cx="274359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 flipH="1">
            <a:off x="3412738" y="492760"/>
            <a:ext cx="15875" cy="58724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uadro de texto 3"/>
          <p:cNvSpPr txBox="1"/>
          <p:nvPr/>
        </p:nvSpPr>
        <p:spPr>
          <a:xfrm>
            <a:off x="205105" y="1705610"/>
            <a:ext cx="2755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 b="1">
                <a:solidFill>
                  <a:schemeClr val="accent1">
                    <a:lumMod val="75000"/>
                  </a:schemeClr>
                </a:solidFill>
              </a:rPr>
              <a:t>Puesto</a:t>
            </a:r>
            <a:endParaRPr lang="es-MX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Óvalo 6"/>
          <p:cNvSpPr/>
          <p:nvPr/>
        </p:nvSpPr>
        <p:spPr>
          <a:xfrm>
            <a:off x="1044823" y="492760"/>
            <a:ext cx="1080000" cy="1080000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8" name="Cuadro de texto 7"/>
          <p:cNvSpPr txBox="1"/>
          <p:nvPr/>
        </p:nvSpPr>
        <p:spPr>
          <a:xfrm>
            <a:off x="243840" y="1946275"/>
            <a:ext cx="2755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>
                <a:solidFill>
                  <a:schemeClr val="bg2">
                    <a:lumMod val="75000"/>
                  </a:schemeClr>
                </a:solidFill>
              </a:rPr>
              <a:t>Abogado</a:t>
            </a:r>
            <a:endParaRPr lang="es-MX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243840" y="2395855"/>
            <a:ext cx="2717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 b="1">
                <a:solidFill>
                  <a:schemeClr val="accent1">
                    <a:lumMod val="75000"/>
                  </a:schemeClr>
                </a:solidFill>
              </a:rPr>
              <a:t>Edad</a:t>
            </a:r>
            <a:endParaRPr lang="es-MX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uadro de texto 9"/>
          <p:cNvSpPr txBox="1"/>
          <p:nvPr/>
        </p:nvSpPr>
        <p:spPr>
          <a:xfrm>
            <a:off x="244475" y="2570480"/>
            <a:ext cx="2754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>
                <a:solidFill>
                  <a:schemeClr val="bg2">
                    <a:lumMod val="75000"/>
                  </a:schemeClr>
                </a:solidFill>
              </a:rPr>
              <a:t>Mayor de 18 años</a:t>
            </a:r>
            <a:endParaRPr lang="es-MX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Cuadro de texto 10"/>
          <p:cNvSpPr txBox="1"/>
          <p:nvPr/>
        </p:nvSpPr>
        <p:spPr>
          <a:xfrm>
            <a:off x="124460" y="3086100"/>
            <a:ext cx="299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 b="1">
                <a:solidFill>
                  <a:schemeClr val="accent1">
                    <a:lumMod val="75000"/>
                  </a:schemeClr>
                </a:solidFill>
              </a:rPr>
              <a:t>Nivel de educación más alto</a:t>
            </a:r>
            <a:endParaRPr lang="es-MX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uadro de texto 11"/>
          <p:cNvSpPr txBox="1"/>
          <p:nvPr/>
        </p:nvSpPr>
        <p:spPr>
          <a:xfrm>
            <a:off x="244475" y="3375025"/>
            <a:ext cx="271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>
                <a:solidFill>
                  <a:schemeClr val="bg2">
                    <a:lumMod val="75000"/>
                  </a:schemeClr>
                </a:solidFill>
              </a:rPr>
              <a:t>Licenciatura</a:t>
            </a:r>
            <a:endParaRPr lang="es-MX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Cuadro de texto 12"/>
          <p:cNvSpPr txBox="1"/>
          <p:nvPr/>
        </p:nvSpPr>
        <p:spPr>
          <a:xfrm>
            <a:off x="244475" y="3776345"/>
            <a:ext cx="271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 b="1">
                <a:solidFill>
                  <a:schemeClr val="accent1">
                    <a:lumMod val="75000"/>
                  </a:schemeClr>
                </a:solidFill>
              </a:rPr>
              <a:t>Redes sociales</a:t>
            </a:r>
            <a:endParaRPr lang="es-MX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uadro de texto 1"/>
          <p:cNvSpPr txBox="1"/>
          <p:nvPr/>
        </p:nvSpPr>
        <p:spPr>
          <a:xfrm>
            <a:off x="4022090" y="375920"/>
            <a:ext cx="3153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MX" altLang="en-US" b="1">
                <a:solidFill>
                  <a:schemeClr val="accent1">
                    <a:lumMod val="75000"/>
                  </a:schemeClr>
                </a:solidFill>
              </a:rPr>
              <a:t>Canal favorito de comunicación</a:t>
            </a:r>
            <a:endParaRPr lang="es-MX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 de texto 4"/>
          <p:cNvSpPr txBox="1"/>
          <p:nvPr/>
        </p:nvSpPr>
        <p:spPr>
          <a:xfrm>
            <a:off x="4022090" y="1105535"/>
            <a:ext cx="4003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MX" altLang="en-US" b="1">
                <a:solidFill>
                  <a:schemeClr val="accent1">
                    <a:lumMod val="75000"/>
                  </a:schemeClr>
                </a:solidFill>
              </a:rPr>
              <a:t>Herramientas que necesita para trabajar</a:t>
            </a:r>
            <a:endParaRPr lang="es-MX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4022090" y="1835150"/>
            <a:ext cx="2859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MX" altLang="en-US" b="1">
                <a:solidFill>
                  <a:schemeClr val="accent1">
                    <a:lumMod val="75000"/>
                  </a:schemeClr>
                </a:solidFill>
              </a:rPr>
              <a:t>Responsabilidades laborales</a:t>
            </a:r>
            <a:endParaRPr lang="es-MX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uadro de texto 14"/>
          <p:cNvSpPr txBox="1"/>
          <p:nvPr/>
        </p:nvSpPr>
        <p:spPr>
          <a:xfrm>
            <a:off x="4022090" y="2564765"/>
            <a:ext cx="3283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MX" altLang="en-US" b="1">
                <a:solidFill>
                  <a:schemeClr val="accent1">
                    <a:lumMod val="75000"/>
                  </a:schemeClr>
                </a:solidFill>
              </a:rPr>
              <a:t>Su trabajo se mide en función de</a:t>
            </a:r>
            <a:endParaRPr lang="es-MX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uadro de texto 15"/>
          <p:cNvSpPr txBox="1"/>
          <p:nvPr/>
        </p:nvSpPr>
        <p:spPr>
          <a:xfrm>
            <a:off x="4022090" y="3294380"/>
            <a:ext cx="1515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MX" altLang="en-US" b="1">
                <a:solidFill>
                  <a:schemeClr val="accent1">
                    <a:lumMod val="75000"/>
                  </a:schemeClr>
                </a:solidFill>
              </a:rPr>
              <a:t>Su superior es</a:t>
            </a:r>
            <a:endParaRPr lang="es-MX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uadro de texto 16"/>
          <p:cNvSpPr txBox="1"/>
          <p:nvPr/>
        </p:nvSpPr>
        <p:spPr>
          <a:xfrm>
            <a:off x="4022090" y="4023995"/>
            <a:ext cx="1875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MX" altLang="en-US" b="1">
                <a:solidFill>
                  <a:schemeClr val="accent1">
                    <a:lumMod val="75000"/>
                  </a:schemeClr>
                </a:solidFill>
              </a:rPr>
              <a:t>Metas u objetivos</a:t>
            </a:r>
            <a:endParaRPr lang="es-MX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uadro de texto 17"/>
          <p:cNvSpPr txBox="1"/>
          <p:nvPr/>
        </p:nvSpPr>
        <p:spPr>
          <a:xfrm>
            <a:off x="4022090" y="4753610"/>
            <a:ext cx="3225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MX" altLang="en-US" b="1">
                <a:solidFill>
                  <a:schemeClr val="accent1">
                    <a:lumMod val="75000"/>
                  </a:schemeClr>
                </a:solidFill>
              </a:rPr>
              <a:t>Obtiene información a través de</a:t>
            </a:r>
            <a:endParaRPr lang="es-MX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Cuadro de texto 18"/>
          <p:cNvSpPr txBox="1"/>
          <p:nvPr/>
        </p:nvSpPr>
        <p:spPr>
          <a:xfrm>
            <a:off x="4022090" y="5483225"/>
            <a:ext cx="2387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MX" altLang="en-US" b="1">
                <a:solidFill>
                  <a:schemeClr val="accent1">
                    <a:lumMod val="75000"/>
                  </a:schemeClr>
                </a:solidFill>
              </a:rPr>
              <a:t>Dificultades principales</a:t>
            </a:r>
            <a:endParaRPr lang="es-MX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Cuadro de texto 19"/>
          <p:cNvSpPr txBox="1"/>
          <p:nvPr/>
        </p:nvSpPr>
        <p:spPr>
          <a:xfrm>
            <a:off x="4022090" y="626745"/>
            <a:ext cx="400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MX" altLang="en-US">
                <a:solidFill>
                  <a:schemeClr val="bg2">
                    <a:lumMod val="75000"/>
                  </a:schemeClr>
                </a:solidFill>
              </a:rPr>
              <a:t>Correo Electrónico</a:t>
            </a:r>
            <a:endParaRPr lang="es-MX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Cuadro de texto 20"/>
          <p:cNvSpPr txBox="1"/>
          <p:nvPr/>
        </p:nvSpPr>
        <p:spPr>
          <a:xfrm>
            <a:off x="4022725" y="1364615"/>
            <a:ext cx="400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MX" altLang="en-US">
                <a:solidFill>
                  <a:schemeClr val="bg2">
                    <a:lumMod val="75000"/>
                  </a:schemeClr>
                </a:solidFill>
              </a:rPr>
              <a:t>Abogadoa</a:t>
            </a:r>
            <a:endParaRPr lang="es-MX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Cuadro de texto 21"/>
          <p:cNvSpPr txBox="1"/>
          <p:nvPr/>
        </p:nvSpPr>
        <p:spPr>
          <a:xfrm>
            <a:off x="4022725" y="2102485"/>
            <a:ext cx="400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MX" altLang="en-US">
                <a:solidFill>
                  <a:schemeClr val="bg2">
                    <a:lumMod val="75000"/>
                  </a:schemeClr>
                </a:solidFill>
              </a:rPr>
              <a:t>Litigio</a:t>
            </a:r>
            <a:endParaRPr lang="es-MX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Cuadro de texto 22"/>
          <p:cNvSpPr txBox="1"/>
          <p:nvPr/>
        </p:nvSpPr>
        <p:spPr>
          <a:xfrm>
            <a:off x="4022090" y="2840355"/>
            <a:ext cx="400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MX" altLang="en-US">
                <a:solidFill>
                  <a:schemeClr val="bg2">
                    <a:lumMod val="75000"/>
                  </a:schemeClr>
                </a:solidFill>
              </a:rPr>
              <a:t>Resultados</a:t>
            </a:r>
            <a:endParaRPr lang="es-MX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Cuadro de texto 23"/>
          <p:cNvSpPr txBox="1"/>
          <p:nvPr/>
        </p:nvSpPr>
        <p:spPr>
          <a:xfrm>
            <a:off x="4022725" y="3578225"/>
            <a:ext cx="400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MX" altLang="en-US">
                <a:solidFill>
                  <a:schemeClr val="bg2">
                    <a:lumMod val="75000"/>
                  </a:schemeClr>
                </a:solidFill>
              </a:rPr>
              <a:t>Abogado</a:t>
            </a:r>
            <a:endParaRPr lang="es-MX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Cuadro de texto 24"/>
          <p:cNvSpPr txBox="1"/>
          <p:nvPr/>
        </p:nvSpPr>
        <p:spPr>
          <a:xfrm>
            <a:off x="4022090" y="4316095"/>
            <a:ext cx="753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MX" altLang="en-US">
                <a:solidFill>
                  <a:schemeClr val="bg2">
                    <a:lumMod val="75000"/>
                  </a:schemeClr>
                </a:solidFill>
              </a:rPr>
              <a:t>Ayudar a los clientes a resolver de manera eficiente sus conflictos legales</a:t>
            </a:r>
            <a:endParaRPr lang="es-MX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Cuadro de texto 25"/>
          <p:cNvSpPr txBox="1"/>
          <p:nvPr/>
        </p:nvSpPr>
        <p:spPr>
          <a:xfrm>
            <a:off x="4022090" y="5053965"/>
            <a:ext cx="400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MX" altLang="en-US">
                <a:solidFill>
                  <a:schemeClr val="bg2">
                    <a:lumMod val="75000"/>
                  </a:schemeClr>
                </a:solidFill>
              </a:rPr>
              <a:t>Noticieros, redes asociales</a:t>
            </a:r>
            <a:endParaRPr lang="es-MX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Cuadro de texto 26"/>
          <p:cNvSpPr txBox="1"/>
          <p:nvPr/>
        </p:nvSpPr>
        <p:spPr>
          <a:xfrm>
            <a:off x="4022725" y="5791835"/>
            <a:ext cx="7535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MX" altLang="en-US">
                <a:solidFill>
                  <a:schemeClr val="bg2">
                    <a:lumMod val="75000"/>
                  </a:schemeClr>
                </a:solidFill>
              </a:rPr>
              <a:t>Falta de evidencias,falta de información con respecto a los casos en los que participa como abogado defensor</a:t>
            </a:r>
            <a:endParaRPr lang="es-MX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Cuadro de texto 28"/>
          <p:cNvSpPr txBox="1"/>
          <p:nvPr/>
        </p:nvSpPr>
        <p:spPr>
          <a:xfrm>
            <a:off x="106045" y="5545455"/>
            <a:ext cx="299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 b="1">
                <a:solidFill>
                  <a:schemeClr val="accent1">
                    <a:lumMod val="75000"/>
                  </a:schemeClr>
                </a:solidFill>
              </a:rPr>
              <a:t>Tamaño de la organización</a:t>
            </a:r>
            <a:endParaRPr lang="es-MX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Cuadro de texto 29"/>
          <p:cNvSpPr txBox="1"/>
          <p:nvPr/>
        </p:nvSpPr>
        <p:spPr>
          <a:xfrm>
            <a:off x="226060" y="5834380"/>
            <a:ext cx="271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>
                <a:solidFill>
                  <a:schemeClr val="bg2">
                    <a:lumMod val="75000"/>
                  </a:schemeClr>
                </a:solidFill>
              </a:rPr>
              <a:t>Bufet de abogados</a:t>
            </a:r>
            <a:endParaRPr lang="es-MX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Cuadro de texto 30"/>
          <p:cNvSpPr txBox="1"/>
          <p:nvPr/>
        </p:nvSpPr>
        <p:spPr>
          <a:xfrm>
            <a:off x="106045" y="4755515"/>
            <a:ext cx="299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 b="1">
                <a:solidFill>
                  <a:schemeClr val="accent1">
                    <a:lumMod val="75000"/>
                  </a:schemeClr>
                </a:solidFill>
              </a:rPr>
              <a:t>Industria</a:t>
            </a:r>
            <a:endParaRPr lang="es-MX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Cuadro de texto 31"/>
          <p:cNvSpPr txBox="1"/>
          <p:nvPr/>
        </p:nvSpPr>
        <p:spPr>
          <a:xfrm>
            <a:off x="226060" y="5044440"/>
            <a:ext cx="271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>
                <a:solidFill>
                  <a:schemeClr val="bg2">
                    <a:lumMod val="75000"/>
                  </a:schemeClr>
                </a:solidFill>
              </a:rPr>
              <a:t>Derecho</a:t>
            </a:r>
            <a:endParaRPr lang="es-MX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3" name="Imagen 32" descr="facebook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" y="4168775"/>
            <a:ext cx="662305" cy="662305"/>
          </a:xfrm>
          <a:prstGeom prst="rect">
            <a:avLst/>
          </a:prstGeom>
        </p:spPr>
      </p:pic>
      <p:pic>
        <p:nvPicPr>
          <p:cNvPr id="34" name="Imagen 33" descr="Icono-Whatsa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85" y="4165600"/>
            <a:ext cx="596265" cy="568325"/>
          </a:xfrm>
          <a:prstGeom prst="rect">
            <a:avLst/>
          </a:prstGeom>
        </p:spPr>
      </p:pic>
      <p:pic>
        <p:nvPicPr>
          <p:cNvPr id="35" name="Imagen 34" descr="Gmail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75" y="4253865"/>
            <a:ext cx="873760" cy="491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WPS Presentation</Application>
  <PresentationFormat>宽屏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I.S.C. José Carlos Joaquín Vazquez</cp:lastModifiedBy>
  <cp:revision>8</cp:revision>
  <dcterms:created xsi:type="dcterms:W3CDTF">2022-11-14T20:48:00Z</dcterms:created>
  <dcterms:modified xsi:type="dcterms:W3CDTF">2022-11-15T06:28:22Z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2058-11.2.0.11380</vt:lpwstr>
  </property>
  <property fmtid="{D5CDD505-2E9C-101B-9397-08002B2CF9AE}" pid="3" name="ICV">
    <vt:lpwstr>CC7505BEA97C4E4A8389A70103925010</vt:lpwstr>
  </property>
</Properties>
</file>