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1E293B"/>
              </a:gs>
              <a:gs pos="100000">
                <a:srgbClr val="7E22CE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Blacklist Management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C4B5FD"/>
                </a:solidFill>
              </a:defRPr>
            </a:pPr>
            <a:r>
              <a:t>통합 위협 정보 관리 플랫폼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5486400"/>
            <a:ext cx="2286000" cy="1097280"/>
          </a:xfrm>
          <a:prstGeom prst="roundRect">
            <a:avLst/>
          </a:prstGeom>
          <a:solidFill>
            <a:srgbClr val="581C87"/>
          </a:solidFill>
          <a:ln w="25400">
            <a:solidFill>
              <a:srgbClr val="A855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182880"/>
          <a:lstStyle/>
          <a:p>
            <a:pPr algn="ctr"/>
          </a:p>
          <a:p>
            <a:pPr algn="ctr">
              <a:defRPr sz="1600">
                <a:solidFill>
                  <a:srgbClr val="E9D5FF"/>
                </a:solidFill>
              </a:defRPr>
            </a:pPr>
            <a:r>
              <a:t>🛡️ Enterprise Security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5486400"/>
            <a:ext cx="2286000" cy="1097280"/>
          </a:xfrm>
          <a:prstGeom prst="roundRect">
            <a:avLst/>
          </a:prstGeom>
          <a:solidFill>
            <a:srgbClr val="581C87"/>
          </a:solidFill>
          <a:ln w="25400">
            <a:solidFill>
              <a:srgbClr val="A855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182880"/>
          <a:lstStyle/>
          <a:p>
            <a:pPr algn="ctr"/>
          </a:p>
          <a:p>
            <a:pPr algn="ctr">
              <a:defRPr sz="1600">
                <a:solidFill>
                  <a:srgbClr val="E9D5FF"/>
                </a:solidFill>
              </a:defRPr>
            </a:pPr>
            <a:r>
              <a:t>💾 100만+ IP 처리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86800" y="5486400"/>
            <a:ext cx="2286000" cy="1097280"/>
          </a:xfrm>
          <a:prstGeom prst="roundRect">
            <a:avLst/>
          </a:prstGeom>
          <a:solidFill>
            <a:srgbClr val="581C87"/>
          </a:solidFill>
          <a:ln w="25400">
            <a:solidFill>
              <a:srgbClr val="A855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182880"/>
          <a:lstStyle/>
          <a:p>
            <a:pPr algn="ctr"/>
          </a:p>
          <a:p>
            <a:pPr algn="ctr">
              <a:defRPr sz="1600">
                <a:solidFill>
                  <a:srgbClr val="E9D5FF"/>
                </a:solidFill>
              </a:defRPr>
            </a:pPr>
            <a:r>
              <a:t>⚡ 실시간 업데이트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111827"/>
              </a:gs>
              <a:gs pos="100000">
                <a:srgbClr val="1F2937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시스템 아키텍처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1828800"/>
            <a:ext cx="12801600" cy="5029200"/>
          </a:xfrm>
          <a:prstGeom prst="roundRect">
            <a:avLst/>
          </a:prstGeom>
          <a:gradFill rotWithShape="1">
            <a:gsLst>
              <a:gs pos="0">
                <a:srgbClr val="2563EB"/>
              </a:gs>
              <a:gs pos="100000">
                <a:srgbClr val="1E40AF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274320"/>
          <a:lstStyle/>
          <a:p>
            <a:pPr algn="ctr"/>
          </a:p>
          <a:p>
            <a:pPr algn="ctr">
              <a:defRPr sz="3200" b="1">
                <a:solidFill>
                  <a:srgbClr val="FFFFFF"/>
                </a:solidFill>
              </a:defRPr>
            </a:pPr>
            <a:r>
              <a:t>Kubernetes Cluster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3200400" cy="27432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274320"/>
          <a:lstStyle/>
          <a:p>
            <a:pPr algn="ctr"/>
          </a:p>
          <a:p>
            <a:pPr algn="ctr">
              <a:defRPr sz="2000" b="1">
                <a:solidFill>
                  <a:srgbClr val="3B82F6"/>
                </a:solidFill>
              </a:defRPr>
            </a:pPr>
            <a:r>
              <a:t>Application Pods</a:t>
            </a:r>
          </a:p>
          <a:p>
            <a:pPr algn="ctr">
              <a:defRPr sz="1400">
                <a:solidFill>
                  <a:srgbClr val="646464"/>
                </a:solidFill>
              </a:defRPr>
            </a:pPr>
            <a:r>
              <a:t>Multi Replicas</a:t>
            </a:r>
            <a:br/>
            <a:r>
              <a:t>Auto-scaling</a:t>
            </a:r>
            <a:br/>
            <a:r>
              <a:t>Health Checks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3200400"/>
            <a:ext cx="3200400" cy="27432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274320"/>
          <a:lstStyle/>
          <a:p>
            <a:pPr algn="ctr"/>
          </a:p>
          <a:p>
            <a:pPr algn="ctr">
              <a:defRPr sz="2000" b="1">
                <a:solidFill>
                  <a:srgbClr val="4ADE80"/>
                </a:solidFill>
              </a:defRPr>
            </a:pPr>
            <a:r>
              <a:t>Data Layer</a:t>
            </a:r>
          </a:p>
          <a:p>
            <a:pPr algn="ctr">
              <a:defRPr sz="1400">
                <a:solidFill>
                  <a:srgbClr val="646464"/>
                </a:solidFill>
              </a:defRPr>
            </a:pPr>
            <a:r>
              <a:t>Redis Cache</a:t>
            </a:r>
            <a:br/>
            <a:r>
              <a:t>SQLite DB</a:t>
            </a:r>
            <a:br/>
            <a:r>
              <a:t>PVC Storage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58400" y="3200400"/>
            <a:ext cx="3200400" cy="27432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274320"/>
          <a:lstStyle/>
          <a:p>
            <a:pPr algn="ctr"/>
          </a:p>
          <a:p>
            <a:pPr algn="ctr">
              <a:defRPr sz="2000" b="1">
                <a:solidFill>
                  <a:srgbClr val="A855F7"/>
                </a:solidFill>
              </a:defRPr>
            </a:pPr>
            <a:r>
              <a:t>Networking</a:t>
            </a:r>
          </a:p>
          <a:p>
            <a:pPr algn="ctr">
              <a:defRPr sz="1400">
                <a:solidFill>
                  <a:srgbClr val="646464"/>
                </a:solidFill>
              </a:defRPr>
            </a:pPr>
            <a:r>
              <a:t>Ingress/NodePort</a:t>
            </a:r>
            <a:br/>
            <a:r>
              <a:t>Service Mesh</a:t>
            </a:r>
            <a:br/>
            <a:r>
              <a:t>Load Balancing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4338CA"/>
              </a:gs>
              <a:gs pos="100000">
                <a:srgbClr val="7E22CE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데이터 수집 플로우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86000"/>
            <a:ext cx="2743200" cy="1371600"/>
          </a:xfrm>
          <a:prstGeom prst="roundRect">
            <a:avLst/>
          </a:prstGeom>
          <a:solidFill>
            <a:srgbClr val="4F46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REGTECH</a:t>
            </a:r>
          </a:p>
          <a:p>
            <a:pPr algn="ctr">
              <a:defRPr sz="1400">
                <a:solidFill>
                  <a:srgbClr val="C8C8FF"/>
                </a:solidFill>
              </a:defRPr>
            </a:pPr>
            <a:r>
              <a:t>금융보안원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114800"/>
            <a:ext cx="2743200" cy="1371600"/>
          </a:xfrm>
          <a:prstGeom prst="roundRect">
            <a:avLst/>
          </a:prstGeom>
          <a:solidFill>
            <a:srgbClr val="7E2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SECUDIUM</a:t>
            </a:r>
          </a:p>
          <a:p>
            <a:pPr algn="ctr">
              <a:defRPr sz="1400">
                <a:solidFill>
                  <a:srgbClr val="C8C8FF"/>
                </a:solidFill>
              </a:defRPr>
            </a:pPr>
            <a:r>
              <a:t>위협 정보</a:t>
            </a:r>
          </a:p>
        </p:txBody>
      </p:sp>
      <p:cxnSp>
        <p:nvCxnSpPr>
          <p:cNvPr id="7" name="Connector 6"/>
          <p:cNvCxnSpPr/>
          <p:nvPr/>
        </p:nvCxnSpPr>
        <p:spPr>
          <a:xfrm flipH="1" flipV="1">
            <a:off x="1828800" y="0"/>
            <a:ext cx="1828800" cy="2971800"/>
          </a:xfrm>
          <a:prstGeom prst="line">
            <a:avLst/>
          </a:prstGeom>
          <a:ln w="38100">
            <a:solidFill>
              <a:srgbClr val="60A5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486400" y="2514600"/>
            <a:ext cx="3657600" cy="2286000"/>
          </a:xfrm>
          <a:prstGeom prst="roundRect">
            <a:avLst/>
          </a:prstGeom>
          <a:solidFill>
            <a:srgbClr val="10B98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Blacklist System</a:t>
            </a:r>
          </a:p>
          <a:p>
            <a:pPr algn="ctr">
              <a:defRPr sz="1600">
                <a:solidFill>
                  <a:srgbClr val="DCFCE7"/>
                </a:solidFill>
              </a:defRPr>
            </a:pPr>
            <a:r>
              <a:t>수집 → 처리 → 저장</a:t>
            </a:r>
            <a:br/>
            <a:r>
              <a:t>중복 제거 &amp; 검증</a:t>
            </a:r>
          </a:p>
        </p:txBody>
      </p:sp>
      <p:cxnSp>
        <p:nvCxnSpPr>
          <p:cNvPr id="9" name="Connector 8"/>
          <p:cNvCxnSpPr/>
          <p:nvPr/>
        </p:nvCxnSpPr>
        <p:spPr>
          <a:xfrm flipH="1" flipV="1">
            <a:off x="1828800" y="0"/>
            <a:ext cx="7315200" cy="3657600"/>
          </a:xfrm>
          <a:prstGeom prst="line">
            <a:avLst/>
          </a:prstGeom>
          <a:ln w="38100">
            <a:solidFill>
              <a:srgbClr val="60A5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972800" y="2514600"/>
            <a:ext cx="2743200" cy="2286000"/>
          </a:xfrm>
          <a:prstGeom prst="roundRect">
            <a:avLst/>
          </a:prstGeom>
          <a:solidFill>
            <a:srgbClr val="F59E0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FortiGate</a:t>
            </a:r>
          </a:p>
          <a:p>
            <a:pPr algn="ctr">
              <a:defRPr sz="1400">
                <a:solidFill>
                  <a:srgbClr val="FEF3C7"/>
                </a:solidFill>
              </a:defRPr>
            </a:pPr>
            <a:r>
              <a:t>External</a:t>
            </a:r>
            <a:br/>
            <a:r>
              <a:t>Connector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111827"/>
              </a:gs>
              <a:gs pos="100000">
                <a:srgbClr val="1E3A8A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기술 스택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2286000"/>
            <a:ext cx="5486400" cy="2286000"/>
          </a:xfrm>
          <a:prstGeom prst="roundRect">
            <a:avLst/>
          </a:prstGeom>
          <a:gradFill rotWithShape="1">
            <a:gsLst>
              <a:gs pos="0">
                <a:srgbClr val="3776AB"/>
              </a:gs>
              <a:gs pos="100000">
                <a:srgbClr val="FFD43B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274320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🐍 Python 3.9</a:t>
            </a:r>
          </a:p>
          <a:p>
            <a:pPr algn="ctr">
              <a:defRPr sz="1600">
                <a:solidFill>
                  <a:srgbClr val="DCDCDC"/>
                </a:solidFill>
              </a:defRPr>
            </a:pPr>
            <a:r>
              <a:t>Flask, Gunicorn</a:t>
            </a:r>
            <a:br/>
            <a:r>
              <a:t>Pandas, Requests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2286000"/>
            <a:ext cx="5486400" cy="2286000"/>
          </a:xfrm>
          <a:prstGeom prst="roundRect">
            <a:avLst/>
          </a:prstGeom>
          <a:gradFill rotWithShape="1">
            <a:gsLst>
              <a:gs pos="0">
                <a:srgbClr val="2563EB"/>
              </a:gs>
              <a:gs pos="100000">
                <a:srgbClr val="1E40AF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274320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☸️ Kubernetes</a:t>
            </a:r>
          </a:p>
          <a:p>
            <a:pPr algn="ctr">
              <a:defRPr sz="1600">
                <a:solidFill>
                  <a:srgbClr val="DCDCDC"/>
                </a:solidFill>
              </a:defRPr>
            </a:pPr>
            <a:r>
              <a:t>k3s/k8s 1.24+</a:t>
            </a:r>
            <a:br/>
            <a:r>
              <a:t>Auto-scaling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029200"/>
            <a:ext cx="5486400" cy="2286000"/>
          </a:xfrm>
          <a:prstGeom prst="roundRect">
            <a:avLst/>
          </a:prstGeom>
          <a:gradFill rotWithShape="1">
            <a:gsLst>
              <a:gs pos="0">
                <a:srgbClr val="06B6D4"/>
              </a:gs>
              <a:gs pos="100000">
                <a:srgbClr val="0891B2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274320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🐳 Docker</a:t>
            </a:r>
          </a:p>
          <a:p>
            <a:pPr algn="ctr">
              <a:defRPr sz="1600">
                <a:solidFill>
                  <a:srgbClr val="DCDCDC"/>
                </a:solidFill>
              </a:defRPr>
            </a:pPr>
            <a:r>
              <a:t>Multi-stage Build</a:t>
            </a:r>
            <a:br/>
            <a:r>
              <a:t>Alpine Linux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5029200"/>
            <a:ext cx="5486400" cy="2286000"/>
          </a:xfrm>
          <a:prstGeom prst="roundRect">
            <a:avLst/>
          </a:prstGeom>
          <a:gradFill rotWithShape="1">
            <a:gsLst>
              <a:gs pos="0">
                <a:srgbClr val="DC2626"/>
              </a:gs>
              <a:gs pos="100000">
                <a:srgbClr val="B91C1C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274320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📊 Redis</a:t>
            </a:r>
          </a:p>
          <a:p>
            <a:pPr algn="ctr">
              <a:defRPr sz="1600">
                <a:solidFill>
                  <a:srgbClr val="DCDCDC"/>
                </a:solidFill>
              </a:defRPr>
            </a:pPr>
            <a:r>
              <a:t>In-memory Cache</a:t>
            </a:r>
            <a:br/>
            <a:r>
              <a:t>TTL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14532D"/>
              </a:gs>
              <a:gs pos="100000">
                <a:srgbClr val="0D9488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CI/CD 파이프라인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2743200"/>
            <a:ext cx="1828800" cy="1828800"/>
          </a:xfrm>
          <a:prstGeom prst="ellipse">
            <a:avLst/>
          </a:prstGeom>
          <a:solidFill>
            <a:srgbClr val="1F2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Git Push</a:t>
            </a:r>
          </a:p>
          <a:p>
            <a:pPr algn="ctr">
              <a:defRPr sz="1400">
                <a:solidFill>
                  <a:srgbClr val="86EFAC"/>
                </a:solidFill>
              </a:defRPr>
            </a:pPr>
            <a:r>
              <a:t>main branch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00400" y="3429000"/>
            <a:ext cx="914400" cy="457200"/>
          </a:xfrm>
          <a:prstGeom prst="rightArrow">
            <a:avLst/>
          </a:prstGeom>
          <a:gradFill rotWithShape="1">
            <a:gsLst>
              <a:gs pos="0">
                <a:srgbClr val="34D399"/>
              </a:gs>
              <a:gs pos="100000">
                <a:srgbClr val="60A5FA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4572000" y="2743200"/>
            <a:ext cx="1828800" cy="1828800"/>
          </a:xfrm>
          <a:prstGeom prst="ellipse">
            <a:avLst/>
          </a:prstGeom>
          <a:solidFill>
            <a:srgbClr val="3741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502920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GitHub Actions</a:t>
            </a:r>
          </a:p>
          <a:p>
            <a:pPr algn="ctr">
              <a:defRPr sz="1400">
                <a:solidFill>
                  <a:srgbClr val="86EFAC"/>
                </a:solidFill>
              </a:defRPr>
            </a:pPr>
            <a:r>
              <a:t>Build &amp; Test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00800" y="3429000"/>
            <a:ext cx="914400" cy="457200"/>
          </a:xfrm>
          <a:prstGeom prst="rightArrow">
            <a:avLst/>
          </a:prstGeom>
          <a:gradFill rotWithShape="1">
            <a:gsLst>
              <a:gs pos="0">
                <a:srgbClr val="34D399"/>
              </a:gs>
              <a:gs pos="100000">
                <a:srgbClr val="60A5FA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772400" y="2743200"/>
            <a:ext cx="1828800" cy="1828800"/>
          </a:xfrm>
          <a:prstGeom prst="ellipse">
            <a:avLst/>
          </a:prstGeom>
          <a:solidFill>
            <a:srgbClr val="7E2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0" y="502920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Registry</a:t>
            </a:r>
          </a:p>
          <a:p>
            <a:pPr algn="ctr">
              <a:defRPr sz="1400">
                <a:solidFill>
                  <a:srgbClr val="86EFAC"/>
                </a:solidFill>
              </a:defRPr>
            </a:pPr>
            <a:r>
              <a:t>registry.jclee.me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01200" y="3429000"/>
            <a:ext cx="914400" cy="457200"/>
          </a:xfrm>
          <a:prstGeom prst="rightArrow">
            <a:avLst/>
          </a:prstGeom>
          <a:gradFill rotWithShape="1">
            <a:gsLst>
              <a:gs pos="0">
                <a:srgbClr val="34D399"/>
              </a:gs>
              <a:gs pos="100000">
                <a:srgbClr val="60A5FA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0972800" y="2743200"/>
            <a:ext cx="1828800" cy="1828800"/>
          </a:xfrm>
          <a:prstGeom prst="ellipse">
            <a:avLst/>
          </a:prstGeom>
          <a:solidFill>
            <a:srgbClr val="22C5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0972800" y="502920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Watchtower</a:t>
            </a:r>
          </a:p>
          <a:p>
            <a:pPr algn="ctr">
              <a:defRPr sz="1400">
                <a:solidFill>
                  <a:srgbClr val="86EFAC"/>
                </a:solidFill>
              </a:defRPr>
            </a:pPr>
            <a:r>
              <a:t>Auto Deploy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581C87"/>
              </a:gs>
              <a:gs pos="100000">
                <a:srgbClr val="DB2777"/>
              </a:gs>
            </a:gsLst>
            <a:lin scaled="0" ang="27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성능 메트릭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1828800"/>
            <a:ext cx="5943600" cy="25603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/>
          <a:lstStyle/>
          <a:p>
            <a:pPr algn="ctr"/>
          </a:p>
          <a:p>
            <a:pPr>
              <a:defRPr sz="2200" b="1">
                <a:solidFill>
                  <a:srgbClr val="EC4899"/>
                </a:solidFill>
              </a:defRPr>
            </a:pPr>
            <a:r>
              <a:t>📊 처리 용량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최대 IP 처리: 100만+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1828800"/>
            <a:ext cx="5943600" cy="25603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/>
          <a:lstStyle/>
          <a:p>
            <a:pPr algn="ctr"/>
          </a:p>
          <a:p>
            <a:pPr>
              <a:defRPr sz="2200" b="1">
                <a:solidFill>
                  <a:srgbClr val="FACC15"/>
                </a:solidFill>
              </a:defRPr>
            </a:pPr>
            <a:r>
              <a:t>📊 응답 시간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캐시 히트: &lt; 10ms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캐시 미스: &lt; 100ms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대량 조회: &lt; 500ms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754880"/>
            <a:ext cx="5943600" cy="25603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/>
          <a:lstStyle/>
          <a:p>
            <a:pPr algn="ctr"/>
          </a:p>
          <a:p>
            <a:pPr>
              <a:defRPr sz="2200" b="1">
                <a:solidFill>
                  <a:srgbClr val="60A5FA"/>
                </a:solidFill>
              </a:defRPr>
            </a:pPr>
            <a:r>
              <a:t>📊 리소스 사용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기본 메모리: ~300MB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10만 IP: ~800MB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100만 IP: ~2GB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4754880"/>
            <a:ext cx="5943600" cy="25603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/>
          <a:lstStyle/>
          <a:p>
            <a:pPr algn="ctr"/>
          </a:p>
          <a:p>
            <a:pPr>
              <a:defRPr sz="2200" b="1">
                <a:solidFill>
                  <a:srgbClr val="4ADE80"/>
                </a:solidFill>
              </a:defRPr>
            </a:pPr>
            <a:r>
              <a:t>📊 가용성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SLA: 99.9%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자동 복구: 활성화</a:t>
            </a:r>
          </a:p>
          <a:p>
            <a:pPr lvl="1">
              <a:defRPr sz="1600">
                <a:solidFill>
                  <a:srgbClr val="4B5563"/>
                </a:solidFill>
              </a:defRPr>
            </a:pPr>
            <a:r>
              <a:t>무중단 배포: 지원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