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327" r:id="rId3"/>
    <p:sldId id="328" r:id="rId4"/>
    <p:sldId id="352" r:id="rId5"/>
    <p:sldId id="329" r:id="rId6"/>
    <p:sldId id="330" r:id="rId7"/>
    <p:sldId id="331" r:id="rId8"/>
    <p:sldId id="353" r:id="rId9"/>
    <p:sldId id="332" r:id="rId10"/>
    <p:sldId id="355" r:id="rId11"/>
    <p:sldId id="333" r:id="rId12"/>
    <p:sldId id="350" r:id="rId13"/>
    <p:sldId id="336" r:id="rId14"/>
    <p:sldId id="337" r:id="rId15"/>
    <p:sldId id="338" r:id="rId16"/>
    <p:sldId id="339" r:id="rId17"/>
    <p:sldId id="340" r:id="rId18"/>
    <p:sldId id="356" r:id="rId19"/>
    <p:sldId id="341" r:id="rId20"/>
    <p:sldId id="342" r:id="rId21"/>
    <p:sldId id="351" r:id="rId22"/>
    <p:sldId id="343" r:id="rId23"/>
    <p:sldId id="358" r:id="rId24"/>
    <p:sldId id="357" r:id="rId25"/>
    <p:sldId id="344" r:id="rId26"/>
    <p:sldId id="346" r:id="rId27"/>
    <p:sldId id="347" r:id="rId28"/>
    <p:sldId id="32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y Mokhov" initials="AM" lastIdx="6" clrIdx="0">
    <p:extLst>
      <p:ext uri="{19B8F6BF-5375-455C-9EA6-DF929625EA0E}">
        <p15:presenceInfo xmlns:p15="http://schemas.microsoft.com/office/powerpoint/2012/main" userId="20556438bfae0b7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1E9629"/>
    <a:srgbClr val="EB91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60" y="25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30T01:24:24.303" idx="1">
    <p:pos x="10" y="10"/>
    <p:text>Neil: Better give a concrete solution not refer to magic “polymorphic dependencies” (slide 8)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30T01:25:02.689" idx="2">
    <p:pos x="10" y="10"/>
    <p:text>Neil: this could be separated from accidental complexities.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30T01:26:15.050" idx="3">
    <p:pos x="10" y="10"/>
    <p:text>Neil: Computing command lines deserves a separate section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30T01:26:49.524" idx="4">
    <p:pos x="10" y="10"/>
    <p:text>Neil: Highlight that different flags probably come from different places, e.g. -O2 is set depending on the current build flavour. Is this like Expression Problem?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30T01:28:08.571" idx="5">
    <p:pos x="10" y="10"/>
    <p:text>Neil: "builder Ghc?" is important here. Maybe emphasise this.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30T01:28:36.259" idx="6">
    <p:pos x="10" y="10"/>
    <p:text>Neil: Emphasise checkArgsHash as it is a new feature</p:text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C5BA04-E24D-4747-886C-72C04E1573A5}" type="datetimeFigureOut">
              <a:rPr lang="en-GB" smtClean="0"/>
              <a:t>30/08/2016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9D03BB-9611-473E-AB9F-AF77DFA38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823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D03BB-9611-473E-AB9F-AF77DFA389B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0120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nowleopard/hadrian" TargetMode="External"/><Relationship Id="rId2" Type="http://schemas.openxmlformats.org/officeDocument/2006/relationships/hyperlink" Target="http://shakebuild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nowleopard/hadrian/issues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625600"/>
            <a:ext cx="10058400" cy="2667000"/>
          </a:xfrm>
        </p:spPr>
        <p:txBody>
          <a:bodyPr>
            <a:noAutofit/>
          </a:bodyPr>
          <a:lstStyle/>
          <a:p>
            <a:r>
              <a:rPr lang="en-GB" sz="7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Meet Hadrian:</a:t>
            </a:r>
            <a:br>
              <a:rPr lang="en-GB" sz="7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GB" sz="60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a </a:t>
            </a:r>
            <a:r>
              <a:rPr lang="en-GB" sz="6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new build system for GHC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4495800"/>
            <a:ext cx="8153400" cy="1219200"/>
          </a:xfrm>
        </p:spPr>
        <p:txBody>
          <a:bodyPr>
            <a:noAutofit/>
          </a:bodyPr>
          <a:lstStyle/>
          <a:p>
            <a:r>
              <a:rPr lang="en-GB" sz="4000" dirty="0" smtClean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Andrey Mokhov, Neil Mitchell, </a:t>
            </a:r>
            <a:br>
              <a:rPr lang="en-GB" sz="4000" dirty="0" smtClean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sz="4000" dirty="0" smtClean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Simon Peyton Jones, Simon Marlow</a:t>
            </a:r>
            <a:endParaRPr lang="en-GB" sz="4800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16" descr="image0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69092" y="126523"/>
            <a:ext cx="347050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chEEtah\Google Drive\Documents\Presentations\2016 Dialog L&amp;L talk\fig\EPSRSC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9599" y="126523"/>
            <a:ext cx="2869453" cy="11429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More details</a:t>
            </a:r>
            <a:endParaRPr lang="en-GB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3200"/>
            <a:ext cx="11277600" cy="5029200"/>
          </a:xfrm>
          <a:noFill/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GB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Shake:</a:t>
            </a:r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N. Mitchell: </a:t>
            </a:r>
            <a:r>
              <a:rPr lang="en-GB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“Shake </a:t>
            </a:r>
            <a:r>
              <a:rPr lang="en-GB" i="1" dirty="0">
                <a:latin typeface="Segoe UI" panose="020B0502040204020203" pitchFamily="34" charset="0"/>
                <a:cs typeface="Segoe UI" panose="020B0502040204020203" pitchFamily="34" charset="0"/>
              </a:rPr>
              <a:t>before building </a:t>
            </a:r>
            <a:r>
              <a:rPr lang="en-GB" i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–</a:t>
            </a:r>
            <a:r>
              <a:rPr lang="en-GB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i="1" dirty="0">
                <a:latin typeface="Segoe UI" panose="020B0502040204020203" pitchFamily="34" charset="0"/>
                <a:cs typeface="Segoe UI" panose="020B0502040204020203" pitchFamily="34" charset="0"/>
              </a:rPr>
              <a:t>replacing Make with </a:t>
            </a:r>
            <a:r>
              <a:rPr lang="en-GB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Haskell”</a:t>
            </a:r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, ICFP 2012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http://shakebuild.com</a:t>
            </a:r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/</a:t>
            </a:r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indent="0">
              <a:spcBef>
                <a:spcPts val="1200"/>
              </a:spcBef>
              <a:buNone/>
            </a:pPr>
            <a:endParaRPr lang="en-GB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GB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Hadrian:</a:t>
            </a:r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A. Mokhov, N. Mitchell, S. Peyton Jones, S. Marlow: </a:t>
            </a:r>
            <a:r>
              <a:rPr lang="en-GB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“</a:t>
            </a:r>
            <a:r>
              <a:rPr lang="en-GB" i="1" dirty="0">
                <a:latin typeface="Segoe UI" panose="020B0502040204020203" pitchFamily="34" charset="0"/>
                <a:cs typeface="Segoe UI" panose="020B0502040204020203" pitchFamily="34" charset="0"/>
              </a:rPr>
              <a:t>Non-recursive Make Considered Harmful: Build Systems at </a:t>
            </a:r>
            <a:r>
              <a:rPr lang="en-GB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Scale”</a:t>
            </a:r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, Haskell Symposium 2016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</a:t>
            </a:r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github.com/snowleopard/hadrian</a:t>
            </a:r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92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3000" y="1519059"/>
            <a:ext cx="5209118" cy="3662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8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Part II:</a:t>
            </a:r>
            <a:r>
              <a:rPr lang="en-GB" sz="7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/>
            </a:r>
            <a:br>
              <a:rPr lang="en-GB" sz="7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GB" sz="7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Introduction</a:t>
            </a:r>
          </a:p>
          <a:p>
            <a:pPr algn="ctr"/>
            <a:r>
              <a:rPr lang="en-GB" sz="7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to Hadrian</a:t>
            </a:r>
            <a:endParaRPr lang="en-GB" sz="7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040" y="0"/>
            <a:ext cx="47548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26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Package</a:t>
            </a:r>
            <a:endParaRPr lang="en-GB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28700" y="2291337"/>
            <a:ext cx="10134600" cy="39703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prstClr val="black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data </a:t>
            </a:r>
            <a:r>
              <a:rPr lang="pt-BR" sz="2800" b="1" dirty="0">
                <a:solidFill>
                  <a:prstClr val="black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PackageType</a:t>
            </a:r>
            <a:r>
              <a:rPr lang="pt-BR" sz="2800" dirty="0">
                <a:solidFill>
                  <a:prstClr val="black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= Library | </a:t>
            </a:r>
            <a:r>
              <a:rPr lang="pt-BR" sz="2800" dirty="0" smtClean="0">
                <a:solidFill>
                  <a:prstClr val="black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Program</a:t>
            </a:r>
          </a:p>
          <a:p>
            <a:endParaRPr lang="pt-BR" sz="2800" dirty="0" smtClean="0">
              <a:solidFill>
                <a:prstClr val="black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r>
              <a:rPr lang="en-GB" sz="2800" dirty="0">
                <a:latin typeface="Consolas" panose="020B0609020204030204" pitchFamily="49" charset="0"/>
                <a:cs typeface="Segoe UI" panose="020B0502040204020203" pitchFamily="34" charset="0"/>
              </a:rPr>
              <a:t>data </a:t>
            </a:r>
            <a:r>
              <a:rPr lang="en-GB" sz="2800" b="1" dirty="0" smtClean="0">
                <a:latin typeface="Consolas" panose="020B0609020204030204" pitchFamily="49" charset="0"/>
                <a:cs typeface="Segoe UI" panose="020B0502040204020203" pitchFamily="34" charset="0"/>
              </a:rPr>
              <a:t>Package</a:t>
            </a:r>
            <a:r>
              <a:rPr lang="en-GB" sz="2800" dirty="0" smtClean="0">
                <a:latin typeface="Consolas" panose="020B0609020204030204" pitchFamily="49" charset="0"/>
                <a:cs typeface="Segoe UI" panose="020B0502040204020203" pitchFamily="34" charset="0"/>
              </a:rPr>
              <a:t> = </a:t>
            </a:r>
            <a:r>
              <a:rPr lang="en-GB" sz="2800" dirty="0">
                <a:latin typeface="Consolas" panose="020B0609020204030204" pitchFamily="49" charset="0"/>
                <a:cs typeface="Segoe UI" panose="020B0502040204020203" pitchFamily="34" charset="0"/>
              </a:rPr>
              <a:t>Package</a:t>
            </a:r>
          </a:p>
          <a:p>
            <a:r>
              <a:rPr lang="en-GB" sz="2800" dirty="0">
                <a:latin typeface="Consolas" panose="020B0609020204030204" pitchFamily="49" charset="0"/>
                <a:cs typeface="Segoe UI" panose="020B0502040204020203" pitchFamily="34" charset="0"/>
              </a:rPr>
              <a:t>    </a:t>
            </a:r>
            <a:r>
              <a:rPr lang="en-GB" sz="2800" dirty="0" smtClean="0">
                <a:latin typeface="Consolas" panose="020B0609020204030204" pitchFamily="49" charset="0"/>
                <a:cs typeface="Segoe UI" panose="020B0502040204020203" pitchFamily="34" charset="0"/>
              </a:rPr>
              <a:t>{ </a:t>
            </a:r>
            <a:r>
              <a:rPr lang="en-GB" sz="2800" dirty="0" err="1" smtClean="0">
                <a:latin typeface="Consolas" panose="020B0609020204030204" pitchFamily="49" charset="0"/>
                <a:cs typeface="Segoe UI" panose="020B0502040204020203" pitchFamily="34" charset="0"/>
              </a:rPr>
              <a:t>pkgName</a:t>
            </a:r>
            <a:r>
              <a:rPr lang="en-GB" sz="2800" dirty="0" smtClean="0"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GB" sz="2800" dirty="0">
                <a:latin typeface="Consolas" panose="020B0609020204030204" pitchFamily="49" charset="0"/>
                <a:cs typeface="Segoe UI" panose="020B0502040204020203" pitchFamily="34" charset="0"/>
              </a:rPr>
              <a:t>:: </a:t>
            </a:r>
            <a:r>
              <a:rPr lang="en-GB" sz="2800" dirty="0" err="1">
                <a:latin typeface="Consolas" panose="020B0609020204030204" pitchFamily="49" charset="0"/>
                <a:cs typeface="Segoe UI" panose="020B0502040204020203" pitchFamily="34" charset="0"/>
              </a:rPr>
              <a:t>PackageName</a:t>
            </a:r>
            <a:r>
              <a:rPr lang="en-GB" sz="2800" dirty="0"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</a:p>
          <a:p>
            <a:r>
              <a:rPr lang="en-GB" sz="2800" dirty="0">
                <a:latin typeface="Consolas" panose="020B0609020204030204" pitchFamily="49" charset="0"/>
                <a:cs typeface="Segoe UI" panose="020B0502040204020203" pitchFamily="34" charset="0"/>
              </a:rPr>
              <a:t>    , </a:t>
            </a:r>
            <a:r>
              <a:rPr lang="en-GB" sz="2800" dirty="0" err="1">
                <a:latin typeface="Consolas" panose="020B0609020204030204" pitchFamily="49" charset="0"/>
                <a:cs typeface="Segoe UI" panose="020B0502040204020203" pitchFamily="34" charset="0"/>
              </a:rPr>
              <a:t>pkgPath</a:t>
            </a:r>
            <a:r>
              <a:rPr lang="en-GB" sz="2800" dirty="0">
                <a:latin typeface="Consolas" panose="020B0609020204030204" pitchFamily="49" charset="0"/>
                <a:cs typeface="Segoe UI" panose="020B0502040204020203" pitchFamily="34" charset="0"/>
              </a:rPr>
              <a:t> :: </a:t>
            </a:r>
            <a:r>
              <a:rPr lang="en-GB" sz="2800" dirty="0" err="1">
                <a:latin typeface="Consolas" panose="020B0609020204030204" pitchFamily="49" charset="0"/>
                <a:cs typeface="Segoe UI" panose="020B0502040204020203" pitchFamily="34" charset="0"/>
              </a:rPr>
              <a:t>FilePath</a:t>
            </a:r>
            <a:r>
              <a:rPr lang="en-GB" sz="2800" dirty="0">
                <a:latin typeface="Consolas" panose="020B0609020204030204" pitchFamily="49" charset="0"/>
                <a:cs typeface="Segoe UI" panose="020B0502040204020203" pitchFamily="34" charset="0"/>
              </a:rPr>
              <a:t>    </a:t>
            </a:r>
          </a:p>
          <a:p>
            <a:r>
              <a:rPr lang="en-GB" sz="2800" dirty="0">
                <a:latin typeface="Consolas" panose="020B0609020204030204" pitchFamily="49" charset="0"/>
                <a:cs typeface="Segoe UI" panose="020B0502040204020203" pitchFamily="34" charset="0"/>
              </a:rPr>
              <a:t>    , </a:t>
            </a:r>
            <a:r>
              <a:rPr lang="en-GB" sz="2800" dirty="0" err="1">
                <a:latin typeface="Consolas" panose="020B0609020204030204" pitchFamily="49" charset="0"/>
                <a:cs typeface="Segoe UI" panose="020B0502040204020203" pitchFamily="34" charset="0"/>
              </a:rPr>
              <a:t>pkgType</a:t>
            </a:r>
            <a:r>
              <a:rPr lang="en-GB" sz="2800" dirty="0">
                <a:latin typeface="Consolas" panose="020B0609020204030204" pitchFamily="49" charset="0"/>
                <a:cs typeface="Segoe UI" panose="020B0502040204020203" pitchFamily="34" charset="0"/>
              </a:rPr>
              <a:t> :: </a:t>
            </a:r>
            <a:r>
              <a:rPr lang="en-GB" sz="2800" dirty="0" err="1">
                <a:latin typeface="Consolas" panose="020B0609020204030204" pitchFamily="49" charset="0"/>
                <a:cs typeface="Segoe UI" panose="020B0502040204020203" pitchFamily="34" charset="0"/>
              </a:rPr>
              <a:t>PackageType</a:t>
            </a:r>
            <a:r>
              <a:rPr lang="en-GB" sz="2800" dirty="0"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GB" sz="2800" dirty="0" smtClean="0">
                <a:latin typeface="Consolas" panose="020B0609020204030204" pitchFamily="49" charset="0"/>
                <a:cs typeface="Segoe UI" panose="020B0502040204020203" pitchFamily="34" charset="0"/>
              </a:rPr>
              <a:t>}</a:t>
            </a:r>
          </a:p>
          <a:p>
            <a:endParaRPr lang="en-GB" sz="2800" dirty="0"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r>
              <a:rPr lang="en-GB" sz="2800" dirty="0" smtClean="0">
                <a:latin typeface="Consolas" panose="020B0609020204030204" pitchFamily="49" charset="0"/>
                <a:cs typeface="Segoe UI" panose="020B0502040204020203" pitchFamily="34" charset="0"/>
              </a:rPr>
              <a:t>base          = library "base"</a:t>
            </a:r>
          </a:p>
          <a:p>
            <a:r>
              <a:rPr lang="en-GB" sz="2800" dirty="0" err="1" smtClean="0">
                <a:latin typeface="Consolas" panose="020B0609020204030204" pitchFamily="49" charset="0"/>
                <a:cs typeface="Segoe UI" panose="020B0502040204020203" pitchFamily="34" charset="0"/>
              </a:rPr>
              <a:t>genprimopcode</a:t>
            </a:r>
            <a:r>
              <a:rPr lang="en-GB" sz="2800" dirty="0" smtClean="0"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GB" sz="2800" dirty="0">
                <a:latin typeface="Consolas" panose="020B0609020204030204" pitchFamily="49" charset="0"/>
                <a:cs typeface="Segoe UI" panose="020B0502040204020203" pitchFamily="34" charset="0"/>
              </a:rPr>
              <a:t>= </a:t>
            </a:r>
            <a:r>
              <a:rPr lang="en-GB" sz="2800" dirty="0" smtClean="0">
                <a:latin typeface="Consolas" panose="020B0609020204030204" pitchFamily="49" charset="0"/>
                <a:cs typeface="Segoe UI" panose="020B0502040204020203" pitchFamily="34" charset="0"/>
              </a:rPr>
              <a:t>utility </a:t>
            </a:r>
            <a:r>
              <a:rPr lang="en-GB" sz="2800" dirty="0">
                <a:latin typeface="Consolas" panose="020B0609020204030204" pitchFamily="49" charset="0"/>
                <a:cs typeface="Segoe UI" panose="020B0502040204020203" pitchFamily="34" charset="0"/>
              </a:rPr>
              <a:t>"</a:t>
            </a:r>
            <a:r>
              <a:rPr lang="en-GB" sz="2800" dirty="0" err="1" smtClean="0">
                <a:latin typeface="Consolas" panose="020B0609020204030204" pitchFamily="49" charset="0"/>
                <a:cs typeface="Segoe UI" panose="020B0502040204020203" pitchFamily="34" charset="0"/>
              </a:rPr>
              <a:t>genprimopcode</a:t>
            </a:r>
            <a:r>
              <a:rPr lang="en-GB" sz="2800" dirty="0" smtClean="0">
                <a:latin typeface="Consolas" panose="020B0609020204030204" pitchFamily="49" charset="0"/>
                <a:cs typeface="Segoe UI" panose="020B0502040204020203" pitchFamily="34" charset="0"/>
              </a:rPr>
              <a:t>"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28700" y="1524000"/>
            <a:ext cx="10134600" cy="584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>
              <a:spcBef>
                <a:spcPts val="1800"/>
              </a:spcBef>
            </a:pPr>
            <a:r>
              <a:rPr lang="en-GB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GHC source code is split into logical units, or </a:t>
            </a:r>
            <a:r>
              <a:rPr lang="en-GB" sz="3200" i="1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packages</a:t>
            </a:r>
            <a:r>
              <a:rPr lang="en-GB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GB" sz="6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28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Way</a:t>
            </a:r>
            <a:endParaRPr lang="en-GB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28700" y="2828350"/>
            <a:ext cx="10134600" cy="3539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prstClr val="black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newtype </a:t>
            </a:r>
            <a:r>
              <a:rPr lang="pt-BR" sz="2800" b="1" dirty="0">
                <a:solidFill>
                  <a:prstClr val="black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Way</a:t>
            </a:r>
            <a:r>
              <a:rPr lang="pt-BR" sz="2800" dirty="0">
                <a:solidFill>
                  <a:prstClr val="black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= ... deriving </a:t>
            </a:r>
            <a:r>
              <a:rPr lang="pt-BR" sz="2800" dirty="0" smtClean="0">
                <a:solidFill>
                  <a:prstClr val="black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Eq</a:t>
            </a:r>
          </a:p>
          <a:p>
            <a:endParaRPr lang="pt-BR" sz="2800" dirty="0" smtClean="0">
              <a:solidFill>
                <a:prstClr val="black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r>
              <a:rPr lang="pt-BR" sz="2800" dirty="0" smtClean="0">
                <a:solidFill>
                  <a:prstClr val="black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vanilla, profiling, threaded, ... :: Way</a:t>
            </a:r>
          </a:p>
          <a:p>
            <a:endParaRPr lang="pt-BR" sz="2800" dirty="0">
              <a:solidFill>
                <a:prstClr val="black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r>
              <a:rPr lang="pt-BR" sz="2800" dirty="0">
                <a:solidFill>
                  <a:prstClr val="black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osuf vanilla </a:t>
            </a:r>
            <a:r>
              <a:rPr lang="pt-BR" sz="2800" dirty="0" smtClean="0">
                <a:solidFill>
                  <a:prstClr val="black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 = "o</a:t>
            </a:r>
            <a:r>
              <a:rPr lang="pt-BR" sz="2800" dirty="0">
                <a:solidFill>
                  <a:prstClr val="black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"</a:t>
            </a:r>
          </a:p>
          <a:p>
            <a:r>
              <a:rPr lang="pt-BR" sz="2800" dirty="0">
                <a:solidFill>
                  <a:prstClr val="black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osuf </a:t>
            </a:r>
            <a:r>
              <a:rPr lang="pt-BR" sz="2800" dirty="0" smtClean="0">
                <a:solidFill>
                  <a:prstClr val="black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profiling </a:t>
            </a:r>
            <a:r>
              <a:rPr lang="pt-BR" sz="2800" dirty="0">
                <a:solidFill>
                  <a:prstClr val="black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= </a:t>
            </a:r>
            <a:r>
              <a:rPr lang="pt-BR" sz="2800" dirty="0" smtClean="0">
                <a:solidFill>
                  <a:prstClr val="black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"p_o</a:t>
            </a:r>
            <a:r>
              <a:rPr lang="pt-BR" sz="2800" dirty="0">
                <a:solidFill>
                  <a:prstClr val="black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"</a:t>
            </a:r>
          </a:p>
          <a:p>
            <a:r>
              <a:rPr lang="pt-BR" sz="2800" dirty="0">
                <a:solidFill>
                  <a:prstClr val="black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osuf </a:t>
            </a:r>
            <a:r>
              <a:rPr lang="pt-BR" sz="2800" dirty="0" smtClean="0">
                <a:solidFill>
                  <a:prstClr val="black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threaded  = "thr_o</a:t>
            </a:r>
            <a:r>
              <a:rPr lang="pt-BR" sz="2800" dirty="0">
                <a:solidFill>
                  <a:prstClr val="black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"</a:t>
            </a:r>
          </a:p>
          <a:p>
            <a:r>
              <a:rPr lang="en-GB" sz="2800" dirty="0" smtClean="0">
                <a:latin typeface="Consolas" panose="020B0609020204030204" pitchFamily="49" charset="0"/>
                <a:cs typeface="Segoe UI" panose="020B0502040204020203" pitchFamily="34" charset="0"/>
              </a:rPr>
              <a:t>...</a:t>
            </a:r>
            <a:endParaRPr lang="en-GB" sz="2800" dirty="0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28700" y="1586290"/>
            <a:ext cx="10134600" cy="10772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/>
            <a:r>
              <a:rPr lang="en-GB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package can be built multiple </a:t>
            </a:r>
            <a:r>
              <a:rPr lang="en-GB" sz="3200" i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ways</a:t>
            </a:r>
            <a:r>
              <a:rPr lang="en-GB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GB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e.g. with profiling information, for multithreaded execution, etc.</a:t>
            </a:r>
            <a:endParaRPr lang="en-GB" sz="6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07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Stage</a:t>
            </a:r>
            <a:endParaRPr lang="en-GB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4277380"/>
            <a:ext cx="1082040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data </a:t>
            </a:r>
            <a:r>
              <a:rPr lang="en-GB" sz="2800" b="1" dirty="0">
                <a:solidFill>
                  <a:prstClr val="black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Stage</a:t>
            </a:r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= Stage0 | Stage1 | Stage2 | </a:t>
            </a:r>
            <a:r>
              <a:rPr lang="en-GB" sz="2800" dirty="0" smtClean="0">
                <a:solidFill>
                  <a:prstClr val="black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Stage3</a:t>
            </a:r>
            <a:endParaRPr lang="en-GB" sz="2800" dirty="0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1686580"/>
            <a:ext cx="10820400" cy="23668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>
              <a:spcBef>
                <a:spcPts val="1200"/>
              </a:spcBef>
            </a:pPr>
            <a:r>
              <a:rPr lang="en-GB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Each package can be built by several versions of GHC:</a:t>
            </a:r>
          </a:p>
          <a:p>
            <a:pPr marL="742950" lvl="1" indent="-285750">
              <a:lnSpc>
                <a:spcPct val="120000"/>
              </a:lnSpc>
              <a:spcBef>
                <a:spcPts val="600"/>
              </a:spcBef>
              <a:buFont typeface="Arial" pitchFamily="34" charset="0"/>
              <a:buChar char="–"/>
            </a:pPr>
            <a:r>
              <a:rPr lang="en-GB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</a:t>
            </a:r>
            <a:r>
              <a:rPr lang="en-GB" sz="2800" b="1" dirty="0" smtClean="0">
                <a:solidFill>
                  <a:schemeClr val="tx2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Stage0</a:t>
            </a:r>
            <a:r>
              <a:rPr lang="en-GB" sz="28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use the bootstrap GHC to build stage 1 GHC</a:t>
            </a:r>
          </a:p>
          <a:p>
            <a:pPr marL="742950" lvl="1" indent="-285750">
              <a:lnSpc>
                <a:spcPct val="120000"/>
              </a:lnSpc>
              <a:spcBef>
                <a:spcPts val="600"/>
              </a:spcBef>
              <a:buFont typeface="Arial" pitchFamily="34" charset="0"/>
              <a:buChar char="–"/>
            </a:pPr>
            <a:r>
              <a:rPr lang="en-GB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</a:t>
            </a:r>
            <a:r>
              <a:rPr lang="en-GB" sz="2800" b="1" dirty="0" smtClean="0">
                <a:solidFill>
                  <a:schemeClr val="tx2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Stage1</a:t>
            </a:r>
            <a:r>
              <a:rPr lang="en-GB" sz="28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use </a:t>
            </a:r>
            <a:r>
              <a:rPr lang="en-GB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stage 1 GHC to build stage 2 GHC (our goal)</a:t>
            </a:r>
            <a:endParaRPr lang="en-GB" sz="28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ct val="120000"/>
              </a:lnSpc>
              <a:spcBef>
                <a:spcPts val="600"/>
              </a:spcBef>
              <a:buFont typeface="Arial" pitchFamily="34" charset="0"/>
              <a:buChar char="–"/>
            </a:pPr>
            <a:r>
              <a:rPr lang="en-GB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</a:t>
            </a:r>
            <a:r>
              <a:rPr lang="en-GB" sz="2800" b="1" dirty="0" smtClean="0">
                <a:solidFill>
                  <a:schemeClr val="tx2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Stage2</a:t>
            </a:r>
            <a:r>
              <a:rPr lang="en-GB" sz="28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use </a:t>
            </a:r>
            <a:r>
              <a:rPr lang="en-GB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stage 2 </a:t>
            </a:r>
            <a:r>
              <a:rPr lang="en-GB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GHC </a:t>
            </a:r>
            <a:r>
              <a:rPr lang="en-GB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build stage 3 GHC (self-test)</a:t>
            </a:r>
            <a:endParaRPr lang="en-GB" sz="6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39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Context</a:t>
            </a:r>
            <a:endParaRPr lang="en-GB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33500" y="2438400"/>
            <a:ext cx="9525000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data </a:t>
            </a:r>
            <a:r>
              <a:rPr lang="en-GB" sz="2800" b="1" dirty="0">
                <a:solidFill>
                  <a:prstClr val="black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Context</a:t>
            </a:r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= Context</a:t>
            </a:r>
          </a:p>
          <a:p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   { stage   :: Stage   </a:t>
            </a:r>
          </a:p>
          <a:p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   , package :: Package </a:t>
            </a:r>
          </a:p>
          <a:p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   , way     :: Way </a:t>
            </a:r>
            <a:r>
              <a:rPr lang="en-GB" sz="2800" dirty="0" smtClean="0">
                <a:solidFill>
                  <a:prstClr val="black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}</a:t>
            </a:r>
            <a:endParaRPr lang="en-GB" sz="2800" dirty="0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33500" y="1752600"/>
            <a:ext cx="9525000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>
              <a:spcBef>
                <a:spcPts val="1200"/>
              </a:spcBef>
            </a:pPr>
            <a:r>
              <a:rPr lang="en-GB" sz="2800" b="1" dirty="0">
                <a:solidFill>
                  <a:schemeClr val="tx2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Stage</a:t>
            </a:r>
            <a:r>
              <a:rPr lang="en-GB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GB" sz="2800" b="1" dirty="0">
                <a:solidFill>
                  <a:schemeClr val="tx2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Package</a:t>
            </a:r>
            <a:r>
              <a:rPr lang="en-GB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GB" sz="2800" b="1" dirty="0">
                <a:solidFill>
                  <a:schemeClr val="tx2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Way</a:t>
            </a:r>
            <a:r>
              <a:rPr lang="en-GB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form a GHC-specific </a:t>
            </a:r>
            <a:r>
              <a:rPr lang="en-GB" sz="2800" i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build </a:t>
            </a:r>
            <a:r>
              <a:rPr lang="en-GB" sz="2800" i="1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context.</a:t>
            </a:r>
            <a:endParaRPr lang="en-GB" sz="2800" i="1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31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Builder</a:t>
            </a:r>
            <a:endParaRPr lang="en-GB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0280" y="2052320"/>
            <a:ext cx="10210800" cy="45858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data </a:t>
            </a:r>
            <a:r>
              <a:rPr lang="en-GB" sz="2800" b="1" dirty="0" err="1" smtClean="0">
                <a:solidFill>
                  <a:prstClr val="black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GhcMode</a:t>
            </a:r>
            <a:r>
              <a:rPr lang="en-GB" sz="2800" dirty="0" smtClean="0">
                <a:solidFill>
                  <a:prstClr val="black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= </a:t>
            </a:r>
            <a:r>
              <a:rPr lang="en-GB" sz="2800" dirty="0" err="1" smtClean="0">
                <a:solidFill>
                  <a:prstClr val="black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CompileHs</a:t>
            </a:r>
            <a:r>
              <a:rPr lang="en-GB" sz="2800" dirty="0" smtClean="0">
                <a:solidFill>
                  <a:prstClr val="black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| </a:t>
            </a:r>
            <a:r>
              <a:rPr lang="en-GB" sz="2800" dirty="0" err="1" smtClean="0">
                <a:solidFill>
                  <a:prstClr val="black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LinkHs</a:t>
            </a:r>
            <a:r>
              <a:rPr lang="en-GB" sz="2800" dirty="0" smtClean="0">
                <a:solidFill>
                  <a:prstClr val="black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| ...</a:t>
            </a:r>
            <a:endParaRPr lang="en-GB" sz="2800" dirty="0">
              <a:solidFill>
                <a:prstClr val="black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endParaRPr lang="en-GB" sz="2000" dirty="0">
              <a:solidFill>
                <a:prstClr val="black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data </a:t>
            </a:r>
            <a:r>
              <a:rPr lang="en-GB" sz="2800" b="1" dirty="0">
                <a:solidFill>
                  <a:prstClr val="black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Builder</a:t>
            </a:r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= Alex</a:t>
            </a:r>
          </a:p>
          <a:p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            | </a:t>
            </a:r>
            <a:r>
              <a:rPr lang="en-GB" sz="2800" dirty="0" err="1">
                <a:solidFill>
                  <a:prstClr val="black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Ar</a:t>
            </a:r>
            <a:endParaRPr lang="en-GB" sz="2800" dirty="0">
              <a:solidFill>
                <a:prstClr val="black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            | </a:t>
            </a:r>
            <a:r>
              <a:rPr lang="en-GB" sz="2800" dirty="0" err="1">
                <a:solidFill>
                  <a:prstClr val="black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GenPrimopCode</a:t>
            </a:r>
            <a:endParaRPr lang="en-GB" sz="2800" dirty="0">
              <a:solidFill>
                <a:prstClr val="black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            | </a:t>
            </a:r>
            <a:r>
              <a:rPr lang="en-GB" sz="2800" dirty="0" err="1">
                <a:solidFill>
                  <a:prstClr val="black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Ghc</a:t>
            </a:r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GB" sz="2800" dirty="0" err="1" smtClean="0">
                <a:solidFill>
                  <a:prstClr val="black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GhcMode</a:t>
            </a:r>
            <a:r>
              <a:rPr lang="en-GB" sz="2800" dirty="0" smtClean="0">
                <a:solidFill>
                  <a:prstClr val="black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Stage</a:t>
            </a:r>
          </a:p>
          <a:p>
            <a:r>
              <a:rPr lang="en-GB" sz="2800" dirty="0" smtClean="0">
                <a:solidFill>
                  <a:prstClr val="black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            | </a:t>
            </a:r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Haddock</a:t>
            </a:r>
          </a:p>
          <a:p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            | </a:t>
            </a:r>
            <a:r>
              <a:rPr lang="en-GB" sz="2800" dirty="0" smtClean="0">
                <a:solidFill>
                  <a:prstClr val="black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Happy</a:t>
            </a:r>
          </a:p>
          <a:p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GB" sz="2800" dirty="0" smtClean="0">
                <a:solidFill>
                  <a:prstClr val="black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           | ... (plus 20 more)</a:t>
            </a:r>
          </a:p>
          <a:p>
            <a:endParaRPr lang="en-GB" sz="2000" dirty="0">
              <a:solidFill>
                <a:prstClr val="black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r>
              <a:rPr lang="en-GB" sz="2800" dirty="0" err="1">
                <a:latin typeface="Consolas" panose="020B0609020204030204" pitchFamily="49" charset="0"/>
                <a:cs typeface="Segoe UI" panose="020B0502040204020203" pitchFamily="34" charset="0"/>
              </a:rPr>
              <a:t>builderPath</a:t>
            </a:r>
            <a:r>
              <a:rPr lang="en-GB" sz="2800" dirty="0">
                <a:latin typeface="Consolas" panose="020B0609020204030204" pitchFamily="49" charset="0"/>
                <a:cs typeface="Segoe UI" panose="020B0502040204020203" pitchFamily="34" charset="0"/>
              </a:rPr>
              <a:t> :: Builder -&gt; Action </a:t>
            </a:r>
            <a:r>
              <a:rPr lang="en-GB" sz="2800" dirty="0" err="1">
                <a:latin typeface="Consolas" panose="020B0609020204030204" pitchFamily="49" charset="0"/>
                <a:cs typeface="Segoe UI" panose="020B0502040204020203" pitchFamily="34" charset="0"/>
              </a:rPr>
              <a:t>FilePath</a:t>
            </a:r>
            <a:endParaRPr lang="en-GB" sz="2800" dirty="0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0280" y="1447800"/>
            <a:ext cx="10210800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>
              <a:spcBef>
                <a:spcPts val="1200"/>
              </a:spcBef>
            </a:pPr>
            <a:r>
              <a:rPr lang="en-GB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Hadrian invokes external </a:t>
            </a:r>
            <a:r>
              <a:rPr lang="en-GB" sz="2800" i="1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builders</a:t>
            </a:r>
            <a:r>
              <a:rPr lang="en-GB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such as compilers, linkers, etc. </a:t>
            </a:r>
            <a:endParaRPr lang="en-GB" sz="28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61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Target</a:t>
            </a:r>
            <a:endParaRPr lang="en-GB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2057400"/>
            <a:ext cx="11277600" cy="44627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600" dirty="0">
                <a:solidFill>
                  <a:prstClr val="black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data </a:t>
            </a:r>
            <a:r>
              <a:rPr lang="en-GB" sz="2600" b="1" dirty="0">
                <a:solidFill>
                  <a:prstClr val="black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Target</a:t>
            </a:r>
            <a:r>
              <a:rPr lang="en-GB" sz="2600" dirty="0">
                <a:solidFill>
                  <a:prstClr val="black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= Target</a:t>
            </a:r>
          </a:p>
          <a:p>
            <a:r>
              <a:rPr lang="en-GB" sz="2600" dirty="0">
                <a:solidFill>
                  <a:prstClr val="black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   { context :: Context    </a:t>
            </a:r>
          </a:p>
          <a:p>
            <a:r>
              <a:rPr lang="en-GB" sz="2600" dirty="0">
                <a:solidFill>
                  <a:prstClr val="black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   , builder :: Builder    </a:t>
            </a:r>
          </a:p>
          <a:p>
            <a:r>
              <a:rPr lang="en-GB" sz="2600" dirty="0">
                <a:solidFill>
                  <a:prstClr val="black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   , inputs  :: [</a:t>
            </a:r>
            <a:r>
              <a:rPr lang="en-GB" sz="2600" dirty="0" err="1">
                <a:solidFill>
                  <a:prstClr val="black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FilePath</a:t>
            </a:r>
            <a:r>
              <a:rPr lang="en-GB" sz="2600" dirty="0">
                <a:solidFill>
                  <a:prstClr val="black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] </a:t>
            </a:r>
          </a:p>
          <a:p>
            <a:r>
              <a:rPr lang="en-GB" sz="2600" dirty="0">
                <a:solidFill>
                  <a:prstClr val="black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   , outputs :: [</a:t>
            </a:r>
            <a:r>
              <a:rPr lang="en-GB" sz="2600" dirty="0" err="1">
                <a:solidFill>
                  <a:prstClr val="black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FilePath</a:t>
            </a:r>
            <a:r>
              <a:rPr lang="en-GB" sz="2600" dirty="0">
                <a:solidFill>
                  <a:prstClr val="black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] </a:t>
            </a:r>
            <a:r>
              <a:rPr lang="en-GB" sz="2600" dirty="0" smtClean="0">
                <a:solidFill>
                  <a:prstClr val="black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}</a:t>
            </a:r>
          </a:p>
          <a:p>
            <a:endParaRPr lang="en-GB" sz="2400" dirty="0">
              <a:solidFill>
                <a:prstClr val="black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r>
              <a:rPr lang="pt-BR" sz="2600" dirty="0">
                <a:solidFill>
                  <a:prstClr val="black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preludeTarget = Target</a:t>
            </a:r>
          </a:p>
          <a:p>
            <a:r>
              <a:rPr lang="pt-BR" sz="2600" dirty="0" smtClean="0">
                <a:solidFill>
                  <a:prstClr val="black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   { </a:t>
            </a:r>
            <a:r>
              <a:rPr lang="pt-BR" sz="2600" dirty="0">
                <a:solidFill>
                  <a:prstClr val="black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context = Context Stage1 base profiling</a:t>
            </a:r>
          </a:p>
          <a:p>
            <a:r>
              <a:rPr lang="pt-BR" sz="2600" dirty="0" smtClean="0">
                <a:solidFill>
                  <a:prstClr val="black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   , </a:t>
            </a:r>
            <a:r>
              <a:rPr lang="pt-BR" sz="2600" dirty="0">
                <a:solidFill>
                  <a:prstClr val="black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builder = Ghc Stage1</a:t>
            </a:r>
          </a:p>
          <a:p>
            <a:r>
              <a:rPr lang="pt-BR" sz="2600" dirty="0" smtClean="0">
                <a:solidFill>
                  <a:prstClr val="black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   , </a:t>
            </a:r>
            <a:r>
              <a:rPr lang="pt-BR" sz="2600" dirty="0">
                <a:solidFill>
                  <a:prstClr val="black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inputs </a:t>
            </a:r>
            <a:r>
              <a:rPr lang="pt-BR" sz="2600" dirty="0" smtClean="0">
                <a:solidFill>
                  <a:prstClr val="black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= </a:t>
            </a:r>
            <a:r>
              <a:rPr lang="pt-BR" sz="2600" dirty="0">
                <a:solidFill>
                  <a:prstClr val="black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["libraries/base/Prelude.hs"]</a:t>
            </a:r>
          </a:p>
          <a:p>
            <a:r>
              <a:rPr lang="pt-BR" sz="2600" dirty="0" smtClean="0">
                <a:solidFill>
                  <a:prstClr val="black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   , </a:t>
            </a:r>
            <a:r>
              <a:rPr lang="pt-BR" sz="2600" dirty="0">
                <a:solidFill>
                  <a:prstClr val="black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outputs = </a:t>
            </a:r>
            <a:r>
              <a:rPr lang="pt-BR" sz="2600" dirty="0" smtClean="0">
                <a:solidFill>
                  <a:prstClr val="black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["build/stage1/libraries/base/Prelude.p_o</a:t>
            </a:r>
            <a:r>
              <a:rPr lang="pt-BR" sz="2600" dirty="0">
                <a:solidFill>
                  <a:prstClr val="black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"] </a:t>
            </a:r>
            <a:r>
              <a:rPr lang="pt-BR" sz="2600" dirty="0" smtClean="0">
                <a:solidFill>
                  <a:prstClr val="black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}</a:t>
            </a:r>
            <a:endParaRPr lang="en-GB" sz="2600" dirty="0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447800"/>
            <a:ext cx="11277600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>
              <a:spcBef>
                <a:spcPts val="1200"/>
              </a:spcBef>
            </a:pPr>
            <a:r>
              <a:rPr lang="en-GB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Each invocation of a </a:t>
            </a:r>
            <a:r>
              <a:rPr lang="en-GB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r>
              <a:rPr lang="en-GB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uilder </a:t>
            </a:r>
            <a:r>
              <a:rPr lang="en-GB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 fully described by a </a:t>
            </a:r>
            <a:r>
              <a:rPr lang="en-GB" sz="2800" i="1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target</a:t>
            </a:r>
            <a:r>
              <a:rPr lang="en-GB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GB" sz="28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21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Computing command line for a target</a:t>
            </a:r>
            <a:endParaRPr lang="en-GB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2057400"/>
            <a:ext cx="11277600" cy="20928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600" dirty="0" smtClean="0">
                <a:solidFill>
                  <a:prstClr val="black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preludeTarget </a:t>
            </a:r>
            <a:r>
              <a:rPr lang="pt-BR" sz="2600" dirty="0">
                <a:solidFill>
                  <a:prstClr val="black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= Target</a:t>
            </a:r>
          </a:p>
          <a:p>
            <a:r>
              <a:rPr lang="pt-BR" sz="2600" dirty="0" smtClean="0">
                <a:solidFill>
                  <a:prstClr val="black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   { </a:t>
            </a:r>
            <a:r>
              <a:rPr lang="pt-BR" sz="2600" dirty="0">
                <a:solidFill>
                  <a:prstClr val="black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context = Context Stage1 base profiling</a:t>
            </a:r>
          </a:p>
          <a:p>
            <a:r>
              <a:rPr lang="pt-BR" sz="2600" dirty="0" smtClean="0">
                <a:solidFill>
                  <a:prstClr val="black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   , </a:t>
            </a:r>
            <a:r>
              <a:rPr lang="pt-BR" sz="2600" dirty="0">
                <a:solidFill>
                  <a:prstClr val="black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builder = Ghc Stage1</a:t>
            </a:r>
          </a:p>
          <a:p>
            <a:r>
              <a:rPr lang="pt-BR" sz="2600" dirty="0" smtClean="0">
                <a:solidFill>
                  <a:prstClr val="black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   , </a:t>
            </a:r>
            <a:r>
              <a:rPr lang="pt-BR" sz="2600" dirty="0">
                <a:solidFill>
                  <a:prstClr val="black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inputs </a:t>
            </a:r>
            <a:r>
              <a:rPr lang="pt-BR" sz="2600" dirty="0" smtClean="0">
                <a:solidFill>
                  <a:prstClr val="black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= </a:t>
            </a:r>
            <a:r>
              <a:rPr lang="pt-BR" sz="2600" dirty="0">
                <a:solidFill>
                  <a:prstClr val="black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["libraries/base/Prelude.hs"]</a:t>
            </a:r>
          </a:p>
          <a:p>
            <a:r>
              <a:rPr lang="pt-BR" sz="2600" dirty="0" smtClean="0">
                <a:solidFill>
                  <a:prstClr val="black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   , </a:t>
            </a:r>
            <a:r>
              <a:rPr lang="pt-BR" sz="2600" dirty="0">
                <a:solidFill>
                  <a:prstClr val="black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outputs = </a:t>
            </a:r>
            <a:r>
              <a:rPr lang="pt-BR" sz="2600" dirty="0" smtClean="0">
                <a:solidFill>
                  <a:prstClr val="black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["build/stage1/libraries/base/Prelude.p_o</a:t>
            </a:r>
            <a:r>
              <a:rPr lang="pt-BR" sz="2600" dirty="0">
                <a:solidFill>
                  <a:prstClr val="black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"] </a:t>
            </a:r>
            <a:r>
              <a:rPr lang="pt-BR" sz="2600" dirty="0" smtClean="0">
                <a:solidFill>
                  <a:prstClr val="black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}</a:t>
            </a:r>
            <a:endParaRPr lang="en-GB" sz="2600" dirty="0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447800"/>
            <a:ext cx="11277600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>
              <a:spcBef>
                <a:spcPts val="1200"/>
              </a:spcBef>
            </a:pPr>
            <a:r>
              <a:rPr lang="en-GB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Given </a:t>
            </a:r>
            <a:r>
              <a:rPr lang="en-GB" sz="28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preludeTarget</a:t>
            </a:r>
            <a:r>
              <a:rPr lang="en-GB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how to compute the build command for it?</a:t>
            </a:r>
            <a:endParaRPr lang="en-GB" sz="28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5111115"/>
            <a:ext cx="11277600" cy="9848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lvl="0">
              <a:spcBef>
                <a:spcPts val="1200"/>
              </a:spcBef>
            </a:pPr>
            <a:r>
              <a:rPr lang="en-GB" sz="2400" dirty="0" err="1">
                <a:solidFill>
                  <a:prstClr val="black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inplace</a:t>
            </a:r>
            <a:r>
              <a:rPr lang="en-GB" sz="2400" dirty="0">
                <a:solidFill>
                  <a:prstClr val="black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/bin/ghc-stage1 -O2 -prof -c libraries/base/</a:t>
            </a:r>
            <a:r>
              <a:rPr lang="en-GB" sz="2400" dirty="0" err="1">
                <a:solidFill>
                  <a:prstClr val="black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Prelude.hs</a:t>
            </a:r>
            <a:endParaRPr lang="en-GB" sz="2400" dirty="0">
              <a:solidFill>
                <a:prstClr val="black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pPr lvl="0">
              <a:spcBef>
                <a:spcPts val="1200"/>
              </a:spcBef>
            </a:pPr>
            <a:r>
              <a:rPr lang="en-GB" sz="2400" dirty="0" smtClean="0">
                <a:solidFill>
                  <a:prstClr val="black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   -</a:t>
            </a:r>
            <a:r>
              <a:rPr lang="en-GB" sz="2400" dirty="0">
                <a:solidFill>
                  <a:prstClr val="black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o </a:t>
            </a:r>
            <a:r>
              <a:rPr lang="en-GB" sz="2400" dirty="0" smtClean="0">
                <a:solidFill>
                  <a:prstClr val="black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build/stage1/libraries/base/</a:t>
            </a:r>
            <a:r>
              <a:rPr lang="en-GB" sz="2400" dirty="0" err="1" smtClean="0">
                <a:solidFill>
                  <a:prstClr val="black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Prelude.p_o</a:t>
            </a:r>
            <a:endParaRPr lang="en-GB" sz="24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1600200" y="4325610"/>
            <a:ext cx="381000" cy="609600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2209800" y="4368800"/>
            <a:ext cx="8239760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>
              <a:spcBef>
                <a:spcPts val="1200"/>
              </a:spcBef>
            </a:pPr>
            <a:r>
              <a:rPr lang="en-GB" sz="2800" dirty="0" err="1" smtClean="0">
                <a:solidFill>
                  <a:prstClr val="black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commandLine</a:t>
            </a:r>
            <a:r>
              <a:rPr lang="en-GB" sz="2800" dirty="0" smtClean="0">
                <a:solidFill>
                  <a:prstClr val="black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:: Target -&gt; Action [String] </a:t>
            </a:r>
            <a:endParaRPr lang="en-GB" sz="2800" dirty="0">
              <a:solidFill>
                <a:prstClr val="black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44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Expression</a:t>
            </a:r>
            <a:endParaRPr lang="en-GB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2551093"/>
            <a:ext cx="11125200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600" dirty="0">
                <a:solidFill>
                  <a:prstClr val="black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type </a:t>
            </a:r>
            <a:r>
              <a:rPr lang="en-GB" sz="2600" b="1" dirty="0">
                <a:solidFill>
                  <a:prstClr val="black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Expr a</a:t>
            </a:r>
            <a:r>
              <a:rPr lang="en-GB" sz="2600" dirty="0">
                <a:solidFill>
                  <a:prstClr val="black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= </a:t>
            </a:r>
            <a:r>
              <a:rPr lang="en-GB" sz="2600" dirty="0" err="1">
                <a:solidFill>
                  <a:prstClr val="black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ReaderT</a:t>
            </a:r>
            <a:r>
              <a:rPr lang="en-GB" sz="2600" dirty="0">
                <a:solidFill>
                  <a:prstClr val="black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Target Action a</a:t>
            </a:r>
            <a:endParaRPr lang="pt-BR" sz="2600" dirty="0">
              <a:solidFill>
                <a:prstClr val="black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endParaRPr lang="en-GB" sz="2600" dirty="0" smtClean="0"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r>
              <a:rPr lang="en-GB" sz="2600" dirty="0" err="1">
                <a:latin typeface="Consolas" panose="020B0609020204030204" pitchFamily="49" charset="0"/>
                <a:cs typeface="Segoe UI" panose="020B0502040204020203" pitchFamily="34" charset="0"/>
              </a:rPr>
              <a:t>ghcArgs</a:t>
            </a:r>
            <a:r>
              <a:rPr lang="en-GB" sz="2600" dirty="0">
                <a:latin typeface="Consolas" panose="020B0609020204030204" pitchFamily="49" charset="0"/>
                <a:cs typeface="Segoe UI" panose="020B0502040204020203" pitchFamily="34" charset="0"/>
              </a:rPr>
              <a:t> :: Expr [String]</a:t>
            </a:r>
          </a:p>
          <a:p>
            <a:r>
              <a:rPr lang="en-GB" sz="2600" dirty="0" err="1">
                <a:latin typeface="Consolas" panose="020B0609020204030204" pitchFamily="49" charset="0"/>
                <a:cs typeface="Segoe UI" panose="020B0502040204020203" pitchFamily="34" charset="0"/>
              </a:rPr>
              <a:t>ghcArgs</a:t>
            </a:r>
            <a:r>
              <a:rPr lang="en-GB" sz="2600" dirty="0">
                <a:latin typeface="Consolas" panose="020B0609020204030204" pitchFamily="49" charset="0"/>
                <a:cs typeface="Segoe UI" panose="020B0502040204020203" pitchFamily="34" charset="0"/>
              </a:rPr>
              <a:t> = do</a:t>
            </a:r>
          </a:p>
          <a:p>
            <a:r>
              <a:rPr lang="en-GB" sz="2600" dirty="0" smtClean="0">
                <a:latin typeface="Consolas" panose="020B0609020204030204" pitchFamily="49" charset="0"/>
                <a:cs typeface="Segoe UI" panose="020B0502040204020203" pitchFamily="34" charset="0"/>
              </a:rPr>
              <a:t>    target &lt;- </a:t>
            </a:r>
            <a:r>
              <a:rPr lang="en-GB" sz="2600" dirty="0">
                <a:latin typeface="Consolas" panose="020B0609020204030204" pitchFamily="49" charset="0"/>
                <a:cs typeface="Segoe UI" panose="020B0502040204020203" pitchFamily="34" charset="0"/>
              </a:rPr>
              <a:t>ask</a:t>
            </a:r>
          </a:p>
          <a:p>
            <a:r>
              <a:rPr lang="en-GB" sz="2600" dirty="0" smtClean="0">
                <a:latin typeface="Consolas" panose="020B0609020204030204" pitchFamily="49" charset="0"/>
                <a:cs typeface="Segoe UI" panose="020B0502040204020203" pitchFamily="34" charset="0"/>
              </a:rPr>
              <a:t>    return </a:t>
            </a:r>
            <a:r>
              <a:rPr lang="en-GB" sz="2600" dirty="0">
                <a:latin typeface="Consolas" panose="020B0609020204030204" pitchFamily="49" charset="0"/>
                <a:cs typeface="Segoe UI" panose="020B0502040204020203" pitchFamily="34" charset="0"/>
              </a:rPr>
              <a:t>$ [ "-O2" ]</a:t>
            </a:r>
          </a:p>
          <a:p>
            <a:r>
              <a:rPr lang="en-GB" sz="2600" dirty="0" smtClean="0">
                <a:latin typeface="Consolas" panose="020B0609020204030204" pitchFamily="49" charset="0"/>
                <a:cs typeface="Segoe UI" panose="020B0502040204020203" pitchFamily="34" charset="0"/>
              </a:rPr>
              <a:t>          ++ </a:t>
            </a:r>
            <a:r>
              <a:rPr lang="en-GB" sz="2600" dirty="0">
                <a:latin typeface="Consolas" panose="020B0609020204030204" pitchFamily="49" charset="0"/>
                <a:cs typeface="Segoe UI" panose="020B0502040204020203" pitchFamily="34" charset="0"/>
              </a:rPr>
              <a:t>[ "-prof" | way (context target) == profiling ]</a:t>
            </a:r>
          </a:p>
          <a:p>
            <a:r>
              <a:rPr lang="en-GB" sz="2600" dirty="0" smtClean="0">
                <a:latin typeface="Consolas" panose="020B0609020204030204" pitchFamily="49" charset="0"/>
                <a:cs typeface="Segoe UI" panose="020B0502040204020203" pitchFamily="34" charset="0"/>
              </a:rPr>
              <a:t>          ++ </a:t>
            </a:r>
            <a:r>
              <a:rPr lang="en-GB" sz="2600" dirty="0">
                <a:latin typeface="Consolas" panose="020B0609020204030204" pitchFamily="49" charset="0"/>
                <a:cs typeface="Segoe UI" panose="020B0502040204020203" pitchFamily="34" charset="0"/>
              </a:rPr>
              <a:t>[ "-c", head (inputs </a:t>
            </a:r>
            <a:r>
              <a:rPr lang="en-GB" sz="2600" dirty="0" smtClean="0">
                <a:latin typeface="Consolas" panose="020B0609020204030204" pitchFamily="49" charset="0"/>
                <a:cs typeface="Segoe UI" panose="020B0502040204020203" pitchFamily="34" charset="0"/>
              </a:rPr>
              <a:t> target</a:t>
            </a:r>
            <a:r>
              <a:rPr lang="en-GB" sz="2600" dirty="0">
                <a:latin typeface="Consolas" panose="020B0609020204030204" pitchFamily="49" charset="0"/>
                <a:cs typeface="Segoe UI" panose="020B0502040204020203" pitchFamily="34" charset="0"/>
              </a:rPr>
              <a:t>) ]</a:t>
            </a:r>
          </a:p>
          <a:p>
            <a:r>
              <a:rPr lang="en-GB" sz="2600" dirty="0" smtClean="0">
                <a:latin typeface="Consolas" panose="020B0609020204030204" pitchFamily="49" charset="0"/>
                <a:cs typeface="Segoe UI" panose="020B0502040204020203" pitchFamily="34" charset="0"/>
              </a:rPr>
              <a:t>          ++ </a:t>
            </a:r>
            <a:r>
              <a:rPr lang="en-GB" sz="2600" dirty="0">
                <a:latin typeface="Consolas" panose="020B0609020204030204" pitchFamily="49" charset="0"/>
                <a:cs typeface="Segoe UI" panose="020B0502040204020203" pitchFamily="34" charset="0"/>
              </a:rPr>
              <a:t>[ "-o", head (outputs target) 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1447800"/>
            <a:ext cx="11125200" cy="9541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>
              <a:spcBef>
                <a:spcPts val="1200"/>
              </a:spcBef>
            </a:pPr>
            <a:r>
              <a:rPr lang="en-GB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 </a:t>
            </a:r>
            <a:r>
              <a:rPr lang="en-GB" sz="2800" i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expression</a:t>
            </a:r>
            <a:r>
              <a:rPr lang="en-GB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800" b="1" dirty="0" smtClean="0">
                <a:solidFill>
                  <a:schemeClr val="tx2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Expr</a:t>
            </a:r>
            <a:r>
              <a:rPr lang="en-GB" sz="2800" b="1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800" b="1" dirty="0" smtClean="0">
                <a:solidFill>
                  <a:schemeClr val="tx2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a</a:t>
            </a:r>
            <a:r>
              <a:rPr lang="en-GB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is </a:t>
            </a:r>
            <a:r>
              <a:rPr lang="en-GB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computation that produces a value </a:t>
            </a:r>
            <a:r>
              <a:rPr lang="en-GB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 type </a:t>
            </a:r>
            <a:r>
              <a:rPr lang="en-GB" sz="2800" b="1" dirty="0">
                <a:solidFill>
                  <a:schemeClr val="tx2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Action</a:t>
            </a:r>
            <a:r>
              <a:rPr lang="en-GB" sz="2800" b="1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800" b="1" dirty="0">
                <a:solidFill>
                  <a:schemeClr val="tx2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a</a:t>
            </a:r>
            <a:r>
              <a:rPr lang="en-GB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and can read the current build </a:t>
            </a:r>
            <a:r>
              <a:rPr lang="en-GB" sz="2800" b="1" dirty="0" smtClean="0">
                <a:solidFill>
                  <a:schemeClr val="tx2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Target</a:t>
            </a:r>
            <a:r>
              <a:rPr lang="en-GB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GB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51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29540" y="548640"/>
            <a:ext cx="973292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8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Part I:</a:t>
            </a:r>
            <a:r>
              <a:rPr lang="en-GB" sz="7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/>
            </a:r>
            <a:br>
              <a:rPr lang="en-GB" sz="7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GB" sz="7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Why new build system?</a:t>
            </a:r>
            <a:endParaRPr lang="en-GB" sz="7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7700" y="3616960"/>
            <a:ext cx="10896600" cy="22159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300" b="1" dirty="0">
                <a:solidFill>
                  <a:srgbClr val="C00000"/>
                </a:solidFill>
                <a:latin typeface="Consolas" panose="020B0609020204030204" pitchFamily="49" charset="0"/>
              </a:rPr>
              <a:t>$</a:t>
            </a:r>
            <a:r>
              <a:rPr lang="en-GB" sz="2300" dirty="0">
                <a:latin typeface="Consolas" panose="020B0609020204030204" pitchFamily="49" charset="0"/>
              </a:rPr>
              <a:t>1/</a:t>
            </a:r>
            <a:r>
              <a:rPr lang="en-GB" sz="2300" b="1" dirty="0">
                <a:solidFill>
                  <a:srgbClr val="C00000"/>
                </a:solidFill>
                <a:latin typeface="Consolas" panose="020B0609020204030204" pitchFamily="49" charset="0"/>
              </a:rPr>
              <a:t>$</a:t>
            </a:r>
            <a:r>
              <a:rPr lang="en-GB" sz="2300" dirty="0">
                <a:latin typeface="Consolas" panose="020B0609020204030204" pitchFamily="49" charset="0"/>
              </a:rPr>
              <a:t>2/build/%.</a:t>
            </a:r>
            <a:r>
              <a:rPr lang="en-GB" sz="2300" b="1" dirty="0">
                <a:solidFill>
                  <a:srgbClr val="C00000"/>
                </a:solidFill>
                <a:latin typeface="Consolas" panose="020B0609020204030204" pitchFamily="49" charset="0"/>
              </a:rPr>
              <a:t>$$</a:t>
            </a:r>
            <a:r>
              <a:rPr lang="en-GB" sz="2300" dirty="0">
                <a:latin typeface="Consolas" panose="020B0609020204030204" pitchFamily="49" charset="0"/>
              </a:rPr>
              <a:t>(</a:t>
            </a:r>
            <a:r>
              <a:rPr lang="en-GB" sz="2300" b="1" dirty="0">
                <a:solidFill>
                  <a:srgbClr val="C00000"/>
                </a:solidFill>
                <a:latin typeface="Consolas" panose="020B0609020204030204" pitchFamily="49" charset="0"/>
              </a:rPr>
              <a:t>$</a:t>
            </a:r>
            <a:r>
              <a:rPr lang="en-GB" sz="2300" dirty="0">
                <a:latin typeface="Consolas" panose="020B0609020204030204" pitchFamily="49" charset="0"/>
              </a:rPr>
              <a:t>3_osuf) : </a:t>
            </a:r>
            <a:r>
              <a:rPr lang="en-GB" sz="2300" b="1" dirty="0">
                <a:solidFill>
                  <a:srgbClr val="C00000"/>
                </a:solidFill>
                <a:latin typeface="Consolas" panose="020B0609020204030204" pitchFamily="49" charset="0"/>
              </a:rPr>
              <a:t>$</a:t>
            </a:r>
            <a:r>
              <a:rPr lang="en-GB" sz="2300" dirty="0">
                <a:latin typeface="Consolas" panose="020B0609020204030204" pitchFamily="49" charset="0"/>
              </a:rPr>
              <a:t>1/</a:t>
            </a:r>
            <a:r>
              <a:rPr lang="en-GB" sz="2300" b="1" dirty="0">
                <a:solidFill>
                  <a:srgbClr val="C00000"/>
                </a:solidFill>
                <a:latin typeface="Consolas" panose="020B0609020204030204" pitchFamily="49" charset="0"/>
              </a:rPr>
              <a:t>$</a:t>
            </a:r>
            <a:r>
              <a:rPr lang="en-GB" sz="2300" dirty="0">
                <a:latin typeface="Consolas" panose="020B0609020204030204" pitchFamily="49" charset="0"/>
              </a:rPr>
              <a:t>4/%.</a:t>
            </a:r>
            <a:r>
              <a:rPr lang="en-GB" sz="2300" dirty="0" err="1">
                <a:latin typeface="Consolas" panose="020B0609020204030204" pitchFamily="49" charset="0"/>
              </a:rPr>
              <a:t>hs</a:t>
            </a:r>
            <a:r>
              <a:rPr lang="en-GB" sz="2300" dirty="0">
                <a:latin typeface="Consolas" panose="020B0609020204030204" pitchFamily="49" charset="0"/>
              </a:rPr>
              <a:t> </a:t>
            </a:r>
            <a:r>
              <a:rPr lang="en-GB" sz="2300" b="1" dirty="0">
                <a:solidFill>
                  <a:srgbClr val="C00000"/>
                </a:solidFill>
                <a:latin typeface="Consolas" panose="020B0609020204030204" pitchFamily="49" charset="0"/>
              </a:rPr>
              <a:t>$$</a:t>
            </a:r>
            <a:r>
              <a:rPr lang="en-GB" sz="2300" dirty="0">
                <a:latin typeface="Consolas" panose="020B0609020204030204" pitchFamily="49" charset="0"/>
              </a:rPr>
              <a:t>(LAX_DEPS_FOLLOW) </a:t>
            </a:r>
            <a:r>
              <a:rPr lang="en-GB" sz="2300" dirty="0" smtClean="0">
                <a:latin typeface="Consolas" panose="020B0609020204030204" pitchFamily="49" charset="0"/>
              </a:rPr>
              <a:t>\</a:t>
            </a:r>
          </a:p>
          <a:p>
            <a:r>
              <a:rPr lang="en-GB" sz="2300" dirty="0">
                <a:latin typeface="Consolas" panose="020B0609020204030204" pitchFamily="49" charset="0"/>
              </a:rPr>
              <a:t>	</a:t>
            </a:r>
            <a:r>
              <a:rPr lang="en-GB" sz="23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$$$$</a:t>
            </a:r>
            <a:r>
              <a:rPr lang="en-GB" sz="2300" dirty="0" smtClean="0">
                <a:latin typeface="Consolas" panose="020B0609020204030204" pitchFamily="49" charset="0"/>
              </a:rPr>
              <a:t>(</a:t>
            </a:r>
            <a:r>
              <a:rPr lang="en-GB" sz="23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$</a:t>
            </a:r>
            <a:r>
              <a:rPr lang="en-GB" sz="2300" dirty="0">
                <a:latin typeface="Consolas" panose="020B0609020204030204" pitchFamily="49" charset="0"/>
              </a:rPr>
              <a:t>1_</a:t>
            </a:r>
            <a:r>
              <a:rPr lang="en-GB" sz="2300" b="1" dirty="0">
                <a:solidFill>
                  <a:srgbClr val="C00000"/>
                </a:solidFill>
                <a:latin typeface="Consolas" panose="020B0609020204030204" pitchFamily="49" charset="0"/>
              </a:rPr>
              <a:t>$</a:t>
            </a:r>
            <a:r>
              <a:rPr lang="en-GB" sz="2300" dirty="0">
                <a:latin typeface="Consolas" panose="020B0609020204030204" pitchFamily="49" charset="0"/>
              </a:rPr>
              <a:t>2_HC_DEP</a:t>
            </a:r>
            <a:r>
              <a:rPr lang="en-GB" sz="2300" dirty="0" smtClean="0">
                <a:latin typeface="Consolas" panose="020B0609020204030204" pitchFamily="49" charset="0"/>
              </a:rPr>
              <a:t>) </a:t>
            </a:r>
            <a:r>
              <a:rPr lang="en-GB" sz="23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$$</a:t>
            </a:r>
            <a:r>
              <a:rPr lang="en-GB" sz="2300" dirty="0" smtClean="0">
                <a:latin typeface="Consolas" panose="020B0609020204030204" pitchFamily="49" charset="0"/>
              </a:rPr>
              <a:t>(</a:t>
            </a:r>
            <a:r>
              <a:rPr lang="en-GB" sz="23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$</a:t>
            </a:r>
            <a:r>
              <a:rPr lang="en-GB" sz="2300" dirty="0">
                <a:latin typeface="Consolas" panose="020B0609020204030204" pitchFamily="49" charset="0"/>
              </a:rPr>
              <a:t>1_</a:t>
            </a:r>
            <a:r>
              <a:rPr lang="en-GB" sz="2300" b="1" dirty="0">
                <a:solidFill>
                  <a:srgbClr val="C00000"/>
                </a:solidFill>
                <a:latin typeface="Consolas" panose="020B0609020204030204" pitchFamily="49" charset="0"/>
              </a:rPr>
              <a:t>$</a:t>
            </a:r>
            <a:r>
              <a:rPr lang="en-GB" sz="2300" dirty="0">
                <a:latin typeface="Consolas" panose="020B0609020204030204" pitchFamily="49" charset="0"/>
              </a:rPr>
              <a:t>2_PKGDATA_DEP</a:t>
            </a:r>
            <a:r>
              <a:rPr lang="en-GB" sz="23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GB" sz="2300" dirty="0">
                <a:latin typeface="Consolas" panose="020B0609020204030204" pitchFamily="49" charset="0"/>
              </a:rPr>
              <a:t> </a:t>
            </a:r>
            <a:r>
              <a:rPr lang="en-GB" sz="2300" dirty="0" smtClean="0">
                <a:latin typeface="Consolas" panose="020B0609020204030204" pitchFamily="49" charset="0"/>
              </a:rPr>
              <a:t>   </a:t>
            </a:r>
            <a:r>
              <a:rPr lang="en-GB" sz="23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$$</a:t>
            </a:r>
            <a:r>
              <a:rPr lang="en-GB" sz="2300" dirty="0" smtClean="0">
                <a:latin typeface="Consolas" panose="020B0609020204030204" pitchFamily="49" charset="0"/>
              </a:rPr>
              <a:t>(</a:t>
            </a:r>
            <a:r>
              <a:rPr lang="en-GB" sz="2300" dirty="0">
                <a:latin typeface="Consolas" panose="020B0609020204030204" pitchFamily="49" charset="0"/>
              </a:rPr>
              <a:t>call cmd,</a:t>
            </a:r>
            <a:r>
              <a:rPr lang="en-GB" sz="2300" b="1" dirty="0">
                <a:solidFill>
                  <a:srgbClr val="C00000"/>
                </a:solidFill>
                <a:latin typeface="Consolas" panose="020B0609020204030204" pitchFamily="49" charset="0"/>
              </a:rPr>
              <a:t>$</a:t>
            </a:r>
            <a:r>
              <a:rPr lang="en-GB" sz="2300" dirty="0">
                <a:latin typeface="Consolas" panose="020B0609020204030204" pitchFamily="49" charset="0"/>
              </a:rPr>
              <a:t>1_</a:t>
            </a:r>
            <a:r>
              <a:rPr lang="en-GB" sz="2300" b="1" dirty="0">
                <a:solidFill>
                  <a:srgbClr val="C00000"/>
                </a:solidFill>
                <a:latin typeface="Consolas" panose="020B0609020204030204" pitchFamily="49" charset="0"/>
              </a:rPr>
              <a:t>$</a:t>
            </a:r>
            <a:r>
              <a:rPr lang="en-GB" sz="2300" dirty="0">
                <a:latin typeface="Consolas" panose="020B0609020204030204" pitchFamily="49" charset="0"/>
              </a:rPr>
              <a:t>2_HC) </a:t>
            </a:r>
            <a:r>
              <a:rPr lang="en-GB" sz="2300" b="1" dirty="0">
                <a:solidFill>
                  <a:srgbClr val="C00000"/>
                </a:solidFill>
                <a:latin typeface="Consolas" panose="020B0609020204030204" pitchFamily="49" charset="0"/>
              </a:rPr>
              <a:t>$$</a:t>
            </a:r>
            <a:r>
              <a:rPr lang="en-GB" sz="2300" dirty="0">
                <a:latin typeface="Consolas" panose="020B0609020204030204" pitchFamily="49" charset="0"/>
              </a:rPr>
              <a:t>(</a:t>
            </a:r>
            <a:r>
              <a:rPr lang="en-GB" sz="2300" b="1" dirty="0">
                <a:solidFill>
                  <a:srgbClr val="C00000"/>
                </a:solidFill>
                <a:latin typeface="Consolas" panose="020B0609020204030204" pitchFamily="49" charset="0"/>
              </a:rPr>
              <a:t>$</a:t>
            </a:r>
            <a:r>
              <a:rPr lang="en-GB" sz="2300" dirty="0">
                <a:latin typeface="Consolas" panose="020B0609020204030204" pitchFamily="49" charset="0"/>
              </a:rPr>
              <a:t>1_</a:t>
            </a:r>
            <a:r>
              <a:rPr lang="en-GB" sz="2300" b="1" dirty="0">
                <a:solidFill>
                  <a:srgbClr val="C00000"/>
                </a:solidFill>
                <a:latin typeface="Consolas" panose="020B0609020204030204" pitchFamily="49" charset="0"/>
              </a:rPr>
              <a:t>$</a:t>
            </a:r>
            <a:r>
              <a:rPr lang="en-GB" sz="2300" dirty="0">
                <a:latin typeface="Consolas" panose="020B0609020204030204" pitchFamily="49" charset="0"/>
              </a:rPr>
              <a:t>2_</a:t>
            </a:r>
            <a:r>
              <a:rPr lang="en-GB" sz="2300" b="1" dirty="0">
                <a:solidFill>
                  <a:srgbClr val="C00000"/>
                </a:solidFill>
                <a:latin typeface="Consolas" panose="020B0609020204030204" pitchFamily="49" charset="0"/>
              </a:rPr>
              <a:t>$</a:t>
            </a:r>
            <a:r>
              <a:rPr lang="en-GB" sz="2300" dirty="0">
                <a:latin typeface="Consolas" panose="020B0609020204030204" pitchFamily="49" charset="0"/>
              </a:rPr>
              <a:t>3_ALL_HC_OPTS) -c </a:t>
            </a:r>
            <a:r>
              <a:rPr lang="en-GB" sz="2300" b="1" dirty="0">
                <a:solidFill>
                  <a:srgbClr val="C00000"/>
                </a:solidFill>
                <a:latin typeface="Consolas" panose="020B0609020204030204" pitchFamily="49" charset="0"/>
              </a:rPr>
              <a:t>$$</a:t>
            </a:r>
            <a:r>
              <a:rPr lang="en-GB" sz="2300" dirty="0">
                <a:latin typeface="Consolas" panose="020B0609020204030204" pitchFamily="49" charset="0"/>
              </a:rPr>
              <a:t>&lt; -o </a:t>
            </a:r>
            <a:r>
              <a:rPr lang="en-GB" sz="23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$$</a:t>
            </a:r>
            <a:r>
              <a:rPr lang="en-GB" sz="2300" dirty="0" smtClean="0">
                <a:latin typeface="Consolas" panose="020B0609020204030204" pitchFamily="49" charset="0"/>
              </a:rPr>
              <a:t>@ \</a:t>
            </a:r>
          </a:p>
          <a:p>
            <a:r>
              <a:rPr lang="en-GB" sz="2300" dirty="0">
                <a:latin typeface="Consolas" panose="020B0609020204030204" pitchFamily="49" charset="0"/>
              </a:rPr>
              <a:t>	</a:t>
            </a:r>
            <a:r>
              <a:rPr lang="en-GB" sz="23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$$</a:t>
            </a:r>
            <a:r>
              <a:rPr lang="en-GB" sz="2300" dirty="0" smtClean="0">
                <a:latin typeface="Consolas" panose="020B0609020204030204" pitchFamily="49" charset="0"/>
              </a:rPr>
              <a:t>(</a:t>
            </a:r>
            <a:r>
              <a:rPr lang="en-GB" sz="2300" dirty="0">
                <a:latin typeface="Consolas" panose="020B0609020204030204" pitchFamily="49" charset="0"/>
              </a:rPr>
              <a:t>if </a:t>
            </a:r>
            <a:r>
              <a:rPr lang="en-GB" sz="2300" b="1" dirty="0">
                <a:solidFill>
                  <a:srgbClr val="C00000"/>
                </a:solidFill>
                <a:latin typeface="Consolas" panose="020B0609020204030204" pitchFamily="49" charset="0"/>
              </a:rPr>
              <a:t>$$</a:t>
            </a:r>
            <a:r>
              <a:rPr lang="en-GB" sz="2300" dirty="0">
                <a:latin typeface="Consolas" panose="020B0609020204030204" pitchFamily="49" charset="0"/>
              </a:rPr>
              <a:t>(</a:t>
            </a:r>
            <a:r>
              <a:rPr lang="en-GB" sz="2300" dirty="0" err="1">
                <a:latin typeface="Consolas" panose="020B0609020204030204" pitchFamily="49" charset="0"/>
              </a:rPr>
              <a:t>findstring</a:t>
            </a:r>
            <a:r>
              <a:rPr lang="en-GB" sz="2300" dirty="0">
                <a:latin typeface="Consolas" panose="020B0609020204030204" pitchFamily="49" charset="0"/>
              </a:rPr>
              <a:t> YES,</a:t>
            </a:r>
            <a:r>
              <a:rPr lang="en-GB" sz="2300" b="1" dirty="0">
                <a:solidFill>
                  <a:srgbClr val="C00000"/>
                </a:solidFill>
                <a:latin typeface="Consolas" panose="020B0609020204030204" pitchFamily="49" charset="0"/>
              </a:rPr>
              <a:t>$$</a:t>
            </a:r>
            <a:r>
              <a:rPr lang="en-GB" sz="2300" dirty="0">
                <a:latin typeface="Consolas" panose="020B0609020204030204" pitchFamily="49" charset="0"/>
              </a:rPr>
              <a:t>(</a:t>
            </a:r>
            <a:r>
              <a:rPr lang="en-GB" sz="2300" b="1" dirty="0">
                <a:solidFill>
                  <a:srgbClr val="C00000"/>
                </a:solidFill>
                <a:latin typeface="Consolas" panose="020B0609020204030204" pitchFamily="49" charset="0"/>
              </a:rPr>
              <a:t>$</a:t>
            </a:r>
            <a:r>
              <a:rPr lang="en-GB" sz="2300" dirty="0">
                <a:latin typeface="Consolas" panose="020B0609020204030204" pitchFamily="49" charset="0"/>
              </a:rPr>
              <a:t>1_</a:t>
            </a:r>
            <a:r>
              <a:rPr lang="en-GB" sz="2300" b="1" dirty="0">
                <a:solidFill>
                  <a:srgbClr val="C00000"/>
                </a:solidFill>
                <a:latin typeface="Consolas" panose="020B0609020204030204" pitchFamily="49" charset="0"/>
              </a:rPr>
              <a:t>$</a:t>
            </a:r>
            <a:r>
              <a:rPr lang="en-GB" sz="2300" dirty="0">
                <a:latin typeface="Consolas" panose="020B0609020204030204" pitchFamily="49" charset="0"/>
              </a:rPr>
              <a:t>2_DYNAMIC_TOO</a:t>
            </a:r>
            <a:r>
              <a:rPr lang="en-GB" sz="2300" dirty="0" smtClean="0">
                <a:latin typeface="Consolas" panose="020B0609020204030204" pitchFamily="49" charset="0"/>
              </a:rPr>
              <a:t>)), \</a:t>
            </a:r>
          </a:p>
          <a:p>
            <a:r>
              <a:rPr lang="en-GB" sz="2300" dirty="0">
                <a:latin typeface="Consolas" panose="020B0609020204030204" pitchFamily="49" charset="0"/>
              </a:rPr>
              <a:t>	</a:t>
            </a:r>
            <a:r>
              <a:rPr lang="en-GB" sz="2300" dirty="0" smtClean="0">
                <a:latin typeface="Consolas" panose="020B0609020204030204" pitchFamily="49" charset="0"/>
              </a:rPr>
              <a:t>-</a:t>
            </a:r>
            <a:r>
              <a:rPr lang="en-GB" sz="2300" dirty="0">
                <a:latin typeface="Consolas" panose="020B0609020204030204" pitchFamily="49" charset="0"/>
              </a:rPr>
              <a:t>dyno </a:t>
            </a:r>
            <a:r>
              <a:rPr lang="en-GB" sz="2300" b="1" dirty="0">
                <a:solidFill>
                  <a:srgbClr val="C00000"/>
                </a:solidFill>
                <a:latin typeface="Consolas" panose="020B0609020204030204" pitchFamily="49" charset="0"/>
              </a:rPr>
              <a:t>$$</a:t>
            </a:r>
            <a:r>
              <a:rPr lang="en-GB" sz="2300" dirty="0">
                <a:latin typeface="Consolas" panose="020B0609020204030204" pitchFamily="49" charset="0"/>
              </a:rPr>
              <a:t>(</a:t>
            </a:r>
            <a:r>
              <a:rPr lang="en-GB" sz="2300" dirty="0" err="1">
                <a:latin typeface="Consolas" panose="020B0609020204030204" pitchFamily="49" charset="0"/>
              </a:rPr>
              <a:t>addsuffix</a:t>
            </a:r>
            <a:r>
              <a:rPr lang="en-GB" sz="2300" dirty="0">
                <a:latin typeface="Consolas" panose="020B0609020204030204" pitchFamily="49" charset="0"/>
              </a:rPr>
              <a:t> .</a:t>
            </a:r>
            <a:r>
              <a:rPr lang="en-GB" sz="2300" b="1" dirty="0">
                <a:solidFill>
                  <a:srgbClr val="C00000"/>
                </a:solidFill>
                <a:latin typeface="Consolas" panose="020B0609020204030204" pitchFamily="49" charset="0"/>
              </a:rPr>
              <a:t>$$</a:t>
            </a:r>
            <a:r>
              <a:rPr lang="en-GB" sz="2300" dirty="0">
                <a:latin typeface="Consolas" panose="020B0609020204030204" pitchFamily="49" charset="0"/>
              </a:rPr>
              <a:t>(</a:t>
            </a:r>
            <a:r>
              <a:rPr lang="en-GB" sz="2300" dirty="0" err="1">
                <a:latin typeface="Consolas" panose="020B0609020204030204" pitchFamily="49" charset="0"/>
              </a:rPr>
              <a:t>dyn_osuf</a:t>
            </a:r>
            <a:r>
              <a:rPr lang="en-GB" sz="2300" dirty="0">
                <a:latin typeface="Consolas" panose="020B0609020204030204" pitchFamily="49" charset="0"/>
              </a:rPr>
              <a:t>),</a:t>
            </a:r>
            <a:r>
              <a:rPr lang="en-GB" sz="2300" b="1" dirty="0">
                <a:solidFill>
                  <a:srgbClr val="C00000"/>
                </a:solidFill>
                <a:latin typeface="Consolas" panose="020B0609020204030204" pitchFamily="49" charset="0"/>
              </a:rPr>
              <a:t>$$</a:t>
            </a:r>
            <a:r>
              <a:rPr lang="en-GB" sz="2300" dirty="0">
                <a:latin typeface="Consolas" panose="020B0609020204030204" pitchFamily="49" charset="0"/>
              </a:rPr>
              <a:t>(</a:t>
            </a:r>
            <a:r>
              <a:rPr lang="en-GB" sz="2300" dirty="0" err="1">
                <a:latin typeface="Consolas" panose="020B0609020204030204" pitchFamily="49" charset="0"/>
              </a:rPr>
              <a:t>basename</a:t>
            </a:r>
            <a:r>
              <a:rPr lang="en-GB" sz="2300" dirty="0">
                <a:latin typeface="Consolas" panose="020B0609020204030204" pitchFamily="49" charset="0"/>
              </a:rPr>
              <a:t> </a:t>
            </a:r>
            <a:r>
              <a:rPr lang="en-GB" sz="23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$$</a:t>
            </a:r>
            <a:r>
              <a:rPr lang="en-GB" sz="2300" dirty="0" smtClean="0">
                <a:latin typeface="Consolas" panose="020B0609020204030204" pitchFamily="49" charset="0"/>
              </a:rPr>
              <a:t>@)))</a:t>
            </a:r>
          </a:p>
          <a:p>
            <a:r>
              <a:rPr lang="en-GB" sz="2300" dirty="0" smtClean="0">
                <a:latin typeface="Consolas" panose="020B0609020204030204" pitchFamily="49" charset="0"/>
              </a:rPr>
              <a:t>    </a:t>
            </a:r>
            <a:r>
              <a:rPr lang="en-GB" sz="23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$$</a:t>
            </a:r>
            <a:r>
              <a:rPr lang="en-GB" sz="2300" dirty="0" smtClean="0">
                <a:latin typeface="Consolas" panose="020B0609020204030204" pitchFamily="49" charset="0"/>
              </a:rPr>
              <a:t>(</a:t>
            </a:r>
            <a:r>
              <a:rPr lang="en-GB" sz="2300" dirty="0">
                <a:latin typeface="Consolas" panose="020B0609020204030204" pitchFamily="49" charset="0"/>
              </a:rPr>
              <a:t>call ohi-sanity-check,</a:t>
            </a:r>
            <a:r>
              <a:rPr lang="en-GB" sz="2300" b="1" dirty="0">
                <a:solidFill>
                  <a:srgbClr val="C00000"/>
                </a:solidFill>
                <a:latin typeface="Consolas" panose="020B0609020204030204" pitchFamily="49" charset="0"/>
              </a:rPr>
              <a:t>$</a:t>
            </a:r>
            <a:r>
              <a:rPr lang="en-GB" sz="2300" dirty="0">
                <a:latin typeface="Consolas" panose="020B0609020204030204" pitchFamily="49" charset="0"/>
              </a:rPr>
              <a:t>1,</a:t>
            </a:r>
            <a:r>
              <a:rPr lang="en-GB" sz="2300" b="1" dirty="0">
                <a:solidFill>
                  <a:srgbClr val="C00000"/>
                </a:solidFill>
                <a:latin typeface="Consolas" panose="020B0609020204030204" pitchFamily="49" charset="0"/>
              </a:rPr>
              <a:t>$</a:t>
            </a:r>
            <a:r>
              <a:rPr lang="en-GB" sz="2300" dirty="0">
                <a:latin typeface="Consolas" panose="020B0609020204030204" pitchFamily="49" charset="0"/>
              </a:rPr>
              <a:t>2,</a:t>
            </a:r>
            <a:r>
              <a:rPr lang="en-GB" sz="2300" b="1" dirty="0">
                <a:solidFill>
                  <a:srgbClr val="C00000"/>
                </a:solidFill>
                <a:latin typeface="Consolas" panose="020B0609020204030204" pitchFamily="49" charset="0"/>
              </a:rPr>
              <a:t>$</a:t>
            </a:r>
            <a:r>
              <a:rPr lang="en-GB" sz="2300" dirty="0">
                <a:latin typeface="Consolas" panose="020B0609020204030204" pitchFamily="49" charset="0"/>
              </a:rPr>
              <a:t>3,</a:t>
            </a:r>
            <a:r>
              <a:rPr lang="en-GB" sz="2300" b="1" dirty="0">
                <a:solidFill>
                  <a:srgbClr val="C00000"/>
                </a:solidFill>
                <a:latin typeface="Consolas" panose="020B0609020204030204" pitchFamily="49" charset="0"/>
              </a:rPr>
              <a:t>$</a:t>
            </a:r>
            <a:r>
              <a:rPr lang="en-GB" sz="2300" dirty="0">
                <a:latin typeface="Consolas" panose="020B0609020204030204" pitchFamily="49" charset="0"/>
              </a:rPr>
              <a:t>1/</a:t>
            </a:r>
            <a:r>
              <a:rPr lang="en-GB" sz="2300" b="1" dirty="0">
                <a:solidFill>
                  <a:srgbClr val="C00000"/>
                </a:solidFill>
                <a:latin typeface="Consolas" panose="020B0609020204030204" pitchFamily="49" charset="0"/>
              </a:rPr>
              <a:t>$</a:t>
            </a:r>
            <a:r>
              <a:rPr lang="en-GB" sz="2300" dirty="0">
                <a:latin typeface="Consolas" panose="020B0609020204030204" pitchFamily="49" charset="0"/>
              </a:rPr>
              <a:t>2/build/</a:t>
            </a:r>
            <a:r>
              <a:rPr lang="en-GB" sz="2300" b="1" dirty="0">
                <a:solidFill>
                  <a:srgbClr val="C00000"/>
                </a:solidFill>
                <a:latin typeface="Consolas" panose="020B0609020204030204" pitchFamily="49" charset="0"/>
              </a:rPr>
              <a:t>$$</a:t>
            </a:r>
            <a:r>
              <a:rPr lang="en-GB" sz="2300" dirty="0">
                <a:latin typeface="Consolas" panose="020B0609020204030204" pitchFamily="49" charset="0"/>
              </a:rPr>
              <a:t>*)</a:t>
            </a:r>
          </a:p>
        </p:txBody>
      </p:sp>
      <p:sp>
        <p:nvSpPr>
          <p:cNvPr id="6" name="TextBox 5"/>
          <p:cNvSpPr txBox="1"/>
          <p:nvPr/>
        </p:nvSpPr>
        <p:spPr>
          <a:xfrm rot="20478543">
            <a:off x="9780320" y="5438660"/>
            <a:ext cx="2165978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$19 </a:t>
            </a:r>
            <a:r>
              <a:rPr lang="en-GB" sz="2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per line!</a:t>
            </a:r>
            <a:endParaRPr lang="en-GB" sz="28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78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Predicate</a:t>
            </a:r>
            <a:endParaRPr lang="en-GB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2021840"/>
            <a:ext cx="10515600" cy="45858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prstClr val="black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type </a:t>
            </a:r>
            <a:r>
              <a:rPr lang="en-GB" sz="2800" b="1" dirty="0" smtClean="0">
                <a:solidFill>
                  <a:prstClr val="black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Predicate</a:t>
            </a:r>
            <a:r>
              <a:rPr lang="en-GB" sz="2800" dirty="0" smtClean="0">
                <a:solidFill>
                  <a:prstClr val="black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= Expr Bool</a:t>
            </a:r>
          </a:p>
          <a:p>
            <a:endParaRPr lang="en-GB" sz="1600" dirty="0" smtClean="0">
              <a:solidFill>
                <a:prstClr val="black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r>
              <a:rPr lang="en-GB" sz="2800" dirty="0" smtClean="0">
                <a:solidFill>
                  <a:prstClr val="black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way </a:t>
            </a:r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:: Way </a:t>
            </a:r>
            <a:r>
              <a:rPr lang="en-GB" sz="2800" dirty="0" smtClean="0">
                <a:solidFill>
                  <a:prstClr val="black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-&gt; Predicate</a:t>
            </a:r>
            <a:endParaRPr lang="en-GB" sz="2800" dirty="0">
              <a:solidFill>
                <a:prstClr val="black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way w = do</a:t>
            </a:r>
          </a:p>
          <a:p>
            <a:r>
              <a:rPr lang="en-GB" sz="2800" dirty="0" smtClean="0">
                <a:solidFill>
                  <a:prstClr val="black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   target &lt;- </a:t>
            </a:r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ask</a:t>
            </a:r>
          </a:p>
          <a:p>
            <a:r>
              <a:rPr lang="en-GB" sz="2800" dirty="0" smtClean="0">
                <a:solidFill>
                  <a:prstClr val="black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   return </a:t>
            </a:r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$ </a:t>
            </a:r>
            <a:r>
              <a:rPr lang="en-GB" sz="2800" dirty="0" err="1">
                <a:solidFill>
                  <a:prstClr val="black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Context.way</a:t>
            </a:r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(context target) == w</a:t>
            </a:r>
            <a:endParaRPr lang="pt-BR" sz="2800" dirty="0">
              <a:solidFill>
                <a:prstClr val="black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endParaRPr lang="en-GB" sz="1600" dirty="0" smtClean="0"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r>
              <a:rPr lang="en-GB" sz="2800" dirty="0">
                <a:latin typeface="Consolas" panose="020B0609020204030204" pitchFamily="49" charset="0"/>
                <a:cs typeface="Segoe UI" panose="020B0502040204020203" pitchFamily="34" charset="0"/>
              </a:rPr>
              <a:t>stage </a:t>
            </a:r>
            <a:r>
              <a:rPr lang="en-GB" sz="2800" dirty="0" smtClean="0">
                <a:latin typeface="Consolas" panose="020B0609020204030204" pitchFamily="49" charset="0"/>
                <a:cs typeface="Segoe UI" panose="020B0502040204020203" pitchFamily="34" charset="0"/>
              </a:rPr>
              <a:t>        :: </a:t>
            </a:r>
            <a:r>
              <a:rPr lang="en-GB" sz="2800" dirty="0">
                <a:latin typeface="Consolas" panose="020B0609020204030204" pitchFamily="49" charset="0"/>
                <a:cs typeface="Segoe UI" panose="020B0502040204020203" pitchFamily="34" charset="0"/>
              </a:rPr>
              <a:t>Stage </a:t>
            </a:r>
            <a:r>
              <a:rPr lang="en-GB" sz="2800" dirty="0" smtClean="0">
                <a:latin typeface="Consolas" panose="020B0609020204030204" pitchFamily="49" charset="0"/>
                <a:cs typeface="Segoe UI" panose="020B0502040204020203" pitchFamily="34" charset="0"/>
              </a:rPr>
              <a:t>      </a:t>
            </a:r>
            <a:r>
              <a:rPr lang="en-GB" sz="2800" dirty="0" smtClean="0">
                <a:solidFill>
                  <a:prstClr val="black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-&gt;</a:t>
            </a:r>
            <a:r>
              <a:rPr lang="en-GB" sz="2800" dirty="0" smtClean="0"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Predicate</a:t>
            </a:r>
            <a:endParaRPr lang="en-GB" sz="2800" dirty="0"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r>
              <a:rPr lang="en-GB" sz="2800" dirty="0">
                <a:latin typeface="Consolas" panose="020B0609020204030204" pitchFamily="49" charset="0"/>
                <a:cs typeface="Segoe UI" panose="020B0502040204020203" pitchFamily="34" charset="0"/>
              </a:rPr>
              <a:t>package </a:t>
            </a:r>
            <a:r>
              <a:rPr lang="en-GB" sz="2800" dirty="0" smtClean="0">
                <a:latin typeface="Consolas" panose="020B0609020204030204" pitchFamily="49" charset="0"/>
                <a:cs typeface="Segoe UI" panose="020B0502040204020203" pitchFamily="34" charset="0"/>
              </a:rPr>
              <a:t>      :: </a:t>
            </a:r>
            <a:r>
              <a:rPr lang="en-GB" sz="2800" dirty="0">
                <a:latin typeface="Consolas" panose="020B0609020204030204" pitchFamily="49" charset="0"/>
                <a:cs typeface="Segoe UI" panose="020B0502040204020203" pitchFamily="34" charset="0"/>
              </a:rPr>
              <a:t>Package </a:t>
            </a:r>
            <a:r>
              <a:rPr lang="en-GB" sz="2800" dirty="0" smtClean="0">
                <a:latin typeface="Consolas" panose="020B0609020204030204" pitchFamily="49" charset="0"/>
                <a:cs typeface="Segoe UI" panose="020B0502040204020203" pitchFamily="34" charset="0"/>
              </a:rPr>
              <a:t>    </a:t>
            </a:r>
            <a:r>
              <a:rPr lang="en-GB" sz="2800" dirty="0" smtClean="0">
                <a:solidFill>
                  <a:prstClr val="black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-&gt;</a:t>
            </a:r>
            <a:r>
              <a:rPr lang="en-GB" sz="2800" dirty="0" smtClean="0"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GB" sz="2800" dirty="0" smtClean="0">
                <a:solidFill>
                  <a:prstClr val="black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Predicate</a:t>
            </a:r>
            <a:endParaRPr lang="en-GB" sz="2800" dirty="0"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r>
              <a:rPr lang="en-GB" sz="2800" dirty="0">
                <a:latin typeface="Consolas" panose="020B0609020204030204" pitchFamily="49" charset="0"/>
                <a:cs typeface="Segoe UI" panose="020B0502040204020203" pitchFamily="34" charset="0"/>
              </a:rPr>
              <a:t>b</a:t>
            </a:r>
            <a:r>
              <a:rPr lang="en-GB" sz="2800" dirty="0" smtClean="0">
                <a:latin typeface="Consolas" panose="020B0609020204030204" pitchFamily="49" charset="0"/>
                <a:cs typeface="Segoe UI" panose="020B0502040204020203" pitchFamily="34" charset="0"/>
              </a:rPr>
              <a:t>uilder       </a:t>
            </a:r>
            <a:r>
              <a:rPr lang="en-GB" sz="2800" dirty="0">
                <a:latin typeface="Consolas" panose="020B0609020204030204" pitchFamily="49" charset="0"/>
                <a:cs typeface="Segoe UI" panose="020B0502040204020203" pitchFamily="34" charset="0"/>
              </a:rPr>
              <a:t>:: Builder </a:t>
            </a:r>
            <a:r>
              <a:rPr lang="en-GB" sz="2800" dirty="0" smtClean="0">
                <a:latin typeface="Consolas" panose="020B0609020204030204" pitchFamily="49" charset="0"/>
                <a:cs typeface="Segoe UI" panose="020B0502040204020203" pitchFamily="34" charset="0"/>
              </a:rPr>
              <a:t>    </a:t>
            </a:r>
            <a:r>
              <a:rPr lang="en-GB" sz="2800" dirty="0" smtClean="0">
                <a:solidFill>
                  <a:prstClr val="black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-&gt;</a:t>
            </a:r>
            <a:r>
              <a:rPr lang="en-GB" sz="2800" dirty="0" smtClean="0"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Predicate</a:t>
            </a:r>
            <a:endParaRPr lang="en-GB" sz="2800" dirty="0"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r>
              <a:rPr lang="en-GB" sz="2800" dirty="0" smtClean="0">
                <a:latin typeface="Consolas" panose="020B0609020204030204" pitchFamily="49" charset="0"/>
                <a:cs typeface="Segoe UI" panose="020B0502040204020203" pitchFamily="34" charset="0"/>
              </a:rPr>
              <a:t>input</a:t>
            </a:r>
            <a:r>
              <a:rPr lang="en-GB" sz="2800" dirty="0">
                <a:latin typeface="Consolas" panose="020B0609020204030204" pitchFamily="49" charset="0"/>
                <a:cs typeface="Segoe UI" panose="020B0502040204020203" pitchFamily="34" charset="0"/>
              </a:rPr>
              <a:t>, output :: </a:t>
            </a:r>
            <a:r>
              <a:rPr lang="en-GB" sz="2800" dirty="0" err="1">
                <a:latin typeface="Consolas" panose="020B0609020204030204" pitchFamily="49" charset="0"/>
                <a:cs typeface="Segoe UI" panose="020B0502040204020203" pitchFamily="34" charset="0"/>
              </a:rPr>
              <a:t>FilePattern</a:t>
            </a:r>
            <a:r>
              <a:rPr lang="en-GB" sz="2800" dirty="0"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GB" sz="2800" dirty="0">
                <a:solidFill>
                  <a:prstClr val="black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-&gt;</a:t>
            </a:r>
            <a:r>
              <a:rPr lang="en-GB" sz="2800" dirty="0" smtClean="0"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GB" sz="2800" dirty="0" smtClean="0">
                <a:solidFill>
                  <a:prstClr val="black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Predicate</a:t>
            </a:r>
            <a:endParaRPr lang="en-GB" sz="2800" dirty="0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12240"/>
            <a:ext cx="10515600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>
              <a:spcBef>
                <a:spcPts val="1200"/>
              </a:spcBef>
            </a:pPr>
            <a:r>
              <a:rPr lang="en-GB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make conditionals </a:t>
            </a:r>
            <a:r>
              <a:rPr lang="en-GB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concise </a:t>
            </a:r>
            <a:r>
              <a:rPr lang="en-GB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use </a:t>
            </a:r>
            <a:r>
              <a:rPr lang="en-GB" sz="2800" i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predicates</a:t>
            </a:r>
            <a:r>
              <a:rPr lang="en-GB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 type </a:t>
            </a:r>
            <a:r>
              <a:rPr lang="en-GB" sz="2800" b="1" dirty="0">
                <a:solidFill>
                  <a:schemeClr val="tx2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Expr</a:t>
            </a:r>
            <a:r>
              <a:rPr lang="en-GB" sz="2800" b="1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800" b="1" dirty="0">
                <a:solidFill>
                  <a:schemeClr val="tx2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Bool</a:t>
            </a:r>
          </a:p>
        </p:txBody>
      </p:sp>
    </p:spTree>
    <p:extLst>
      <p:ext uri="{BB962C8B-B14F-4D97-AF65-F5344CB8AC3E}">
        <p14:creationId xmlns:p14="http://schemas.microsoft.com/office/powerpoint/2010/main" val="36240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Predicate</a:t>
            </a:r>
            <a:endParaRPr lang="en-GB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2027961"/>
            <a:ext cx="10515600" cy="45858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onsolas" panose="020B0609020204030204" pitchFamily="49" charset="0"/>
                <a:cs typeface="Segoe UI" panose="020B0502040204020203" pitchFamily="34" charset="0"/>
              </a:rPr>
              <a:t>(?) </a:t>
            </a:r>
            <a:r>
              <a:rPr lang="pt-BR" sz="2800" dirty="0">
                <a:latin typeface="Consolas" panose="020B0609020204030204" pitchFamily="49" charset="0"/>
                <a:cs typeface="Segoe UI" panose="020B0502040204020203" pitchFamily="34" charset="0"/>
              </a:rPr>
              <a:t>:: Monoid </a:t>
            </a:r>
            <a:r>
              <a:rPr lang="pt-BR" sz="2800" dirty="0" smtClean="0">
                <a:latin typeface="Consolas" panose="020B0609020204030204" pitchFamily="49" charset="0"/>
                <a:cs typeface="Segoe UI" panose="020B0502040204020203" pitchFamily="34" charset="0"/>
              </a:rPr>
              <a:t>a </a:t>
            </a:r>
            <a:r>
              <a:rPr lang="pt-BR" sz="2800" dirty="0">
                <a:latin typeface="Consolas" panose="020B0609020204030204" pitchFamily="49" charset="0"/>
                <a:cs typeface="Segoe UI" panose="020B0502040204020203" pitchFamily="34" charset="0"/>
              </a:rPr>
              <a:t>=&gt; </a:t>
            </a:r>
            <a:r>
              <a:rPr lang="pt-BR" sz="2800" dirty="0" smtClean="0">
                <a:latin typeface="Consolas" panose="020B0609020204030204" pitchFamily="49" charset="0"/>
                <a:cs typeface="Segoe UI" panose="020B0502040204020203" pitchFamily="34" charset="0"/>
              </a:rPr>
              <a:t>Predicate </a:t>
            </a:r>
            <a:r>
              <a:rPr lang="pt-BR" sz="2800" dirty="0">
                <a:latin typeface="Consolas" panose="020B0609020204030204" pitchFamily="49" charset="0"/>
                <a:cs typeface="Segoe UI" panose="020B0502040204020203" pitchFamily="34" charset="0"/>
              </a:rPr>
              <a:t>-&gt; Expr </a:t>
            </a:r>
            <a:r>
              <a:rPr lang="pt-BR" sz="2800" dirty="0" smtClean="0">
                <a:latin typeface="Consolas" panose="020B0609020204030204" pitchFamily="49" charset="0"/>
                <a:cs typeface="Segoe UI" panose="020B0502040204020203" pitchFamily="34" charset="0"/>
              </a:rPr>
              <a:t>a </a:t>
            </a:r>
            <a:r>
              <a:rPr lang="pt-BR" sz="2800" dirty="0">
                <a:latin typeface="Consolas" panose="020B0609020204030204" pitchFamily="49" charset="0"/>
                <a:cs typeface="Segoe UI" panose="020B0502040204020203" pitchFamily="34" charset="0"/>
              </a:rPr>
              <a:t>-&gt; Expr </a:t>
            </a:r>
            <a:r>
              <a:rPr lang="pt-BR" sz="2800" dirty="0" smtClean="0">
                <a:latin typeface="Consolas" panose="020B0609020204030204" pitchFamily="49" charset="0"/>
                <a:cs typeface="Segoe UI" panose="020B0502040204020203" pitchFamily="34" charset="0"/>
              </a:rPr>
              <a:t>a</a:t>
            </a:r>
          </a:p>
          <a:p>
            <a:r>
              <a:rPr lang="pt-BR" sz="2800" dirty="0" smtClean="0">
                <a:latin typeface="Consolas" panose="020B0609020204030204" pitchFamily="49" charset="0"/>
                <a:cs typeface="Segoe UI" panose="020B0502040204020203" pitchFamily="34" charset="0"/>
              </a:rPr>
              <a:t>predicate ? expr = do</a:t>
            </a:r>
          </a:p>
          <a:p>
            <a:r>
              <a:rPr lang="pt-BR" sz="2800" dirty="0"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pt-BR" sz="2800" dirty="0" smtClean="0">
                <a:latin typeface="Consolas" panose="020B0609020204030204" pitchFamily="49" charset="0"/>
                <a:cs typeface="Segoe UI" panose="020B0502040204020203" pitchFamily="34" charset="0"/>
              </a:rPr>
              <a:t>   bool &lt;- predicate</a:t>
            </a:r>
          </a:p>
          <a:p>
            <a:r>
              <a:rPr lang="pt-BR" sz="2800" dirty="0"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pt-BR" sz="2800" dirty="0" smtClean="0">
                <a:latin typeface="Consolas" panose="020B0609020204030204" pitchFamily="49" charset="0"/>
                <a:cs typeface="Segoe UI" panose="020B0502040204020203" pitchFamily="34" charset="0"/>
              </a:rPr>
              <a:t>   if bool then expr else return mempty</a:t>
            </a:r>
          </a:p>
          <a:p>
            <a:endParaRPr lang="pt-BR" sz="2000" dirty="0"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r>
              <a:rPr lang="en-GB" sz="2800" dirty="0">
                <a:latin typeface="Consolas" panose="020B0609020204030204" pitchFamily="49" charset="0"/>
                <a:cs typeface="Segoe UI" panose="020B0502040204020203" pitchFamily="34" charset="0"/>
              </a:rPr>
              <a:t>prof :: Expr [String]</a:t>
            </a:r>
          </a:p>
          <a:p>
            <a:r>
              <a:rPr lang="en-GB" sz="2800" dirty="0">
                <a:latin typeface="Consolas" panose="020B0609020204030204" pitchFamily="49" charset="0"/>
                <a:cs typeface="Segoe UI" panose="020B0502040204020203" pitchFamily="34" charset="0"/>
              </a:rPr>
              <a:t>prof = way profiling ? return ["-prof</a:t>
            </a:r>
            <a:r>
              <a:rPr lang="en-GB" sz="2800" dirty="0" smtClean="0">
                <a:latin typeface="Consolas" panose="020B0609020204030204" pitchFamily="49" charset="0"/>
                <a:cs typeface="Segoe UI" panose="020B0502040204020203" pitchFamily="34" charset="0"/>
              </a:rPr>
              <a:t>"]</a:t>
            </a:r>
          </a:p>
          <a:p>
            <a:endParaRPr lang="en-GB" sz="2000" dirty="0" smtClean="0"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r>
              <a:rPr lang="en-GB" sz="2800" dirty="0">
                <a:latin typeface="Consolas" panose="020B0609020204030204" pitchFamily="49" charset="0"/>
                <a:cs typeface="Segoe UI" panose="020B0502040204020203" pitchFamily="34" charset="0"/>
              </a:rPr>
              <a:t>instance Monoid a </a:t>
            </a:r>
            <a:r>
              <a:rPr lang="en-GB" sz="2800" dirty="0" smtClean="0">
                <a:latin typeface="Consolas" panose="020B0609020204030204" pitchFamily="49" charset="0"/>
                <a:cs typeface="Segoe UI" panose="020B0502040204020203" pitchFamily="34" charset="0"/>
              </a:rPr>
              <a:t>=&gt; </a:t>
            </a:r>
            <a:r>
              <a:rPr lang="en-GB" sz="2800" dirty="0">
                <a:latin typeface="Consolas" panose="020B0609020204030204" pitchFamily="49" charset="0"/>
                <a:cs typeface="Segoe UI" panose="020B0502040204020203" pitchFamily="34" charset="0"/>
              </a:rPr>
              <a:t>Monoid (Expr a) where</a:t>
            </a:r>
          </a:p>
          <a:p>
            <a:r>
              <a:rPr lang="en-GB" sz="2800" dirty="0" smtClean="0">
                <a:latin typeface="Consolas" panose="020B0609020204030204" pitchFamily="49" charset="0"/>
                <a:cs typeface="Segoe UI" panose="020B0502040204020203" pitchFamily="34" charset="0"/>
              </a:rPr>
              <a:t>    </a:t>
            </a:r>
            <a:r>
              <a:rPr lang="en-GB" sz="2800" dirty="0" err="1" smtClean="0">
                <a:latin typeface="Consolas" panose="020B0609020204030204" pitchFamily="49" charset="0"/>
                <a:cs typeface="Segoe UI" panose="020B0502040204020203" pitchFamily="34" charset="0"/>
              </a:rPr>
              <a:t>mempty</a:t>
            </a:r>
            <a:r>
              <a:rPr lang="en-GB" sz="2800" dirty="0" smtClean="0">
                <a:latin typeface="Consolas" panose="020B0609020204030204" pitchFamily="49" charset="0"/>
                <a:cs typeface="Segoe UI" panose="020B0502040204020203" pitchFamily="34" charset="0"/>
              </a:rPr>
              <a:t>  = </a:t>
            </a:r>
            <a:r>
              <a:rPr lang="en-GB" sz="2800" dirty="0">
                <a:latin typeface="Consolas" panose="020B0609020204030204" pitchFamily="49" charset="0"/>
                <a:cs typeface="Segoe UI" panose="020B0502040204020203" pitchFamily="34" charset="0"/>
              </a:rPr>
              <a:t>return </a:t>
            </a:r>
            <a:r>
              <a:rPr lang="en-GB" sz="2800" dirty="0" err="1">
                <a:latin typeface="Consolas" panose="020B0609020204030204" pitchFamily="49" charset="0"/>
                <a:cs typeface="Segoe UI" panose="020B0502040204020203" pitchFamily="34" charset="0"/>
              </a:rPr>
              <a:t>mempty</a:t>
            </a:r>
            <a:endParaRPr lang="en-GB" sz="2800" dirty="0"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r>
              <a:rPr lang="en-GB" sz="2800" dirty="0" smtClean="0">
                <a:latin typeface="Consolas" panose="020B0609020204030204" pitchFamily="49" charset="0"/>
                <a:cs typeface="Segoe UI" panose="020B0502040204020203" pitchFamily="34" charset="0"/>
              </a:rPr>
              <a:t>    </a:t>
            </a:r>
            <a:r>
              <a:rPr lang="en-GB" sz="2800" dirty="0" err="1" smtClean="0">
                <a:latin typeface="Consolas" panose="020B0609020204030204" pitchFamily="49" charset="0"/>
                <a:cs typeface="Segoe UI" panose="020B0502040204020203" pitchFamily="34" charset="0"/>
              </a:rPr>
              <a:t>mappend</a:t>
            </a:r>
            <a:r>
              <a:rPr lang="en-GB" sz="2800" dirty="0" smtClean="0"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GB" sz="2800" dirty="0">
                <a:latin typeface="Consolas" panose="020B0609020204030204" pitchFamily="49" charset="0"/>
                <a:cs typeface="Segoe UI" panose="020B0502040204020203" pitchFamily="34" charset="0"/>
              </a:rPr>
              <a:t>= liftM2 </a:t>
            </a:r>
            <a:r>
              <a:rPr lang="en-GB" sz="2800" dirty="0" err="1">
                <a:latin typeface="Consolas" panose="020B0609020204030204" pitchFamily="49" charset="0"/>
                <a:cs typeface="Segoe UI" panose="020B0502040204020203" pitchFamily="34" charset="0"/>
              </a:rPr>
              <a:t>mappend</a:t>
            </a:r>
            <a:endParaRPr lang="en-GB" sz="2800" dirty="0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12240"/>
            <a:ext cx="10515600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>
              <a:spcBef>
                <a:spcPts val="1200"/>
              </a:spcBef>
            </a:pPr>
            <a:r>
              <a:rPr lang="en-GB" sz="2800" i="1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Predicates</a:t>
            </a:r>
            <a:r>
              <a:rPr lang="en-GB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can make expressions conditional using operator </a:t>
            </a:r>
            <a:r>
              <a:rPr lang="en-GB" sz="2800" b="1" dirty="0" smtClean="0">
                <a:solidFill>
                  <a:schemeClr val="tx2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(?)</a:t>
            </a:r>
            <a:endParaRPr lang="en-GB" sz="2800" b="1" dirty="0">
              <a:solidFill>
                <a:schemeClr val="tx2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0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Modifiable Expression</a:t>
            </a:r>
            <a:endParaRPr lang="en-GB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0100" y="3063657"/>
            <a:ext cx="10591800" cy="31085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800" dirty="0" err="1">
                <a:latin typeface="Consolas" panose="020B0609020204030204" pitchFamily="49" charset="0"/>
                <a:cs typeface="Segoe UI" panose="020B0502040204020203" pitchFamily="34" charset="0"/>
              </a:rPr>
              <a:t>newtype</a:t>
            </a:r>
            <a:r>
              <a:rPr lang="en-GB" sz="2800" dirty="0"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GB" sz="2800" b="1" dirty="0">
                <a:latin typeface="Consolas" panose="020B0609020204030204" pitchFamily="49" charset="0"/>
                <a:cs typeface="Segoe UI" panose="020B0502040204020203" pitchFamily="34" charset="0"/>
              </a:rPr>
              <a:t>Diff a </a:t>
            </a:r>
            <a:r>
              <a:rPr lang="en-GB" sz="2800" dirty="0">
                <a:latin typeface="Consolas" panose="020B0609020204030204" pitchFamily="49" charset="0"/>
                <a:cs typeface="Segoe UI" panose="020B0502040204020203" pitchFamily="34" charset="0"/>
              </a:rPr>
              <a:t>= Diff { </a:t>
            </a:r>
            <a:r>
              <a:rPr lang="en-GB" sz="2800" dirty="0" err="1">
                <a:latin typeface="Consolas" panose="020B0609020204030204" pitchFamily="49" charset="0"/>
                <a:cs typeface="Segoe UI" panose="020B0502040204020203" pitchFamily="34" charset="0"/>
              </a:rPr>
              <a:t>fromDiff</a:t>
            </a:r>
            <a:r>
              <a:rPr lang="en-GB" sz="2800" dirty="0">
                <a:latin typeface="Consolas" panose="020B0609020204030204" pitchFamily="49" charset="0"/>
                <a:cs typeface="Segoe UI" panose="020B0502040204020203" pitchFamily="34" charset="0"/>
              </a:rPr>
              <a:t> :: a </a:t>
            </a:r>
            <a:r>
              <a:rPr lang="en-GB" sz="2800" dirty="0" smtClean="0">
                <a:latin typeface="Consolas" panose="020B0609020204030204" pitchFamily="49" charset="0"/>
                <a:cs typeface="Segoe UI" panose="020B0502040204020203" pitchFamily="34" charset="0"/>
              </a:rPr>
              <a:t>-&gt; </a:t>
            </a:r>
            <a:r>
              <a:rPr lang="en-GB" sz="2800" dirty="0">
                <a:latin typeface="Consolas" panose="020B0609020204030204" pitchFamily="49" charset="0"/>
                <a:cs typeface="Segoe UI" panose="020B0502040204020203" pitchFamily="34" charset="0"/>
              </a:rPr>
              <a:t>a </a:t>
            </a:r>
            <a:r>
              <a:rPr lang="en-GB" sz="2800" dirty="0" smtClean="0">
                <a:latin typeface="Consolas" panose="020B0609020204030204" pitchFamily="49" charset="0"/>
                <a:cs typeface="Segoe UI" panose="020B0502040204020203" pitchFamily="34" charset="0"/>
              </a:rPr>
              <a:t>}</a:t>
            </a:r>
          </a:p>
          <a:p>
            <a:endParaRPr lang="en-GB" sz="2800" dirty="0"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r>
              <a:rPr lang="en-GB" sz="2800" dirty="0">
                <a:latin typeface="Consolas" panose="020B0609020204030204" pitchFamily="49" charset="0"/>
                <a:cs typeface="Segoe UI" panose="020B0502040204020203" pitchFamily="34" charset="0"/>
              </a:rPr>
              <a:t>instance Monoid (Diff a) where</a:t>
            </a:r>
          </a:p>
          <a:p>
            <a:r>
              <a:rPr lang="en-GB" sz="2800" dirty="0" smtClean="0">
                <a:latin typeface="Consolas" panose="020B0609020204030204" pitchFamily="49" charset="0"/>
                <a:cs typeface="Segoe UI" panose="020B0502040204020203" pitchFamily="34" charset="0"/>
              </a:rPr>
              <a:t>    </a:t>
            </a:r>
            <a:r>
              <a:rPr lang="en-GB" sz="2800" dirty="0" err="1" smtClean="0">
                <a:latin typeface="Consolas" panose="020B0609020204030204" pitchFamily="49" charset="0"/>
                <a:cs typeface="Segoe UI" panose="020B0502040204020203" pitchFamily="34" charset="0"/>
              </a:rPr>
              <a:t>mempty</a:t>
            </a:r>
            <a:r>
              <a:rPr lang="en-GB" sz="2800" dirty="0" smtClean="0">
                <a:latin typeface="Consolas" panose="020B0609020204030204" pitchFamily="49" charset="0"/>
                <a:cs typeface="Segoe UI" panose="020B0502040204020203" pitchFamily="34" charset="0"/>
              </a:rPr>
              <a:t>                    = </a:t>
            </a:r>
            <a:r>
              <a:rPr lang="en-GB" sz="2800" dirty="0">
                <a:latin typeface="Consolas" panose="020B0609020204030204" pitchFamily="49" charset="0"/>
                <a:cs typeface="Segoe UI" panose="020B0502040204020203" pitchFamily="34" charset="0"/>
              </a:rPr>
              <a:t>Diff id</a:t>
            </a:r>
          </a:p>
          <a:p>
            <a:r>
              <a:rPr lang="en-GB" sz="2800" dirty="0" smtClean="0">
                <a:latin typeface="Consolas" panose="020B0609020204030204" pitchFamily="49" charset="0"/>
                <a:cs typeface="Segoe UI" panose="020B0502040204020203" pitchFamily="34" charset="0"/>
              </a:rPr>
              <a:t>    </a:t>
            </a:r>
            <a:r>
              <a:rPr lang="en-GB" sz="2800" dirty="0" err="1" smtClean="0">
                <a:latin typeface="Consolas" panose="020B0609020204030204" pitchFamily="49" charset="0"/>
                <a:cs typeface="Segoe UI" panose="020B0502040204020203" pitchFamily="34" charset="0"/>
              </a:rPr>
              <a:t>mappend</a:t>
            </a:r>
            <a:r>
              <a:rPr lang="en-GB" sz="2800" dirty="0" smtClean="0"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GB" sz="2800" dirty="0">
                <a:latin typeface="Consolas" panose="020B0609020204030204" pitchFamily="49" charset="0"/>
                <a:cs typeface="Segoe UI" panose="020B0502040204020203" pitchFamily="34" charset="0"/>
              </a:rPr>
              <a:t>(Diff x) (Diff y) = Diff $ y . </a:t>
            </a:r>
            <a:r>
              <a:rPr lang="en-GB" sz="2800" dirty="0" smtClean="0">
                <a:latin typeface="Consolas" panose="020B0609020204030204" pitchFamily="49" charset="0"/>
                <a:cs typeface="Segoe UI" panose="020B0502040204020203" pitchFamily="34" charset="0"/>
              </a:rPr>
              <a:t>X</a:t>
            </a:r>
          </a:p>
          <a:p>
            <a:endParaRPr lang="en-GB" sz="2800" dirty="0"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r>
              <a:rPr lang="en-GB" sz="2800" dirty="0">
                <a:latin typeface="Consolas" panose="020B0609020204030204" pitchFamily="49" charset="0"/>
                <a:cs typeface="Segoe UI" panose="020B0502040204020203" pitchFamily="34" charset="0"/>
              </a:rPr>
              <a:t>type </a:t>
            </a:r>
            <a:r>
              <a:rPr lang="en-GB" sz="2800" b="1" dirty="0" err="1">
                <a:latin typeface="Consolas" panose="020B0609020204030204" pitchFamily="49" charset="0"/>
                <a:cs typeface="Segoe UI" panose="020B0502040204020203" pitchFamily="34" charset="0"/>
              </a:rPr>
              <a:t>Args</a:t>
            </a:r>
            <a:r>
              <a:rPr lang="en-GB" sz="2800" dirty="0">
                <a:latin typeface="Consolas" panose="020B0609020204030204" pitchFamily="49" charset="0"/>
                <a:cs typeface="Segoe UI" panose="020B0502040204020203" pitchFamily="34" charset="0"/>
              </a:rPr>
              <a:t> = Expr (Diff [String</a:t>
            </a:r>
            <a:r>
              <a:rPr lang="en-GB" sz="2800" dirty="0" smtClean="0">
                <a:latin typeface="Consolas" panose="020B0609020204030204" pitchFamily="49" charset="0"/>
                <a:cs typeface="Segoe UI" panose="020B0502040204020203" pitchFamily="34" charset="0"/>
              </a:rPr>
              <a:t>])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0100" y="1412240"/>
            <a:ext cx="10591800" cy="13849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/>
            <a:r>
              <a:rPr lang="en-GB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Expressions </a:t>
            </a:r>
            <a:r>
              <a:rPr lang="en-GB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need to be modifiable by </a:t>
            </a:r>
            <a:r>
              <a:rPr lang="en-GB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users of Hadrian. We need a way not only to add new build arguments, but also remove them. </a:t>
            </a:r>
            <a:r>
              <a:rPr lang="en-GB" sz="2800" dirty="0" smtClean="0">
                <a:solidFill>
                  <a:prstClr val="black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Idea:</a:t>
            </a:r>
            <a:r>
              <a:rPr lang="en-GB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switch to difference list expressions </a:t>
            </a:r>
            <a:r>
              <a:rPr lang="en-GB" sz="2800" b="1" dirty="0" smtClean="0">
                <a:solidFill>
                  <a:schemeClr val="tx2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Expr</a:t>
            </a:r>
            <a:r>
              <a:rPr lang="en-GB" sz="2800" b="1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800" b="1" dirty="0" smtClean="0">
                <a:solidFill>
                  <a:schemeClr val="tx2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(Diff</a:t>
            </a:r>
            <a:r>
              <a:rPr lang="en-GB" sz="2800" b="1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800" b="1" dirty="0" smtClean="0">
                <a:solidFill>
                  <a:schemeClr val="tx2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a)</a:t>
            </a:r>
            <a:r>
              <a:rPr lang="en-GB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GB" sz="2800" b="1" dirty="0">
              <a:solidFill>
                <a:schemeClr val="tx2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97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Modifiable Expression</a:t>
            </a:r>
            <a:endParaRPr lang="en-GB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24280" y="2072640"/>
            <a:ext cx="9758680" cy="3539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Consolas" panose="020B0609020204030204" pitchFamily="49" charset="0"/>
                <a:cs typeface="Segoe UI" panose="020B0502040204020203" pitchFamily="34" charset="0"/>
              </a:rPr>
              <a:t>append :: Monoid a </a:t>
            </a:r>
            <a:r>
              <a:rPr lang="en-GB" sz="2800" dirty="0" smtClean="0">
                <a:latin typeface="Consolas" panose="020B0609020204030204" pitchFamily="49" charset="0"/>
                <a:cs typeface="Segoe UI" panose="020B0502040204020203" pitchFamily="34" charset="0"/>
              </a:rPr>
              <a:t>=&gt; </a:t>
            </a:r>
            <a:r>
              <a:rPr lang="en-GB" sz="2800" dirty="0">
                <a:latin typeface="Consolas" panose="020B0609020204030204" pitchFamily="49" charset="0"/>
                <a:cs typeface="Segoe UI" panose="020B0502040204020203" pitchFamily="34" charset="0"/>
              </a:rPr>
              <a:t>a </a:t>
            </a:r>
            <a:r>
              <a:rPr lang="en-GB" sz="2800" dirty="0" smtClean="0">
                <a:latin typeface="Consolas" panose="020B0609020204030204" pitchFamily="49" charset="0"/>
                <a:cs typeface="Segoe UI" panose="020B0502040204020203" pitchFamily="34" charset="0"/>
              </a:rPr>
              <a:t>-&gt; </a:t>
            </a:r>
            <a:r>
              <a:rPr lang="en-GB" sz="2800" dirty="0">
                <a:latin typeface="Consolas" panose="020B0609020204030204" pitchFamily="49" charset="0"/>
                <a:cs typeface="Segoe UI" panose="020B0502040204020203" pitchFamily="34" charset="0"/>
              </a:rPr>
              <a:t>Expr (Diff a)</a:t>
            </a:r>
          </a:p>
          <a:p>
            <a:r>
              <a:rPr lang="en-GB" sz="2800" dirty="0">
                <a:latin typeface="Consolas" panose="020B0609020204030204" pitchFamily="49" charset="0"/>
                <a:cs typeface="Segoe UI" panose="020B0502040204020203" pitchFamily="34" charset="0"/>
              </a:rPr>
              <a:t>append x = return $ Diff (&lt;&gt; x)</a:t>
            </a:r>
            <a:endParaRPr lang="en-GB" sz="2800" dirty="0" smtClean="0"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endParaRPr lang="en-GB" sz="2800" dirty="0" smtClean="0"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r>
              <a:rPr lang="en-GB" sz="2800" dirty="0">
                <a:latin typeface="Consolas" panose="020B0609020204030204" pitchFamily="49" charset="0"/>
                <a:cs typeface="Segoe UI" panose="020B0502040204020203" pitchFamily="34" charset="0"/>
              </a:rPr>
              <a:t>remove :: </a:t>
            </a:r>
            <a:r>
              <a:rPr lang="en-GB" sz="2800" dirty="0" err="1">
                <a:latin typeface="Consolas" panose="020B0609020204030204" pitchFamily="49" charset="0"/>
                <a:cs typeface="Segoe UI" panose="020B0502040204020203" pitchFamily="34" charset="0"/>
              </a:rPr>
              <a:t>Eq</a:t>
            </a:r>
            <a:r>
              <a:rPr lang="en-GB" sz="2800" dirty="0"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GB" sz="2800" dirty="0" smtClean="0">
                <a:latin typeface="Consolas" panose="020B0609020204030204" pitchFamily="49" charset="0"/>
                <a:cs typeface="Segoe UI" panose="020B0502040204020203" pitchFamily="34" charset="0"/>
              </a:rPr>
              <a:t>a =&gt; [a</a:t>
            </a:r>
            <a:r>
              <a:rPr lang="en-GB" sz="2800" dirty="0">
                <a:latin typeface="Consolas" panose="020B0609020204030204" pitchFamily="49" charset="0"/>
                <a:cs typeface="Segoe UI" panose="020B0502040204020203" pitchFamily="34" charset="0"/>
              </a:rPr>
              <a:t>] </a:t>
            </a:r>
            <a:r>
              <a:rPr lang="en-GB" sz="2800" dirty="0" smtClean="0">
                <a:latin typeface="Consolas" panose="020B0609020204030204" pitchFamily="49" charset="0"/>
                <a:cs typeface="Segoe UI" panose="020B0502040204020203" pitchFamily="34" charset="0"/>
              </a:rPr>
              <a:t>-&gt; </a:t>
            </a:r>
            <a:r>
              <a:rPr lang="en-GB" sz="2800" dirty="0">
                <a:latin typeface="Consolas" panose="020B0609020204030204" pitchFamily="49" charset="0"/>
                <a:cs typeface="Segoe UI" panose="020B0502040204020203" pitchFamily="34" charset="0"/>
              </a:rPr>
              <a:t>Expr (Diff [a])</a:t>
            </a:r>
          </a:p>
          <a:p>
            <a:r>
              <a:rPr lang="en-GB" sz="2800" dirty="0">
                <a:latin typeface="Consolas" panose="020B0609020204030204" pitchFamily="49" charset="0"/>
                <a:cs typeface="Segoe UI" panose="020B0502040204020203" pitchFamily="34" charset="0"/>
              </a:rPr>
              <a:t>remove </a:t>
            </a:r>
            <a:r>
              <a:rPr lang="en-GB" sz="2800" dirty="0" err="1">
                <a:latin typeface="Consolas" panose="020B0609020204030204" pitchFamily="49" charset="0"/>
                <a:cs typeface="Segoe UI" panose="020B0502040204020203" pitchFamily="34" charset="0"/>
              </a:rPr>
              <a:t>xs</a:t>
            </a:r>
            <a:r>
              <a:rPr lang="en-GB" sz="2800" dirty="0">
                <a:latin typeface="Consolas" panose="020B0609020204030204" pitchFamily="49" charset="0"/>
                <a:cs typeface="Segoe UI" panose="020B0502040204020203" pitchFamily="34" charset="0"/>
              </a:rPr>
              <a:t> = return . Diff $ filter </a:t>
            </a:r>
            <a:r>
              <a:rPr lang="en-GB" sz="2800" dirty="0" smtClean="0">
                <a:latin typeface="Consolas" panose="020B0609020204030204" pitchFamily="49" charset="0"/>
                <a:cs typeface="Segoe UI" panose="020B0502040204020203" pitchFamily="34" charset="0"/>
              </a:rPr>
              <a:t>(`</a:t>
            </a:r>
            <a:r>
              <a:rPr lang="en-GB" sz="2800" dirty="0" err="1" smtClean="0">
                <a:latin typeface="Consolas" panose="020B0609020204030204" pitchFamily="49" charset="0"/>
                <a:cs typeface="Segoe UI" panose="020B0502040204020203" pitchFamily="34" charset="0"/>
              </a:rPr>
              <a:t>notElem</a:t>
            </a:r>
            <a:r>
              <a:rPr lang="en-GB" sz="2800" dirty="0" smtClean="0">
                <a:latin typeface="Consolas" panose="020B0609020204030204" pitchFamily="49" charset="0"/>
                <a:cs typeface="Segoe UI" panose="020B0502040204020203" pitchFamily="34" charset="0"/>
              </a:rPr>
              <a:t>` </a:t>
            </a:r>
            <a:r>
              <a:rPr lang="en-GB" sz="2800" dirty="0" err="1" smtClean="0">
                <a:latin typeface="Consolas" panose="020B0609020204030204" pitchFamily="49" charset="0"/>
                <a:cs typeface="Segoe UI" panose="020B0502040204020203" pitchFamily="34" charset="0"/>
              </a:rPr>
              <a:t>xs</a:t>
            </a:r>
            <a:r>
              <a:rPr lang="en-GB" sz="2800" dirty="0">
                <a:latin typeface="Consolas" panose="020B0609020204030204" pitchFamily="49" charset="0"/>
                <a:cs typeface="Segoe UI" panose="020B0502040204020203" pitchFamily="34" charset="0"/>
              </a:rPr>
              <a:t>)</a:t>
            </a:r>
          </a:p>
          <a:p>
            <a:endParaRPr lang="en-GB" sz="2800" dirty="0" smtClean="0"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r>
              <a:rPr lang="en-GB" sz="2800" dirty="0" err="1" smtClean="0">
                <a:latin typeface="Consolas" panose="020B0609020204030204" pitchFamily="49" charset="0"/>
                <a:cs typeface="Segoe UI" panose="020B0502040204020203" pitchFamily="34" charset="0"/>
              </a:rPr>
              <a:t>arg</a:t>
            </a:r>
            <a:r>
              <a:rPr lang="en-GB" sz="2800" dirty="0" smtClean="0"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GB" sz="2800" dirty="0">
                <a:latin typeface="Consolas" panose="020B0609020204030204" pitchFamily="49" charset="0"/>
                <a:cs typeface="Segoe UI" panose="020B0502040204020203" pitchFamily="34" charset="0"/>
              </a:rPr>
              <a:t>:: String -&gt; </a:t>
            </a:r>
            <a:r>
              <a:rPr lang="en-GB" sz="2800" dirty="0" err="1">
                <a:latin typeface="Consolas" panose="020B0609020204030204" pitchFamily="49" charset="0"/>
                <a:cs typeface="Segoe UI" panose="020B0502040204020203" pitchFamily="34" charset="0"/>
              </a:rPr>
              <a:t>Args</a:t>
            </a:r>
            <a:endParaRPr lang="en-GB" sz="2800" dirty="0"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r>
              <a:rPr lang="en-GB" sz="2800" dirty="0" err="1" smtClean="0">
                <a:latin typeface="Consolas" panose="020B0609020204030204" pitchFamily="49" charset="0"/>
                <a:cs typeface="Segoe UI" panose="020B0502040204020203" pitchFamily="34" charset="0"/>
              </a:rPr>
              <a:t>arg</a:t>
            </a:r>
            <a:r>
              <a:rPr lang="en-GB" sz="2800" dirty="0" smtClean="0">
                <a:latin typeface="Consolas" panose="020B0609020204030204" pitchFamily="49" charset="0"/>
                <a:cs typeface="Segoe UI" panose="020B0502040204020203" pitchFamily="34" charset="0"/>
              </a:rPr>
              <a:t> = append </a:t>
            </a:r>
            <a:r>
              <a:rPr lang="en-GB" sz="2800" dirty="0">
                <a:latin typeface="Consolas" panose="020B0609020204030204" pitchFamily="49" charset="0"/>
                <a:cs typeface="Segoe UI" panose="020B0502040204020203" pitchFamily="34" charset="0"/>
              </a:rPr>
              <a:t>. return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29360" y="1458278"/>
            <a:ext cx="9763760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/>
            <a:r>
              <a:rPr lang="en-GB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Appending and removing items </a:t>
            </a:r>
            <a:r>
              <a:rPr lang="en-GB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to/from a difference </a:t>
            </a:r>
            <a:r>
              <a:rPr lang="en-GB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list:</a:t>
            </a:r>
            <a:endParaRPr lang="en-GB" sz="2800" b="1" dirty="0">
              <a:solidFill>
                <a:schemeClr val="tx2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86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Modifiable Expression</a:t>
            </a:r>
            <a:endParaRPr lang="en-GB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05000" y="2072640"/>
            <a:ext cx="8382000" cy="39703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800" dirty="0" err="1">
                <a:latin typeface="Consolas" panose="020B0609020204030204" pitchFamily="49" charset="0"/>
                <a:cs typeface="Segoe UI" panose="020B0502040204020203" pitchFamily="34" charset="0"/>
              </a:rPr>
              <a:t>ghcArgs</a:t>
            </a:r>
            <a:r>
              <a:rPr lang="en-GB" sz="2800" dirty="0">
                <a:latin typeface="Consolas" panose="020B0609020204030204" pitchFamily="49" charset="0"/>
                <a:cs typeface="Segoe UI" panose="020B0502040204020203" pitchFamily="34" charset="0"/>
              </a:rPr>
              <a:t> :: </a:t>
            </a:r>
            <a:r>
              <a:rPr lang="en-GB" sz="2800" dirty="0" err="1">
                <a:latin typeface="Consolas" panose="020B0609020204030204" pitchFamily="49" charset="0"/>
                <a:cs typeface="Segoe UI" panose="020B0502040204020203" pitchFamily="34" charset="0"/>
              </a:rPr>
              <a:t>Args</a:t>
            </a:r>
            <a:endParaRPr lang="en-GB" sz="2800" dirty="0"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r>
              <a:rPr lang="en-GB" sz="2800" dirty="0" err="1">
                <a:latin typeface="Consolas" panose="020B0609020204030204" pitchFamily="49" charset="0"/>
                <a:cs typeface="Segoe UI" panose="020B0502040204020203" pitchFamily="34" charset="0"/>
              </a:rPr>
              <a:t>ghcArgs</a:t>
            </a:r>
            <a:r>
              <a:rPr lang="en-GB" sz="2800" dirty="0">
                <a:latin typeface="Consolas" panose="020B0609020204030204" pitchFamily="49" charset="0"/>
                <a:cs typeface="Segoe UI" panose="020B0502040204020203" pitchFamily="34" charset="0"/>
              </a:rPr>
              <a:t> = </a:t>
            </a:r>
            <a:r>
              <a:rPr lang="en-GB" sz="2800" dirty="0" smtClean="0">
                <a:latin typeface="Consolas" panose="020B0609020204030204" pitchFamily="49" charset="0"/>
                <a:cs typeface="Segoe UI" panose="020B0502040204020203" pitchFamily="34" charset="0"/>
              </a:rPr>
              <a:t>builder </a:t>
            </a:r>
            <a:r>
              <a:rPr lang="en-GB" sz="2800" dirty="0" err="1" smtClean="0">
                <a:latin typeface="Consolas" panose="020B0609020204030204" pitchFamily="49" charset="0"/>
                <a:cs typeface="Segoe UI" panose="020B0502040204020203" pitchFamily="34" charset="0"/>
              </a:rPr>
              <a:t>Ghc</a:t>
            </a:r>
            <a:r>
              <a:rPr lang="en-GB" sz="2800" dirty="0" smtClean="0"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GB" sz="2800" dirty="0">
                <a:latin typeface="Consolas" panose="020B0609020204030204" pitchFamily="49" charset="0"/>
                <a:cs typeface="Segoe UI" panose="020B0502040204020203" pitchFamily="34" charset="0"/>
              </a:rPr>
              <a:t>? </a:t>
            </a:r>
            <a:r>
              <a:rPr lang="en-GB" sz="2800" dirty="0" err="1">
                <a:latin typeface="Consolas" panose="020B0609020204030204" pitchFamily="49" charset="0"/>
                <a:cs typeface="Segoe UI" panose="020B0502040204020203" pitchFamily="34" charset="0"/>
              </a:rPr>
              <a:t>mconcat</a:t>
            </a:r>
            <a:endParaRPr lang="en-GB" sz="2800" dirty="0"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r>
              <a:rPr lang="en-GB" sz="2800" dirty="0" smtClean="0">
                <a:latin typeface="Consolas" panose="020B0609020204030204" pitchFamily="49" charset="0"/>
                <a:cs typeface="Segoe UI" panose="020B0502040204020203" pitchFamily="34" charset="0"/>
              </a:rPr>
              <a:t>    [ </a:t>
            </a:r>
            <a:r>
              <a:rPr lang="en-GB" sz="2800" dirty="0" err="1">
                <a:latin typeface="Consolas" panose="020B0609020204030204" pitchFamily="49" charset="0"/>
                <a:cs typeface="Segoe UI" panose="020B0502040204020203" pitchFamily="34" charset="0"/>
              </a:rPr>
              <a:t>arg</a:t>
            </a:r>
            <a:r>
              <a:rPr lang="en-GB" sz="2800" dirty="0">
                <a:latin typeface="Consolas" panose="020B0609020204030204" pitchFamily="49" charset="0"/>
                <a:cs typeface="Segoe UI" panose="020B0502040204020203" pitchFamily="34" charset="0"/>
              </a:rPr>
              <a:t> "-O2"</a:t>
            </a:r>
          </a:p>
          <a:p>
            <a:r>
              <a:rPr lang="en-GB" sz="2800" dirty="0" smtClean="0">
                <a:latin typeface="Consolas" panose="020B0609020204030204" pitchFamily="49" charset="0"/>
                <a:cs typeface="Segoe UI" panose="020B0502040204020203" pitchFamily="34" charset="0"/>
              </a:rPr>
              <a:t>    , </a:t>
            </a:r>
            <a:r>
              <a:rPr lang="en-GB" sz="2800" dirty="0">
                <a:latin typeface="Consolas" panose="020B0609020204030204" pitchFamily="49" charset="0"/>
                <a:cs typeface="Segoe UI" panose="020B0502040204020203" pitchFamily="34" charset="0"/>
              </a:rPr>
              <a:t>way profiling ? </a:t>
            </a:r>
            <a:r>
              <a:rPr lang="en-GB" sz="2800" dirty="0" err="1">
                <a:latin typeface="Consolas" panose="020B0609020204030204" pitchFamily="49" charset="0"/>
                <a:cs typeface="Segoe UI" panose="020B0502040204020203" pitchFamily="34" charset="0"/>
              </a:rPr>
              <a:t>arg</a:t>
            </a:r>
            <a:r>
              <a:rPr lang="en-GB" sz="2800" dirty="0">
                <a:latin typeface="Consolas" panose="020B0609020204030204" pitchFamily="49" charset="0"/>
                <a:cs typeface="Segoe UI" panose="020B0502040204020203" pitchFamily="34" charset="0"/>
              </a:rPr>
              <a:t> "-prof"</a:t>
            </a:r>
          </a:p>
          <a:p>
            <a:r>
              <a:rPr lang="en-GB" sz="2800" dirty="0" smtClean="0">
                <a:latin typeface="Consolas" panose="020B0609020204030204" pitchFamily="49" charset="0"/>
                <a:cs typeface="Segoe UI" panose="020B0502040204020203" pitchFamily="34" charset="0"/>
              </a:rPr>
              <a:t>    , </a:t>
            </a:r>
            <a:r>
              <a:rPr lang="en-GB" sz="2800" dirty="0" err="1">
                <a:latin typeface="Consolas" panose="020B0609020204030204" pitchFamily="49" charset="0"/>
                <a:cs typeface="Segoe UI" panose="020B0502040204020203" pitchFamily="34" charset="0"/>
              </a:rPr>
              <a:t>arg</a:t>
            </a:r>
            <a:r>
              <a:rPr lang="en-GB" sz="2800" dirty="0">
                <a:latin typeface="Consolas" panose="020B0609020204030204" pitchFamily="49" charset="0"/>
                <a:cs typeface="Segoe UI" panose="020B0502040204020203" pitchFamily="34" charset="0"/>
              </a:rPr>
              <a:t> "-c", </a:t>
            </a:r>
            <a:r>
              <a:rPr lang="en-GB" sz="2800" dirty="0" err="1">
                <a:latin typeface="Consolas" panose="020B0609020204030204" pitchFamily="49" charset="0"/>
                <a:cs typeface="Segoe UI" panose="020B0502040204020203" pitchFamily="34" charset="0"/>
              </a:rPr>
              <a:t>arg</a:t>
            </a:r>
            <a:r>
              <a:rPr lang="en-GB" sz="2800" dirty="0">
                <a:latin typeface="Consolas" panose="020B0609020204030204" pitchFamily="49" charset="0"/>
                <a:cs typeface="Segoe UI" panose="020B0502040204020203" pitchFamily="34" charset="0"/>
              </a:rPr>
              <a:t> =&lt;&lt; </a:t>
            </a:r>
            <a:r>
              <a:rPr lang="en-GB" sz="2800" dirty="0" err="1">
                <a:latin typeface="Consolas" panose="020B0609020204030204" pitchFamily="49" charset="0"/>
                <a:cs typeface="Segoe UI" panose="020B0502040204020203" pitchFamily="34" charset="0"/>
              </a:rPr>
              <a:t>getInput</a:t>
            </a:r>
            <a:endParaRPr lang="en-GB" sz="2800" dirty="0"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r>
              <a:rPr lang="en-GB" sz="2800" dirty="0" smtClean="0">
                <a:latin typeface="Consolas" panose="020B0609020204030204" pitchFamily="49" charset="0"/>
                <a:cs typeface="Segoe UI" panose="020B0502040204020203" pitchFamily="34" charset="0"/>
              </a:rPr>
              <a:t>    , </a:t>
            </a:r>
            <a:r>
              <a:rPr lang="en-GB" sz="2800" dirty="0" err="1">
                <a:latin typeface="Consolas" panose="020B0609020204030204" pitchFamily="49" charset="0"/>
                <a:cs typeface="Segoe UI" panose="020B0502040204020203" pitchFamily="34" charset="0"/>
              </a:rPr>
              <a:t>arg</a:t>
            </a:r>
            <a:r>
              <a:rPr lang="en-GB" sz="2800" dirty="0">
                <a:latin typeface="Consolas" panose="020B0609020204030204" pitchFamily="49" charset="0"/>
                <a:cs typeface="Segoe UI" panose="020B0502040204020203" pitchFamily="34" charset="0"/>
              </a:rPr>
              <a:t> "-o", </a:t>
            </a:r>
            <a:r>
              <a:rPr lang="en-GB" sz="2800" dirty="0" err="1">
                <a:latin typeface="Consolas" panose="020B0609020204030204" pitchFamily="49" charset="0"/>
                <a:cs typeface="Segoe UI" panose="020B0502040204020203" pitchFamily="34" charset="0"/>
              </a:rPr>
              <a:t>arg</a:t>
            </a:r>
            <a:r>
              <a:rPr lang="en-GB" sz="2800" dirty="0">
                <a:latin typeface="Consolas" panose="020B0609020204030204" pitchFamily="49" charset="0"/>
                <a:cs typeface="Segoe UI" panose="020B0502040204020203" pitchFamily="34" charset="0"/>
              </a:rPr>
              <a:t> =&lt;&lt; </a:t>
            </a:r>
            <a:r>
              <a:rPr lang="en-GB" sz="2800" dirty="0" err="1">
                <a:latin typeface="Consolas" panose="020B0609020204030204" pitchFamily="49" charset="0"/>
                <a:cs typeface="Segoe UI" panose="020B0502040204020203" pitchFamily="34" charset="0"/>
              </a:rPr>
              <a:t>getOutput</a:t>
            </a:r>
            <a:r>
              <a:rPr lang="en-GB" sz="2800" dirty="0"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GB" sz="2800" dirty="0" smtClean="0">
                <a:latin typeface="Consolas" panose="020B0609020204030204" pitchFamily="49" charset="0"/>
                <a:cs typeface="Segoe UI" panose="020B0502040204020203" pitchFamily="34" charset="0"/>
              </a:rPr>
              <a:t>]</a:t>
            </a:r>
          </a:p>
          <a:p>
            <a:endParaRPr lang="en-GB" sz="2800" dirty="0"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r>
              <a:rPr lang="en-GB" sz="2800" dirty="0" err="1">
                <a:latin typeface="Consolas" panose="020B0609020204030204" pitchFamily="49" charset="0"/>
                <a:cs typeface="Segoe UI" panose="020B0502040204020203" pitchFamily="34" charset="0"/>
              </a:rPr>
              <a:t>args</a:t>
            </a:r>
            <a:r>
              <a:rPr lang="en-GB" sz="2800" dirty="0">
                <a:latin typeface="Consolas" panose="020B0609020204030204" pitchFamily="49" charset="0"/>
                <a:cs typeface="Segoe UI" panose="020B0502040204020203" pitchFamily="34" charset="0"/>
              </a:rPr>
              <a:t> :: </a:t>
            </a:r>
            <a:r>
              <a:rPr lang="en-GB" sz="2800" dirty="0" err="1">
                <a:latin typeface="Consolas" panose="020B0609020204030204" pitchFamily="49" charset="0"/>
                <a:cs typeface="Segoe UI" panose="020B0502040204020203" pitchFamily="34" charset="0"/>
              </a:rPr>
              <a:t>Args</a:t>
            </a:r>
            <a:endParaRPr lang="en-GB" sz="2800" dirty="0"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r>
              <a:rPr lang="en-GB" sz="2800" dirty="0" err="1">
                <a:latin typeface="Consolas" panose="020B0609020204030204" pitchFamily="49" charset="0"/>
                <a:cs typeface="Segoe UI" panose="020B0502040204020203" pitchFamily="34" charset="0"/>
              </a:rPr>
              <a:t>args</a:t>
            </a:r>
            <a:r>
              <a:rPr lang="en-GB" sz="2800" dirty="0">
                <a:latin typeface="Consolas" panose="020B0609020204030204" pitchFamily="49" charset="0"/>
                <a:cs typeface="Segoe UI" panose="020B0502040204020203" pitchFamily="34" charset="0"/>
              </a:rPr>
              <a:t> = </a:t>
            </a:r>
            <a:r>
              <a:rPr lang="en-GB" sz="2800" dirty="0" err="1">
                <a:latin typeface="Consolas" panose="020B0609020204030204" pitchFamily="49" charset="0"/>
                <a:cs typeface="Segoe UI" panose="020B0502040204020203" pitchFamily="34" charset="0"/>
              </a:rPr>
              <a:t>mconcat</a:t>
            </a:r>
            <a:r>
              <a:rPr lang="en-GB" sz="2800" dirty="0">
                <a:latin typeface="Consolas" panose="020B0609020204030204" pitchFamily="49" charset="0"/>
                <a:cs typeface="Segoe UI" panose="020B0502040204020203" pitchFamily="34" charset="0"/>
              </a:rPr>
              <a:t> [ </a:t>
            </a:r>
            <a:r>
              <a:rPr lang="en-GB" sz="2800" dirty="0" err="1">
                <a:latin typeface="Consolas" panose="020B0609020204030204" pitchFamily="49" charset="0"/>
                <a:cs typeface="Segoe UI" panose="020B0502040204020203" pitchFamily="34" charset="0"/>
              </a:rPr>
              <a:t>ghcArgs</a:t>
            </a:r>
            <a:r>
              <a:rPr lang="en-GB" sz="2800" dirty="0">
                <a:latin typeface="Consolas" panose="020B0609020204030204" pitchFamily="49" charset="0"/>
                <a:cs typeface="Segoe UI" panose="020B0502040204020203" pitchFamily="34" charset="0"/>
              </a:rPr>
              <a:t>, ..., </a:t>
            </a:r>
            <a:r>
              <a:rPr lang="en-GB" sz="2800" dirty="0" err="1">
                <a:latin typeface="Consolas" panose="020B0609020204030204" pitchFamily="49" charset="0"/>
                <a:cs typeface="Segoe UI" panose="020B0502040204020203" pitchFamily="34" charset="0"/>
              </a:rPr>
              <a:t>userArgs</a:t>
            </a:r>
            <a:r>
              <a:rPr lang="en-GB" sz="2800" dirty="0">
                <a:latin typeface="Consolas" panose="020B0609020204030204" pitchFamily="49" charset="0"/>
                <a:cs typeface="Segoe UI" panose="020B0502040204020203" pitchFamily="34" charset="0"/>
              </a:rPr>
              <a:t> 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0" y="1412240"/>
            <a:ext cx="8382000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/>
            <a:r>
              <a:rPr lang="en-GB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Example:</a:t>
            </a:r>
            <a:endParaRPr lang="en-GB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90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Building a target</a:t>
            </a:r>
            <a:endParaRPr lang="en-GB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0720" y="2362200"/>
            <a:ext cx="10820400" cy="31085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Consolas" panose="020B0609020204030204" pitchFamily="49" charset="0"/>
                <a:cs typeface="Segoe UI" panose="020B0502040204020203" pitchFamily="34" charset="0"/>
              </a:rPr>
              <a:t>build :: Target </a:t>
            </a:r>
            <a:r>
              <a:rPr lang="en-GB" sz="2800" dirty="0" smtClean="0">
                <a:latin typeface="Consolas" panose="020B0609020204030204" pitchFamily="49" charset="0"/>
                <a:cs typeface="Segoe UI" panose="020B0502040204020203" pitchFamily="34" charset="0"/>
              </a:rPr>
              <a:t>-&gt; </a:t>
            </a:r>
            <a:r>
              <a:rPr lang="en-GB" sz="2800" dirty="0">
                <a:latin typeface="Consolas" panose="020B0609020204030204" pitchFamily="49" charset="0"/>
                <a:cs typeface="Segoe UI" panose="020B0502040204020203" pitchFamily="34" charset="0"/>
              </a:rPr>
              <a:t>Action ()</a:t>
            </a:r>
          </a:p>
          <a:p>
            <a:r>
              <a:rPr lang="en-GB" sz="2800" dirty="0">
                <a:latin typeface="Consolas" panose="020B0609020204030204" pitchFamily="49" charset="0"/>
                <a:cs typeface="Segoe UI" panose="020B0502040204020203" pitchFamily="34" charset="0"/>
              </a:rPr>
              <a:t>build </a:t>
            </a:r>
            <a:r>
              <a:rPr lang="en-GB" sz="2800" dirty="0" err="1">
                <a:latin typeface="Consolas" panose="020B0609020204030204" pitchFamily="49" charset="0"/>
                <a:cs typeface="Segoe UI" panose="020B0502040204020203" pitchFamily="34" charset="0"/>
              </a:rPr>
              <a:t>target@Target</a:t>
            </a:r>
            <a:r>
              <a:rPr lang="en-GB" sz="2800" dirty="0">
                <a:latin typeface="Consolas" panose="020B0609020204030204" pitchFamily="49" charset="0"/>
                <a:cs typeface="Segoe UI" panose="020B0502040204020203" pitchFamily="34" charset="0"/>
              </a:rPr>
              <a:t> {..} = do</a:t>
            </a:r>
          </a:p>
          <a:p>
            <a:r>
              <a:rPr lang="en-GB" sz="2800" dirty="0" smtClean="0">
                <a:latin typeface="Consolas" panose="020B0609020204030204" pitchFamily="49" charset="0"/>
                <a:cs typeface="Segoe UI" panose="020B0502040204020203" pitchFamily="34" charset="0"/>
              </a:rPr>
              <a:t>    path &lt;- </a:t>
            </a:r>
            <a:r>
              <a:rPr lang="en-GB" sz="2800" dirty="0" err="1">
                <a:latin typeface="Consolas" panose="020B0609020204030204" pitchFamily="49" charset="0"/>
                <a:cs typeface="Segoe UI" panose="020B0502040204020203" pitchFamily="34" charset="0"/>
              </a:rPr>
              <a:t>builderPath</a:t>
            </a:r>
            <a:r>
              <a:rPr lang="en-GB" sz="2800" dirty="0">
                <a:latin typeface="Consolas" panose="020B0609020204030204" pitchFamily="49" charset="0"/>
                <a:cs typeface="Segoe UI" panose="020B0502040204020203" pitchFamily="34" charset="0"/>
              </a:rPr>
              <a:t> builder</a:t>
            </a:r>
          </a:p>
          <a:p>
            <a:r>
              <a:rPr lang="en-GB" sz="2800" dirty="0" smtClean="0">
                <a:latin typeface="Consolas" panose="020B0609020204030204" pitchFamily="49" charset="0"/>
                <a:cs typeface="Segoe UI" panose="020B0502040204020203" pitchFamily="34" charset="0"/>
              </a:rPr>
              <a:t>    need </a:t>
            </a:r>
            <a:r>
              <a:rPr lang="en-GB" sz="2800" dirty="0">
                <a:latin typeface="Consolas" panose="020B0609020204030204" pitchFamily="49" charset="0"/>
                <a:cs typeface="Segoe UI" panose="020B0502040204020203" pitchFamily="34" charset="0"/>
              </a:rPr>
              <a:t>[path]</a:t>
            </a:r>
          </a:p>
          <a:p>
            <a:r>
              <a:rPr lang="en-GB" sz="2800" dirty="0" smtClean="0">
                <a:latin typeface="Consolas" panose="020B0609020204030204" pitchFamily="49" charset="0"/>
                <a:cs typeface="Segoe UI" panose="020B0502040204020203" pitchFamily="34" charset="0"/>
              </a:rPr>
              <a:t>    </a:t>
            </a:r>
            <a:r>
              <a:rPr lang="en-GB" sz="2800" dirty="0" err="1" smtClean="0">
                <a:latin typeface="Consolas" panose="020B0609020204030204" pitchFamily="49" charset="0"/>
                <a:cs typeface="Segoe UI" panose="020B0502040204020203" pitchFamily="34" charset="0"/>
              </a:rPr>
              <a:t>checkArgsHash</a:t>
            </a:r>
            <a:r>
              <a:rPr lang="en-GB" sz="2800" dirty="0" smtClean="0"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GB" sz="2800" dirty="0">
                <a:latin typeface="Consolas" panose="020B0609020204030204" pitchFamily="49" charset="0"/>
                <a:cs typeface="Segoe UI" panose="020B0502040204020203" pitchFamily="34" charset="0"/>
              </a:rPr>
              <a:t>target</a:t>
            </a:r>
          </a:p>
          <a:p>
            <a:r>
              <a:rPr lang="en-GB" sz="2800" dirty="0" smtClean="0">
                <a:latin typeface="Consolas" panose="020B0609020204030204" pitchFamily="49" charset="0"/>
                <a:cs typeface="Segoe UI" panose="020B0502040204020203" pitchFamily="34" charset="0"/>
              </a:rPr>
              <a:t>    </a:t>
            </a:r>
            <a:r>
              <a:rPr lang="en-GB" sz="2800" dirty="0" err="1" smtClean="0">
                <a:latin typeface="Consolas" panose="020B0609020204030204" pitchFamily="49" charset="0"/>
                <a:cs typeface="Segoe UI" panose="020B0502040204020203" pitchFamily="34" charset="0"/>
              </a:rPr>
              <a:t>argList</a:t>
            </a:r>
            <a:r>
              <a:rPr lang="en-GB" sz="2800" dirty="0" smtClean="0">
                <a:latin typeface="Consolas" panose="020B0609020204030204" pitchFamily="49" charset="0"/>
                <a:cs typeface="Segoe UI" panose="020B0502040204020203" pitchFamily="34" charset="0"/>
              </a:rPr>
              <a:t> &lt;- </a:t>
            </a:r>
            <a:r>
              <a:rPr lang="en-GB" sz="2800" dirty="0" err="1" smtClean="0">
                <a:latin typeface="Consolas" panose="020B0609020204030204" pitchFamily="49" charset="0"/>
                <a:cs typeface="Segoe UI" panose="020B0502040204020203" pitchFamily="34" charset="0"/>
              </a:rPr>
              <a:t>runArgs</a:t>
            </a:r>
            <a:r>
              <a:rPr lang="en-GB" sz="2800" dirty="0" smtClean="0">
                <a:latin typeface="Consolas" panose="020B0609020204030204" pitchFamily="49" charset="0"/>
                <a:cs typeface="Segoe UI" panose="020B0502040204020203" pitchFamily="34" charset="0"/>
              </a:rPr>
              <a:t> target </a:t>
            </a:r>
            <a:r>
              <a:rPr lang="en-GB" sz="2800" dirty="0" err="1">
                <a:latin typeface="Consolas" panose="020B0609020204030204" pitchFamily="49" charset="0"/>
                <a:cs typeface="Segoe UI" panose="020B0502040204020203" pitchFamily="34" charset="0"/>
              </a:rPr>
              <a:t>args</a:t>
            </a:r>
            <a:endParaRPr lang="en-GB" sz="2800" dirty="0"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r>
              <a:rPr lang="en-GB" sz="2800" dirty="0" smtClean="0">
                <a:latin typeface="Consolas" panose="020B0609020204030204" pitchFamily="49" charset="0"/>
                <a:cs typeface="Segoe UI" panose="020B0502040204020203" pitchFamily="34" charset="0"/>
              </a:rPr>
              <a:t>    </a:t>
            </a:r>
            <a:r>
              <a:rPr lang="en-GB" sz="2800" dirty="0" err="1" smtClean="0">
                <a:latin typeface="Consolas" panose="020B0609020204030204" pitchFamily="49" charset="0"/>
                <a:cs typeface="Segoe UI" panose="020B0502040204020203" pitchFamily="34" charset="0"/>
              </a:rPr>
              <a:t>cmd</a:t>
            </a:r>
            <a:r>
              <a:rPr lang="en-GB" sz="2800" dirty="0" smtClean="0"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GB" sz="2800" dirty="0">
                <a:latin typeface="Consolas" panose="020B0609020204030204" pitchFamily="49" charset="0"/>
                <a:cs typeface="Segoe UI" panose="020B0502040204020203" pitchFamily="34" charset="0"/>
              </a:rPr>
              <a:t>[path] </a:t>
            </a:r>
            <a:r>
              <a:rPr lang="en-GB" sz="2800" dirty="0" err="1">
                <a:latin typeface="Consolas" panose="020B0609020204030204" pitchFamily="49" charset="0"/>
                <a:cs typeface="Segoe UI" panose="020B0502040204020203" pitchFamily="34" charset="0"/>
              </a:rPr>
              <a:t>argList</a:t>
            </a:r>
            <a:endParaRPr lang="en-GB" sz="2800" dirty="0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1686977"/>
            <a:ext cx="10820400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/>
            <a:r>
              <a:rPr lang="en-GB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To build a target we compute the command line using </a:t>
            </a:r>
            <a:r>
              <a:rPr lang="en-GB" sz="2800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Args</a:t>
            </a:r>
            <a:r>
              <a:rPr lang="en-GB" sz="28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reader.</a:t>
            </a:r>
            <a:endParaRPr lang="en-GB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54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Current limitations</a:t>
            </a:r>
            <a:endParaRPr lang="en-GB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1686580"/>
            <a:ext cx="10972800" cy="4742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200"/>
              </a:spcBef>
            </a:pPr>
            <a:r>
              <a:rPr lang="en-GB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can build stage 2 GHC, but still lack many features:</a:t>
            </a:r>
            <a:endParaRPr lang="en-GB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ct val="120000"/>
              </a:lnSpc>
              <a:spcBef>
                <a:spcPts val="600"/>
              </a:spcBef>
              <a:buFont typeface="Arial" pitchFamily="34" charset="0"/>
              <a:buChar char="–"/>
            </a:pPr>
            <a:r>
              <a:rPr lang="en-GB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</a:t>
            </a:r>
            <a:r>
              <a:rPr lang="en-GB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only </a:t>
            </a:r>
            <a:r>
              <a:rPr lang="en-GB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build </a:t>
            </a:r>
            <a:r>
              <a:rPr lang="en-GB" sz="2800" b="1" dirty="0">
                <a:solidFill>
                  <a:schemeClr val="tx2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vanilla</a:t>
            </a:r>
            <a:r>
              <a:rPr lang="en-GB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GB" sz="2800" b="1" dirty="0">
                <a:solidFill>
                  <a:schemeClr val="tx2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profiling</a:t>
            </a:r>
            <a:r>
              <a:rPr lang="en-GB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way</a:t>
            </a:r>
            <a:endParaRPr lang="en-GB" sz="2800" dirty="0" smtClean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ct val="120000"/>
              </a:lnSpc>
              <a:spcBef>
                <a:spcPts val="600"/>
              </a:spcBef>
              <a:buFont typeface="Arial" pitchFamily="34" charset="0"/>
              <a:buChar char="–"/>
            </a:pPr>
            <a:r>
              <a:rPr lang="en-GB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Validation is not </a:t>
            </a:r>
            <a:r>
              <a:rPr lang="en-GB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implemented</a:t>
            </a:r>
            <a:endParaRPr lang="en-GB" sz="28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ct val="120000"/>
              </a:lnSpc>
              <a:spcBef>
                <a:spcPts val="600"/>
              </a:spcBef>
              <a:buFont typeface="Arial" pitchFamily="34" charset="0"/>
              <a:buChar char="–"/>
            </a:pPr>
            <a:r>
              <a:rPr lang="en-GB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Only HTML Haddock documentation is </a:t>
            </a:r>
            <a:r>
              <a:rPr lang="en-GB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supported</a:t>
            </a:r>
          </a:p>
          <a:p>
            <a:pPr marL="742950" lvl="1" indent="-285750">
              <a:lnSpc>
                <a:spcPct val="120000"/>
              </a:lnSpc>
              <a:spcBef>
                <a:spcPts val="600"/>
              </a:spcBef>
              <a:buFont typeface="Arial" pitchFamily="34" charset="0"/>
              <a:buChar char="–"/>
            </a:pPr>
            <a:r>
              <a:rPr lang="en-GB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Not all build flavours are not supported</a:t>
            </a:r>
          </a:p>
          <a:p>
            <a:pPr marL="742950" lvl="1" indent="-285750">
              <a:lnSpc>
                <a:spcPct val="120000"/>
              </a:lnSpc>
              <a:spcBef>
                <a:spcPts val="600"/>
              </a:spcBef>
              <a:buFont typeface="Arial" pitchFamily="34" charset="0"/>
              <a:buChar char="–"/>
            </a:pP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Cross-compilation is not </a:t>
            </a:r>
            <a:r>
              <a:rPr lang="en-GB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implemented</a:t>
            </a:r>
          </a:p>
          <a:p>
            <a:pPr marL="742950" lvl="1" indent="-285750">
              <a:lnSpc>
                <a:spcPct val="120000"/>
              </a:lnSpc>
              <a:spcBef>
                <a:spcPts val="600"/>
              </a:spcBef>
              <a:buFont typeface="Arial" pitchFamily="34" charset="0"/>
              <a:buChar char="–"/>
            </a:pPr>
            <a:r>
              <a:rPr lang="en-GB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 </a:t>
            </a:r>
            <a:r>
              <a:rPr lang="en-GB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support for installation or binary/source </a:t>
            </a:r>
            <a:r>
              <a:rPr lang="en-GB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distribution</a:t>
            </a:r>
          </a:p>
          <a:p>
            <a:pPr marL="742950" lvl="1" indent="-285750">
              <a:lnSpc>
                <a:spcPct val="120000"/>
              </a:lnSpc>
              <a:spcBef>
                <a:spcPts val="600"/>
              </a:spcBef>
              <a:buFont typeface="Arial" pitchFamily="34" charset="0"/>
              <a:buChar char="–"/>
            </a:pPr>
            <a:r>
              <a:rPr lang="en-GB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46 </a:t>
            </a:r>
            <a:r>
              <a:rPr lang="en-GB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open issues: </a:t>
            </a:r>
            <a:r>
              <a:rPr lang="en-GB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</a:t>
            </a:r>
            <a:r>
              <a:rPr lang="en-GB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github.com/snowleopard/hadrian/issues</a:t>
            </a:r>
            <a:r>
              <a:rPr lang="en-GB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GB" sz="6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19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Experiments</a:t>
            </a:r>
            <a:endParaRPr lang="en-GB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11277600" cy="517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200"/>
              </a:spcBef>
            </a:pPr>
            <a:r>
              <a:rPr lang="en-GB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Qualitative analysis:</a:t>
            </a:r>
            <a:endParaRPr lang="en-GB" sz="32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ct val="120000"/>
              </a:lnSpc>
              <a:spcBef>
                <a:spcPts val="600"/>
              </a:spcBef>
              <a:buFont typeface="Arial" pitchFamily="34" charset="0"/>
              <a:buChar char="–"/>
            </a:pPr>
            <a:r>
              <a:rPr lang="en-GB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</a:t>
            </a:r>
            <a:r>
              <a:rPr lang="en-GB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studied 11 common use-cases of GHC build system, such as </a:t>
            </a:r>
            <a:r>
              <a:rPr lang="en-GB" sz="2800" i="1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“edit a source file and rebuild”</a:t>
            </a:r>
            <a:r>
              <a:rPr lang="en-GB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GB" sz="2800" i="1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“add a new build command line argument and rebuild”</a:t>
            </a:r>
            <a:r>
              <a:rPr lang="en-GB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en-GB" sz="2800" i="1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“git branch and rebuild”</a:t>
            </a:r>
            <a:r>
              <a:rPr lang="en-GB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etc</a:t>
            </a:r>
            <a:r>
              <a:rPr lang="en-GB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GB" sz="2800" dirty="0" smtClean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ct val="120000"/>
              </a:lnSpc>
              <a:spcBef>
                <a:spcPts val="600"/>
              </a:spcBef>
              <a:buFont typeface="Arial" pitchFamily="34" charset="0"/>
              <a:buChar char="–"/>
            </a:pPr>
            <a:r>
              <a:rPr lang="en-GB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old build system performs a lot of unnecessary rebuilds in many cases, whereas Hadrian correctly handles most cases.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GB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benchmarks: Hadrian is faster</a:t>
            </a:r>
          </a:p>
          <a:p>
            <a:pPr marL="742950" lvl="1" indent="-285750">
              <a:lnSpc>
                <a:spcPct val="120000"/>
              </a:lnSpc>
              <a:buFont typeface="Arial" pitchFamily="34" charset="0"/>
              <a:buChar char="–"/>
            </a:pPr>
            <a:r>
              <a:rPr lang="en-GB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Zero build: </a:t>
            </a:r>
            <a:r>
              <a:rPr lang="en-GB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2.2s vs 2.0s (Linux</a:t>
            </a:r>
            <a:r>
              <a:rPr lang="en-GB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), 12.3s vs 2.1s (Windows)</a:t>
            </a:r>
          </a:p>
          <a:p>
            <a:pPr marL="742950" lvl="1" indent="-285750">
              <a:lnSpc>
                <a:spcPct val="120000"/>
              </a:lnSpc>
              <a:spcBef>
                <a:spcPts val="600"/>
              </a:spcBef>
              <a:buFont typeface="Arial" pitchFamily="34" charset="0"/>
              <a:buChar char="–"/>
            </a:pPr>
            <a:r>
              <a:rPr lang="en-GB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Full build: </a:t>
            </a: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649s vs 578s (Linux</a:t>
            </a:r>
            <a:r>
              <a:rPr lang="en-GB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), </a:t>
            </a:r>
            <a:r>
              <a:rPr lang="en-GB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1266s vs 737s (Windows)</a:t>
            </a:r>
            <a:endParaRPr lang="en-GB" sz="28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44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chEEtah\Google Drive\Documents\Presentations\2015 Shaking up GHC\fig\The_Tower_of_Babe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8242" y="0"/>
            <a:ext cx="9375958" cy="6858000"/>
          </a:xfrm>
          <a:prstGeom prst="rect">
            <a:avLst/>
          </a:prstGeom>
          <a:noFill/>
        </p:spPr>
      </p:pic>
      <p:sp>
        <p:nvSpPr>
          <p:cNvPr id="2" name="Oval Callout 1"/>
          <p:cNvSpPr/>
          <p:nvPr/>
        </p:nvSpPr>
        <p:spPr>
          <a:xfrm>
            <a:off x="1620520" y="3815080"/>
            <a:ext cx="2133600" cy="1295400"/>
          </a:xfrm>
          <a:prstGeom prst="wedgeEllipseCallout">
            <a:avLst>
              <a:gd name="adj1" fmla="val 22935"/>
              <a:gd name="adj2" fmla="val 6250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Build GHC</a:t>
            </a:r>
            <a:endParaRPr lang="en-GB" sz="3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Problem 1: Variables and macros</a:t>
            </a:r>
            <a:endParaRPr lang="en-GB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3124200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Make</a:t>
            </a:r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 uses a global namespace of mutable string variables</a:t>
            </a:r>
          </a:p>
          <a:p>
            <a:pPr lvl="1"/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Numbers, arrays, associative maps are encoded in strings</a:t>
            </a:r>
          </a:p>
          <a:p>
            <a:pPr lvl="1"/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No encapsulation and implementation hiding</a:t>
            </a:r>
          </a:p>
          <a:p>
            <a:pPr lvl="1"/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Variable references are spliced into </a:t>
            </a:r>
            <a:r>
              <a:rPr lang="en-GB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Makefiles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and interpreted, so special characters like </a:t>
            </a:r>
            <a:r>
              <a:rPr lang="en-GB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space</a:t>
            </a:r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GB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colon</a:t>
            </a:r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 cause havoc</a:t>
            </a:r>
            <a:endParaRPr lang="ru-RU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To expand a variable use </a:t>
            </a:r>
            <a:r>
              <a:rPr lang="en-GB" b="1" dirty="0" smtClean="0">
                <a:latin typeface="Consolas" panose="020B0609020204030204" pitchFamily="49" charset="0"/>
                <a:cs typeface="Segoe UI" panose="020B0502040204020203" pitchFamily="34" charset="0"/>
              </a:rPr>
              <a:t>$</a:t>
            </a:r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; to get </a:t>
            </a:r>
            <a:r>
              <a:rPr lang="en-GB" b="1" dirty="0">
                <a:latin typeface="Consolas" panose="020B0609020204030204" pitchFamily="49" charset="0"/>
                <a:cs typeface="Segoe UI" panose="020B0502040204020203" pitchFamily="34" charset="0"/>
              </a:rPr>
              <a:t>$</a:t>
            </a:r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 use </a:t>
            </a:r>
            <a:r>
              <a:rPr lang="en-GB" b="1" dirty="0" smtClean="0">
                <a:latin typeface="Consolas" panose="020B0609020204030204" pitchFamily="49" charset="0"/>
                <a:cs typeface="Segoe UI" panose="020B0502040204020203" pitchFamily="34" charset="0"/>
              </a:rPr>
              <a:t>$$</a:t>
            </a:r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;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to get </a:t>
            </a:r>
            <a:r>
              <a:rPr lang="en-GB" b="1" dirty="0" smtClean="0">
                <a:latin typeface="Consolas" panose="020B0609020204030204" pitchFamily="49" charset="0"/>
                <a:cs typeface="Segoe UI" panose="020B0502040204020203" pitchFamily="34" charset="0"/>
              </a:rPr>
              <a:t>$$</a:t>
            </a:r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use </a:t>
            </a:r>
            <a:r>
              <a:rPr lang="en-GB" b="1" dirty="0" smtClean="0">
                <a:latin typeface="Consolas" panose="020B0609020204030204" pitchFamily="49" charset="0"/>
                <a:cs typeface="Segoe UI" panose="020B0502040204020203" pitchFamily="34" charset="0"/>
              </a:rPr>
              <a:t>$$$$</a:t>
            </a:r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… </a:t>
            </a:r>
            <a:endParaRPr lang="en-GB" b="1" dirty="0" smtClean="0"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" y="4953000"/>
            <a:ext cx="10972800" cy="1143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spcBef>
                <a:spcPct val="20000"/>
              </a:spcBef>
            </a:pPr>
            <a:r>
              <a:rPr lang="en-GB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Solution: use any modern programming language instead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GB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use </a:t>
            </a:r>
            <a:r>
              <a:rPr lang="en-GB" sz="2800" dirty="0">
                <a:solidFill>
                  <a:prstClr val="black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Shake</a:t>
            </a:r>
            <a:r>
              <a:rPr lang="en-GB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a Haskell library for writing build </a:t>
            </a:r>
            <a:r>
              <a:rPr lang="en-GB" sz="28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systems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694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506121" y="2820015"/>
            <a:ext cx="11049000" cy="380938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506121" y="1417638"/>
            <a:ext cx="11049000" cy="12165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Shake library in one slide</a:t>
            </a:r>
            <a:endParaRPr lang="en-GB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74139" y="3703975"/>
            <a:ext cx="8955861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000" dirty="0" smtClean="0">
                <a:latin typeface="Consolas" pitchFamily="49" charset="0"/>
                <a:cs typeface="Consolas" pitchFamily="49" charset="0"/>
              </a:rPr>
              <a:t>"*.o" </a:t>
            </a:r>
            <a:r>
              <a:rPr lang="en-GB" sz="30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%&gt;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 \out -&gt; do</a:t>
            </a:r>
          </a:p>
          <a:p>
            <a:r>
              <a:rPr lang="en-GB" sz="3000" dirty="0" smtClean="0">
                <a:latin typeface="Consolas" pitchFamily="49" charset="0"/>
                <a:cs typeface="Consolas" pitchFamily="49" charset="0"/>
              </a:rPr>
              <a:t>    let </a:t>
            </a:r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src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 = out `</a:t>
            </a:r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replaceExtension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` "c"</a:t>
            </a:r>
          </a:p>
          <a:p>
            <a:r>
              <a:rPr lang="en-GB" sz="3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GB" sz="30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need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 [</a:t>
            </a:r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src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]</a:t>
            </a:r>
          </a:p>
          <a:p>
            <a:r>
              <a:rPr lang="en-GB" sz="30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30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cmd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 "</a:t>
            </a:r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gcc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" </a:t>
            </a:r>
            <a:r>
              <a:rPr lang="en-GB" sz="3000" dirty="0" err="1">
                <a:latin typeface="Consolas" pitchFamily="49" charset="0"/>
                <a:cs typeface="Consolas" pitchFamily="49" charset="0"/>
              </a:rPr>
              <a:t>c</a:t>
            </a:r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cOpts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 [</a:t>
            </a:r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src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]</a:t>
            </a:r>
            <a:endParaRPr lang="en-GB" sz="3000" b="1" dirty="0" smtClean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74139" y="1519257"/>
            <a:ext cx="4460061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0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%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.o : </a:t>
            </a:r>
            <a:r>
              <a:rPr lang="en-GB" sz="30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%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.c</a:t>
            </a:r>
          </a:p>
          <a:p>
            <a:r>
              <a:rPr lang="en-GB" sz="3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3000" dirty="0" err="1" smtClean="0">
                <a:latin typeface="Consolas" pitchFamily="49" charset="0"/>
                <a:cs typeface="Consolas" pitchFamily="49" charset="0"/>
              </a:rPr>
              <a:t>gcc</a:t>
            </a:r>
            <a:r>
              <a:rPr lang="en-GB" sz="3000" dirty="0" smtClean="0">
                <a:latin typeface="Consolas" pitchFamily="49" charset="0"/>
                <a:cs typeface="Consolas" pitchFamily="49" charset="0"/>
              </a:rPr>
              <a:t> $CC_OPTS </a:t>
            </a:r>
            <a:r>
              <a:rPr lang="en-GB" sz="30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$&lt;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3889" y="1702732"/>
            <a:ext cx="1441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Make:</a:t>
            </a:r>
            <a:endParaRPr lang="en-GB" sz="3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6600" y="4406358"/>
            <a:ext cx="1535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Shake:</a:t>
            </a:r>
            <a:endParaRPr lang="en-GB" sz="3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74138" y="5768519"/>
            <a:ext cx="8955862" cy="76944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2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need</a:t>
            </a:r>
            <a:r>
              <a:rPr lang="en-GB" sz="2200" dirty="0" smtClean="0">
                <a:latin typeface="Consolas" pitchFamily="49" charset="0"/>
                <a:cs typeface="Consolas" pitchFamily="49" charset="0"/>
              </a:rPr>
              <a:t> :: [</a:t>
            </a:r>
            <a:r>
              <a:rPr lang="en-GB" sz="2200" dirty="0" err="1" smtClean="0">
                <a:latin typeface="Consolas" pitchFamily="49" charset="0"/>
                <a:cs typeface="Consolas" pitchFamily="49" charset="0"/>
              </a:rPr>
              <a:t>FilePath</a:t>
            </a:r>
            <a:r>
              <a:rPr lang="en-GB" sz="2200" dirty="0" smtClean="0">
                <a:latin typeface="Consolas" pitchFamily="49" charset="0"/>
                <a:cs typeface="Consolas" pitchFamily="49" charset="0"/>
              </a:rPr>
              <a:t>] -&gt; Action ()</a:t>
            </a:r>
          </a:p>
          <a:p>
            <a:r>
              <a:rPr lang="en-GB" sz="22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cmd</a:t>
            </a:r>
            <a:r>
              <a:rPr lang="en-GB" sz="2200" dirty="0" smtClean="0">
                <a:latin typeface="Consolas" pitchFamily="49" charset="0"/>
                <a:cs typeface="Consolas" pitchFamily="49" charset="0"/>
              </a:rPr>
              <a:t>  :: </a:t>
            </a:r>
            <a:r>
              <a:rPr lang="en-GB" sz="2200" dirty="0" err="1" smtClean="0">
                <a:latin typeface="Consolas" pitchFamily="49" charset="0"/>
                <a:cs typeface="Consolas" pitchFamily="49" charset="0"/>
              </a:rPr>
              <a:t>CmdArguments</a:t>
            </a:r>
            <a:r>
              <a:rPr lang="en-GB" sz="22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GB" sz="2200" dirty="0" err="1" smtClean="0">
                <a:latin typeface="Consolas" pitchFamily="49" charset="0"/>
                <a:cs typeface="Consolas" pitchFamily="49" charset="0"/>
              </a:rPr>
              <a:t>args</a:t>
            </a:r>
            <a:r>
              <a:rPr lang="en-GB" sz="2200" dirty="0" smtClean="0">
                <a:latin typeface="Consolas" pitchFamily="49" charset="0"/>
                <a:cs typeface="Consolas" pitchFamily="49" charset="0"/>
              </a:rPr>
              <a:t> =&gt; </a:t>
            </a:r>
            <a:r>
              <a:rPr lang="en-GB" sz="2200" dirty="0" err="1" smtClean="0">
                <a:latin typeface="Consolas" pitchFamily="49" charset="0"/>
                <a:cs typeface="Consolas" pitchFamily="49" charset="0"/>
              </a:rPr>
              <a:t>args</a:t>
            </a:r>
            <a:r>
              <a:rPr lang="en-GB" sz="2200" dirty="0" smtClean="0">
                <a:latin typeface="Consolas" pitchFamily="49" charset="0"/>
                <a:cs typeface="Consolas" pitchFamily="49" charset="0"/>
              </a:rPr>
              <a:t> :-&gt; Action r</a:t>
            </a:r>
          </a:p>
        </p:txBody>
      </p:sp>
      <p:sp>
        <p:nvSpPr>
          <p:cNvPr id="21" name="Down Arrow 20"/>
          <p:cNvSpPr/>
          <p:nvPr/>
        </p:nvSpPr>
        <p:spPr>
          <a:xfrm>
            <a:off x="8778240" y="3246126"/>
            <a:ext cx="304800" cy="447572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Down Arrow 21"/>
          <p:cNvSpPr/>
          <p:nvPr/>
        </p:nvSpPr>
        <p:spPr>
          <a:xfrm>
            <a:off x="6212840" y="3251462"/>
            <a:ext cx="304800" cy="533400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Down Arrow 24"/>
          <p:cNvSpPr/>
          <p:nvPr/>
        </p:nvSpPr>
        <p:spPr>
          <a:xfrm>
            <a:off x="4779231" y="3248179"/>
            <a:ext cx="304800" cy="533400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Down Arrow 25"/>
          <p:cNvSpPr/>
          <p:nvPr/>
        </p:nvSpPr>
        <p:spPr>
          <a:xfrm>
            <a:off x="2944951" y="3248179"/>
            <a:ext cx="304800" cy="533400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635000" y="2939303"/>
            <a:ext cx="10795000" cy="4308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22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%&gt;</a:t>
            </a:r>
            <a:r>
              <a:rPr lang="en-GB" sz="2200" dirty="0" smtClean="0">
                <a:latin typeface="Consolas" pitchFamily="49" charset="0"/>
                <a:cs typeface="Consolas" pitchFamily="49" charset="0"/>
              </a:rPr>
              <a:t>) :: </a:t>
            </a:r>
            <a:r>
              <a:rPr lang="en-GB" sz="2200" dirty="0" err="1" smtClean="0">
                <a:latin typeface="Consolas" pitchFamily="49" charset="0"/>
                <a:cs typeface="Consolas" pitchFamily="49" charset="0"/>
              </a:rPr>
              <a:t>FilePattern</a:t>
            </a:r>
            <a:r>
              <a:rPr lang="en-GB" sz="2200" dirty="0" smtClean="0">
                <a:latin typeface="Consolas" pitchFamily="49" charset="0"/>
                <a:cs typeface="Consolas" pitchFamily="49" charset="0"/>
              </a:rPr>
              <a:t> -&gt; (</a:t>
            </a:r>
            <a:r>
              <a:rPr lang="en-GB" sz="2200" dirty="0" err="1" smtClean="0">
                <a:latin typeface="Consolas" pitchFamily="49" charset="0"/>
                <a:cs typeface="Consolas" pitchFamily="49" charset="0"/>
              </a:rPr>
              <a:t>FilePath</a:t>
            </a:r>
            <a:r>
              <a:rPr lang="en-GB" sz="2200" dirty="0" smtClean="0">
                <a:latin typeface="Consolas" pitchFamily="49" charset="0"/>
                <a:cs typeface="Consolas" pitchFamily="49" charset="0"/>
              </a:rPr>
              <a:t> -&gt; Action </a:t>
            </a:r>
            <a:r>
              <a:rPr lang="en-GB" sz="2200" dirty="0">
                <a:latin typeface="Consolas" pitchFamily="49" charset="0"/>
                <a:cs typeface="Consolas" pitchFamily="49" charset="0"/>
              </a:rPr>
              <a:t>()) -&gt; Rules</a:t>
            </a:r>
            <a:r>
              <a:rPr lang="en-GB" sz="2200" dirty="0" smtClean="0">
                <a:latin typeface="Consolas" pitchFamily="49" charset="0"/>
                <a:cs typeface="Consolas" pitchFamily="49" charset="0"/>
              </a:rPr>
              <a:t> ()</a:t>
            </a:r>
          </a:p>
        </p:txBody>
      </p:sp>
    </p:spTree>
    <p:extLst>
      <p:ext uri="{BB962C8B-B14F-4D97-AF65-F5344CB8AC3E}">
        <p14:creationId xmlns:p14="http://schemas.microsoft.com/office/powerpoint/2010/main" val="80818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Problem 2: Dynamic dependencies</a:t>
            </a:r>
            <a:endParaRPr lang="en-GB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524000"/>
            <a:ext cx="10058400" cy="3505200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Make</a:t>
            </a:r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 uses a static dependency graph</a:t>
            </a:r>
          </a:p>
          <a:p>
            <a:pPr marL="0" indent="0">
              <a:buNone/>
            </a:pPr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But GHC dependency graph is dynamic:</a:t>
            </a:r>
          </a:p>
          <a:p>
            <a:pPr lvl="1"/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Sources contain </a:t>
            </a:r>
            <a:r>
              <a:rPr lang="en-GB" b="1" dirty="0" smtClean="0">
                <a:solidFill>
                  <a:schemeClr val="tx2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import</a:t>
            </a:r>
            <a:r>
              <a:rPr lang="en-GB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and </a:t>
            </a:r>
            <a:r>
              <a:rPr lang="en-GB" b="1" dirty="0" smtClean="0">
                <a:solidFill>
                  <a:schemeClr val="tx2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#include</a:t>
            </a:r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 statements</a:t>
            </a:r>
          </a:p>
          <a:p>
            <a:pPr lvl="1"/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GHC package dependencies are stored in </a:t>
            </a:r>
            <a:r>
              <a:rPr lang="en-GB" b="1" dirty="0" smtClean="0">
                <a:solidFill>
                  <a:schemeClr val="tx2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.cabal</a:t>
            </a:r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 files</a:t>
            </a:r>
          </a:p>
          <a:p>
            <a:pPr lvl="1"/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Many files are generated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Poor solution: use build </a:t>
            </a:r>
            <a:r>
              <a:rPr lang="en-GB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phases</a:t>
            </a:r>
            <a:endParaRPr lang="en-GB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6800" y="5257800"/>
            <a:ext cx="10058400" cy="11572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>
              <a:spcBef>
                <a:spcPts val="1800"/>
              </a:spcBef>
            </a:pPr>
            <a:r>
              <a:rPr lang="en-GB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Solution: use </a:t>
            </a:r>
            <a:r>
              <a:rPr lang="en-GB" sz="3200" dirty="0">
                <a:solidFill>
                  <a:prstClr val="black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Shake</a:t>
            </a:r>
            <a:r>
              <a:rPr lang="en-GB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’s </a:t>
            </a:r>
            <a:r>
              <a:rPr lang="en-GB" sz="3200" i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monadic dependencies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GB" sz="31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Discover dependency graph during the </a:t>
            </a:r>
            <a:r>
              <a:rPr lang="en-GB" sz="3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841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11430000" cy="1143000"/>
          </a:xfrm>
        </p:spPr>
        <p:txBody>
          <a:bodyPr>
            <a:normAutofit/>
          </a:bodyPr>
          <a:lstStyle/>
          <a:p>
            <a:r>
              <a:rPr lang="en-GB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Problem 3: Build rules with multiple outputs</a:t>
            </a:r>
            <a:endParaRPr lang="en-GB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3352800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Typical way to express multiple outputs in </a:t>
            </a:r>
            <a:r>
              <a:rPr lang="en-GB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Make</a:t>
            </a:r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indent="0">
              <a:spcBef>
                <a:spcPts val="1800"/>
              </a:spcBef>
              <a:buNone/>
            </a:pPr>
            <a:endParaRPr lang="en-GB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ts val="1800"/>
              </a:spcBef>
              <a:buNone/>
            </a:pPr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ts val="1800"/>
              </a:spcBef>
              <a:buNone/>
            </a:pPr>
            <a:endParaRPr lang="en-GB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Fragile: if we delete the interface file, it won’t be restored.</a:t>
            </a:r>
            <a:endParaRPr lang="en-GB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3280" y="5043865"/>
            <a:ext cx="10515600" cy="13696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>
              <a:spcBef>
                <a:spcPts val="1800"/>
              </a:spcBef>
            </a:pPr>
            <a:r>
              <a:rPr lang="en-GB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Solution: use </a:t>
            </a:r>
            <a:r>
              <a:rPr lang="en-GB" sz="3200" dirty="0" smtClean="0">
                <a:solidFill>
                  <a:prstClr val="black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Shake</a:t>
            </a:r>
            <a:r>
              <a:rPr lang="en-GB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‘s multiple output build rules</a:t>
            </a:r>
          </a:p>
          <a:p>
            <a:pPr lvl="0">
              <a:spcBef>
                <a:spcPts val="1800"/>
              </a:spcBef>
            </a:pPr>
            <a:endParaRPr lang="en-GB" sz="36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0" y="2275840"/>
            <a:ext cx="5334000" cy="19266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pt-BR" sz="2800" dirty="0">
                <a:solidFill>
                  <a:prstClr val="black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%.o : %.hs</a:t>
            </a:r>
          </a:p>
          <a:p>
            <a:pPr>
              <a:spcBef>
                <a:spcPct val="20000"/>
              </a:spcBef>
            </a:pPr>
            <a:r>
              <a:rPr lang="pt-BR" sz="2800" dirty="0">
                <a:solidFill>
                  <a:prstClr val="black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 ghc $HC_OPTS $&lt;</a:t>
            </a:r>
          </a:p>
          <a:p>
            <a:pPr>
              <a:spcBef>
                <a:spcPct val="20000"/>
              </a:spcBef>
            </a:pPr>
            <a:endParaRPr lang="pt-BR" dirty="0">
              <a:solidFill>
                <a:prstClr val="black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pPr>
              <a:spcBef>
                <a:spcPct val="20000"/>
              </a:spcBef>
            </a:pPr>
            <a:r>
              <a:rPr lang="pt-BR" sz="2800" dirty="0">
                <a:solidFill>
                  <a:prstClr val="black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%.hi : %.o </a:t>
            </a:r>
            <a:r>
              <a:rPr lang="pt-BR" sz="2800" dirty="0" smtClean="0">
                <a:solidFill>
                  <a:prstClr val="black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;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524000" y="5688028"/>
            <a:ext cx="533400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pt-BR" sz="2800" dirty="0"/>
              <a:t>["∗.o", "∗.hi"] &amp;%&gt; \[o, hi] </a:t>
            </a:r>
            <a:r>
              <a:rPr lang="pt-BR" sz="2800" dirty="0" smtClean="0"/>
              <a:t>-&gt; do ...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651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Problem 4: Concurrency reduction</a:t>
            </a:r>
            <a:endParaRPr lang="en-GB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3520"/>
            <a:ext cx="11277600" cy="3352800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GHC packages need to be registered by invoking </a:t>
            </a:r>
            <a:r>
              <a:rPr lang="en-GB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ghc-pkg</a:t>
            </a:r>
            <a:endParaRPr lang="en-GB" dirty="0" smtClean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GB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ghc-pkg</a:t>
            </a:r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 mutates the global state (package database)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Hence at most one package can be registered at a time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Poor solution: use concurrency reduction dependencies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Fragile (e</a:t>
            </a:r>
            <a:r>
              <a:rPr lang="en-GB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asy to get the order of package registration wrong)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GB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Inefficient (reduces parallelism too much)</a:t>
            </a:r>
            <a:endParaRPr lang="en-GB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4984284"/>
            <a:ext cx="11277600" cy="17389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>
              <a:spcBef>
                <a:spcPts val="1800"/>
              </a:spcBef>
            </a:pPr>
            <a:r>
              <a:rPr lang="en-GB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Solution: use </a:t>
            </a:r>
            <a:r>
              <a:rPr lang="en-GB" sz="3200" dirty="0">
                <a:solidFill>
                  <a:prstClr val="black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Shake</a:t>
            </a:r>
            <a:r>
              <a:rPr lang="en-GB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’s </a:t>
            </a:r>
            <a:r>
              <a:rPr lang="en-GB" sz="3200" i="1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resources</a:t>
            </a:r>
            <a:endParaRPr lang="en-GB" sz="3200" dirty="0" smtClean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spcBef>
                <a:spcPts val="1800"/>
              </a:spcBef>
            </a:pPr>
            <a:endParaRPr lang="en-GB" sz="6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13840" y="5593080"/>
            <a:ext cx="9164320" cy="9848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dirty="0" err="1" smtClean="0">
                <a:latin typeface="Consolas" panose="020B0609020204030204" pitchFamily="49" charset="0"/>
              </a:rPr>
              <a:t>packageDb</a:t>
            </a:r>
            <a:r>
              <a:rPr lang="en-GB" sz="2400" dirty="0" smtClean="0">
                <a:latin typeface="Consolas" panose="020B0609020204030204" pitchFamily="49" charset="0"/>
              </a:rPr>
              <a:t> &lt;- </a:t>
            </a:r>
            <a:r>
              <a:rPr lang="en-GB" sz="2400" dirty="0" err="1" smtClean="0">
                <a:latin typeface="Consolas" panose="020B0609020204030204" pitchFamily="49" charset="0"/>
              </a:rPr>
              <a:t>newResource</a:t>
            </a:r>
            <a:r>
              <a:rPr lang="en-GB" sz="2400" dirty="0" smtClean="0">
                <a:latin typeface="Consolas" panose="020B0609020204030204" pitchFamily="49" charset="0"/>
              </a:rPr>
              <a:t> "package-</a:t>
            </a:r>
            <a:r>
              <a:rPr lang="en-GB" sz="2400" dirty="0" err="1" smtClean="0">
                <a:latin typeface="Consolas" panose="020B0609020204030204" pitchFamily="49" charset="0"/>
              </a:rPr>
              <a:t>db</a:t>
            </a:r>
            <a:r>
              <a:rPr lang="en-GB" sz="2400" dirty="0" smtClean="0">
                <a:latin typeface="Consolas" panose="020B0609020204030204" pitchFamily="49" charset="0"/>
              </a:rPr>
              <a:t>" 1</a:t>
            </a:r>
          </a:p>
          <a:p>
            <a:pPr>
              <a:spcBef>
                <a:spcPts val="1200"/>
              </a:spcBef>
            </a:pPr>
            <a:r>
              <a:rPr lang="en-GB" sz="2400" dirty="0" smtClean="0">
                <a:latin typeface="Consolas" panose="020B0609020204030204" pitchFamily="49" charset="0"/>
              </a:rPr>
              <a:t>action $ </a:t>
            </a:r>
            <a:r>
              <a:rPr lang="en-GB" sz="2400" dirty="0" err="1" smtClean="0">
                <a:latin typeface="Consolas" panose="020B0609020204030204" pitchFamily="49" charset="0"/>
              </a:rPr>
              <a:t>withResource</a:t>
            </a:r>
            <a:r>
              <a:rPr lang="en-GB" sz="2400" dirty="0" smtClean="0">
                <a:latin typeface="Consolas" panose="020B0609020204030204" pitchFamily="49" charset="0"/>
              </a:rPr>
              <a:t> </a:t>
            </a:r>
            <a:r>
              <a:rPr lang="en-GB" sz="2400" dirty="0" err="1" smtClean="0">
                <a:latin typeface="Consolas" panose="020B0609020204030204" pitchFamily="49" charset="0"/>
              </a:rPr>
              <a:t>packageDb</a:t>
            </a:r>
            <a:r>
              <a:rPr lang="en-GB" sz="2400" dirty="0" smtClean="0">
                <a:latin typeface="Consolas" panose="020B0609020204030204" pitchFamily="49" charset="0"/>
              </a:rPr>
              <a:t> 1 $ </a:t>
            </a:r>
            <a:r>
              <a:rPr lang="en-GB" sz="2400" dirty="0" err="1" smtClean="0">
                <a:latin typeface="Consolas" panose="020B0609020204030204" pitchFamily="49" charset="0"/>
              </a:rPr>
              <a:t>cmd</a:t>
            </a:r>
            <a:r>
              <a:rPr lang="en-GB" sz="2400" dirty="0" smtClean="0">
                <a:latin typeface="Consolas" panose="020B0609020204030204" pitchFamily="49" charset="0"/>
              </a:rPr>
              <a:t> "</a:t>
            </a:r>
            <a:r>
              <a:rPr lang="en-GB" sz="2400" dirty="0" err="1" smtClean="0">
                <a:latin typeface="Consolas" panose="020B0609020204030204" pitchFamily="49" charset="0"/>
              </a:rPr>
              <a:t>ghc-pkg</a:t>
            </a:r>
            <a:r>
              <a:rPr lang="en-GB" sz="2400" dirty="0" smtClean="0">
                <a:latin typeface="Consolas" panose="020B0609020204030204" pitchFamily="49" charset="0"/>
              </a:rPr>
              <a:t>" ...</a:t>
            </a:r>
            <a:endParaRPr lang="en-GB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27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Problem 5: Fine-grain dependencies</a:t>
            </a:r>
            <a:endParaRPr lang="en-GB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93520"/>
            <a:ext cx="11430000" cy="3535680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GHC uses </a:t>
            </a:r>
            <a:r>
              <a:rPr lang="en-GB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Autoconf</a:t>
            </a:r>
            <a:r>
              <a:rPr lang="en-GB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to generate various configuration settings:</a:t>
            </a:r>
            <a:endParaRPr lang="en-GB" dirty="0" smtClean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endParaRPr lang="en-GB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Everything depends on this file transitively, and even if a single line changes, </a:t>
            </a:r>
            <a:r>
              <a:rPr lang="en-GB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Make</a:t>
            </a:r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 will rebuild all GHC.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Poor solution: use a separate file for each configuration setting.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5181600"/>
            <a:ext cx="11430000" cy="10772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>
              <a:spcBef>
                <a:spcPts val="1800"/>
              </a:spcBef>
            </a:pPr>
            <a:r>
              <a:rPr lang="en-GB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Solution: use </a:t>
            </a:r>
            <a:r>
              <a:rPr lang="en-GB" sz="3200" dirty="0">
                <a:solidFill>
                  <a:prstClr val="black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Shake</a:t>
            </a:r>
            <a:r>
              <a:rPr lang="en-GB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’s </a:t>
            </a:r>
            <a:r>
              <a:rPr lang="en-GB" sz="3200" i="1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polymorphic dependencies </a:t>
            </a:r>
            <a:r>
              <a:rPr lang="en-GB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depend on individual configuration settings.</a:t>
            </a:r>
            <a:endParaRPr lang="en-GB" sz="6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09520" y="2113280"/>
            <a:ext cx="717296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dirty="0" err="1">
                <a:latin typeface="Consolas" panose="020B0609020204030204" pitchFamily="49" charset="0"/>
              </a:rPr>
              <a:t>alex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latin typeface="Consolas" panose="020B0609020204030204" pitchFamily="49" charset="0"/>
              </a:rPr>
              <a:t>               = </a:t>
            </a:r>
            <a:r>
              <a:rPr lang="en-GB" sz="2400" dirty="0">
                <a:latin typeface="Consolas" panose="020B0609020204030204" pitchFamily="49" charset="0"/>
              </a:rPr>
              <a:t>/</a:t>
            </a:r>
            <a:r>
              <a:rPr lang="en-GB" sz="2400" dirty="0" err="1" smtClean="0">
                <a:latin typeface="Consolas" panose="020B0609020204030204" pitchFamily="49" charset="0"/>
              </a:rPr>
              <a:t>usr</a:t>
            </a:r>
            <a:r>
              <a:rPr lang="en-GB" sz="2400" dirty="0" smtClean="0">
                <a:latin typeface="Consolas" panose="020B0609020204030204" pitchFamily="49" charset="0"/>
              </a:rPr>
              <a:t>/local/bin/</a:t>
            </a:r>
            <a:r>
              <a:rPr lang="en-GB" sz="2400" dirty="0" err="1" smtClean="0">
                <a:latin typeface="Consolas" panose="020B0609020204030204" pitchFamily="49" charset="0"/>
              </a:rPr>
              <a:t>alex</a:t>
            </a:r>
            <a:endParaRPr lang="en-GB" sz="2400" dirty="0" smtClean="0">
              <a:latin typeface="Consolas" panose="020B0609020204030204" pitchFamily="49" charset="0"/>
            </a:endParaRPr>
          </a:p>
          <a:p>
            <a:r>
              <a:rPr lang="en-GB" sz="2400" dirty="0" err="1">
                <a:latin typeface="Consolas" panose="020B0609020204030204" pitchFamily="49" charset="0"/>
              </a:rPr>
              <a:t>ar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 smtClean="0">
                <a:latin typeface="Consolas" panose="020B0609020204030204" pitchFamily="49" charset="0"/>
              </a:rPr>
              <a:t>               = </a:t>
            </a:r>
            <a:r>
              <a:rPr lang="en-GB" sz="2400" dirty="0">
                <a:latin typeface="Consolas" panose="020B0609020204030204" pitchFamily="49" charset="0"/>
              </a:rPr>
              <a:t>/mingw64/bin/</a:t>
            </a:r>
            <a:r>
              <a:rPr lang="en-GB" sz="2400" dirty="0" err="1">
                <a:latin typeface="Consolas" panose="020B0609020204030204" pitchFamily="49" charset="0"/>
              </a:rPr>
              <a:t>ar</a:t>
            </a:r>
            <a:endParaRPr lang="en-GB" sz="2400" dirty="0" smtClean="0">
              <a:latin typeface="Consolas" panose="020B0609020204030204" pitchFamily="49" charset="0"/>
            </a:endParaRPr>
          </a:p>
          <a:p>
            <a:r>
              <a:rPr lang="en-GB" sz="2400" dirty="0" err="1">
                <a:latin typeface="Consolas" panose="020B0609020204030204" pitchFamily="49" charset="0"/>
              </a:rPr>
              <a:t>ar</a:t>
            </a:r>
            <a:r>
              <a:rPr lang="en-GB" sz="2400" dirty="0">
                <a:latin typeface="Consolas" panose="020B0609020204030204" pitchFamily="49" charset="0"/>
              </a:rPr>
              <a:t>-supports-at-file = </a:t>
            </a:r>
            <a:r>
              <a:rPr lang="en-GB" sz="2400" dirty="0" smtClean="0">
                <a:latin typeface="Consolas" panose="020B0609020204030204" pitchFamily="49" charset="0"/>
              </a:rPr>
              <a:t>YES</a:t>
            </a:r>
            <a:endParaRPr lang="en-GB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97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Problem 6: Computing command lines</a:t>
            </a:r>
            <a:endParaRPr lang="en-GB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11125200" cy="4114800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Build command lines introduce a lot of complexity, e.g.:</a:t>
            </a:r>
          </a:p>
          <a:p>
            <a:pPr marL="0" indent="0">
              <a:spcBef>
                <a:spcPts val="1200"/>
              </a:spcBef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endParaRPr lang="en-GB" sz="36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endParaRPr lang="en-GB" sz="4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Hard to extend: file-specific flags require </a:t>
            </a:r>
            <a:r>
              <a:rPr lang="en-GB" sz="2800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WAY_p_file_HC_OPTS</a:t>
            </a:r>
            <a:endParaRPr lang="en-GB" b="1" dirty="0" smtClean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5791200"/>
            <a:ext cx="11125200" cy="584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>
              <a:spcBef>
                <a:spcPts val="1800"/>
              </a:spcBef>
            </a:pPr>
            <a:r>
              <a:rPr lang="en-GB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Solution: </a:t>
            </a:r>
            <a:r>
              <a:rPr lang="en-GB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develop an EDSL for computing command lines.</a:t>
            </a:r>
            <a:endParaRPr lang="en-GB" sz="6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38300" y="2199144"/>
            <a:ext cx="8915400" cy="2677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dirty="0" err="1">
                <a:latin typeface="Consolas" panose="020B0609020204030204" pitchFamily="49" charset="0"/>
              </a:rPr>
              <a:t>WAY_p_HC_OPTS</a:t>
            </a:r>
            <a:r>
              <a:rPr lang="en-GB" sz="2400" dirty="0">
                <a:latin typeface="Consolas" panose="020B0609020204030204" pitchFamily="49" charset="0"/>
              </a:rPr>
              <a:t> = -static </a:t>
            </a:r>
            <a:r>
              <a:rPr lang="en-GB" sz="2400" dirty="0" smtClean="0">
                <a:latin typeface="Consolas" panose="020B0609020204030204" pitchFamily="49" charset="0"/>
              </a:rPr>
              <a:t>–prof</a:t>
            </a:r>
          </a:p>
          <a:p>
            <a:r>
              <a:rPr lang="en-GB" sz="2400" dirty="0" smtClean="0">
                <a:latin typeface="Consolas" panose="020B0609020204030204" pitchFamily="49" charset="0"/>
              </a:rPr>
              <a:t>...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base_stage1_HC_OPTS = -this-unit-id </a:t>
            </a:r>
            <a:r>
              <a:rPr lang="en-GB" sz="2400" dirty="0" smtClean="0">
                <a:latin typeface="Consolas" panose="020B0609020204030204" pitchFamily="49" charset="0"/>
              </a:rPr>
              <a:t>base</a:t>
            </a:r>
          </a:p>
          <a:p>
            <a:r>
              <a:rPr lang="en-GB" sz="2400" dirty="0" smtClean="0">
                <a:latin typeface="Consolas" panose="020B0609020204030204" pitchFamily="49" charset="0"/>
              </a:rPr>
              <a:t>...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$1_$2_$3_HC_OPTS = $$(WAY_$3_HC_OPTS) \</a:t>
            </a:r>
          </a:p>
          <a:p>
            <a:r>
              <a:rPr lang="en-GB" sz="2400" dirty="0" smtClean="0">
                <a:latin typeface="Consolas" panose="020B0609020204030204" pitchFamily="49" charset="0"/>
              </a:rPr>
              <a:t>                   $$($</a:t>
            </a:r>
            <a:r>
              <a:rPr lang="en-GB" sz="2400" dirty="0">
                <a:latin typeface="Consolas" panose="020B0609020204030204" pitchFamily="49" charset="0"/>
              </a:rPr>
              <a:t>1_$2_HC_OPTS</a:t>
            </a:r>
            <a:r>
              <a:rPr lang="en-GB" sz="2400" dirty="0" smtClean="0">
                <a:latin typeface="Consolas" panose="020B0609020204030204" pitchFamily="49" charset="0"/>
              </a:rPr>
              <a:t>) \</a:t>
            </a:r>
            <a:endParaRPr lang="en-GB" sz="2400" dirty="0">
              <a:latin typeface="Consolas" panose="020B0609020204030204" pitchFamily="49" charset="0"/>
            </a:endParaRPr>
          </a:p>
          <a:p>
            <a:r>
              <a:rPr lang="en-GB" sz="2400" dirty="0" smtClean="0">
                <a:latin typeface="Consolas" panose="020B0609020204030204" pitchFamily="49" charset="0"/>
              </a:rPr>
              <a:t>                   ...</a:t>
            </a:r>
            <a:r>
              <a:rPr lang="en-GB" sz="240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plus </a:t>
            </a:r>
            <a:r>
              <a:rPr lang="en-GB" sz="2400" i="1" dirty="0">
                <a:latin typeface="Segoe UI" panose="020B0502040204020203" pitchFamily="34" charset="0"/>
                <a:cs typeface="Segoe UI" panose="020B0502040204020203" pitchFamily="34" charset="0"/>
              </a:rPr>
              <a:t>30 more configuration patterns</a:t>
            </a:r>
          </a:p>
        </p:txBody>
      </p:sp>
    </p:spTree>
    <p:extLst>
      <p:ext uri="{BB962C8B-B14F-4D97-AF65-F5344CB8AC3E}">
        <p14:creationId xmlns:p14="http://schemas.microsoft.com/office/powerpoint/2010/main" val="139419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5897</TotalTime>
  <Words>1656</Words>
  <Application>Microsoft Office PowerPoint</Application>
  <PresentationFormat>Widescreen</PresentationFormat>
  <Paragraphs>259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Comic Sans MS</vt:lpstr>
      <vt:lpstr>Consolas</vt:lpstr>
      <vt:lpstr>Segoe UI</vt:lpstr>
      <vt:lpstr>Segoe UI Semibold</vt:lpstr>
      <vt:lpstr>Office Theme</vt:lpstr>
      <vt:lpstr>Meet Hadrian: a new build system for GHC</vt:lpstr>
      <vt:lpstr>PowerPoint Presentation</vt:lpstr>
      <vt:lpstr>Problem 1: Variables and macros</vt:lpstr>
      <vt:lpstr>Shake library in one slide</vt:lpstr>
      <vt:lpstr>Problem 2: Dynamic dependencies</vt:lpstr>
      <vt:lpstr>Problem 3: Build rules with multiple outputs</vt:lpstr>
      <vt:lpstr>Problem 4: Concurrency reduction</vt:lpstr>
      <vt:lpstr>Problem 5: Fine-grain dependencies</vt:lpstr>
      <vt:lpstr>Problem 6: Computing command lines</vt:lpstr>
      <vt:lpstr>More details</vt:lpstr>
      <vt:lpstr>PowerPoint Presentation</vt:lpstr>
      <vt:lpstr>Package</vt:lpstr>
      <vt:lpstr>Way</vt:lpstr>
      <vt:lpstr>Stage</vt:lpstr>
      <vt:lpstr>Context</vt:lpstr>
      <vt:lpstr>Builder</vt:lpstr>
      <vt:lpstr>Target</vt:lpstr>
      <vt:lpstr>Computing command line for a target</vt:lpstr>
      <vt:lpstr>Expression</vt:lpstr>
      <vt:lpstr>Predicate</vt:lpstr>
      <vt:lpstr>Predicate</vt:lpstr>
      <vt:lpstr>Modifiable Expression</vt:lpstr>
      <vt:lpstr>Modifiable Expression</vt:lpstr>
      <vt:lpstr>Modifiable Expression</vt:lpstr>
      <vt:lpstr>Building a target</vt:lpstr>
      <vt:lpstr>Current limitations</vt:lpstr>
      <vt:lpstr>Experiments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Shaking up Glasgow Haskell Compiler</dc:title>
  <dc:creator>chEEtah</dc:creator>
  <cp:lastModifiedBy>Andrey Mokhov</cp:lastModifiedBy>
  <cp:revision>217</cp:revision>
  <dcterms:created xsi:type="dcterms:W3CDTF">2006-08-16T00:00:00Z</dcterms:created>
  <dcterms:modified xsi:type="dcterms:W3CDTF">2016-08-30T10:06:30Z</dcterms:modified>
</cp:coreProperties>
</file>