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 DataSorbonne 2025 - Détection de Comportements Malveillants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Projet : Prédiction des comportements malveillants dans des fichiers binaires Windows</a:t>
            </a:r>
          </a:p>
          <a:p>
            <a:r>
              <a:t>Organisateurs : Université Paris 1 Panthéon-Sorbonne &amp; ComCyberMI (Ministère de l’Intérieur)</a:t>
            </a:r>
          </a:p>
          <a:p>
            <a:r>
              <a:t>Contexte : Analyse statique de binaires sans exécution, à partir des graphes de flux de contrôle (CFG)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Améliorations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Intégration</a:t>
            </a:r>
            <a:r>
              <a:rPr dirty="0"/>
              <a:t> de </a:t>
            </a:r>
            <a:r>
              <a:rPr dirty="0" err="1"/>
              <a:t>méthodes</a:t>
            </a:r>
            <a:r>
              <a:rPr dirty="0"/>
              <a:t> </a:t>
            </a:r>
            <a:r>
              <a:rPr dirty="0" err="1"/>
              <a:t>d’explicabilité</a:t>
            </a:r>
            <a:r>
              <a:rPr dirty="0"/>
              <a:t> (XAI : SHAP, attention scores)</a:t>
            </a:r>
          </a:p>
          <a:p>
            <a:r>
              <a:rPr dirty="0" err="1"/>
              <a:t>Enrichissement</a:t>
            </a:r>
            <a:r>
              <a:rPr dirty="0"/>
              <a:t> des embeddings</a:t>
            </a:r>
          </a:p>
          <a:p>
            <a:r>
              <a:rPr dirty="0"/>
              <a:t>Test de </a:t>
            </a:r>
            <a:r>
              <a:rPr dirty="0" err="1"/>
              <a:t>variantes</a:t>
            </a:r>
            <a:r>
              <a:rPr dirty="0"/>
              <a:t> de GNN (GCN, </a:t>
            </a:r>
            <a:r>
              <a:rPr dirty="0" err="1"/>
              <a:t>GraphSAGE</a:t>
            </a:r>
            <a:r>
              <a:rPr dirty="0"/>
              <a:t>)</a:t>
            </a:r>
            <a:endParaRPr lang="fr-FR" dirty="0"/>
          </a:p>
          <a:p>
            <a:r>
              <a:rPr lang="fr-FR" dirty="0" err="1"/>
              <a:t>reduction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Solution opérationnelle prête pour la soumission</a:t>
            </a:r>
          </a:p>
          <a:p>
            <a:r>
              <a:t>Pipeline complet, modulaire et extensible</a:t>
            </a:r>
          </a:p>
          <a:p>
            <a:r>
              <a:t>Prochaine étape : optimisation et soutenance finale</a:t>
            </a:r>
          </a:p>
          <a:p>
            <a:r>
              <a:t>Merci pour votre attention 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F1F66-92B3-5C47-B3AE-E4D6EE38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94524"/>
            <a:ext cx="8178800" cy="40689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417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626A35-C31E-5440-122C-91BE7D4CB6A6}"/>
              </a:ext>
            </a:extLst>
          </p:cNvPr>
          <p:cNvGraphicFramePr>
            <a:graphicFrameLocks noGrp="1"/>
          </p:cNvGraphicFramePr>
          <p:nvPr/>
        </p:nvGraphicFramePr>
        <p:xfrm>
          <a:off x="1515719" y="1247465"/>
          <a:ext cx="6485280" cy="3263501"/>
        </p:xfrm>
        <a:graphic>
          <a:graphicData uri="http://schemas.openxmlformats.org/drawingml/2006/table">
            <a:tbl>
              <a:tblPr/>
              <a:tblGrid>
                <a:gridCol w="1297056">
                  <a:extLst>
                    <a:ext uri="{9D8B030D-6E8A-4147-A177-3AD203B41FA5}">
                      <a16:colId xmlns:a16="http://schemas.microsoft.com/office/drawing/2014/main" val="3495303583"/>
                    </a:ext>
                  </a:extLst>
                </a:gridCol>
                <a:gridCol w="1297056">
                  <a:extLst>
                    <a:ext uri="{9D8B030D-6E8A-4147-A177-3AD203B41FA5}">
                      <a16:colId xmlns:a16="http://schemas.microsoft.com/office/drawing/2014/main" val="2766278091"/>
                    </a:ext>
                  </a:extLst>
                </a:gridCol>
                <a:gridCol w="1297056">
                  <a:extLst>
                    <a:ext uri="{9D8B030D-6E8A-4147-A177-3AD203B41FA5}">
                      <a16:colId xmlns:a16="http://schemas.microsoft.com/office/drawing/2014/main" val="3278967690"/>
                    </a:ext>
                  </a:extLst>
                </a:gridCol>
                <a:gridCol w="1297056">
                  <a:extLst>
                    <a:ext uri="{9D8B030D-6E8A-4147-A177-3AD203B41FA5}">
                      <a16:colId xmlns:a16="http://schemas.microsoft.com/office/drawing/2014/main" val="3586984047"/>
                    </a:ext>
                  </a:extLst>
                </a:gridCol>
                <a:gridCol w="1297056">
                  <a:extLst>
                    <a:ext uri="{9D8B030D-6E8A-4147-A177-3AD203B41FA5}">
                      <a16:colId xmlns:a16="http://schemas.microsoft.com/office/drawing/2014/main" val="2365537742"/>
                    </a:ext>
                  </a:extLst>
                </a:gridCol>
              </a:tblGrid>
              <a:tr h="16317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>
                          <a:effectLst/>
                        </a:rPr>
                        <a:t>Caractéristique</a:t>
                      </a:r>
                    </a:p>
                  </a:txBody>
                  <a:tcPr marL="16318" marR="16318" marT="8159" marB="8159" anchor="b">
                    <a:lnL w="12700" cap="flat" cmpd="sng" algn="ctr">
                      <a:solidFill>
                        <a:srgbClr val="98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8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>
                          <a:effectLst/>
                        </a:rPr>
                        <a:t>HGAT</a:t>
                      </a:r>
                    </a:p>
                  </a:txBody>
                  <a:tcPr marL="16318" marR="16318" marT="8159" marB="8159" anchor="b">
                    <a:lnL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>
                          <a:effectLst/>
                        </a:rPr>
                        <a:t>GNN_FiLM</a:t>
                      </a:r>
                    </a:p>
                  </a:txBody>
                  <a:tcPr marL="16318" marR="16318" marT="8159" marB="8159" anchor="b">
                    <a:lnL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dirty="0" err="1">
                          <a:effectLst/>
                          <a:highlight>
                            <a:srgbClr val="00FFFF"/>
                          </a:highlight>
                        </a:rPr>
                        <a:t>TransformerGNN</a:t>
                      </a:r>
                      <a:endParaRPr lang="fr-FR" sz="900" b="1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16318" marR="16318" marT="8159" marB="8159" anchor="b">
                    <a:lnL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dirty="0" err="1">
                          <a:effectLst/>
                          <a:highlight>
                            <a:srgbClr val="FFFF00"/>
                          </a:highlight>
                        </a:rPr>
                        <a:t>AssemblyGAT</a:t>
                      </a:r>
                      <a:endParaRPr lang="fr-FR" sz="900" b="1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6318" marR="16318" marT="8159" marB="8159" anchor="b">
                    <a:lnL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405673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Type de modèle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Graph Attention Network (GAT)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900">
                          <a:effectLst/>
                        </a:rPr>
                        <a:t>Graph Neural Network (GNN) avec FiLM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D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827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Transformer appliqué aux graphes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GAT adapté pour l'assemblage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227462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Mécanisme d'attention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Utilise l'attention pour pondérer les nœuds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E8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dirty="0">
                          <a:effectLst/>
                        </a:rPr>
                        <a:t>Peut utiliser l'attention si intégré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82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Utilise l'attention multi-tête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C0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Utilise l'attention pour les nœuds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882857"/>
                  </a:ext>
                </a:extLst>
              </a:tr>
              <a:tr h="55479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Capacité de traitement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Bien adapté aux graphes hétérogènes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Capable de moduler les caractéristiques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Traite les séquences et les graphes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A0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Bon pour les graphes avec des caractéristiques variées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631371"/>
                  </a:ext>
                </a:extLst>
              </a:tr>
              <a:tr h="407938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Complexité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Modérée, dépend du nombre de têtes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Modérée à élevée, selon les modules FiLM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Élevée, en raison des multi-têtes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Modérée, similaire à GAT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61826"/>
                  </a:ext>
                </a:extLst>
              </a:tr>
              <a:tr h="505843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Utilisation typique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Classification de nœuds, liens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Tâches nécessitant une modulation des caractéristiques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Tâches séquentielles sur graphes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Assemblage de graphes, classification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967307"/>
                  </a:ext>
                </a:extLst>
              </a:tr>
              <a:tr h="55479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Avantages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Bon pour les graphes avec différents types de nœuds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Flexibilité dans la modulation des caractéristiques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29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Puissant pour les données séquentielles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1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Efficace pour les graphes avec des caractéristiques variées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2B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45683"/>
                  </a:ext>
                </a:extLst>
              </a:tr>
              <a:tr h="358985"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b="1">
                          <a:effectLst/>
                        </a:rPr>
                        <a:t>Inconvénients</a:t>
                      </a:r>
                      <a:endParaRPr lang="fr-FR" sz="900">
                        <a:effectLst/>
                      </a:endParaRP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4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Peut être complexe à ajuster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28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Complexité ajoutée par FiLM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>
                          <a:effectLst/>
                        </a:rPr>
                        <a:t>Coûteux en calculs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825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sz="900" dirty="0">
                          <a:effectLst/>
                        </a:rPr>
                        <a:t>Moins adapté aux graphes homogènes</a:t>
                      </a:r>
                    </a:p>
                  </a:txBody>
                  <a:tcPr marL="16318" marR="16318" marT="8159" marB="8159" anchor="ctr">
                    <a:lnL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2A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68246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65D7BA86-29AE-D5DD-35CA-006C9F714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9704904" y="1984096"/>
            <a:ext cx="75188486" cy="484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FR" altLang="fr-FR" sz="1350">
                <a:latin typeface="Arial" panose="020B0604020202020204" pitchFamily="34" charset="0"/>
              </a:rPr>
            </a:br>
            <a:endParaRPr lang="fr-FR" altLang="fr-FR" sz="13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Construire</a:t>
            </a:r>
            <a:r>
              <a:rPr dirty="0"/>
              <a:t> un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d’IA</a:t>
            </a:r>
            <a:r>
              <a:rPr dirty="0"/>
              <a:t> capable de </a:t>
            </a:r>
            <a:r>
              <a:rPr dirty="0" err="1"/>
              <a:t>prédire</a:t>
            </a:r>
            <a:r>
              <a:rPr dirty="0"/>
              <a:t> 453 </a:t>
            </a:r>
            <a:r>
              <a:rPr dirty="0" err="1"/>
              <a:t>comportements</a:t>
            </a:r>
            <a:r>
              <a:rPr dirty="0"/>
              <a:t> </a:t>
            </a:r>
            <a:r>
              <a:rPr dirty="0" err="1"/>
              <a:t>malveillants</a:t>
            </a:r>
            <a:r>
              <a:rPr dirty="0"/>
              <a:t> à </a:t>
            </a:r>
            <a:r>
              <a:rPr dirty="0" err="1"/>
              <a:t>partir</a:t>
            </a:r>
            <a:r>
              <a:rPr dirty="0"/>
              <a:t> de </a:t>
            </a:r>
            <a:r>
              <a:rPr dirty="0" err="1"/>
              <a:t>graphes</a:t>
            </a:r>
            <a:endParaRPr dirty="0"/>
          </a:p>
          <a:p>
            <a:r>
              <a:rPr dirty="0"/>
              <a:t>Format multi-label : </a:t>
            </a: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binaire</a:t>
            </a:r>
            <a:r>
              <a:rPr dirty="0"/>
              <a:t> </a:t>
            </a:r>
            <a:r>
              <a:rPr dirty="0" err="1"/>
              <a:t>peut</a:t>
            </a:r>
            <a:r>
              <a:rPr dirty="0"/>
              <a:t> </a:t>
            </a:r>
            <a:r>
              <a:rPr lang="fr-FR" dirty="0"/>
              <a:t>exprimer</a:t>
            </a:r>
            <a:r>
              <a:rPr dirty="0"/>
              <a:t> </a:t>
            </a:r>
            <a:r>
              <a:rPr dirty="0" err="1"/>
              <a:t>plusieurs</a:t>
            </a:r>
            <a:r>
              <a:rPr dirty="0"/>
              <a:t> </a:t>
            </a:r>
            <a:r>
              <a:rPr dirty="0" err="1"/>
              <a:t>comportements</a:t>
            </a:r>
            <a:endParaRPr dirty="0"/>
          </a:p>
          <a:p>
            <a:r>
              <a:rPr dirty="0" err="1"/>
              <a:t>Fournir</a:t>
            </a:r>
            <a:r>
              <a:rPr dirty="0"/>
              <a:t> un </a:t>
            </a:r>
            <a:r>
              <a:rPr dirty="0" err="1"/>
              <a:t>fichier</a:t>
            </a:r>
            <a:r>
              <a:rPr dirty="0"/>
              <a:t> CSV au format one-hot pour la </a:t>
            </a:r>
            <a:r>
              <a:rPr dirty="0" err="1"/>
              <a:t>soumission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Représentation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Données d’entrée : fichiers digraph (.json) contenant les instructions assembleur + structure du CFG</a:t>
            </a:r>
          </a:p>
          <a:p>
            <a:r>
              <a:t>Chaque instruction est un nœud, les flèches représentent les transitions entre instructions</a:t>
            </a:r>
          </a:p>
          <a:p>
            <a:r>
              <a:t>Exemple : "10001000" [label = "INST : mov eax, dword ptr [0x10003110]"] -&gt; "10001005"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Tokenisation hiérarchique des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Tokenizer maison qui extrait 5 types d’informations :</a:t>
            </a:r>
          </a:p>
          <a:p>
            <a:r>
              <a:t>- Type de nœud : INST, CALL, JMP, etc.</a:t>
            </a:r>
          </a:p>
          <a:p>
            <a:r>
              <a:t>- Opcode : mov, xor, etc.</a:t>
            </a:r>
          </a:p>
          <a:p>
            <a:r>
              <a:t>- Registres utilisés : eax, ecx, etc.</a:t>
            </a:r>
          </a:p>
          <a:p>
            <a:r>
              <a:t>- Mémoire : motifs comme [ebp+4]</a:t>
            </a:r>
          </a:p>
          <a:p>
            <a:r>
              <a:t>- Valeurs immédiates : 0x1000, 1234, etc.</a:t>
            </a:r>
          </a:p>
          <a:p>
            <a:r>
              <a:t>Chaque instruction devient un vecteur de 7 entiers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374895-B594-C94A-D02E-B4B99D942573}"/>
              </a:ext>
            </a:extLst>
          </p:cNvPr>
          <p:cNvSpPr txBox="1"/>
          <p:nvPr/>
        </p:nvSpPr>
        <p:spPr>
          <a:xfrm>
            <a:off x="211667" y="1371601"/>
            <a:ext cx="8619065" cy="136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Regex patterns for </a:t>
            </a:r>
            <a:r>
              <a:rPr lang="fr-FR" sz="10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parsing</a:t>
            </a: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 x86 instructions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dirty="0" err="1">
                <a:solidFill>
                  <a:srgbClr val="001080"/>
                </a:solidFill>
                <a:latin typeface="Courier New" panose="02070309020205020404" pitchFamily="49" charset="0"/>
              </a:rPr>
              <a:t>self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.patterns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node_type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fr-F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'([A-Z]+)\s*:'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  </a:t>
            </a: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Correspond aux types de nœuds, ex: 'MOV :'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operation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fr-F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':\s*([A-Z]+)'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  </a:t>
            </a: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Instructions communes, ex: 'MOV', 'ADD', 'SUB', 'PUSH', etc.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registers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fr-F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'(?:^|\s+)(eax|ebx|ecx|edx|esi|edi|esp|ebp|ax|bx|cx|dx|si|di|sp|bp|al|bl|cl|dl|ah|bh|ch|dh)(?:$|\s+|,|\]|\))'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re.IGNORECASE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memory</a:t>
            </a:r>
            <a:r>
              <a:rPr lang="fr-FR" sz="1000" dirty="0" err="1">
                <a:solidFill>
                  <a:srgbClr val="A31515"/>
                </a:solidFill>
                <a:latin typeface="Courier New" panose="02070309020205020404" pitchFamily="49" charset="0"/>
              </a:rPr>
              <a:t>_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ref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fr-F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'\[([^\]]+)\]'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),  </a:t>
            </a: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Correspond aux références mémoire, ex: '[eax+4]', '[ebp-0x10]'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069"/>
              </a:lnSpc>
            </a:pP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  </a:t>
            </a:r>
            <a:r>
              <a:rPr lang="fr-FR" sz="10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b="1" dirty="0" err="1">
                <a:solidFill>
                  <a:srgbClr val="A31515"/>
                </a:solidFill>
                <a:latin typeface="Courier New" panose="02070309020205020404" pitchFamily="49" charset="0"/>
              </a:rPr>
              <a:t>immediate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fr-FR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re.</a:t>
            </a:r>
            <a:r>
              <a:rPr lang="fr-FR" sz="1000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(r</a:t>
            </a:r>
            <a:r>
              <a:rPr lang="fr-FR" sz="1000" dirty="0">
                <a:solidFill>
                  <a:srgbClr val="A31515"/>
                </a:solidFill>
                <a:latin typeface="Courier New" panose="02070309020205020404" pitchFamily="49" charset="0"/>
              </a:rPr>
              <a:t>'0x[0-9a-fA-F]+|\b\d+\b'</a:t>
            </a:r>
            <a:r>
              <a:rPr lang="fr-FR" sz="1000" dirty="0">
                <a:solidFill>
                  <a:srgbClr val="000000"/>
                </a:solidFill>
                <a:latin typeface="Courier New" panose="02070309020205020404" pitchFamily="49" charset="0"/>
              </a:rPr>
              <a:t>)  </a:t>
            </a:r>
            <a:r>
              <a:rPr lang="fr-FR" sz="1000" dirty="0">
                <a:solidFill>
                  <a:srgbClr val="008000"/>
                </a:solidFill>
                <a:latin typeface="Courier New" panose="02070309020205020404" pitchFamily="49" charset="0"/>
              </a:rPr>
              <a:t># Correspond aux constantes hexadécimales ou décimales</a:t>
            </a:r>
            <a:endParaRPr lang="fr-FR" sz="10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2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Modèle utilisé - Graph Attention Network (GAT)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 avec 2 couches de GATConv</a:t>
            </a:r>
          </a:p>
          <a:p>
            <a:r>
              <a:t>Pooling global des nœuds avec global_mean_pool</a:t>
            </a:r>
          </a:p>
          <a:p>
            <a:r>
              <a:t>Entraînement en batch sur CPU/GPU avec Adam + BCEWithLogitsLoss</a:t>
            </a:r>
          </a:p>
          <a:p>
            <a:r>
              <a:t>Modèle multi-label, sorties dans [0,1] pour chaque comportement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d'entraînement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Chargement batché des graphes (fichiers JSON)</a:t>
            </a:r>
          </a:p>
          <a:p>
            <a:r>
              <a:t>2. Tokenisation et vectorisation</a:t>
            </a:r>
          </a:p>
          <a:p>
            <a:r>
              <a:t>3. Embedding des nœuds</a:t>
            </a:r>
          </a:p>
          <a:p>
            <a:r>
              <a:t>4. Entraînement du GAT</a:t>
            </a:r>
          </a:p>
          <a:p>
            <a:r>
              <a:t>5. Sauvegarde du modèle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Chargement des 3000 fichiers de test par batchs de 2</a:t>
            </a:r>
          </a:p>
          <a:p>
            <a:r>
              <a:t>Prédiction des 453 labels pour chaque graphe</a:t>
            </a:r>
          </a:p>
          <a:p>
            <a:r>
              <a:t>Résultat stocké dans un CSV final pour soumission</a:t>
            </a:r>
          </a:p>
          <a:p>
            <a:r>
              <a:t>Gestion des fichiers trop lourds ou corrompus (&gt;100Mo)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Données de validation en cours</a:t>
            </a:r>
          </a:p>
          <a:p>
            <a:r>
              <a:t>Mesure de performance : Macro-F1</a:t>
            </a:r>
          </a:p>
          <a:p>
            <a:r>
              <a:t>Analyse préliminaire des erreurs et fichiers rejetés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761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Challenge DataSorbonne 2025 - Détection de Comportements Malveillants</vt:lpstr>
      <vt:lpstr>Objectif</vt:lpstr>
      <vt:lpstr>Représentation des données</vt:lpstr>
      <vt:lpstr>Tokenisation hiérarchique des instructions</vt:lpstr>
      <vt:lpstr>PowerPoint Presentation</vt:lpstr>
      <vt:lpstr>Modèle utilisé - Graph Attention Network (GAT)</vt:lpstr>
      <vt:lpstr>Pipeline d'entraînement</vt:lpstr>
      <vt:lpstr>Mode test</vt:lpstr>
      <vt:lpstr>Résultats</vt:lpstr>
      <vt:lpstr>Améliorations futures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Jean-Charles Monceau</dc:creator>
  <cp:keywords/>
  <dc:description>generated using python-pptx</dc:description>
  <cp:lastModifiedBy>Jean-Charles Monceau</cp:lastModifiedBy>
  <cp:revision>3</cp:revision>
  <dcterms:created xsi:type="dcterms:W3CDTF">2013-01-27T09:14:16Z</dcterms:created>
  <dcterms:modified xsi:type="dcterms:W3CDTF">2025-03-31T15:06:44Z</dcterms:modified>
  <cp:category/>
</cp:coreProperties>
</file>