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3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6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18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04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8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90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11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0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2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6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2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2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2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9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2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5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MODELANDO EL RIESGO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>
                <a:effectLst/>
              </a:rPr>
              <a:t>María Elisa García Escobedo 150153</a:t>
            </a:r>
          </a:p>
          <a:p>
            <a:r>
              <a:rPr lang="es-MX" dirty="0">
                <a:effectLst/>
              </a:rPr>
              <a:t>José Antonio González Acosta 149878</a:t>
            </a:r>
          </a:p>
          <a:p>
            <a:r>
              <a:rPr lang="es-MX" dirty="0">
                <a:effectLst/>
              </a:rPr>
              <a:t>Jorge Casares </a:t>
            </a:r>
            <a:r>
              <a:rPr lang="es-MX" dirty="0" err="1">
                <a:effectLst/>
              </a:rPr>
              <a:t>Tappan</a:t>
            </a:r>
            <a:r>
              <a:rPr lang="es-MX" dirty="0">
                <a:effectLst/>
              </a:rPr>
              <a:t> 150842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09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EL RIESGO?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0435" y="2785136"/>
            <a:ext cx="6049663" cy="315227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i="1" dirty="0" smtClean="0">
                <a:effectLst/>
              </a:rPr>
              <a:t>“Posibilidad </a:t>
            </a:r>
            <a:r>
              <a:rPr lang="es-MX" i="1" dirty="0">
                <a:effectLst/>
              </a:rPr>
              <a:t>de que se produzca un contratiempo o una desgracia, de que alguien o algo sufra perjuicio o daño</a:t>
            </a:r>
            <a:r>
              <a:rPr lang="es-MX" i="1" dirty="0" smtClean="0">
                <a:effectLst/>
              </a:rPr>
              <a:t>.”</a:t>
            </a:r>
            <a:endParaRPr lang="es-MX" i="1" dirty="0">
              <a:effectLst/>
            </a:endParaRP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6"/>
          <a:stretch/>
        </p:blipFill>
        <p:spPr>
          <a:xfrm>
            <a:off x="10782725" y="2008946"/>
            <a:ext cx="1409275" cy="10443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69"/>
          <a:stretch/>
        </p:blipFill>
        <p:spPr>
          <a:xfrm>
            <a:off x="10646980" y="632548"/>
            <a:ext cx="1545020" cy="117933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8"/>
          <a:stretch/>
        </p:blipFill>
        <p:spPr>
          <a:xfrm>
            <a:off x="10903942" y="3201029"/>
            <a:ext cx="1083841" cy="94036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7"/>
          <a:stretch/>
        </p:blipFill>
        <p:spPr>
          <a:xfrm>
            <a:off x="10903942" y="4442417"/>
            <a:ext cx="1154876" cy="953158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0646979" y="5683804"/>
            <a:ext cx="1609769" cy="1100913"/>
            <a:chOff x="10579874" y="689631"/>
            <a:chExt cx="1674518" cy="1144535"/>
          </a:xfrm>
        </p:grpSpPr>
        <p:pic>
          <p:nvPicPr>
            <p:cNvPr id="10" name="Marcador de contenido 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70"/>
            <a:stretch/>
          </p:blipFill>
          <p:spPr>
            <a:xfrm rot="1036530">
              <a:off x="10579874" y="689631"/>
              <a:ext cx="1183713" cy="99704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0"/>
            <a:stretch/>
          </p:blipFill>
          <p:spPr>
            <a:xfrm>
              <a:off x="11349986" y="1161288"/>
              <a:ext cx="904406" cy="672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57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MODELANDO FRECUENCIA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Binomial Negativa una buena aproximación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96"/>
          <a:stretch/>
        </p:blipFill>
        <p:spPr>
          <a:xfrm>
            <a:off x="10569363" y="574213"/>
            <a:ext cx="1700250" cy="12599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8"/>
          <a:stretch/>
        </p:blipFill>
        <p:spPr>
          <a:xfrm>
            <a:off x="10780777" y="2212280"/>
            <a:ext cx="1207008" cy="1047224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4"/>
          <a:stretch>
            <a:fillRect/>
          </a:stretch>
        </p:blipFill>
        <p:spPr>
          <a:xfrm>
            <a:off x="2634416" y="3006643"/>
            <a:ext cx="5933512" cy="3432253"/>
          </a:xfrm>
          <a:prstGeom prst="rect">
            <a:avLst/>
          </a:prstGeom>
        </p:spPr>
      </p:pic>
      <p:pic>
        <p:nvPicPr>
          <p:cNvPr id="11" name="Imagen 10"/>
          <p:cNvPicPr/>
          <p:nvPr/>
        </p:nvPicPr>
        <p:blipFill>
          <a:blip r:embed="rId5"/>
          <a:stretch>
            <a:fillRect/>
          </a:stretch>
        </p:blipFill>
        <p:spPr>
          <a:xfrm>
            <a:off x="2634416" y="3006643"/>
            <a:ext cx="5933512" cy="3432253"/>
          </a:xfrm>
          <a:prstGeom prst="rect">
            <a:avLst/>
          </a:prstGeom>
        </p:spPr>
      </p:pic>
      <p:pic>
        <p:nvPicPr>
          <p:cNvPr id="12" name="Imagen 11"/>
          <p:cNvPicPr/>
          <p:nvPr/>
        </p:nvPicPr>
        <p:blipFill>
          <a:blip r:embed="rId6"/>
          <a:stretch>
            <a:fillRect/>
          </a:stretch>
        </p:blipFill>
        <p:spPr>
          <a:xfrm>
            <a:off x="2634416" y="3006643"/>
            <a:ext cx="5933512" cy="3432253"/>
          </a:xfrm>
          <a:prstGeom prst="rect">
            <a:avLst/>
          </a:prstGeom>
        </p:spPr>
      </p:pic>
      <p:pic>
        <p:nvPicPr>
          <p:cNvPr id="13" name="Imagen 12"/>
          <p:cNvPicPr/>
          <p:nvPr/>
        </p:nvPicPr>
        <p:blipFill>
          <a:blip r:embed="rId7"/>
          <a:stretch>
            <a:fillRect/>
          </a:stretch>
        </p:blipFill>
        <p:spPr>
          <a:xfrm>
            <a:off x="2634416" y="3006643"/>
            <a:ext cx="5933512" cy="343225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7"/>
          <a:stretch/>
        </p:blipFill>
        <p:spPr>
          <a:xfrm>
            <a:off x="10746398" y="3433566"/>
            <a:ext cx="1228206" cy="1013680"/>
          </a:xfrm>
          <a:prstGeom prst="rect">
            <a:avLst/>
          </a:prstGeom>
        </p:spPr>
      </p:pic>
      <p:grpSp>
        <p:nvGrpSpPr>
          <p:cNvPr id="18" name="Grupo 17"/>
          <p:cNvGrpSpPr/>
          <p:nvPr/>
        </p:nvGrpSpPr>
        <p:grpSpPr>
          <a:xfrm>
            <a:off x="10637256" y="4605640"/>
            <a:ext cx="1572611" cy="1127735"/>
            <a:chOff x="10579874" y="689631"/>
            <a:chExt cx="1674518" cy="1144535"/>
          </a:xfrm>
        </p:grpSpPr>
        <p:pic>
          <p:nvPicPr>
            <p:cNvPr id="19" name="Marcador de contenido 5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70"/>
            <a:stretch/>
          </p:blipFill>
          <p:spPr>
            <a:xfrm rot="1036530">
              <a:off x="10579874" y="689631"/>
              <a:ext cx="1183713" cy="99704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0"/>
            <a:stretch/>
          </p:blipFill>
          <p:spPr>
            <a:xfrm>
              <a:off x="11349986" y="1161288"/>
              <a:ext cx="904406" cy="672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29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MODELANDO SEVERIDAD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Pareto una buena aproximación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8"/>
          <a:stretch/>
        </p:blipFill>
        <p:spPr>
          <a:xfrm>
            <a:off x="10735852" y="713988"/>
            <a:ext cx="1346420" cy="1168181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2695790" y="2949657"/>
            <a:ext cx="5881282" cy="3553247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95790" y="2981660"/>
            <a:ext cx="5881282" cy="34892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7"/>
          <a:stretch/>
        </p:blipFill>
        <p:spPr>
          <a:xfrm>
            <a:off x="10650503" y="2165560"/>
            <a:ext cx="1464348" cy="1208576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0517482" y="3549741"/>
            <a:ext cx="1674518" cy="1144535"/>
            <a:chOff x="10579874" y="689631"/>
            <a:chExt cx="1674518" cy="1144535"/>
          </a:xfrm>
        </p:grpSpPr>
        <p:pic>
          <p:nvPicPr>
            <p:cNvPr id="10" name="Marcador de contenido 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70"/>
            <a:stretch/>
          </p:blipFill>
          <p:spPr>
            <a:xfrm rot="1036530">
              <a:off x="10579874" y="689631"/>
              <a:ext cx="1183713" cy="99704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0"/>
            <a:stretch/>
          </p:blipFill>
          <p:spPr>
            <a:xfrm>
              <a:off x="11349986" y="1161288"/>
              <a:ext cx="904406" cy="672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7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CÁLCULO DE PRIMAS</a:t>
            </a:r>
            <a:endParaRPr lang="es-MX" dirty="0"/>
          </a:p>
        </p:txBody>
      </p:sp>
      <p:sp>
        <p:nvSpPr>
          <p:cNvPr id="12" name="Marcador de contenido 11"/>
          <p:cNvSpPr>
            <a:spLocks noGrp="1"/>
          </p:cNvSpPr>
          <p:nvPr>
            <p:ph idx="1"/>
          </p:nvPr>
        </p:nvSpPr>
        <p:spPr>
          <a:xfrm>
            <a:off x="680322" y="2336873"/>
            <a:ext cx="4741418" cy="2719759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67"/>
          <a:stretch/>
        </p:blipFill>
        <p:spPr>
          <a:xfrm>
            <a:off x="10671048" y="661976"/>
            <a:ext cx="1520952" cy="1255293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983257" y="2336873"/>
            <a:ext cx="5329939" cy="3759127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10517482" y="2145076"/>
            <a:ext cx="1674518" cy="1144535"/>
            <a:chOff x="10579874" y="689631"/>
            <a:chExt cx="1674518" cy="1144535"/>
          </a:xfrm>
        </p:grpSpPr>
        <p:pic>
          <p:nvPicPr>
            <p:cNvPr id="10" name="Marcador de contenido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70"/>
            <a:stretch/>
          </p:blipFill>
          <p:spPr>
            <a:xfrm rot="1036530">
              <a:off x="10579874" y="689631"/>
              <a:ext cx="1183713" cy="997040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0"/>
            <a:stretch/>
          </p:blipFill>
          <p:spPr>
            <a:xfrm>
              <a:off x="11349986" y="1161288"/>
              <a:ext cx="904406" cy="672878"/>
            </a:xfrm>
            <a:prstGeom prst="rect">
              <a:avLst/>
            </a:prstGeom>
          </p:spPr>
        </p:pic>
      </p:grpSp>
      <p:pic>
        <p:nvPicPr>
          <p:cNvPr id="13" name="Imagen 12"/>
          <p:cNvPicPr/>
          <p:nvPr/>
        </p:nvPicPr>
        <p:blipFill rotWithShape="1">
          <a:blip r:embed="rId6"/>
          <a:srcRect t="14394"/>
          <a:stretch/>
        </p:blipFill>
        <p:spPr>
          <a:xfrm>
            <a:off x="7204652" y="3067948"/>
            <a:ext cx="2750382" cy="1008621"/>
          </a:xfrm>
          <a:prstGeom prst="rect">
            <a:avLst/>
          </a:prstGeom>
        </p:spPr>
      </p:pic>
      <p:pic>
        <p:nvPicPr>
          <p:cNvPr id="14" name="Imagen 13"/>
          <p:cNvPicPr/>
          <p:nvPr/>
        </p:nvPicPr>
        <p:blipFill rotWithShape="1">
          <a:blip r:embed="rId7"/>
          <a:srcRect l="5813" t="9864" r="4433" b="13045"/>
          <a:stretch/>
        </p:blipFill>
        <p:spPr>
          <a:xfrm>
            <a:off x="6662338" y="4857750"/>
            <a:ext cx="3733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DEDUCIBLE, COASEGURO Y MONTO MÁXIMO TOTAL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grpSp>
        <p:nvGrpSpPr>
          <p:cNvPr id="6" name="Grupo 5"/>
          <p:cNvGrpSpPr/>
          <p:nvPr/>
        </p:nvGrpSpPr>
        <p:grpSpPr>
          <a:xfrm>
            <a:off x="10579874" y="689631"/>
            <a:ext cx="1674518" cy="1144535"/>
            <a:chOff x="10579874" y="689631"/>
            <a:chExt cx="1674518" cy="1144535"/>
          </a:xfrm>
        </p:grpSpPr>
        <p:pic>
          <p:nvPicPr>
            <p:cNvPr id="4" name="Marcador de contenido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70"/>
            <a:stretch/>
          </p:blipFill>
          <p:spPr>
            <a:xfrm rot="1036530">
              <a:off x="10579874" y="689631"/>
              <a:ext cx="1183713" cy="99704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0"/>
            <a:stretch/>
          </p:blipFill>
          <p:spPr>
            <a:xfrm>
              <a:off x="11349986" y="1161288"/>
              <a:ext cx="904406" cy="672878"/>
            </a:xfrm>
            <a:prstGeom prst="rect">
              <a:avLst/>
            </a:prstGeom>
          </p:spPr>
        </p:pic>
      </p:grpSp>
      <p:pic>
        <p:nvPicPr>
          <p:cNvPr id="7" name="Imagen 6"/>
          <p:cNvPicPr/>
          <p:nvPr/>
        </p:nvPicPr>
        <p:blipFill>
          <a:blip r:embed="rId4"/>
          <a:stretch>
            <a:fillRect/>
          </a:stretch>
        </p:blipFill>
        <p:spPr>
          <a:xfrm>
            <a:off x="680320" y="2336873"/>
            <a:ext cx="5987179" cy="3892477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5"/>
          <a:srcRect l="6256" t="14855" r="7003" b="14061"/>
          <a:stretch/>
        </p:blipFill>
        <p:spPr>
          <a:xfrm>
            <a:off x="7227132" y="3574556"/>
            <a:ext cx="3067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¿PREGUNTAS?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0600" y="3712463"/>
            <a:ext cx="3253302" cy="768097"/>
          </a:xfrm>
        </p:spPr>
        <p:txBody>
          <a:bodyPr>
            <a:normAutofit/>
          </a:bodyPr>
          <a:lstStyle/>
          <a:p>
            <a:pPr algn="ctr"/>
            <a:r>
              <a:rPr lang="es-MX" sz="4000" dirty="0" smtClean="0"/>
              <a:t>¡GRACIAS!</a:t>
            </a:r>
            <a:endParaRPr lang="es-MX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1" r="14489" b="13066"/>
          <a:stretch/>
        </p:blipFill>
        <p:spPr>
          <a:xfrm>
            <a:off x="11018520" y="753228"/>
            <a:ext cx="865413" cy="10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161</TotalTime>
  <Words>74</Words>
  <Application>Microsoft Office PowerPoint</Application>
  <PresentationFormat>Panorámica</PresentationFormat>
  <Paragraphs>14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Berlín</vt:lpstr>
      <vt:lpstr>MODELANDO EL RIESGO</vt:lpstr>
      <vt:lpstr>¿QUÉ ES EL RIESGO?</vt:lpstr>
      <vt:lpstr>MODELANDO FRECUENCIA</vt:lpstr>
      <vt:lpstr>MODELANDO SEVERIDAD</vt:lpstr>
      <vt:lpstr>CÁLCULO DE PRIMAS</vt:lpstr>
      <vt:lpstr>DEDUCIBLE, COASEGURO Y MONTO MÁXIMO TOTAL </vt:lpstr>
      <vt:lpstr>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MODELANDO EL RIESGO</dc:title>
  <dc:creator>JORGE CASARES TAPPAN</dc:creator>
  <cp:lastModifiedBy>JORGE CASARES TAPPAN</cp:lastModifiedBy>
  <cp:revision>10</cp:revision>
  <dcterms:created xsi:type="dcterms:W3CDTF">2019-05-31T23:21:00Z</dcterms:created>
  <dcterms:modified xsi:type="dcterms:W3CDTF">2019-06-01T02:02:40Z</dcterms:modified>
</cp:coreProperties>
</file>