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a8273884c_3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a8273884c_3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a8273884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a8273884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a8273884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a8273884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a8273884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a8273884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a8273884c_3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a8273884c_3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a8273884c_3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a8273884c_3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a8273884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a8273884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a8273884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a8273884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a8273884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a8273884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a8273884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a8273884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a8273884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a8273884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a8273884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a8273884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a8273884c_3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a8273884c_3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a8273884c_3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a8273884c_3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a8273884c_3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a8273884c_3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a827388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a827388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a827388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a827388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a827388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a827388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a8273884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a827388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a8273884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a827388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8920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Elecciones en EEUU</a:t>
            </a:r>
            <a:endParaRPr/>
          </a:p>
        </p:txBody>
      </p:sp>
      <p:sp>
        <p:nvSpPr>
          <p:cNvPr id="65" name="Google Shape;65;p13"/>
          <p:cNvSpPr txBox="1"/>
          <p:nvPr>
            <p:ph idx="1" type="subTitle"/>
          </p:nvPr>
        </p:nvSpPr>
        <p:spPr>
          <a:xfrm>
            <a:off x="5159300" y="3478775"/>
            <a:ext cx="35778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Alejandra Lelo de Larrea Ibarra</a:t>
            </a:r>
            <a:endParaRPr>
              <a:solidFill>
                <a:schemeClr val="lt1"/>
              </a:solidFill>
            </a:endParaRPr>
          </a:p>
          <a:p>
            <a:pPr indent="0" lvl="0" marL="0" rtl="0" algn="l">
              <a:spcBef>
                <a:spcPts val="0"/>
              </a:spcBef>
              <a:spcAft>
                <a:spcPts val="0"/>
              </a:spcAft>
              <a:buNone/>
            </a:pPr>
            <a:r>
              <a:rPr lang="en">
                <a:solidFill>
                  <a:schemeClr val="lt1"/>
                </a:solidFill>
              </a:rPr>
              <a:t>Paulina Gomez Mont Wichers</a:t>
            </a:r>
            <a:endParaRPr>
              <a:solidFill>
                <a:schemeClr val="lt1"/>
              </a:solidFill>
            </a:endParaRPr>
          </a:p>
          <a:p>
            <a:pPr indent="0" lvl="0" marL="0" rtl="0" algn="l">
              <a:spcBef>
                <a:spcPts val="0"/>
              </a:spcBef>
              <a:spcAft>
                <a:spcPts val="0"/>
              </a:spcAft>
              <a:buNone/>
            </a:pPr>
            <a:r>
              <a:rPr lang="en">
                <a:solidFill>
                  <a:schemeClr val="lt1"/>
                </a:solidFill>
              </a:rPr>
              <a:t>Laura López Santibañez Jacomé</a:t>
            </a:r>
            <a:endParaRPr>
              <a:solidFill>
                <a:schemeClr val="lt1"/>
              </a:solidFill>
            </a:endParaRPr>
          </a:p>
          <a:p>
            <a:pPr indent="0" lvl="0" marL="0" rtl="0" algn="l">
              <a:spcBef>
                <a:spcPts val="0"/>
              </a:spcBef>
              <a:spcAft>
                <a:spcPts val="0"/>
              </a:spcAft>
              <a:buNone/>
            </a:pPr>
            <a:r>
              <a:rPr lang="en">
                <a:solidFill>
                  <a:schemeClr val="lt1"/>
                </a:solidFill>
              </a:rPr>
              <a:t>Bernardo García Bulle Bueno</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Mejores modelos</a:t>
            </a:r>
            <a:endParaRPr/>
          </a:p>
        </p:txBody>
      </p:sp>
      <p:pic>
        <p:nvPicPr>
          <p:cNvPr id="119" name="Google Shape;119;p22"/>
          <p:cNvPicPr preferRelativeResize="0"/>
          <p:nvPr/>
        </p:nvPicPr>
        <p:blipFill>
          <a:blip r:embed="rId3">
            <a:alphaModFix/>
          </a:blip>
          <a:stretch>
            <a:fillRect/>
          </a:stretch>
        </p:blipFill>
        <p:spPr>
          <a:xfrm>
            <a:off x="628650" y="1779300"/>
            <a:ext cx="7886700" cy="260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Grafos mejores modelos</a:t>
            </a:r>
            <a:endParaRPr/>
          </a:p>
        </p:txBody>
      </p:sp>
      <p:sp>
        <p:nvSpPr>
          <p:cNvPr id="125" name="Google Shape;125;p23"/>
          <p:cNvSpPr/>
          <p:nvPr/>
        </p:nvSpPr>
        <p:spPr>
          <a:xfrm>
            <a:off x="844200" y="1885425"/>
            <a:ext cx="1074900" cy="9363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Días a elección</a:t>
            </a:r>
            <a:endParaRPr sz="1100"/>
          </a:p>
        </p:txBody>
      </p:sp>
      <p:sp>
        <p:nvSpPr>
          <p:cNvPr id="126" name="Google Shape;126;p23"/>
          <p:cNvSpPr/>
          <p:nvPr/>
        </p:nvSpPr>
        <p:spPr>
          <a:xfrm>
            <a:off x="2164000" y="1885425"/>
            <a:ext cx="1074900" cy="9363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Año</a:t>
            </a:r>
            <a:endParaRPr sz="1100"/>
          </a:p>
        </p:txBody>
      </p:sp>
      <p:sp>
        <p:nvSpPr>
          <p:cNvPr id="127" name="Google Shape;127;p23"/>
          <p:cNvSpPr/>
          <p:nvPr/>
        </p:nvSpPr>
        <p:spPr>
          <a:xfrm>
            <a:off x="3576275" y="1885425"/>
            <a:ext cx="1074900" cy="9363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Partido</a:t>
            </a:r>
            <a:endParaRPr sz="1100"/>
          </a:p>
        </p:txBody>
      </p:sp>
      <p:sp>
        <p:nvSpPr>
          <p:cNvPr id="128" name="Google Shape;128;p23"/>
          <p:cNvSpPr/>
          <p:nvPr/>
        </p:nvSpPr>
        <p:spPr>
          <a:xfrm>
            <a:off x="5064750" y="1885425"/>
            <a:ext cx="1074900" cy="9363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Estado</a:t>
            </a:r>
            <a:endParaRPr sz="1100"/>
          </a:p>
        </p:txBody>
      </p:sp>
      <p:sp>
        <p:nvSpPr>
          <p:cNvPr id="129" name="Google Shape;129;p23"/>
          <p:cNvSpPr/>
          <p:nvPr/>
        </p:nvSpPr>
        <p:spPr>
          <a:xfrm>
            <a:off x="6585775" y="1885425"/>
            <a:ext cx="1074900" cy="93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Casa encues-</a:t>
            </a:r>
            <a:endParaRPr sz="1100"/>
          </a:p>
          <a:p>
            <a:pPr indent="0" lvl="0" marL="0" rtl="0" algn="ctr">
              <a:spcBef>
                <a:spcPts val="0"/>
              </a:spcBef>
              <a:spcAft>
                <a:spcPts val="0"/>
              </a:spcAft>
              <a:buNone/>
            </a:pPr>
            <a:r>
              <a:rPr lang="en" sz="1100"/>
              <a:t>-tadora</a:t>
            </a:r>
            <a:endParaRPr sz="1100"/>
          </a:p>
        </p:txBody>
      </p:sp>
      <p:sp>
        <p:nvSpPr>
          <p:cNvPr id="130" name="Google Shape;130;p23"/>
          <p:cNvSpPr/>
          <p:nvPr/>
        </p:nvSpPr>
        <p:spPr>
          <a:xfrm>
            <a:off x="282550" y="4249875"/>
            <a:ext cx="379200" cy="3450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31" name="Google Shape;131;p23"/>
          <p:cNvSpPr/>
          <p:nvPr/>
        </p:nvSpPr>
        <p:spPr>
          <a:xfrm>
            <a:off x="538975" y="3613225"/>
            <a:ext cx="379200" cy="345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32" name="Google Shape;132;p23"/>
          <p:cNvSpPr/>
          <p:nvPr/>
        </p:nvSpPr>
        <p:spPr>
          <a:xfrm>
            <a:off x="918175" y="4627425"/>
            <a:ext cx="379200" cy="3450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33" name="Google Shape;133;p23"/>
          <p:cNvSpPr/>
          <p:nvPr/>
        </p:nvSpPr>
        <p:spPr>
          <a:xfrm>
            <a:off x="1209275" y="3762675"/>
            <a:ext cx="379200" cy="345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34" name="Google Shape;134;p23"/>
          <p:cNvSpPr/>
          <p:nvPr/>
        </p:nvSpPr>
        <p:spPr>
          <a:xfrm>
            <a:off x="1424650" y="4249875"/>
            <a:ext cx="379200" cy="345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cxnSp>
        <p:nvCxnSpPr>
          <p:cNvPr id="135" name="Google Shape;135;p23"/>
          <p:cNvCxnSpPr>
            <a:stCxn id="130" idx="7"/>
            <a:endCxn id="131" idx="4"/>
          </p:cNvCxnSpPr>
          <p:nvPr/>
        </p:nvCxnSpPr>
        <p:spPr>
          <a:xfrm flipH="1" rot="10800000">
            <a:off x="606217" y="3958099"/>
            <a:ext cx="122400" cy="3423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3"/>
          <p:cNvCxnSpPr>
            <a:stCxn id="130" idx="5"/>
            <a:endCxn id="132" idx="2"/>
          </p:cNvCxnSpPr>
          <p:nvPr/>
        </p:nvCxnSpPr>
        <p:spPr>
          <a:xfrm>
            <a:off x="606217" y="4544351"/>
            <a:ext cx="312000" cy="2556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3"/>
          <p:cNvCxnSpPr>
            <a:stCxn id="131" idx="6"/>
            <a:endCxn id="133" idx="1"/>
          </p:cNvCxnSpPr>
          <p:nvPr/>
        </p:nvCxnSpPr>
        <p:spPr>
          <a:xfrm>
            <a:off x="918175" y="3785725"/>
            <a:ext cx="346500" cy="276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3"/>
          <p:cNvCxnSpPr>
            <a:stCxn id="133" idx="5"/>
            <a:endCxn id="134" idx="0"/>
          </p:cNvCxnSpPr>
          <p:nvPr/>
        </p:nvCxnSpPr>
        <p:spPr>
          <a:xfrm>
            <a:off x="1532942" y="4057151"/>
            <a:ext cx="81300" cy="1926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3"/>
          <p:cNvCxnSpPr>
            <a:stCxn id="134" idx="3"/>
            <a:endCxn id="132" idx="7"/>
          </p:cNvCxnSpPr>
          <p:nvPr/>
        </p:nvCxnSpPr>
        <p:spPr>
          <a:xfrm flipH="1">
            <a:off x="1241983" y="4544351"/>
            <a:ext cx="238200" cy="1335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3"/>
          <p:cNvSpPr/>
          <p:nvPr/>
        </p:nvSpPr>
        <p:spPr>
          <a:xfrm>
            <a:off x="2069125" y="4249875"/>
            <a:ext cx="379200" cy="3450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41" name="Google Shape;141;p23"/>
          <p:cNvSpPr/>
          <p:nvPr/>
        </p:nvSpPr>
        <p:spPr>
          <a:xfrm>
            <a:off x="2325550" y="3613225"/>
            <a:ext cx="379200" cy="345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42" name="Google Shape;142;p23"/>
          <p:cNvSpPr/>
          <p:nvPr/>
        </p:nvSpPr>
        <p:spPr>
          <a:xfrm>
            <a:off x="2704750" y="4627425"/>
            <a:ext cx="379200" cy="3450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43" name="Google Shape;143;p23"/>
          <p:cNvSpPr/>
          <p:nvPr/>
        </p:nvSpPr>
        <p:spPr>
          <a:xfrm>
            <a:off x="2995850" y="3762675"/>
            <a:ext cx="379200" cy="345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44" name="Google Shape;144;p23"/>
          <p:cNvSpPr/>
          <p:nvPr/>
        </p:nvSpPr>
        <p:spPr>
          <a:xfrm>
            <a:off x="3211225" y="4249875"/>
            <a:ext cx="379200" cy="345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cxnSp>
        <p:nvCxnSpPr>
          <p:cNvPr id="145" name="Google Shape;145;p23"/>
          <p:cNvCxnSpPr>
            <a:stCxn id="140" idx="7"/>
            <a:endCxn id="141" idx="4"/>
          </p:cNvCxnSpPr>
          <p:nvPr/>
        </p:nvCxnSpPr>
        <p:spPr>
          <a:xfrm flipH="1" rot="10800000">
            <a:off x="2392792" y="3958099"/>
            <a:ext cx="122400" cy="3423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3"/>
          <p:cNvCxnSpPr>
            <a:stCxn id="140" idx="5"/>
            <a:endCxn id="142" idx="2"/>
          </p:cNvCxnSpPr>
          <p:nvPr/>
        </p:nvCxnSpPr>
        <p:spPr>
          <a:xfrm>
            <a:off x="2392792" y="4544351"/>
            <a:ext cx="312000" cy="2556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3"/>
          <p:cNvCxnSpPr>
            <a:stCxn id="143" idx="5"/>
            <a:endCxn id="144" idx="0"/>
          </p:cNvCxnSpPr>
          <p:nvPr/>
        </p:nvCxnSpPr>
        <p:spPr>
          <a:xfrm>
            <a:off x="3319517" y="4057151"/>
            <a:ext cx="81300" cy="1926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3"/>
          <p:cNvCxnSpPr>
            <a:stCxn id="144" idx="3"/>
            <a:endCxn id="142" idx="7"/>
          </p:cNvCxnSpPr>
          <p:nvPr/>
        </p:nvCxnSpPr>
        <p:spPr>
          <a:xfrm flipH="1">
            <a:off x="3028558" y="4544351"/>
            <a:ext cx="238200" cy="133500"/>
          </a:xfrm>
          <a:prstGeom prst="straightConnector1">
            <a:avLst/>
          </a:prstGeom>
          <a:noFill/>
          <a:ln cap="flat" cmpd="sng" w="9525">
            <a:solidFill>
              <a:schemeClr val="dk2"/>
            </a:solidFill>
            <a:prstDash val="solid"/>
            <a:round/>
            <a:headEnd len="med" w="med" type="none"/>
            <a:tailEnd len="med" w="med" type="none"/>
          </a:ln>
        </p:spPr>
      </p:cxnSp>
      <p:sp>
        <p:nvSpPr>
          <p:cNvPr id="149" name="Google Shape;149;p23"/>
          <p:cNvSpPr/>
          <p:nvPr/>
        </p:nvSpPr>
        <p:spPr>
          <a:xfrm>
            <a:off x="3913500" y="4249875"/>
            <a:ext cx="379200" cy="3450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50" name="Google Shape;150;p23"/>
          <p:cNvSpPr/>
          <p:nvPr/>
        </p:nvSpPr>
        <p:spPr>
          <a:xfrm>
            <a:off x="4169925" y="3613225"/>
            <a:ext cx="379200" cy="345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51" name="Google Shape;151;p23"/>
          <p:cNvSpPr/>
          <p:nvPr/>
        </p:nvSpPr>
        <p:spPr>
          <a:xfrm>
            <a:off x="4549125" y="4627425"/>
            <a:ext cx="379200" cy="3450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52" name="Google Shape;152;p23"/>
          <p:cNvSpPr/>
          <p:nvPr/>
        </p:nvSpPr>
        <p:spPr>
          <a:xfrm>
            <a:off x="4840225" y="3762675"/>
            <a:ext cx="379200" cy="345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53" name="Google Shape;153;p23"/>
          <p:cNvSpPr/>
          <p:nvPr/>
        </p:nvSpPr>
        <p:spPr>
          <a:xfrm>
            <a:off x="5055600" y="4249875"/>
            <a:ext cx="379200" cy="345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cxnSp>
        <p:nvCxnSpPr>
          <p:cNvPr id="154" name="Google Shape;154;p23"/>
          <p:cNvCxnSpPr>
            <a:stCxn id="149" idx="7"/>
            <a:endCxn id="150" idx="4"/>
          </p:cNvCxnSpPr>
          <p:nvPr/>
        </p:nvCxnSpPr>
        <p:spPr>
          <a:xfrm flipH="1" rot="10800000">
            <a:off x="4237167" y="3958099"/>
            <a:ext cx="122400" cy="342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23"/>
          <p:cNvCxnSpPr>
            <a:stCxn id="149" idx="5"/>
            <a:endCxn id="151" idx="2"/>
          </p:cNvCxnSpPr>
          <p:nvPr/>
        </p:nvCxnSpPr>
        <p:spPr>
          <a:xfrm>
            <a:off x="4237167" y="4544351"/>
            <a:ext cx="312000" cy="2556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23"/>
          <p:cNvCxnSpPr>
            <a:stCxn id="149" idx="7"/>
            <a:endCxn id="152" idx="1"/>
          </p:cNvCxnSpPr>
          <p:nvPr/>
        </p:nvCxnSpPr>
        <p:spPr>
          <a:xfrm flipH="1" rot="10800000">
            <a:off x="4237167" y="3813199"/>
            <a:ext cx="658500" cy="4872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3"/>
          <p:cNvCxnSpPr>
            <a:stCxn id="152" idx="5"/>
            <a:endCxn id="153" idx="0"/>
          </p:cNvCxnSpPr>
          <p:nvPr/>
        </p:nvCxnSpPr>
        <p:spPr>
          <a:xfrm>
            <a:off x="5163892" y="4057151"/>
            <a:ext cx="81300" cy="1926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3"/>
          <p:cNvCxnSpPr>
            <a:stCxn id="153" idx="3"/>
            <a:endCxn id="151" idx="7"/>
          </p:cNvCxnSpPr>
          <p:nvPr/>
        </p:nvCxnSpPr>
        <p:spPr>
          <a:xfrm flipH="1">
            <a:off x="4872933" y="4544351"/>
            <a:ext cx="238200" cy="13350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23"/>
          <p:cNvSpPr/>
          <p:nvPr/>
        </p:nvSpPr>
        <p:spPr>
          <a:xfrm>
            <a:off x="5700075" y="4249875"/>
            <a:ext cx="379200" cy="3450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60" name="Google Shape;160;p23"/>
          <p:cNvSpPr/>
          <p:nvPr/>
        </p:nvSpPr>
        <p:spPr>
          <a:xfrm>
            <a:off x="5956500" y="3613225"/>
            <a:ext cx="379200" cy="345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61" name="Google Shape;161;p23"/>
          <p:cNvSpPr/>
          <p:nvPr/>
        </p:nvSpPr>
        <p:spPr>
          <a:xfrm>
            <a:off x="6335700" y="4627425"/>
            <a:ext cx="379200" cy="3450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62" name="Google Shape;162;p23"/>
          <p:cNvSpPr/>
          <p:nvPr/>
        </p:nvSpPr>
        <p:spPr>
          <a:xfrm>
            <a:off x="6626800" y="3762675"/>
            <a:ext cx="379200" cy="345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63" name="Google Shape;163;p23"/>
          <p:cNvSpPr/>
          <p:nvPr/>
        </p:nvSpPr>
        <p:spPr>
          <a:xfrm>
            <a:off x="6842175" y="4249875"/>
            <a:ext cx="379200" cy="345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cxnSp>
        <p:nvCxnSpPr>
          <p:cNvPr id="164" name="Google Shape;164;p23"/>
          <p:cNvCxnSpPr>
            <a:stCxn id="159" idx="7"/>
            <a:endCxn id="160" idx="4"/>
          </p:cNvCxnSpPr>
          <p:nvPr/>
        </p:nvCxnSpPr>
        <p:spPr>
          <a:xfrm flipH="1" rot="10800000">
            <a:off x="6023742" y="3958099"/>
            <a:ext cx="122400" cy="3423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3"/>
          <p:cNvCxnSpPr>
            <a:stCxn id="159" idx="5"/>
            <a:endCxn id="161" idx="2"/>
          </p:cNvCxnSpPr>
          <p:nvPr/>
        </p:nvCxnSpPr>
        <p:spPr>
          <a:xfrm>
            <a:off x="6023742" y="4544351"/>
            <a:ext cx="312000" cy="2556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3"/>
          <p:cNvCxnSpPr>
            <a:stCxn id="159" idx="7"/>
            <a:endCxn id="162" idx="1"/>
          </p:cNvCxnSpPr>
          <p:nvPr/>
        </p:nvCxnSpPr>
        <p:spPr>
          <a:xfrm flipH="1" rot="10800000">
            <a:off x="6023742" y="3813199"/>
            <a:ext cx="658500" cy="4872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3"/>
          <p:cNvCxnSpPr>
            <a:stCxn id="162" idx="5"/>
            <a:endCxn id="163" idx="0"/>
          </p:cNvCxnSpPr>
          <p:nvPr/>
        </p:nvCxnSpPr>
        <p:spPr>
          <a:xfrm>
            <a:off x="6950467" y="4057151"/>
            <a:ext cx="81300" cy="1926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3"/>
          <p:cNvCxnSpPr>
            <a:stCxn id="163" idx="3"/>
            <a:endCxn id="161" idx="7"/>
          </p:cNvCxnSpPr>
          <p:nvPr/>
        </p:nvCxnSpPr>
        <p:spPr>
          <a:xfrm flipH="1">
            <a:off x="6659508" y="4544351"/>
            <a:ext cx="238200" cy="1335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3"/>
          <p:cNvCxnSpPr>
            <a:stCxn id="160" idx="6"/>
            <a:endCxn id="162" idx="1"/>
          </p:cNvCxnSpPr>
          <p:nvPr/>
        </p:nvCxnSpPr>
        <p:spPr>
          <a:xfrm>
            <a:off x="6335700" y="3785725"/>
            <a:ext cx="346500" cy="2760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23"/>
          <p:cNvSpPr/>
          <p:nvPr/>
        </p:nvSpPr>
        <p:spPr>
          <a:xfrm>
            <a:off x="7381300" y="4298250"/>
            <a:ext cx="379200" cy="3450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71" name="Google Shape;171;p23"/>
          <p:cNvSpPr/>
          <p:nvPr/>
        </p:nvSpPr>
        <p:spPr>
          <a:xfrm>
            <a:off x="7637725" y="3661600"/>
            <a:ext cx="379200" cy="345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72" name="Google Shape;172;p23"/>
          <p:cNvSpPr/>
          <p:nvPr/>
        </p:nvSpPr>
        <p:spPr>
          <a:xfrm>
            <a:off x="8016925" y="4675800"/>
            <a:ext cx="379200" cy="3450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73" name="Google Shape;173;p23"/>
          <p:cNvSpPr/>
          <p:nvPr/>
        </p:nvSpPr>
        <p:spPr>
          <a:xfrm>
            <a:off x="8308025" y="3811050"/>
            <a:ext cx="379200" cy="345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74" name="Google Shape;174;p23"/>
          <p:cNvSpPr/>
          <p:nvPr/>
        </p:nvSpPr>
        <p:spPr>
          <a:xfrm>
            <a:off x="8523400" y="4298250"/>
            <a:ext cx="379200" cy="345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cxnSp>
        <p:nvCxnSpPr>
          <p:cNvPr id="175" name="Google Shape;175;p23"/>
          <p:cNvCxnSpPr>
            <a:stCxn id="170" idx="7"/>
            <a:endCxn id="171" idx="4"/>
          </p:cNvCxnSpPr>
          <p:nvPr/>
        </p:nvCxnSpPr>
        <p:spPr>
          <a:xfrm flipH="1" rot="10800000">
            <a:off x="7704967" y="4006474"/>
            <a:ext cx="122400" cy="3423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3"/>
          <p:cNvCxnSpPr>
            <a:stCxn id="170" idx="5"/>
            <a:endCxn id="172" idx="2"/>
          </p:cNvCxnSpPr>
          <p:nvPr/>
        </p:nvCxnSpPr>
        <p:spPr>
          <a:xfrm>
            <a:off x="7704967" y="4592726"/>
            <a:ext cx="312000" cy="2556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3"/>
          <p:cNvCxnSpPr>
            <a:stCxn id="173" idx="5"/>
            <a:endCxn id="174" idx="0"/>
          </p:cNvCxnSpPr>
          <p:nvPr/>
        </p:nvCxnSpPr>
        <p:spPr>
          <a:xfrm>
            <a:off x="8631692" y="4105526"/>
            <a:ext cx="81300" cy="1926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3"/>
          <p:cNvCxnSpPr>
            <a:stCxn id="174" idx="3"/>
            <a:endCxn id="172" idx="7"/>
          </p:cNvCxnSpPr>
          <p:nvPr/>
        </p:nvCxnSpPr>
        <p:spPr>
          <a:xfrm flipH="1">
            <a:off x="8340733" y="4592726"/>
            <a:ext cx="238200" cy="133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3"/>
          <p:cNvCxnSpPr>
            <a:stCxn id="171" idx="6"/>
            <a:endCxn id="173" idx="1"/>
          </p:cNvCxnSpPr>
          <p:nvPr/>
        </p:nvCxnSpPr>
        <p:spPr>
          <a:xfrm>
            <a:off x="8016925" y="3834100"/>
            <a:ext cx="346500" cy="276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3"/>
          <p:cNvCxnSpPr>
            <a:stCxn id="173" idx="3"/>
            <a:endCxn id="172" idx="0"/>
          </p:cNvCxnSpPr>
          <p:nvPr/>
        </p:nvCxnSpPr>
        <p:spPr>
          <a:xfrm flipH="1">
            <a:off x="8206658" y="4105526"/>
            <a:ext cx="156900" cy="5703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3"/>
          <p:cNvSpPr/>
          <p:nvPr/>
        </p:nvSpPr>
        <p:spPr>
          <a:xfrm>
            <a:off x="1919675" y="3383425"/>
            <a:ext cx="1878000" cy="1760100"/>
          </a:xfrm>
          <a:prstGeom prst="flowChartAlternate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 utilizado</a:t>
            </a:r>
            <a:endParaRPr/>
          </a:p>
        </p:txBody>
      </p:sp>
      <p:pic>
        <p:nvPicPr>
          <p:cNvPr id="187" name="Google Shape;187;p24"/>
          <p:cNvPicPr preferRelativeResize="0"/>
          <p:nvPr/>
        </p:nvPicPr>
        <p:blipFill>
          <a:blip r:embed="rId3">
            <a:alphaModFix/>
          </a:blip>
          <a:stretch>
            <a:fillRect/>
          </a:stretch>
        </p:blipFill>
        <p:spPr>
          <a:xfrm>
            <a:off x="5761325" y="1625650"/>
            <a:ext cx="3147200" cy="2921500"/>
          </a:xfrm>
          <a:prstGeom prst="rect">
            <a:avLst/>
          </a:prstGeom>
          <a:noFill/>
          <a:ln>
            <a:noFill/>
          </a:ln>
        </p:spPr>
      </p:pic>
      <p:pic>
        <p:nvPicPr>
          <p:cNvPr id="188" name="Google Shape;188;p24"/>
          <p:cNvPicPr preferRelativeResize="0"/>
          <p:nvPr/>
        </p:nvPicPr>
        <p:blipFill>
          <a:blip r:embed="rId4">
            <a:alphaModFix/>
          </a:blip>
          <a:stretch>
            <a:fillRect/>
          </a:stretch>
        </p:blipFill>
        <p:spPr>
          <a:xfrm>
            <a:off x="203824" y="2916125"/>
            <a:ext cx="4952225" cy="514900"/>
          </a:xfrm>
          <a:prstGeom prst="rect">
            <a:avLst/>
          </a:prstGeom>
          <a:noFill/>
          <a:ln>
            <a:noFill/>
          </a:ln>
        </p:spPr>
      </p:pic>
      <p:pic>
        <p:nvPicPr>
          <p:cNvPr id="189" name="Google Shape;189;p24"/>
          <p:cNvPicPr preferRelativeResize="0"/>
          <p:nvPr/>
        </p:nvPicPr>
        <p:blipFill>
          <a:blip r:embed="rId5">
            <a:alphaModFix/>
          </a:blip>
          <a:stretch>
            <a:fillRect/>
          </a:stretch>
        </p:blipFill>
        <p:spPr>
          <a:xfrm>
            <a:off x="133850" y="3403625"/>
            <a:ext cx="5627475" cy="62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921350" y="831175"/>
            <a:ext cx="79746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Pregunta 1</a:t>
            </a:r>
            <a:endParaRPr/>
          </a:p>
        </p:txBody>
      </p:sp>
      <p:sp>
        <p:nvSpPr>
          <p:cNvPr id="195" name="Google Shape;195;p25"/>
          <p:cNvSpPr txBox="1"/>
          <p:nvPr>
            <p:ph idx="1" type="body"/>
          </p:nvPr>
        </p:nvSpPr>
        <p:spPr>
          <a:xfrm>
            <a:off x="311700" y="2273825"/>
            <a:ext cx="8143800" cy="233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D9D9D9"/>
                </a:solidFill>
              </a:rPr>
              <a:t>¿La intención de voto en polling por estado es independientemente in-ducida por el tiempo de duración para el día de la elección?</a:t>
            </a:r>
            <a:endParaRPr sz="2400">
              <a:solidFill>
                <a:srgbClr val="D9D9D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02175" y="3600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Prueba de independencia condicional</a:t>
            </a:r>
            <a:endParaRPr/>
          </a:p>
        </p:txBody>
      </p:sp>
      <p:pic>
        <p:nvPicPr>
          <p:cNvPr id="201" name="Google Shape;201;p26"/>
          <p:cNvPicPr preferRelativeResize="0"/>
          <p:nvPr/>
        </p:nvPicPr>
        <p:blipFill>
          <a:blip r:embed="rId3">
            <a:alphaModFix/>
          </a:blip>
          <a:stretch>
            <a:fillRect/>
          </a:stretch>
        </p:blipFill>
        <p:spPr>
          <a:xfrm>
            <a:off x="1371600" y="1277025"/>
            <a:ext cx="6381750" cy="666750"/>
          </a:xfrm>
          <a:prstGeom prst="rect">
            <a:avLst/>
          </a:prstGeom>
          <a:noFill/>
          <a:ln>
            <a:noFill/>
          </a:ln>
        </p:spPr>
      </p:pic>
      <p:pic>
        <p:nvPicPr>
          <p:cNvPr id="202" name="Google Shape;202;p26"/>
          <p:cNvPicPr preferRelativeResize="0"/>
          <p:nvPr/>
        </p:nvPicPr>
        <p:blipFill>
          <a:blip r:embed="rId4">
            <a:alphaModFix/>
          </a:blip>
          <a:stretch>
            <a:fillRect/>
          </a:stretch>
        </p:blipFill>
        <p:spPr>
          <a:xfrm>
            <a:off x="1491100" y="2096175"/>
            <a:ext cx="6042159" cy="2894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921350" y="831175"/>
            <a:ext cx="79746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Pregunta 4</a:t>
            </a:r>
            <a:endParaRPr/>
          </a:p>
        </p:txBody>
      </p:sp>
      <p:sp>
        <p:nvSpPr>
          <p:cNvPr id="208" name="Google Shape;208;p27"/>
          <p:cNvSpPr txBox="1"/>
          <p:nvPr>
            <p:ph idx="1" type="body"/>
          </p:nvPr>
        </p:nvSpPr>
        <p:spPr>
          <a:xfrm>
            <a:off x="311700" y="2350025"/>
            <a:ext cx="8143800" cy="233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D9D9D9"/>
                </a:solidFill>
              </a:rPr>
              <a:t>¿Existe una asociación a nivel estatal del resultado actual con los resultados anticipados agregados de los polling?</a:t>
            </a:r>
            <a:endParaRPr sz="2400">
              <a:solidFill>
                <a:srgbClr val="D9D9D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8"/>
          <p:cNvPicPr preferRelativeResize="0"/>
          <p:nvPr/>
        </p:nvPicPr>
        <p:blipFill>
          <a:blip r:embed="rId3">
            <a:alphaModFix/>
          </a:blip>
          <a:stretch>
            <a:fillRect/>
          </a:stretch>
        </p:blipFill>
        <p:spPr>
          <a:xfrm>
            <a:off x="152400" y="1277025"/>
            <a:ext cx="8779794" cy="3714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Éxito de predicción</a:t>
            </a:r>
            <a:endParaRPr/>
          </a:p>
        </p:txBody>
      </p:sp>
      <p:sp>
        <p:nvSpPr>
          <p:cNvPr id="219" name="Google Shape;219;p2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en" sz="2400">
                <a:solidFill>
                  <a:srgbClr val="FF0000"/>
                </a:solidFill>
              </a:rPr>
              <a:t>55% </a:t>
            </a:r>
            <a:endParaRPr sz="2400">
              <a:solidFill>
                <a:srgbClr val="FF0000"/>
              </a:solidFill>
            </a:endParaRPr>
          </a:p>
          <a:p>
            <a:pPr indent="0" lvl="0" marL="0" rtl="0" algn="l">
              <a:spcBef>
                <a:spcPts val="0"/>
              </a:spcBef>
              <a:spcAft>
                <a:spcPts val="1600"/>
              </a:spcAft>
              <a:buNone/>
            </a:pPr>
            <a:r>
              <a:t/>
            </a:r>
            <a:endParaRPr/>
          </a:p>
        </p:txBody>
      </p:sp>
      <p:pic>
        <p:nvPicPr>
          <p:cNvPr id="220" name="Google Shape;220;p29"/>
          <p:cNvPicPr preferRelativeResize="0"/>
          <p:nvPr/>
        </p:nvPicPr>
        <p:blipFill>
          <a:blip r:embed="rId3">
            <a:alphaModFix/>
          </a:blip>
          <a:stretch>
            <a:fillRect/>
          </a:stretch>
        </p:blipFill>
        <p:spPr>
          <a:xfrm>
            <a:off x="1701374" y="1277100"/>
            <a:ext cx="5893023" cy="3722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 alternativo</a:t>
            </a:r>
            <a:endParaRPr/>
          </a:p>
        </p:txBody>
      </p:sp>
      <p:sp>
        <p:nvSpPr>
          <p:cNvPr id="226" name="Google Shape;226;p30"/>
          <p:cNvSpPr/>
          <p:nvPr/>
        </p:nvSpPr>
        <p:spPr>
          <a:xfrm>
            <a:off x="141225" y="2838517"/>
            <a:ext cx="908100" cy="7857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Días</a:t>
            </a:r>
            <a:endParaRPr sz="1100"/>
          </a:p>
        </p:txBody>
      </p:sp>
      <p:sp>
        <p:nvSpPr>
          <p:cNvPr id="227" name="Google Shape;227;p30"/>
          <p:cNvSpPr/>
          <p:nvPr/>
        </p:nvSpPr>
        <p:spPr>
          <a:xfrm>
            <a:off x="755153" y="1388650"/>
            <a:ext cx="908100" cy="7857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Año</a:t>
            </a:r>
            <a:endParaRPr sz="1100"/>
          </a:p>
        </p:txBody>
      </p:sp>
      <p:sp>
        <p:nvSpPr>
          <p:cNvPr id="228" name="Google Shape;228;p30"/>
          <p:cNvSpPr/>
          <p:nvPr/>
        </p:nvSpPr>
        <p:spPr>
          <a:xfrm>
            <a:off x="1663028" y="3698326"/>
            <a:ext cx="908100" cy="7857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Partido</a:t>
            </a:r>
            <a:endParaRPr sz="1100"/>
          </a:p>
        </p:txBody>
      </p:sp>
      <p:sp>
        <p:nvSpPr>
          <p:cNvPr id="229" name="Google Shape;229;p30"/>
          <p:cNvSpPr/>
          <p:nvPr/>
        </p:nvSpPr>
        <p:spPr>
          <a:xfrm>
            <a:off x="2359975" y="1728998"/>
            <a:ext cx="908100" cy="7857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Estado</a:t>
            </a:r>
            <a:endParaRPr sz="1100"/>
          </a:p>
        </p:txBody>
      </p:sp>
      <p:sp>
        <p:nvSpPr>
          <p:cNvPr id="230" name="Google Shape;230;p30"/>
          <p:cNvSpPr/>
          <p:nvPr/>
        </p:nvSpPr>
        <p:spPr>
          <a:xfrm>
            <a:off x="2875624" y="2838575"/>
            <a:ext cx="908100" cy="785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Encuesta</a:t>
            </a:r>
            <a:endParaRPr sz="1100"/>
          </a:p>
        </p:txBody>
      </p:sp>
      <p:cxnSp>
        <p:nvCxnSpPr>
          <p:cNvPr id="231" name="Google Shape;231;p30"/>
          <p:cNvCxnSpPr>
            <a:stCxn id="226" idx="7"/>
            <a:endCxn id="227" idx="4"/>
          </p:cNvCxnSpPr>
          <p:nvPr/>
        </p:nvCxnSpPr>
        <p:spPr>
          <a:xfrm flipH="1" rot="10800000">
            <a:off x="916337" y="2174480"/>
            <a:ext cx="292800" cy="7791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30"/>
          <p:cNvCxnSpPr>
            <a:stCxn id="226" idx="5"/>
            <a:endCxn id="228" idx="2"/>
          </p:cNvCxnSpPr>
          <p:nvPr/>
        </p:nvCxnSpPr>
        <p:spPr>
          <a:xfrm>
            <a:off x="916337" y="3509154"/>
            <a:ext cx="746700" cy="5820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30"/>
          <p:cNvCxnSpPr>
            <a:stCxn id="229" idx="5"/>
            <a:endCxn id="230" idx="0"/>
          </p:cNvCxnSpPr>
          <p:nvPr/>
        </p:nvCxnSpPr>
        <p:spPr>
          <a:xfrm>
            <a:off x="3135086" y="2399635"/>
            <a:ext cx="194700" cy="4389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30"/>
          <p:cNvCxnSpPr>
            <a:stCxn id="230" idx="3"/>
            <a:endCxn id="228" idx="7"/>
          </p:cNvCxnSpPr>
          <p:nvPr/>
        </p:nvCxnSpPr>
        <p:spPr>
          <a:xfrm flipH="1">
            <a:off x="2438012" y="3509212"/>
            <a:ext cx="570600" cy="304200"/>
          </a:xfrm>
          <a:prstGeom prst="straightConnector1">
            <a:avLst/>
          </a:prstGeom>
          <a:noFill/>
          <a:ln cap="flat" cmpd="sng" w="9525">
            <a:solidFill>
              <a:schemeClr val="dk2"/>
            </a:solidFill>
            <a:prstDash val="solid"/>
            <a:round/>
            <a:headEnd len="med" w="med" type="none"/>
            <a:tailEnd len="med" w="med" type="none"/>
          </a:ln>
        </p:spPr>
      </p:cxnSp>
      <p:sp>
        <p:nvSpPr>
          <p:cNvPr id="235" name="Google Shape;235;p30"/>
          <p:cNvSpPr/>
          <p:nvPr/>
        </p:nvSpPr>
        <p:spPr>
          <a:xfrm>
            <a:off x="6036728" y="2571738"/>
            <a:ext cx="908100" cy="7857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Año</a:t>
            </a:r>
            <a:endParaRPr sz="1100"/>
          </a:p>
        </p:txBody>
      </p:sp>
      <p:sp>
        <p:nvSpPr>
          <p:cNvPr id="236" name="Google Shape;236;p30"/>
          <p:cNvSpPr/>
          <p:nvPr/>
        </p:nvSpPr>
        <p:spPr>
          <a:xfrm>
            <a:off x="6169728" y="3698326"/>
            <a:ext cx="908100" cy="7857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Partido</a:t>
            </a:r>
            <a:endParaRPr sz="1100"/>
          </a:p>
        </p:txBody>
      </p:sp>
      <p:sp>
        <p:nvSpPr>
          <p:cNvPr id="237" name="Google Shape;237;p30"/>
          <p:cNvSpPr/>
          <p:nvPr/>
        </p:nvSpPr>
        <p:spPr>
          <a:xfrm>
            <a:off x="6866675" y="1728998"/>
            <a:ext cx="908100" cy="7857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Estado</a:t>
            </a:r>
            <a:endParaRPr sz="1100"/>
          </a:p>
        </p:txBody>
      </p:sp>
      <p:cxnSp>
        <p:nvCxnSpPr>
          <p:cNvPr id="238" name="Google Shape;238;p30"/>
          <p:cNvCxnSpPr>
            <a:stCxn id="237" idx="4"/>
            <a:endCxn id="236" idx="7"/>
          </p:cNvCxnSpPr>
          <p:nvPr/>
        </p:nvCxnSpPr>
        <p:spPr>
          <a:xfrm flipH="1">
            <a:off x="6944825" y="2514698"/>
            <a:ext cx="375900" cy="1298700"/>
          </a:xfrm>
          <a:prstGeom prst="straightConnector1">
            <a:avLst/>
          </a:prstGeom>
          <a:noFill/>
          <a:ln cap="flat" cmpd="sng" w="9525">
            <a:solidFill>
              <a:schemeClr val="dk2"/>
            </a:solidFill>
            <a:prstDash val="solid"/>
            <a:round/>
            <a:headEnd len="med" w="med" type="none"/>
            <a:tailEnd len="med" w="med" type="none"/>
          </a:ln>
        </p:spPr>
      </p:cxnSp>
      <p:sp>
        <p:nvSpPr>
          <p:cNvPr id="239" name="Google Shape;239;p30"/>
          <p:cNvSpPr/>
          <p:nvPr/>
        </p:nvSpPr>
        <p:spPr>
          <a:xfrm>
            <a:off x="4284175" y="2591000"/>
            <a:ext cx="1113300" cy="1107300"/>
          </a:xfrm>
          <a:prstGeom prst="righ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Éxito de predicción</a:t>
            </a:r>
            <a:endParaRPr/>
          </a:p>
        </p:txBody>
      </p:sp>
      <p:sp>
        <p:nvSpPr>
          <p:cNvPr id="245" name="Google Shape;245;p3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2400">
                <a:solidFill>
                  <a:srgbClr val="FF0000"/>
                </a:solidFill>
              </a:rPr>
              <a:t>87</a:t>
            </a:r>
            <a:r>
              <a:rPr lang="en" sz="2400">
                <a:solidFill>
                  <a:srgbClr val="FF0000"/>
                </a:solidFill>
              </a:rPr>
              <a:t>% </a:t>
            </a:r>
            <a:endParaRPr sz="2400">
              <a:solidFill>
                <a:srgbClr val="FF0000"/>
              </a:solidFill>
            </a:endParaRPr>
          </a:p>
          <a:p>
            <a:pPr indent="0" lvl="0" marL="0" rtl="0" algn="l">
              <a:spcBef>
                <a:spcPts val="0"/>
              </a:spcBef>
              <a:spcAft>
                <a:spcPts val="1600"/>
              </a:spcAft>
              <a:buNone/>
            </a:pPr>
            <a:r>
              <a:t/>
            </a:r>
            <a:endParaRPr/>
          </a:p>
        </p:txBody>
      </p:sp>
      <p:pic>
        <p:nvPicPr>
          <p:cNvPr id="246" name="Google Shape;246;p31"/>
          <p:cNvPicPr preferRelativeResize="0"/>
          <p:nvPr/>
        </p:nvPicPr>
        <p:blipFill>
          <a:blip r:embed="rId3">
            <a:alphaModFix/>
          </a:blip>
          <a:stretch>
            <a:fillRect/>
          </a:stretch>
        </p:blipFill>
        <p:spPr>
          <a:xfrm>
            <a:off x="1835900" y="1288675"/>
            <a:ext cx="5911724" cy="377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Introduccion</a:t>
            </a:r>
            <a:endParaRPr/>
          </a:p>
        </p:txBody>
      </p:sp>
      <p:sp>
        <p:nvSpPr>
          <p:cNvPr id="71" name="Google Shape;71;p14"/>
          <p:cNvSpPr txBox="1"/>
          <p:nvPr/>
        </p:nvSpPr>
        <p:spPr>
          <a:xfrm>
            <a:off x="311725" y="1293825"/>
            <a:ext cx="4381200" cy="362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Los votantes indecisos caracterizan la incertidumbre de los llamados “swing voters” en las encuestas, ya que éstos pueden cambiar por completo el resultado de una elección</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a:t>
            </a:r>
            <a:r>
              <a:rPr lang="en">
                <a:latin typeface="Roboto"/>
                <a:ea typeface="Roboto"/>
                <a:cs typeface="Roboto"/>
                <a:sym typeface="Roboto"/>
              </a:rPr>
              <a:t> menudo los votantes indecisos son ignorados o simplemente se les asigna un candidato al azar. Esto puede sesgar las predicciones electorales y arrojar resultados incorrectos</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Por ello, tomar en cuenta a los votantes indecisos como una categoría específica se ha vuelto un tema de gran importancia y es imperativo generar modelos estadísticos que nos ayuden a entender sus efectos potenciales.</a:t>
            </a:r>
            <a:endParaRPr>
              <a:latin typeface="Roboto"/>
              <a:ea typeface="Roboto"/>
              <a:cs typeface="Roboto"/>
              <a:sym typeface="Roboto"/>
            </a:endParaRPr>
          </a:p>
        </p:txBody>
      </p:sp>
      <p:pic>
        <p:nvPicPr>
          <p:cNvPr id="72" name="Google Shape;72;p14"/>
          <p:cNvPicPr preferRelativeResize="0"/>
          <p:nvPr/>
        </p:nvPicPr>
        <p:blipFill rotWithShape="1">
          <a:blip r:embed="rId3">
            <a:alphaModFix/>
          </a:blip>
          <a:srcRect b="0" l="0" r="47949" t="0"/>
          <a:stretch/>
        </p:blipFill>
        <p:spPr>
          <a:xfrm>
            <a:off x="4956025" y="2754125"/>
            <a:ext cx="4213600" cy="2233496"/>
          </a:xfrm>
          <a:prstGeom prst="rect">
            <a:avLst/>
          </a:prstGeom>
          <a:noFill/>
          <a:ln>
            <a:noFill/>
          </a:ln>
        </p:spPr>
      </p:pic>
      <p:pic>
        <p:nvPicPr>
          <p:cNvPr id="73" name="Google Shape;73;p14"/>
          <p:cNvPicPr preferRelativeResize="0"/>
          <p:nvPr/>
        </p:nvPicPr>
        <p:blipFill rotWithShape="1">
          <a:blip r:embed="rId3">
            <a:alphaModFix/>
          </a:blip>
          <a:srcRect b="0" l="51503" r="0" t="0"/>
          <a:stretch/>
        </p:blipFill>
        <p:spPr>
          <a:xfrm>
            <a:off x="4879825" y="20550"/>
            <a:ext cx="4246077" cy="2415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Comparación</a:t>
            </a:r>
            <a:endParaRPr/>
          </a:p>
        </p:txBody>
      </p:sp>
      <p:sp>
        <p:nvSpPr>
          <p:cNvPr id="252" name="Google Shape;252;p32"/>
          <p:cNvSpPr txBox="1"/>
          <p:nvPr>
            <p:ph idx="1" type="body"/>
          </p:nvPr>
        </p:nvSpPr>
        <p:spPr>
          <a:xfrm>
            <a:off x="749325" y="1562975"/>
            <a:ext cx="3436200" cy="128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Más variables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Mayor información de relación entre todas las variables</a:t>
            </a:r>
            <a:endParaRPr>
              <a:solidFill>
                <a:srgbClr val="000000"/>
              </a:solidFill>
            </a:endParaRPr>
          </a:p>
          <a:p>
            <a:pPr indent="0" lvl="0" marL="0" rtl="0" algn="l">
              <a:spcBef>
                <a:spcPts val="1600"/>
              </a:spcBef>
              <a:spcAft>
                <a:spcPts val="1600"/>
              </a:spcAft>
              <a:buNone/>
            </a:pPr>
            <a:r>
              <a:t/>
            </a:r>
            <a:endParaRPr/>
          </a:p>
        </p:txBody>
      </p:sp>
      <p:sp>
        <p:nvSpPr>
          <p:cNvPr id="253" name="Google Shape;253;p32"/>
          <p:cNvSpPr txBox="1"/>
          <p:nvPr>
            <p:ph idx="2" type="body"/>
          </p:nvPr>
        </p:nvSpPr>
        <p:spPr>
          <a:xfrm>
            <a:off x="5806100" y="1546600"/>
            <a:ext cx="2846700" cy="129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Mejores predicciones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Modelo más simple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Tiempo de cómputo</a:t>
            </a:r>
            <a:endParaRPr>
              <a:solidFill>
                <a:srgbClr val="000000"/>
              </a:solidFill>
            </a:endParaRPr>
          </a:p>
        </p:txBody>
      </p:sp>
      <p:sp>
        <p:nvSpPr>
          <p:cNvPr id="254" name="Google Shape;254;p32"/>
          <p:cNvSpPr/>
          <p:nvPr/>
        </p:nvSpPr>
        <p:spPr>
          <a:xfrm>
            <a:off x="935250" y="3921906"/>
            <a:ext cx="463200" cy="4518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255" name="Google Shape;255;p32"/>
          <p:cNvSpPr/>
          <p:nvPr/>
        </p:nvSpPr>
        <p:spPr>
          <a:xfrm>
            <a:off x="1248337" y="3088100"/>
            <a:ext cx="463200" cy="4518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256" name="Google Shape;256;p32"/>
          <p:cNvSpPr/>
          <p:nvPr/>
        </p:nvSpPr>
        <p:spPr>
          <a:xfrm>
            <a:off x="1711328" y="4416375"/>
            <a:ext cx="463200" cy="4518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257" name="Google Shape;257;p32"/>
          <p:cNvSpPr/>
          <p:nvPr/>
        </p:nvSpPr>
        <p:spPr>
          <a:xfrm>
            <a:off x="2066753" y="3283831"/>
            <a:ext cx="463200" cy="4518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258" name="Google Shape;258;p32"/>
          <p:cNvSpPr/>
          <p:nvPr/>
        </p:nvSpPr>
        <p:spPr>
          <a:xfrm>
            <a:off x="2329726" y="3917125"/>
            <a:ext cx="499500" cy="4566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cxnSp>
        <p:nvCxnSpPr>
          <p:cNvPr id="259" name="Google Shape;259;p32"/>
          <p:cNvCxnSpPr>
            <a:stCxn id="254" idx="7"/>
            <a:endCxn id="255" idx="4"/>
          </p:cNvCxnSpPr>
          <p:nvPr/>
        </p:nvCxnSpPr>
        <p:spPr>
          <a:xfrm flipH="1" rot="10800000">
            <a:off x="1330616" y="3539871"/>
            <a:ext cx="149400" cy="4482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32"/>
          <p:cNvCxnSpPr>
            <a:stCxn id="254" idx="5"/>
            <a:endCxn id="256" idx="2"/>
          </p:cNvCxnSpPr>
          <p:nvPr/>
        </p:nvCxnSpPr>
        <p:spPr>
          <a:xfrm>
            <a:off x="1330616" y="4307542"/>
            <a:ext cx="380700" cy="3348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2"/>
          <p:cNvCxnSpPr>
            <a:stCxn id="257" idx="5"/>
            <a:endCxn id="258" idx="0"/>
          </p:cNvCxnSpPr>
          <p:nvPr/>
        </p:nvCxnSpPr>
        <p:spPr>
          <a:xfrm>
            <a:off x="2462119" y="3669467"/>
            <a:ext cx="117300" cy="2478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32"/>
          <p:cNvCxnSpPr>
            <a:stCxn id="258" idx="3"/>
            <a:endCxn id="256" idx="7"/>
          </p:cNvCxnSpPr>
          <p:nvPr/>
        </p:nvCxnSpPr>
        <p:spPr>
          <a:xfrm flipH="1">
            <a:off x="2106776" y="4306857"/>
            <a:ext cx="296100" cy="1758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32"/>
          <p:cNvSpPr/>
          <p:nvPr/>
        </p:nvSpPr>
        <p:spPr>
          <a:xfrm>
            <a:off x="7010025" y="3756957"/>
            <a:ext cx="499500" cy="4566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264" name="Google Shape;264;p32"/>
          <p:cNvSpPr/>
          <p:nvPr/>
        </p:nvSpPr>
        <p:spPr>
          <a:xfrm>
            <a:off x="7083180" y="4411571"/>
            <a:ext cx="499500" cy="4566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265" name="Google Shape;265;p32"/>
          <p:cNvSpPr/>
          <p:nvPr/>
        </p:nvSpPr>
        <p:spPr>
          <a:xfrm>
            <a:off x="7466530" y="3267275"/>
            <a:ext cx="499500" cy="4566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cxnSp>
        <p:nvCxnSpPr>
          <p:cNvPr id="266" name="Google Shape;266;p32"/>
          <p:cNvCxnSpPr>
            <a:stCxn id="265" idx="4"/>
            <a:endCxn id="264" idx="7"/>
          </p:cNvCxnSpPr>
          <p:nvPr/>
        </p:nvCxnSpPr>
        <p:spPr>
          <a:xfrm flipH="1">
            <a:off x="7509580" y="3723875"/>
            <a:ext cx="206700" cy="754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190200" y="1327050"/>
            <a:ext cx="87636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Conclusiones</a:t>
            </a:r>
            <a:endParaRPr sz="9600"/>
          </a:p>
        </p:txBody>
      </p:sp>
      <p:sp>
        <p:nvSpPr>
          <p:cNvPr id="272" name="Google Shape;272;p33"/>
          <p:cNvSpPr txBox="1"/>
          <p:nvPr>
            <p:ph idx="1" type="body"/>
          </p:nvPr>
        </p:nvSpPr>
        <p:spPr>
          <a:xfrm>
            <a:off x="339875" y="3068700"/>
            <a:ext cx="8143800" cy="66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D9D9D9"/>
                </a:solidFill>
              </a:rPr>
              <a:t>Gracias!</a:t>
            </a:r>
            <a:endParaRPr sz="2400">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a:t>
            </a:r>
            <a:endParaRPr/>
          </a:p>
        </p:txBody>
      </p:sp>
      <p:sp>
        <p:nvSpPr>
          <p:cNvPr id="79" name="Google Shape;79;p15"/>
          <p:cNvSpPr txBox="1"/>
          <p:nvPr>
            <p:ph idx="1" type="body"/>
          </p:nvPr>
        </p:nvSpPr>
        <p:spPr>
          <a:xfrm>
            <a:off x="311725" y="1562075"/>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Utilizar los datos de las elecciones </a:t>
            </a:r>
            <a:r>
              <a:rPr lang="en" sz="1800">
                <a:solidFill>
                  <a:srgbClr val="000000"/>
                </a:solidFill>
              </a:rPr>
              <a:t>del 2004, 2008, 2012 y 2016 en Estados Unidos para generar modelos estadísticos que ayuden a  tener claridad sobre cómo la intención de voto afecta el proceso electoral de un determinado país de tal forma que, tanto los políticos como los ciudadanos puedan tener estimaciones que sean un mejor reflejo de la situación electoral y puedan ejercer su derecho a voto de manera más informada.</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 particulares</a:t>
            </a:r>
            <a:endParaRPr/>
          </a:p>
        </p:txBody>
      </p:sp>
      <p:sp>
        <p:nvSpPr>
          <p:cNvPr id="85" name="Google Shape;85;p16"/>
          <p:cNvSpPr txBox="1"/>
          <p:nvPr/>
        </p:nvSpPr>
        <p:spPr>
          <a:xfrm>
            <a:off x="513000" y="1859500"/>
            <a:ext cx="8118000" cy="25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Roboto"/>
                <a:ea typeface="Roboto"/>
                <a:cs typeface="Roboto"/>
                <a:sym typeface="Roboto"/>
              </a:rPr>
              <a:t>Tratar de responder las siguientes dos preguntas: </a:t>
            </a:r>
            <a:br>
              <a:rPr lang="en" sz="1800">
                <a:latin typeface="Roboto"/>
                <a:ea typeface="Roboto"/>
                <a:cs typeface="Roboto"/>
                <a:sym typeface="Roboto"/>
              </a:rPr>
            </a:br>
            <a:br>
              <a:rPr lang="en" sz="1800">
                <a:latin typeface="Roboto"/>
                <a:ea typeface="Roboto"/>
                <a:cs typeface="Roboto"/>
                <a:sym typeface="Roboto"/>
              </a:rPr>
            </a:br>
            <a:r>
              <a:rPr lang="en" sz="1800">
                <a:latin typeface="Roboto"/>
                <a:ea typeface="Roboto"/>
                <a:cs typeface="Roboto"/>
                <a:sym typeface="Roboto"/>
              </a:rPr>
              <a:t>1. ¿la intención de voto por estado es independientemente inducida por el tiempo de duración promedio previo al día de la elección? </a:t>
            </a:r>
            <a:endParaRPr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a:p>
            <a:pPr indent="0" lvl="0" marL="0" rtl="0" algn="just">
              <a:spcBef>
                <a:spcPts val="0"/>
              </a:spcBef>
              <a:spcAft>
                <a:spcPts val="0"/>
              </a:spcAft>
              <a:buNone/>
            </a:pPr>
            <a:r>
              <a:rPr lang="en" sz="1800">
                <a:latin typeface="Roboto"/>
                <a:ea typeface="Roboto"/>
                <a:cs typeface="Roboto"/>
                <a:sym typeface="Roboto"/>
              </a:rPr>
              <a:t>2. ¿existe una </a:t>
            </a:r>
            <a:r>
              <a:rPr lang="en" sz="1800">
                <a:latin typeface="Roboto"/>
                <a:ea typeface="Roboto"/>
                <a:cs typeface="Roboto"/>
                <a:sym typeface="Roboto"/>
              </a:rPr>
              <a:t>asociación</a:t>
            </a:r>
            <a:r>
              <a:rPr lang="en" sz="1800">
                <a:latin typeface="Roboto"/>
                <a:ea typeface="Roboto"/>
                <a:cs typeface="Roboto"/>
                <a:sym typeface="Roboto"/>
              </a:rPr>
              <a:t> a nivel estatal del resultado actual con los resultados anticipados agregados de los polling?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Datos</a:t>
            </a:r>
            <a:endParaRPr/>
          </a:p>
        </p:txBody>
      </p:sp>
      <p:sp>
        <p:nvSpPr>
          <p:cNvPr id="91" name="Google Shape;91;p17"/>
          <p:cNvSpPr txBox="1"/>
          <p:nvPr>
            <p:ph idx="1" type="body"/>
          </p:nvPr>
        </p:nvSpPr>
        <p:spPr>
          <a:xfrm>
            <a:off x="-6675" y="15819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 </a:t>
            </a:r>
            <a:r>
              <a:rPr b="1" lang="en" sz="1200">
                <a:solidFill>
                  <a:srgbClr val="000000"/>
                </a:solidFill>
              </a:rPr>
              <a:t>1905 observaciones</a:t>
            </a:r>
            <a:endParaRPr sz="1200">
              <a:solidFill>
                <a:srgbClr val="000000"/>
              </a:solidFill>
            </a:endParaRPr>
          </a:p>
          <a:p>
            <a:pPr indent="0" lvl="0" marL="0" rtl="0" algn="l">
              <a:spcBef>
                <a:spcPts val="1600"/>
              </a:spcBef>
              <a:spcAft>
                <a:spcPts val="0"/>
              </a:spcAft>
              <a:buNone/>
            </a:pPr>
            <a:r>
              <a:rPr b="1" lang="en" sz="1200">
                <a:solidFill>
                  <a:srgbClr val="000000"/>
                </a:solidFill>
              </a:rPr>
              <a:t> 20 variables</a:t>
            </a:r>
            <a:endParaRPr b="1" sz="1200">
              <a:solidFill>
                <a:srgbClr val="000000"/>
              </a:solidFill>
            </a:endParaRPr>
          </a:p>
          <a:p>
            <a:pPr indent="0" lvl="0" marL="0" rtl="0" algn="l">
              <a:spcBef>
                <a:spcPts val="1600"/>
              </a:spcBef>
              <a:spcAft>
                <a:spcPts val="0"/>
              </a:spcAft>
              <a:buNone/>
            </a:pPr>
            <a:r>
              <a:rPr i="1" lang="en" sz="1200">
                <a:solidFill>
                  <a:srgbClr val="000000"/>
                </a:solidFill>
              </a:rPr>
              <a:t>Variables utilizadas:</a:t>
            </a:r>
            <a:endParaRPr i="1" sz="1200">
              <a:solidFill>
                <a:srgbClr val="000000"/>
              </a:solidFill>
            </a:endParaRPr>
          </a:p>
          <a:p>
            <a:pPr indent="-304800" lvl="0" marL="457200" rtl="0" algn="l">
              <a:spcBef>
                <a:spcPts val="1600"/>
              </a:spcBef>
              <a:spcAft>
                <a:spcPts val="0"/>
              </a:spcAft>
              <a:buClr>
                <a:srgbClr val="000000"/>
              </a:buClr>
              <a:buSzPts val="1200"/>
              <a:buChar char="-"/>
            </a:pPr>
            <a:r>
              <a:rPr lang="en" sz="1200">
                <a:solidFill>
                  <a:srgbClr val="000000"/>
                </a:solidFill>
              </a:rPr>
              <a:t>Año</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Días a la elección (µ)</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Partido</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Grupo encuestador</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Estado</a:t>
            </a:r>
            <a:endParaRPr sz="1200">
              <a:solidFill>
                <a:srgbClr val="000000"/>
              </a:solidFill>
            </a:endParaRPr>
          </a:p>
          <a:p>
            <a:pPr indent="0" lvl="0" marL="0" rtl="0" algn="l">
              <a:spcBef>
                <a:spcPts val="1600"/>
              </a:spcBef>
              <a:spcAft>
                <a:spcPts val="0"/>
              </a:spcAft>
              <a:buNone/>
            </a:pPr>
            <a:r>
              <a:t/>
            </a:r>
            <a:endParaRPr b="1" sz="1200">
              <a:solidFill>
                <a:srgbClr val="000000"/>
              </a:solidFill>
            </a:endParaRPr>
          </a:p>
          <a:p>
            <a:pPr indent="0" lvl="0" marL="0" rtl="0" algn="l">
              <a:spcBef>
                <a:spcPts val="1600"/>
              </a:spcBef>
              <a:spcAft>
                <a:spcPts val="0"/>
              </a:spcAft>
              <a:buNone/>
            </a:pPr>
            <a:r>
              <a:t/>
            </a:r>
            <a:endParaRPr b="1" sz="1200">
              <a:solidFill>
                <a:srgbClr val="000000"/>
              </a:solidFill>
            </a:endParaRPr>
          </a:p>
          <a:p>
            <a:pPr indent="0" lvl="0" marL="0" rtl="0" algn="l">
              <a:spcBef>
                <a:spcPts val="160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2055400" y="1426525"/>
            <a:ext cx="7088600" cy="353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0" y="211902"/>
            <a:ext cx="9143999" cy="49315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976674" y="620864"/>
            <a:ext cx="7317341" cy="4022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743450" y="1837450"/>
            <a:ext cx="61143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25" y="1659801"/>
            <a:ext cx="9144001" cy="3132199"/>
          </a:xfrm>
          <a:prstGeom prst="rect">
            <a:avLst/>
          </a:prstGeom>
          <a:noFill/>
          <a:ln>
            <a:noFill/>
          </a:ln>
        </p:spPr>
      </p:pic>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Log-verosimilitud de posibles generadores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