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6"/>
  </p:notesMasterIdLst>
  <p:sldIdLst>
    <p:sldId id="256" r:id="rId2"/>
    <p:sldId id="258" r:id="rId3"/>
    <p:sldId id="260" r:id="rId4"/>
    <p:sldId id="267" r:id="rId5"/>
    <p:sldId id="264" r:id="rId6"/>
    <p:sldId id="265" r:id="rId7"/>
    <p:sldId id="262" r:id="rId8"/>
    <p:sldId id="257" r:id="rId9"/>
    <p:sldId id="259" r:id="rId10"/>
    <p:sldId id="266" r:id="rId11"/>
    <p:sldId id="268" r:id="rId12"/>
    <p:sldId id="269" r:id="rId13"/>
    <p:sldId id="271" r:id="rId14"/>
    <p:sldId id="263" r:id="rId15"/>
    <p:sldId id="273" r:id="rId16"/>
    <p:sldId id="272" r:id="rId17"/>
    <p:sldId id="274" r:id="rId18"/>
    <p:sldId id="275" r:id="rId19"/>
    <p:sldId id="281" r:id="rId20"/>
    <p:sldId id="276" r:id="rId21"/>
    <p:sldId id="277" r:id="rId22"/>
    <p:sldId id="278" r:id="rId23"/>
    <p:sldId id="279" r:id="rId24"/>
    <p:sldId id="286" r:id="rId25"/>
    <p:sldId id="280" r:id="rId26"/>
    <p:sldId id="282" r:id="rId27"/>
    <p:sldId id="283" r:id="rId28"/>
    <p:sldId id="284" r:id="rId29"/>
    <p:sldId id="285" r:id="rId30"/>
    <p:sldId id="287" r:id="rId31"/>
    <p:sldId id="288" r:id="rId32"/>
    <p:sldId id="289" r:id="rId33"/>
    <p:sldId id="290" r:id="rId34"/>
    <p:sldId id="291" r:id="rId3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95F7"/>
    <a:srgbClr val="3586FD"/>
    <a:srgbClr val="3394FF"/>
    <a:srgbClr val="1A7CF2"/>
    <a:srgbClr val="616CD9"/>
    <a:srgbClr val="595CD5"/>
    <a:srgbClr val="4E4ED6"/>
    <a:srgbClr val="3E3EE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5" autoAdjust="0"/>
    <p:restoredTop sz="73219" autoAdjust="0"/>
  </p:normalViewPr>
  <p:slideViewPr>
    <p:cSldViewPr>
      <p:cViewPr varScale="1">
        <p:scale>
          <a:sx n="110" d="100"/>
          <a:sy n="110" d="100"/>
        </p:scale>
        <p:origin x="-1644" y="-7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26EF2E-A26D-4B8D-BE06-3FC4F8295BAB}" type="doc">
      <dgm:prSet loTypeId="urn:microsoft.com/office/officeart/2005/8/layout/matrix1" loCatId="matrix" qsTypeId="urn:microsoft.com/office/officeart/2005/8/quickstyle/simple3" qsCatId="simple" csTypeId="urn:microsoft.com/office/officeart/2005/8/colors/accent1_2" csCatId="accent1" phldr="1"/>
      <dgm:spPr/>
      <dgm:t>
        <a:bodyPr/>
        <a:lstStyle/>
        <a:p>
          <a:endParaRPr lang="zh-CN" altLang="en-US"/>
        </a:p>
      </dgm:t>
    </dgm:pt>
    <dgm:pt modelId="{5E0B15D3-E5BE-411F-911C-629EE7D794FC}">
      <dgm:prSet phldrT="[文本]">
        <dgm:style>
          <a:lnRef idx="1">
            <a:schemeClr val="accent3"/>
          </a:lnRef>
          <a:fillRef idx="2">
            <a:schemeClr val="accent3"/>
          </a:fillRef>
          <a:effectRef idx="1">
            <a:schemeClr val="accent3"/>
          </a:effectRef>
          <a:fontRef idx="minor">
            <a:schemeClr val="dk1"/>
          </a:fontRef>
        </dgm:style>
      </dgm:prSet>
      <dgm:spPr/>
      <dgm:t>
        <a:bodyPr/>
        <a:lstStyle/>
        <a:p>
          <a:pPr algn="ctr"/>
          <a:r>
            <a:rPr lang="en-US" altLang="zh-CN" b="1" dirty="0" smtClean="0">
              <a:solidFill>
                <a:schemeClr val="bg1"/>
              </a:solidFill>
              <a:latin typeface="+mj-ea"/>
              <a:ea typeface="+mj-ea"/>
            </a:rPr>
            <a:t>Express</a:t>
          </a:r>
          <a:endParaRPr lang="zh-CN" altLang="en-US" b="1" dirty="0">
            <a:solidFill>
              <a:schemeClr val="bg1"/>
            </a:solidFill>
            <a:latin typeface="+mj-ea"/>
            <a:ea typeface="+mj-ea"/>
          </a:endParaRPr>
        </a:p>
      </dgm:t>
    </dgm:pt>
    <dgm:pt modelId="{30D740B1-9533-40C4-A20D-322569A8FFB3}" type="parTrans" cxnId="{2EF4F204-356D-4754-87E9-A5CC7DDC24FA}">
      <dgm:prSet/>
      <dgm:spPr/>
      <dgm:t>
        <a:bodyPr/>
        <a:lstStyle/>
        <a:p>
          <a:pPr algn="ctr"/>
          <a:endParaRPr lang="zh-CN" altLang="en-US"/>
        </a:p>
      </dgm:t>
    </dgm:pt>
    <dgm:pt modelId="{A270E921-79AB-48E1-A96B-F71CE419C15F}" type="sibTrans" cxnId="{2EF4F204-356D-4754-87E9-A5CC7DDC24FA}">
      <dgm:prSet/>
      <dgm:spPr/>
      <dgm:t>
        <a:bodyPr/>
        <a:lstStyle/>
        <a:p>
          <a:pPr algn="ctr"/>
          <a:endParaRPr lang="zh-CN" altLang="en-US"/>
        </a:p>
      </dgm:t>
    </dgm:pt>
    <dgm:pt modelId="{F93DD216-E1B7-4434-BAC6-966D69C48B25}">
      <dgm:prSet phldrT="[文本]">
        <dgm:style>
          <a:lnRef idx="1">
            <a:schemeClr val="accent3"/>
          </a:lnRef>
          <a:fillRef idx="2">
            <a:schemeClr val="accent3"/>
          </a:fillRef>
          <a:effectRef idx="1">
            <a:schemeClr val="accent3"/>
          </a:effectRef>
          <a:fontRef idx="minor">
            <a:schemeClr val="dk1"/>
          </a:fontRef>
        </dgm:style>
      </dgm:prSet>
      <dgm:spPr/>
      <dgm:t>
        <a:bodyPr/>
        <a:lstStyle/>
        <a:p>
          <a:pPr algn="ctr"/>
          <a:r>
            <a:rPr lang="en-US" b="1" i="0" dirty="0" smtClean="0">
              <a:solidFill>
                <a:schemeClr val="bg1"/>
              </a:solidFill>
              <a:latin typeface="+mj-ea"/>
              <a:ea typeface="+mj-ea"/>
            </a:rPr>
            <a:t>Router</a:t>
          </a:r>
          <a:endParaRPr lang="zh-CN" altLang="en-US" b="1" dirty="0">
            <a:solidFill>
              <a:schemeClr val="bg1"/>
            </a:solidFill>
            <a:latin typeface="+mj-ea"/>
            <a:ea typeface="+mj-ea"/>
          </a:endParaRPr>
        </a:p>
      </dgm:t>
    </dgm:pt>
    <dgm:pt modelId="{0222114E-2BEB-4A6A-9FBE-B0266286FF07}" type="parTrans" cxnId="{7CB7F08D-C521-4889-9E77-F1E3F4414882}">
      <dgm:prSet/>
      <dgm:spPr/>
      <dgm:t>
        <a:bodyPr/>
        <a:lstStyle/>
        <a:p>
          <a:pPr algn="ctr"/>
          <a:endParaRPr lang="zh-CN" altLang="en-US"/>
        </a:p>
      </dgm:t>
    </dgm:pt>
    <dgm:pt modelId="{12218C59-CF90-4928-B5AE-C7EA09525193}" type="sibTrans" cxnId="{7CB7F08D-C521-4889-9E77-F1E3F4414882}">
      <dgm:prSet/>
      <dgm:spPr/>
      <dgm:t>
        <a:bodyPr/>
        <a:lstStyle/>
        <a:p>
          <a:pPr algn="ctr"/>
          <a:endParaRPr lang="zh-CN" altLang="en-US"/>
        </a:p>
      </dgm:t>
    </dgm:pt>
    <dgm:pt modelId="{311BFA18-4CA1-492A-8F4C-30DBCDF9FD9E}">
      <dgm:prSet phldrT="[文本]">
        <dgm:style>
          <a:lnRef idx="1">
            <a:schemeClr val="accent3"/>
          </a:lnRef>
          <a:fillRef idx="2">
            <a:schemeClr val="accent3"/>
          </a:fillRef>
          <a:effectRef idx="1">
            <a:schemeClr val="accent3"/>
          </a:effectRef>
          <a:fontRef idx="minor">
            <a:schemeClr val="dk1"/>
          </a:fontRef>
        </dgm:style>
      </dgm:prSet>
      <dgm:spPr/>
      <dgm:t>
        <a:bodyPr/>
        <a:lstStyle/>
        <a:p>
          <a:pPr algn="ctr"/>
          <a:r>
            <a:rPr lang="en-US" b="1" i="0" dirty="0" smtClean="0">
              <a:solidFill>
                <a:schemeClr val="bg1"/>
              </a:solidFill>
              <a:latin typeface="+mj-ea"/>
              <a:ea typeface="+mj-ea"/>
            </a:rPr>
            <a:t>Middleware</a:t>
          </a:r>
          <a:endParaRPr lang="zh-CN" altLang="en-US" b="1" dirty="0">
            <a:solidFill>
              <a:schemeClr val="bg1"/>
            </a:solidFill>
            <a:latin typeface="+mj-ea"/>
            <a:ea typeface="+mj-ea"/>
          </a:endParaRPr>
        </a:p>
      </dgm:t>
    </dgm:pt>
    <dgm:pt modelId="{C32BF6A9-7F6A-45C4-B6FB-77FB4358967F}" type="parTrans" cxnId="{5AB29094-56C8-4A11-B97F-1998F4D53BBA}">
      <dgm:prSet/>
      <dgm:spPr/>
      <dgm:t>
        <a:bodyPr/>
        <a:lstStyle/>
        <a:p>
          <a:pPr algn="ctr"/>
          <a:endParaRPr lang="zh-CN" altLang="en-US"/>
        </a:p>
      </dgm:t>
    </dgm:pt>
    <dgm:pt modelId="{4F814F7E-2286-43EC-BB10-AF7CD2D47808}" type="sibTrans" cxnId="{5AB29094-56C8-4A11-B97F-1998F4D53BBA}">
      <dgm:prSet/>
      <dgm:spPr/>
      <dgm:t>
        <a:bodyPr/>
        <a:lstStyle/>
        <a:p>
          <a:pPr algn="ctr"/>
          <a:endParaRPr lang="zh-CN" altLang="en-US"/>
        </a:p>
      </dgm:t>
    </dgm:pt>
    <dgm:pt modelId="{FE9C9398-E330-4248-B80C-321911B5D13A}">
      <dgm:prSet phldrT="[文本]">
        <dgm:style>
          <a:lnRef idx="1">
            <a:schemeClr val="accent3"/>
          </a:lnRef>
          <a:fillRef idx="2">
            <a:schemeClr val="accent3"/>
          </a:fillRef>
          <a:effectRef idx="1">
            <a:schemeClr val="accent3"/>
          </a:effectRef>
          <a:fontRef idx="minor">
            <a:schemeClr val="dk1"/>
          </a:fontRef>
        </dgm:style>
      </dgm:prSet>
      <dgm:spPr/>
      <dgm:t>
        <a:bodyPr/>
        <a:lstStyle/>
        <a:p>
          <a:pPr algn="ctr"/>
          <a:r>
            <a:rPr lang="en-US" altLang="zh-CN" b="1" i="0" dirty="0" smtClean="0">
              <a:solidFill>
                <a:schemeClr val="bg1"/>
              </a:solidFill>
              <a:latin typeface="+mj-ea"/>
              <a:ea typeface="+mj-ea"/>
            </a:rPr>
            <a:t>T</a:t>
          </a:r>
          <a:r>
            <a:rPr lang="en-US" b="1" i="0" dirty="0" smtClean="0">
              <a:solidFill>
                <a:schemeClr val="bg1"/>
              </a:solidFill>
              <a:latin typeface="+mj-ea"/>
              <a:ea typeface="+mj-ea"/>
            </a:rPr>
            <a:t>emplate Engine</a:t>
          </a:r>
          <a:endParaRPr lang="zh-CN" altLang="en-US" b="1" dirty="0">
            <a:solidFill>
              <a:schemeClr val="bg1"/>
            </a:solidFill>
            <a:latin typeface="+mj-ea"/>
            <a:ea typeface="+mj-ea"/>
          </a:endParaRPr>
        </a:p>
      </dgm:t>
    </dgm:pt>
    <dgm:pt modelId="{30A3C2A8-BCE9-4D54-9C09-3BF8FAC37946}" type="parTrans" cxnId="{DE47B1DA-D534-48E0-8963-AC8365E92DA0}">
      <dgm:prSet/>
      <dgm:spPr/>
      <dgm:t>
        <a:bodyPr/>
        <a:lstStyle/>
        <a:p>
          <a:pPr algn="ctr"/>
          <a:endParaRPr lang="zh-CN" altLang="en-US"/>
        </a:p>
      </dgm:t>
    </dgm:pt>
    <dgm:pt modelId="{91DF9578-CBD2-4286-A3E2-C648240D3205}" type="sibTrans" cxnId="{DE47B1DA-D534-48E0-8963-AC8365E92DA0}">
      <dgm:prSet/>
      <dgm:spPr/>
      <dgm:t>
        <a:bodyPr/>
        <a:lstStyle/>
        <a:p>
          <a:pPr algn="ctr"/>
          <a:endParaRPr lang="zh-CN" altLang="en-US"/>
        </a:p>
      </dgm:t>
    </dgm:pt>
    <dgm:pt modelId="{D60D1161-BC12-4B7A-92B4-111AA4E86A7E}">
      <dgm:prSet phldrT="[文本]">
        <dgm:style>
          <a:lnRef idx="1">
            <a:schemeClr val="accent3"/>
          </a:lnRef>
          <a:fillRef idx="2">
            <a:schemeClr val="accent3"/>
          </a:fillRef>
          <a:effectRef idx="1">
            <a:schemeClr val="accent3"/>
          </a:effectRef>
          <a:fontRef idx="minor">
            <a:schemeClr val="dk1"/>
          </a:fontRef>
        </dgm:style>
      </dgm:prSet>
      <dgm:spPr/>
      <dgm:t>
        <a:bodyPr/>
        <a:lstStyle/>
        <a:p>
          <a:pPr algn="ctr"/>
          <a:r>
            <a:rPr lang="en-US" b="1" dirty="0" smtClean="0">
              <a:solidFill>
                <a:schemeClr val="bg1"/>
              </a:solidFill>
              <a:latin typeface="+mj-ea"/>
              <a:ea typeface="+mj-ea"/>
            </a:rPr>
            <a:t>express</a:t>
          </a:r>
          <a:r>
            <a:rPr lang="en-US" altLang="zh-CN" b="1" dirty="0" smtClean="0">
              <a:solidFill>
                <a:schemeClr val="bg1"/>
              </a:solidFill>
              <a:latin typeface="+mj-ea"/>
              <a:ea typeface="+mj-ea"/>
            </a:rPr>
            <a:t>-</a:t>
          </a:r>
          <a:r>
            <a:rPr lang="en-US" b="1" dirty="0" smtClean="0">
              <a:solidFill>
                <a:schemeClr val="bg1"/>
              </a:solidFill>
              <a:latin typeface="+mj-ea"/>
              <a:ea typeface="+mj-ea"/>
            </a:rPr>
            <a:t>generator</a:t>
          </a:r>
          <a:endParaRPr lang="zh-CN" altLang="en-US" b="1" dirty="0">
            <a:solidFill>
              <a:schemeClr val="bg1"/>
            </a:solidFill>
            <a:latin typeface="+mj-ea"/>
            <a:ea typeface="+mj-ea"/>
          </a:endParaRPr>
        </a:p>
      </dgm:t>
    </dgm:pt>
    <dgm:pt modelId="{51EA54F1-C3CC-4112-A022-5319ED7BD4CB}" type="parTrans" cxnId="{6C252938-AE34-4A44-8AFC-DF620773561C}">
      <dgm:prSet/>
      <dgm:spPr/>
      <dgm:t>
        <a:bodyPr/>
        <a:lstStyle/>
        <a:p>
          <a:pPr algn="ctr"/>
          <a:endParaRPr lang="zh-CN" altLang="en-US"/>
        </a:p>
      </dgm:t>
    </dgm:pt>
    <dgm:pt modelId="{FB1C6480-5F0A-41A1-9F2B-A0822C4D6C48}" type="sibTrans" cxnId="{6C252938-AE34-4A44-8AFC-DF620773561C}">
      <dgm:prSet/>
      <dgm:spPr/>
      <dgm:t>
        <a:bodyPr/>
        <a:lstStyle/>
        <a:p>
          <a:pPr algn="ctr"/>
          <a:endParaRPr lang="zh-CN" altLang="en-US"/>
        </a:p>
      </dgm:t>
    </dgm:pt>
    <dgm:pt modelId="{B6FDE179-DD32-480F-A2BD-B6EA1AE607B4}" type="pres">
      <dgm:prSet presAssocID="{F526EF2E-A26D-4B8D-BE06-3FC4F8295BAB}" presName="diagram" presStyleCnt="0">
        <dgm:presLayoutVars>
          <dgm:chMax val="1"/>
          <dgm:dir/>
          <dgm:animLvl val="ctr"/>
          <dgm:resizeHandles val="exact"/>
        </dgm:presLayoutVars>
      </dgm:prSet>
      <dgm:spPr/>
      <dgm:t>
        <a:bodyPr/>
        <a:lstStyle/>
        <a:p>
          <a:endParaRPr lang="zh-CN" altLang="en-US"/>
        </a:p>
      </dgm:t>
    </dgm:pt>
    <dgm:pt modelId="{D0E2DE94-5048-40D1-A9F1-B3BC38937D37}" type="pres">
      <dgm:prSet presAssocID="{F526EF2E-A26D-4B8D-BE06-3FC4F8295BAB}" presName="matrix" presStyleCnt="0"/>
      <dgm:spPr/>
    </dgm:pt>
    <dgm:pt modelId="{9FE08772-D47B-4F57-8EFD-2B2A9E1BFFE5}" type="pres">
      <dgm:prSet presAssocID="{F526EF2E-A26D-4B8D-BE06-3FC4F8295BAB}" presName="tile1" presStyleLbl="node1" presStyleIdx="0" presStyleCnt="4"/>
      <dgm:spPr/>
      <dgm:t>
        <a:bodyPr/>
        <a:lstStyle/>
        <a:p>
          <a:endParaRPr lang="zh-CN" altLang="en-US"/>
        </a:p>
      </dgm:t>
    </dgm:pt>
    <dgm:pt modelId="{DD8B6281-E43B-4DC5-A969-641C681A368B}" type="pres">
      <dgm:prSet presAssocID="{F526EF2E-A26D-4B8D-BE06-3FC4F8295BAB}" presName="tile1text" presStyleLbl="node1" presStyleIdx="0" presStyleCnt="4">
        <dgm:presLayoutVars>
          <dgm:chMax val="0"/>
          <dgm:chPref val="0"/>
          <dgm:bulletEnabled val="1"/>
        </dgm:presLayoutVars>
      </dgm:prSet>
      <dgm:spPr/>
      <dgm:t>
        <a:bodyPr/>
        <a:lstStyle/>
        <a:p>
          <a:endParaRPr lang="zh-CN" altLang="en-US"/>
        </a:p>
      </dgm:t>
    </dgm:pt>
    <dgm:pt modelId="{B2CEDF3B-014B-4F05-9F8A-6A439085F9C3}" type="pres">
      <dgm:prSet presAssocID="{F526EF2E-A26D-4B8D-BE06-3FC4F8295BAB}" presName="tile2" presStyleLbl="node1" presStyleIdx="1" presStyleCnt="4" custLinFactNeighborX="1869"/>
      <dgm:spPr/>
      <dgm:t>
        <a:bodyPr/>
        <a:lstStyle/>
        <a:p>
          <a:endParaRPr lang="zh-CN" altLang="en-US"/>
        </a:p>
      </dgm:t>
    </dgm:pt>
    <dgm:pt modelId="{D0CCE2F6-0D9A-4C12-857F-83ED77F20251}" type="pres">
      <dgm:prSet presAssocID="{F526EF2E-A26D-4B8D-BE06-3FC4F8295BAB}" presName="tile2text" presStyleLbl="node1" presStyleIdx="1" presStyleCnt="4">
        <dgm:presLayoutVars>
          <dgm:chMax val="0"/>
          <dgm:chPref val="0"/>
          <dgm:bulletEnabled val="1"/>
        </dgm:presLayoutVars>
      </dgm:prSet>
      <dgm:spPr/>
      <dgm:t>
        <a:bodyPr/>
        <a:lstStyle/>
        <a:p>
          <a:endParaRPr lang="zh-CN" altLang="en-US"/>
        </a:p>
      </dgm:t>
    </dgm:pt>
    <dgm:pt modelId="{1CBC201C-9441-4343-9D67-5F8280472AD5}" type="pres">
      <dgm:prSet presAssocID="{F526EF2E-A26D-4B8D-BE06-3FC4F8295BAB}" presName="tile3" presStyleLbl="node1" presStyleIdx="2" presStyleCnt="4" custLinFactNeighborX="0"/>
      <dgm:spPr/>
      <dgm:t>
        <a:bodyPr/>
        <a:lstStyle/>
        <a:p>
          <a:endParaRPr lang="zh-CN" altLang="en-US"/>
        </a:p>
      </dgm:t>
    </dgm:pt>
    <dgm:pt modelId="{0A8890A3-CD55-45B5-96A5-52B6D6742538}" type="pres">
      <dgm:prSet presAssocID="{F526EF2E-A26D-4B8D-BE06-3FC4F8295BAB}" presName="tile3text" presStyleLbl="node1" presStyleIdx="2" presStyleCnt="4">
        <dgm:presLayoutVars>
          <dgm:chMax val="0"/>
          <dgm:chPref val="0"/>
          <dgm:bulletEnabled val="1"/>
        </dgm:presLayoutVars>
      </dgm:prSet>
      <dgm:spPr/>
      <dgm:t>
        <a:bodyPr/>
        <a:lstStyle/>
        <a:p>
          <a:endParaRPr lang="zh-CN" altLang="en-US"/>
        </a:p>
      </dgm:t>
    </dgm:pt>
    <dgm:pt modelId="{150B754B-0B69-4672-9591-EC2551BCDA7F}" type="pres">
      <dgm:prSet presAssocID="{F526EF2E-A26D-4B8D-BE06-3FC4F8295BAB}" presName="tile4" presStyleLbl="node1" presStyleIdx="3" presStyleCnt="4"/>
      <dgm:spPr/>
      <dgm:t>
        <a:bodyPr/>
        <a:lstStyle/>
        <a:p>
          <a:endParaRPr lang="zh-CN" altLang="en-US"/>
        </a:p>
      </dgm:t>
    </dgm:pt>
    <dgm:pt modelId="{3B3E5A96-2638-44AF-A8B7-6DCDF00480B1}" type="pres">
      <dgm:prSet presAssocID="{F526EF2E-A26D-4B8D-BE06-3FC4F8295BAB}" presName="tile4text" presStyleLbl="node1" presStyleIdx="3" presStyleCnt="4">
        <dgm:presLayoutVars>
          <dgm:chMax val="0"/>
          <dgm:chPref val="0"/>
          <dgm:bulletEnabled val="1"/>
        </dgm:presLayoutVars>
      </dgm:prSet>
      <dgm:spPr/>
      <dgm:t>
        <a:bodyPr/>
        <a:lstStyle/>
        <a:p>
          <a:endParaRPr lang="zh-CN" altLang="en-US"/>
        </a:p>
      </dgm:t>
    </dgm:pt>
    <dgm:pt modelId="{F7B4E100-E90C-4378-9B57-8B720BEAEECB}" type="pres">
      <dgm:prSet presAssocID="{F526EF2E-A26D-4B8D-BE06-3FC4F8295BAB}" presName="centerTile" presStyleLbl="fgShp" presStyleIdx="0" presStyleCnt="1">
        <dgm:presLayoutVars>
          <dgm:chMax val="0"/>
          <dgm:chPref val="0"/>
        </dgm:presLayoutVars>
      </dgm:prSet>
      <dgm:spPr/>
      <dgm:t>
        <a:bodyPr/>
        <a:lstStyle/>
        <a:p>
          <a:endParaRPr lang="zh-CN" altLang="en-US"/>
        </a:p>
      </dgm:t>
    </dgm:pt>
  </dgm:ptLst>
  <dgm:cxnLst>
    <dgm:cxn modelId="{6C252938-AE34-4A44-8AFC-DF620773561C}" srcId="{5E0B15D3-E5BE-411F-911C-629EE7D794FC}" destId="{D60D1161-BC12-4B7A-92B4-111AA4E86A7E}" srcOrd="3" destOrd="0" parTransId="{51EA54F1-C3CC-4112-A022-5319ED7BD4CB}" sibTransId="{FB1C6480-5F0A-41A1-9F2B-A0822C4D6C48}"/>
    <dgm:cxn modelId="{6E3F2B55-0EC7-4D0F-89B6-E3B1096AEE2C}" type="presOf" srcId="{FE9C9398-E330-4248-B80C-321911B5D13A}" destId="{0A8890A3-CD55-45B5-96A5-52B6D6742538}" srcOrd="1" destOrd="0" presId="urn:microsoft.com/office/officeart/2005/8/layout/matrix1"/>
    <dgm:cxn modelId="{2EF4F204-356D-4754-87E9-A5CC7DDC24FA}" srcId="{F526EF2E-A26D-4B8D-BE06-3FC4F8295BAB}" destId="{5E0B15D3-E5BE-411F-911C-629EE7D794FC}" srcOrd="0" destOrd="0" parTransId="{30D740B1-9533-40C4-A20D-322569A8FFB3}" sibTransId="{A270E921-79AB-48E1-A96B-F71CE419C15F}"/>
    <dgm:cxn modelId="{4A833128-CD3E-4574-8F1A-23E46FCB7427}" type="presOf" srcId="{D60D1161-BC12-4B7A-92B4-111AA4E86A7E}" destId="{150B754B-0B69-4672-9591-EC2551BCDA7F}" srcOrd="0" destOrd="0" presId="urn:microsoft.com/office/officeart/2005/8/layout/matrix1"/>
    <dgm:cxn modelId="{F0CDAD85-5A1D-46D0-B621-D9561AC31DD9}" type="presOf" srcId="{FE9C9398-E330-4248-B80C-321911B5D13A}" destId="{1CBC201C-9441-4343-9D67-5F8280472AD5}" srcOrd="0" destOrd="0" presId="urn:microsoft.com/office/officeart/2005/8/layout/matrix1"/>
    <dgm:cxn modelId="{5AECF451-1EA7-41BA-ADB9-7ACC1A9BC339}" type="presOf" srcId="{311BFA18-4CA1-492A-8F4C-30DBCDF9FD9E}" destId="{B2CEDF3B-014B-4F05-9F8A-6A439085F9C3}" srcOrd="0" destOrd="0" presId="urn:microsoft.com/office/officeart/2005/8/layout/matrix1"/>
    <dgm:cxn modelId="{60E2F02E-93E5-4675-A4EB-9A31BE3088C3}" type="presOf" srcId="{F93DD216-E1B7-4434-BAC6-966D69C48B25}" destId="{9FE08772-D47B-4F57-8EFD-2B2A9E1BFFE5}" srcOrd="0" destOrd="0" presId="urn:microsoft.com/office/officeart/2005/8/layout/matrix1"/>
    <dgm:cxn modelId="{5AB29094-56C8-4A11-B97F-1998F4D53BBA}" srcId="{5E0B15D3-E5BE-411F-911C-629EE7D794FC}" destId="{311BFA18-4CA1-492A-8F4C-30DBCDF9FD9E}" srcOrd="1" destOrd="0" parTransId="{C32BF6A9-7F6A-45C4-B6FB-77FB4358967F}" sibTransId="{4F814F7E-2286-43EC-BB10-AF7CD2D47808}"/>
    <dgm:cxn modelId="{78D3ECC0-5B9A-41A7-867C-1DD5EC2B2ACF}" type="presOf" srcId="{D60D1161-BC12-4B7A-92B4-111AA4E86A7E}" destId="{3B3E5A96-2638-44AF-A8B7-6DCDF00480B1}" srcOrd="1" destOrd="0" presId="urn:microsoft.com/office/officeart/2005/8/layout/matrix1"/>
    <dgm:cxn modelId="{7CB7F08D-C521-4889-9E77-F1E3F4414882}" srcId="{5E0B15D3-E5BE-411F-911C-629EE7D794FC}" destId="{F93DD216-E1B7-4434-BAC6-966D69C48B25}" srcOrd="0" destOrd="0" parTransId="{0222114E-2BEB-4A6A-9FBE-B0266286FF07}" sibTransId="{12218C59-CF90-4928-B5AE-C7EA09525193}"/>
    <dgm:cxn modelId="{6D2B5A5F-CE10-40D3-B3AD-5D7BB95BBBF7}" type="presOf" srcId="{311BFA18-4CA1-492A-8F4C-30DBCDF9FD9E}" destId="{D0CCE2F6-0D9A-4C12-857F-83ED77F20251}" srcOrd="1" destOrd="0" presId="urn:microsoft.com/office/officeart/2005/8/layout/matrix1"/>
    <dgm:cxn modelId="{40559D58-EE23-4990-B1B2-AFA8037DE9A2}" type="presOf" srcId="{F526EF2E-A26D-4B8D-BE06-3FC4F8295BAB}" destId="{B6FDE179-DD32-480F-A2BD-B6EA1AE607B4}" srcOrd="0" destOrd="0" presId="urn:microsoft.com/office/officeart/2005/8/layout/matrix1"/>
    <dgm:cxn modelId="{03F78255-6BF9-41D3-9C25-ACF2B0370A92}" type="presOf" srcId="{F93DD216-E1B7-4434-BAC6-966D69C48B25}" destId="{DD8B6281-E43B-4DC5-A969-641C681A368B}" srcOrd="1" destOrd="0" presId="urn:microsoft.com/office/officeart/2005/8/layout/matrix1"/>
    <dgm:cxn modelId="{DE47B1DA-D534-48E0-8963-AC8365E92DA0}" srcId="{5E0B15D3-E5BE-411F-911C-629EE7D794FC}" destId="{FE9C9398-E330-4248-B80C-321911B5D13A}" srcOrd="2" destOrd="0" parTransId="{30A3C2A8-BCE9-4D54-9C09-3BF8FAC37946}" sibTransId="{91DF9578-CBD2-4286-A3E2-C648240D3205}"/>
    <dgm:cxn modelId="{31CEBC63-C670-4C90-ACC0-92EFED553013}" type="presOf" srcId="{5E0B15D3-E5BE-411F-911C-629EE7D794FC}" destId="{F7B4E100-E90C-4378-9B57-8B720BEAEECB}" srcOrd="0" destOrd="0" presId="urn:microsoft.com/office/officeart/2005/8/layout/matrix1"/>
    <dgm:cxn modelId="{4511BE5D-2CC0-4C2F-9F4A-5A4A3C0296BE}" type="presParOf" srcId="{B6FDE179-DD32-480F-A2BD-B6EA1AE607B4}" destId="{D0E2DE94-5048-40D1-A9F1-B3BC38937D37}" srcOrd="0" destOrd="0" presId="urn:microsoft.com/office/officeart/2005/8/layout/matrix1"/>
    <dgm:cxn modelId="{87A7E607-3A8C-4D99-BEF9-C6A353F55564}" type="presParOf" srcId="{D0E2DE94-5048-40D1-A9F1-B3BC38937D37}" destId="{9FE08772-D47B-4F57-8EFD-2B2A9E1BFFE5}" srcOrd="0" destOrd="0" presId="urn:microsoft.com/office/officeart/2005/8/layout/matrix1"/>
    <dgm:cxn modelId="{81478E37-FE2B-48C5-8A66-D4EF282C36C4}" type="presParOf" srcId="{D0E2DE94-5048-40D1-A9F1-B3BC38937D37}" destId="{DD8B6281-E43B-4DC5-A969-641C681A368B}" srcOrd="1" destOrd="0" presId="urn:microsoft.com/office/officeart/2005/8/layout/matrix1"/>
    <dgm:cxn modelId="{E0E8645B-B385-4026-954F-99E25FAAF5DF}" type="presParOf" srcId="{D0E2DE94-5048-40D1-A9F1-B3BC38937D37}" destId="{B2CEDF3B-014B-4F05-9F8A-6A439085F9C3}" srcOrd="2" destOrd="0" presId="urn:microsoft.com/office/officeart/2005/8/layout/matrix1"/>
    <dgm:cxn modelId="{4BF321B3-CDB6-4E33-BB23-7A1304ADBB8B}" type="presParOf" srcId="{D0E2DE94-5048-40D1-A9F1-B3BC38937D37}" destId="{D0CCE2F6-0D9A-4C12-857F-83ED77F20251}" srcOrd="3" destOrd="0" presId="urn:microsoft.com/office/officeart/2005/8/layout/matrix1"/>
    <dgm:cxn modelId="{DACDABC9-9BE8-499A-859A-7C88145AF4DB}" type="presParOf" srcId="{D0E2DE94-5048-40D1-A9F1-B3BC38937D37}" destId="{1CBC201C-9441-4343-9D67-5F8280472AD5}" srcOrd="4" destOrd="0" presId="urn:microsoft.com/office/officeart/2005/8/layout/matrix1"/>
    <dgm:cxn modelId="{A57FA3A3-270F-4747-9D91-755C9C3E951A}" type="presParOf" srcId="{D0E2DE94-5048-40D1-A9F1-B3BC38937D37}" destId="{0A8890A3-CD55-45B5-96A5-52B6D6742538}" srcOrd="5" destOrd="0" presId="urn:microsoft.com/office/officeart/2005/8/layout/matrix1"/>
    <dgm:cxn modelId="{47564BED-FB02-4B37-A857-20FCBC0F5215}" type="presParOf" srcId="{D0E2DE94-5048-40D1-A9F1-B3BC38937D37}" destId="{150B754B-0B69-4672-9591-EC2551BCDA7F}" srcOrd="6" destOrd="0" presId="urn:microsoft.com/office/officeart/2005/8/layout/matrix1"/>
    <dgm:cxn modelId="{586CEDE6-363D-41AB-856B-FEACF63B2C02}" type="presParOf" srcId="{D0E2DE94-5048-40D1-A9F1-B3BC38937D37}" destId="{3B3E5A96-2638-44AF-A8B7-6DCDF00480B1}" srcOrd="7" destOrd="0" presId="urn:microsoft.com/office/officeart/2005/8/layout/matrix1"/>
    <dgm:cxn modelId="{58D853FA-FEA7-48C8-BC9A-4B1E76B9DD4D}" type="presParOf" srcId="{B6FDE179-DD32-480F-A2BD-B6EA1AE607B4}" destId="{F7B4E100-E90C-4378-9B57-8B720BEAEECB}" srcOrd="1" destOrd="0" presId="urn:microsoft.com/office/officeart/2005/8/layout/matrix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FE08772-D47B-4F57-8EFD-2B2A9E1BFFE5}">
      <dsp:nvSpPr>
        <dsp:cNvPr id="0" name=""/>
        <dsp:cNvSpPr/>
      </dsp:nvSpPr>
      <dsp:spPr>
        <a:xfrm rot="16200000">
          <a:off x="1544227" y="-1544227"/>
          <a:ext cx="979996" cy="4068452"/>
        </a:xfrm>
        <a:prstGeom prst="round1Rect">
          <a:avLst/>
        </a:prstGeom>
        <a:gradFill rotWithShape="1">
          <a:gsLst>
            <a:gs pos="0">
              <a:schemeClr val="accent3">
                <a:tint val="98000"/>
                <a:satMod val="220000"/>
              </a:schemeClr>
            </a:gs>
            <a:gs pos="31000">
              <a:schemeClr val="accent3">
                <a:tint val="30000"/>
                <a:satMod val="150000"/>
              </a:schemeClr>
            </a:gs>
            <a:gs pos="91000">
              <a:schemeClr val="accent3">
                <a:tint val="96000"/>
              </a:schemeClr>
            </a:gs>
          </a:gsLst>
          <a:path path="circle">
            <a:fillToRect l="50000" t="150000" r="50000"/>
          </a:path>
        </a:gradFill>
        <a:ln w="12700" cap="flat" cmpd="sng" algn="ctr">
          <a:solidFill>
            <a:schemeClr val="accent3"/>
          </a:solidFill>
          <a:prstDash val="solid"/>
        </a:ln>
        <a:effectLst>
          <a:glow rad="63500">
            <a:schemeClr val="accent3">
              <a:alpha val="45000"/>
              <a:satMod val="110000"/>
            </a:schemeClr>
          </a:glow>
        </a:effectLst>
        <a:scene3d>
          <a:camera prst="orthographicFront"/>
          <a:lightRig rig="flat" dir="t"/>
        </a:scene3d>
        <a:sp3d/>
      </dsp:spPr>
      <dsp:style>
        <a:lnRef idx="1">
          <a:schemeClr val="accent3"/>
        </a:lnRef>
        <a:fillRef idx="2">
          <a:schemeClr val="accent3"/>
        </a:fillRef>
        <a:effectRef idx="1">
          <a:schemeClr val="accent3"/>
        </a:effectRef>
        <a:fontRef idx="minor">
          <a:schemeClr val="dk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b="1" i="0" kern="1200" dirty="0" smtClean="0">
              <a:solidFill>
                <a:schemeClr val="bg1"/>
              </a:solidFill>
              <a:latin typeface="+mj-ea"/>
              <a:ea typeface="+mj-ea"/>
            </a:rPr>
            <a:t>Router</a:t>
          </a:r>
          <a:endParaRPr lang="zh-CN" altLang="en-US" sz="1500" b="1" kern="1200" dirty="0">
            <a:solidFill>
              <a:schemeClr val="bg1"/>
            </a:solidFill>
            <a:latin typeface="+mj-ea"/>
            <a:ea typeface="+mj-ea"/>
          </a:endParaRPr>
        </a:p>
      </dsp:txBody>
      <dsp:txXfrm rot="16200000">
        <a:off x="1666727" y="-1666727"/>
        <a:ext cx="734997" cy="4068452"/>
      </dsp:txXfrm>
    </dsp:sp>
    <dsp:sp modelId="{B2CEDF3B-014B-4F05-9F8A-6A439085F9C3}">
      <dsp:nvSpPr>
        <dsp:cNvPr id="0" name=""/>
        <dsp:cNvSpPr/>
      </dsp:nvSpPr>
      <dsp:spPr>
        <a:xfrm>
          <a:off x="4068452" y="0"/>
          <a:ext cx="4068452" cy="979996"/>
        </a:xfrm>
        <a:prstGeom prst="round1Rect">
          <a:avLst/>
        </a:prstGeom>
        <a:gradFill rotWithShape="1">
          <a:gsLst>
            <a:gs pos="0">
              <a:schemeClr val="accent3">
                <a:tint val="98000"/>
                <a:satMod val="220000"/>
              </a:schemeClr>
            </a:gs>
            <a:gs pos="31000">
              <a:schemeClr val="accent3">
                <a:tint val="30000"/>
                <a:satMod val="150000"/>
              </a:schemeClr>
            </a:gs>
            <a:gs pos="91000">
              <a:schemeClr val="accent3">
                <a:tint val="96000"/>
              </a:schemeClr>
            </a:gs>
          </a:gsLst>
          <a:path path="circle">
            <a:fillToRect l="50000" t="150000" r="50000"/>
          </a:path>
        </a:gradFill>
        <a:ln w="12700" cap="flat" cmpd="sng" algn="ctr">
          <a:solidFill>
            <a:schemeClr val="accent3"/>
          </a:solidFill>
          <a:prstDash val="solid"/>
        </a:ln>
        <a:effectLst>
          <a:glow rad="63500">
            <a:schemeClr val="accent3">
              <a:alpha val="45000"/>
              <a:satMod val="110000"/>
            </a:schemeClr>
          </a:glow>
        </a:effectLst>
        <a:scene3d>
          <a:camera prst="orthographicFront"/>
          <a:lightRig rig="flat" dir="t"/>
        </a:scene3d>
        <a:sp3d/>
      </dsp:spPr>
      <dsp:style>
        <a:lnRef idx="1">
          <a:schemeClr val="accent3"/>
        </a:lnRef>
        <a:fillRef idx="2">
          <a:schemeClr val="accent3"/>
        </a:fillRef>
        <a:effectRef idx="1">
          <a:schemeClr val="accent3"/>
        </a:effectRef>
        <a:fontRef idx="minor">
          <a:schemeClr val="dk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b="1" i="0" kern="1200" dirty="0" smtClean="0">
              <a:solidFill>
                <a:schemeClr val="bg1"/>
              </a:solidFill>
              <a:latin typeface="+mj-ea"/>
              <a:ea typeface="+mj-ea"/>
            </a:rPr>
            <a:t>Middleware</a:t>
          </a:r>
          <a:endParaRPr lang="zh-CN" altLang="en-US" sz="1500" b="1" kern="1200" dirty="0">
            <a:solidFill>
              <a:schemeClr val="bg1"/>
            </a:solidFill>
            <a:latin typeface="+mj-ea"/>
            <a:ea typeface="+mj-ea"/>
          </a:endParaRPr>
        </a:p>
      </dsp:txBody>
      <dsp:txXfrm>
        <a:off x="4068452" y="0"/>
        <a:ext cx="4068452" cy="734997"/>
      </dsp:txXfrm>
    </dsp:sp>
    <dsp:sp modelId="{1CBC201C-9441-4343-9D67-5F8280472AD5}">
      <dsp:nvSpPr>
        <dsp:cNvPr id="0" name=""/>
        <dsp:cNvSpPr/>
      </dsp:nvSpPr>
      <dsp:spPr>
        <a:xfrm rot="10800000">
          <a:off x="0" y="979996"/>
          <a:ext cx="4068452" cy="979996"/>
        </a:xfrm>
        <a:prstGeom prst="round1Rect">
          <a:avLst/>
        </a:prstGeom>
        <a:gradFill rotWithShape="1">
          <a:gsLst>
            <a:gs pos="0">
              <a:schemeClr val="accent3">
                <a:tint val="98000"/>
                <a:satMod val="220000"/>
              </a:schemeClr>
            </a:gs>
            <a:gs pos="31000">
              <a:schemeClr val="accent3">
                <a:tint val="30000"/>
                <a:satMod val="150000"/>
              </a:schemeClr>
            </a:gs>
            <a:gs pos="91000">
              <a:schemeClr val="accent3">
                <a:tint val="96000"/>
              </a:schemeClr>
            </a:gs>
          </a:gsLst>
          <a:path path="circle">
            <a:fillToRect l="50000" t="150000" r="50000"/>
          </a:path>
        </a:gradFill>
        <a:ln w="12700" cap="flat" cmpd="sng" algn="ctr">
          <a:solidFill>
            <a:schemeClr val="accent3"/>
          </a:solidFill>
          <a:prstDash val="solid"/>
        </a:ln>
        <a:effectLst>
          <a:glow rad="63500">
            <a:schemeClr val="accent3">
              <a:alpha val="45000"/>
              <a:satMod val="110000"/>
            </a:schemeClr>
          </a:glow>
        </a:effectLst>
        <a:scene3d>
          <a:camera prst="orthographicFront"/>
          <a:lightRig rig="flat" dir="t"/>
        </a:scene3d>
        <a:sp3d/>
      </dsp:spPr>
      <dsp:style>
        <a:lnRef idx="1">
          <a:schemeClr val="accent3"/>
        </a:lnRef>
        <a:fillRef idx="2">
          <a:schemeClr val="accent3"/>
        </a:fillRef>
        <a:effectRef idx="1">
          <a:schemeClr val="accent3"/>
        </a:effectRef>
        <a:fontRef idx="minor">
          <a:schemeClr val="dk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altLang="zh-CN" sz="1500" b="1" i="0" kern="1200" dirty="0" smtClean="0">
              <a:solidFill>
                <a:schemeClr val="bg1"/>
              </a:solidFill>
              <a:latin typeface="+mj-ea"/>
              <a:ea typeface="+mj-ea"/>
            </a:rPr>
            <a:t>T</a:t>
          </a:r>
          <a:r>
            <a:rPr lang="en-US" sz="1500" b="1" i="0" kern="1200" dirty="0" smtClean="0">
              <a:solidFill>
                <a:schemeClr val="bg1"/>
              </a:solidFill>
              <a:latin typeface="+mj-ea"/>
              <a:ea typeface="+mj-ea"/>
            </a:rPr>
            <a:t>emplate Engine</a:t>
          </a:r>
          <a:endParaRPr lang="zh-CN" altLang="en-US" sz="1500" b="1" kern="1200" dirty="0">
            <a:solidFill>
              <a:schemeClr val="bg1"/>
            </a:solidFill>
            <a:latin typeface="+mj-ea"/>
            <a:ea typeface="+mj-ea"/>
          </a:endParaRPr>
        </a:p>
      </dsp:txBody>
      <dsp:txXfrm rot="10800000">
        <a:off x="0" y="1224995"/>
        <a:ext cx="4068452" cy="734997"/>
      </dsp:txXfrm>
    </dsp:sp>
    <dsp:sp modelId="{150B754B-0B69-4672-9591-EC2551BCDA7F}">
      <dsp:nvSpPr>
        <dsp:cNvPr id="0" name=""/>
        <dsp:cNvSpPr/>
      </dsp:nvSpPr>
      <dsp:spPr>
        <a:xfrm rot="5400000">
          <a:off x="5612679" y="-564231"/>
          <a:ext cx="979996" cy="4068452"/>
        </a:xfrm>
        <a:prstGeom prst="round1Rect">
          <a:avLst/>
        </a:prstGeom>
        <a:gradFill rotWithShape="1">
          <a:gsLst>
            <a:gs pos="0">
              <a:schemeClr val="accent3">
                <a:tint val="98000"/>
                <a:satMod val="220000"/>
              </a:schemeClr>
            </a:gs>
            <a:gs pos="31000">
              <a:schemeClr val="accent3">
                <a:tint val="30000"/>
                <a:satMod val="150000"/>
              </a:schemeClr>
            </a:gs>
            <a:gs pos="91000">
              <a:schemeClr val="accent3">
                <a:tint val="96000"/>
              </a:schemeClr>
            </a:gs>
          </a:gsLst>
          <a:path path="circle">
            <a:fillToRect l="50000" t="150000" r="50000"/>
          </a:path>
        </a:gradFill>
        <a:ln w="12700" cap="flat" cmpd="sng" algn="ctr">
          <a:solidFill>
            <a:schemeClr val="accent3"/>
          </a:solidFill>
          <a:prstDash val="solid"/>
        </a:ln>
        <a:effectLst>
          <a:glow rad="63500">
            <a:schemeClr val="accent3">
              <a:alpha val="45000"/>
              <a:satMod val="110000"/>
            </a:schemeClr>
          </a:glow>
        </a:effectLst>
        <a:scene3d>
          <a:camera prst="orthographicFront"/>
          <a:lightRig rig="flat" dir="t"/>
        </a:scene3d>
        <a:sp3d/>
      </dsp:spPr>
      <dsp:style>
        <a:lnRef idx="1">
          <a:schemeClr val="accent3"/>
        </a:lnRef>
        <a:fillRef idx="2">
          <a:schemeClr val="accent3"/>
        </a:fillRef>
        <a:effectRef idx="1">
          <a:schemeClr val="accent3"/>
        </a:effectRef>
        <a:fontRef idx="minor">
          <a:schemeClr val="dk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mj-ea"/>
              <a:ea typeface="+mj-ea"/>
            </a:rPr>
            <a:t>express</a:t>
          </a:r>
          <a:r>
            <a:rPr lang="en-US" altLang="zh-CN" sz="1500" b="1" kern="1200" dirty="0" smtClean="0">
              <a:solidFill>
                <a:schemeClr val="bg1"/>
              </a:solidFill>
              <a:latin typeface="+mj-ea"/>
              <a:ea typeface="+mj-ea"/>
            </a:rPr>
            <a:t>-</a:t>
          </a:r>
          <a:r>
            <a:rPr lang="en-US" sz="1500" b="1" kern="1200" dirty="0" smtClean="0">
              <a:solidFill>
                <a:schemeClr val="bg1"/>
              </a:solidFill>
              <a:latin typeface="+mj-ea"/>
              <a:ea typeface="+mj-ea"/>
            </a:rPr>
            <a:t>generator</a:t>
          </a:r>
          <a:endParaRPr lang="zh-CN" altLang="en-US" sz="1500" b="1" kern="1200" dirty="0">
            <a:solidFill>
              <a:schemeClr val="bg1"/>
            </a:solidFill>
            <a:latin typeface="+mj-ea"/>
            <a:ea typeface="+mj-ea"/>
          </a:endParaRPr>
        </a:p>
      </dsp:txBody>
      <dsp:txXfrm rot="5400000">
        <a:off x="5735179" y="-441732"/>
        <a:ext cx="734997" cy="4068452"/>
      </dsp:txXfrm>
    </dsp:sp>
    <dsp:sp modelId="{F7B4E100-E90C-4378-9B57-8B720BEAEECB}">
      <dsp:nvSpPr>
        <dsp:cNvPr id="0" name=""/>
        <dsp:cNvSpPr/>
      </dsp:nvSpPr>
      <dsp:spPr>
        <a:xfrm>
          <a:off x="2847916" y="734997"/>
          <a:ext cx="2441071" cy="489998"/>
        </a:xfrm>
        <a:prstGeom prst="roundRect">
          <a:avLst/>
        </a:prstGeom>
        <a:gradFill rotWithShape="1">
          <a:gsLst>
            <a:gs pos="0">
              <a:schemeClr val="accent3">
                <a:tint val="98000"/>
                <a:satMod val="220000"/>
              </a:schemeClr>
            </a:gs>
            <a:gs pos="31000">
              <a:schemeClr val="accent3">
                <a:tint val="30000"/>
                <a:satMod val="150000"/>
              </a:schemeClr>
            </a:gs>
            <a:gs pos="91000">
              <a:schemeClr val="accent3">
                <a:tint val="96000"/>
              </a:schemeClr>
            </a:gs>
          </a:gsLst>
          <a:path path="circle">
            <a:fillToRect l="50000" t="150000" r="50000"/>
          </a:path>
        </a:gradFill>
        <a:ln w="12700" cap="flat" cmpd="sng" algn="ctr">
          <a:solidFill>
            <a:schemeClr val="accent3"/>
          </a:solidFill>
          <a:prstDash val="solid"/>
        </a:ln>
        <a:effectLst>
          <a:glow rad="63500">
            <a:schemeClr val="accent3">
              <a:alpha val="45000"/>
              <a:satMod val="110000"/>
            </a:schemeClr>
          </a:glow>
        </a:effectLst>
        <a:scene3d>
          <a:camera prst="orthographicFront"/>
          <a:lightRig rig="flat" dir="t"/>
        </a:scene3d>
        <a:sp3d/>
      </dsp:spPr>
      <dsp:style>
        <a:lnRef idx="1">
          <a:schemeClr val="accent3"/>
        </a:lnRef>
        <a:fillRef idx="2">
          <a:schemeClr val="accent3"/>
        </a:fillRef>
        <a:effectRef idx="1">
          <a:schemeClr val="accent3"/>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b="1" kern="1200" dirty="0" smtClean="0">
              <a:solidFill>
                <a:schemeClr val="bg1"/>
              </a:solidFill>
              <a:latin typeface="+mj-ea"/>
              <a:ea typeface="+mj-ea"/>
            </a:rPr>
            <a:t>Express</a:t>
          </a:r>
          <a:endParaRPr lang="zh-CN" altLang="en-US" sz="1500" b="1" kern="1200" dirty="0">
            <a:solidFill>
              <a:schemeClr val="bg1"/>
            </a:solidFill>
            <a:latin typeface="+mj-ea"/>
            <a:ea typeface="+mj-ea"/>
          </a:endParaRPr>
        </a:p>
      </dsp:txBody>
      <dsp:txXfrm>
        <a:off x="2847916" y="734997"/>
        <a:ext cx="2441071" cy="489998"/>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FB46B7-510E-4021-BC98-B73003191FE7}" type="datetimeFigureOut">
              <a:rPr lang="zh-CN" altLang="en-US" smtClean="0"/>
              <a:pPr/>
              <a:t>2019/4/16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8686C6-0C44-4C32-BFD0-6FDEB87DE4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jb51.net/article/123229.ht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itbilu.com/nodejs/npm/Ny0k0TKP-.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expressjs.com.cn/starter/generator.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npmjs.com/package/mysql2"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itbilu.com/nodejs/npm/41mRdls_Z.html" TargetMode="External"/><Relationship Id="rId4" Type="http://schemas.openxmlformats.org/officeDocument/2006/relationships/hyperlink" Target="https://demopark.github.io/sequelize-docs-Zh-CN/getting-started.html"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itbilu.com/nodejs/npm/41mRdls_Z.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baike.baidu.com/item/ORM/3583252"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itbilu.com/nodejs/npm/V1PExztfb.htm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baike.baidu.com/item/%E4%BA%8B%E5%8A%A1/5945882"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baike.baidu.com/item/&#20107;&#21153;/5945882"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baike.baidu.com/item/&#20107;&#21153;/5945882"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itbilu.com/nodejs/npm/N1sdaHTzb.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baike.baidu.com/item/RBAC/1328788"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baike.baidu.com/item/RBAC/1328788"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baike.baidu.com/item/RBAC/1328788"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baike.baidu.com/item/RBAC/1328788"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aike.baidu.com/item/%E8%B7%AF%E7%94%B1/363497"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www.cnblogs.com/lmule/archive/2010/08/18/1802774.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Nodejs</a:t>
            </a:r>
            <a:r>
              <a:rPr lang="zh-CN" altLang="en-US" dirty="0" smtClean="0"/>
              <a:t>实践</a:t>
            </a:r>
            <a:endParaRPr lang="zh-CN" altLang="en-US" dirty="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hlinkClick r:id="rId3"/>
              </a:rPr>
              <a:t>Next:https</a:t>
            </a:r>
            <a:r>
              <a:rPr lang="en-US" altLang="zh-CN" dirty="0" smtClean="0">
                <a:hlinkClick r:id="rId3"/>
              </a:rPr>
              <a:t>://www.jb51.net/article/123229.htm</a:t>
            </a:r>
            <a:endParaRPr lang="en-US" altLang="zh-CN" dirty="0" smtClean="0"/>
          </a:p>
          <a:p>
            <a:r>
              <a:rPr lang="en-US" altLang="zh-CN" dirty="0" smtClean="0"/>
              <a:t>next</a:t>
            </a:r>
            <a:r>
              <a:rPr lang="zh-CN" altLang="en-US" dirty="0" smtClean="0"/>
              <a:t>的作用是什么？</a:t>
            </a:r>
            <a:endParaRPr lang="en-US" altLang="zh-CN" dirty="0" smtClean="0"/>
          </a:p>
          <a:p>
            <a:r>
              <a:rPr lang="en-US" altLang="zh-CN" sz="1200" b="0" i="0" kern="1200" dirty="0" smtClean="0">
                <a:solidFill>
                  <a:schemeClr val="tx1"/>
                </a:solidFill>
                <a:latin typeface="+mn-lt"/>
                <a:ea typeface="+mn-ea"/>
                <a:cs typeface="+mn-cs"/>
              </a:rPr>
              <a:t>next</a:t>
            </a:r>
            <a:r>
              <a:rPr lang="zh-CN" altLang="en-US" sz="1200" b="0" i="0" kern="1200" dirty="0" smtClean="0">
                <a:solidFill>
                  <a:schemeClr val="tx1"/>
                </a:solidFill>
                <a:latin typeface="+mn-lt"/>
                <a:ea typeface="+mn-ea"/>
                <a:cs typeface="+mn-cs"/>
              </a:rPr>
              <a:t>函数主要负责将控制权交给下一个中间件，如果当前中间件没有终结请求，并且</a:t>
            </a:r>
            <a:r>
              <a:rPr lang="en-US" altLang="zh-CN" sz="1200" b="0" i="0" kern="1200" dirty="0" smtClean="0">
                <a:solidFill>
                  <a:schemeClr val="tx1"/>
                </a:solidFill>
                <a:latin typeface="+mn-lt"/>
                <a:ea typeface="+mn-ea"/>
                <a:cs typeface="+mn-cs"/>
              </a:rPr>
              <a:t>next</a:t>
            </a:r>
            <a:r>
              <a:rPr lang="zh-CN" altLang="en-US" sz="1200" b="0" i="0" kern="1200" dirty="0" smtClean="0">
                <a:solidFill>
                  <a:schemeClr val="tx1"/>
                </a:solidFill>
                <a:latin typeface="+mn-lt"/>
                <a:ea typeface="+mn-ea"/>
                <a:cs typeface="+mn-cs"/>
              </a:rPr>
              <a:t>没有被调用，那么请求将被挂起，后边定义的中间件将得不到被执行的机会。</a:t>
            </a:r>
            <a:endParaRPr lang="en-US" altLang="zh-CN" sz="1200" b="0" i="0" kern="1200" dirty="0" smtClean="0">
              <a:solidFill>
                <a:schemeClr val="tx1"/>
              </a:solidFill>
              <a:latin typeface="+mn-lt"/>
              <a:ea typeface="+mn-ea"/>
              <a:cs typeface="+mn-cs"/>
            </a:endParaRPr>
          </a:p>
          <a:p>
            <a:endParaRPr lang="zh-CN" altLang="en-US" dirty="0" smtClean="0"/>
          </a:p>
          <a:p>
            <a:r>
              <a:rPr lang="zh-CN" altLang="en-US" dirty="0" smtClean="0"/>
              <a:t>我们应该在何时使用</a:t>
            </a:r>
            <a:r>
              <a:rPr lang="en-US" altLang="zh-CN" dirty="0" smtClean="0"/>
              <a:t>next</a:t>
            </a:r>
            <a:r>
              <a:rPr lang="zh-CN" altLang="en-US" dirty="0" smtClean="0"/>
              <a:t>？</a:t>
            </a:r>
            <a:endParaRPr lang="en-US" altLang="zh-CN" dirty="0" smtClean="0"/>
          </a:p>
          <a:p>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next</a:t>
            </a:r>
            <a:r>
              <a:rPr lang="zh-CN" altLang="en-US" sz="1200" b="0" i="0" kern="1200" dirty="0" smtClean="0">
                <a:solidFill>
                  <a:schemeClr val="tx1"/>
                </a:solidFill>
                <a:latin typeface="+mn-lt"/>
                <a:ea typeface="+mn-ea"/>
                <a:cs typeface="+mn-cs"/>
              </a:rPr>
              <a:t>函数主要是用来确保所有注册的中间件被一个接一个的执行，理论上应该在所有的中间件中调用</a:t>
            </a:r>
            <a:r>
              <a:rPr lang="en-US" altLang="zh-CN" sz="1200" b="0" i="0" kern="1200" dirty="0" smtClean="0">
                <a:solidFill>
                  <a:schemeClr val="tx1"/>
                </a:solidFill>
                <a:latin typeface="+mn-lt"/>
                <a:ea typeface="+mn-ea"/>
                <a:cs typeface="+mn-cs"/>
              </a:rPr>
              <a:t>next</a:t>
            </a:r>
            <a:r>
              <a:rPr lang="zh-CN" altLang="en-US" sz="1200" b="0" i="0" kern="1200" dirty="0" smtClean="0">
                <a:solidFill>
                  <a:schemeClr val="tx1"/>
                </a:solidFill>
                <a:latin typeface="+mn-lt"/>
                <a:ea typeface="+mn-ea"/>
                <a:cs typeface="+mn-cs"/>
              </a:rPr>
              <a:t>函数；</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、但有一个特例，如果定义的中间件终结了本次请求，那就不应该再调用</a:t>
            </a:r>
            <a:r>
              <a:rPr lang="en-US" altLang="zh-CN" sz="1200" b="0" i="0" kern="1200" dirty="0" smtClean="0">
                <a:solidFill>
                  <a:schemeClr val="tx1"/>
                </a:solidFill>
                <a:latin typeface="+mn-lt"/>
                <a:ea typeface="+mn-ea"/>
                <a:cs typeface="+mn-cs"/>
              </a:rPr>
              <a:t>next</a:t>
            </a:r>
            <a:r>
              <a:rPr lang="zh-CN" altLang="en-US" sz="1200" b="0" i="0" kern="1200" dirty="0" smtClean="0">
                <a:solidFill>
                  <a:schemeClr val="tx1"/>
                </a:solidFill>
                <a:latin typeface="+mn-lt"/>
                <a:ea typeface="+mn-ea"/>
                <a:cs typeface="+mn-cs"/>
              </a:rPr>
              <a:t>函数，否则就可能会出问题，</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比如在中间件给出了响应之后又调用了</a:t>
            </a:r>
            <a:r>
              <a:rPr lang="en-US" altLang="zh-CN" sz="1200" b="0" i="0" kern="1200" dirty="0" smtClean="0">
                <a:solidFill>
                  <a:schemeClr val="tx1"/>
                </a:solidFill>
                <a:latin typeface="+mn-lt"/>
                <a:ea typeface="+mn-ea"/>
                <a:cs typeface="+mn-cs"/>
              </a:rPr>
              <a:t>next</a:t>
            </a:r>
            <a:r>
              <a:rPr lang="zh-CN" altLang="en-US" sz="1200" b="0" i="0" kern="1200" dirty="0" smtClean="0">
                <a:solidFill>
                  <a:schemeClr val="tx1"/>
                </a:solidFill>
                <a:latin typeface="+mn-lt"/>
                <a:ea typeface="+mn-ea"/>
                <a:cs typeface="+mn-cs"/>
              </a:rPr>
              <a:t>函数，那本次请求还会被下一个中间件或路由执行，就会导致服务给一个请求响应两次，但在第二次响应时服务就会报错，</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因为</a:t>
            </a:r>
            <a:r>
              <a:rPr lang="en-US" altLang="zh-CN" sz="1200" b="0" i="0" kern="1200" dirty="0" smtClean="0">
                <a:solidFill>
                  <a:schemeClr val="tx1"/>
                </a:solidFill>
                <a:latin typeface="+mn-lt"/>
                <a:ea typeface="+mn-ea"/>
                <a:cs typeface="+mn-cs"/>
              </a:rPr>
              <a:t>http</a:t>
            </a:r>
            <a:r>
              <a:rPr lang="zh-CN" altLang="en-US" sz="1200" b="0" i="0" kern="1200" dirty="0" smtClean="0">
                <a:solidFill>
                  <a:schemeClr val="tx1"/>
                </a:solidFill>
                <a:latin typeface="+mn-lt"/>
                <a:ea typeface="+mn-ea"/>
                <a:cs typeface="+mn-cs"/>
              </a:rPr>
              <a:t>协议限制一次请求对应一次响应；</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（后边的中间件试图去向</a:t>
            </a:r>
            <a:r>
              <a:rPr lang="en-US" altLang="zh-CN" sz="1200" b="0" i="0" kern="1200" dirty="0" smtClean="0">
                <a:solidFill>
                  <a:schemeClr val="tx1"/>
                </a:solidFill>
                <a:latin typeface="+mn-lt"/>
                <a:ea typeface="+mn-ea"/>
                <a:cs typeface="+mn-cs"/>
              </a:rPr>
              <a:t>res</a:t>
            </a:r>
            <a:r>
              <a:rPr lang="zh-CN" altLang="en-US" sz="1200" b="0" i="0" kern="1200" dirty="0" smtClean="0">
                <a:solidFill>
                  <a:schemeClr val="tx1"/>
                </a:solidFill>
                <a:latin typeface="+mn-lt"/>
                <a:ea typeface="+mn-ea"/>
                <a:cs typeface="+mn-cs"/>
              </a:rPr>
              <a:t>的</a:t>
            </a:r>
            <a:r>
              <a:rPr lang="en-US" altLang="zh-CN" sz="1200" b="0" i="0" kern="1200" dirty="0" smtClean="0">
                <a:solidFill>
                  <a:schemeClr val="tx1"/>
                </a:solidFill>
                <a:latin typeface="+mn-lt"/>
                <a:ea typeface="+mn-ea"/>
                <a:cs typeface="+mn-cs"/>
              </a:rPr>
              <a:t>headers</a:t>
            </a:r>
            <a:r>
              <a:rPr lang="zh-CN" altLang="en-US" sz="1200" b="0" i="0" kern="1200" dirty="0" smtClean="0">
                <a:solidFill>
                  <a:schemeClr val="tx1"/>
                </a:solidFill>
                <a:latin typeface="+mn-lt"/>
                <a:ea typeface="+mn-ea"/>
                <a:cs typeface="+mn-cs"/>
              </a:rPr>
              <a:t>中添加属性值，所以就会抛出异常）</a:t>
            </a:r>
            <a:endParaRPr lang="en-US" altLang="zh-CN" sz="1200" b="0" i="0" kern="1200" dirty="0" smtClean="0">
              <a:solidFill>
                <a:schemeClr val="tx1"/>
              </a:solidFill>
              <a:latin typeface="+mn-lt"/>
              <a:ea typeface="+mn-ea"/>
              <a:cs typeface="+mn-cs"/>
            </a:endParaRPr>
          </a:p>
          <a:p>
            <a:r>
              <a:rPr lang="en-US" altLang="zh-CN" sz="1200" b="0" i="0" kern="1200" dirty="0" err="1" smtClean="0">
                <a:solidFill>
                  <a:schemeClr val="tx1"/>
                </a:solidFill>
                <a:latin typeface="+mn-lt"/>
                <a:ea typeface="+mn-ea"/>
                <a:cs typeface="+mn-cs"/>
              </a:rPr>
              <a:t>Err:can't</a:t>
            </a:r>
            <a:r>
              <a:rPr lang="en-US" altLang="zh-CN" sz="1200" b="0" i="0" kern="1200" dirty="0" smtClean="0">
                <a:solidFill>
                  <a:schemeClr val="tx1"/>
                </a:solidFill>
                <a:latin typeface="+mn-lt"/>
                <a:ea typeface="+mn-ea"/>
                <a:cs typeface="+mn-cs"/>
              </a:rPr>
              <a:t> set headers after they are sent.</a:t>
            </a:r>
          </a:p>
          <a:p>
            <a:endParaRPr lang="zh-CN" altLang="en-US" dirty="0" smtClean="0"/>
          </a:p>
          <a:p>
            <a:r>
              <a:rPr lang="en-US" altLang="zh-CN" dirty="0" smtClean="0"/>
              <a:t>next</a:t>
            </a:r>
            <a:r>
              <a:rPr lang="zh-CN" altLang="en-US" dirty="0" smtClean="0"/>
              <a:t>的内部实现机制是什么？</a:t>
            </a:r>
            <a:endParaRPr lang="en-US" altLang="zh-CN" dirty="0" smtClean="0"/>
          </a:p>
          <a:p>
            <a:r>
              <a:rPr lang="zh-CN" altLang="en-US" dirty="0" smtClean="0"/>
              <a:t>本质上就是循环匹配请求；</a:t>
            </a:r>
            <a:endParaRPr lang="en-US" altLang="zh-CN" dirty="0" smtClean="0"/>
          </a:p>
          <a:p>
            <a:r>
              <a:rPr lang="zh-CN" altLang="en-US" dirty="0" smtClean="0"/>
              <a:t>如果请求被终结则说明当前请求被响应；</a:t>
            </a:r>
            <a:endParaRPr lang="en-US" altLang="zh-CN" dirty="0" smtClean="0"/>
          </a:p>
          <a:p>
            <a:r>
              <a:rPr lang="zh-CN" altLang="en-US" dirty="0" smtClean="0"/>
              <a:t>如果没有终结，则当前请求被挂起，客户端那不到响应导致响应超时。</a:t>
            </a:r>
            <a:endParaRPr lang="en-US" altLang="zh-CN" dirty="0" smtClean="0"/>
          </a:p>
          <a:p>
            <a:r>
              <a:rPr lang="zh-CN" altLang="en-US" dirty="0" smtClean="0"/>
              <a:t>注意：</a:t>
            </a:r>
            <a:r>
              <a:rPr lang="zh-CN" altLang="en-US" sz="1200" b="0" i="0" kern="1200" dirty="0" smtClean="0">
                <a:solidFill>
                  <a:schemeClr val="tx1"/>
                </a:solidFill>
                <a:latin typeface="+mn-lt"/>
                <a:ea typeface="+mn-ea"/>
                <a:cs typeface="+mn-cs"/>
              </a:rPr>
              <a:t>定义路由中间件的时候函数的第三个参数</a:t>
            </a:r>
            <a:r>
              <a:rPr lang="en-US" altLang="zh-CN" sz="1200" b="0" i="0" kern="1200" dirty="0" smtClean="0">
                <a:solidFill>
                  <a:schemeClr val="tx1"/>
                </a:solidFill>
                <a:latin typeface="+mn-lt"/>
                <a:ea typeface="+mn-ea"/>
                <a:cs typeface="+mn-cs"/>
              </a:rPr>
              <a:t>next</a:t>
            </a:r>
            <a:r>
              <a:rPr lang="zh-CN" altLang="en-US" sz="1200" b="0" i="0" kern="1200" dirty="0" smtClean="0">
                <a:solidFill>
                  <a:schemeClr val="tx1"/>
                </a:solidFill>
                <a:latin typeface="+mn-lt"/>
                <a:ea typeface="+mn-ea"/>
                <a:cs typeface="+mn-cs"/>
              </a:rPr>
              <a:t>和我们定义非路由中间件的函数的第三个参数</a:t>
            </a:r>
            <a:r>
              <a:rPr lang="en-US" altLang="zh-CN" sz="1200" b="0" i="0" kern="1200" dirty="0" smtClean="0">
                <a:solidFill>
                  <a:schemeClr val="tx1"/>
                </a:solidFill>
                <a:latin typeface="+mn-lt"/>
                <a:ea typeface="+mn-ea"/>
                <a:cs typeface="+mn-cs"/>
              </a:rPr>
              <a:t>next</a:t>
            </a:r>
            <a:r>
              <a:rPr lang="zh-CN" altLang="en-US" sz="1200" b="0" i="0" kern="1200" dirty="0" smtClean="0">
                <a:solidFill>
                  <a:schemeClr val="tx1"/>
                </a:solidFill>
                <a:latin typeface="+mn-lt"/>
                <a:ea typeface="+mn-ea"/>
                <a:cs typeface="+mn-cs"/>
              </a:rPr>
              <a:t>不是同一个</a:t>
            </a:r>
            <a:r>
              <a:rPr lang="en-US" altLang="zh-CN" sz="1200" b="0" i="0" kern="1200" dirty="0" smtClean="0">
                <a:solidFill>
                  <a:schemeClr val="tx1"/>
                </a:solidFill>
                <a:latin typeface="+mn-lt"/>
                <a:ea typeface="+mn-ea"/>
                <a:cs typeface="+mn-cs"/>
              </a:rPr>
              <a:t>next</a:t>
            </a:r>
            <a:endParaRPr lang="zh-CN" altLang="en-US" dirty="0" smtClean="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模板引擎</a:t>
            </a:r>
            <a:endParaRPr lang="en-US" altLang="zh-CN" dirty="0" smtClean="0"/>
          </a:p>
          <a:p>
            <a:r>
              <a:rPr lang="zh-CN" altLang="en-US" dirty="0" smtClean="0"/>
              <a:t>为什么使用模板引擎？</a:t>
            </a:r>
            <a:endParaRPr lang="en-US" altLang="zh-CN" dirty="0" smtClean="0"/>
          </a:p>
          <a:p>
            <a:r>
              <a:rPr lang="en-US" altLang="zh-CN" dirty="0" smtClean="0"/>
              <a:t>1</a:t>
            </a:r>
            <a:r>
              <a:rPr lang="zh-CN" altLang="en-US" dirty="0" smtClean="0"/>
              <a:t>、动态生成页面，同步修改数据；</a:t>
            </a:r>
            <a:endParaRPr lang="en-US" altLang="zh-CN" dirty="0" smtClean="0"/>
          </a:p>
          <a:p>
            <a:r>
              <a:rPr lang="en-US" altLang="zh-CN" dirty="0" smtClean="0"/>
              <a:t>2</a:t>
            </a:r>
            <a:r>
              <a:rPr lang="zh-CN" altLang="en-US" dirty="0" smtClean="0"/>
              <a:t>、模板利于代码复用、便于维护扩展；</a:t>
            </a:r>
            <a:endParaRPr lang="en-US" altLang="zh-CN" dirty="0" smtClean="0"/>
          </a:p>
          <a:p>
            <a:r>
              <a:rPr lang="en-US" altLang="zh-CN" dirty="0" smtClean="0"/>
              <a:t>3</a:t>
            </a:r>
            <a:r>
              <a:rPr lang="zh-CN" altLang="en-US" dirty="0" smtClean="0"/>
              <a:t>、易于</a:t>
            </a:r>
            <a:r>
              <a:rPr lang="en-US" altLang="zh-CN" dirty="0" smtClean="0"/>
              <a:t>SEO</a:t>
            </a:r>
            <a:r>
              <a:rPr lang="zh-CN" altLang="en-US" dirty="0" smtClean="0"/>
              <a:t>（服务端渲染）；</a:t>
            </a:r>
            <a:endParaRPr lang="en-US" altLang="zh-CN" dirty="0" smtClean="0"/>
          </a:p>
          <a:p>
            <a:r>
              <a:rPr lang="en-US" altLang="zh-CN" dirty="0" smtClean="0"/>
              <a:t>4</a:t>
            </a:r>
            <a:r>
              <a:rPr lang="zh-CN" altLang="en-US" dirty="0" smtClean="0"/>
              <a:t>、效率高，减少客户端解析速度（与现代</a:t>
            </a:r>
            <a:r>
              <a:rPr lang="en-US" altLang="zh-CN" dirty="0" smtClean="0"/>
              <a:t>MVVM</a:t>
            </a:r>
            <a:r>
              <a:rPr lang="zh-CN" altLang="en-US" dirty="0" smtClean="0"/>
              <a:t>框架相比）；</a:t>
            </a:r>
            <a:endParaRPr lang="zh-CN" altLang="en-US" dirty="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模板引擎的使用</a:t>
            </a:r>
            <a:endParaRPr lang="en-US" altLang="zh-CN" dirty="0" smtClean="0"/>
          </a:p>
          <a:p>
            <a:r>
              <a:rPr lang="en-US" altLang="zh-CN" dirty="0" smtClean="0"/>
              <a:t>Set</a:t>
            </a:r>
            <a:r>
              <a:rPr lang="zh-CN" altLang="en-US" dirty="0" smtClean="0"/>
              <a:t>方法接收两个参数，但是不局限于传两个参数；</a:t>
            </a:r>
            <a:endParaRPr lang="en-US" altLang="zh-CN" dirty="0" smtClean="0"/>
          </a:p>
          <a:p>
            <a:r>
              <a:rPr lang="zh-CN" altLang="en-US" dirty="0" smtClean="0"/>
              <a:t>（理论上传递一个对象也是可以的，没有尝试只是推测）；</a:t>
            </a:r>
            <a:endParaRPr lang="en-US" altLang="zh-CN" dirty="0" smtClean="0"/>
          </a:p>
          <a:p>
            <a:r>
              <a:rPr lang="en-US" altLang="zh-CN" dirty="0" smtClean="0"/>
              <a:t>Render</a:t>
            </a:r>
            <a:r>
              <a:rPr lang="zh-CN" altLang="en-US" dirty="0" smtClean="0"/>
              <a:t>方法调用后会返回生成</a:t>
            </a:r>
            <a:r>
              <a:rPr lang="en-US" altLang="zh-CN" dirty="0" smtClean="0"/>
              <a:t>HTML</a:t>
            </a:r>
            <a:r>
              <a:rPr lang="zh-CN" altLang="en-US" dirty="0" smtClean="0"/>
              <a:t>文档（文档有说明未尝试）；</a:t>
            </a:r>
            <a:endParaRPr lang="en-US" altLang="zh-CN" dirty="0" smtClean="0"/>
          </a:p>
          <a:p>
            <a:r>
              <a:rPr lang="en-US" altLang="zh-CN" dirty="0" err="1" smtClean="0"/>
              <a:t>Ejs</a:t>
            </a:r>
            <a:r>
              <a:rPr lang="zh-CN" altLang="en-US" dirty="0" smtClean="0"/>
              <a:t>模板是</a:t>
            </a:r>
            <a:r>
              <a:rPr lang="en-US" altLang="zh-CN" dirty="0" smtClean="0"/>
              <a:t>express</a:t>
            </a:r>
            <a:r>
              <a:rPr lang="zh-CN" altLang="en-US" dirty="0" smtClean="0"/>
              <a:t>默认集成的模板另外还有其他几种模板引擎</a:t>
            </a:r>
            <a:r>
              <a:rPr lang="en-US" altLang="zh-CN" dirty="0" smtClean="0"/>
              <a:t>pug\</a:t>
            </a:r>
            <a:r>
              <a:rPr lang="en-US" altLang="zh-CN" dirty="0" err="1" smtClean="0"/>
              <a:t>hbs</a:t>
            </a:r>
            <a:r>
              <a:rPr lang="en-US" altLang="zh-CN" dirty="0" smtClean="0"/>
              <a:t>\</a:t>
            </a:r>
            <a:r>
              <a:rPr lang="en-US" altLang="zh-CN" dirty="0" err="1" smtClean="0"/>
              <a:t>hogan</a:t>
            </a:r>
            <a:endParaRPr lang="en-US" altLang="zh-CN" dirty="0" smtClean="0"/>
          </a:p>
          <a:p>
            <a:r>
              <a:rPr lang="en-US" altLang="zh-CN" dirty="0" smtClean="0"/>
              <a:t>Express </a:t>
            </a:r>
            <a:r>
              <a:rPr lang="zh-CN" altLang="en-US" dirty="0" smtClean="0"/>
              <a:t>模板传值变量：</a:t>
            </a:r>
            <a:r>
              <a:rPr lang="en-US" altLang="zh-CN" dirty="0" smtClean="0">
                <a:hlinkClick r:id="rId3"/>
              </a:rPr>
              <a:t>https://itbilu.com/nodejs/npm/Ny0k0TKP-.html</a:t>
            </a:r>
            <a:endParaRPr lang="zh-CN" altLang="en-US" dirty="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hlinkClick r:id="rId3"/>
              </a:rPr>
              <a:t>Express-generator</a:t>
            </a:r>
            <a:r>
              <a:rPr lang="zh-CN" altLang="en-US" dirty="0" smtClean="0">
                <a:hlinkClick r:id="rId3"/>
              </a:rPr>
              <a:t>：</a:t>
            </a:r>
            <a:r>
              <a:rPr lang="en-US" altLang="zh-CN" dirty="0" smtClean="0">
                <a:hlinkClick r:id="rId3"/>
              </a:rPr>
              <a:t>http://www.expressjs.com.cn/starter/generator.html</a:t>
            </a:r>
            <a:endParaRPr lang="en-US" altLang="zh-CN" dirty="0" smtClean="0"/>
          </a:p>
          <a:p>
            <a:r>
              <a:rPr lang="en-US" altLang="zh-CN" dirty="0" smtClean="0"/>
              <a:t>Express </a:t>
            </a:r>
            <a:r>
              <a:rPr lang="zh-CN" altLang="en-US" dirty="0" smtClean="0"/>
              <a:t>应用程序生成器</a:t>
            </a:r>
          </a:p>
          <a:p>
            <a:r>
              <a:rPr lang="zh-CN" altLang="en-US" dirty="0" smtClean="0"/>
              <a:t>（</a:t>
            </a:r>
            <a:r>
              <a:rPr lang="zh-CN" altLang="en-US" sz="1200" b="0" i="0" kern="1200" dirty="0" smtClean="0">
                <a:solidFill>
                  <a:schemeClr val="tx1"/>
                </a:solidFill>
                <a:latin typeface="+mn-lt"/>
                <a:ea typeface="+mn-ea"/>
                <a:cs typeface="+mn-cs"/>
              </a:rPr>
              <a:t>通过 </a:t>
            </a:r>
            <a:r>
              <a:rPr lang="en-US" altLang="zh-CN" sz="1200" b="0" i="0" kern="1200" dirty="0" smtClean="0">
                <a:solidFill>
                  <a:schemeClr val="tx1"/>
                </a:solidFill>
                <a:latin typeface="+mn-lt"/>
                <a:ea typeface="+mn-ea"/>
                <a:cs typeface="+mn-cs"/>
              </a:rPr>
              <a:t>Express </a:t>
            </a:r>
            <a:r>
              <a:rPr lang="zh-CN" altLang="en-US" sz="1200" b="0" i="0" kern="1200" dirty="0" smtClean="0">
                <a:solidFill>
                  <a:schemeClr val="tx1"/>
                </a:solidFill>
                <a:latin typeface="+mn-lt"/>
                <a:ea typeface="+mn-ea"/>
                <a:cs typeface="+mn-cs"/>
              </a:rPr>
              <a:t>应用生成器创建应用只是众多方法中的一种。你可以不使用它，也可以修改它让它符合你的需求。</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应用生成器的一些配置参数</a:t>
            </a:r>
            <a:endParaRPr lang="zh-CN" altLang="en-US" dirty="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应用生成器生成的工程目录结构</a:t>
            </a:r>
            <a:endParaRPr lang="zh-CN" altLang="en-US" dirty="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Mysql2 </a:t>
            </a:r>
            <a:r>
              <a:rPr lang="zh-CN" altLang="en-US" dirty="0" smtClean="0"/>
              <a:t>数据库依赖驱动</a:t>
            </a:r>
            <a:r>
              <a:rPr lang="en-US" altLang="zh-CN" dirty="0" smtClean="0"/>
              <a:t>,</a:t>
            </a:r>
            <a:r>
              <a:rPr lang="zh-CN" altLang="en-US" dirty="0" smtClean="0"/>
              <a:t>简单认识</a:t>
            </a:r>
            <a:endParaRPr lang="en-US" altLang="zh-CN" dirty="0" smtClean="0"/>
          </a:p>
          <a:p>
            <a:r>
              <a:rPr lang="en-US" altLang="zh-CN" dirty="0" smtClean="0">
                <a:hlinkClick r:id="rId3"/>
              </a:rPr>
              <a:t>https://www.npmjs.com/package/mysql2</a:t>
            </a:r>
            <a:endParaRPr lang="en-US" altLang="zh-CN" dirty="0" smtClean="0"/>
          </a:p>
          <a:p>
            <a:endParaRPr lang="en-US" altLang="zh-CN" dirty="0" smtClean="0"/>
          </a:p>
          <a:p>
            <a:r>
              <a:rPr lang="en-US" altLang="zh-CN" dirty="0" err="1" smtClean="0"/>
              <a:t>Sequelize</a:t>
            </a:r>
            <a:r>
              <a:rPr lang="en-US" altLang="zh-CN" dirty="0" smtClean="0"/>
              <a:t> ORM</a:t>
            </a:r>
            <a:r>
              <a:rPr lang="zh-CN" altLang="en-US" dirty="0" smtClean="0"/>
              <a:t>库（node-orm2、typeorm）</a:t>
            </a:r>
            <a:endParaRPr lang="en-US" altLang="zh-CN" dirty="0" smtClean="0"/>
          </a:p>
          <a:p>
            <a:r>
              <a:rPr lang="en-US" altLang="zh-CN" dirty="0" smtClean="0">
                <a:hlinkClick r:id="rId4"/>
              </a:rPr>
              <a:t>https://demopark.github.io/sequelize-docs-Zh-CN/getting-started.html</a:t>
            </a:r>
            <a:endParaRPr lang="en-US" altLang="zh-CN" dirty="0" smtClean="0"/>
          </a:p>
          <a:p>
            <a:endParaRPr lang="en-US" altLang="zh-CN" dirty="0" smtClean="0"/>
          </a:p>
          <a:p>
            <a:r>
              <a:rPr lang="en-US" altLang="zh-CN" dirty="0" err="1" smtClean="0"/>
              <a:t>Sequelize</a:t>
            </a:r>
            <a:r>
              <a:rPr lang="en-US" altLang="zh-CN" dirty="0" smtClean="0"/>
              <a:t>-auto </a:t>
            </a:r>
            <a:r>
              <a:rPr lang="en-US" altLang="zh-CN" dirty="0" err="1" smtClean="0"/>
              <a:t>sequelize</a:t>
            </a:r>
            <a:r>
              <a:rPr lang="zh-CN" altLang="en-US" dirty="0" smtClean="0"/>
              <a:t>官方命令行工具</a:t>
            </a:r>
            <a:endParaRPr lang="en-US" altLang="zh-CN" dirty="0" smtClean="0"/>
          </a:p>
          <a:p>
            <a:r>
              <a:rPr lang="en-US" altLang="zh-CN" dirty="0" smtClean="0">
                <a:hlinkClick r:id="rId5"/>
              </a:rPr>
              <a:t>https://itbilu.com/nodejs/npm/41mRdls_Z.html</a:t>
            </a:r>
            <a:endParaRPr lang="en-US" altLang="zh-CN" dirty="0" smtClean="0"/>
          </a:p>
          <a:p>
            <a:endParaRPr lang="en-US" altLang="zh-CN" dirty="0" smtClean="0"/>
          </a:p>
          <a:p>
            <a:r>
              <a:rPr lang="zh-CN" altLang="en-US" dirty="0" smtClean="0"/>
              <a:t>案例使用的驱动器是</a:t>
            </a:r>
            <a:r>
              <a:rPr lang="en-US" altLang="zh-CN" dirty="0" smtClean="0"/>
              <a:t>mysql2</a:t>
            </a:r>
            <a:r>
              <a:rPr lang="zh-CN" altLang="en-US" dirty="0" smtClean="0"/>
              <a:t>；</a:t>
            </a:r>
            <a:endParaRPr lang="en-US" altLang="zh-CN" dirty="0" smtClean="0"/>
          </a:p>
          <a:p>
            <a:r>
              <a:rPr lang="zh-CN" altLang="en-US" dirty="0" smtClean="0"/>
              <a:t>数据模型通过</a:t>
            </a:r>
            <a:r>
              <a:rPr lang="en-US" altLang="zh-CN" dirty="0" err="1" smtClean="0"/>
              <a:t>sequelize</a:t>
            </a:r>
            <a:r>
              <a:rPr lang="en-US" altLang="zh-CN" dirty="0" smtClean="0"/>
              <a:t>-auto</a:t>
            </a:r>
            <a:r>
              <a:rPr lang="zh-CN" altLang="en-US" dirty="0" smtClean="0"/>
              <a:t>命令行工具自动创建</a:t>
            </a:r>
            <a:endParaRPr lang="zh-CN" altLang="en-US" dirty="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mysql2</a:t>
            </a:r>
            <a:r>
              <a:rPr lang="zh-CN" altLang="en-US" dirty="0" smtClean="0"/>
              <a:t>的简单使用</a:t>
            </a:r>
            <a:endParaRPr lang="zh-CN" altLang="en-US" dirty="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sequelize</a:t>
            </a:r>
            <a:r>
              <a:rPr lang="en-US" altLang="zh-CN" dirty="0" smtClean="0"/>
              <a:t>-auto</a:t>
            </a:r>
            <a:r>
              <a:rPr lang="zh-CN" altLang="en-US" dirty="0" smtClean="0"/>
              <a:t>的使用和参数介绍</a:t>
            </a:r>
            <a:endParaRPr lang="en-US" altLang="zh-CN" dirty="0" smtClean="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展示命令行生成的数据模型代码</a:t>
            </a:r>
            <a:endParaRPr lang="en-US" altLang="zh-CN" dirty="0" smtClean="0"/>
          </a:p>
          <a:p>
            <a:r>
              <a:rPr lang="en-US" altLang="zh-CN" dirty="0" err="1" smtClean="0"/>
              <a:t>Sequelize</a:t>
            </a:r>
            <a:r>
              <a:rPr lang="en-US" altLang="zh-CN" dirty="0" smtClean="0"/>
              <a:t>-auto</a:t>
            </a:r>
            <a:r>
              <a:rPr lang="zh-CN" altLang="en-US" dirty="0" smtClean="0"/>
              <a:t>文档：</a:t>
            </a:r>
            <a:r>
              <a:rPr lang="en-US" altLang="zh-CN" dirty="0" smtClean="0">
                <a:hlinkClick r:id="rId3"/>
              </a:rPr>
              <a:t>https://itbilu.com/nodejs/npm/41mRdls_Z.html</a:t>
            </a:r>
            <a:endParaRPr lang="en-US" altLang="zh-CN" dirty="0" smtClean="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Web</a:t>
            </a:r>
            <a:r>
              <a:rPr lang="zh-CN" altLang="en-US" dirty="0" smtClean="0"/>
              <a:t>框架：</a:t>
            </a:r>
            <a:r>
              <a:rPr lang="en-US" altLang="zh-CN" dirty="0" smtClean="0"/>
              <a:t>express</a:t>
            </a:r>
          </a:p>
          <a:p>
            <a:r>
              <a:rPr lang="zh-CN" altLang="en-US" dirty="0" smtClean="0"/>
              <a:t>为什么选用</a:t>
            </a:r>
            <a:r>
              <a:rPr lang="en-US" altLang="zh-CN" dirty="0" smtClean="0"/>
              <a:t>express</a:t>
            </a:r>
            <a:r>
              <a:rPr lang="zh-CN" altLang="en-US" dirty="0" smtClean="0"/>
              <a:t>框架？</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版本：</a:t>
            </a:r>
            <a:r>
              <a:rPr lang="en-US" altLang="zh-CN" sz="1200" b="0" kern="1200" dirty="0" smtClean="0">
                <a:solidFill>
                  <a:schemeClr val="tx1"/>
                </a:solidFill>
                <a:latin typeface="+mn-lt"/>
                <a:ea typeface="+mn-ea"/>
                <a:cs typeface="+mn-cs"/>
              </a:rPr>
              <a:t>4.16.0</a:t>
            </a:r>
            <a:endParaRPr lang="en-US" altLang="zh-CN" dirty="0" smtClean="0"/>
          </a:p>
          <a:p>
            <a:r>
              <a:rPr lang="zh-CN" altLang="en-US" dirty="0" smtClean="0"/>
              <a:t>拥有成熟的社区，文档完善利于查询资料和学习。</a:t>
            </a:r>
            <a:endParaRPr lang="en-US" altLang="zh-CN" dirty="0" smtClean="0"/>
          </a:p>
          <a:p>
            <a:endParaRPr lang="en-US" altLang="zh-CN" dirty="0" smtClean="0"/>
          </a:p>
          <a:p>
            <a:r>
              <a:rPr lang="en-US" altLang="zh-CN" dirty="0" smtClean="0"/>
              <a:t>ORM</a:t>
            </a:r>
            <a:r>
              <a:rPr lang="zh-CN" altLang="en-US" dirty="0" smtClean="0"/>
              <a:t>技术：</a:t>
            </a:r>
            <a:r>
              <a:rPr lang="en-US" altLang="zh-CN" dirty="0" err="1" smtClean="0"/>
              <a:t>Sequelize</a:t>
            </a:r>
            <a:endParaRPr lang="en-US" altLang="zh-CN" dirty="0" smtClean="0"/>
          </a:p>
          <a:p>
            <a:r>
              <a:rPr lang="zh-CN" altLang="en-US" dirty="0" smtClean="0"/>
              <a:t>一个异步</a:t>
            </a:r>
            <a:r>
              <a:rPr lang="en-US" altLang="zh-CN" dirty="0" smtClean="0"/>
              <a:t>ORM</a:t>
            </a:r>
            <a:r>
              <a:rPr lang="zh-CN" altLang="en-US" dirty="0" smtClean="0"/>
              <a:t>框架，同样社区较完善，便于问题的查询和解决。</a:t>
            </a:r>
            <a:endParaRPr lang="en-US" altLang="zh-CN" dirty="0" smtClean="0"/>
          </a:p>
          <a:p>
            <a:r>
              <a:rPr lang="zh-CN" altLang="en-US" dirty="0" smtClean="0"/>
              <a:t>为什么使用</a:t>
            </a:r>
            <a:r>
              <a:rPr lang="en-US" altLang="zh-CN" dirty="0" smtClean="0"/>
              <a:t>ORM</a:t>
            </a:r>
            <a:r>
              <a:rPr lang="zh-CN" altLang="en-US" dirty="0" smtClean="0"/>
              <a:t>技术？</a:t>
            </a:r>
            <a:endParaRPr lang="en-US" altLang="zh-CN" dirty="0" smtClean="0"/>
          </a:p>
          <a:p>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、持久化层缺乏弹性。一旦出现业务需求的变更，就必须修改持久化层的接口，不利于维护和扩展；</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、使</a:t>
            </a:r>
            <a:r>
              <a:rPr lang="en-US" altLang="zh-CN" sz="1200" b="0" i="0" kern="1200" dirty="0" smtClean="0">
                <a:solidFill>
                  <a:schemeClr val="tx1"/>
                </a:solidFill>
                <a:latin typeface="+mn-lt"/>
                <a:ea typeface="+mn-ea"/>
                <a:cs typeface="+mn-cs"/>
              </a:rPr>
              <a:t>CURD</a:t>
            </a:r>
            <a:r>
              <a:rPr lang="zh-CN" altLang="en-US" sz="1200" b="0" i="0" kern="1200" dirty="0" smtClean="0">
                <a:solidFill>
                  <a:schemeClr val="tx1"/>
                </a:solidFill>
                <a:latin typeface="+mn-lt"/>
                <a:ea typeface="+mn-ea"/>
                <a:cs typeface="+mn-cs"/>
              </a:rPr>
              <a:t>操作变的简单，不用在频繁拼写复杂的</a:t>
            </a:r>
            <a:r>
              <a:rPr lang="en-US" altLang="zh-CN" sz="1200" b="0" i="0" kern="1200" dirty="0" smtClean="0">
                <a:solidFill>
                  <a:schemeClr val="tx1"/>
                </a:solidFill>
                <a:latin typeface="+mn-lt"/>
                <a:ea typeface="+mn-ea"/>
                <a:cs typeface="+mn-cs"/>
              </a:rPr>
              <a:t>SQL</a:t>
            </a:r>
            <a:r>
              <a:rPr lang="zh-CN" altLang="en-US" sz="1200" b="0" i="0" kern="1200" dirty="0" smtClean="0">
                <a:solidFill>
                  <a:schemeClr val="tx1"/>
                </a:solidFill>
                <a:latin typeface="+mn-lt"/>
                <a:ea typeface="+mn-ea"/>
                <a:cs typeface="+mn-cs"/>
              </a:rPr>
              <a:t>语句；</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、易于事务的操作。</a:t>
            </a:r>
            <a:endParaRPr lang="en-US" altLang="zh-CN" sz="1200" b="0" i="0" kern="1200" dirty="0" smtClean="0">
              <a:solidFill>
                <a:schemeClr val="tx1"/>
              </a:solidFill>
              <a:latin typeface="+mn-lt"/>
              <a:ea typeface="+mn-ea"/>
              <a:cs typeface="+mn-cs"/>
            </a:endParaRPr>
          </a:p>
          <a:p>
            <a:endParaRPr lang="en-US" altLang="zh-CN" dirty="0" smtClean="0"/>
          </a:p>
          <a:p>
            <a:r>
              <a:rPr lang="en-US" altLang="zh-CN" dirty="0" smtClean="0"/>
              <a:t>RBAC</a:t>
            </a:r>
            <a:r>
              <a:rPr lang="zh-CN" altLang="en-US" dirty="0" smtClean="0"/>
              <a:t>：基于角色的权限控制管理</a:t>
            </a:r>
            <a:endParaRPr lang="en-US" altLang="zh-CN" dirty="0" smtClean="0"/>
          </a:p>
          <a:p>
            <a:r>
              <a:rPr lang="zh-CN" altLang="en-US" dirty="0" smtClean="0"/>
              <a:t>几乎可以实现所有权限管理的业务需求。</a:t>
            </a:r>
            <a:endParaRPr lang="zh-CN" altLang="en-US" dirty="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引出</a:t>
            </a:r>
            <a:r>
              <a:rPr lang="en-US" altLang="zh-CN" dirty="0" smtClean="0"/>
              <a:t>ORM</a:t>
            </a:r>
            <a:r>
              <a:rPr lang="zh-CN" altLang="en-US" dirty="0" smtClean="0"/>
              <a:t>概念</a:t>
            </a:r>
          </a:p>
          <a:p>
            <a:r>
              <a:rPr lang="zh-CN" altLang="en-US" dirty="0" smtClean="0"/>
              <a:t>什么是</a:t>
            </a:r>
            <a:r>
              <a:rPr lang="en-US" altLang="zh-CN" dirty="0" smtClean="0"/>
              <a:t>ORM</a:t>
            </a:r>
            <a:r>
              <a:rPr lang="zh-CN" altLang="en-US" dirty="0" smtClean="0"/>
              <a:t>？</a:t>
            </a:r>
            <a:endParaRPr lang="en-US" altLang="zh-CN" dirty="0" smtClean="0"/>
          </a:p>
          <a:p>
            <a:r>
              <a:rPr lang="en-US" altLang="zh-CN" sz="1200" b="0" i="0" kern="1200" dirty="0" smtClean="0">
                <a:solidFill>
                  <a:schemeClr val="tx1"/>
                </a:solidFill>
                <a:latin typeface="+mn-lt"/>
                <a:ea typeface="+mn-ea"/>
                <a:cs typeface="+mn-cs"/>
              </a:rPr>
              <a:t>ORM</a:t>
            </a:r>
            <a:r>
              <a:rPr lang="zh-CN" altLang="en-US" sz="1200" b="0" i="0" kern="1200" dirty="0" smtClean="0">
                <a:solidFill>
                  <a:schemeClr val="tx1"/>
                </a:solidFill>
                <a:latin typeface="+mn-lt"/>
                <a:ea typeface="+mn-ea"/>
                <a:cs typeface="+mn-cs"/>
              </a:rPr>
              <a:t>技术：</a:t>
            </a:r>
            <a:r>
              <a:rPr lang="en-US" altLang="zh-CN" sz="1200" b="0" i="0" kern="1200" dirty="0" smtClean="0">
                <a:solidFill>
                  <a:schemeClr val="tx1"/>
                </a:solidFill>
                <a:latin typeface="+mn-lt"/>
                <a:ea typeface="+mn-ea"/>
                <a:cs typeface="+mn-cs"/>
              </a:rPr>
              <a:t>Object-Relational Mapping</a:t>
            </a:r>
            <a:r>
              <a:rPr lang="zh-CN" altLang="en-US" sz="1200" b="0" i="0" kern="1200" dirty="0" smtClean="0">
                <a:solidFill>
                  <a:schemeClr val="tx1"/>
                </a:solidFill>
                <a:latin typeface="+mn-lt"/>
                <a:ea typeface="+mn-ea"/>
                <a:cs typeface="+mn-cs"/>
              </a:rPr>
              <a:t>，把关系数据库的表结构映射到对象上。</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hlinkClick r:id="rId3"/>
              </a:rPr>
              <a:t>ORM</a:t>
            </a:r>
            <a:r>
              <a:rPr lang="zh-CN" altLang="en-US" dirty="0" smtClean="0">
                <a:hlinkClick r:id="rId3"/>
              </a:rPr>
              <a:t>概念：</a:t>
            </a:r>
            <a:r>
              <a:rPr lang="en-US" altLang="zh-CN" dirty="0" smtClean="0">
                <a:hlinkClick r:id="rId3"/>
              </a:rPr>
              <a:t>https://baike.baidu.com/item/ORM/3583252</a:t>
            </a:r>
            <a:endParaRPr lang="en-US" altLang="zh-CN" dirty="0" smtClean="0"/>
          </a:p>
          <a:p>
            <a:r>
              <a:rPr lang="zh-CN" altLang="en-US" dirty="0" smtClean="0"/>
              <a:t>引出</a:t>
            </a:r>
            <a:r>
              <a:rPr lang="en-US" altLang="zh-CN" dirty="0" smtClean="0"/>
              <a:t>ORM</a:t>
            </a:r>
            <a:r>
              <a:rPr lang="zh-CN" altLang="en-US" dirty="0" smtClean="0"/>
              <a:t>概念</a:t>
            </a:r>
            <a:endParaRPr lang="en-US" altLang="zh-CN" dirty="0" smtClean="0"/>
          </a:p>
          <a:p>
            <a:endParaRPr lang="en-US" altLang="zh-CN" dirty="0" smtClean="0"/>
          </a:p>
          <a:p>
            <a:r>
              <a:rPr lang="zh-CN" altLang="en-US" dirty="0" smtClean="0"/>
              <a:t>什么是</a:t>
            </a:r>
            <a:r>
              <a:rPr lang="en-US" altLang="zh-CN" dirty="0" smtClean="0"/>
              <a:t>ORM</a:t>
            </a:r>
            <a:r>
              <a:rPr lang="zh-CN" altLang="en-US" dirty="0" smtClean="0"/>
              <a:t>？</a:t>
            </a:r>
            <a:endParaRPr lang="en-US" altLang="zh-CN" dirty="0" smtClean="0"/>
          </a:p>
          <a:p>
            <a:r>
              <a:rPr lang="en-US" altLang="zh-CN" sz="1200" b="0" i="0" kern="1200" dirty="0" smtClean="0">
                <a:solidFill>
                  <a:schemeClr val="tx1"/>
                </a:solidFill>
                <a:latin typeface="+mn-lt"/>
                <a:ea typeface="+mn-ea"/>
                <a:cs typeface="+mn-cs"/>
              </a:rPr>
              <a:t>ORM</a:t>
            </a:r>
            <a:r>
              <a:rPr lang="zh-CN" altLang="en-US" sz="1200" b="0" i="0" kern="1200" dirty="0" smtClean="0">
                <a:solidFill>
                  <a:schemeClr val="tx1"/>
                </a:solidFill>
                <a:latin typeface="+mn-lt"/>
                <a:ea typeface="+mn-ea"/>
                <a:cs typeface="+mn-cs"/>
              </a:rPr>
              <a:t>技术：</a:t>
            </a:r>
            <a:r>
              <a:rPr lang="en-US" altLang="zh-CN" sz="1200" b="0" i="0" kern="1200" dirty="0" smtClean="0">
                <a:solidFill>
                  <a:schemeClr val="tx1"/>
                </a:solidFill>
                <a:latin typeface="+mn-lt"/>
                <a:ea typeface="+mn-ea"/>
                <a:cs typeface="+mn-cs"/>
              </a:rPr>
              <a:t>Object-Relational Mapping</a:t>
            </a:r>
            <a:r>
              <a:rPr lang="zh-CN" altLang="en-US" sz="1200" b="0" i="0" kern="1200" dirty="0" smtClean="0">
                <a:solidFill>
                  <a:schemeClr val="tx1"/>
                </a:solidFill>
                <a:latin typeface="+mn-lt"/>
                <a:ea typeface="+mn-ea"/>
                <a:cs typeface="+mn-cs"/>
              </a:rPr>
              <a:t>，把关系数据库的表结构映射到对象上</a:t>
            </a:r>
            <a:r>
              <a:rPr lang="zh-CN" altLang="en-US" sz="1200" b="0" i="0" kern="1200" dirty="0" smtClean="0">
                <a:solidFill>
                  <a:schemeClr val="tx1"/>
                </a:solidFill>
                <a:latin typeface="+mn-lt"/>
                <a:ea typeface="+mn-ea"/>
                <a:cs typeface="+mn-cs"/>
              </a:rPr>
              <a:t>。</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优点：</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ORM</a:t>
            </a:r>
            <a:r>
              <a:rPr lang="zh-CN" altLang="en-US" sz="1200" b="0" i="0" kern="1200" dirty="0" smtClean="0">
                <a:solidFill>
                  <a:schemeClr val="tx1"/>
                </a:solidFill>
                <a:latin typeface="+mn-lt"/>
                <a:ea typeface="+mn-ea"/>
                <a:cs typeface="+mn-cs"/>
              </a:rPr>
              <a:t>等框架，解耦合了业务逻辑和数据之间的耦合，业务逻辑不再关心底层数据如何存储和读取。所有数据呈现给业务逻辑层的就是一个个的对象。</a:t>
            </a:r>
            <a:endParaRPr lang="en-US" altLang="zh-CN" dirty="0" smtClean="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、持久化数据；</a:t>
            </a:r>
            <a:endParaRPr lang="en-US" altLang="zh-CN" dirty="0" smtClean="0"/>
          </a:p>
          <a:p>
            <a:r>
              <a:rPr lang="en-US" altLang="zh-CN" dirty="0" smtClean="0"/>
              <a:t>2</a:t>
            </a:r>
            <a:r>
              <a:rPr lang="zh-CN" altLang="en-US" dirty="0" smtClean="0"/>
              <a:t>、</a:t>
            </a:r>
            <a:r>
              <a:rPr lang="en-US" altLang="zh-CN" dirty="0" smtClean="0"/>
              <a:t>CRUD</a:t>
            </a:r>
            <a:r>
              <a:rPr lang="zh-CN" altLang="en-US" dirty="0" smtClean="0"/>
              <a:t>操作；</a:t>
            </a:r>
            <a:endParaRPr lang="en-US" altLang="zh-CN" dirty="0" smtClean="0"/>
          </a:p>
          <a:p>
            <a:r>
              <a:rPr lang="en-US" altLang="zh-CN" dirty="0" smtClean="0"/>
              <a:t>3</a:t>
            </a:r>
            <a:r>
              <a:rPr lang="zh-CN" altLang="en-US" dirty="0" smtClean="0"/>
              <a:t>、支持事务；</a:t>
            </a:r>
            <a:endParaRPr lang="zh-CN" altLang="en-US" dirty="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通过</a:t>
            </a:r>
            <a:r>
              <a:rPr lang="en-US" altLang="zh-CN" dirty="0" err="1" smtClean="0"/>
              <a:t>sequelize</a:t>
            </a:r>
            <a:r>
              <a:rPr lang="zh-CN" altLang="en-US" dirty="0" smtClean="0"/>
              <a:t>进行数据库操作</a:t>
            </a:r>
            <a:endParaRPr lang="zh-CN" altLang="en-US" dirty="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安装和实例化</a:t>
            </a:r>
            <a:endParaRPr lang="zh-CN" altLang="en-US" dirty="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通过</a:t>
            </a:r>
            <a:r>
              <a:rPr lang="en-US" altLang="zh-CN" dirty="0" err="1" smtClean="0"/>
              <a:t>sequelize</a:t>
            </a:r>
            <a:r>
              <a:rPr lang="zh-CN" altLang="en-US" dirty="0" smtClean="0"/>
              <a:t>进行数据库操作</a:t>
            </a:r>
            <a:endParaRPr lang="en-US" altLang="zh-CN" dirty="0" smtClean="0"/>
          </a:p>
          <a:p>
            <a:r>
              <a:rPr lang="zh-CN" altLang="en-US" dirty="0" smtClean="0"/>
              <a:t>引入的方法有两种：</a:t>
            </a:r>
            <a:r>
              <a:rPr lang="en-US" altLang="zh-CN" dirty="0" smtClean="0">
                <a:hlinkClick r:id="rId3"/>
              </a:rPr>
              <a:t>https://itbilu.com/nodejs/npm/V1PExztfb.html#definition-import</a:t>
            </a:r>
            <a:endParaRPr lang="en-US" altLang="zh-CN" dirty="0" smtClean="0"/>
          </a:p>
          <a:p>
            <a:r>
              <a:rPr lang="en-US" altLang="zh-CN" dirty="0" err="1" smtClean="0"/>
              <a:t>var</a:t>
            </a:r>
            <a:r>
              <a:rPr lang="en-US" altLang="zh-CN" dirty="0" smtClean="0"/>
              <a:t> Project = </a:t>
            </a:r>
            <a:r>
              <a:rPr lang="en-US" altLang="zh-CN" dirty="0" err="1" smtClean="0"/>
              <a:t>sequelize.import</a:t>
            </a:r>
            <a:r>
              <a:rPr lang="en-US" altLang="zh-CN" dirty="0" smtClean="0"/>
              <a:t>(__</a:t>
            </a:r>
            <a:r>
              <a:rPr lang="en-US" altLang="zh-CN" dirty="0" err="1" smtClean="0"/>
              <a:t>dirname</a:t>
            </a:r>
            <a:r>
              <a:rPr lang="en-US" altLang="zh-CN" dirty="0" smtClean="0"/>
              <a:t> + "/path/to/models/project")</a:t>
            </a:r>
            <a:endParaRPr lang="zh-CN" altLang="en-US" dirty="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模型的使用</a:t>
            </a:r>
            <a:endParaRPr lang="en-US" altLang="zh-CN" dirty="0" smtClean="0"/>
          </a:p>
          <a:p>
            <a:r>
              <a:rPr lang="zh-CN" altLang="en-US" dirty="0" smtClean="0"/>
              <a:t>异步操作，支持同步</a:t>
            </a:r>
            <a:endParaRPr lang="en-US" altLang="zh-CN" dirty="0" smtClean="0"/>
          </a:p>
          <a:p>
            <a:r>
              <a:rPr lang="zh-CN" altLang="en-US" dirty="0" smtClean="0"/>
              <a:t>异步操作返回值都是</a:t>
            </a:r>
            <a:r>
              <a:rPr lang="en-US" altLang="zh-CN" dirty="0" smtClean="0"/>
              <a:t>Promise</a:t>
            </a:r>
            <a:r>
              <a:rPr lang="zh-CN" altLang="en-US" dirty="0" smtClean="0"/>
              <a:t>对象</a:t>
            </a:r>
            <a:endParaRPr lang="en-US" altLang="zh-CN" dirty="0" smtClean="0"/>
          </a:p>
          <a:p>
            <a:r>
              <a:rPr lang="zh-CN" altLang="en-US" dirty="0" smtClean="0"/>
              <a:t>可用</a:t>
            </a:r>
            <a:r>
              <a:rPr lang="en-US" altLang="zh-CN" dirty="0" err="1" smtClean="0"/>
              <a:t>async</a:t>
            </a:r>
            <a:r>
              <a:rPr lang="en-US" altLang="zh-CN" dirty="0" smtClean="0"/>
              <a:t> + await </a:t>
            </a:r>
            <a:r>
              <a:rPr lang="zh-CN" altLang="en-US" dirty="0" smtClean="0"/>
              <a:t>简化操作</a:t>
            </a:r>
            <a:endParaRPr lang="zh-CN" altLang="en-US" dirty="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事务百科：</a:t>
            </a:r>
            <a:r>
              <a:rPr lang="en-US" altLang="zh-CN" dirty="0" smtClean="0">
                <a:hlinkClick r:id="rId3"/>
              </a:rPr>
              <a:t>https://baike.baidu.com/item/</a:t>
            </a:r>
            <a:r>
              <a:rPr lang="zh-CN" altLang="en-US" dirty="0" smtClean="0">
                <a:hlinkClick r:id="rId3"/>
              </a:rPr>
              <a:t>事务</a:t>
            </a:r>
            <a:r>
              <a:rPr lang="en-US" altLang="zh-CN" dirty="0" smtClean="0">
                <a:hlinkClick r:id="rId3"/>
              </a:rPr>
              <a:t>/5945882</a:t>
            </a:r>
            <a:endParaRPr lang="en-US" altLang="zh-CN" dirty="0" smtClean="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事务百科：</a:t>
            </a:r>
            <a:r>
              <a:rPr lang="en-US" altLang="zh-CN" dirty="0" smtClean="0">
                <a:hlinkClick r:id="rId3"/>
              </a:rPr>
              <a:t>https://baike.baidu.com/item/</a:t>
            </a:r>
            <a:r>
              <a:rPr lang="zh-CN" altLang="en-US" dirty="0" smtClean="0">
                <a:hlinkClick r:id="rId3"/>
              </a:rPr>
              <a:t>事务</a:t>
            </a:r>
            <a:r>
              <a:rPr lang="en-US" altLang="zh-CN" dirty="0" smtClean="0">
                <a:hlinkClick r:id="rId3"/>
              </a:rPr>
              <a:t>/5945882</a:t>
            </a:r>
            <a:endParaRPr lang="en-US" altLang="zh-CN" dirty="0" smtClean="0"/>
          </a:p>
          <a:p>
            <a:r>
              <a:rPr lang="zh-CN" altLang="en-US" dirty="0" smtClean="0"/>
              <a:t>概念</a:t>
            </a:r>
            <a:r>
              <a:rPr lang="en-US" altLang="zh-CN" dirty="0" smtClean="0"/>
              <a:t>-</a:t>
            </a:r>
            <a:r>
              <a:rPr lang="zh-CN" altLang="en-US" dirty="0" smtClean="0"/>
              <a:t>特性</a:t>
            </a:r>
            <a:endParaRPr lang="en-US" altLang="zh-CN" dirty="0" smtClean="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事务百科：</a:t>
            </a:r>
            <a:r>
              <a:rPr lang="en-US" altLang="zh-CN" dirty="0" smtClean="0">
                <a:hlinkClick r:id="rId3"/>
              </a:rPr>
              <a:t>https://baike.baidu.com/item/</a:t>
            </a:r>
            <a:r>
              <a:rPr lang="zh-CN" altLang="en-US" dirty="0" smtClean="0">
                <a:hlinkClick r:id="rId3"/>
              </a:rPr>
              <a:t>事务</a:t>
            </a:r>
            <a:r>
              <a:rPr lang="en-US" altLang="zh-CN" dirty="0" smtClean="0">
                <a:hlinkClick r:id="rId3"/>
              </a:rPr>
              <a:t>/5945882</a:t>
            </a:r>
            <a:endParaRPr lang="en-US" altLang="zh-CN" dirty="0" smtClean="0"/>
          </a:p>
          <a:p>
            <a:r>
              <a:rPr lang="zh-CN" altLang="en-US" dirty="0" smtClean="0"/>
              <a:t>事务代码</a:t>
            </a:r>
            <a:endParaRPr lang="en-US" altLang="zh-CN" dirty="0" smtClean="0"/>
          </a:p>
          <a:p>
            <a:r>
              <a:rPr lang="en-US" altLang="zh-CN" sz="1200" dirty="0" err="1" smtClean="0">
                <a:solidFill>
                  <a:srgbClr val="DCDCAA"/>
                </a:solidFill>
                <a:latin typeface="Consolas"/>
              </a:rPr>
              <a:t>findOrCreateAPI</a:t>
            </a:r>
            <a:r>
              <a:rPr lang="zh-CN" altLang="en-US" sz="1200" dirty="0" smtClean="0">
                <a:solidFill>
                  <a:srgbClr val="DCDCAA"/>
                </a:solidFill>
                <a:latin typeface="Consolas"/>
              </a:rPr>
              <a:t>会返回一个数组，数组一般有两个元素，第一个元素是查询结果，第二个元素是</a:t>
            </a:r>
            <a:r>
              <a:rPr lang="en-US" altLang="zh-CN" sz="1200" dirty="0" smtClean="0">
                <a:solidFill>
                  <a:srgbClr val="DCDCAA"/>
                </a:solidFill>
                <a:latin typeface="Consolas"/>
              </a:rPr>
              <a:t>Boolean</a:t>
            </a:r>
            <a:r>
              <a:rPr lang="zh-CN" altLang="en-US" sz="1200" dirty="0" smtClean="0">
                <a:solidFill>
                  <a:srgbClr val="DCDCAA"/>
                </a:solidFill>
                <a:latin typeface="Consolas"/>
              </a:rPr>
              <a:t>值判断是否是新创建数据还是老数据。</a:t>
            </a:r>
            <a:endParaRPr lang="en-US" altLang="zh-CN" sz="1200" dirty="0" smtClean="0">
              <a:solidFill>
                <a:srgbClr val="DCDCAA"/>
              </a:solidFill>
              <a:latin typeface="Consolas"/>
            </a:endParaRPr>
          </a:p>
          <a:p>
            <a:r>
              <a:rPr lang="zh-CN" altLang="en-US" sz="1200" dirty="0" smtClean="0">
                <a:solidFill>
                  <a:srgbClr val="DCDCAA"/>
                </a:solidFill>
                <a:latin typeface="Consolas"/>
              </a:rPr>
              <a:t>？这个时候是否还可以用</a:t>
            </a:r>
            <a:r>
              <a:rPr lang="en-US" altLang="zh-CN" sz="1200" dirty="0" err="1" smtClean="0">
                <a:solidFill>
                  <a:srgbClr val="DCDCAA"/>
                </a:solidFill>
                <a:latin typeface="Consolas"/>
              </a:rPr>
              <a:t>async</a:t>
            </a:r>
            <a:r>
              <a:rPr lang="en-US" altLang="zh-CN" sz="1200" dirty="0" smtClean="0">
                <a:solidFill>
                  <a:srgbClr val="DCDCAA"/>
                </a:solidFill>
                <a:latin typeface="Consolas"/>
              </a:rPr>
              <a:t> + await</a:t>
            </a:r>
            <a:r>
              <a:rPr lang="zh-CN" altLang="en-US" sz="1200" dirty="0" smtClean="0">
                <a:solidFill>
                  <a:srgbClr val="DCDCAA"/>
                </a:solidFill>
                <a:latin typeface="Consolas"/>
              </a:rPr>
              <a:t>简化处理</a:t>
            </a:r>
            <a:endParaRPr lang="en-US" altLang="zh-CN" dirty="0" smtClean="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Express</a:t>
            </a:r>
            <a:r>
              <a:rPr lang="zh-CN" altLang="en-US" dirty="0" smtClean="0"/>
              <a:t>主要核心概念：</a:t>
            </a:r>
            <a:endParaRPr lang="en-US" altLang="zh-CN" dirty="0" smtClean="0"/>
          </a:p>
          <a:p>
            <a:r>
              <a:rPr lang="en-US" altLang="zh-CN" dirty="0" smtClean="0"/>
              <a:t>Router</a:t>
            </a:r>
            <a:r>
              <a:rPr lang="zh-CN" altLang="en-US" dirty="0" smtClean="0"/>
              <a:t>：请求端与响应端通过路由进行请求响应绑定。请求端根据指定的路由实现不同的请求操作，服务端根据路由规则进行请求区分，来实现准确的响应。</a:t>
            </a:r>
            <a:endParaRPr lang="en-US" altLang="zh-CN" dirty="0" smtClean="0"/>
          </a:p>
          <a:p>
            <a:endParaRPr lang="en-US" altLang="zh-CN" dirty="0" smtClean="0"/>
          </a:p>
          <a:p>
            <a:r>
              <a:rPr lang="en-US" altLang="zh-CN" dirty="0" smtClean="0"/>
              <a:t>Middleware</a:t>
            </a:r>
            <a:r>
              <a:rPr lang="zh-CN" altLang="en-US" dirty="0" smtClean="0"/>
              <a:t>：中间件，可实现共用方法，对请求进行一系列操作。</a:t>
            </a:r>
            <a:endParaRPr lang="en-US" altLang="zh-CN" dirty="0" smtClean="0"/>
          </a:p>
          <a:p>
            <a:endParaRPr lang="en-US" altLang="zh-CN" dirty="0" smtClean="0"/>
          </a:p>
          <a:p>
            <a:r>
              <a:rPr lang="en-US" altLang="zh-CN" dirty="0" smtClean="0"/>
              <a:t>Template</a:t>
            </a:r>
            <a:r>
              <a:rPr lang="en-US" altLang="zh-CN" baseline="0" dirty="0" smtClean="0"/>
              <a:t> Engine</a:t>
            </a:r>
            <a:r>
              <a:rPr lang="zh-CN" altLang="en-US" baseline="0" dirty="0" smtClean="0"/>
              <a:t>：解析模板引擎，可实现同步刷新页面修改页面数据。</a:t>
            </a:r>
            <a:endParaRPr lang="en-US" altLang="zh-CN" baseline="0" dirty="0" smtClean="0"/>
          </a:p>
          <a:p>
            <a:endParaRPr lang="en-US" altLang="zh-CN" baseline="0" dirty="0" smtClean="0"/>
          </a:p>
          <a:p>
            <a:r>
              <a:rPr lang="en-US" altLang="zh-CN" dirty="0" smtClean="0"/>
              <a:t>Express-generator</a:t>
            </a:r>
            <a:r>
              <a:rPr lang="zh-CN" altLang="en-US" dirty="0" smtClean="0"/>
              <a:t>：</a:t>
            </a:r>
            <a:r>
              <a:rPr lang="en-US" altLang="zh-CN" dirty="0" smtClean="0"/>
              <a:t>express</a:t>
            </a:r>
            <a:r>
              <a:rPr lang="zh-CN" altLang="en-US" dirty="0" smtClean="0"/>
              <a:t>脚手架，可根据不同的参数（模板引擎、样式表引擎）快速创建工程。</a:t>
            </a:r>
            <a:endParaRPr lang="zh-CN" altLang="en-US" dirty="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创建（</a:t>
            </a:r>
            <a:r>
              <a:rPr lang="en-US" altLang="zh-CN" sz="1200" b="0" i="0" kern="1200" dirty="0" smtClean="0">
                <a:solidFill>
                  <a:schemeClr val="tx1"/>
                </a:solidFill>
                <a:latin typeface="+mn-lt"/>
                <a:ea typeface="+mn-ea"/>
                <a:cs typeface="+mn-cs"/>
              </a:rPr>
              <a:t>Create</a:t>
            </a:r>
            <a:r>
              <a:rPr lang="zh-CN" altLang="en-US" sz="1200" b="0" i="0" kern="1200" dirty="0" smtClean="0">
                <a:solidFill>
                  <a:schemeClr val="tx1"/>
                </a:solidFill>
                <a:latin typeface="+mn-lt"/>
                <a:ea typeface="+mn-ea"/>
                <a:cs typeface="+mn-cs"/>
              </a:rPr>
              <a:t>）、更新（</a:t>
            </a:r>
            <a:r>
              <a:rPr lang="en-US" altLang="zh-CN" sz="1200" b="0" i="0" kern="1200" dirty="0" smtClean="0">
                <a:solidFill>
                  <a:schemeClr val="tx1"/>
                </a:solidFill>
                <a:latin typeface="+mn-lt"/>
                <a:ea typeface="+mn-ea"/>
                <a:cs typeface="+mn-cs"/>
              </a:rPr>
              <a:t>Update</a:t>
            </a:r>
            <a:r>
              <a:rPr lang="zh-CN" altLang="en-US" sz="1200" b="0" i="0" kern="1200" dirty="0" smtClean="0">
                <a:solidFill>
                  <a:schemeClr val="tx1"/>
                </a:solidFill>
                <a:latin typeface="+mn-lt"/>
                <a:ea typeface="+mn-ea"/>
                <a:cs typeface="+mn-cs"/>
              </a:rPr>
              <a:t>）、读取（</a:t>
            </a:r>
            <a:r>
              <a:rPr lang="en-US" altLang="zh-CN" sz="1200" b="0" i="0" kern="1200" dirty="0" smtClean="0">
                <a:solidFill>
                  <a:schemeClr val="tx1"/>
                </a:solidFill>
                <a:latin typeface="+mn-lt"/>
                <a:ea typeface="+mn-ea"/>
                <a:cs typeface="+mn-cs"/>
              </a:rPr>
              <a:t>Retrieve</a:t>
            </a:r>
            <a:r>
              <a:rPr lang="zh-CN" altLang="en-US" sz="1200" b="0" i="0" kern="1200" dirty="0" smtClean="0">
                <a:solidFill>
                  <a:schemeClr val="tx1"/>
                </a:solidFill>
                <a:latin typeface="+mn-lt"/>
                <a:ea typeface="+mn-ea"/>
                <a:cs typeface="+mn-cs"/>
              </a:rPr>
              <a:t>）和删除（</a:t>
            </a:r>
            <a:r>
              <a:rPr lang="en-US" altLang="zh-CN" sz="1200" b="0" i="0" kern="1200" dirty="0" smtClean="0">
                <a:solidFill>
                  <a:schemeClr val="tx1"/>
                </a:solidFill>
                <a:latin typeface="+mn-lt"/>
                <a:ea typeface="+mn-ea"/>
                <a:cs typeface="+mn-cs"/>
              </a:rPr>
              <a:t>Delete</a:t>
            </a:r>
            <a:r>
              <a:rPr lang="zh-CN" altLang="en-US" sz="1200" b="0" i="0" kern="1200" dirty="0" smtClean="0">
                <a:solidFill>
                  <a:schemeClr val="tx1"/>
                </a:solidFill>
                <a:latin typeface="+mn-lt"/>
                <a:ea typeface="+mn-ea"/>
                <a:cs typeface="+mn-cs"/>
              </a:rPr>
              <a:t>）操作</a:t>
            </a:r>
            <a:endParaRPr lang="en-US" altLang="zh-CN" sz="1200" b="0" i="0" kern="1200" dirty="0" smtClean="0">
              <a:solidFill>
                <a:schemeClr val="tx1"/>
              </a:solidFill>
              <a:latin typeface="+mn-lt"/>
              <a:ea typeface="+mn-ea"/>
              <a:cs typeface="+mn-cs"/>
            </a:endParaRPr>
          </a:p>
          <a:p>
            <a:r>
              <a:rPr lang="zh-CN" altLang="en-US" dirty="0" smtClean="0">
                <a:hlinkClick r:id="rId3"/>
              </a:rPr>
              <a:t>模型</a:t>
            </a:r>
            <a:r>
              <a:rPr lang="en-US" altLang="zh-CN" dirty="0" smtClean="0"/>
              <a:t>/</a:t>
            </a:r>
            <a:r>
              <a:rPr lang="zh-CN" altLang="en-US" dirty="0" smtClean="0">
                <a:hlinkClick r:id="rId3"/>
              </a:rPr>
              <a:t>模型实例使用：</a:t>
            </a:r>
            <a:r>
              <a:rPr lang="en-US" altLang="zh-CN" dirty="0" smtClean="0">
                <a:hlinkClick r:id="rId3"/>
              </a:rPr>
              <a:t>https://itbilu.com/nodejs/npm/N1sdaHTzb.html</a:t>
            </a:r>
            <a:endParaRPr lang="en-US" altLang="zh-CN" dirty="0" smtClean="0"/>
          </a:p>
          <a:p>
            <a:r>
              <a:rPr lang="zh-CN" altLang="en-US" dirty="0" smtClean="0"/>
              <a:t>案例</a:t>
            </a:r>
            <a:r>
              <a:rPr lang="en-US" altLang="zh-CN" dirty="0" err="1" smtClean="0"/>
              <a:t>sequelize</a:t>
            </a:r>
            <a:r>
              <a:rPr lang="zh-CN" altLang="en-US" dirty="0" smtClean="0"/>
              <a:t>使用逻辑（思路不唯一）</a:t>
            </a:r>
            <a:endParaRPr lang="en-US" altLang="zh-CN" dirty="0" smtClean="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RBAC</a:t>
            </a:r>
            <a:r>
              <a:rPr lang="zh-CN" altLang="en-US" dirty="0" smtClean="0"/>
              <a:t>百度百科简介：</a:t>
            </a:r>
            <a:r>
              <a:rPr lang="en-US" altLang="zh-CN" dirty="0" smtClean="0">
                <a:hlinkClick r:id="rId3"/>
              </a:rPr>
              <a:t>https://baike.baidu.com/item/RBAC/1328788</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RBAC</a:t>
            </a:r>
            <a:r>
              <a:rPr lang="zh-CN" altLang="en-US" dirty="0" smtClean="0"/>
              <a:t>概念：</a:t>
            </a:r>
            <a:r>
              <a:rPr lang="en-US" altLang="zh-CN" dirty="0" smtClean="0">
                <a:hlinkClick r:id="rId3"/>
              </a:rPr>
              <a:t>https://baike.baidu.com/item/RBAC/1328788</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RBAC</a:t>
            </a:r>
            <a:r>
              <a:rPr lang="zh-CN" altLang="en-US" dirty="0" smtClean="0"/>
              <a:t>概念：</a:t>
            </a:r>
            <a:r>
              <a:rPr lang="en-US" altLang="zh-CN" dirty="0" smtClean="0">
                <a:hlinkClick r:id="rId3"/>
              </a:rPr>
              <a:t>https://baike.baidu.com/item/RBAC/1328788</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RBAC</a:t>
            </a:r>
            <a:r>
              <a:rPr lang="zh-CN" altLang="en-US" dirty="0" smtClean="0"/>
              <a:t>概念：</a:t>
            </a:r>
            <a:r>
              <a:rPr lang="en-US" altLang="zh-CN" dirty="0" smtClean="0">
                <a:hlinkClick r:id="rId3"/>
              </a:rPr>
              <a:t>https://baike.baidu.com/item/RBAC/1328788</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34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单纯的路由逻辑。</a:t>
            </a:r>
            <a:endParaRPr lang="en-US" altLang="zh-CN" dirty="0" smtClean="0"/>
          </a:p>
          <a:p>
            <a:r>
              <a:rPr lang="zh-CN" altLang="en-US" sz="1200" b="0" i="0" kern="1200" dirty="0" smtClean="0">
                <a:solidFill>
                  <a:schemeClr val="tx1"/>
                </a:solidFill>
                <a:latin typeface="+mn-lt"/>
                <a:ea typeface="+mn-ea"/>
                <a:cs typeface="+mn-cs"/>
              </a:rPr>
              <a:t>专业术语：路由（</a:t>
            </a:r>
            <a:r>
              <a:rPr lang="en-US" altLang="zh-CN" sz="1200" b="0" i="0" kern="1200" dirty="0" smtClean="0">
                <a:solidFill>
                  <a:schemeClr val="tx1"/>
                </a:solidFill>
                <a:latin typeface="+mn-lt"/>
                <a:ea typeface="+mn-ea"/>
                <a:cs typeface="+mn-cs"/>
              </a:rPr>
              <a:t>routing</a:t>
            </a:r>
            <a:r>
              <a:rPr lang="zh-CN" altLang="en-US" sz="1200" b="0" i="0" kern="1200" dirty="0" smtClean="0">
                <a:solidFill>
                  <a:schemeClr val="tx1"/>
                </a:solidFill>
                <a:latin typeface="+mn-lt"/>
                <a:ea typeface="+mn-ea"/>
                <a:cs typeface="+mn-cs"/>
              </a:rPr>
              <a:t>）是指分组从源到目的地时，决定端到端路径的网络范围的进程。</a:t>
            </a:r>
            <a:endParaRPr lang="en-US" altLang="zh-CN" dirty="0" smtClean="0"/>
          </a:p>
          <a:p>
            <a:r>
              <a:rPr lang="zh-CN" altLang="en-US" dirty="0" smtClean="0"/>
              <a:t>个人理解：</a:t>
            </a:r>
            <a:endParaRPr lang="en-US" altLang="zh-CN" dirty="0" smtClean="0"/>
          </a:p>
          <a:p>
            <a:r>
              <a:rPr lang="zh-CN" altLang="en-US" dirty="0" smtClean="0"/>
              <a:t>客户端发起一个</a:t>
            </a:r>
            <a:r>
              <a:rPr lang="en-US" altLang="zh-CN" dirty="0" smtClean="0"/>
              <a:t>http</a:t>
            </a:r>
            <a:r>
              <a:rPr lang="zh-CN" altLang="en-US" dirty="0" smtClean="0"/>
              <a:t>请求，</a:t>
            </a:r>
            <a:r>
              <a:rPr lang="en-US" altLang="zh-CN" dirty="0" smtClean="0"/>
              <a:t>http</a:t>
            </a:r>
            <a:r>
              <a:rPr lang="zh-CN" altLang="en-US" dirty="0" smtClean="0"/>
              <a:t>将请求指定给匹配的后端路由进行处理然后原路响应回信息。</a:t>
            </a:r>
            <a:endParaRPr lang="en-US" altLang="zh-CN" dirty="0" smtClean="0"/>
          </a:p>
          <a:p>
            <a:r>
              <a:rPr lang="zh-CN" altLang="en-US" dirty="0" smtClean="0"/>
              <a:t>每个路由都绑定了一个处理器，根据请求头和请求体做出不同的响应。</a:t>
            </a:r>
            <a:endParaRPr lang="en-US" altLang="zh-CN" dirty="0" smtClean="0"/>
          </a:p>
          <a:p>
            <a:r>
              <a:rPr lang="zh-CN" altLang="en-US" dirty="0" smtClean="0">
                <a:hlinkClick r:id="rId3"/>
              </a:rPr>
              <a:t>路由：</a:t>
            </a:r>
            <a:r>
              <a:rPr lang="en-US" altLang="zh-CN" dirty="0" smtClean="0">
                <a:hlinkClick r:id="rId3"/>
              </a:rPr>
              <a:t>https://baike.baidu.com/item/%E8%B7%AF%E7%94%B1/363497</a:t>
            </a:r>
            <a:endParaRPr lang="en-US" altLang="zh-CN" dirty="0" smtClean="0"/>
          </a:p>
          <a:p>
            <a:r>
              <a:rPr lang="zh-CN" altLang="en-US" dirty="0" smtClean="0"/>
              <a:t>进程与线程的区别：</a:t>
            </a:r>
            <a:r>
              <a:rPr lang="en-US" altLang="zh-CN" dirty="0" smtClean="0">
                <a:hlinkClick r:id="rId4"/>
              </a:rPr>
              <a:t>http://www.cnblogs.com/lmule/archive/2010/08/18/1802774.html</a:t>
            </a:r>
            <a:endParaRPr lang="zh-CN" altLang="en-US" dirty="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如何创建一个路由，并导出</a:t>
            </a:r>
            <a:endParaRPr lang="zh-CN" altLang="en-US" dirty="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引入路由，注册路由</a:t>
            </a:r>
            <a:endParaRPr lang="zh-CN" altLang="en-US" dirty="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每一个中间件其实就是一个路径为</a:t>
            </a:r>
            <a:r>
              <a:rPr lang="en-US" altLang="zh-CN" dirty="0" smtClean="0"/>
              <a:t>/</a:t>
            </a:r>
            <a:r>
              <a:rPr lang="zh-CN" altLang="en-US" dirty="0" smtClean="0"/>
              <a:t>的路由处理器。</a:t>
            </a:r>
            <a:endParaRPr lang="en-US" altLang="zh-CN" dirty="0" smtClean="0"/>
          </a:p>
          <a:p>
            <a:r>
              <a:rPr lang="en-US" altLang="zh-CN" dirty="0" smtClean="0"/>
              <a:t>1</a:t>
            </a:r>
            <a:r>
              <a:rPr lang="zh-CN" altLang="en-US" dirty="0" smtClean="0"/>
              <a:t>、能不能给指定的路由添加中间件；</a:t>
            </a:r>
            <a:endParaRPr lang="en-US" altLang="zh-CN" dirty="0" smtClean="0"/>
          </a:p>
          <a:p>
            <a:r>
              <a:rPr lang="en-US" altLang="zh-CN" dirty="0" smtClean="0"/>
              <a:t>2</a:t>
            </a:r>
            <a:r>
              <a:rPr lang="zh-CN" altLang="en-US" dirty="0" smtClean="0"/>
              <a:t>、中间件实际上就是可被所有路由匹配的路由配置；</a:t>
            </a:r>
            <a:endParaRPr lang="zh-CN" altLang="en-US" dirty="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如何写一个简单的中间件</a:t>
            </a:r>
            <a:endParaRPr lang="zh-CN" altLang="en-US" dirty="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如何使用自定义中间件和第三方中间件</a:t>
            </a:r>
            <a:endParaRPr lang="en-US" altLang="zh-CN" dirty="0" smtClean="0"/>
          </a:p>
          <a:p>
            <a:r>
              <a:rPr lang="zh-CN" altLang="en-US" sz="1200" b="0" i="0" kern="1200" dirty="0" smtClean="0">
                <a:solidFill>
                  <a:schemeClr val="tx1"/>
                </a:solidFill>
                <a:latin typeface="+mn-lt"/>
                <a:ea typeface="+mn-ea"/>
                <a:cs typeface="+mn-cs"/>
              </a:rPr>
              <a:t> 注意：</a:t>
            </a:r>
            <a:r>
              <a:rPr lang="en-US" altLang="zh-CN" sz="1200" b="0" i="0" kern="1200" dirty="0" err="1" smtClean="0">
                <a:solidFill>
                  <a:schemeClr val="tx1"/>
                </a:solidFill>
                <a:latin typeface="+mn-lt"/>
                <a:ea typeface="+mn-ea"/>
                <a:cs typeface="+mn-cs"/>
              </a:rPr>
              <a:t>app.use</a:t>
            </a:r>
            <a:r>
              <a:rPr lang="zh-CN" altLang="en-US" sz="1200" b="0" i="0" kern="1200" dirty="0" smtClean="0">
                <a:solidFill>
                  <a:schemeClr val="tx1"/>
                </a:solidFill>
                <a:latin typeface="+mn-lt"/>
                <a:ea typeface="+mn-ea"/>
                <a:cs typeface="+mn-cs"/>
              </a:rPr>
              <a:t>注册的中间件，如果</a:t>
            </a:r>
            <a:r>
              <a:rPr lang="en-US" altLang="zh-CN" sz="1200" b="0" i="0" kern="1200" dirty="0" smtClean="0">
                <a:solidFill>
                  <a:schemeClr val="tx1"/>
                </a:solidFill>
                <a:latin typeface="+mn-lt"/>
                <a:ea typeface="+mn-ea"/>
                <a:cs typeface="+mn-cs"/>
              </a:rPr>
              <a:t>path</a:t>
            </a:r>
            <a:r>
              <a:rPr lang="zh-CN" altLang="en-US" sz="1200" b="0" i="0" kern="1200" dirty="0" smtClean="0">
                <a:solidFill>
                  <a:schemeClr val="tx1"/>
                </a:solidFill>
                <a:latin typeface="+mn-lt"/>
                <a:ea typeface="+mn-ea"/>
                <a:cs typeface="+mn-cs"/>
              </a:rPr>
              <a:t>参数为空，则默认为</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，而</a:t>
            </a:r>
            <a:r>
              <a:rPr lang="en-US" altLang="zh-CN" sz="1200" b="0" i="0" kern="1200" dirty="0" smtClean="0">
                <a:solidFill>
                  <a:schemeClr val="tx1"/>
                </a:solidFill>
                <a:latin typeface="+mn-lt"/>
                <a:ea typeface="+mn-ea"/>
                <a:cs typeface="+mn-cs"/>
              </a:rPr>
              <a:t>path</a:t>
            </a:r>
            <a:r>
              <a:rPr lang="zh-CN" altLang="en-US" sz="1200" b="0" i="0" kern="1200" dirty="0" smtClean="0">
                <a:solidFill>
                  <a:schemeClr val="tx1"/>
                </a:solidFill>
                <a:latin typeface="+mn-lt"/>
                <a:ea typeface="+mn-ea"/>
                <a:cs typeface="+mn-cs"/>
              </a:rPr>
              <a:t>为</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的中间件默认匹配所有的请求。</a:t>
            </a:r>
            <a:endParaRPr lang="zh-CN" altLang="en-US" dirty="0"/>
          </a:p>
        </p:txBody>
      </p:sp>
      <p:sp>
        <p:nvSpPr>
          <p:cNvPr id="4" name="灯片编号占位符 3"/>
          <p:cNvSpPr>
            <a:spLocks noGrp="1"/>
          </p:cNvSpPr>
          <p:nvPr>
            <p:ph type="sldNum" sz="quarter" idx="10"/>
          </p:nvPr>
        </p:nvSpPr>
        <p:spPr/>
        <p:txBody>
          <a:bodyPr/>
          <a:lstStyle/>
          <a:p>
            <a:fld id="{698686C6-0C44-4C32-BFD0-6FDEB87DE476}"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2"/>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3"/>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3"/>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2019/4/16</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7000" r="-7000"/>
          </a:stretch>
        </a:blipFill>
        <a:effectLst/>
      </p:bgPr>
    </p:bg>
    <p:spTree>
      <p:nvGrpSpPr>
        <p:cNvPr id="1" name=""/>
        <p:cNvGrpSpPr/>
        <p:nvPr/>
      </p:nvGrpSpPr>
      <p:grpSpPr>
        <a:xfrm>
          <a:off x="0" y="0"/>
          <a:ext cx="0" cy="0"/>
          <a:chOff x="0" y="0"/>
          <a:chExt cx="0" cy="0"/>
        </a:xfrm>
      </p:grpSpPr>
      <p:sp>
        <p:nvSpPr>
          <p:cNvPr id="6" name="TextBox 5"/>
          <p:cNvSpPr txBox="1"/>
          <p:nvPr/>
        </p:nvSpPr>
        <p:spPr>
          <a:xfrm>
            <a:off x="683568" y="915566"/>
            <a:ext cx="3456384" cy="646331"/>
          </a:xfrm>
          <a:prstGeom prst="rect">
            <a:avLst/>
          </a:prstGeom>
          <a:noFill/>
        </p:spPr>
        <p:txBody>
          <a:bodyPr wrap="square" rtlCol="0">
            <a:spAutoFit/>
          </a:bodyPr>
          <a:lstStyle/>
          <a:p>
            <a:r>
              <a:rPr lang="en-US" altLang="zh-CN" sz="3600" b="1" dirty="0" smtClean="0">
                <a:solidFill>
                  <a:schemeClr val="accent5">
                    <a:lumMod val="75000"/>
                  </a:schemeClr>
                </a:solidFill>
                <a:latin typeface="微软雅黑" panose="020B0503020204020204" pitchFamily="34" charset="-122"/>
                <a:ea typeface="微软雅黑" panose="020B0503020204020204" pitchFamily="34" charset="-122"/>
              </a:rPr>
              <a:t>Node.js </a:t>
            </a:r>
            <a:r>
              <a:rPr lang="zh-CN" altLang="en-US" sz="3600" b="1" dirty="0" smtClean="0">
                <a:solidFill>
                  <a:schemeClr val="accent5">
                    <a:lumMod val="75000"/>
                  </a:schemeClr>
                </a:solidFill>
                <a:latin typeface="微软雅黑" panose="020B0503020204020204" pitchFamily="34" charset="-122"/>
                <a:ea typeface="微软雅黑" panose="020B0503020204020204" pitchFamily="34" charset="-122"/>
              </a:rPr>
              <a:t> 实践</a:t>
            </a:r>
            <a:endParaRPr lang="zh-CN" altLang="en-US" sz="36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6372200" y="3507854"/>
            <a:ext cx="2664296" cy="307777"/>
          </a:xfrm>
          <a:prstGeom prst="rect">
            <a:avLst/>
          </a:prstGeom>
          <a:noFill/>
        </p:spPr>
        <p:txBody>
          <a:bodyPr wrap="square" rtlCol="0">
            <a:spAutoFit/>
          </a:bodyPr>
          <a:lstStyle/>
          <a:p>
            <a:r>
              <a:rPr lang="en-US" altLang="zh-CN" sz="1400" dirty="0" smtClean="0">
                <a:solidFill>
                  <a:schemeClr val="accent5">
                    <a:lumMod val="75000"/>
                  </a:schemeClr>
                </a:solidFill>
                <a:latin typeface="微软雅黑" panose="020B0503020204020204" pitchFamily="34" charset="-122"/>
                <a:ea typeface="微软雅黑" panose="020B0503020204020204" pitchFamily="34" charset="-122"/>
              </a:rPr>
              <a:t>2019/04/12</a:t>
            </a:r>
            <a:endParaRPr lang="zh-CN" altLang="en-US" sz="140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6660232" y="3848149"/>
            <a:ext cx="2664296" cy="307777"/>
          </a:xfrm>
          <a:prstGeom prst="rect">
            <a:avLst/>
          </a:prstGeom>
          <a:noFill/>
        </p:spPr>
        <p:txBody>
          <a:bodyPr wrap="square" rtlCol="0">
            <a:spAutoFit/>
          </a:bodyPr>
          <a:lstStyle/>
          <a:p>
            <a:r>
              <a:rPr lang="zh-CN" altLang="en-US" sz="1400" dirty="0" smtClean="0">
                <a:solidFill>
                  <a:schemeClr val="accent5">
                    <a:lumMod val="75000"/>
                  </a:schemeClr>
                </a:solidFill>
                <a:latin typeface="微软雅黑" panose="020B0503020204020204" pitchFamily="34" charset="-122"/>
                <a:ea typeface="微软雅黑" panose="020B0503020204020204" pitchFamily="34" charset="-122"/>
              </a:rPr>
              <a:t>蒋春明</a:t>
            </a:r>
            <a:endParaRPr lang="zh-CN" altLang="en-US" sz="1400" dirty="0">
              <a:solidFill>
                <a:schemeClr val="accent5">
                  <a:lumMod val="75000"/>
                </a:schemeClr>
              </a:solidFill>
              <a:latin typeface="微软雅黑" panose="020B0503020204020204" pitchFamily="34" charset="-122"/>
              <a:ea typeface="微软雅黑" panose="020B0503020204020204" pitchFamily="34" charset="-122"/>
            </a:endParaRPr>
          </a:p>
        </p:txBody>
      </p:sp>
      <p:pic>
        <p:nvPicPr>
          <p:cNvPr id="2" name="Picture 2" descr="C:\Users\10178\Desktop\14年彩logo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635896" y="267494"/>
            <a:ext cx="1680542" cy="42170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27238455"/>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7" name="矩形 16"/>
          <p:cNvSpPr/>
          <p:nvPr/>
        </p:nvSpPr>
        <p:spPr>
          <a:xfrm>
            <a:off x="2267744" y="2139702"/>
            <a:ext cx="1152128" cy="14401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solidFill>
                  <a:schemeClr val="bg1"/>
                </a:solidFill>
              </a:rPr>
              <a:t>循环匹配</a:t>
            </a:r>
            <a:endParaRPr lang="zh-CN" altLang="en-US" dirty="0">
              <a:solidFill>
                <a:schemeClr val="bg1"/>
              </a:solidFill>
            </a:endParaRPr>
          </a:p>
        </p:txBody>
      </p:sp>
      <p:sp>
        <p:nvSpPr>
          <p:cNvPr id="5" name="爆炸形 2 4"/>
          <p:cNvSpPr/>
          <p:nvPr/>
        </p:nvSpPr>
        <p:spPr>
          <a:xfrm rot="269497">
            <a:off x="2288629" y="-9267"/>
            <a:ext cx="5141741" cy="1150357"/>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6" name="TextBox 5"/>
          <p:cNvSpPr txBox="1"/>
          <p:nvPr/>
        </p:nvSpPr>
        <p:spPr>
          <a:xfrm>
            <a:off x="3851920" y="195486"/>
            <a:ext cx="1656184" cy="707886"/>
          </a:xfrm>
          <a:prstGeom prst="rect">
            <a:avLst/>
          </a:prstGeom>
          <a:noFill/>
        </p:spPr>
        <p:txBody>
          <a:bodyPr wrap="square" rtlCol="0">
            <a:spAutoFit/>
          </a:bodyPr>
          <a:lstStyle/>
          <a:p>
            <a:r>
              <a:rPr lang="en-US" altLang="zh-CN" sz="4000" dirty="0" smtClean="0">
                <a:solidFill>
                  <a:schemeClr val="bg1"/>
                </a:solidFill>
                <a:latin typeface="+mj-ea"/>
                <a:ea typeface="+mj-ea"/>
              </a:rPr>
              <a:t>next()</a:t>
            </a:r>
            <a:endParaRPr lang="zh-CN" altLang="en-US" sz="4000" dirty="0">
              <a:solidFill>
                <a:schemeClr val="bg1"/>
              </a:solidFill>
              <a:latin typeface="+mj-ea"/>
              <a:ea typeface="+mj-ea"/>
            </a:endParaRPr>
          </a:p>
        </p:txBody>
      </p:sp>
      <p:sp>
        <p:nvSpPr>
          <p:cNvPr id="9" name="下弧形箭头 8"/>
          <p:cNvSpPr/>
          <p:nvPr/>
        </p:nvSpPr>
        <p:spPr>
          <a:xfrm rot="10800000">
            <a:off x="2339752" y="2211710"/>
            <a:ext cx="936104" cy="504057"/>
          </a:xfrm>
          <a:prstGeom prst="curved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solidFill>
                <a:schemeClr val="tx1"/>
              </a:solidFill>
            </a:endParaRPr>
          </a:p>
        </p:txBody>
      </p:sp>
      <p:sp>
        <p:nvSpPr>
          <p:cNvPr id="13" name="五边形 12"/>
          <p:cNvSpPr/>
          <p:nvPr/>
        </p:nvSpPr>
        <p:spPr>
          <a:xfrm>
            <a:off x="1043608" y="1491630"/>
            <a:ext cx="1512168" cy="504056"/>
          </a:xfrm>
          <a:prstGeom prst="homePlate">
            <a:avLst/>
          </a:prstGeom>
          <a:effectLst>
            <a:glow rad="63500">
              <a:schemeClr val="accent2">
                <a:alpha val="45000"/>
                <a:satMod val="110000"/>
              </a:schemeClr>
            </a:glow>
            <a:outerShdw dist="50800" sx="1000" sy="1000" algn="ctr" rotWithShape="0">
              <a:srgbClr val="000000"/>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middleware</a:t>
            </a:r>
            <a:endParaRPr lang="zh-CN" altLang="en-US" dirty="0"/>
          </a:p>
        </p:txBody>
      </p:sp>
      <p:sp>
        <p:nvSpPr>
          <p:cNvPr id="14" name="燕尾形 13"/>
          <p:cNvSpPr/>
          <p:nvPr/>
        </p:nvSpPr>
        <p:spPr>
          <a:xfrm>
            <a:off x="2267744" y="1491630"/>
            <a:ext cx="1368152" cy="504056"/>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solidFill>
                  <a:schemeClr val="tx1"/>
                </a:solidFill>
              </a:rPr>
              <a:t>router</a:t>
            </a:r>
            <a:endParaRPr lang="zh-CN" altLang="en-US" dirty="0">
              <a:solidFill>
                <a:schemeClr val="tx1"/>
              </a:solidFill>
            </a:endParaRPr>
          </a:p>
        </p:txBody>
      </p:sp>
      <p:sp>
        <p:nvSpPr>
          <p:cNvPr id="15" name="燕尾形 14"/>
          <p:cNvSpPr/>
          <p:nvPr/>
        </p:nvSpPr>
        <p:spPr>
          <a:xfrm>
            <a:off x="3419872" y="1491630"/>
            <a:ext cx="1224136" cy="504056"/>
          </a:xfrm>
          <a:prstGeom prst="chevr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solidFill>
                  <a:schemeClr val="tx1"/>
                </a:solidFill>
              </a:rPr>
              <a:t>err</a:t>
            </a:r>
            <a:endParaRPr lang="zh-CN" altLang="en-US" dirty="0">
              <a:solidFill>
                <a:schemeClr val="tx1"/>
              </a:solidFill>
            </a:endParaRPr>
          </a:p>
        </p:txBody>
      </p:sp>
      <p:sp>
        <p:nvSpPr>
          <p:cNvPr id="16" name="下弧形箭头 15"/>
          <p:cNvSpPr/>
          <p:nvPr/>
        </p:nvSpPr>
        <p:spPr>
          <a:xfrm>
            <a:off x="2411760" y="3003798"/>
            <a:ext cx="936104" cy="504057"/>
          </a:xfrm>
          <a:prstGeom prst="curved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solidFill>
                <a:schemeClr val="tx1"/>
              </a:solidFill>
            </a:endParaRPr>
          </a:p>
        </p:txBody>
      </p:sp>
      <p:sp>
        <p:nvSpPr>
          <p:cNvPr id="19" name="五边形 18"/>
          <p:cNvSpPr/>
          <p:nvPr/>
        </p:nvSpPr>
        <p:spPr>
          <a:xfrm>
            <a:off x="251520" y="2427734"/>
            <a:ext cx="1800200" cy="936104"/>
          </a:xfrm>
          <a:prstGeom prst="homePlate">
            <a:avLst/>
          </a:prstGeom>
          <a:effectLst>
            <a:glow rad="63500">
              <a:schemeClr val="accent2">
                <a:alpha val="45000"/>
                <a:satMod val="110000"/>
              </a:schemeClr>
            </a:glow>
            <a:outerShdw dist="50800" sx="1000" sy="1000" algn="ctr" rotWithShape="0">
              <a:srgbClr val="000000"/>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latin typeface="+mj-ea"/>
                <a:ea typeface="+mj-ea"/>
              </a:rPr>
              <a:t>Params</a:t>
            </a:r>
          </a:p>
          <a:p>
            <a:pPr algn="ctr"/>
            <a:r>
              <a:rPr lang="en-US" altLang="zh-CN" dirty="0" smtClean="0"/>
              <a:t>     method</a:t>
            </a:r>
          </a:p>
          <a:p>
            <a:pPr algn="ctr"/>
            <a:r>
              <a:rPr lang="en-US" altLang="zh-CN" dirty="0" smtClean="0"/>
              <a:t>body</a:t>
            </a:r>
            <a:endParaRPr lang="zh-CN" altLang="en-US" dirty="0"/>
          </a:p>
        </p:txBody>
      </p:sp>
      <p:sp>
        <p:nvSpPr>
          <p:cNvPr id="21" name="燕尾形 20"/>
          <p:cNvSpPr/>
          <p:nvPr/>
        </p:nvSpPr>
        <p:spPr>
          <a:xfrm>
            <a:off x="4067944" y="2427734"/>
            <a:ext cx="2304256" cy="936104"/>
          </a:xfrm>
          <a:prstGeom prst="chevr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middleware/</a:t>
            </a:r>
            <a:r>
              <a:rPr lang="en-US" altLang="zh-CN" dirty="0" smtClean="0">
                <a:solidFill>
                  <a:schemeClr val="tx1"/>
                </a:solidFill>
              </a:rPr>
              <a:t>router</a:t>
            </a:r>
            <a:endParaRPr lang="zh-CN" altLang="en-US" dirty="0">
              <a:solidFill>
                <a:schemeClr val="tx1"/>
              </a:solidFill>
            </a:endParaRPr>
          </a:p>
        </p:txBody>
      </p:sp>
      <p:sp>
        <p:nvSpPr>
          <p:cNvPr id="22" name="右箭头 21"/>
          <p:cNvSpPr/>
          <p:nvPr/>
        </p:nvSpPr>
        <p:spPr>
          <a:xfrm>
            <a:off x="3563888" y="2643758"/>
            <a:ext cx="720080" cy="504056"/>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b="1" dirty="0" smtClean="0">
                <a:solidFill>
                  <a:schemeClr val="bg1"/>
                </a:solidFill>
              </a:rPr>
              <a:t>成功</a:t>
            </a:r>
            <a:endParaRPr lang="zh-CN" altLang="en-US" sz="1200" b="1" dirty="0">
              <a:solidFill>
                <a:schemeClr val="bg1"/>
              </a:solidFill>
            </a:endParaRPr>
          </a:p>
        </p:txBody>
      </p:sp>
      <p:sp>
        <p:nvSpPr>
          <p:cNvPr id="23" name="右箭头 22"/>
          <p:cNvSpPr/>
          <p:nvPr/>
        </p:nvSpPr>
        <p:spPr>
          <a:xfrm rot="5400000">
            <a:off x="2447764" y="3759882"/>
            <a:ext cx="720080" cy="504056"/>
          </a:xfrm>
          <a:prstGeom prst="rightArrow">
            <a:avLst/>
          </a:prstGeom>
          <a:gradFill>
            <a:gsLst>
              <a:gs pos="62000">
                <a:srgbClr val="FF0000"/>
              </a:gs>
              <a:gs pos="31000">
                <a:schemeClr val="accent3">
                  <a:tint val="30000"/>
                  <a:satMod val="150000"/>
                </a:schemeClr>
              </a:gs>
              <a:gs pos="91000">
                <a:schemeClr val="accent3">
                  <a:tint val="96000"/>
                </a:schemeClr>
              </a:gs>
            </a:gsLst>
            <a:path path="circle">
              <a:fillToRect l="50000" t="150000" r="50000"/>
            </a:path>
          </a:gradFill>
          <a:ln>
            <a:solidFill>
              <a:srgbClr val="FF0000"/>
            </a:solidFill>
          </a:ln>
          <a:effectLst>
            <a:glow rad="63500">
              <a:schemeClr val="accent3">
                <a:alpha val="45000"/>
                <a:satMod val="110000"/>
              </a:schemeClr>
            </a:glow>
            <a:outerShdw blurRad="50800" dist="50800" dir="5400000" algn="ctr" rotWithShape="0">
              <a:srgbClr val="FF0000"/>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b="1" dirty="0" smtClean="0">
                <a:solidFill>
                  <a:schemeClr val="bg1"/>
                </a:solidFill>
              </a:rPr>
              <a:t>失败</a:t>
            </a:r>
            <a:endParaRPr lang="zh-CN" altLang="en-US" sz="1200" b="1" dirty="0">
              <a:solidFill>
                <a:schemeClr val="bg1"/>
              </a:solidFill>
            </a:endParaRPr>
          </a:p>
        </p:txBody>
      </p:sp>
      <p:sp>
        <p:nvSpPr>
          <p:cNvPr id="24" name="矩形 23"/>
          <p:cNvSpPr/>
          <p:nvPr/>
        </p:nvSpPr>
        <p:spPr>
          <a:xfrm>
            <a:off x="2267744" y="4515966"/>
            <a:ext cx="1008112" cy="5040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err</a:t>
            </a:r>
          </a:p>
        </p:txBody>
      </p:sp>
      <p:sp>
        <p:nvSpPr>
          <p:cNvPr id="26" name="TextBox 25"/>
          <p:cNvSpPr txBox="1"/>
          <p:nvPr/>
        </p:nvSpPr>
        <p:spPr>
          <a:xfrm>
            <a:off x="2470701" y="1131590"/>
            <a:ext cx="877163" cy="369332"/>
          </a:xfrm>
          <a:prstGeom prst="rect">
            <a:avLst/>
          </a:prstGeom>
          <a:noFill/>
        </p:spPr>
        <p:txBody>
          <a:bodyPr wrap="none" rtlCol="0">
            <a:spAutoFit/>
          </a:bodyPr>
          <a:lstStyle/>
          <a:p>
            <a:r>
              <a:rPr lang="zh-CN" altLang="en-US" dirty="0" smtClean="0">
                <a:solidFill>
                  <a:schemeClr val="bg1"/>
                </a:solidFill>
              </a:rPr>
              <a:t>被匹配</a:t>
            </a:r>
            <a:endParaRPr lang="zh-CN" altLang="en-US" dirty="0">
              <a:solidFill>
                <a:schemeClr val="bg1"/>
              </a:solidFill>
            </a:endParaRPr>
          </a:p>
        </p:txBody>
      </p:sp>
      <p:sp>
        <p:nvSpPr>
          <p:cNvPr id="27" name="TextBox 26"/>
          <p:cNvSpPr txBox="1"/>
          <p:nvPr/>
        </p:nvSpPr>
        <p:spPr>
          <a:xfrm>
            <a:off x="611560" y="2067694"/>
            <a:ext cx="646331" cy="369332"/>
          </a:xfrm>
          <a:prstGeom prst="rect">
            <a:avLst/>
          </a:prstGeom>
          <a:noFill/>
        </p:spPr>
        <p:txBody>
          <a:bodyPr wrap="none" rtlCol="0">
            <a:spAutoFit/>
          </a:bodyPr>
          <a:lstStyle/>
          <a:p>
            <a:r>
              <a:rPr lang="zh-CN" altLang="en-US" dirty="0" smtClean="0">
                <a:solidFill>
                  <a:schemeClr val="bg1"/>
                </a:solidFill>
                <a:latin typeface="+mj-ea"/>
                <a:ea typeface="+mj-ea"/>
              </a:rPr>
              <a:t>匹配</a:t>
            </a:r>
            <a:endParaRPr lang="zh-CN" altLang="en-US" dirty="0">
              <a:solidFill>
                <a:schemeClr val="bg1"/>
              </a:solidFill>
              <a:latin typeface="+mj-ea"/>
              <a:ea typeface="+mj-ea"/>
            </a:endParaRPr>
          </a:p>
        </p:txBody>
      </p:sp>
      <p:sp>
        <p:nvSpPr>
          <p:cNvPr id="28" name="TextBox 27"/>
          <p:cNvSpPr txBox="1"/>
          <p:nvPr/>
        </p:nvSpPr>
        <p:spPr>
          <a:xfrm>
            <a:off x="6444208" y="1621386"/>
            <a:ext cx="2492990" cy="2534540"/>
          </a:xfrm>
          <a:prstGeom prst="rect">
            <a:avLst/>
          </a:prstGeom>
          <a:noFill/>
        </p:spPr>
        <p:txBody>
          <a:bodyPr wrap="none" rtlCol="0">
            <a:spAutoFit/>
          </a:bodyPr>
          <a:lstStyle/>
          <a:p>
            <a:pPr>
              <a:lnSpc>
                <a:spcPct val="150000"/>
              </a:lnSpc>
            </a:pPr>
            <a:r>
              <a:rPr lang="zh-CN" altLang="en-US" dirty="0" smtClean="0">
                <a:solidFill>
                  <a:srgbClr val="FF0000"/>
                </a:solidFill>
                <a:latin typeface="+mj-ea"/>
                <a:ea typeface="+mj-ea"/>
              </a:rPr>
              <a:t>注意：定义路由中间件</a:t>
            </a:r>
            <a:endParaRPr lang="en-US" altLang="zh-CN" dirty="0" smtClean="0">
              <a:solidFill>
                <a:srgbClr val="FF0000"/>
              </a:solidFill>
              <a:latin typeface="+mj-ea"/>
              <a:ea typeface="+mj-ea"/>
            </a:endParaRPr>
          </a:p>
          <a:p>
            <a:pPr>
              <a:lnSpc>
                <a:spcPct val="150000"/>
              </a:lnSpc>
            </a:pPr>
            <a:r>
              <a:rPr lang="zh-CN" altLang="en-US" dirty="0" smtClean="0">
                <a:solidFill>
                  <a:srgbClr val="FF0000"/>
                </a:solidFill>
                <a:latin typeface="+mj-ea"/>
                <a:ea typeface="+mj-ea"/>
              </a:rPr>
              <a:t>的时候函数的第三个参</a:t>
            </a:r>
            <a:endParaRPr lang="en-US" altLang="zh-CN" dirty="0" smtClean="0">
              <a:solidFill>
                <a:srgbClr val="FF0000"/>
              </a:solidFill>
              <a:latin typeface="+mj-ea"/>
              <a:ea typeface="+mj-ea"/>
            </a:endParaRPr>
          </a:p>
          <a:p>
            <a:pPr>
              <a:lnSpc>
                <a:spcPct val="150000"/>
              </a:lnSpc>
            </a:pPr>
            <a:r>
              <a:rPr lang="zh-CN" altLang="en-US" dirty="0" smtClean="0">
                <a:solidFill>
                  <a:srgbClr val="FF0000"/>
                </a:solidFill>
                <a:latin typeface="+mj-ea"/>
                <a:ea typeface="+mj-ea"/>
              </a:rPr>
              <a:t>数</a:t>
            </a:r>
            <a:r>
              <a:rPr lang="en-US" altLang="zh-CN" dirty="0" smtClean="0">
                <a:solidFill>
                  <a:srgbClr val="FF0000"/>
                </a:solidFill>
                <a:latin typeface="+mj-ea"/>
                <a:ea typeface="+mj-ea"/>
              </a:rPr>
              <a:t>next</a:t>
            </a:r>
            <a:r>
              <a:rPr lang="zh-CN" altLang="en-US" dirty="0" smtClean="0">
                <a:solidFill>
                  <a:srgbClr val="FF0000"/>
                </a:solidFill>
                <a:latin typeface="+mj-ea"/>
                <a:ea typeface="+mj-ea"/>
              </a:rPr>
              <a:t>和我们定义非路</a:t>
            </a:r>
            <a:endParaRPr lang="en-US" altLang="zh-CN" dirty="0" smtClean="0">
              <a:solidFill>
                <a:srgbClr val="FF0000"/>
              </a:solidFill>
              <a:latin typeface="+mj-ea"/>
              <a:ea typeface="+mj-ea"/>
            </a:endParaRPr>
          </a:p>
          <a:p>
            <a:pPr>
              <a:lnSpc>
                <a:spcPct val="150000"/>
              </a:lnSpc>
            </a:pPr>
            <a:r>
              <a:rPr lang="zh-CN" altLang="en-US" dirty="0" smtClean="0">
                <a:solidFill>
                  <a:srgbClr val="FF0000"/>
                </a:solidFill>
                <a:latin typeface="+mj-ea"/>
                <a:ea typeface="+mj-ea"/>
              </a:rPr>
              <a:t>由中间件的函数的第三</a:t>
            </a:r>
            <a:endParaRPr lang="en-US" altLang="zh-CN" dirty="0" smtClean="0">
              <a:solidFill>
                <a:srgbClr val="FF0000"/>
              </a:solidFill>
              <a:latin typeface="+mj-ea"/>
              <a:ea typeface="+mj-ea"/>
            </a:endParaRPr>
          </a:p>
          <a:p>
            <a:pPr>
              <a:lnSpc>
                <a:spcPct val="150000"/>
              </a:lnSpc>
            </a:pPr>
            <a:r>
              <a:rPr lang="zh-CN" altLang="en-US" dirty="0" smtClean="0">
                <a:solidFill>
                  <a:srgbClr val="FF0000"/>
                </a:solidFill>
                <a:latin typeface="+mj-ea"/>
                <a:ea typeface="+mj-ea"/>
              </a:rPr>
              <a:t>个参数</a:t>
            </a:r>
            <a:r>
              <a:rPr lang="en-US" altLang="zh-CN" dirty="0" smtClean="0">
                <a:solidFill>
                  <a:srgbClr val="FF0000"/>
                </a:solidFill>
                <a:latin typeface="+mj-ea"/>
                <a:ea typeface="+mj-ea"/>
              </a:rPr>
              <a:t>next</a:t>
            </a:r>
            <a:r>
              <a:rPr lang="zh-CN" altLang="en-US" dirty="0" smtClean="0">
                <a:solidFill>
                  <a:srgbClr val="FF0000"/>
                </a:solidFill>
                <a:latin typeface="+mj-ea"/>
                <a:ea typeface="+mj-ea"/>
              </a:rPr>
              <a:t>不是同一个</a:t>
            </a:r>
            <a:endParaRPr lang="en-US" altLang="zh-CN" dirty="0" smtClean="0">
              <a:solidFill>
                <a:srgbClr val="FF0000"/>
              </a:solidFill>
              <a:latin typeface="+mj-ea"/>
              <a:ea typeface="+mj-ea"/>
            </a:endParaRPr>
          </a:p>
          <a:p>
            <a:pPr>
              <a:lnSpc>
                <a:spcPct val="150000"/>
              </a:lnSpc>
            </a:pPr>
            <a:r>
              <a:rPr lang="en-US" altLang="zh-CN" dirty="0" smtClean="0">
                <a:solidFill>
                  <a:srgbClr val="FF0000"/>
                </a:solidFill>
                <a:latin typeface="+mj-ea"/>
                <a:ea typeface="+mj-ea"/>
              </a:rPr>
              <a:t>next</a:t>
            </a:r>
            <a:r>
              <a:rPr lang="zh-CN" altLang="en-US" dirty="0" smtClean="0">
                <a:solidFill>
                  <a:srgbClr val="FF0000"/>
                </a:solidFill>
                <a:latin typeface="+mj-ea"/>
                <a:ea typeface="+mj-ea"/>
              </a:rPr>
              <a:t>。</a:t>
            </a:r>
            <a:endParaRPr lang="en-US" altLang="zh-CN" dirty="0" smtClean="0">
              <a:solidFill>
                <a:srgbClr val="FF0000"/>
              </a:solidFill>
              <a:latin typeface="+mj-ea"/>
              <a:ea typeface="+mj-ea"/>
            </a:endParaRPr>
          </a:p>
        </p:txBody>
      </p:sp>
    </p:spTree>
    <p:extLst>
      <p:ext uri="{BB962C8B-B14F-4D97-AF65-F5344CB8AC3E}">
        <p14:creationId xmlns="" xmlns:p14="http://schemas.microsoft.com/office/powerpoint/2010/main" val="15432714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5" name="爆炸形 2 4"/>
          <p:cNvSpPr/>
          <p:nvPr/>
        </p:nvSpPr>
        <p:spPr>
          <a:xfrm rot="175408">
            <a:off x="1168955" y="-51285"/>
            <a:ext cx="7302387" cy="1446255"/>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4" name="TextBox 3"/>
          <p:cNvSpPr txBox="1"/>
          <p:nvPr/>
        </p:nvSpPr>
        <p:spPr>
          <a:xfrm>
            <a:off x="2051720" y="339502"/>
            <a:ext cx="5112568" cy="707886"/>
          </a:xfrm>
          <a:prstGeom prst="rect">
            <a:avLst/>
          </a:prstGeom>
          <a:noFill/>
        </p:spPr>
        <p:txBody>
          <a:bodyPr wrap="square" rtlCol="0">
            <a:spAutoFit/>
          </a:bodyPr>
          <a:lstStyle/>
          <a:p>
            <a:pPr algn="ctr"/>
            <a:r>
              <a:rPr lang="en-US" altLang="zh-CN" sz="4000" b="1" dirty="0" smtClean="0">
                <a:solidFill>
                  <a:schemeClr val="bg1"/>
                </a:solidFill>
                <a:latin typeface="+mj-ea"/>
                <a:ea typeface="+mj-ea"/>
              </a:rPr>
              <a:t>Template Engine</a:t>
            </a:r>
          </a:p>
        </p:txBody>
      </p:sp>
      <p:sp>
        <p:nvSpPr>
          <p:cNvPr id="8" name="圆角矩形 7"/>
          <p:cNvSpPr/>
          <p:nvPr/>
        </p:nvSpPr>
        <p:spPr>
          <a:xfrm>
            <a:off x="539552" y="1635646"/>
            <a:ext cx="1728192" cy="115212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400" b="1" dirty="0" smtClean="0">
                <a:solidFill>
                  <a:schemeClr val="bg1"/>
                </a:solidFill>
                <a:latin typeface="+mj-ea"/>
                <a:ea typeface="+mj-ea"/>
              </a:rPr>
              <a:t>Template</a:t>
            </a:r>
          </a:p>
        </p:txBody>
      </p:sp>
      <p:sp>
        <p:nvSpPr>
          <p:cNvPr id="11" name="圆角矩形 10"/>
          <p:cNvSpPr/>
          <p:nvPr/>
        </p:nvSpPr>
        <p:spPr>
          <a:xfrm>
            <a:off x="539552" y="3219822"/>
            <a:ext cx="1728192" cy="115212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400" b="1" dirty="0" smtClean="0">
                <a:solidFill>
                  <a:schemeClr val="bg1"/>
                </a:solidFill>
                <a:latin typeface="+mj-ea"/>
                <a:ea typeface="+mj-ea"/>
              </a:rPr>
              <a:t>Data</a:t>
            </a:r>
          </a:p>
        </p:txBody>
      </p:sp>
      <p:sp>
        <p:nvSpPr>
          <p:cNvPr id="12" name="圆角矩形 11"/>
          <p:cNvSpPr/>
          <p:nvPr/>
        </p:nvSpPr>
        <p:spPr>
          <a:xfrm rot="16200000">
            <a:off x="3959932" y="1923678"/>
            <a:ext cx="792088" cy="230425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13" name="TextBox 12"/>
          <p:cNvSpPr txBox="1"/>
          <p:nvPr/>
        </p:nvSpPr>
        <p:spPr>
          <a:xfrm rot="16200000">
            <a:off x="4186989" y="2451253"/>
            <a:ext cx="553998" cy="1224136"/>
          </a:xfrm>
          <a:prstGeom prst="rect">
            <a:avLst/>
          </a:prstGeom>
          <a:noFill/>
        </p:spPr>
        <p:txBody>
          <a:bodyPr vert="eaVert" wrap="square" rtlCol="0">
            <a:spAutoFit/>
          </a:bodyPr>
          <a:lstStyle/>
          <a:p>
            <a:r>
              <a:rPr lang="en-US" altLang="zh-CN" sz="2400" b="1" dirty="0" smtClean="0">
                <a:solidFill>
                  <a:schemeClr val="bg1"/>
                </a:solidFill>
                <a:latin typeface="+mj-ea"/>
                <a:ea typeface="+mj-ea"/>
              </a:rPr>
              <a:t>Engine</a:t>
            </a:r>
            <a:endParaRPr lang="zh-CN" altLang="en-US" sz="2400" b="1" dirty="0">
              <a:solidFill>
                <a:schemeClr val="bg1"/>
              </a:solidFill>
              <a:latin typeface="+mj-ea"/>
              <a:ea typeface="+mj-ea"/>
            </a:endParaRPr>
          </a:p>
        </p:txBody>
      </p:sp>
      <p:sp>
        <p:nvSpPr>
          <p:cNvPr id="15" name="右箭头 14"/>
          <p:cNvSpPr/>
          <p:nvPr/>
        </p:nvSpPr>
        <p:spPr>
          <a:xfrm rot="19092993">
            <a:off x="2344198" y="3446964"/>
            <a:ext cx="792088" cy="28899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 name="右箭头 15"/>
          <p:cNvSpPr/>
          <p:nvPr/>
        </p:nvSpPr>
        <p:spPr>
          <a:xfrm rot="2681802">
            <a:off x="2352640" y="2406023"/>
            <a:ext cx="792088" cy="28899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7" name="右箭头 16"/>
          <p:cNvSpPr/>
          <p:nvPr/>
        </p:nvSpPr>
        <p:spPr>
          <a:xfrm>
            <a:off x="5724128" y="2787774"/>
            <a:ext cx="216024" cy="576064"/>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圆角矩形 17"/>
          <p:cNvSpPr/>
          <p:nvPr/>
        </p:nvSpPr>
        <p:spPr>
          <a:xfrm rot="16200000">
            <a:off x="6882062" y="1923678"/>
            <a:ext cx="792088" cy="230425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20" name="TextBox 19"/>
          <p:cNvSpPr txBox="1"/>
          <p:nvPr/>
        </p:nvSpPr>
        <p:spPr>
          <a:xfrm rot="16200000">
            <a:off x="7098086" y="2001492"/>
            <a:ext cx="492443" cy="2232248"/>
          </a:xfrm>
          <a:prstGeom prst="rect">
            <a:avLst/>
          </a:prstGeom>
          <a:noFill/>
        </p:spPr>
        <p:txBody>
          <a:bodyPr vert="eaVert" wrap="square" rtlCol="0">
            <a:spAutoFit/>
          </a:bodyPr>
          <a:lstStyle/>
          <a:p>
            <a:r>
              <a:rPr lang="en-US" altLang="zh-CN" sz="2000" b="1" dirty="0" smtClean="0">
                <a:solidFill>
                  <a:schemeClr val="bg1"/>
                </a:solidFill>
                <a:latin typeface="+mj-ea"/>
                <a:ea typeface="+mj-ea"/>
              </a:rPr>
              <a:t>Generate HTML</a:t>
            </a:r>
            <a:endParaRPr lang="zh-CN" altLang="en-US" sz="2000" b="1" dirty="0">
              <a:solidFill>
                <a:schemeClr val="bg1"/>
              </a:solidFill>
              <a:latin typeface="+mj-ea"/>
              <a:ea typeface="+mj-ea"/>
            </a:endParaRPr>
          </a:p>
        </p:txBody>
      </p:sp>
      <p:sp>
        <p:nvSpPr>
          <p:cNvPr id="22" name="TextBox 21"/>
          <p:cNvSpPr txBox="1"/>
          <p:nvPr/>
        </p:nvSpPr>
        <p:spPr>
          <a:xfrm>
            <a:off x="3851920" y="1563638"/>
            <a:ext cx="4752528" cy="923330"/>
          </a:xfrm>
          <a:prstGeom prst="rect">
            <a:avLst/>
          </a:prstGeom>
          <a:noFill/>
        </p:spPr>
        <p:txBody>
          <a:bodyPr wrap="square" rtlCol="0">
            <a:spAutoFit/>
          </a:bodyPr>
          <a:lstStyle/>
          <a:p>
            <a:r>
              <a:rPr lang="zh-CN" altLang="en-US" b="1" dirty="0" smtClean="0">
                <a:solidFill>
                  <a:schemeClr val="bg1"/>
                </a:solidFill>
                <a:latin typeface="+mj-ea"/>
                <a:ea typeface="+mj-ea"/>
              </a:rPr>
              <a:t>模板引擎本质上就是通过给定的规则语法，进行静态模板和数据合并生成标准的</a:t>
            </a:r>
            <a:r>
              <a:rPr lang="en-US" altLang="zh-CN" b="1" dirty="0" smtClean="0">
                <a:solidFill>
                  <a:schemeClr val="bg1"/>
                </a:solidFill>
                <a:latin typeface="+mj-ea"/>
                <a:ea typeface="+mj-ea"/>
              </a:rPr>
              <a:t>HTML</a:t>
            </a:r>
            <a:r>
              <a:rPr lang="zh-CN" altLang="en-US" b="1" dirty="0" smtClean="0">
                <a:solidFill>
                  <a:schemeClr val="bg1"/>
                </a:solidFill>
                <a:latin typeface="+mj-ea"/>
                <a:ea typeface="+mj-ea"/>
              </a:rPr>
              <a:t>文档。</a:t>
            </a:r>
            <a:endParaRPr lang="zh-CN" altLang="en-US" b="1" dirty="0">
              <a:solidFill>
                <a:schemeClr val="bg1"/>
              </a:solidFill>
              <a:latin typeface="+mj-ea"/>
              <a:ea typeface="+mj-ea"/>
            </a:endParaRPr>
          </a:p>
        </p:txBody>
      </p:sp>
    </p:spTree>
    <p:extLst>
      <p:ext uri="{BB962C8B-B14F-4D97-AF65-F5344CB8AC3E}">
        <p14:creationId xmlns="" xmlns:p14="http://schemas.microsoft.com/office/powerpoint/2010/main" val="1543271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5" name="矩形 24"/>
          <p:cNvSpPr/>
          <p:nvPr/>
        </p:nvSpPr>
        <p:spPr>
          <a:xfrm>
            <a:off x="3923928" y="51470"/>
            <a:ext cx="5040560" cy="49480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4" name="矩形 23"/>
          <p:cNvSpPr/>
          <p:nvPr/>
        </p:nvSpPr>
        <p:spPr>
          <a:xfrm>
            <a:off x="107504" y="72008"/>
            <a:ext cx="3672408" cy="49480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pic>
        <p:nvPicPr>
          <p:cNvPr id="14" name="图片 13" descr="engine.jpg"/>
          <p:cNvPicPr>
            <a:picLocks noChangeAspect="1"/>
          </p:cNvPicPr>
          <p:nvPr/>
        </p:nvPicPr>
        <p:blipFill>
          <a:blip r:embed="rId3" cstate="print"/>
          <a:stretch>
            <a:fillRect/>
          </a:stretch>
        </p:blipFill>
        <p:spPr>
          <a:xfrm>
            <a:off x="251520" y="123478"/>
            <a:ext cx="3384376" cy="2467320"/>
          </a:xfrm>
          <a:prstGeom prst="rect">
            <a:avLst/>
          </a:prstGeom>
          <a:effectLst>
            <a:outerShdw blurRad="317500" dist="50800" dir="5400000" algn="ctr" rotWithShape="0">
              <a:schemeClr val="tx1"/>
            </a:outerShdw>
          </a:effectLst>
        </p:spPr>
      </p:pic>
      <p:pic>
        <p:nvPicPr>
          <p:cNvPr id="19" name="图片 18" descr="engineuse.jpg"/>
          <p:cNvPicPr>
            <a:picLocks noChangeAspect="1"/>
          </p:cNvPicPr>
          <p:nvPr/>
        </p:nvPicPr>
        <p:blipFill>
          <a:blip r:embed="rId4" cstate="print"/>
          <a:stretch>
            <a:fillRect/>
          </a:stretch>
        </p:blipFill>
        <p:spPr>
          <a:xfrm>
            <a:off x="4014999" y="123478"/>
            <a:ext cx="4877481" cy="2467320"/>
          </a:xfrm>
          <a:prstGeom prst="rect">
            <a:avLst/>
          </a:prstGeom>
          <a:effectLst>
            <a:outerShdw blurRad="317500" dist="50800" dir="5400000" algn="ctr" rotWithShape="0">
              <a:srgbClr val="000000"/>
            </a:outerShdw>
          </a:effectLst>
        </p:spPr>
      </p:pic>
      <p:sp>
        <p:nvSpPr>
          <p:cNvPr id="26" name="TextBox 25"/>
          <p:cNvSpPr txBox="1"/>
          <p:nvPr/>
        </p:nvSpPr>
        <p:spPr>
          <a:xfrm>
            <a:off x="251520" y="2859782"/>
            <a:ext cx="3312368" cy="1721690"/>
          </a:xfrm>
          <a:prstGeom prst="rect">
            <a:avLst/>
          </a:prstGeom>
          <a:noFill/>
        </p:spPr>
        <p:txBody>
          <a:bodyPr wrap="square" rtlCol="0">
            <a:spAutoFit/>
          </a:bodyPr>
          <a:lstStyle/>
          <a:p>
            <a:pPr>
              <a:lnSpc>
                <a:spcPct val="150000"/>
              </a:lnSpc>
            </a:pPr>
            <a:r>
              <a:rPr lang="en-US" altLang="zh-CN" sz="1200" dirty="0" smtClean="0">
                <a:solidFill>
                  <a:schemeClr val="bg1"/>
                </a:solidFill>
                <a:latin typeface="+mj-ea"/>
                <a:ea typeface="+mj-ea"/>
              </a:rPr>
              <a:t>app</a:t>
            </a:r>
            <a:r>
              <a:rPr lang="zh-CN" altLang="en-US" sz="1200" dirty="0" smtClean="0">
                <a:solidFill>
                  <a:schemeClr val="bg1"/>
                </a:solidFill>
                <a:latin typeface="+mj-ea"/>
                <a:ea typeface="+mj-ea"/>
              </a:rPr>
              <a:t>实例有一个</a:t>
            </a:r>
            <a:r>
              <a:rPr lang="en-US" altLang="zh-CN" sz="1200" dirty="0" smtClean="0">
                <a:solidFill>
                  <a:schemeClr val="bg1"/>
                </a:solidFill>
                <a:latin typeface="+mj-ea"/>
                <a:ea typeface="+mj-ea"/>
              </a:rPr>
              <a:t>set</a:t>
            </a:r>
            <a:r>
              <a:rPr lang="zh-CN" altLang="en-US" sz="1200" dirty="0" smtClean="0">
                <a:solidFill>
                  <a:schemeClr val="bg1"/>
                </a:solidFill>
                <a:latin typeface="+mj-ea"/>
                <a:ea typeface="+mj-ea"/>
              </a:rPr>
              <a:t>方法，接收两个参数，第一个参数为配置的项（</a:t>
            </a:r>
            <a:r>
              <a:rPr lang="en-US" altLang="zh-CN" sz="1200" dirty="0" smtClean="0">
                <a:solidFill>
                  <a:schemeClr val="bg1"/>
                </a:solidFill>
                <a:latin typeface="+mj-ea"/>
                <a:ea typeface="+mj-ea"/>
              </a:rPr>
              <a:t>key</a:t>
            </a:r>
            <a:r>
              <a:rPr lang="zh-CN" altLang="en-US" sz="1200" dirty="0" smtClean="0">
                <a:solidFill>
                  <a:schemeClr val="bg1"/>
                </a:solidFill>
                <a:latin typeface="+mj-ea"/>
                <a:ea typeface="+mj-ea"/>
              </a:rPr>
              <a:t>），第二个参数为要设置的值（</a:t>
            </a:r>
            <a:r>
              <a:rPr lang="en-US" altLang="zh-CN" sz="1200" dirty="0" smtClean="0">
                <a:solidFill>
                  <a:schemeClr val="bg1"/>
                </a:solidFill>
                <a:latin typeface="+mj-ea"/>
                <a:ea typeface="+mj-ea"/>
              </a:rPr>
              <a:t>value</a:t>
            </a:r>
            <a:r>
              <a:rPr lang="zh-CN" altLang="en-US" sz="1200" dirty="0" smtClean="0">
                <a:solidFill>
                  <a:schemeClr val="bg1"/>
                </a:solidFill>
                <a:latin typeface="+mj-ea"/>
                <a:ea typeface="+mj-ea"/>
              </a:rPr>
              <a:t>）；</a:t>
            </a:r>
            <a:endParaRPr lang="en-US" altLang="zh-CN" sz="1200" dirty="0" smtClean="0">
              <a:solidFill>
                <a:schemeClr val="bg1"/>
              </a:solidFill>
              <a:latin typeface="+mj-ea"/>
              <a:ea typeface="+mj-ea"/>
            </a:endParaRPr>
          </a:p>
          <a:p>
            <a:pPr>
              <a:lnSpc>
                <a:spcPct val="150000"/>
              </a:lnSpc>
            </a:pPr>
            <a:endParaRPr lang="en-US" altLang="zh-CN" sz="1200" dirty="0" smtClean="0">
              <a:solidFill>
                <a:schemeClr val="bg1"/>
              </a:solidFill>
              <a:latin typeface="+mj-ea"/>
              <a:ea typeface="+mj-ea"/>
            </a:endParaRPr>
          </a:p>
          <a:p>
            <a:pPr>
              <a:lnSpc>
                <a:spcPct val="150000"/>
              </a:lnSpc>
            </a:pPr>
            <a:r>
              <a:rPr lang="en-US" altLang="zh-CN" sz="1200" dirty="0" smtClean="0">
                <a:solidFill>
                  <a:schemeClr val="bg1"/>
                </a:solidFill>
                <a:latin typeface="+mj-ea"/>
                <a:ea typeface="+mj-ea"/>
              </a:rPr>
              <a:t>1</a:t>
            </a:r>
            <a:r>
              <a:rPr lang="zh-CN" altLang="en-US" sz="1200" dirty="0" smtClean="0">
                <a:solidFill>
                  <a:schemeClr val="bg1"/>
                </a:solidFill>
                <a:latin typeface="+mj-ea"/>
                <a:ea typeface="+mj-ea"/>
              </a:rPr>
              <a:t>、通过</a:t>
            </a:r>
            <a:r>
              <a:rPr lang="en-US" altLang="zh-CN" sz="1200" dirty="0" smtClean="0">
                <a:solidFill>
                  <a:schemeClr val="bg1"/>
                </a:solidFill>
                <a:latin typeface="+mj-ea"/>
                <a:ea typeface="+mj-ea"/>
              </a:rPr>
              <a:t>views</a:t>
            </a:r>
            <a:r>
              <a:rPr lang="zh-CN" altLang="en-US" sz="1200" dirty="0" smtClean="0">
                <a:solidFill>
                  <a:schemeClr val="bg1"/>
                </a:solidFill>
                <a:latin typeface="+mj-ea"/>
                <a:ea typeface="+mj-ea"/>
              </a:rPr>
              <a:t>设置模板的静态路径；</a:t>
            </a:r>
            <a:endParaRPr lang="en-US" altLang="zh-CN" sz="1200" dirty="0" smtClean="0">
              <a:solidFill>
                <a:schemeClr val="bg1"/>
              </a:solidFill>
              <a:latin typeface="+mj-ea"/>
              <a:ea typeface="+mj-ea"/>
            </a:endParaRPr>
          </a:p>
          <a:p>
            <a:pPr>
              <a:lnSpc>
                <a:spcPct val="150000"/>
              </a:lnSpc>
            </a:pPr>
            <a:r>
              <a:rPr lang="en-US" altLang="zh-CN" sz="1200" dirty="0" smtClean="0">
                <a:solidFill>
                  <a:schemeClr val="bg1"/>
                </a:solidFill>
                <a:latin typeface="+mj-ea"/>
                <a:ea typeface="+mj-ea"/>
              </a:rPr>
              <a:t>2</a:t>
            </a:r>
            <a:r>
              <a:rPr lang="zh-CN" altLang="en-US" sz="1200" dirty="0" smtClean="0">
                <a:solidFill>
                  <a:schemeClr val="bg1"/>
                </a:solidFill>
                <a:latin typeface="+mj-ea"/>
                <a:ea typeface="+mj-ea"/>
              </a:rPr>
              <a:t>、通过</a:t>
            </a:r>
            <a:r>
              <a:rPr lang="en-US" altLang="zh-CN" sz="1200" dirty="0" smtClean="0">
                <a:solidFill>
                  <a:schemeClr val="bg1"/>
                </a:solidFill>
                <a:latin typeface="+mj-ea"/>
                <a:ea typeface="+mj-ea"/>
              </a:rPr>
              <a:t>view engine</a:t>
            </a:r>
            <a:r>
              <a:rPr lang="zh-CN" altLang="en-US" sz="1200" dirty="0" smtClean="0">
                <a:solidFill>
                  <a:schemeClr val="bg1"/>
                </a:solidFill>
                <a:latin typeface="+mj-ea"/>
                <a:ea typeface="+mj-ea"/>
              </a:rPr>
              <a:t>设置使用的模板引擎；</a:t>
            </a:r>
            <a:endParaRPr lang="zh-CN" altLang="en-US" sz="1200" dirty="0">
              <a:solidFill>
                <a:schemeClr val="bg1"/>
              </a:solidFill>
              <a:latin typeface="+mj-ea"/>
              <a:ea typeface="+mj-ea"/>
            </a:endParaRPr>
          </a:p>
        </p:txBody>
      </p:sp>
      <p:sp>
        <p:nvSpPr>
          <p:cNvPr id="27" name="TextBox 26"/>
          <p:cNvSpPr txBox="1"/>
          <p:nvPr/>
        </p:nvSpPr>
        <p:spPr>
          <a:xfrm>
            <a:off x="4283968" y="2643758"/>
            <a:ext cx="4464496" cy="2031325"/>
          </a:xfrm>
          <a:prstGeom prst="rect">
            <a:avLst/>
          </a:prstGeom>
          <a:noFill/>
        </p:spPr>
        <p:txBody>
          <a:bodyPr wrap="square" rtlCol="0">
            <a:spAutoFit/>
          </a:bodyPr>
          <a:lstStyle/>
          <a:p>
            <a:pPr>
              <a:lnSpc>
                <a:spcPct val="150000"/>
              </a:lnSpc>
            </a:pPr>
            <a:r>
              <a:rPr lang="zh-CN" altLang="en-US" sz="1200" dirty="0" smtClean="0">
                <a:solidFill>
                  <a:schemeClr val="bg1"/>
                </a:solidFill>
                <a:latin typeface="+mj-ea"/>
                <a:ea typeface="+mj-ea"/>
              </a:rPr>
              <a:t>只需要调用</a:t>
            </a:r>
            <a:r>
              <a:rPr lang="en-US" altLang="zh-CN" sz="1200" dirty="0" smtClean="0">
                <a:solidFill>
                  <a:schemeClr val="bg1"/>
                </a:solidFill>
                <a:latin typeface="+mj-ea"/>
                <a:ea typeface="+mj-ea"/>
              </a:rPr>
              <a:t>Response</a:t>
            </a:r>
            <a:r>
              <a:rPr lang="zh-CN" altLang="en-US" sz="1200" dirty="0" smtClean="0">
                <a:solidFill>
                  <a:schemeClr val="bg1"/>
                </a:solidFill>
                <a:latin typeface="+mj-ea"/>
                <a:ea typeface="+mj-ea"/>
              </a:rPr>
              <a:t>实例的</a:t>
            </a:r>
            <a:r>
              <a:rPr lang="en-US" altLang="zh-CN" sz="1200" dirty="0" smtClean="0">
                <a:solidFill>
                  <a:schemeClr val="bg1"/>
                </a:solidFill>
                <a:latin typeface="+mj-ea"/>
                <a:ea typeface="+mj-ea"/>
              </a:rPr>
              <a:t>render</a:t>
            </a:r>
            <a:r>
              <a:rPr lang="zh-CN" altLang="en-US" sz="1200" dirty="0" smtClean="0">
                <a:solidFill>
                  <a:schemeClr val="bg1"/>
                </a:solidFill>
                <a:latin typeface="+mj-ea"/>
                <a:ea typeface="+mj-ea"/>
              </a:rPr>
              <a:t>方法，传入模板名称或模板路径即可；</a:t>
            </a:r>
            <a:endParaRPr lang="en-US" altLang="zh-CN" sz="1200" dirty="0" smtClean="0">
              <a:solidFill>
                <a:schemeClr val="bg1"/>
              </a:solidFill>
              <a:latin typeface="+mj-ea"/>
              <a:ea typeface="+mj-ea"/>
            </a:endParaRPr>
          </a:p>
          <a:p>
            <a:pPr>
              <a:lnSpc>
                <a:spcPct val="150000"/>
              </a:lnSpc>
            </a:pPr>
            <a:r>
              <a:rPr lang="zh-CN" altLang="en-US" sz="1200" dirty="0" smtClean="0">
                <a:solidFill>
                  <a:schemeClr val="bg1"/>
                </a:solidFill>
                <a:latin typeface="+mj-ea"/>
                <a:ea typeface="+mj-ea"/>
              </a:rPr>
              <a:t>例子中调用</a:t>
            </a:r>
            <a:r>
              <a:rPr lang="en-US" altLang="zh-CN" sz="1200" dirty="0" smtClean="0">
                <a:solidFill>
                  <a:schemeClr val="bg1"/>
                </a:solidFill>
                <a:latin typeface="+mj-ea"/>
                <a:ea typeface="+mj-ea"/>
              </a:rPr>
              <a:t>render</a:t>
            </a:r>
            <a:r>
              <a:rPr lang="zh-CN" altLang="en-US" sz="1200" dirty="0" smtClean="0">
                <a:solidFill>
                  <a:schemeClr val="bg1"/>
                </a:solidFill>
                <a:latin typeface="+mj-ea"/>
                <a:ea typeface="+mj-ea"/>
              </a:rPr>
              <a:t>方法，传入的参数分别为：</a:t>
            </a:r>
            <a:endParaRPr lang="en-US" altLang="zh-CN" sz="1200" dirty="0" smtClean="0">
              <a:solidFill>
                <a:schemeClr val="bg1"/>
              </a:solidFill>
              <a:latin typeface="+mj-ea"/>
              <a:ea typeface="+mj-ea"/>
            </a:endParaRPr>
          </a:p>
          <a:p>
            <a:pPr>
              <a:lnSpc>
                <a:spcPct val="150000"/>
              </a:lnSpc>
            </a:pPr>
            <a:r>
              <a:rPr lang="en-US" altLang="zh-CN" sz="1200" dirty="0" smtClean="0">
                <a:solidFill>
                  <a:schemeClr val="bg1"/>
                </a:solidFill>
                <a:latin typeface="+mj-ea"/>
                <a:ea typeface="+mj-ea"/>
              </a:rPr>
              <a:t>	login</a:t>
            </a:r>
            <a:r>
              <a:rPr lang="zh-CN" altLang="en-US" sz="1200" dirty="0" smtClean="0">
                <a:solidFill>
                  <a:schemeClr val="bg1"/>
                </a:solidFill>
                <a:latin typeface="+mj-ea"/>
                <a:ea typeface="+mj-ea"/>
              </a:rPr>
              <a:t>：模板名称</a:t>
            </a:r>
            <a:endParaRPr lang="en-US" altLang="zh-CN" sz="1200" dirty="0" smtClean="0">
              <a:solidFill>
                <a:schemeClr val="bg1"/>
              </a:solidFill>
              <a:latin typeface="+mj-ea"/>
              <a:ea typeface="+mj-ea"/>
            </a:endParaRPr>
          </a:p>
          <a:p>
            <a:pPr>
              <a:lnSpc>
                <a:spcPct val="150000"/>
              </a:lnSpc>
            </a:pPr>
            <a:r>
              <a:rPr lang="en-US" altLang="zh-CN" sz="1200" dirty="0" smtClean="0">
                <a:solidFill>
                  <a:schemeClr val="bg1"/>
                </a:solidFill>
                <a:latin typeface="+mj-ea"/>
                <a:ea typeface="+mj-ea"/>
              </a:rPr>
              <a:t>	{}</a:t>
            </a:r>
            <a:r>
              <a:rPr lang="zh-CN" altLang="en-US" sz="1200" dirty="0" smtClean="0">
                <a:solidFill>
                  <a:schemeClr val="bg1"/>
                </a:solidFill>
                <a:latin typeface="+mj-ea"/>
                <a:ea typeface="+mj-ea"/>
              </a:rPr>
              <a:t>：一个对象，需要和模板合并的数据</a:t>
            </a:r>
            <a:endParaRPr lang="en-US" altLang="zh-CN" sz="1200" dirty="0" smtClean="0">
              <a:solidFill>
                <a:schemeClr val="bg1"/>
              </a:solidFill>
              <a:latin typeface="+mj-ea"/>
              <a:ea typeface="+mj-ea"/>
            </a:endParaRPr>
          </a:p>
          <a:p>
            <a:pPr>
              <a:lnSpc>
                <a:spcPct val="150000"/>
              </a:lnSpc>
            </a:pPr>
            <a:r>
              <a:rPr lang="zh-CN" altLang="en-US" sz="1200" dirty="0" smtClean="0">
                <a:solidFill>
                  <a:srgbClr val="FF0000"/>
                </a:solidFill>
                <a:latin typeface="+mj-ea"/>
                <a:ea typeface="+mj-ea"/>
              </a:rPr>
              <a:t>注意：如果模板中设置了变量，在调用该模板时一定要传入该模板解析的变量，不然会抛出异常。</a:t>
            </a:r>
            <a:endParaRPr lang="zh-CN" altLang="en-US" sz="1200" dirty="0">
              <a:solidFill>
                <a:srgbClr val="FF0000"/>
              </a:solidFill>
              <a:latin typeface="+mj-ea"/>
              <a:ea typeface="+mj-ea"/>
            </a:endParaRPr>
          </a:p>
        </p:txBody>
      </p:sp>
    </p:spTree>
    <p:extLst>
      <p:ext uri="{BB962C8B-B14F-4D97-AF65-F5344CB8AC3E}">
        <p14:creationId xmlns="" xmlns:p14="http://schemas.microsoft.com/office/powerpoint/2010/main" val="1543271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5" name="爆炸形 2 4"/>
          <p:cNvSpPr/>
          <p:nvPr/>
        </p:nvSpPr>
        <p:spPr>
          <a:xfrm rot="175408">
            <a:off x="652271" y="-33916"/>
            <a:ext cx="7974503" cy="1092557"/>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4" name="TextBox 3"/>
          <p:cNvSpPr txBox="1"/>
          <p:nvPr/>
        </p:nvSpPr>
        <p:spPr>
          <a:xfrm>
            <a:off x="1835696" y="123478"/>
            <a:ext cx="5112568" cy="707886"/>
          </a:xfrm>
          <a:prstGeom prst="rect">
            <a:avLst/>
          </a:prstGeom>
          <a:noFill/>
        </p:spPr>
        <p:txBody>
          <a:bodyPr wrap="square" rtlCol="0">
            <a:spAutoFit/>
          </a:bodyPr>
          <a:lstStyle/>
          <a:p>
            <a:pPr algn="ctr"/>
            <a:r>
              <a:rPr lang="en-US" altLang="zh-CN" sz="4000" b="1" dirty="0" smtClean="0">
                <a:solidFill>
                  <a:schemeClr val="bg1"/>
                </a:solidFill>
                <a:latin typeface="+mj-ea"/>
                <a:ea typeface="+mj-ea"/>
              </a:rPr>
              <a:t>express-generator</a:t>
            </a:r>
          </a:p>
        </p:txBody>
      </p:sp>
      <p:sp>
        <p:nvSpPr>
          <p:cNvPr id="14" name="圆角矩形 13"/>
          <p:cNvSpPr/>
          <p:nvPr/>
        </p:nvSpPr>
        <p:spPr>
          <a:xfrm>
            <a:off x="251520" y="987574"/>
            <a:ext cx="8640960"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latin typeface="+mj-ea"/>
                <a:ea typeface="+mj-ea"/>
              </a:rPr>
              <a:t>通过应用生成器工具 </a:t>
            </a:r>
            <a:r>
              <a:rPr lang="en-US" altLang="zh-CN" dirty="0" smtClean="0">
                <a:latin typeface="+mj-ea"/>
                <a:ea typeface="+mj-ea"/>
              </a:rPr>
              <a:t>express-generator </a:t>
            </a:r>
            <a:r>
              <a:rPr lang="zh-CN" altLang="en-US" dirty="0" smtClean="0">
                <a:latin typeface="+mj-ea"/>
                <a:ea typeface="+mj-ea"/>
              </a:rPr>
              <a:t>可以快速创建一个应用的骨架。</a:t>
            </a:r>
            <a:endParaRPr lang="zh-CN" altLang="en-US" dirty="0">
              <a:latin typeface="+mj-ea"/>
              <a:ea typeface="+mj-ea"/>
            </a:endParaRPr>
          </a:p>
        </p:txBody>
      </p:sp>
      <p:sp>
        <p:nvSpPr>
          <p:cNvPr id="19" name="圆角矩形 18"/>
          <p:cNvSpPr/>
          <p:nvPr/>
        </p:nvSpPr>
        <p:spPr>
          <a:xfrm>
            <a:off x="251520" y="1563638"/>
            <a:ext cx="8712968" cy="3435846"/>
          </a:xfrm>
          <a:prstGeom prst="roundRect">
            <a:avLst/>
          </a:prstGeom>
          <a:effectLst>
            <a:outerShdw blurRad="114300" dist="31750" dir="5400000" algn="tl" rotWithShape="0">
              <a:srgbClr val="000000"/>
            </a:outerShdw>
          </a:effectLst>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dirty="0"/>
          </a:p>
        </p:txBody>
      </p:sp>
      <p:sp>
        <p:nvSpPr>
          <p:cNvPr id="21" name="TextBox 20"/>
          <p:cNvSpPr txBox="1"/>
          <p:nvPr/>
        </p:nvSpPr>
        <p:spPr>
          <a:xfrm>
            <a:off x="395536" y="1707654"/>
            <a:ext cx="8352928" cy="3109441"/>
          </a:xfrm>
          <a:prstGeom prst="rect">
            <a:avLst/>
          </a:prstGeom>
          <a:noFill/>
        </p:spPr>
        <p:txBody>
          <a:bodyPr wrap="square" rtlCol="0">
            <a:spAutoFit/>
          </a:bodyPr>
          <a:lstStyle/>
          <a:p>
            <a:pPr>
              <a:lnSpc>
                <a:spcPct val="150000"/>
              </a:lnSpc>
            </a:pPr>
            <a:r>
              <a:rPr lang="en-US" altLang="zh-CN" sz="1100" dirty="0" smtClean="0">
                <a:solidFill>
                  <a:srgbClr val="00B050"/>
                </a:solidFill>
                <a:latin typeface="+mj-ea"/>
                <a:ea typeface="+mj-ea"/>
              </a:rPr>
              <a:t>// </a:t>
            </a:r>
            <a:r>
              <a:rPr lang="zh-CN" altLang="en-US" sz="1100" dirty="0" smtClean="0">
                <a:solidFill>
                  <a:srgbClr val="00B050"/>
                </a:solidFill>
                <a:latin typeface="+mj-ea"/>
                <a:ea typeface="+mj-ea"/>
              </a:rPr>
              <a:t>全局</a:t>
            </a:r>
            <a:r>
              <a:rPr lang="zh-CN" altLang="en-US" sz="1100" dirty="0" smtClean="0">
                <a:solidFill>
                  <a:srgbClr val="00B050"/>
                </a:solidFill>
                <a:latin typeface="+mj-ea"/>
              </a:rPr>
              <a:t>安装</a:t>
            </a:r>
            <a:r>
              <a:rPr lang="en-US" altLang="zh-CN" sz="1100" dirty="0" smtClean="0">
                <a:solidFill>
                  <a:srgbClr val="00B050"/>
                </a:solidFill>
                <a:latin typeface="+mj-ea"/>
                <a:ea typeface="+mj-ea"/>
              </a:rPr>
              <a:t>express-generator</a:t>
            </a:r>
            <a:r>
              <a:rPr lang="zh-CN" altLang="en-US" sz="1100" dirty="0" smtClean="0">
                <a:solidFill>
                  <a:srgbClr val="00B050"/>
                </a:solidFill>
                <a:latin typeface="+mj-ea"/>
                <a:ea typeface="+mj-ea"/>
              </a:rPr>
              <a:t>，</a:t>
            </a:r>
            <a:r>
              <a:rPr lang="en-US" altLang="zh-CN" sz="1100" dirty="0" smtClean="0">
                <a:solidFill>
                  <a:srgbClr val="00B050"/>
                </a:solidFill>
                <a:latin typeface="+mj-ea"/>
              </a:rPr>
              <a:t>express-generator </a:t>
            </a:r>
            <a:r>
              <a:rPr lang="zh-CN" altLang="en-US" sz="1100" dirty="0" smtClean="0">
                <a:solidFill>
                  <a:srgbClr val="00B050"/>
                </a:solidFill>
                <a:latin typeface="+mj-ea"/>
                <a:ea typeface="+mj-ea"/>
              </a:rPr>
              <a:t>包含了</a:t>
            </a:r>
            <a:r>
              <a:rPr lang="en-US" altLang="zh-CN" sz="1100" dirty="0" smtClean="0">
                <a:solidFill>
                  <a:srgbClr val="00B050"/>
                </a:solidFill>
                <a:latin typeface="+mj-ea"/>
                <a:ea typeface="+mj-ea"/>
              </a:rPr>
              <a:t>express</a:t>
            </a:r>
            <a:r>
              <a:rPr lang="zh-CN" altLang="en-US" sz="1100" dirty="0" smtClean="0">
                <a:solidFill>
                  <a:srgbClr val="00B050"/>
                </a:solidFill>
                <a:latin typeface="+mj-ea"/>
                <a:ea typeface="+mj-ea"/>
              </a:rPr>
              <a:t>命令行工具。</a:t>
            </a:r>
            <a:endParaRPr lang="en-US" altLang="zh-CN" sz="1100" dirty="0" smtClean="0">
              <a:solidFill>
                <a:srgbClr val="00B050"/>
              </a:solidFill>
              <a:latin typeface="+mj-ea"/>
              <a:ea typeface="+mj-ea"/>
            </a:endParaRPr>
          </a:p>
          <a:p>
            <a:pPr>
              <a:lnSpc>
                <a:spcPct val="150000"/>
              </a:lnSpc>
            </a:pPr>
            <a:r>
              <a:rPr lang="en-US" altLang="zh-CN" sz="1100" dirty="0" smtClean="0">
                <a:solidFill>
                  <a:srgbClr val="00B050"/>
                </a:solidFill>
                <a:latin typeface="+mj-ea"/>
                <a:ea typeface="+mj-ea"/>
              </a:rPr>
              <a:t>$ npm install express-generator –g</a:t>
            </a:r>
          </a:p>
          <a:p>
            <a:pPr>
              <a:lnSpc>
                <a:spcPct val="150000"/>
              </a:lnSpc>
            </a:pPr>
            <a:r>
              <a:rPr lang="en-US" altLang="zh-CN" sz="1100" dirty="0" smtClean="0">
                <a:solidFill>
                  <a:srgbClr val="00B050"/>
                </a:solidFill>
                <a:latin typeface="+mj-ea"/>
                <a:ea typeface="+mj-ea"/>
              </a:rPr>
              <a:t>// </a:t>
            </a:r>
            <a:r>
              <a:rPr lang="zh-CN" altLang="en-US" sz="1100" dirty="0" smtClean="0">
                <a:solidFill>
                  <a:srgbClr val="00B050"/>
                </a:solidFill>
                <a:latin typeface="+mj-ea"/>
                <a:ea typeface="+mj-ea"/>
              </a:rPr>
              <a:t>执行命令创建一个名称为 </a:t>
            </a:r>
            <a:r>
              <a:rPr lang="en-US" altLang="zh-CN" sz="1100" dirty="0" smtClean="0">
                <a:solidFill>
                  <a:srgbClr val="00B050"/>
                </a:solidFill>
                <a:latin typeface="+mj-ea"/>
                <a:ea typeface="+mj-ea"/>
              </a:rPr>
              <a:t>myapp </a:t>
            </a:r>
            <a:r>
              <a:rPr lang="zh-CN" altLang="en-US" sz="1100" dirty="0" smtClean="0">
                <a:solidFill>
                  <a:srgbClr val="00B050"/>
                </a:solidFill>
                <a:latin typeface="+mj-ea"/>
                <a:ea typeface="+mj-ea"/>
              </a:rPr>
              <a:t>的 </a:t>
            </a:r>
            <a:r>
              <a:rPr lang="en-US" altLang="zh-CN" sz="1100" dirty="0" smtClean="0">
                <a:solidFill>
                  <a:srgbClr val="00B050"/>
                </a:solidFill>
                <a:latin typeface="+mj-ea"/>
                <a:ea typeface="+mj-ea"/>
              </a:rPr>
              <a:t>Express </a:t>
            </a:r>
            <a:r>
              <a:rPr lang="zh-CN" altLang="en-US" sz="1100" dirty="0" smtClean="0">
                <a:solidFill>
                  <a:srgbClr val="00B050"/>
                </a:solidFill>
                <a:latin typeface="+mj-ea"/>
                <a:ea typeface="+mj-ea"/>
              </a:rPr>
              <a:t>应用。此应用将在当前目录下的 </a:t>
            </a:r>
            <a:r>
              <a:rPr lang="en-US" altLang="zh-CN" sz="1100" dirty="0" smtClean="0">
                <a:solidFill>
                  <a:srgbClr val="00B050"/>
                </a:solidFill>
                <a:latin typeface="+mj-ea"/>
                <a:ea typeface="+mj-ea"/>
              </a:rPr>
              <a:t>myapp </a:t>
            </a:r>
            <a:r>
              <a:rPr lang="zh-CN" altLang="en-US" sz="1100" dirty="0" smtClean="0">
                <a:solidFill>
                  <a:srgbClr val="00B050"/>
                </a:solidFill>
                <a:latin typeface="+mj-ea"/>
                <a:ea typeface="+mj-ea"/>
              </a:rPr>
              <a:t>目录中创建，并且设置使用 </a:t>
            </a:r>
            <a:r>
              <a:rPr lang="en-US" altLang="zh-CN" sz="1100" dirty="0" smtClean="0">
                <a:solidFill>
                  <a:srgbClr val="00B050"/>
                </a:solidFill>
                <a:latin typeface="+mj-ea"/>
                <a:ea typeface="+mj-ea"/>
              </a:rPr>
              <a:t>Pug </a:t>
            </a:r>
            <a:r>
              <a:rPr lang="zh-CN" altLang="en-US" sz="1100" dirty="0" smtClean="0">
                <a:solidFill>
                  <a:srgbClr val="00B050"/>
                </a:solidFill>
                <a:latin typeface="+mj-ea"/>
                <a:ea typeface="+mj-ea"/>
              </a:rPr>
              <a:t>模板引擎。</a:t>
            </a:r>
            <a:endParaRPr lang="en-US" altLang="zh-CN" sz="1100" dirty="0" smtClean="0">
              <a:solidFill>
                <a:srgbClr val="00B050"/>
              </a:solidFill>
              <a:latin typeface="+mj-ea"/>
              <a:ea typeface="+mj-ea"/>
            </a:endParaRPr>
          </a:p>
          <a:p>
            <a:pPr>
              <a:lnSpc>
                <a:spcPct val="150000"/>
              </a:lnSpc>
            </a:pPr>
            <a:r>
              <a:rPr lang="en-US" altLang="zh-CN" sz="1100" dirty="0" smtClean="0">
                <a:solidFill>
                  <a:srgbClr val="00B050"/>
                </a:solidFill>
                <a:latin typeface="+mj-ea"/>
                <a:ea typeface="+mj-ea"/>
              </a:rPr>
              <a:t>$ express --view=pug myapp</a:t>
            </a:r>
          </a:p>
          <a:p>
            <a:pPr>
              <a:lnSpc>
                <a:spcPct val="150000"/>
              </a:lnSpc>
            </a:pPr>
            <a:r>
              <a:rPr lang="en-US" altLang="zh-CN" sz="1100" dirty="0" smtClean="0">
                <a:solidFill>
                  <a:srgbClr val="00B050"/>
                </a:solidFill>
                <a:latin typeface="+mj-ea"/>
                <a:ea typeface="+mj-ea"/>
              </a:rPr>
              <a:t>// </a:t>
            </a:r>
            <a:r>
              <a:rPr lang="zh-CN" altLang="en-US" sz="1100" dirty="0" smtClean="0">
                <a:solidFill>
                  <a:srgbClr val="00B050"/>
                </a:solidFill>
                <a:latin typeface="+mj-ea"/>
                <a:ea typeface="+mj-ea"/>
              </a:rPr>
              <a:t>安装所有依赖包，进入应用目录</a:t>
            </a:r>
            <a:endParaRPr lang="en-US" altLang="zh-CN" sz="1100" dirty="0" smtClean="0">
              <a:solidFill>
                <a:srgbClr val="00B050"/>
              </a:solidFill>
              <a:latin typeface="+mj-ea"/>
              <a:ea typeface="+mj-ea"/>
            </a:endParaRPr>
          </a:p>
          <a:p>
            <a:pPr>
              <a:lnSpc>
                <a:spcPct val="150000"/>
              </a:lnSpc>
            </a:pPr>
            <a:r>
              <a:rPr lang="en-US" altLang="zh-CN" sz="1100" dirty="0" smtClean="0">
                <a:solidFill>
                  <a:srgbClr val="00B050"/>
                </a:solidFill>
                <a:latin typeface="+mj-ea"/>
                <a:ea typeface="+mj-ea"/>
              </a:rPr>
              <a:t>$ cd myapp</a:t>
            </a:r>
          </a:p>
          <a:p>
            <a:pPr>
              <a:lnSpc>
                <a:spcPct val="150000"/>
              </a:lnSpc>
            </a:pPr>
            <a:r>
              <a:rPr lang="en-US" altLang="zh-CN" sz="1100" dirty="0" smtClean="0">
                <a:solidFill>
                  <a:srgbClr val="00B050"/>
                </a:solidFill>
                <a:latin typeface="+mj-ea"/>
                <a:ea typeface="+mj-ea"/>
              </a:rPr>
              <a:t>// </a:t>
            </a:r>
            <a:r>
              <a:rPr lang="zh-CN" altLang="en-US" sz="1100" dirty="0" smtClean="0">
                <a:solidFill>
                  <a:srgbClr val="00B050"/>
                </a:solidFill>
                <a:latin typeface="+mj-ea"/>
                <a:ea typeface="+mj-ea"/>
              </a:rPr>
              <a:t>执行命令安装依赖（命令会根据</a:t>
            </a:r>
            <a:r>
              <a:rPr lang="en-US" altLang="zh-CN" sz="1100" dirty="0" smtClean="0">
                <a:solidFill>
                  <a:srgbClr val="00B050"/>
                </a:solidFill>
                <a:latin typeface="+mj-ea"/>
                <a:ea typeface="+mj-ea"/>
              </a:rPr>
              <a:t>package.json</a:t>
            </a:r>
            <a:r>
              <a:rPr lang="zh-CN" altLang="en-US" sz="1100" dirty="0" smtClean="0">
                <a:solidFill>
                  <a:srgbClr val="00B050"/>
                </a:solidFill>
                <a:latin typeface="+mj-ea"/>
                <a:ea typeface="+mj-ea"/>
              </a:rPr>
              <a:t>文件安装依赖）</a:t>
            </a:r>
            <a:endParaRPr lang="en-US" altLang="zh-CN" sz="1100" dirty="0" smtClean="0">
              <a:solidFill>
                <a:srgbClr val="00B050"/>
              </a:solidFill>
              <a:latin typeface="+mj-ea"/>
              <a:ea typeface="+mj-ea"/>
            </a:endParaRPr>
          </a:p>
          <a:p>
            <a:pPr>
              <a:lnSpc>
                <a:spcPct val="150000"/>
              </a:lnSpc>
            </a:pPr>
            <a:r>
              <a:rPr lang="en-US" altLang="zh-CN" sz="1100" dirty="0" smtClean="0">
                <a:solidFill>
                  <a:srgbClr val="00B050"/>
                </a:solidFill>
                <a:latin typeface="+mj-ea"/>
                <a:ea typeface="+mj-ea"/>
              </a:rPr>
              <a:t>$ </a:t>
            </a:r>
            <a:r>
              <a:rPr lang="en-US" altLang="zh-CN" sz="1100" dirty="0" err="1" smtClean="0">
                <a:solidFill>
                  <a:srgbClr val="00B050"/>
                </a:solidFill>
                <a:latin typeface="+mj-ea"/>
                <a:ea typeface="+mj-ea"/>
              </a:rPr>
              <a:t>npm</a:t>
            </a:r>
            <a:r>
              <a:rPr lang="en-US" altLang="zh-CN" sz="1100" dirty="0" smtClean="0">
                <a:solidFill>
                  <a:srgbClr val="00B050"/>
                </a:solidFill>
                <a:latin typeface="+mj-ea"/>
                <a:ea typeface="+mj-ea"/>
              </a:rPr>
              <a:t> install</a:t>
            </a:r>
          </a:p>
          <a:p>
            <a:pPr>
              <a:lnSpc>
                <a:spcPct val="150000"/>
              </a:lnSpc>
            </a:pPr>
            <a:r>
              <a:rPr lang="en-US" altLang="zh-CN" sz="1100" dirty="0" smtClean="0">
                <a:solidFill>
                  <a:srgbClr val="00B050"/>
                </a:solidFill>
                <a:latin typeface="+mj-ea"/>
                <a:ea typeface="+mj-ea"/>
              </a:rPr>
              <a:t>// </a:t>
            </a:r>
            <a:r>
              <a:rPr lang="zh-CN" altLang="en-US" sz="1100" dirty="0" smtClean="0">
                <a:solidFill>
                  <a:srgbClr val="00B050"/>
                </a:solidFill>
                <a:latin typeface="+mj-ea"/>
                <a:ea typeface="+mj-ea"/>
              </a:rPr>
              <a:t>在 </a:t>
            </a:r>
            <a:r>
              <a:rPr lang="en-US" altLang="zh-CN" sz="1100" dirty="0" err="1" smtClean="0">
                <a:solidFill>
                  <a:srgbClr val="00B050"/>
                </a:solidFill>
                <a:latin typeface="+mj-ea"/>
                <a:ea typeface="+mj-ea"/>
              </a:rPr>
              <a:t>MacOS</a:t>
            </a:r>
            <a:r>
              <a:rPr lang="en-US" altLang="zh-CN" sz="1100" dirty="0" smtClean="0">
                <a:solidFill>
                  <a:srgbClr val="00B050"/>
                </a:solidFill>
                <a:latin typeface="+mj-ea"/>
                <a:ea typeface="+mj-ea"/>
              </a:rPr>
              <a:t> </a:t>
            </a:r>
            <a:r>
              <a:rPr lang="zh-CN" altLang="en-US" sz="1100" dirty="0" smtClean="0">
                <a:solidFill>
                  <a:srgbClr val="00B050"/>
                </a:solidFill>
                <a:latin typeface="+mj-ea"/>
                <a:ea typeface="+mj-ea"/>
              </a:rPr>
              <a:t>或 </a:t>
            </a:r>
            <a:r>
              <a:rPr lang="en-US" altLang="zh-CN" sz="1100" dirty="0" smtClean="0">
                <a:solidFill>
                  <a:srgbClr val="00B050"/>
                </a:solidFill>
                <a:latin typeface="+mj-ea"/>
                <a:ea typeface="+mj-ea"/>
              </a:rPr>
              <a:t>Linux </a:t>
            </a:r>
            <a:r>
              <a:rPr lang="zh-CN" altLang="en-US" sz="1100" dirty="0" smtClean="0">
                <a:solidFill>
                  <a:srgbClr val="00B050"/>
                </a:solidFill>
                <a:latin typeface="+mj-ea"/>
                <a:ea typeface="+mj-ea"/>
              </a:rPr>
              <a:t>中，执行如下命令启动应用，</a:t>
            </a:r>
            <a:r>
              <a:rPr lang="zh-CN" altLang="en-US" sz="1100" dirty="0" smtClean="0">
                <a:solidFill>
                  <a:srgbClr val="00B050"/>
                </a:solidFill>
                <a:latin typeface="+mj-ea"/>
              </a:rPr>
              <a:t>默认监听</a:t>
            </a:r>
            <a:r>
              <a:rPr lang="en-US" altLang="zh-CN" sz="1100" dirty="0" smtClean="0">
                <a:solidFill>
                  <a:srgbClr val="00B050"/>
                </a:solidFill>
                <a:latin typeface="+mj-ea"/>
              </a:rPr>
              <a:t>3000</a:t>
            </a:r>
            <a:r>
              <a:rPr lang="zh-CN" altLang="en-US" sz="1100" dirty="0" smtClean="0">
                <a:solidFill>
                  <a:srgbClr val="00B050"/>
                </a:solidFill>
                <a:latin typeface="+mj-ea"/>
              </a:rPr>
              <a:t>端口</a:t>
            </a:r>
            <a:endParaRPr lang="en-US" altLang="zh-CN" sz="1100" dirty="0" smtClean="0">
              <a:solidFill>
                <a:srgbClr val="00B050"/>
              </a:solidFill>
              <a:latin typeface="+mj-ea"/>
              <a:ea typeface="+mj-ea"/>
            </a:endParaRPr>
          </a:p>
          <a:p>
            <a:pPr>
              <a:lnSpc>
                <a:spcPct val="150000"/>
              </a:lnSpc>
            </a:pPr>
            <a:r>
              <a:rPr lang="en-US" altLang="zh-CN" sz="1100" dirty="0" smtClean="0">
                <a:solidFill>
                  <a:srgbClr val="00B050"/>
                </a:solidFill>
                <a:latin typeface="+mj-ea"/>
                <a:ea typeface="+mj-ea"/>
              </a:rPr>
              <a:t>$ DEBUG=myapp:* </a:t>
            </a:r>
            <a:r>
              <a:rPr lang="en-US" altLang="zh-CN" sz="1100" dirty="0" err="1" smtClean="0">
                <a:solidFill>
                  <a:srgbClr val="00B050"/>
                </a:solidFill>
                <a:latin typeface="+mj-ea"/>
                <a:ea typeface="+mj-ea"/>
              </a:rPr>
              <a:t>npm</a:t>
            </a:r>
            <a:r>
              <a:rPr lang="en-US" altLang="zh-CN" sz="1100" dirty="0" smtClean="0">
                <a:solidFill>
                  <a:srgbClr val="00B050"/>
                </a:solidFill>
                <a:latin typeface="+mj-ea"/>
                <a:ea typeface="+mj-ea"/>
              </a:rPr>
              <a:t> start</a:t>
            </a:r>
          </a:p>
          <a:p>
            <a:pPr>
              <a:lnSpc>
                <a:spcPct val="150000"/>
              </a:lnSpc>
            </a:pPr>
            <a:r>
              <a:rPr lang="en-US" altLang="zh-CN" sz="1100" dirty="0" smtClean="0">
                <a:solidFill>
                  <a:srgbClr val="00B050"/>
                </a:solidFill>
                <a:latin typeface="+mj-ea"/>
                <a:ea typeface="+mj-ea"/>
              </a:rPr>
              <a:t>// </a:t>
            </a:r>
            <a:r>
              <a:rPr lang="zh-CN" altLang="en-US" sz="1100" dirty="0" smtClean="0">
                <a:solidFill>
                  <a:srgbClr val="00B050"/>
                </a:solidFill>
                <a:latin typeface="+mj-ea"/>
                <a:ea typeface="+mj-ea"/>
              </a:rPr>
              <a:t>在 </a:t>
            </a:r>
            <a:r>
              <a:rPr lang="en-US" altLang="zh-CN" sz="1100" dirty="0" smtClean="0">
                <a:solidFill>
                  <a:srgbClr val="00B050"/>
                </a:solidFill>
                <a:latin typeface="+mj-ea"/>
                <a:ea typeface="+mj-ea"/>
              </a:rPr>
              <a:t>Windows </a:t>
            </a:r>
            <a:r>
              <a:rPr lang="zh-CN" altLang="en-US" sz="1100" dirty="0" smtClean="0">
                <a:solidFill>
                  <a:srgbClr val="00B050"/>
                </a:solidFill>
                <a:latin typeface="+mj-ea"/>
                <a:ea typeface="+mj-ea"/>
              </a:rPr>
              <a:t>中，执行如下命令启动应用，默认监听</a:t>
            </a:r>
            <a:r>
              <a:rPr lang="en-US" altLang="zh-CN" sz="1100" dirty="0" smtClean="0">
                <a:solidFill>
                  <a:srgbClr val="00B050"/>
                </a:solidFill>
                <a:latin typeface="+mj-ea"/>
                <a:ea typeface="+mj-ea"/>
              </a:rPr>
              <a:t>3000</a:t>
            </a:r>
            <a:r>
              <a:rPr lang="zh-CN" altLang="en-US" sz="1100" dirty="0" smtClean="0">
                <a:solidFill>
                  <a:srgbClr val="00B050"/>
                </a:solidFill>
                <a:latin typeface="+mj-ea"/>
                <a:ea typeface="+mj-ea"/>
              </a:rPr>
              <a:t>端口</a:t>
            </a:r>
            <a:endParaRPr lang="en-US" altLang="zh-CN" sz="1100" dirty="0" smtClean="0">
              <a:solidFill>
                <a:srgbClr val="00B050"/>
              </a:solidFill>
              <a:latin typeface="+mj-ea"/>
              <a:ea typeface="+mj-ea"/>
            </a:endParaRPr>
          </a:p>
          <a:p>
            <a:pPr>
              <a:lnSpc>
                <a:spcPct val="150000"/>
              </a:lnSpc>
            </a:pPr>
            <a:r>
              <a:rPr lang="en-US" altLang="zh-CN" sz="1100" dirty="0" smtClean="0">
                <a:solidFill>
                  <a:srgbClr val="00B050"/>
                </a:solidFill>
                <a:latin typeface="+mj-ea"/>
                <a:ea typeface="+mj-ea"/>
              </a:rPr>
              <a:t>&gt;set DEBUG=myapp:* &amp; </a:t>
            </a:r>
            <a:r>
              <a:rPr lang="en-US" altLang="zh-CN" sz="1100" dirty="0" err="1" smtClean="0">
                <a:solidFill>
                  <a:srgbClr val="00B050"/>
                </a:solidFill>
                <a:latin typeface="+mj-ea"/>
                <a:ea typeface="+mj-ea"/>
              </a:rPr>
              <a:t>npm</a:t>
            </a:r>
            <a:r>
              <a:rPr lang="en-US" altLang="zh-CN" sz="1100" dirty="0" smtClean="0">
                <a:solidFill>
                  <a:srgbClr val="00B050"/>
                </a:solidFill>
                <a:latin typeface="+mj-ea"/>
                <a:ea typeface="+mj-ea"/>
              </a:rPr>
              <a:t> start</a:t>
            </a:r>
          </a:p>
        </p:txBody>
      </p:sp>
      <p:sp>
        <p:nvSpPr>
          <p:cNvPr id="23" name="椭圆 22"/>
          <p:cNvSpPr/>
          <p:nvPr/>
        </p:nvSpPr>
        <p:spPr>
          <a:xfrm>
            <a:off x="3995936" y="4371950"/>
            <a:ext cx="4824536" cy="57606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100" dirty="0">
              <a:solidFill>
                <a:schemeClr val="bg1"/>
              </a:solidFill>
              <a:latin typeface="+mj-ea"/>
              <a:ea typeface="+mj-ea"/>
            </a:endParaRPr>
          </a:p>
        </p:txBody>
      </p:sp>
      <p:sp>
        <p:nvSpPr>
          <p:cNvPr id="24" name="TextBox 23"/>
          <p:cNvSpPr txBox="1"/>
          <p:nvPr/>
        </p:nvSpPr>
        <p:spPr>
          <a:xfrm>
            <a:off x="4139952" y="4515966"/>
            <a:ext cx="4824536" cy="276999"/>
          </a:xfrm>
          <a:prstGeom prst="rect">
            <a:avLst/>
          </a:prstGeom>
          <a:noFill/>
        </p:spPr>
        <p:txBody>
          <a:bodyPr wrap="square" rtlCol="0">
            <a:spAutoFit/>
          </a:bodyPr>
          <a:lstStyle/>
          <a:p>
            <a:r>
              <a:rPr lang="zh-CN" altLang="en-US" sz="1200" dirty="0" smtClean="0">
                <a:solidFill>
                  <a:schemeClr val="tx1">
                    <a:lumMod val="75000"/>
                    <a:lumOff val="25000"/>
                  </a:schemeClr>
                </a:solidFill>
                <a:latin typeface="+mj-ea"/>
                <a:ea typeface="+mj-ea"/>
              </a:rPr>
              <a:t>浏览器中打开 </a:t>
            </a:r>
            <a:r>
              <a:rPr lang="en-US" altLang="zh-CN" sz="1200" dirty="0" smtClean="0">
                <a:solidFill>
                  <a:schemeClr val="tx1">
                    <a:lumMod val="75000"/>
                    <a:lumOff val="25000"/>
                  </a:schemeClr>
                </a:solidFill>
                <a:latin typeface="+mj-ea"/>
                <a:ea typeface="+mj-ea"/>
              </a:rPr>
              <a:t>http://localhost:3000/ </a:t>
            </a:r>
            <a:r>
              <a:rPr lang="zh-CN" altLang="en-US" sz="1200" dirty="0" smtClean="0">
                <a:solidFill>
                  <a:schemeClr val="tx1">
                    <a:lumMod val="75000"/>
                    <a:lumOff val="25000"/>
                  </a:schemeClr>
                </a:solidFill>
                <a:latin typeface="+mj-ea"/>
                <a:ea typeface="+mj-ea"/>
              </a:rPr>
              <a:t>就可以看到</a:t>
            </a:r>
            <a:r>
              <a:rPr lang="zh-CN" altLang="en-US" sz="1200" dirty="0" smtClean="0">
                <a:solidFill>
                  <a:schemeClr val="tx1">
                    <a:lumMod val="75000"/>
                    <a:lumOff val="25000"/>
                  </a:schemeClr>
                </a:solidFill>
                <a:latin typeface="+mj-ea"/>
              </a:rPr>
              <a:t>默认</a:t>
            </a:r>
            <a:r>
              <a:rPr lang="zh-CN" altLang="en-US" sz="1200" dirty="0" smtClean="0">
                <a:solidFill>
                  <a:schemeClr val="tx1">
                    <a:lumMod val="75000"/>
                    <a:lumOff val="25000"/>
                  </a:schemeClr>
                </a:solidFill>
                <a:latin typeface="+mj-ea"/>
                <a:ea typeface="+mj-ea"/>
              </a:rPr>
              <a:t>生成的页面</a:t>
            </a:r>
          </a:p>
        </p:txBody>
      </p:sp>
      <p:sp>
        <p:nvSpPr>
          <p:cNvPr id="25" name="圆角矩形 24"/>
          <p:cNvSpPr/>
          <p:nvPr/>
        </p:nvSpPr>
        <p:spPr>
          <a:xfrm>
            <a:off x="4932040" y="2787774"/>
            <a:ext cx="3816424" cy="13681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7" name="TextBox 26"/>
          <p:cNvSpPr txBox="1"/>
          <p:nvPr/>
        </p:nvSpPr>
        <p:spPr>
          <a:xfrm>
            <a:off x="5148064" y="2859782"/>
            <a:ext cx="3456384" cy="1200329"/>
          </a:xfrm>
          <a:prstGeom prst="rect">
            <a:avLst/>
          </a:prstGeom>
          <a:noFill/>
        </p:spPr>
        <p:txBody>
          <a:bodyPr wrap="square" rtlCol="0">
            <a:spAutoFit/>
          </a:bodyPr>
          <a:lstStyle/>
          <a:p>
            <a:r>
              <a:rPr lang="zh-CN" altLang="en-US" dirty="0" smtClean="0">
                <a:solidFill>
                  <a:schemeClr val="accent6">
                    <a:lumMod val="75000"/>
                  </a:schemeClr>
                </a:solidFill>
              </a:rPr>
              <a:t>通过 </a:t>
            </a:r>
            <a:r>
              <a:rPr lang="en-US" altLang="zh-CN" dirty="0" smtClean="0">
                <a:solidFill>
                  <a:schemeClr val="accent6">
                    <a:lumMod val="75000"/>
                  </a:schemeClr>
                </a:solidFill>
              </a:rPr>
              <a:t>Express </a:t>
            </a:r>
            <a:r>
              <a:rPr lang="zh-CN" altLang="en-US" dirty="0" smtClean="0">
                <a:solidFill>
                  <a:schemeClr val="accent6">
                    <a:lumMod val="75000"/>
                  </a:schemeClr>
                </a:solidFill>
              </a:rPr>
              <a:t>应用生成器创建应用只是众多方法中的一种。你可以不使用它，也可以修改它让它符合你的需求。</a:t>
            </a:r>
            <a:endParaRPr lang="zh-CN" altLang="en-US" dirty="0">
              <a:solidFill>
                <a:schemeClr val="accent6">
                  <a:lumMod val="75000"/>
                </a:schemeClr>
              </a:solidFill>
            </a:endParaRPr>
          </a:p>
        </p:txBody>
      </p:sp>
    </p:spTree>
    <p:extLst>
      <p:ext uri="{BB962C8B-B14F-4D97-AF65-F5344CB8AC3E}">
        <p14:creationId xmlns="" xmlns:p14="http://schemas.microsoft.com/office/powerpoint/2010/main" val="1543271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pic>
        <p:nvPicPr>
          <p:cNvPr id="6" name="图片 5" descr="generate-h.jpg"/>
          <p:cNvPicPr>
            <a:picLocks noChangeAspect="1"/>
          </p:cNvPicPr>
          <p:nvPr/>
        </p:nvPicPr>
        <p:blipFill>
          <a:blip r:embed="rId3" cstate="print"/>
          <a:stretch>
            <a:fillRect/>
          </a:stretch>
        </p:blipFill>
        <p:spPr>
          <a:xfrm>
            <a:off x="539552" y="1131590"/>
            <a:ext cx="8191500" cy="3819525"/>
          </a:xfrm>
          <a:prstGeom prst="rect">
            <a:avLst/>
          </a:prstGeom>
          <a:effectLst>
            <a:outerShdw blurRad="317500" dist="50800" dir="5400000" algn="ctr" rotWithShape="0">
              <a:srgbClr val="000000"/>
            </a:outerShdw>
          </a:effectLst>
        </p:spPr>
      </p:pic>
      <p:sp>
        <p:nvSpPr>
          <p:cNvPr id="7" name="圆角矩形 6"/>
          <p:cNvSpPr/>
          <p:nvPr/>
        </p:nvSpPr>
        <p:spPr>
          <a:xfrm>
            <a:off x="611560" y="267494"/>
            <a:ext cx="8064896" cy="72008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使用应用生成器 </a:t>
            </a:r>
            <a:r>
              <a:rPr lang="en-US" altLang="zh-CN" dirty="0" smtClean="0"/>
              <a:t>–h </a:t>
            </a:r>
            <a:r>
              <a:rPr lang="zh-CN" altLang="en-US" dirty="0" smtClean="0"/>
              <a:t>参数，查看程序生成器的一些配置参数</a:t>
            </a:r>
          </a:p>
        </p:txBody>
      </p:sp>
    </p:spTree>
    <p:extLst>
      <p:ext uri="{BB962C8B-B14F-4D97-AF65-F5344CB8AC3E}">
        <p14:creationId xmlns="" xmlns:p14="http://schemas.microsoft.com/office/powerpoint/2010/main" val="15432714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7" name="圆角矩形 6"/>
          <p:cNvSpPr/>
          <p:nvPr/>
        </p:nvSpPr>
        <p:spPr>
          <a:xfrm>
            <a:off x="611560" y="123478"/>
            <a:ext cx="8064896" cy="72008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应用生成器生成的工程目录结构</a:t>
            </a:r>
          </a:p>
        </p:txBody>
      </p:sp>
      <p:pic>
        <p:nvPicPr>
          <p:cNvPr id="4" name="图片 3" descr="generate-pug.jpg"/>
          <p:cNvPicPr>
            <a:picLocks noChangeAspect="1"/>
          </p:cNvPicPr>
          <p:nvPr/>
        </p:nvPicPr>
        <p:blipFill>
          <a:blip r:embed="rId3" cstate="print"/>
          <a:stretch>
            <a:fillRect/>
          </a:stretch>
        </p:blipFill>
        <p:spPr>
          <a:xfrm>
            <a:off x="539552" y="987574"/>
            <a:ext cx="8172450" cy="3990975"/>
          </a:xfrm>
          <a:prstGeom prst="rect">
            <a:avLst/>
          </a:prstGeom>
          <a:effectLst>
            <a:outerShdw blurRad="317500" dist="50800" dir="5400000" algn="ctr" rotWithShape="0">
              <a:schemeClr val="tx1"/>
            </a:outerShdw>
          </a:effectLst>
        </p:spPr>
      </p:pic>
      <p:sp>
        <p:nvSpPr>
          <p:cNvPr id="5" name="TextBox 4"/>
          <p:cNvSpPr txBox="1"/>
          <p:nvPr/>
        </p:nvSpPr>
        <p:spPr>
          <a:xfrm>
            <a:off x="2267744" y="1237714"/>
            <a:ext cx="5544616" cy="253916"/>
          </a:xfrm>
          <a:prstGeom prst="rect">
            <a:avLst/>
          </a:prstGeom>
          <a:noFill/>
        </p:spPr>
        <p:txBody>
          <a:bodyPr wrap="square" rtlCol="0">
            <a:spAutoFit/>
          </a:bodyPr>
          <a:lstStyle/>
          <a:p>
            <a:r>
              <a:rPr lang="zh-CN" altLang="en-US" sz="1050" dirty="0" smtClean="0">
                <a:solidFill>
                  <a:schemeClr val="accent5">
                    <a:lumMod val="75000"/>
                  </a:schemeClr>
                </a:solidFill>
                <a:latin typeface="+mj-ea"/>
                <a:ea typeface="+mj-ea"/>
              </a:rPr>
              <a:t>应用主文件</a:t>
            </a:r>
            <a:endParaRPr lang="zh-CN" altLang="en-US" sz="1050" dirty="0">
              <a:solidFill>
                <a:schemeClr val="accent5">
                  <a:lumMod val="75000"/>
                </a:schemeClr>
              </a:solidFill>
              <a:latin typeface="+mj-ea"/>
              <a:ea typeface="+mj-ea"/>
            </a:endParaRPr>
          </a:p>
        </p:txBody>
      </p:sp>
      <p:sp>
        <p:nvSpPr>
          <p:cNvPr id="8" name="TextBox 7"/>
          <p:cNvSpPr txBox="1"/>
          <p:nvPr/>
        </p:nvSpPr>
        <p:spPr>
          <a:xfrm>
            <a:off x="2267744" y="1597754"/>
            <a:ext cx="5544616" cy="253916"/>
          </a:xfrm>
          <a:prstGeom prst="rect">
            <a:avLst/>
          </a:prstGeom>
          <a:noFill/>
        </p:spPr>
        <p:txBody>
          <a:bodyPr wrap="square" rtlCol="0">
            <a:spAutoFit/>
          </a:bodyPr>
          <a:lstStyle/>
          <a:p>
            <a:r>
              <a:rPr lang="zh-CN" altLang="en-US" sz="1050" dirty="0" smtClean="0">
                <a:solidFill>
                  <a:schemeClr val="accent5">
                    <a:lumMod val="75000"/>
                  </a:schemeClr>
                </a:solidFill>
                <a:latin typeface="+mj-ea"/>
                <a:ea typeface="+mj-ea"/>
              </a:rPr>
              <a:t>执行文件</a:t>
            </a:r>
            <a:endParaRPr lang="zh-CN" altLang="en-US" sz="1050" dirty="0">
              <a:solidFill>
                <a:schemeClr val="accent5">
                  <a:lumMod val="75000"/>
                </a:schemeClr>
              </a:solidFill>
              <a:latin typeface="+mj-ea"/>
              <a:ea typeface="+mj-ea"/>
            </a:endParaRPr>
          </a:p>
        </p:txBody>
      </p:sp>
      <p:sp>
        <p:nvSpPr>
          <p:cNvPr id="9" name="TextBox 8"/>
          <p:cNvSpPr txBox="1"/>
          <p:nvPr/>
        </p:nvSpPr>
        <p:spPr>
          <a:xfrm>
            <a:off x="2267744" y="1419622"/>
            <a:ext cx="5544616" cy="253916"/>
          </a:xfrm>
          <a:prstGeom prst="rect">
            <a:avLst/>
          </a:prstGeom>
          <a:noFill/>
        </p:spPr>
        <p:txBody>
          <a:bodyPr wrap="square" rtlCol="0">
            <a:spAutoFit/>
          </a:bodyPr>
          <a:lstStyle/>
          <a:p>
            <a:r>
              <a:rPr lang="zh-CN" altLang="en-US" sz="1050" dirty="0" smtClean="0">
                <a:solidFill>
                  <a:schemeClr val="accent5">
                    <a:lumMod val="75000"/>
                  </a:schemeClr>
                </a:solidFill>
                <a:latin typeface="+mj-ea"/>
                <a:ea typeface="+mj-ea"/>
              </a:rPr>
              <a:t>执行目录</a:t>
            </a:r>
            <a:endParaRPr lang="zh-CN" altLang="en-US" sz="1050" dirty="0">
              <a:solidFill>
                <a:schemeClr val="accent5">
                  <a:lumMod val="75000"/>
                </a:schemeClr>
              </a:solidFill>
              <a:latin typeface="+mj-ea"/>
              <a:ea typeface="+mj-ea"/>
            </a:endParaRPr>
          </a:p>
        </p:txBody>
      </p:sp>
      <p:sp>
        <p:nvSpPr>
          <p:cNvPr id="10" name="TextBox 9"/>
          <p:cNvSpPr txBox="1"/>
          <p:nvPr/>
        </p:nvSpPr>
        <p:spPr>
          <a:xfrm>
            <a:off x="2267744" y="1813778"/>
            <a:ext cx="5544616" cy="253916"/>
          </a:xfrm>
          <a:prstGeom prst="rect">
            <a:avLst/>
          </a:prstGeom>
          <a:noFill/>
        </p:spPr>
        <p:txBody>
          <a:bodyPr wrap="square" rtlCol="0">
            <a:spAutoFit/>
          </a:bodyPr>
          <a:lstStyle/>
          <a:p>
            <a:r>
              <a:rPr lang="zh-CN" altLang="en-US" sz="1050" dirty="0" smtClean="0">
                <a:solidFill>
                  <a:schemeClr val="accent5">
                    <a:lumMod val="75000"/>
                  </a:schemeClr>
                </a:solidFill>
                <a:latin typeface="+mj-ea"/>
                <a:ea typeface="+mj-ea"/>
              </a:rPr>
              <a:t>工程的配置文件，包括依赖、启动命令配置、名称等</a:t>
            </a:r>
            <a:endParaRPr lang="zh-CN" altLang="en-US" sz="1050" dirty="0">
              <a:solidFill>
                <a:schemeClr val="accent5">
                  <a:lumMod val="75000"/>
                </a:schemeClr>
              </a:solidFill>
              <a:latin typeface="+mj-ea"/>
              <a:ea typeface="+mj-ea"/>
            </a:endParaRPr>
          </a:p>
        </p:txBody>
      </p:sp>
      <p:sp>
        <p:nvSpPr>
          <p:cNvPr id="11" name="TextBox 10"/>
          <p:cNvSpPr txBox="1"/>
          <p:nvPr/>
        </p:nvSpPr>
        <p:spPr>
          <a:xfrm>
            <a:off x="2267744" y="2029802"/>
            <a:ext cx="5544616" cy="253916"/>
          </a:xfrm>
          <a:prstGeom prst="rect">
            <a:avLst/>
          </a:prstGeom>
          <a:noFill/>
        </p:spPr>
        <p:txBody>
          <a:bodyPr wrap="square" rtlCol="0">
            <a:spAutoFit/>
          </a:bodyPr>
          <a:lstStyle/>
          <a:p>
            <a:r>
              <a:rPr lang="zh-CN" altLang="en-US" sz="1050" dirty="0" smtClean="0">
                <a:solidFill>
                  <a:schemeClr val="accent5">
                    <a:lumMod val="75000"/>
                  </a:schemeClr>
                </a:solidFill>
                <a:latin typeface="+mj-ea"/>
                <a:ea typeface="+mj-ea"/>
              </a:rPr>
              <a:t>工程静态目录，包括图片、样式、程序脚本等</a:t>
            </a:r>
            <a:endParaRPr lang="zh-CN" altLang="en-US" sz="1050" dirty="0">
              <a:solidFill>
                <a:schemeClr val="accent5">
                  <a:lumMod val="75000"/>
                </a:schemeClr>
              </a:solidFill>
              <a:latin typeface="+mj-ea"/>
              <a:ea typeface="+mj-ea"/>
            </a:endParaRPr>
          </a:p>
        </p:txBody>
      </p:sp>
      <p:sp>
        <p:nvSpPr>
          <p:cNvPr id="12" name="TextBox 11"/>
          <p:cNvSpPr txBox="1"/>
          <p:nvPr/>
        </p:nvSpPr>
        <p:spPr>
          <a:xfrm>
            <a:off x="2267744" y="2211710"/>
            <a:ext cx="5544616" cy="253916"/>
          </a:xfrm>
          <a:prstGeom prst="rect">
            <a:avLst/>
          </a:prstGeom>
          <a:noFill/>
        </p:spPr>
        <p:txBody>
          <a:bodyPr wrap="square" rtlCol="0">
            <a:spAutoFit/>
          </a:bodyPr>
          <a:lstStyle/>
          <a:p>
            <a:r>
              <a:rPr lang="zh-CN" altLang="en-US" sz="1050" dirty="0" smtClean="0">
                <a:solidFill>
                  <a:schemeClr val="accent5">
                    <a:lumMod val="75000"/>
                  </a:schemeClr>
                </a:solidFill>
                <a:latin typeface="+mj-ea"/>
                <a:ea typeface="+mj-ea"/>
              </a:rPr>
              <a:t>图片目录，存放图片</a:t>
            </a:r>
            <a:endParaRPr lang="zh-CN" altLang="en-US" sz="1050" dirty="0">
              <a:solidFill>
                <a:schemeClr val="accent5">
                  <a:lumMod val="75000"/>
                </a:schemeClr>
              </a:solidFill>
              <a:latin typeface="+mj-ea"/>
              <a:ea typeface="+mj-ea"/>
            </a:endParaRPr>
          </a:p>
        </p:txBody>
      </p:sp>
      <p:sp>
        <p:nvSpPr>
          <p:cNvPr id="13" name="TextBox 12"/>
          <p:cNvSpPr txBox="1"/>
          <p:nvPr/>
        </p:nvSpPr>
        <p:spPr>
          <a:xfrm>
            <a:off x="2267744" y="2427734"/>
            <a:ext cx="5544616" cy="253916"/>
          </a:xfrm>
          <a:prstGeom prst="rect">
            <a:avLst/>
          </a:prstGeom>
          <a:noFill/>
        </p:spPr>
        <p:txBody>
          <a:bodyPr wrap="square" rtlCol="0">
            <a:spAutoFit/>
          </a:bodyPr>
          <a:lstStyle/>
          <a:p>
            <a:r>
              <a:rPr lang="en-US" altLang="zh-CN" sz="1050" dirty="0" err="1" smtClean="0">
                <a:solidFill>
                  <a:schemeClr val="accent5">
                    <a:lumMod val="75000"/>
                  </a:schemeClr>
                </a:solidFill>
                <a:latin typeface="+mj-ea"/>
                <a:ea typeface="+mj-ea"/>
              </a:rPr>
              <a:t>Javascript</a:t>
            </a:r>
            <a:r>
              <a:rPr lang="zh-CN" altLang="en-US" sz="1050" dirty="0" smtClean="0">
                <a:solidFill>
                  <a:schemeClr val="accent5">
                    <a:lumMod val="75000"/>
                  </a:schemeClr>
                </a:solidFill>
                <a:latin typeface="+mj-ea"/>
                <a:ea typeface="+mj-ea"/>
              </a:rPr>
              <a:t>脚本目录，存放</a:t>
            </a:r>
            <a:r>
              <a:rPr lang="en-US" altLang="zh-CN" sz="1050" dirty="0" err="1" smtClean="0">
                <a:solidFill>
                  <a:schemeClr val="accent5">
                    <a:lumMod val="75000"/>
                  </a:schemeClr>
                </a:solidFill>
                <a:latin typeface="+mj-ea"/>
                <a:ea typeface="+mj-ea"/>
              </a:rPr>
              <a:t>js</a:t>
            </a:r>
            <a:r>
              <a:rPr lang="zh-CN" altLang="en-US" sz="1050" dirty="0" smtClean="0">
                <a:solidFill>
                  <a:schemeClr val="accent5">
                    <a:lumMod val="75000"/>
                  </a:schemeClr>
                </a:solidFill>
                <a:latin typeface="+mj-ea"/>
                <a:ea typeface="+mj-ea"/>
              </a:rPr>
              <a:t>文件</a:t>
            </a:r>
            <a:endParaRPr lang="zh-CN" altLang="en-US" sz="1050" dirty="0">
              <a:solidFill>
                <a:schemeClr val="accent5">
                  <a:lumMod val="75000"/>
                </a:schemeClr>
              </a:solidFill>
              <a:latin typeface="+mj-ea"/>
              <a:ea typeface="+mj-ea"/>
            </a:endParaRPr>
          </a:p>
        </p:txBody>
      </p:sp>
      <p:sp>
        <p:nvSpPr>
          <p:cNvPr id="14" name="TextBox 13"/>
          <p:cNvSpPr txBox="1"/>
          <p:nvPr/>
        </p:nvSpPr>
        <p:spPr>
          <a:xfrm>
            <a:off x="2267744" y="2643758"/>
            <a:ext cx="5544616" cy="253916"/>
          </a:xfrm>
          <a:prstGeom prst="rect">
            <a:avLst/>
          </a:prstGeom>
          <a:noFill/>
        </p:spPr>
        <p:txBody>
          <a:bodyPr wrap="square" rtlCol="0">
            <a:spAutoFit/>
          </a:bodyPr>
          <a:lstStyle/>
          <a:p>
            <a:r>
              <a:rPr lang="zh-CN" altLang="en-US" sz="1050" dirty="0" smtClean="0">
                <a:solidFill>
                  <a:schemeClr val="accent5">
                    <a:lumMod val="75000"/>
                  </a:schemeClr>
                </a:solidFill>
                <a:latin typeface="+mj-ea"/>
                <a:ea typeface="+mj-ea"/>
              </a:rPr>
              <a:t>样式目录，存放</a:t>
            </a:r>
            <a:r>
              <a:rPr lang="en-US" altLang="zh-CN" sz="1050" dirty="0" err="1" smtClean="0">
                <a:solidFill>
                  <a:schemeClr val="accent5">
                    <a:lumMod val="75000"/>
                  </a:schemeClr>
                </a:solidFill>
                <a:latin typeface="+mj-ea"/>
                <a:ea typeface="+mj-ea"/>
              </a:rPr>
              <a:t>css</a:t>
            </a:r>
            <a:r>
              <a:rPr lang="zh-CN" altLang="en-US" sz="1050" dirty="0" smtClean="0">
                <a:solidFill>
                  <a:schemeClr val="accent5">
                    <a:lumMod val="75000"/>
                  </a:schemeClr>
                </a:solidFill>
                <a:latin typeface="+mj-ea"/>
                <a:ea typeface="+mj-ea"/>
              </a:rPr>
              <a:t>、</a:t>
            </a:r>
            <a:r>
              <a:rPr lang="en-US" altLang="zh-CN" sz="1050" dirty="0" smtClean="0">
                <a:solidFill>
                  <a:schemeClr val="accent5">
                    <a:lumMod val="75000"/>
                  </a:schemeClr>
                </a:solidFill>
                <a:latin typeface="+mj-ea"/>
                <a:ea typeface="+mj-ea"/>
              </a:rPr>
              <a:t>less</a:t>
            </a:r>
            <a:r>
              <a:rPr lang="zh-CN" altLang="en-US" sz="1050" dirty="0" smtClean="0">
                <a:solidFill>
                  <a:schemeClr val="accent5">
                    <a:lumMod val="75000"/>
                  </a:schemeClr>
                </a:solidFill>
                <a:latin typeface="+mj-ea"/>
                <a:ea typeface="+mj-ea"/>
              </a:rPr>
              <a:t>等样式文件</a:t>
            </a:r>
            <a:endParaRPr lang="zh-CN" altLang="en-US" sz="1050" dirty="0">
              <a:solidFill>
                <a:schemeClr val="accent5">
                  <a:lumMod val="75000"/>
                </a:schemeClr>
              </a:solidFill>
              <a:latin typeface="+mj-ea"/>
              <a:ea typeface="+mj-ea"/>
            </a:endParaRPr>
          </a:p>
        </p:txBody>
      </p:sp>
      <p:sp>
        <p:nvSpPr>
          <p:cNvPr id="15" name="TextBox 14"/>
          <p:cNvSpPr txBox="1"/>
          <p:nvPr/>
        </p:nvSpPr>
        <p:spPr>
          <a:xfrm>
            <a:off x="2267744" y="2821890"/>
            <a:ext cx="5544616" cy="253916"/>
          </a:xfrm>
          <a:prstGeom prst="rect">
            <a:avLst/>
          </a:prstGeom>
          <a:noFill/>
        </p:spPr>
        <p:txBody>
          <a:bodyPr wrap="square" rtlCol="0">
            <a:spAutoFit/>
          </a:bodyPr>
          <a:lstStyle/>
          <a:p>
            <a:r>
              <a:rPr lang="en-US" altLang="zh-CN" sz="1050" dirty="0" err="1" smtClean="0">
                <a:solidFill>
                  <a:schemeClr val="accent5">
                    <a:lumMod val="75000"/>
                  </a:schemeClr>
                </a:solidFill>
                <a:latin typeface="+mj-ea"/>
                <a:ea typeface="+mj-ea"/>
              </a:rPr>
              <a:t>Css</a:t>
            </a:r>
            <a:r>
              <a:rPr lang="zh-CN" altLang="en-US" sz="1050" dirty="0" smtClean="0">
                <a:solidFill>
                  <a:schemeClr val="accent5">
                    <a:lumMod val="75000"/>
                  </a:schemeClr>
                </a:solidFill>
                <a:latin typeface="+mj-ea"/>
                <a:ea typeface="+mj-ea"/>
              </a:rPr>
              <a:t>文件</a:t>
            </a:r>
            <a:endParaRPr lang="zh-CN" altLang="en-US" sz="1050" dirty="0">
              <a:solidFill>
                <a:schemeClr val="accent5">
                  <a:lumMod val="75000"/>
                </a:schemeClr>
              </a:solidFill>
              <a:latin typeface="+mj-ea"/>
              <a:ea typeface="+mj-ea"/>
            </a:endParaRPr>
          </a:p>
        </p:txBody>
      </p:sp>
      <p:sp>
        <p:nvSpPr>
          <p:cNvPr id="16" name="TextBox 15"/>
          <p:cNvSpPr txBox="1"/>
          <p:nvPr/>
        </p:nvSpPr>
        <p:spPr>
          <a:xfrm>
            <a:off x="2267744" y="3037914"/>
            <a:ext cx="5544616" cy="253916"/>
          </a:xfrm>
          <a:prstGeom prst="rect">
            <a:avLst/>
          </a:prstGeom>
          <a:noFill/>
        </p:spPr>
        <p:txBody>
          <a:bodyPr wrap="square" rtlCol="0">
            <a:spAutoFit/>
          </a:bodyPr>
          <a:lstStyle/>
          <a:p>
            <a:r>
              <a:rPr lang="zh-CN" altLang="en-US" sz="1050" dirty="0" smtClean="0">
                <a:solidFill>
                  <a:schemeClr val="accent5">
                    <a:lumMod val="75000"/>
                  </a:schemeClr>
                </a:solidFill>
                <a:latin typeface="+mj-ea"/>
                <a:ea typeface="+mj-ea"/>
              </a:rPr>
              <a:t>工程路由目录</a:t>
            </a:r>
            <a:endParaRPr lang="zh-CN" altLang="en-US" sz="1050" dirty="0">
              <a:solidFill>
                <a:schemeClr val="accent5">
                  <a:lumMod val="75000"/>
                </a:schemeClr>
              </a:solidFill>
              <a:latin typeface="+mj-ea"/>
              <a:ea typeface="+mj-ea"/>
            </a:endParaRPr>
          </a:p>
        </p:txBody>
      </p:sp>
      <p:sp>
        <p:nvSpPr>
          <p:cNvPr id="17" name="TextBox 16"/>
          <p:cNvSpPr txBox="1"/>
          <p:nvPr/>
        </p:nvSpPr>
        <p:spPr>
          <a:xfrm>
            <a:off x="2267744" y="3219822"/>
            <a:ext cx="5544616" cy="253916"/>
          </a:xfrm>
          <a:prstGeom prst="rect">
            <a:avLst/>
          </a:prstGeom>
          <a:noFill/>
        </p:spPr>
        <p:txBody>
          <a:bodyPr wrap="square" rtlCol="0">
            <a:spAutoFit/>
          </a:bodyPr>
          <a:lstStyle/>
          <a:p>
            <a:r>
              <a:rPr lang="zh-CN" altLang="en-US" sz="1050" dirty="0" smtClean="0">
                <a:solidFill>
                  <a:schemeClr val="accent5">
                    <a:lumMod val="75000"/>
                  </a:schemeClr>
                </a:solidFill>
                <a:latin typeface="+mj-ea"/>
                <a:ea typeface="+mj-ea"/>
              </a:rPr>
              <a:t>定义了首页路由的文件</a:t>
            </a:r>
            <a:endParaRPr lang="zh-CN" altLang="en-US" sz="1050" dirty="0">
              <a:solidFill>
                <a:schemeClr val="accent5">
                  <a:lumMod val="75000"/>
                </a:schemeClr>
              </a:solidFill>
              <a:latin typeface="+mj-ea"/>
              <a:ea typeface="+mj-ea"/>
            </a:endParaRPr>
          </a:p>
        </p:txBody>
      </p:sp>
      <p:sp>
        <p:nvSpPr>
          <p:cNvPr id="18" name="TextBox 17"/>
          <p:cNvSpPr txBox="1"/>
          <p:nvPr/>
        </p:nvSpPr>
        <p:spPr>
          <a:xfrm>
            <a:off x="2267744" y="3435846"/>
            <a:ext cx="5544616" cy="253916"/>
          </a:xfrm>
          <a:prstGeom prst="rect">
            <a:avLst/>
          </a:prstGeom>
          <a:noFill/>
        </p:spPr>
        <p:txBody>
          <a:bodyPr wrap="square" rtlCol="0">
            <a:spAutoFit/>
          </a:bodyPr>
          <a:lstStyle/>
          <a:p>
            <a:r>
              <a:rPr lang="zh-CN" altLang="en-US" sz="1050" dirty="0" smtClean="0">
                <a:solidFill>
                  <a:schemeClr val="accent5">
                    <a:lumMod val="75000"/>
                  </a:schemeClr>
                </a:solidFill>
                <a:latin typeface="+mj-ea"/>
                <a:ea typeface="+mj-ea"/>
              </a:rPr>
              <a:t>定义了用户路由的文件</a:t>
            </a:r>
            <a:endParaRPr lang="zh-CN" altLang="en-US" sz="1050" dirty="0">
              <a:solidFill>
                <a:schemeClr val="accent5">
                  <a:lumMod val="75000"/>
                </a:schemeClr>
              </a:solidFill>
              <a:latin typeface="+mj-ea"/>
              <a:ea typeface="+mj-ea"/>
            </a:endParaRPr>
          </a:p>
        </p:txBody>
      </p:sp>
      <p:sp>
        <p:nvSpPr>
          <p:cNvPr id="19" name="TextBox 18"/>
          <p:cNvSpPr txBox="1"/>
          <p:nvPr/>
        </p:nvSpPr>
        <p:spPr>
          <a:xfrm>
            <a:off x="2267744" y="3613978"/>
            <a:ext cx="5544616" cy="253916"/>
          </a:xfrm>
          <a:prstGeom prst="rect">
            <a:avLst/>
          </a:prstGeom>
          <a:noFill/>
        </p:spPr>
        <p:txBody>
          <a:bodyPr wrap="square" rtlCol="0">
            <a:spAutoFit/>
          </a:bodyPr>
          <a:lstStyle/>
          <a:p>
            <a:r>
              <a:rPr lang="zh-CN" altLang="en-US" sz="1050" dirty="0" smtClean="0">
                <a:solidFill>
                  <a:schemeClr val="accent5">
                    <a:lumMod val="75000"/>
                  </a:schemeClr>
                </a:solidFill>
                <a:latin typeface="+mj-ea"/>
                <a:ea typeface="+mj-ea"/>
              </a:rPr>
              <a:t>工程模板目录，存放静态模板文件（页面）</a:t>
            </a:r>
            <a:endParaRPr lang="zh-CN" altLang="en-US" sz="1050" dirty="0">
              <a:solidFill>
                <a:schemeClr val="accent5">
                  <a:lumMod val="75000"/>
                </a:schemeClr>
              </a:solidFill>
              <a:latin typeface="+mj-ea"/>
              <a:ea typeface="+mj-ea"/>
            </a:endParaRPr>
          </a:p>
        </p:txBody>
      </p:sp>
      <p:sp>
        <p:nvSpPr>
          <p:cNvPr id="20" name="TextBox 19"/>
          <p:cNvSpPr txBox="1"/>
          <p:nvPr/>
        </p:nvSpPr>
        <p:spPr>
          <a:xfrm>
            <a:off x="2267744" y="3830002"/>
            <a:ext cx="5544616" cy="253916"/>
          </a:xfrm>
          <a:prstGeom prst="rect">
            <a:avLst/>
          </a:prstGeom>
          <a:noFill/>
        </p:spPr>
        <p:txBody>
          <a:bodyPr wrap="square" rtlCol="0">
            <a:spAutoFit/>
          </a:bodyPr>
          <a:lstStyle/>
          <a:p>
            <a:r>
              <a:rPr lang="zh-CN" altLang="en-US" sz="1050" dirty="0" smtClean="0">
                <a:solidFill>
                  <a:schemeClr val="accent5">
                    <a:lumMod val="75000"/>
                  </a:schemeClr>
                </a:solidFill>
                <a:latin typeface="+mj-ea"/>
                <a:ea typeface="+mj-ea"/>
              </a:rPr>
              <a:t>错误模板</a:t>
            </a:r>
            <a:endParaRPr lang="zh-CN" altLang="en-US" sz="1050" dirty="0">
              <a:solidFill>
                <a:schemeClr val="accent5">
                  <a:lumMod val="75000"/>
                </a:schemeClr>
              </a:solidFill>
              <a:latin typeface="+mj-ea"/>
              <a:ea typeface="+mj-ea"/>
            </a:endParaRPr>
          </a:p>
        </p:txBody>
      </p:sp>
      <p:sp>
        <p:nvSpPr>
          <p:cNvPr id="21" name="TextBox 20"/>
          <p:cNvSpPr txBox="1"/>
          <p:nvPr/>
        </p:nvSpPr>
        <p:spPr>
          <a:xfrm>
            <a:off x="2267744" y="4011910"/>
            <a:ext cx="5544616" cy="253916"/>
          </a:xfrm>
          <a:prstGeom prst="rect">
            <a:avLst/>
          </a:prstGeom>
          <a:noFill/>
        </p:spPr>
        <p:txBody>
          <a:bodyPr wrap="square" rtlCol="0">
            <a:spAutoFit/>
          </a:bodyPr>
          <a:lstStyle/>
          <a:p>
            <a:r>
              <a:rPr lang="zh-CN" altLang="en-US" sz="1050" dirty="0" smtClean="0">
                <a:solidFill>
                  <a:schemeClr val="accent5">
                    <a:lumMod val="75000"/>
                  </a:schemeClr>
                </a:solidFill>
                <a:latin typeface="+mj-ea"/>
                <a:ea typeface="+mj-ea"/>
              </a:rPr>
              <a:t>首页模板</a:t>
            </a:r>
            <a:endParaRPr lang="zh-CN" altLang="en-US" sz="1050" dirty="0">
              <a:solidFill>
                <a:schemeClr val="accent5">
                  <a:lumMod val="75000"/>
                </a:schemeClr>
              </a:solidFill>
              <a:latin typeface="+mj-ea"/>
              <a:ea typeface="+mj-ea"/>
            </a:endParaRPr>
          </a:p>
        </p:txBody>
      </p:sp>
      <p:sp>
        <p:nvSpPr>
          <p:cNvPr id="22" name="TextBox 21"/>
          <p:cNvSpPr txBox="1"/>
          <p:nvPr/>
        </p:nvSpPr>
        <p:spPr>
          <a:xfrm>
            <a:off x="2267744" y="4227934"/>
            <a:ext cx="5544616" cy="253916"/>
          </a:xfrm>
          <a:prstGeom prst="rect">
            <a:avLst/>
          </a:prstGeom>
          <a:noFill/>
        </p:spPr>
        <p:txBody>
          <a:bodyPr wrap="square" rtlCol="0">
            <a:spAutoFit/>
          </a:bodyPr>
          <a:lstStyle/>
          <a:p>
            <a:r>
              <a:rPr lang="zh-CN" altLang="en-US" sz="1050" dirty="0" smtClean="0">
                <a:solidFill>
                  <a:schemeClr val="accent5">
                    <a:lumMod val="75000"/>
                  </a:schemeClr>
                </a:solidFill>
                <a:latin typeface="+mj-ea"/>
                <a:ea typeface="+mj-ea"/>
              </a:rPr>
              <a:t>布局模板</a:t>
            </a:r>
            <a:endParaRPr lang="zh-CN" altLang="en-US" sz="1050" dirty="0">
              <a:solidFill>
                <a:schemeClr val="accent5">
                  <a:lumMod val="75000"/>
                </a:schemeClr>
              </a:solidFill>
              <a:latin typeface="+mj-ea"/>
              <a:ea typeface="+mj-ea"/>
            </a:endParaRPr>
          </a:p>
        </p:txBody>
      </p:sp>
      <p:sp>
        <p:nvSpPr>
          <p:cNvPr id="23" name="TextBox 22"/>
          <p:cNvSpPr txBox="1"/>
          <p:nvPr/>
        </p:nvSpPr>
        <p:spPr>
          <a:xfrm>
            <a:off x="2267744" y="4622090"/>
            <a:ext cx="5544616" cy="253916"/>
          </a:xfrm>
          <a:prstGeom prst="rect">
            <a:avLst/>
          </a:prstGeom>
          <a:noFill/>
        </p:spPr>
        <p:txBody>
          <a:bodyPr wrap="square" rtlCol="0">
            <a:spAutoFit/>
          </a:bodyPr>
          <a:lstStyle/>
          <a:p>
            <a:r>
              <a:rPr lang="zh-CN" altLang="en-US" sz="1050" dirty="0" smtClean="0">
                <a:solidFill>
                  <a:schemeClr val="accent5">
                    <a:lumMod val="75000"/>
                  </a:schemeClr>
                </a:solidFill>
                <a:latin typeface="+mj-ea"/>
                <a:ea typeface="+mj-ea"/>
              </a:rPr>
              <a:t>生成了 </a:t>
            </a:r>
            <a:r>
              <a:rPr lang="en-US" altLang="zh-CN" sz="1050" dirty="0" smtClean="0">
                <a:solidFill>
                  <a:schemeClr val="accent5">
                    <a:lumMod val="75000"/>
                  </a:schemeClr>
                </a:solidFill>
                <a:latin typeface="+mj-ea"/>
                <a:ea typeface="+mj-ea"/>
              </a:rPr>
              <a:t>7 </a:t>
            </a:r>
            <a:r>
              <a:rPr lang="zh-CN" altLang="en-US" sz="1050" dirty="0" smtClean="0">
                <a:solidFill>
                  <a:schemeClr val="accent5">
                    <a:lumMod val="75000"/>
                  </a:schemeClr>
                </a:solidFill>
                <a:latin typeface="+mj-ea"/>
                <a:ea typeface="+mj-ea"/>
              </a:rPr>
              <a:t>个目录，</a:t>
            </a:r>
            <a:r>
              <a:rPr lang="en-US" altLang="zh-CN" sz="1050" dirty="0" smtClean="0">
                <a:solidFill>
                  <a:schemeClr val="accent5">
                    <a:lumMod val="75000"/>
                  </a:schemeClr>
                </a:solidFill>
                <a:latin typeface="+mj-ea"/>
                <a:ea typeface="+mj-ea"/>
              </a:rPr>
              <a:t>9 </a:t>
            </a:r>
            <a:r>
              <a:rPr lang="zh-CN" altLang="en-US" sz="1050" dirty="0" smtClean="0">
                <a:solidFill>
                  <a:schemeClr val="accent5">
                    <a:lumMod val="75000"/>
                  </a:schemeClr>
                </a:solidFill>
                <a:latin typeface="+mj-ea"/>
                <a:ea typeface="+mj-ea"/>
              </a:rPr>
              <a:t>个文件</a:t>
            </a:r>
            <a:endParaRPr lang="zh-CN" altLang="en-US" sz="1050" dirty="0">
              <a:solidFill>
                <a:schemeClr val="accent5">
                  <a:lumMod val="75000"/>
                </a:schemeClr>
              </a:solidFill>
              <a:latin typeface="+mj-ea"/>
              <a:ea typeface="+mj-ea"/>
            </a:endParaRPr>
          </a:p>
        </p:txBody>
      </p:sp>
    </p:spTree>
    <p:extLst>
      <p:ext uri="{BB962C8B-B14F-4D97-AF65-F5344CB8AC3E}">
        <p14:creationId xmlns="" xmlns:p14="http://schemas.microsoft.com/office/powerpoint/2010/main" val="15432714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2" name="椭圆 11"/>
          <p:cNvSpPr/>
          <p:nvPr/>
        </p:nvSpPr>
        <p:spPr>
          <a:xfrm>
            <a:off x="107504" y="915566"/>
            <a:ext cx="3960440" cy="165618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13" name="椭圆 12"/>
          <p:cNvSpPr/>
          <p:nvPr/>
        </p:nvSpPr>
        <p:spPr>
          <a:xfrm>
            <a:off x="5076056" y="915566"/>
            <a:ext cx="3960440" cy="165618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1" name="椭圆 10"/>
          <p:cNvSpPr/>
          <p:nvPr/>
        </p:nvSpPr>
        <p:spPr>
          <a:xfrm>
            <a:off x="2591780" y="915566"/>
            <a:ext cx="3960440" cy="165618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4" name="TextBox 13"/>
          <p:cNvSpPr txBox="1"/>
          <p:nvPr/>
        </p:nvSpPr>
        <p:spPr>
          <a:xfrm>
            <a:off x="3563888" y="1491630"/>
            <a:ext cx="1944216" cy="523220"/>
          </a:xfrm>
          <a:prstGeom prst="rect">
            <a:avLst/>
          </a:prstGeom>
          <a:noFill/>
        </p:spPr>
        <p:txBody>
          <a:bodyPr wrap="square" rtlCol="0">
            <a:spAutoFit/>
          </a:bodyPr>
          <a:lstStyle/>
          <a:p>
            <a:r>
              <a:rPr lang="en-US" altLang="zh-CN" sz="2800" b="1" dirty="0" err="1" smtClean="0">
                <a:solidFill>
                  <a:schemeClr val="bg1"/>
                </a:solidFill>
                <a:latin typeface="+mj-ea"/>
                <a:ea typeface="+mj-ea"/>
              </a:rPr>
              <a:t>Sequelize</a:t>
            </a:r>
            <a:r>
              <a:rPr lang="en-US" altLang="zh-CN" dirty="0" smtClean="0">
                <a:solidFill>
                  <a:schemeClr val="bg1"/>
                </a:solidFill>
              </a:rPr>
              <a:t> </a:t>
            </a:r>
            <a:endParaRPr lang="zh-CN" altLang="en-US" dirty="0">
              <a:solidFill>
                <a:schemeClr val="bg1"/>
              </a:solidFill>
            </a:endParaRPr>
          </a:p>
        </p:txBody>
      </p:sp>
      <p:sp>
        <p:nvSpPr>
          <p:cNvPr id="15" name="TextBox 14"/>
          <p:cNvSpPr txBox="1"/>
          <p:nvPr/>
        </p:nvSpPr>
        <p:spPr>
          <a:xfrm>
            <a:off x="683568" y="1472466"/>
            <a:ext cx="1512168" cy="523220"/>
          </a:xfrm>
          <a:prstGeom prst="rect">
            <a:avLst/>
          </a:prstGeom>
          <a:noFill/>
        </p:spPr>
        <p:txBody>
          <a:bodyPr wrap="square" rtlCol="0">
            <a:spAutoFit/>
          </a:bodyPr>
          <a:lstStyle/>
          <a:p>
            <a:r>
              <a:rPr lang="en-US" altLang="zh-CN" sz="2800" b="1" dirty="0" smtClean="0">
                <a:solidFill>
                  <a:schemeClr val="bg1"/>
                </a:solidFill>
                <a:latin typeface="+mj-ea"/>
                <a:ea typeface="+mj-ea"/>
              </a:rPr>
              <a:t>mysql2</a:t>
            </a:r>
            <a:endParaRPr lang="zh-CN" altLang="en-US" sz="2800" b="1" dirty="0">
              <a:solidFill>
                <a:schemeClr val="bg1"/>
              </a:solidFill>
              <a:latin typeface="+mj-ea"/>
              <a:ea typeface="+mj-ea"/>
            </a:endParaRPr>
          </a:p>
        </p:txBody>
      </p:sp>
      <p:sp>
        <p:nvSpPr>
          <p:cNvPr id="16" name="TextBox 15"/>
          <p:cNvSpPr txBox="1"/>
          <p:nvPr/>
        </p:nvSpPr>
        <p:spPr>
          <a:xfrm>
            <a:off x="6660232" y="1257603"/>
            <a:ext cx="2088232" cy="954107"/>
          </a:xfrm>
          <a:prstGeom prst="rect">
            <a:avLst/>
          </a:prstGeom>
          <a:noFill/>
        </p:spPr>
        <p:txBody>
          <a:bodyPr wrap="square" rtlCol="0">
            <a:spAutoFit/>
          </a:bodyPr>
          <a:lstStyle/>
          <a:p>
            <a:r>
              <a:rPr lang="en-US" altLang="zh-CN" sz="2800" b="1" dirty="0" err="1" smtClean="0">
                <a:solidFill>
                  <a:schemeClr val="bg1"/>
                </a:solidFill>
                <a:latin typeface="+mj-ea"/>
                <a:ea typeface="+mj-ea"/>
              </a:rPr>
              <a:t>sequelize</a:t>
            </a:r>
            <a:endParaRPr lang="en-US" altLang="zh-CN" sz="2800" b="1" dirty="0" smtClean="0">
              <a:solidFill>
                <a:schemeClr val="bg1"/>
              </a:solidFill>
              <a:latin typeface="+mj-ea"/>
              <a:ea typeface="+mj-ea"/>
            </a:endParaRPr>
          </a:p>
          <a:p>
            <a:r>
              <a:rPr lang="en-US" altLang="zh-CN" sz="2800" b="1" dirty="0" smtClean="0">
                <a:solidFill>
                  <a:schemeClr val="bg1"/>
                </a:solidFill>
                <a:latin typeface="+mj-ea"/>
                <a:ea typeface="+mj-ea"/>
              </a:rPr>
              <a:t>-auto</a:t>
            </a:r>
          </a:p>
        </p:txBody>
      </p:sp>
      <p:sp>
        <p:nvSpPr>
          <p:cNvPr id="18" name="圆角矩形 17"/>
          <p:cNvSpPr/>
          <p:nvPr/>
        </p:nvSpPr>
        <p:spPr>
          <a:xfrm>
            <a:off x="683568" y="3651870"/>
            <a:ext cx="7848872" cy="64807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9" name="TextBox 18"/>
          <p:cNvSpPr txBox="1"/>
          <p:nvPr/>
        </p:nvSpPr>
        <p:spPr>
          <a:xfrm>
            <a:off x="827584" y="3723878"/>
            <a:ext cx="7560840" cy="523220"/>
          </a:xfrm>
          <a:prstGeom prst="rect">
            <a:avLst/>
          </a:prstGeom>
          <a:noFill/>
        </p:spPr>
        <p:txBody>
          <a:bodyPr wrap="square" rtlCol="0">
            <a:spAutoFit/>
          </a:bodyPr>
          <a:lstStyle/>
          <a:p>
            <a:r>
              <a:rPr lang="en-US" altLang="zh-CN" sz="1400" b="1" dirty="0" smtClean="0">
                <a:solidFill>
                  <a:schemeClr val="tx1">
                    <a:lumMod val="75000"/>
                    <a:lumOff val="25000"/>
                  </a:schemeClr>
                </a:solidFill>
                <a:latin typeface="+mj-ea"/>
                <a:ea typeface="+mj-ea"/>
              </a:rPr>
              <a:t>mysql2</a:t>
            </a:r>
            <a:r>
              <a:rPr lang="zh-CN" altLang="en-US" sz="1400" b="1" dirty="0" smtClean="0">
                <a:solidFill>
                  <a:schemeClr val="tx1">
                    <a:lumMod val="75000"/>
                    <a:lumOff val="25000"/>
                  </a:schemeClr>
                </a:solidFill>
                <a:latin typeface="+mj-ea"/>
                <a:ea typeface="+mj-ea"/>
              </a:rPr>
              <a:t>：</a:t>
            </a:r>
            <a:r>
              <a:rPr lang="en-US" altLang="zh-CN" sz="1400" dirty="0" err="1" smtClean="0">
                <a:solidFill>
                  <a:schemeClr val="tx1">
                    <a:lumMod val="75000"/>
                    <a:lumOff val="25000"/>
                  </a:schemeClr>
                </a:solidFill>
                <a:latin typeface="+mj-ea"/>
                <a:ea typeface="+mj-ea"/>
              </a:rPr>
              <a:t>MySQL</a:t>
            </a:r>
            <a:r>
              <a:rPr lang="zh-CN" altLang="en-US" sz="1400" dirty="0" smtClean="0">
                <a:solidFill>
                  <a:schemeClr val="tx1">
                    <a:lumMod val="75000"/>
                    <a:lumOff val="25000"/>
                  </a:schemeClr>
                </a:solidFill>
                <a:latin typeface="+mj-ea"/>
                <a:ea typeface="+mj-ea"/>
              </a:rPr>
              <a:t>数据库驱动，</a:t>
            </a:r>
            <a:r>
              <a:rPr lang="en-US" altLang="zh-CN" sz="1400" dirty="0" smtClean="0">
                <a:solidFill>
                  <a:schemeClr val="tx1">
                    <a:lumMod val="75000"/>
                    <a:lumOff val="25000"/>
                  </a:schemeClr>
                </a:solidFill>
                <a:latin typeface="+mj-ea"/>
                <a:ea typeface="+mj-ea"/>
              </a:rPr>
              <a:t>Node.js</a:t>
            </a:r>
            <a:r>
              <a:rPr lang="zh-CN" altLang="en-US" sz="1400" dirty="0" smtClean="0">
                <a:solidFill>
                  <a:schemeClr val="tx1">
                    <a:lumMod val="75000"/>
                    <a:lumOff val="25000"/>
                  </a:schemeClr>
                </a:solidFill>
                <a:latin typeface="+mj-ea"/>
                <a:ea typeface="+mj-ea"/>
              </a:rPr>
              <a:t>的</a:t>
            </a:r>
            <a:r>
              <a:rPr lang="en-US" altLang="zh-CN" sz="1400" dirty="0" err="1" smtClean="0">
                <a:solidFill>
                  <a:schemeClr val="tx1">
                    <a:lumMod val="75000"/>
                    <a:lumOff val="25000"/>
                  </a:schemeClr>
                </a:solidFill>
                <a:latin typeface="+mj-ea"/>
                <a:ea typeface="+mj-ea"/>
              </a:rPr>
              <a:t>MySQL</a:t>
            </a:r>
            <a:r>
              <a:rPr lang="zh-CN" altLang="en-US" sz="1400" dirty="0" smtClean="0">
                <a:solidFill>
                  <a:schemeClr val="tx1">
                    <a:lumMod val="75000"/>
                    <a:lumOff val="25000"/>
                  </a:schemeClr>
                </a:solidFill>
                <a:latin typeface="+mj-ea"/>
                <a:ea typeface="+mj-ea"/>
              </a:rPr>
              <a:t>客户端，重点关注性能。支持预处理语句，非</a:t>
            </a:r>
            <a:r>
              <a:rPr lang="en-US" altLang="zh-CN" sz="1400" dirty="0" smtClean="0">
                <a:solidFill>
                  <a:schemeClr val="tx1">
                    <a:lumMod val="75000"/>
                    <a:lumOff val="25000"/>
                  </a:schemeClr>
                </a:solidFill>
                <a:latin typeface="+mj-ea"/>
                <a:ea typeface="+mj-ea"/>
              </a:rPr>
              <a:t>utf8</a:t>
            </a:r>
            <a:r>
              <a:rPr lang="zh-CN" altLang="en-US" sz="1400" dirty="0" smtClean="0">
                <a:solidFill>
                  <a:schemeClr val="tx1">
                    <a:lumMod val="75000"/>
                    <a:lumOff val="25000"/>
                  </a:schemeClr>
                </a:solidFill>
                <a:latin typeface="+mj-ea"/>
                <a:ea typeface="+mj-ea"/>
              </a:rPr>
              <a:t>编码，二进制日志协议，压缩，</a:t>
            </a:r>
            <a:r>
              <a:rPr lang="en-US" altLang="zh-CN" sz="1400" dirty="0" err="1" smtClean="0">
                <a:solidFill>
                  <a:schemeClr val="tx1">
                    <a:lumMod val="75000"/>
                    <a:lumOff val="25000"/>
                  </a:schemeClr>
                </a:solidFill>
                <a:latin typeface="+mj-ea"/>
                <a:ea typeface="+mj-ea"/>
              </a:rPr>
              <a:t>ssl</a:t>
            </a:r>
            <a:r>
              <a:rPr lang="en-US" altLang="zh-CN" sz="1400" dirty="0" smtClean="0">
                <a:solidFill>
                  <a:schemeClr val="tx1">
                    <a:lumMod val="75000"/>
                    <a:lumOff val="25000"/>
                  </a:schemeClr>
                </a:solidFill>
                <a:latin typeface="+mj-ea"/>
                <a:ea typeface="+mj-ea"/>
              </a:rPr>
              <a:t> </a:t>
            </a:r>
            <a:r>
              <a:rPr lang="zh-CN" altLang="en-US" sz="1400" dirty="0" smtClean="0">
                <a:solidFill>
                  <a:schemeClr val="tx1">
                    <a:lumMod val="75000"/>
                    <a:lumOff val="25000"/>
                  </a:schemeClr>
                </a:solidFill>
                <a:latin typeface="+mj-ea"/>
                <a:ea typeface="+mj-ea"/>
              </a:rPr>
              <a:t>等。</a:t>
            </a:r>
            <a:endParaRPr lang="en-US" altLang="zh-CN" sz="1400" b="1" dirty="0" smtClean="0">
              <a:solidFill>
                <a:schemeClr val="tx1">
                  <a:lumMod val="75000"/>
                  <a:lumOff val="25000"/>
                </a:schemeClr>
              </a:solidFill>
              <a:latin typeface="+mj-ea"/>
              <a:ea typeface="+mj-ea"/>
            </a:endParaRPr>
          </a:p>
        </p:txBody>
      </p:sp>
      <p:sp>
        <p:nvSpPr>
          <p:cNvPr id="20" name="圆角矩形 19"/>
          <p:cNvSpPr/>
          <p:nvPr/>
        </p:nvSpPr>
        <p:spPr>
          <a:xfrm>
            <a:off x="683568" y="2787774"/>
            <a:ext cx="7848872" cy="79208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1" name="TextBox 20"/>
          <p:cNvSpPr txBox="1"/>
          <p:nvPr/>
        </p:nvSpPr>
        <p:spPr>
          <a:xfrm>
            <a:off x="827584" y="2931790"/>
            <a:ext cx="7560840" cy="523220"/>
          </a:xfrm>
          <a:prstGeom prst="rect">
            <a:avLst/>
          </a:prstGeom>
          <a:noFill/>
        </p:spPr>
        <p:txBody>
          <a:bodyPr wrap="square" rtlCol="0">
            <a:spAutoFit/>
          </a:bodyPr>
          <a:lstStyle/>
          <a:p>
            <a:r>
              <a:rPr lang="en-US" altLang="zh-CN" sz="1400" b="1" dirty="0" err="1" smtClean="0">
                <a:solidFill>
                  <a:schemeClr val="tx1">
                    <a:lumMod val="75000"/>
                    <a:lumOff val="25000"/>
                  </a:schemeClr>
                </a:solidFill>
                <a:latin typeface="+mj-ea"/>
              </a:rPr>
              <a:t>Sequelize</a:t>
            </a:r>
            <a:r>
              <a:rPr lang="zh-CN" altLang="en-US" sz="1400" b="1" dirty="0" smtClean="0">
                <a:solidFill>
                  <a:schemeClr val="tx1">
                    <a:lumMod val="75000"/>
                    <a:lumOff val="25000"/>
                  </a:schemeClr>
                </a:solidFill>
                <a:latin typeface="+mj-ea"/>
                <a:ea typeface="+mj-ea"/>
              </a:rPr>
              <a:t>：</a:t>
            </a:r>
            <a:r>
              <a:rPr lang="en-US" altLang="zh-CN" sz="1400" dirty="0" err="1" smtClean="0">
                <a:solidFill>
                  <a:schemeClr val="tx1">
                    <a:lumMod val="75000"/>
                    <a:lumOff val="25000"/>
                  </a:schemeClr>
                </a:solidFill>
                <a:latin typeface="+mj-ea"/>
                <a:ea typeface="+mj-ea"/>
              </a:rPr>
              <a:t>sequelizejs</a:t>
            </a:r>
            <a:r>
              <a:rPr lang="zh-CN" altLang="en-US" sz="1400" dirty="0" smtClean="0">
                <a:solidFill>
                  <a:schemeClr val="tx1">
                    <a:lumMod val="75000"/>
                    <a:lumOff val="25000"/>
                  </a:schemeClr>
                </a:solidFill>
                <a:latin typeface="+mj-ea"/>
                <a:ea typeface="+mj-ea"/>
              </a:rPr>
              <a:t>是一个</a:t>
            </a:r>
            <a:r>
              <a:rPr lang="en-US" altLang="zh-CN" sz="1400" dirty="0" err="1" smtClean="0">
                <a:solidFill>
                  <a:schemeClr val="tx1">
                    <a:lumMod val="75000"/>
                    <a:lumOff val="25000"/>
                  </a:schemeClr>
                </a:solidFill>
                <a:latin typeface="+mj-ea"/>
                <a:ea typeface="+mj-ea"/>
              </a:rPr>
              <a:t>nodejs</a:t>
            </a:r>
            <a:r>
              <a:rPr lang="zh-CN" altLang="en-US" sz="1400" dirty="0" smtClean="0">
                <a:solidFill>
                  <a:schemeClr val="tx1">
                    <a:lumMod val="75000"/>
                    <a:lumOff val="25000"/>
                  </a:schemeClr>
                </a:solidFill>
                <a:latin typeface="+mj-ea"/>
                <a:ea typeface="+mj-ea"/>
              </a:rPr>
              <a:t>中的</a:t>
            </a:r>
            <a:r>
              <a:rPr lang="en-US" altLang="zh-CN" sz="1400" dirty="0" smtClean="0">
                <a:solidFill>
                  <a:schemeClr val="tx1">
                    <a:lumMod val="75000"/>
                    <a:lumOff val="25000"/>
                  </a:schemeClr>
                </a:solidFill>
                <a:latin typeface="+mj-ea"/>
                <a:ea typeface="+mj-ea"/>
              </a:rPr>
              <a:t>ORM</a:t>
            </a:r>
            <a:r>
              <a:rPr lang="zh-CN" altLang="en-US" sz="1400" dirty="0" smtClean="0">
                <a:solidFill>
                  <a:schemeClr val="tx1">
                    <a:lumMod val="75000"/>
                    <a:lumOff val="25000"/>
                  </a:schemeClr>
                </a:solidFill>
                <a:latin typeface="+mj-ea"/>
                <a:ea typeface="+mj-ea"/>
              </a:rPr>
              <a:t>映射框架。</a:t>
            </a:r>
            <a:r>
              <a:rPr lang="en-US" altLang="zh-CN" sz="1400" dirty="0" err="1" smtClean="0">
                <a:solidFill>
                  <a:schemeClr val="tx1">
                    <a:lumMod val="75000"/>
                    <a:lumOff val="25000"/>
                  </a:schemeClr>
                </a:solidFill>
                <a:latin typeface="+mj-ea"/>
                <a:ea typeface="+mj-ea"/>
              </a:rPr>
              <a:t>sequelizejs</a:t>
            </a:r>
            <a:r>
              <a:rPr lang="en-US" altLang="zh-CN" sz="1400" dirty="0" smtClean="0">
                <a:solidFill>
                  <a:schemeClr val="tx1">
                    <a:lumMod val="75000"/>
                    <a:lumOff val="25000"/>
                  </a:schemeClr>
                </a:solidFill>
                <a:latin typeface="+mj-ea"/>
                <a:ea typeface="+mj-ea"/>
              </a:rPr>
              <a:t> </a:t>
            </a:r>
            <a:r>
              <a:rPr lang="zh-CN" altLang="en-US" sz="1400" dirty="0" smtClean="0">
                <a:solidFill>
                  <a:schemeClr val="tx1">
                    <a:lumMod val="75000"/>
                    <a:lumOff val="25000"/>
                  </a:schemeClr>
                </a:solidFill>
                <a:latin typeface="+mj-ea"/>
                <a:ea typeface="+mj-ea"/>
              </a:rPr>
              <a:t>与</a:t>
            </a:r>
            <a:r>
              <a:rPr lang="en-US" altLang="zh-CN" sz="1400" dirty="0" smtClean="0">
                <a:solidFill>
                  <a:schemeClr val="tx1">
                    <a:lumMod val="75000"/>
                    <a:lumOff val="25000"/>
                  </a:schemeClr>
                </a:solidFill>
                <a:latin typeface="+mj-ea"/>
              </a:rPr>
              <a:t>Hibernate</a:t>
            </a:r>
            <a:r>
              <a:rPr lang="zh-CN" altLang="en-US" sz="1400" dirty="0" smtClean="0">
                <a:solidFill>
                  <a:schemeClr val="tx1">
                    <a:lumMod val="75000"/>
                    <a:lumOff val="25000"/>
                  </a:schemeClr>
                </a:solidFill>
                <a:latin typeface="+mj-ea"/>
              </a:rPr>
              <a:t>，</a:t>
            </a:r>
            <a:r>
              <a:rPr lang="en-US" altLang="zh-CN" sz="1400" dirty="0" err="1" smtClean="0">
                <a:solidFill>
                  <a:schemeClr val="tx1">
                    <a:lumMod val="75000"/>
                    <a:lumOff val="25000"/>
                  </a:schemeClr>
                </a:solidFill>
                <a:latin typeface="+mj-ea"/>
              </a:rPr>
              <a:t>MyBatis</a:t>
            </a:r>
            <a:r>
              <a:rPr lang="zh-CN" altLang="en-US" sz="1400" dirty="0" smtClean="0">
                <a:solidFill>
                  <a:schemeClr val="tx1">
                    <a:lumMod val="75000"/>
                    <a:lumOff val="25000"/>
                  </a:schemeClr>
                </a:solidFill>
                <a:latin typeface="+mj-ea"/>
              </a:rPr>
              <a:t>的作用一样，不过是</a:t>
            </a:r>
            <a:r>
              <a:rPr lang="en-US" altLang="zh-CN" sz="1400" dirty="0" err="1" smtClean="0">
                <a:solidFill>
                  <a:schemeClr val="tx1">
                    <a:lumMod val="75000"/>
                    <a:lumOff val="25000"/>
                  </a:schemeClr>
                </a:solidFill>
                <a:latin typeface="+mj-ea"/>
              </a:rPr>
              <a:t>nodejs</a:t>
            </a:r>
            <a:r>
              <a:rPr lang="zh-CN" altLang="en-US" sz="1400" dirty="0" smtClean="0">
                <a:solidFill>
                  <a:schemeClr val="tx1">
                    <a:lumMod val="75000"/>
                    <a:lumOff val="25000"/>
                  </a:schemeClr>
                </a:solidFill>
                <a:latin typeface="+mj-ea"/>
              </a:rPr>
              <a:t>专属框架。</a:t>
            </a:r>
            <a:endParaRPr lang="en-US" altLang="zh-CN" sz="1400" dirty="0" smtClean="0">
              <a:solidFill>
                <a:schemeClr val="tx1">
                  <a:lumMod val="75000"/>
                  <a:lumOff val="25000"/>
                </a:schemeClr>
              </a:solidFill>
              <a:latin typeface="+mj-ea"/>
              <a:ea typeface="+mj-ea"/>
            </a:endParaRPr>
          </a:p>
        </p:txBody>
      </p:sp>
      <p:sp>
        <p:nvSpPr>
          <p:cNvPr id="22" name="圆角矩形 21"/>
          <p:cNvSpPr/>
          <p:nvPr/>
        </p:nvSpPr>
        <p:spPr>
          <a:xfrm>
            <a:off x="683568" y="4371950"/>
            <a:ext cx="7848872" cy="64807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3" name="TextBox 22"/>
          <p:cNvSpPr txBox="1"/>
          <p:nvPr/>
        </p:nvSpPr>
        <p:spPr>
          <a:xfrm>
            <a:off x="827584" y="4443958"/>
            <a:ext cx="7560840" cy="523220"/>
          </a:xfrm>
          <a:prstGeom prst="rect">
            <a:avLst/>
          </a:prstGeom>
          <a:noFill/>
        </p:spPr>
        <p:txBody>
          <a:bodyPr wrap="square" rtlCol="0">
            <a:spAutoFit/>
          </a:bodyPr>
          <a:lstStyle/>
          <a:p>
            <a:r>
              <a:rPr lang="en-US" altLang="zh-CN" sz="1400" b="1" dirty="0" err="1" smtClean="0">
                <a:solidFill>
                  <a:schemeClr val="tx1">
                    <a:lumMod val="75000"/>
                    <a:lumOff val="25000"/>
                  </a:schemeClr>
                </a:solidFill>
                <a:latin typeface="+mj-ea"/>
              </a:rPr>
              <a:t>sequelize</a:t>
            </a:r>
            <a:r>
              <a:rPr lang="en-US" altLang="zh-CN" sz="1400" b="1" dirty="0" smtClean="0">
                <a:solidFill>
                  <a:schemeClr val="tx1">
                    <a:lumMod val="75000"/>
                    <a:lumOff val="25000"/>
                  </a:schemeClr>
                </a:solidFill>
                <a:latin typeface="+mj-ea"/>
              </a:rPr>
              <a:t>-auto</a:t>
            </a:r>
            <a:r>
              <a:rPr lang="zh-CN" altLang="en-US" sz="1400" b="1" dirty="0" smtClean="0">
                <a:solidFill>
                  <a:schemeClr val="tx1">
                    <a:lumMod val="75000"/>
                    <a:lumOff val="25000"/>
                  </a:schemeClr>
                </a:solidFill>
                <a:latin typeface="+mj-ea"/>
                <a:ea typeface="+mj-ea"/>
              </a:rPr>
              <a:t>：</a:t>
            </a:r>
            <a:r>
              <a:rPr lang="en-US" altLang="zh-CN" sz="1400" dirty="0" err="1" smtClean="0">
                <a:solidFill>
                  <a:schemeClr val="tx1">
                    <a:lumMod val="75000"/>
                    <a:lumOff val="25000"/>
                  </a:schemeClr>
                </a:solidFill>
                <a:latin typeface="+mj-ea"/>
                <a:ea typeface="+mj-ea"/>
              </a:rPr>
              <a:t>Sequelize</a:t>
            </a:r>
            <a:r>
              <a:rPr lang="zh-CN" altLang="en-US" sz="1400" dirty="0" smtClean="0">
                <a:solidFill>
                  <a:schemeClr val="tx1">
                    <a:lumMod val="75000"/>
                    <a:lumOff val="25000"/>
                  </a:schemeClr>
                </a:solidFill>
                <a:latin typeface="+mj-ea"/>
                <a:ea typeface="+mj-ea"/>
              </a:rPr>
              <a:t>库官方命令行工具，可以从现有数据库表结构生成标准的</a:t>
            </a:r>
            <a:r>
              <a:rPr lang="en-US" altLang="zh-CN" sz="1400" dirty="0" err="1" smtClean="0">
                <a:solidFill>
                  <a:schemeClr val="tx1">
                    <a:lumMod val="75000"/>
                    <a:lumOff val="25000"/>
                  </a:schemeClr>
                </a:solidFill>
                <a:latin typeface="+mj-ea"/>
                <a:ea typeface="+mj-ea"/>
              </a:rPr>
              <a:t>Sequelize</a:t>
            </a:r>
            <a:r>
              <a:rPr lang="zh-CN" altLang="en-US" sz="1400" dirty="0" smtClean="0">
                <a:solidFill>
                  <a:schemeClr val="tx1">
                    <a:lumMod val="75000"/>
                    <a:lumOff val="25000"/>
                  </a:schemeClr>
                </a:solidFill>
                <a:latin typeface="+mj-ea"/>
                <a:ea typeface="+mj-ea"/>
              </a:rPr>
              <a:t>模型。</a:t>
            </a:r>
            <a:endParaRPr lang="en-US" altLang="zh-CN" sz="1400" dirty="0" smtClean="0">
              <a:solidFill>
                <a:schemeClr val="tx1">
                  <a:lumMod val="75000"/>
                  <a:lumOff val="25000"/>
                </a:schemeClr>
              </a:solidFill>
              <a:latin typeface="+mj-ea"/>
              <a:ea typeface="+mj-ea"/>
            </a:endParaRPr>
          </a:p>
        </p:txBody>
      </p:sp>
      <p:sp>
        <p:nvSpPr>
          <p:cNvPr id="24" name="圆角矩形 23"/>
          <p:cNvSpPr/>
          <p:nvPr/>
        </p:nvSpPr>
        <p:spPr>
          <a:xfrm>
            <a:off x="1043608" y="123478"/>
            <a:ext cx="7272808" cy="64807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err="1" smtClean="0">
                <a:solidFill>
                  <a:schemeClr val="bg1"/>
                </a:solidFill>
                <a:latin typeface="+mj-ea"/>
              </a:rPr>
              <a:t>Sequelize</a:t>
            </a:r>
            <a:r>
              <a:rPr lang="en-US" altLang="zh-CN" dirty="0" smtClean="0">
                <a:solidFill>
                  <a:schemeClr val="bg1"/>
                </a:solidFill>
              </a:rPr>
              <a:t> </a:t>
            </a:r>
            <a:r>
              <a:rPr lang="zh-CN" altLang="en-US" dirty="0" smtClean="0">
                <a:solidFill>
                  <a:schemeClr val="bg1"/>
                </a:solidFill>
              </a:rPr>
              <a:t>知识（依赖、命令行）</a:t>
            </a:r>
          </a:p>
        </p:txBody>
      </p:sp>
    </p:spTree>
    <p:extLst>
      <p:ext uri="{BB962C8B-B14F-4D97-AF65-F5344CB8AC3E}">
        <p14:creationId xmlns="" xmlns:p14="http://schemas.microsoft.com/office/powerpoint/2010/main" val="15432714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1" name="爆炸形 2 20"/>
          <p:cNvSpPr/>
          <p:nvPr/>
        </p:nvSpPr>
        <p:spPr>
          <a:xfrm rot="269497">
            <a:off x="2001130" y="-9267"/>
            <a:ext cx="5141741" cy="1150357"/>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7" name="TextBox 6"/>
          <p:cNvSpPr txBox="1"/>
          <p:nvPr/>
        </p:nvSpPr>
        <p:spPr>
          <a:xfrm>
            <a:off x="3239852" y="195486"/>
            <a:ext cx="2664296" cy="707886"/>
          </a:xfrm>
          <a:prstGeom prst="rect">
            <a:avLst/>
          </a:prstGeom>
          <a:noFill/>
        </p:spPr>
        <p:txBody>
          <a:bodyPr wrap="square" rtlCol="0">
            <a:spAutoFit/>
          </a:bodyPr>
          <a:lstStyle/>
          <a:p>
            <a:r>
              <a:rPr lang="en-US" altLang="zh-CN" sz="4000" dirty="0" smtClean="0">
                <a:solidFill>
                  <a:schemeClr val="bg1"/>
                </a:solidFill>
                <a:latin typeface="+mj-ea"/>
                <a:ea typeface="+mj-ea"/>
              </a:rPr>
              <a:t>mysql2</a:t>
            </a:r>
            <a:endParaRPr lang="zh-CN" altLang="en-US" sz="4000" dirty="0">
              <a:solidFill>
                <a:schemeClr val="bg1"/>
              </a:solidFill>
              <a:latin typeface="+mj-ea"/>
              <a:ea typeface="+mj-ea"/>
            </a:endParaRPr>
          </a:p>
        </p:txBody>
      </p:sp>
      <p:sp>
        <p:nvSpPr>
          <p:cNvPr id="22" name="圆角矩形 21"/>
          <p:cNvSpPr/>
          <p:nvPr/>
        </p:nvSpPr>
        <p:spPr>
          <a:xfrm>
            <a:off x="107504" y="1131590"/>
            <a:ext cx="4104456" cy="1152128"/>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23" name="TextBox 22"/>
          <p:cNvSpPr txBox="1"/>
          <p:nvPr/>
        </p:nvSpPr>
        <p:spPr>
          <a:xfrm>
            <a:off x="107504" y="1203598"/>
            <a:ext cx="3960440" cy="1015663"/>
          </a:xfrm>
          <a:prstGeom prst="rect">
            <a:avLst/>
          </a:prstGeom>
          <a:noFill/>
        </p:spPr>
        <p:txBody>
          <a:bodyPr wrap="square" rtlCol="0">
            <a:spAutoFit/>
          </a:bodyPr>
          <a:lstStyle/>
          <a:p>
            <a:pPr>
              <a:lnSpc>
                <a:spcPct val="150000"/>
              </a:lnSpc>
            </a:pPr>
            <a:r>
              <a:rPr lang="en-US" altLang="zh-CN" sz="2000" dirty="0" smtClean="0">
                <a:solidFill>
                  <a:schemeClr val="accent5">
                    <a:lumMod val="75000"/>
                  </a:schemeClr>
                </a:solidFill>
                <a:latin typeface="+mj-ea"/>
                <a:ea typeface="+mj-ea"/>
              </a:rPr>
              <a:t>// </a:t>
            </a:r>
            <a:r>
              <a:rPr lang="zh-CN" altLang="en-US" sz="2000" dirty="0" smtClean="0">
                <a:solidFill>
                  <a:schemeClr val="accent5">
                    <a:lumMod val="75000"/>
                  </a:schemeClr>
                </a:solidFill>
                <a:latin typeface="+mj-ea"/>
                <a:ea typeface="+mj-ea"/>
              </a:rPr>
              <a:t>将 </a:t>
            </a:r>
            <a:r>
              <a:rPr lang="en-US" altLang="zh-CN" sz="2000" dirty="0" smtClean="0">
                <a:solidFill>
                  <a:schemeClr val="accent5">
                    <a:lumMod val="75000"/>
                  </a:schemeClr>
                </a:solidFill>
                <a:latin typeface="+mj-ea"/>
                <a:ea typeface="+mj-ea"/>
              </a:rPr>
              <a:t>mysql2 </a:t>
            </a:r>
            <a:r>
              <a:rPr lang="zh-CN" altLang="en-US" sz="2000" dirty="0" smtClean="0">
                <a:solidFill>
                  <a:schemeClr val="accent5">
                    <a:lumMod val="75000"/>
                  </a:schemeClr>
                </a:solidFill>
                <a:latin typeface="+mj-ea"/>
                <a:ea typeface="+mj-ea"/>
              </a:rPr>
              <a:t>安装到当前工程中</a:t>
            </a:r>
            <a:endParaRPr lang="en-US" altLang="zh-CN" sz="2000" dirty="0" smtClean="0">
              <a:solidFill>
                <a:schemeClr val="accent5">
                  <a:lumMod val="75000"/>
                </a:schemeClr>
              </a:solidFill>
              <a:latin typeface="+mj-ea"/>
              <a:ea typeface="+mj-ea"/>
            </a:endParaRPr>
          </a:p>
          <a:p>
            <a:pPr>
              <a:lnSpc>
                <a:spcPct val="150000"/>
              </a:lnSpc>
            </a:pPr>
            <a:r>
              <a:rPr lang="en-US" altLang="zh-CN" sz="2000" dirty="0" smtClean="0">
                <a:solidFill>
                  <a:schemeClr val="accent5">
                    <a:lumMod val="75000"/>
                  </a:schemeClr>
                </a:solidFill>
                <a:latin typeface="+mj-ea"/>
                <a:ea typeface="+mj-ea"/>
              </a:rPr>
              <a:t>$ </a:t>
            </a:r>
            <a:r>
              <a:rPr lang="en-US" altLang="zh-CN" sz="2000" dirty="0" err="1" smtClean="0">
                <a:solidFill>
                  <a:schemeClr val="accent5">
                    <a:lumMod val="75000"/>
                  </a:schemeClr>
                </a:solidFill>
                <a:latin typeface="+mj-ea"/>
                <a:ea typeface="+mj-ea"/>
              </a:rPr>
              <a:t>npm</a:t>
            </a:r>
            <a:r>
              <a:rPr lang="en-US" altLang="zh-CN" sz="2000" dirty="0" smtClean="0">
                <a:solidFill>
                  <a:schemeClr val="accent5">
                    <a:lumMod val="75000"/>
                  </a:schemeClr>
                </a:solidFill>
                <a:latin typeface="+mj-ea"/>
                <a:ea typeface="+mj-ea"/>
              </a:rPr>
              <a:t> install –save mysql2</a:t>
            </a:r>
            <a:endParaRPr lang="zh-CN" altLang="en-US" sz="2000" dirty="0">
              <a:solidFill>
                <a:schemeClr val="accent5">
                  <a:lumMod val="75000"/>
                </a:schemeClr>
              </a:solidFill>
              <a:latin typeface="+mj-ea"/>
              <a:ea typeface="+mj-ea"/>
            </a:endParaRPr>
          </a:p>
        </p:txBody>
      </p:sp>
      <p:sp>
        <p:nvSpPr>
          <p:cNvPr id="25" name="圆角矩形 24"/>
          <p:cNvSpPr/>
          <p:nvPr/>
        </p:nvSpPr>
        <p:spPr>
          <a:xfrm>
            <a:off x="107504" y="2571750"/>
            <a:ext cx="4104456" cy="237626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26" name="TextBox 25"/>
          <p:cNvSpPr txBox="1"/>
          <p:nvPr/>
        </p:nvSpPr>
        <p:spPr>
          <a:xfrm>
            <a:off x="251520" y="2571750"/>
            <a:ext cx="3672408" cy="2275688"/>
          </a:xfrm>
          <a:prstGeom prst="rect">
            <a:avLst/>
          </a:prstGeom>
          <a:noFill/>
        </p:spPr>
        <p:txBody>
          <a:bodyPr wrap="square" rtlCol="0">
            <a:spAutoFit/>
          </a:bodyPr>
          <a:lstStyle/>
          <a:p>
            <a:pPr>
              <a:lnSpc>
                <a:spcPct val="150000"/>
              </a:lnSpc>
            </a:pPr>
            <a:r>
              <a:rPr lang="en-US" altLang="zh-CN" sz="1200" dirty="0" smtClean="0">
                <a:solidFill>
                  <a:schemeClr val="accent5">
                    <a:lumMod val="75000"/>
                  </a:schemeClr>
                </a:solidFill>
                <a:latin typeface="+mj-ea"/>
                <a:ea typeface="+mj-ea"/>
              </a:rPr>
              <a:t>//  </a:t>
            </a:r>
            <a:r>
              <a:rPr lang="zh-CN" altLang="en-US" sz="1200" dirty="0" smtClean="0">
                <a:solidFill>
                  <a:schemeClr val="accent5">
                    <a:lumMod val="75000"/>
                  </a:schemeClr>
                </a:solidFill>
                <a:latin typeface="+mj-ea"/>
                <a:ea typeface="+mj-ea"/>
              </a:rPr>
              <a:t>引入 </a:t>
            </a:r>
            <a:r>
              <a:rPr lang="en-US" altLang="zh-CN" sz="1200" dirty="0" smtClean="0">
                <a:solidFill>
                  <a:schemeClr val="accent5">
                    <a:lumMod val="75000"/>
                  </a:schemeClr>
                </a:solidFill>
                <a:latin typeface="+mj-ea"/>
                <a:ea typeface="+mj-ea"/>
              </a:rPr>
              <a:t>mysql2 </a:t>
            </a:r>
            <a:r>
              <a:rPr lang="zh-CN" altLang="en-US" sz="1200" dirty="0" smtClean="0">
                <a:solidFill>
                  <a:schemeClr val="accent5">
                    <a:lumMod val="75000"/>
                  </a:schemeClr>
                </a:solidFill>
                <a:latin typeface="+mj-ea"/>
                <a:ea typeface="+mj-ea"/>
              </a:rPr>
              <a:t>模块</a:t>
            </a:r>
            <a:r>
              <a:rPr lang="en-US" altLang="zh-CN" sz="1200" dirty="0" smtClean="0">
                <a:solidFill>
                  <a:schemeClr val="accent5">
                    <a:lumMod val="75000"/>
                  </a:schemeClr>
                </a:solidFill>
                <a:latin typeface="+mj-ea"/>
                <a:ea typeface="+mj-ea"/>
              </a:rPr>
              <a:t> </a:t>
            </a:r>
          </a:p>
          <a:p>
            <a:pPr>
              <a:lnSpc>
                <a:spcPct val="150000"/>
              </a:lnSpc>
            </a:pPr>
            <a:r>
              <a:rPr lang="en-US" altLang="zh-CN" sz="1200" dirty="0" smtClean="0">
                <a:solidFill>
                  <a:schemeClr val="accent5">
                    <a:lumMod val="75000"/>
                  </a:schemeClr>
                </a:solidFill>
                <a:latin typeface="+mj-ea"/>
                <a:ea typeface="+mj-ea"/>
              </a:rPr>
              <a:t>const  </a:t>
            </a:r>
            <a:r>
              <a:rPr lang="en-US" altLang="zh-CN" sz="1200" dirty="0" err="1" smtClean="0">
                <a:solidFill>
                  <a:schemeClr val="accent5">
                    <a:lumMod val="75000"/>
                  </a:schemeClr>
                </a:solidFill>
                <a:latin typeface="+mj-ea"/>
                <a:ea typeface="+mj-ea"/>
              </a:rPr>
              <a:t>mysql</a:t>
            </a:r>
            <a:r>
              <a:rPr lang="en-US" altLang="zh-CN" sz="1200" dirty="0" smtClean="0">
                <a:solidFill>
                  <a:schemeClr val="accent5">
                    <a:lumMod val="75000"/>
                  </a:schemeClr>
                </a:solidFill>
                <a:latin typeface="+mj-ea"/>
                <a:ea typeface="+mj-ea"/>
              </a:rPr>
              <a:t> = require(‘mysql2’);</a:t>
            </a:r>
          </a:p>
          <a:p>
            <a:pPr>
              <a:lnSpc>
                <a:spcPct val="150000"/>
              </a:lnSpc>
            </a:pPr>
            <a:r>
              <a:rPr lang="en-US" altLang="zh-CN" sz="1200" dirty="0" smtClean="0">
                <a:solidFill>
                  <a:schemeClr val="accent5">
                    <a:lumMod val="75000"/>
                  </a:schemeClr>
                </a:solidFill>
                <a:latin typeface="+mj-ea"/>
                <a:ea typeface="+mj-ea"/>
              </a:rPr>
              <a:t>//  </a:t>
            </a:r>
            <a:r>
              <a:rPr lang="zh-CN" altLang="en-US" sz="1200" dirty="0" smtClean="0">
                <a:solidFill>
                  <a:schemeClr val="accent5">
                    <a:lumMod val="75000"/>
                  </a:schemeClr>
                </a:solidFill>
                <a:latin typeface="+mj-ea"/>
                <a:ea typeface="+mj-ea"/>
              </a:rPr>
              <a:t>创建连接</a:t>
            </a:r>
            <a:endParaRPr lang="en-US" altLang="zh-CN" sz="1200" dirty="0" smtClean="0">
              <a:solidFill>
                <a:schemeClr val="accent5">
                  <a:lumMod val="75000"/>
                </a:schemeClr>
              </a:solidFill>
              <a:latin typeface="+mj-ea"/>
              <a:ea typeface="+mj-ea"/>
            </a:endParaRPr>
          </a:p>
          <a:p>
            <a:pPr>
              <a:lnSpc>
                <a:spcPct val="150000"/>
              </a:lnSpc>
            </a:pPr>
            <a:r>
              <a:rPr lang="en-US" altLang="zh-CN" sz="1200" dirty="0" smtClean="0">
                <a:solidFill>
                  <a:schemeClr val="accent5">
                    <a:lumMod val="75000"/>
                  </a:schemeClr>
                </a:solidFill>
                <a:latin typeface="+mj-ea"/>
                <a:ea typeface="+mj-ea"/>
              </a:rPr>
              <a:t>const  connection  = </a:t>
            </a:r>
            <a:r>
              <a:rPr lang="en-US" altLang="zh-CN" sz="1200" dirty="0" err="1" smtClean="0">
                <a:solidFill>
                  <a:schemeClr val="accent5">
                    <a:lumMod val="75000"/>
                  </a:schemeClr>
                </a:solidFill>
                <a:latin typeface="+mj-ea"/>
                <a:ea typeface="+mj-ea"/>
              </a:rPr>
              <a:t>mysql.createConnection</a:t>
            </a:r>
            <a:r>
              <a:rPr lang="en-US" altLang="zh-CN" sz="1200" dirty="0" smtClean="0">
                <a:solidFill>
                  <a:schemeClr val="accent5">
                    <a:lumMod val="75000"/>
                  </a:schemeClr>
                </a:solidFill>
                <a:latin typeface="+mj-ea"/>
                <a:ea typeface="+mj-ea"/>
              </a:rPr>
              <a:t>({</a:t>
            </a:r>
          </a:p>
          <a:p>
            <a:pPr>
              <a:lnSpc>
                <a:spcPct val="150000"/>
              </a:lnSpc>
            </a:pPr>
            <a:r>
              <a:rPr lang="en-US" altLang="zh-CN" sz="1200" dirty="0" smtClean="0">
                <a:solidFill>
                  <a:schemeClr val="accent5">
                    <a:lumMod val="75000"/>
                  </a:schemeClr>
                </a:solidFill>
                <a:latin typeface="+mj-ea"/>
                <a:ea typeface="+mj-ea"/>
              </a:rPr>
              <a:t>	</a:t>
            </a:r>
            <a:r>
              <a:rPr lang="en-US" altLang="zh-CN" sz="1200" dirty="0" err="1" smtClean="0">
                <a:solidFill>
                  <a:schemeClr val="accent5">
                    <a:lumMod val="75000"/>
                  </a:schemeClr>
                </a:solidFill>
                <a:latin typeface="+mj-ea"/>
                <a:ea typeface="+mj-ea"/>
              </a:rPr>
              <a:t>host:‘localhost</a:t>
            </a:r>
            <a:r>
              <a:rPr lang="en-US" altLang="zh-CN" sz="1200" dirty="0" smtClean="0">
                <a:solidFill>
                  <a:schemeClr val="accent5">
                    <a:lumMod val="75000"/>
                  </a:schemeClr>
                </a:solidFill>
                <a:latin typeface="+mj-ea"/>
                <a:ea typeface="+mj-ea"/>
              </a:rPr>
              <a:t>’,</a:t>
            </a:r>
          </a:p>
          <a:p>
            <a:pPr>
              <a:lnSpc>
                <a:spcPct val="150000"/>
              </a:lnSpc>
            </a:pPr>
            <a:r>
              <a:rPr lang="en-US" altLang="zh-CN" sz="1200" dirty="0" smtClean="0">
                <a:solidFill>
                  <a:schemeClr val="accent5">
                    <a:lumMod val="75000"/>
                  </a:schemeClr>
                </a:solidFill>
                <a:latin typeface="+mj-ea"/>
                <a:ea typeface="+mj-ea"/>
              </a:rPr>
              <a:t>	user:</a:t>
            </a:r>
            <a:r>
              <a:rPr lang="zh-CN" altLang="en-US" sz="1200" dirty="0" smtClean="0">
                <a:solidFill>
                  <a:schemeClr val="accent5">
                    <a:lumMod val="75000"/>
                  </a:schemeClr>
                </a:solidFill>
                <a:latin typeface="+mj-ea"/>
                <a:ea typeface="+mj-ea"/>
              </a:rPr>
              <a:t>‘</a:t>
            </a:r>
            <a:r>
              <a:rPr lang="en-US" altLang="zh-CN" sz="1200" dirty="0" smtClean="0">
                <a:solidFill>
                  <a:schemeClr val="accent5">
                    <a:lumMod val="75000"/>
                  </a:schemeClr>
                </a:solidFill>
                <a:latin typeface="+mj-ea"/>
                <a:ea typeface="+mj-ea"/>
              </a:rPr>
              <a:t>root</a:t>
            </a:r>
            <a:r>
              <a:rPr lang="zh-CN" altLang="en-US" sz="1200" dirty="0" smtClean="0">
                <a:solidFill>
                  <a:schemeClr val="accent5">
                    <a:lumMod val="75000"/>
                  </a:schemeClr>
                </a:solidFill>
                <a:latin typeface="+mj-ea"/>
                <a:ea typeface="+mj-ea"/>
              </a:rPr>
              <a:t>’</a:t>
            </a:r>
            <a:r>
              <a:rPr lang="en-US" altLang="zh-CN" sz="1200" dirty="0" smtClean="0">
                <a:solidFill>
                  <a:schemeClr val="accent5">
                    <a:lumMod val="75000"/>
                  </a:schemeClr>
                </a:solidFill>
                <a:latin typeface="+mj-ea"/>
                <a:ea typeface="+mj-ea"/>
              </a:rPr>
              <a:t>,</a:t>
            </a:r>
          </a:p>
          <a:p>
            <a:pPr>
              <a:lnSpc>
                <a:spcPct val="150000"/>
              </a:lnSpc>
            </a:pPr>
            <a:r>
              <a:rPr lang="en-US" altLang="zh-CN" sz="1200" dirty="0" smtClean="0">
                <a:solidFill>
                  <a:schemeClr val="accent5">
                    <a:lumMod val="75000"/>
                  </a:schemeClr>
                </a:solidFill>
                <a:latin typeface="+mj-ea"/>
                <a:ea typeface="+mj-ea"/>
              </a:rPr>
              <a:t>	</a:t>
            </a:r>
            <a:r>
              <a:rPr lang="en-US" altLang="zh-CN" sz="1200" dirty="0" err="1" smtClean="0">
                <a:solidFill>
                  <a:schemeClr val="accent5">
                    <a:lumMod val="75000"/>
                  </a:schemeClr>
                </a:solidFill>
                <a:latin typeface="+mj-ea"/>
                <a:ea typeface="+mj-ea"/>
              </a:rPr>
              <a:t>databse</a:t>
            </a:r>
            <a:r>
              <a:rPr lang="en-US" altLang="zh-CN" sz="1200" dirty="0" smtClean="0">
                <a:solidFill>
                  <a:schemeClr val="accent5">
                    <a:lumMod val="75000"/>
                  </a:schemeClr>
                </a:solidFill>
                <a:latin typeface="+mj-ea"/>
                <a:ea typeface="+mj-ea"/>
              </a:rPr>
              <a:t>:</a:t>
            </a:r>
            <a:r>
              <a:rPr lang="zh-CN" altLang="en-US" sz="1200" dirty="0" smtClean="0">
                <a:solidFill>
                  <a:schemeClr val="accent5">
                    <a:lumMod val="75000"/>
                  </a:schemeClr>
                </a:solidFill>
                <a:latin typeface="+mj-ea"/>
                <a:ea typeface="+mj-ea"/>
              </a:rPr>
              <a:t>‘</a:t>
            </a:r>
            <a:r>
              <a:rPr lang="en-US" altLang="zh-CN" sz="1200" dirty="0" smtClean="0">
                <a:solidFill>
                  <a:schemeClr val="accent5">
                    <a:lumMod val="75000"/>
                  </a:schemeClr>
                </a:solidFill>
                <a:latin typeface="+mj-ea"/>
                <a:ea typeface="+mj-ea"/>
              </a:rPr>
              <a:t>test’</a:t>
            </a:r>
          </a:p>
          <a:p>
            <a:pPr>
              <a:lnSpc>
                <a:spcPct val="150000"/>
              </a:lnSpc>
            </a:pPr>
            <a:r>
              <a:rPr lang="en-US" altLang="zh-CN" sz="1200" dirty="0" smtClean="0">
                <a:solidFill>
                  <a:schemeClr val="accent5">
                    <a:lumMod val="75000"/>
                  </a:schemeClr>
                </a:solidFill>
                <a:latin typeface="+mj-ea"/>
                <a:ea typeface="+mj-ea"/>
              </a:rPr>
              <a:t>});</a:t>
            </a:r>
            <a:endParaRPr lang="zh-CN" altLang="en-US" sz="1200" dirty="0">
              <a:solidFill>
                <a:schemeClr val="accent5">
                  <a:lumMod val="75000"/>
                </a:schemeClr>
              </a:solidFill>
              <a:latin typeface="+mj-ea"/>
              <a:ea typeface="+mj-ea"/>
            </a:endParaRPr>
          </a:p>
        </p:txBody>
      </p:sp>
      <p:sp>
        <p:nvSpPr>
          <p:cNvPr id="28" name="圆角矩形 27"/>
          <p:cNvSpPr/>
          <p:nvPr/>
        </p:nvSpPr>
        <p:spPr>
          <a:xfrm>
            <a:off x="4283968" y="1131590"/>
            <a:ext cx="4752528" cy="3888432"/>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29" name="TextBox 28"/>
          <p:cNvSpPr txBox="1"/>
          <p:nvPr/>
        </p:nvSpPr>
        <p:spPr>
          <a:xfrm>
            <a:off x="4355976" y="1275606"/>
            <a:ext cx="4680520" cy="3758465"/>
          </a:xfrm>
          <a:prstGeom prst="rect">
            <a:avLst/>
          </a:prstGeom>
          <a:noFill/>
        </p:spPr>
        <p:txBody>
          <a:bodyPr wrap="square" rtlCol="0">
            <a:spAutoFit/>
          </a:bodyPr>
          <a:lstStyle/>
          <a:p>
            <a:pPr>
              <a:lnSpc>
                <a:spcPct val="150000"/>
              </a:lnSpc>
            </a:pPr>
            <a:r>
              <a:rPr lang="en-US" altLang="zh-CN" sz="1000" dirty="0" smtClean="0">
                <a:solidFill>
                  <a:schemeClr val="accent5">
                    <a:lumMod val="75000"/>
                  </a:schemeClr>
                </a:solidFill>
                <a:latin typeface="+mj-ea"/>
                <a:ea typeface="+mj-ea"/>
              </a:rPr>
              <a:t>// simple  query</a:t>
            </a:r>
          </a:p>
          <a:p>
            <a:pPr>
              <a:lnSpc>
                <a:spcPct val="150000"/>
              </a:lnSpc>
            </a:pPr>
            <a:r>
              <a:rPr lang="en-US" altLang="zh-CN" sz="1000" dirty="0" err="1" smtClean="0">
                <a:solidFill>
                  <a:schemeClr val="accent5">
                    <a:lumMod val="75000"/>
                  </a:schemeClr>
                </a:solidFill>
                <a:latin typeface="+mj-ea"/>
                <a:ea typeface="+mj-ea"/>
              </a:rPr>
              <a:t>connection.query</a:t>
            </a:r>
            <a:r>
              <a:rPr lang="en-US" altLang="zh-CN" sz="1000" dirty="0" smtClean="0">
                <a:solidFill>
                  <a:schemeClr val="accent5">
                    <a:lumMod val="75000"/>
                  </a:schemeClr>
                </a:solidFill>
                <a:latin typeface="+mj-ea"/>
                <a:ea typeface="+mj-ea"/>
              </a:rPr>
              <a:t>(</a:t>
            </a:r>
          </a:p>
          <a:p>
            <a:pPr>
              <a:lnSpc>
                <a:spcPct val="150000"/>
              </a:lnSpc>
            </a:pPr>
            <a:r>
              <a:rPr lang="en-US" altLang="zh-CN" sz="1000" dirty="0" smtClean="0">
                <a:solidFill>
                  <a:schemeClr val="accent5">
                    <a:lumMod val="75000"/>
                  </a:schemeClr>
                </a:solidFill>
                <a:latin typeface="+mj-ea"/>
                <a:ea typeface="+mj-ea"/>
              </a:rPr>
              <a:t> ‘SELECT * FROM `table`  WHERE `name` = “</a:t>
            </a:r>
            <a:r>
              <a:rPr lang="en-US" altLang="zh-CN" sz="1000" dirty="0" err="1" smtClean="0">
                <a:solidFill>
                  <a:schemeClr val="accent5">
                    <a:lumMod val="75000"/>
                  </a:schemeClr>
                </a:solidFill>
                <a:latin typeface="+mj-ea"/>
                <a:ea typeface="+mj-ea"/>
              </a:rPr>
              <a:t>Page”’AND</a:t>
            </a:r>
            <a:r>
              <a:rPr lang="en-US" altLang="zh-CN" sz="1000" dirty="0" smtClean="0">
                <a:solidFill>
                  <a:schemeClr val="accent5">
                    <a:lumMod val="75000"/>
                  </a:schemeClr>
                </a:solidFill>
                <a:latin typeface="+mj-ea"/>
                <a:ea typeface="+mj-ea"/>
              </a:rPr>
              <a:t>  `age` &gt; 45’,</a:t>
            </a:r>
          </a:p>
          <a:p>
            <a:pPr>
              <a:lnSpc>
                <a:spcPct val="150000"/>
              </a:lnSpc>
            </a:pPr>
            <a:r>
              <a:rPr lang="en-US" altLang="zh-CN" sz="1000" dirty="0" smtClean="0">
                <a:solidFill>
                  <a:schemeClr val="accent5">
                    <a:lumMod val="75000"/>
                  </a:schemeClr>
                </a:solidFill>
                <a:latin typeface="+mj-ea"/>
                <a:ea typeface="+mj-ea"/>
              </a:rPr>
              <a:t>    function (err, results, fields) {</a:t>
            </a:r>
          </a:p>
          <a:p>
            <a:pPr>
              <a:lnSpc>
                <a:spcPct val="150000"/>
              </a:lnSpc>
            </a:pPr>
            <a:r>
              <a:rPr lang="en-US" altLang="zh-CN" sz="1000" dirty="0" smtClean="0">
                <a:solidFill>
                  <a:schemeClr val="accent5">
                    <a:lumMod val="75000"/>
                  </a:schemeClr>
                </a:solidFill>
                <a:latin typeface="+mj-ea"/>
                <a:ea typeface="+mj-ea"/>
              </a:rPr>
              <a:t>	console.log(results);</a:t>
            </a:r>
          </a:p>
          <a:p>
            <a:pPr>
              <a:lnSpc>
                <a:spcPct val="150000"/>
              </a:lnSpc>
            </a:pPr>
            <a:r>
              <a:rPr lang="en-US" altLang="zh-CN" sz="1000" dirty="0" smtClean="0">
                <a:solidFill>
                  <a:schemeClr val="accent5">
                    <a:lumMod val="75000"/>
                  </a:schemeClr>
                </a:solidFill>
                <a:latin typeface="+mj-ea"/>
              </a:rPr>
              <a:t>	console.log(fields);</a:t>
            </a:r>
          </a:p>
          <a:p>
            <a:pPr>
              <a:lnSpc>
                <a:spcPct val="150000"/>
              </a:lnSpc>
            </a:pPr>
            <a:r>
              <a:rPr lang="en-US" altLang="zh-CN" sz="1000" dirty="0" smtClean="0">
                <a:solidFill>
                  <a:schemeClr val="accent5">
                    <a:lumMod val="75000"/>
                  </a:schemeClr>
                </a:solidFill>
                <a:latin typeface="+mj-ea"/>
              </a:rPr>
              <a:t>    }</a:t>
            </a:r>
          </a:p>
          <a:p>
            <a:pPr>
              <a:lnSpc>
                <a:spcPct val="150000"/>
              </a:lnSpc>
            </a:pPr>
            <a:r>
              <a:rPr lang="en-US" altLang="zh-CN" sz="1000" dirty="0" smtClean="0">
                <a:solidFill>
                  <a:schemeClr val="accent5">
                    <a:lumMod val="75000"/>
                  </a:schemeClr>
                </a:solidFill>
                <a:latin typeface="+mj-ea"/>
              </a:rPr>
              <a:t>);</a:t>
            </a:r>
          </a:p>
          <a:p>
            <a:pPr>
              <a:lnSpc>
                <a:spcPct val="150000"/>
              </a:lnSpc>
            </a:pPr>
            <a:r>
              <a:rPr lang="en-US" altLang="zh-CN" sz="1000" dirty="0" err="1" smtClean="0">
                <a:solidFill>
                  <a:schemeClr val="accent5">
                    <a:lumMod val="75000"/>
                  </a:schemeClr>
                </a:solidFill>
                <a:latin typeface="+mj-ea"/>
              </a:rPr>
              <a:t>connection.query</a:t>
            </a:r>
            <a:r>
              <a:rPr lang="en-US" altLang="zh-CN" sz="1000" dirty="0" smtClean="0">
                <a:solidFill>
                  <a:schemeClr val="accent5">
                    <a:lumMod val="75000"/>
                  </a:schemeClr>
                </a:solidFill>
                <a:latin typeface="+mj-ea"/>
              </a:rPr>
              <a:t>(</a:t>
            </a:r>
          </a:p>
          <a:p>
            <a:pPr>
              <a:lnSpc>
                <a:spcPct val="150000"/>
              </a:lnSpc>
            </a:pPr>
            <a:r>
              <a:rPr lang="en-US" altLang="zh-CN" sz="1000" dirty="0" smtClean="0">
                <a:solidFill>
                  <a:schemeClr val="accent5">
                    <a:lumMod val="75000"/>
                  </a:schemeClr>
                </a:solidFill>
                <a:latin typeface="+mj-ea"/>
              </a:rPr>
              <a:t> ‘SELECT * FROM `table`  WHERE `name` = ? AND  `age` &gt; ?’,</a:t>
            </a:r>
          </a:p>
          <a:p>
            <a:pPr>
              <a:lnSpc>
                <a:spcPct val="150000"/>
              </a:lnSpc>
            </a:pPr>
            <a:r>
              <a:rPr lang="en-US" altLang="zh-CN" sz="1000" dirty="0" smtClean="0">
                <a:solidFill>
                  <a:schemeClr val="accent5">
                    <a:lumMod val="75000"/>
                  </a:schemeClr>
                </a:solidFill>
                <a:latin typeface="+mj-ea"/>
              </a:rPr>
              <a:t>    [‘Page’, 45],</a:t>
            </a:r>
          </a:p>
          <a:p>
            <a:pPr>
              <a:lnSpc>
                <a:spcPct val="150000"/>
              </a:lnSpc>
            </a:pPr>
            <a:r>
              <a:rPr lang="en-US" altLang="zh-CN" sz="1000" dirty="0" smtClean="0">
                <a:solidFill>
                  <a:schemeClr val="accent5">
                    <a:lumMod val="75000"/>
                  </a:schemeClr>
                </a:solidFill>
                <a:latin typeface="+mj-ea"/>
              </a:rPr>
              <a:t>    function (err, results) {</a:t>
            </a:r>
          </a:p>
          <a:p>
            <a:pPr>
              <a:lnSpc>
                <a:spcPct val="150000"/>
              </a:lnSpc>
            </a:pPr>
            <a:r>
              <a:rPr lang="en-US" altLang="zh-CN" sz="1000" dirty="0" smtClean="0">
                <a:solidFill>
                  <a:schemeClr val="accent5">
                    <a:lumMod val="75000"/>
                  </a:schemeClr>
                </a:solidFill>
                <a:latin typeface="+mj-ea"/>
              </a:rPr>
              <a:t>	console.log(results);</a:t>
            </a:r>
          </a:p>
          <a:p>
            <a:pPr>
              <a:lnSpc>
                <a:spcPct val="150000"/>
              </a:lnSpc>
            </a:pPr>
            <a:r>
              <a:rPr lang="en-US" altLang="zh-CN" sz="1000" dirty="0" smtClean="0">
                <a:solidFill>
                  <a:schemeClr val="accent5">
                    <a:lumMod val="75000"/>
                  </a:schemeClr>
                </a:solidFill>
                <a:latin typeface="+mj-ea"/>
              </a:rPr>
              <a:t>     }</a:t>
            </a:r>
          </a:p>
          <a:p>
            <a:pPr>
              <a:lnSpc>
                <a:spcPct val="150000"/>
              </a:lnSpc>
            </a:pPr>
            <a:r>
              <a:rPr lang="en-US" altLang="zh-CN" sz="1000" dirty="0" smtClean="0">
                <a:solidFill>
                  <a:schemeClr val="accent5">
                    <a:lumMod val="75000"/>
                  </a:schemeClr>
                </a:solidFill>
                <a:latin typeface="+mj-ea"/>
              </a:rPr>
              <a:t>);</a:t>
            </a:r>
            <a:endParaRPr lang="zh-CN" altLang="en-US" sz="1000" dirty="0" smtClean="0">
              <a:solidFill>
                <a:schemeClr val="accent5">
                  <a:lumMod val="75000"/>
                </a:schemeClr>
              </a:solidFill>
              <a:latin typeface="+mj-ea"/>
            </a:endParaRPr>
          </a:p>
          <a:p>
            <a:pPr>
              <a:lnSpc>
                <a:spcPct val="150000"/>
              </a:lnSpc>
            </a:pPr>
            <a:endParaRPr lang="zh-CN" altLang="en-US" sz="1000" dirty="0" smtClean="0">
              <a:solidFill>
                <a:schemeClr val="accent5">
                  <a:lumMod val="75000"/>
                </a:schemeClr>
              </a:solidFill>
              <a:latin typeface="+mj-ea"/>
            </a:endParaRPr>
          </a:p>
        </p:txBody>
      </p:sp>
    </p:spTree>
    <p:extLst>
      <p:ext uri="{BB962C8B-B14F-4D97-AF65-F5344CB8AC3E}">
        <p14:creationId xmlns="" xmlns:p14="http://schemas.microsoft.com/office/powerpoint/2010/main" val="1543271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1" name="爆炸形 2 20"/>
          <p:cNvSpPr/>
          <p:nvPr/>
        </p:nvSpPr>
        <p:spPr>
          <a:xfrm rot="269497">
            <a:off x="1408597" y="45718"/>
            <a:ext cx="7236202" cy="1092236"/>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7" name="TextBox 6"/>
          <p:cNvSpPr txBox="1"/>
          <p:nvPr/>
        </p:nvSpPr>
        <p:spPr>
          <a:xfrm>
            <a:off x="2573778" y="207680"/>
            <a:ext cx="3996444" cy="707886"/>
          </a:xfrm>
          <a:prstGeom prst="rect">
            <a:avLst/>
          </a:prstGeom>
          <a:noFill/>
        </p:spPr>
        <p:txBody>
          <a:bodyPr wrap="square" rtlCol="0">
            <a:spAutoFit/>
          </a:bodyPr>
          <a:lstStyle/>
          <a:p>
            <a:r>
              <a:rPr lang="en-US" altLang="zh-CN" sz="4000" b="1" dirty="0" err="1" smtClean="0">
                <a:solidFill>
                  <a:schemeClr val="bg1"/>
                </a:solidFill>
                <a:latin typeface="+mj-ea"/>
              </a:rPr>
              <a:t>sequelize</a:t>
            </a:r>
            <a:r>
              <a:rPr lang="en-US" altLang="zh-CN" sz="4000" b="1" dirty="0" smtClean="0">
                <a:solidFill>
                  <a:schemeClr val="bg1"/>
                </a:solidFill>
                <a:latin typeface="+mj-ea"/>
              </a:rPr>
              <a:t>-auto</a:t>
            </a:r>
          </a:p>
        </p:txBody>
      </p:sp>
      <p:sp>
        <p:nvSpPr>
          <p:cNvPr id="10" name="圆角矩形 9"/>
          <p:cNvSpPr/>
          <p:nvPr/>
        </p:nvSpPr>
        <p:spPr>
          <a:xfrm>
            <a:off x="107504" y="1419622"/>
            <a:ext cx="2664296" cy="1224136"/>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11" name="TextBox 10"/>
          <p:cNvSpPr txBox="1"/>
          <p:nvPr/>
        </p:nvSpPr>
        <p:spPr>
          <a:xfrm>
            <a:off x="179512" y="1419622"/>
            <a:ext cx="2448272" cy="1200329"/>
          </a:xfrm>
          <a:prstGeom prst="rect">
            <a:avLst/>
          </a:prstGeom>
          <a:noFill/>
        </p:spPr>
        <p:txBody>
          <a:bodyPr wrap="square" rtlCol="0">
            <a:spAutoFit/>
          </a:bodyPr>
          <a:lstStyle/>
          <a:p>
            <a:pPr>
              <a:lnSpc>
                <a:spcPct val="150000"/>
              </a:lnSpc>
            </a:pPr>
            <a:r>
              <a:rPr lang="en-US" altLang="zh-CN" sz="1200" dirty="0" smtClean="0">
                <a:solidFill>
                  <a:schemeClr val="accent5">
                    <a:lumMod val="75000"/>
                  </a:schemeClr>
                </a:solidFill>
                <a:latin typeface="+mj-ea"/>
                <a:ea typeface="+mj-ea"/>
              </a:rPr>
              <a:t>// </a:t>
            </a:r>
            <a:r>
              <a:rPr lang="en-US" altLang="zh-CN" sz="1200" dirty="0" err="1" smtClean="0">
                <a:solidFill>
                  <a:schemeClr val="accent5">
                    <a:lumMod val="75000"/>
                  </a:schemeClr>
                </a:solidFill>
                <a:latin typeface="+mj-ea"/>
                <a:ea typeface="+mj-ea"/>
              </a:rPr>
              <a:t>sequelize</a:t>
            </a:r>
            <a:r>
              <a:rPr lang="en-US" altLang="zh-CN" sz="1200" dirty="0" smtClean="0">
                <a:solidFill>
                  <a:schemeClr val="accent5">
                    <a:lumMod val="75000"/>
                  </a:schemeClr>
                </a:solidFill>
                <a:latin typeface="+mj-ea"/>
                <a:ea typeface="+mj-ea"/>
              </a:rPr>
              <a:t>-auto</a:t>
            </a:r>
            <a:r>
              <a:rPr lang="zh-CN" altLang="en-US" sz="1200" dirty="0" smtClean="0">
                <a:solidFill>
                  <a:schemeClr val="accent5">
                    <a:lumMod val="75000"/>
                  </a:schemeClr>
                </a:solidFill>
                <a:latin typeface="+mj-ea"/>
                <a:ea typeface="+mj-ea"/>
              </a:rPr>
              <a:t>全局安装</a:t>
            </a:r>
            <a:endParaRPr lang="en-US" altLang="zh-CN" sz="1200" dirty="0" smtClean="0">
              <a:solidFill>
                <a:schemeClr val="accent5">
                  <a:lumMod val="75000"/>
                </a:schemeClr>
              </a:solidFill>
              <a:latin typeface="+mj-ea"/>
              <a:ea typeface="+mj-ea"/>
            </a:endParaRPr>
          </a:p>
          <a:p>
            <a:pPr>
              <a:lnSpc>
                <a:spcPct val="150000"/>
              </a:lnSpc>
            </a:pPr>
            <a:r>
              <a:rPr lang="en-US" altLang="zh-CN" sz="1200" dirty="0" smtClean="0">
                <a:solidFill>
                  <a:schemeClr val="accent5">
                    <a:lumMod val="75000"/>
                  </a:schemeClr>
                </a:solidFill>
                <a:latin typeface="+mj-ea"/>
                <a:ea typeface="+mj-ea"/>
              </a:rPr>
              <a:t>$ </a:t>
            </a:r>
            <a:r>
              <a:rPr lang="en-US" altLang="zh-CN" sz="1200" dirty="0" err="1" smtClean="0">
                <a:solidFill>
                  <a:schemeClr val="accent5">
                    <a:lumMod val="75000"/>
                  </a:schemeClr>
                </a:solidFill>
                <a:latin typeface="+mj-ea"/>
                <a:ea typeface="+mj-ea"/>
              </a:rPr>
              <a:t>npm</a:t>
            </a:r>
            <a:r>
              <a:rPr lang="en-US" altLang="zh-CN" sz="1200" dirty="0" smtClean="0">
                <a:solidFill>
                  <a:schemeClr val="accent5">
                    <a:lumMod val="75000"/>
                  </a:schemeClr>
                </a:solidFill>
                <a:latin typeface="+mj-ea"/>
                <a:ea typeface="+mj-ea"/>
              </a:rPr>
              <a:t> install -g </a:t>
            </a:r>
            <a:r>
              <a:rPr lang="en-US" altLang="zh-CN" sz="1200" dirty="0" err="1" smtClean="0">
                <a:solidFill>
                  <a:schemeClr val="accent5">
                    <a:lumMod val="75000"/>
                  </a:schemeClr>
                </a:solidFill>
                <a:latin typeface="+mj-ea"/>
                <a:ea typeface="+mj-ea"/>
              </a:rPr>
              <a:t>sequelize</a:t>
            </a:r>
            <a:r>
              <a:rPr lang="en-US" altLang="zh-CN" sz="1200" dirty="0" smtClean="0">
                <a:solidFill>
                  <a:schemeClr val="accent5">
                    <a:lumMod val="75000"/>
                  </a:schemeClr>
                </a:solidFill>
                <a:latin typeface="+mj-ea"/>
                <a:ea typeface="+mj-ea"/>
              </a:rPr>
              <a:t>-auto</a:t>
            </a:r>
          </a:p>
          <a:p>
            <a:pPr>
              <a:lnSpc>
                <a:spcPct val="150000"/>
              </a:lnSpc>
            </a:pPr>
            <a:r>
              <a:rPr lang="en-US" altLang="zh-CN" sz="1200" dirty="0" smtClean="0">
                <a:solidFill>
                  <a:schemeClr val="accent5">
                    <a:lumMod val="75000"/>
                  </a:schemeClr>
                </a:solidFill>
                <a:latin typeface="+mj-ea"/>
                <a:ea typeface="+mj-ea"/>
              </a:rPr>
              <a:t>// </a:t>
            </a:r>
            <a:r>
              <a:rPr lang="zh-CN" altLang="en-US" sz="1200" dirty="0" smtClean="0">
                <a:solidFill>
                  <a:schemeClr val="accent5">
                    <a:lumMod val="75000"/>
                  </a:schemeClr>
                </a:solidFill>
                <a:latin typeface="+mj-ea"/>
                <a:ea typeface="+mj-ea"/>
              </a:rPr>
              <a:t>全局安装数据库依赖</a:t>
            </a:r>
            <a:endParaRPr lang="en-US" altLang="zh-CN" sz="1200" dirty="0" smtClean="0">
              <a:solidFill>
                <a:schemeClr val="accent5">
                  <a:lumMod val="75000"/>
                </a:schemeClr>
              </a:solidFill>
              <a:latin typeface="+mj-ea"/>
              <a:ea typeface="+mj-ea"/>
            </a:endParaRPr>
          </a:p>
          <a:p>
            <a:pPr>
              <a:lnSpc>
                <a:spcPct val="150000"/>
              </a:lnSpc>
            </a:pPr>
            <a:r>
              <a:rPr lang="en-US" altLang="zh-CN" sz="1200" dirty="0" smtClean="0">
                <a:solidFill>
                  <a:schemeClr val="accent5">
                    <a:lumMod val="75000"/>
                  </a:schemeClr>
                </a:solidFill>
                <a:latin typeface="+mj-ea"/>
                <a:ea typeface="+mj-ea"/>
              </a:rPr>
              <a:t>$ </a:t>
            </a:r>
            <a:r>
              <a:rPr lang="en-US" altLang="zh-CN" sz="1200" dirty="0" err="1" smtClean="0">
                <a:solidFill>
                  <a:schemeClr val="accent5">
                    <a:lumMod val="75000"/>
                  </a:schemeClr>
                </a:solidFill>
                <a:latin typeface="+mj-ea"/>
                <a:ea typeface="+mj-ea"/>
              </a:rPr>
              <a:t>npm</a:t>
            </a:r>
            <a:r>
              <a:rPr lang="en-US" altLang="zh-CN" sz="1200" dirty="0" smtClean="0">
                <a:solidFill>
                  <a:schemeClr val="accent5">
                    <a:lumMod val="75000"/>
                  </a:schemeClr>
                </a:solidFill>
                <a:latin typeface="+mj-ea"/>
                <a:ea typeface="+mj-ea"/>
              </a:rPr>
              <a:t> install -g mysql2</a:t>
            </a:r>
            <a:endParaRPr lang="zh-CN" altLang="en-US" sz="1200" dirty="0">
              <a:solidFill>
                <a:schemeClr val="accent5">
                  <a:lumMod val="75000"/>
                </a:schemeClr>
              </a:solidFill>
              <a:latin typeface="+mj-ea"/>
              <a:ea typeface="+mj-ea"/>
            </a:endParaRPr>
          </a:p>
        </p:txBody>
      </p:sp>
      <p:sp>
        <p:nvSpPr>
          <p:cNvPr id="12" name="圆角矩形 11"/>
          <p:cNvSpPr/>
          <p:nvPr/>
        </p:nvSpPr>
        <p:spPr>
          <a:xfrm>
            <a:off x="3131840" y="1131590"/>
            <a:ext cx="5904656" cy="3168352"/>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13" name="TextBox 12"/>
          <p:cNvSpPr txBox="1"/>
          <p:nvPr/>
        </p:nvSpPr>
        <p:spPr>
          <a:xfrm>
            <a:off x="3275856" y="1131590"/>
            <a:ext cx="5616624" cy="3139321"/>
          </a:xfrm>
          <a:prstGeom prst="rect">
            <a:avLst/>
          </a:prstGeom>
          <a:noFill/>
        </p:spPr>
        <p:txBody>
          <a:bodyPr wrap="square" rtlCol="0">
            <a:spAutoFit/>
          </a:bodyPr>
          <a:lstStyle/>
          <a:p>
            <a:pPr>
              <a:lnSpc>
                <a:spcPct val="150000"/>
              </a:lnSpc>
            </a:pPr>
            <a:r>
              <a:rPr lang="en-US" altLang="zh-CN" sz="1200" dirty="0" smtClean="0">
                <a:solidFill>
                  <a:schemeClr val="accent5">
                    <a:lumMod val="75000"/>
                  </a:schemeClr>
                </a:solidFill>
                <a:latin typeface="+mj-ea"/>
                <a:ea typeface="+mj-ea"/>
              </a:rPr>
              <a:t>// </a:t>
            </a:r>
            <a:r>
              <a:rPr lang="en-US" altLang="zh-CN" sz="1200" b="1" dirty="0" err="1" smtClean="0">
                <a:solidFill>
                  <a:schemeClr val="accent5">
                    <a:lumMod val="75000"/>
                  </a:schemeClr>
                </a:solidFill>
                <a:latin typeface="+mj-ea"/>
                <a:ea typeface="+mj-ea"/>
              </a:rPr>
              <a:t>sequelize</a:t>
            </a:r>
            <a:r>
              <a:rPr lang="en-US" altLang="zh-CN" sz="1200" b="1" dirty="0" smtClean="0">
                <a:solidFill>
                  <a:schemeClr val="accent5">
                    <a:lumMod val="75000"/>
                  </a:schemeClr>
                </a:solidFill>
                <a:latin typeface="+mj-ea"/>
                <a:ea typeface="+mj-ea"/>
              </a:rPr>
              <a:t>-auto </a:t>
            </a:r>
            <a:r>
              <a:rPr lang="zh-CN" altLang="en-US" sz="1200" dirty="0" smtClean="0">
                <a:solidFill>
                  <a:schemeClr val="accent5">
                    <a:lumMod val="75000"/>
                  </a:schemeClr>
                </a:solidFill>
                <a:latin typeface="+mj-ea"/>
                <a:ea typeface="+mj-ea"/>
              </a:rPr>
              <a:t>命令参数</a:t>
            </a:r>
            <a:endParaRPr lang="en-US" altLang="zh-CN" sz="1200" dirty="0" smtClean="0">
              <a:solidFill>
                <a:schemeClr val="accent5">
                  <a:lumMod val="75000"/>
                </a:schemeClr>
              </a:solidFill>
              <a:latin typeface="+mj-ea"/>
              <a:ea typeface="+mj-ea"/>
            </a:endParaRPr>
          </a:p>
          <a:p>
            <a:pPr>
              <a:lnSpc>
                <a:spcPct val="150000"/>
              </a:lnSpc>
            </a:pPr>
            <a:r>
              <a:rPr lang="en-US" altLang="zh-CN" sz="1200" dirty="0" smtClean="0">
                <a:solidFill>
                  <a:schemeClr val="accent5">
                    <a:lumMod val="75000"/>
                  </a:schemeClr>
                </a:solidFill>
                <a:latin typeface="+mj-ea"/>
                <a:ea typeface="+mj-ea"/>
              </a:rPr>
              <a:t>-h, --host - </a:t>
            </a:r>
            <a:r>
              <a:rPr lang="zh-CN" altLang="en-US" sz="1200" dirty="0" smtClean="0">
                <a:solidFill>
                  <a:schemeClr val="accent5">
                    <a:lumMod val="75000"/>
                  </a:schemeClr>
                </a:solidFill>
                <a:latin typeface="+mj-ea"/>
                <a:ea typeface="+mj-ea"/>
              </a:rPr>
              <a:t>数据库的</a:t>
            </a:r>
            <a:r>
              <a:rPr lang="en-US" altLang="zh-CN" sz="1200" dirty="0" smtClean="0">
                <a:solidFill>
                  <a:schemeClr val="accent5">
                    <a:lumMod val="75000"/>
                  </a:schemeClr>
                </a:solidFill>
                <a:latin typeface="+mj-ea"/>
                <a:ea typeface="+mj-ea"/>
              </a:rPr>
              <a:t>IP/</a:t>
            </a:r>
            <a:r>
              <a:rPr lang="zh-CN" altLang="en-US" sz="1200" dirty="0" smtClean="0">
                <a:solidFill>
                  <a:schemeClr val="accent5">
                    <a:lumMod val="75000"/>
                  </a:schemeClr>
                </a:solidFill>
                <a:latin typeface="+mj-ea"/>
                <a:ea typeface="+mj-ea"/>
              </a:rPr>
              <a:t>主机名 </a:t>
            </a:r>
            <a:r>
              <a:rPr lang="en-US" altLang="zh-CN" sz="1200" dirty="0" smtClean="0">
                <a:solidFill>
                  <a:schemeClr val="accent5">
                    <a:lumMod val="75000"/>
                  </a:schemeClr>
                </a:solidFill>
                <a:latin typeface="+mj-ea"/>
                <a:ea typeface="+mj-ea"/>
              </a:rPr>
              <a:t>[</a:t>
            </a:r>
            <a:r>
              <a:rPr lang="zh-CN" altLang="en-US" sz="1200" dirty="0" smtClean="0">
                <a:solidFill>
                  <a:schemeClr val="accent5">
                    <a:lumMod val="75000"/>
                  </a:schemeClr>
                </a:solidFill>
                <a:latin typeface="+mj-ea"/>
                <a:ea typeface="+mj-ea"/>
              </a:rPr>
              <a:t>必选</a:t>
            </a:r>
            <a:r>
              <a:rPr lang="en-US" altLang="zh-CN" sz="1200" dirty="0" smtClean="0">
                <a:solidFill>
                  <a:schemeClr val="accent5">
                    <a:lumMod val="75000"/>
                  </a:schemeClr>
                </a:solidFill>
                <a:latin typeface="+mj-ea"/>
                <a:ea typeface="+mj-ea"/>
              </a:rPr>
              <a:t>]</a:t>
            </a:r>
          </a:p>
          <a:p>
            <a:pPr>
              <a:lnSpc>
                <a:spcPct val="150000"/>
              </a:lnSpc>
            </a:pPr>
            <a:r>
              <a:rPr lang="en-US" altLang="zh-CN" sz="1200" dirty="0" smtClean="0">
                <a:solidFill>
                  <a:schemeClr val="accent5">
                    <a:lumMod val="75000"/>
                  </a:schemeClr>
                </a:solidFill>
                <a:latin typeface="+mj-ea"/>
                <a:ea typeface="+mj-ea"/>
              </a:rPr>
              <a:t>-d, --database - </a:t>
            </a:r>
            <a:r>
              <a:rPr lang="zh-CN" altLang="en-US" sz="1200" dirty="0" smtClean="0">
                <a:solidFill>
                  <a:schemeClr val="accent5">
                    <a:lumMod val="75000"/>
                  </a:schemeClr>
                </a:solidFill>
                <a:latin typeface="+mj-ea"/>
                <a:ea typeface="+mj-ea"/>
              </a:rPr>
              <a:t>数据库名 </a:t>
            </a:r>
            <a:r>
              <a:rPr lang="en-US" altLang="zh-CN" sz="1200" dirty="0" smtClean="0">
                <a:solidFill>
                  <a:schemeClr val="accent5">
                    <a:lumMod val="75000"/>
                  </a:schemeClr>
                </a:solidFill>
                <a:latin typeface="+mj-ea"/>
                <a:ea typeface="+mj-ea"/>
              </a:rPr>
              <a:t>[</a:t>
            </a:r>
            <a:r>
              <a:rPr lang="zh-CN" altLang="en-US" sz="1200" dirty="0" smtClean="0">
                <a:solidFill>
                  <a:schemeClr val="accent5">
                    <a:lumMod val="75000"/>
                  </a:schemeClr>
                </a:solidFill>
                <a:latin typeface="+mj-ea"/>
                <a:ea typeface="+mj-ea"/>
              </a:rPr>
              <a:t>必选</a:t>
            </a:r>
            <a:r>
              <a:rPr lang="en-US" altLang="zh-CN" sz="1200" dirty="0" smtClean="0">
                <a:solidFill>
                  <a:schemeClr val="accent5">
                    <a:lumMod val="75000"/>
                  </a:schemeClr>
                </a:solidFill>
                <a:latin typeface="+mj-ea"/>
                <a:ea typeface="+mj-ea"/>
              </a:rPr>
              <a:t>]</a:t>
            </a:r>
          </a:p>
          <a:p>
            <a:pPr>
              <a:lnSpc>
                <a:spcPct val="150000"/>
              </a:lnSpc>
            </a:pPr>
            <a:r>
              <a:rPr lang="en-US" altLang="zh-CN" sz="1200" dirty="0" smtClean="0">
                <a:solidFill>
                  <a:schemeClr val="accent5">
                    <a:lumMod val="75000"/>
                  </a:schemeClr>
                </a:solidFill>
                <a:latin typeface="+mj-ea"/>
                <a:ea typeface="+mj-ea"/>
              </a:rPr>
              <a:t>-u, --user - </a:t>
            </a:r>
            <a:r>
              <a:rPr lang="zh-CN" altLang="en-US" sz="1200" dirty="0" smtClean="0">
                <a:solidFill>
                  <a:schemeClr val="accent5">
                    <a:lumMod val="75000"/>
                  </a:schemeClr>
                </a:solidFill>
                <a:latin typeface="+mj-ea"/>
                <a:ea typeface="+mj-ea"/>
              </a:rPr>
              <a:t>数据库的用户名。默认将根据数据库类型的默认用户生成数据库名</a:t>
            </a:r>
          </a:p>
          <a:p>
            <a:pPr>
              <a:lnSpc>
                <a:spcPct val="150000"/>
              </a:lnSpc>
            </a:pPr>
            <a:r>
              <a:rPr lang="en-US" altLang="zh-CN" sz="1200" dirty="0" smtClean="0">
                <a:solidFill>
                  <a:schemeClr val="accent5">
                    <a:lumMod val="75000"/>
                  </a:schemeClr>
                </a:solidFill>
                <a:latin typeface="+mj-ea"/>
                <a:ea typeface="+mj-ea"/>
              </a:rPr>
              <a:t>-x, --pass - </a:t>
            </a:r>
            <a:r>
              <a:rPr lang="zh-CN" altLang="en-US" sz="1200" dirty="0" smtClean="0">
                <a:solidFill>
                  <a:schemeClr val="accent5">
                    <a:lumMod val="75000"/>
                  </a:schemeClr>
                </a:solidFill>
                <a:latin typeface="+mj-ea"/>
                <a:ea typeface="+mj-ea"/>
              </a:rPr>
              <a:t>数据库的密码。默认为空</a:t>
            </a:r>
            <a:endParaRPr lang="en-US" altLang="zh-CN" sz="1200" dirty="0" smtClean="0">
              <a:solidFill>
                <a:schemeClr val="accent5">
                  <a:lumMod val="75000"/>
                </a:schemeClr>
              </a:solidFill>
              <a:latin typeface="+mj-ea"/>
              <a:ea typeface="+mj-ea"/>
            </a:endParaRPr>
          </a:p>
          <a:p>
            <a:pPr>
              <a:lnSpc>
                <a:spcPct val="150000"/>
              </a:lnSpc>
            </a:pPr>
            <a:r>
              <a:rPr lang="en-US" altLang="zh-CN" sz="1200" dirty="0" smtClean="0">
                <a:solidFill>
                  <a:schemeClr val="accent5">
                    <a:lumMod val="75000"/>
                  </a:schemeClr>
                </a:solidFill>
                <a:latin typeface="+mj-ea"/>
                <a:ea typeface="+mj-ea"/>
              </a:rPr>
              <a:t>-p, --port - </a:t>
            </a:r>
            <a:r>
              <a:rPr lang="zh-CN" altLang="en-US" sz="1200" dirty="0" smtClean="0">
                <a:solidFill>
                  <a:schemeClr val="accent5">
                    <a:lumMod val="75000"/>
                  </a:schemeClr>
                </a:solidFill>
                <a:latin typeface="+mj-ea"/>
                <a:ea typeface="+mj-ea"/>
              </a:rPr>
              <a:t>数据库连接端口。默认为所使用数据库类型的默认端口号</a:t>
            </a:r>
          </a:p>
          <a:p>
            <a:pPr>
              <a:lnSpc>
                <a:spcPct val="150000"/>
              </a:lnSpc>
            </a:pPr>
            <a:r>
              <a:rPr lang="en-US" altLang="zh-CN" sz="1200" dirty="0" smtClean="0">
                <a:solidFill>
                  <a:schemeClr val="accent5">
                    <a:lumMod val="75000"/>
                  </a:schemeClr>
                </a:solidFill>
                <a:latin typeface="+mj-ea"/>
                <a:ea typeface="+mj-ea"/>
              </a:rPr>
              <a:t>-c, --</a:t>
            </a:r>
            <a:r>
              <a:rPr lang="en-US" altLang="zh-CN" sz="1200" dirty="0" err="1" smtClean="0">
                <a:solidFill>
                  <a:schemeClr val="accent5">
                    <a:lumMod val="75000"/>
                  </a:schemeClr>
                </a:solidFill>
                <a:latin typeface="+mj-ea"/>
                <a:ea typeface="+mj-ea"/>
              </a:rPr>
              <a:t>config</a:t>
            </a:r>
            <a:r>
              <a:rPr lang="en-US" altLang="zh-CN" sz="1200" dirty="0" smtClean="0">
                <a:solidFill>
                  <a:schemeClr val="accent5">
                    <a:lumMod val="75000"/>
                  </a:schemeClr>
                </a:solidFill>
                <a:latin typeface="+mj-ea"/>
                <a:ea typeface="+mj-ea"/>
              </a:rPr>
              <a:t> - JSON</a:t>
            </a:r>
            <a:r>
              <a:rPr lang="zh-CN" altLang="en-US" sz="1200" dirty="0" smtClean="0">
                <a:solidFill>
                  <a:schemeClr val="accent5">
                    <a:lumMod val="75000"/>
                  </a:schemeClr>
                </a:solidFill>
                <a:latin typeface="+mj-ea"/>
                <a:ea typeface="+mj-ea"/>
              </a:rPr>
              <a:t>文件，用于</a:t>
            </a:r>
            <a:r>
              <a:rPr lang="en-US" altLang="zh-CN" sz="1200" dirty="0" err="1" smtClean="0">
                <a:solidFill>
                  <a:schemeClr val="accent5">
                    <a:lumMod val="75000"/>
                  </a:schemeClr>
                </a:solidFill>
                <a:latin typeface="+mj-ea"/>
                <a:ea typeface="+mj-ea"/>
              </a:rPr>
              <a:t>Sequelize</a:t>
            </a:r>
            <a:r>
              <a:rPr lang="zh-CN" altLang="en-US" sz="1200" dirty="0" smtClean="0">
                <a:solidFill>
                  <a:schemeClr val="accent5">
                    <a:lumMod val="75000"/>
                  </a:schemeClr>
                </a:solidFill>
                <a:latin typeface="+mj-ea"/>
                <a:ea typeface="+mj-ea"/>
              </a:rPr>
              <a:t>构造函数的</a:t>
            </a:r>
            <a:r>
              <a:rPr lang="en-US" altLang="zh-CN" sz="1200" dirty="0" smtClean="0">
                <a:solidFill>
                  <a:schemeClr val="accent5">
                    <a:lumMod val="75000"/>
                  </a:schemeClr>
                </a:solidFill>
                <a:latin typeface="+mj-ea"/>
                <a:ea typeface="+mj-ea"/>
              </a:rPr>
              <a:t>'options'</a:t>
            </a:r>
            <a:r>
              <a:rPr lang="zh-CN" altLang="en-US" sz="1200" dirty="0" smtClean="0">
                <a:solidFill>
                  <a:schemeClr val="accent5">
                    <a:lumMod val="75000"/>
                  </a:schemeClr>
                </a:solidFill>
                <a:latin typeface="+mj-ea"/>
                <a:ea typeface="+mj-ea"/>
              </a:rPr>
              <a:t>选项对象。</a:t>
            </a:r>
            <a:endParaRPr lang="en-US" altLang="zh-CN" sz="1200" dirty="0" smtClean="0">
              <a:solidFill>
                <a:schemeClr val="accent5">
                  <a:lumMod val="75000"/>
                </a:schemeClr>
              </a:solidFill>
              <a:latin typeface="+mj-ea"/>
              <a:ea typeface="+mj-ea"/>
            </a:endParaRPr>
          </a:p>
          <a:p>
            <a:pPr>
              <a:lnSpc>
                <a:spcPct val="150000"/>
              </a:lnSpc>
            </a:pPr>
            <a:r>
              <a:rPr lang="en-US" altLang="zh-CN" sz="1200" dirty="0" smtClean="0">
                <a:solidFill>
                  <a:schemeClr val="accent5">
                    <a:lumMod val="75000"/>
                  </a:schemeClr>
                </a:solidFill>
                <a:latin typeface="+mj-ea"/>
                <a:ea typeface="+mj-ea"/>
              </a:rPr>
              <a:t>-o, --output - </a:t>
            </a:r>
            <a:r>
              <a:rPr lang="zh-CN" altLang="en-US" sz="1200" dirty="0" smtClean="0">
                <a:solidFill>
                  <a:schemeClr val="accent5">
                    <a:lumMod val="75000"/>
                  </a:schemeClr>
                </a:solidFill>
                <a:latin typeface="+mj-ea"/>
                <a:ea typeface="+mj-ea"/>
              </a:rPr>
              <a:t>模型输出目录。默认会在当前目录下生成</a:t>
            </a:r>
            <a:r>
              <a:rPr lang="en-US" altLang="zh-CN" sz="1200" dirty="0" smtClean="0">
                <a:solidFill>
                  <a:schemeClr val="accent5">
                    <a:lumMod val="75000"/>
                  </a:schemeClr>
                </a:solidFill>
                <a:latin typeface="+mj-ea"/>
                <a:ea typeface="+mj-ea"/>
              </a:rPr>
              <a:t>'./models'</a:t>
            </a:r>
            <a:r>
              <a:rPr lang="zh-CN" altLang="en-US" sz="1200" dirty="0" smtClean="0">
                <a:solidFill>
                  <a:schemeClr val="accent5">
                    <a:lumMod val="75000"/>
                  </a:schemeClr>
                </a:solidFill>
                <a:latin typeface="+mj-ea"/>
                <a:ea typeface="+mj-ea"/>
              </a:rPr>
              <a:t>目录</a:t>
            </a:r>
          </a:p>
          <a:p>
            <a:pPr>
              <a:lnSpc>
                <a:spcPct val="150000"/>
              </a:lnSpc>
            </a:pPr>
            <a:r>
              <a:rPr lang="en-US" altLang="zh-CN" sz="1200" dirty="0" smtClean="0">
                <a:solidFill>
                  <a:schemeClr val="accent5">
                    <a:lumMod val="75000"/>
                  </a:schemeClr>
                </a:solidFill>
                <a:latin typeface="+mj-ea"/>
                <a:ea typeface="+mj-ea"/>
              </a:rPr>
              <a:t>-e, --dialect - </a:t>
            </a:r>
            <a:r>
              <a:rPr lang="zh-CN" altLang="en-US" sz="1200" dirty="0" smtClean="0">
                <a:solidFill>
                  <a:schemeClr val="accent5">
                    <a:lumMod val="75000"/>
                  </a:schemeClr>
                </a:solidFill>
                <a:latin typeface="+mj-ea"/>
                <a:ea typeface="+mj-ea"/>
              </a:rPr>
              <a:t>所使用的数据库类型</a:t>
            </a:r>
            <a:r>
              <a:rPr lang="en-US" altLang="zh-CN" sz="1200" dirty="0" smtClean="0">
                <a:solidFill>
                  <a:schemeClr val="accent5">
                    <a:lumMod val="75000"/>
                  </a:schemeClr>
                </a:solidFill>
                <a:latin typeface="+mj-ea"/>
                <a:ea typeface="+mj-ea"/>
              </a:rPr>
              <a:t>(</a:t>
            </a:r>
            <a:r>
              <a:rPr lang="zh-CN" altLang="en-US" sz="1200" dirty="0" smtClean="0">
                <a:solidFill>
                  <a:schemeClr val="accent5">
                    <a:lumMod val="75000"/>
                  </a:schemeClr>
                </a:solidFill>
                <a:latin typeface="+mj-ea"/>
                <a:ea typeface="+mj-ea"/>
              </a:rPr>
              <a:t>驱动类型</a:t>
            </a:r>
            <a:r>
              <a:rPr lang="en-US" altLang="zh-CN" sz="1200" dirty="0" smtClean="0">
                <a:solidFill>
                  <a:schemeClr val="accent5">
                    <a:lumMod val="75000"/>
                  </a:schemeClr>
                </a:solidFill>
                <a:latin typeface="+mj-ea"/>
                <a:ea typeface="+mj-ea"/>
              </a:rPr>
              <a:t>)</a:t>
            </a:r>
            <a:r>
              <a:rPr lang="zh-CN" altLang="en-US" sz="1200" dirty="0" smtClean="0">
                <a:solidFill>
                  <a:schemeClr val="accent5">
                    <a:lumMod val="75000"/>
                  </a:schemeClr>
                </a:solidFill>
                <a:latin typeface="+mj-ea"/>
                <a:ea typeface="+mj-ea"/>
              </a:rPr>
              <a:t>。默认为</a:t>
            </a:r>
            <a:r>
              <a:rPr lang="en-US" altLang="zh-CN" sz="1200" dirty="0" err="1" smtClean="0">
                <a:solidFill>
                  <a:schemeClr val="accent5">
                    <a:lumMod val="75000"/>
                  </a:schemeClr>
                </a:solidFill>
                <a:latin typeface="+mj-ea"/>
                <a:ea typeface="+mj-ea"/>
              </a:rPr>
              <a:t>mysql</a:t>
            </a:r>
            <a:endParaRPr lang="en-US" altLang="zh-CN" sz="1200" dirty="0" smtClean="0">
              <a:solidFill>
                <a:schemeClr val="accent5">
                  <a:lumMod val="75000"/>
                </a:schemeClr>
              </a:solidFill>
              <a:latin typeface="+mj-ea"/>
              <a:ea typeface="+mj-ea"/>
            </a:endParaRPr>
          </a:p>
          <a:p>
            <a:pPr>
              <a:lnSpc>
                <a:spcPct val="150000"/>
              </a:lnSpc>
            </a:pPr>
            <a:r>
              <a:rPr lang="en-US" altLang="zh-CN" sz="1200" dirty="0" smtClean="0">
                <a:solidFill>
                  <a:schemeClr val="accent5">
                    <a:lumMod val="75000"/>
                  </a:schemeClr>
                </a:solidFill>
                <a:latin typeface="+mj-ea"/>
                <a:ea typeface="+mj-ea"/>
              </a:rPr>
              <a:t>-a, --additional - </a:t>
            </a:r>
            <a:r>
              <a:rPr lang="zh-CN" altLang="en-US" sz="1200" dirty="0" smtClean="0">
                <a:solidFill>
                  <a:schemeClr val="accent5">
                    <a:lumMod val="75000"/>
                  </a:schemeClr>
                </a:solidFill>
                <a:latin typeface="+mj-ea"/>
                <a:ea typeface="+mj-ea"/>
              </a:rPr>
              <a:t>一个包含模型定义参数的</a:t>
            </a:r>
            <a:r>
              <a:rPr lang="en-US" altLang="zh-CN" sz="1200" dirty="0" smtClean="0">
                <a:solidFill>
                  <a:schemeClr val="accent5">
                    <a:lumMod val="75000"/>
                  </a:schemeClr>
                </a:solidFill>
                <a:latin typeface="+mj-ea"/>
                <a:ea typeface="+mj-ea"/>
              </a:rPr>
              <a:t>JSON</a:t>
            </a:r>
            <a:r>
              <a:rPr lang="zh-CN" altLang="en-US" sz="1200" dirty="0" smtClean="0">
                <a:solidFill>
                  <a:schemeClr val="accent5">
                    <a:lumMod val="75000"/>
                  </a:schemeClr>
                </a:solidFill>
                <a:latin typeface="+mj-ea"/>
                <a:ea typeface="+mj-ea"/>
              </a:rPr>
              <a:t>文件。</a:t>
            </a:r>
            <a:endParaRPr lang="en-US" altLang="zh-CN" sz="1200" dirty="0" smtClean="0">
              <a:solidFill>
                <a:schemeClr val="accent5">
                  <a:lumMod val="75000"/>
                </a:schemeClr>
              </a:solidFill>
              <a:latin typeface="+mj-ea"/>
              <a:ea typeface="+mj-ea"/>
            </a:endParaRPr>
          </a:p>
          <a:p>
            <a:pPr>
              <a:lnSpc>
                <a:spcPct val="150000"/>
              </a:lnSpc>
            </a:pPr>
            <a:r>
              <a:rPr lang="en-US" altLang="zh-CN" sz="1200" dirty="0" smtClean="0">
                <a:solidFill>
                  <a:schemeClr val="accent5">
                    <a:lumMod val="75000"/>
                  </a:schemeClr>
                </a:solidFill>
                <a:latin typeface="+mj-ea"/>
                <a:ea typeface="+mj-ea"/>
              </a:rPr>
              <a:t>-t, --tables - </a:t>
            </a:r>
            <a:r>
              <a:rPr lang="zh-CN" altLang="en-US" sz="1200" dirty="0" smtClean="0">
                <a:solidFill>
                  <a:schemeClr val="accent5">
                    <a:lumMod val="75000"/>
                  </a:schemeClr>
                </a:solidFill>
                <a:latin typeface="+mj-ea"/>
                <a:ea typeface="+mj-ea"/>
              </a:rPr>
              <a:t>指定所要导出的表，逗号分隔。默认为全部</a:t>
            </a:r>
            <a:endParaRPr lang="en-US" altLang="zh-CN" sz="1200" dirty="0" smtClean="0">
              <a:solidFill>
                <a:schemeClr val="accent5">
                  <a:lumMod val="75000"/>
                </a:schemeClr>
              </a:solidFill>
              <a:latin typeface="+mj-ea"/>
              <a:ea typeface="+mj-ea"/>
            </a:endParaRPr>
          </a:p>
        </p:txBody>
      </p:sp>
      <p:sp>
        <p:nvSpPr>
          <p:cNvPr id="14" name="圆角矩形 13"/>
          <p:cNvSpPr/>
          <p:nvPr/>
        </p:nvSpPr>
        <p:spPr>
          <a:xfrm>
            <a:off x="72008" y="4371950"/>
            <a:ext cx="9036496" cy="72008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15" name="TextBox 14"/>
          <p:cNvSpPr txBox="1"/>
          <p:nvPr/>
        </p:nvSpPr>
        <p:spPr>
          <a:xfrm>
            <a:off x="287524" y="4371950"/>
            <a:ext cx="8568952" cy="600164"/>
          </a:xfrm>
          <a:prstGeom prst="rect">
            <a:avLst/>
          </a:prstGeom>
          <a:noFill/>
        </p:spPr>
        <p:txBody>
          <a:bodyPr wrap="square" rtlCol="0">
            <a:spAutoFit/>
          </a:bodyPr>
          <a:lstStyle/>
          <a:p>
            <a:pPr>
              <a:lnSpc>
                <a:spcPct val="150000"/>
              </a:lnSpc>
            </a:pPr>
            <a:r>
              <a:rPr lang="en-US" altLang="zh-CN" sz="1100" dirty="0" smtClean="0">
                <a:solidFill>
                  <a:schemeClr val="accent5">
                    <a:lumMod val="75000"/>
                  </a:schemeClr>
                </a:solidFill>
                <a:latin typeface="+mj-ea"/>
                <a:ea typeface="+mj-ea"/>
              </a:rPr>
              <a:t>// </a:t>
            </a:r>
            <a:r>
              <a:rPr lang="zh-CN" altLang="en-US" sz="1100" dirty="0" smtClean="0">
                <a:solidFill>
                  <a:schemeClr val="accent5">
                    <a:lumMod val="75000"/>
                  </a:schemeClr>
                </a:solidFill>
                <a:latin typeface="+mj-ea"/>
                <a:ea typeface="+mj-ea"/>
              </a:rPr>
              <a:t> 完整命令示例</a:t>
            </a:r>
            <a:endParaRPr lang="en-US" altLang="zh-CN" sz="1100" dirty="0" smtClean="0">
              <a:solidFill>
                <a:schemeClr val="accent5">
                  <a:lumMod val="75000"/>
                </a:schemeClr>
              </a:solidFill>
              <a:latin typeface="+mj-ea"/>
              <a:ea typeface="+mj-ea"/>
            </a:endParaRPr>
          </a:p>
          <a:p>
            <a:pPr>
              <a:lnSpc>
                <a:spcPct val="150000"/>
              </a:lnSpc>
            </a:pPr>
            <a:r>
              <a:rPr lang="en-US" altLang="zh-CN" sz="1100" dirty="0" smtClean="0">
                <a:solidFill>
                  <a:schemeClr val="accent5">
                    <a:lumMod val="75000"/>
                  </a:schemeClr>
                </a:solidFill>
                <a:latin typeface="+mj-ea"/>
                <a:ea typeface="+mj-ea"/>
              </a:rPr>
              <a:t>$ </a:t>
            </a:r>
            <a:r>
              <a:rPr lang="en-US" altLang="zh-CN" sz="1100" dirty="0" err="1" smtClean="0">
                <a:solidFill>
                  <a:schemeClr val="accent5">
                    <a:lumMod val="75000"/>
                  </a:schemeClr>
                </a:solidFill>
                <a:latin typeface="+mj-ea"/>
                <a:ea typeface="+mj-ea"/>
              </a:rPr>
              <a:t>sequelize</a:t>
            </a:r>
            <a:r>
              <a:rPr lang="en-US" altLang="zh-CN" sz="1100" dirty="0" smtClean="0">
                <a:solidFill>
                  <a:schemeClr val="accent5">
                    <a:lumMod val="75000"/>
                  </a:schemeClr>
                </a:solidFill>
                <a:latin typeface="+mj-ea"/>
                <a:ea typeface="+mj-ea"/>
              </a:rPr>
              <a:t>-auto -h -d -u -x [password] -p [port] --dialect [dialect] -c [/path/to/</a:t>
            </a:r>
            <a:r>
              <a:rPr lang="en-US" altLang="zh-CN" sz="1100" dirty="0" err="1" smtClean="0">
                <a:solidFill>
                  <a:schemeClr val="accent5">
                    <a:lumMod val="75000"/>
                  </a:schemeClr>
                </a:solidFill>
                <a:latin typeface="+mj-ea"/>
                <a:ea typeface="+mj-ea"/>
              </a:rPr>
              <a:t>config</a:t>
            </a:r>
            <a:r>
              <a:rPr lang="en-US" altLang="zh-CN" sz="1100" dirty="0" smtClean="0">
                <a:solidFill>
                  <a:schemeClr val="accent5">
                    <a:lumMod val="75000"/>
                  </a:schemeClr>
                </a:solidFill>
                <a:latin typeface="+mj-ea"/>
                <a:ea typeface="+mj-ea"/>
              </a:rPr>
              <a:t>] -o [/path/to/models] -t [</a:t>
            </a:r>
            <a:r>
              <a:rPr lang="en-US" altLang="zh-CN" sz="1100" dirty="0" err="1" smtClean="0">
                <a:solidFill>
                  <a:schemeClr val="accent5">
                    <a:lumMod val="75000"/>
                  </a:schemeClr>
                </a:solidFill>
                <a:latin typeface="+mj-ea"/>
                <a:ea typeface="+mj-ea"/>
              </a:rPr>
              <a:t>tableName</a:t>
            </a:r>
            <a:r>
              <a:rPr lang="en-US" altLang="zh-CN" sz="1100" dirty="0" smtClean="0">
                <a:solidFill>
                  <a:schemeClr val="accent5">
                    <a:lumMod val="75000"/>
                  </a:schemeClr>
                </a:solidFill>
                <a:latin typeface="+mj-ea"/>
                <a:ea typeface="+mj-ea"/>
              </a:rPr>
              <a:t>]</a:t>
            </a:r>
            <a:endParaRPr lang="zh-CN" altLang="en-US" sz="1100" dirty="0">
              <a:solidFill>
                <a:schemeClr val="accent5">
                  <a:lumMod val="75000"/>
                </a:schemeClr>
              </a:solidFill>
              <a:latin typeface="+mj-ea"/>
              <a:ea typeface="+mj-ea"/>
            </a:endParaRPr>
          </a:p>
        </p:txBody>
      </p:sp>
      <p:sp>
        <p:nvSpPr>
          <p:cNvPr id="16" name="TextBox 15"/>
          <p:cNvSpPr txBox="1"/>
          <p:nvPr/>
        </p:nvSpPr>
        <p:spPr>
          <a:xfrm>
            <a:off x="179512" y="3232596"/>
            <a:ext cx="2808312" cy="923330"/>
          </a:xfrm>
          <a:prstGeom prst="rect">
            <a:avLst/>
          </a:prstGeom>
          <a:noFill/>
        </p:spPr>
        <p:txBody>
          <a:bodyPr wrap="square" rtlCol="0">
            <a:spAutoFit/>
          </a:bodyPr>
          <a:lstStyle/>
          <a:p>
            <a:r>
              <a:rPr lang="zh-CN" altLang="en-US" dirty="0" smtClean="0">
                <a:solidFill>
                  <a:srgbClr val="FF0000"/>
                </a:solidFill>
              </a:rPr>
              <a:t>提示：在使用</a:t>
            </a:r>
            <a:r>
              <a:rPr lang="en-US" altLang="zh-CN" dirty="0" err="1" smtClean="0">
                <a:solidFill>
                  <a:srgbClr val="FF0000"/>
                </a:solidFill>
              </a:rPr>
              <a:t>sequelize</a:t>
            </a:r>
            <a:r>
              <a:rPr lang="en-US" altLang="zh-CN" dirty="0" smtClean="0">
                <a:solidFill>
                  <a:srgbClr val="FF0000"/>
                </a:solidFill>
              </a:rPr>
              <a:t>-auto</a:t>
            </a:r>
            <a:r>
              <a:rPr lang="zh-CN" altLang="en-US" dirty="0" smtClean="0">
                <a:solidFill>
                  <a:srgbClr val="FF0000"/>
                </a:solidFill>
              </a:rPr>
              <a:t>命令行时需要在全局安装数据库驱动。</a:t>
            </a:r>
            <a:endParaRPr lang="zh-CN" altLang="en-US" dirty="0">
              <a:solidFill>
                <a:srgbClr val="FF0000"/>
              </a:solidFill>
            </a:endParaRPr>
          </a:p>
        </p:txBody>
      </p:sp>
    </p:spTree>
    <p:extLst>
      <p:ext uri="{BB962C8B-B14F-4D97-AF65-F5344CB8AC3E}">
        <p14:creationId xmlns="" xmlns:p14="http://schemas.microsoft.com/office/powerpoint/2010/main" val="15432714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4" name="圆角矩形 13"/>
          <p:cNvSpPr/>
          <p:nvPr/>
        </p:nvSpPr>
        <p:spPr>
          <a:xfrm>
            <a:off x="4355976" y="123478"/>
            <a:ext cx="4680520" cy="72008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15" name="TextBox 14"/>
          <p:cNvSpPr txBox="1"/>
          <p:nvPr/>
        </p:nvSpPr>
        <p:spPr>
          <a:xfrm>
            <a:off x="4499992" y="171386"/>
            <a:ext cx="4537012" cy="600164"/>
          </a:xfrm>
          <a:prstGeom prst="rect">
            <a:avLst/>
          </a:prstGeom>
          <a:noFill/>
        </p:spPr>
        <p:txBody>
          <a:bodyPr wrap="square" rtlCol="0">
            <a:spAutoFit/>
          </a:bodyPr>
          <a:lstStyle/>
          <a:p>
            <a:pPr>
              <a:lnSpc>
                <a:spcPct val="150000"/>
              </a:lnSpc>
            </a:pPr>
            <a:r>
              <a:rPr lang="en-US" altLang="zh-CN" sz="1100" dirty="0" smtClean="0">
                <a:solidFill>
                  <a:schemeClr val="accent5">
                    <a:lumMod val="75000"/>
                  </a:schemeClr>
                </a:solidFill>
                <a:latin typeface="+mj-ea"/>
                <a:ea typeface="+mj-ea"/>
              </a:rPr>
              <a:t>// </a:t>
            </a:r>
            <a:r>
              <a:rPr lang="zh-CN" altLang="en-US" sz="1100" dirty="0" smtClean="0">
                <a:solidFill>
                  <a:schemeClr val="accent5">
                    <a:lumMod val="75000"/>
                  </a:schemeClr>
                </a:solidFill>
                <a:latin typeface="+mj-ea"/>
                <a:ea typeface="+mj-ea"/>
              </a:rPr>
              <a:t> 完整命令示例</a:t>
            </a:r>
            <a:endParaRPr lang="en-US" altLang="zh-CN" sz="1100" dirty="0" smtClean="0">
              <a:solidFill>
                <a:schemeClr val="accent5">
                  <a:lumMod val="75000"/>
                </a:schemeClr>
              </a:solidFill>
              <a:latin typeface="+mj-ea"/>
              <a:ea typeface="+mj-ea"/>
            </a:endParaRPr>
          </a:p>
          <a:p>
            <a:pPr>
              <a:lnSpc>
                <a:spcPct val="150000"/>
              </a:lnSpc>
            </a:pPr>
            <a:r>
              <a:rPr lang="en-US" altLang="zh-CN" sz="1100" dirty="0" smtClean="0">
                <a:solidFill>
                  <a:schemeClr val="accent5">
                    <a:lumMod val="75000"/>
                  </a:schemeClr>
                </a:solidFill>
                <a:latin typeface="+mj-ea"/>
                <a:ea typeface="+mj-ea"/>
              </a:rPr>
              <a:t>$ </a:t>
            </a:r>
            <a:r>
              <a:rPr lang="en-US" altLang="zh-CN" sz="1100" dirty="0" err="1" smtClean="0">
                <a:solidFill>
                  <a:schemeClr val="accent5">
                    <a:lumMod val="75000"/>
                  </a:schemeClr>
                </a:solidFill>
                <a:latin typeface="+mj-ea"/>
                <a:ea typeface="+mj-ea"/>
              </a:rPr>
              <a:t>sequelize</a:t>
            </a:r>
            <a:r>
              <a:rPr lang="en-US" altLang="zh-CN" sz="1100" dirty="0" smtClean="0">
                <a:solidFill>
                  <a:schemeClr val="accent5">
                    <a:lumMod val="75000"/>
                  </a:schemeClr>
                </a:solidFill>
                <a:latin typeface="+mj-ea"/>
                <a:ea typeface="+mj-ea"/>
              </a:rPr>
              <a:t>-auto –h  </a:t>
            </a:r>
            <a:r>
              <a:rPr lang="en-US" altLang="zh-CN" sz="1100" dirty="0" err="1" smtClean="0">
                <a:solidFill>
                  <a:schemeClr val="accent5">
                    <a:lumMod val="75000"/>
                  </a:schemeClr>
                </a:solidFill>
                <a:latin typeface="+mj-ea"/>
                <a:ea typeface="+mj-ea"/>
              </a:rPr>
              <a:t>localhost</a:t>
            </a:r>
            <a:r>
              <a:rPr lang="en-US" altLang="zh-CN" sz="1100" dirty="0" smtClean="0">
                <a:solidFill>
                  <a:schemeClr val="accent5">
                    <a:lumMod val="75000"/>
                  </a:schemeClr>
                </a:solidFill>
                <a:latin typeface="+mj-ea"/>
                <a:ea typeface="+mj-ea"/>
              </a:rPr>
              <a:t> -d example  –u  root  -x  888888</a:t>
            </a:r>
            <a:endParaRPr lang="zh-CN" altLang="en-US" sz="1100" dirty="0">
              <a:solidFill>
                <a:schemeClr val="accent5">
                  <a:lumMod val="75000"/>
                </a:schemeClr>
              </a:solidFill>
              <a:latin typeface="+mj-ea"/>
              <a:ea typeface="+mj-ea"/>
            </a:endParaRPr>
          </a:p>
        </p:txBody>
      </p:sp>
      <p:pic>
        <p:nvPicPr>
          <p:cNvPr id="17" name="图片 16" descr="sequelize-model.jpg"/>
          <p:cNvPicPr>
            <a:picLocks noChangeAspect="1"/>
          </p:cNvPicPr>
          <p:nvPr/>
        </p:nvPicPr>
        <p:blipFill>
          <a:blip r:embed="rId3" cstate="print"/>
          <a:stretch>
            <a:fillRect/>
          </a:stretch>
        </p:blipFill>
        <p:spPr>
          <a:xfrm>
            <a:off x="35496" y="43075"/>
            <a:ext cx="4267796" cy="5048955"/>
          </a:xfrm>
          <a:prstGeom prst="rect">
            <a:avLst/>
          </a:prstGeom>
          <a:effectLst>
            <a:outerShdw blurRad="317500" dist="50800" dir="5400000" algn="ctr" rotWithShape="0">
              <a:srgbClr val="000000"/>
            </a:outerShdw>
          </a:effectLst>
        </p:spPr>
      </p:pic>
      <p:pic>
        <p:nvPicPr>
          <p:cNvPr id="18" name="图片 17" descr="sequelize-module.jpg"/>
          <p:cNvPicPr>
            <a:picLocks noChangeAspect="1"/>
          </p:cNvPicPr>
          <p:nvPr/>
        </p:nvPicPr>
        <p:blipFill>
          <a:blip r:embed="rId4" cstate="print"/>
          <a:stretch>
            <a:fillRect/>
          </a:stretch>
        </p:blipFill>
        <p:spPr>
          <a:xfrm>
            <a:off x="4932040" y="2326031"/>
            <a:ext cx="3572374" cy="2333951"/>
          </a:xfrm>
          <a:prstGeom prst="rect">
            <a:avLst/>
          </a:prstGeom>
          <a:effectLst>
            <a:outerShdw blurRad="317500" dist="50800" dir="5400000" algn="ctr" rotWithShape="0">
              <a:schemeClr val="bg1"/>
            </a:outerShdw>
          </a:effectLst>
        </p:spPr>
      </p:pic>
      <p:sp>
        <p:nvSpPr>
          <p:cNvPr id="19" name="TextBox 18"/>
          <p:cNvSpPr txBox="1"/>
          <p:nvPr/>
        </p:nvSpPr>
        <p:spPr>
          <a:xfrm>
            <a:off x="4572000" y="1347614"/>
            <a:ext cx="4283968" cy="830997"/>
          </a:xfrm>
          <a:prstGeom prst="rect">
            <a:avLst/>
          </a:prstGeom>
          <a:noFill/>
        </p:spPr>
        <p:txBody>
          <a:bodyPr wrap="square" rtlCol="0">
            <a:spAutoFit/>
          </a:bodyPr>
          <a:lstStyle/>
          <a:p>
            <a:r>
              <a:rPr lang="en-US" altLang="zh-CN" sz="2400" dirty="0" err="1" smtClean="0">
                <a:solidFill>
                  <a:schemeClr val="bg1"/>
                </a:solidFill>
                <a:latin typeface="+mj-ea"/>
                <a:ea typeface="+mj-ea"/>
              </a:rPr>
              <a:t>Sequlize</a:t>
            </a:r>
            <a:r>
              <a:rPr lang="en-US" altLang="zh-CN" sz="2400" dirty="0" smtClean="0">
                <a:solidFill>
                  <a:schemeClr val="bg1"/>
                </a:solidFill>
                <a:latin typeface="+mj-ea"/>
                <a:ea typeface="+mj-ea"/>
              </a:rPr>
              <a:t>-auto</a:t>
            </a:r>
            <a:r>
              <a:rPr lang="zh-CN" altLang="en-US" sz="2400" dirty="0" smtClean="0">
                <a:solidFill>
                  <a:schemeClr val="bg1"/>
                </a:solidFill>
                <a:latin typeface="+mj-ea"/>
                <a:ea typeface="+mj-ea"/>
              </a:rPr>
              <a:t>工具支持多种数据库的操作</a:t>
            </a:r>
            <a:endParaRPr lang="zh-CN" altLang="en-US" sz="2400" dirty="0">
              <a:solidFill>
                <a:schemeClr val="bg1"/>
              </a:solidFill>
              <a:latin typeface="+mj-ea"/>
              <a:ea typeface="+mj-ea"/>
            </a:endParaRPr>
          </a:p>
        </p:txBody>
      </p:sp>
    </p:spTree>
    <p:extLst>
      <p:ext uri="{BB962C8B-B14F-4D97-AF65-F5344CB8AC3E}">
        <p14:creationId xmlns="" xmlns:p14="http://schemas.microsoft.com/office/powerpoint/2010/main" val="1543271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solidFill>
                  <a:schemeClr val="bg1"/>
                </a:solidFill>
              </a:rPr>
              <a:t>主要知识概览</a:t>
            </a:r>
            <a:endParaRPr lang="zh-CN" altLang="en-US" dirty="0">
              <a:solidFill>
                <a:schemeClr val="bg1"/>
              </a:solidFill>
            </a:endParaRPr>
          </a:p>
        </p:txBody>
      </p:sp>
      <p:sp>
        <p:nvSpPr>
          <p:cNvPr id="12" name="流程图: 可选过程 11"/>
          <p:cNvSpPr/>
          <p:nvPr/>
        </p:nvSpPr>
        <p:spPr>
          <a:xfrm>
            <a:off x="611560" y="3147814"/>
            <a:ext cx="3384376" cy="1800200"/>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numCol="1" rtlCol="0" anchor="ctr"/>
          <a:lstStyle/>
          <a:p>
            <a:pPr algn="ctr"/>
            <a:r>
              <a:rPr lang="en-US" altLang="zh-CN" sz="3600" b="1" dirty="0" smtClean="0">
                <a:solidFill>
                  <a:schemeClr val="bg1"/>
                </a:solidFill>
                <a:latin typeface="+mj-ea"/>
                <a:ea typeface="+mj-ea"/>
              </a:rPr>
              <a:t>Sequelize</a:t>
            </a:r>
            <a:endParaRPr lang="zh-CN" altLang="en-US" sz="3600" b="1" dirty="0">
              <a:solidFill>
                <a:schemeClr val="bg1"/>
              </a:solidFill>
              <a:latin typeface="+mj-ea"/>
              <a:ea typeface="+mj-ea"/>
            </a:endParaRPr>
          </a:p>
        </p:txBody>
      </p:sp>
      <p:sp>
        <p:nvSpPr>
          <p:cNvPr id="13" name="椭圆 12"/>
          <p:cNvSpPr/>
          <p:nvPr/>
        </p:nvSpPr>
        <p:spPr>
          <a:xfrm>
            <a:off x="1115616" y="1275606"/>
            <a:ext cx="7056784" cy="151216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6600" b="1" dirty="0" smtClean="0">
                <a:latin typeface="+mj-ea"/>
              </a:rPr>
              <a:t>Express</a:t>
            </a:r>
            <a:endParaRPr lang="zh-CN" altLang="en-US" sz="6600" b="1" dirty="0"/>
          </a:p>
        </p:txBody>
      </p:sp>
      <p:sp>
        <p:nvSpPr>
          <p:cNvPr id="14" name="流程图: 可选过程 13"/>
          <p:cNvSpPr/>
          <p:nvPr/>
        </p:nvSpPr>
        <p:spPr>
          <a:xfrm>
            <a:off x="5292080" y="3147814"/>
            <a:ext cx="3384376" cy="1800200"/>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numCol="1" rtlCol="0" anchor="ctr"/>
          <a:lstStyle/>
          <a:p>
            <a:pPr algn="ctr"/>
            <a:r>
              <a:rPr lang="en-US" altLang="zh-CN" sz="3600" b="1" dirty="0" smtClean="0">
                <a:solidFill>
                  <a:schemeClr val="bg1"/>
                </a:solidFill>
                <a:latin typeface="+mj-ea"/>
                <a:ea typeface="+mj-ea"/>
              </a:rPr>
              <a:t>RBAC</a:t>
            </a:r>
            <a:endParaRPr lang="zh-CN" altLang="en-US" sz="3600" b="1" dirty="0">
              <a:solidFill>
                <a:schemeClr val="bg1"/>
              </a:solidFill>
              <a:latin typeface="+mj-ea"/>
              <a:ea typeface="+mj-ea"/>
            </a:endParaRPr>
          </a:p>
        </p:txBody>
      </p:sp>
    </p:spTree>
    <p:extLst>
      <p:ext uri="{BB962C8B-B14F-4D97-AF65-F5344CB8AC3E}">
        <p14:creationId xmlns="" xmlns:p14="http://schemas.microsoft.com/office/powerpoint/2010/main" val="37233010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1" name="爆炸形 2 20"/>
          <p:cNvSpPr/>
          <p:nvPr/>
        </p:nvSpPr>
        <p:spPr>
          <a:xfrm rot="269497">
            <a:off x="1408597" y="45718"/>
            <a:ext cx="7236202" cy="1092236"/>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7" name="TextBox 6"/>
          <p:cNvSpPr txBox="1"/>
          <p:nvPr/>
        </p:nvSpPr>
        <p:spPr>
          <a:xfrm>
            <a:off x="3221850" y="207681"/>
            <a:ext cx="2646294" cy="707886"/>
          </a:xfrm>
          <a:prstGeom prst="rect">
            <a:avLst/>
          </a:prstGeom>
          <a:noFill/>
        </p:spPr>
        <p:txBody>
          <a:bodyPr wrap="square" rtlCol="0">
            <a:spAutoFit/>
          </a:bodyPr>
          <a:lstStyle/>
          <a:p>
            <a:r>
              <a:rPr lang="en-US" altLang="zh-CN" sz="4000" b="1" dirty="0" err="1" smtClean="0">
                <a:solidFill>
                  <a:schemeClr val="bg1"/>
                </a:solidFill>
                <a:latin typeface="+mj-ea"/>
              </a:rPr>
              <a:t>Sequelize</a:t>
            </a:r>
            <a:endParaRPr lang="en-US" altLang="zh-CN" sz="4000" b="1" dirty="0" smtClean="0">
              <a:solidFill>
                <a:schemeClr val="bg1"/>
              </a:solidFill>
              <a:latin typeface="+mj-ea"/>
            </a:endParaRPr>
          </a:p>
        </p:txBody>
      </p:sp>
      <p:sp>
        <p:nvSpPr>
          <p:cNvPr id="19" name="圆角矩形 18"/>
          <p:cNvSpPr/>
          <p:nvPr/>
        </p:nvSpPr>
        <p:spPr>
          <a:xfrm>
            <a:off x="179512" y="1203598"/>
            <a:ext cx="8712968" cy="367240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0" name="TextBox 19"/>
          <p:cNvSpPr txBox="1"/>
          <p:nvPr/>
        </p:nvSpPr>
        <p:spPr>
          <a:xfrm>
            <a:off x="539552" y="1563638"/>
            <a:ext cx="7848872" cy="2596480"/>
          </a:xfrm>
          <a:prstGeom prst="rect">
            <a:avLst/>
          </a:prstGeom>
          <a:noFill/>
        </p:spPr>
        <p:txBody>
          <a:bodyPr wrap="square" rtlCol="0">
            <a:spAutoFit/>
          </a:bodyPr>
          <a:lstStyle/>
          <a:p>
            <a:pPr>
              <a:lnSpc>
                <a:spcPct val="200000"/>
              </a:lnSpc>
            </a:pPr>
            <a:r>
              <a:rPr lang="en-US" altLang="zh-CN" sz="4400" dirty="0" smtClean="0">
                <a:solidFill>
                  <a:srgbClr val="FF0000"/>
                </a:solidFill>
                <a:latin typeface="+mj-ea"/>
                <a:ea typeface="+mj-ea"/>
              </a:rPr>
              <a:t>1</a:t>
            </a:r>
            <a:r>
              <a:rPr lang="zh-CN" altLang="en-US" sz="4400" dirty="0" smtClean="0">
                <a:solidFill>
                  <a:srgbClr val="FF0000"/>
                </a:solidFill>
                <a:latin typeface="+mj-ea"/>
                <a:ea typeface="+mj-ea"/>
              </a:rPr>
              <a:t>、</a:t>
            </a:r>
            <a:r>
              <a:rPr lang="en-US" altLang="zh-CN" sz="4400" dirty="0" err="1" smtClean="0">
                <a:solidFill>
                  <a:srgbClr val="FF0000"/>
                </a:solidFill>
                <a:latin typeface="+mj-ea"/>
                <a:ea typeface="+mj-ea"/>
              </a:rPr>
              <a:t>Sequelize</a:t>
            </a:r>
            <a:r>
              <a:rPr lang="zh-CN" altLang="en-US" sz="4400" dirty="0" smtClean="0">
                <a:solidFill>
                  <a:srgbClr val="FF0000"/>
                </a:solidFill>
                <a:latin typeface="+mj-ea"/>
                <a:ea typeface="+mj-ea"/>
              </a:rPr>
              <a:t>能做什么？</a:t>
            </a:r>
            <a:endParaRPr lang="en-US" altLang="zh-CN" sz="4400" dirty="0" smtClean="0">
              <a:solidFill>
                <a:srgbClr val="FF0000"/>
              </a:solidFill>
              <a:latin typeface="+mj-ea"/>
              <a:ea typeface="+mj-ea"/>
            </a:endParaRPr>
          </a:p>
          <a:p>
            <a:pPr>
              <a:lnSpc>
                <a:spcPct val="200000"/>
              </a:lnSpc>
            </a:pPr>
            <a:r>
              <a:rPr lang="en-US" altLang="zh-CN" sz="4400" dirty="0" smtClean="0">
                <a:solidFill>
                  <a:srgbClr val="FF0000"/>
                </a:solidFill>
                <a:latin typeface="+mj-ea"/>
                <a:ea typeface="+mj-ea"/>
              </a:rPr>
              <a:t>2</a:t>
            </a:r>
            <a:r>
              <a:rPr lang="zh-CN" altLang="en-US" sz="4400" dirty="0" smtClean="0">
                <a:solidFill>
                  <a:srgbClr val="FF0000"/>
                </a:solidFill>
                <a:latin typeface="+mj-ea"/>
                <a:ea typeface="+mj-ea"/>
              </a:rPr>
              <a:t>、为什么要使用</a:t>
            </a:r>
            <a:r>
              <a:rPr lang="en-US" altLang="zh-CN" sz="4400" dirty="0" err="1" smtClean="0">
                <a:solidFill>
                  <a:srgbClr val="FF0000"/>
                </a:solidFill>
                <a:latin typeface="+mj-ea"/>
                <a:ea typeface="+mj-ea"/>
              </a:rPr>
              <a:t>Sequlize</a:t>
            </a:r>
            <a:r>
              <a:rPr lang="en-US" altLang="zh-CN" sz="4400" dirty="0" smtClean="0">
                <a:solidFill>
                  <a:srgbClr val="FF0000"/>
                </a:solidFill>
                <a:latin typeface="+mj-ea"/>
                <a:ea typeface="+mj-ea"/>
              </a:rPr>
              <a:t>?</a:t>
            </a:r>
          </a:p>
        </p:txBody>
      </p:sp>
    </p:spTree>
    <p:extLst>
      <p:ext uri="{BB962C8B-B14F-4D97-AF65-F5344CB8AC3E}">
        <p14:creationId xmlns="" xmlns:p14="http://schemas.microsoft.com/office/powerpoint/2010/main" val="15432714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3221850" y="207681"/>
            <a:ext cx="2646294" cy="707886"/>
          </a:xfrm>
          <a:prstGeom prst="rect">
            <a:avLst/>
          </a:prstGeom>
          <a:noFill/>
        </p:spPr>
        <p:txBody>
          <a:bodyPr wrap="square" rtlCol="0">
            <a:spAutoFit/>
          </a:bodyPr>
          <a:lstStyle/>
          <a:p>
            <a:r>
              <a:rPr lang="en-US" altLang="zh-CN" sz="4000" b="1" dirty="0" err="1" smtClean="0">
                <a:solidFill>
                  <a:schemeClr val="bg1"/>
                </a:solidFill>
                <a:latin typeface="+mj-ea"/>
              </a:rPr>
              <a:t>Sequelize</a:t>
            </a:r>
            <a:endParaRPr lang="en-US" altLang="zh-CN" sz="4000" b="1" dirty="0" smtClean="0">
              <a:solidFill>
                <a:schemeClr val="bg1"/>
              </a:solidFill>
              <a:latin typeface="+mj-ea"/>
            </a:endParaRPr>
          </a:p>
        </p:txBody>
      </p:sp>
      <p:sp>
        <p:nvSpPr>
          <p:cNvPr id="17" name="圆角矩形 16"/>
          <p:cNvSpPr/>
          <p:nvPr/>
        </p:nvSpPr>
        <p:spPr>
          <a:xfrm>
            <a:off x="179512" y="1083389"/>
            <a:ext cx="8784976" cy="10563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TextBox 17"/>
          <p:cNvSpPr txBox="1"/>
          <p:nvPr/>
        </p:nvSpPr>
        <p:spPr>
          <a:xfrm>
            <a:off x="251520" y="1131590"/>
            <a:ext cx="8640960" cy="923330"/>
          </a:xfrm>
          <a:prstGeom prst="rect">
            <a:avLst/>
          </a:prstGeom>
          <a:noFill/>
        </p:spPr>
        <p:txBody>
          <a:bodyPr wrap="square" rtlCol="0">
            <a:spAutoFit/>
          </a:bodyPr>
          <a:lstStyle/>
          <a:p>
            <a:r>
              <a:rPr lang="zh-CN" altLang="en-US" dirty="0" smtClean="0">
                <a:solidFill>
                  <a:schemeClr val="tx1">
                    <a:lumMod val="75000"/>
                    <a:lumOff val="25000"/>
                  </a:schemeClr>
                </a:solidFill>
                <a:latin typeface="+mj-ea"/>
                <a:ea typeface="+mj-ea"/>
              </a:rPr>
              <a:t>对象关系映射</a:t>
            </a:r>
            <a:r>
              <a:rPr lang="en-US" altLang="zh-CN" dirty="0" smtClean="0">
                <a:solidFill>
                  <a:schemeClr val="tx1">
                    <a:lumMod val="75000"/>
                    <a:lumOff val="25000"/>
                  </a:schemeClr>
                </a:solidFill>
                <a:latin typeface="+mj-ea"/>
                <a:ea typeface="+mj-ea"/>
              </a:rPr>
              <a:t>(Object Relational Mapping</a:t>
            </a:r>
            <a:r>
              <a:rPr lang="zh-CN" altLang="en-US" dirty="0" smtClean="0">
                <a:solidFill>
                  <a:schemeClr val="tx1">
                    <a:lumMod val="75000"/>
                    <a:lumOff val="25000"/>
                  </a:schemeClr>
                </a:solidFill>
                <a:latin typeface="+mj-ea"/>
                <a:ea typeface="+mj-ea"/>
              </a:rPr>
              <a:t>，简称</a:t>
            </a:r>
            <a:r>
              <a:rPr lang="en-US" altLang="zh-CN" dirty="0" smtClean="0">
                <a:solidFill>
                  <a:schemeClr val="tx1">
                    <a:lumMod val="75000"/>
                    <a:lumOff val="25000"/>
                  </a:schemeClr>
                </a:solidFill>
                <a:latin typeface="+mj-ea"/>
                <a:ea typeface="+mj-ea"/>
              </a:rPr>
              <a:t>ORM</a:t>
            </a:r>
            <a:r>
              <a:rPr lang="zh-CN" altLang="en-US" dirty="0" smtClean="0">
                <a:solidFill>
                  <a:schemeClr val="tx1">
                    <a:lumMod val="75000"/>
                    <a:lumOff val="25000"/>
                  </a:schemeClr>
                </a:solidFill>
                <a:latin typeface="+mj-ea"/>
                <a:ea typeface="+mj-ea"/>
              </a:rPr>
              <a:t>、</a:t>
            </a:r>
            <a:r>
              <a:rPr lang="en-US" altLang="zh-CN" dirty="0" smtClean="0">
                <a:solidFill>
                  <a:schemeClr val="tx1">
                    <a:lumMod val="75000"/>
                    <a:lumOff val="25000"/>
                  </a:schemeClr>
                </a:solidFill>
                <a:latin typeface="+mj-ea"/>
                <a:ea typeface="+mj-ea"/>
              </a:rPr>
              <a:t>O/RM</a:t>
            </a:r>
            <a:r>
              <a:rPr lang="zh-CN" altLang="en-US" dirty="0" smtClean="0">
                <a:solidFill>
                  <a:schemeClr val="tx1">
                    <a:lumMod val="75000"/>
                    <a:lumOff val="25000"/>
                  </a:schemeClr>
                </a:solidFill>
                <a:latin typeface="+mj-ea"/>
                <a:ea typeface="+mj-ea"/>
              </a:rPr>
              <a:t>、</a:t>
            </a:r>
            <a:r>
              <a:rPr lang="en-US" altLang="zh-CN" dirty="0" smtClean="0">
                <a:solidFill>
                  <a:schemeClr val="tx1">
                    <a:lumMod val="75000"/>
                    <a:lumOff val="25000"/>
                  </a:schemeClr>
                </a:solidFill>
                <a:latin typeface="+mj-ea"/>
                <a:ea typeface="+mj-ea"/>
              </a:rPr>
              <a:t>O/</a:t>
            </a:r>
            <a:r>
              <a:rPr lang="en-US" altLang="zh-CN" dirty="0" err="1" smtClean="0">
                <a:solidFill>
                  <a:schemeClr val="tx1">
                    <a:lumMod val="75000"/>
                    <a:lumOff val="25000"/>
                  </a:schemeClr>
                </a:solidFill>
                <a:latin typeface="+mj-ea"/>
                <a:ea typeface="+mj-ea"/>
              </a:rPr>
              <a:t>Rmapping</a:t>
            </a:r>
            <a:r>
              <a:rPr lang="en-US" altLang="zh-CN" dirty="0" smtClean="0">
                <a:solidFill>
                  <a:schemeClr val="tx1">
                    <a:lumMod val="75000"/>
                    <a:lumOff val="25000"/>
                  </a:schemeClr>
                </a:solidFill>
                <a:latin typeface="+mj-ea"/>
                <a:ea typeface="+mj-ea"/>
              </a:rPr>
              <a:t>)</a:t>
            </a:r>
            <a:r>
              <a:rPr lang="zh-CN" altLang="en-US" dirty="0" smtClean="0">
                <a:solidFill>
                  <a:schemeClr val="tx1">
                    <a:lumMod val="75000"/>
                    <a:lumOff val="25000"/>
                  </a:schemeClr>
                </a:solidFill>
                <a:latin typeface="+mj-ea"/>
                <a:ea typeface="+mj-ea"/>
              </a:rPr>
              <a:t>，是一种程序技术，用于实现面向对象编程语言里不同类型系统的数据之间的转换  。从效果上说，它其实是创建了一个可在编程语言里使用的</a:t>
            </a:r>
            <a:r>
              <a:rPr lang="en-US" altLang="zh-CN" dirty="0" smtClean="0">
                <a:solidFill>
                  <a:schemeClr val="tx1">
                    <a:lumMod val="75000"/>
                    <a:lumOff val="25000"/>
                  </a:schemeClr>
                </a:solidFill>
                <a:latin typeface="+mj-ea"/>
                <a:ea typeface="+mj-ea"/>
              </a:rPr>
              <a:t>--“</a:t>
            </a:r>
            <a:r>
              <a:rPr lang="zh-CN" altLang="en-US" dirty="0" smtClean="0">
                <a:solidFill>
                  <a:schemeClr val="tx1">
                    <a:lumMod val="75000"/>
                    <a:lumOff val="25000"/>
                  </a:schemeClr>
                </a:solidFill>
                <a:latin typeface="+mj-ea"/>
                <a:ea typeface="+mj-ea"/>
              </a:rPr>
              <a:t>虚拟对象数据库”。</a:t>
            </a:r>
          </a:p>
        </p:txBody>
      </p:sp>
      <p:sp>
        <p:nvSpPr>
          <p:cNvPr id="19" name="圆角矩形 18"/>
          <p:cNvSpPr/>
          <p:nvPr/>
        </p:nvSpPr>
        <p:spPr>
          <a:xfrm>
            <a:off x="1619672" y="123478"/>
            <a:ext cx="5904656" cy="79208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4000" b="1" dirty="0" smtClean="0">
                <a:solidFill>
                  <a:schemeClr val="bg1"/>
                </a:solidFill>
                <a:latin typeface="+mj-ea"/>
                <a:ea typeface="+mj-ea"/>
              </a:rPr>
              <a:t>ORM</a:t>
            </a:r>
          </a:p>
        </p:txBody>
      </p:sp>
      <p:sp>
        <p:nvSpPr>
          <p:cNvPr id="8" name="圆角矩形 7"/>
          <p:cNvSpPr/>
          <p:nvPr/>
        </p:nvSpPr>
        <p:spPr>
          <a:xfrm>
            <a:off x="107504" y="2283718"/>
            <a:ext cx="4392488" cy="273630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 name="圆角矩形 8"/>
          <p:cNvSpPr/>
          <p:nvPr/>
        </p:nvSpPr>
        <p:spPr>
          <a:xfrm>
            <a:off x="4644008" y="2283718"/>
            <a:ext cx="4392488" cy="273630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 name="TextBox 9"/>
          <p:cNvSpPr txBox="1"/>
          <p:nvPr/>
        </p:nvSpPr>
        <p:spPr>
          <a:xfrm>
            <a:off x="323528" y="2427734"/>
            <a:ext cx="3960440" cy="2123658"/>
          </a:xfrm>
          <a:prstGeom prst="rect">
            <a:avLst/>
          </a:prstGeom>
          <a:noFill/>
        </p:spPr>
        <p:txBody>
          <a:bodyPr wrap="square" rtlCol="0">
            <a:spAutoFit/>
          </a:bodyPr>
          <a:lstStyle/>
          <a:p>
            <a:pPr>
              <a:lnSpc>
                <a:spcPct val="150000"/>
              </a:lnSpc>
            </a:pPr>
            <a:r>
              <a:rPr lang="zh-CN" altLang="en-US" dirty="0" smtClean="0">
                <a:solidFill>
                  <a:schemeClr val="tx1">
                    <a:lumMod val="75000"/>
                    <a:lumOff val="25000"/>
                  </a:schemeClr>
                </a:solidFill>
                <a:latin typeface="+mj-ea"/>
                <a:ea typeface="+mj-ea"/>
              </a:rPr>
              <a:t>优点：</a:t>
            </a:r>
            <a:endParaRPr lang="en-US" altLang="zh-CN" dirty="0" smtClean="0">
              <a:solidFill>
                <a:schemeClr val="tx1">
                  <a:lumMod val="75000"/>
                  <a:lumOff val="25000"/>
                </a:schemeClr>
              </a:solidFill>
              <a:latin typeface="+mj-ea"/>
              <a:ea typeface="+mj-ea"/>
            </a:endParaRPr>
          </a:p>
          <a:p>
            <a:pPr>
              <a:lnSpc>
                <a:spcPct val="150000"/>
              </a:lnSpc>
            </a:pPr>
            <a:r>
              <a:rPr lang="en-US" altLang="zh-CN" sz="1400" dirty="0" smtClean="0">
                <a:solidFill>
                  <a:schemeClr val="tx1">
                    <a:lumMod val="75000"/>
                    <a:lumOff val="25000"/>
                  </a:schemeClr>
                </a:solidFill>
                <a:latin typeface="+mj-ea"/>
                <a:ea typeface="+mj-ea"/>
              </a:rPr>
              <a:t>1</a:t>
            </a:r>
            <a:r>
              <a:rPr lang="zh-CN" altLang="en-US" sz="1400" dirty="0" smtClean="0">
                <a:solidFill>
                  <a:schemeClr val="tx1">
                    <a:lumMod val="75000"/>
                    <a:lumOff val="25000"/>
                  </a:schemeClr>
                </a:solidFill>
                <a:latin typeface="+mj-ea"/>
                <a:ea typeface="+mj-ea"/>
              </a:rPr>
              <a:t>、 隐藏了数据访问细节，“封闭”的通用数据库交互</a:t>
            </a:r>
            <a:r>
              <a:rPr lang="en-US" altLang="zh-CN" sz="1400" dirty="0" smtClean="0">
                <a:solidFill>
                  <a:schemeClr val="tx1">
                    <a:lumMod val="75000"/>
                    <a:lumOff val="25000"/>
                  </a:schemeClr>
                </a:solidFill>
                <a:latin typeface="+mj-ea"/>
                <a:ea typeface="+mj-ea"/>
              </a:rPr>
              <a:t>;</a:t>
            </a:r>
          </a:p>
          <a:p>
            <a:pPr>
              <a:lnSpc>
                <a:spcPct val="150000"/>
              </a:lnSpc>
            </a:pPr>
            <a:r>
              <a:rPr lang="en-US" altLang="zh-CN" sz="1400" dirty="0" smtClean="0">
                <a:solidFill>
                  <a:schemeClr val="tx1">
                    <a:lumMod val="75000"/>
                    <a:lumOff val="25000"/>
                  </a:schemeClr>
                </a:solidFill>
                <a:latin typeface="+mj-ea"/>
                <a:ea typeface="+mj-ea"/>
              </a:rPr>
              <a:t>2</a:t>
            </a:r>
            <a:r>
              <a:rPr lang="zh-CN" altLang="en-US" sz="1400" dirty="0" smtClean="0">
                <a:solidFill>
                  <a:schemeClr val="tx1">
                    <a:lumMod val="75000"/>
                    <a:lumOff val="25000"/>
                  </a:schemeClr>
                </a:solidFill>
                <a:latin typeface="+mj-ea"/>
                <a:ea typeface="+mj-ea"/>
              </a:rPr>
              <a:t>、使得通用数据库交互变得简单易行</a:t>
            </a:r>
            <a:r>
              <a:rPr lang="en-US" altLang="zh-CN" sz="1400" dirty="0" smtClean="0">
                <a:solidFill>
                  <a:schemeClr val="tx1">
                    <a:lumMod val="75000"/>
                    <a:lumOff val="25000"/>
                  </a:schemeClr>
                </a:solidFill>
                <a:latin typeface="+mj-ea"/>
                <a:ea typeface="+mj-ea"/>
              </a:rPr>
              <a:t>,</a:t>
            </a:r>
            <a:r>
              <a:rPr lang="zh-CN" altLang="en-US" sz="1400" dirty="0" smtClean="0">
                <a:solidFill>
                  <a:schemeClr val="tx1">
                    <a:lumMod val="75000"/>
                    <a:lumOff val="25000"/>
                  </a:schemeClr>
                </a:solidFill>
                <a:latin typeface="+mj-ea"/>
                <a:ea typeface="+mj-ea"/>
              </a:rPr>
              <a:t>不用考虑复杂的</a:t>
            </a:r>
            <a:r>
              <a:rPr lang="en-US" altLang="zh-CN" sz="1400" dirty="0" smtClean="0">
                <a:solidFill>
                  <a:schemeClr val="tx1">
                    <a:lumMod val="75000"/>
                    <a:lumOff val="25000"/>
                  </a:schemeClr>
                </a:solidFill>
                <a:latin typeface="+mj-ea"/>
                <a:ea typeface="+mj-ea"/>
              </a:rPr>
              <a:t>SQL</a:t>
            </a:r>
            <a:r>
              <a:rPr lang="zh-CN" altLang="en-US" sz="1400" dirty="0" smtClean="0">
                <a:solidFill>
                  <a:schemeClr val="tx1">
                    <a:lumMod val="75000"/>
                    <a:lumOff val="25000"/>
                  </a:schemeClr>
                </a:solidFill>
                <a:latin typeface="+mj-ea"/>
                <a:ea typeface="+mj-ea"/>
              </a:rPr>
              <a:t>语句，全部由对象映射实现；</a:t>
            </a:r>
            <a:endParaRPr lang="en-US" altLang="zh-CN" sz="1400" dirty="0" smtClean="0">
              <a:solidFill>
                <a:schemeClr val="tx1">
                  <a:lumMod val="75000"/>
                  <a:lumOff val="25000"/>
                </a:schemeClr>
              </a:solidFill>
              <a:latin typeface="+mj-ea"/>
              <a:ea typeface="+mj-ea"/>
            </a:endParaRPr>
          </a:p>
          <a:p>
            <a:pPr>
              <a:lnSpc>
                <a:spcPct val="150000"/>
              </a:lnSpc>
            </a:pPr>
            <a:r>
              <a:rPr lang="en-US" altLang="zh-CN" sz="1400" dirty="0" smtClean="0">
                <a:solidFill>
                  <a:schemeClr val="tx1">
                    <a:lumMod val="75000"/>
                    <a:lumOff val="25000"/>
                  </a:schemeClr>
                </a:solidFill>
                <a:latin typeface="+mj-ea"/>
                <a:ea typeface="+mj-ea"/>
              </a:rPr>
              <a:t>3</a:t>
            </a:r>
            <a:r>
              <a:rPr lang="zh-CN" altLang="en-US" sz="1400" dirty="0" smtClean="0">
                <a:solidFill>
                  <a:schemeClr val="tx1">
                    <a:lumMod val="75000"/>
                    <a:lumOff val="25000"/>
                  </a:schemeClr>
                </a:solidFill>
                <a:latin typeface="+mj-ea"/>
                <a:ea typeface="+mj-ea"/>
              </a:rPr>
              <a:t>、利于维护，拓展。</a:t>
            </a:r>
            <a:endParaRPr lang="zh-CN" altLang="en-US" sz="1400" dirty="0">
              <a:solidFill>
                <a:schemeClr val="tx1">
                  <a:lumMod val="75000"/>
                  <a:lumOff val="25000"/>
                </a:schemeClr>
              </a:solidFill>
              <a:latin typeface="+mj-ea"/>
              <a:ea typeface="+mj-ea"/>
            </a:endParaRPr>
          </a:p>
        </p:txBody>
      </p:sp>
      <p:sp>
        <p:nvSpPr>
          <p:cNvPr id="11" name="TextBox 10"/>
          <p:cNvSpPr txBox="1"/>
          <p:nvPr/>
        </p:nvSpPr>
        <p:spPr>
          <a:xfrm>
            <a:off x="4788024" y="2427734"/>
            <a:ext cx="3816424" cy="2123658"/>
          </a:xfrm>
          <a:prstGeom prst="rect">
            <a:avLst/>
          </a:prstGeom>
          <a:noFill/>
        </p:spPr>
        <p:txBody>
          <a:bodyPr wrap="square" rtlCol="0">
            <a:spAutoFit/>
          </a:bodyPr>
          <a:lstStyle/>
          <a:p>
            <a:pPr>
              <a:lnSpc>
                <a:spcPct val="150000"/>
              </a:lnSpc>
            </a:pPr>
            <a:r>
              <a:rPr lang="zh-CN" altLang="en-US" dirty="0" smtClean="0">
                <a:solidFill>
                  <a:schemeClr val="bg1"/>
                </a:solidFill>
                <a:latin typeface="+mj-ea"/>
                <a:ea typeface="+mj-ea"/>
              </a:rPr>
              <a:t>缺点：</a:t>
            </a:r>
            <a:endParaRPr lang="en-US" altLang="zh-CN" dirty="0" smtClean="0">
              <a:solidFill>
                <a:schemeClr val="bg1"/>
              </a:solidFill>
              <a:latin typeface="+mj-ea"/>
              <a:ea typeface="+mj-ea"/>
            </a:endParaRPr>
          </a:p>
          <a:p>
            <a:pPr>
              <a:lnSpc>
                <a:spcPct val="150000"/>
              </a:lnSpc>
            </a:pPr>
            <a:r>
              <a:rPr lang="en-US" altLang="zh-CN" sz="1400" dirty="0" smtClean="0">
                <a:solidFill>
                  <a:schemeClr val="bg1"/>
                </a:solidFill>
                <a:latin typeface="+mj-ea"/>
                <a:ea typeface="+mj-ea"/>
              </a:rPr>
              <a:t>1</a:t>
            </a:r>
            <a:r>
              <a:rPr lang="zh-CN" altLang="en-US" sz="1400" dirty="0" smtClean="0">
                <a:solidFill>
                  <a:schemeClr val="bg1"/>
                </a:solidFill>
                <a:latin typeface="+mj-ea"/>
                <a:ea typeface="+mj-ea"/>
              </a:rPr>
              <a:t>、映射和关联管理使性能相对比原生差；</a:t>
            </a:r>
            <a:endParaRPr lang="en-US" altLang="zh-CN" sz="1400" dirty="0" smtClean="0">
              <a:solidFill>
                <a:schemeClr val="bg1"/>
              </a:solidFill>
              <a:latin typeface="+mj-ea"/>
              <a:ea typeface="+mj-ea"/>
            </a:endParaRPr>
          </a:p>
          <a:p>
            <a:pPr>
              <a:lnSpc>
                <a:spcPct val="150000"/>
              </a:lnSpc>
            </a:pPr>
            <a:r>
              <a:rPr lang="en-US" altLang="zh-CN" sz="1400" dirty="0" smtClean="0">
                <a:solidFill>
                  <a:schemeClr val="bg1"/>
                </a:solidFill>
                <a:latin typeface="+mj-ea"/>
                <a:ea typeface="+mj-ea"/>
              </a:rPr>
              <a:t>2</a:t>
            </a:r>
            <a:r>
              <a:rPr lang="zh-CN" altLang="en-US" sz="1400" dirty="0" smtClean="0">
                <a:solidFill>
                  <a:schemeClr val="bg1"/>
                </a:solidFill>
                <a:latin typeface="+mj-ea"/>
                <a:ea typeface="+mj-ea"/>
              </a:rPr>
              <a:t>、对于复杂的业务难以实现甚至不能实现；</a:t>
            </a:r>
            <a:endParaRPr lang="en-US" altLang="zh-CN" sz="1400" dirty="0" smtClean="0">
              <a:solidFill>
                <a:schemeClr val="bg1"/>
              </a:solidFill>
              <a:latin typeface="+mj-ea"/>
              <a:ea typeface="+mj-ea"/>
            </a:endParaRPr>
          </a:p>
          <a:p>
            <a:pPr>
              <a:lnSpc>
                <a:spcPct val="150000"/>
              </a:lnSpc>
            </a:pPr>
            <a:r>
              <a:rPr lang="en-US" altLang="zh-CN" sz="1400" dirty="0" smtClean="0">
                <a:solidFill>
                  <a:schemeClr val="bg1"/>
                </a:solidFill>
                <a:latin typeface="+mj-ea"/>
                <a:ea typeface="+mj-ea"/>
              </a:rPr>
              <a:t>3</a:t>
            </a:r>
            <a:r>
              <a:rPr lang="zh-CN" altLang="en-US" sz="1400" dirty="0" smtClean="0">
                <a:solidFill>
                  <a:schemeClr val="bg1"/>
                </a:solidFill>
                <a:latin typeface="+mj-ea"/>
                <a:ea typeface="+mj-ea"/>
              </a:rPr>
              <a:t>、</a:t>
            </a:r>
            <a:r>
              <a:rPr lang="en-US" altLang="zh-CN" sz="1400" dirty="0" smtClean="0">
                <a:solidFill>
                  <a:schemeClr val="bg1"/>
                </a:solidFill>
                <a:latin typeface="+mj-ea"/>
                <a:ea typeface="+mj-ea"/>
              </a:rPr>
              <a:t>ORM</a:t>
            </a:r>
            <a:r>
              <a:rPr lang="zh-CN" altLang="en-US" sz="1400" dirty="0" smtClean="0">
                <a:solidFill>
                  <a:schemeClr val="bg1"/>
                </a:solidFill>
                <a:latin typeface="+mj-ea"/>
                <a:ea typeface="+mj-ea"/>
              </a:rPr>
              <a:t>本质上只是对</a:t>
            </a:r>
            <a:r>
              <a:rPr lang="en-US" altLang="zh-CN" sz="1400" dirty="0" smtClean="0">
                <a:solidFill>
                  <a:schemeClr val="bg1"/>
                </a:solidFill>
                <a:latin typeface="+mj-ea"/>
                <a:ea typeface="+mj-ea"/>
              </a:rPr>
              <a:t>SQL</a:t>
            </a:r>
            <a:r>
              <a:rPr lang="zh-CN" altLang="en-US" sz="1400" dirty="0" smtClean="0">
                <a:solidFill>
                  <a:schemeClr val="bg1"/>
                </a:solidFill>
                <a:latin typeface="+mj-ea"/>
                <a:ea typeface="+mj-ea"/>
              </a:rPr>
              <a:t>进行了抽象，并不能完全抛弃原生</a:t>
            </a:r>
            <a:r>
              <a:rPr lang="en-US" altLang="zh-CN" sz="1400" dirty="0" smtClean="0">
                <a:solidFill>
                  <a:schemeClr val="bg1"/>
                </a:solidFill>
                <a:latin typeface="+mj-ea"/>
                <a:ea typeface="+mj-ea"/>
              </a:rPr>
              <a:t>SQL</a:t>
            </a:r>
            <a:r>
              <a:rPr lang="zh-CN" altLang="en-US" sz="1400" dirty="0" smtClean="0">
                <a:solidFill>
                  <a:schemeClr val="bg1"/>
                </a:solidFill>
                <a:latin typeface="+mj-ea"/>
                <a:ea typeface="+mj-ea"/>
              </a:rPr>
              <a:t>的学习；</a:t>
            </a:r>
            <a:endParaRPr lang="en-US" altLang="zh-CN" sz="1400" dirty="0" smtClean="0">
              <a:solidFill>
                <a:schemeClr val="bg1"/>
              </a:solidFill>
              <a:latin typeface="+mj-ea"/>
              <a:ea typeface="+mj-ea"/>
            </a:endParaRPr>
          </a:p>
          <a:p>
            <a:pPr>
              <a:lnSpc>
                <a:spcPct val="150000"/>
              </a:lnSpc>
            </a:pPr>
            <a:r>
              <a:rPr lang="en-US" altLang="zh-CN" sz="1400" dirty="0" smtClean="0">
                <a:solidFill>
                  <a:schemeClr val="bg1"/>
                </a:solidFill>
                <a:latin typeface="+mj-ea"/>
                <a:ea typeface="+mj-ea"/>
              </a:rPr>
              <a:t>4</a:t>
            </a:r>
            <a:r>
              <a:rPr lang="zh-CN" altLang="en-US" sz="1400" dirty="0" smtClean="0">
                <a:solidFill>
                  <a:schemeClr val="bg1"/>
                </a:solidFill>
                <a:latin typeface="+mj-ea"/>
                <a:ea typeface="+mj-ea"/>
              </a:rPr>
              <a:t>、增加了学习成本。</a:t>
            </a:r>
          </a:p>
        </p:txBody>
      </p:sp>
    </p:spTree>
    <p:extLst>
      <p:ext uri="{BB962C8B-B14F-4D97-AF65-F5344CB8AC3E}">
        <p14:creationId xmlns="" xmlns:p14="http://schemas.microsoft.com/office/powerpoint/2010/main" val="15432714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3221850" y="279688"/>
            <a:ext cx="2646294" cy="707886"/>
          </a:xfrm>
          <a:prstGeom prst="rect">
            <a:avLst/>
          </a:prstGeom>
          <a:noFill/>
        </p:spPr>
        <p:txBody>
          <a:bodyPr wrap="square" rtlCol="0">
            <a:spAutoFit/>
          </a:bodyPr>
          <a:lstStyle/>
          <a:p>
            <a:r>
              <a:rPr lang="en-US" altLang="zh-CN" sz="4000" b="1" dirty="0" err="1" smtClean="0">
                <a:solidFill>
                  <a:schemeClr val="bg1"/>
                </a:solidFill>
                <a:latin typeface="+mj-ea"/>
              </a:rPr>
              <a:t>Sequelize</a:t>
            </a:r>
            <a:endParaRPr lang="en-US" altLang="zh-CN" sz="4000" b="1" dirty="0" smtClean="0">
              <a:solidFill>
                <a:schemeClr val="bg1"/>
              </a:solidFill>
              <a:latin typeface="+mj-ea"/>
            </a:endParaRPr>
          </a:p>
        </p:txBody>
      </p:sp>
      <p:sp>
        <p:nvSpPr>
          <p:cNvPr id="17" name="圆角矩形 16"/>
          <p:cNvSpPr/>
          <p:nvPr/>
        </p:nvSpPr>
        <p:spPr>
          <a:xfrm>
            <a:off x="179512" y="1388485"/>
            <a:ext cx="8784976" cy="276744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TextBox 17"/>
          <p:cNvSpPr txBox="1"/>
          <p:nvPr/>
        </p:nvSpPr>
        <p:spPr>
          <a:xfrm>
            <a:off x="251520" y="1417875"/>
            <a:ext cx="8640960" cy="2461700"/>
          </a:xfrm>
          <a:prstGeom prst="rect">
            <a:avLst/>
          </a:prstGeom>
          <a:noFill/>
        </p:spPr>
        <p:txBody>
          <a:bodyPr wrap="square" rtlCol="0">
            <a:spAutoFit/>
          </a:bodyPr>
          <a:lstStyle/>
          <a:p>
            <a:pPr>
              <a:lnSpc>
                <a:spcPct val="200000"/>
              </a:lnSpc>
            </a:pPr>
            <a:r>
              <a:rPr lang="en-US" altLang="zh-CN" sz="2000" dirty="0" err="1" smtClean="0">
                <a:solidFill>
                  <a:schemeClr val="tx1">
                    <a:lumMod val="75000"/>
                    <a:lumOff val="25000"/>
                  </a:schemeClr>
                </a:solidFill>
                <a:latin typeface="+mj-ea"/>
                <a:ea typeface="+mj-ea"/>
              </a:rPr>
              <a:t>Sequelize</a:t>
            </a:r>
            <a:r>
              <a:rPr lang="zh-CN" altLang="en-US" sz="2000" dirty="0" smtClean="0">
                <a:solidFill>
                  <a:schemeClr val="tx1">
                    <a:lumMod val="75000"/>
                    <a:lumOff val="25000"/>
                  </a:schemeClr>
                </a:solidFill>
                <a:latin typeface="+mj-ea"/>
                <a:ea typeface="+mj-ea"/>
              </a:rPr>
              <a:t>是引用</a:t>
            </a:r>
            <a:r>
              <a:rPr lang="en-US" altLang="zh-CN" sz="2000" dirty="0" err="1" smtClean="0">
                <a:solidFill>
                  <a:schemeClr val="tx1">
                    <a:lumMod val="75000"/>
                    <a:lumOff val="25000"/>
                  </a:schemeClr>
                </a:solidFill>
                <a:latin typeface="+mj-ea"/>
                <a:ea typeface="+mj-ea"/>
              </a:rPr>
              <a:t>sequlize</a:t>
            </a:r>
            <a:r>
              <a:rPr lang="zh-CN" altLang="en-US" sz="2000" dirty="0" smtClean="0">
                <a:solidFill>
                  <a:schemeClr val="tx1">
                    <a:lumMod val="75000"/>
                    <a:lumOff val="25000"/>
                  </a:schemeClr>
                </a:solidFill>
                <a:latin typeface="+mj-ea"/>
                <a:ea typeface="+mj-ea"/>
              </a:rPr>
              <a:t>模块后获取一个顶级对象</a:t>
            </a:r>
            <a:r>
              <a:rPr lang="en-US" altLang="zh-CN" sz="2000" dirty="0" smtClean="0">
                <a:solidFill>
                  <a:schemeClr val="tx1">
                    <a:lumMod val="75000"/>
                    <a:lumOff val="25000"/>
                  </a:schemeClr>
                </a:solidFill>
                <a:latin typeface="+mj-ea"/>
                <a:ea typeface="+mj-ea"/>
              </a:rPr>
              <a:t>(</a:t>
            </a:r>
            <a:r>
              <a:rPr lang="zh-CN" altLang="en-US" sz="2000" dirty="0" smtClean="0">
                <a:solidFill>
                  <a:schemeClr val="tx1">
                    <a:lumMod val="75000"/>
                    <a:lumOff val="25000"/>
                  </a:schemeClr>
                </a:solidFill>
                <a:latin typeface="+mj-ea"/>
                <a:ea typeface="+mj-ea"/>
              </a:rPr>
              <a:t>类</a:t>
            </a:r>
            <a:r>
              <a:rPr lang="en-US" altLang="zh-CN" sz="2000" dirty="0" smtClean="0">
                <a:solidFill>
                  <a:schemeClr val="tx1">
                    <a:lumMod val="75000"/>
                    <a:lumOff val="25000"/>
                  </a:schemeClr>
                </a:solidFill>
                <a:latin typeface="+mj-ea"/>
                <a:ea typeface="+mj-ea"/>
              </a:rPr>
              <a:t>)</a:t>
            </a:r>
            <a:r>
              <a:rPr lang="zh-CN" altLang="en-US" sz="2000" dirty="0" smtClean="0">
                <a:solidFill>
                  <a:schemeClr val="tx1">
                    <a:lumMod val="75000"/>
                    <a:lumOff val="25000"/>
                  </a:schemeClr>
                </a:solidFill>
                <a:latin typeface="+mj-ea"/>
                <a:ea typeface="+mj-ea"/>
              </a:rPr>
              <a:t>，通过它来创建</a:t>
            </a:r>
            <a:r>
              <a:rPr lang="en-US" altLang="zh-CN" sz="2000" dirty="0" err="1" smtClean="0">
                <a:solidFill>
                  <a:schemeClr val="tx1">
                    <a:lumMod val="75000"/>
                    <a:lumOff val="25000"/>
                  </a:schemeClr>
                </a:solidFill>
                <a:latin typeface="+mj-ea"/>
                <a:ea typeface="+mj-ea"/>
              </a:rPr>
              <a:t>sequlize</a:t>
            </a:r>
            <a:r>
              <a:rPr lang="zh-CN" altLang="en-US" sz="2000" dirty="0" smtClean="0">
                <a:solidFill>
                  <a:schemeClr val="tx1">
                    <a:lumMod val="75000"/>
                    <a:lumOff val="25000"/>
                  </a:schemeClr>
                </a:solidFill>
                <a:latin typeface="+mj-ea"/>
                <a:ea typeface="+mj-ea"/>
              </a:rPr>
              <a:t>实例，也可以通过该对象来获取模内其它对象的引用，如：</a:t>
            </a:r>
            <a:r>
              <a:rPr lang="en-US" altLang="zh-CN" sz="2000" dirty="0" err="1" smtClean="0">
                <a:solidFill>
                  <a:schemeClr val="tx1">
                    <a:lumMod val="75000"/>
                    <a:lumOff val="25000"/>
                  </a:schemeClr>
                </a:solidFill>
                <a:latin typeface="+mj-ea"/>
                <a:ea typeface="+mj-ea"/>
              </a:rPr>
              <a:t>Utils</a:t>
            </a:r>
            <a:r>
              <a:rPr lang="zh-CN" altLang="en-US" sz="2000" dirty="0" smtClean="0">
                <a:solidFill>
                  <a:schemeClr val="tx1">
                    <a:lumMod val="75000"/>
                    <a:lumOff val="25000"/>
                  </a:schemeClr>
                </a:solidFill>
                <a:latin typeface="+mj-ea"/>
                <a:ea typeface="+mj-ea"/>
              </a:rPr>
              <a:t>工具类、</a:t>
            </a:r>
            <a:r>
              <a:rPr lang="en-US" altLang="zh-CN" sz="2000" dirty="0" smtClean="0">
                <a:solidFill>
                  <a:schemeClr val="tx1">
                    <a:lumMod val="75000"/>
                    <a:lumOff val="25000"/>
                  </a:schemeClr>
                </a:solidFill>
                <a:latin typeface="+mj-ea"/>
                <a:ea typeface="+mj-ea"/>
              </a:rPr>
              <a:t>Transaction</a:t>
            </a:r>
            <a:r>
              <a:rPr lang="zh-CN" altLang="en-US" sz="2000" dirty="0" smtClean="0">
                <a:solidFill>
                  <a:schemeClr val="tx1">
                    <a:lumMod val="75000"/>
                    <a:lumOff val="25000"/>
                  </a:schemeClr>
                </a:solidFill>
                <a:latin typeface="+mj-ea"/>
                <a:ea typeface="+mj-ea"/>
              </a:rPr>
              <a:t>事务类等。创建实例后，可以通过实例来创建或定义</a:t>
            </a:r>
            <a:r>
              <a:rPr lang="en-US" altLang="zh-CN" sz="2000" dirty="0" smtClean="0">
                <a:solidFill>
                  <a:schemeClr val="tx1">
                    <a:lumMod val="75000"/>
                    <a:lumOff val="25000"/>
                  </a:schemeClr>
                </a:solidFill>
                <a:latin typeface="+mj-ea"/>
                <a:ea typeface="+mj-ea"/>
              </a:rPr>
              <a:t>Model</a:t>
            </a:r>
            <a:r>
              <a:rPr lang="zh-CN" altLang="en-US" sz="2000" dirty="0" smtClean="0">
                <a:solidFill>
                  <a:schemeClr val="tx1">
                    <a:lumMod val="75000"/>
                    <a:lumOff val="25000"/>
                  </a:schemeClr>
                </a:solidFill>
                <a:latin typeface="+mj-ea"/>
                <a:ea typeface="+mj-ea"/>
              </a:rPr>
              <a:t>（模型）、执行查询、同步数据库结构等操作。</a:t>
            </a:r>
            <a:endParaRPr lang="en-US" altLang="zh-CN" sz="2000" dirty="0" smtClean="0">
              <a:solidFill>
                <a:schemeClr val="tx1">
                  <a:lumMod val="75000"/>
                  <a:lumOff val="25000"/>
                </a:schemeClr>
              </a:solidFill>
              <a:latin typeface="+mj-ea"/>
              <a:ea typeface="+mj-ea"/>
            </a:endParaRPr>
          </a:p>
        </p:txBody>
      </p:sp>
      <p:sp>
        <p:nvSpPr>
          <p:cNvPr id="19" name="圆角矩形 18"/>
          <p:cNvSpPr/>
          <p:nvPr/>
        </p:nvSpPr>
        <p:spPr>
          <a:xfrm>
            <a:off x="1619672" y="195485"/>
            <a:ext cx="5904656" cy="79208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4000" dirty="0" err="1" smtClean="0">
                <a:solidFill>
                  <a:schemeClr val="bg1"/>
                </a:solidFill>
                <a:latin typeface="+mj-ea"/>
              </a:rPr>
              <a:t>Sequelize</a:t>
            </a:r>
            <a:r>
              <a:rPr lang="zh-CN" altLang="en-US" sz="4000" dirty="0" smtClean="0">
                <a:solidFill>
                  <a:schemeClr val="bg1"/>
                </a:solidFill>
                <a:latin typeface="+mj-ea"/>
              </a:rPr>
              <a:t>能做什么</a:t>
            </a:r>
            <a:endParaRPr lang="en-US" altLang="zh-CN" sz="4000" b="1" dirty="0" smtClean="0">
              <a:solidFill>
                <a:schemeClr val="bg1"/>
              </a:solidFill>
              <a:latin typeface="+mj-ea"/>
              <a:ea typeface="+mj-ea"/>
            </a:endParaRPr>
          </a:p>
        </p:txBody>
      </p:sp>
    </p:spTree>
    <p:extLst>
      <p:ext uri="{BB962C8B-B14F-4D97-AF65-F5344CB8AC3E}">
        <p14:creationId xmlns="" xmlns:p14="http://schemas.microsoft.com/office/powerpoint/2010/main" val="15432714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圆角矩形 7"/>
          <p:cNvSpPr/>
          <p:nvPr/>
        </p:nvSpPr>
        <p:spPr>
          <a:xfrm>
            <a:off x="1475656" y="627534"/>
            <a:ext cx="1296144" cy="266429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 name="圆角矩形 8"/>
          <p:cNvSpPr/>
          <p:nvPr/>
        </p:nvSpPr>
        <p:spPr>
          <a:xfrm>
            <a:off x="251520" y="1419622"/>
            <a:ext cx="432048" cy="113042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客户端</a:t>
            </a:r>
            <a:endParaRPr lang="zh-CN" altLang="en-US" dirty="0"/>
          </a:p>
        </p:txBody>
      </p:sp>
      <p:sp>
        <p:nvSpPr>
          <p:cNvPr id="10" name="流程图: 过程 9"/>
          <p:cNvSpPr/>
          <p:nvPr/>
        </p:nvSpPr>
        <p:spPr>
          <a:xfrm>
            <a:off x="1584176" y="987574"/>
            <a:ext cx="1080120" cy="2016224"/>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2" name="流程图: 准备 11"/>
          <p:cNvSpPr/>
          <p:nvPr/>
        </p:nvSpPr>
        <p:spPr>
          <a:xfrm>
            <a:off x="1656184" y="1275606"/>
            <a:ext cx="936104" cy="288032"/>
          </a:xfrm>
          <a:prstGeom prst="flowChartPreparat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100" dirty="0" smtClean="0">
                <a:latin typeface="+mj-ea"/>
                <a:ea typeface="+mj-ea"/>
              </a:rPr>
              <a:t>login</a:t>
            </a:r>
            <a:endParaRPr lang="zh-CN" altLang="en-US" sz="1100" dirty="0">
              <a:latin typeface="+mj-ea"/>
              <a:ea typeface="+mj-ea"/>
            </a:endParaRPr>
          </a:p>
        </p:txBody>
      </p:sp>
      <p:sp>
        <p:nvSpPr>
          <p:cNvPr id="13" name="流程图: 准备 12"/>
          <p:cNvSpPr/>
          <p:nvPr/>
        </p:nvSpPr>
        <p:spPr>
          <a:xfrm>
            <a:off x="1656184" y="1851670"/>
            <a:ext cx="936104" cy="288032"/>
          </a:xfrm>
          <a:prstGeom prst="flowChartPreparat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100" dirty="0" smtClean="0">
                <a:latin typeface="+mj-ea"/>
                <a:ea typeface="+mj-ea"/>
              </a:rPr>
              <a:t>index</a:t>
            </a:r>
            <a:endParaRPr lang="zh-CN" altLang="en-US" sz="1100" dirty="0">
              <a:latin typeface="+mj-ea"/>
              <a:ea typeface="+mj-ea"/>
            </a:endParaRPr>
          </a:p>
        </p:txBody>
      </p:sp>
      <p:sp>
        <p:nvSpPr>
          <p:cNvPr id="14" name="流程图: 准备 13"/>
          <p:cNvSpPr/>
          <p:nvPr/>
        </p:nvSpPr>
        <p:spPr>
          <a:xfrm>
            <a:off x="1656184" y="2499742"/>
            <a:ext cx="936104" cy="288032"/>
          </a:xfrm>
          <a:prstGeom prst="flowChartPreparat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000" dirty="0" smtClean="0">
                <a:latin typeface="+mj-ea"/>
                <a:ea typeface="+mj-ea"/>
              </a:rPr>
              <a:t>user</a:t>
            </a:r>
            <a:endParaRPr lang="zh-CN" altLang="en-US" sz="1000" dirty="0">
              <a:latin typeface="+mj-ea"/>
              <a:ea typeface="+mj-ea"/>
            </a:endParaRPr>
          </a:p>
        </p:txBody>
      </p:sp>
      <p:sp>
        <p:nvSpPr>
          <p:cNvPr id="49" name="TextBox 48"/>
          <p:cNvSpPr txBox="1"/>
          <p:nvPr/>
        </p:nvSpPr>
        <p:spPr>
          <a:xfrm>
            <a:off x="1691680" y="248910"/>
            <a:ext cx="830997" cy="369332"/>
          </a:xfrm>
          <a:prstGeom prst="rect">
            <a:avLst/>
          </a:prstGeom>
          <a:noFill/>
        </p:spPr>
        <p:txBody>
          <a:bodyPr wrap="none" rtlCol="0">
            <a:spAutoFit/>
          </a:bodyPr>
          <a:lstStyle/>
          <a:p>
            <a:r>
              <a:rPr lang="en-US" altLang="zh-CN" b="1" dirty="0" smtClean="0">
                <a:solidFill>
                  <a:schemeClr val="bg1"/>
                </a:solidFill>
              </a:rPr>
              <a:t>Router</a:t>
            </a:r>
            <a:endParaRPr lang="zh-CN" altLang="en-US" b="1" dirty="0">
              <a:solidFill>
                <a:schemeClr val="bg1"/>
              </a:solidFill>
            </a:endParaRPr>
          </a:p>
        </p:txBody>
      </p:sp>
      <p:sp>
        <p:nvSpPr>
          <p:cNvPr id="55" name="左右箭头 54"/>
          <p:cNvSpPr/>
          <p:nvPr/>
        </p:nvSpPr>
        <p:spPr>
          <a:xfrm>
            <a:off x="827584" y="1851670"/>
            <a:ext cx="576064" cy="288032"/>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56" name="左右箭头 55"/>
          <p:cNvSpPr/>
          <p:nvPr/>
        </p:nvSpPr>
        <p:spPr>
          <a:xfrm>
            <a:off x="2843808" y="1842378"/>
            <a:ext cx="648072" cy="288032"/>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57" name="圆角矩形 56"/>
          <p:cNvSpPr/>
          <p:nvPr/>
        </p:nvSpPr>
        <p:spPr>
          <a:xfrm>
            <a:off x="3563888" y="1284898"/>
            <a:ext cx="1152128" cy="14401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8" name="TextBox 57"/>
          <p:cNvSpPr txBox="1"/>
          <p:nvPr/>
        </p:nvSpPr>
        <p:spPr>
          <a:xfrm>
            <a:off x="3563888" y="915566"/>
            <a:ext cx="1152128" cy="369332"/>
          </a:xfrm>
          <a:prstGeom prst="rect">
            <a:avLst/>
          </a:prstGeom>
          <a:noFill/>
        </p:spPr>
        <p:txBody>
          <a:bodyPr wrap="square" rtlCol="0">
            <a:spAutoFit/>
          </a:bodyPr>
          <a:lstStyle/>
          <a:p>
            <a:r>
              <a:rPr lang="zh-CN" altLang="en-US" dirty="0" smtClean="0">
                <a:solidFill>
                  <a:schemeClr val="bg1"/>
                </a:solidFill>
              </a:rPr>
              <a:t>业务处理</a:t>
            </a:r>
            <a:endParaRPr lang="zh-CN" altLang="en-US" dirty="0">
              <a:solidFill>
                <a:schemeClr val="bg1"/>
              </a:solidFill>
            </a:endParaRPr>
          </a:p>
        </p:txBody>
      </p:sp>
      <p:sp>
        <p:nvSpPr>
          <p:cNvPr id="59" name="下弧形箭头 58"/>
          <p:cNvSpPr/>
          <p:nvPr/>
        </p:nvSpPr>
        <p:spPr>
          <a:xfrm rot="10800000">
            <a:off x="3635896" y="1356905"/>
            <a:ext cx="936104" cy="504057"/>
          </a:xfrm>
          <a:prstGeom prst="curved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solidFill>
                <a:schemeClr val="tx1"/>
              </a:solidFill>
            </a:endParaRPr>
          </a:p>
        </p:txBody>
      </p:sp>
      <p:sp>
        <p:nvSpPr>
          <p:cNvPr id="60" name="下弧形箭头 59"/>
          <p:cNvSpPr/>
          <p:nvPr/>
        </p:nvSpPr>
        <p:spPr>
          <a:xfrm>
            <a:off x="3707904" y="2148993"/>
            <a:ext cx="936104" cy="504057"/>
          </a:xfrm>
          <a:prstGeom prst="curved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solidFill>
                <a:schemeClr val="tx1"/>
              </a:solidFill>
            </a:endParaRPr>
          </a:p>
        </p:txBody>
      </p:sp>
      <p:sp>
        <p:nvSpPr>
          <p:cNvPr id="61" name="左右箭头 60"/>
          <p:cNvSpPr/>
          <p:nvPr/>
        </p:nvSpPr>
        <p:spPr>
          <a:xfrm>
            <a:off x="4788024" y="1851670"/>
            <a:ext cx="648072" cy="288032"/>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3" name="圆角矩形 62"/>
          <p:cNvSpPr/>
          <p:nvPr/>
        </p:nvSpPr>
        <p:spPr>
          <a:xfrm>
            <a:off x="5508104" y="1284898"/>
            <a:ext cx="1152128" cy="14401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4" name="TextBox 63"/>
          <p:cNvSpPr txBox="1"/>
          <p:nvPr/>
        </p:nvSpPr>
        <p:spPr>
          <a:xfrm>
            <a:off x="5436096" y="915566"/>
            <a:ext cx="1296144" cy="369332"/>
          </a:xfrm>
          <a:prstGeom prst="rect">
            <a:avLst/>
          </a:prstGeom>
          <a:noFill/>
        </p:spPr>
        <p:txBody>
          <a:bodyPr wrap="square" rtlCol="0">
            <a:spAutoFit/>
          </a:bodyPr>
          <a:lstStyle/>
          <a:p>
            <a:r>
              <a:rPr lang="en-US" altLang="zh-CN" dirty="0" err="1" smtClean="0">
                <a:solidFill>
                  <a:schemeClr val="bg1"/>
                </a:solidFill>
                <a:latin typeface="+mj-ea"/>
              </a:rPr>
              <a:t>Sequelize</a:t>
            </a:r>
            <a:endParaRPr lang="zh-CN" altLang="en-US" dirty="0">
              <a:solidFill>
                <a:schemeClr val="bg1"/>
              </a:solidFill>
            </a:endParaRPr>
          </a:p>
        </p:txBody>
      </p:sp>
      <p:sp>
        <p:nvSpPr>
          <p:cNvPr id="65" name="下弧形箭头 64"/>
          <p:cNvSpPr/>
          <p:nvPr/>
        </p:nvSpPr>
        <p:spPr>
          <a:xfrm rot="10800000">
            <a:off x="5580112" y="1356905"/>
            <a:ext cx="936104" cy="504057"/>
          </a:xfrm>
          <a:prstGeom prst="curved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solidFill>
                <a:schemeClr val="tx1"/>
              </a:solidFill>
            </a:endParaRPr>
          </a:p>
        </p:txBody>
      </p:sp>
      <p:sp>
        <p:nvSpPr>
          <p:cNvPr id="66" name="下弧形箭头 65"/>
          <p:cNvSpPr/>
          <p:nvPr/>
        </p:nvSpPr>
        <p:spPr>
          <a:xfrm>
            <a:off x="5652120" y="2148993"/>
            <a:ext cx="936104" cy="504057"/>
          </a:xfrm>
          <a:prstGeom prst="curved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solidFill>
                <a:schemeClr val="tx1"/>
              </a:solidFill>
            </a:endParaRPr>
          </a:p>
        </p:txBody>
      </p:sp>
      <p:sp>
        <p:nvSpPr>
          <p:cNvPr id="72" name="TextBox 71"/>
          <p:cNvSpPr txBox="1"/>
          <p:nvPr/>
        </p:nvSpPr>
        <p:spPr>
          <a:xfrm>
            <a:off x="7592251" y="536942"/>
            <a:ext cx="1228221" cy="369332"/>
          </a:xfrm>
          <a:prstGeom prst="rect">
            <a:avLst/>
          </a:prstGeom>
          <a:noFill/>
        </p:spPr>
        <p:txBody>
          <a:bodyPr wrap="none" rtlCol="0">
            <a:spAutoFit/>
          </a:bodyPr>
          <a:lstStyle/>
          <a:p>
            <a:r>
              <a:rPr lang="en-US" altLang="zh-CN" b="1" dirty="0" smtClean="0">
                <a:solidFill>
                  <a:schemeClr val="bg1"/>
                </a:solidFill>
              </a:rPr>
              <a:t>Databases</a:t>
            </a:r>
            <a:endParaRPr lang="zh-CN" altLang="en-US" b="1" dirty="0">
              <a:solidFill>
                <a:schemeClr val="bg1"/>
              </a:solidFill>
            </a:endParaRPr>
          </a:p>
        </p:txBody>
      </p:sp>
      <p:sp>
        <p:nvSpPr>
          <p:cNvPr id="73" name="左右箭头 72"/>
          <p:cNvSpPr/>
          <p:nvPr/>
        </p:nvSpPr>
        <p:spPr>
          <a:xfrm>
            <a:off x="6804248" y="1851670"/>
            <a:ext cx="648072" cy="288032"/>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74" name="流程图: 磁盘 73"/>
          <p:cNvSpPr/>
          <p:nvPr/>
        </p:nvSpPr>
        <p:spPr>
          <a:xfrm>
            <a:off x="7524328" y="618242"/>
            <a:ext cx="1368152" cy="2664296"/>
          </a:xfrm>
          <a:prstGeom prst="flowChartMagneticDisk">
            <a:avLst/>
          </a:prstGeom>
          <a:scene3d>
            <a:camera prst="perspectiveRelaxedModerately"/>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5" name="流程图: 磁盘 74"/>
          <p:cNvSpPr/>
          <p:nvPr/>
        </p:nvSpPr>
        <p:spPr>
          <a:xfrm>
            <a:off x="7740352" y="1698362"/>
            <a:ext cx="936104" cy="144016"/>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6" name="流程图: 磁盘 75"/>
          <p:cNvSpPr/>
          <p:nvPr/>
        </p:nvSpPr>
        <p:spPr>
          <a:xfrm>
            <a:off x="7740352" y="1986394"/>
            <a:ext cx="936104" cy="144016"/>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7" name="流程图: 磁盘 76"/>
          <p:cNvSpPr/>
          <p:nvPr/>
        </p:nvSpPr>
        <p:spPr>
          <a:xfrm>
            <a:off x="7740352" y="2274426"/>
            <a:ext cx="936104" cy="144016"/>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8" name="流程图: 磁盘 77"/>
          <p:cNvSpPr/>
          <p:nvPr/>
        </p:nvSpPr>
        <p:spPr>
          <a:xfrm>
            <a:off x="7740352" y="2562458"/>
            <a:ext cx="936104" cy="144016"/>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9" name="TextBox 78"/>
          <p:cNvSpPr txBox="1"/>
          <p:nvPr/>
        </p:nvSpPr>
        <p:spPr>
          <a:xfrm>
            <a:off x="611560" y="3507854"/>
            <a:ext cx="7848872" cy="1077218"/>
          </a:xfrm>
          <a:prstGeom prst="rect">
            <a:avLst/>
          </a:prstGeom>
          <a:noFill/>
        </p:spPr>
        <p:txBody>
          <a:bodyPr wrap="square" rtlCol="0">
            <a:spAutoFit/>
          </a:bodyPr>
          <a:lstStyle/>
          <a:p>
            <a:r>
              <a:rPr lang="en-US" altLang="zh-CN" sz="3200" dirty="0" err="1" smtClean="0">
                <a:solidFill>
                  <a:schemeClr val="bg1"/>
                </a:solidFill>
                <a:latin typeface="+mj-ea"/>
                <a:ea typeface="+mj-ea"/>
              </a:rPr>
              <a:t>Sequelize</a:t>
            </a:r>
            <a:r>
              <a:rPr lang="zh-CN" altLang="en-US" sz="3200" dirty="0" smtClean="0">
                <a:solidFill>
                  <a:schemeClr val="bg1"/>
                </a:solidFill>
                <a:latin typeface="+mj-ea"/>
                <a:ea typeface="+mj-ea"/>
              </a:rPr>
              <a:t>将模型实例与表操作对象结合，生成原生</a:t>
            </a:r>
            <a:r>
              <a:rPr lang="en-US" altLang="zh-CN" sz="3200" dirty="0" smtClean="0">
                <a:solidFill>
                  <a:schemeClr val="bg1"/>
                </a:solidFill>
                <a:latin typeface="+mj-ea"/>
                <a:ea typeface="+mj-ea"/>
              </a:rPr>
              <a:t>SQL</a:t>
            </a:r>
            <a:r>
              <a:rPr lang="zh-CN" altLang="en-US" sz="3200" dirty="0" smtClean="0">
                <a:solidFill>
                  <a:schemeClr val="bg1"/>
                </a:solidFill>
                <a:latin typeface="+mj-ea"/>
                <a:ea typeface="+mj-ea"/>
              </a:rPr>
              <a:t>，实现对数据库的操作。</a:t>
            </a:r>
            <a:endParaRPr lang="zh-CN" altLang="en-US" sz="3200" dirty="0">
              <a:solidFill>
                <a:schemeClr val="bg1"/>
              </a:solidFill>
              <a:latin typeface="+mj-ea"/>
              <a:ea typeface="+mj-ea"/>
            </a:endParaRPr>
          </a:p>
        </p:txBody>
      </p:sp>
    </p:spTree>
    <p:extLst>
      <p:ext uri="{BB962C8B-B14F-4D97-AF65-F5344CB8AC3E}">
        <p14:creationId xmlns="" xmlns:p14="http://schemas.microsoft.com/office/powerpoint/2010/main" val="15432714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30" name="圆角矩形 29"/>
          <p:cNvSpPr/>
          <p:nvPr/>
        </p:nvSpPr>
        <p:spPr>
          <a:xfrm>
            <a:off x="1691680" y="51470"/>
            <a:ext cx="5904656" cy="64807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3600" b="1" dirty="0" err="1" smtClean="0">
                <a:solidFill>
                  <a:schemeClr val="bg1"/>
                </a:solidFill>
                <a:latin typeface="+mj-ea"/>
                <a:ea typeface="+mj-ea"/>
              </a:rPr>
              <a:t>Sequelizez</a:t>
            </a:r>
            <a:r>
              <a:rPr lang="zh-CN" altLang="en-US" sz="3600" b="1" dirty="0" smtClean="0">
                <a:solidFill>
                  <a:schemeClr val="bg1"/>
                </a:solidFill>
                <a:latin typeface="+mj-ea"/>
                <a:ea typeface="+mj-ea"/>
              </a:rPr>
              <a:t>安装和连接</a:t>
            </a:r>
            <a:endParaRPr lang="en-US" altLang="zh-CN" sz="3600" b="1" dirty="0" smtClean="0">
              <a:solidFill>
                <a:schemeClr val="bg1"/>
              </a:solidFill>
              <a:latin typeface="+mj-ea"/>
              <a:ea typeface="+mj-ea"/>
            </a:endParaRPr>
          </a:p>
        </p:txBody>
      </p:sp>
      <p:sp>
        <p:nvSpPr>
          <p:cNvPr id="12" name="圆角矩形 11"/>
          <p:cNvSpPr/>
          <p:nvPr/>
        </p:nvSpPr>
        <p:spPr>
          <a:xfrm>
            <a:off x="2555776" y="915566"/>
            <a:ext cx="3600400" cy="648072"/>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13" name="TextBox 12"/>
          <p:cNvSpPr txBox="1"/>
          <p:nvPr/>
        </p:nvSpPr>
        <p:spPr>
          <a:xfrm>
            <a:off x="2663788" y="915566"/>
            <a:ext cx="3384376" cy="646331"/>
          </a:xfrm>
          <a:prstGeom prst="rect">
            <a:avLst/>
          </a:prstGeom>
          <a:noFill/>
        </p:spPr>
        <p:txBody>
          <a:bodyPr wrap="square" rtlCol="0">
            <a:spAutoFit/>
          </a:bodyPr>
          <a:lstStyle/>
          <a:p>
            <a:pPr>
              <a:lnSpc>
                <a:spcPct val="150000"/>
              </a:lnSpc>
            </a:pPr>
            <a:r>
              <a:rPr lang="en-US" altLang="zh-CN" sz="1200" dirty="0" smtClean="0">
                <a:solidFill>
                  <a:schemeClr val="accent5">
                    <a:lumMod val="75000"/>
                  </a:schemeClr>
                </a:solidFill>
                <a:latin typeface="+mj-ea"/>
                <a:ea typeface="+mj-ea"/>
              </a:rPr>
              <a:t>//  </a:t>
            </a:r>
            <a:r>
              <a:rPr lang="zh-CN" altLang="en-US" sz="1200" dirty="0" smtClean="0">
                <a:solidFill>
                  <a:schemeClr val="accent5">
                    <a:lumMod val="75000"/>
                  </a:schemeClr>
                </a:solidFill>
                <a:latin typeface="+mj-ea"/>
                <a:ea typeface="+mj-ea"/>
              </a:rPr>
              <a:t>执行以下命令将 </a:t>
            </a:r>
            <a:r>
              <a:rPr lang="en-US" altLang="zh-CN" sz="1200" dirty="0" err="1" smtClean="0">
                <a:solidFill>
                  <a:schemeClr val="accent5">
                    <a:lumMod val="75000"/>
                  </a:schemeClr>
                </a:solidFill>
                <a:latin typeface="+mj-ea"/>
                <a:ea typeface="+mj-ea"/>
              </a:rPr>
              <a:t>Sequelize</a:t>
            </a:r>
            <a:r>
              <a:rPr lang="en-US" altLang="zh-CN" sz="1200" dirty="0" smtClean="0">
                <a:solidFill>
                  <a:schemeClr val="accent5">
                    <a:lumMod val="75000"/>
                  </a:schemeClr>
                </a:solidFill>
                <a:latin typeface="+mj-ea"/>
                <a:ea typeface="+mj-ea"/>
              </a:rPr>
              <a:t> </a:t>
            </a:r>
            <a:r>
              <a:rPr lang="zh-CN" altLang="en-US" sz="1200" dirty="0" smtClean="0">
                <a:solidFill>
                  <a:schemeClr val="accent5">
                    <a:lumMod val="75000"/>
                  </a:schemeClr>
                </a:solidFill>
                <a:latin typeface="+mj-ea"/>
                <a:ea typeface="+mj-ea"/>
              </a:rPr>
              <a:t>安装到生产依赖</a:t>
            </a:r>
            <a:endParaRPr lang="en-US" altLang="zh-CN" sz="1200" dirty="0" smtClean="0">
              <a:solidFill>
                <a:schemeClr val="accent5">
                  <a:lumMod val="75000"/>
                </a:schemeClr>
              </a:solidFill>
              <a:latin typeface="+mj-ea"/>
              <a:ea typeface="+mj-ea"/>
            </a:endParaRPr>
          </a:p>
          <a:p>
            <a:pPr>
              <a:lnSpc>
                <a:spcPct val="150000"/>
              </a:lnSpc>
            </a:pPr>
            <a:r>
              <a:rPr lang="en-US" altLang="zh-CN" sz="1200" dirty="0" smtClean="0">
                <a:solidFill>
                  <a:schemeClr val="accent5">
                    <a:lumMod val="75000"/>
                  </a:schemeClr>
                </a:solidFill>
                <a:latin typeface="+mj-ea"/>
                <a:ea typeface="+mj-ea"/>
              </a:rPr>
              <a:t>$ </a:t>
            </a:r>
            <a:r>
              <a:rPr lang="en-US" altLang="zh-CN" sz="1200" dirty="0" err="1" smtClean="0">
                <a:solidFill>
                  <a:schemeClr val="accent5">
                    <a:lumMod val="75000"/>
                  </a:schemeClr>
                </a:solidFill>
                <a:latin typeface="+mj-ea"/>
                <a:ea typeface="+mj-ea"/>
              </a:rPr>
              <a:t>npm</a:t>
            </a:r>
            <a:r>
              <a:rPr lang="en-US" altLang="zh-CN" sz="1200" dirty="0" smtClean="0">
                <a:solidFill>
                  <a:schemeClr val="accent5">
                    <a:lumMod val="75000"/>
                  </a:schemeClr>
                </a:solidFill>
                <a:latin typeface="+mj-ea"/>
                <a:ea typeface="+mj-ea"/>
              </a:rPr>
              <a:t> install --save  </a:t>
            </a:r>
            <a:r>
              <a:rPr lang="en-US" altLang="zh-CN" sz="1200" dirty="0" err="1" smtClean="0">
                <a:solidFill>
                  <a:schemeClr val="accent5">
                    <a:lumMod val="75000"/>
                  </a:schemeClr>
                </a:solidFill>
                <a:latin typeface="+mj-ea"/>
                <a:ea typeface="+mj-ea"/>
              </a:rPr>
              <a:t>sequelize</a:t>
            </a:r>
            <a:r>
              <a:rPr lang="en-US" altLang="zh-CN" sz="1200" dirty="0" smtClean="0">
                <a:solidFill>
                  <a:schemeClr val="accent5">
                    <a:lumMod val="75000"/>
                  </a:schemeClr>
                </a:solidFill>
                <a:latin typeface="+mj-ea"/>
                <a:ea typeface="+mj-ea"/>
              </a:rPr>
              <a:t> </a:t>
            </a:r>
          </a:p>
        </p:txBody>
      </p:sp>
      <p:sp>
        <p:nvSpPr>
          <p:cNvPr id="14" name="圆角矩形 13"/>
          <p:cNvSpPr/>
          <p:nvPr/>
        </p:nvSpPr>
        <p:spPr>
          <a:xfrm>
            <a:off x="395536" y="1707654"/>
            <a:ext cx="8352928" cy="3435846"/>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15" name="TextBox 14"/>
          <p:cNvSpPr txBox="1"/>
          <p:nvPr/>
        </p:nvSpPr>
        <p:spPr>
          <a:xfrm>
            <a:off x="539552" y="1779662"/>
            <a:ext cx="4932040" cy="3231654"/>
          </a:xfrm>
          <a:prstGeom prst="rect">
            <a:avLst/>
          </a:prstGeom>
          <a:noFill/>
        </p:spPr>
        <p:txBody>
          <a:bodyPr wrap="square" rtlCol="0">
            <a:spAutoFit/>
          </a:bodyPr>
          <a:lstStyle/>
          <a:p>
            <a:r>
              <a:rPr lang="en-US" altLang="zh-CN" sz="1200" dirty="0" smtClean="0">
                <a:solidFill>
                  <a:srgbClr val="569CD6"/>
                </a:solidFill>
                <a:latin typeface="Consolas"/>
              </a:rPr>
              <a:t>let</a:t>
            </a:r>
            <a:r>
              <a:rPr lang="en-US" altLang="zh-CN" sz="1200" dirty="0" smtClean="0">
                <a:solidFill>
                  <a:srgbClr val="D4D4D4"/>
                </a:solidFill>
                <a:latin typeface="Consolas"/>
              </a:rPr>
              <a:t> </a:t>
            </a:r>
            <a:r>
              <a:rPr lang="en-US" altLang="zh-CN" sz="1200" dirty="0" err="1" smtClean="0">
                <a:solidFill>
                  <a:srgbClr val="9CDCFE"/>
                </a:solidFill>
                <a:latin typeface="Consolas"/>
              </a:rPr>
              <a:t>Sequelize</a:t>
            </a:r>
            <a:r>
              <a:rPr lang="en-US" altLang="zh-CN" sz="1200" dirty="0" smtClean="0">
                <a:solidFill>
                  <a:srgbClr val="D4D4D4"/>
                </a:solidFill>
                <a:latin typeface="Consolas"/>
              </a:rPr>
              <a:t> = </a:t>
            </a:r>
            <a:r>
              <a:rPr lang="en-US" altLang="zh-CN" sz="1200" dirty="0" smtClean="0">
                <a:solidFill>
                  <a:srgbClr val="DCDCAA"/>
                </a:solidFill>
                <a:latin typeface="Consolas"/>
              </a:rPr>
              <a:t>require</a:t>
            </a:r>
            <a:r>
              <a:rPr lang="en-US" altLang="zh-CN" sz="1200" dirty="0" smtClean="0">
                <a:solidFill>
                  <a:srgbClr val="D4D4D4"/>
                </a:solidFill>
                <a:latin typeface="Consolas"/>
              </a:rPr>
              <a:t>(</a:t>
            </a:r>
            <a:r>
              <a:rPr lang="en-US" altLang="zh-CN" sz="1200" dirty="0" smtClean="0">
                <a:solidFill>
                  <a:srgbClr val="CE9178"/>
                </a:solidFill>
                <a:latin typeface="Consolas"/>
              </a:rPr>
              <a:t>'</a:t>
            </a:r>
            <a:r>
              <a:rPr lang="en-US" altLang="zh-CN" sz="1200" dirty="0" err="1" smtClean="0">
                <a:solidFill>
                  <a:srgbClr val="CE9178"/>
                </a:solidFill>
                <a:latin typeface="Consolas"/>
              </a:rPr>
              <a:t>sequelize</a:t>
            </a:r>
            <a:r>
              <a:rPr lang="en-US" altLang="zh-CN" sz="1200" dirty="0" smtClean="0">
                <a:solidFill>
                  <a:srgbClr val="CE9178"/>
                </a:solidFill>
                <a:latin typeface="Consolas"/>
              </a:rPr>
              <a:t>'</a:t>
            </a:r>
            <a:r>
              <a:rPr lang="en-US" altLang="zh-CN" sz="1200" dirty="0" smtClean="0">
                <a:solidFill>
                  <a:srgbClr val="D4D4D4"/>
                </a:solidFill>
                <a:latin typeface="Consolas"/>
              </a:rPr>
              <a:t>);</a:t>
            </a:r>
          </a:p>
          <a:p>
            <a:r>
              <a:rPr lang="en-US" altLang="zh-CN" sz="1200" dirty="0" smtClean="0">
                <a:solidFill>
                  <a:srgbClr val="6A9955"/>
                </a:solidFill>
                <a:latin typeface="Consolas"/>
              </a:rPr>
              <a:t>/**</a:t>
            </a:r>
            <a:endParaRPr lang="en-US" altLang="zh-CN" sz="1200" dirty="0" smtClean="0">
              <a:solidFill>
                <a:srgbClr val="D4D4D4"/>
              </a:solidFill>
              <a:latin typeface="Consolas"/>
            </a:endParaRPr>
          </a:p>
          <a:p>
            <a:r>
              <a:rPr lang="en-US" altLang="zh-CN" sz="1200" dirty="0" smtClean="0">
                <a:solidFill>
                  <a:srgbClr val="6A9955"/>
                </a:solidFill>
                <a:latin typeface="Consolas"/>
              </a:rPr>
              <a:t>* </a:t>
            </a:r>
            <a:r>
              <a:rPr lang="zh-CN" altLang="en-US" sz="1200" dirty="0" smtClean="0">
                <a:solidFill>
                  <a:srgbClr val="6A9955"/>
                </a:solidFill>
                <a:latin typeface="Consolas"/>
              </a:rPr>
              <a:t>数据库配置</a:t>
            </a:r>
            <a:endParaRPr lang="zh-CN" altLang="en-US" sz="1200" dirty="0" smtClean="0">
              <a:solidFill>
                <a:srgbClr val="D4D4D4"/>
              </a:solidFill>
              <a:latin typeface="Consolas"/>
            </a:endParaRPr>
          </a:p>
          <a:p>
            <a:r>
              <a:rPr lang="zh-CN" altLang="en-US" sz="1200" dirty="0" smtClean="0">
                <a:solidFill>
                  <a:srgbClr val="6A9955"/>
                </a:solidFill>
                <a:latin typeface="Consolas"/>
              </a:rPr>
              <a:t>*</a:t>
            </a:r>
            <a:r>
              <a:rPr lang="en-US" altLang="zh-CN" sz="1200" dirty="0" smtClean="0">
                <a:solidFill>
                  <a:srgbClr val="6A9955"/>
                </a:solidFill>
                <a:latin typeface="Consolas"/>
              </a:rPr>
              <a:t>/</a:t>
            </a:r>
            <a:endParaRPr lang="zh-CN" altLang="en-US" sz="1200" dirty="0" smtClean="0">
              <a:solidFill>
                <a:srgbClr val="D4D4D4"/>
              </a:solidFill>
              <a:latin typeface="Consolas"/>
            </a:endParaRPr>
          </a:p>
          <a:p>
            <a:r>
              <a:rPr lang="en-US" altLang="zh-CN" sz="1200" dirty="0" smtClean="0">
                <a:solidFill>
                  <a:srgbClr val="569CD6"/>
                </a:solidFill>
                <a:latin typeface="Consolas"/>
              </a:rPr>
              <a:t>let</a:t>
            </a:r>
            <a:r>
              <a:rPr lang="en-US" altLang="zh-CN" sz="1200" dirty="0" smtClean="0">
                <a:solidFill>
                  <a:srgbClr val="D4D4D4"/>
                </a:solidFill>
                <a:latin typeface="Consolas"/>
              </a:rPr>
              <a:t> </a:t>
            </a:r>
            <a:r>
              <a:rPr lang="en-US" altLang="zh-CN" sz="1200" dirty="0" smtClean="0">
                <a:solidFill>
                  <a:srgbClr val="9CDCFE"/>
                </a:solidFill>
                <a:latin typeface="Consolas"/>
              </a:rPr>
              <a:t>pool</a:t>
            </a:r>
            <a:r>
              <a:rPr lang="en-US" altLang="zh-CN" sz="1200" dirty="0" smtClean="0">
                <a:solidFill>
                  <a:srgbClr val="D4D4D4"/>
                </a:solidFill>
                <a:latin typeface="Consolas"/>
              </a:rPr>
              <a:t> = </a:t>
            </a:r>
            <a:r>
              <a:rPr lang="en-US" altLang="zh-CN" sz="1200" dirty="0" smtClean="0">
                <a:solidFill>
                  <a:srgbClr val="569CD6"/>
                </a:solidFill>
                <a:latin typeface="Consolas"/>
              </a:rPr>
              <a:t>new</a:t>
            </a:r>
            <a:r>
              <a:rPr lang="en-US" altLang="zh-CN" sz="1200" dirty="0" smtClean="0">
                <a:solidFill>
                  <a:srgbClr val="D4D4D4"/>
                </a:solidFill>
                <a:latin typeface="Consolas"/>
              </a:rPr>
              <a:t> </a:t>
            </a:r>
            <a:r>
              <a:rPr lang="en-US" altLang="zh-CN" sz="1200" dirty="0" err="1" smtClean="0">
                <a:solidFill>
                  <a:srgbClr val="4EC9B0"/>
                </a:solidFill>
                <a:latin typeface="Consolas"/>
              </a:rPr>
              <a:t>Sequelize</a:t>
            </a:r>
            <a:r>
              <a:rPr lang="en-US" altLang="zh-CN" sz="1200" dirty="0" smtClean="0">
                <a:solidFill>
                  <a:srgbClr val="D4D4D4"/>
                </a:solidFill>
                <a:latin typeface="Consolas"/>
              </a:rPr>
              <a:t>(</a:t>
            </a:r>
            <a:r>
              <a:rPr lang="en-US" altLang="zh-CN" sz="1200" dirty="0" smtClean="0">
                <a:solidFill>
                  <a:srgbClr val="CE9178"/>
                </a:solidFill>
                <a:latin typeface="Consolas"/>
              </a:rPr>
              <a:t>'example'</a:t>
            </a:r>
            <a:r>
              <a:rPr lang="en-US" altLang="zh-CN" sz="1200" dirty="0" smtClean="0">
                <a:solidFill>
                  <a:srgbClr val="D4D4D4"/>
                </a:solidFill>
                <a:latin typeface="Consolas"/>
              </a:rPr>
              <a:t>, </a:t>
            </a:r>
            <a:r>
              <a:rPr lang="en-US" altLang="zh-CN" sz="1200" dirty="0" smtClean="0">
                <a:solidFill>
                  <a:srgbClr val="CE9178"/>
                </a:solidFill>
                <a:latin typeface="Consolas"/>
              </a:rPr>
              <a:t>'root'</a:t>
            </a:r>
            <a:r>
              <a:rPr lang="en-US" altLang="zh-CN" sz="1200" dirty="0" smtClean="0">
                <a:solidFill>
                  <a:srgbClr val="D4D4D4"/>
                </a:solidFill>
                <a:latin typeface="Consolas"/>
              </a:rPr>
              <a:t>, </a:t>
            </a:r>
            <a:r>
              <a:rPr lang="en-US" altLang="zh-CN" sz="1200" dirty="0" smtClean="0">
                <a:solidFill>
                  <a:srgbClr val="CE9178"/>
                </a:solidFill>
                <a:latin typeface="Consolas"/>
              </a:rPr>
              <a:t>'666666'</a:t>
            </a:r>
            <a:r>
              <a:rPr lang="en-US" altLang="zh-CN" sz="1200" dirty="0" smtClean="0">
                <a:solidFill>
                  <a:srgbClr val="D4D4D4"/>
                </a:solidFill>
                <a:latin typeface="Consolas"/>
              </a:rPr>
              <a:t>, {</a:t>
            </a:r>
          </a:p>
          <a:p>
            <a:r>
              <a:rPr lang="en-US" altLang="zh-CN" sz="1200" dirty="0" smtClean="0">
                <a:solidFill>
                  <a:srgbClr val="D4D4D4"/>
                </a:solidFill>
                <a:latin typeface="Consolas"/>
              </a:rPr>
              <a:t>    </a:t>
            </a:r>
            <a:r>
              <a:rPr lang="en-US" altLang="zh-CN" sz="1200" dirty="0" smtClean="0">
                <a:solidFill>
                  <a:srgbClr val="CE9178"/>
                </a:solidFill>
                <a:latin typeface="Consolas"/>
              </a:rPr>
              <a:t>host</a:t>
            </a:r>
            <a:r>
              <a:rPr lang="en-US" altLang="zh-CN" sz="1200" dirty="0" smtClean="0">
                <a:solidFill>
                  <a:srgbClr val="D4D4D4"/>
                </a:solidFill>
                <a:latin typeface="Consolas"/>
              </a:rPr>
              <a:t>: </a:t>
            </a:r>
            <a:r>
              <a:rPr lang="en-US" altLang="zh-CN" sz="1200" dirty="0" smtClean="0">
                <a:solidFill>
                  <a:srgbClr val="CE9178"/>
                </a:solidFill>
                <a:latin typeface="Consolas"/>
              </a:rPr>
              <a:t>'</a:t>
            </a:r>
            <a:r>
              <a:rPr lang="en-US" altLang="zh-CN" sz="1200" dirty="0" err="1" smtClean="0">
                <a:solidFill>
                  <a:srgbClr val="CE9178"/>
                </a:solidFill>
                <a:latin typeface="Consolas"/>
              </a:rPr>
              <a:t>localhost</a:t>
            </a:r>
            <a:r>
              <a:rPr lang="en-US" altLang="zh-CN" sz="1200" dirty="0" smtClean="0">
                <a:solidFill>
                  <a:srgbClr val="CE9178"/>
                </a:solidFill>
                <a:latin typeface="Consolas"/>
              </a:rPr>
              <a:t>'</a:t>
            </a:r>
            <a:r>
              <a:rPr lang="en-US" altLang="zh-CN" sz="1200" dirty="0" smtClean="0">
                <a:solidFill>
                  <a:srgbClr val="D4D4D4"/>
                </a:solidFill>
                <a:latin typeface="Consolas"/>
              </a:rPr>
              <a:t>,</a:t>
            </a:r>
          </a:p>
          <a:p>
            <a:r>
              <a:rPr lang="en-US" altLang="zh-CN" sz="1200" dirty="0" smtClean="0">
                <a:solidFill>
                  <a:srgbClr val="D4D4D4"/>
                </a:solidFill>
                <a:latin typeface="Consolas"/>
              </a:rPr>
              <a:t>    </a:t>
            </a:r>
            <a:r>
              <a:rPr lang="en-US" altLang="zh-CN" sz="1200" dirty="0" smtClean="0">
                <a:solidFill>
                  <a:srgbClr val="CE9178"/>
                </a:solidFill>
                <a:latin typeface="Consolas"/>
              </a:rPr>
              <a:t>dialect</a:t>
            </a:r>
            <a:r>
              <a:rPr lang="en-US" altLang="zh-CN" sz="1200" dirty="0" smtClean="0">
                <a:solidFill>
                  <a:srgbClr val="D4D4D4"/>
                </a:solidFill>
                <a:latin typeface="Consolas"/>
              </a:rPr>
              <a:t>: </a:t>
            </a:r>
            <a:r>
              <a:rPr lang="en-US" altLang="zh-CN" sz="1200" dirty="0" smtClean="0">
                <a:solidFill>
                  <a:srgbClr val="CE9178"/>
                </a:solidFill>
                <a:latin typeface="Consolas"/>
              </a:rPr>
              <a:t>'</a:t>
            </a:r>
            <a:r>
              <a:rPr lang="en-US" altLang="zh-CN" sz="1200" dirty="0" err="1" smtClean="0">
                <a:solidFill>
                  <a:srgbClr val="CE9178"/>
                </a:solidFill>
                <a:latin typeface="Consolas"/>
              </a:rPr>
              <a:t>mysql</a:t>
            </a:r>
            <a:r>
              <a:rPr lang="en-US" altLang="zh-CN" sz="1200" dirty="0" smtClean="0">
                <a:solidFill>
                  <a:srgbClr val="CE9178"/>
                </a:solidFill>
                <a:latin typeface="Consolas"/>
              </a:rPr>
              <a:t>'</a:t>
            </a:r>
            <a:r>
              <a:rPr lang="en-US" altLang="zh-CN" sz="1200" dirty="0" smtClean="0">
                <a:solidFill>
                  <a:srgbClr val="D4D4D4"/>
                </a:solidFill>
                <a:latin typeface="Consolas"/>
              </a:rPr>
              <a:t>,</a:t>
            </a:r>
          </a:p>
          <a:p>
            <a:r>
              <a:rPr lang="en-US" altLang="zh-CN" sz="1200" dirty="0" smtClean="0">
                <a:solidFill>
                  <a:srgbClr val="D4D4D4"/>
                </a:solidFill>
                <a:latin typeface="Consolas"/>
              </a:rPr>
              <a:t>    </a:t>
            </a:r>
            <a:r>
              <a:rPr lang="en-US" altLang="zh-CN" sz="1200" dirty="0" smtClean="0">
                <a:solidFill>
                  <a:srgbClr val="CE9178"/>
                </a:solidFill>
                <a:latin typeface="Consolas"/>
              </a:rPr>
              <a:t>pool</a:t>
            </a:r>
            <a:r>
              <a:rPr lang="en-US" altLang="zh-CN" sz="1200" dirty="0" smtClean="0">
                <a:solidFill>
                  <a:srgbClr val="D4D4D4"/>
                </a:solidFill>
                <a:latin typeface="Consolas"/>
              </a:rPr>
              <a:t>: {</a:t>
            </a:r>
          </a:p>
          <a:p>
            <a:r>
              <a:rPr lang="en-US" altLang="zh-CN" sz="1200" dirty="0" smtClean="0">
                <a:solidFill>
                  <a:srgbClr val="D4D4D4"/>
                </a:solidFill>
                <a:latin typeface="Consolas"/>
              </a:rPr>
              <a:t>        </a:t>
            </a:r>
            <a:r>
              <a:rPr lang="en-US" altLang="zh-CN" sz="1200" dirty="0" smtClean="0">
                <a:solidFill>
                  <a:srgbClr val="CE9178"/>
                </a:solidFill>
                <a:latin typeface="Consolas"/>
              </a:rPr>
              <a:t>max</a:t>
            </a:r>
            <a:r>
              <a:rPr lang="en-US" altLang="zh-CN" sz="1200" dirty="0" smtClean="0">
                <a:solidFill>
                  <a:srgbClr val="D4D4D4"/>
                </a:solidFill>
                <a:latin typeface="Consolas"/>
              </a:rPr>
              <a:t>: </a:t>
            </a:r>
            <a:r>
              <a:rPr lang="en-US" altLang="zh-CN" sz="1200" dirty="0" smtClean="0">
                <a:solidFill>
                  <a:srgbClr val="B5CEA8"/>
                </a:solidFill>
                <a:latin typeface="Consolas"/>
              </a:rPr>
              <a:t>5</a:t>
            </a:r>
            <a:r>
              <a:rPr lang="en-US" altLang="zh-CN" sz="1200" dirty="0" smtClean="0">
                <a:solidFill>
                  <a:srgbClr val="D4D4D4"/>
                </a:solidFill>
                <a:latin typeface="Consolas"/>
              </a:rPr>
              <a:t>,</a:t>
            </a:r>
          </a:p>
          <a:p>
            <a:r>
              <a:rPr lang="en-US" altLang="zh-CN" sz="1200" dirty="0" smtClean="0">
                <a:solidFill>
                  <a:srgbClr val="D4D4D4"/>
                </a:solidFill>
                <a:latin typeface="Consolas"/>
              </a:rPr>
              <a:t>        </a:t>
            </a:r>
            <a:r>
              <a:rPr lang="en-US" altLang="zh-CN" sz="1200" dirty="0" smtClean="0">
                <a:solidFill>
                  <a:srgbClr val="CE9178"/>
                </a:solidFill>
                <a:latin typeface="Consolas"/>
              </a:rPr>
              <a:t>min</a:t>
            </a:r>
            <a:r>
              <a:rPr lang="en-US" altLang="zh-CN" sz="1200" dirty="0" smtClean="0">
                <a:solidFill>
                  <a:srgbClr val="D4D4D4"/>
                </a:solidFill>
                <a:latin typeface="Consolas"/>
              </a:rPr>
              <a:t>: </a:t>
            </a:r>
            <a:r>
              <a:rPr lang="en-US" altLang="zh-CN" sz="1200" dirty="0" smtClean="0">
                <a:solidFill>
                  <a:srgbClr val="B5CEA8"/>
                </a:solidFill>
                <a:latin typeface="Consolas"/>
              </a:rPr>
              <a:t>0</a:t>
            </a:r>
            <a:r>
              <a:rPr lang="en-US" altLang="zh-CN" sz="1200" dirty="0" smtClean="0">
                <a:solidFill>
                  <a:srgbClr val="D4D4D4"/>
                </a:solidFill>
                <a:latin typeface="Consolas"/>
              </a:rPr>
              <a:t>,</a:t>
            </a:r>
          </a:p>
          <a:p>
            <a:r>
              <a:rPr lang="en-US" altLang="zh-CN" sz="1200" dirty="0" smtClean="0">
                <a:solidFill>
                  <a:srgbClr val="D4D4D4"/>
                </a:solidFill>
                <a:latin typeface="Consolas"/>
              </a:rPr>
              <a:t>        </a:t>
            </a:r>
            <a:r>
              <a:rPr lang="en-US" altLang="zh-CN" sz="1200" dirty="0" smtClean="0">
                <a:solidFill>
                  <a:srgbClr val="CE9178"/>
                </a:solidFill>
                <a:latin typeface="Consolas"/>
              </a:rPr>
              <a:t>idle</a:t>
            </a:r>
            <a:r>
              <a:rPr lang="en-US" altLang="zh-CN" sz="1200" dirty="0" smtClean="0">
                <a:solidFill>
                  <a:srgbClr val="D4D4D4"/>
                </a:solidFill>
                <a:latin typeface="Consolas"/>
              </a:rPr>
              <a:t>: </a:t>
            </a:r>
            <a:r>
              <a:rPr lang="en-US" altLang="zh-CN" sz="1200" dirty="0" smtClean="0">
                <a:solidFill>
                  <a:srgbClr val="B5CEA8"/>
                </a:solidFill>
                <a:latin typeface="Consolas"/>
              </a:rPr>
              <a:t>10000</a:t>
            </a:r>
            <a:endParaRPr lang="en-US" altLang="zh-CN" sz="1200" dirty="0" smtClean="0">
              <a:solidFill>
                <a:srgbClr val="D4D4D4"/>
              </a:solidFill>
              <a:latin typeface="Consolas"/>
            </a:endParaRPr>
          </a:p>
          <a:p>
            <a:r>
              <a:rPr lang="en-US" altLang="zh-CN" sz="1200" dirty="0" smtClean="0">
                <a:solidFill>
                  <a:srgbClr val="D4D4D4"/>
                </a:solidFill>
                <a:latin typeface="Consolas"/>
              </a:rPr>
              <a:t>    },</a:t>
            </a:r>
          </a:p>
          <a:p>
            <a:r>
              <a:rPr lang="en-US" altLang="zh-CN" sz="1200" dirty="0" smtClean="0">
                <a:solidFill>
                  <a:srgbClr val="D4D4D4"/>
                </a:solidFill>
                <a:latin typeface="Consolas"/>
              </a:rPr>
              <a:t>    </a:t>
            </a:r>
            <a:r>
              <a:rPr lang="en-US" altLang="zh-CN" sz="1200" dirty="0" smtClean="0">
                <a:solidFill>
                  <a:srgbClr val="CE9178"/>
                </a:solidFill>
                <a:latin typeface="Consolas"/>
              </a:rPr>
              <a:t>define</a:t>
            </a:r>
            <a:r>
              <a:rPr lang="en-US" altLang="zh-CN" sz="1200" dirty="0" smtClean="0">
                <a:solidFill>
                  <a:srgbClr val="D4D4D4"/>
                </a:solidFill>
                <a:latin typeface="Consolas"/>
              </a:rPr>
              <a:t>: {</a:t>
            </a:r>
          </a:p>
          <a:p>
            <a:r>
              <a:rPr lang="en-US" altLang="zh-CN" sz="1200" dirty="0" smtClean="0">
                <a:solidFill>
                  <a:srgbClr val="D4D4D4"/>
                </a:solidFill>
                <a:latin typeface="Consolas"/>
              </a:rPr>
              <a:t>        </a:t>
            </a:r>
            <a:r>
              <a:rPr lang="en-US" altLang="zh-CN" sz="1200" dirty="0" smtClean="0">
                <a:solidFill>
                  <a:srgbClr val="CE9178"/>
                </a:solidFill>
                <a:latin typeface="Consolas"/>
              </a:rPr>
              <a:t>timestamps</a:t>
            </a:r>
            <a:r>
              <a:rPr lang="en-US" altLang="zh-CN" sz="1200" dirty="0" smtClean="0">
                <a:solidFill>
                  <a:srgbClr val="D4D4D4"/>
                </a:solidFill>
                <a:latin typeface="Consolas"/>
              </a:rPr>
              <a:t>: </a:t>
            </a:r>
            <a:r>
              <a:rPr lang="en-US" altLang="zh-CN" sz="1200" dirty="0" smtClean="0">
                <a:solidFill>
                  <a:srgbClr val="569CD6"/>
                </a:solidFill>
                <a:latin typeface="Consolas"/>
              </a:rPr>
              <a:t>false</a:t>
            </a:r>
            <a:endParaRPr lang="en-US" altLang="zh-CN" sz="1200" dirty="0" smtClean="0">
              <a:solidFill>
                <a:srgbClr val="D4D4D4"/>
              </a:solidFill>
              <a:latin typeface="Consolas"/>
            </a:endParaRPr>
          </a:p>
          <a:p>
            <a:r>
              <a:rPr lang="en-US" altLang="zh-CN" sz="1200" dirty="0" smtClean="0">
                <a:solidFill>
                  <a:srgbClr val="D4D4D4"/>
                </a:solidFill>
                <a:latin typeface="Consolas"/>
              </a:rPr>
              <a:t>    }</a:t>
            </a:r>
          </a:p>
          <a:p>
            <a:r>
              <a:rPr lang="en-US" altLang="zh-CN" sz="1200" dirty="0" smtClean="0">
                <a:solidFill>
                  <a:srgbClr val="D4D4D4"/>
                </a:solidFill>
                <a:latin typeface="Consolas"/>
              </a:rPr>
              <a:t>});</a:t>
            </a:r>
          </a:p>
          <a:p>
            <a:r>
              <a:rPr lang="en-US" altLang="zh-CN" sz="1200" dirty="0" err="1" smtClean="0">
                <a:solidFill>
                  <a:srgbClr val="D4D4D4"/>
                </a:solidFill>
                <a:latin typeface="Consolas"/>
              </a:rPr>
              <a:t>module.</a:t>
            </a:r>
            <a:r>
              <a:rPr lang="en-US" altLang="zh-CN" sz="1200" dirty="0" err="1" smtClean="0">
                <a:solidFill>
                  <a:srgbClr val="4EC9B0"/>
                </a:solidFill>
                <a:latin typeface="Consolas"/>
              </a:rPr>
              <a:t>exports</a:t>
            </a:r>
            <a:r>
              <a:rPr lang="en-US" altLang="zh-CN" sz="1200" dirty="0" smtClean="0">
                <a:solidFill>
                  <a:srgbClr val="D4D4D4"/>
                </a:solidFill>
                <a:latin typeface="Consolas"/>
              </a:rPr>
              <a:t> = </a:t>
            </a:r>
            <a:r>
              <a:rPr lang="en-US" altLang="zh-CN" sz="1200" dirty="0" smtClean="0">
                <a:solidFill>
                  <a:srgbClr val="9CDCFE"/>
                </a:solidFill>
                <a:latin typeface="Consolas"/>
              </a:rPr>
              <a:t>pool;</a:t>
            </a:r>
            <a:endParaRPr lang="en-US" altLang="zh-CN" sz="1200" dirty="0" smtClean="0">
              <a:solidFill>
                <a:srgbClr val="D4D4D4"/>
              </a:solidFill>
              <a:latin typeface="Consolas"/>
            </a:endParaRPr>
          </a:p>
        </p:txBody>
      </p:sp>
      <p:sp>
        <p:nvSpPr>
          <p:cNvPr id="16" name="TextBox 15"/>
          <p:cNvSpPr txBox="1"/>
          <p:nvPr/>
        </p:nvSpPr>
        <p:spPr>
          <a:xfrm>
            <a:off x="3203848" y="3105130"/>
            <a:ext cx="5256584" cy="1338828"/>
          </a:xfrm>
          <a:prstGeom prst="rect">
            <a:avLst/>
          </a:prstGeom>
          <a:noFill/>
        </p:spPr>
        <p:txBody>
          <a:bodyPr wrap="square" rtlCol="0">
            <a:spAutoFit/>
          </a:bodyPr>
          <a:lstStyle/>
          <a:p>
            <a:pPr>
              <a:lnSpc>
                <a:spcPct val="150000"/>
              </a:lnSpc>
            </a:pPr>
            <a:r>
              <a:rPr lang="zh-CN" altLang="en-US" dirty="0" smtClean="0">
                <a:solidFill>
                  <a:srgbClr val="FF0000"/>
                </a:solidFill>
                <a:latin typeface="+mj-ea"/>
                <a:ea typeface="+mj-ea"/>
              </a:rPr>
              <a:t>提示：</a:t>
            </a:r>
            <a:r>
              <a:rPr lang="en-US" altLang="zh-CN" dirty="0" smtClean="0">
                <a:solidFill>
                  <a:srgbClr val="FF0000"/>
                </a:solidFill>
                <a:latin typeface="+mj-ea"/>
                <a:ea typeface="+mj-ea"/>
              </a:rPr>
              <a:t>timestamps</a:t>
            </a:r>
            <a:r>
              <a:rPr lang="zh-CN" altLang="en-US" dirty="0" smtClean="0">
                <a:solidFill>
                  <a:srgbClr val="FF0000"/>
                </a:solidFill>
                <a:latin typeface="+mj-ea"/>
                <a:ea typeface="+mj-ea"/>
              </a:rPr>
              <a:t>属性设置了之后的查询是否默认查询和创建时间字段（</a:t>
            </a:r>
            <a:r>
              <a:rPr lang="en-US" altLang="zh-CN" dirty="0" smtClean="0">
                <a:solidFill>
                  <a:srgbClr val="FF0000"/>
                </a:solidFill>
                <a:latin typeface="+mj-ea"/>
                <a:ea typeface="+mj-ea"/>
              </a:rPr>
              <a:t> </a:t>
            </a:r>
            <a:r>
              <a:rPr lang="en-US" altLang="zh-CN" dirty="0" err="1" smtClean="0">
                <a:solidFill>
                  <a:srgbClr val="FF0000"/>
                </a:solidFill>
                <a:latin typeface="+mj-ea"/>
                <a:ea typeface="+mj-ea"/>
              </a:rPr>
              <a:t>createdAt</a:t>
            </a:r>
            <a:r>
              <a:rPr lang="en-US" altLang="zh-CN" dirty="0" smtClean="0">
                <a:solidFill>
                  <a:srgbClr val="FF0000"/>
                </a:solidFill>
                <a:latin typeface="+mj-ea"/>
                <a:ea typeface="+mj-ea"/>
              </a:rPr>
              <a:t> / </a:t>
            </a:r>
            <a:r>
              <a:rPr lang="en-US" altLang="zh-CN" dirty="0" err="1" smtClean="0">
                <a:solidFill>
                  <a:srgbClr val="FF0000"/>
                </a:solidFill>
                <a:latin typeface="+mj-ea"/>
                <a:ea typeface="+mj-ea"/>
              </a:rPr>
              <a:t>updatedAt</a:t>
            </a:r>
            <a:r>
              <a:rPr lang="en-US" altLang="zh-CN" dirty="0" smtClean="0">
                <a:solidFill>
                  <a:srgbClr val="FF0000"/>
                </a:solidFill>
                <a:latin typeface="+mj-ea"/>
                <a:ea typeface="+mj-ea"/>
              </a:rPr>
              <a:t> </a:t>
            </a:r>
            <a:r>
              <a:rPr lang="zh-CN" altLang="en-US" dirty="0" smtClean="0">
                <a:solidFill>
                  <a:srgbClr val="FF0000"/>
                </a:solidFill>
                <a:latin typeface="+mj-ea"/>
                <a:ea typeface="+mj-ea"/>
              </a:rPr>
              <a:t>（创建</a:t>
            </a:r>
            <a:r>
              <a:rPr lang="en-US" altLang="zh-CN" dirty="0" smtClean="0">
                <a:solidFill>
                  <a:srgbClr val="FF0000"/>
                </a:solidFill>
                <a:latin typeface="+mj-ea"/>
                <a:ea typeface="+mj-ea"/>
              </a:rPr>
              <a:t>/</a:t>
            </a:r>
            <a:r>
              <a:rPr lang="zh-CN" altLang="en-US" dirty="0" smtClean="0">
                <a:solidFill>
                  <a:srgbClr val="FF0000"/>
                </a:solidFill>
                <a:latin typeface="+mj-ea"/>
                <a:ea typeface="+mj-ea"/>
              </a:rPr>
              <a:t>更新时间））。</a:t>
            </a:r>
            <a:endParaRPr lang="zh-CN" altLang="en-US" dirty="0">
              <a:solidFill>
                <a:srgbClr val="FF0000"/>
              </a:solidFill>
              <a:latin typeface="+mj-ea"/>
              <a:ea typeface="+mj-ea"/>
            </a:endParaRPr>
          </a:p>
        </p:txBody>
      </p:sp>
    </p:spTree>
    <p:extLst>
      <p:ext uri="{BB962C8B-B14F-4D97-AF65-F5344CB8AC3E}">
        <p14:creationId xmlns="" xmlns:p14="http://schemas.microsoft.com/office/powerpoint/2010/main" val="15432714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39" name="圆角矩形 38"/>
          <p:cNvSpPr/>
          <p:nvPr/>
        </p:nvSpPr>
        <p:spPr>
          <a:xfrm>
            <a:off x="6516216" y="843557"/>
            <a:ext cx="2520280" cy="5778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6" name="圆角矩形 35"/>
          <p:cNvSpPr/>
          <p:nvPr/>
        </p:nvSpPr>
        <p:spPr>
          <a:xfrm>
            <a:off x="6516216" y="3723878"/>
            <a:ext cx="2520280" cy="122413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8" name="圆角矩形 37"/>
          <p:cNvSpPr/>
          <p:nvPr/>
        </p:nvSpPr>
        <p:spPr>
          <a:xfrm>
            <a:off x="6516216" y="1491630"/>
            <a:ext cx="2520280" cy="93610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7" name="圆角矩形 36"/>
          <p:cNvSpPr/>
          <p:nvPr/>
        </p:nvSpPr>
        <p:spPr>
          <a:xfrm>
            <a:off x="6516216" y="2499742"/>
            <a:ext cx="2520280" cy="115212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pic>
        <p:nvPicPr>
          <p:cNvPr id="28" name="图片 27" descr="sequelize-export.jpg"/>
          <p:cNvPicPr>
            <a:picLocks noChangeAspect="1"/>
          </p:cNvPicPr>
          <p:nvPr/>
        </p:nvPicPr>
        <p:blipFill>
          <a:blip r:embed="rId3" cstate="print"/>
          <a:stretch>
            <a:fillRect/>
          </a:stretch>
        </p:blipFill>
        <p:spPr>
          <a:xfrm>
            <a:off x="107504" y="914174"/>
            <a:ext cx="6296904" cy="4105848"/>
          </a:xfrm>
          <a:prstGeom prst="rect">
            <a:avLst/>
          </a:prstGeom>
          <a:effectLst>
            <a:outerShdw blurRad="317500" dist="50800" dir="5400000" algn="ctr" rotWithShape="0">
              <a:srgbClr val="000000"/>
            </a:outerShdw>
          </a:effectLst>
        </p:spPr>
      </p:pic>
      <p:sp>
        <p:nvSpPr>
          <p:cNvPr id="30" name="圆角矩形 29"/>
          <p:cNvSpPr/>
          <p:nvPr/>
        </p:nvSpPr>
        <p:spPr>
          <a:xfrm>
            <a:off x="1691680" y="51470"/>
            <a:ext cx="5904656" cy="64807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3600" b="1" dirty="0" smtClean="0">
                <a:solidFill>
                  <a:schemeClr val="bg1"/>
                </a:solidFill>
                <a:latin typeface="+mj-ea"/>
                <a:ea typeface="+mj-ea"/>
              </a:rPr>
              <a:t>模型的引入和关联</a:t>
            </a:r>
            <a:endParaRPr lang="en-US" altLang="zh-CN" sz="3600" b="1" dirty="0" smtClean="0">
              <a:solidFill>
                <a:schemeClr val="bg1"/>
              </a:solidFill>
              <a:latin typeface="+mj-ea"/>
              <a:ea typeface="+mj-ea"/>
            </a:endParaRPr>
          </a:p>
        </p:txBody>
      </p:sp>
      <p:sp>
        <p:nvSpPr>
          <p:cNvPr id="32" name="TextBox 31"/>
          <p:cNvSpPr txBox="1"/>
          <p:nvPr/>
        </p:nvSpPr>
        <p:spPr>
          <a:xfrm>
            <a:off x="6480720" y="845299"/>
            <a:ext cx="2627784" cy="646331"/>
          </a:xfrm>
          <a:prstGeom prst="rect">
            <a:avLst/>
          </a:prstGeom>
          <a:noFill/>
        </p:spPr>
        <p:txBody>
          <a:bodyPr wrap="square" rtlCol="0">
            <a:spAutoFit/>
          </a:bodyPr>
          <a:lstStyle/>
          <a:p>
            <a:pPr>
              <a:lnSpc>
                <a:spcPct val="150000"/>
              </a:lnSpc>
            </a:pPr>
            <a:r>
              <a:rPr lang="zh-CN" altLang="en-US" sz="1200" dirty="0" smtClean="0">
                <a:solidFill>
                  <a:schemeClr val="bg1"/>
                </a:solidFill>
              </a:rPr>
              <a:t>通过</a:t>
            </a:r>
            <a:r>
              <a:rPr lang="en-US" altLang="zh-CN" sz="1200" dirty="0" err="1" smtClean="0">
                <a:solidFill>
                  <a:schemeClr val="bg1"/>
                </a:solidFill>
              </a:rPr>
              <a:t>Sequelize</a:t>
            </a:r>
            <a:r>
              <a:rPr lang="zh-CN" altLang="en-US" sz="1200" dirty="0" smtClean="0">
                <a:solidFill>
                  <a:schemeClr val="bg1"/>
                </a:solidFill>
              </a:rPr>
              <a:t>实例</a:t>
            </a:r>
            <a:r>
              <a:rPr lang="en-US" altLang="zh-CN" sz="1200" dirty="0" smtClean="0">
                <a:solidFill>
                  <a:schemeClr val="bg1"/>
                </a:solidFill>
              </a:rPr>
              <a:t>import</a:t>
            </a:r>
            <a:r>
              <a:rPr lang="zh-CN" altLang="en-US" sz="1200" dirty="0" smtClean="0">
                <a:solidFill>
                  <a:schemeClr val="bg1"/>
                </a:solidFill>
              </a:rPr>
              <a:t>方法引入表模型。</a:t>
            </a:r>
            <a:endParaRPr lang="zh-CN" altLang="en-US" sz="1200" dirty="0">
              <a:solidFill>
                <a:schemeClr val="bg1"/>
              </a:solidFill>
            </a:endParaRPr>
          </a:p>
        </p:txBody>
      </p:sp>
      <p:sp>
        <p:nvSpPr>
          <p:cNvPr id="33" name="TextBox 32"/>
          <p:cNvSpPr txBox="1"/>
          <p:nvPr/>
        </p:nvSpPr>
        <p:spPr>
          <a:xfrm>
            <a:off x="6480720" y="1491630"/>
            <a:ext cx="2555776" cy="923330"/>
          </a:xfrm>
          <a:prstGeom prst="rect">
            <a:avLst/>
          </a:prstGeom>
          <a:noFill/>
        </p:spPr>
        <p:txBody>
          <a:bodyPr wrap="square" rtlCol="0">
            <a:spAutoFit/>
          </a:bodyPr>
          <a:lstStyle/>
          <a:p>
            <a:pPr>
              <a:lnSpc>
                <a:spcPct val="150000"/>
              </a:lnSpc>
            </a:pPr>
            <a:r>
              <a:rPr lang="zh-CN" altLang="en-US" sz="1200" b="1" dirty="0" smtClean="0">
                <a:solidFill>
                  <a:schemeClr val="bg1"/>
                </a:solidFill>
                <a:latin typeface="+mj-ea"/>
                <a:ea typeface="+mj-ea"/>
              </a:rPr>
              <a:t>一对一关联（</a:t>
            </a:r>
            <a:r>
              <a:rPr lang="en-US" altLang="zh-CN" sz="1200" b="1" dirty="0" smtClean="0">
                <a:solidFill>
                  <a:schemeClr val="bg1"/>
                </a:solidFill>
                <a:latin typeface="+mj-ea"/>
                <a:ea typeface="+mj-ea"/>
              </a:rPr>
              <a:t>1:1</a:t>
            </a:r>
            <a:r>
              <a:rPr lang="zh-CN" altLang="en-US" sz="1200" b="1" dirty="0" smtClean="0">
                <a:solidFill>
                  <a:schemeClr val="bg1"/>
                </a:solidFill>
                <a:latin typeface="+mj-ea"/>
                <a:ea typeface="+mj-ea"/>
              </a:rPr>
              <a:t>）</a:t>
            </a:r>
            <a:endParaRPr lang="en-US" altLang="zh-CN" sz="1200" b="1" dirty="0" smtClean="0">
              <a:solidFill>
                <a:schemeClr val="bg1"/>
              </a:solidFill>
              <a:latin typeface="+mj-ea"/>
              <a:ea typeface="+mj-ea"/>
            </a:endParaRPr>
          </a:p>
          <a:p>
            <a:pPr>
              <a:lnSpc>
                <a:spcPct val="150000"/>
              </a:lnSpc>
            </a:pPr>
            <a:r>
              <a:rPr lang="zh-CN" altLang="en-US" sz="1200" dirty="0" smtClean="0">
                <a:solidFill>
                  <a:schemeClr val="bg1"/>
                </a:solidFill>
                <a:latin typeface="+mj-ea"/>
                <a:ea typeface="+mj-ea"/>
              </a:rPr>
              <a:t>一对一关联是通过单个外键连接的两个模型之间的关联。</a:t>
            </a:r>
            <a:endParaRPr lang="zh-CN" altLang="en-US" sz="1200" dirty="0">
              <a:solidFill>
                <a:schemeClr val="bg1"/>
              </a:solidFill>
              <a:latin typeface="+mj-ea"/>
              <a:ea typeface="+mj-ea"/>
            </a:endParaRPr>
          </a:p>
        </p:txBody>
      </p:sp>
      <p:sp>
        <p:nvSpPr>
          <p:cNvPr id="34" name="TextBox 33"/>
          <p:cNvSpPr txBox="1"/>
          <p:nvPr/>
        </p:nvSpPr>
        <p:spPr>
          <a:xfrm>
            <a:off x="6480720" y="2499742"/>
            <a:ext cx="2555776" cy="1107996"/>
          </a:xfrm>
          <a:prstGeom prst="rect">
            <a:avLst/>
          </a:prstGeom>
          <a:noFill/>
        </p:spPr>
        <p:txBody>
          <a:bodyPr wrap="square" rtlCol="0">
            <a:spAutoFit/>
          </a:bodyPr>
          <a:lstStyle/>
          <a:p>
            <a:r>
              <a:rPr lang="zh-CN" altLang="en-US" sz="1200" b="1" dirty="0" smtClean="0">
                <a:solidFill>
                  <a:schemeClr val="bg1"/>
                </a:solidFill>
                <a:latin typeface="+mj-ea"/>
                <a:ea typeface="+mj-ea"/>
              </a:rPr>
              <a:t>一对多关联（</a:t>
            </a:r>
            <a:r>
              <a:rPr lang="en-US" altLang="zh-CN" sz="1200" b="1" dirty="0" smtClean="0">
                <a:solidFill>
                  <a:schemeClr val="bg1"/>
                </a:solidFill>
                <a:latin typeface="+mj-ea"/>
                <a:ea typeface="+mj-ea"/>
              </a:rPr>
              <a:t>1:M</a:t>
            </a:r>
            <a:r>
              <a:rPr lang="zh-CN" altLang="en-US" sz="1200" b="1" dirty="0" smtClean="0">
                <a:solidFill>
                  <a:schemeClr val="bg1"/>
                </a:solidFill>
                <a:latin typeface="+mj-ea"/>
                <a:ea typeface="+mj-ea"/>
              </a:rPr>
              <a:t>）</a:t>
            </a:r>
          </a:p>
          <a:p>
            <a:pPr>
              <a:lnSpc>
                <a:spcPct val="150000"/>
              </a:lnSpc>
            </a:pPr>
            <a:r>
              <a:rPr lang="zh-CN" altLang="en-US" sz="1200" dirty="0" smtClean="0">
                <a:solidFill>
                  <a:schemeClr val="bg1"/>
                </a:solidFill>
                <a:latin typeface="+mj-ea"/>
                <a:ea typeface="+mj-ea"/>
              </a:rPr>
              <a:t>一对多关联将一个来源与多个目标连接起来。 而多个目标接到同一个特定的源。</a:t>
            </a:r>
            <a:endParaRPr lang="zh-CN" altLang="en-US" sz="1200" dirty="0">
              <a:solidFill>
                <a:schemeClr val="bg1"/>
              </a:solidFill>
              <a:latin typeface="+mj-ea"/>
              <a:ea typeface="+mj-ea"/>
            </a:endParaRPr>
          </a:p>
        </p:txBody>
      </p:sp>
      <p:sp>
        <p:nvSpPr>
          <p:cNvPr id="35" name="TextBox 34"/>
          <p:cNvSpPr txBox="1"/>
          <p:nvPr/>
        </p:nvSpPr>
        <p:spPr>
          <a:xfrm>
            <a:off x="6480720" y="3795886"/>
            <a:ext cx="2555776" cy="1107996"/>
          </a:xfrm>
          <a:prstGeom prst="rect">
            <a:avLst/>
          </a:prstGeom>
          <a:noFill/>
        </p:spPr>
        <p:txBody>
          <a:bodyPr wrap="square" rtlCol="0">
            <a:spAutoFit/>
          </a:bodyPr>
          <a:lstStyle/>
          <a:p>
            <a:r>
              <a:rPr lang="zh-CN" altLang="en-US" sz="1200" b="1" dirty="0" smtClean="0">
                <a:solidFill>
                  <a:schemeClr val="bg1"/>
                </a:solidFill>
                <a:latin typeface="+mj-ea"/>
                <a:ea typeface="+mj-ea"/>
              </a:rPr>
              <a:t>多对多关联（</a:t>
            </a:r>
            <a:r>
              <a:rPr lang="en-US" altLang="zh-CN" sz="1200" b="1" dirty="0" smtClean="0">
                <a:solidFill>
                  <a:schemeClr val="bg1"/>
                </a:solidFill>
                <a:latin typeface="+mj-ea"/>
                <a:ea typeface="+mj-ea"/>
              </a:rPr>
              <a:t>M:N</a:t>
            </a:r>
            <a:r>
              <a:rPr lang="zh-CN" altLang="en-US" sz="1200" b="1" dirty="0" smtClean="0">
                <a:solidFill>
                  <a:schemeClr val="bg1"/>
                </a:solidFill>
                <a:latin typeface="+mj-ea"/>
                <a:ea typeface="+mj-ea"/>
              </a:rPr>
              <a:t>）</a:t>
            </a:r>
          </a:p>
          <a:p>
            <a:pPr>
              <a:lnSpc>
                <a:spcPct val="150000"/>
              </a:lnSpc>
            </a:pPr>
            <a:r>
              <a:rPr lang="zh-CN" altLang="en-US" sz="1200" dirty="0" smtClean="0">
                <a:solidFill>
                  <a:schemeClr val="bg1"/>
                </a:solidFill>
                <a:latin typeface="+mj-ea"/>
                <a:ea typeface="+mj-ea"/>
              </a:rPr>
              <a:t>多对多关联用于将源与多个目标相连接。 此外，目标也可以连接到多个源。</a:t>
            </a:r>
            <a:endParaRPr lang="zh-CN" altLang="en-US" sz="1200" dirty="0">
              <a:solidFill>
                <a:schemeClr val="bg1"/>
              </a:solidFill>
              <a:latin typeface="+mj-ea"/>
              <a:ea typeface="+mj-ea"/>
            </a:endParaRPr>
          </a:p>
        </p:txBody>
      </p:sp>
    </p:spTree>
    <p:extLst>
      <p:ext uri="{BB962C8B-B14F-4D97-AF65-F5344CB8AC3E}">
        <p14:creationId xmlns="" xmlns:p14="http://schemas.microsoft.com/office/powerpoint/2010/main" val="15432714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4" name="圆角矩形 13"/>
          <p:cNvSpPr/>
          <p:nvPr/>
        </p:nvSpPr>
        <p:spPr>
          <a:xfrm>
            <a:off x="0" y="0"/>
            <a:ext cx="9144000" cy="514350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endParaRPr lang="en-US" altLang="zh-CN" sz="1400" b="0" dirty="0">
              <a:solidFill>
                <a:srgbClr val="D4D4D4"/>
              </a:solidFill>
              <a:latin typeface="Consolas"/>
            </a:endParaRPr>
          </a:p>
        </p:txBody>
      </p:sp>
      <p:sp>
        <p:nvSpPr>
          <p:cNvPr id="13" name="矩形 12"/>
          <p:cNvSpPr/>
          <p:nvPr/>
        </p:nvSpPr>
        <p:spPr>
          <a:xfrm>
            <a:off x="395536" y="111852"/>
            <a:ext cx="9001000" cy="5078313"/>
          </a:xfrm>
          <a:prstGeom prst="rect">
            <a:avLst/>
          </a:prstGeom>
        </p:spPr>
        <p:txBody>
          <a:bodyPr wrap="square">
            <a:spAutoFit/>
          </a:bodyPr>
          <a:lstStyle/>
          <a:p>
            <a:pPr lvl="0"/>
            <a:r>
              <a:rPr lang="en-US" altLang="zh-CN" sz="1200" dirty="0" smtClean="0">
                <a:solidFill>
                  <a:srgbClr val="00B050"/>
                </a:solidFill>
                <a:latin typeface="Consolas"/>
              </a:rPr>
              <a:t>// </a:t>
            </a:r>
            <a:r>
              <a:rPr lang="zh-CN" altLang="en-US" sz="1200" dirty="0" smtClean="0">
                <a:solidFill>
                  <a:srgbClr val="00B050"/>
                </a:solidFill>
                <a:latin typeface="Consolas"/>
              </a:rPr>
              <a:t>定义查询类常量</a:t>
            </a:r>
            <a:endParaRPr lang="en-US" altLang="zh-CN" sz="1200" dirty="0" smtClean="0">
              <a:solidFill>
                <a:srgbClr val="00B050"/>
              </a:solidFill>
              <a:latin typeface="Consolas"/>
            </a:endParaRPr>
          </a:p>
          <a:p>
            <a:pPr lvl="0"/>
            <a:r>
              <a:rPr lang="en-US" altLang="zh-CN" sz="1200" dirty="0" smtClean="0">
                <a:solidFill>
                  <a:srgbClr val="569CD6"/>
                </a:solidFill>
                <a:latin typeface="Consolas"/>
              </a:rPr>
              <a:t>const</a:t>
            </a:r>
            <a:r>
              <a:rPr lang="en-US" altLang="zh-CN" sz="1200" dirty="0" smtClean="0">
                <a:solidFill>
                  <a:srgbClr val="D4D4D4"/>
                </a:solidFill>
                <a:latin typeface="Consolas"/>
              </a:rPr>
              <a:t> </a:t>
            </a:r>
            <a:r>
              <a:rPr lang="en-US" altLang="zh-CN" sz="1200" dirty="0" smtClean="0">
                <a:solidFill>
                  <a:srgbClr val="9CDCFE"/>
                </a:solidFill>
                <a:latin typeface="Consolas"/>
              </a:rPr>
              <a:t>Op</a:t>
            </a:r>
            <a:r>
              <a:rPr lang="en-US" altLang="zh-CN" sz="1200" dirty="0" smtClean="0">
                <a:solidFill>
                  <a:srgbClr val="D4D4D4"/>
                </a:solidFill>
                <a:latin typeface="Consolas"/>
              </a:rPr>
              <a:t> = </a:t>
            </a:r>
            <a:r>
              <a:rPr lang="en-US" altLang="zh-CN" sz="1200" dirty="0" err="1" smtClean="0">
                <a:solidFill>
                  <a:srgbClr val="9CDCFE"/>
                </a:solidFill>
                <a:latin typeface="Consolas"/>
              </a:rPr>
              <a:t>Sequelize</a:t>
            </a:r>
            <a:r>
              <a:rPr lang="en-US" altLang="zh-CN" sz="1200" dirty="0" err="1" smtClean="0">
                <a:solidFill>
                  <a:srgbClr val="D4D4D4"/>
                </a:solidFill>
                <a:latin typeface="Consolas"/>
              </a:rPr>
              <a:t>.</a:t>
            </a:r>
            <a:r>
              <a:rPr lang="en-US" altLang="zh-CN" sz="1200" dirty="0" err="1" smtClean="0">
                <a:solidFill>
                  <a:srgbClr val="9CDCFE"/>
                </a:solidFill>
                <a:latin typeface="Consolas"/>
              </a:rPr>
              <a:t>Op</a:t>
            </a:r>
            <a:r>
              <a:rPr lang="en-US" altLang="zh-CN" sz="1200" dirty="0" smtClean="0">
                <a:solidFill>
                  <a:srgbClr val="D4D4D4"/>
                </a:solidFill>
                <a:latin typeface="Consolas"/>
              </a:rPr>
              <a:t>;</a:t>
            </a:r>
            <a:endParaRPr lang="en-US" altLang="zh-CN" sz="1200" dirty="0" smtClean="0">
              <a:solidFill>
                <a:srgbClr val="00B050"/>
              </a:solidFill>
              <a:latin typeface="Consolas"/>
            </a:endParaRPr>
          </a:p>
          <a:p>
            <a:r>
              <a:rPr lang="en-US" altLang="zh-CN" sz="1200" dirty="0" smtClean="0">
                <a:solidFill>
                  <a:srgbClr val="00B050"/>
                </a:solidFill>
                <a:latin typeface="Consolas"/>
              </a:rPr>
              <a:t>// </a:t>
            </a:r>
            <a:r>
              <a:rPr lang="zh-CN" altLang="en-US" sz="1200" dirty="0" smtClean="0">
                <a:solidFill>
                  <a:srgbClr val="00B050"/>
                </a:solidFill>
                <a:latin typeface="Consolas"/>
              </a:rPr>
              <a:t>引入模型</a:t>
            </a:r>
            <a:endParaRPr lang="en-US" altLang="zh-CN" sz="1200" dirty="0" smtClean="0">
              <a:solidFill>
                <a:srgbClr val="00B050"/>
              </a:solidFill>
              <a:latin typeface="Consolas"/>
            </a:endParaRPr>
          </a:p>
          <a:p>
            <a:r>
              <a:rPr lang="en-US" altLang="zh-CN" sz="1200" dirty="0" smtClean="0">
                <a:solidFill>
                  <a:srgbClr val="569CD6"/>
                </a:solidFill>
                <a:latin typeface="Consolas"/>
              </a:rPr>
              <a:t>let</a:t>
            </a:r>
            <a:r>
              <a:rPr lang="en-US" altLang="zh-CN" sz="1200" dirty="0" smtClean="0">
                <a:solidFill>
                  <a:srgbClr val="D4D4D4"/>
                </a:solidFill>
                <a:latin typeface="Consolas"/>
              </a:rPr>
              <a:t> { </a:t>
            </a:r>
            <a:r>
              <a:rPr lang="en-US" altLang="zh-CN" sz="1200" dirty="0" err="1" smtClean="0">
                <a:solidFill>
                  <a:srgbClr val="9CDCFE"/>
                </a:solidFill>
                <a:latin typeface="Consolas"/>
              </a:rPr>
              <a:t>EmayUser</a:t>
            </a:r>
            <a:r>
              <a:rPr lang="en-US" altLang="zh-CN" sz="1200" dirty="0" smtClean="0">
                <a:solidFill>
                  <a:srgbClr val="D4D4D4"/>
                </a:solidFill>
                <a:latin typeface="Consolas"/>
              </a:rPr>
              <a:t> } = </a:t>
            </a:r>
            <a:r>
              <a:rPr lang="en-US" altLang="zh-CN" sz="1200" dirty="0" smtClean="0">
                <a:solidFill>
                  <a:srgbClr val="DCDCAA"/>
                </a:solidFill>
                <a:latin typeface="Consolas"/>
              </a:rPr>
              <a:t>require</a:t>
            </a:r>
            <a:r>
              <a:rPr lang="en-US" altLang="zh-CN" sz="1200" dirty="0" smtClean="0">
                <a:solidFill>
                  <a:srgbClr val="D4D4D4"/>
                </a:solidFill>
                <a:latin typeface="Consolas"/>
              </a:rPr>
              <a:t>(</a:t>
            </a:r>
            <a:r>
              <a:rPr lang="en-US" altLang="zh-CN" sz="1200" dirty="0" smtClean="0">
                <a:solidFill>
                  <a:srgbClr val="CE9178"/>
                </a:solidFill>
                <a:latin typeface="Consolas"/>
              </a:rPr>
              <a:t>'../models'</a:t>
            </a:r>
            <a:r>
              <a:rPr lang="en-US" altLang="zh-CN" sz="1200" dirty="0" smtClean="0">
                <a:solidFill>
                  <a:srgbClr val="D4D4D4"/>
                </a:solidFill>
                <a:latin typeface="Consolas"/>
              </a:rPr>
              <a:t>);</a:t>
            </a:r>
          </a:p>
          <a:p>
            <a:r>
              <a:rPr lang="en-US" altLang="zh-CN" sz="1200" dirty="0" smtClean="0">
                <a:solidFill>
                  <a:srgbClr val="9CDCFE"/>
                </a:solidFill>
                <a:latin typeface="Consolas"/>
              </a:rPr>
              <a:t>router</a:t>
            </a:r>
            <a:r>
              <a:rPr lang="en-US" altLang="zh-CN" sz="1200" dirty="0" smtClean="0">
                <a:solidFill>
                  <a:srgbClr val="D4D4D4"/>
                </a:solidFill>
                <a:latin typeface="Consolas"/>
              </a:rPr>
              <a:t>.</a:t>
            </a:r>
            <a:r>
              <a:rPr lang="en-US" altLang="zh-CN" sz="1200" dirty="0" smtClean="0">
                <a:solidFill>
                  <a:srgbClr val="DCDCAA"/>
                </a:solidFill>
                <a:latin typeface="Consolas"/>
              </a:rPr>
              <a:t>post</a:t>
            </a:r>
            <a:r>
              <a:rPr lang="en-US" altLang="zh-CN" sz="1200" dirty="0" smtClean="0">
                <a:solidFill>
                  <a:srgbClr val="D4D4D4"/>
                </a:solidFill>
                <a:latin typeface="Consolas"/>
              </a:rPr>
              <a:t>(</a:t>
            </a:r>
            <a:r>
              <a:rPr lang="en-US" altLang="zh-CN" sz="1200" dirty="0" smtClean="0">
                <a:solidFill>
                  <a:srgbClr val="CE9178"/>
                </a:solidFill>
                <a:latin typeface="Consolas"/>
              </a:rPr>
              <a:t>'/user/</a:t>
            </a:r>
            <a:r>
              <a:rPr lang="en-US" altLang="zh-CN" sz="1200" dirty="0" err="1" smtClean="0">
                <a:solidFill>
                  <a:srgbClr val="CE9178"/>
                </a:solidFill>
                <a:latin typeface="Consolas"/>
              </a:rPr>
              <a:t>ajax</a:t>
            </a:r>
            <a:r>
              <a:rPr lang="en-US" altLang="zh-CN" sz="1200" dirty="0" smtClean="0">
                <a:solidFill>
                  <a:srgbClr val="CE9178"/>
                </a:solidFill>
                <a:latin typeface="Consolas"/>
              </a:rPr>
              <a:t>/list'</a:t>
            </a:r>
            <a:r>
              <a:rPr lang="en-US" altLang="zh-CN" sz="1200" dirty="0" smtClean="0">
                <a:solidFill>
                  <a:srgbClr val="D4D4D4"/>
                </a:solidFill>
                <a:latin typeface="Consolas"/>
              </a:rPr>
              <a:t>, </a:t>
            </a:r>
            <a:r>
              <a:rPr lang="en-US" altLang="zh-CN" sz="1200" dirty="0" err="1" smtClean="0">
                <a:solidFill>
                  <a:srgbClr val="569CD6"/>
                </a:solidFill>
                <a:latin typeface="Consolas"/>
              </a:rPr>
              <a:t>async</a:t>
            </a:r>
            <a:r>
              <a:rPr lang="en-US" altLang="zh-CN" sz="1200" dirty="0" smtClean="0">
                <a:solidFill>
                  <a:srgbClr val="D4D4D4"/>
                </a:solidFill>
                <a:latin typeface="Consolas"/>
              </a:rPr>
              <a:t> </a:t>
            </a:r>
            <a:r>
              <a:rPr lang="en-US" altLang="zh-CN" sz="1200" dirty="0" smtClean="0">
                <a:solidFill>
                  <a:srgbClr val="569CD6"/>
                </a:solidFill>
                <a:latin typeface="Consolas"/>
              </a:rPr>
              <a:t>function</a:t>
            </a:r>
            <a:r>
              <a:rPr lang="en-US" altLang="zh-CN" sz="1200" dirty="0" smtClean="0">
                <a:solidFill>
                  <a:srgbClr val="D4D4D4"/>
                </a:solidFill>
                <a:latin typeface="Consolas"/>
              </a:rPr>
              <a:t> (</a:t>
            </a:r>
            <a:r>
              <a:rPr lang="en-US" altLang="zh-CN" sz="1200" dirty="0" err="1" smtClean="0">
                <a:solidFill>
                  <a:srgbClr val="9CDCFE"/>
                </a:solidFill>
                <a:latin typeface="Consolas"/>
              </a:rPr>
              <a:t>req</a:t>
            </a:r>
            <a:r>
              <a:rPr lang="en-US" altLang="zh-CN" sz="1200" dirty="0" smtClean="0">
                <a:solidFill>
                  <a:srgbClr val="D4D4D4"/>
                </a:solidFill>
                <a:latin typeface="Consolas"/>
              </a:rPr>
              <a:t>, </a:t>
            </a:r>
            <a:r>
              <a:rPr lang="en-US" altLang="zh-CN" sz="1200" dirty="0" smtClean="0">
                <a:solidFill>
                  <a:srgbClr val="9CDCFE"/>
                </a:solidFill>
                <a:latin typeface="Consolas"/>
              </a:rPr>
              <a:t>res</a:t>
            </a:r>
            <a:r>
              <a:rPr lang="en-US" altLang="zh-CN" sz="1200" dirty="0" smtClean="0">
                <a:solidFill>
                  <a:srgbClr val="D4D4D4"/>
                </a:solidFill>
                <a:latin typeface="Consolas"/>
              </a:rPr>
              <a:t>) {</a:t>
            </a:r>
          </a:p>
          <a:p>
            <a:r>
              <a:rPr lang="en-US" altLang="zh-CN" sz="1200" dirty="0" smtClean="0">
                <a:solidFill>
                  <a:srgbClr val="569CD6"/>
                </a:solidFill>
                <a:latin typeface="Consolas"/>
              </a:rPr>
              <a:t>  let</a:t>
            </a:r>
            <a:r>
              <a:rPr lang="en-US" altLang="zh-CN" sz="1200" dirty="0" smtClean="0">
                <a:solidFill>
                  <a:srgbClr val="D4D4D4"/>
                </a:solidFill>
                <a:latin typeface="Consolas"/>
              </a:rPr>
              <a:t> </a:t>
            </a:r>
            <a:r>
              <a:rPr lang="en-US" altLang="zh-CN" sz="1200" dirty="0" smtClean="0">
                <a:solidFill>
                  <a:srgbClr val="9CDCFE"/>
                </a:solidFill>
                <a:latin typeface="Consolas"/>
              </a:rPr>
              <a:t>response</a:t>
            </a:r>
            <a:r>
              <a:rPr lang="en-US" altLang="zh-CN" sz="1200" dirty="0" smtClean="0">
                <a:solidFill>
                  <a:srgbClr val="D4D4D4"/>
                </a:solidFill>
                <a:latin typeface="Consolas"/>
              </a:rPr>
              <a:t> = </a:t>
            </a:r>
            <a:r>
              <a:rPr lang="en-US" altLang="zh-CN" sz="1200" dirty="0" smtClean="0">
                <a:solidFill>
                  <a:srgbClr val="569CD6"/>
                </a:solidFill>
                <a:latin typeface="Consolas"/>
              </a:rPr>
              <a:t>new</a:t>
            </a:r>
            <a:r>
              <a:rPr lang="en-US" altLang="zh-CN" sz="1200" dirty="0" smtClean="0">
                <a:solidFill>
                  <a:srgbClr val="D4D4D4"/>
                </a:solidFill>
                <a:latin typeface="Consolas"/>
              </a:rPr>
              <a:t> </a:t>
            </a:r>
            <a:r>
              <a:rPr lang="en-US" altLang="zh-CN" sz="1200" dirty="0" err="1" smtClean="0">
                <a:solidFill>
                  <a:srgbClr val="4EC9B0"/>
                </a:solidFill>
                <a:latin typeface="Consolas"/>
              </a:rPr>
              <a:t>UtilResponse</a:t>
            </a:r>
            <a:r>
              <a:rPr lang="en-US" altLang="zh-CN" sz="1200" dirty="0" smtClean="0">
                <a:solidFill>
                  <a:srgbClr val="D4D4D4"/>
                </a:solidFill>
                <a:latin typeface="Consolas"/>
              </a:rPr>
              <a:t>(</a:t>
            </a:r>
            <a:r>
              <a:rPr lang="en-US" altLang="zh-CN" sz="1200" dirty="0" smtClean="0">
                <a:solidFill>
                  <a:srgbClr val="9CDCFE"/>
                </a:solidFill>
                <a:latin typeface="Consolas"/>
              </a:rPr>
              <a:t>res</a:t>
            </a:r>
            <a:r>
              <a:rPr lang="en-US" altLang="zh-CN" sz="1200" dirty="0" smtClean="0">
                <a:solidFill>
                  <a:srgbClr val="D4D4D4"/>
                </a:solidFill>
                <a:latin typeface="Consolas"/>
              </a:rPr>
              <a:t>);</a:t>
            </a:r>
          </a:p>
          <a:p>
            <a:r>
              <a:rPr lang="en-US" altLang="zh-CN" sz="1200" dirty="0" smtClean="0">
                <a:solidFill>
                  <a:srgbClr val="569CD6"/>
                </a:solidFill>
                <a:latin typeface="Consolas"/>
              </a:rPr>
              <a:t>  let</a:t>
            </a:r>
            <a:r>
              <a:rPr lang="en-US" altLang="zh-CN" sz="1200" dirty="0" smtClean="0">
                <a:solidFill>
                  <a:srgbClr val="D4D4D4"/>
                </a:solidFill>
                <a:latin typeface="Consolas"/>
              </a:rPr>
              <a:t> { </a:t>
            </a:r>
            <a:r>
              <a:rPr lang="en-US" altLang="zh-CN" sz="1200" dirty="0" smtClean="0">
                <a:solidFill>
                  <a:srgbClr val="9CDCFE"/>
                </a:solidFill>
                <a:latin typeface="Consolas"/>
              </a:rPr>
              <a:t>username</a:t>
            </a:r>
            <a:r>
              <a:rPr lang="en-US" altLang="zh-CN" sz="1200" dirty="0" smtClean="0">
                <a:solidFill>
                  <a:srgbClr val="D4D4D4"/>
                </a:solidFill>
                <a:latin typeface="Consolas"/>
              </a:rPr>
              <a:t>, </a:t>
            </a:r>
            <a:r>
              <a:rPr lang="en-US" altLang="zh-CN" sz="1200" dirty="0" smtClean="0">
                <a:solidFill>
                  <a:srgbClr val="9CDCFE"/>
                </a:solidFill>
                <a:latin typeface="Consolas"/>
              </a:rPr>
              <a:t>state</a:t>
            </a:r>
            <a:r>
              <a:rPr lang="en-US" altLang="zh-CN" sz="1200" dirty="0" smtClean="0">
                <a:solidFill>
                  <a:srgbClr val="D4D4D4"/>
                </a:solidFill>
                <a:latin typeface="Consolas"/>
              </a:rPr>
              <a:t>, </a:t>
            </a:r>
            <a:r>
              <a:rPr lang="en-US" altLang="zh-CN" sz="1200" dirty="0" smtClean="0">
                <a:solidFill>
                  <a:srgbClr val="9CDCFE"/>
                </a:solidFill>
                <a:latin typeface="Consolas"/>
              </a:rPr>
              <a:t>limit</a:t>
            </a:r>
            <a:r>
              <a:rPr lang="en-US" altLang="zh-CN" sz="1200" dirty="0" smtClean="0">
                <a:solidFill>
                  <a:srgbClr val="D4D4D4"/>
                </a:solidFill>
                <a:latin typeface="Consolas"/>
              </a:rPr>
              <a:t>, </a:t>
            </a:r>
            <a:r>
              <a:rPr lang="en-US" altLang="zh-CN" sz="1200" dirty="0" smtClean="0">
                <a:solidFill>
                  <a:srgbClr val="9CDCFE"/>
                </a:solidFill>
                <a:latin typeface="Consolas"/>
              </a:rPr>
              <a:t>start</a:t>
            </a:r>
            <a:r>
              <a:rPr lang="en-US" altLang="zh-CN" sz="1200" dirty="0" smtClean="0">
                <a:solidFill>
                  <a:srgbClr val="D4D4D4"/>
                </a:solidFill>
                <a:latin typeface="Consolas"/>
              </a:rPr>
              <a:t> } =</a:t>
            </a:r>
            <a:r>
              <a:rPr lang="en-US" altLang="zh-CN" sz="1200" dirty="0" smtClean="0">
                <a:solidFill>
                  <a:srgbClr val="9CDCFE"/>
                </a:solidFill>
                <a:latin typeface="Consolas"/>
              </a:rPr>
              <a:t> </a:t>
            </a:r>
            <a:r>
              <a:rPr lang="en-US" altLang="zh-CN" sz="1200" dirty="0" err="1" smtClean="0">
                <a:solidFill>
                  <a:srgbClr val="9CDCFE"/>
                </a:solidFill>
                <a:latin typeface="Consolas"/>
              </a:rPr>
              <a:t>req</a:t>
            </a:r>
            <a:r>
              <a:rPr lang="en-US" altLang="zh-CN" sz="1200" dirty="0" err="1" smtClean="0">
                <a:solidFill>
                  <a:srgbClr val="D4D4D4"/>
                </a:solidFill>
                <a:latin typeface="Consolas"/>
              </a:rPr>
              <a:t>.</a:t>
            </a:r>
            <a:r>
              <a:rPr lang="en-US" altLang="zh-CN" sz="1200" dirty="0" err="1" smtClean="0">
                <a:solidFill>
                  <a:srgbClr val="9CDCFE"/>
                </a:solidFill>
                <a:latin typeface="Consolas"/>
              </a:rPr>
              <a:t>body</a:t>
            </a:r>
            <a:r>
              <a:rPr lang="en-US" altLang="zh-CN" sz="1200" dirty="0" smtClean="0">
                <a:solidFill>
                  <a:srgbClr val="D4D4D4"/>
                </a:solidFill>
                <a:latin typeface="Consolas"/>
              </a:rPr>
              <a:t>;</a:t>
            </a:r>
          </a:p>
          <a:p>
            <a:r>
              <a:rPr lang="en-US" altLang="zh-CN" sz="1200" dirty="0" smtClean="0">
                <a:solidFill>
                  <a:srgbClr val="569CD6"/>
                </a:solidFill>
                <a:latin typeface="Consolas"/>
              </a:rPr>
              <a:t>  let</a:t>
            </a:r>
            <a:r>
              <a:rPr lang="en-US" altLang="zh-CN" sz="1200" dirty="0" smtClean="0">
                <a:solidFill>
                  <a:srgbClr val="D4D4D4"/>
                </a:solidFill>
                <a:latin typeface="Consolas"/>
              </a:rPr>
              <a:t> </a:t>
            </a:r>
            <a:r>
              <a:rPr lang="en-US" altLang="zh-CN" sz="1200" dirty="0" smtClean="0">
                <a:solidFill>
                  <a:srgbClr val="9CDCFE"/>
                </a:solidFill>
                <a:latin typeface="Consolas"/>
              </a:rPr>
              <a:t>where</a:t>
            </a:r>
            <a:r>
              <a:rPr lang="en-US" altLang="zh-CN" sz="1200" dirty="0" smtClean="0">
                <a:solidFill>
                  <a:srgbClr val="D4D4D4"/>
                </a:solidFill>
                <a:latin typeface="Consolas"/>
              </a:rPr>
              <a:t> = {};</a:t>
            </a:r>
          </a:p>
          <a:p>
            <a:r>
              <a:rPr lang="en-US" altLang="zh-CN" sz="1200" dirty="0" smtClean="0">
                <a:solidFill>
                  <a:srgbClr val="9CDCFE"/>
                </a:solidFill>
                <a:latin typeface="Consolas"/>
              </a:rPr>
              <a:t>  username</a:t>
            </a:r>
            <a:r>
              <a:rPr lang="en-US" altLang="zh-CN" sz="1200" dirty="0" smtClean="0">
                <a:solidFill>
                  <a:srgbClr val="D4D4D4"/>
                </a:solidFill>
                <a:latin typeface="Consolas"/>
              </a:rPr>
              <a:t> &amp;&amp; (</a:t>
            </a:r>
            <a:r>
              <a:rPr lang="en-US" altLang="zh-CN" sz="1200" dirty="0" smtClean="0">
                <a:solidFill>
                  <a:srgbClr val="9CDCFE"/>
                </a:solidFill>
                <a:latin typeface="Consolas"/>
              </a:rPr>
              <a:t>where</a:t>
            </a:r>
            <a:r>
              <a:rPr lang="en-US" altLang="zh-CN" sz="1200" dirty="0" smtClean="0">
                <a:solidFill>
                  <a:srgbClr val="D4D4D4"/>
                </a:solidFill>
                <a:latin typeface="Consolas"/>
              </a:rPr>
              <a:t>[</a:t>
            </a:r>
            <a:r>
              <a:rPr lang="en-US" altLang="zh-CN" sz="1200" dirty="0" smtClean="0">
                <a:solidFill>
                  <a:srgbClr val="CE9178"/>
                </a:solidFill>
                <a:latin typeface="Consolas"/>
              </a:rPr>
              <a:t>'username'</a:t>
            </a:r>
            <a:r>
              <a:rPr lang="en-US" altLang="zh-CN" sz="1200" dirty="0" smtClean="0">
                <a:solidFill>
                  <a:srgbClr val="D4D4D4"/>
                </a:solidFill>
                <a:latin typeface="Consolas"/>
              </a:rPr>
              <a:t>] = { [</a:t>
            </a:r>
            <a:r>
              <a:rPr lang="en-US" altLang="zh-CN" sz="1200" dirty="0" err="1" smtClean="0">
                <a:solidFill>
                  <a:srgbClr val="9CDCFE"/>
                </a:solidFill>
                <a:latin typeface="Consolas"/>
              </a:rPr>
              <a:t>Op</a:t>
            </a:r>
            <a:r>
              <a:rPr lang="en-US" altLang="zh-CN" sz="1200" dirty="0" err="1" smtClean="0">
                <a:solidFill>
                  <a:srgbClr val="D4D4D4"/>
                </a:solidFill>
                <a:latin typeface="Consolas"/>
              </a:rPr>
              <a:t>.</a:t>
            </a:r>
            <a:r>
              <a:rPr lang="en-US" altLang="zh-CN" sz="1200" dirty="0" err="1" smtClean="0">
                <a:solidFill>
                  <a:srgbClr val="9CDCFE"/>
                </a:solidFill>
                <a:latin typeface="Consolas"/>
              </a:rPr>
              <a:t>like</a:t>
            </a:r>
            <a:r>
              <a:rPr lang="en-US" altLang="zh-CN" sz="1200" dirty="0" smtClean="0">
                <a:solidFill>
                  <a:srgbClr val="D4D4D4"/>
                </a:solidFill>
                <a:latin typeface="Consolas"/>
              </a:rPr>
              <a:t>]: </a:t>
            </a:r>
            <a:r>
              <a:rPr lang="en-US" altLang="zh-CN" sz="1200" dirty="0" smtClean="0">
                <a:solidFill>
                  <a:srgbClr val="CE9178"/>
                </a:solidFill>
                <a:latin typeface="Consolas"/>
              </a:rPr>
              <a:t>'%'</a:t>
            </a:r>
            <a:r>
              <a:rPr lang="en-US" altLang="zh-CN" sz="1200" dirty="0" smtClean="0">
                <a:solidFill>
                  <a:srgbClr val="D4D4D4"/>
                </a:solidFill>
                <a:latin typeface="Consolas"/>
              </a:rPr>
              <a:t> + </a:t>
            </a:r>
            <a:r>
              <a:rPr lang="en-US" altLang="zh-CN" sz="1200" dirty="0" smtClean="0">
                <a:solidFill>
                  <a:srgbClr val="9CDCFE"/>
                </a:solidFill>
                <a:latin typeface="Consolas"/>
              </a:rPr>
              <a:t>username</a:t>
            </a:r>
            <a:r>
              <a:rPr lang="en-US" altLang="zh-CN" sz="1200" dirty="0" smtClean="0">
                <a:solidFill>
                  <a:srgbClr val="D4D4D4"/>
                </a:solidFill>
                <a:latin typeface="Consolas"/>
              </a:rPr>
              <a:t> + </a:t>
            </a:r>
            <a:r>
              <a:rPr lang="en-US" altLang="zh-CN" sz="1200" dirty="0" smtClean="0">
                <a:solidFill>
                  <a:srgbClr val="CE9178"/>
                </a:solidFill>
                <a:latin typeface="Consolas"/>
              </a:rPr>
              <a:t>'%'</a:t>
            </a:r>
            <a:r>
              <a:rPr lang="en-US" altLang="zh-CN" sz="1200" dirty="0" smtClean="0">
                <a:solidFill>
                  <a:srgbClr val="D4D4D4"/>
                </a:solidFill>
                <a:latin typeface="Consolas"/>
              </a:rPr>
              <a:t> });</a:t>
            </a:r>
          </a:p>
          <a:p>
            <a:r>
              <a:rPr lang="en-US" altLang="zh-CN" sz="1200" dirty="0" smtClean="0">
                <a:solidFill>
                  <a:srgbClr val="9CDCFE"/>
                </a:solidFill>
                <a:latin typeface="Consolas"/>
              </a:rPr>
              <a:t>  state</a:t>
            </a:r>
            <a:r>
              <a:rPr lang="en-US" altLang="zh-CN" sz="1200" dirty="0" smtClean="0">
                <a:solidFill>
                  <a:srgbClr val="D4D4D4"/>
                </a:solidFill>
                <a:latin typeface="Consolas"/>
              </a:rPr>
              <a:t> &amp;&amp; (</a:t>
            </a:r>
            <a:r>
              <a:rPr lang="en-US" altLang="zh-CN" sz="1200" dirty="0" smtClean="0">
                <a:solidFill>
                  <a:srgbClr val="9CDCFE"/>
                </a:solidFill>
                <a:latin typeface="Consolas"/>
              </a:rPr>
              <a:t>where</a:t>
            </a:r>
            <a:r>
              <a:rPr lang="en-US" altLang="zh-CN" sz="1200" dirty="0" smtClean="0">
                <a:solidFill>
                  <a:srgbClr val="D4D4D4"/>
                </a:solidFill>
                <a:latin typeface="Consolas"/>
              </a:rPr>
              <a:t>[</a:t>
            </a:r>
            <a:r>
              <a:rPr lang="en-US" altLang="zh-CN" sz="1200" dirty="0" smtClean="0">
                <a:solidFill>
                  <a:srgbClr val="CE9178"/>
                </a:solidFill>
                <a:latin typeface="Consolas"/>
              </a:rPr>
              <a:t>'</a:t>
            </a:r>
            <a:r>
              <a:rPr lang="en-US" altLang="zh-CN" sz="1200" dirty="0" err="1" smtClean="0">
                <a:solidFill>
                  <a:srgbClr val="CE9178"/>
                </a:solidFill>
                <a:latin typeface="Consolas"/>
              </a:rPr>
              <a:t>user_state</a:t>
            </a:r>
            <a:r>
              <a:rPr lang="en-US" altLang="zh-CN" sz="1200" dirty="0" smtClean="0">
                <a:solidFill>
                  <a:srgbClr val="CE9178"/>
                </a:solidFill>
                <a:latin typeface="Consolas"/>
              </a:rPr>
              <a:t>'</a:t>
            </a:r>
            <a:r>
              <a:rPr lang="en-US" altLang="zh-CN" sz="1200" dirty="0" smtClean="0">
                <a:solidFill>
                  <a:srgbClr val="D4D4D4"/>
                </a:solidFill>
                <a:latin typeface="Consolas"/>
              </a:rPr>
              <a:t>] = </a:t>
            </a:r>
            <a:r>
              <a:rPr lang="en-US" altLang="zh-CN" sz="1200" dirty="0" smtClean="0">
                <a:solidFill>
                  <a:srgbClr val="9CDCFE"/>
                </a:solidFill>
                <a:latin typeface="Consolas"/>
              </a:rPr>
              <a:t>state</a:t>
            </a:r>
            <a:r>
              <a:rPr lang="en-US" altLang="zh-CN" sz="1200" dirty="0" smtClean="0">
                <a:solidFill>
                  <a:srgbClr val="D4D4D4"/>
                </a:solidFill>
                <a:latin typeface="Consolas"/>
              </a:rPr>
              <a:t>);</a:t>
            </a:r>
          </a:p>
          <a:p>
            <a:r>
              <a:rPr lang="en-US" altLang="zh-CN" sz="1200" dirty="0" smtClean="0">
                <a:solidFill>
                  <a:srgbClr val="00B050"/>
                </a:solidFill>
                <a:latin typeface="Consolas"/>
              </a:rPr>
              <a:t>  // </a:t>
            </a:r>
            <a:r>
              <a:rPr lang="zh-CN" altLang="en-US" sz="1200" dirty="0" smtClean="0">
                <a:solidFill>
                  <a:srgbClr val="00B050"/>
                </a:solidFill>
                <a:latin typeface="Consolas"/>
              </a:rPr>
              <a:t>根据用户名称和状态分页查询用户列表</a:t>
            </a:r>
            <a:endParaRPr lang="en-US" altLang="zh-CN" sz="1200" dirty="0" smtClean="0">
              <a:solidFill>
                <a:srgbClr val="D4D4D4"/>
              </a:solidFill>
              <a:latin typeface="Consolas"/>
            </a:endParaRPr>
          </a:p>
          <a:p>
            <a:r>
              <a:rPr lang="en-US" altLang="zh-CN" sz="1200" dirty="0" smtClean="0">
                <a:solidFill>
                  <a:srgbClr val="569CD6"/>
                </a:solidFill>
                <a:latin typeface="Consolas"/>
              </a:rPr>
              <a:t>  let</a:t>
            </a:r>
            <a:r>
              <a:rPr lang="en-US" altLang="zh-CN" sz="1200" dirty="0" smtClean="0">
                <a:solidFill>
                  <a:srgbClr val="D4D4D4"/>
                </a:solidFill>
                <a:latin typeface="Consolas"/>
              </a:rPr>
              <a:t> { </a:t>
            </a:r>
            <a:r>
              <a:rPr lang="en-US" altLang="zh-CN" sz="1200" dirty="0" smtClean="0">
                <a:solidFill>
                  <a:srgbClr val="9CDCFE"/>
                </a:solidFill>
                <a:latin typeface="Consolas"/>
              </a:rPr>
              <a:t>count</a:t>
            </a:r>
            <a:r>
              <a:rPr lang="en-US" altLang="zh-CN" sz="1200" dirty="0" smtClean="0">
                <a:solidFill>
                  <a:srgbClr val="D4D4D4"/>
                </a:solidFill>
                <a:latin typeface="Consolas"/>
              </a:rPr>
              <a:t>, </a:t>
            </a:r>
            <a:r>
              <a:rPr lang="en-US" altLang="zh-CN" sz="1200" dirty="0" smtClean="0">
                <a:solidFill>
                  <a:srgbClr val="9CDCFE"/>
                </a:solidFill>
                <a:latin typeface="Consolas"/>
              </a:rPr>
              <a:t>rows</a:t>
            </a:r>
            <a:r>
              <a:rPr lang="en-US" altLang="zh-CN" sz="1200" dirty="0" smtClean="0">
                <a:solidFill>
                  <a:srgbClr val="D4D4D4"/>
                </a:solidFill>
                <a:latin typeface="Consolas"/>
              </a:rPr>
              <a:t> } = </a:t>
            </a:r>
            <a:r>
              <a:rPr lang="en-US" altLang="zh-CN" sz="1200" dirty="0" smtClean="0">
                <a:solidFill>
                  <a:srgbClr val="C586C0"/>
                </a:solidFill>
                <a:latin typeface="Consolas"/>
              </a:rPr>
              <a:t>await</a:t>
            </a:r>
            <a:r>
              <a:rPr lang="en-US" altLang="zh-CN" sz="1200" dirty="0" smtClean="0">
                <a:solidFill>
                  <a:srgbClr val="D4D4D4"/>
                </a:solidFill>
                <a:latin typeface="Consolas"/>
              </a:rPr>
              <a:t> </a:t>
            </a:r>
            <a:r>
              <a:rPr lang="en-US" altLang="zh-CN" sz="1200" dirty="0" err="1" smtClean="0">
                <a:solidFill>
                  <a:srgbClr val="9CDCFE"/>
                </a:solidFill>
                <a:latin typeface="Consolas"/>
              </a:rPr>
              <a:t>EmayUser</a:t>
            </a:r>
            <a:r>
              <a:rPr lang="en-US" altLang="zh-CN" sz="1200" dirty="0" err="1" smtClean="0">
                <a:solidFill>
                  <a:srgbClr val="D4D4D4"/>
                </a:solidFill>
                <a:latin typeface="Consolas"/>
              </a:rPr>
              <a:t>.</a:t>
            </a:r>
            <a:r>
              <a:rPr lang="en-US" altLang="zh-CN" sz="1200" dirty="0" err="1" smtClean="0">
                <a:solidFill>
                  <a:srgbClr val="DCDCAA"/>
                </a:solidFill>
                <a:latin typeface="Consolas"/>
              </a:rPr>
              <a:t>findAndCountAll</a:t>
            </a:r>
            <a:r>
              <a:rPr lang="en-US" altLang="zh-CN" sz="1200" dirty="0" smtClean="0">
                <a:solidFill>
                  <a:srgbClr val="D4D4D4"/>
                </a:solidFill>
                <a:latin typeface="Consolas"/>
              </a:rPr>
              <a:t>({ </a:t>
            </a:r>
            <a:r>
              <a:rPr lang="en-US" altLang="zh-CN" sz="1200" dirty="0" smtClean="0">
                <a:solidFill>
                  <a:srgbClr val="9CDCFE"/>
                </a:solidFill>
                <a:latin typeface="Consolas"/>
              </a:rPr>
              <a:t>where</a:t>
            </a:r>
            <a:r>
              <a:rPr lang="en-US" altLang="zh-CN" sz="1200" dirty="0" smtClean="0">
                <a:solidFill>
                  <a:srgbClr val="D4D4D4"/>
                </a:solidFill>
                <a:latin typeface="Consolas"/>
              </a:rPr>
              <a:t>,</a:t>
            </a:r>
          </a:p>
          <a:p>
            <a:r>
              <a:rPr lang="en-US" altLang="zh-CN" sz="1200" dirty="0" smtClean="0">
                <a:solidFill>
                  <a:srgbClr val="D4D4D4"/>
                </a:solidFill>
                <a:latin typeface="Consolas"/>
              </a:rPr>
              <a:t>    </a:t>
            </a:r>
            <a:r>
              <a:rPr lang="en-US" altLang="zh-CN" sz="1200" dirty="0" smtClean="0">
                <a:solidFill>
                  <a:srgbClr val="CE9178"/>
                </a:solidFill>
                <a:latin typeface="Consolas"/>
              </a:rPr>
              <a:t>offset</a:t>
            </a:r>
            <a:r>
              <a:rPr lang="en-US" altLang="zh-CN" sz="1200" dirty="0" smtClean="0">
                <a:solidFill>
                  <a:srgbClr val="D4D4D4"/>
                </a:solidFill>
                <a:latin typeface="Consolas"/>
              </a:rPr>
              <a:t>: </a:t>
            </a:r>
            <a:r>
              <a:rPr lang="en-US" altLang="zh-CN" sz="1200" dirty="0" smtClean="0">
                <a:solidFill>
                  <a:srgbClr val="4EC9B0"/>
                </a:solidFill>
                <a:latin typeface="Consolas"/>
              </a:rPr>
              <a:t>Number</a:t>
            </a:r>
            <a:r>
              <a:rPr lang="en-US" altLang="zh-CN" sz="1200" dirty="0" smtClean="0">
                <a:solidFill>
                  <a:srgbClr val="D4D4D4"/>
                </a:solidFill>
                <a:latin typeface="Consolas"/>
              </a:rPr>
              <a:t>(</a:t>
            </a:r>
            <a:r>
              <a:rPr lang="en-US" altLang="zh-CN" sz="1200" dirty="0" smtClean="0">
                <a:solidFill>
                  <a:srgbClr val="9CDCFE"/>
                </a:solidFill>
                <a:latin typeface="Consolas"/>
              </a:rPr>
              <a:t>start</a:t>
            </a:r>
            <a:r>
              <a:rPr lang="en-US" altLang="zh-CN" sz="1200" dirty="0" smtClean="0">
                <a:solidFill>
                  <a:srgbClr val="D4D4D4"/>
                </a:solidFill>
                <a:latin typeface="Consolas"/>
              </a:rPr>
              <a:t>),</a:t>
            </a:r>
          </a:p>
          <a:p>
            <a:r>
              <a:rPr lang="en-US" altLang="zh-CN" sz="1200" dirty="0" smtClean="0">
                <a:solidFill>
                  <a:srgbClr val="D4D4D4"/>
                </a:solidFill>
                <a:latin typeface="Consolas"/>
              </a:rPr>
              <a:t>    </a:t>
            </a:r>
            <a:r>
              <a:rPr lang="en-US" altLang="zh-CN" sz="1200" dirty="0" smtClean="0">
                <a:solidFill>
                  <a:srgbClr val="CE9178"/>
                </a:solidFill>
                <a:latin typeface="Consolas"/>
              </a:rPr>
              <a:t>limit</a:t>
            </a:r>
            <a:r>
              <a:rPr lang="en-US" altLang="zh-CN" sz="1200" dirty="0" smtClean="0">
                <a:solidFill>
                  <a:srgbClr val="D4D4D4"/>
                </a:solidFill>
                <a:latin typeface="Consolas"/>
              </a:rPr>
              <a:t>: </a:t>
            </a:r>
            <a:r>
              <a:rPr lang="en-US" altLang="zh-CN" sz="1200" dirty="0" smtClean="0">
                <a:solidFill>
                  <a:srgbClr val="4EC9B0"/>
                </a:solidFill>
                <a:latin typeface="Consolas"/>
              </a:rPr>
              <a:t>Number</a:t>
            </a:r>
            <a:r>
              <a:rPr lang="en-US" altLang="zh-CN" sz="1200" dirty="0" smtClean="0">
                <a:solidFill>
                  <a:srgbClr val="D4D4D4"/>
                </a:solidFill>
                <a:latin typeface="Consolas"/>
              </a:rPr>
              <a:t>(</a:t>
            </a:r>
            <a:r>
              <a:rPr lang="en-US" altLang="zh-CN" sz="1200" dirty="0" smtClean="0">
                <a:solidFill>
                  <a:srgbClr val="9CDCFE"/>
                </a:solidFill>
                <a:latin typeface="Consolas"/>
              </a:rPr>
              <a:t>limit</a:t>
            </a:r>
            <a:r>
              <a:rPr lang="en-US" altLang="zh-CN" sz="1200" dirty="0" smtClean="0">
                <a:solidFill>
                  <a:srgbClr val="D4D4D4"/>
                </a:solidFill>
                <a:latin typeface="Consolas"/>
              </a:rPr>
              <a:t>) </a:t>
            </a:r>
          </a:p>
          <a:p>
            <a:r>
              <a:rPr lang="en-US" altLang="zh-CN" sz="1200" dirty="0" smtClean="0">
                <a:solidFill>
                  <a:srgbClr val="D4D4D4"/>
                </a:solidFill>
                <a:latin typeface="Consolas"/>
              </a:rPr>
              <a:t>  });</a:t>
            </a:r>
          </a:p>
          <a:p>
            <a:r>
              <a:rPr lang="en-US" altLang="zh-CN" sz="1200" dirty="0" smtClean="0">
                <a:solidFill>
                  <a:srgbClr val="569CD6"/>
                </a:solidFill>
                <a:latin typeface="Consolas"/>
              </a:rPr>
              <a:t>  let</a:t>
            </a:r>
            <a:r>
              <a:rPr lang="en-US" altLang="zh-CN" sz="1200" dirty="0" smtClean="0">
                <a:solidFill>
                  <a:srgbClr val="D4D4D4"/>
                </a:solidFill>
                <a:latin typeface="Consolas"/>
              </a:rPr>
              <a:t> </a:t>
            </a:r>
            <a:r>
              <a:rPr lang="en-US" altLang="zh-CN" sz="1200" dirty="0" smtClean="0">
                <a:solidFill>
                  <a:srgbClr val="9CDCFE"/>
                </a:solidFill>
                <a:latin typeface="Consolas"/>
              </a:rPr>
              <a:t>result</a:t>
            </a:r>
            <a:r>
              <a:rPr lang="en-US" altLang="zh-CN" sz="1200" dirty="0" smtClean="0">
                <a:solidFill>
                  <a:srgbClr val="D4D4D4"/>
                </a:solidFill>
                <a:latin typeface="Consolas"/>
              </a:rPr>
              <a:t> = {</a:t>
            </a:r>
          </a:p>
          <a:p>
            <a:r>
              <a:rPr lang="en-US" altLang="zh-CN" sz="1200" dirty="0" smtClean="0">
                <a:solidFill>
                  <a:srgbClr val="CE9178"/>
                </a:solidFill>
                <a:latin typeface="Consolas"/>
              </a:rPr>
              <a:t>    </a:t>
            </a:r>
            <a:r>
              <a:rPr lang="en-US" altLang="zh-CN" sz="1200" dirty="0" err="1" smtClean="0">
                <a:solidFill>
                  <a:srgbClr val="CE9178"/>
                </a:solidFill>
                <a:latin typeface="Consolas"/>
              </a:rPr>
              <a:t>currentPage</a:t>
            </a:r>
            <a:r>
              <a:rPr lang="en-US" altLang="zh-CN" sz="1200" dirty="0" smtClean="0">
                <a:solidFill>
                  <a:srgbClr val="D4D4D4"/>
                </a:solidFill>
                <a:latin typeface="Consolas"/>
              </a:rPr>
              <a:t>: </a:t>
            </a:r>
            <a:r>
              <a:rPr lang="en-US" altLang="zh-CN" sz="1200" dirty="0" smtClean="0">
                <a:solidFill>
                  <a:srgbClr val="4EC9B0"/>
                </a:solidFill>
                <a:latin typeface="Consolas"/>
              </a:rPr>
              <a:t>Number</a:t>
            </a:r>
            <a:r>
              <a:rPr lang="en-US" altLang="zh-CN" sz="1200" dirty="0" smtClean="0">
                <a:solidFill>
                  <a:srgbClr val="D4D4D4"/>
                </a:solidFill>
                <a:latin typeface="Consolas"/>
              </a:rPr>
              <a:t>(</a:t>
            </a:r>
            <a:r>
              <a:rPr lang="en-US" altLang="zh-CN" sz="1200" dirty="0" smtClean="0">
                <a:solidFill>
                  <a:srgbClr val="9CDCFE"/>
                </a:solidFill>
                <a:latin typeface="Consolas"/>
              </a:rPr>
              <a:t>start</a:t>
            </a:r>
            <a:r>
              <a:rPr lang="en-US" altLang="zh-CN" sz="1200" dirty="0" smtClean="0">
                <a:solidFill>
                  <a:srgbClr val="D4D4D4"/>
                </a:solidFill>
                <a:latin typeface="Consolas"/>
              </a:rPr>
              <a:t>) / </a:t>
            </a:r>
            <a:r>
              <a:rPr lang="en-US" altLang="zh-CN" sz="1200" dirty="0" smtClean="0">
                <a:solidFill>
                  <a:srgbClr val="4EC9B0"/>
                </a:solidFill>
                <a:latin typeface="Consolas"/>
              </a:rPr>
              <a:t>Number</a:t>
            </a:r>
            <a:r>
              <a:rPr lang="en-US" altLang="zh-CN" sz="1200" dirty="0" smtClean="0">
                <a:solidFill>
                  <a:srgbClr val="D4D4D4"/>
                </a:solidFill>
                <a:latin typeface="Consolas"/>
              </a:rPr>
              <a:t>(</a:t>
            </a:r>
            <a:r>
              <a:rPr lang="en-US" altLang="zh-CN" sz="1200" dirty="0" smtClean="0">
                <a:solidFill>
                  <a:srgbClr val="9CDCFE"/>
                </a:solidFill>
                <a:latin typeface="Consolas"/>
              </a:rPr>
              <a:t>limit</a:t>
            </a:r>
            <a:r>
              <a:rPr lang="en-US" altLang="zh-CN" sz="1200" dirty="0" smtClean="0">
                <a:solidFill>
                  <a:srgbClr val="D4D4D4"/>
                </a:solidFill>
                <a:latin typeface="Consolas"/>
              </a:rPr>
              <a:t>) + </a:t>
            </a:r>
            <a:r>
              <a:rPr lang="en-US" altLang="zh-CN" sz="1200" dirty="0" smtClean="0">
                <a:solidFill>
                  <a:srgbClr val="B5CEA8"/>
                </a:solidFill>
                <a:latin typeface="Consolas"/>
              </a:rPr>
              <a:t>1</a:t>
            </a:r>
            <a:r>
              <a:rPr lang="en-US" altLang="zh-CN" sz="1200" dirty="0" smtClean="0">
                <a:solidFill>
                  <a:srgbClr val="D4D4D4"/>
                </a:solidFill>
                <a:latin typeface="Consolas"/>
              </a:rPr>
              <a:t>,</a:t>
            </a:r>
          </a:p>
          <a:p>
            <a:r>
              <a:rPr lang="en-US" altLang="zh-CN" sz="1200" dirty="0" smtClean="0">
                <a:solidFill>
                  <a:srgbClr val="CE9178"/>
                </a:solidFill>
                <a:latin typeface="Consolas"/>
              </a:rPr>
              <a:t>    limit</a:t>
            </a:r>
            <a:r>
              <a:rPr lang="en-US" altLang="zh-CN" sz="1200" dirty="0" smtClean="0">
                <a:solidFill>
                  <a:srgbClr val="D4D4D4"/>
                </a:solidFill>
                <a:latin typeface="Consolas"/>
              </a:rPr>
              <a:t>: </a:t>
            </a:r>
            <a:r>
              <a:rPr lang="en-US" altLang="zh-CN" sz="1200" dirty="0" smtClean="0">
                <a:solidFill>
                  <a:srgbClr val="4EC9B0"/>
                </a:solidFill>
                <a:latin typeface="Consolas"/>
              </a:rPr>
              <a:t>Number</a:t>
            </a:r>
            <a:r>
              <a:rPr lang="en-US" altLang="zh-CN" sz="1200" dirty="0" smtClean="0">
                <a:solidFill>
                  <a:srgbClr val="D4D4D4"/>
                </a:solidFill>
                <a:latin typeface="Consolas"/>
              </a:rPr>
              <a:t>(</a:t>
            </a:r>
            <a:r>
              <a:rPr lang="en-US" altLang="zh-CN" sz="1200" dirty="0" smtClean="0">
                <a:solidFill>
                  <a:srgbClr val="9CDCFE"/>
                </a:solidFill>
                <a:latin typeface="Consolas"/>
              </a:rPr>
              <a:t>limit</a:t>
            </a:r>
            <a:r>
              <a:rPr lang="en-US" altLang="zh-CN" sz="1200" dirty="0" smtClean="0">
                <a:solidFill>
                  <a:srgbClr val="D4D4D4"/>
                </a:solidFill>
                <a:latin typeface="Consolas"/>
              </a:rPr>
              <a:t>),</a:t>
            </a:r>
          </a:p>
          <a:p>
            <a:r>
              <a:rPr lang="en-US" altLang="zh-CN" sz="1200" dirty="0" smtClean="0">
                <a:solidFill>
                  <a:srgbClr val="CE9178"/>
                </a:solidFill>
                <a:latin typeface="Consolas"/>
              </a:rPr>
              <a:t>    list</a:t>
            </a:r>
            <a:r>
              <a:rPr lang="en-US" altLang="zh-CN" sz="1200" dirty="0" smtClean="0">
                <a:solidFill>
                  <a:srgbClr val="D4D4D4"/>
                </a:solidFill>
                <a:latin typeface="Consolas"/>
              </a:rPr>
              <a:t>:</a:t>
            </a:r>
            <a:r>
              <a:rPr lang="en-US" altLang="zh-CN" sz="1200" dirty="0" smtClean="0">
                <a:solidFill>
                  <a:srgbClr val="9CDCFE"/>
                </a:solidFill>
                <a:latin typeface="Consolas"/>
              </a:rPr>
              <a:t> rows</a:t>
            </a:r>
            <a:r>
              <a:rPr lang="en-US" altLang="zh-CN" sz="1200" dirty="0" smtClean="0">
                <a:solidFill>
                  <a:srgbClr val="D4D4D4"/>
                </a:solidFill>
                <a:latin typeface="Consolas"/>
              </a:rPr>
              <a:t>.</a:t>
            </a:r>
            <a:r>
              <a:rPr lang="en-US" altLang="zh-CN" sz="1200" dirty="0" smtClean="0">
                <a:solidFill>
                  <a:srgbClr val="DCDCAA"/>
                </a:solidFill>
                <a:latin typeface="Consolas"/>
              </a:rPr>
              <a:t>map</a:t>
            </a:r>
            <a:r>
              <a:rPr lang="en-US" altLang="zh-CN" sz="1200" dirty="0" smtClean="0">
                <a:solidFill>
                  <a:srgbClr val="D4D4D4"/>
                </a:solidFill>
                <a:latin typeface="Consolas"/>
              </a:rPr>
              <a:t>(</a:t>
            </a:r>
            <a:r>
              <a:rPr lang="en-US" altLang="zh-CN" sz="1200" dirty="0" smtClean="0">
                <a:solidFill>
                  <a:srgbClr val="9CDCFE"/>
                </a:solidFill>
                <a:latin typeface="Consolas"/>
              </a:rPr>
              <a:t>item</a:t>
            </a:r>
            <a:r>
              <a:rPr lang="en-US" altLang="zh-CN" sz="1200" dirty="0" smtClean="0">
                <a:solidFill>
                  <a:srgbClr val="D4D4D4"/>
                </a:solidFill>
                <a:latin typeface="Consolas"/>
              </a:rPr>
              <a:t> </a:t>
            </a:r>
            <a:r>
              <a:rPr lang="en-US" altLang="zh-CN" sz="1200" dirty="0" smtClean="0">
                <a:solidFill>
                  <a:srgbClr val="569CD6"/>
                </a:solidFill>
                <a:latin typeface="Consolas"/>
              </a:rPr>
              <a:t>=&gt;</a:t>
            </a:r>
            <a:r>
              <a:rPr lang="en-US" altLang="zh-CN" sz="1200" dirty="0" smtClean="0">
                <a:solidFill>
                  <a:srgbClr val="9CDCFE"/>
                </a:solidFill>
                <a:latin typeface="Consolas"/>
              </a:rPr>
              <a:t> </a:t>
            </a:r>
            <a:r>
              <a:rPr lang="en-US" altLang="zh-CN" sz="1200" dirty="0" err="1" smtClean="0">
                <a:solidFill>
                  <a:srgbClr val="9CDCFE"/>
                </a:solidFill>
                <a:latin typeface="Consolas"/>
              </a:rPr>
              <a:t>item</a:t>
            </a:r>
            <a:r>
              <a:rPr lang="en-US" altLang="zh-CN" sz="1200" dirty="0" err="1" smtClean="0">
                <a:solidFill>
                  <a:srgbClr val="D4D4D4"/>
                </a:solidFill>
                <a:latin typeface="Consolas"/>
              </a:rPr>
              <a:t>.</a:t>
            </a:r>
            <a:r>
              <a:rPr lang="en-US" altLang="zh-CN" sz="1200" dirty="0" err="1" smtClean="0">
                <a:solidFill>
                  <a:srgbClr val="DCDCAA"/>
                </a:solidFill>
                <a:latin typeface="Consolas"/>
              </a:rPr>
              <a:t>get</a:t>
            </a:r>
            <a:r>
              <a:rPr lang="en-US" altLang="zh-CN" sz="1200" dirty="0" smtClean="0">
                <a:solidFill>
                  <a:srgbClr val="D4D4D4"/>
                </a:solidFill>
                <a:latin typeface="Consolas"/>
              </a:rPr>
              <a:t>({ </a:t>
            </a:r>
            <a:r>
              <a:rPr lang="en-US" altLang="zh-CN" sz="1200" dirty="0" smtClean="0">
                <a:solidFill>
                  <a:srgbClr val="CE9178"/>
                </a:solidFill>
                <a:latin typeface="Consolas"/>
              </a:rPr>
              <a:t>plain</a:t>
            </a:r>
            <a:r>
              <a:rPr lang="en-US" altLang="zh-CN" sz="1200" dirty="0" smtClean="0">
                <a:solidFill>
                  <a:srgbClr val="D4D4D4"/>
                </a:solidFill>
                <a:latin typeface="Consolas"/>
              </a:rPr>
              <a:t>: </a:t>
            </a:r>
            <a:r>
              <a:rPr lang="en-US" altLang="zh-CN" sz="1200" dirty="0" smtClean="0">
                <a:solidFill>
                  <a:srgbClr val="569CD6"/>
                </a:solidFill>
                <a:latin typeface="Consolas"/>
              </a:rPr>
              <a:t>true</a:t>
            </a:r>
            <a:r>
              <a:rPr lang="en-US" altLang="zh-CN" sz="1200" dirty="0" smtClean="0">
                <a:solidFill>
                  <a:srgbClr val="D4D4D4"/>
                </a:solidFill>
                <a:latin typeface="Consolas"/>
              </a:rPr>
              <a:t> })),</a:t>
            </a:r>
          </a:p>
          <a:p>
            <a:r>
              <a:rPr lang="en-US" altLang="zh-CN" sz="1200" dirty="0" smtClean="0">
                <a:solidFill>
                  <a:srgbClr val="CE9178"/>
                </a:solidFill>
                <a:latin typeface="Consolas"/>
              </a:rPr>
              <a:t>    start</a:t>
            </a:r>
            <a:r>
              <a:rPr lang="en-US" altLang="zh-CN" sz="1200" dirty="0" smtClean="0">
                <a:solidFill>
                  <a:srgbClr val="D4D4D4"/>
                </a:solidFill>
                <a:latin typeface="Consolas"/>
              </a:rPr>
              <a:t>: </a:t>
            </a:r>
            <a:r>
              <a:rPr lang="en-US" altLang="zh-CN" sz="1200" dirty="0" smtClean="0">
                <a:solidFill>
                  <a:srgbClr val="4EC9B0"/>
                </a:solidFill>
                <a:latin typeface="Consolas"/>
              </a:rPr>
              <a:t>Number</a:t>
            </a:r>
            <a:r>
              <a:rPr lang="en-US" altLang="zh-CN" sz="1200" dirty="0" smtClean="0">
                <a:solidFill>
                  <a:srgbClr val="D4D4D4"/>
                </a:solidFill>
                <a:latin typeface="Consolas"/>
              </a:rPr>
              <a:t>(</a:t>
            </a:r>
            <a:r>
              <a:rPr lang="en-US" altLang="zh-CN" sz="1200" dirty="0" smtClean="0">
                <a:solidFill>
                  <a:srgbClr val="9CDCFE"/>
                </a:solidFill>
                <a:latin typeface="Consolas"/>
              </a:rPr>
              <a:t>start</a:t>
            </a:r>
            <a:r>
              <a:rPr lang="en-US" altLang="zh-CN" sz="1200" dirty="0" smtClean="0">
                <a:solidFill>
                  <a:srgbClr val="D4D4D4"/>
                </a:solidFill>
                <a:latin typeface="Consolas"/>
              </a:rPr>
              <a:t>),</a:t>
            </a:r>
          </a:p>
          <a:p>
            <a:r>
              <a:rPr lang="en-US" altLang="zh-CN" sz="1200" dirty="0" smtClean="0">
                <a:solidFill>
                  <a:srgbClr val="CE9178"/>
                </a:solidFill>
                <a:latin typeface="Consolas"/>
              </a:rPr>
              <a:t>    </a:t>
            </a:r>
            <a:r>
              <a:rPr lang="en-US" altLang="zh-CN" sz="1200" dirty="0" err="1" smtClean="0">
                <a:solidFill>
                  <a:srgbClr val="CE9178"/>
                </a:solidFill>
                <a:latin typeface="Consolas"/>
              </a:rPr>
              <a:t>totalCount</a:t>
            </a:r>
            <a:r>
              <a:rPr lang="en-US" altLang="zh-CN" sz="1200" dirty="0" smtClean="0">
                <a:solidFill>
                  <a:srgbClr val="D4D4D4"/>
                </a:solidFill>
                <a:latin typeface="Consolas"/>
              </a:rPr>
              <a:t>: </a:t>
            </a:r>
            <a:r>
              <a:rPr lang="en-US" altLang="zh-CN" sz="1200" dirty="0" smtClean="0">
                <a:solidFill>
                  <a:srgbClr val="9CDCFE"/>
                </a:solidFill>
                <a:latin typeface="Consolas"/>
              </a:rPr>
              <a:t>count</a:t>
            </a:r>
            <a:r>
              <a:rPr lang="en-US" altLang="zh-CN" sz="1200" dirty="0" smtClean="0">
                <a:solidFill>
                  <a:srgbClr val="D4D4D4"/>
                </a:solidFill>
                <a:latin typeface="Consolas"/>
              </a:rPr>
              <a:t>,</a:t>
            </a:r>
          </a:p>
          <a:p>
            <a:r>
              <a:rPr lang="en-US" altLang="zh-CN" sz="1200" dirty="0" smtClean="0">
                <a:solidFill>
                  <a:srgbClr val="CE9178"/>
                </a:solidFill>
                <a:latin typeface="Consolas"/>
              </a:rPr>
              <a:t>    </a:t>
            </a:r>
            <a:r>
              <a:rPr lang="en-US" altLang="zh-CN" sz="1200" dirty="0" err="1" smtClean="0">
                <a:solidFill>
                  <a:srgbClr val="CE9178"/>
                </a:solidFill>
                <a:latin typeface="Consolas"/>
              </a:rPr>
              <a:t>totalPage</a:t>
            </a:r>
            <a:r>
              <a:rPr lang="en-US" altLang="zh-CN" sz="1200" dirty="0" smtClean="0">
                <a:solidFill>
                  <a:srgbClr val="D4D4D4"/>
                </a:solidFill>
                <a:latin typeface="Consolas"/>
              </a:rPr>
              <a:t>: </a:t>
            </a:r>
            <a:r>
              <a:rPr lang="en-US" altLang="zh-CN" sz="1200" dirty="0" err="1" smtClean="0">
                <a:solidFill>
                  <a:srgbClr val="4EC9B0"/>
                </a:solidFill>
                <a:latin typeface="Consolas"/>
              </a:rPr>
              <a:t>Math</a:t>
            </a:r>
            <a:r>
              <a:rPr lang="en-US" altLang="zh-CN" sz="1200" dirty="0" err="1" smtClean="0">
                <a:solidFill>
                  <a:srgbClr val="D4D4D4"/>
                </a:solidFill>
                <a:latin typeface="Consolas"/>
              </a:rPr>
              <a:t>.</a:t>
            </a:r>
            <a:r>
              <a:rPr lang="en-US" altLang="zh-CN" sz="1200" dirty="0" err="1" smtClean="0">
                <a:solidFill>
                  <a:srgbClr val="DCDCAA"/>
                </a:solidFill>
                <a:latin typeface="Consolas"/>
              </a:rPr>
              <a:t>ceil</a:t>
            </a:r>
            <a:r>
              <a:rPr lang="en-US" altLang="zh-CN" sz="1200" dirty="0" smtClean="0">
                <a:solidFill>
                  <a:srgbClr val="D4D4D4"/>
                </a:solidFill>
                <a:latin typeface="Consolas"/>
              </a:rPr>
              <a:t>(</a:t>
            </a:r>
            <a:r>
              <a:rPr lang="en-US" altLang="zh-CN" sz="1200" dirty="0" smtClean="0">
                <a:solidFill>
                  <a:srgbClr val="9CDCFE"/>
                </a:solidFill>
                <a:latin typeface="Consolas"/>
              </a:rPr>
              <a:t>count</a:t>
            </a:r>
            <a:r>
              <a:rPr lang="en-US" altLang="zh-CN" sz="1200" dirty="0" smtClean="0">
                <a:solidFill>
                  <a:srgbClr val="D4D4D4"/>
                </a:solidFill>
                <a:latin typeface="Consolas"/>
              </a:rPr>
              <a:t> / </a:t>
            </a:r>
            <a:r>
              <a:rPr lang="en-US" altLang="zh-CN" sz="1200" dirty="0" smtClean="0">
                <a:solidFill>
                  <a:srgbClr val="9CDCFE"/>
                </a:solidFill>
                <a:latin typeface="Consolas"/>
              </a:rPr>
              <a:t>limit</a:t>
            </a:r>
            <a:r>
              <a:rPr lang="en-US" altLang="zh-CN" sz="1200" dirty="0" smtClean="0">
                <a:solidFill>
                  <a:srgbClr val="D4D4D4"/>
                </a:solidFill>
                <a:latin typeface="Consolas"/>
              </a:rPr>
              <a:t>)</a:t>
            </a:r>
          </a:p>
          <a:p>
            <a:r>
              <a:rPr lang="en-US" altLang="zh-CN" sz="1200" dirty="0" smtClean="0">
                <a:solidFill>
                  <a:srgbClr val="D4D4D4"/>
                </a:solidFill>
                <a:latin typeface="Consolas"/>
              </a:rPr>
              <a:t>  };</a:t>
            </a:r>
          </a:p>
          <a:p>
            <a:r>
              <a:rPr lang="en-US" altLang="zh-CN" sz="1200" dirty="0" smtClean="0">
                <a:solidFill>
                  <a:srgbClr val="9CDCFE"/>
                </a:solidFill>
                <a:latin typeface="Consolas"/>
              </a:rPr>
              <a:t>  </a:t>
            </a:r>
            <a:r>
              <a:rPr lang="en-US" altLang="zh-CN" sz="1200" dirty="0" err="1" smtClean="0">
                <a:solidFill>
                  <a:srgbClr val="9CDCFE"/>
                </a:solidFill>
                <a:latin typeface="Consolas"/>
              </a:rPr>
              <a:t>response</a:t>
            </a:r>
            <a:r>
              <a:rPr lang="en-US" altLang="zh-CN" sz="1200" dirty="0" err="1" smtClean="0">
                <a:solidFill>
                  <a:srgbClr val="D4D4D4"/>
                </a:solidFill>
                <a:latin typeface="Consolas"/>
              </a:rPr>
              <a:t>.</a:t>
            </a:r>
            <a:r>
              <a:rPr lang="en-US" altLang="zh-CN" sz="1200" dirty="0" err="1" smtClean="0">
                <a:solidFill>
                  <a:srgbClr val="DCDCAA"/>
                </a:solidFill>
                <a:latin typeface="Consolas"/>
              </a:rPr>
              <a:t>setResult</a:t>
            </a:r>
            <a:r>
              <a:rPr lang="en-US" altLang="zh-CN" sz="1200" dirty="0" smtClean="0">
                <a:solidFill>
                  <a:srgbClr val="D4D4D4"/>
                </a:solidFill>
                <a:latin typeface="Consolas"/>
              </a:rPr>
              <a:t>(</a:t>
            </a:r>
            <a:r>
              <a:rPr lang="en-US" altLang="zh-CN" sz="1200" dirty="0" smtClean="0">
                <a:solidFill>
                  <a:srgbClr val="9CDCFE"/>
                </a:solidFill>
                <a:latin typeface="Consolas"/>
              </a:rPr>
              <a:t>result</a:t>
            </a:r>
            <a:r>
              <a:rPr lang="en-US" altLang="zh-CN" sz="1200" dirty="0" smtClean="0">
                <a:solidFill>
                  <a:srgbClr val="D4D4D4"/>
                </a:solidFill>
                <a:latin typeface="Consolas"/>
              </a:rPr>
              <a:t>);</a:t>
            </a:r>
          </a:p>
          <a:p>
            <a:r>
              <a:rPr lang="en-US" altLang="zh-CN" sz="1200" dirty="0" smtClean="0">
                <a:solidFill>
                  <a:srgbClr val="9CDCFE"/>
                </a:solidFill>
                <a:latin typeface="Consolas"/>
              </a:rPr>
              <a:t>  </a:t>
            </a:r>
            <a:r>
              <a:rPr lang="en-US" altLang="zh-CN" sz="1200" dirty="0" err="1" smtClean="0">
                <a:solidFill>
                  <a:srgbClr val="9CDCFE"/>
                </a:solidFill>
                <a:latin typeface="Consolas"/>
              </a:rPr>
              <a:t>res</a:t>
            </a:r>
            <a:r>
              <a:rPr lang="en-US" altLang="zh-CN" sz="1200" dirty="0" err="1" smtClean="0">
                <a:solidFill>
                  <a:srgbClr val="D4D4D4"/>
                </a:solidFill>
                <a:latin typeface="Consolas"/>
              </a:rPr>
              <a:t>.</a:t>
            </a:r>
            <a:r>
              <a:rPr lang="en-US" altLang="zh-CN" sz="1200" dirty="0" err="1" smtClean="0">
                <a:solidFill>
                  <a:srgbClr val="DCDCAA"/>
                </a:solidFill>
                <a:latin typeface="Consolas"/>
              </a:rPr>
              <a:t>json</a:t>
            </a:r>
            <a:r>
              <a:rPr lang="en-US" altLang="zh-CN" sz="1200" dirty="0" smtClean="0">
                <a:solidFill>
                  <a:srgbClr val="D4D4D4"/>
                </a:solidFill>
                <a:latin typeface="Consolas"/>
              </a:rPr>
              <a:t>(</a:t>
            </a:r>
            <a:r>
              <a:rPr lang="en-US" altLang="zh-CN" sz="1200" dirty="0" smtClean="0">
                <a:solidFill>
                  <a:srgbClr val="9CDCFE"/>
                </a:solidFill>
                <a:latin typeface="Consolas"/>
              </a:rPr>
              <a:t>response</a:t>
            </a:r>
            <a:r>
              <a:rPr lang="en-US" altLang="zh-CN" sz="1200" dirty="0" smtClean="0">
                <a:solidFill>
                  <a:srgbClr val="D4D4D4"/>
                </a:solidFill>
                <a:latin typeface="Consolas"/>
              </a:rPr>
              <a:t>);</a:t>
            </a:r>
          </a:p>
          <a:p>
            <a:r>
              <a:rPr lang="en-US" altLang="zh-CN" sz="1200" dirty="0" smtClean="0">
                <a:solidFill>
                  <a:srgbClr val="D4D4D4"/>
                </a:solidFill>
                <a:latin typeface="Consolas"/>
              </a:rPr>
              <a:t>});</a:t>
            </a:r>
          </a:p>
          <a:p>
            <a:endParaRPr lang="en-US" altLang="zh-CN" sz="1200" b="0" dirty="0">
              <a:solidFill>
                <a:srgbClr val="00B050"/>
              </a:solidFill>
              <a:latin typeface="Consolas"/>
            </a:endParaRPr>
          </a:p>
        </p:txBody>
      </p:sp>
      <p:sp>
        <p:nvSpPr>
          <p:cNvPr id="16" name="TextBox 15"/>
          <p:cNvSpPr txBox="1"/>
          <p:nvPr/>
        </p:nvSpPr>
        <p:spPr>
          <a:xfrm>
            <a:off x="5364088" y="3380912"/>
            <a:ext cx="3384376" cy="1200329"/>
          </a:xfrm>
          <a:prstGeom prst="rect">
            <a:avLst/>
          </a:prstGeom>
          <a:noFill/>
        </p:spPr>
        <p:txBody>
          <a:bodyPr wrap="square" rtlCol="0">
            <a:spAutoFit/>
          </a:bodyPr>
          <a:lstStyle/>
          <a:p>
            <a:pPr>
              <a:lnSpc>
                <a:spcPct val="150000"/>
              </a:lnSpc>
            </a:pPr>
            <a:r>
              <a:rPr lang="en-US" altLang="zh-CN" sz="2400" dirty="0" err="1" smtClean="0">
                <a:solidFill>
                  <a:srgbClr val="FF0000"/>
                </a:solidFill>
                <a:latin typeface="+mj-ea"/>
                <a:ea typeface="+mj-ea"/>
              </a:rPr>
              <a:t>Sequelize</a:t>
            </a:r>
            <a:r>
              <a:rPr lang="zh-CN" altLang="en-US" sz="2400" dirty="0" smtClean="0">
                <a:solidFill>
                  <a:srgbClr val="FF0000"/>
                </a:solidFill>
                <a:latin typeface="+mj-ea"/>
                <a:ea typeface="+mj-ea"/>
              </a:rPr>
              <a:t>所有</a:t>
            </a:r>
            <a:r>
              <a:rPr lang="zh-CN" altLang="en-US" sz="2400" dirty="0" smtClean="0">
                <a:solidFill>
                  <a:srgbClr val="FF0000"/>
                </a:solidFill>
                <a:latin typeface="+mj-ea"/>
              </a:rPr>
              <a:t>操作</a:t>
            </a:r>
            <a:r>
              <a:rPr lang="zh-CN" altLang="en-US" sz="2400" dirty="0" smtClean="0">
                <a:solidFill>
                  <a:srgbClr val="FF0000"/>
                </a:solidFill>
                <a:latin typeface="+mj-ea"/>
                <a:ea typeface="+mj-ea"/>
              </a:rPr>
              <a:t>默认都是异步的！</a:t>
            </a:r>
            <a:endParaRPr lang="zh-CN" altLang="en-US" sz="2400" dirty="0">
              <a:solidFill>
                <a:srgbClr val="FF0000"/>
              </a:solidFill>
              <a:latin typeface="+mj-ea"/>
              <a:ea typeface="+mj-ea"/>
            </a:endParaRPr>
          </a:p>
        </p:txBody>
      </p:sp>
    </p:spTree>
    <p:extLst>
      <p:ext uri="{BB962C8B-B14F-4D97-AF65-F5344CB8AC3E}">
        <p14:creationId xmlns="" xmlns:p14="http://schemas.microsoft.com/office/powerpoint/2010/main" val="15432714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30" name="圆角矩形 29"/>
          <p:cNvSpPr/>
          <p:nvPr/>
        </p:nvSpPr>
        <p:spPr>
          <a:xfrm>
            <a:off x="1691680" y="195486"/>
            <a:ext cx="5904656" cy="64807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3600" b="1" dirty="0" smtClean="0">
                <a:solidFill>
                  <a:schemeClr val="bg1"/>
                </a:solidFill>
                <a:latin typeface="+mj-ea"/>
                <a:ea typeface="+mj-ea"/>
              </a:rPr>
              <a:t>事务</a:t>
            </a:r>
            <a:endParaRPr lang="en-US" altLang="zh-CN" sz="3600" b="1" dirty="0" smtClean="0">
              <a:solidFill>
                <a:schemeClr val="bg1"/>
              </a:solidFill>
              <a:latin typeface="+mj-ea"/>
              <a:ea typeface="+mj-ea"/>
            </a:endParaRPr>
          </a:p>
        </p:txBody>
      </p:sp>
      <p:sp>
        <p:nvSpPr>
          <p:cNvPr id="12" name="圆角矩形 11"/>
          <p:cNvSpPr/>
          <p:nvPr/>
        </p:nvSpPr>
        <p:spPr>
          <a:xfrm>
            <a:off x="179512" y="1059582"/>
            <a:ext cx="8784976" cy="38884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3" name="TextBox 12"/>
          <p:cNvSpPr txBox="1"/>
          <p:nvPr/>
        </p:nvSpPr>
        <p:spPr>
          <a:xfrm>
            <a:off x="251520" y="1039184"/>
            <a:ext cx="8640960" cy="3692806"/>
          </a:xfrm>
          <a:prstGeom prst="rect">
            <a:avLst/>
          </a:prstGeom>
          <a:noFill/>
        </p:spPr>
        <p:txBody>
          <a:bodyPr wrap="square" rtlCol="0">
            <a:spAutoFit/>
          </a:bodyPr>
          <a:lstStyle/>
          <a:p>
            <a:pPr>
              <a:lnSpc>
                <a:spcPct val="200000"/>
              </a:lnSpc>
            </a:pPr>
            <a:r>
              <a:rPr lang="zh-CN" altLang="en-US" sz="2000" dirty="0" smtClean="0">
                <a:solidFill>
                  <a:schemeClr val="tx1">
                    <a:lumMod val="75000"/>
                    <a:lumOff val="25000"/>
                  </a:schemeClr>
                </a:solidFill>
                <a:latin typeface="+mj-ea"/>
                <a:ea typeface="+mj-ea"/>
              </a:rPr>
              <a:t>事务（</a:t>
            </a:r>
            <a:r>
              <a:rPr lang="en-US" altLang="zh-CN" sz="2000" dirty="0" smtClean="0">
                <a:solidFill>
                  <a:schemeClr val="tx1">
                    <a:lumMod val="75000"/>
                    <a:lumOff val="25000"/>
                  </a:schemeClr>
                </a:solidFill>
                <a:latin typeface="+mj-ea"/>
                <a:ea typeface="+mj-ea"/>
              </a:rPr>
              <a:t>Transaction</a:t>
            </a:r>
            <a:r>
              <a:rPr lang="zh-CN" altLang="en-US" sz="2000" dirty="0" smtClean="0">
                <a:solidFill>
                  <a:schemeClr val="tx1">
                    <a:lumMod val="75000"/>
                    <a:lumOff val="25000"/>
                  </a:schemeClr>
                </a:solidFill>
                <a:latin typeface="+mj-ea"/>
                <a:ea typeface="+mj-ea"/>
              </a:rPr>
              <a:t>），一般是指要做的或所做的事情。在计算机术语中是指访问并可能更新数据库中各种数据项的一个程序执行单元</a:t>
            </a:r>
            <a:r>
              <a:rPr lang="en-US" altLang="zh-CN" sz="2000" dirty="0" smtClean="0">
                <a:solidFill>
                  <a:schemeClr val="tx1">
                    <a:lumMod val="75000"/>
                    <a:lumOff val="25000"/>
                  </a:schemeClr>
                </a:solidFill>
                <a:latin typeface="+mj-ea"/>
                <a:ea typeface="+mj-ea"/>
              </a:rPr>
              <a:t>(unit)</a:t>
            </a:r>
            <a:r>
              <a:rPr lang="zh-CN" altLang="en-US" sz="2000" dirty="0" smtClean="0">
                <a:solidFill>
                  <a:schemeClr val="tx1">
                    <a:lumMod val="75000"/>
                    <a:lumOff val="25000"/>
                  </a:schemeClr>
                </a:solidFill>
                <a:latin typeface="+mj-ea"/>
                <a:ea typeface="+mj-ea"/>
              </a:rPr>
              <a:t>。事务通常由高级数据库操纵语言或编程语言（如</a:t>
            </a:r>
            <a:r>
              <a:rPr lang="en-US" altLang="zh-CN" sz="2000" dirty="0" smtClean="0">
                <a:solidFill>
                  <a:schemeClr val="tx1">
                    <a:lumMod val="75000"/>
                    <a:lumOff val="25000"/>
                  </a:schemeClr>
                </a:solidFill>
                <a:latin typeface="+mj-ea"/>
                <a:ea typeface="+mj-ea"/>
              </a:rPr>
              <a:t>SQL</a:t>
            </a:r>
            <a:r>
              <a:rPr lang="zh-CN" altLang="en-US" sz="2000" dirty="0" smtClean="0">
                <a:solidFill>
                  <a:schemeClr val="tx1">
                    <a:lumMod val="75000"/>
                    <a:lumOff val="25000"/>
                  </a:schemeClr>
                </a:solidFill>
                <a:latin typeface="+mj-ea"/>
                <a:ea typeface="+mj-ea"/>
              </a:rPr>
              <a:t>，</a:t>
            </a:r>
            <a:r>
              <a:rPr lang="en-US" altLang="zh-CN" sz="2000" dirty="0" smtClean="0">
                <a:solidFill>
                  <a:schemeClr val="tx1">
                    <a:lumMod val="75000"/>
                    <a:lumOff val="25000"/>
                  </a:schemeClr>
                </a:solidFill>
                <a:latin typeface="+mj-ea"/>
                <a:ea typeface="+mj-ea"/>
              </a:rPr>
              <a:t>C++</a:t>
            </a:r>
            <a:r>
              <a:rPr lang="zh-CN" altLang="en-US" sz="2000" dirty="0" smtClean="0">
                <a:solidFill>
                  <a:schemeClr val="tx1">
                    <a:lumMod val="75000"/>
                    <a:lumOff val="25000"/>
                  </a:schemeClr>
                </a:solidFill>
                <a:latin typeface="+mj-ea"/>
                <a:ea typeface="+mj-ea"/>
              </a:rPr>
              <a:t>或</a:t>
            </a:r>
            <a:r>
              <a:rPr lang="en-US" altLang="zh-CN" sz="2000" dirty="0" smtClean="0">
                <a:solidFill>
                  <a:schemeClr val="tx1">
                    <a:lumMod val="75000"/>
                    <a:lumOff val="25000"/>
                  </a:schemeClr>
                </a:solidFill>
                <a:latin typeface="+mj-ea"/>
                <a:ea typeface="+mj-ea"/>
              </a:rPr>
              <a:t>Java</a:t>
            </a:r>
            <a:r>
              <a:rPr lang="zh-CN" altLang="en-US" sz="2000" dirty="0" smtClean="0">
                <a:solidFill>
                  <a:schemeClr val="tx1">
                    <a:lumMod val="75000"/>
                    <a:lumOff val="25000"/>
                  </a:schemeClr>
                </a:solidFill>
                <a:latin typeface="+mj-ea"/>
                <a:ea typeface="+mj-ea"/>
              </a:rPr>
              <a:t>）书写的用户程序的执行所引起，并用形如</a:t>
            </a:r>
            <a:r>
              <a:rPr lang="en-US" altLang="zh-CN" sz="2000" dirty="0" smtClean="0">
                <a:solidFill>
                  <a:schemeClr val="tx1">
                    <a:lumMod val="75000"/>
                    <a:lumOff val="25000"/>
                  </a:schemeClr>
                </a:solidFill>
                <a:latin typeface="+mj-ea"/>
                <a:ea typeface="+mj-ea"/>
              </a:rPr>
              <a:t>begin transaction</a:t>
            </a:r>
            <a:r>
              <a:rPr lang="zh-CN" altLang="en-US" sz="2000" dirty="0" smtClean="0">
                <a:solidFill>
                  <a:schemeClr val="tx1">
                    <a:lumMod val="75000"/>
                    <a:lumOff val="25000"/>
                  </a:schemeClr>
                </a:solidFill>
                <a:latin typeface="+mj-ea"/>
                <a:ea typeface="+mj-ea"/>
              </a:rPr>
              <a:t>和</a:t>
            </a:r>
            <a:r>
              <a:rPr lang="en-US" altLang="zh-CN" sz="2000" dirty="0" smtClean="0">
                <a:solidFill>
                  <a:schemeClr val="tx1">
                    <a:lumMod val="75000"/>
                    <a:lumOff val="25000"/>
                  </a:schemeClr>
                </a:solidFill>
                <a:latin typeface="+mj-ea"/>
                <a:ea typeface="+mj-ea"/>
              </a:rPr>
              <a:t>end transaction</a:t>
            </a:r>
            <a:r>
              <a:rPr lang="zh-CN" altLang="en-US" sz="2000" dirty="0" smtClean="0">
                <a:solidFill>
                  <a:schemeClr val="tx1">
                    <a:lumMod val="75000"/>
                    <a:lumOff val="25000"/>
                  </a:schemeClr>
                </a:solidFill>
                <a:latin typeface="+mj-ea"/>
                <a:ea typeface="+mj-ea"/>
              </a:rPr>
              <a:t>语句（或函数调用）来界定。事务由事务开始</a:t>
            </a:r>
            <a:r>
              <a:rPr lang="en-US" altLang="zh-CN" sz="2000" dirty="0" smtClean="0">
                <a:solidFill>
                  <a:schemeClr val="tx1">
                    <a:lumMod val="75000"/>
                    <a:lumOff val="25000"/>
                  </a:schemeClr>
                </a:solidFill>
                <a:latin typeface="+mj-ea"/>
                <a:ea typeface="+mj-ea"/>
              </a:rPr>
              <a:t>(begin transaction)</a:t>
            </a:r>
            <a:r>
              <a:rPr lang="zh-CN" altLang="en-US" sz="2000" dirty="0" smtClean="0">
                <a:solidFill>
                  <a:schemeClr val="tx1">
                    <a:lumMod val="75000"/>
                    <a:lumOff val="25000"/>
                  </a:schemeClr>
                </a:solidFill>
                <a:latin typeface="+mj-ea"/>
                <a:ea typeface="+mj-ea"/>
              </a:rPr>
              <a:t>和事务结束</a:t>
            </a:r>
            <a:r>
              <a:rPr lang="en-US" altLang="zh-CN" sz="2000" dirty="0" smtClean="0">
                <a:solidFill>
                  <a:schemeClr val="tx1">
                    <a:lumMod val="75000"/>
                    <a:lumOff val="25000"/>
                  </a:schemeClr>
                </a:solidFill>
                <a:latin typeface="+mj-ea"/>
                <a:ea typeface="+mj-ea"/>
              </a:rPr>
              <a:t>(end transaction)</a:t>
            </a:r>
            <a:r>
              <a:rPr lang="zh-CN" altLang="en-US" sz="2000" dirty="0" smtClean="0">
                <a:solidFill>
                  <a:schemeClr val="tx1">
                    <a:lumMod val="75000"/>
                    <a:lumOff val="25000"/>
                  </a:schemeClr>
                </a:solidFill>
                <a:latin typeface="+mj-ea"/>
                <a:ea typeface="+mj-ea"/>
              </a:rPr>
              <a:t>之间执行的全体操作组成。</a:t>
            </a:r>
            <a:endParaRPr lang="en-US" altLang="zh-CN" sz="2000" dirty="0" smtClean="0">
              <a:solidFill>
                <a:schemeClr val="tx1">
                  <a:lumMod val="75000"/>
                  <a:lumOff val="25000"/>
                </a:schemeClr>
              </a:solidFill>
              <a:latin typeface="+mj-ea"/>
              <a:ea typeface="+mj-ea"/>
            </a:endParaRPr>
          </a:p>
        </p:txBody>
      </p:sp>
    </p:spTree>
    <p:extLst>
      <p:ext uri="{BB962C8B-B14F-4D97-AF65-F5344CB8AC3E}">
        <p14:creationId xmlns="" xmlns:p14="http://schemas.microsoft.com/office/powerpoint/2010/main" val="15432714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30" name="圆角矩形 29"/>
          <p:cNvSpPr/>
          <p:nvPr/>
        </p:nvSpPr>
        <p:spPr>
          <a:xfrm>
            <a:off x="1691680" y="51470"/>
            <a:ext cx="5904656" cy="64807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3600" b="1" dirty="0" smtClean="0">
                <a:solidFill>
                  <a:schemeClr val="bg1"/>
                </a:solidFill>
                <a:latin typeface="+mj-ea"/>
                <a:ea typeface="+mj-ea"/>
              </a:rPr>
              <a:t>概念</a:t>
            </a:r>
            <a:r>
              <a:rPr lang="en-US" altLang="zh-CN" sz="3600" b="1" dirty="0" smtClean="0">
                <a:solidFill>
                  <a:schemeClr val="bg1"/>
                </a:solidFill>
                <a:latin typeface="+mj-ea"/>
                <a:ea typeface="+mj-ea"/>
              </a:rPr>
              <a:t>-</a:t>
            </a:r>
            <a:r>
              <a:rPr lang="zh-CN" altLang="en-US" sz="3600" b="1" dirty="0" smtClean="0">
                <a:solidFill>
                  <a:schemeClr val="bg1"/>
                </a:solidFill>
                <a:latin typeface="+mj-ea"/>
                <a:ea typeface="+mj-ea"/>
              </a:rPr>
              <a:t>特性</a:t>
            </a:r>
            <a:endParaRPr lang="en-US" altLang="zh-CN" sz="3600" b="1" dirty="0" smtClean="0">
              <a:solidFill>
                <a:schemeClr val="bg1"/>
              </a:solidFill>
              <a:latin typeface="+mj-ea"/>
              <a:ea typeface="+mj-ea"/>
            </a:endParaRPr>
          </a:p>
        </p:txBody>
      </p:sp>
      <p:sp>
        <p:nvSpPr>
          <p:cNvPr id="12" name="圆角矩形 11"/>
          <p:cNvSpPr/>
          <p:nvPr/>
        </p:nvSpPr>
        <p:spPr>
          <a:xfrm>
            <a:off x="179512" y="798845"/>
            <a:ext cx="8784976" cy="93610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3" name="TextBox 12"/>
          <p:cNvSpPr txBox="1"/>
          <p:nvPr/>
        </p:nvSpPr>
        <p:spPr>
          <a:xfrm>
            <a:off x="251520" y="699542"/>
            <a:ext cx="8640960" cy="1015663"/>
          </a:xfrm>
          <a:prstGeom prst="rect">
            <a:avLst/>
          </a:prstGeom>
          <a:noFill/>
        </p:spPr>
        <p:txBody>
          <a:bodyPr wrap="square" rtlCol="0">
            <a:spAutoFit/>
          </a:bodyPr>
          <a:lstStyle/>
          <a:p>
            <a:pPr>
              <a:lnSpc>
                <a:spcPct val="150000"/>
              </a:lnSpc>
            </a:pPr>
            <a:r>
              <a:rPr lang="zh-CN" altLang="en-US" sz="2000" b="1" dirty="0" smtClean="0">
                <a:solidFill>
                  <a:schemeClr val="tx1">
                    <a:lumMod val="75000"/>
                    <a:lumOff val="25000"/>
                  </a:schemeClr>
                </a:solidFill>
                <a:latin typeface="+mj-ea"/>
                <a:ea typeface="+mj-ea"/>
              </a:rPr>
              <a:t>概念：</a:t>
            </a:r>
            <a:endParaRPr lang="en-US" altLang="zh-CN" sz="2000" b="1" dirty="0" smtClean="0">
              <a:solidFill>
                <a:schemeClr val="tx1">
                  <a:lumMod val="75000"/>
                  <a:lumOff val="25000"/>
                </a:schemeClr>
              </a:solidFill>
              <a:latin typeface="+mj-ea"/>
              <a:ea typeface="+mj-ea"/>
            </a:endParaRPr>
          </a:p>
          <a:p>
            <a:pPr>
              <a:lnSpc>
                <a:spcPct val="150000"/>
              </a:lnSpc>
            </a:pPr>
            <a:r>
              <a:rPr lang="zh-CN" altLang="en-US" sz="2000" dirty="0" smtClean="0">
                <a:solidFill>
                  <a:schemeClr val="tx1">
                    <a:lumMod val="75000"/>
                    <a:lumOff val="25000"/>
                  </a:schemeClr>
                </a:solidFill>
                <a:latin typeface="+mj-ea"/>
                <a:ea typeface="+mj-ea"/>
              </a:rPr>
              <a:t>在关系数据库中，一个事务可以是一条</a:t>
            </a:r>
            <a:r>
              <a:rPr lang="en-US" altLang="zh-CN" sz="2000" dirty="0" smtClean="0">
                <a:solidFill>
                  <a:schemeClr val="tx1">
                    <a:lumMod val="75000"/>
                    <a:lumOff val="25000"/>
                  </a:schemeClr>
                </a:solidFill>
                <a:latin typeface="+mj-ea"/>
                <a:ea typeface="+mj-ea"/>
              </a:rPr>
              <a:t>SQL</a:t>
            </a:r>
            <a:r>
              <a:rPr lang="zh-CN" altLang="en-US" sz="2000" dirty="0" smtClean="0">
                <a:solidFill>
                  <a:schemeClr val="tx1">
                    <a:lumMod val="75000"/>
                    <a:lumOff val="25000"/>
                  </a:schemeClr>
                </a:solidFill>
                <a:latin typeface="+mj-ea"/>
                <a:ea typeface="+mj-ea"/>
              </a:rPr>
              <a:t>语句，一组</a:t>
            </a:r>
            <a:r>
              <a:rPr lang="en-US" altLang="zh-CN" sz="2000" dirty="0" smtClean="0">
                <a:solidFill>
                  <a:schemeClr val="tx1">
                    <a:lumMod val="75000"/>
                    <a:lumOff val="25000"/>
                  </a:schemeClr>
                </a:solidFill>
                <a:latin typeface="+mj-ea"/>
                <a:ea typeface="+mj-ea"/>
              </a:rPr>
              <a:t>SQL</a:t>
            </a:r>
            <a:r>
              <a:rPr lang="zh-CN" altLang="en-US" sz="2000" dirty="0" smtClean="0">
                <a:solidFill>
                  <a:schemeClr val="tx1">
                    <a:lumMod val="75000"/>
                    <a:lumOff val="25000"/>
                  </a:schemeClr>
                </a:solidFill>
                <a:latin typeface="+mj-ea"/>
                <a:ea typeface="+mj-ea"/>
              </a:rPr>
              <a:t>语句或整个程序。</a:t>
            </a:r>
            <a:endParaRPr lang="en-US" altLang="zh-CN" sz="2000" dirty="0" smtClean="0">
              <a:solidFill>
                <a:schemeClr val="tx1">
                  <a:lumMod val="75000"/>
                  <a:lumOff val="25000"/>
                </a:schemeClr>
              </a:solidFill>
              <a:latin typeface="+mj-ea"/>
              <a:ea typeface="+mj-ea"/>
            </a:endParaRPr>
          </a:p>
        </p:txBody>
      </p:sp>
      <p:sp>
        <p:nvSpPr>
          <p:cNvPr id="5" name="圆角矩形 4"/>
          <p:cNvSpPr/>
          <p:nvPr/>
        </p:nvSpPr>
        <p:spPr>
          <a:xfrm>
            <a:off x="179512" y="1851670"/>
            <a:ext cx="8784976" cy="32198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 name="TextBox 5"/>
          <p:cNvSpPr txBox="1"/>
          <p:nvPr/>
        </p:nvSpPr>
        <p:spPr>
          <a:xfrm>
            <a:off x="323528" y="1932384"/>
            <a:ext cx="8640960" cy="3046988"/>
          </a:xfrm>
          <a:prstGeom prst="rect">
            <a:avLst/>
          </a:prstGeom>
          <a:noFill/>
        </p:spPr>
        <p:txBody>
          <a:bodyPr wrap="square" rtlCol="0">
            <a:spAutoFit/>
          </a:bodyPr>
          <a:lstStyle/>
          <a:p>
            <a:r>
              <a:rPr lang="zh-CN" altLang="en-US" sz="1200" b="1" dirty="0" smtClean="0">
                <a:solidFill>
                  <a:schemeClr val="tx1">
                    <a:lumMod val="75000"/>
                    <a:lumOff val="25000"/>
                  </a:schemeClr>
                </a:solidFill>
                <a:latin typeface="+mj-ea"/>
                <a:ea typeface="+mj-ea"/>
              </a:rPr>
              <a:t>特性：</a:t>
            </a:r>
            <a:endParaRPr lang="en-US" altLang="zh-CN" sz="1200" b="1" dirty="0" smtClean="0">
              <a:solidFill>
                <a:schemeClr val="tx1">
                  <a:lumMod val="75000"/>
                  <a:lumOff val="25000"/>
                </a:schemeClr>
              </a:solidFill>
              <a:latin typeface="+mj-ea"/>
              <a:ea typeface="+mj-ea"/>
            </a:endParaRPr>
          </a:p>
          <a:p>
            <a:r>
              <a:rPr lang="zh-CN" altLang="en-US" sz="1200" dirty="0" smtClean="0">
                <a:solidFill>
                  <a:schemeClr val="tx1">
                    <a:lumMod val="75000"/>
                    <a:lumOff val="25000"/>
                  </a:schemeClr>
                </a:solidFill>
                <a:latin typeface="+mj-ea"/>
                <a:ea typeface="+mj-ea"/>
              </a:rPr>
              <a:t>        </a:t>
            </a:r>
            <a:r>
              <a:rPr lang="zh-CN" altLang="en-US" sz="1200" dirty="0" smtClean="0">
                <a:solidFill>
                  <a:schemeClr val="tx1">
                    <a:lumMod val="85000"/>
                    <a:lumOff val="15000"/>
                  </a:schemeClr>
                </a:solidFill>
                <a:latin typeface="+mj-ea"/>
                <a:ea typeface="+mj-ea"/>
              </a:rPr>
              <a:t>事务是恢复和并发控制的基本单位。</a:t>
            </a:r>
            <a:endParaRPr lang="en-US" altLang="zh-CN" sz="1200" dirty="0" smtClean="0">
              <a:solidFill>
                <a:schemeClr val="tx1">
                  <a:lumMod val="85000"/>
                  <a:lumOff val="15000"/>
                </a:schemeClr>
              </a:solidFill>
              <a:latin typeface="+mj-ea"/>
              <a:ea typeface="+mj-ea"/>
            </a:endParaRPr>
          </a:p>
          <a:p>
            <a:endParaRPr lang="en-US" altLang="zh-CN" sz="1200" dirty="0" smtClean="0">
              <a:solidFill>
                <a:schemeClr val="tx1">
                  <a:lumMod val="85000"/>
                  <a:lumOff val="15000"/>
                </a:schemeClr>
              </a:solidFill>
              <a:latin typeface="+mj-ea"/>
              <a:ea typeface="+mj-ea"/>
            </a:endParaRPr>
          </a:p>
          <a:p>
            <a:r>
              <a:rPr lang="zh-CN" altLang="en-US" sz="1200" dirty="0" smtClean="0">
                <a:solidFill>
                  <a:schemeClr val="tx1">
                    <a:lumMod val="85000"/>
                    <a:lumOff val="15000"/>
                  </a:schemeClr>
                </a:solidFill>
                <a:latin typeface="+mj-ea"/>
                <a:ea typeface="+mj-ea"/>
              </a:rPr>
              <a:t>        事务应该具有</a:t>
            </a:r>
            <a:r>
              <a:rPr lang="en-US" altLang="zh-CN" sz="1200" dirty="0" smtClean="0">
                <a:solidFill>
                  <a:schemeClr val="tx1">
                    <a:lumMod val="85000"/>
                    <a:lumOff val="15000"/>
                  </a:schemeClr>
                </a:solidFill>
                <a:latin typeface="+mj-ea"/>
                <a:ea typeface="+mj-ea"/>
              </a:rPr>
              <a:t>4</a:t>
            </a:r>
            <a:r>
              <a:rPr lang="zh-CN" altLang="en-US" sz="1200" dirty="0" smtClean="0">
                <a:solidFill>
                  <a:schemeClr val="tx1">
                    <a:lumMod val="85000"/>
                    <a:lumOff val="15000"/>
                  </a:schemeClr>
                </a:solidFill>
                <a:latin typeface="+mj-ea"/>
                <a:ea typeface="+mj-ea"/>
              </a:rPr>
              <a:t>个属性：原子性、一致性、隔离性、持久性。这四个属性通常称为</a:t>
            </a:r>
            <a:r>
              <a:rPr lang="en-US" altLang="zh-CN" sz="1200" dirty="0" smtClean="0">
                <a:solidFill>
                  <a:schemeClr val="tx1">
                    <a:lumMod val="85000"/>
                    <a:lumOff val="15000"/>
                  </a:schemeClr>
                </a:solidFill>
                <a:latin typeface="+mj-ea"/>
                <a:ea typeface="+mj-ea"/>
              </a:rPr>
              <a:t>ACID</a:t>
            </a:r>
            <a:r>
              <a:rPr lang="zh-CN" altLang="en-US" sz="1200" dirty="0" smtClean="0">
                <a:solidFill>
                  <a:schemeClr val="tx1">
                    <a:lumMod val="85000"/>
                    <a:lumOff val="15000"/>
                  </a:schemeClr>
                </a:solidFill>
                <a:latin typeface="+mj-ea"/>
                <a:ea typeface="+mj-ea"/>
              </a:rPr>
              <a:t>特性。</a:t>
            </a:r>
            <a:endParaRPr lang="en-US" altLang="zh-CN" sz="1200" dirty="0" smtClean="0">
              <a:solidFill>
                <a:schemeClr val="tx1">
                  <a:lumMod val="85000"/>
                  <a:lumOff val="15000"/>
                </a:schemeClr>
              </a:solidFill>
              <a:latin typeface="+mj-ea"/>
              <a:ea typeface="+mj-ea"/>
            </a:endParaRPr>
          </a:p>
          <a:p>
            <a:endParaRPr lang="zh-CN" altLang="en-US" sz="1200" dirty="0" smtClean="0">
              <a:solidFill>
                <a:schemeClr val="tx1">
                  <a:lumMod val="85000"/>
                  <a:lumOff val="15000"/>
                </a:schemeClr>
              </a:solidFill>
              <a:latin typeface="+mj-ea"/>
              <a:ea typeface="+mj-ea"/>
            </a:endParaRPr>
          </a:p>
          <a:p>
            <a:r>
              <a:rPr lang="zh-CN" altLang="en-US" sz="1200" dirty="0" smtClean="0">
                <a:solidFill>
                  <a:schemeClr val="tx1">
                    <a:lumMod val="85000"/>
                    <a:lumOff val="15000"/>
                  </a:schemeClr>
                </a:solidFill>
                <a:latin typeface="+mj-ea"/>
                <a:ea typeface="+mj-ea"/>
              </a:rPr>
              <a:t>        原子性（</a:t>
            </a:r>
            <a:r>
              <a:rPr lang="en-US" altLang="zh-CN" sz="1200" dirty="0" smtClean="0">
                <a:solidFill>
                  <a:schemeClr val="tx1">
                    <a:lumMod val="85000"/>
                    <a:lumOff val="15000"/>
                  </a:schemeClr>
                </a:solidFill>
                <a:latin typeface="+mj-ea"/>
                <a:ea typeface="+mj-ea"/>
              </a:rPr>
              <a:t>atomicity</a:t>
            </a:r>
            <a:r>
              <a:rPr lang="zh-CN" altLang="en-US" sz="1200" dirty="0" smtClean="0">
                <a:solidFill>
                  <a:schemeClr val="tx1">
                    <a:lumMod val="85000"/>
                    <a:lumOff val="15000"/>
                  </a:schemeClr>
                </a:solidFill>
                <a:latin typeface="+mj-ea"/>
                <a:ea typeface="+mj-ea"/>
              </a:rPr>
              <a:t>）。一个事务是一个不可分割的工作单位，事务中包括的诸操作要么都做，要么都不做。</a:t>
            </a:r>
            <a:endParaRPr lang="en-US" altLang="zh-CN" sz="1200" dirty="0" smtClean="0">
              <a:solidFill>
                <a:schemeClr val="tx1">
                  <a:lumMod val="85000"/>
                  <a:lumOff val="15000"/>
                </a:schemeClr>
              </a:solidFill>
              <a:latin typeface="+mj-ea"/>
              <a:ea typeface="+mj-ea"/>
            </a:endParaRPr>
          </a:p>
          <a:p>
            <a:endParaRPr lang="zh-CN" altLang="en-US" sz="1200" dirty="0" smtClean="0">
              <a:solidFill>
                <a:schemeClr val="tx1">
                  <a:lumMod val="85000"/>
                  <a:lumOff val="15000"/>
                </a:schemeClr>
              </a:solidFill>
              <a:latin typeface="+mj-ea"/>
              <a:ea typeface="+mj-ea"/>
            </a:endParaRPr>
          </a:p>
          <a:p>
            <a:r>
              <a:rPr lang="zh-CN" altLang="en-US" sz="1200" dirty="0" smtClean="0">
                <a:solidFill>
                  <a:schemeClr val="tx1">
                    <a:lumMod val="85000"/>
                    <a:lumOff val="15000"/>
                  </a:schemeClr>
                </a:solidFill>
                <a:latin typeface="+mj-ea"/>
                <a:ea typeface="+mj-ea"/>
              </a:rPr>
              <a:t>        一致性（</a:t>
            </a:r>
            <a:r>
              <a:rPr lang="en-US" altLang="zh-CN" sz="1200" dirty="0" smtClean="0">
                <a:solidFill>
                  <a:schemeClr val="tx1">
                    <a:lumMod val="85000"/>
                    <a:lumOff val="15000"/>
                  </a:schemeClr>
                </a:solidFill>
                <a:latin typeface="+mj-ea"/>
                <a:ea typeface="+mj-ea"/>
              </a:rPr>
              <a:t>consistency</a:t>
            </a:r>
            <a:r>
              <a:rPr lang="zh-CN" altLang="en-US" sz="1200" dirty="0" smtClean="0">
                <a:solidFill>
                  <a:schemeClr val="tx1">
                    <a:lumMod val="85000"/>
                    <a:lumOff val="15000"/>
                  </a:schemeClr>
                </a:solidFill>
                <a:latin typeface="+mj-ea"/>
                <a:ea typeface="+mj-ea"/>
              </a:rPr>
              <a:t>）。事务必须是使数据库从一个一致性状态变到另一个一致性状态。一致性与原子性是密切相关的。</a:t>
            </a:r>
            <a:endParaRPr lang="en-US" altLang="zh-CN" sz="1200" dirty="0" smtClean="0">
              <a:solidFill>
                <a:schemeClr val="tx1">
                  <a:lumMod val="85000"/>
                  <a:lumOff val="15000"/>
                </a:schemeClr>
              </a:solidFill>
              <a:latin typeface="+mj-ea"/>
              <a:ea typeface="+mj-ea"/>
            </a:endParaRPr>
          </a:p>
          <a:p>
            <a:endParaRPr lang="zh-CN" altLang="en-US" sz="1200" dirty="0" smtClean="0">
              <a:solidFill>
                <a:schemeClr val="tx1">
                  <a:lumMod val="85000"/>
                  <a:lumOff val="15000"/>
                </a:schemeClr>
              </a:solidFill>
              <a:latin typeface="+mj-ea"/>
              <a:ea typeface="+mj-ea"/>
            </a:endParaRPr>
          </a:p>
          <a:p>
            <a:pPr>
              <a:lnSpc>
                <a:spcPct val="150000"/>
              </a:lnSpc>
            </a:pPr>
            <a:r>
              <a:rPr lang="zh-CN" altLang="en-US" sz="1200" dirty="0" smtClean="0">
                <a:solidFill>
                  <a:schemeClr val="tx1">
                    <a:lumMod val="85000"/>
                    <a:lumOff val="15000"/>
                  </a:schemeClr>
                </a:solidFill>
                <a:latin typeface="+mj-ea"/>
                <a:ea typeface="+mj-ea"/>
              </a:rPr>
              <a:t>        隔离性（</a:t>
            </a:r>
            <a:r>
              <a:rPr lang="en-US" altLang="zh-CN" sz="1200" dirty="0" smtClean="0">
                <a:solidFill>
                  <a:schemeClr val="tx1">
                    <a:lumMod val="85000"/>
                    <a:lumOff val="15000"/>
                  </a:schemeClr>
                </a:solidFill>
                <a:latin typeface="+mj-ea"/>
                <a:ea typeface="+mj-ea"/>
              </a:rPr>
              <a:t>isolation</a:t>
            </a:r>
            <a:r>
              <a:rPr lang="zh-CN" altLang="en-US" sz="1200" dirty="0" smtClean="0">
                <a:solidFill>
                  <a:schemeClr val="tx1">
                    <a:lumMod val="85000"/>
                    <a:lumOff val="15000"/>
                  </a:schemeClr>
                </a:solidFill>
                <a:latin typeface="+mj-ea"/>
                <a:ea typeface="+mj-ea"/>
              </a:rPr>
              <a:t>）。一个事务的执行不能被其他事务干扰。即一个事务内部的操作及使用的数据对并发的其他事务是隔离的，并发执行的各个事务之间不能互相干扰。</a:t>
            </a:r>
            <a:endParaRPr lang="en-US" altLang="zh-CN" sz="1200" dirty="0" smtClean="0">
              <a:solidFill>
                <a:schemeClr val="tx1">
                  <a:lumMod val="85000"/>
                  <a:lumOff val="15000"/>
                </a:schemeClr>
              </a:solidFill>
              <a:latin typeface="+mj-ea"/>
              <a:ea typeface="+mj-ea"/>
            </a:endParaRPr>
          </a:p>
          <a:p>
            <a:endParaRPr lang="zh-CN" altLang="en-US" sz="1200" dirty="0" smtClean="0">
              <a:solidFill>
                <a:schemeClr val="tx1">
                  <a:lumMod val="85000"/>
                  <a:lumOff val="15000"/>
                </a:schemeClr>
              </a:solidFill>
              <a:latin typeface="+mj-ea"/>
              <a:ea typeface="+mj-ea"/>
            </a:endParaRPr>
          </a:p>
          <a:p>
            <a:pPr>
              <a:lnSpc>
                <a:spcPct val="150000"/>
              </a:lnSpc>
            </a:pPr>
            <a:r>
              <a:rPr lang="zh-CN" altLang="en-US" sz="1200" dirty="0" smtClean="0">
                <a:solidFill>
                  <a:schemeClr val="tx1">
                    <a:lumMod val="85000"/>
                    <a:lumOff val="15000"/>
                  </a:schemeClr>
                </a:solidFill>
                <a:latin typeface="+mj-ea"/>
                <a:ea typeface="+mj-ea"/>
              </a:rPr>
              <a:t>        持久性（</a:t>
            </a:r>
            <a:r>
              <a:rPr lang="en-US" altLang="zh-CN" sz="1200" dirty="0" smtClean="0">
                <a:solidFill>
                  <a:schemeClr val="tx1">
                    <a:lumMod val="85000"/>
                    <a:lumOff val="15000"/>
                  </a:schemeClr>
                </a:solidFill>
                <a:latin typeface="+mj-ea"/>
                <a:ea typeface="+mj-ea"/>
              </a:rPr>
              <a:t>durability</a:t>
            </a:r>
            <a:r>
              <a:rPr lang="zh-CN" altLang="en-US" sz="1200" dirty="0" smtClean="0">
                <a:solidFill>
                  <a:schemeClr val="tx1">
                    <a:lumMod val="85000"/>
                    <a:lumOff val="15000"/>
                  </a:schemeClr>
                </a:solidFill>
                <a:latin typeface="+mj-ea"/>
                <a:ea typeface="+mj-ea"/>
              </a:rPr>
              <a:t>）。持久性也称永久性（</a:t>
            </a:r>
            <a:r>
              <a:rPr lang="en-US" altLang="zh-CN" sz="1200" dirty="0" smtClean="0">
                <a:solidFill>
                  <a:schemeClr val="tx1">
                    <a:lumMod val="85000"/>
                    <a:lumOff val="15000"/>
                  </a:schemeClr>
                </a:solidFill>
                <a:latin typeface="+mj-ea"/>
                <a:ea typeface="+mj-ea"/>
              </a:rPr>
              <a:t>permanence</a:t>
            </a:r>
            <a:r>
              <a:rPr lang="zh-CN" altLang="en-US" sz="1200" dirty="0" smtClean="0">
                <a:solidFill>
                  <a:schemeClr val="tx1">
                    <a:lumMod val="85000"/>
                    <a:lumOff val="15000"/>
                  </a:schemeClr>
                </a:solidFill>
                <a:latin typeface="+mj-ea"/>
                <a:ea typeface="+mj-ea"/>
              </a:rPr>
              <a:t>），指一个事务一旦提交，它对数据库中数据的改变就应该是永久性的。接下来的其他操作或故障不应该对其有任何影响。</a:t>
            </a:r>
          </a:p>
        </p:txBody>
      </p:sp>
    </p:spTree>
    <p:extLst>
      <p:ext uri="{BB962C8B-B14F-4D97-AF65-F5344CB8AC3E}">
        <p14:creationId xmlns="" xmlns:p14="http://schemas.microsoft.com/office/powerpoint/2010/main" val="15432714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圆角矩形 7"/>
          <p:cNvSpPr/>
          <p:nvPr/>
        </p:nvSpPr>
        <p:spPr>
          <a:xfrm>
            <a:off x="0" y="0"/>
            <a:ext cx="9144000" cy="514350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endParaRPr lang="en-US" altLang="zh-CN" b="0" dirty="0">
              <a:solidFill>
                <a:srgbClr val="D4D4D4"/>
              </a:solidFill>
              <a:latin typeface="Consolas"/>
            </a:endParaRPr>
          </a:p>
        </p:txBody>
      </p:sp>
      <p:sp>
        <p:nvSpPr>
          <p:cNvPr id="9" name="TextBox 8"/>
          <p:cNvSpPr txBox="1"/>
          <p:nvPr/>
        </p:nvSpPr>
        <p:spPr>
          <a:xfrm>
            <a:off x="107504" y="259358"/>
            <a:ext cx="8928992" cy="4616648"/>
          </a:xfrm>
          <a:prstGeom prst="rect">
            <a:avLst/>
          </a:prstGeom>
          <a:noFill/>
        </p:spPr>
        <p:txBody>
          <a:bodyPr wrap="square" rtlCol="0">
            <a:spAutoFit/>
          </a:bodyPr>
          <a:lstStyle/>
          <a:p>
            <a:r>
              <a:rPr lang="en-US" altLang="zh-CN" sz="1400" dirty="0" smtClean="0">
                <a:solidFill>
                  <a:schemeClr val="accent5">
                    <a:lumMod val="75000"/>
                  </a:schemeClr>
                </a:solidFill>
                <a:latin typeface="Consolas"/>
              </a:rPr>
              <a:t>// </a:t>
            </a:r>
            <a:r>
              <a:rPr lang="zh-CN" altLang="en-US" sz="1400" dirty="0" smtClean="0">
                <a:solidFill>
                  <a:schemeClr val="accent5">
                    <a:lumMod val="75000"/>
                  </a:schemeClr>
                </a:solidFill>
                <a:latin typeface="Consolas"/>
              </a:rPr>
              <a:t>引入</a:t>
            </a:r>
            <a:r>
              <a:rPr lang="en-US" altLang="zh-CN" sz="1400" dirty="0" err="1" smtClean="0">
                <a:solidFill>
                  <a:schemeClr val="accent5">
                    <a:lumMod val="75000"/>
                  </a:schemeClr>
                </a:solidFill>
                <a:latin typeface="Consolas"/>
              </a:rPr>
              <a:t>Sequelize</a:t>
            </a:r>
            <a:r>
              <a:rPr lang="zh-CN" altLang="en-US" sz="1400" dirty="0" smtClean="0">
                <a:solidFill>
                  <a:schemeClr val="accent5">
                    <a:lumMod val="75000"/>
                  </a:schemeClr>
                </a:solidFill>
                <a:latin typeface="Consolas"/>
              </a:rPr>
              <a:t>实例和模型</a:t>
            </a:r>
            <a:endParaRPr lang="en-US" altLang="zh-CN" sz="1400" dirty="0" smtClean="0">
              <a:solidFill>
                <a:schemeClr val="accent5">
                  <a:lumMod val="75000"/>
                </a:schemeClr>
              </a:solidFill>
              <a:latin typeface="Consolas"/>
            </a:endParaRPr>
          </a:p>
          <a:p>
            <a:r>
              <a:rPr lang="en-US" altLang="zh-CN" sz="1400" dirty="0" smtClean="0">
                <a:solidFill>
                  <a:srgbClr val="569CD6"/>
                </a:solidFill>
                <a:latin typeface="Consolas"/>
              </a:rPr>
              <a:t>let</a:t>
            </a:r>
            <a:r>
              <a:rPr lang="en-US" altLang="zh-CN" sz="1400" dirty="0" smtClean="0">
                <a:solidFill>
                  <a:srgbClr val="D4D4D4"/>
                </a:solidFill>
                <a:latin typeface="Consolas"/>
              </a:rPr>
              <a:t> { </a:t>
            </a:r>
            <a:r>
              <a:rPr lang="en-US" altLang="zh-CN" sz="1400" dirty="0" smtClean="0">
                <a:solidFill>
                  <a:srgbClr val="9CDCFE"/>
                </a:solidFill>
                <a:latin typeface="Consolas"/>
              </a:rPr>
              <a:t>pool</a:t>
            </a:r>
            <a:r>
              <a:rPr lang="en-US" altLang="zh-CN" sz="1400" dirty="0" smtClean="0">
                <a:solidFill>
                  <a:srgbClr val="D4D4D4"/>
                </a:solidFill>
                <a:latin typeface="Consolas"/>
              </a:rPr>
              <a:t>, </a:t>
            </a:r>
            <a:r>
              <a:rPr lang="en-US" altLang="zh-CN" sz="1400" dirty="0" err="1" smtClean="0">
                <a:solidFill>
                  <a:srgbClr val="9CDCFE"/>
                </a:solidFill>
                <a:latin typeface="Consolas"/>
              </a:rPr>
              <a:t>AuthRole</a:t>
            </a:r>
            <a:r>
              <a:rPr lang="en-US" altLang="zh-CN" sz="1400" dirty="0" smtClean="0">
                <a:solidFill>
                  <a:srgbClr val="D4D4D4"/>
                </a:solidFill>
                <a:latin typeface="Consolas"/>
              </a:rPr>
              <a:t>, </a:t>
            </a:r>
            <a:r>
              <a:rPr lang="en-US" altLang="zh-CN" sz="1400" dirty="0" err="1" smtClean="0">
                <a:solidFill>
                  <a:srgbClr val="9CDCFE"/>
                </a:solidFill>
                <a:latin typeface="Consolas"/>
              </a:rPr>
              <a:t>AuthUserRole</a:t>
            </a:r>
            <a:r>
              <a:rPr lang="en-US" altLang="zh-CN" sz="1400" dirty="0" smtClean="0">
                <a:solidFill>
                  <a:srgbClr val="D4D4D4"/>
                </a:solidFill>
                <a:latin typeface="Consolas"/>
              </a:rPr>
              <a:t>, </a:t>
            </a:r>
            <a:r>
              <a:rPr lang="en-US" altLang="zh-CN" sz="1400" dirty="0" err="1" smtClean="0">
                <a:solidFill>
                  <a:srgbClr val="9CDCFE"/>
                </a:solidFill>
                <a:latin typeface="Consolas"/>
              </a:rPr>
              <a:t>EmayUser</a:t>
            </a:r>
            <a:r>
              <a:rPr lang="en-US" altLang="zh-CN" sz="1400" dirty="0" smtClean="0">
                <a:solidFill>
                  <a:srgbClr val="D4D4D4"/>
                </a:solidFill>
                <a:latin typeface="Consolas"/>
              </a:rPr>
              <a:t> } = </a:t>
            </a:r>
            <a:r>
              <a:rPr lang="en-US" altLang="zh-CN" sz="1400" dirty="0" smtClean="0">
                <a:solidFill>
                  <a:srgbClr val="DCDCAA"/>
                </a:solidFill>
                <a:latin typeface="Consolas"/>
              </a:rPr>
              <a:t>require</a:t>
            </a:r>
            <a:r>
              <a:rPr lang="en-US" altLang="zh-CN" sz="1400" dirty="0" smtClean="0">
                <a:solidFill>
                  <a:srgbClr val="D4D4D4"/>
                </a:solidFill>
                <a:latin typeface="Consolas"/>
              </a:rPr>
              <a:t>(</a:t>
            </a:r>
            <a:r>
              <a:rPr lang="en-US" altLang="zh-CN" sz="1400" dirty="0" smtClean="0">
                <a:solidFill>
                  <a:srgbClr val="CE9178"/>
                </a:solidFill>
                <a:latin typeface="Consolas"/>
              </a:rPr>
              <a:t>'../models'</a:t>
            </a:r>
            <a:r>
              <a:rPr lang="en-US" altLang="zh-CN" sz="1400" dirty="0" smtClean="0">
                <a:solidFill>
                  <a:srgbClr val="D4D4D4"/>
                </a:solidFill>
                <a:latin typeface="Consolas"/>
              </a:rPr>
              <a:t>);</a:t>
            </a:r>
            <a:endParaRPr lang="en-US" altLang="zh-CN" sz="1400" dirty="0" smtClean="0">
              <a:solidFill>
                <a:schemeClr val="accent5">
                  <a:lumMod val="75000"/>
                </a:schemeClr>
              </a:solidFill>
              <a:latin typeface="Consolas"/>
            </a:endParaRPr>
          </a:p>
          <a:p>
            <a:r>
              <a:rPr lang="en-US" altLang="zh-CN" sz="1400" dirty="0" smtClean="0">
                <a:solidFill>
                  <a:srgbClr val="9CDCFE"/>
                </a:solidFill>
                <a:latin typeface="Consolas"/>
              </a:rPr>
              <a:t>router</a:t>
            </a:r>
            <a:r>
              <a:rPr lang="en-US" altLang="zh-CN" sz="1400" dirty="0" smtClean="0">
                <a:solidFill>
                  <a:srgbClr val="D4D4D4"/>
                </a:solidFill>
                <a:latin typeface="Consolas"/>
              </a:rPr>
              <a:t>.</a:t>
            </a:r>
            <a:r>
              <a:rPr lang="en-US" altLang="zh-CN" sz="1400" dirty="0" smtClean="0">
                <a:solidFill>
                  <a:srgbClr val="DCDCAA"/>
                </a:solidFill>
                <a:latin typeface="Consolas"/>
              </a:rPr>
              <a:t>post</a:t>
            </a:r>
            <a:r>
              <a:rPr lang="en-US" altLang="zh-CN" sz="1400" dirty="0" smtClean="0">
                <a:solidFill>
                  <a:srgbClr val="D4D4D4"/>
                </a:solidFill>
                <a:latin typeface="Consolas"/>
              </a:rPr>
              <a:t>(</a:t>
            </a:r>
            <a:r>
              <a:rPr lang="en-US" altLang="zh-CN" sz="1400" dirty="0" smtClean="0">
                <a:solidFill>
                  <a:srgbClr val="CE9178"/>
                </a:solidFill>
                <a:latin typeface="Consolas"/>
              </a:rPr>
              <a:t>'/user/</a:t>
            </a:r>
            <a:r>
              <a:rPr lang="en-US" altLang="zh-CN" sz="1400" dirty="0" err="1" smtClean="0">
                <a:solidFill>
                  <a:srgbClr val="CE9178"/>
                </a:solidFill>
                <a:latin typeface="Consolas"/>
              </a:rPr>
              <a:t>ajax</a:t>
            </a:r>
            <a:r>
              <a:rPr lang="en-US" altLang="zh-CN" sz="1400" dirty="0" smtClean="0">
                <a:solidFill>
                  <a:srgbClr val="CE9178"/>
                </a:solidFill>
                <a:latin typeface="Consolas"/>
              </a:rPr>
              <a:t>/add'</a:t>
            </a:r>
            <a:r>
              <a:rPr lang="en-US" altLang="zh-CN" sz="1400" dirty="0" smtClean="0">
                <a:solidFill>
                  <a:srgbClr val="D4D4D4"/>
                </a:solidFill>
                <a:latin typeface="Consolas"/>
              </a:rPr>
              <a:t>, </a:t>
            </a:r>
            <a:r>
              <a:rPr lang="en-US" altLang="zh-CN" sz="1400" dirty="0" err="1" smtClean="0">
                <a:solidFill>
                  <a:srgbClr val="569CD6"/>
                </a:solidFill>
                <a:latin typeface="Consolas"/>
              </a:rPr>
              <a:t>async</a:t>
            </a:r>
            <a:r>
              <a:rPr lang="en-US" altLang="zh-CN" sz="1400" dirty="0" smtClean="0">
                <a:solidFill>
                  <a:srgbClr val="D4D4D4"/>
                </a:solidFill>
                <a:latin typeface="Consolas"/>
              </a:rPr>
              <a:t> </a:t>
            </a:r>
            <a:r>
              <a:rPr lang="en-US" altLang="zh-CN" sz="1400" dirty="0" smtClean="0">
                <a:solidFill>
                  <a:srgbClr val="569CD6"/>
                </a:solidFill>
                <a:latin typeface="Consolas"/>
              </a:rPr>
              <a:t>function</a:t>
            </a:r>
            <a:r>
              <a:rPr lang="en-US" altLang="zh-CN" sz="1400" dirty="0" smtClean="0">
                <a:solidFill>
                  <a:srgbClr val="D4D4D4"/>
                </a:solidFill>
                <a:latin typeface="Consolas"/>
              </a:rPr>
              <a:t> (</a:t>
            </a:r>
            <a:r>
              <a:rPr lang="en-US" altLang="zh-CN" sz="1400" dirty="0" err="1" smtClean="0">
                <a:solidFill>
                  <a:srgbClr val="9CDCFE"/>
                </a:solidFill>
                <a:latin typeface="Consolas"/>
              </a:rPr>
              <a:t>req</a:t>
            </a:r>
            <a:r>
              <a:rPr lang="en-US" altLang="zh-CN" sz="1400" dirty="0" smtClean="0">
                <a:solidFill>
                  <a:srgbClr val="D4D4D4"/>
                </a:solidFill>
                <a:latin typeface="Consolas"/>
              </a:rPr>
              <a:t>, </a:t>
            </a:r>
            <a:r>
              <a:rPr lang="en-US" altLang="zh-CN" sz="1400" dirty="0" smtClean="0">
                <a:solidFill>
                  <a:srgbClr val="9CDCFE"/>
                </a:solidFill>
                <a:latin typeface="Consolas"/>
              </a:rPr>
              <a:t>res</a:t>
            </a:r>
            <a:r>
              <a:rPr lang="en-US" altLang="zh-CN" sz="1400" dirty="0" smtClean="0">
                <a:solidFill>
                  <a:srgbClr val="D4D4D4"/>
                </a:solidFill>
                <a:latin typeface="Consolas"/>
              </a:rPr>
              <a:t>) {</a:t>
            </a:r>
          </a:p>
          <a:p>
            <a:r>
              <a:rPr lang="en-US" altLang="zh-CN" sz="1400" dirty="0" smtClean="0">
                <a:solidFill>
                  <a:schemeClr val="accent5">
                    <a:lumMod val="75000"/>
                  </a:schemeClr>
                </a:solidFill>
                <a:latin typeface="Consolas"/>
              </a:rPr>
              <a:t>     // ... </a:t>
            </a:r>
            <a:r>
              <a:rPr lang="zh-CN" altLang="en-US" sz="1400" dirty="0" smtClean="0">
                <a:solidFill>
                  <a:schemeClr val="accent5">
                    <a:lumMod val="75000"/>
                  </a:schemeClr>
                </a:solidFill>
                <a:latin typeface="Consolas"/>
              </a:rPr>
              <a:t>省略部分代码</a:t>
            </a:r>
            <a:r>
              <a:rPr lang="en-US" altLang="zh-CN" sz="1400" dirty="0" smtClean="0">
                <a:solidFill>
                  <a:schemeClr val="accent5">
                    <a:lumMod val="75000"/>
                  </a:schemeClr>
                </a:solidFill>
                <a:latin typeface="Consolas"/>
              </a:rPr>
              <a:t>...</a:t>
            </a:r>
          </a:p>
          <a:p>
            <a:pPr lvl="1"/>
            <a:r>
              <a:rPr lang="en-US" altLang="zh-CN" sz="1400" dirty="0" err="1" smtClean="0">
                <a:solidFill>
                  <a:srgbClr val="9CDCFE"/>
                </a:solidFill>
                <a:latin typeface="Consolas"/>
              </a:rPr>
              <a:t>pool</a:t>
            </a:r>
            <a:r>
              <a:rPr lang="en-US" altLang="zh-CN" sz="1400" dirty="0" err="1" smtClean="0">
                <a:solidFill>
                  <a:srgbClr val="D4D4D4"/>
                </a:solidFill>
                <a:latin typeface="Consolas"/>
              </a:rPr>
              <a:t>.</a:t>
            </a:r>
            <a:r>
              <a:rPr lang="en-US" altLang="zh-CN" sz="1400" dirty="0" err="1" smtClean="0">
                <a:solidFill>
                  <a:srgbClr val="DCDCAA"/>
                </a:solidFill>
                <a:latin typeface="Consolas"/>
              </a:rPr>
              <a:t>transaction</a:t>
            </a:r>
            <a:r>
              <a:rPr lang="en-US" altLang="zh-CN" sz="1400" dirty="0" smtClean="0">
                <a:solidFill>
                  <a:srgbClr val="D4D4D4"/>
                </a:solidFill>
                <a:latin typeface="Consolas"/>
              </a:rPr>
              <a:t>(</a:t>
            </a:r>
            <a:r>
              <a:rPr lang="en-US" altLang="zh-CN" sz="1400" dirty="0" smtClean="0">
                <a:solidFill>
                  <a:srgbClr val="9CDCFE"/>
                </a:solidFill>
                <a:latin typeface="Consolas"/>
              </a:rPr>
              <a:t>transaction</a:t>
            </a:r>
            <a:r>
              <a:rPr lang="en-US" altLang="zh-CN" sz="1400" dirty="0" smtClean="0">
                <a:solidFill>
                  <a:srgbClr val="D4D4D4"/>
                </a:solidFill>
                <a:latin typeface="Consolas"/>
              </a:rPr>
              <a:t> </a:t>
            </a:r>
            <a:r>
              <a:rPr lang="en-US" altLang="zh-CN" sz="1400" dirty="0" smtClean="0">
                <a:solidFill>
                  <a:srgbClr val="569CD6"/>
                </a:solidFill>
                <a:latin typeface="Consolas"/>
              </a:rPr>
              <a:t>=&gt;</a:t>
            </a:r>
            <a:r>
              <a:rPr lang="en-US" altLang="zh-CN" sz="1400" dirty="0" smtClean="0">
                <a:solidFill>
                  <a:srgbClr val="D4D4D4"/>
                </a:solidFill>
                <a:latin typeface="Consolas"/>
              </a:rPr>
              <a:t> { </a:t>
            </a:r>
            <a:r>
              <a:rPr lang="en-US" altLang="zh-CN" sz="1400" dirty="0" smtClean="0">
                <a:solidFill>
                  <a:schemeClr val="accent5">
                    <a:lumMod val="75000"/>
                  </a:schemeClr>
                </a:solidFill>
                <a:latin typeface="Consolas"/>
              </a:rPr>
              <a:t>// </a:t>
            </a:r>
            <a:r>
              <a:rPr lang="zh-CN" altLang="en-US" sz="1400" dirty="0" smtClean="0">
                <a:solidFill>
                  <a:schemeClr val="accent5">
                    <a:lumMod val="75000"/>
                  </a:schemeClr>
                </a:solidFill>
                <a:latin typeface="Consolas"/>
              </a:rPr>
              <a:t>事务</a:t>
            </a:r>
            <a:endParaRPr lang="en-US" altLang="zh-CN" sz="1400" dirty="0" smtClean="0">
              <a:solidFill>
                <a:schemeClr val="accent5">
                  <a:lumMod val="75000"/>
                </a:schemeClr>
              </a:solidFill>
              <a:latin typeface="Consolas"/>
            </a:endParaRPr>
          </a:p>
          <a:p>
            <a:pPr lvl="1"/>
            <a:r>
              <a:rPr lang="en-US" altLang="zh-CN" sz="1400" dirty="0" smtClean="0">
                <a:solidFill>
                  <a:srgbClr val="C586C0"/>
                </a:solidFill>
                <a:latin typeface="Consolas"/>
              </a:rPr>
              <a:t>  return</a:t>
            </a:r>
            <a:r>
              <a:rPr lang="en-US" altLang="zh-CN" sz="1400" dirty="0" smtClean="0">
                <a:solidFill>
                  <a:srgbClr val="D4D4D4"/>
                </a:solidFill>
                <a:latin typeface="Consolas"/>
              </a:rPr>
              <a:t> </a:t>
            </a:r>
            <a:r>
              <a:rPr lang="en-US" altLang="zh-CN" sz="1400" dirty="0" err="1" smtClean="0">
                <a:solidFill>
                  <a:srgbClr val="9CDCFE"/>
                </a:solidFill>
                <a:latin typeface="Consolas"/>
              </a:rPr>
              <a:t>EmayUser</a:t>
            </a:r>
            <a:r>
              <a:rPr lang="en-US" altLang="zh-CN" sz="1400" dirty="0" err="1" smtClean="0">
                <a:solidFill>
                  <a:srgbClr val="D4D4D4"/>
                </a:solidFill>
                <a:latin typeface="Consolas"/>
              </a:rPr>
              <a:t>.</a:t>
            </a:r>
            <a:r>
              <a:rPr lang="en-US" altLang="zh-CN" sz="1400" dirty="0" err="1" smtClean="0">
                <a:solidFill>
                  <a:srgbClr val="DCDCAA"/>
                </a:solidFill>
                <a:latin typeface="Consolas"/>
              </a:rPr>
              <a:t>findOrCreate</a:t>
            </a:r>
            <a:r>
              <a:rPr lang="en-US" altLang="zh-CN" sz="1400" dirty="0" smtClean="0">
                <a:solidFill>
                  <a:srgbClr val="D4D4D4"/>
                </a:solidFill>
                <a:latin typeface="Consolas"/>
              </a:rPr>
              <a:t>({ ...</a:t>
            </a:r>
            <a:r>
              <a:rPr lang="en-US" altLang="zh-CN" sz="1400" dirty="0" err="1" smtClean="0">
                <a:solidFill>
                  <a:srgbClr val="9CDCFE"/>
                </a:solidFill>
                <a:latin typeface="Consolas"/>
              </a:rPr>
              <a:t>addUserOption</a:t>
            </a:r>
            <a:r>
              <a:rPr lang="en-US" altLang="zh-CN" sz="1400" dirty="0" smtClean="0">
                <a:solidFill>
                  <a:srgbClr val="D4D4D4"/>
                </a:solidFill>
                <a:latin typeface="Consolas"/>
              </a:rPr>
              <a:t>, </a:t>
            </a:r>
            <a:r>
              <a:rPr lang="en-US" altLang="zh-CN" sz="1400" dirty="0" smtClean="0">
                <a:solidFill>
                  <a:srgbClr val="9CDCFE"/>
                </a:solidFill>
                <a:latin typeface="Consolas"/>
              </a:rPr>
              <a:t>transaction</a:t>
            </a:r>
            <a:r>
              <a:rPr lang="en-US" altLang="zh-CN" sz="1400" dirty="0" smtClean="0">
                <a:solidFill>
                  <a:srgbClr val="D4D4D4"/>
                </a:solidFill>
                <a:latin typeface="Consolas"/>
              </a:rPr>
              <a:t> })</a:t>
            </a:r>
          </a:p>
          <a:p>
            <a:pPr lvl="1"/>
            <a:r>
              <a:rPr lang="en-US" altLang="zh-CN" sz="1400" dirty="0" smtClean="0">
                <a:solidFill>
                  <a:srgbClr val="D4D4D4"/>
                </a:solidFill>
                <a:latin typeface="Consolas"/>
              </a:rPr>
              <a:t>         .</a:t>
            </a:r>
            <a:r>
              <a:rPr lang="en-US" altLang="zh-CN" sz="1400" dirty="0" smtClean="0">
                <a:solidFill>
                  <a:srgbClr val="DCDCAA"/>
                </a:solidFill>
                <a:latin typeface="Consolas"/>
              </a:rPr>
              <a:t>then</a:t>
            </a:r>
            <a:r>
              <a:rPr lang="en-US" altLang="zh-CN" sz="1400" dirty="0" smtClean="0">
                <a:solidFill>
                  <a:srgbClr val="D4D4D4"/>
                </a:solidFill>
                <a:latin typeface="Consolas"/>
              </a:rPr>
              <a:t>(([</a:t>
            </a:r>
            <a:r>
              <a:rPr lang="en-US" altLang="zh-CN" sz="1400" dirty="0" smtClean="0">
                <a:solidFill>
                  <a:srgbClr val="9CDCFE"/>
                </a:solidFill>
                <a:latin typeface="Consolas"/>
              </a:rPr>
              <a:t>user</a:t>
            </a:r>
            <a:r>
              <a:rPr lang="en-US" altLang="zh-CN" sz="1400" dirty="0" smtClean="0">
                <a:solidFill>
                  <a:srgbClr val="D4D4D4"/>
                </a:solidFill>
                <a:latin typeface="Consolas"/>
              </a:rPr>
              <a:t>, </a:t>
            </a:r>
            <a:r>
              <a:rPr lang="en-US" altLang="zh-CN" sz="1400" dirty="0" err="1" smtClean="0">
                <a:solidFill>
                  <a:srgbClr val="4EC9B0"/>
                </a:solidFill>
                <a:latin typeface="Consolas"/>
              </a:rPr>
              <a:t>isNewRecord</a:t>
            </a:r>
            <a:r>
              <a:rPr lang="en-US" altLang="zh-CN" sz="1400" dirty="0" smtClean="0">
                <a:solidFill>
                  <a:srgbClr val="D4D4D4"/>
                </a:solidFill>
                <a:latin typeface="Consolas"/>
              </a:rPr>
              <a:t>]) </a:t>
            </a:r>
            <a:r>
              <a:rPr lang="en-US" altLang="zh-CN" sz="1400" dirty="0" smtClean="0">
                <a:solidFill>
                  <a:srgbClr val="569CD6"/>
                </a:solidFill>
                <a:latin typeface="Consolas"/>
              </a:rPr>
              <a:t>=&gt;</a:t>
            </a:r>
            <a:r>
              <a:rPr lang="en-US" altLang="zh-CN" sz="1400" dirty="0" smtClean="0">
                <a:solidFill>
                  <a:srgbClr val="D4D4D4"/>
                </a:solidFill>
                <a:latin typeface="Consolas"/>
              </a:rPr>
              <a:t> {</a:t>
            </a:r>
          </a:p>
          <a:p>
            <a:pPr lvl="1"/>
            <a:r>
              <a:rPr lang="en-US" altLang="zh-CN" sz="1400" dirty="0" smtClean="0">
                <a:solidFill>
                  <a:srgbClr val="C586C0"/>
                </a:solidFill>
                <a:latin typeface="Consolas"/>
              </a:rPr>
              <a:t>           if</a:t>
            </a:r>
            <a:r>
              <a:rPr lang="en-US" altLang="zh-CN" sz="1400" dirty="0" smtClean="0">
                <a:solidFill>
                  <a:srgbClr val="D4D4D4"/>
                </a:solidFill>
                <a:latin typeface="Consolas"/>
              </a:rPr>
              <a:t> (</a:t>
            </a:r>
            <a:r>
              <a:rPr lang="en-US" altLang="zh-CN" sz="1400" dirty="0" err="1" smtClean="0">
                <a:solidFill>
                  <a:srgbClr val="9CDCFE"/>
                </a:solidFill>
                <a:latin typeface="Consolas"/>
              </a:rPr>
              <a:t>isNewRecord</a:t>
            </a:r>
            <a:r>
              <a:rPr lang="en-US" altLang="zh-CN" sz="1400" dirty="0" smtClean="0">
                <a:solidFill>
                  <a:srgbClr val="D4D4D4"/>
                </a:solidFill>
                <a:latin typeface="Consolas"/>
              </a:rPr>
              <a:t>) {</a:t>
            </a:r>
          </a:p>
          <a:p>
            <a:pPr lvl="1"/>
            <a:r>
              <a:rPr lang="en-US" altLang="zh-CN" sz="1400" dirty="0" smtClean="0">
                <a:solidFill>
                  <a:srgbClr val="C586C0"/>
                </a:solidFill>
                <a:latin typeface="Consolas"/>
              </a:rPr>
              <a:t>             return</a:t>
            </a:r>
            <a:r>
              <a:rPr lang="en-US" altLang="zh-CN" sz="1400" dirty="0" smtClean="0">
                <a:solidFill>
                  <a:srgbClr val="D4D4D4"/>
                </a:solidFill>
                <a:latin typeface="Consolas"/>
              </a:rPr>
              <a:t> </a:t>
            </a:r>
            <a:r>
              <a:rPr lang="en-US" altLang="zh-CN" sz="1400" dirty="0" err="1" smtClean="0">
                <a:solidFill>
                  <a:srgbClr val="9CDCFE"/>
                </a:solidFill>
                <a:latin typeface="Consolas"/>
              </a:rPr>
              <a:t>AuthUserRole</a:t>
            </a:r>
            <a:r>
              <a:rPr lang="en-US" altLang="zh-CN" sz="1400" dirty="0" err="1" smtClean="0">
                <a:solidFill>
                  <a:srgbClr val="D4D4D4"/>
                </a:solidFill>
                <a:latin typeface="Consolas"/>
              </a:rPr>
              <a:t>.</a:t>
            </a:r>
            <a:r>
              <a:rPr lang="en-US" altLang="zh-CN" sz="1400" dirty="0" err="1" smtClean="0">
                <a:solidFill>
                  <a:srgbClr val="DCDCAA"/>
                </a:solidFill>
                <a:latin typeface="Consolas"/>
              </a:rPr>
              <a:t>create</a:t>
            </a:r>
            <a:r>
              <a:rPr lang="en-US" altLang="zh-CN" sz="1400" dirty="0" smtClean="0">
                <a:solidFill>
                  <a:srgbClr val="D4D4D4"/>
                </a:solidFill>
                <a:latin typeface="Consolas"/>
              </a:rPr>
              <a:t>({ </a:t>
            </a:r>
            <a:r>
              <a:rPr lang="en-US" altLang="zh-CN" sz="1400" dirty="0" err="1" smtClean="0">
                <a:solidFill>
                  <a:srgbClr val="CE9178"/>
                </a:solidFill>
                <a:latin typeface="Consolas"/>
              </a:rPr>
              <a:t>role_id</a:t>
            </a:r>
            <a:r>
              <a:rPr lang="en-US" altLang="zh-CN" sz="1400" dirty="0" smtClean="0">
                <a:solidFill>
                  <a:srgbClr val="D4D4D4"/>
                </a:solidFill>
                <a:latin typeface="Consolas"/>
              </a:rPr>
              <a:t>: </a:t>
            </a:r>
            <a:r>
              <a:rPr lang="en-US" altLang="zh-CN" sz="1400" dirty="0" smtClean="0">
                <a:solidFill>
                  <a:srgbClr val="B5CEA8"/>
                </a:solidFill>
                <a:latin typeface="Consolas"/>
              </a:rPr>
              <a:t>1</a:t>
            </a:r>
            <a:r>
              <a:rPr lang="en-US" altLang="zh-CN" sz="1400" dirty="0" smtClean="0">
                <a:solidFill>
                  <a:srgbClr val="D4D4D4"/>
                </a:solidFill>
                <a:latin typeface="Consolas"/>
              </a:rPr>
              <a:t>, </a:t>
            </a:r>
            <a:r>
              <a:rPr lang="en-US" altLang="zh-CN" sz="1400" dirty="0" err="1" smtClean="0">
                <a:solidFill>
                  <a:srgbClr val="CE9178"/>
                </a:solidFill>
                <a:latin typeface="Consolas"/>
              </a:rPr>
              <a:t>user_id</a:t>
            </a:r>
            <a:r>
              <a:rPr lang="en-US" altLang="zh-CN" sz="1400" dirty="0" smtClean="0">
                <a:solidFill>
                  <a:srgbClr val="D4D4D4"/>
                </a:solidFill>
                <a:latin typeface="Consolas"/>
              </a:rPr>
              <a:t>:</a:t>
            </a:r>
            <a:r>
              <a:rPr lang="en-US" altLang="zh-CN" sz="1400" dirty="0" smtClean="0">
                <a:solidFill>
                  <a:srgbClr val="9CDCFE"/>
                </a:solidFill>
                <a:latin typeface="Consolas"/>
              </a:rPr>
              <a:t> </a:t>
            </a:r>
            <a:r>
              <a:rPr lang="en-US" altLang="zh-CN" sz="1400" dirty="0" err="1" smtClean="0">
                <a:solidFill>
                  <a:srgbClr val="9CDCFE"/>
                </a:solidFill>
                <a:latin typeface="Consolas"/>
              </a:rPr>
              <a:t>user</a:t>
            </a:r>
            <a:r>
              <a:rPr lang="en-US" altLang="zh-CN" sz="1400" dirty="0" err="1" smtClean="0">
                <a:solidFill>
                  <a:srgbClr val="D4D4D4"/>
                </a:solidFill>
                <a:latin typeface="Consolas"/>
              </a:rPr>
              <a:t>.</a:t>
            </a:r>
            <a:r>
              <a:rPr lang="en-US" altLang="zh-CN" sz="1400" dirty="0" err="1" smtClean="0">
                <a:solidFill>
                  <a:srgbClr val="DCDCAA"/>
                </a:solidFill>
                <a:latin typeface="Consolas"/>
              </a:rPr>
              <a:t>get</a:t>
            </a:r>
            <a:r>
              <a:rPr lang="en-US" altLang="zh-CN" sz="1400" dirty="0" smtClean="0">
                <a:solidFill>
                  <a:srgbClr val="D4D4D4"/>
                </a:solidFill>
                <a:latin typeface="Consolas"/>
              </a:rPr>
              <a:t>({ </a:t>
            </a:r>
          </a:p>
          <a:p>
            <a:pPr lvl="1"/>
            <a:r>
              <a:rPr lang="en-US" altLang="zh-CN" sz="1400" dirty="0" smtClean="0">
                <a:solidFill>
                  <a:srgbClr val="D4D4D4"/>
                </a:solidFill>
                <a:latin typeface="Consolas"/>
              </a:rPr>
              <a:t>                    </a:t>
            </a:r>
            <a:r>
              <a:rPr lang="en-US" altLang="zh-CN" sz="1400" dirty="0" smtClean="0">
                <a:solidFill>
                  <a:srgbClr val="CE9178"/>
                </a:solidFill>
                <a:latin typeface="Consolas"/>
              </a:rPr>
              <a:t>plain</a:t>
            </a:r>
            <a:r>
              <a:rPr lang="en-US" altLang="zh-CN" sz="1400" dirty="0" smtClean="0">
                <a:solidFill>
                  <a:srgbClr val="D4D4D4"/>
                </a:solidFill>
                <a:latin typeface="Consolas"/>
              </a:rPr>
              <a:t>: </a:t>
            </a:r>
            <a:r>
              <a:rPr lang="en-US" altLang="zh-CN" sz="1400" dirty="0" smtClean="0">
                <a:solidFill>
                  <a:srgbClr val="569CD6"/>
                </a:solidFill>
                <a:latin typeface="Consolas"/>
              </a:rPr>
              <a:t>true</a:t>
            </a:r>
            <a:r>
              <a:rPr lang="en-US" altLang="zh-CN" sz="1400" dirty="0" smtClean="0">
                <a:solidFill>
                  <a:srgbClr val="D4D4D4"/>
                </a:solidFill>
                <a:latin typeface="Consolas"/>
              </a:rPr>
              <a:t> }).</a:t>
            </a:r>
            <a:r>
              <a:rPr lang="en-US" altLang="zh-CN" sz="1400" dirty="0" smtClean="0">
                <a:solidFill>
                  <a:srgbClr val="9CDCFE"/>
                </a:solidFill>
                <a:latin typeface="Consolas"/>
              </a:rPr>
              <a:t>id</a:t>
            </a:r>
            <a:r>
              <a:rPr lang="en-US" altLang="zh-CN" sz="1400" dirty="0" smtClean="0">
                <a:solidFill>
                  <a:srgbClr val="D4D4D4"/>
                </a:solidFill>
                <a:latin typeface="Consolas"/>
              </a:rPr>
              <a:t> }, { </a:t>
            </a:r>
            <a:r>
              <a:rPr lang="en-US" altLang="zh-CN" sz="1400" dirty="0" smtClean="0">
                <a:solidFill>
                  <a:srgbClr val="9CDCFE"/>
                </a:solidFill>
                <a:latin typeface="Consolas"/>
              </a:rPr>
              <a:t>transaction</a:t>
            </a:r>
            <a:r>
              <a:rPr lang="en-US" altLang="zh-CN" sz="1400" dirty="0" smtClean="0">
                <a:solidFill>
                  <a:srgbClr val="D4D4D4"/>
                </a:solidFill>
                <a:latin typeface="Consolas"/>
              </a:rPr>
              <a:t> })</a:t>
            </a:r>
          </a:p>
          <a:p>
            <a:pPr lvl="1"/>
            <a:r>
              <a:rPr lang="en-US" altLang="zh-CN" sz="1400" dirty="0" smtClean="0">
                <a:solidFill>
                  <a:srgbClr val="D4D4D4"/>
                </a:solidFill>
                <a:latin typeface="Consolas"/>
              </a:rPr>
              <a:t>           }</a:t>
            </a:r>
          </a:p>
          <a:p>
            <a:pPr lvl="1"/>
            <a:r>
              <a:rPr lang="en-US" altLang="zh-CN" sz="1400" dirty="0" smtClean="0">
                <a:solidFill>
                  <a:srgbClr val="C586C0"/>
                </a:solidFill>
                <a:latin typeface="Consolas"/>
              </a:rPr>
              <a:t>           throw</a:t>
            </a:r>
            <a:r>
              <a:rPr lang="en-US" altLang="zh-CN" sz="1400" dirty="0" smtClean="0">
                <a:solidFill>
                  <a:srgbClr val="D4D4D4"/>
                </a:solidFill>
                <a:latin typeface="Consolas"/>
              </a:rPr>
              <a:t> </a:t>
            </a:r>
            <a:r>
              <a:rPr lang="en-US" altLang="zh-CN" sz="1400" dirty="0" smtClean="0">
                <a:solidFill>
                  <a:srgbClr val="569CD6"/>
                </a:solidFill>
                <a:latin typeface="Consolas"/>
              </a:rPr>
              <a:t>new</a:t>
            </a:r>
            <a:r>
              <a:rPr lang="en-US" altLang="zh-CN" sz="1400" dirty="0" smtClean="0">
                <a:solidFill>
                  <a:srgbClr val="D4D4D4"/>
                </a:solidFill>
                <a:latin typeface="Consolas"/>
              </a:rPr>
              <a:t> </a:t>
            </a:r>
            <a:r>
              <a:rPr lang="en-US" altLang="zh-CN" sz="1400" dirty="0" smtClean="0">
                <a:solidFill>
                  <a:srgbClr val="4EC9B0"/>
                </a:solidFill>
                <a:latin typeface="Consolas"/>
              </a:rPr>
              <a:t>Error</a:t>
            </a:r>
            <a:r>
              <a:rPr lang="en-US" altLang="zh-CN" sz="1400" dirty="0" smtClean="0">
                <a:solidFill>
                  <a:srgbClr val="D4D4D4"/>
                </a:solidFill>
                <a:latin typeface="Consolas"/>
              </a:rPr>
              <a:t>();</a:t>
            </a:r>
          </a:p>
          <a:p>
            <a:pPr lvl="1"/>
            <a:r>
              <a:rPr lang="en-US" altLang="zh-CN" sz="1400" dirty="0" smtClean="0">
                <a:solidFill>
                  <a:srgbClr val="D4D4D4"/>
                </a:solidFill>
                <a:latin typeface="Consolas"/>
              </a:rPr>
              <a:t>         });</a:t>
            </a:r>
          </a:p>
          <a:p>
            <a:pPr lvl="1"/>
            <a:r>
              <a:rPr lang="en-US" altLang="zh-CN" sz="1400" dirty="0" smtClean="0">
                <a:solidFill>
                  <a:srgbClr val="D4D4D4"/>
                </a:solidFill>
                <a:latin typeface="Consolas"/>
              </a:rPr>
              <a:t>})</a:t>
            </a:r>
          </a:p>
          <a:p>
            <a:pPr lvl="1"/>
            <a:r>
              <a:rPr lang="en-US" altLang="zh-CN" sz="1400" dirty="0" smtClean="0">
                <a:solidFill>
                  <a:srgbClr val="D4D4D4"/>
                </a:solidFill>
                <a:latin typeface="Consolas"/>
              </a:rPr>
              <a:t>.</a:t>
            </a:r>
            <a:r>
              <a:rPr lang="en-US" altLang="zh-CN" sz="1400" dirty="0" smtClean="0">
                <a:solidFill>
                  <a:srgbClr val="DCDCAA"/>
                </a:solidFill>
                <a:latin typeface="Consolas"/>
              </a:rPr>
              <a:t>then</a:t>
            </a:r>
            <a:r>
              <a:rPr lang="en-US" altLang="zh-CN" sz="1400" dirty="0" smtClean="0">
                <a:solidFill>
                  <a:srgbClr val="D4D4D4"/>
                </a:solidFill>
                <a:latin typeface="Consolas"/>
              </a:rPr>
              <a:t>(</a:t>
            </a:r>
            <a:r>
              <a:rPr lang="en-US" altLang="zh-CN" sz="1400" dirty="0" smtClean="0">
                <a:solidFill>
                  <a:srgbClr val="9CDCFE"/>
                </a:solidFill>
                <a:latin typeface="Consolas"/>
              </a:rPr>
              <a:t>result</a:t>
            </a:r>
            <a:r>
              <a:rPr lang="en-US" altLang="zh-CN" sz="1400" dirty="0" smtClean="0">
                <a:solidFill>
                  <a:srgbClr val="D4D4D4"/>
                </a:solidFill>
                <a:latin typeface="Consolas"/>
              </a:rPr>
              <a:t> </a:t>
            </a:r>
            <a:r>
              <a:rPr lang="en-US" altLang="zh-CN" sz="1400" dirty="0" smtClean="0">
                <a:solidFill>
                  <a:srgbClr val="569CD6"/>
                </a:solidFill>
                <a:latin typeface="Consolas"/>
              </a:rPr>
              <a:t>=&gt;</a:t>
            </a:r>
            <a:r>
              <a:rPr lang="en-US" altLang="zh-CN" sz="1400" dirty="0" smtClean="0">
                <a:solidFill>
                  <a:srgbClr val="D4D4D4"/>
                </a:solidFill>
                <a:latin typeface="Consolas"/>
              </a:rPr>
              <a:t> {</a:t>
            </a:r>
          </a:p>
          <a:p>
            <a:pPr lvl="1"/>
            <a:r>
              <a:rPr lang="en-US" altLang="zh-CN" sz="1400" dirty="0" smtClean="0">
                <a:solidFill>
                  <a:schemeClr val="accent5">
                    <a:lumMod val="75000"/>
                  </a:schemeClr>
                </a:solidFill>
                <a:latin typeface="Consolas"/>
              </a:rPr>
              <a:t>  // ... </a:t>
            </a:r>
            <a:r>
              <a:rPr lang="zh-CN" altLang="en-US" sz="1400" dirty="0" smtClean="0">
                <a:solidFill>
                  <a:schemeClr val="accent5">
                    <a:lumMod val="75000"/>
                  </a:schemeClr>
                </a:solidFill>
                <a:latin typeface="Consolas"/>
              </a:rPr>
              <a:t>省略部分代码</a:t>
            </a:r>
            <a:r>
              <a:rPr lang="en-US" altLang="zh-CN" sz="1400" dirty="0" smtClean="0">
                <a:solidFill>
                  <a:schemeClr val="accent5">
                    <a:lumMod val="75000"/>
                  </a:schemeClr>
                </a:solidFill>
                <a:latin typeface="Consolas"/>
              </a:rPr>
              <a:t>...</a:t>
            </a:r>
          </a:p>
          <a:p>
            <a:pPr lvl="1"/>
            <a:r>
              <a:rPr lang="en-US" altLang="zh-CN" sz="1400" dirty="0" smtClean="0">
                <a:solidFill>
                  <a:srgbClr val="D4D4D4"/>
                </a:solidFill>
                <a:latin typeface="Consolas"/>
              </a:rPr>
              <a:t>})</a:t>
            </a:r>
          </a:p>
          <a:p>
            <a:pPr lvl="1"/>
            <a:r>
              <a:rPr lang="en-US" altLang="zh-CN" sz="1400" dirty="0" smtClean="0">
                <a:solidFill>
                  <a:srgbClr val="D4D4D4"/>
                </a:solidFill>
                <a:latin typeface="Consolas"/>
              </a:rPr>
              <a:t>.</a:t>
            </a:r>
            <a:r>
              <a:rPr lang="en-US" altLang="zh-CN" sz="1400" dirty="0" smtClean="0">
                <a:solidFill>
                  <a:srgbClr val="DCDCAA"/>
                </a:solidFill>
                <a:latin typeface="Consolas"/>
              </a:rPr>
              <a:t>catch</a:t>
            </a:r>
            <a:r>
              <a:rPr lang="en-US" altLang="zh-CN" sz="1400" dirty="0" smtClean="0">
                <a:solidFill>
                  <a:srgbClr val="D4D4D4"/>
                </a:solidFill>
                <a:latin typeface="Consolas"/>
              </a:rPr>
              <a:t>(</a:t>
            </a:r>
            <a:r>
              <a:rPr lang="en-US" altLang="zh-CN" sz="1400" dirty="0" smtClean="0">
                <a:solidFill>
                  <a:srgbClr val="9CDCFE"/>
                </a:solidFill>
                <a:latin typeface="Consolas"/>
              </a:rPr>
              <a:t>err</a:t>
            </a:r>
            <a:r>
              <a:rPr lang="en-US" altLang="zh-CN" sz="1400" dirty="0" smtClean="0">
                <a:solidFill>
                  <a:srgbClr val="D4D4D4"/>
                </a:solidFill>
                <a:latin typeface="Consolas"/>
              </a:rPr>
              <a:t> </a:t>
            </a:r>
            <a:r>
              <a:rPr lang="en-US" altLang="zh-CN" sz="1400" dirty="0" smtClean="0">
                <a:solidFill>
                  <a:srgbClr val="569CD6"/>
                </a:solidFill>
                <a:latin typeface="Consolas"/>
              </a:rPr>
              <a:t>=&gt;</a:t>
            </a:r>
            <a:r>
              <a:rPr lang="en-US" altLang="zh-CN" sz="1400" dirty="0" smtClean="0">
                <a:solidFill>
                  <a:srgbClr val="D4D4D4"/>
                </a:solidFill>
                <a:latin typeface="Consolas"/>
              </a:rPr>
              <a:t> {</a:t>
            </a:r>
          </a:p>
          <a:p>
            <a:pPr lvl="1"/>
            <a:r>
              <a:rPr lang="en-US" altLang="zh-CN" sz="1400" dirty="0" smtClean="0">
                <a:solidFill>
                  <a:schemeClr val="accent5">
                    <a:lumMod val="75000"/>
                  </a:schemeClr>
                </a:solidFill>
                <a:latin typeface="Consolas"/>
              </a:rPr>
              <a:t>  // ... </a:t>
            </a:r>
            <a:r>
              <a:rPr lang="zh-CN" altLang="en-US" sz="1400" dirty="0" smtClean="0">
                <a:solidFill>
                  <a:schemeClr val="accent5">
                    <a:lumMod val="75000"/>
                  </a:schemeClr>
                </a:solidFill>
                <a:latin typeface="Consolas"/>
              </a:rPr>
              <a:t>省略部分代码</a:t>
            </a:r>
            <a:r>
              <a:rPr lang="en-US" altLang="zh-CN" sz="1400" dirty="0" smtClean="0">
                <a:solidFill>
                  <a:schemeClr val="accent5">
                    <a:lumMod val="75000"/>
                  </a:schemeClr>
                </a:solidFill>
                <a:latin typeface="Consolas"/>
              </a:rPr>
              <a:t>...</a:t>
            </a:r>
          </a:p>
          <a:p>
            <a:pPr lvl="1"/>
            <a:r>
              <a:rPr lang="en-US" altLang="zh-CN" sz="1400" dirty="0" smtClean="0">
                <a:solidFill>
                  <a:srgbClr val="D4D4D4"/>
                </a:solidFill>
                <a:latin typeface="Consolas"/>
              </a:rPr>
              <a:t>})</a:t>
            </a:r>
          </a:p>
          <a:p>
            <a:r>
              <a:rPr lang="en-US" altLang="zh-CN" sz="1400" dirty="0" smtClean="0">
                <a:solidFill>
                  <a:srgbClr val="D4D4D4"/>
                </a:solidFill>
                <a:latin typeface="Consolas"/>
              </a:rPr>
              <a:t>});</a:t>
            </a:r>
          </a:p>
        </p:txBody>
      </p:sp>
      <p:sp>
        <p:nvSpPr>
          <p:cNvPr id="10" name="TextBox 9"/>
          <p:cNvSpPr txBox="1"/>
          <p:nvPr/>
        </p:nvSpPr>
        <p:spPr>
          <a:xfrm>
            <a:off x="3995936" y="3003798"/>
            <a:ext cx="4536504" cy="1754326"/>
          </a:xfrm>
          <a:prstGeom prst="rect">
            <a:avLst/>
          </a:prstGeom>
          <a:noFill/>
        </p:spPr>
        <p:txBody>
          <a:bodyPr wrap="square" rtlCol="0">
            <a:spAutoFit/>
          </a:bodyPr>
          <a:lstStyle/>
          <a:p>
            <a:pPr>
              <a:lnSpc>
                <a:spcPct val="150000"/>
              </a:lnSpc>
            </a:pPr>
            <a:r>
              <a:rPr lang="zh-CN" altLang="en-US" sz="2400" dirty="0" smtClean="0">
                <a:solidFill>
                  <a:srgbClr val="FF0000"/>
                </a:solidFill>
                <a:latin typeface="+mj-ea"/>
                <a:ea typeface="+mj-ea"/>
              </a:rPr>
              <a:t>在事务的执行中可以通过抛出异常强制使事务失败，</a:t>
            </a:r>
            <a:r>
              <a:rPr lang="en-US" altLang="zh-CN" sz="2400" dirty="0" smtClean="0">
                <a:solidFill>
                  <a:srgbClr val="FF0000"/>
                </a:solidFill>
                <a:latin typeface="+mj-ea"/>
                <a:ea typeface="+mj-ea"/>
              </a:rPr>
              <a:t>catch</a:t>
            </a:r>
            <a:r>
              <a:rPr lang="zh-CN" altLang="en-US" sz="2400" dirty="0" smtClean="0">
                <a:solidFill>
                  <a:srgbClr val="FF0000"/>
                </a:solidFill>
                <a:latin typeface="+mj-ea"/>
                <a:ea typeface="+mj-ea"/>
              </a:rPr>
              <a:t>捕获异常自动回滚。</a:t>
            </a:r>
            <a:endParaRPr lang="zh-CN" altLang="en-US" sz="2400" dirty="0">
              <a:solidFill>
                <a:srgbClr val="FF0000"/>
              </a:solidFill>
              <a:latin typeface="+mj-ea"/>
              <a:ea typeface="+mj-ea"/>
            </a:endParaRPr>
          </a:p>
        </p:txBody>
      </p:sp>
    </p:spTree>
    <p:extLst>
      <p:ext uri="{BB962C8B-B14F-4D97-AF65-F5344CB8AC3E}">
        <p14:creationId xmlns="" xmlns:p14="http://schemas.microsoft.com/office/powerpoint/2010/main" val="1543271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graphicFrame>
        <p:nvGraphicFramePr>
          <p:cNvPr id="10" name="图示 9"/>
          <p:cNvGraphicFramePr/>
          <p:nvPr/>
        </p:nvGraphicFramePr>
        <p:xfrm>
          <a:off x="539552" y="179710"/>
          <a:ext cx="8136904" cy="19599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横卷形 16"/>
          <p:cNvSpPr/>
          <p:nvPr/>
        </p:nvSpPr>
        <p:spPr>
          <a:xfrm>
            <a:off x="539552" y="2283718"/>
            <a:ext cx="3888432" cy="1368152"/>
          </a:xfrm>
          <a:prstGeom prst="horizontalScroll">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dirty="0" smtClean="0"/>
              <a:t>Router</a:t>
            </a:r>
            <a:r>
              <a:rPr lang="zh-CN" altLang="en-US" dirty="0" smtClean="0"/>
              <a:t>：路由表示应用程序端点 </a:t>
            </a:r>
            <a:r>
              <a:rPr lang="en-US" altLang="zh-CN" dirty="0" smtClean="0"/>
              <a:t>(URI) </a:t>
            </a:r>
            <a:r>
              <a:rPr lang="zh-CN" altLang="en-US" dirty="0" smtClean="0"/>
              <a:t>的定义以及端点响应客户机请求的方式。</a:t>
            </a:r>
            <a:endParaRPr lang="zh-CN" altLang="en-US" dirty="0"/>
          </a:p>
        </p:txBody>
      </p:sp>
      <p:sp>
        <p:nvSpPr>
          <p:cNvPr id="20" name="横卷形 19"/>
          <p:cNvSpPr/>
          <p:nvPr/>
        </p:nvSpPr>
        <p:spPr>
          <a:xfrm>
            <a:off x="4716016" y="3651870"/>
            <a:ext cx="3888432" cy="1368152"/>
          </a:xfrm>
          <a:prstGeom prst="horizontalScroll">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dirty="0" smtClean="0">
                <a:latin typeface="+mj-ea"/>
                <a:ea typeface="+mj-ea"/>
              </a:rPr>
              <a:t>express-generator </a:t>
            </a:r>
            <a:r>
              <a:rPr lang="zh-CN" altLang="en-US" dirty="0" smtClean="0"/>
              <a:t>：</a:t>
            </a:r>
            <a:r>
              <a:rPr lang="en-US" altLang="zh-CN" dirty="0" smtClean="0"/>
              <a:t>Express</a:t>
            </a:r>
            <a:r>
              <a:rPr lang="zh-CN" altLang="en-US" dirty="0" smtClean="0"/>
              <a:t>框架命令行工具，可以快速创建一个应用的骨架。</a:t>
            </a:r>
            <a:endParaRPr lang="zh-CN" altLang="en-US" dirty="0">
              <a:latin typeface="+mj-ea"/>
              <a:ea typeface="+mj-ea"/>
            </a:endParaRPr>
          </a:p>
        </p:txBody>
      </p:sp>
      <p:sp>
        <p:nvSpPr>
          <p:cNvPr id="21" name="横卷形 20"/>
          <p:cNvSpPr/>
          <p:nvPr/>
        </p:nvSpPr>
        <p:spPr>
          <a:xfrm>
            <a:off x="539552" y="3651870"/>
            <a:ext cx="3888432" cy="1368152"/>
          </a:xfrm>
          <a:prstGeom prst="horizontalScroll">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mj-ea"/>
                <a:ea typeface="+mj-ea"/>
              </a:rPr>
              <a:t>Template Engine</a:t>
            </a:r>
            <a:r>
              <a:rPr lang="zh-CN" altLang="en-US" dirty="0" smtClean="0"/>
              <a:t>：模板引擎，用来解析对应类型模板文件，根据数据和静态文件动态生成</a:t>
            </a:r>
            <a:r>
              <a:rPr lang="en-US" altLang="zh-CN" dirty="0" smtClean="0"/>
              <a:t>HTML</a:t>
            </a:r>
            <a:r>
              <a:rPr lang="zh-CN" altLang="en-US" dirty="0" smtClean="0"/>
              <a:t>文档。</a:t>
            </a:r>
            <a:endParaRPr lang="zh-CN" altLang="en-US" dirty="0"/>
          </a:p>
        </p:txBody>
      </p:sp>
      <p:sp>
        <p:nvSpPr>
          <p:cNvPr id="28" name="横卷形 27"/>
          <p:cNvSpPr/>
          <p:nvPr/>
        </p:nvSpPr>
        <p:spPr>
          <a:xfrm>
            <a:off x="4716016" y="2283718"/>
            <a:ext cx="3888432" cy="1368152"/>
          </a:xfrm>
          <a:prstGeom prst="horizontalScroll">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dirty="0" smtClean="0"/>
              <a:t>Middleware</a:t>
            </a:r>
            <a:r>
              <a:rPr lang="zh-CN" altLang="en-US" dirty="0" smtClean="0"/>
              <a:t>：中间件就是处理</a:t>
            </a:r>
            <a:r>
              <a:rPr lang="en-US" altLang="zh-CN" dirty="0" smtClean="0"/>
              <a:t>HTTP</a:t>
            </a:r>
            <a:r>
              <a:rPr lang="zh-CN" altLang="en-US" dirty="0" smtClean="0"/>
              <a:t>请求的函数。 </a:t>
            </a:r>
            <a:r>
              <a:rPr lang="en-US" altLang="zh-CN" dirty="0" smtClean="0"/>
              <a:t>App</a:t>
            </a:r>
            <a:r>
              <a:rPr lang="zh-CN" altLang="en-US" dirty="0" smtClean="0"/>
              <a:t>实例在运行过程中，会调用一系列的中间件。</a:t>
            </a:r>
            <a:endParaRPr lang="zh-CN" altLang="en-US" dirty="0"/>
          </a:p>
        </p:txBody>
      </p:sp>
    </p:spTree>
    <p:extLst>
      <p:ext uri="{BB962C8B-B14F-4D97-AF65-F5344CB8AC3E}">
        <p14:creationId xmlns="" xmlns:p14="http://schemas.microsoft.com/office/powerpoint/2010/main" val="37233010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圆角矩形 7"/>
          <p:cNvSpPr/>
          <p:nvPr/>
        </p:nvSpPr>
        <p:spPr>
          <a:xfrm>
            <a:off x="1547664" y="1945851"/>
            <a:ext cx="1296144" cy="122413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mj-ea"/>
              <a:ea typeface="+mj-ea"/>
            </a:endParaRPr>
          </a:p>
        </p:txBody>
      </p:sp>
      <p:sp>
        <p:nvSpPr>
          <p:cNvPr id="9" name="圆角矩形 8"/>
          <p:cNvSpPr/>
          <p:nvPr/>
        </p:nvSpPr>
        <p:spPr>
          <a:xfrm>
            <a:off x="35496" y="1992707"/>
            <a:ext cx="1152128" cy="113042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b="1" dirty="0" smtClean="0">
                <a:solidFill>
                  <a:schemeClr val="bg1"/>
                </a:solidFill>
                <a:latin typeface="+mj-ea"/>
              </a:rPr>
              <a:t>require</a:t>
            </a:r>
          </a:p>
          <a:p>
            <a:pPr algn="ctr"/>
            <a:r>
              <a:rPr lang="en-US" altLang="zh-CN" sz="1400" b="1" dirty="0" err="1" smtClean="0">
                <a:solidFill>
                  <a:schemeClr val="bg1"/>
                </a:solidFill>
                <a:latin typeface="+mj-ea"/>
              </a:rPr>
              <a:t>Sequelize</a:t>
            </a:r>
            <a:endParaRPr lang="zh-CN" altLang="en-US" sz="1400" dirty="0"/>
          </a:p>
        </p:txBody>
      </p:sp>
      <p:sp>
        <p:nvSpPr>
          <p:cNvPr id="72" name="TextBox 71"/>
          <p:cNvSpPr txBox="1"/>
          <p:nvPr/>
        </p:nvSpPr>
        <p:spPr>
          <a:xfrm>
            <a:off x="7971926" y="2063048"/>
            <a:ext cx="832997" cy="646331"/>
          </a:xfrm>
          <a:prstGeom prst="rect">
            <a:avLst/>
          </a:prstGeom>
          <a:noFill/>
        </p:spPr>
        <p:txBody>
          <a:bodyPr wrap="square" rtlCol="0">
            <a:spAutoFit/>
          </a:bodyPr>
          <a:lstStyle/>
          <a:p>
            <a:r>
              <a:rPr lang="en-US" altLang="zh-CN" b="1" dirty="0" smtClean="0">
                <a:solidFill>
                  <a:schemeClr val="bg1"/>
                </a:solidFill>
              </a:rPr>
              <a:t>Databases</a:t>
            </a:r>
            <a:endParaRPr lang="zh-CN" altLang="en-US" b="1" dirty="0">
              <a:solidFill>
                <a:schemeClr val="bg1"/>
              </a:solidFill>
            </a:endParaRPr>
          </a:p>
        </p:txBody>
      </p:sp>
      <p:sp>
        <p:nvSpPr>
          <p:cNvPr id="74" name="流程图: 磁盘 73"/>
          <p:cNvSpPr/>
          <p:nvPr/>
        </p:nvSpPr>
        <p:spPr>
          <a:xfrm>
            <a:off x="7884368" y="1491630"/>
            <a:ext cx="1008112" cy="1944216"/>
          </a:xfrm>
          <a:prstGeom prst="flowChartMagneticDisk">
            <a:avLst/>
          </a:prstGeom>
          <a:scene3d>
            <a:camera prst="perspectiveRelaxedModerately"/>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5" name="流程图: 磁盘 74"/>
          <p:cNvSpPr/>
          <p:nvPr/>
        </p:nvSpPr>
        <p:spPr>
          <a:xfrm>
            <a:off x="8070985" y="2314205"/>
            <a:ext cx="634879" cy="144016"/>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6" name="流程图: 磁盘 75"/>
          <p:cNvSpPr/>
          <p:nvPr/>
        </p:nvSpPr>
        <p:spPr>
          <a:xfrm>
            <a:off x="8070985" y="2571750"/>
            <a:ext cx="634879" cy="144016"/>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7" name="流程图: 磁盘 76"/>
          <p:cNvSpPr/>
          <p:nvPr/>
        </p:nvSpPr>
        <p:spPr>
          <a:xfrm>
            <a:off x="8070985" y="2787774"/>
            <a:ext cx="634879" cy="144016"/>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9" name="右箭头 28"/>
          <p:cNvSpPr/>
          <p:nvPr/>
        </p:nvSpPr>
        <p:spPr>
          <a:xfrm>
            <a:off x="1331640" y="2233883"/>
            <a:ext cx="72008" cy="64807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latin typeface="+mj-ea"/>
              <a:ea typeface="+mj-ea"/>
            </a:endParaRPr>
          </a:p>
        </p:txBody>
      </p:sp>
      <p:sp>
        <p:nvSpPr>
          <p:cNvPr id="30" name="TextBox 29"/>
          <p:cNvSpPr txBox="1"/>
          <p:nvPr/>
        </p:nvSpPr>
        <p:spPr>
          <a:xfrm>
            <a:off x="1547664" y="2257837"/>
            <a:ext cx="1224136" cy="600164"/>
          </a:xfrm>
          <a:prstGeom prst="rect">
            <a:avLst/>
          </a:prstGeom>
          <a:noFill/>
        </p:spPr>
        <p:txBody>
          <a:bodyPr wrap="square" rtlCol="0">
            <a:spAutoFit/>
          </a:bodyPr>
          <a:lstStyle/>
          <a:p>
            <a:pPr algn="ctr"/>
            <a:r>
              <a:rPr lang="zh-CN" altLang="en-US" sz="1100" dirty="0" smtClean="0">
                <a:solidFill>
                  <a:schemeClr val="bg1"/>
                </a:solidFill>
                <a:latin typeface="+mj-ea"/>
                <a:ea typeface="+mj-ea"/>
              </a:rPr>
              <a:t>实例化</a:t>
            </a:r>
            <a:r>
              <a:rPr lang="en-US" altLang="zh-CN" sz="1100" dirty="0" err="1" smtClean="0">
                <a:solidFill>
                  <a:schemeClr val="bg1"/>
                </a:solidFill>
                <a:latin typeface="+mj-ea"/>
                <a:ea typeface="+mj-ea"/>
              </a:rPr>
              <a:t>Sequelize</a:t>
            </a:r>
            <a:r>
              <a:rPr lang="zh-CN" altLang="en-US" sz="1100" dirty="0" smtClean="0">
                <a:solidFill>
                  <a:schemeClr val="bg1"/>
                </a:solidFill>
                <a:latin typeface="+mj-ea"/>
                <a:ea typeface="+mj-ea"/>
              </a:rPr>
              <a:t>创建连接池</a:t>
            </a:r>
            <a:endParaRPr lang="zh-CN" altLang="en-US" sz="1100" dirty="0">
              <a:solidFill>
                <a:schemeClr val="bg1"/>
              </a:solidFill>
              <a:latin typeface="+mj-ea"/>
              <a:ea typeface="+mj-ea"/>
            </a:endParaRPr>
          </a:p>
        </p:txBody>
      </p:sp>
      <p:sp>
        <p:nvSpPr>
          <p:cNvPr id="31" name="右箭头 30"/>
          <p:cNvSpPr/>
          <p:nvPr/>
        </p:nvSpPr>
        <p:spPr>
          <a:xfrm rot="19070236">
            <a:off x="2936474" y="2098377"/>
            <a:ext cx="389248" cy="216024"/>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latin typeface="+mj-ea"/>
              <a:ea typeface="+mj-ea"/>
            </a:endParaRPr>
          </a:p>
        </p:txBody>
      </p:sp>
      <p:sp>
        <p:nvSpPr>
          <p:cNvPr id="32" name="圆角矩形 31"/>
          <p:cNvSpPr/>
          <p:nvPr/>
        </p:nvSpPr>
        <p:spPr>
          <a:xfrm>
            <a:off x="3383868" y="339502"/>
            <a:ext cx="1296144" cy="5760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mj-ea"/>
              <a:ea typeface="+mj-ea"/>
            </a:endParaRPr>
          </a:p>
        </p:txBody>
      </p:sp>
      <p:sp>
        <p:nvSpPr>
          <p:cNvPr id="33" name="TextBox 32"/>
          <p:cNvSpPr txBox="1"/>
          <p:nvPr/>
        </p:nvSpPr>
        <p:spPr>
          <a:xfrm>
            <a:off x="3419872" y="496729"/>
            <a:ext cx="1224136" cy="261610"/>
          </a:xfrm>
          <a:prstGeom prst="rect">
            <a:avLst/>
          </a:prstGeom>
          <a:noFill/>
        </p:spPr>
        <p:txBody>
          <a:bodyPr wrap="square" rtlCol="0">
            <a:spAutoFit/>
          </a:bodyPr>
          <a:lstStyle/>
          <a:p>
            <a:pPr algn="ctr"/>
            <a:r>
              <a:rPr lang="zh-CN" altLang="en-US" sz="1100" dirty="0" smtClean="0">
                <a:solidFill>
                  <a:schemeClr val="bg1"/>
                </a:solidFill>
                <a:latin typeface="+mj-ea"/>
                <a:ea typeface="+mj-ea"/>
              </a:rPr>
              <a:t>定义模型导出</a:t>
            </a:r>
            <a:endParaRPr lang="zh-CN" altLang="en-US" sz="1100" dirty="0">
              <a:solidFill>
                <a:schemeClr val="bg1"/>
              </a:solidFill>
              <a:latin typeface="+mj-ea"/>
              <a:ea typeface="+mj-ea"/>
            </a:endParaRPr>
          </a:p>
        </p:txBody>
      </p:sp>
      <p:sp>
        <p:nvSpPr>
          <p:cNvPr id="34" name="圆角矩形 33"/>
          <p:cNvSpPr/>
          <p:nvPr/>
        </p:nvSpPr>
        <p:spPr>
          <a:xfrm>
            <a:off x="3383868" y="1511772"/>
            <a:ext cx="1296144" cy="8053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mj-ea"/>
              <a:ea typeface="+mj-ea"/>
            </a:endParaRPr>
          </a:p>
        </p:txBody>
      </p:sp>
      <p:sp>
        <p:nvSpPr>
          <p:cNvPr id="35" name="TextBox 34"/>
          <p:cNvSpPr txBox="1"/>
          <p:nvPr/>
        </p:nvSpPr>
        <p:spPr>
          <a:xfrm>
            <a:off x="3419872" y="1529702"/>
            <a:ext cx="1224136" cy="769441"/>
          </a:xfrm>
          <a:prstGeom prst="rect">
            <a:avLst/>
          </a:prstGeom>
          <a:noFill/>
        </p:spPr>
        <p:txBody>
          <a:bodyPr wrap="square" rtlCol="0">
            <a:spAutoFit/>
          </a:bodyPr>
          <a:lstStyle/>
          <a:p>
            <a:pPr algn="ctr"/>
            <a:r>
              <a:rPr lang="en-US" altLang="zh-CN" sz="1100" dirty="0" smtClean="0">
                <a:solidFill>
                  <a:schemeClr val="bg1"/>
                </a:solidFill>
                <a:latin typeface="+mj-ea"/>
                <a:ea typeface="+mj-ea"/>
              </a:rPr>
              <a:t>import</a:t>
            </a:r>
          </a:p>
          <a:p>
            <a:pPr algn="ctr"/>
            <a:r>
              <a:rPr lang="zh-CN" altLang="en-US" sz="1100" dirty="0" smtClean="0">
                <a:solidFill>
                  <a:schemeClr val="bg1"/>
                </a:solidFill>
                <a:latin typeface="+mj-ea"/>
                <a:ea typeface="+mj-ea"/>
              </a:rPr>
              <a:t>注入到</a:t>
            </a:r>
            <a:r>
              <a:rPr lang="en-US" altLang="zh-CN" sz="1100" dirty="0" err="1" smtClean="0">
                <a:solidFill>
                  <a:schemeClr val="bg1"/>
                </a:solidFill>
                <a:latin typeface="+mj-ea"/>
                <a:ea typeface="+mj-ea"/>
              </a:rPr>
              <a:t>sequelize</a:t>
            </a:r>
            <a:r>
              <a:rPr lang="zh-CN" altLang="en-US" sz="1100" dirty="0" smtClean="0">
                <a:solidFill>
                  <a:schemeClr val="bg1"/>
                </a:solidFill>
                <a:latin typeface="+mj-ea"/>
                <a:ea typeface="+mj-ea"/>
              </a:rPr>
              <a:t>实例</a:t>
            </a:r>
            <a:endParaRPr lang="en-US" altLang="zh-CN" sz="1100" dirty="0" smtClean="0">
              <a:solidFill>
                <a:schemeClr val="bg1"/>
              </a:solidFill>
              <a:latin typeface="+mj-ea"/>
              <a:ea typeface="+mj-ea"/>
            </a:endParaRPr>
          </a:p>
          <a:p>
            <a:pPr algn="ctr"/>
            <a:r>
              <a:rPr lang="zh-CN" altLang="en-US" sz="1100" dirty="0" smtClean="0">
                <a:solidFill>
                  <a:schemeClr val="bg1"/>
                </a:solidFill>
                <a:latin typeface="+mj-ea"/>
                <a:ea typeface="+mj-ea"/>
              </a:rPr>
              <a:t>关联模型</a:t>
            </a:r>
            <a:endParaRPr lang="en-US" altLang="zh-CN" sz="1100" dirty="0" smtClean="0">
              <a:solidFill>
                <a:schemeClr val="bg1"/>
              </a:solidFill>
              <a:latin typeface="+mj-ea"/>
              <a:ea typeface="+mj-ea"/>
            </a:endParaRPr>
          </a:p>
        </p:txBody>
      </p:sp>
      <p:sp>
        <p:nvSpPr>
          <p:cNvPr id="37" name="下箭头 36"/>
          <p:cNvSpPr/>
          <p:nvPr/>
        </p:nvSpPr>
        <p:spPr>
          <a:xfrm>
            <a:off x="3275856" y="987574"/>
            <a:ext cx="1512168" cy="43204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latin typeface="+mj-ea"/>
              <a:ea typeface="+mj-ea"/>
            </a:endParaRPr>
          </a:p>
        </p:txBody>
      </p:sp>
      <p:sp>
        <p:nvSpPr>
          <p:cNvPr id="38" name="TextBox 37"/>
          <p:cNvSpPr txBox="1"/>
          <p:nvPr/>
        </p:nvSpPr>
        <p:spPr>
          <a:xfrm>
            <a:off x="3419872" y="1013996"/>
            <a:ext cx="1224136" cy="261610"/>
          </a:xfrm>
          <a:prstGeom prst="rect">
            <a:avLst/>
          </a:prstGeom>
          <a:noFill/>
        </p:spPr>
        <p:txBody>
          <a:bodyPr wrap="square" rtlCol="0">
            <a:spAutoFit/>
          </a:bodyPr>
          <a:lstStyle/>
          <a:p>
            <a:pPr algn="ctr"/>
            <a:r>
              <a:rPr lang="en-US" altLang="zh-CN" sz="1100" dirty="0" smtClean="0">
                <a:solidFill>
                  <a:schemeClr val="bg1"/>
                </a:solidFill>
                <a:latin typeface="+mj-ea"/>
                <a:ea typeface="+mj-ea"/>
              </a:rPr>
              <a:t>require</a:t>
            </a:r>
          </a:p>
        </p:txBody>
      </p:sp>
      <p:sp>
        <p:nvSpPr>
          <p:cNvPr id="39" name="右箭头 38"/>
          <p:cNvSpPr/>
          <p:nvPr/>
        </p:nvSpPr>
        <p:spPr>
          <a:xfrm rot="1874597">
            <a:off x="2935911" y="2774500"/>
            <a:ext cx="389248" cy="216024"/>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latin typeface="+mj-ea"/>
              <a:ea typeface="+mj-ea"/>
            </a:endParaRPr>
          </a:p>
        </p:txBody>
      </p:sp>
      <p:sp>
        <p:nvSpPr>
          <p:cNvPr id="40" name="圆角矩形 39"/>
          <p:cNvSpPr/>
          <p:nvPr/>
        </p:nvSpPr>
        <p:spPr>
          <a:xfrm>
            <a:off x="3419872" y="2643758"/>
            <a:ext cx="1296144" cy="8053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mj-ea"/>
              <a:ea typeface="+mj-ea"/>
            </a:endParaRPr>
          </a:p>
        </p:txBody>
      </p:sp>
      <p:sp>
        <p:nvSpPr>
          <p:cNvPr id="41" name="TextBox 40"/>
          <p:cNvSpPr txBox="1"/>
          <p:nvPr/>
        </p:nvSpPr>
        <p:spPr>
          <a:xfrm>
            <a:off x="3455876" y="2830965"/>
            <a:ext cx="1224136" cy="430887"/>
          </a:xfrm>
          <a:prstGeom prst="rect">
            <a:avLst/>
          </a:prstGeom>
          <a:noFill/>
        </p:spPr>
        <p:txBody>
          <a:bodyPr wrap="square" rtlCol="0">
            <a:spAutoFit/>
          </a:bodyPr>
          <a:lstStyle/>
          <a:p>
            <a:pPr algn="ctr"/>
            <a:r>
              <a:rPr lang="zh-CN" altLang="en-US" sz="1100" dirty="0" smtClean="0">
                <a:solidFill>
                  <a:schemeClr val="bg1"/>
                </a:solidFill>
                <a:latin typeface="+mj-ea"/>
                <a:ea typeface="+mj-ea"/>
              </a:rPr>
              <a:t>事务方法</a:t>
            </a:r>
            <a:endParaRPr lang="en-US" altLang="zh-CN" sz="1100" dirty="0" smtClean="0">
              <a:solidFill>
                <a:schemeClr val="bg1"/>
              </a:solidFill>
              <a:latin typeface="+mj-ea"/>
              <a:ea typeface="+mj-ea"/>
            </a:endParaRPr>
          </a:p>
          <a:p>
            <a:pPr algn="ctr"/>
            <a:r>
              <a:rPr lang="en-US" altLang="zh-CN" sz="1100" dirty="0" smtClean="0">
                <a:solidFill>
                  <a:schemeClr val="bg1"/>
                </a:solidFill>
                <a:latin typeface="+mj-ea"/>
                <a:ea typeface="+mj-ea"/>
              </a:rPr>
              <a:t>transaction</a:t>
            </a:r>
          </a:p>
        </p:txBody>
      </p:sp>
      <p:sp>
        <p:nvSpPr>
          <p:cNvPr id="42" name="右箭头 41"/>
          <p:cNvSpPr/>
          <p:nvPr/>
        </p:nvSpPr>
        <p:spPr>
          <a:xfrm rot="19098919">
            <a:off x="4696509" y="1254875"/>
            <a:ext cx="721522" cy="216024"/>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latin typeface="+mj-ea"/>
              <a:ea typeface="+mj-ea"/>
            </a:endParaRPr>
          </a:p>
        </p:txBody>
      </p:sp>
      <p:sp>
        <p:nvSpPr>
          <p:cNvPr id="43" name="圆角矩形 42"/>
          <p:cNvSpPr/>
          <p:nvPr/>
        </p:nvSpPr>
        <p:spPr>
          <a:xfrm>
            <a:off x="5400092" y="308942"/>
            <a:ext cx="1296144" cy="9666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mj-ea"/>
              <a:ea typeface="+mj-ea"/>
            </a:endParaRPr>
          </a:p>
        </p:txBody>
      </p:sp>
      <p:sp>
        <p:nvSpPr>
          <p:cNvPr id="44" name="TextBox 43"/>
          <p:cNvSpPr txBox="1"/>
          <p:nvPr/>
        </p:nvSpPr>
        <p:spPr>
          <a:xfrm>
            <a:off x="5436096" y="322915"/>
            <a:ext cx="1224136" cy="938719"/>
          </a:xfrm>
          <a:prstGeom prst="rect">
            <a:avLst/>
          </a:prstGeom>
          <a:noFill/>
        </p:spPr>
        <p:txBody>
          <a:bodyPr wrap="square" rtlCol="0">
            <a:spAutoFit/>
          </a:bodyPr>
          <a:lstStyle/>
          <a:p>
            <a:pPr algn="ctr"/>
            <a:r>
              <a:rPr lang="en-US" altLang="zh-CN" sz="1100" dirty="0" err="1" smtClean="0">
                <a:solidFill>
                  <a:schemeClr val="bg1"/>
                </a:solidFill>
                <a:latin typeface="+mj-ea"/>
                <a:ea typeface="+mj-ea"/>
              </a:rPr>
              <a:t>findOne</a:t>
            </a:r>
            <a:endParaRPr lang="en-US" altLang="zh-CN" sz="1100" dirty="0" smtClean="0">
              <a:solidFill>
                <a:schemeClr val="bg1"/>
              </a:solidFill>
              <a:latin typeface="+mj-ea"/>
              <a:ea typeface="+mj-ea"/>
            </a:endParaRPr>
          </a:p>
          <a:p>
            <a:pPr algn="ctr"/>
            <a:r>
              <a:rPr lang="en-US" altLang="zh-CN" sz="1100" dirty="0" err="1" smtClean="0">
                <a:solidFill>
                  <a:schemeClr val="bg1"/>
                </a:solidFill>
                <a:latin typeface="+mj-ea"/>
                <a:ea typeface="+mj-ea"/>
              </a:rPr>
              <a:t>findByPK</a:t>
            </a:r>
            <a:endParaRPr lang="en-US" altLang="zh-CN" sz="1100" dirty="0" smtClean="0">
              <a:solidFill>
                <a:schemeClr val="bg1"/>
              </a:solidFill>
              <a:latin typeface="+mj-ea"/>
              <a:ea typeface="+mj-ea"/>
            </a:endParaRPr>
          </a:p>
          <a:p>
            <a:pPr algn="ctr"/>
            <a:r>
              <a:rPr lang="en-US" altLang="zh-CN" sz="1100" dirty="0" err="1" smtClean="0">
                <a:solidFill>
                  <a:schemeClr val="bg1"/>
                </a:solidFill>
                <a:latin typeface="+mj-ea"/>
                <a:ea typeface="+mj-ea"/>
              </a:rPr>
              <a:t>findAndCount</a:t>
            </a:r>
            <a:endParaRPr lang="en-US" altLang="zh-CN" sz="1100" dirty="0" smtClean="0">
              <a:solidFill>
                <a:schemeClr val="bg1"/>
              </a:solidFill>
              <a:latin typeface="+mj-ea"/>
              <a:ea typeface="+mj-ea"/>
            </a:endParaRPr>
          </a:p>
          <a:p>
            <a:pPr algn="ctr"/>
            <a:r>
              <a:rPr lang="en-US" altLang="zh-CN" sz="1100" dirty="0" smtClean="0">
                <a:solidFill>
                  <a:schemeClr val="bg1"/>
                </a:solidFill>
                <a:latin typeface="+mj-ea"/>
                <a:ea typeface="+mj-ea"/>
              </a:rPr>
              <a:t>. . .</a:t>
            </a:r>
          </a:p>
          <a:p>
            <a:pPr algn="ctr"/>
            <a:r>
              <a:rPr lang="en-US" altLang="zh-CN" sz="1100" dirty="0" smtClean="0">
                <a:solidFill>
                  <a:schemeClr val="bg1"/>
                </a:solidFill>
                <a:latin typeface="+mj-ea"/>
                <a:ea typeface="+mj-ea"/>
              </a:rPr>
              <a:t>CURD</a:t>
            </a:r>
          </a:p>
        </p:txBody>
      </p:sp>
      <p:sp>
        <p:nvSpPr>
          <p:cNvPr id="45" name="TextBox 44"/>
          <p:cNvSpPr txBox="1"/>
          <p:nvPr/>
        </p:nvSpPr>
        <p:spPr>
          <a:xfrm>
            <a:off x="7884368" y="1779662"/>
            <a:ext cx="1008112" cy="276999"/>
          </a:xfrm>
          <a:prstGeom prst="rect">
            <a:avLst/>
          </a:prstGeom>
          <a:noFill/>
        </p:spPr>
        <p:txBody>
          <a:bodyPr wrap="square" rtlCol="0">
            <a:spAutoFit/>
          </a:bodyPr>
          <a:lstStyle/>
          <a:p>
            <a:pPr algn="ctr"/>
            <a:r>
              <a:rPr lang="en-US" altLang="zh-CN" sz="1200" b="1" dirty="0" smtClean="0">
                <a:solidFill>
                  <a:schemeClr val="bg1"/>
                </a:solidFill>
                <a:latin typeface="+mj-ea"/>
                <a:ea typeface="+mj-ea"/>
              </a:rPr>
              <a:t>Database</a:t>
            </a:r>
            <a:endParaRPr lang="zh-CN" altLang="en-US" sz="1200" b="1" dirty="0">
              <a:solidFill>
                <a:schemeClr val="bg1"/>
              </a:solidFill>
              <a:latin typeface="+mj-ea"/>
              <a:ea typeface="+mj-ea"/>
            </a:endParaRPr>
          </a:p>
        </p:txBody>
      </p:sp>
      <p:sp>
        <p:nvSpPr>
          <p:cNvPr id="48" name="下箭头 47"/>
          <p:cNvSpPr/>
          <p:nvPr/>
        </p:nvSpPr>
        <p:spPr>
          <a:xfrm>
            <a:off x="5724128" y="1347614"/>
            <a:ext cx="648072" cy="144016"/>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51" name="圆角矩形 50"/>
          <p:cNvSpPr/>
          <p:nvPr/>
        </p:nvSpPr>
        <p:spPr>
          <a:xfrm>
            <a:off x="5400092" y="1549665"/>
            <a:ext cx="1296144" cy="80606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mj-ea"/>
              <a:ea typeface="+mj-ea"/>
            </a:endParaRPr>
          </a:p>
        </p:txBody>
      </p:sp>
      <p:sp>
        <p:nvSpPr>
          <p:cNvPr id="52" name="TextBox 51"/>
          <p:cNvSpPr txBox="1"/>
          <p:nvPr/>
        </p:nvSpPr>
        <p:spPr>
          <a:xfrm>
            <a:off x="5436096" y="1563638"/>
            <a:ext cx="1224136" cy="769441"/>
          </a:xfrm>
          <a:prstGeom prst="rect">
            <a:avLst/>
          </a:prstGeom>
          <a:noFill/>
        </p:spPr>
        <p:txBody>
          <a:bodyPr wrap="square" rtlCol="0">
            <a:spAutoFit/>
          </a:bodyPr>
          <a:lstStyle/>
          <a:p>
            <a:pPr algn="ctr"/>
            <a:r>
              <a:rPr lang="en-US" altLang="zh-CN" sz="1100" dirty="0" smtClean="0">
                <a:solidFill>
                  <a:schemeClr val="bg1"/>
                </a:solidFill>
                <a:latin typeface="+mj-ea"/>
                <a:ea typeface="+mj-ea"/>
              </a:rPr>
              <a:t>Promise</a:t>
            </a:r>
          </a:p>
          <a:p>
            <a:pPr algn="ctr"/>
            <a:r>
              <a:rPr lang="zh-CN" altLang="en-US" sz="1100" dirty="0" smtClean="0">
                <a:solidFill>
                  <a:schemeClr val="bg1"/>
                </a:solidFill>
                <a:latin typeface="+mj-ea"/>
                <a:ea typeface="+mj-ea"/>
              </a:rPr>
              <a:t>实例可进行其他操作，包括库操作</a:t>
            </a:r>
            <a:endParaRPr lang="en-US" altLang="zh-CN" sz="1100" dirty="0" smtClean="0">
              <a:solidFill>
                <a:schemeClr val="bg1"/>
              </a:solidFill>
              <a:latin typeface="+mj-ea"/>
              <a:ea typeface="+mj-ea"/>
            </a:endParaRPr>
          </a:p>
        </p:txBody>
      </p:sp>
      <p:sp>
        <p:nvSpPr>
          <p:cNvPr id="54" name="左右箭头 53"/>
          <p:cNvSpPr/>
          <p:nvPr/>
        </p:nvSpPr>
        <p:spPr>
          <a:xfrm rot="2089811">
            <a:off x="6705874" y="1266885"/>
            <a:ext cx="1172774" cy="288032"/>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2" name="左右箭头 61"/>
          <p:cNvSpPr/>
          <p:nvPr/>
        </p:nvSpPr>
        <p:spPr>
          <a:xfrm>
            <a:off x="6899523" y="1923678"/>
            <a:ext cx="820290" cy="288032"/>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7" name="圆角矩形 66"/>
          <p:cNvSpPr/>
          <p:nvPr/>
        </p:nvSpPr>
        <p:spPr>
          <a:xfrm>
            <a:off x="5220072" y="2859782"/>
            <a:ext cx="1656184" cy="19442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8" name="右箭头 67"/>
          <p:cNvSpPr/>
          <p:nvPr/>
        </p:nvSpPr>
        <p:spPr>
          <a:xfrm rot="1285384">
            <a:off x="4840623" y="3172340"/>
            <a:ext cx="195781" cy="32504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latin typeface="+mj-ea"/>
              <a:ea typeface="+mj-ea"/>
            </a:endParaRPr>
          </a:p>
        </p:txBody>
      </p:sp>
      <p:sp>
        <p:nvSpPr>
          <p:cNvPr id="69" name="左右箭头 68"/>
          <p:cNvSpPr/>
          <p:nvPr/>
        </p:nvSpPr>
        <p:spPr>
          <a:xfrm rot="19833110">
            <a:off x="6930996" y="2940550"/>
            <a:ext cx="900793" cy="288032"/>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71" name="圆角矩形 70"/>
          <p:cNvSpPr/>
          <p:nvPr/>
        </p:nvSpPr>
        <p:spPr>
          <a:xfrm>
            <a:off x="5400092" y="3003798"/>
            <a:ext cx="1296144" cy="93610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mj-ea"/>
              <a:ea typeface="+mj-ea"/>
            </a:endParaRPr>
          </a:p>
        </p:txBody>
      </p:sp>
      <p:sp>
        <p:nvSpPr>
          <p:cNvPr id="80" name="TextBox 79"/>
          <p:cNvSpPr txBox="1"/>
          <p:nvPr/>
        </p:nvSpPr>
        <p:spPr>
          <a:xfrm>
            <a:off x="5436096" y="3003798"/>
            <a:ext cx="1224136" cy="261610"/>
          </a:xfrm>
          <a:prstGeom prst="rect">
            <a:avLst/>
          </a:prstGeom>
          <a:noFill/>
        </p:spPr>
        <p:txBody>
          <a:bodyPr wrap="square" rtlCol="0">
            <a:spAutoFit/>
          </a:bodyPr>
          <a:lstStyle/>
          <a:p>
            <a:pPr algn="ctr"/>
            <a:r>
              <a:rPr lang="en-US" altLang="zh-CN" sz="1100" dirty="0" err="1" smtClean="0">
                <a:solidFill>
                  <a:schemeClr val="bg1"/>
                </a:solidFill>
                <a:latin typeface="+mj-ea"/>
                <a:ea typeface="+mj-ea"/>
              </a:rPr>
              <a:t>findOrCreate</a:t>
            </a:r>
            <a:endParaRPr lang="en-US" altLang="zh-CN" sz="1100" dirty="0" smtClean="0">
              <a:solidFill>
                <a:schemeClr val="bg1"/>
              </a:solidFill>
              <a:latin typeface="+mj-ea"/>
              <a:ea typeface="+mj-ea"/>
            </a:endParaRPr>
          </a:p>
        </p:txBody>
      </p:sp>
      <p:sp>
        <p:nvSpPr>
          <p:cNvPr id="81" name="圆角矩形 80"/>
          <p:cNvSpPr/>
          <p:nvPr/>
        </p:nvSpPr>
        <p:spPr>
          <a:xfrm>
            <a:off x="5548300" y="3300214"/>
            <a:ext cx="999728" cy="4956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mj-ea"/>
              <a:ea typeface="+mj-ea"/>
            </a:endParaRPr>
          </a:p>
        </p:txBody>
      </p:sp>
      <p:sp>
        <p:nvSpPr>
          <p:cNvPr id="82" name="TextBox 81"/>
          <p:cNvSpPr txBox="1"/>
          <p:nvPr/>
        </p:nvSpPr>
        <p:spPr>
          <a:xfrm>
            <a:off x="5576070" y="3300214"/>
            <a:ext cx="944188" cy="261610"/>
          </a:xfrm>
          <a:prstGeom prst="rect">
            <a:avLst/>
          </a:prstGeom>
          <a:noFill/>
        </p:spPr>
        <p:txBody>
          <a:bodyPr wrap="square" rtlCol="0">
            <a:spAutoFit/>
          </a:bodyPr>
          <a:lstStyle/>
          <a:p>
            <a:pPr algn="ctr"/>
            <a:r>
              <a:rPr lang="en-US" altLang="zh-CN" sz="1100" dirty="0" smtClean="0">
                <a:solidFill>
                  <a:schemeClr val="bg1"/>
                </a:solidFill>
                <a:latin typeface="+mj-ea"/>
                <a:ea typeface="+mj-ea"/>
              </a:rPr>
              <a:t>create</a:t>
            </a:r>
          </a:p>
        </p:txBody>
      </p:sp>
      <p:sp>
        <p:nvSpPr>
          <p:cNvPr id="83" name="圆角矩形 82"/>
          <p:cNvSpPr/>
          <p:nvPr/>
        </p:nvSpPr>
        <p:spPr>
          <a:xfrm>
            <a:off x="5375856" y="4083918"/>
            <a:ext cx="1344616" cy="5457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mj-ea"/>
              <a:ea typeface="+mj-ea"/>
            </a:endParaRPr>
          </a:p>
        </p:txBody>
      </p:sp>
      <p:sp>
        <p:nvSpPr>
          <p:cNvPr id="84" name="TextBox 83"/>
          <p:cNvSpPr txBox="1"/>
          <p:nvPr/>
        </p:nvSpPr>
        <p:spPr>
          <a:xfrm>
            <a:off x="5400092" y="4083918"/>
            <a:ext cx="1296144" cy="261610"/>
          </a:xfrm>
          <a:prstGeom prst="rect">
            <a:avLst/>
          </a:prstGeom>
          <a:noFill/>
        </p:spPr>
        <p:txBody>
          <a:bodyPr wrap="square" rtlCol="0">
            <a:spAutoFit/>
          </a:bodyPr>
          <a:lstStyle/>
          <a:p>
            <a:pPr algn="ctr"/>
            <a:r>
              <a:rPr lang="en-US" altLang="zh-CN" sz="1100" dirty="0" smtClean="0">
                <a:solidFill>
                  <a:schemeClr val="bg1"/>
                </a:solidFill>
                <a:latin typeface="+mj-ea"/>
                <a:ea typeface="+mj-ea"/>
              </a:rPr>
              <a:t>create</a:t>
            </a:r>
          </a:p>
        </p:txBody>
      </p:sp>
      <p:sp>
        <p:nvSpPr>
          <p:cNvPr id="85" name="圆角矩形 84"/>
          <p:cNvSpPr/>
          <p:nvPr/>
        </p:nvSpPr>
        <p:spPr>
          <a:xfrm>
            <a:off x="7740352" y="3997937"/>
            <a:ext cx="1296144" cy="80606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mj-ea"/>
              <a:ea typeface="+mj-ea"/>
            </a:endParaRPr>
          </a:p>
        </p:txBody>
      </p:sp>
      <p:sp>
        <p:nvSpPr>
          <p:cNvPr id="86" name="TextBox 85"/>
          <p:cNvSpPr txBox="1"/>
          <p:nvPr/>
        </p:nvSpPr>
        <p:spPr>
          <a:xfrm>
            <a:off x="7776356" y="4011910"/>
            <a:ext cx="1224136" cy="769441"/>
          </a:xfrm>
          <a:prstGeom prst="rect">
            <a:avLst/>
          </a:prstGeom>
          <a:noFill/>
        </p:spPr>
        <p:txBody>
          <a:bodyPr wrap="square" rtlCol="0">
            <a:spAutoFit/>
          </a:bodyPr>
          <a:lstStyle/>
          <a:p>
            <a:pPr algn="ctr"/>
            <a:r>
              <a:rPr lang="en-US" altLang="zh-CN" sz="1100" dirty="0" smtClean="0">
                <a:solidFill>
                  <a:schemeClr val="bg1"/>
                </a:solidFill>
                <a:latin typeface="+mj-ea"/>
                <a:ea typeface="+mj-ea"/>
              </a:rPr>
              <a:t>Promise</a:t>
            </a:r>
          </a:p>
          <a:p>
            <a:pPr algn="ctr"/>
            <a:r>
              <a:rPr lang="zh-CN" altLang="en-US" sz="1100" dirty="0" smtClean="0">
                <a:solidFill>
                  <a:schemeClr val="bg1"/>
                </a:solidFill>
                <a:latin typeface="+mj-ea"/>
                <a:ea typeface="+mj-ea"/>
              </a:rPr>
              <a:t>实例可进行其他操作，包括库操作</a:t>
            </a:r>
            <a:endParaRPr lang="en-US" altLang="zh-CN" sz="1100" dirty="0" smtClean="0">
              <a:solidFill>
                <a:schemeClr val="bg1"/>
              </a:solidFill>
              <a:latin typeface="+mj-ea"/>
              <a:ea typeface="+mj-ea"/>
            </a:endParaRPr>
          </a:p>
        </p:txBody>
      </p:sp>
      <p:sp>
        <p:nvSpPr>
          <p:cNvPr id="87" name="下箭头 86"/>
          <p:cNvSpPr/>
          <p:nvPr/>
        </p:nvSpPr>
        <p:spPr>
          <a:xfrm rot="16200000">
            <a:off x="7056277" y="4191930"/>
            <a:ext cx="432048" cy="504056"/>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9" name="上下箭头 88"/>
          <p:cNvSpPr/>
          <p:nvPr/>
        </p:nvSpPr>
        <p:spPr>
          <a:xfrm>
            <a:off x="8244408" y="3363838"/>
            <a:ext cx="288032" cy="504056"/>
          </a:xfrm>
          <a:prstGeom prst="up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0" name="右箭头 89"/>
          <p:cNvSpPr/>
          <p:nvPr/>
        </p:nvSpPr>
        <p:spPr>
          <a:xfrm rot="2603542">
            <a:off x="4691611" y="2430026"/>
            <a:ext cx="721522" cy="216024"/>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latin typeface="+mj-ea"/>
              <a:ea typeface="+mj-ea"/>
            </a:endParaRPr>
          </a:p>
        </p:txBody>
      </p:sp>
      <p:sp>
        <p:nvSpPr>
          <p:cNvPr id="91" name="TextBox 90"/>
          <p:cNvSpPr txBox="1"/>
          <p:nvPr/>
        </p:nvSpPr>
        <p:spPr>
          <a:xfrm>
            <a:off x="35496" y="771550"/>
            <a:ext cx="2808312" cy="400110"/>
          </a:xfrm>
          <a:prstGeom prst="rect">
            <a:avLst/>
          </a:prstGeom>
          <a:noFill/>
        </p:spPr>
        <p:txBody>
          <a:bodyPr wrap="square" rtlCol="0">
            <a:spAutoFit/>
          </a:bodyPr>
          <a:lstStyle/>
          <a:p>
            <a:r>
              <a:rPr lang="zh-CN" altLang="en-US" sz="2000" b="1" dirty="0" smtClean="0">
                <a:solidFill>
                  <a:schemeClr val="bg1"/>
                </a:solidFill>
              </a:rPr>
              <a:t>案例</a:t>
            </a:r>
            <a:r>
              <a:rPr lang="en-US" altLang="zh-CN" sz="2000" b="1" dirty="0" err="1" smtClean="0">
                <a:solidFill>
                  <a:schemeClr val="bg1"/>
                </a:solidFill>
              </a:rPr>
              <a:t>Sequelize</a:t>
            </a:r>
            <a:r>
              <a:rPr lang="zh-CN" altLang="en-US" sz="2000" b="1" dirty="0" smtClean="0">
                <a:solidFill>
                  <a:schemeClr val="bg1"/>
                </a:solidFill>
              </a:rPr>
              <a:t>使用思路</a:t>
            </a:r>
            <a:endParaRPr lang="zh-CN" altLang="en-US" sz="2000" b="1" dirty="0">
              <a:solidFill>
                <a:schemeClr val="bg1"/>
              </a:solidFill>
            </a:endParaRPr>
          </a:p>
        </p:txBody>
      </p:sp>
    </p:spTree>
    <p:extLst>
      <p:ext uri="{BB962C8B-B14F-4D97-AF65-F5344CB8AC3E}">
        <p14:creationId xmlns="" xmlns:p14="http://schemas.microsoft.com/office/powerpoint/2010/main" val="15432714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6" name="椭圆 45"/>
          <p:cNvSpPr/>
          <p:nvPr/>
        </p:nvSpPr>
        <p:spPr>
          <a:xfrm>
            <a:off x="2591780" y="123478"/>
            <a:ext cx="3960440" cy="11521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7200" b="1" dirty="0" smtClean="0">
                <a:solidFill>
                  <a:schemeClr val="bg1"/>
                </a:solidFill>
                <a:latin typeface="+mj-ea"/>
                <a:ea typeface="+mj-ea"/>
              </a:rPr>
              <a:t>RBAC</a:t>
            </a:r>
            <a:endParaRPr lang="zh-CN" altLang="en-US" sz="7200" b="1" dirty="0">
              <a:solidFill>
                <a:schemeClr val="bg1"/>
              </a:solidFill>
              <a:latin typeface="+mj-ea"/>
              <a:ea typeface="+mj-ea"/>
            </a:endParaRPr>
          </a:p>
        </p:txBody>
      </p:sp>
      <p:sp>
        <p:nvSpPr>
          <p:cNvPr id="47" name="圆角矩形 46"/>
          <p:cNvSpPr/>
          <p:nvPr/>
        </p:nvSpPr>
        <p:spPr>
          <a:xfrm>
            <a:off x="179512" y="1512168"/>
            <a:ext cx="8784976" cy="350785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49" name="TextBox 48"/>
          <p:cNvSpPr txBox="1"/>
          <p:nvPr/>
        </p:nvSpPr>
        <p:spPr>
          <a:xfrm>
            <a:off x="323528" y="1779662"/>
            <a:ext cx="8640960" cy="3000821"/>
          </a:xfrm>
          <a:prstGeom prst="rect">
            <a:avLst/>
          </a:prstGeom>
          <a:noFill/>
        </p:spPr>
        <p:txBody>
          <a:bodyPr wrap="square" rtlCol="0">
            <a:spAutoFit/>
          </a:bodyPr>
          <a:lstStyle/>
          <a:p>
            <a:pPr>
              <a:lnSpc>
                <a:spcPct val="150000"/>
              </a:lnSpc>
            </a:pPr>
            <a:r>
              <a:rPr lang="zh-CN" altLang="en-US" dirty="0" smtClean="0">
                <a:solidFill>
                  <a:schemeClr val="tx1">
                    <a:lumMod val="85000"/>
                    <a:lumOff val="15000"/>
                  </a:schemeClr>
                </a:solidFill>
                <a:latin typeface="+mj-ea"/>
                <a:ea typeface="+mj-ea"/>
              </a:rPr>
              <a:t>基于角色的权限访问控制（</a:t>
            </a:r>
            <a:r>
              <a:rPr lang="en-US" altLang="zh-CN" dirty="0" smtClean="0">
                <a:solidFill>
                  <a:schemeClr val="tx1">
                    <a:lumMod val="85000"/>
                    <a:lumOff val="15000"/>
                  </a:schemeClr>
                </a:solidFill>
                <a:latin typeface="+mj-ea"/>
                <a:ea typeface="+mj-ea"/>
              </a:rPr>
              <a:t>Role-Based Access Control</a:t>
            </a:r>
            <a:r>
              <a:rPr lang="zh-CN" altLang="en-US" dirty="0" smtClean="0">
                <a:solidFill>
                  <a:schemeClr val="tx1">
                    <a:lumMod val="85000"/>
                    <a:lumOff val="15000"/>
                  </a:schemeClr>
                </a:solidFill>
                <a:latin typeface="+mj-ea"/>
                <a:ea typeface="+mj-ea"/>
              </a:rPr>
              <a:t>）作为传统访问控制（自主访问，强制访问）的有前景的代替。在</a:t>
            </a:r>
            <a:r>
              <a:rPr lang="en-US" altLang="zh-CN" dirty="0" smtClean="0">
                <a:solidFill>
                  <a:schemeClr val="tx1">
                    <a:lumMod val="85000"/>
                    <a:lumOff val="15000"/>
                  </a:schemeClr>
                </a:solidFill>
                <a:latin typeface="+mj-ea"/>
                <a:ea typeface="+mj-ea"/>
              </a:rPr>
              <a:t>RBAC</a:t>
            </a:r>
            <a:r>
              <a:rPr lang="zh-CN" altLang="en-US" dirty="0" smtClean="0">
                <a:solidFill>
                  <a:schemeClr val="tx1">
                    <a:lumMod val="85000"/>
                    <a:lumOff val="15000"/>
                  </a:schemeClr>
                </a:solidFill>
                <a:latin typeface="+mj-ea"/>
                <a:ea typeface="+mj-ea"/>
              </a:rPr>
              <a:t>中，权限与角色相关联，用户通过成为适当角色的成员而得到这些角色的权限。极大地简化了权限的管理。在一个组织中，角色是为了完成各种工作而创造，用户则依据它的责任和资格来被指派相应的角色，用户可以从一个角色被指派到另一个角色。角色可依新的需求和系统的合并而赋予新的权限，而权限也可根据需要而从某角色中回收。角色与角色的关系可以建立起来以囊括更广泛的客观情况。</a:t>
            </a:r>
          </a:p>
        </p:txBody>
      </p:sp>
    </p:spTree>
    <p:extLst>
      <p:ext uri="{BB962C8B-B14F-4D97-AF65-F5344CB8AC3E}">
        <p14:creationId xmlns="" xmlns:p14="http://schemas.microsoft.com/office/powerpoint/2010/main" val="15432714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3" name="圆角矩形 12"/>
          <p:cNvSpPr/>
          <p:nvPr/>
        </p:nvSpPr>
        <p:spPr>
          <a:xfrm>
            <a:off x="179512" y="51470"/>
            <a:ext cx="8784976" cy="31683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4" name="TextBox 13"/>
          <p:cNvSpPr txBox="1"/>
          <p:nvPr/>
        </p:nvSpPr>
        <p:spPr>
          <a:xfrm>
            <a:off x="251520" y="123478"/>
            <a:ext cx="8640960" cy="3046988"/>
          </a:xfrm>
          <a:prstGeom prst="rect">
            <a:avLst/>
          </a:prstGeom>
          <a:noFill/>
        </p:spPr>
        <p:txBody>
          <a:bodyPr wrap="square" rtlCol="0">
            <a:spAutoFit/>
          </a:bodyPr>
          <a:lstStyle/>
          <a:p>
            <a:pPr>
              <a:lnSpc>
                <a:spcPct val="150000"/>
              </a:lnSpc>
            </a:pPr>
            <a:r>
              <a:rPr lang="zh-CN" altLang="en-US" sz="1200" b="1" dirty="0" smtClean="0">
                <a:solidFill>
                  <a:schemeClr val="tx1">
                    <a:lumMod val="85000"/>
                    <a:lumOff val="15000"/>
                  </a:schemeClr>
                </a:solidFill>
                <a:latin typeface="+mj-ea"/>
                <a:ea typeface="+mj-ea"/>
              </a:rPr>
              <a:t>概念</a:t>
            </a:r>
            <a:r>
              <a:rPr lang="zh-CN" altLang="en-US" sz="1200" dirty="0" smtClean="0">
                <a:solidFill>
                  <a:schemeClr val="tx1">
                    <a:lumMod val="85000"/>
                    <a:lumOff val="15000"/>
                  </a:schemeClr>
                </a:solidFill>
                <a:latin typeface="+mj-ea"/>
                <a:ea typeface="+mj-ea"/>
              </a:rPr>
              <a:t>：</a:t>
            </a:r>
            <a:endParaRPr lang="en-US" altLang="zh-CN" sz="1200" dirty="0" smtClean="0">
              <a:solidFill>
                <a:schemeClr val="tx1">
                  <a:lumMod val="85000"/>
                  <a:lumOff val="15000"/>
                </a:schemeClr>
              </a:solidFill>
              <a:latin typeface="+mj-ea"/>
              <a:ea typeface="+mj-ea"/>
            </a:endParaRPr>
          </a:p>
          <a:p>
            <a:pPr>
              <a:lnSpc>
                <a:spcPct val="150000"/>
              </a:lnSpc>
            </a:pPr>
            <a:r>
              <a:rPr lang="en-US" altLang="zh-CN" sz="1200" dirty="0" smtClean="0">
                <a:solidFill>
                  <a:schemeClr val="tx1">
                    <a:lumMod val="85000"/>
                    <a:lumOff val="15000"/>
                  </a:schemeClr>
                </a:solidFill>
                <a:latin typeface="+mj-ea"/>
                <a:ea typeface="+mj-ea"/>
              </a:rPr>
              <a:t>RBAC</a:t>
            </a:r>
            <a:r>
              <a:rPr lang="zh-CN" altLang="en-US" sz="1200" dirty="0" smtClean="0">
                <a:solidFill>
                  <a:schemeClr val="tx1">
                    <a:lumMod val="85000"/>
                    <a:lumOff val="15000"/>
                  </a:schemeClr>
                </a:solidFill>
                <a:latin typeface="+mj-ea"/>
                <a:ea typeface="+mj-ea"/>
              </a:rPr>
              <a:t>认为权限授权实际上是</a:t>
            </a:r>
            <a:r>
              <a:rPr lang="en-US" altLang="zh-CN" sz="1200" dirty="0" smtClean="0">
                <a:solidFill>
                  <a:schemeClr val="tx1">
                    <a:lumMod val="85000"/>
                    <a:lumOff val="15000"/>
                  </a:schemeClr>
                </a:solidFill>
                <a:latin typeface="+mj-ea"/>
                <a:ea typeface="+mj-ea"/>
              </a:rPr>
              <a:t>Who</a:t>
            </a:r>
            <a:r>
              <a:rPr lang="zh-CN" altLang="en-US" sz="1200" dirty="0" smtClean="0">
                <a:solidFill>
                  <a:schemeClr val="tx1">
                    <a:lumMod val="85000"/>
                    <a:lumOff val="15000"/>
                  </a:schemeClr>
                </a:solidFill>
                <a:latin typeface="+mj-ea"/>
                <a:ea typeface="+mj-ea"/>
              </a:rPr>
              <a:t>、</a:t>
            </a:r>
            <a:r>
              <a:rPr lang="en-US" altLang="zh-CN" sz="1200" dirty="0" smtClean="0">
                <a:solidFill>
                  <a:schemeClr val="tx1">
                    <a:lumMod val="85000"/>
                    <a:lumOff val="15000"/>
                  </a:schemeClr>
                </a:solidFill>
                <a:latin typeface="+mj-ea"/>
                <a:ea typeface="+mj-ea"/>
              </a:rPr>
              <a:t>What</a:t>
            </a:r>
            <a:r>
              <a:rPr lang="zh-CN" altLang="en-US" sz="1200" dirty="0" smtClean="0">
                <a:solidFill>
                  <a:schemeClr val="tx1">
                    <a:lumMod val="85000"/>
                    <a:lumOff val="15000"/>
                  </a:schemeClr>
                </a:solidFill>
                <a:latin typeface="+mj-ea"/>
                <a:ea typeface="+mj-ea"/>
              </a:rPr>
              <a:t>、</a:t>
            </a:r>
            <a:r>
              <a:rPr lang="en-US" altLang="zh-CN" sz="1200" dirty="0" smtClean="0">
                <a:solidFill>
                  <a:schemeClr val="tx1">
                    <a:lumMod val="85000"/>
                    <a:lumOff val="15000"/>
                  </a:schemeClr>
                </a:solidFill>
                <a:latin typeface="+mj-ea"/>
                <a:ea typeface="+mj-ea"/>
              </a:rPr>
              <a:t>How</a:t>
            </a:r>
            <a:r>
              <a:rPr lang="zh-CN" altLang="en-US" sz="1200" dirty="0" smtClean="0">
                <a:solidFill>
                  <a:schemeClr val="tx1">
                    <a:lumMod val="85000"/>
                    <a:lumOff val="15000"/>
                  </a:schemeClr>
                </a:solidFill>
                <a:latin typeface="+mj-ea"/>
                <a:ea typeface="+mj-ea"/>
              </a:rPr>
              <a:t>的问题。在</a:t>
            </a:r>
            <a:r>
              <a:rPr lang="en-US" altLang="zh-CN" sz="1200" dirty="0" smtClean="0">
                <a:solidFill>
                  <a:schemeClr val="tx1">
                    <a:lumMod val="85000"/>
                    <a:lumOff val="15000"/>
                  </a:schemeClr>
                </a:solidFill>
                <a:latin typeface="+mj-ea"/>
                <a:ea typeface="+mj-ea"/>
              </a:rPr>
              <a:t>RBAC</a:t>
            </a:r>
            <a:r>
              <a:rPr lang="zh-CN" altLang="en-US" sz="1200" dirty="0" smtClean="0">
                <a:solidFill>
                  <a:schemeClr val="tx1">
                    <a:lumMod val="85000"/>
                    <a:lumOff val="15000"/>
                  </a:schemeClr>
                </a:solidFill>
                <a:latin typeface="+mj-ea"/>
                <a:ea typeface="+mj-ea"/>
              </a:rPr>
              <a:t>模型中，</a:t>
            </a:r>
            <a:r>
              <a:rPr lang="en-US" altLang="zh-CN" sz="1200" dirty="0" smtClean="0">
                <a:solidFill>
                  <a:schemeClr val="tx1">
                    <a:lumMod val="85000"/>
                    <a:lumOff val="15000"/>
                  </a:schemeClr>
                </a:solidFill>
                <a:latin typeface="+mj-ea"/>
                <a:ea typeface="+mj-ea"/>
              </a:rPr>
              <a:t>who</a:t>
            </a:r>
            <a:r>
              <a:rPr lang="zh-CN" altLang="en-US" sz="1200" dirty="0" smtClean="0">
                <a:solidFill>
                  <a:schemeClr val="tx1">
                    <a:lumMod val="85000"/>
                    <a:lumOff val="15000"/>
                  </a:schemeClr>
                </a:solidFill>
                <a:latin typeface="+mj-ea"/>
                <a:ea typeface="+mj-ea"/>
              </a:rPr>
              <a:t>、</a:t>
            </a:r>
            <a:r>
              <a:rPr lang="en-US" altLang="zh-CN" sz="1200" dirty="0" smtClean="0">
                <a:solidFill>
                  <a:schemeClr val="tx1">
                    <a:lumMod val="85000"/>
                    <a:lumOff val="15000"/>
                  </a:schemeClr>
                </a:solidFill>
                <a:latin typeface="+mj-ea"/>
                <a:ea typeface="+mj-ea"/>
              </a:rPr>
              <a:t>what</a:t>
            </a:r>
            <a:r>
              <a:rPr lang="zh-CN" altLang="en-US" sz="1200" dirty="0" smtClean="0">
                <a:solidFill>
                  <a:schemeClr val="tx1">
                    <a:lumMod val="85000"/>
                    <a:lumOff val="15000"/>
                  </a:schemeClr>
                </a:solidFill>
                <a:latin typeface="+mj-ea"/>
                <a:ea typeface="+mj-ea"/>
              </a:rPr>
              <a:t>、</a:t>
            </a:r>
            <a:r>
              <a:rPr lang="en-US" altLang="zh-CN" sz="1200" dirty="0" smtClean="0">
                <a:solidFill>
                  <a:schemeClr val="tx1">
                    <a:lumMod val="85000"/>
                    <a:lumOff val="15000"/>
                  </a:schemeClr>
                </a:solidFill>
                <a:latin typeface="+mj-ea"/>
                <a:ea typeface="+mj-ea"/>
              </a:rPr>
              <a:t>how</a:t>
            </a:r>
            <a:r>
              <a:rPr lang="zh-CN" altLang="en-US" sz="1200" dirty="0" smtClean="0">
                <a:solidFill>
                  <a:schemeClr val="tx1">
                    <a:lumMod val="85000"/>
                    <a:lumOff val="15000"/>
                  </a:schemeClr>
                </a:solidFill>
                <a:latin typeface="+mj-ea"/>
                <a:ea typeface="+mj-ea"/>
              </a:rPr>
              <a:t>构成了访问权限三元组</a:t>
            </a:r>
            <a:r>
              <a:rPr lang="en-US" altLang="zh-CN" sz="1200" dirty="0" smtClean="0">
                <a:solidFill>
                  <a:schemeClr val="tx1">
                    <a:lumMod val="85000"/>
                    <a:lumOff val="15000"/>
                  </a:schemeClr>
                </a:solidFill>
                <a:latin typeface="+mj-ea"/>
                <a:ea typeface="+mj-ea"/>
              </a:rPr>
              <a:t>,</a:t>
            </a:r>
            <a:r>
              <a:rPr lang="zh-CN" altLang="en-US" sz="1200" dirty="0" smtClean="0">
                <a:solidFill>
                  <a:schemeClr val="tx1">
                    <a:lumMod val="85000"/>
                    <a:lumOff val="15000"/>
                  </a:schemeClr>
                </a:solidFill>
                <a:latin typeface="+mj-ea"/>
                <a:ea typeface="+mj-ea"/>
              </a:rPr>
              <a:t>也就是“</a:t>
            </a:r>
            <a:r>
              <a:rPr lang="en-US" altLang="zh-CN" sz="1200" dirty="0" smtClean="0">
                <a:solidFill>
                  <a:schemeClr val="tx1">
                    <a:lumMod val="85000"/>
                    <a:lumOff val="15000"/>
                  </a:schemeClr>
                </a:solidFill>
                <a:latin typeface="+mj-ea"/>
                <a:ea typeface="+mj-ea"/>
              </a:rPr>
              <a:t>Who</a:t>
            </a:r>
            <a:r>
              <a:rPr lang="zh-CN" altLang="en-US" sz="1200" dirty="0" smtClean="0">
                <a:solidFill>
                  <a:schemeClr val="tx1">
                    <a:lumMod val="85000"/>
                    <a:lumOff val="15000"/>
                  </a:schemeClr>
                </a:solidFill>
                <a:latin typeface="+mj-ea"/>
                <a:ea typeface="+mj-ea"/>
              </a:rPr>
              <a:t>对</a:t>
            </a:r>
            <a:r>
              <a:rPr lang="en-US" altLang="zh-CN" sz="1200" dirty="0" smtClean="0">
                <a:solidFill>
                  <a:schemeClr val="tx1">
                    <a:lumMod val="85000"/>
                    <a:lumOff val="15000"/>
                  </a:schemeClr>
                </a:solidFill>
                <a:latin typeface="+mj-ea"/>
                <a:ea typeface="+mj-ea"/>
              </a:rPr>
              <a:t>What(Which)</a:t>
            </a:r>
            <a:r>
              <a:rPr lang="zh-CN" altLang="en-US" sz="1200" dirty="0" smtClean="0">
                <a:solidFill>
                  <a:schemeClr val="tx1">
                    <a:lumMod val="85000"/>
                    <a:lumOff val="15000"/>
                  </a:schemeClr>
                </a:solidFill>
                <a:latin typeface="+mj-ea"/>
                <a:ea typeface="+mj-ea"/>
              </a:rPr>
              <a:t>进行</a:t>
            </a:r>
            <a:r>
              <a:rPr lang="en-US" altLang="zh-CN" sz="1200" dirty="0" smtClean="0">
                <a:solidFill>
                  <a:schemeClr val="tx1">
                    <a:lumMod val="85000"/>
                    <a:lumOff val="15000"/>
                  </a:schemeClr>
                </a:solidFill>
                <a:latin typeface="+mj-ea"/>
                <a:ea typeface="+mj-ea"/>
              </a:rPr>
              <a:t>How</a:t>
            </a:r>
            <a:r>
              <a:rPr lang="zh-CN" altLang="en-US" sz="1200" dirty="0" smtClean="0">
                <a:solidFill>
                  <a:schemeClr val="tx1">
                    <a:lumMod val="85000"/>
                    <a:lumOff val="15000"/>
                  </a:schemeClr>
                </a:solidFill>
                <a:latin typeface="+mj-ea"/>
                <a:ea typeface="+mj-ea"/>
              </a:rPr>
              <a:t>的操作”。</a:t>
            </a:r>
            <a:endParaRPr lang="en-US" altLang="zh-CN" sz="1200" dirty="0" smtClean="0">
              <a:solidFill>
                <a:schemeClr val="tx1">
                  <a:lumMod val="85000"/>
                  <a:lumOff val="15000"/>
                </a:schemeClr>
              </a:solidFill>
              <a:latin typeface="+mj-ea"/>
              <a:ea typeface="+mj-ea"/>
            </a:endParaRPr>
          </a:p>
          <a:p>
            <a:endParaRPr lang="zh-CN" altLang="en-US" sz="1200" dirty="0" smtClean="0">
              <a:solidFill>
                <a:schemeClr val="tx1">
                  <a:lumMod val="85000"/>
                  <a:lumOff val="15000"/>
                </a:schemeClr>
              </a:solidFill>
              <a:latin typeface="+mj-ea"/>
              <a:ea typeface="+mj-ea"/>
            </a:endParaRPr>
          </a:p>
          <a:p>
            <a:pPr>
              <a:lnSpc>
                <a:spcPct val="150000"/>
              </a:lnSpc>
            </a:pPr>
            <a:r>
              <a:rPr lang="en-US" altLang="zh-CN" sz="1200" dirty="0" smtClean="0">
                <a:solidFill>
                  <a:schemeClr val="tx1">
                    <a:lumMod val="85000"/>
                    <a:lumOff val="15000"/>
                  </a:schemeClr>
                </a:solidFill>
                <a:latin typeface="+mj-ea"/>
                <a:ea typeface="+mj-ea"/>
              </a:rPr>
              <a:t>Who</a:t>
            </a:r>
            <a:r>
              <a:rPr lang="zh-CN" altLang="en-US" sz="1200" dirty="0" smtClean="0">
                <a:solidFill>
                  <a:schemeClr val="tx1">
                    <a:lumMod val="85000"/>
                    <a:lumOff val="15000"/>
                  </a:schemeClr>
                </a:solidFill>
                <a:latin typeface="+mj-ea"/>
                <a:ea typeface="+mj-ea"/>
              </a:rPr>
              <a:t>：权限的拥用者或主体（如</a:t>
            </a:r>
            <a:r>
              <a:rPr lang="en-US" altLang="zh-CN" sz="1200" dirty="0" smtClean="0">
                <a:solidFill>
                  <a:schemeClr val="tx1">
                    <a:lumMod val="85000"/>
                    <a:lumOff val="15000"/>
                  </a:schemeClr>
                </a:solidFill>
                <a:latin typeface="+mj-ea"/>
                <a:ea typeface="+mj-ea"/>
              </a:rPr>
              <a:t>Principal</a:t>
            </a:r>
            <a:r>
              <a:rPr lang="zh-CN" altLang="en-US" sz="1200" dirty="0" smtClean="0">
                <a:solidFill>
                  <a:schemeClr val="tx1">
                    <a:lumMod val="85000"/>
                    <a:lumOff val="15000"/>
                  </a:schemeClr>
                </a:solidFill>
                <a:latin typeface="+mj-ea"/>
                <a:ea typeface="+mj-ea"/>
              </a:rPr>
              <a:t>、</a:t>
            </a:r>
            <a:r>
              <a:rPr lang="en-US" altLang="zh-CN" sz="1200" dirty="0" smtClean="0">
                <a:solidFill>
                  <a:schemeClr val="tx1">
                    <a:lumMod val="85000"/>
                    <a:lumOff val="15000"/>
                  </a:schemeClr>
                </a:solidFill>
                <a:latin typeface="+mj-ea"/>
                <a:ea typeface="+mj-ea"/>
              </a:rPr>
              <a:t>User</a:t>
            </a:r>
            <a:r>
              <a:rPr lang="zh-CN" altLang="en-US" sz="1200" dirty="0" smtClean="0">
                <a:solidFill>
                  <a:schemeClr val="tx1">
                    <a:lumMod val="85000"/>
                    <a:lumOff val="15000"/>
                  </a:schemeClr>
                </a:solidFill>
                <a:latin typeface="+mj-ea"/>
                <a:ea typeface="+mj-ea"/>
              </a:rPr>
              <a:t>、</a:t>
            </a:r>
            <a:r>
              <a:rPr lang="en-US" altLang="zh-CN" sz="1200" dirty="0" smtClean="0">
                <a:solidFill>
                  <a:schemeClr val="tx1">
                    <a:lumMod val="85000"/>
                    <a:lumOff val="15000"/>
                  </a:schemeClr>
                </a:solidFill>
                <a:latin typeface="+mj-ea"/>
                <a:ea typeface="+mj-ea"/>
              </a:rPr>
              <a:t>Group</a:t>
            </a:r>
            <a:r>
              <a:rPr lang="zh-CN" altLang="en-US" sz="1200" dirty="0" smtClean="0">
                <a:solidFill>
                  <a:schemeClr val="tx1">
                    <a:lumMod val="85000"/>
                    <a:lumOff val="15000"/>
                  </a:schemeClr>
                </a:solidFill>
                <a:latin typeface="+mj-ea"/>
                <a:ea typeface="+mj-ea"/>
              </a:rPr>
              <a:t>、</a:t>
            </a:r>
            <a:r>
              <a:rPr lang="en-US" altLang="zh-CN" sz="1200" dirty="0" smtClean="0">
                <a:solidFill>
                  <a:schemeClr val="tx1">
                    <a:lumMod val="85000"/>
                    <a:lumOff val="15000"/>
                  </a:schemeClr>
                </a:solidFill>
                <a:latin typeface="+mj-ea"/>
                <a:ea typeface="+mj-ea"/>
              </a:rPr>
              <a:t>Role</a:t>
            </a:r>
            <a:r>
              <a:rPr lang="zh-CN" altLang="en-US" sz="1200" dirty="0" smtClean="0">
                <a:solidFill>
                  <a:schemeClr val="tx1">
                    <a:lumMod val="85000"/>
                    <a:lumOff val="15000"/>
                  </a:schemeClr>
                </a:solidFill>
                <a:latin typeface="+mj-ea"/>
                <a:ea typeface="+mj-ea"/>
              </a:rPr>
              <a:t>、</a:t>
            </a:r>
            <a:r>
              <a:rPr lang="en-US" altLang="zh-CN" sz="1200" dirty="0" smtClean="0">
                <a:solidFill>
                  <a:schemeClr val="tx1">
                    <a:lumMod val="85000"/>
                    <a:lumOff val="15000"/>
                  </a:schemeClr>
                </a:solidFill>
                <a:latin typeface="+mj-ea"/>
                <a:ea typeface="+mj-ea"/>
              </a:rPr>
              <a:t>Actor</a:t>
            </a:r>
            <a:r>
              <a:rPr lang="zh-CN" altLang="en-US" sz="1200" dirty="0" smtClean="0">
                <a:solidFill>
                  <a:schemeClr val="tx1">
                    <a:lumMod val="85000"/>
                    <a:lumOff val="15000"/>
                  </a:schemeClr>
                </a:solidFill>
                <a:latin typeface="+mj-ea"/>
                <a:ea typeface="+mj-ea"/>
              </a:rPr>
              <a:t>等等）。</a:t>
            </a:r>
          </a:p>
          <a:p>
            <a:pPr>
              <a:lnSpc>
                <a:spcPct val="150000"/>
              </a:lnSpc>
            </a:pPr>
            <a:r>
              <a:rPr lang="en-US" altLang="zh-CN" sz="1200" dirty="0" smtClean="0">
                <a:solidFill>
                  <a:schemeClr val="tx1">
                    <a:lumMod val="85000"/>
                    <a:lumOff val="15000"/>
                  </a:schemeClr>
                </a:solidFill>
                <a:latin typeface="+mj-ea"/>
                <a:ea typeface="+mj-ea"/>
              </a:rPr>
              <a:t>What</a:t>
            </a:r>
            <a:r>
              <a:rPr lang="zh-CN" altLang="en-US" sz="1200" dirty="0" smtClean="0">
                <a:solidFill>
                  <a:schemeClr val="tx1">
                    <a:lumMod val="85000"/>
                    <a:lumOff val="15000"/>
                  </a:schemeClr>
                </a:solidFill>
                <a:latin typeface="+mj-ea"/>
                <a:ea typeface="+mj-ea"/>
              </a:rPr>
              <a:t>：权限针对的对象或资源（</a:t>
            </a:r>
            <a:r>
              <a:rPr lang="en-US" altLang="zh-CN" sz="1200" dirty="0" smtClean="0">
                <a:solidFill>
                  <a:schemeClr val="tx1">
                    <a:lumMod val="85000"/>
                    <a:lumOff val="15000"/>
                  </a:schemeClr>
                </a:solidFill>
                <a:latin typeface="+mj-ea"/>
                <a:ea typeface="+mj-ea"/>
              </a:rPr>
              <a:t>Resource</a:t>
            </a:r>
            <a:r>
              <a:rPr lang="zh-CN" altLang="en-US" sz="1200" dirty="0" smtClean="0">
                <a:solidFill>
                  <a:schemeClr val="tx1">
                    <a:lumMod val="85000"/>
                    <a:lumOff val="15000"/>
                  </a:schemeClr>
                </a:solidFill>
                <a:latin typeface="+mj-ea"/>
                <a:ea typeface="+mj-ea"/>
              </a:rPr>
              <a:t>、</a:t>
            </a:r>
            <a:r>
              <a:rPr lang="en-US" altLang="zh-CN" sz="1200" dirty="0" smtClean="0">
                <a:solidFill>
                  <a:schemeClr val="tx1">
                    <a:lumMod val="85000"/>
                    <a:lumOff val="15000"/>
                  </a:schemeClr>
                </a:solidFill>
                <a:latin typeface="+mj-ea"/>
                <a:ea typeface="+mj-ea"/>
              </a:rPr>
              <a:t>Class</a:t>
            </a:r>
            <a:r>
              <a:rPr lang="zh-CN" altLang="en-US" sz="1200" dirty="0" smtClean="0">
                <a:solidFill>
                  <a:schemeClr val="tx1">
                    <a:lumMod val="85000"/>
                    <a:lumOff val="15000"/>
                  </a:schemeClr>
                </a:solidFill>
                <a:latin typeface="+mj-ea"/>
                <a:ea typeface="+mj-ea"/>
              </a:rPr>
              <a:t>）。</a:t>
            </a:r>
          </a:p>
          <a:p>
            <a:pPr>
              <a:lnSpc>
                <a:spcPct val="150000"/>
              </a:lnSpc>
            </a:pPr>
            <a:r>
              <a:rPr lang="en-US" altLang="zh-CN" sz="1200" dirty="0" smtClean="0">
                <a:solidFill>
                  <a:schemeClr val="tx1">
                    <a:lumMod val="85000"/>
                    <a:lumOff val="15000"/>
                  </a:schemeClr>
                </a:solidFill>
                <a:latin typeface="+mj-ea"/>
                <a:ea typeface="+mj-ea"/>
              </a:rPr>
              <a:t>How</a:t>
            </a:r>
            <a:r>
              <a:rPr lang="zh-CN" altLang="en-US" sz="1200" dirty="0" smtClean="0">
                <a:solidFill>
                  <a:schemeClr val="tx1">
                    <a:lumMod val="85000"/>
                    <a:lumOff val="15000"/>
                  </a:schemeClr>
                </a:solidFill>
                <a:latin typeface="+mj-ea"/>
                <a:ea typeface="+mj-ea"/>
              </a:rPr>
              <a:t>：具体的权限（</a:t>
            </a:r>
            <a:r>
              <a:rPr lang="en-US" altLang="zh-CN" sz="1200" dirty="0" smtClean="0">
                <a:solidFill>
                  <a:schemeClr val="tx1">
                    <a:lumMod val="85000"/>
                    <a:lumOff val="15000"/>
                  </a:schemeClr>
                </a:solidFill>
                <a:latin typeface="+mj-ea"/>
                <a:ea typeface="+mj-ea"/>
              </a:rPr>
              <a:t>Privilege,</a:t>
            </a:r>
            <a:r>
              <a:rPr lang="zh-CN" altLang="en-US" sz="1200" dirty="0" smtClean="0">
                <a:solidFill>
                  <a:schemeClr val="tx1">
                    <a:lumMod val="85000"/>
                    <a:lumOff val="15000"/>
                  </a:schemeClr>
                </a:solidFill>
                <a:latin typeface="+mj-ea"/>
                <a:ea typeface="+mj-ea"/>
              </a:rPr>
              <a:t>正向授权与负向授权）。</a:t>
            </a:r>
          </a:p>
          <a:p>
            <a:pPr>
              <a:lnSpc>
                <a:spcPct val="150000"/>
              </a:lnSpc>
            </a:pPr>
            <a:r>
              <a:rPr lang="en-US" altLang="zh-CN" sz="1200" dirty="0" smtClean="0">
                <a:solidFill>
                  <a:schemeClr val="tx1">
                    <a:lumMod val="85000"/>
                    <a:lumOff val="15000"/>
                  </a:schemeClr>
                </a:solidFill>
                <a:latin typeface="+mj-ea"/>
                <a:ea typeface="+mj-ea"/>
              </a:rPr>
              <a:t>Operator</a:t>
            </a:r>
            <a:r>
              <a:rPr lang="zh-CN" altLang="en-US" sz="1200" dirty="0" smtClean="0">
                <a:solidFill>
                  <a:schemeClr val="tx1">
                    <a:lumMod val="85000"/>
                    <a:lumOff val="15000"/>
                  </a:schemeClr>
                </a:solidFill>
                <a:latin typeface="+mj-ea"/>
                <a:ea typeface="+mj-ea"/>
              </a:rPr>
              <a:t>：操作。表明对</a:t>
            </a:r>
            <a:r>
              <a:rPr lang="en-US" altLang="zh-CN" sz="1200" dirty="0" smtClean="0">
                <a:solidFill>
                  <a:schemeClr val="tx1">
                    <a:lumMod val="85000"/>
                    <a:lumOff val="15000"/>
                  </a:schemeClr>
                </a:solidFill>
                <a:latin typeface="+mj-ea"/>
                <a:ea typeface="+mj-ea"/>
              </a:rPr>
              <a:t>What</a:t>
            </a:r>
            <a:r>
              <a:rPr lang="zh-CN" altLang="en-US" sz="1200" dirty="0" smtClean="0">
                <a:solidFill>
                  <a:schemeClr val="tx1">
                    <a:lumMod val="85000"/>
                    <a:lumOff val="15000"/>
                  </a:schemeClr>
                </a:solidFill>
                <a:latin typeface="+mj-ea"/>
                <a:ea typeface="+mj-ea"/>
              </a:rPr>
              <a:t>的</a:t>
            </a:r>
            <a:r>
              <a:rPr lang="en-US" altLang="zh-CN" sz="1200" dirty="0" smtClean="0">
                <a:solidFill>
                  <a:schemeClr val="tx1">
                    <a:lumMod val="85000"/>
                    <a:lumOff val="15000"/>
                  </a:schemeClr>
                </a:solidFill>
                <a:latin typeface="+mj-ea"/>
                <a:ea typeface="+mj-ea"/>
              </a:rPr>
              <a:t>How</a:t>
            </a:r>
            <a:r>
              <a:rPr lang="zh-CN" altLang="en-US" sz="1200" dirty="0" smtClean="0">
                <a:solidFill>
                  <a:schemeClr val="tx1">
                    <a:lumMod val="85000"/>
                    <a:lumOff val="15000"/>
                  </a:schemeClr>
                </a:solidFill>
                <a:latin typeface="+mj-ea"/>
                <a:ea typeface="+mj-ea"/>
              </a:rPr>
              <a:t>操作。也就是</a:t>
            </a:r>
            <a:r>
              <a:rPr lang="en-US" altLang="zh-CN" sz="1200" dirty="0" err="1" smtClean="0">
                <a:solidFill>
                  <a:schemeClr val="tx1">
                    <a:lumMod val="85000"/>
                    <a:lumOff val="15000"/>
                  </a:schemeClr>
                </a:solidFill>
                <a:latin typeface="+mj-ea"/>
                <a:ea typeface="+mj-ea"/>
              </a:rPr>
              <a:t>Privilege+Resource</a:t>
            </a:r>
            <a:endParaRPr lang="en-US" altLang="zh-CN" sz="1200" dirty="0" smtClean="0">
              <a:solidFill>
                <a:schemeClr val="tx1">
                  <a:lumMod val="85000"/>
                  <a:lumOff val="15000"/>
                </a:schemeClr>
              </a:solidFill>
              <a:latin typeface="+mj-ea"/>
              <a:ea typeface="+mj-ea"/>
            </a:endParaRPr>
          </a:p>
          <a:p>
            <a:pPr>
              <a:lnSpc>
                <a:spcPct val="150000"/>
              </a:lnSpc>
            </a:pPr>
            <a:r>
              <a:rPr lang="en-US" altLang="zh-CN" sz="1200" dirty="0" smtClean="0">
                <a:solidFill>
                  <a:schemeClr val="tx1">
                    <a:lumMod val="85000"/>
                    <a:lumOff val="15000"/>
                  </a:schemeClr>
                </a:solidFill>
                <a:latin typeface="+mj-ea"/>
                <a:ea typeface="+mj-ea"/>
              </a:rPr>
              <a:t>Role</a:t>
            </a:r>
            <a:r>
              <a:rPr lang="zh-CN" altLang="en-US" sz="1200" dirty="0" smtClean="0">
                <a:solidFill>
                  <a:schemeClr val="tx1">
                    <a:lumMod val="85000"/>
                    <a:lumOff val="15000"/>
                  </a:schemeClr>
                </a:solidFill>
                <a:latin typeface="+mj-ea"/>
                <a:ea typeface="+mj-ea"/>
              </a:rPr>
              <a:t>：角色，一定数量的权限的集合。权限分配的单位与载体</a:t>
            </a:r>
            <a:r>
              <a:rPr lang="en-US" altLang="zh-CN" sz="1200" dirty="0" smtClean="0">
                <a:solidFill>
                  <a:schemeClr val="tx1">
                    <a:lumMod val="85000"/>
                    <a:lumOff val="15000"/>
                  </a:schemeClr>
                </a:solidFill>
                <a:latin typeface="+mj-ea"/>
                <a:ea typeface="+mj-ea"/>
              </a:rPr>
              <a:t>,</a:t>
            </a:r>
            <a:r>
              <a:rPr lang="zh-CN" altLang="en-US" sz="1200" dirty="0" smtClean="0">
                <a:solidFill>
                  <a:schemeClr val="tx1">
                    <a:lumMod val="85000"/>
                    <a:lumOff val="15000"/>
                  </a:schemeClr>
                </a:solidFill>
                <a:latin typeface="+mj-ea"/>
                <a:ea typeface="+mj-ea"/>
              </a:rPr>
              <a:t>目的是隔离</a:t>
            </a:r>
            <a:r>
              <a:rPr lang="en-US" altLang="zh-CN" sz="1200" dirty="0" smtClean="0">
                <a:solidFill>
                  <a:schemeClr val="tx1">
                    <a:lumMod val="85000"/>
                    <a:lumOff val="15000"/>
                  </a:schemeClr>
                </a:solidFill>
                <a:latin typeface="+mj-ea"/>
                <a:ea typeface="+mj-ea"/>
              </a:rPr>
              <a:t>User</a:t>
            </a:r>
            <a:r>
              <a:rPr lang="zh-CN" altLang="en-US" sz="1200" dirty="0" smtClean="0">
                <a:solidFill>
                  <a:schemeClr val="tx1">
                    <a:lumMod val="85000"/>
                    <a:lumOff val="15000"/>
                  </a:schemeClr>
                </a:solidFill>
                <a:latin typeface="+mj-ea"/>
                <a:ea typeface="+mj-ea"/>
              </a:rPr>
              <a:t>与</a:t>
            </a:r>
            <a:r>
              <a:rPr lang="en-US" altLang="zh-CN" sz="1200" dirty="0" smtClean="0">
                <a:solidFill>
                  <a:schemeClr val="tx1">
                    <a:lumMod val="85000"/>
                    <a:lumOff val="15000"/>
                  </a:schemeClr>
                </a:solidFill>
                <a:latin typeface="+mj-ea"/>
                <a:ea typeface="+mj-ea"/>
              </a:rPr>
              <a:t>Privilege</a:t>
            </a:r>
            <a:r>
              <a:rPr lang="zh-CN" altLang="en-US" sz="1200" dirty="0" smtClean="0">
                <a:solidFill>
                  <a:schemeClr val="tx1">
                    <a:lumMod val="85000"/>
                    <a:lumOff val="15000"/>
                  </a:schemeClr>
                </a:solidFill>
                <a:latin typeface="+mj-ea"/>
                <a:ea typeface="+mj-ea"/>
              </a:rPr>
              <a:t>的逻辑关系。</a:t>
            </a:r>
            <a:endParaRPr lang="en-US" altLang="zh-CN" sz="1200" dirty="0" smtClean="0">
              <a:solidFill>
                <a:schemeClr val="tx1">
                  <a:lumMod val="85000"/>
                  <a:lumOff val="15000"/>
                </a:schemeClr>
              </a:solidFill>
              <a:latin typeface="+mj-ea"/>
              <a:ea typeface="+mj-ea"/>
            </a:endParaRPr>
          </a:p>
          <a:p>
            <a:pPr>
              <a:lnSpc>
                <a:spcPct val="150000"/>
              </a:lnSpc>
            </a:pPr>
            <a:r>
              <a:rPr lang="en-US" altLang="zh-CN" sz="1200" dirty="0" smtClean="0">
                <a:solidFill>
                  <a:schemeClr val="tx1">
                    <a:lumMod val="85000"/>
                    <a:lumOff val="15000"/>
                  </a:schemeClr>
                </a:solidFill>
                <a:latin typeface="+mj-ea"/>
                <a:ea typeface="+mj-ea"/>
              </a:rPr>
              <a:t>Group</a:t>
            </a:r>
            <a:r>
              <a:rPr lang="zh-CN" altLang="en-US" sz="1200" dirty="0" smtClean="0">
                <a:solidFill>
                  <a:schemeClr val="tx1">
                    <a:lumMod val="85000"/>
                    <a:lumOff val="15000"/>
                  </a:schemeClr>
                </a:solidFill>
                <a:latin typeface="+mj-ea"/>
                <a:ea typeface="+mj-ea"/>
              </a:rPr>
              <a:t>：用户组，权限分配的单位与载体。权限不考虑分配给特定的用户而给组。组可以包括组</a:t>
            </a:r>
            <a:r>
              <a:rPr lang="en-US" altLang="zh-CN" sz="1200" dirty="0" smtClean="0">
                <a:solidFill>
                  <a:schemeClr val="tx1">
                    <a:lumMod val="85000"/>
                    <a:lumOff val="15000"/>
                  </a:schemeClr>
                </a:solidFill>
                <a:latin typeface="+mj-ea"/>
                <a:ea typeface="+mj-ea"/>
              </a:rPr>
              <a:t>(</a:t>
            </a:r>
            <a:r>
              <a:rPr lang="zh-CN" altLang="en-US" sz="1200" dirty="0" smtClean="0">
                <a:solidFill>
                  <a:schemeClr val="tx1">
                    <a:lumMod val="85000"/>
                    <a:lumOff val="15000"/>
                  </a:schemeClr>
                </a:solidFill>
                <a:latin typeface="+mj-ea"/>
                <a:ea typeface="+mj-ea"/>
              </a:rPr>
              <a:t>以实现权限的继承</a:t>
            </a:r>
            <a:r>
              <a:rPr lang="en-US" altLang="zh-CN" sz="1200" dirty="0" smtClean="0">
                <a:solidFill>
                  <a:schemeClr val="tx1">
                    <a:lumMod val="85000"/>
                    <a:lumOff val="15000"/>
                  </a:schemeClr>
                </a:solidFill>
                <a:latin typeface="+mj-ea"/>
                <a:ea typeface="+mj-ea"/>
              </a:rPr>
              <a:t>)</a:t>
            </a:r>
            <a:r>
              <a:rPr lang="zh-CN" altLang="en-US" sz="1200" dirty="0" smtClean="0">
                <a:solidFill>
                  <a:schemeClr val="tx1">
                    <a:lumMod val="85000"/>
                    <a:lumOff val="15000"/>
                  </a:schemeClr>
                </a:solidFill>
                <a:latin typeface="+mj-ea"/>
                <a:ea typeface="+mj-ea"/>
              </a:rPr>
              <a:t>，也可以包含用户，组内用户继承组的权限。</a:t>
            </a:r>
            <a:r>
              <a:rPr lang="en-US" altLang="zh-CN" sz="1200" dirty="0" smtClean="0">
                <a:solidFill>
                  <a:schemeClr val="tx1">
                    <a:lumMod val="85000"/>
                    <a:lumOff val="15000"/>
                  </a:schemeClr>
                </a:solidFill>
                <a:latin typeface="+mj-ea"/>
                <a:ea typeface="+mj-ea"/>
              </a:rPr>
              <a:t>User</a:t>
            </a:r>
            <a:r>
              <a:rPr lang="zh-CN" altLang="en-US" sz="1200" dirty="0" smtClean="0">
                <a:solidFill>
                  <a:schemeClr val="tx1">
                    <a:lumMod val="85000"/>
                    <a:lumOff val="15000"/>
                  </a:schemeClr>
                </a:solidFill>
                <a:latin typeface="+mj-ea"/>
                <a:ea typeface="+mj-ea"/>
              </a:rPr>
              <a:t>与</a:t>
            </a:r>
            <a:r>
              <a:rPr lang="en-US" altLang="zh-CN" sz="1200" dirty="0" smtClean="0">
                <a:solidFill>
                  <a:schemeClr val="tx1">
                    <a:lumMod val="85000"/>
                    <a:lumOff val="15000"/>
                  </a:schemeClr>
                </a:solidFill>
                <a:latin typeface="+mj-ea"/>
                <a:ea typeface="+mj-ea"/>
              </a:rPr>
              <a:t>Group</a:t>
            </a:r>
            <a:r>
              <a:rPr lang="zh-CN" altLang="en-US" sz="1200" dirty="0" smtClean="0">
                <a:solidFill>
                  <a:schemeClr val="tx1">
                    <a:lumMod val="85000"/>
                    <a:lumOff val="15000"/>
                  </a:schemeClr>
                </a:solidFill>
                <a:latin typeface="+mj-ea"/>
                <a:ea typeface="+mj-ea"/>
              </a:rPr>
              <a:t>是多对多的关系。</a:t>
            </a:r>
            <a:r>
              <a:rPr lang="en-US" altLang="zh-CN" sz="1200" dirty="0" smtClean="0">
                <a:solidFill>
                  <a:schemeClr val="tx1">
                    <a:lumMod val="85000"/>
                    <a:lumOff val="15000"/>
                  </a:schemeClr>
                </a:solidFill>
                <a:latin typeface="+mj-ea"/>
                <a:ea typeface="+mj-ea"/>
              </a:rPr>
              <a:t>Group</a:t>
            </a:r>
            <a:r>
              <a:rPr lang="zh-CN" altLang="en-US" sz="1200" dirty="0" smtClean="0">
                <a:solidFill>
                  <a:schemeClr val="tx1">
                    <a:lumMod val="85000"/>
                    <a:lumOff val="15000"/>
                  </a:schemeClr>
                </a:solidFill>
                <a:latin typeface="+mj-ea"/>
                <a:ea typeface="+mj-ea"/>
              </a:rPr>
              <a:t>可以层次化，以满足不同层级权限控制的要求。</a:t>
            </a:r>
            <a:endParaRPr lang="en-US" altLang="zh-CN" sz="1200" dirty="0" smtClean="0">
              <a:solidFill>
                <a:schemeClr val="tx1">
                  <a:lumMod val="85000"/>
                  <a:lumOff val="15000"/>
                </a:schemeClr>
              </a:solidFill>
              <a:latin typeface="+mj-ea"/>
              <a:ea typeface="+mj-ea"/>
            </a:endParaRPr>
          </a:p>
        </p:txBody>
      </p:sp>
      <p:sp>
        <p:nvSpPr>
          <p:cNvPr id="17" name="圆角矩形 16"/>
          <p:cNvSpPr/>
          <p:nvPr/>
        </p:nvSpPr>
        <p:spPr>
          <a:xfrm>
            <a:off x="179512" y="3363838"/>
            <a:ext cx="8784976" cy="165618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TextBox 17"/>
          <p:cNvSpPr txBox="1"/>
          <p:nvPr/>
        </p:nvSpPr>
        <p:spPr>
          <a:xfrm>
            <a:off x="251520" y="3435846"/>
            <a:ext cx="8640960" cy="1477328"/>
          </a:xfrm>
          <a:prstGeom prst="rect">
            <a:avLst/>
          </a:prstGeom>
          <a:noFill/>
        </p:spPr>
        <p:txBody>
          <a:bodyPr wrap="square" rtlCol="0">
            <a:spAutoFit/>
          </a:bodyPr>
          <a:lstStyle/>
          <a:p>
            <a:pPr>
              <a:lnSpc>
                <a:spcPct val="150000"/>
              </a:lnSpc>
            </a:pPr>
            <a:r>
              <a:rPr lang="zh-CN" altLang="en-US" sz="1200" b="1" dirty="0" smtClean="0">
                <a:solidFill>
                  <a:schemeClr val="tx1">
                    <a:lumMod val="85000"/>
                    <a:lumOff val="15000"/>
                  </a:schemeClr>
                </a:solidFill>
                <a:latin typeface="+mj-ea"/>
                <a:ea typeface="+mj-ea"/>
              </a:rPr>
              <a:t>模型</a:t>
            </a:r>
            <a:r>
              <a:rPr lang="zh-CN" altLang="en-US" sz="1200" dirty="0" smtClean="0">
                <a:solidFill>
                  <a:schemeClr val="tx1">
                    <a:lumMod val="85000"/>
                    <a:lumOff val="15000"/>
                  </a:schemeClr>
                </a:solidFill>
                <a:latin typeface="+mj-ea"/>
                <a:ea typeface="+mj-ea"/>
              </a:rPr>
              <a:t>：</a:t>
            </a:r>
            <a:endParaRPr lang="en-US" altLang="zh-CN" sz="1200" dirty="0" smtClean="0">
              <a:solidFill>
                <a:schemeClr val="tx1">
                  <a:lumMod val="85000"/>
                  <a:lumOff val="15000"/>
                </a:schemeClr>
              </a:solidFill>
              <a:latin typeface="+mj-ea"/>
              <a:ea typeface="+mj-ea"/>
            </a:endParaRPr>
          </a:p>
          <a:p>
            <a:pPr>
              <a:lnSpc>
                <a:spcPct val="150000"/>
              </a:lnSpc>
            </a:pPr>
            <a:r>
              <a:rPr lang="en-US" altLang="zh-CN" sz="1200" dirty="0" smtClean="0">
                <a:solidFill>
                  <a:schemeClr val="tx1">
                    <a:lumMod val="85000"/>
                    <a:lumOff val="15000"/>
                  </a:schemeClr>
                </a:solidFill>
                <a:latin typeface="+mj-ea"/>
                <a:ea typeface="+mj-ea"/>
              </a:rPr>
              <a:t>RBAC96</a:t>
            </a:r>
            <a:r>
              <a:rPr lang="zh-CN" altLang="en-US" sz="1200" dirty="0" smtClean="0">
                <a:solidFill>
                  <a:schemeClr val="tx1">
                    <a:lumMod val="85000"/>
                    <a:lumOff val="15000"/>
                  </a:schemeClr>
                </a:solidFill>
                <a:latin typeface="+mj-ea"/>
                <a:ea typeface="+mj-ea"/>
              </a:rPr>
              <a:t>模型：基本模型</a:t>
            </a:r>
            <a:r>
              <a:rPr lang="en-US" altLang="zh-CN" sz="1200" dirty="0" smtClean="0">
                <a:solidFill>
                  <a:schemeClr val="tx1">
                    <a:lumMod val="85000"/>
                    <a:lumOff val="15000"/>
                  </a:schemeClr>
                </a:solidFill>
                <a:latin typeface="+mj-ea"/>
                <a:ea typeface="+mj-ea"/>
              </a:rPr>
              <a:t>RBAC0</a:t>
            </a:r>
            <a:r>
              <a:rPr lang="zh-CN" altLang="en-US" sz="1200" dirty="0" smtClean="0">
                <a:solidFill>
                  <a:schemeClr val="tx1">
                    <a:lumMod val="85000"/>
                    <a:lumOff val="15000"/>
                  </a:schemeClr>
                </a:solidFill>
                <a:latin typeface="+mj-ea"/>
                <a:ea typeface="+mj-ea"/>
              </a:rPr>
              <a:t>模型、角色分级模型</a:t>
            </a:r>
            <a:r>
              <a:rPr lang="en-US" altLang="zh-CN" sz="1200" dirty="0" smtClean="0">
                <a:solidFill>
                  <a:schemeClr val="tx1">
                    <a:lumMod val="85000"/>
                    <a:lumOff val="15000"/>
                  </a:schemeClr>
                </a:solidFill>
                <a:latin typeface="+mj-ea"/>
                <a:ea typeface="+mj-ea"/>
              </a:rPr>
              <a:t>RBAC1</a:t>
            </a:r>
            <a:r>
              <a:rPr lang="zh-CN" altLang="en-US" sz="1200" dirty="0" smtClean="0">
                <a:solidFill>
                  <a:schemeClr val="tx1">
                    <a:lumMod val="85000"/>
                    <a:lumOff val="15000"/>
                  </a:schemeClr>
                </a:solidFill>
                <a:latin typeface="+mj-ea"/>
                <a:ea typeface="+mj-ea"/>
              </a:rPr>
              <a:t>、限制模型</a:t>
            </a:r>
            <a:r>
              <a:rPr lang="en-US" altLang="zh-CN" sz="1200" dirty="0" smtClean="0">
                <a:solidFill>
                  <a:schemeClr val="tx1">
                    <a:lumMod val="85000"/>
                    <a:lumOff val="15000"/>
                  </a:schemeClr>
                </a:solidFill>
                <a:latin typeface="+mj-ea"/>
                <a:ea typeface="+mj-ea"/>
              </a:rPr>
              <a:t>RBAC2</a:t>
            </a:r>
            <a:r>
              <a:rPr lang="zh-CN" altLang="en-US" sz="1200" dirty="0" smtClean="0">
                <a:solidFill>
                  <a:schemeClr val="tx1">
                    <a:lumMod val="85000"/>
                    <a:lumOff val="15000"/>
                  </a:schemeClr>
                </a:solidFill>
                <a:latin typeface="+mj-ea"/>
                <a:ea typeface="+mj-ea"/>
              </a:rPr>
              <a:t>、统一模型</a:t>
            </a:r>
            <a:r>
              <a:rPr lang="en-US" altLang="zh-CN" sz="1200" dirty="0" smtClean="0">
                <a:solidFill>
                  <a:schemeClr val="tx1">
                    <a:lumMod val="85000"/>
                    <a:lumOff val="15000"/>
                  </a:schemeClr>
                </a:solidFill>
                <a:latin typeface="+mj-ea"/>
                <a:ea typeface="+mj-ea"/>
              </a:rPr>
              <a:t>RBAC3</a:t>
            </a:r>
          </a:p>
          <a:p>
            <a:pPr>
              <a:lnSpc>
                <a:spcPct val="150000"/>
              </a:lnSpc>
            </a:pPr>
            <a:r>
              <a:rPr lang="en-US" altLang="zh-CN" sz="1200" dirty="0" smtClean="0">
                <a:solidFill>
                  <a:schemeClr val="tx1">
                    <a:lumMod val="85000"/>
                    <a:lumOff val="15000"/>
                  </a:schemeClr>
                </a:solidFill>
                <a:latin typeface="+mj-ea"/>
                <a:ea typeface="+mj-ea"/>
              </a:rPr>
              <a:t>ARBAC97</a:t>
            </a:r>
            <a:r>
              <a:rPr lang="zh-CN" altLang="en-US" sz="1200" dirty="0" smtClean="0">
                <a:solidFill>
                  <a:schemeClr val="tx1">
                    <a:lumMod val="85000"/>
                    <a:lumOff val="15000"/>
                  </a:schemeClr>
                </a:solidFill>
                <a:latin typeface="+mj-ea"/>
                <a:ea typeface="+mj-ea"/>
              </a:rPr>
              <a:t>模型是基于角色的角色管理模型，包括三个部分：</a:t>
            </a:r>
            <a:r>
              <a:rPr lang="en-US" altLang="zh-CN" sz="1200" dirty="0" smtClean="0">
                <a:solidFill>
                  <a:schemeClr val="tx1">
                    <a:lumMod val="85000"/>
                    <a:lumOff val="15000"/>
                  </a:schemeClr>
                </a:solidFill>
                <a:latin typeface="+mj-ea"/>
                <a:ea typeface="+mj-ea"/>
              </a:rPr>
              <a:t>URA97</a:t>
            </a:r>
            <a:r>
              <a:rPr lang="zh-CN" altLang="en-US" sz="1200" dirty="0" smtClean="0">
                <a:solidFill>
                  <a:schemeClr val="tx1">
                    <a:lumMod val="85000"/>
                    <a:lumOff val="15000"/>
                  </a:schemeClr>
                </a:solidFill>
                <a:latin typeface="+mj-ea"/>
                <a:ea typeface="+mj-ea"/>
              </a:rPr>
              <a:t>：用户</a:t>
            </a:r>
            <a:r>
              <a:rPr lang="en-US" altLang="zh-CN" sz="1200" dirty="0" smtClean="0">
                <a:solidFill>
                  <a:schemeClr val="tx1">
                    <a:lumMod val="85000"/>
                    <a:lumOff val="15000"/>
                  </a:schemeClr>
                </a:solidFill>
                <a:latin typeface="+mj-ea"/>
                <a:ea typeface="+mj-ea"/>
              </a:rPr>
              <a:t>-</a:t>
            </a:r>
            <a:r>
              <a:rPr lang="zh-CN" altLang="en-US" sz="1200" dirty="0" smtClean="0">
                <a:solidFill>
                  <a:schemeClr val="tx1">
                    <a:lumMod val="85000"/>
                    <a:lumOff val="15000"/>
                  </a:schemeClr>
                </a:solidFill>
                <a:latin typeface="+mj-ea"/>
                <a:ea typeface="+mj-ea"/>
              </a:rPr>
              <a:t>角色指派；</a:t>
            </a:r>
            <a:r>
              <a:rPr lang="en-US" altLang="zh-CN" sz="1200" dirty="0" smtClean="0">
                <a:solidFill>
                  <a:schemeClr val="tx1">
                    <a:lumMod val="85000"/>
                    <a:lumOff val="15000"/>
                  </a:schemeClr>
                </a:solidFill>
                <a:latin typeface="+mj-ea"/>
                <a:ea typeface="+mj-ea"/>
              </a:rPr>
              <a:t>PRA97</a:t>
            </a:r>
            <a:r>
              <a:rPr lang="zh-CN" altLang="en-US" sz="1200" dirty="0" smtClean="0">
                <a:solidFill>
                  <a:schemeClr val="tx1">
                    <a:lumMod val="85000"/>
                    <a:lumOff val="15000"/>
                  </a:schemeClr>
                </a:solidFill>
                <a:latin typeface="+mj-ea"/>
                <a:ea typeface="+mj-ea"/>
              </a:rPr>
              <a:t>：许可权</a:t>
            </a:r>
            <a:r>
              <a:rPr lang="en-US" altLang="zh-CN" sz="1200" dirty="0" smtClean="0">
                <a:solidFill>
                  <a:schemeClr val="tx1">
                    <a:lumMod val="85000"/>
                    <a:lumOff val="15000"/>
                  </a:schemeClr>
                </a:solidFill>
                <a:latin typeface="+mj-ea"/>
                <a:ea typeface="+mj-ea"/>
              </a:rPr>
              <a:t>-</a:t>
            </a:r>
            <a:r>
              <a:rPr lang="zh-CN" altLang="en-US" sz="1200" dirty="0" smtClean="0">
                <a:solidFill>
                  <a:schemeClr val="tx1">
                    <a:lumMod val="85000"/>
                    <a:lumOff val="15000"/>
                  </a:schemeClr>
                </a:solidFill>
                <a:latin typeface="+mj-ea"/>
                <a:ea typeface="+mj-ea"/>
              </a:rPr>
              <a:t>角色指派；</a:t>
            </a:r>
            <a:r>
              <a:rPr lang="en-US" altLang="zh-CN" sz="1200" dirty="0" smtClean="0">
                <a:solidFill>
                  <a:schemeClr val="tx1">
                    <a:lumMod val="85000"/>
                    <a:lumOff val="15000"/>
                  </a:schemeClr>
                </a:solidFill>
                <a:latin typeface="+mj-ea"/>
                <a:ea typeface="+mj-ea"/>
              </a:rPr>
              <a:t>RRA97</a:t>
            </a:r>
            <a:r>
              <a:rPr lang="zh-CN" altLang="en-US" sz="1200" dirty="0" smtClean="0">
                <a:solidFill>
                  <a:schemeClr val="tx1">
                    <a:lumMod val="85000"/>
                    <a:lumOff val="15000"/>
                  </a:schemeClr>
                </a:solidFill>
                <a:latin typeface="+mj-ea"/>
                <a:ea typeface="+mj-ea"/>
              </a:rPr>
              <a:t>：角色</a:t>
            </a:r>
            <a:r>
              <a:rPr lang="en-US" altLang="zh-CN" sz="1200" dirty="0" smtClean="0">
                <a:solidFill>
                  <a:schemeClr val="tx1">
                    <a:lumMod val="85000"/>
                    <a:lumOff val="15000"/>
                  </a:schemeClr>
                </a:solidFill>
                <a:latin typeface="+mj-ea"/>
                <a:ea typeface="+mj-ea"/>
              </a:rPr>
              <a:t>-</a:t>
            </a:r>
            <a:r>
              <a:rPr lang="zh-CN" altLang="en-US" sz="1200" dirty="0" smtClean="0">
                <a:solidFill>
                  <a:schemeClr val="tx1">
                    <a:lumMod val="85000"/>
                    <a:lumOff val="15000"/>
                  </a:schemeClr>
                </a:solidFill>
                <a:latin typeface="+mj-ea"/>
                <a:ea typeface="+mj-ea"/>
              </a:rPr>
              <a:t>角色指派。</a:t>
            </a:r>
            <a:endParaRPr lang="en-US" altLang="zh-CN" sz="1200" dirty="0" smtClean="0">
              <a:solidFill>
                <a:schemeClr val="tx1">
                  <a:lumMod val="85000"/>
                  <a:lumOff val="15000"/>
                </a:schemeClr>
              </a:solidFill>
              <a:latin typeface="+mj-ea"/>
              <a:ea typeface="+mj-ea"/>
            </a:endParaRPr>
          </a:p>
          <a:p>
            <a:pPr>
              <a:lnSpc>
                <a:spcPct val="150000"/>
              </a:lnSpc>
            </a:pPr>
            <a:r>
              <a:rPr lang="en-US" altLang="zh-CN" sz="1200" dirty="0" smtClean="0">
                <a:solidFill>
                  <a:schemeClr val="tx1">
                    <a:lumMod val="85000"/>
                    <a:lumOff val="15000"/>
                  </a:schemeClr>
                </a:solidFill>
                <a:latin typeface="+mj-ea"/>
                <a:ea typeface="+mj-ea"/>
              </a:rPr>
              <a:t>DRBAC</a:t>
            </a:r>
            <a:r>
              <a:rPr lang="zh-CN" altLang="en-US" sz="1200" dirty="0" smtClean="0">
                <a:solidFill>
                  <a:schemeClr val="tx1">
                    <a:lumMod val="85000"/>
                    <a:lumOff val="15000"/>
                  </a:schemeClr>
                </a:solidFill>
                <a:latin typeface="+mj-ea"/>
                <a:ea typeface="+mj-ea"/>
              </a:rPr>
              <a:t>：是动态结盟环境下的分布式</a:t>
            </a:r>
            <a:r>
              <a:rPr lang="en-US" altLang="zh-CN" sz="1200" dirty="0" smtClean="0">
                <a:solidFill>
                  <a:schemeClr val="tx1">
                    <a:lumMod val="85000"/>
                    <a:lumOff val="15000"/>
                  </a:schemeClr>
                </a:solidFill>
                <a:latin typeface="+mj-ea"/>
                <a:ea typeface="+mj-ea"/>
              </a:rPr>
              <a:t>RBAC</a:t>
            </a:r>
            <a:r>
              <a:rPr lang="zh-CN" altLang="en-US" sz="1200" dirty="0" smtClean="0">
                <a:solidFill>
                  <a:schemeClr val="tx1">
                    <a:lumMod val="85000"/>
                    <a:lumOff val="15000"/>
                  </a:schemeClr>
                </a:solidFill>
                <a:latin typeface="+mj-ea"/>
                <a:ea typeface="+mj-ea"/>
              </a:rPr>
              <a:t>模型。第三方指派、数字属性、指派监控。</a:t>
            </a:r>
          </a:p>
        </p:txBody>
      </p:sp>
    </p:spTree>
    <p:extLst>
      <p:ext uri="{BB962C8B-B14F-4D97-AF65-F5344CB8AC3E}">
        <p14:creationId xmlns="" xmlns:p14="http://schemas.microsoft.com/office/powerpoint/2010/main" val="15432714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3" name="圆角矩形 2"/>
          <p:cNvSpPr/>
          <p:nvPr/>
        </p:nvSpPr>
        <p:spPr>
          <a:xfrm>
            <a:off x="467544" y="1419622"/>
            <a:ext cx="720080" cy="2880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tx1">
                    <a:lumMod val="75000"/>
                    <a:lumOff val="25000"/>
                  </a:schemeClr>
                </a:solidFill>
                <a:latin typeface="+mj-ea"/>
                <a:ea typeface="+mj-ea"/>
              </a:rPr>
              <a:t>user1</a:t>
            </a:r>
            <a:endParaRPr lang="zh-CN" altLang="en-US" sz="1400" dirty="0">
              <a:solidFill>
                <a:schemeClr val="tx1">
                  <a:lumMod val="75000"/>
                  <a:lumOff val="25000"/>
                </a:schemeClr>
              </a:solidFill>
              <a:latin typeface="+mj-ea"/>
              <a:ea typeface="+mj-ea"/>
            </a:endParaRPr>
          </a:p>
        </p:txBody>
      </p:sp>
      <p:sp>
        <p:nvSpPr>
          <p:cNvPr id="4" name="圆角矩形 3"/>
          <p:cNvSpPr/>
          <p:nvPr/>
        </p:nvSpPr>
        <p:spPr>
          <a:xfrm>
            <a:off x="467544" y="1779662"/>
            <a:ext cx="720080" cy="2880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tx1">
                    <a:lumMod val="75000"/>
                    <a:lumOff val="25000"/>
                  </a:schemeClr>
                </a:solidFill>
                <a:latin typeface="+mj-ea"/>
                <a:ea typeface="+mj-ea"/>
              </a:rPr>
              <a:t>user2</a:t>
            </a:r>
            <a:endParaRPr lang="zh-CN" altLang="en-US" sz="1400" dirty="0">
              <a:solidFill>
                <a:schemeClr val="tx1">
                  <a:lumMod val="75000"/>
                  <a:lumOff val="25000"/>
                </a:schemeClr>
              </a:solidFill>
              <a:latin typeface="+mj-ea"/>
              <a:ea typeface="+mj-ea"/>
            </a:endParaRPr>
          </a:p>
        </p:txBody>
      </p:sp>
      <p:sp>
        <p:nvSpPr>
          <p:cNvPr id="6" name="圆角矩形 5"/>
          <p:cNvSpPr/>
          <p:nvPr/>
        </p:nvSpPr>
        <p:spPr>
          <a:xfrm>
            <a:off x="3563888" y="1131590"/>
            <a:ext cx="1872208" cy="93610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err="1" smtClean="0">
                <a:solidFill>
                  <a:schemeClr val="tx1">
                    <a:lumMod val="75000"/>
                    <a:lumOff val="25000"/>
                  </a:schemeClr>
                </a:solidFill>
                <a:latin typeface="+mj-ea"/>
                <a:ea typeface="+mj-ea"/>
              </a:rPr>
              <a:t>auth_user_role</a:t>
            </a:r>
            <a:endParaRPr lang="en-US" altLang="zh-CN" sz="1400" dirty="0" smtClean="0">
              <a:solidFill>
                <a:schemeClr val="tx1">
                  <a:lumMod val="75000"/>
                  <a:lumOff val="25000"/>
                </a:schemeClr>
              </a:solidFill>
              <a:latin typeface="+mj-ea"/>
              <a:ea typeface="+mj-ea"/>
            </a:endParaRPr>
          </a:p>
          <a:p>
            <a:pPr algn="ctr"/>
            <a:r>
              <a:rPr lang="en-US" altLang="zh-CN" sz="1400" dirty="0" smtClean="0">
                <a:solidFill>
                  <a:schemeClr val="tx1">
                    <a:lumMod val="75000"/>
                    <a:lumOff val="25000"/>
                  </a:schemeClr>
                </a:solidFill>
                <a:latin typeface="+mj-ea"/>
                <a:ea typeface="+mj-ea"/>
              </a:rPr>
              <a:t>(</a:t>
            </a:r>
            <a:r>
              <a:rPr lang="en-US" altLang="zh-CN" sz="1400" dirty="0" err="1" smtClean="0">
                <a:solidFill>
                  <a:schemeClr val="tx1">
                    <a:lumMod val="75000"/>
                    <a:lumOff val="25000"/>
                  </a:schemeClr>
                </a:solidFill>
                <a:latin typeface="+mj-ea"/>
                <a:ea typeface="+mj-ea"/>
              </a:rPr>
              <a:t>user_id</a:t>
            </a:r>
            <a:r>
              <a:rPr lang="en-US" altLang="zh-CN" sz="1400" dirty="0" smtClean="0">
                <a:solidFill>
                  <a:schemeClr val="tx1">
                    <a:lumMod val="75000"/>
                    <a:lumOff val="25000"/>
                  </a:schemeClr>
                </a:solidFill>
                <a:latin typeface="+mj-ea"/>
                <a:ea typeface="+mj-ea"/>
              </a:rPr>
              <a:t>)</a:t>
            </a:r>
          </a:p>
          <a:p>
            <a:pPr algn="ctr"/>
            <a:r>
              <a:rPr lang="en-US" altLang="zh-CN" sz="1400" dirty="0" smtClean="0">
                <a:solidFill>
                  <a:schemeClr val="tx1">
                    <a:lumMod val="75000"/>
                    <a:lumOff val="25000"/>
                  </a:schemeClr>
                </a:solidFill>
                <a:latin typeface="+mj-ea"/>
                <a:ea typeface="+mj-ea"/>
              </a:rPr>
              <a:t>(</a:t>
            </a:r>
            <a:r>
              <a:rPr lang="en-US" altLang="zh-CN" sz="1400" dirty="0" err="1" smtClean="0">
                <a:solidFill>
                  <a:schemeClr val="tx1">
                    <a:lumMod val="75000"/>
                    <a:lumOff val="25000"/>
                  </a:schemeClr>
                </a:solidFill>
                <a:latin typeface="+mj-ea"/>
                <a:ea typeface="+mj-ea"/>
              </a:rPr>
              <a:t>role_id</a:t>
            </a:r>
            <a:r>
              <a:rPr lang="en-US" altLang="zh-CN" sz="1400" dirty="0" smtClean="0">
                <a:solidFill>
                  <a:schemeClr val="tx1">
                    <a:lumMod val="75000"/>
                    <a:lumOff val="25000"/>
                  </a:schemeClr>
                </a:solidFill>
                <a:latin typeface="+mj-ea"/>
                <a:ea typeface="+mj-ea"/>
              </a:rPr>
              <a:t>)</a:t>
            </a:r>
            <a:endParaRPr lang="zh-CN" altLang="en-US" sz="1400" dirty="0">
              <a:solidFill>
                <a:schemeClr val="tx1">
                  <a:lumMod val="75000"/>
                  <a:lumOff val="25000"/>
                </a:schemeClr>
              </a:solidFill>
              <a:latin typeface="+mj-ea"/>
              <a:ea typeface="+mj-ea"/>
            </a:endParaRPr>
          </a:p>
        </p:txBody>
      </p:sp>
      <p:sp>
        <p:nvSpPr>
          <p:cNvPr id="7" name="圆角矩形 6"/>
          <p:cNvSpPr/>
          <p:nvPr/>
        </p:nvSpPr>
        <p:spPr>
          <a:xfrm>
            <a:off x="5940152" y="1779662"/>
            <a:ext cx="1296144" cy="72008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err="1" smtClean="0">
                <a:solidFill>
                  <a:schemeClr val="tx1">
                    <a:lumMod val="75000"/>
                    <a:lumOff val="25000"/>
                  </a:schemeClr>
                </a:solidFill>
                <a:latin typeface="+mj-ea"/>
                <a:ea typeface="+mj-ea"/>
              </a:rPr>
              <a:t>auth_role</a:t>
            </a:r>
            <a:endParaRPr lang="en-US" altLang="zh-CN" sz="1400" dirty="0" smtClean="0">
              <a:solidFill>
                <a:schemeClr val="tx1">
                  <a:lumMod val="75000"/>
                  <a:lumOff val="25000"/>
                </a:schemeClr>
              </a:solidFill>
              <a:latin typeface="+mj-ea"/>
              <a:ea typeface="+mj-ea"/>
            </a:endParaRPr>
          </a:p>
          <a:p>
            <a:pPr algn="ctr"/>
            <a:r>
              <a:rPr lang="en-US" altLang="zh-CN" sz="1400" dirty="0" smtClean="0">
                <a:solidFill>
                  <a:schemeClr val="tx1">
                    <a:lumMod val="75000"/>
                    <a:lumOff val="25000"/>
                  </a:schemeClr>
                </a:solidFill>
                <a:latin typeface="+mj-ea"/>
                <a:ea typeface="+mj-ea"/>
              </a:rPr>
              <a:t>(id)</a:t>
            </a:r>
            <a:endParaRPr lang="zh-CN" altLang="en-US" sz="1400" dirty="0">
              <a:solidFill>
                <a:schemeClr val="tx1">
                  <a:lumMod val="75000"/>
                  <a:lumOff val="25000"/>
                </a:schemeClr>
              </a:solidFill>
              <a:latin typeface="+mj-ea"/>
              <a:ea typeface="+mj-ea"/>
            </a:endParaRPr>
          </a:p>
        </p:txBody>
      </p:sp>
      <p:sp>
        <p:nvSpPr>
          <p:cNvPr id="8" name="圆角矩形 7"/>
          <p:cNvSpPr/>
          <p:nvPr/>
        </p:nvSpPr>
        <p:spPr>
          <a:xfrm>
            <a:off x="5508104" y="3147814"/>
            <a:ext cx="1872208" cy="122413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err="1" smtClean="0">
                <a:solidFill>
                  <a:schemeClr val="tx1">
                    <a:lumMod val="75000"/>
                    <a:lumOff val="25000"/>
                  </a:schemeClr>
                </a:solidFill>
                <a:latin typeface="+mj-ea"/>
                <a:ea typeface="+mj-ea"/>
              </a:rPr>
              <a:t>auth_role_auth</a:t>
            </a:r>
            <a:endParaRPr lang="en-US" altLang="zh-CN" sz="1400" dirty="0" smtClean="0">
              <a:solidFill>
                <a:schemeClr val="tx1">
                  <a:lumMod val="75000"/>
                  <a:lumOff val="25000"/>
                </a:schemeClr>
              </a:solidFill>
              <a:latin typeface="+mj-ea"/>
              <a:ea typeface="+mj-ea"/>
            </a:endParaRPr>
          </a:p>
          <a:p>
            <a:pPr algn="ctr"/>
            <a:r>
              <a:rPr lang="en-US" altLang="zh-CN" sz="1400" dirty="0" smtClean="0">
                <a:solidFill>
                  <a:schemeClr val="tx1">
                    <a:lumMod val="75000"/>
                    <a:lumOff val="25000"/>
                  </a:schemeClr>
                </a:solidFill>
                <a:latin typeface="+mj-ea"/>
              </a:rPr>
              <a:t>(</a:t>
            </a:r>
            <a:r>
              <a:rPr lang="en-US" altLang="zh-CN" sz="1400" dirty="0" err="1" smtClean="0">
                <a:solidFill>
                  <a:schemeClr val="tx1">
                    <a:lumMod val="75000"/>
                    <a:lumOff val="25000"/>
                  </a:schemeClr>
                </a:solidFill>
                <a:latin typeface="+mj-ea"/>
              </a:rPr>
              <a:t>role_id</a:t>
            </a:r>
            <a:r>
              <a:rPr lang="en-US" altLang="zh-CN" sz="1400" dirty="0" smtClean="0">
                <a:solidFill>
                  <a:schemeClr val="tx1">
                    <a:lumMod val="75000"/>
                    <a:lumOff val="25000"/>
                  </a:schemeClr>
                </a:solidFill>
                <a:latin typeface="+mj-ea"/>
              </a:rPr>
              <a:t>)</a:t>
            </a:r>
            <a:endParaRPr lang="en-US" altLang="zh-CN" sz="1400" dirty="0" smtClean="0">
              <a:solidFill>
                <a:schemeClr val="tx1">
                  <a:lumMod val="75000"/>
                  <a:lumOff val="25000"/>
                </a:schemeClr>
              </a:solidFill>
              <a:latin typeface="+mj-ea"/>
              <a:ea typeface="+mj-ea"/>
            </a:endParaRPr>
          </a:p>
          <a:p>
            <a:pPr algn="ctr"/>
            <a:r>
              <a:rPr lang="en-US" altLang="zh-CN" sz="1400" dirty="0" smtClean="0">
                <a:solidFill>
                  <a:schemeClr val="tx1">
                    <a:lumMod val="75000"/>
                    <a:lumOff val="25000"/>
                  </a:schemeClr>
                </a:solidFill>
                <a:latin typeface="+mj-ea"/>
                <a:ea typeface="+mj-ea"/>
              </a:rPr>
              <a:t>(</a:t>
            </a:r>
            <a:r>
              <a:rPr lang="en-US" altLang="zh-CN" sz="1400" dirty="0" err="1" smtClean="0">
                <a:solidFill>
                  <a:schemeClr val="tx1">
                    <a:lumMod val="75000"/>
                    <a:lumOff val="25000"/>
                  </a:schemeClr>
                </a:solidFill>
                <a:latin typeface="+mj-ea"/>
                <a:ea typeface="+mj-ea"/>
              </a:rPr>
              <a:t>auth_id</a:t>
            </a:r>
            <a:r>
              <a:rPr lang="en-US" altLang="zh-CN" sz="1400" dirty="0" smtClean="0">
                <a:solidFill>
                  <a:schemeClr val="tx1">
                    <a:lumMod val="75000"/>
                    <a:lumOff val="25000"/>
                  </a:schemeClr>
                </a:solidFill>
                <a:latin typeface="+mj-ea"/>
                <a:ea typeface="+mj-ea"/>
              </a:rPr>
              <a:t>)</a:t>
            </a:r>
          </a:p>
          <a:p>
            <a:pPr algn="ctr"/>
            <a:r>
              <a:rPr lang="en-US" altLang="zh-CN" sz="1400" dirty="0" smtClean="0">
                <a:solidFill>
                  <a:schemeClr val="tx1">
                    <a:lumMod val="75000"/>
                    <a:lumOff val="25000"/>
                  </a:schemeClr>
                </a:solidFill>
                <a:latin typeface="+mj-ea"/>
                <a:ea typeface="+mj-ea"/>
              </a:rPr>
              <a:t>(type)</a:t>
            </a:r>
          </a:p>
        </p:txBody>
      </p:sp>
      <p:sp>
        <p:nvSpPr>
          <p:cNvPr id="11" name="圆角矩形 10"/>
          <p:cNvSpPr/>
          <p:nvPr/>
        </p:nvSpPr>
        <p:spPr>
          <a:xfrm>
            <a:off x="7956376" y="1779662"/>
            <a:ext cx="864096" cy="2880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tx1">
                    <a:lumMod val="75000"/>
                    <a:lumOff val="25000"/>
                  </a:schemeClr>
                </a:solidFill>
                <a:latin typeface="+mj-ea"/>
                <a:ea typeface="+mj-ea"/>
              </a:rPr>
              <a:t>role1</a:t>
            </a:r>
            <a:endParaRPr lang="zh-CN" altLang="en-US" sz="1400" dirty="0">
              <a:solidFill>
                <a:schemeClr val="tx1">
                  <a:lumMod val="75000"/>
                  <a:lumOff val="25000"/>
                </a:schemeClr>
              </a:solidFill>
              <a:latin typeface="+mj-ea"/>
              <a:ea typeface="+mj-ea"/>
            </a:endParaRPr>
          </a:p>
        </p:txBody>
      </p:sp>
      <p:sp>
        <p:nvSpPr>
          <p:cNvPr id="12" name="圆角矩形 11"/>
          <p:cNvSpPr/>
          <p:nvPr/>
        </p:nvSpPr>
        <p:spPr>
          <a:xfrm>
            <a:off x="7956376" y="2139702"/>
            <a:ext cx="864096" cy="2880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tx1">
                    <a:lumMod val="75000"/>
                    <a:lumOff val="25000"/>
                  </a:schemeClr>
                </a:solidFill>
                <a:latin typeface="+mj-ea"/>
                <a:ea typeface="+mj-ea"/>
              </a:rPr>
              <a:t>role2</a:t>
            </a:r>
            <a:endParaRPr lang="zh-CN" altLang="en-US" sz="1400" dirty="0">
              <a:solidFill>
                <a:schemeClr val="tx1">
                  <a:lumMod val="75000"/>
                  <a:lumOff val="25000"/>
                </a:schemeClr>
              </a:solidFill>
              <a:latin typeface="+mj-ea"/>
              <a:ea typeface="+mj-ea"/>
            </a:endParaRPr>
          </a:p>
        </p:txBody>
      </p:sp>
      <p:sp>
        <p:nvSpPr>
          <p:cNvPr id="13" name="圆角矩形 12"/>
          <p:cNvSpPr/>
          <p:nvPr/>
        </p:nvSpPr>
        <p:spPr>
          <a:xfrm>
            <a:off x="2771800" y="2715766"/>
            <a:ext cx="1728192" cy="86409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err="1" smtClean="0">
                <a:solidFill>
                  <a:schemeClr val="tx1">
                    <a:lumMod val="75000"/>
                    <a:lumOff val="25000"/>
                  </a:schemeClr>
                </a:solidFill>
                <a:latin typeface="+mj-ea"/>
                <a:ea typeface="+mj-ea"/>
              </a:rPr>
              <a:t>auth_page</a:t>
            </a:r>
            <a:endParaRPr lang="en-US" altLang="zh-CN" sz="1400" dirty="0" smtClean="0">
              <a:solidFill>
                <a:schemeClr val="tx1">
                  <a:lumMod val="75000"/>
                  <a:lumOff val="25000"/>
                </a:schemeClr>
              </a:solidFill>
              <a:latin typeface="+mj-ea"/>
              <a:ea typeface="+mj-ea"/>
            </a:endParaRPr>
          </a:p>
          <a:p>
            <a:pPr algn="ctr"/>
            <a:r>
              <a:rPr lang="en-US" altLang="zh-CN" sz="1400" dirty="0" smtClean="0">
                <a:solidFill>
                  <a:schemeClr val="tx1">
                    <a:lumMod val="75000"/>
                    <a:lumOff val="25000"/>
                  </a:schemeClr>
                </a:solidFill>
                <a:latin typeface="+mj-ea"/>
                <a:ea typeface="+mj-ea"/>
              </a:rPr>
              <a:t>(</a:t>
            </a:r>
            <a:r>
              <a:rPr lang="en-US" altLang="zh-CN" sz="1400" dirty="0" err="1" smtClean="0">
                <a:solidFill>
                  <a:schemeClr val="tx1">
                    <a:lumMod val="75000"/>
                    <a:lumOff val="25000"/>
                  </a:schemeClr>
                </a:solidFill>
                <a:latin typeface="+mj-ea"/>
                <a:ea typeface="+mj-ea"/>
              </a:rPr>
              <a:t>navigation_id</a:t>
            </a:r>
            <a:r>
              <a:rPr lang="en-US" altLang="zh-CN" sz="1400" dirty="0" smtClean="0">
                <a:solidFill>
                  <a:schemeClr val="tx1">
                    <a:lumMod val="75000"/>
                    <a:lumOff val="25000"/>
                  </a:schemeClr>
                </a:solidFill>
                <a:latin typeface="+mj-ea"/>
                <a:ea typeface="+mj-ea"/>
              </a:rPr>
              <a:t>)</a:t>
            </a:r>
          </a:p>
          <a:p>
            <a:pPr algn="ctr"/>
            <a:r>
              <a:rPr lang="en-US" altLang="zh-CN" sz="1400" dirty="0" smtClean="0">
                <a:solidFill>
                  <a:schemeClr val="tx1">
                    <a:lumMod val="75000"/>
                    <a:lumOff val="25000"/>
                  </a:schemeClr>
                </a:solidFill>
                <a:latin typeface="+mj-ea"/>
                <a:ea typeface="+mj-ea"/>
              </a:rPr>
              <a:t>(id)</a:t>
            </a:r>
            <a:endParaRPr lang="zh-CN" altLang="en-US" sz="1400" dirty="0">
              <a:solidFill>
                <a:schemeClr val="tx1">
                  <a:lumMod val="75000"/>
                  <a:lumOff val="25000"/>
                </a:schemeClr>
              </a:solidFill>
              <a:latin typeface="+mj-ea"/>
              <a:ea typeface="+mj-ea"/>
            </a:endParaRPr>
          </a:p>
        </p:txBody>
      </p:sp>
      <p:sp>
        <p:nvSpPr>
          <p:cNvPr id="14" name="圆角矩形 13"/>
          <p:cNvSpPr/>
          <p:nvPr/>
        </p:nvSpPr>
        <p:spPr>
          <a:xfrm>
            <a:off x="2771800" y="4083918"/>
            <a:ext cx="1728192" cy="79208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err="1" smtClean="0">
                <a:solidFill>
                  <a:schemeClr val="tx1">
                    <a:lumMod val="75000"/>
                    <a:lumOff val="25000"/>
                  </a:schemeClr>
                </a:solidFill>
                <a:latin typeface="+mj-ea"/>
                <a:ea typeface="+mj-ea"/>
              </a:rPr>
              <a:t>auth_oper</a:t>
            </a:r>
            <a:endParaRPr lang="en-US" altLang="zh-CN" sz="1400" dirty="0" smtClean="0">
              <a:solidFill>
                <a:schemeClr val="tx1">
                  <a:lumMod val="75000"/>
                  <a:lumOff val="25000"/>
                </a:schemeClr>
              </a:solidFill>
              <a:latin typeface="+mj-ea"/>
              <a:ea typeface="+mj-ea"/>
            </a:endParaRPr>
          </a:p>
          <a:p>
            <a:pPr algn="ctr"/>
            <a:r>
              <a:rPr lang="en-US" altLang="zh-CN" sz="1400" dirty="0" smtClean="0">
                <a:solidFill>
                  <a:schemeClr val="tx1">
                    <a:lumMod val="75000"/>
                    <a:lumOff val="25000"/>
                  </a:schemeClr>
                </a:solidFill>
                <a:latin typeface="+mj-ea"/>
                <a:ea typeface="+mj-ea"/>
              </a:rPr>
              <a:t>(</a:t>
            </a:r>
            <a:r>
              <a:rPr lang="en-US" altLang="zh-CN" sz="1400" dirty="0" err="1" smtClean="0">
                <a:solidFill>
                  <a:schemeClr val="tx1">
                    <a:lumMod val="75000"/>
                    <a:lumOff val="25000"/>
                  </a:schemeClr>
                </a:solidFill>
                <a:latin typeface="+mj-ea"/>
                <a:ea typeface="+mj-ea"/>
              </a:rPr>
              <a:t>page_auth_id</a:t>
            </a:r>
            <a:r>
              <a:rPr lang="en-US" altLang="zh-CN" sz="1400" dirty="0" smtClean="0">
                <a:solidFill>
                  <a:schemeClr val="tx1">
                    <a:lumMod val="75000"/>
                    <a:lumOff val="25000"/>
                  </a:schemeClr>
                </a:solidFill>
                <a:latin typeface="+mj-ea"/>
                <a:ea typeface="+mj-ea"/>
              </a:rPr>
              <a:t>)</a:t>
            </a:r>
          </a:p>
          <a:p>
            <a:pPr algn="ctr"/>
            <a:r>
              <a:rPr lang="en-US" altLang="zh-CN" sz="1400" dirty="0" smtClean="0">
                <a:solidFill>
                  <a:schemeClr val="tx1">
                    <a:lumMod val="75000"/>
                    <a:lumOff val="25000"/>
                  </a:schemeClr>
                </a:solidFill>
                <a:latin typeface="+mj-ea"/>
                <a:ea typeface="+mj-ea"/>
              </a:rPr>
              <a:t>(id)</a:t>
            </a:r>
            <a:endParaRPr lang="zh-CN" altLang="en-US" sz="1400" dirty="0">
              <a:solidFill>
                <a:schemeClr val="tx1">
                  <a:lumMod val="75000"/>
                  <a:lumOff val="25000"/>
                </a:schemeClr>
              </a:solidFill>
              <a:latin typeface="+mj-ea"/>
              <a:ea typeface="+mj-ea"/>
            </a:endParaRPr>
          </a:p>
        </p:txBody>
      </p:sp>
      <p:sp>
        <p:nvSpPr>
          <p:cNvPr id="15" name="圆角矩形 14"/>
          <p:cNvSpPr/>
          <p:nvPr/>
        </p:nvSpPr>
        <p:spPr>
          <a:xfrm>
            <a:off x="611560" y="3435846"/>
            <a:ext cx="1872208" cy="64807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err="1" smtClean="0">
                <a:solidFill>
                  <a:schemeClr val="tx1">
                    <a:lumMod val="75000"/>
                    <a:lumOff val="25000"/>
                  </a:schemeClr>
                </a:solidFill>
                <a:latin typeface="+mj-ea"/>
                <a:ea typeface="+mj-ea"/>
              </a:rPr>
              <a:t>auth_navigation</a:t>
            </a:r>
            <a:endParaRPr lang="en-US" altLang="zh-CN" sz="1400" dirty="0" smtClean="0">
              <a:solidFill>
                <a:schemeClr val="tx1">
                  <a:lumMod val="75000"/>
                  <a:lumOff val="25000"/>
                </a:schemeClr>
              </a:solidFill>
              <a:latin typeface="+mj-ea"/>
              <a:ea typeface="+mj-ea"/>
            </a:endParaRPr>
          </a:p>
          <a:p>
            <a:pPr algn="ctr"/>
            <a:r>
              <a:rPr lang="en-US" altLang="zh-CN" sz="1400" dirty="0" smtClean="0">
                <a:solidFill>
                  <a:schemeClr val="tx1">
                    <a:lumMod val="75000"/>
                    <a:lumOff val="25000"/>
                  </a:schemeClr>
                </a:solidFill>
                <a:latin typeface="+mj-ea"/>
                <a:ea typeface="+mj-ea"/>
              </a:rPr>
              <a:t>(id)</a:t>
            </a:r>
            <a:endParaRPr lang="zh-CN" altLang="en-US" sz="1400" dirty="0">
              <a:solidFill>
                <a:schemeClr val="tx1">
                  <a:lumMod val="75000"/>
                  <a:lumOff val="25000"/>
                </a:schemeClr>
              </a:solidFill>
              <a:latin typeface="+mj-ea"/>
              <a:ea typeface="+mj-ea"/>
            </a:endParaRPr>
          </a:p>
        </p:txBody>
      </p:sp>
      <p:sp>
        <p:nvSpPr>
          <p:cNvPr id="16" name="圆角矩形 15"/>
          <p:cNvSpPr/>
          <p:nvPr/>
        </p:nvSpPr>
        <p:spPr>
          <a:xfrm>
            <a:off x="1691680" y="1347614"/>
            <a:ext cx="1296144" cy="72008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err="1" smtClean="0">
                <a:solidFill>
                  <a:schemeClr val="tx1">
                    <a:lumMod val="75000"/>
                    <a:lumOff val="25000"/>
                  </a:schemeClr>
                </a:solidFill>
                <a:latin typeface="+mj-ea"/>
                <a:ea typeface="+mj-ea"/>
              </a:rPr>
              <a:t>emay_user</a:t>
            </a:r>
            <a:endParaRPr lang="en-US" altLang="zh-CN" sz="1400" dirty="0" smtClean="0">
              <a:solidFill>
                <a:schemeClr val="tx1">
                  <a:lumMod val="75000"/>
                  <a:lumOff val="25000"/>
                </a:schemeClr>
              </a:solidFill>
              <a:latin typeface="+mj-ea"/>
              <a:ea typeface="+mj-ea"/>
            </a:endParaRPr>
          </a:p>
          <a:p>
            <a:pPr algn="ctr"/>
            <a:r>
              <a:rPr lang="en-US" altLang="zh-CN" sz="1400" dirty="0" smtClean="0">
                <a:solidFill>
                  <a:schemeClr val="tx1">
                    <a:lumMod val="75000"/>
                    <a:lumOff val="25000"/>
                  </a:schemeClr>
                </a:solidFill>
                <a:latin typeface="+mj-ea"/>
                <a:ea typeface="+mj-ea"/>
              </a:rPr>
              <a:t>(Id)</a:t>
            </a:r>
            <a:endParaRPr lang="zh-CN" altLang="en-US" sz="1400" dirty="0">
              <a:solidFill>
                <a:schemeClr val="tx1">
                  <a:lumMod val="75000"/>
                  <a:lumOff val="25000"/>
                </a:schemeClr>
              </a:solidFill>
              <a:latin typeface="+mj-ea"/>
              <a:ea typeface="+mj-ea"/>
            </a:endParaRPr>
          </a:p>
        </p:txBody>
      </p:sp>
      <p:cxnSp>
        <p:nvCxnSpPr>
          <p:cNvPr id="18" name="肘形连接符 17"/>
          <p:cNvCxnSpPr>
            <a:stCxn id="3" idx="3"/>
            <a:endCxn id="16" idx="1"/>
          </p:cNvCxnSpPr>
          <p:nvPr/>
        </p:nvCxnSpPr>
        <p:spPr>
          <a:xfrm>
            <a:off x="1187624" y="1563638"/>
            <a:ext cx="504056" cy="144016"/>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4" idx="3"/>
            <a:endCxn id="16" idx="1"/>
          </p:cNvCxnSpPr>
          <p:nvPr/>
        </p:nvCxnSpPr>
        <p:spPr>
          <a:xfrm flipV="1">
            <a:off x="1187624" y="1707654"/>
            <a:ext cx="504056" cy="216024"/>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6" idx="3"/>
            <a:endCxn id="6" idx="1"/>
          </p:cNvCxnSpPr>
          <p:nvPr/>
        </p:nvCxnSpPr>
        <p:spPr>
          <a:xfrm flipV="1">
            <a:off x="2987824" y="1599642"/>
            <a:ext cx="576064" cy="108012"/>
          </a:xfrm>
          <a:prstGeom prst="bentConnector3">
            <a:avLst>
              <a:gd name="adj1" fmla="val 50000"/>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1"/>
            <a:endCxn id="6" idx="3"/>
          </p:cNvCxnSpPr>
          <p:nvPr/>
        </p:nvCxnSpPr>
        <p:spPr>
          <a:xfrm rot="10800000">
            <a:off x="5436096" y="1599642"/>
            <a:ext cx="504056" cy="540060"/>
          </a:xfrm>
          <a:prstGeom prst="bentConnector3">
            <a:avLst>
              <a:gd name="adj1" fmla="val 50000"/>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2" idx="1"/>
            <a:endCxn id="7" idx="3"/>
          </p:cNvCxnSpPr>
          <p:nvPr/>
        </p:nvCxnSpPr>
        <p:spPr>
          <a:xfrm rot="10800000">
            <a:off x="7236296" y="2139702"/>
            <a:ext cx="720080" cy="144016"/>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11" idx="1"/>
            <a:endCxn id="7" idx="3"/>
          </p:cNvCxnSpPr>
          <p:nvPr/>
        </p:nvCxnSpPr>
        <p:spPr>
          <a:xfrm rot="10800000" flipV="1">
            <a:off x="7236296" y="1923678"/>
            <a:ext cx="720080" cy="216024"/>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8" idx="3"/>
            <a:endCxn id="7" idx="2"/>
          </p:cNvCxnSpPr>
          <p:nvPr/>
        </p:nvCxnSpPr>
        <p:spPr>
          <a:xfrm flipH="1" flipV="1">
            <a:off x="6588224" y="2499742"/>
            <a:ext cx="792088" cy="1260140"/>
          </a:xfrm>
          <a:prstGeom prst="bentConnector4">
            <a:avLst>
              <a:gd name="adj1" fmla="val -28860"/>
              <a:gd name="adj2" fmla="val 74286"/>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13" idx="3"/>
            <a:endCxn id="8" idx="1"/>
          </p:cNvCxnSpPr>
          <p:nvPr/>
        </p:nvCxnSpPr>
        <p:spPr>
          <a:xfrm>
            <a:off x="4499992" y="3147814"/>
            <a:ext cx="1008112" cy="612068"/>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14" idx="3"/>
            <a:endCxn id="8" idx="1"/>
          </p:cNvCxnSpPr>
          <p:nvPr/>
        </p:nvCxnSpPr>
        <p:spPr>
          <a:xfrm flipV="1">
            <a:off x="4499992" y="3759882"/>
            <a:ext cx="1008112" cy="720080"/>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5" name="肘形连接符 35"/>
          <p:cNvCxnSpPr>
            <a:stCxn id="15" idx="3"/>
            <a:endCxn id="13" idx="1"/>
          </p:cNvCxnSpPr>
          <p:nvPr/>
        </p:nvCxnSpPr>
        <p:spPr>
          <a:xfrm flipV="1">
            <a:off x="2483768" y="3147814"/>
            <a:ext cx="288032" cy="612068"/>
          </a:xfrm>
          <a:prstGeom prst="bentConnector3">
            <a:avLst>
              <a:gd name="adj1" fmla="val 50000"/>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肘形连接符 35"/>
          <p:cNvCxnSpPr>
            <a:stCxn id="14" idx="0"/>
            <a:endCxn id="13" idx="2"/>
          </p:cNvCxnSpPr>
          <p:nvPr/>
        </p:nvCxnSpPr>
        <p:spPr>
          <a:xfrm rot="5400000" flipH="1" flipV="1">
            <a:off x="3383868" y="3831890"/>
            <a:ext cx="504056" cy="12700"/>
          </a:xfrm>
          <a:prstGeom prst="bentConnector3">
            <a:avLst>
              <a:gd name="adj1" fmla="val 50000"/>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5" name="肘形连接符 84"/>
          <p:cNvCxnSpPr>
            <a:stCxn id="8" idx="1"/>
            <a:endCxn id="13" idx="3"/>
          </p:cNvCxnSpPr>
          <p:nvPr/>
        </p:nvCxnSpPr>
        <p:spPr>
          <a:xfrm rot="10800000">
            <a:off x="4499992" y="3147814"/>
            <a:ext cx="1008112" cy="612068"/>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8" name="肘形连接符 87"/>
          <p:cNvCxnSpPr>
            <a:stCxn id="8" idx="1"/>
            <a:endCxn id="14" idx="3"/>
          </p:cNvCxnSpPr>
          <p:nvPr/>
        </p:nvCxnSpPr>
        <p:spPr>
          <a:xfrm rot="10800000" flipV="1">
            <a:off x="4499992" y="3759882"/>
            <a:ext cx="1008112" cy="720080"/>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1" name="肘形连接符 90"/>
          <p:cNvCxnSpPr>
            <a:stCxn id="7" idx="3"/>
            <a:endCxn id="12" idx="1"/>
          </p:cNvCxnSpPr>
          <p:nvPr/>
        </p:nvCxnSpPr>
        <p:spPr>
          <a:xfrm>
            <a:off x="7236296" y="2139702"/>
            <a:ext cx="720080" cy="144016"/>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4" name="肘形连接符 93"/>
          <p:cNvCxnSpPr>
            <a:stCxn id="7" idx="3"/>
            <a:endCxn id="11" idx="1"/>
          </p:cNvCxnSpPr>
          <p:nvPr/>
        </p:nvCxnSpPr>
        <p:spPr>
          <a:xfrm flipV="1">
            <a:off x="7236296" y="1923678"/>
            <a:ext cx="720080" cy="216024"/>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8" name="肘形连接符 97"/>
          <p:cNvCxnSpPr>
            <a:stCxn id="16" idx="1"/>
            <a:endCxn id="3" idx="3"/>
          </p:cNvCxnSpPr>
          <p:nvPr/>
        </p:nvCxnSpPr>
        <p:spPr>
          <a:xfrm rot="10800000">
            <a:off x="1187624" y="1563638"/>
            <a:ext cx="504056" cy="144016"/>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1" name="肘形连接符 100"/>
          <p:cNvCxnSpPr>
            <a:stCxn id="16" idx="1"/>
            <a:endCxn id="4" idx="3"/>
          </p:cNvCxnSpPr>
          <p:nvPr/>
        </p:nvCxnSpPr>
        <p:spPr>
          <a:xfrm rot="10800000" flipV="1">
            <a:off x="1187624" y="1707654"/>
            <a:ext cx="504056" cy="216024"/>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581986" y="267494"/>
            <a:ext cx="1980029" cy="523220"/>
          </a:xfrm>
          <a:prstGeom prst="rect">
            <a:avLst/>
          </a:prstGeom>
          <a:noFill/>
        </p:spPr>
        <p:txBody>
          <a:bodyPr wrap="none" rtlCol="0">
            <a:spAutoFit/>
          </a:bodyPr>
          <a:lstStyle/>
          <a:p>
            <a:pPr algn="ctr"/>
            <a:r>
              <a:rPr lang="zh-CN" altLang="en-US" sz="2800" dirty="0" smtClean="0">
                <a:solidFill>
                  <a:schemeClr val="bg1"/>
                </a:solidFill>
                <a:latin typeface="+mj-ea"/>
                <a:ea typeface="+mj-ea"/>
              </a:rPr>
              <a:t>案例表关联</a:t>
            </a:r>
            <a:endParaRPr lang="zh-CN" altLang="en-US" sz="2800" dirty="0">
              <a:solidFill>
                <a:schemeClr val="bg1"/>
              </a:solidFill>
              <a:latin typeface="+mj-ea"/>
              <a:ea typeface="+mj-ea"/>
            </a:endParaRPr>
          </a:p>
        </p:txBody>
      </p:sp>
    </p:spTree>
    <p:extLst>
      <p:ext uri="{BB962C8B-B14F-4D97-AF65-F5344CB8AC3E}">
        <p14:creationId xmlns="" xmlns:p14="http://schemas.microsoft.com/office/powerpoint/2010/main" val="15432714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2795803" y="1779662"/>
            <a:ext cx="3552395" cy="666786"/>
          </a:xfrm>
          <a:prstGeom prst="rect">
            <a:avLst/>
          </a:prstGeom>
          <a:noFill/>
        </p:spPr>
        <p:txBody>
          <a:bodyPr wrap="square" rtlCol="0">
            <a:spAutoFit/>
          </a:bodyPr>
          <a:lstStyle/>
          <a:p>
            <a:pPr algn="ctr"/>
            <a:r>
              <a:rPr lang="en-US" altLang="zh-CN" sz="3735" b="1" dirty="0">
                <a:solidFill>
                  <a:schemeClr val="tx1">
                    <a:lumMod val="65000"/>
                    <a:lumOff val="35000"/>
                  </a:schemeClr>
                </a:solidFill>
                <a:latin typeface="微软雅黑" panose="020B0503020204020204" pitchFamily="34" charset="-122"/>
                <a:ea typeface="微软雅黑" panose="020B0503020204020204" pitchFamily="34" charset="-122"/>
              </a:rPr>
              <a:t>THANK YOU</a:t>
            </a:r>
            <a:endParaRPr lang="zh-CN" altLang="en-US" sz="373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3755910" y="2696150"/>
            <a:ext cx="1632181" cy="379335"/>
          </a:xfrm>
          <a:prstGeom prst="rect">
            <a:avLst/>
          </a:prstGeom>
          <a:noFill/>
        </p:spPr>
        <p:txBody>
          <a:bodyPr wrap="square" rtlCol="0">
            <a:spAutoFit/>
          </a:bodyPr>
          <a:lstStyle/>
          <a:p>
            <a:pPr algn="ctr"/>
            <a:r>
              <a:rPr lang="zh-CN" altLang="en-US" sz="1865" dirty="0">
                <a:solidFill>
                  <a:schemeClr val="tx1">
                    <a:lumMod val="65000"/>
                    <a:lumOff val="35000"/>
                  </a:schemeClr>
                </a:solidFill>
                <a:latin typeface="微软雅黑" panose="020B0503020204020204" pitchFamily="34" charset="-122"/>
                <a:ea typeface="微软雅黑" panose="020B0503020204020204" pitchFamily="34" charset="-122"/>
              </a:rPr>
              <a:t>谢 谢 </a:t>
            </a:r>
            <a:r>
              <a:rPr lang="zh-CN" altLang="en-US" sz="1865" dirty="0" smtClean="0">
                <a:solidFill>
                  <a:schemeClr val="tx1">
                    <a:lumMod val="65000"/>
                    <a:lumOff val="35000"/>
                  </a:schemeClr>
                </a:solidFill>
                <a:latin typeface="微软雅黑" panose="020B0503020204020204" pitchFamily="34" charset="-122"/>
                <a:ea typeface="微软雅黑" panose="020B0503020204020204" pitchFamily="34" charset="-122"/>
              </a:rPr>
              <a:t>观 看</a:t>
            </a:r>
            <a:r>
              <a:rPr lang="zh-CN" altLang="en-US" sz="1865"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865"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5" name="Picture 2" descr="C:\Users\10178\Desktop\14年彩logo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1520" y="4443958"/>
            <a:ext cx="1680542" cy="42170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543271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5" name="圆角矩形 44"/>
          <p:cNvSpPr/>
          <p:nvPr/>
        </p:nvSpPr>
        <p:spPr>
          <a:xfrm>
            <a:off x="2051720" y="1923678"/>
            <a:ext cx="3888432" cy="302433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1" name="爆炸形 2 10"/>
          <p:cNvSpPr/>
          <p:nvPr/>
        </p:nvSpPr>
        <p:spPr>
          <a:xfrm rot="415269">
            <a:off x="2184421" y="42803"/>
            <a:ext cx="4910619" cy="1446255"/>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12" name="TextBox 11"/>
          <p:cNvSpPr txBox="1"/>
          <p:nvPr/>
        </p:nvSpPr>
        <p:spPr>
          <a:xfrm>
            <a:off x="3203848" y="411510"/>
            <a:ext cx="2304256" cy="707886"/>
          </a:xfrm>
          <a:prstGeom prst="rect">
            <a:avLst/>
          </a:prstGeom>
          <a:noFill/>
        </p:spPr>
        <p:txBody>
          <a:bodyPr wrap="square" rtlCol="0">
            <a:spAutoFit/>
          </a:bodyPr>
          <a:lstStyle/>
          <a:p>
            <a:pPr algn="ctr"/>
            <a:r>
              <a:rPr lang="en-US" altLang="zh-CN" sz="4000" b="1" dirty="0" smtClean="0">
                <a:solidFill>
                  <a:schemeClr val="bg1"/>
                </a:solidFill>
                <a:latin typeface="+mj-ea"/>
                <a:ea typeface="+mj-ea"/>
              </a:rPr>
              <a:t>Router</a:t>
            </a:r>
            <a:endParaRPr lang="zh-CN" altLang="en-US" sz="4000" b="1" dirty="0">
              <a:solidFill>
                <a:schemeClr val="bg1"/>
              </a:solidFill>
              <a:latin typeface="+mj-ea"/>
              <a:ea typeface="+mj-ea"/>
            </a:endParaRPr>
          </a:p>
        </p:txBody>
      </p:sp>
      <p:sp>
        <p:nvSpPr>
          <p:cNvPr id="14" name="圆角矩形 13"/>
          <p:cNvSpPr/>
          <p:nvPr/>
        </p:nvSpPr>
        <p:spPr>
          <a:xfrm>
            <a:off x="755576" y="1995686"/>
            <a:ext cx="432048" cy="113042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客户端</a:t>
            </a:r>
            <a:r>
              <a:rPr lang="en-US" altLang="zh-CN" dirty="0" smtClean="0"/>
              <a:t>1</a:t>
            </a:r>
            <a:endParaRPr lang="zh-CN" altLang="en-US" dirty="0"/>
          </a:p>
        </p:txBody>
      </p:sp>
      <p:sp>
        <p:nvSpPr>
          <p:cNvPr id="17" name="圆角矩形 16"/>
          <p:cNvSpPr/>
          <p:nvPr/>
        </p:nvSpPr>
        <p:spPr>
          <a:xfrm>
            <a:off x="755576" y="3529558"/>
            <a:ext cx="432048" cy="12744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客户端</a:t>
            </a:r>
            <a:r>
              <a:rPr lang="en-US" altLang="zh-CN" dirty="0" smtClean="0"/>
              <a:t>2</a:t>
            </a:r>
            <a:endParaRPr lang="zh-CN" altLang="en-US" dirty="0"/>
          </a:p>
        </p:txBody>
      </p:sp>
      <p:sp>
        <p:nvSpPr>
          <p:cNvPr id="19" name="流程图: 过程 18"/>
          <p:cNvSpPr/>
          <p:nvPr/>
        </p:nvSpPr>
        <p:spPr>
          <a:xfrm>
            <a:off x="2339752" y="2427734"/>
            <a:ext cx="1080120" cy="2016224"/>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0" name="TextBox 19"/>
          <p:cNvSpPr txBox="1"/>
          <p:nvPr/>
        </p:nvSpPr>
        <p:spPr>
          <a:xfrm>
            <a:off x="3530752" y="1554346"/>
            <a:ext cx="969240" cy="369332"/>
          </a:xfrm>
          <a:prstGeom prst="rect">
            <a:avLst/>
          </a:prstGeom>
          <a:noFill/>
        </p:spPr>
        <p:txBody>
          <a:bodyPr wrap="none" rtlCol="0">
            <a:spAutoFit/>
          </a:bodyPr>
          <a:lstStyle/>
          <a:p>
            <a:r>
              <a:rPr lang="en-US" altLang="zh-CN" b="1" dirty="0" smtClean="0">
                <a:solidFill>
                  <a:schemeClr val="bg1"/>
                </a:solidFill>
                <a:latin typeface="+mj-ea"/>
                <a:ea typeface="+mj-ea"/>
              </a:rPr>
              <a:t>Router</a:t>
            </a:r>
            <a:endParaRPr lang="zh-CN" altLang="en-US" b="1" dirty="0">
              <a:solidFill>
                <a:schemeClr val="bg1"/>
              </a:solidFill>
              <a:latin typeface="+mj-ea"/>
              <a:ea typeface="+mj-ea"/>
            </a:endParaRPr>
          </a:p>
        </p:txBody>
      </p:sp>
      <p:sp>
        <p:nvSpPr>
          <p:cNvPr id="23" name="流程图: 准备 22"/>
          <p:cNvSpPr/>
          <p:nvPr/>
        </p:nvSpPr>
        <p:spPr>
          <a:xfrm>
            <a:off x="2411760" y="2715766"/>
            <a:ext cx="936104" cy="288032"/>
          </a:xfrm>
          <a:prstGeom prst="flowChartPreparat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100" dirty="0" smtClean="0">
                <a:latin typeface="+mj-ea"/>
                <a:ea typeface="+mj-ea"/>
              </a:rPr>
              <a:t>login</a:t>
            </a:r>
            <a:endParaRPr lang="zh-CN" altLang="en-US" sz="1100" dirty="0">
              <a:latin typeface="+mj-ea"/>
              <a:ea typeface="+mj-ea"/>
            </a:endParaRPr>
          </a:p>
        </p:txBody>
      </p:sp>
      <p:sp>
        <p:nvSpPr>
          <p:cNvPr id="24" name="流程图: 准备 23"/>
          <p:cNvSpPr/>
          <p:nvPr/>
        </p:nvSpPr>
        <p:spPr>
          <a:xfrm>
            <a:off x="2411760" y="3291830"/>
            <a:ext cx="936104" cy="288032"/>
          </a:xfrm>
          <a:prstGeom prst="flowChartPreparat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100" dirty="0" smtClean="0">
                <a:latin typeface="+mj-ea"/>
                <a:ea typeface="+mj-ea"/>
              </a:rPr>
              <a:t>index</a:t>
            </a:r>
            <a:endParaRPr lang="zh-CN" altLang="en-US" sz="1100" dirty="0">
              <a:latin typeface="+mj-ea"/>
              <a:ea typeface="+mj-ea"/>
            </a:endParaRPr>
          </a:p>
        </p:txBody>
      </p:sp>
      <p:sp>
        <p:nvSpPr>
          <p:cNvPr id="25" name="流程图: 准备 24"/>
          <p:cNvSpPr/>
          <p:nvPr/>
        </p:nvSpPr>
        <p:spPr>
          <a:xfrm>
            <a:off x="2411760" y="3939902"/>
            <a:ext cx="936104" cy="288032"/>
          </a:xfrm>
          <a:prstGeom prst="flowChartPreparat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000" dirty="0" smtClean="0">
                <a:latin typeface="+mj-ea"/>
                <a:ea typeface="+mj-ea"/>
              </a:rPr>
              <a:t>user</a:t>
            </a:r>
            <a:endParaRPr lang="zh-CN" altLang="en-US" sz="1000" dirty="0">
              <a:latin typeface="+mj-ea"/>
              <a:ea typeface="+mj-ea"/>
            </a:endParaRPr>
          </a:p>
        </p:txBody>
      </p:sp>
      <p:sp>
        <p:nvSpPr>
          <p:cNvPr id="33" name="TextBox 32"/>
          <p:cNvSpPr txBox="1"/>
          <p:nvPr/>
        </p:nvSpPr>
        <p:spPr>
          <a:xfrm>
            <a:off x="1187624" y="2211710"/>
            <a:ext cx="494046" cy="246221"/>
          </a:xfrm>
          <a:prstGeom prst="rect">
            <a:avLst/>
          </a:prstGeom>
          <a:noFill/>
        </p:spPr>
        <p:txBody>
          <a:bodyPr wrap="none" rtlCol="0">
            <a:spAutoFit/>
          </a:bodyPr>
          <a:lstStyle/>
          <a:p>
            <a:r>
              <a:rPr lang="en-US" altLang="zh-CN" sz="1000" dirty="0" smtClean="0">
                <a:solidFill>
                  <a:schemeClr val="bg1"/>
                </a:solidFill>
                <a:latin typeface="+mj-ea"/>
                <a:ea typeface="+mj-ea"/>
              </a:rPr>
              <a:t>login</a:t>
            </a:r>
            <a:endParaRPr lang="zh-CN" altLang="en-US" sz="1000" dirty="0">
              <a:solidFill>
                <a:schemeClr val="bg1"/>
              </a:solidFill>
              <a:latin typeface="+mj-ea"/>
              <a:ea typeface="+mj-ea"/>
            </a:endParaRPr>
          </a:p>
        </p:txBody>
      </p:sp>
      <p:sp>
        <p:nvSpPr>
          <p:cNvPr id="34" name="TextBox 33"/>
          <p:cNvSpPr txBox="1"/>
          <p:nvPr/>
        </p:nvSpPr>
        <p:spPr>
          <a:xfrm>
            <a:off x="1175320" y="3867894"/>
            <a:ext cx="444352" cy="246221"/>
          </a:xfrm>
          <a:prstGeom prst="rect">
            <a:avLst/>
          </a:prstGeom>
          <a:noFill/>
        </p:spPr>
        <p:txBody>
          <a:bodyPr wrap="none" rtlCol="0">
            <a:spAutoFit/>
          </a:bodyPr>
          <a:lstStyle/>
          <a:p>
            <a:r>
              <a:rPr lang="en-US" altLang="zh-CN" sz="1000" dirty="0" smtClean="0">
                <a:solidFill>
                  <a:schemeClr val="bg1"/>
                </a:solidFill>
                <a:latin typeface="+mj-ea"/>
                <a:ea typeface="+mj-ea"/>
              </a:rPr>
              <a:t>user</a:t>
            </a:r>
            <a:endParaRPr lang="zh-CN" altLang="en-US" sz="1000" dirty="0">
              <a:solidFill>
                <a:schemeClr val="bg1"/>
              </a:solidFill>
              <a:latin typeface="+mj-ea"/>
              <a:ea typeface="+mj-ea"/>
            </a:endParaRPr>
          </a:p>
        </p:txBody>
      </p:sp>
      <p:sp>
        <p:nvSpPr>
          <p:cNvPr id="35" name="圆角矩形 34"/>
          <p:cNvSpPr/>
          <p:nvPr/>
        </p:nvSpPr>
        <p:spPr>
          <a:xfrm>
            <a:off x="4139952" y="2139702"/>
            <a:ext cx="1584176" cy="266429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6" name="椭圆 35"/>
          <p:cNvSpPr/>
          <p:nvPr/>
        </p:nvSpPr>
        <p:spPr>
          <a:xfrm>
            <a:off x="4211960" y="2211710"/>
            <a:ext cx="1440160" cy="73693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p>
        </p:txBody>
      </p:sp>
      <p:sp>
        <p:nvSpPr>
          <p:cNvPr id="37" name="椭圆 36"/>
          <p:cNvSpPr/>
          <p:nvPr/>
        </p:nvSpPr>
        <p:spPr>
          <a:xfrm>
            <a:off x="4211960" y="3075806"/>
            <a:ext cx="1440160" cy="73693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8" name="椭圆 37"/>
          <p:cNvSpPr/>
          <p:nvPr/>
        </p:nvSpPr>
        <p:spPr>
          <a:xfrm>
            <a:off x="4211960" y="3939902"/>
            <a:ext cx="1440160" cy="73693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9" name="TextBox 38"/>
          <p:cNvSpPr txBox="1"/>
          <p:nvPr/>
        </p:nvSpPr>
        <p:spPr>
          <a:xfrm>
            <a:off x="4355976" y="2427734"/>
            <a:ext cx="1152128" cy="430887"/>
          </a:xfrm>
          <a:prstGeom prst="rect">
            <a:avLst/>
          </a:prstGeom>
          <a:noFill/>
        </p:spPr>
        <p:txBody>
          <a:bodyPr wrap="square" rtlCol="0">
            <a:spAutoFit/>
          </a:bodyPr>
          <a:lstStyle/>
          <a:p>
            <a:pPr algn="ctr"/>
            <a:r>
              <a:rPr lang="zh-CN" altLang="en-US" sz="1100" dirty="0" smtClean="0"/>
              <a:t>处理登陆业务并给出响应</a:t>
            </a:r>
            <a:endParaRPr lang="zh-CN" altLang="en-US" sz="1100" dirty="0"/>
          </a:p>
        </p:txBody>
      </p:sp>
      <p:sp>
        <p:nvSpPr>
          <p:cNvPr id="40" name="TextBox 39"/>
          <p:cNvSpPr txBox="1"/>
          <p:nvPr/>
        </p:nvSpPr>
        <p:spPr>
          <a:xfrm>
            <a:off x="4355976" y="3363838"/>
            <a:ext cx="1152128" cy="261610"/>
          </a:xfrm>
          <a:prstGeom prst="rect">
            <a:avLst/>
          </a:prstGeom>
          <a:noFill/>
        </p:spPr>
        <p:txBody>
          <a:bodyPr wrap="square" rtlCol="0">
            <a:spAutoFit/>
          </a:bodyPr>
          <a:lstStyle/>
          <a:p>
            <a:pPr algn="ctr"/>
            <a:r>
              <a:rPr lang="zh-CN" altLang="en-US" sz="1100" dirty="0" smtClean="0"/>
              <a:t>响应首页信息</a:t>
            </a:r>
            <a:endParaRPr lang="zh-CN" altLang="en-US" sz="1100" dirty="0"/>
          </a:p>
        </p:txBody>
      </p:sp>
      <p:sp>
        <p:nvSpPr>
          <p:cNvPr id="41" name="TextBox 40"/>
          <p:cNvSpPr txBox="1"/>
          <p:nvPr/>
        </p:nvSpPr>
        <p:spPr>
          <a:xfrm>
            <a:off x="4355976" y="4229095"/>
            <a:ext cx="1152128" cy="261610"/>
          </a:xfrm>
          <a:prstGeom prst="rect">
            <a:avLst/>
          </a:prstGeom>
          <a:noFill/>
        </p:spPr>
        <p:txBody>
          <a:bodyPr wrap="square" rtlCol="0">
            <a:spAutoFit/>
          </a:bodyPr>
          <a:lstStyle/>
          <a:p>
            <a:pPr algn="ctr"/>
            <a:r>
              <a:rPr lang="zh-CN" altLang="en-US" sz="1100" dirty="0" smtClean="0"/>
              <a:t>响应用户信息</a:t>
            </a:r>
            <a:endParaRPr lang="zh-CN" altLang="en-US" sz="1100" dirty="0"/>
          </a:p>
        </p:txBody>
      </p:sp>
      <p:cxnSp>
        <p:nvCxnSpPr>
          <p:cNvPr id="46" name="肘形连接符 45"/>
          <p:cNvCxnSpPr>
            <a:stCxn id="23" idx="3"/>
            <a:endCxn id="36" idx="2"/>
          </p:cNvCxnSpPr>
          <p:nvPr/>
        </p:nvCxnSpPr>
        <p:spPr>
          <a:xfrm flipV="1">
            <a:off x="3347864" y="2580177"/>
            <a:ext cx="864096" cy="279605"/>
          </a:xfrm>
          <a:prstGeom prst="bentConnector3">
            <a:avLst>
              <a:gd name="adj1" fmla="val 50000"/>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24" idx="3"/>
            <a:endCxn id="37" idx="2"/>
          </p:cNvCxnSpPr>
          <p:nvPr/>
        </p:nvCxnSpPr>
        <p:spPr>
          <a:xfrm>
            <a:off x="3347864" y="3435846"/>
            <a:ext cx="864096" cy="8427"/>
          </a:xfrm>
          <a:prstGeom prst="bentConnector3">
            <a:avLst>
              <a:gd name="adj1" fmla="val 50000"/>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25" idx="3"/>
          </p:cNvCxnSpPr>
          <p:nvPr/>
        </p:nvCxnSpPr>
        <p:spPr>
          <a:xfrm>
            <a:off x="3347864" y="4083918"/>
            <a:ext cx="792088" cy="432048"/>
          </a:xfrm>
          <a:prstGeom prst="bentConnector3">
            <a:avLst>
              <a:gd name="adj1" fmla="val 50000"/>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156176" y="1786627"/>
            <a:ext cx="2520280" cy="2585323"/>
          </a:xfrm>
          <a:prstGeom prst="rect">
            <a:avLst/>
          </a:prstGeom>
          <a:noFill/>
        </p:spPr>
        <p:txBody>
          <a:bodyPr wrap="square" rtlCol="0">
            <a:spAutoFit/>
          </a:bodyPr>
          <a:lstStyle/>
          <a:p>
            <a:r>
              <a:rPr lang="zh-CN" altLang="en-US" dirty="0" smtClean="0">
                <a:solidFill>
                  <a:schemeClr val="bg1"/>
                </a:solidFill>
              </a:rPr>
              <a:t>从源到目的地时，决定端到端路径的网络范围的进程。</a:t>
            </a:r>
            <a:endParaRPr lang="en-US" altLang="zh-CN" dirty="0" smtClean="0">
              <a:solidFill>
                <a:schemeClr val="bg1"/>
              </a:solidFill>
            </a:endParaRPr>
          </a:p>
          <a:p>
            <a:endParaRPr lang="en-US" altLang="zh-CN" dirty="0" smtClean="0">
              <a:solidFill>
                <a:schemeClr val="bg1"/>
              </a:solidFill>
            </a:endParaRPr>
          </a:p>
          <a:p>
            <a:r>
              <a:rPr lang="zh-CN" altLang="en-US" dirty="0" smtClean="0">
                <a:solidFill>
                  <a:schemeClr val="bg1"/>
                </a:solidFill>
              </a:rPr>
              <a:t>个人理解：通俗来讲，就是对请求和响应做了一个限制，限制指定的请求路径应该被指定的服务路由处理。</a:t>
            </a:r>
            <a:endParaRPr lang="zh-CN" altLang="en-US" dirty="0">
              <a:solidFill>
                <a:schemeClr val="bg1"/>
              </a:solidFill>
            </a:endParaRPr>
          </a:p>
        </p:txBody>
      </p:sp>
      <p:cxnSp>
        <p:nvCxnSpPr>
          <p:cNvPr id="26" name="肘形连接符 25"/>
          <p:cNvCxnSpPr>
            <a:stCxn id="14" idx="3"/>
          </p:cNvCxnSpPr>
          <p:nvPr/>
        </p:nvCxnSpPr>
        <p:spPr>
          <a:xfrm>
            <a:off x="1187624" y="2560898"/>
            <a:ext cx="1152128" cy="298884"/>
          </a:xfrm>
          <a:prstGeom prst="bentConnector3">
            <a:avLst>
              <a:gd name="adj1" fmla="val 50000"/>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肘形连接符 42"/>
          <p:cNvCxnSpPr/>
          <p:nvPr/>
        </p:nvCxnSpPr>
        <p:spPr>
          <a:xfrm flipV="1">
            <a:off x="1187624" y="4083918"/>
            <a:ext cx="1152128" cy="72008"/>
          </a:xfrm>
          <a:prstGeom prst="bentConnector3">
            <a:avLst>
              <a:gd name="adj1" fmla="val 50000"/>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723301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pic>
        <p:nvPicPr>
          <p:cNvPr id="26" name="图片 25" descr="index.png"/>
          <p:cNvPicPr>
            <a:picLocks noChangeAspect="1"/>
          </p:cNvPicPr>
          <p:nvPr/>
        </p:nvPicPr>
        <p:blipFill>
          <a:blip r:embed="rId3" cstate="print"/>
          <a:stretch>
            <a:fillRect/>
          </a:stretch>
        </p:blipFill>
        <p:spPr>
          <a:xfrm>
            <a:off x="179512" y="411510"/>
            <a:ext cx="4848225" cy="2324100"/>
          </a:xfrm>
          <a:prstGeom prst="rect">
            <a:avLst/>
          </a:prstGeom>
          <a:effectLst>
            <a:outerShdw blurRad="317500" dist="50800" dir="5400000" algn="ctr" rotWithShape="0">
              <a:srgbClr val="000000"/>
            </a:outerShdw>
          </a:effectLst>
        </p:spPr>
      </p:pic>
      <p:sp>
        <p:nvSpPr>
          <p:cNvPr id="29" name="TextBox 28"/>
          <p:cNvSpPr txBox="1"/>
          <p:nvPr/>
        </p:nvSpPr>
        <p:spPr>
          <a:xfrm>
            <a:off x="5220072" y="612140"/>
            <a:ext cx="3600400" cy="3831818"/>
          </a:xfrm>
          <a:prstGeom prst="rect">
            <a:avLst/>
          </a:prstGeom>
          <a:noFill/>
        </p:spPr>
        <p:txBody>
          <a:bodyPr wrap="square" rtlCol="0">
            <a:spAutoFit/>
          </a:bodyPr>
          <a:lstStyle/>
          <a:p>
            <a:pPr>
              <a:lnSpc>
                <a:spcPct val="150000"/>
              </a:lnSpc>
            </a:pPr>
            <a:r>
              <a:rPr lang="en-US" altLang="zh-CN" dirty="0" smtClean="0">
                <a:solidFill>
                  <a:schemeClr val="bg1"/>
                </a:solidFill>
              </a:rPr>
              <a:t>1</a:t>
            </a:r>
            <a:r>
              <a:rPr lang="zh-CN" altLang="en-US" dirty="0" smtClean="0">
                <a:solidFill>
                  <a:schemeClr val="bg1"/>
                </a:solidFill>
              </a:rPr>
              <a:t>、创建一个</a:t>
            </a:r>
            <a:r>
              <a:rPr lang="en-US" altLang="zh-CN" dirty="0" smtClean="0">
                <a:solidFill>
                  <a:schemeClr val="bg1"/>
                </a:solidFill>
              </a:rPr>
              <a:t>index.js</a:t>
            </a:r>
            <a:r>
              <a:rPr lang="zh-CN" altLang="en-US" dirty="0" smtClean="0">
                <a:solidFill>
                  <a:schemeClr val="bg1"/>
                </a:solidFill>
              </a:rPr>
              <a:t>文件；</a:t>
            </a:r>
            <a:endParaRPr lang="en-US" altLang="zh-CN" dirty="0" smtClean="0">
              <a:solidFill>
                <a:schemeClr val="bg1"/>
              </a:solidFill>
            </a:endParaRPr>
          </a:p>
          <a:p>
            <a:pPr>
              <a:lnSpc>
                <a:spcPct val="150000"/>
              </a:lnSpc>
            </a:pPr>
            <a:r>
              <a:rPr lang="en-US" altLang="zh-CN" dirty="0" smtClean="0">
                <a:solidFill>
                  <a:schemeClr val="bg1"/>
                </a:solidFill>
              </a:rPr>
              <a:t>2</a:t>
            </a:r>
            <a:r>
              <a:rPr lang="zh-CN" altLang="en-US" dirty="0" smtClean="0">
                <a:solidFill>
                  <a:schemeClr val="bg1"/>
                </a:solidFill>
              </a:rPr>
              <a:t>、引入</a:t>
            </a:r>
            <a:r>
              <a:rPr lang="en-US" altLang="zh-CN" dirty="0" smtClean="0">
                <a:solidFill>
                  <a:schemeClr val="bg1"/>
                </a:solidFill>
              </a:rPr>
              <a:t>Router</a:t>
            </a:r>
            <a:r>
              <a:rPr lang="zh-CN" altLang="en-US" dirty="0" smtClean="0">
                <a:solidFill>
                  <a:schemeClr val="bg1"/>
                </a:solidFill>
              </a:rPr>
              <a:t>类并实例化；</a:t>
            </a:r>
            <a:endParaRPr lang="en-US" altLang="zh-CN" dirty="0" smtClean="0">
              <a:solidFill>
                <a:schemeClr val="bg1"/>
              </a:solidFill>
            </a:endParaRPr>
          </a:p>
          <a:p>
            <a:pPr>
              <a:lnSpc>
                <a:spcPct val="150000"/>
              </a:lnSpc>
            </a:pPr>
            <a:r>
              <a:rPr lang="en-US" altLang="zh-CN" dirty="0" smtClean="0">
                <a:solidFill>
                  <a:schemeClr val="bg1"/>
                </a:solidFill>
              </a:rPr>
              <a:t>3</a:t>
            </a:r>
            <a:r>
              <a:rPr lang="zh-CN" altLang="en-US" dirty="0" smtClean="0">
                <a:solidFill>
                  <a:schemeClr val="bg1"/>
                </a:solidFill>
              </a:rPr>
              <a:t>、通过</a:t>
            </a:r>
            <a:r>
              <a:rPr lang="en-US" altLang="zh-CN" dirty="0" smtClean="0">
                <a:solidFill>
                  <a:schemeClr val="bg1"/>
                </a:solidFill>
              </a:rPr>
              <a:t>Router</a:t>
            </a:r>
            <a:r>
              <a:rPr lang="zh-CN" altLang="en-US" dirty="0" smtClean="0">
                <a:solidFill>
                  <a:schemeClr val="bg1"/>
                </a:solidFill>
              </a:rPr>
              <a:t>生成实例</a:t>
            </a:r>
            <a:r>
              <a:rPr lang="en-US" altLang="zh-CN" dirty="0" smtClean="0">
                <a:solidFill>
                  <a:schemeClr val="bg1"/>
                </a:solidFill>
              </a:rPr>
              <a:t>router</a:t>
            </a:r>
            <a:r>
              <a:rPr lang="zh-CN" altLang="en-US" dirty="0" smtClean="0">
                <a:solidFill>
                  <a:schemeClr val="bg1"/>
                </a:solidFill>
              </a:rPr>
              <a:t>；</a:t>
            </a:r>
            <a:endParaRPr lang="en-US" altLang="zh-CN" dirty="0" smtClean="0">
              <a:solidFill>
                <a:schemeClr val="bg1"/>
              </a:solidFill>
            </a:endParaRPr>
          </a:p>
          <a:p>
            <a:pPr>
              <a:lnSpc>
                <a:spcPct val="150000"/>
              </a:lnSpc>
            </a:pPr>
            <a:r>
              <a:rPr lang="en-US" altLang="zh-CN" dirty="0" smtClean="0">
                <a:solidFill>
                  <a:schemeClr val="bg1"/>
                </a:solidFill>
              </a:rPr>
              <a:t>4</a:t>
            </a:r>
            <a:r>
              <a:rPr lang="zh-CN" altLang="en-US" dirty="0" smtClean="0">
                <a:solidFill>
                  <a:schemeClr val="bg1"/>
                </a:solidFill>
              </a:rPr>
              <a:t>、给</a:t>
            </a:r>
            <a:r>
              <a:rPr lang="en-US" altLang="zh-CN" dirty="0" smtClean="0">
                <a:solidFill>
                  <a:schemeClr val="bg1"/>
                </a:solidFill>
              </a:rPr>
              <a:t>router</a:t>
            </a:r>
            <a:r>
              <a:rPr lang="zh-CN" altLang="en-US" dirty="0" smtClean="0">
                <a:solidFill>
                  <a:schemeClr val="bg1"/>
                </a:solidFill>
              </a:rPr>
              <a:t>注册一个</a:t>
            </a:r>
            <a:r>
              <a:rPr lang="en-US" altLang="zh-CN" dirty="0" smtClean="0">
                <a:solidFill>
                  <a:schemeClr val="bg1"/>
                </a:solidFill>
              </a:rPr>
              <a:t>Get</a:t>
            </a:r>
            <a:r>
              <a:rPr lang="zh-CN" altLang="en-US" dirty="0" smtClean="0">
                <a:solidFill>
                  <a:schemeClr val="bg1"/>
                </a:solidFill>
              </a:rPr>
              <a:t>请求方法；</a:t>
            </a:r>
            <a:endParaRPr lang="en-US" altLang="zh-CN" dirty="0" smtClean="0">
              <a:solidFill>
                <a:schemeClr val="bg1"/>
              </a:solidFill>
            </a:endParaRPr>
          </a:p>
          <a:p>
            <a:pPr>
              <a:lnSpc>
                <a:spcPct val="150000"/>
              </a:lnSpc>
            </a:pPr>
            <a:r>
              <a:rPr lang="en-US" altLang="zh-CN" dirty="0" smtClean="0">
                <a:solidFill>
                  <a:schemeClr val="bg1"/>
                </a:solidFill>
              </a:rPr>
              <a:t>5</a:t>
            </a:r>
            <a:r>
              <a:rPr lang="zh-CN" altLang="en-US" dirty="0" smtClean="0">
                <a:solidFill>
                  <a:schemeClr val="bg1"/>
                </a:solidFill>
              </a:rPr>
              <a:t>、路径设置为</a:t>
            </a:r>
            <a:r>
              <a:rPr lang="en-US" altLang="zh-CN" dirty="0" smtClean="0">
                <a:solidFill>
                  <a:schemeClr val="bg1"/>
                </a:solidFill>
              </a:rPr>
              <a:t>’/’</a:t>
            </a:r>
            <a:r>
              <a:rPr lang="zh-CN" altLang="en-US" dirty="0" smtClean="0">
                <a:solidFill>
                  <a:schemeClr val="bg1"/>
                </a:solidFill>
              </a:rPr>
              <a:t>，并且注册一个请求回调方法；</a:t>
            </a:r>
            <a:endParaRPr lang="en-US" altLang="zh-CN" dirty="0" smtClean="0">
              <a:solidFill>
                <a:schemeClr val="bg1"/>
              </a:solidFill>
            </a:endParaRPr>
          </a:p>
          <a:p>
            <a:pPr>
              <a:lnSpc>
                <a:spcPct val="150000"/>
              </a:lnSpc>
            </a:pPr>
            <a:r>
              <a:rPr lang="en-US" altLang="zh-CN" dirty="0" smtClean="0">
                <a:solidFill>
                  <a:schemeClr val="bg1"/>
                </a:solidFill>
              </a:rPr>
              <a:t>6</a:t>
            </a:r>
            <a:r>
              <a:rPr lang="zh-CN" altLang="en-US" dirty="0" smtClean="0">
                <a:solidFill>
                  <a:schemeClr val="bg1"/>
                </a:solidFill>
              </a:rPr>
              <a:t>、当路由接收到请求时，响应</a:t>
            </a:r>
            <a:r>
              <a:rPr lang="en-US" altLang="zh-CN" dirty="0" smtClean="0">
                <a:solidFill>
                  <a:schemeClr val="bg1"/>
                </a:solidFill>
              </a:rPr>
              <a:t>index</a:t>
            </a:r>
            <a:r>
              <a:rPr lang="zh-CN" altLang="en-US" dirty="0" smtClean="0">
                <a:solidFill>
                  <a:schemeClr val="bg1"/>
                </a:solidFill>
              </a:rPr>
              <a:t>页面；</a:t>
            </a:r>
            <a:endParaRPr lang="en-US" altLang="zh-CN" dirty="0" smtClean="0">
              <a:solidFill>
                <a:schemeClr val="bg1"/>
              </a:solidFill>
            </a:endParaRPr>
          </a:p>
          <a:p>
            <a:pPr>
              <a:lnSpc>
                <a:spcPct val="150000"/>
              </a:lnSpc>
            </a:pPr>
            <a:r>
              <a:rPr lang="en-US" altLang="zh-CN" dirty="0" smtClean="0">
                <a:solidFill>
                  <a:schemeClr val="bg1"/>
                </a:solidFill>
              </a:rPr>
              <a:t>7</a:t>
            </a:r>
            <a:r>
              <a:rPr lang="zh-CN" altLang="en-US" dirty="0" smtClean="0">
                <a:solidFill>
                  <a:schemeClr val="bg1"/>
                </a:solidFill>
              </a:rPr>
              <a:t>、最后导出</a:t>
            </a:r>
            <a:r>
              <a:rPr lang="en-US" altLang="zh-CN" dirty="0" smtClean="0">
                <a:solidFill>
                  <a:schemeClr val="bg1"/>
                </a:solidFill>
              </a:rPr>
              <a:t>router</a:t>
            </a:r>
            <a:r>
              <a:rPr lang="zh-CN" altLang="en-US" dirty="0" smtClean="0">
                <a:solidFill>
                  <a:schemeClr val="bg1"/>
                </a:solidFill>
              </a:rPr>
              <a:t>实例。</a:t>
            </a:r>
            <a:endParaRPr lang="zh-CN" altLang="en-US" dirty="0">
              <a:solidFill>
                <a:schemeClr val="bg1"/>
              </a:solidFill>
            </a:endParaRPr>
          </a:p>
        </p:txBody>
      </p:sp>
      <p:pic>
        <p:nvPicPr>
          <p:cNvPr id="30" name="图片 29" descr="index导出.png"/>
          <p:cNvPicPr>
            <a:picLocks noChangeAspect="1"/>
          </p:cNvPicPr>
          <p:nvPr/>
        </p:nvPicPr>
        <p:blipFill>
          <a:blip r:embed="rId4" cstate="print"/>
          <a:stretch>
            <a:fillRect/>
          </a:stretch>
        </p:blipFill>
        <p:spPr>
          <a:xfrm>
            <a:off x="827584" y="2931790"/>
            <a:ext cx="3619500" cy="2009775"/>
          </a:xfrm>
          <a:prstGeom prst="rect">
            <a:avLst/>
          </a:prstGeom>
          <a:effectLst>
            <a:outerShdw blurRad="317500" dist="50800" dir="5400000" algn="ctr" rotWithShape="0">
              <a:srgbClr val="000000"/>
            </a:outerShdw>
          </a:effectLst>
        </p:spPr>
      </p:pic>
    </p:spTree>
    <p:extLst>
      <p:ext uri="{BB962C8B-B14F-4D97-AF65-F5344CB8AC3E}">
        <p14:creationId xmlns="" xmlns:p14="http://schemas.microsoft.com/office/powerpoint/2010/main" val="3723301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pic>
        <p:nvPicPr>
          <p:cNvPr id="27" name="图片 26" descr="注册路由.png"/>
          <p:cNvPicPr>
            <a:picLocks noChangeAspect="1"/>
          </p:cNvPicPr>
          <p:nvPr/>
        </p:nvPicPr>
        <p:blipFill>
          <a:blip r:embed="rId3" cstate="print"/>
          <a:stretch>
            <a:fillRect/>
          </a:stretch>
        </p:blipFill>
        <p:spPr>
          <a:xfrm>
            <a:off x="251520" y="1270992"/>
            <a:ext cx="3943350" cy="2452886"/>
          </a:xfrm>
          <a:prstGeom prst="rect">
            <a:avLst/>
          </a:prstGeom>
          <a:effectLst>
            <a:outerShdw blurRad="317500" dist="50800" dir="5400000" algn="ctr" rotWithShape="0">
              <a:srgbClr val="000000"/>
            </a:outerShdw>
          </a:effectLst>
        </p:spPr>
      </p:pic>
      <p:sp>
        <p:nvSpPr>
          <p:cNvPr id="29" name="TextBox 28"/>
          <p:cNvSpPr txBox="1"/>
          <p:nvPr/>
        </p:nvSpPr>
        <p:spPr>
          <a:xfrm>
            <a:off x="4716016" y="394005"/>
            <a:ext cx="4032448" cy="4193969"/>
          </a:xfrm>
          <a:prstGeom prst="rect">
            <a:avLst/>
          </a:prstGeom>
          <a:noFill/>
        </p:spPr>
        <p:txBody>
          <a:bodyPr wrap="square" rtlCol="0">
            <a:spAutoFit/>
          </a:bodyPr>
          <a:lstStyle/>
          <a:p>
            <a:pPr>
              <a:lnSpc>
                <a:spcPct val="150000"/>
              </a:lnSpc>
            </a:pPr>
            <a:r>
              <a:rPr lang="en-US" altLang="zh-CN" dirty="0" smtClean="0">
                <a:solidFill>
                  <a:schemeClr val="bg1"/>
                </a:solidFill>
              </a:rPr>
              <a:t>1</a:t>
            </a:r>
            <a:r>
              <a:rPr lang="zh-CN" altLang="en-US" dirty="0" smtClean="0">
                <a:solidFill>
                  <a:schemeClr val="bg1"/>
                </a:solidFill>
              </a:rPr>
              <a:t>、将</a:t>
            </a:r>
            <a:r>
              <a:rPr lang="en-US" altLang="zh-CN" dirty="0" smtClean="0">
                <a:solidFill>
                  <a:schemeClr val="bg1"/>
                </a:solidFill>
              </a:rPr>
              <a:t>index</a:t>
            </a:r>
            <a:r>
              <a:rPr lang="zh-CN" altLang="en-US" dirty="0" smtClean="0">
                <a:solidFill>
                  <a:schemeClr val="bg1"/>
                </a:solidFill>
              </a:rPr>
              <a:t>路由引入</a:t>
            </a:r>
            <a:r>
              <a:rPr lang="en-US" altLang="zh-CN" dirty="0" smtClean="0">
                <a:solidFill>
                  <a:schemeClr val="bg1"/>
                </a:solidFill>
              </a:rPr>
              <a:t>app.js</a:t>
            </a:r>
            <a:r>
              <a:rPr lang="zh-CN" altLang="en-US" dirty="0" smtClean="0">
                <a:solidFill>
                  <a:schemeClr val="bg1"/>
                </a:solidFill>
              </a:rPr>
              <a:t>文件；</a:t>
            </a:r>
            <a:endParaRPr lang="en-US" altLang="zh-CN" dirty="0" smtClean="0">
              <a:solidFill>
                <a:schemeClr val="bg1"/>
              </a:solidFill>
            </a:endParaRPr>
          </a:p>
          <a:p>
            <a:pPr>
              <a:lnSpc>
                <a:spcPct val="150000"/>
              </a:lnSpc>
            </a:pPr>
            <a:r>
              <a:rPr lang="en-US" altLang="zh-CN" dirty="0" smtClean="0">
                <a:solidFill>
                  <a:schemeClr val="bg1"/>
                </a:solidFill>
              </a:rPr>
              <a:t>2</a:t>
            </a:r>
            <a:r>
              <a:rPr lang="zh-CN" altLang="en-US" dirty="0" smtClean="0">
                <a:solidFill>
                  <a:schemeClr val="bg1"/>
                </a:solidFill>
              </a:rPr>
              <a:t>、调用</a:t>
            </a:r>
            <a:r>
              <a:rPr lang="en-US" altLang="zh-CN" dirty="0" smtClean="0">
                <a:solidFill>
                  <a:schemeClr val="bg1"/>
                </a:solidFill>
              </a:rPr>
              <a:t>app</a:t>
            </a:r>
            <a:r>
              <a:rPr lang="zh-CN" altLang="en-US" dirty="0" smtClean="0">
                <a:solidFill>
                  <a:schemeClr val="bg1"/>
                </a:solidFill>
              </a:rPr>
              <a:t>实例的</a:t>
            </a:r>
            <a:r>
              <a:rPr lang="en-US" altLang="zh-CN" dirty="0" smtClean="0">
                <a:solidFill>
                  <a:schemeClr val="bg1"/>
                </a:solidFill>
              </a:rPr>
              <a:t>use</a:t>
            </a:r>
            <a:r>
              <a:rPr lang="zh-CN" altLang="en-US" dirty="0" smtClean="0">
                <a:solidFill>
                  <a:schemeClr val="bg1"/>
                </a:solidFill>
              </a:rPr>
              <a:t>方法进行路由注册；</a:t>
            </a:r>
            <a:endParaRPr lang="en-US" altLang="zh-CN" dirty="0" smtClean="0">
              <a:solidFill>
                <a:schemeClr val="bg1"/>
              </a:solidFill>
            </a:endParaRPr>
          </a:p>
          <a:p>
            <a:pPr>
              <a:lnSpc>
                <a:spcPct val="150000"/>
              </a:lnSpc>
            </a:pPr>
            <a:r>
              <a:rPr lang="en-US" altLang="zh-CN" dirty="0" smtClean="0">
                <a:solidFill>
                  <a:schemeClr val="bg1"/>
                </a:solidFill>
              </a:rPr>
              <a:t>3</a:t>
            </a:r>
            <a:r>
              <a:rPr lang="zh-CN" altLang="en-US" dirty="0" smtClean="0">
                <a:solidFill>
                  <a:schemeClr val="bg1"/>
                </a:solidFill>
              </a:rPr>
              <a:t>、</a:t>
            </a:r>
            <a:r>
              <a:rPr lang="en-US" altLang="zh-CN" dirty="0" smtClean="0">
                <a:solidFill>
                  <a:schemeClr val="bg1"/>
                </a:solidFill>
              </a:rPr>
              <a:t>use</a:t>
            </a:r>
            <a:r>
              <a:rPr lang="zh-CN" altLang="en-US" dirty="0" smtClean="0">
                <a:solidFill>
                  <a:schemeClr val="bg1"/>
                </a:solidFill>
              </a:rPr>
              <a:t>方法的第一个参数为虚拟路径可自定义，这里放的是自定义工程名称（选填）；</a:t>
            </a:r>
            <a:endParaRPr lang="en-US" altLang="zh-CN" dirty="0" smtClean="0">
              <a:solidFill>
                <a:schemeClr val="bg1"/>
              </a:solidFill>
            </a:endParaRPr>
          </a:p>
          <a:p>
            <a:pPr>
              <a:lnSpc>
                <a:spcPct val="150000"/>
              </a:lnSpc>
            </a:pPr>
            <a:r>
              <a:rPr lang="en-US" altLang="zh-CN" dirty="0" smtClean="0">
                <a:solidFill>
                  <a:schemeClr val="bg1"/>
                </a:solidFill>
              </a:rPr>
              <a:t>4</a:t>
            </a:r>
            <a:r>
              <a:rPr lang="zh-CN" altLang="en-US" dirty="0" smtClean="0">
                <a:solidFill>
                  <a:schemeClr val="bg1"/>
                </a:solidFill>
              </a:rPr>
              <a:t>、第二个参数是引入的路由实例；</a:t>
            </a:r>
            <a:endParaRPr lang="en-US" altLang="zh-CN" dirty="0" smtClean="0">
              <a:solidFill>
                <a:schemeClr val="bg1"/>
              </a:solidFill>
            </a:endParaRPr>
          </a:p>
          <a:p>
            <a:pPr>
              <a:lnSpc>
                <a:spcPct val="150000"/>
              </a:lnSpc>
            </a:pPr>
            <a:r>
              <a:rPr lang="en-US" altLang="zh-CN" dirty="0" smtClean="0">
                <a:solidFill>
                  <a:schemeClr val="bg1"/>
                </a:solidFill>
              </a:rPr>
              <a:t>5</a:t>
            </a:r>
            <a:r>
              <a:rPr lang="zh-CN" altLang="en-US" dirty="0" smtClean="0">
                <a:solidFill>
                  <a:schemeClr val="bg1"/>
                </a:solidFill>
              </a:rPr>
              <a:t>、当收到</a:t>
            </a:r>
            <a:r>
              <a:rPr lang="en-US" altLang="zh-CN" dirty="0" smtClean="0">
                <a:solidFill>
                  <a:schemeClr val="bg1"/>
                </a:solidFill>
              </a:rPr>
              <a:t>’/web’</a:t>
            </a:r>
            <a:r>
              <a:rPr lang="zh-CN" altLang="en-US" dirty="0" smtClean="0">
                <a:solidFill>
                  <a:schemeClr val="bg1"/>
                </a:solidFill>
              </a:rPr>
              <a:t>请求时，就会触发注册的路由，拿到响应实例，响应到请求端；</a:t>
            </a:r>
            <a:endParaRPr lang="zh-CN" altLang="en-US" dirty="0">
              <a:solidFill>
                <a:schemeClr val="bg1"/>
              </a:solidFill>
            </a:endParaRPr>
          </a:p>
        </p:txBody>
      </p:sp>
    </p:spTree>
    <p:extLst>
      <p:ext uri="{BB962C8B-B14F-4D97-AF65-F5344CB8AC3E}">
        <p14:creationId xmlns="" xmlns:p14="http://schemas.microsoft.com/office/powerpoint/2010/main" val="3723301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3" name="圆角矩形 42"/>
          <p:cNvSpPr/>
          <p:nvPr/>
        </p:nvSpPr>
        <p:spPr>
          <a:xfrm>
            <a:off x="1187624" y="1800200"/>
            <a:ext cx="4464496" cy="314781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84" name="圆角矩形 83"/>
          <p:cNvSpPr/>
          <p:nvPr/>
        </p:nvSpPr>
        <p:spPr>
          <a:xfrm>
            <a:off x="5796136" y="1788954"/>
            <a:ext cx="3168352" cy="314781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8" name="爆炸形 2 7"/>
          <p:cNvSpPr/>
          <p:nvPr/>
        </p:nvSpPr>
        <p:spPr>
          <a:xfrm rot="337889">
            <a:off x="1389264" y="25152"/>
            <a:ext cx="6872776" cy="1446255"/>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11" name="TextBox 10"/>
          <p:cNvSpPr txBox="1"/>
          <p:nvPr/>
        </p:nvSpPr>
        <p:spPr>
          <a:xfrm>
            <a:off x="2699792" y="411510"/>
            <a:ext cx="3888432" cy="707886"/>
          </a:xfrm>
          <a:prstGeom prst="rect">
            <a:avLst/>
          </a:prstGeom>
          <a:noFill/>
        </p:spPr>
        <p:txBody>
          <a:bodyPr wrap="square" rtlCol="0">
            <a:spAutoFit/>
          </a:bodyPr>
          <a:lstStyle/>
          <a:p>
            <a:pPr algn="ctr"/>
            <a:r>
              <a:rPr lang="en-US" altLang="zh-CN" sz="4000" b="1" dirty="0" smtClean="0">
                <a:solidFill>
                  <a:schemeClr val="bg1"/>
                </a:solidFill>
                <a:latin typeface="+mj-ea"/>
                <a:ea typeface="+mj-ea"/>
              </a:rPr>
              <a:t>Middleware</a:t>
            </a:r>
            <a:endParaRPr lang="zh-CN" altLang="en-US" sz="4000" b="1" dirty="0">
              <a:solidFill>
                <a:schemeClr val="bg1"/>
              </a:solidFill>
              <a:latin typeface="+mj-ea"/>
              <a:ea typeface="+mj-ea"/>
            </a:endParaRPr>
          </a:p>
        </p:txBody>
      </p:sp>
      <p:sp>
        <p:nvSpPr>
          <p:cNvPr id="12" name="圆角矩形 11"/>
          <p:cNvSpPr/>
          <p:nvPr/>
        </p:nvSpPr>
        <p:spPr>
          <a:xfrm>
            <a:off x="144016" y="3034794"/>
            <a:ext cx="432048" cy="113042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客户端</a:t>
            </a:r>
            <a:endParaRPr lang="zh-CN" altLang="en-US" dirty="0"/>
          </a:p>
        </p:txBody>
      </p:sp>
      <p:sp>
        <p:nvSpPr>
          <p:cNvPr id="14" name="流程图: 过程 13"/>
          <p:cNvSpPr/>
          <p:nvPr/>
        </p:nvSpPr>
        <p:spPr>
          <a:xfrm>
            <a:off x="5904656" y="2437026"/>
            <a:ext cx="1080120" cy="2016224"/>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5" name="TextBox 14"/>
          <p:cNvSpPr txBox="1"/>
          <p:nvPr/>
        </p:nvSpPr>
        <p:spPr>
          <a:xfrm>
            <a:off x="2771800" y="1347614"/>
            <a:ext cx="1368152" cy="369332"/>
          </a:xfrm>
          <a:prstGeom prst="rect">
            <a:avLst/>
          </a:prstGeom>
          <a:noFill/>
        </p:spPr>
        <p:txBody>
          <a:bodyPr wrap="square" rtlCol="0">
            <a:spAutoFit/>
          </a:bodyPr>
          <a:lstStyle/>
          <a:p>
            <a:r>
              <a:rPr lang="en-US" altLang="zh-CN" b="1" dirty="0" smtClean="0">
                <a:solidFill>
                  <a:schemeClr val="bg1"/>
                </a:solidFill>
              </a:rPr>
              <a:t>Middleware</a:t>
            </a:r>
          </a:p>
        </p:txBody>
      </p:sp>
      <p:sp>
        <p:nvSpPr>
          <p:cNvPr id="16" name="流程图: 准备 15"/>
          <p:cNvSpPr/>
          <p:nvPr/>
        </p:nvSpPr>
        <p:spPr>
          <a:xfrm>
            <a:off x="5976664" y="2725058"/>
            <a:ext cx="936104" cy="288032"/>
          </a:xfrm>
          <a:prstGeom prst="flowChartPreparat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100" dirty="0" smtClean="0">
                <a:latin typeface="+mj-ea"/>
                <a:ea typeface="+mj-ea"/>
              </a:rPr>
              <a:t>login</a:t>
            </a:r>
            <a:endParaRPr lang="zh-CN" altLang="en-US" sz="1100" dirty="0">
              <a:latin typeface="+mj-ea"/>
              <a:ea typeface="+mj-ea"/>
            </a:endParaRPr>
          </a:p>
        </p:txBody>
      </p:sp>
      <p:sp>
        <p:nvSpPr>
          <p:cNvPr id="17" name="流程图: 准备 16"/>
          <p:cNvSpPr/>
          <p:nvPr/>
        </p:nvSpPr>
        <p:spPr>
          <a:xfrm>
            <a:off x="5976664" y="3301122"/>
            <a:ext cx="936104" cy="288032"/>
          </a:xfrm>
          <a:prstGeom prst="flowChartPreparat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100" dirty="0" smtClean="0">
                <a:latin typeface="+mj-ea"/>
                <a:ea typeface="+mj-ea"/>
              </a:rPr>
              <a:t>index</a:t>
            </a:r>
            <a:endParaRPr lang="zh-CN" altLang="en-US" sz="1100" dirty="0">
              <a:latin typeface="+mj-ea"/>
              <a:ea typeface="+mj-ea"/>
            </a:endParaRPr>
          </a:p>
        </p:txBody>
      </p:sp>
      <p:sp>
        <p:nvSpPr>
          <p:cNvPr id="18" name="流程图: 准备 17"/>
          <p:cNvSpPr/>
          <p:nvPr/>
        </p:nvSpPr>
        <p:spPr>
          <a:xfrm>
            <a:off x="5976664" y="3949194"/>
            <a:ext cx="936104" cy="288032"/>
          </a:xfrm>
          <a:prstGeom prst="flowChartPreparat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000" dirty="0" smtClean="0">
                <a:latin typeface="+mj-ea"/>
                <a:ea typeface="+mj-ea"/>
              </a:rPr>
              <a:t>user</a:t>
            </a:r>
            <a:endParaRPr lang="zh-CN" altLang="en-US" sz="1000" dirty="0">
              <a:latin typeface="+mj-ea"/>
              <a:ea typeface="+mj-ea"/>
            </a:endParaRPr>
          </a:p>
        </p:txBody>
      </p:sp>
      <p:sp>
        <p:nvSpPr>
          <p:cNvPr id="21" name="TextBox 20"/>
          <p:cNvSpPr txBox="1"/>
          <p:nvPr/>
        </p:nvSpPr>
        <p:spPr>
          <a:xfrm>
            <a:off x="563632" y="3342933"/>
            <a:ext cx="444352" cy="246221"/>
          </a:xfrm>
          <a:prstGeom prst="rect">
            <a:avLst/>
          </a:prstGeom>
          <a:noFill/>
        </p:spPr>
        <p:txBody>
          <a:bodyPr wrap="none" rtlCol="0">
            <a:spAutoFit/>
          </a:bodyPr>
          <a:lstStyle/>
          <a:p>
            <a:r>
              <a:rPr lang="en-US" altLang="zh-CN" sz="1000" dirty="0" smtClean="0">
                <a:solidFill>
                  <a:schemeClr val="bg1"/>
                </a:solidFill>
                <a:latin typeface="+mj-ea"/>
                <a:ea typeface="+mj-ea"/>
              </a:rPr>
              <a:t>user</a:t>
            </a:r>
            <a:endParaRPr lang="zh-CN" altLang="en-US" sz="1000" dirty="0">
              <a:solidFill>
                <a:schemeClr val="bg1"/>
              </a:solidFill>
              <a:latin typeface="+mj-ea"/>
              <a:ea typeface="+mj-ea"/>
            </a:endParaRPr>
          </a:p>
        </p:txBody>
      </p:sp>
      <p:sp>
        <p:nvSpPr>
          <p:cNvPr id="23" name="圆角矩形 22"/>
          <p:cNvSpPr/>
          <p:nvPr/>
        </p:nvSpPr>
        <p:spPr>
          <a:xfrm>
            <a:off x="7488832" y="2076986"/>
            <a:ext cx="1368152" cy="266429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4" name="椭圆 23"/>
          <p:cNvSpPr/>
          <p:nvPr/>
        </p:nvSpPr>
        <p:spPr>
          <a:xfrm>
            <a:off x="7560840" y="2148994"/>
            <a:ext cx="1243774" cy="73693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p>
        </p:txBody>
      </p:sp>
      <p:sp>
        <p:nvSpPr>
          <p:cNvPr id="25" name="椭圆 24"/>
          <p:cNvSpPr/>
          <p:nvPr/>
        </p:nvSpPr>
        <p:spPr>
          <a:xfrm>
            <a:off x="7560840" y="3013090"/>
            <a:ext cx="1243774" cy="73693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6" name="椭圆 25"/>
          <p:cNvSpPr/>
          <p:nvPr/>
        </p:nvSpPr>
        <p:spPr>
          <a:xfrm>
            <a:off x="7560840" y="3877186"/>
            <a:ext cx="1243774" cy="73693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7" name="TextBox 26"/>
          <p:cNvSpPr txBox="1"/>
          <p:nvPr/>
        </p:nvSpPr>
        <p:spPr>
          <a:xfrm>
            <a:off x="7704856" y="2268910"/>
            <a:ext cx="995019" cy="600164"/>
          </a:xfrm>
          <a:prstGeom prst="rect">
            <a:avLst/>
          </a:prstGeom>
          <a:noFill/>
        </p:spPr>
        <p:txBody>
          <a:bodyPr wrap="square" rtlCol="0">
            <a:spAutoFit/>
          </a:bodyPr>
          <a:lstStyle/>
          <a:p>
            <a:pPr algn="ctr"/>
            <a:r>
              <a:rPr lang="zh-CN" altLang="en-US" sz="1100" dirty="0" smtClean="0"/>
              <a:t>处理登陆业务并给出响应</a:t>
            </a:r>
            <a:endParaRPr lang="zh-CN" altLang="en-US" sz="1100" dirty="0"/>
          </a:p>
        </p:txBody>
      </p:sp>
      <p:sp>
        <p:nvSpPr>
          <p:cNvPr id="28" name="TextBox 27"/>
          <p:cNvSpPr txBox="1"/>
          <p:nvPr/>
        </p:nvSpPr>
        <p:spPr>
          <a:xfrm>
            <a:off x="7704856" y="3229114"/>
            <a:ext cx="995019" cy="430887"/>
          </a:xfrm>
          <a:prstGeom prst="rect">
            <a:avLst/>
          </a:prstGeom>
          <a:noFill/>
        </p:spPr>
        <p:txBody>
          <a:bodyPr wrap="square" rtlCol="0">
            <a:spAutoFit/>
          </a:bodyPr>
          <a:lstStyle/>
          <a:p>
            <a:pPr algn="ctr"/>
            <a:r>
              <a:rPr lang="zh-CN" altLang="en-US" sz="1100" dirty="0" smtClean="0"/>
              <a:t>响应首页信息</a:t>
            </a:r>
            <a:endParaRPr lang="zh-CN" altLang="en-US" sz="1100" dirty="0"/>
          </a:p>
        </p:txBody>
      </p:sp>
      <p:sp>
        <p:nvSpPr>
          <p:cNvPr id="29" name="TextBox 28"/>
          <p:cNvSpPr txBox="1"/>
          <p:nvPr/>
        </p:nvSpPr>
        <p:spPr>
          <a:xfrm>
            <a:off x="7704856" y="4093210"/>
            <a:ext cx="995019" cy="430887"/>
          </a:xfrm>
          <a:prstGeom prst="rect">
            <a:avLst/>
          </a:prstGeom>
          <a:noFill/>
        </p:spPr>
        <p:txBody>
          <a:bodyPr wrap="square" rtlCol="0">
            <a:spAutoFit/>
          </a:bodyPr>
          <a:lstStyle/>
          <a:p>
            <a:pPr algn="ctr"/>
            <a:r>
              <a:rPr lang="zh-CN" altLang="en-US" sz="1100" dirty="0" smtClean="0"/>
              <a:t>响应用户信息</a:t>
            </a:r>
            <a:endParaRPr lang="zh-CN" altLang="en-US" sz="1100" dirty="0"/>
          </a:p>
        </p:txBody>
      </p:sp>
      <p:cxnSp>
        <p:nvCxnSpPr>
          <p:cNvPr id="30" name="肘形连接符 29"/>
          <p:cNvCxnSpPr>
            <a:stCxn id="16" idx="3"/>
            <a:endCxn id="24" idx="2"/>
          </p:cNvCxnSpPr>
          <p:nvPr/>
        </p:nvCxnSpPr>
        <p:spPr>
          <a:xfrm flipV="1">
            <a:off x="6912768" y="2517461"/>
            <a:ext cx="648072" cy="351613"/>
          </a:xfrm>
          <a:prstGeom prst="bentConnector3">
            <a:avLst>
              <a:gd name="adj1" fmla="val 50000"/>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7" idx="3"/>
            <a:endCxn id="25" idx="2"/>
          </p:cNvCxnSpPr>
          <p:nvPr/>
        </p:nvCxnSpPr>
        <p:spPr>
          <a:xfrm flipV="1">
            <a:off x="6912768" y="3381557"/>
            <a:ext cx="648072" cy="63581"/>
          </a:xfrm>
          <a:prstGeom prst="bentConnector3">
            <a:avLst>
              <a:gd name="adj1" fmla="val 50000"/>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2" idx="3"/>
            <a:endCxn id="36" idx="1"/>
          </p:cNvCxnSpPr>
          <p:nvPr/>
        </p:nvCxnSpPr>
        <p:spPr>
          <a:xfrm flipV="1">
            <a:off x="576064" y="3517146"/>
            <a:ext cx="792088" cy="82860"/>
          </a:xfrm>
          <a:prstGeom prst="bentConnector3">
            <a:avLst>
              <a:gd name="adj1" fmla="val 50000"/>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a:xfrm>
            <a:off x="1368152" y="2221002"/>
            <a:ext cx="1512168" cy="259228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37" name="TextBox 36"/>
          <p:cNvSpPr txBox="1"/>
          <p:nvPr/>
        </p:nvSpPr>
        <p:spPr>
          <a:xfrm>
            <a:off x="1296144" y="1851670"/>
            <a:ext cx="1728192" cy="369332"/>
          </a:xfrm>
          <a:prstGeom prst="rect">
            <a:avLst/>
          </a:prstGeom>
          <a:noFill/>
        </p:spPr>
        <p:txBody>
          <a:bodyPr wrap="square" rtlCol="0">
            <a:spAutoFit/>
          </a:bodyPr>
          <a:lstStyle/>
          <a:p>
            <a:r>
              <a:rPr lang="en-US" altLang="zh-CN" b="1" dirty="0" smtClean="0">
                <a:solidFill>
                  <a:schemeClr val="bg1"/>
                </a:solidFill>
              </a:rPr>
              <a:t>Middleware  - 1</a:t>
            </a:r>
            <a:endParaRPr lang="zh-CN" altLang="en-US" b="1" dirty="0">
              <a:solidFill>
                <a:schemeClr val="bg1"/>
              </a:solidFill>
            </a:endParaRPr>
          </a:p>
        </p:txBody>
      </p:sp>
      <p:sp>
        <p:nvSpPr>
          <p:cNvPr id="40" name="TextBox 39"/>
          <p:cNvSpPr txBox="1"/>
          <p:nvPr/>
        </p:nvSpPr>
        <p:spPr>
          <a:xfrm>
            <a:off x="1368152" y="2273265"/>
            <a:ext cx="1512168" cy="307777"/>
          </a:xfrm>
          <a:prstGeom prst="rect">
            <a:avLst/>
          </a:prstGeom>
          <a:noFill/>
        </p:spPr>
        <p:txBody>
          <a:bodyPr wrap="square" rtlCol="0">
            <a:spAutoFit/>
          </a:bodyPr>
          <a:lstStyle/>
          <a:p>
            <a:pPr algn="ctr"/>
            <a:r>
              <a:rPr lang="en-US" altLang="zh-CN" sz="1400" dirty="0" smtClean="0">
                <a:latin typeface="+mj-ea"/>
                <a:ea typeface="+mj-ea"/>
              </a:rPr>
              <a:t>Request Parse</a:t>
            </a:r>
            <a:endParaRPr lang="zh-CN" altLang="en-US" sz="1400" dirty="0">
              <a:latin typeface="+mj-ea"/>
              <a:ea typeface="+mj-ea"/>
            </a:endParaRPr>
          </a:p>
        </p:txBody>
      </p:sp>
      <p:sp>
        <p:nvSpPr>
          <p:cNvPr id="41" name="椭圆 40"/>
          <p:cNvSpPr/>
          <p:nvPr/>
        </p:nvSpPr>
        <p:spPr>
          <a:xfrm>
            <a:off x="1440160" y="2581042"/>
            <a:ext cx="1368152" cy="20882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p>
        </p:txBody>
      </p:sp>
      <p:sp>
        <p:nvSpPr>
          <p:cNvPr id="42" name="TextBox 41"/>
          <p:cNvSpPr txBox="1"/>
          <p:nvPr/>
        </p:nvSpPr>
        <p:spPr>
          <a:xfrm>
            <a:off x="1512168" y="3940483"/>
            <a:ext cx="1224136" cy="584775"/>
          </a:xfrm>
          <a:prstGeom prst="rect">
            <a:avLst/>
          </a:prstGeom>
          <a:noFill/>
        </p:spPr>
        <p:txBody>
          <a:bodyPr wrap="square" rtlCol="0">
            <a:spAutoFit/>
          </a:bodyPr>
          <a:lstStyle/>
          <a:p>
            <a:pPr algn="ctr"/>
            <a:r>
              <a:rPr lang="zh-CN" altLang="en-US" sz="1600" dirty="0" smtClean="0">
                <a:latin typeface="+mj-ea"/>
                <a:ea typeface="+mj-ea"/>
              </a:rPr>
              <a:t>请求数据解析中间件</a:t>
            </a:r>
            <a:endParaRPr lang="zh-CN" altLang="en-US" sz="1600" dirty="0">
              <a:latin typeface="+mj-ea"/>
              <a:ea typeface="+mj-ea"/>
            </a:endParaRPr>
          </a:p>
        </p:txBody>
      </p:sp>
      <p:sp>
        <p:nvSpPr>
          <p:cNvPr id="44" name="五边形 43"/>
          <p:cNvSpPr/>
          <p:nvPr/>
        </p:nvSpPr>
        <p:spPr>
          <a:xfrm>
            <a:off x="1728192" y="3445138"/>
            <a:ext cx="864096" cy="360040"/>
          </a:xfrm>
          <a:prstGeom prst="homePlat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46" name="TextBox 45"/>
          <p:cNvSpPr txBox="1"/>
          <p:nvPr/>
        </p:nvSpPr>
        <p:spPr>
          <a:xfrm>
            <a:off x="1440160" y="3013090"/>
            <a:ext cx="1368152" cy="307777"/>
          </a:xfrm>
          <a:prstGeom prst="rect">
            <a:avLst/>
          </a:prstGeom>
          <a:noFill/>
        </p:spPr>
        <p:txBody>
          <a:bodyPr wrap="square" rtlCol="0">
            <a:spAutoFit/>
          </a:bodyPr>
          <a:lstStyle/>
          <a:p>
            <a:r>
              <a:rPr lang="en-US" altLang="zh-CN" sz="1400" dirty="0" smtClean="0">
                <a:latin typeface="+mj-ea"/>
                <a:ea typeface="+mj-ea"/>
              </a:rPr>
              <a:t>(req, res, next)</a:t>
            </a:r>
            <a:endParaRPr lang="zh-CN" altLang="en-US" sz="1400" dirty="0">
              <a:latin typeface="+mj-ea"/>
              <a:ea typeface="+mj-ea"/>
            </a:endParaRPr>
          </a:p>
        </p:txBody>
      </p:sp>
      <p:sp>
        <p:nvSpPr>
          <p:cNvPr id="47" name="TextBox 46"/>
          <p:cNvSpPr txBox="1"/>
          <p:nvPr/>
        </p:nvSpPr>
        <p:spPr>
          <a:xfrm>
            <a:off x="1728192" y="3445138"/>
            <a:ext cx="720080" cy="338554"/>
          </a:xfrm>
          <a:prstGeom prst="rect">
            <a:avLst/>
          </a:prstGeom>
          <a:noFill/>
        </p:spPr>
        <p:txBody>
          <a:bodyPr wrap="square" rtlCol="0">
            <a:spAutoFit/>
          </a:bodyPr>
          <a:lstStyle/>
          <a:p>
            <a:r>
              <a:rPr lang="en-US" altLang="zh-CN" sz="1600" dirty="0" smtClean="0">
                <a:latin typeface="+mj-ea"/>
                <a:ea typeface="+mj-ea"/>
              </a:rPr>
              <a:t>next()</a:t>
            </a:r>
            <a:endParaRPr lang="zh-CN" altLang="en-US" sz="1600" dirty="0">
              <a:latin typeface="+mj-ea"/>
              <a:ea typeface="+mj-ea"/>
            </a:endParaRPr>
          </a:p>
        </p:txBody>
      </p:sp>
      <p:sp>
        <p:nvSpPr>
          <p:cNvPr id="48" name="圆角矩形 47"/>
          <p:cNvSpPr/>
          <p:nvPr/>
        </p:nvSpPr>
        <p:spPr>
          <a:xfrm>
            <a:off x="3312368" y="2221002"/>
            <a:ext cx="2232248" cy="259228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49" name="TextBox 48"/>
          <p:cNvSpPr txBox="1"/>
          <p:nvPr/>
        </p:nvSpPr>
        <p:spPr>
          <a:xfrm>
            <a:off x="3600400" y="1851670"/>
            <a:ext cx="1728192" cy="369332"/>
          </a:xfrm>
          <a:prstGeom prst="rect">
            <a:avLst/>
          </a:prstGeom>
          <a:noFill/>
        </p:spPr>
        <p:txBody>
          <a:bodyPr wrap="square" rtlCol="0">
            <a:spAutoFit/>
          </a:bodyPr>
          <a:lstStyle/>
          <a:p>
            <a:r>
              <a:rPr lang="en-US" altLang="zh-CN" b="1" dirty="0" smtClean="0">
                <a:solidFill>
                  <a:schemeClr val="bg1"/>
                </a:solidFill>
              </a:rPr>
              <a:t>Middleware  - 2</a:t>
            </a:r>
            <a:endParaRPr lang="zh-CN" altLang="en-US" b="1" dirty="0">
              <a:solidFill>
                <a:schemeClr val="bg1"/>
              </a:solidFill>
            </a:endParaRPr>
          </a:p>
        </p:txBody>
      </p:sp>
      <p:sp>
        <p:nvSpPr>
          <p:cNvPr id="50" name="TextBox 49"/>
          <p:cNvSpPr txBox="1"/>
          <p:nvPr/>
        </p:nvSpPr>
        <p:spPr>
          <a:xfrm>
            <a:off x="3312368" y="2273265"/>
            <a:ext cx="2304256" cy="307777"/>
          </a:xfrm>
          <a:prstGeom prst="rect">
            <a:avLst/>
          </a:prstGeom>
          <a:noFill/>
        </p:spPr>
        <p:txBody>
          <a:bodyPr wrap="square" rtlCol="0">
            <a:spAutoFit/>
          </a:bodyPr>
          <a:lstStyle/>
          <a:p>
            <a:pPr algn="ctr"/>
            <a:r>
              <a:rPr lang="en-US" altLang="zh-CN" sz="1400" dirty="0" smtClean="0">
                <a:latin typeface="+mj-ea"/>
                <a:ea typeface="+mj-ea"/>
              </a:rPr>
              <a:t>Authentication</a:t>
            </a:r>
            <a:endParaRPr lang="zh-CN" altLang="en-US" sz="1400" dirty="0">
              <a:latin typeface="+mj-ea"/>
              <a:ea typeface="+mj-ea"/>
            </a:endParaRPr>
          </a:p>
        </p:txBody>
      </p:sp>
      <p:sp>
        <p:nvSpPr>
          <p:cNvPr id="51" name="椭圆 50"/>
          <p:cNvSpPr/>
          <p:nvPr/>
        </p:nvSpPr>
        <p:spPr>
          <a:xfrm>
            <a:off x="3384376" y="2581042"/>
            <a:ext cx="2084803" cy="20882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p>
        </p:txBody>
      </p:sp>
      <p:sp>
        <p:nvSpPr>
          <p:cNvPr id="52" name="TextBox 51"/>
          <p:cNvSpPr txBox="1"/>
          <p:nvPr/>
        </p:nvSpPr>
        <p:spPr>
          <a:xfrm>
            <a:off x="4111314" y="4237226"/>
            <a:ext cx="641214" cy="338554"/>
          </a:xfrm>
          <a:prstGeom prst="rect">
            <a:avLst/>
          </a:prstGeom>
          <a:noFill/>
        </p:spPr>
        <p:txBody>
          <a:bodyPr wrap="square" rtlCol="0">
            <a:spAutoFit/>
          </a:bodyPr>
          <a:lstStyle/>
          <a:p>
            <a:pPr algn="ctr"/>
            <a:r>
              <a:rPr lang="zh-CN" altLang="en-US" sz="1600" dirty="0" smtClean="0">
                <a:latin typeface="+mj-ea"/>
                <a:ea typeface="+mj-ea"/>
              </a:rPr>
              <a:t>鉴权</a:t>
            </a:r>
            <a:endParaRPr lang="zh-CN" altLang="en-US" sz="1600" dirty="0">
              <a:latin typeface="+mj-ea"/>
              <a:ea typeface="+mj-ea"/>
            </a:endParaRPr>
          </a:p>
        </p:txBody>
      </p:sp>
      <p:sp>
        <p:nvSpPr>
          <p:cNvPr id="54" name="TextBox 53"/>
          <p:cNvSpPr txBox="1"/>
          <p:nvPr/>
        </p:nvSpPr>
        <p:spPr>
          <a:xfrm>
            <a:off x="3744416" y="2725058"/>
            <a:ext cx="1436731" cy="307777"/>
          </a:xfrm>
          <a:prstGeom prst="rect">
            <a:avLst/>
          </a:prstGeom>
          <a:noFill/>
        </p:spPr>
        <p:txBody>
          <a:bodyPr wrap="square" rtlCol="0">
            <a:spAutoFit/>
          </a:bodyPr>
          <a:lstStyle/>
          <a:p>
            <a:r>
              <a:rPr lang="en-US" altLang="zh-CN" sz="1400" dirty="0" smtClean="0">
                <a:latin typeface="+mj-ea"/>
                <a:ea typeface="+mj-ea"/>
              </a:rPr>
              <a:t>(req, res, next)</a:t>
            </a:r>
            <a:endParaRPr lang="zh-CN" altLang="en-US" sz="1400" dirty="0">
              <a:latin typeface="+mj-ea"/>
              <a:ea typeface="+mj-ea"/>
            </a:endParaRPr>
          </a:p>
        </p:txBody>
      </p:sp>
      <p:cxnSp>
        <p:nvCxnSpPr>
          <p:cNvPr id="56" name="肘形连接符 55"/>
          <p:cNvCxnSpPr>
            <a:endCxn id="48" idx="1"/>
          </p:cNvCxnSpPr>
          <p:nvPr/>
        </p:nvCxnSpPr>
        <p:spPr>
          <a:xfrm flipV="1">
            <a:off x="2880320" y="3517146"/>
            <a:ext cx="432048" cy="144016"/>
          </a:xfrm>
          <a:prstGeom prst="bentConnector3">
            <a:avLst>
              <a:gd name="adj1" fmla="val 50000"/>
            </a:avLst>
          </a:prstGeom>
          <a:ln>
            <a:solidFill>
              <a:schemeClr val="accent4">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3" name="五边形 62"/>
          <p:cNvSpPr/>
          <p:nvPr/>
        </p:nvSpPr>
        <p:spPr>
          <a:xfrm>
            <a:off x="3528392" y="3229114"/>
            <a:ext cx="1728192" cy="360040"/>
          </a:xfrm>
          <a:prstGeom prst="homePlat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失败 </a:t>
            </a:r>
            <a:r>
              <a:rPr lang="en-US" altLang="zh-CN" dirty="0" smtClean="0"/>
              <a:t>redirect()</a:t>
            </a:r>
            <a:endParaRPr lang="zh-CN" altLang="en-US" dirty="0"/>
          </a:p>
        </p:txBody>
      </p:sp>
      <p:sp>
        <p:nvSpPr>
          <p:cNvPr id="64" name="五边形 63"/>
          <p:cNvSpPr/>
          <p:nvPr/>
        </p:nvSpPr>
        <p:spPr>
          <a:xfrm>
            <a:off x="3528392" y="3733170"/>
            <a:ext cx="1728192" cy="360040"/>
          </a:xfrm>
          <a:prstGeom prst="homePlat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成功</a:t>
            </a:r>
            <a:r>
              <a:rPr lang="en-US" altLang="zh-CN" dirty="0" smtClean="0"/>
              <a:t>next()</a:t>
            </a:r>
            <a:endParaRPr lang="zh-CN" altLang="en-US" dirty="0"/>
          </a:p>
        </p:txBody>
      </p:sp>
      <p:cxnSp>
        <p:nvCxnSpPr>
          <p:cNvPr id="66" name="肘形连接符 65"/>
          <p:cNvCxnSpPr>
            <a:stCxn id="63" idx="3"/>
            <a:endCxn id="16" idx="1"/>
          </p:cNvCxnSpPr>
          <p:nvPr/>
        </p:nvCxnSpPr>
        <p:spPr>
          <a:xfrm flipV="1">
            <a:off x="5256584" y="2869074"/>
            <a:ext cx="720080" cy="540060"/>
          </a:xfrm>
          <a:prstGeom prst="bentConnector3">
            <a:avLst>
              <a:gd name="adj1" fmla="val 50000"/>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肘形连接符 69"/>
          <p:cNvCxnSpPr>
            <a:stCxn id="64" idx="3"/>
            <a:endCxn id="18" idx="1"/>
          </p:cNvCxnSpPr>
          <p:nvPr/>
        </p:nvCxnSpPr>
        <p:spPr>
          <a:xfrm>
            <a:off x="5256584" y="3913190"/>
            <a:ext cx="720080" cy="180020"/>
          </a:xfrm>
          <a:prstGeom prst="bentConnector3">
            <a:avLst>
              <a:gd name="adj1" fmla="val 50000"/>
            </a:avLst>
          </a:prstGeom>
          <a:ln>
            <a:solidFill>
              <a:schemeClr val="accent4">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8" name="肘形连接符 77"/>
          <p:cNvCxnSpPr/>
          <p:nvPr/>
        </p:nvCxnSpPr>
        <p:spPr>
          <a:xfrm>
            <a:off x="6912768" y="4093210"/>
            <a:ext cx="648072" cy="152443"/>
          </a:xfrm>
          <a:prstGeom prst="bentConnector3">
            <a:avLst>
              <a:gd name="adj1" fmla="val 50000"/>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948264" y="1347614"/>
            <a:ext cx="830997" cy="369332"/>
          </a:xfrm>
          <a:prstGeom prst="rect">
            <a:avLst/>
          </a:prstGeom>
          <a:noFill/>
        </p:spPr>
        <p:txBody>
          <a:bodyPr wrap="none" rtlCol="0">
            <a:spAutoFit/>
          </a:bodyPr>
          <a:lstStyle/>
          <a:p>
            <a:r>
              <a:rPr lang="en-US" altLang="zh-CN" b="1" dirty="0" smtClean="0">
                <a:solidFill>
                  <a:schemeClr val="bg1"/>
                </a:solidFill>
              </a:rPr>
              <a:t>Router</a:t>
            </a:r>
            <a:endParaRPr lang="zh-CN" altLang="en-US" b="1" dirty="0">
              <a:solidFill>
                <a:schemeClr val="bg1"/>
              </a:solidFill>
            </a:endParaRPr>
          </a:p>
        </p:txBody>
      </p:sp>
    </p:spTree>
    <p:extLst>
      <p:ext uri="{BB962C8B-B14F-4D97-AF65-F5344CB8AC3E}">
        <p14:creationId xmlns="" xmlns:p14="http://schemas.microsoft.com/office/powerpoint/2010/main" val="3723301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pic>
        <p:nvPicPr>
          <p:cNvPr id="6" name="图片 5" descr="intercepter.png"/>
          <p:cNvPicPr>
            <a:picLocks noChangeAspect="1"/>
          </p:cNvPicPr>
          <p:nvPr/>
        </p:nvPicPr>
        <p:blipFill>
          <a:blip r:embed="rId3" cstate="print"/>
          <a:stretch>
            <a:fillRect/>
          </a:stretch>
        </p:blipFill>
        <p:spPr>
          <a:xfrm>
            <a:off x="179512" y="195486"/>
            <a:ext cx="3960440" cy="4752528"/>
          </a:xfrm>
          <a:prstGeom prst="rect">
            <a:avLst/>
          </a:prstGeom>
          <a:effectLst>
            <a:outerShdw blurRad="317500" dist="50800" dir="5400000" algn="ctr" rotWithShape="0">
              <a:srgbClr val="000000"/>
            </a:outerShdw>
          </a:effectLst>
        </p:spPr>
      </p:pic>
      <p:sp>
        <p:nvSpPr>
          <p:cNvPr id="7" name="TextBox 6"/>
          <p:cNvSpPr txBox="1"/>
          <p:nvPr/>
        </p:nvSpPr>
        <p:spPr>
          <a:xfrm>
            <a:off x="4499992" y="-20538"/>
            <a:ext cx="4464496" cy="5029390"/>
          </a:xfrm>
          <a:prstGeom prst="rect">
            <a:avLst/>
          </a:prstGeom>
          <a:noFill/>
        </p:spPr>
        <p:txBody>
          <a:bodyPr wrap="square" rtlCol="0">
            <a:spAutoFit/>
          </a:bodyPr>
          <a:lstStyle/>
          <a:p>
            <a:pPr>
              <a:lnSpc>
                <a:spcPct val="150000"/>
              </a:lnSpc>
            </a:pPr>
            <a:r>
              <a:rPr lang="en-US" altLang="zh-CN" dirty="0" smtClean="0">
                <a:solidFill>
                  <a:schemeClr val="bg1"/>
                </a:solidFill>
                <a:latin typeface="+mj-ea"/>
                <a:ea typeface="+mj-ea"/>
              </a:rPr>
              <a:t>1</a:t>
            </a:r>
            <a:r>
              <a:rPr lang="zh-CN" altLang="en-US" dirty="0" smtClean="0">
                <a:solidFill>
                  <a:schemeClr val="bg1"/>
                </a:solidFill>
                <a:latin typeface="+mj-ea"/>
                <a:ea typeface="+mj-ea"/>
              </a:rPr>
              <a:t>、创建一个</a:t>
            </a:r>
            <a:r>
              <a:rPr lang="en-US" altLang="zh-CN" dirty="0" smtClean="0">
                <a:solidFill>
                  <a:schemeClr val="bg1"/>
                </a:solidFill>
                <a:latin typeface="+mj-ea"/>
                <a:ea typeface="+mj-ea"/>
              </a:rPr>
              <a:t>interceptor.js</a:t>
            </a:r>
            <a:r>
              <a:rPr lang="zh-CN" altLang="en-US" dirty="0" smtClean="0">
                <a:solidFill>
                  <a:schemeClr val="bg1"/>
                </a:solidFill>
                <a:latin typeface="+mj-ea"/>
                <a:ea typeface="+mj-ea"/>
              </a:rPr>
              <a:t>文件；</a:t>
            </a:r>
            <a:endParaRPr lang="en-US" altLang="zh-CN" dirty="0" smtClean="0">
              <a:solidFill>
                <a:schemeClr val="bg1"/>
              </a:solidFill>
              <a:latin typeface="+mj-ea"/>
              <a:ea typeface="+mj-ea"/>
            </a:endParaRPr>
          </a:p>
          <a:p>
            <a:pPr>
              <a:lnSpc>
                <a:spcPct val="150000"/>
              </a:lnSpc>
            </a:pPr>
            <a:r>
              <a:rPr lang="en-US" altLang="zh-CN" dirty="0" smtClean="0">
                <a:solidFill>
                  <a:schemeClr val="bg1"/>
                </a:solidFill>
                <a:latin typeface="+mj-ea"/>
                <a:ea typeface="+mj-ea"/>
              </a:rPr>
              <a:t>2</a:t>
            </a:r>
            <a:r>
              <a:rPr lang="zh-CN" altLang="en-US" dirty="0" smtClean="0">
                <a:solidFill>
                  <a:schemeClr val="bg1"/>
                </a:solidFill>
                <a:latin typeface="+mj-ea"/>
                <a:ea typeface="+mj-ea"/>
              </a:rPr>
              <a:t>、导出一个方法，方法返回一个函数；</a:t>
            </a:r>
            <a:endParaRPr lang="en-US" altLang="zh-CN" dirty="0" smtClean="0">
              <a:solidFill>
                <a:schemeClr val="bg1"/>
              </a:solidFill>
              <a:latin typeface="+mj-ea"/>
              <a:ea typeface="+mj-ea"/>
            </a:endParaRPr>
          </a:p>
          <a:p>
            <a:pPr>
              <a:lnSpc>
                <a:spcPct val="150000"/>
              </a:lnSpc>
            </a:pPr>
            <a:r>
              <a:rPr lang="en-US" altLang="zh-CN" dirty="0" smtClean="0">
                <a:solidFill>
                  <a:schemeClr val="bg1"/>
                </a:solidFill>
                <a:latin typeface="+mj-ea"/>
                <a:ea typeface="+mj-ea"/>
              </a:rPr>
              <a:t>3</a:t>
            </a:r>
            <a:r>
              <a:rPr lang="zh-CN" altLang="en-US" dirty="0" smtClean="0">
                <a:solidFill>
                  <a:schemeClr val="bg1"/>
                </a:solidFill>
                <a:latin typeface="+mj-ea"/>
                <a:ea typeface="+mj-ea"/>
              </a:rPr>
              <a:t>、函数接受三个参数：</a:t>
            </a:r>
            <a:endParaRPr lang="en-US" altLang="zh-CN" dirty="0" smtClean="0">
              <a:solidFill>
                <a:schemeClr val="bg1"/>
              </a:solidFill>
              <a:latin typeface="+mj-ea"/>
              <a:ea typeface="+mj-ea"/>
            </a:endParaRPr>
          </a:p>
          <a:p>
            <a:pPr>
              <a:lnSpc>
                <a:spcPct val="150000"/>
              </a:lnSpc>
            </a:pPr>
            <a:r>
              <a:rPr lang="en-US" altLang="zh-CN" dirty="0" smtClean="0">
                <a:solidFill>
                  <a:schemeClr val="bg1"/>
                </a:solidFill>
                <a:latin typeface="+mj-ea"/>
                <a:ea typeface="+mj-ea"/>
              </a:rPr>
              <a:t>       request</a:t>
            </a:r>
            <a:r>
              <a:rPr lang="zh-CN" altLang="en-US" dirty="0" smtClean="0">
                <a:solidFill>
                  <a:schemeClr val="bg1"/>
                </a:solidFill>
                <a:latin typeface="+mj-ea"/>
                <a:ea typeface="+mj-ea"/>
              </a:rPr>
              <a:t>：请求实例，</a:t>
            </a:r>
            <a:endParaRPr lang="en-US" altLang="zh-CN" dirty="0" smtClean="0">
              <a:solidFill>
                <a:schemeClr val="bg1"/>
              </a:solidFill>
              <a:latin typeface="+mj-ea"/>
              <a:ea typeface="+mj-ea"/>
            </a:endParaRPr>
          </a:p>
          <a:p>
            <a:pPr>
              <a:lnSpc>
                <a:spcPct val="150000"/>
              </a:lnSpc>
            </a:pPr>
            <a:r>
              <a:rPr lang="en-US" altLang="zh-CN" dirty="0" smtClean="0">
                <a:solidFill>
                  <a:schemeClr val="bg1"/>
                </a:solidFill>
                <a:latin typeface="+mj-ea"/>
                <a:ea typeface="+mj-ea"/>
              </a:rPr>
              <a:t>       response</a:t>
            </a:r>
            <a:r>
              <a:rPr lang="zh-CN" altLang="en-US" dirty="0" smtClean="0">
                <a:solidFill>
                  <a:schemeClr val="bg1"/>
                </a:solidFill>
                <a:latin typeface="+mj-ea"/>
                <a:ea typeface="+mj-ea"/>
              </a:rPr>
              <a:t>：响应实例，</a:t>
            </a:r>
            <a:endParaRPr lang="en-US" altLang="zh-CN" dirty="0" smtClean="0">
              <a:solidFill>
                <a:schemeClr val="bg1"/>
              </a:solidFill>
              <a:latin typeface="+mj-ea"/>
              <a:ea typeface="+mj-ea"/>
            </a:endParaRPr>
          </a:p>
          <a:p>
            <a:pPr>
              <a:lnSpc>
                <a:spcPct val="150000"/>
              </a:lnSpc>
            </a:pPr>
            <a:r>
              <a:rPr lang="en-US" altLang="zh-CN" dirty="0" smtClean="0">
                <a:solidFill>
                  <a:schemeClr val="bg1"/>
                </a:solidFill>
                <a:latin typeface="+mj-ea"/>
                <a:ea typeface="+mj-ea"/>
              </a:rPr>
              <a:t>       next</a:t>
            </a:r>
            <a:r>
              <a:rPr lang="zh-CN" altLang="en-US" dirty="0" smtClean="0">
                <a:solidFill>
                  <a:schemeClr val="bg1"/>
                </a:solidFill>
                <a:latin typeface="+mj-ea"/>
                <a:ea typeface="+mj-ea"/>
              </a:rPr>
              <a:t>：一下向下执行的方法；</a:t>
            </a:r>
            <a:endParaRPr lang="en-US" altLang="zh-CN" dirty="0" smtClean="0">
              <a:solidFill>
                <a:schemeClr val="bg1"/>
              </a:solidFill>
              <a:latin typeface="+mj-ea"/>
              <a:ea typeface="+mj-ea"/>
            </a:endParaRPr>
          </a:p>
          <a:p>
            <a:pPr>
              <a:lnSpc>
                <a:spcPct val="150000"/>
              </a:lnSpc>
            </a:pPr>
            <a:r>
              <a:rPr lang="en-US" altLang="zh-CN" dirty="0" smtClean="0">
                <a:solidFill>
                  <a:schemeClr val="bg1"/>
                </a:solidFill>
                <a:latin typeface="+mj-ea"/>
                <a:ea typeface="+mj-ea"/>
              </a:rPr>
              <a:t>4</a:t>
            </a:r>
            <a:r>
              <a:rPr lang="zh-CN" altLang="en-US" dirty="0" smtClean="0">
                <a:solidFill>
                  <a:schemeClr val="bg1"/>
                </a:solidFill>
                <a:latin typeface="+mj-ea"/>
                <a:ea typeface="+mj-ea"/>
              </a:rPr>
              <a:t>、向响应实例添加了一个</a:t>
            </a:r>
            <a:r>
              <a:rPr lang="en-US" altLang="zh-CN" dirty="0" smtClean="0">
                <a:solidFill>
                  <a:schemeClr val="bg1"/>
                </a:solidFill>
                <a:latin typeface="+mj-ea"/>
                <a:ea typeface="+mj-ea"/>
              </a:rPr>
              <a:t>template</a:t>
            </a:r>
            <a:r>
              <a:rPr lang="zh-CN" altLang="en-US" dirty="0" smtClean="0">
                <a:solidFill>
                  <a:schemeClr val="bg1"/>
                </a:solidFill>
                <a:latin typeface="+mj-ea"/>
                <a:ea typeface="+mj-ea"/>
              </a:rPr>
              <a:t>方法；</a:t>
            </a:r>
            <a:endParaRPr lang="en-US" altLang="zh-CN" dirty="0" smtClean="0">
              <a:solidFill>
                <a:schemeClr val="bg1"/>
              </a:solidFill>
              <a:latin typeface="+mj-ea"/>
              <a:ea typeface="+mj-ea"/>
            </a:endParaRPr>
          </a:p>
          <a:p>
            <a:pPr>
              <a:lnSpc>
                <a:spcPct val="150000"/>
              </a:lnSpc>
            </a:pPr>
            <a:r>
              <a:rPr lang="en-US" altLang="zh-CN" dirty="0" smtClean="0">
                <a:solidFill>
                  <a:schemeClr val="bg1"/>
                </a:solidFill>
                <a:latin typeface="+mj-ea"/>
                <a:ea typeface="+mj-ea"/>
              </a:rPr>
              <a:t>5</a:t>
            </a:r>
            <a:r>
              <a:rPr lang="zh-CN" altLang="en-US" dirty="0" smtClean="0">
                <a:solidFill>
                  <a:schemeClr val="bg1"/>
                </a:solidFill>
                <a:latin typeface="+mj-ea"/>
                <a:ea typeface="+mj-ea"/>
              </a:rPr>
              <a:t>、向响应实例添加</a:t>
            </a:r>
            <a:r>
              <a:rPr lang="en-US" altLang="zh-CN" dirty="0" smtClean="0">
                <a:solidFill>
                  <a:schemeClr val="bg1"/>
                </a:solidFill>
                <a:latin typeface="+mj-ea"/>
                <a:ea typeface="+mj-ea"/>
              </a:rPr>
              <a:t>cookie</a:t>
            </a:r>
            <a:r>
              <a:rPr lang="zh-CN" altLang="en-US" dirty="0" smtClean="0">
                <a:solidFill>
                  <a:schemeClr val="bg1"/>
                </a:solidFill>
                <a:latin typeface="+mj-ea"/>
                <a:ea typeface="+mj-ea"/>
              </a:rPr>
              <a:t>；</a:t>
            </a:r>
            <a:endParaRPr lang="en-US" altLang="zh-CN" dirty="0" smtClean="0">
              <a:solidFill>
                <a:schemeClr val="bg1"/>
              </a:solidFill>
              <a:latin typeface="+mj-ea"/>
              <a:ea typeface="+mj-ea"/>
            </a:endParaRPr>
          </a:p>
          <a:p>
            <a:pPr>
              <a:lnSpc>
                <a:spcPct val="150000"/>
              </a:lnSpc>
            </a:pPr>
            <a:r>
              <a:rPr lang="en-US" altLang="zh-CN" dirty="0" smtClean="0">
                <a:solidFill>
                  <a:schemeClr val="bg1"/>
                </a:solidFill>
                <a:latin typeface="+mj-ea"/>
                <a:ea typeface="+mj-ea"/>
              </a:rPr>
              <a:t>6</a:t>
            </a:r>
            <a:r>
              <a:rPr lang="zh-CN" altLang="en-US" dirty="0" smtClean="0">
                <a:solidFill>
                  <a:schemeClr val="bg1"/>
                </a:solidFill>
                <a:latin typeface="+mj-ea"/>
                <a:ea typeface="+mj-ea"/>
              </a:rPr>
              <a:t>、通过请求实例获取请求体参数；</a:t>
            </a:r>
            <a:endParaRPr lang="en-US" altLang="zh-CN" dirty="0" smtClean="0">
              <a:solidFill>
                <a:schemeClr val="bg1"/>
              </a:solidFill>
              <a:latin typeface="+mj-ea"/>
              <a:ea typeface="+mj-ea"/>
            </a:endParaRPr>
          </a:p>
          <a:p>
            <a:pPr>
              <a:lnSpc>
                <a:spcPct val="150000"/>
              </a:lnSpc>
            </a:pPr>
            <a:r>
              <a:rPr lang="en-US" altLang="zh-CN" dirty="0" smtClean="0">
                <a:solidFill>
                  <a:schemeClr val="bg1"/>
                </a:solidFill>
                <a:latin typeface="+mj-ea"/>
                <a:ea typeface="+mj-ea"/>
              </a:rPr>
              <a:t>7</a:t>
            </a:r>
            <a:r>
              <a:rPr lang="zh-CN" altLang="en-US" dirty="0" smtClean="0">
                <a:solidFill>
                  <a:schemeClr val="bg1"/>
                </a:solidFill>
                <a:latin typeface="+mj-ea"/>
                <a:ea typeface="+mj-ea"/>
              </a:rPr>
              <a:t>、判断用户是否登陆：</a:t>
            </a:r>
            <a:endParaRPr lang="en-US" altLang="zh-CN" dirty="0" smtClean="0">
              <a:solidFill>
                <a:schemeClr val="bg1"/>
              </a:solidFill>
              <a:latin typeface="+mj-ea"/>
              <a:ea typeface="+mj-ea"/>
            </a:endParaRPr>
          </a:p>
          <a:p>
            <a:pPr>
              <a:lnSpc>
                <a:spcPct val="150000"/>
              </a:lnSpc>
            </a:pPr>
            <a:r>
              <a:rPr lang="en-US" altLang="zh-CN" dirty="0" smtClean="0">
                <a:solidFill>
                  <a:schemeClr val="bg1"/>
                </a:solidFill>
                <a:latin typeface="+mj-ea"/>
                <a:ea typeface="+mj-ea"/>
              </a:rPr>
              <a:t>       </a:t>
            </a:r>
            <a:r>
              <a:rPr lang="zh-CN" altLang="en-US" dirty="0" smtClean="0">
                <a:solidFill>
                  <a:schemeClr val="bg1"/>
                </a:solidFill>
                <a:latin typeface="+mj-ea"/>
                <a:ea typeface="+mj-ea"/>
              </a:rPr>
              <a:t>已登录：向下执行，</a:t>
            </a:r>
            <a:endParaRPr lang="en-US" altLang="zh-CN" dirty="0" smtClean="0">
              <a:solidFill>
                <a:schemeClr val="bg1"/>
              </a:solidFill>
              <a:latin typeface="+mj-ea"/>
              <a:ea typeface="+mj-ea"/>
            </a:endParaRPr>
          </a:p>
          <a:p>
            <a:pPr>
              <a:lnSpc>
                <a:spcPct val="150000"/>
              </a:lnSpc>
            </a:pPr>
            <a:r>
              <a:rPr lang="en-US" altLang="zh-CN" dirty="0" smtClean="0">
                <a:solidFill>
                  <a:schemeClr val="bg1"/>
                </a:solidFill>
                <a:latin typeface="+mj-ea"/>
                <a:ea typeface="+mj-ea"/>
              </a:rPr>
              <a:t>       </a:t>
            </a:r>
            <a:r>
              <a:rPr lang="zh-CN" altLang="en-US" dirty="0" smtClean="0">
                <a:solidFill>
                  <a:schemeClr val="bg1"/>
                </a:solidFill>
                <a:latin typeface="+mj-ea"/>
                <a:ea typeface="+mj-ea"/>
              </a:rPr>
              <a:t>未登录：重定向到登陆页面。</a:t>
            </a:r>
            <a:endParaRPr lang="zh-CN" altLang="en-US" dirty="0">
              <a:solidFill>
                <a:schemeClr val="bg1"/>
              </a:solidFill>
              <a:latin typeface="+mj-ea"/>
              <a:ea typeface="+mj-ea"/>
            </a:endParaRPr>
          </a:p>
        </p:txBody>
      </p:sp>
    </p:spTree>
    <p:extLst>
      <p:ext uri="{BB962C8B-B14F-4D97-AF65-F5344CB8AC3E}">
        <p14:creationId xmlns="" xmlns:p14="http://schemas.microsoft.com/office/powerpoint/2010/main" val="4005037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pic>
        <p:nvPicPr>
          <p:cNvPr id="7" name="图片 6" descr="中间件.png"/>
          <p:cNvPicPr>
            <a:picLocks noChangeAspect="1"/>
          </p:cNvPicPr>
          <p:nvPr/>
        </p:nvPicPr>
        <p:blipFill>
          <a:blip r:embed="rId3" cstate="print"/>
          <a:stretch>
            <a:fillRect/>
          </a:stretch>
        </p:blipFill>
        <p:spPr>
          <a:xfrm>
            <a:off x="107504" y="123478"/>
            <a:ext cx="4600107" cy="4896544"/>
          </a:xfrm>
          <a:prstGeom prst="rect">
            <a:avLst/>
          </a:prstGeom>
          <a:effectLst>
            <a:outerShdw blurRad="317500" dist="50800" dir="5400000" algn="ctr" rotWithShape="0">
              <a:srgbClr val="000000"/>
            </a:outerShdw>
          </a:effectLst>
        </p:spPr>
      </p:pic>
      <p:sp>
        <p:nvSpPr>
          <p:cNvPr id="8" name="TextBox 7"/>
          <p:cNvSpPr txBox="1"/>
          <p:nvPr/>
        </p:nvSpPr>
        <p:spPr>
          <a:xfrm>
            <a:off x="5004048" y="339502"/>
            <a:ext cx="3960440" cy="3831818"/>
          </a:xfrm>
          <a:prstGeom prst="rect">
            <a:avLst/>
          </a:prstGeom>
          <a:noFill/>
        </p:spPr>
        <p:txBody>
          <a:bodyPr wrap="square" rtlCol="0">
            <a:spAutoFit/>
          </a:bodyPr>
          <a:lstStyle/>
          <a:p>
            <a:pPr>
              <a:lnSpc>
                <a:spcPct val="150000"/>
              </a:lnSpc>
            </a:pPr>
            <a:r>
              <a:rPr lang="en-US" altLang="zh-CN" dirty="0" smtClean="0">
                <a:solidFill>
                  <a:schemeClr val="bg1"/>
                </a:solidFill>
              </a:rPr>
              <a:t>1</a:t>
            </a:r>
            <a:r>
              <a:rPr lang="zh-CN" altLang="en-US" dirty="0" smtClean="0">
                <a:solidFill>
                  <a:schemeClr val="bg1"/>
                </a:solidFill>
              </a:rPr>
              <a:t>、将自定义</a:t>
            </a:r>
            <a:r>
              <a:rPr lang="en-US" altLang="zh-CN" dirty="0" smtClean="0">
                <a:solidFill>
                  <a:schemeClr val="bg1"/>
                </a:solidFill>
              </a:rPr>
              <a:t>interceptor</a:t>
            </a:r>
            <a:r>
              <a:rPr lang="zh-CN" altLang="en-US" dirty="0" smtClean="0">
                <a:solidFill>
                  <a:schemeClr val="bg1"/>
                </a:solidFill>
              </a:rPr>
              <a:t>中间件引入</a:t>
            </a:r>
            <a:r>
              <a:rPr lang="en-US" altLang="zh-CN" dirty="0" smtClean="0">
                <a:solidFill>
                  <a:schemeClr val="bg1"/>
                </a:solidFill>
              </a:rPr>
              <a:t>app.js</a:t>
            </a:r>
            <a:r>
              <a:rPr lang="zh-CN" altLang="en-US" dirty="0" smtClean="0">
                <a:solidFill>
                  <a:schemeClr val="bg1"/>
                </a:solidFill>
              </a:rPr>
              <a:t>主文件；</a:t>
            </a:r>
            <a:endParaRPr lang="en-US" altLang="zh-CN" dirty="0" smtClean="0">
              <a:solidFill>
                <a:schemeClr val="bg1"/>
              </a:solidFill>
            </a:endParaRPr>
          </a:p>
          <a:p>
            <a:pPr>
              <a:lnSpc>
                <a:spcPct val="150000"/>
              </a:lnSpc>
            </a:pPr>
            <a:r>
              <a:rPr lang="en-US" altLang="zh-CN" dirty="0" smtClean="0">
                <a:solidFill>
                  <a:schemeClr val="bg1"/>
                </a:solidFill>
              </a:rPr>
              <a:t>2</a:t>
            </a:r>
            <a:r>
              <a:rPr lang="zh-CN" altLang="en-US" dirty="0" smtClean="0">
                <a:solidFill>
                  <a:schemeClr val="bg1"/>
                </a:solidFill>
              </a:rPr>
              <a:t>、调用</a:t>
            </a:r>
            <a:r>
              <a:rPr lang="en-US" altLang="zh-CN" dirty="0" smtClean="0">
                <a:solidFill>
                  <a:schemeClr val="bg1"/>
                </a:solidFill>
              </a:rPr>
              <a:t>express</a:t>
            </a:r>
            <a:r>
              <a:rPr lang="zh-CN" altLang="en-US" dirty="0" smtClean="0">
                <a:solidFill>
                  <a:schemeClr val="bg1"/>
                </a:solidFill>
              </a:rPr>
              <a:t>生成的</a:t>
            </a:r>
            <a:r>
              <a:rPr lang="en-US" altLang="zh-CN" dirty="0" smtClean="0">
                <a:solidFill>
                  <a:schemeClr val="bg1"/>
                </a:solidFill>
              </a:rPr>
              <a:t>app</a:t>
            </a:r>
            <a:r>
              <a:rPr lang="zh-CN" altLang="en-US" dirty="0" smtClean="0">
                <a:solidFill>
                  <a:schemeClr val="bg1"/>
                </a:solidFill>
              </a:rPr>
              <a:t>实例的</a:t>
            </a:r>
            <a:r>
              <a:rPr lang="en-US" altLang="zh-CN" dirty="0" smtClean="0">
                <a:solidFill>
                  <a:schemeClr val="bg1"/>
                </a:solidFill>
              </a:rPr>
              <a:t>use</a:t>
            </a:r>
            <a:r>
              <a:rPr lang="zh-CN" altLang="en-US" dirty="0" smtClean="0">
                <a:solidFill>
                  <a:schemeClr val="bg1"/>
                </a:solidFill>
              </a:rPr>
              <a:t>方法进行中间件注册；</a:t>
            </a:r>
            <a:endParaRPr lang="en-US" altLang="zh-CN" dirty="0" smtClean="0">
              <a:solidFill>
                <a:schemeClr val="bg1"/>
              </a:solidFill>
            </a:endParaRPr>
          </a:p>
          <a:p>
            <a:pPr>
              <a:lnSpc>
                <a:spcPct val="150000"/>
              </a:lnSpc>
            </a:pPr>
            <a:r>
              <a:rPr lang="en-US" altLang="zh-CN" dirty="0" smtClean="0">
                <a:solidFill>
                  <a:schemeClr val="bg1"/>
                </a:solidFill>
              </a:rPr>
              <a:t>3</a:t>
            </a:r>
            <a:r>
              <a:rPr lang="zh-CN" altLang="en-US" dirty="0" smtClean="0">
                <a:solidFill>
                  <a:schemeClr val="bg1"/>
                </a:solidFill>
              </a:rPr>
              <a:t>、执行</a:t>
            </a:r>
            <a:r>
              <a:rPr lang="en-US" altLang="zh-CN" dirty="0" smtClean="0">
                <a:solidFill>
                  <a:schemeClr val="bg1"/>
                </a:solidFill>
              </a:rPr>
              <a:t>interceptor</a:t>
            </a:r>
            <a:r>
              <a:rPr lang="zh-CN" altLang="en-US" dirty="0" smtClean="0">
                <a:solidFill>
                  <a:schemeClr val="bg1"/>
                </a:solidFill>
              </a:rPr>
              <a:t>方法返回一个方法，返回的方法作为</a:t>
            </a:r>
            <a:r>
              <a:rPr lang="en-US" altLang="zh-CN" dirty="0" smtClean="0">
                <a:solidFill>
                  <a:schemeClr val="bg1"/>
                </a:solidFill>
              </a:rPr>
              <a:t>use</a:t>
            </a:r>
            <a:r>
              <a:rPr lang="zh-CN" altLang="en-US" dirty="0" smtClean="0">
                <a:solidFill>
                  <a:schemeClr val="bg1"/>
                </a:solidFill>
              </a:rPr>
              <a:t>方法的参数；</a:t>
            </a:r>
            <a:endParaRPr lang="en-US" altLang="zh-CN" dirty="0" smtClean="0">
              <a:solidFill>
                <a:schemeClr val="bg1"/>
              </a:solidFill>
            </a:endParaRPr>
          </a:p>
          <a:p>
            <a:pPr>
              <a:lnSpc>
                <a:spcPct val="150000"/>
              </a:lnSpc>
            </a:pPr>
            <a:r>
              <a:rPr lang="en-US" altLang="zh-CN" dirty="0" smtClean="0">
                <a:solidFill>
                  <a:schemeClr val="bg1"/>
                </a:solidFill>
              </a:rPr>
              <a:t>4</a:t>
            </a:r>
            <a:r>
              <a:rPr lang="zh-CN" altLang="en-US" dirty="0" smtClean="0">
                <a:solidFill>
                  <a:schemeClr val="bg1"/>
                </a:solidFill>
              </a:rPr>
              <a:t>、当服务端接收到一个请求时就会调用</a:t>
            </a:r>
            <a:r>
              <a:rPr lang="en-US" altLang="zh-CN" dirty="0" smtClean="0">
                <a:solidFill>
                  <a:schemeClr val="bg1"/>
                </a:solidFill>
              </a:rPr>
              <a:t>use</a:t>
            </a:r>
            <a:r>
              <a:rPr lang="zh-CN" altLang="en-US" dirty="0" smtClean="0">
                <a:solidFill>
                  <a:schemeClr val="bg1"/>
                </a:solidFill>
              </a:rPr>
              <a:t>接收的回调函数，实现请求拦截和请求过滤。</a:t>
            </a:r>
            <a:endParaRPr lang="zh-CN" altLang="en-US" dirty="0">
              <a:solidFill>
                <a:schemeClr val="bg1"/>
              </a:solidFill>
            </a:endParaRPr>
          </a:p>
        </p:txBody>
      </p:sp>
    </p:spTree>
    <p:extLst>
      <p:ext uri="{BB962C8B-B14F-4D97-AF65-F5344CB8AC3E}">
        <p14:creationId xmlns="" xmlns:p14="http://schemas.microsoft.com/office/powerpoint/2010/main" val="15432714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3"/>
        </a:lnRef>
        <a:fillRef idx="2">
          <a:schemeClr val="accent3"/>
        </a:fillRef>
        <a:effectRef idx="1">
          <a:schemeClr val="accent3"/>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3062</TotalTime>
  <Words>4191</Words>
  <Application>Microsoft Office PowerPoint</Application>
  <PresentationFormat>全屏显示(16:9)</PresentationFormat>
  <Paragraphs>552</Paragraphs>
  <Slides>34</Slides>
  <Notes>34</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Office 主题</vt:lpstr>
      <vt:lpstr>幻灯片 1</vt:lpstr>
      <vt:lpstr>主要知识概览</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vector>
  </TitlesOfParts>
  <Company>P R 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Windows User</dc:creator>
  <cp:lastModifiedBy>Windows User</cp:lastModifiedBy>
  <cp:revision>376</cp:revision>
  <dcterms:created xsi:type="dcterms:W3CDTF">2019-04-08T01:21:51Z</dcterms:created>
  <dcterms:modified xsi:type="dcterms:W3CDTF">2019-04-16T03:20:17Z</dcterms:modified>
</cp:coreProperties>
</file>