
<file path=[Content_Types].xml><?xml version="1.0" encoding="utf-8"?>
<Types xmlns="http://schemas.openxmlformats.org/package/2006/content-types">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2" r:id="rId8"/>
    <p:sldId id="259" r:id="rId9"/>
    <p:sldId id="263" r:id="rId10"/>
    <p:sldId id="265" r:id="rId11"/>
    <p:sldId id="264" r:id="rId12"/>
    <p:sldId id="266" r:id="rId13"/>
    <p:sldId id="285" r:id="rId14"/>
    <p:sldId id="269" r:id="rId15"/>
    <p:sldId id="297" r:id="rId16"/>
    <p:sldId id="277" r:id="rId17"/>
    <p:sldId id="279" r:id="rId18"/>
    <p:sldId id="281" r:id="rId19"/>
    <p:sldId id="283" r:id="rId20"/>
    <p:sldId id="305" r:id="rId21"/>
    <p:sldId id="307" r:id="rId22"/>
    <p:sldId id="311" r:id="rId23"/>
    <p:sldId id="312" r:id="rId24"/>
    <p:sldId id="306" r:id="rId25"/>
    <p:sldId id="309" r:id="rId26"/>
    <p:sldId id="310" r:id="rId27"/>
    <p:sldId id="274" r:id="rId2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2B6"/>
    <a:srgbClr val="FEC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7" name="Shape 827"/>
        <p:cNvGrpSpPr/>
        <p:nvPr/>
      </p:nvGrpSpPr>
      <p:grpSpPr>
        <a:xfrm>
          <a:off x="0" y="0"/>
          <a:ext cx="0" cy="0"/>
          <a:chOff x="0" y="0"/>
          <a:chExt cx="0" cy="0"/>
        </a:xfrm>
      </p:grpSpPr>
      <p:sp>
        <p:nvSpPr>
          <p:cNvPr id="828" name="Google Shape;828;gf4b4a83110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f4b4a83110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0" name="Shape 750"/>
        <p:cNvGrpSpPr/>
        <p:nvPr/>
      </p:nvGrpSpPr>
      <p:grpSpPr>
        <a:xfrm>
          <a:off x="0" y="0"/>
          <a:ext cx="0" cy="0"/>
          <a:chOff x="0" y="0"/>
          <a:chExt cx="0" cy="0"/>
        </a:xfrm>
      </p:grpSpPr>
      <p:sp>
        <p:nvSpPr>
          <p:cNvPr id="751" name="Google Shape;751;gf4fac21576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f4fac21576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efc568fd33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efc568fd33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7" name="Shape 797"/>
        <p:cNvGrpSpPr/>
        <p:nvPr/>
      </p:nvGrpSpPr>
      <p:grpSpPr>
        <a:xfrm>
          <a:off x="0" y="0"/>
          <a:ext cx="0" cy="0"/>
          <a:chOff x="0" y="0"/>
          <a:chExt cx="0" cy="0"/>
        </a:xfrm>
      </p:grpSpPr>
      <p:sp>
        <p:nvSpPr>
          <p:cNvPr id="798" name="Google Shape;798;g13476ef1bd8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3476ef1bd8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13476ef1bd8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3476ef1bd8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gf2f776bd3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f2f776bd3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0" name="Shape 1350"/>
        <p:cNvGrpSpPr/>
        <p:nvPr/>
      </p:nvGrpSpPr>
      <p:grpSpPr>
        <a:xfrm>
          <a:off x="0" y="0"/>
          <a:ext cx="0" cy="0"/>
          <a:chOff x="0" y="0"/>
          <a:chExt cx="0" cy="0"/>
        </a:xfrm>
      </p:grpSpPr>
      <p:sp>
        <p:nvSpPr>
          <p:cNvPr id="1351" name="Google Shape;1351;gf4b4a83110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f4b4a83110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gf2f776bd34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f2f776bd34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efc568fd33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efc568fd33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f2f776bd34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f2f776bd34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13476ef1bd8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3476ef1bd8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f4b4a831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f4b4a831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7" name="Shape 797"/>
        <p:cNvGrpSpPr/>
        <p:nvPr/>
      </p:nvGrpSpPr>
      <p:grpSpPr>
        <a:xfrm>
          <a:off x="0" y="0"/>
          <a:ext cx="0" cy="0"/>
          <a:chOff x="0" y="0"/>
          <a:chExt cx="0" cy="0"/>
        </a:xfrm>
      </p:grpSpPr>
      <p:sp>
        <p:nvSpPr>
          <p:cNvPr id="798" name="Google Shape;798;g13476ef1bd8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3476ef1bd8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0" name="Shape 750"/>
        <p:cNvGrpSpPr/>
        <p:nvPr/>
      </p:nvGrpSpPr>
      <p:grpSpPr>
        <a:xfrm>
          <a:off x="0" y="0"/>
          <a:ext cx="0" cy="0"/>
          <a:chOff x="0" y="0"/>
          <a:chExt cx="0" cy="0"/>
        </a:xfrm>
      </p:grpSpPr>
      <p:sp>
        <p:nvSpPr>
          <p:cNvPr id="751" name="Google Shape;751;gf4fac21576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f4fac21576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1"/>
            </a:gs>
            <a:gs pos="79000">
              <a:schemeClr val="lt1"/>
            </a:gs>
            <a:gs pos="100000">
              <a:schemeClr val="accent6"/>
            </a:gs>
          </a:gsLst>
          <a:lin ang="2700006" scaled="0"/>
        </a:gradFill>
        <a:effectLst/>
      </p:bgPr>
    </p:bg>
    <p:spTree>
      <p:nvGrpSpPr>
        <p:cNvPr id="8"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62"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70"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3"/>
          <p:cNvSpPr txBox="1"/>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gradFill>
          <a:gsLst>
            <a:gs pos="0">
              <a:schemeClr val="accent1"/>
            </a:gs>
            <a:gs pos="79000">
              <a:schemeClr val="lt1"/>
            </a:gs>
            <a:gs pos="100000">
              <a:schemeClr val="accent6"/>
            </a:gs>
          </a:gsLst>
          <a:lin ang="13500032" scaled="0"/>
        </a:gradFill>
        <a:effectLst/>
      </p:bgPr>
    </p:bg>
    <p:spTree>
      <p:nvGrpSpPr>
        <p:cNvPr id="86"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4"/>
          <p:cNvSpPr/>
          <p:nvPr/>
        </p:nvSpPr>
        <p:spPr>
          <a:xfrm rot="4243771" flipH="1">
            <a:off x="-194550" y="-3929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4">
            <a:hlinkClick r:id="rId2" action="ppaction://hlinksldjump"/>
          </p:cNvPr>
          <p:cNvSpPr txBox="1"/>
          <p:nvPr>
            <p:ph type="title"/>
          </p:nvPr>
        </p:nvSpPr>
        <p:spPr>
          <a:xfrm>
            <a:off x="2437975" y="1491400"/>
            <a:ext cx="25104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4">
            <a:hlinkClick r:id="rId2" action="ppaction://hlinksldjump"/>
          </p:cNvPr>
          <p:cNvSpPr txBox="1"/>
          <p:nvPr>
            <p:ph type="title" idx="2" hasCustomPrompt="1"/>
          </p:nvPr>
        </p:nvSpPr>
        <p:spPr>
          <a:xfrm>
            <a:off x="1491503" y="1599275"/>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r:id="rId2" action="ppaction://hlinksldjump"/>
          </p:cNvPr>
          <p:cNvSpPr txBox="1"/>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a:hlinkClick r:id="rId3" action="ppaction://hlinksldjump"/>
          </p:cNvPr>
          <p:cNvSpPr txBox="1"/>
          <p:nvPr>
            <p:ph type="title" idx="3"/>
          </p:nvPr>
        </p:nvSpPr>
        <p:spPr>
          <a:xfrm>
            <a:off x="2437975" y="2583425"/>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4">
            <a:hlinkClick r:id="rId3" action="ppaction://hlinksldjump"/>
          </p:cNvPr>
          <p:cNvSpPr txBox="1"/>
          <p:nvPr>
            <p:ph type="title" idx="4" hasCustomPrompt="1"/>
          </p:nvPr>
        </p:nvSpPr>
        <p:spPr>
          <a:xfrm>
            <a:off x="1491503" y="2685563"/>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r:id="rId3" action="ppaction://hlinksldjump"/>
          </p:cNvPr>
          <p:cNvSpPr txBox="1"/>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4">
            <a:hlinkClick r:id="rId3" action="ppaction://hlinksldjump"/>
          </p:cNvPr>
          <p:cNvSpPr txBox="1"/>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4">
            <a:hlinkClick r:id="rId3" action="ppaction://hlinksldjump"/>
          </p:cNvPr>
          <p:cNvSpPr txBox="1"/>
          <p:nvPr>
            <p:ph type="title" idx="7" hasCustomPrompt="1"/>
          </p:nvPr>
        </p:nvSpPr>
        <p:spPr>
          <a:xfrm>
            <a:off x="1491503" y="3783550"/>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r:id="rId3" action="ppaction://hlinksldjump"/>
          </p:cNvPr>
          <p:cNvSpPr txBox="1"/>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4"/>
          <p:cNvSpPr txBox="1"/>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gradFill>
          <a:gsLst>
            <a:gs pos="0">
              <a:schemeClr val="accent1"/>
            </a:gs>
            <a:gs pos="79000">
              <a:schemeClr val="lt1"/>
            </a:gs>
            <a:gs pos="100000">
              <a:schemeClr val="accent6"/>
            </a:gs>
          </a:gsLst>
          <a:lin ang="2698631" scaled="0"/>
        </a:gradFill>
        <a:effectLst/>
      </p:bgPr>
    </p:bg>
    <p:spTree>
      <p:nvGrpSpPr>
        <p:cNvPr id="99" name="Shape 99"/>
        <p:cNvGrpSpPr/>
        <p:nvPr/>
      </p:nvGrpSpPr>
      <p:grpSpPr>
        <a:xfrm>
          <a:off x="0" y="0"/>
          <a:ext cx="0" cy="0"/>
          <a:chOff x="0" y="0"/>
          <a:chExt cx="0" cy="0"/>
        </a:xfrm>
      </p:grpSpPr>
      <p:sp>
        <p:nvSpPr>
          <p:cNvPr id="100" name="Google Shape;100;p15"/>
          <p:cNvSpPr/>
          <p:nvPr/>
        </p:nvSpPr>
        <p:spPr>
          <a:xfrm rot="10800000">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rot="10800000">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txBox="1"/>
          <p:nvPr>
            <p:ph type="title"/>
          </p:nvPr>
        </p:nvSpPr>
        <p:spPr>
          <a:xfrm>
            <a:off x="1262100" y="1307100"/>
            <a:ext cx="6619800" cy="252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_NUMBER_1">
    <p:bg>
      <p:bgPr>
        <a:gradFill>
          <a:gsLst>
            <a:gs pos="0">
              <a:schemeClr val="accent1"/>
            </a:gs>
            <a:gs pos="79000">
              <a:schemeClr val="lt1"/>
            </a:gs>
            <a:gs pos="100000">
              <a:schemeClr val="accent6"/>
            </a:gs>
          </a:gsLst>
          <a:lin ang="8099331" scaled="0"/>
        </a:gradFill>
        <a:effectLst/>
      </p:bgPr>
    </p:bg>
    <p:spTree>
      <p:nvGrpSpPr>
        <p:cNvPr id="103" name="Shape 103"/>
        <p:cNvGrpSpPr/>
        <p:nvPr/>
      </p:nvGrpSpPr>
      <p:grpSpPr>
        <a:xfrm>
          <a:off x="0" y="0"/>
          <a:ext cx="0" cy="0"/>
          <a:chOff x="0" y="0"/>
          <a:chExt cx="0" cy="0"/>
        </a:xfrm>
      </p:grpSpPr>
      <p:sp>
        <p:nvSpPr>
          <p:cNvPr id="104" name="Google Shape;104;p16"/>
          <p:cNvSpPr/>
          <p:nvPr/>
        </p:nvSpPr>
        <p:spPr>
          <a:xfrm rot="10800000" flipH="1">
            <a:off x="7221950" y="-193881"/>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flipH="1">
            <a:off x="-188500" y="2758869"/>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6"/>
          <p:cNvSpPr/>
          <p:nvPr/>
        </p:nvSpPr>
        <p:spPr>
          <a:xfrm rot="-5400000" flipH="1">
            <a:off x="-923181" y="-11357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6"/>
          <p:cNvSpPr/>
          <p:nvPr/>
        </p:nvSpPr>
        <p:spPr>
          <a:xfrm rot="5400000" flipH="1">
            <a:off x="7382544" y="32552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txBox="1"/>
          <p:nvPr>
            <p:ph type="title" hasCustomPrompt="1"/>
          </p:nvPr>
        </p:nvSpPr>
        <p:spPr>
          <a:xfrm>
            <a:off x="713225" y="1558475"/>
            <a:ext cx="46299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9" name="Google Shape;109;p16"/>
          <p:cNvSpPr txBox="1"/>
          <p:nvPr>
            <p:ph type="subTitle" idx="1"/>
          </p:nvPr>
        </p:nvSpPr>
        <p:spPr>
          <a:xfrm>
            <a:off x="713225" y="3069625"/>
            <a:ext cx="4629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_ONLY_1">
    <p:bg>
      <p:bgPr>
        <a:gradFill>
          <a:gsLst>
            <a:gs pos="0">
              <a:schemeClr val="accent1"/>
            </a:gs>
            <a:gs pos="79000">
              <a:schemeClr val="lt1"/>
            </a:gs>
            <a:gs pos="100000">
              <a:schemeClr val="accent6"/>
            </a:gs>
          </a:gsLst>
          <a:lin ang="18900732" scaled="0"/>
        </a:gradFill>
        <a:effectLst/>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720000" y="3173850"/>
            <a:ext cx="4979400" cy="1434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12" name="Shape 112"/>
        <p:cNvGrpSpPr/>
        <p:nvPr/>
      </p:nvGrpSpPr>
      <p:grpSpPr>
        <a:xfrm>
          <a:off x="0" y="0"/>
          <a:ext cx="0" cy="0"/>
          <a:chOff x="0" y="0"/>
          <a:chExt cx="0" cy="0"/>
        </a:xfrm>
      </p:grpSpPr>
      <p:sp>
        <p:nvSpPr>
          <p:cNvPr id="113" name="Google Shape;113;p18"/>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8"/>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8"/>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8"/>
          <p:cNvSpPr txBox="1"/>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17" name="Google Shape;117;p18"/>
          <p:cNvSpPr txBox="1"/>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BLANK_1_1_1">
    <p:bg>
      <p:bgPr>
        <a:gradFill>
          <a:gsLst>
            <a:gs pos="0">
              <a:schemeClr val="accent1"/>
            </a:gs>
            <a:gs pos="79000">
              <a:schemeClr val="lt1"/>
            </a:gs>
            <a:gs pos="100000">
              <a:schemeClr val="accent6"/>
            </a:gs>
          </a:gsLst>
          <a:lin ang="2698631" scaled="0"/>
        </a:gradFill>
        <a:effectLst/>
      </p:bgPr>
    </p:bg>
    <p:spTree>
      <p:nvGrpSpPr>
        <p:cNvPr id="118" name="Shape 118"/>
        <p:cNvGrpSpPr/>
        <p:nvPr/>
      </p:nvGrpSpPr>
      <p:grpSpPr>
        <a:xfrm>
          <a:off x="0" y="0"/>
          <a:ext cx="0" cy="0"/>
          <a:chOff x="0" y="0"/>
          <a:chExt cx="0" cy="0"/>
        </a:xfrm>
      </p:grpSpPr>
      <p:sp>
        <p:nvSpPr>
          <p:cNvPr id="119" name="Google Shape;119;p19"/>
          <p:cNvSpPr/>
          <p:nvPr/>
        </p:nvSpPr>
        <p:spPr>
          <a:xfrm flipH="1">
            <a:off x="6832100"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9"/>
          <p:cNvSpPr/>
          <p:nvPr/>
        </p:nvSpPr>
        <p:spPr>
          <a:xfrm rot="-5400000" flipH="1">
            <a:off x="6827226"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9"/>
          <p:cNvSpPr/>
          <p:nvPr/>
        </p:nvSpPr>
        <p:spPr>
          <a:xfrm rot="-3719961" flipH="1">
            <a:off x="-158812"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9"/>
          <p:cNvSpPr txBox="1"/>
          <p:nvPr>
            <p:ph type="title"/>
          </p:nvPr>
        </p:nvSpPr>
        <p:spPr>
          <a:xfrm>
            <a:off x="713225" y="3452425"/>
            <a:ext cx="31368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23" name="Google Shape;123;p19"/>
          <p:cNvSpPr txBox="1"/>
          <p:nvPr>
            <p:ph type="subTitle" idx="1"/>
          </p:nvPr>
        </p:nvSpPr>
        <p:spPr>
          <a:xfrm>
            <a:off x="713225" y="1262775"/>
            <a:ext cx="5114400" cy="211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24" name="Shape 124"/>
        <p:cNvGrpSpPr/>
        <p:nvPr/>
      </p:nvGrpSpPr>
      <p:grpSpPr>
        <a:xfrm>
          <a:off x="0" y="0"/>
          <a:ext cx="0" cy="0"/>
          <a:chOff x="0" y="0"/>
          <a:chExt cx="0" cy="0"/>
        </a:xfrm>
      </p:grpSpPr>
      <p:sp>
        <p:nvSpPr>
          <p:cNvPr id="125" name="Google Shape;125;p20"/>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0"/>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0"/>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0"/>
          <p:cNvSpPr txBox="1"/>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0" name="Google Shape;130;p20"/>
          <p:cNvSpPr txBox="1"/>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chemeClr val="accent1"/>
            </a:gs>
            <a:gs pos="79000">
              <a:schemeClr val="lt1"/>
            </a:gs>
            <a:gs pos="100000">
              <a:schemeClr val="accent6"/>
            </a:gs>
          </a:gsLst>
          <a:lin ang="2700006" scaled="0"/>
        </a:gradFill>
        <a:effectLst/>
      </p:bgPr>
    </p:bg>
    <p:spTree>
      <p:nvGrpSpPr>
        <p:cNvPr id="14"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txBox="1"/>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4">
    <p:bg>
      <p:bgPr>
        <a:gradFill>
          <a:gsLst>
            <a:gs pos="0">
              <a:schemeClr val="accent1"/>
            </a:gs>
            <a:gs pos="79000">
              <a:schemeClr val="lt1"/>
            </a:gs>
            <a:gs pos="100000">
              <a:schemeClr val="accent6"/>
            </a:gs>
          </a:gsLst>
          <a:lin ang="2698631" scaled="0"/>
        </a:gradFill>
        <a:effectLst/>
      </p:bgPr>
    </p:bg>
    <p:spTree>
      <p:nvGrpSpPr>
        <p:cNvPr id="131" name="Shape 131"/>
        <p:cNvGrpSpPr/>
        <p:nvPr/>
      </p:nvGrpSpPr>
      <p:grpSpPr>
        <a:xfrm>
          <a:off x="0" y="0"/>
          <a:ext cx="0" cy="0"/>
          <a:chOff x="0" y="0"/>
          <a:chExt cx="0" cy="0"/>
        </a:xfrm>
      </p:grpSpPr>
      <p:sp>
        <p:nvSpPr>
          <p:cNvPr id="132" name="Google Shape;132;p21"/>
          <p:cNvSpPr txBox="1"/>
          <p:nvPr>
            <p:ph type="subTitle" idx="1"/>
          </p:nvPr>
        </p:nvSpPr>
        <p:spPr>
          <a:xfrm>
            <a:off x="713225" y="3190650"/>
            <a:ext cx="43563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 name="Google Shape;133;p21"/>
          <p:cNvSpPr txBox="1"/>
          <p:nvPr>
            <p:ph type="title"/>
          </p:nvPr>
        </p:nvSpPr>
        <p:spPr>
          <a:xfrm>
            <a:off x="720000" y="1337275"/>
            <a:ext cx="5179500" cy="154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1"/>
          <p:cNvSpPr/>
          <p:nvPr/>
        </p:nvSpPr>
        <p:spPr>
          <a:xfrm rot="5400000">
            <a:off x="6067275" y="-1569762"/>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gradFill>
          <a:gsLst>
            <a:gs pos="0">
              <a:schemeClr val="accent1"/>
            </a:gs>
            <a:gs pos="79000">
              <a:schemeClr val="lt1"/>
            </a:gs>
            <a:gs pos="100000">
              <a:schemeClr val="accent6"/>
            </a:gs>
          </a:gsLst>
          <a:lin ang="18900732" scaled="0"/>
        </a:gradFill>
        <a:effectLst/>
      </p:bgPr>
    </p:bg>
    <p:spTree>
      <p:nvGrpSpPr>
        <p:cNvPr id="142" name="Shape 142"/>
        <p:cNvGrpSpPr/>
        <p:nvPr/>
      </p:nvGrpSpPr>
      <p:grpSpPr>
        <a:xfrm>
          <a:off x="0" y="0"/>
          <a:ext cx="0" cy="0"/>
          <a:chOff x="0" y="0"/>
          <a:chExt cx="0" cy="0"/>
        </a:xfrm>
      </p:grpSpPr>
      <p:sp>
        <p:nvSpPr>
          <p:cNvPr id="143" name="Google Shape;143;p22"/>
          <p:cNvSpPr/>
          <p:nvPr/>
        </p:nvSpPr>
        <p:spPr>
          <a:xfrm>
            <a:off x="6620650" y="2409026"/>
            <a:ext cx="2593954" cy="303012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2"/>
          <p:cNvSpPr/>
          <p:nvPr/>
        </p:nvSpPr>
        <p:spPr>
          <a:xfrm>
            <a:off x="-1040500" y="-991125"/>
            <a:ext cx="3074884" cy="3087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2"/>
          <p:cNvSpPr txBox="1"/>
          <p:nvPr>
            <p:ph type="title"/>
          </p:nvPr>
        </p:nvSpPr>
        <p:spPr>
          <a:xfrm>
            <a:off x="1844950" y="1835525"/>
            <a:ext cx="4919400" cy="47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6" name="Google Shape;146;p22"/>
          <p:cNvSpPr txBox="1"/>
          <p:nvPr>
            <p:ph type="subTitle" idx="1"/>
          </p:nvPr>
        </p:nvSpPr>
        <p:spPr>
          <a:xfrm>
            <a:off x="1844950" y="2682250"/>
            <a:ext cx="4966200" cy="114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47" name="Shape 147"/>
        <p:cNvGrpSpPr/>
        <p:nvPr/>
      </p:nvGrpSpPr>
      <p:grpSpPr>
        <a:xfrm>
          <a:off x="0" y="0"/>
          <a:ext cx="0" cy="0"/>
          <a:chOff x="0" y="0"/>
          <a:chExt cx="0" cy="0"/>
        </a:xfrm>
      </p:grpSpPr>
      <p:sp>
        <p:nvSpPr>
          <p:cNvPr id="148" name="Google Shape;148;p23"/>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3"/>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3"/>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3"/>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3"/>
          <p:cNvSpPr txBox="1"/>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3"/>
          <p:cNvSpPr txBox="1"/>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54" name="Shape 154"/>
        <p:cNvGrpSpPr/>
        <p:nvPr/>
      </p:nvGrpSpPr>
      <p:grpSpPr>
        <a:xfrm>
          <a:off x="0" y="0"/>
          <a:ext cx="0" cy="0"/>
          <a:chOff x="0" y="0"/>
          <a:chExt cx="0" cy="0"/>
        </a:xfrm>
      </p:grpSpPr>
      <p:sp>
        <p:nvSpPr>
          <p:cNvPr id="155" name="Google Shape;155;p24"/>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4"/>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4"/>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4"/>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4"/>
          <p:cNvSpPr txBox="1"/>
          <p:nvPr>
            <p:ph type="title"/>
          </p:nvPr>
        </p:nvSpPr>
        <p:spPr>
          <a:xfrm flipH="1">
            <a:off x="761950" y="1770075"/>
            <a:ext cx="328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4"/>
          <p:cNvSpPr txBox="1"/>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5"/>
          <p:cNvSpPr txBox="1"/>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4" name="Google Shape;164;p25"/>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5"/>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5"/>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67"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6"/>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6"/>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txBox="1"/>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2" name="Google Shape;172;p26"/>
          <p:cNvSpPr txBox="1"/>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1_1_1_4_1">
    <p:bg>
      <p:bgPr>
        <a:gradFill>
          <a:gsLst>
            <a:gs pos="0">
              <a:schemeClr val="accent1"/>
            </a:gs>
            <a:gs pos="79000">
              <a:schemeClr val="lt1"/>
            </a:gs>
            <a:gs pos="100000">
              <a:schemeClr val="accent6"/>
            </a:gs>
          </a:gsLst>
          <a:lin ang="18900732" scaled="0"/>
        </a:gradFill>
        <a:effectLst/>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178100" y="1188275"/>
            <a:ext cx="4233000" cy="169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5" name="Google Shape;175;p27"/>
          <p:cNvSpPr txBox="1"/>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6" name="Google Shape;176;p27"/>
          <p:cNvSpPr/>
          <p:nvPr/>
        </p:nvSpPr>
        <p:spPr>
          <a:xfrm flipH="1">
            <a:off x="7102475" y="-170487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7"/>
          <p:cNvSpPr/>
          <p:nvPr/>
        </p:nvSpPr>
        <p:spPr>
          <a:xfrm rot="5400000" flipH="1">
            <a:off x="-1580725" y="307702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78"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8"/>
          <p:cNvSpPr txBox="1"/>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3" name="Google Shape;183;p28"/>
          <p:cNvSpPr txBox="1"/>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85"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txBox="1"/>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0" name="Google Shape;190;p29"/>
          <p:cNvSpPr txBox="1"/>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1_1_1_2_1_1">
    <p:bg>
      <p:bgPr>
        <a:gradFill>
          <a:gsLst>
            <a:gs pos="0">
              <a:schemeClr val="accent1"/>
            </a:gs>
            <a:gs pos="79000">
              <a:schemeClr val="lt1"/>
            </a:gs>
            <a:gs pos="100000">
              <a:schemeClr val="accent6"/>
            </a:gs>
          </a:gsLst>
          <a:lin ang="13500032" scaled="0"/>
        </a:gradFill>
        <a:effectLst/>
      </p:bgPr>
    </p:bg>
    <p:spTree>
      <p:nvGrpSpPr>
        <p:cNvPr id="192" name="Shape 192"/>
        <p:cNvGrpSpPr/>
        <p:nvPr/>
      </p:nvGrpSpPr>
      <p:grpSpPr>
        <a:xfrm>
          <a:off x="0" y="0"/>
          <a:ext cx="0" cy="0"/>
          <a:chOff x="0" y="0"/>
          <a:chExt cx="0" cy="0"/>
        </a:xfrm>
      </p:grpSpPr>
      <p:sp>
        <p:nvSpPr>
          <p:cNvPr id="193" name="Google Shape;193;p30"/>
          <p:cNvSpPr txBox="1"/>
          <p:nvPr>
            <p:ph type="title"/>
          </p:nvPr>
        </p:nvSpPr>
        <p:spPr>
          <a:xfrm>
            <a:off x="3220850" y="1744763"/>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4" name="Google Shape;194;p30"/>
          <p:cNvSpPr txBox="1"/>
          <p:nvPr>
            <p:ph type="title" idx="2" hasCustomPrompt="1"/>
          </p:nvPr>
        </p:nvSpPr>
        <p:spPr>
          <a:xfrm>
            <a:off x="1483500" y="1912563"/>
            <a:ext cx="1419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30"/>
          <p:cNvSpPr txBox="1"/>
          <p:nvPr>
            <p:ph type="subTitle" idx="1"/>
          </p:nvPr>
        </p:nvSpPr>
        <p:spPr>
          <a:xfrm>
            <a:off x="3143300" y="3005138"/>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 name="Google Shape;196;p30"/>
          <p:cNvSpPr/>
          <p:nvPr/>
        </p:nvSpPr>
        <p:spPr>
          <a:xfrm rot="5400000">
            <a:off x="7595675" y="683113"/>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 name="Google Shape;197;p30"/>
          <p:cNvGrpSpPr/>
          <p:nvPr/>
        </p:nvGrpSpPr>
        <p:grpSpPr>
          <a:xfrm rot="10800000">
            <a:off x="4867808" y="-847050"/>
            <a:ext cx="2856778" cy="2850819"/>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30"/>
          <p:cNvSpPr/>
          <p:nvPr/>
        </p:nvSpPr>
        <p:spPr>
          <a:xfrm rot="5400000">
            <a:off x="-1711750" y="2995288"/>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gradFill>
          <a:gsLst>
            <a:gs pos="0">
              <a:schemeClr val="accent1"/>
            </a:gs>
            <a:gs pos="79000">
              <a:schemeClr val="lt1"/>
            </a:gs>
            <a:gs pos="100000">
              <a:schemeClr val="accent6"/>
            </a:gs>
          </a:gsLst>
          <a:lin ang="13500032" scaled="0"/>
        </a:gradFill>
        <a:effectLst/>
      </p:bgPr>
    </p:bg>
    <p:spTree>
      <p:nvGrpSpPr>
        <p:cNvPr id="2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4"/>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panose="020F0502020204030203"/>
                <a:ea typeface="Lato" panose="020F0502020204030203"/>
                <a:cs typeface="Lato" panose="020F0502020204030203"/>
                <a:sym typeface="Lato" panose="020F0502020204030203"/>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205"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txBox="1"/>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9" name="Google Shape;209;p31"/>
          <p:cNvSpPr txBox="1"/>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0" name="Google Shape;210;p31"/>
          <p:cNvSpPr txBox="1"/>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 name="Google Shape;211;p31"/>
          <p:cNvSpPr txBox="1"/>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31"/>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220"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txBox="1"/>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5" name="Google Shape;225;p32"/>
          <p:cNvSpPr txBox="1"/>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6" name="Google Shape;226;p32"/>
          <p:cNvSpPr txBox="1"/>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7" name="Google Shape;227;p32"/>
          <p:cNvSpPr txBox="1"/>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8" name="Google Shape;228;p32"/>
          <p:cNvSpPr txBox="1"/>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9" name="Google Shape;229;p32"/>
          <p:cNvSpPr txBox="1"/>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0" name="Google Shape;230;p32"/>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gradFill>
          <a:gsLst>
            <a:gs pos="0">
              <a:schemeClr val="accent1"/>
            </a:gs>
            <a:gs pos="79000">
              <a:schemeClr val="lt1"/>
            </a:gs>
            <a:gs pos="100000">
              <a:schemeClr val="accent6"/>
            </a:gs>
          </a:gsLst>
          <a:lin ang="18900732" scaled="0"/>
        </a:gradFill>
        <a:effectLst/>
      </p:bgPr>
    </p:bg>
    <p:spTree>
      <p:nvGrpSpPr>
        <p:cNvPr id="231" name="Shape 231"/>
        <p:cNvGrpSpPr/>
        <p:nvPr/>
      </p:nvGrpSpPr>
      <p:grpSpPr>
        <a:xfrm>
          <a:off x="0" y="0"/>
          <a:ext cx="0" cy="0"/>
          <a:chOff x="0" y="0"/>
          <a:chExt cx="0" cy="0"/>
        </a:xfrm>
      </p:grpSpPr>
      <p:sp>
        <p:nvSpPr>
          <p:cNvPr id="232" name="Google Shape;232;p33"/>
          <p:cNvSpPr/>
          <p:nvPr/>
        </p:nvSpPr>
        <p:spPr>
          <a:xfrm rot="-4499937">
            <a:off x="-1176120" y="225830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3"/>
          <p:cNvSpPr txBox="1"/>
          <p:nvPr>
            <p:ph type="title"/>
          </p:nvPr>
        </p:nvSpPr>
        <p:spPr>
          <a:xfrm>
            <a:off x="1753663"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 name="Google Shape;234;p33"/>
          <p:cNvSpPr txBox="1"/>
          <p:nvPr>
            <p:ph type="subTitle" idx="1"/>
          </p:nvPr>
        </p:nvSpPr>
        <p:spPr>
          <a:xfrm>
            <a:off x="1753675" y="2161005"/>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5" name="Google Shape;235;p33"/>
          <p:cNvSpPr txBox="1"/>
          <p:nvPr>
            <p:ph type="title" idx="2"/>
          </p:nvPr>
        </p:nvSpPr>
        <p:spPr>
          <a:xfrm>
            <a:off x="3767657" y="3226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6" name="Google Shape;236;p33"/>
          <p:cNvSpPr txBox="1"/>
          <p:nvPr>
            <p:ph type="subTitle" idx="3"/>
          </p:nvPr>
        </p:nvSpPr>
        <p:spPr>
          <a:xfrm>
            <a:off x="3767672" y="3889680"/>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7" name="Google Shape;237;p33"/>
          <p:cNvSpPr txBox="1"/>
          <p:nvPr>
            <p:ph type="title" idx="4"/>
          </p:nvPr>
        </p:nvSpPr>
        <p:spPr>
          <a:xfrm>
            <a:off x="5764765"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8" name="Google Shape;238;p33"/>
          <p:cNvSpPr txBox="1"/>
          <p:nvPr>
            <p:ph type="subTitle" idx="5"/>
          </p:nvPr>
        </p:nvSpPr>
        <p:spPr>
          <a:xfrm>
            <a:off x="5764782" y="2161023"/>
            <a:ext cx="23409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9" name="Google Shape;239;p33"/>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33"/>
          <p:cNvSpPr/>
          <p:nvPr/>
        </p:nvSpPr>
        <p:spPr>
          <a:xfrm rot="2700000">
            <a:off x="7633372" y="246562"/>
            <a:ext cx="2660453" cy="267105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3" name="Google Shape;243;p34"/>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4"/>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3_2">
    <p:bg>
      <p:bgPr>
        <a:gradFill>
          <a:gsLst>
            <a:gs pos="0">
              <a:schemeClr val="accent1"/>
            </a:gs>
            <a:gs pos="79000">
              <a:schemeClr val="lt1"/>
            </a:gs>
            <a:gs pos="100000">
              <a:schemeClr val="accent6"/>
            </a:gs>
          </a:gsLst>
          <a:lin ang="2698631" scaled="0"/>
        </a:gradFill>
        <a:effectLst/>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7" name="Google Shape;247;p35"/>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5"/>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35"/>
          <p:cNvGrpSpPr/>
          <p:nvPr/>
        </p:nvGrpSpPr>
        <p:grpSpPr>
          <a:xfrm>
            <a:off x="-152539" y="3626319"/>
            <a:ext cx="9144330" cy="3345285"/>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254" name="Shape 254"/>
        <p:cNvGrpSpPr/>
        <p:nvPr/>
      </p:nvGrpSpPr>
      <p:grpSpPr>
        <a:xfrm>
          <a:off x="0" y="0"/>
          <a:ext cx="0" cy="0"/>
          <a:chOff x="0" y="0"/>
          <a:chExt cx="0" cy="0"/>
        </a:xfrm>
      </p:grpSpPr>
      <p:sp>
        <p:nvSpPr>
          <p:cNvPr id="255" name="Google Shape;255;p36"/>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56" name="Google Shape;256;p36"/>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6"/>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6"/>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6"/>
          <p:cNvSpPr txBox="1"/>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36"/>
          <p:cNvSpPr txBox="1"/>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1" name="Google Shape;261;p36"/>
          <p:cNvSpPr txBox="1"/>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36"/>
          <p:cNvSpPr txBox="1"/>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5" name="Google Shape;265;p37"/>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7"/>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3_1_1_1">
    <p:bg>
      <p:bgPr>
        <a:gradFill>
          <a:gsLst>
            <a:gs pos="0">
              <a:schemeClr val="accent1"/>
            </a:gs>
            <a:gs pos="79000">
              <a:schemeClr val="lt1"/>
            </a:gs>
            <a:gs pos="100000">
              <a:schemeClr val="accent6"/>
            </a:gs>
          </a:gsLst>
          <a:lin ang="13500032" scaled="0"/>
        </a:gradFill>
        <a:effectLst/>
      </p:bgPr>
    </p:bg>
    <p:spTree>
      <p:nvGrpSpPr>
        <p:cNvPr id="267" name="Shape 267"/>
        <p:cNvGrpSpPr/>
        <p:nvPr/>
      </p:nvGrpSpPr>
      <p:grpSpPr>
        <a:xfrm>
          <a:off x="0" y="0"/>
          <a:ext cx="0" cy="0"/>
          <a:chOff x="0" y="0"/>
          <a:chExt cx="0" cy="0"/>
        </a:xfrm>
      </p:grpSpPr>
      <p:sp>
        <p:nvSpPr>
          <p:cNvPr id="268" name="Google Shape;268;p38"/>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9" name="Google Shape;269;p38"/>
          <p:cNvSpPr/>
          <p:nvPr/>
        </p:nvSpPr>
        <p:spPr>
          <a:xfrm>
            <a:off x="-1260625" y="29945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8"/>
          <p:cNvSpPr/>
          <p:nvPr/>
        </p:nvSpPr>
        <p:spPr>
          <a:xfrm>
            <a:off x="8004075" y="2533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3" name="Google Shape;273;p39"/>
          <p:cNvSpPr txBox="1"/>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4" name="Google Shape;274;p39"/>
          <p:cNvSpPr txBox="1"/>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5" name="Google Shape;275;p39"/>
          <p:cNvSpPr txBox="1"/>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6" name="Google Shape;276;p39"/>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280"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0"/>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0"/>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0"/>
          <p:cNvSpPr txBox="1"/>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5" name="Google Shape;285;p40"/>
          <p:cNvSpPr txBox="1"/>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6" name="Google Shape;286;p40"/>
          <p:cNvSpPr txBox="1"/>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7" name="Google Shape;287;p40"/>
          <p:cNvSpPr txBox="1"/>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8" name="Google Shape;288;p40"/>
          <p:cNvSpPr txBox="1"/>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9" name="Google Shape;289;p40"/>
          <p:cNvSpPr txBox="1"/>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 name="Google Shape;290;p40"/>
          <p:cNvSpPr txBox="1"/>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1" name="Google Shape;291;p40"/>
          <p:cNvSpPr txBox="1"/>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40"/>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chemeClr val="accent1"/>
            </a:gs>
            <a:gs pos="79000">
              <a:schemeClr val="lt1"/>
            </a:gs>
            <a:gs pos="100000">
              <a:schemeClr val="accent6"/>
            </a:gs>
          </a:gsLst>
          <a:lin ang="18900044" scaled="0"/>
        </a:gradFill>
        <a:effectLst/>
      </p:bgPr>
    </p:bg>
    <p:spTree>
      <p:nvGrpSpPr>
        <p:cNvPr id="27"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txBox="1"/>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5"/>
          <p:cNvSpPr txBox="1"/>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 name="Google Shape;34;p5"/>
          <p:cNvSpPr txBox="1"/>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 name="Google Shape;35;p5"/>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gradFill>
          <a:gsLst>
            <a:gs pos="0">
              <a:schemeClr val="accent1"/>
            </a:gs>
            <a:gs pos="79000">
              <a:schemeClr val="lt1"/>
            </a:gs>
            <a:gs pos="100000">
              <a:schemeClr val="accent6"/>
            </a:gs>
          </a:gsLst>
          <a:lin ang="8099331" scaled="0"/>
        </a:gradFill>
        <a:effectLst/>
      </p:bgPr>
    </p:bg>
    <p:spTree>
      <p:nvGrpSpPr>
        <p:cNvPr id="293" name="Shape 293"/>
        <p:cNvGrpSpPr/>
        <p:nvPr/>
      </p:nvGrpSpPr>
      <p:grpSpPr>
        <a:xfrm>
          <a:off x="0" y="0"/>
          <a:ext cx="0" cy="0"/>
          <a:chOff x="0" y="0"/>
          <a:chExt cx="0" cy="0"/>
        </a:xfrm>
      </p:grpSpPr>
      <p:sp>
        <p:nvSpPr>
          <p:cNvPr id="294" name="Google Shape;294;p41"/>
          <p:cNvSpPr/>
          <p:nvPr/>
        </p:nvSpPr>
        <p:spPr>
          <a:xfrm>
            <a:off x="7827701" y="7193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1"/>
          <p:cNvSpPr txBox="1"/>
          <p:nvPr>
            <p:ph type="title"/>
          </p:nvPr>
        </p:nvSpPr>
        <p:spPr>
          <a:xfrm>
            <a:off x="1475517" y="1712475"/>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6" name="Google Shape;296;p41"/>
          <p:cNvSpPr txBox="1"/>
          <p:nvPr>
            <p:ph type="subTitle" idx="1"/>
          </p:nvPr>
        </p:nvSpPr>
        <p:spPr>
          <a:xfrm>
            <a:off x="1475518"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7" name="Google Shape;297;p41"/>
          <p:cNvSpPr txBox="1"/>
          <p:nvPr>
            <p:ph type="title" idx="2"/>
          </p:nvPr>
        </p:nvSpPr>
        <p:spPr>
          <a:xfrm>
            <a:off x="4879083" y="1712475"/>
            <a:ext cx="2789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8" name="Google Shape;298;p41"/>
          <p:cNvSpPr txBox="1"/>
          <p:nvPr>
            <p:ph type="subTitle" idx="3"/>
          </p:nvPr>
        </p:nvSpPr>
        <p:spPr>
          <a:xfrm>
            <a:off x="4879083"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9" name="Google Shape;299;p41"/>
          <p:cNvSpPr txBox="1"/>
          <p:nvPr>
            <p:ph type="title" idx="4"/>
          </p:nvPr>
        </p:nvSpPr>
        <p:spPr>
          <a:xfrm>
            <a:off x="1425575" y="3537250"/>
            <a:ext cx="2889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0" name="Google Shape;300;p41"/>
          <p:cNvSpPr txBox="1"/>
          <p:nvPr>
            <p:ph type="subTitle" idx="5"/>
          </p:nvPr>
        </p:nvSpPr>
        <p:spPr>
          <a:xfrm>
            <a:off x="1475518"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1" name="Google Shape;301;p41"/>
          <p:cNvSpPr txBox="1"/>
          <p:nvPr>
            <p:ph type="title" idx="6"/>
          </p:nvPr>
        </p:nvSpPr>
        <p:spPr>
          <a:xfrm>
            <a:off x="4879083" y="3537250"/>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2" name="Google Shape;302;p41"/>
          <p:cNvSpPr txBox="1"/>
          <p:nvPr>
            <p:ph type="subTitle" idx="7"/>
          </p:nvPr>
        </p:nvSpPr>
        <p:spPr>
          <a:xfrm>
            <a:off x="4879083"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3" name="Google Shape;303;p41"/>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41"/>
          <p:cNvSpPr/>
          <p:nvPr/>
        </p:nvSpPr>
        <p:spPr>
          <a:xfrm>
            <a:off x="-1069574" y="23526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BLANK_1_1_1_1_2_1">
    <p:bg>
      <p:bgPr>
        <a:gradFill>
          <a:gsLst>
            <a:gs pos="0">
              <a:schemeClr val="accent1"/>
            </a:gs>
            <a:gs pos="79000">
              <a:schemeClr val="lt1"/>
            </a:gs>
            <a:gs pos="100000">
              <a:schemeClr val="accent6"/>
            </a:gs>
          </a:gsLst>
          <a:lin ang="8099331" scaled="0"/>
        </a:gradFill>
        <a:effectLst/>
      </p:bgPr>
    </p:bg>
    <p:spTree>
      <p:nvGrpSpPr>
        <p:cNvPr id="305" name="Shape 305"/>
        <p:cNvGrpSpPr/>
        <p:nvPr/>
      </p:nvGrpSpPr>
      <p:grpSpPr>
        <a:xfrm>
          <a:off x="0" y="0"/>
          <a:ext cx="0" cy="0"/>
          <a:chOff x="0" y="0"/>
          <a:chExt cx="0" cy="0"/>
        </a:xfrm>
      </p:grpSpPr>
      <p:sp>
        <p:nvSpPr>
          <p:cNvPr id="306" name="Google Shape;306;p42"/>
          <p:cNvSpPr/>
          <p:nvPr/>
        </p:nvSpPr>
        <p:spPr>
          <a:xfrm>
            <a:off x="7827701" y="27464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2"/>
          <p:cNvSpPr txBox="1"/>
          <p:nvPr>
            <p:ph type="title"/>
          </p:nvPr>
        </p:nvSpPr>
        <p:spPr>
          <a:xfrm>
            <a:off x="2018102" y="3537250"/>
            <a:ext cx="2304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8" name="Google Shape;308;p42"/>
          <p:cNvSpPr txBox="1"/>
          <p:nvPr>
            <p:ph type="subTitle" idx="1"/>
          </p:nvPr>
        </p:nvSpPr>
        <p:spPr>
          <a:xfrm>
            <a:off x="2018102"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9" name="Google Shape;309;p42"/>
          <p:cNvSpPr txBox="1"/>
          <p:nvPr>
            <p:ph type="title" idx="2"/>
          </p:nvPr>
        </p:nvSpPr>
        <p:spPr>
          <a:xfrm>
            <a:off x="4779629" y="3537250"/>
            <a:ext cx="2568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0" name="Google Shape;310;p42"/>
          <p:cNvSpPr txBox="1"/>
          <p:nvPr>
            <p:ph type="subTitle" idx="3"/>
          </p:nvPr>
        </p:nvSpPr>
        <p:spPr>
          <a:xfrm>
            <a:off x="4911479"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1" name="Google Shape;311;p42"/>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42"/>
          <p:cNvSpPr/>
          <p:nvPr/>
        </p:nvSpPr>
        <p:spPr>
          <a:xfrm>
            <a:off x="-1069574" y="532925"/>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2"/>
          <p:cNvSpPr txBox="1"/>
          <p:nvPr>
            <p:ph type="title" idx="5"/>
          </p:nvPr>
        </p:nvSpPr>
        <p:spPr>
          <a:xfrm>
            <a:off x="720000"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4" name="Google Shape;314;p42"/>
          <p:cNvSpPr txBox="1"/>
          <p:nvPr>
            <p:ph type="subTitle" idx="6"/>
          </p:nvPr>
        </p:nvSpPr>
        <p:spPr>
          <a:xfrm>
            <a:off x="720000"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5" name="Google Shape;315;p42"/>
          <p:cNvSpPr txBox="1"/>
          <p:nvPr>
            <p:ph type="title" idx="7"/>
          </p:nvPr>
        </p:nvSpPr>
        <p:spPr>
          <a:xfrm>
            <a:off x="3222325" y="1786675"/>
            <a:ext cx="2699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6" name="Google Shape;316;p42"/>
          <p:cNvSpPr txBox="1"/>
          <p:nvPr>
            <p:ph type="subTitle" idx="8"/>
          </p:nvPr>
        </p:nvSpPr>
        <p:spPr>
          <a:xfrm>
            <a:off x="3419273"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7" name="Google Shape;317;p42"/>
          <p:cNvSpPr txBox="1"/>
          <p:nvPr>
            <p:ph type="title" idx="9"/>
          </p:nvPr>
        </p:nvSpPr>
        <p:spPr>
          <a:xfrm>
            <a:off x="6118545"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8" name="Google Shape;318;p42"/>
          <p:cNvSpPr txBox="1"/>
          <p:nvPr>
            <p:ph type="subTitle" idx="13"/>
          </p:nvPr>
        </p:nvSpPr>
        <p:spPr>
          <a:xfrm>
            <a:off x="6118545" y="23732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319"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3"/>
          <p:cNvSpPr txBox="1"/>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4" name="Google Shape;324;p43"/>
          <p:cNvSpPr txBox="1"/>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5" name="Google Shape;325;p43"/>
          <p:cNvSpPr txBox="1"/>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6" name="Google Shape;326;p43"/>
          <p:cNvSpPr txBox="1"/>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7" name="Google Shape;327;p43"/>
          <p:cNvSpPr txBox="1"/>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8" name="Google Shape;328;p43"/>
          <p:cNvSpPr txBox="1"/>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9" name="Google Shape;329;p43"/>
          <p:cNvSpPr txBox="1"/>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0" name="Google Shape;330;p43"/>
          <p:cNvSpPr txBox="1"/>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1" name="Google Shape;331;p43"/>
          <p:cNvSpPr txBox="1"/>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2" name="Google Shape;332;p43"/>
          <p:cNvSpPr txBox="1"/>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3" name="Google Shape;333;p43"/>
          <p:cNvSpPr txBox="1"/>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 name="Google Shape;334;p43"/>
          <p:cNvSpPr txBox="1"/>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5" name="Google Shape;335;p4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bg>
      <p:bgPr>
        <a:gradFill>
          <a:gsLst>
            <a:gs pos="0">
              <a:schemeClr val="accent1"/>
            </a:gs>
            <a:gs pos="79000">
              <a:schemeClr val="lt1"/>
            </a:gs>
            <a:gs pos="100000">
              <a:schemeClr val="accent6"/>
            </a:gs>
          </a:gsLst>
          <a:lin ang="8099331" scaled="0"/>
        </a:gradFill>
        <a:effectLst/>
      </p:bgPr>
    </p:bg>
    <p:spTree>
      <p:nvGrpSpPr>
        <p:cNvPr id="336" name="Shape 336"/>
        <p:cNvGrpSpPr/>
        <p:nvPr/>
      </p:nvGrpSpPr>
      <p:grpSpPr>
        <a:xfrm>
          <a:off x="0" y="0"/>
          <a:ext cx="0" cy="0"/>
          <a:chOff x="0" y="0"/>
          <a:chExt cx="0" cy="0"/>
        </a:xfrm>
      </p:grpSpPr>
      <p:sp>
        <p:nvSpPr>
          <p:cNvPr id="337" name="Google Shape;337;p44"/>
          <p:cNvSpPr/>
          <p:nvPr/>
        </p:nvSpPr>
        <p:spPr>
          <a:xfrm>
            <a:off x="7134697" y="-78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4"/>
          <p:cNvSpPr txBox="1"/>
          <p:nvPr>
            <p:ph type="title"/>
          </p:nvPr>
        </p:nvSpPr>
        <p:spPr>
          <a:xfrm>
            <a:off x="1804841" y="23891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9" name="Google Shape;339;p44"/>
          <p:cNvSpPr txBox="1"/>
          <p:nvPr>
            <p:ph type="subTitle" idx="1"/>
          </p:nvPr>
        </p:nvSpPr>
        <p:spPr>
          <a:xfrm>
            <a:off x="1804841" y="297562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0" name="Google Shape;340;p44"/>
          <p:cNvSpPr txBox="1"/>
          <p:nvPr>
            <p:ph type="title" idx="2"/>
          </p:nvPr>
        </p:nvSpPr>
        <p:spPr>
          <a:xfrm>
            <a:off x="1804841" y="11980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1" name="Google Shape;341;p44"/>
          <p:cNvSpPr txBox="1"/>
          <p:nvPr>
            <p:ph type="subTitle" idx="3"/>
          </p:nvPr>
        </p:nvSpPr>
        <p:spPr>
          <a:xfrm>
            <a:off x="1804841" y="17845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44"/>
          <p:cNvSpPr txBox="1"/>
          <p:nvPr>
            <p:ph type="title" idx="4"/>
          </p:nvPr>
        </p:nvSpPr>
        <p:spPr>
          <a:xfrm>
            <a:off x="1804841" y="35372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3" name="Google Shape;343;p44"/>
          <p:cNvSpPr txBox="1"/>
          <p:nvPr>
            <p:ph type="subTitle" idx="5"/>
          </p:nvPr>
        </p:nvSpPr>
        <p:spPr>
          <a:xfrm>
            <a:off x="1804841" y="41237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4" name="Google Shape;344;p44"/>
          <p:cNvSpPr txBox="1"/>
          <p:nvPr>
            <p:ph type="title" idx="6"/>
          </p:nvPr>
        </p:nvSpPr>
        <p:spPr>
          <a:xfrm>
            <a:off x="5521358" y="3537250"/>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5" name="Google Shape;345;p44"/>
          <p:cNvSpPr txBox="1"/>
          <p:nvPr>
            <p:ph type="subTitle" idx="7"/>
          </p:nvPr>
        </p:nvSpPr>
        <p:spPr>
          <a:xfrm>
            <a:off x="5521358" y="4123775"/>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6" name="Google Shape;346;p44"/>
          <p:cNvSpPr txBox="1"/>
          <p:nvPr>
            <p:ph type="title" idx="8"/>
          </p:nvPr>
        </p:nvSpPr>
        <p:spPr>
          <a:xfrm>
            <a:off x="5521358" y="119008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7" name="Google Shape;347;p44"/>
          <p:cNvSpPr txBox="1"/>
          <p:nvPr>
            <p:ph type="subTitle" idx="9"/>
          </p:nvPr>
        </p:nvSpPr>
        <p:spPr>
          <a:xfrm>
            <a:off x="5521358" y="177661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8" name="Google Shape;348;p44"/>
          <p:cNvSpPr txBox="1"/>
          <p:nvPr>
            <p:ph type="title" idx="13"/>
          </p:nvPr>
        </p:nvSpPr>
        <p:spPr>
          <a:xfrm>
            <a:off x="5521358" y="238113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9" name="Google Shape;349;p44"/>
          <p:cNvSpPr txBox="1"/>
          <p:nvPr>
            <p:ph type="subTitle" idx="14"/>
          </p:nvPr>
        </p:nvSpPr>
        <p:spPr>
          <a:xfrm>
            <a:off x="5521358" y="296766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0" name="Google Shape;350;p44"/>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44"/>
          <p:cNvSpPr/>
          <p:nvPr/>
        </p:nvSpPr>
        <p:spPr>
          <a:xfrm rot="10800000">
            <a:off x="-141253" y="27973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352" name="Shape 352"/>
        <p:cNvGrpSpPr/>
        <p:nvPr/>
      </p:nvGrpSpPr>
      <p:grpSpPr>
        <a:xfrm>
          <a:off x="0" y="0"/>
          <a:ext cx="0" cy="0"/>
          <a:chOff x="0" y="0"/>
          <a:chExt cx="0" cy="0"/>
        </a:xfrm>
      </p:grpSpPr>
      <p:sp>
        <p:nvSpPr>
          <p:cNvPr id="353" name="Google Shape;353;p45"/>
          <p:cNvSpPr txBox="1"/>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4" name="Google Shape;354;p45"/>
          <p:cNvSpPr txBox="1"/>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5" name="Google Shape;355;p45"/>
          <p:cNvSpPr txBox="1"/>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6" name="Google Shape;356;p45"/>
          <p:cNvSpPr txBox="1"/>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7" name="Google Shape;357;p45"/>
          <p:cNvSpPr txBox="1"/>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8" name="Google Shape;358;p45"/>
          <p:cNvSpPr txBox="1"/>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9" name="Google Shape;359;p45"/>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5"/>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BLANK_1_1_1_1_1_1_4">
    <p:bg>
      <p:bgPr>
        <a:gradFill>
          <a:gsLst>
            <a:gs pos="0">
              <a:schemeClr val="accent1"/>
            </a:gs>
            <a:gs pos="79000">
              <a:schemeClr val="lt1"/>
            </a:gs>
            <a:gs pos="100000">
              <a:schemeClr val="accent6"/>
            </a:gs>
          </a:gsLst>
          <a:lin ang="13500032" scaled="0"/>
        </a:gradFill>
        <a:effectLst/>
      </p:bgPr>
    </p:bg>
    <p:spTree>
      <p:nvGrpSpPr>
        <p:cNvPr id="361" name="Shape 361"/>
        <p:cNvGrpSpPr/>
        <p:nvPr/>
      </p:nvGrpSpPr>
      <p:grpSpPr>
        <a:xfrm>
          <a:off x="0" y="0"/>
          <a:ext cx="0" cy="0"/>
          <a:chOff x="0" y="0"/>
          <a:chExt cx="0" cy="0"/>
        </a:xfrm>
      </p:grpSpPr>
      <p:sp>
        <p:nvSpPr>
          <p:cNvPr id="362" name="Google Shape;362;p46"/>
          <p:cNvSpPr txBox="1"/>
          <p:nvPr>
            <p:ph type="title" hasCustomPrompt="1"/>
          </p:nvPr>
        </p:nvSpPr>
        <p:spPr>
          <a:xfrm>
            <a:off x="715100" y="92478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3" name="Google Shape;363;p46"/>
          <p:cNvSpPr txBox="1"/>
          <p:nvPr>
            <p:ph type="subTitle" idx="1"/>
          </p:nvPr>
        </p:nvSpPr>
        <p:spPr>
          <a:xfrm>
            <a:off x="715100" y="197603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4" name="Google Shape;364;p46"/>
          <p:cNvSpPr txBox="1"/>
          <p:nvPr>
            <p:ph type="title" idx="2" hasCustomPrompt="1"/>
          </p:nvPr>
        </p:nvSpPr>
        <p:spPr>
          <a:xfrm>
            <a:off x="3640675" y="272223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5" name="Google Shape;365;p46"/>
          <p:cNvSpPr txBox="1"/>
          <p:nvPr>
            <p:ph type="subTitle" idx="3"/>
          </p:nvPr>
        </p:nvSpPr>
        <p:spPr>
          <a:xfrm>
            <a:off x="3640675" y="377348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6" name="Google Shape;366;p46"/>
          <p:cNvSpPr/>
          <p:nvPr/>
        </p:nvSpPr>
        <p:spPr>
          <a:xfrm rot="10800000" flipH="1">
            <a:off x="-1155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6"/>
          <p:cNvSpPr/>
          <p:nvPr/>
        </p:nvSpPr>
        <p:spPr>
          <a:xfrm rot="10800000" flipH="1">
            <a:off x="7326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BLANK_1_1_1_1_1_1_3">
    <p:bg>
      <p:bgPr>
        <a:gradFill>
          <a:gsLst>
            <a:gs pos="0">
              <a:schemeClr val="accent1"/>
            </a:gs>
            <a:gs pos="79000">
              <a:schemeClr val="lt1"/>
            </a:gs>
            <a:gs pos="100000">
              <a:schemeClr val="accent6"/>
            </a:gs>
          </a:gsLst>
          <a:lin ang="2700006" scaled="0"/>
        </a:gradFill>
        <a:effectLst/>
      </p:bgPr>
    </p:bg>
    <p:spTree>
      <p:nvGrpSpPr>
        <p:cNvPr id="368" name="Shape 368"/>
        <p:cNvGrpSpPr/>
        <p:nvPr/>
      </p:nvGrpSpPr>
      <p:grpSpPr>
        <a:xfrm>
          <a:off x="0" y="0"/>
          <a:ext cx="0" cy="0"/>
          <a:chOff x="0" y="0"/>
          <a:chExt cx="0" cy="0"/>
        </a:xfrm>
      </p:grpSpPr>
      <p:sp>
        <p:nvSpPr>
          <p:cNvPr id="369" name="Google Shape;369;p47"/>
          <p:cNvSpPr txBox="1"/>
          <p:nvPr>
            <p:ph type="title"/>
          </p:nvPr>
        </p:nvSpPr>
        <p:spPr>
          <a:xfrm>
            <a:off x="3396700"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0" name="Google Shape;370;p47"/>
          <p:cNvSpPr txBox="1"/>
          <p:nvPr>
            <p:ph type="title" idx="2"/>
          </p:nvPr>
        </p:nvSpPr>
        <p:spPr>
          <a:xfrm>
            <a:off x="902613"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1" name="Google Shape;371;p47"/>
          <p:cNvSpPr txBox="1"/>
          <p:nvPr>
            <p:ph type="title" idx="3"/>
          </p:nvPr>
        </p:nvSpPr>
        <p:spPr>
          <a:xfrm>
            <a:off x="5890798"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2" name="Google Shape;372;p47"/>
          <p:cNvSpPr txBox="1"/>
          <p:nvPr>
            <p:ph type="subTitle" idx="1"/>
          </p:nvPr>
        </p:nvSpPr>
        <p:spPr>
          <a:xfrm>
            <a:off x="902613"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47"/>
          <p:cNvSpPr txBox="1"/>
          <p:nvPr>
            <p:ph type="subTitle" idx="4"/>
          </p:nvPr>
        </p:nvSpPr>
        <p:spPr>
          <a:xfrm>
            <a:off x="3396700"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7"/>
          <p:cNvSpPr txBox="1"/>
          <p:nvPr>
            <p:ph type="subTitle" idx="5"/>
          </p:nvPr>
        </p:nvSpPr>
        <p:spPr>
          <a:xfrm>
            <a:off x="5890798"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7"/>
          <p:cNvSpPr txBox="1"/>
          <p:nvPr>
            <p:ph type="title" idx="6" hasCustomPrompt="1"/>
          </p:nvPr>
        </p:nvSpPr>
        <p:spPr>
          <a:xfrm>
            <a:off x="1485375"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47"/>
          <p:cNvSpPr txBox="1"/>
          <p:nvPr>
            <p:ph type="title" idx="7" hasCustomPrompt="1"/>
          </p:nvPr>
        </p:nvSpPr>
        <p:spPr>
          <a:xfrm>
            <a:off x="3979450"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7" name="Google Shape;377;p47"/>
          <p:cNvSpPr txBox="1"/>
          <p:nvPr>
            <p:ph type="title" idx="8" hasCustomPrompt="1"/>
          </p:nvPr>
        </p:nvSpPr>
        <p:spPr>
          <a:xfrm>
            <a:off x="6473548"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8" name="Google Shape;378;p47"/>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9" name="Google Shape;379;p47"/>
          <p:cNvSpPr/>
          <p:nvPr/>
        </p:nvSpPr>
        <p:spPr>
          <a:xfrm rot="10800000">
            <a:off x="8089352" y="4310446"/>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7"/>
          <p:cNvSpPr/>
          <p:nvPr/>
        </p:nvSpPr>
        <p:spPr>
          <a:xfrm rot="-5400000">
            <a:off x="70778" y="-274331"/>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7"/>
          <p:cNvSpPr/>
          <p:nvPr/>
        </p:nvSpPr>
        <p:spPr>
          <a:xfrm rot="4828483">
            <a:off x="7771083" y="-821592"/>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BLANK_1_1_1_1_1_1_3_2">
    <p:bg>
      <p:bgPr>
        <a:gradFill>
          <a:gsLst>
            <a:gs pos="0">
              <a:schemeClr val="accent1"/>
            </a:gs>
            <a:gs pos="79000">
              <a:schemeClr val="lt1"/>
            </a:gs>
            <a:gs pos="100000">
              <a:schemeClr val="accent6"/>
            </a:gs>
          </a:gsLst>
          <a:lin ang="18900732" scaled="0"/>
        </a:gradFill>
        <a:effectLst/>
      </p:bgPr>
    </p:bg>
    <p:spTree>
      <p:nvGrpSpPr>
        <p:cNvPr id="382" name="Shape 382"/>
        <p:cNvGrpSpPr/>
        <p:nvPr/>
      </p:nvGrpSpPr>
      <p:grpSpPr>
        <a:xfrm>
          <a:off x="0" y="0"/>
          <a:ext cx="0" cy="0"/>
          <a:chOff x="0" y="0"/>
          <a:chExt cx="0" cy="0"/>
        </a:xfrm>
      </p:grpSpPr>
      <p:sp>
        <p:nvSpPr>
          <p:cNvPr id="383" name="Google Shape;383;p48"/>
          <p:cNvSpPr txBox="1"/>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4" name="Google Shape;384;p48"/>
          <p:cNvSpPr txBox="1"/>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5" name="Google Shape;385;p48"/>
          <p:cNvSpPr txBox="1"/>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6" name="Google Shape;386;p48"/>
          <p:cNvSpPr txBox="1"/>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48"/>
          <p:cNvSpPr txBox="1"/>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48"/>
          <p:cNvSpPr txBox="1"/>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48"/>
          <p:cNvSpPr txBox="1"/>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0" name="Google Shape;390;p48"/>
          <p:cNvSpPr txBox="1"/>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48"/>
          <p:cNvSpPr txBox="1"/>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2" name="Google Shape;392;p48"/>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93" name="Google Shape;393;p48"/>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8"/>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8"/>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396" name="Shape 396"/>
        <p:cNvGrpSpPr/>
        <p:nvPr/>
      </p:nvGrpSpPr>
      <p:grpSpPr>
        <a:xfrm>
          <a:off x="0" y="0"/>
          <a:ext cx="0" cy="0"/>
          <a:chOff x="0" y="0"/>
          <a:chExt cx="0" cy="0"/>
        </a:xfrm>
      </p:grpSpPr>
      <p:sp>
        <p:nvSpPr>
          <p:cNvPr id="397" name="Google Shape;397;p49"/>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9"/>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9"/>
          <p:cNvSpPr txBox="1"/>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9"/>
          <p:cNvSpPr txBox="1"/>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9"/>
          <p:cNvSpPr txBox="1"/>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9"/>
          <p:cNvSpPr txBox="1"/>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3" name="Google Shape;403;p49"/>
          <p:cNvSpPr txBox="1"/>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4" name="Google Shape;404;p49"/>
          <p:cNvSpPr txBox="1"/>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5" name="Google Shape;405;p49"/>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406" name="Shape 406"/>
        <p:cNvGrpSpPr/>
        <p:nvPr/>
      </p:nvGrpSpPr>
      <p:grpSpPr>
        <a:xfrm>
          <a:off x="0" y="0"/>
          <a:ext cx="0" cy="0"/>
          <a:chOff x="0" y="0"/>
          <a:chExt cx="0" cy="0"/>
        </a:xfrm>
      </p:grpSpPr>
      <p:sp>
        <p:nvSpPr>
          <p:cNvPr id="407" name="Google Shape;407;p50"/>
          <p:cNvSpPr txBox="1"/>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08" name="Google Shape;408;p50"/>
          <p:cNvSpPr txBox="1"/>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09" name="Google Shape;409;p50"/>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100">
                <a:solidFill>
                  <a:schemeClr val="lt2"/>
                </a:solidFill>
                <a:latin typeface="Lato" panose="020F0502020204030203"/>
                <a:ea typeface="Lato" panose="020F0502020204030203"/>
                <a:cs typeface="Lato" panose="020F0502020204030203"/>
                <a:sym typeface="Lato" panose="020F0502020204030203"/>
              </a:rPr>
              <a:t>CREDITS: This presentation template was created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2"/>
              </a:rPr>
              <a:t>Slidesgo</a:t>
            </a:r>
            <a:r>
              <a:rPr lang="en-GB" sz="1100">
                <a:solidFill>
                  <a:schemeClr val="lt2"/>
                </a:solidFill>
                <a:latin typeface="Lato" panose="020F0502020204030203"/>
                <a:ea typeface="Lato" panose="020F0502020204030203"/>
                <a:cs typeface="Lato" panose="020F0502020204030203"/>
                <a:sym typeface="Lato" panose="020F0502020204030203"/>
              </a:rPr>
              <a:t>, including icons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3"/>
              </a:rPr>
              <a:t>Flaticon</a:t>
            </a:r>
            <a:r>
              <a:rPr lang="en-GB" sz="1100">
                <a:solidFill>
                  <a:schemeClr val="lt2"/>
                </a:solidFill>
                <a:latin typeface="Lato" panose="020F0502020204030203"/>
                <a:ea typeface="Lato" panose="020F0502020204030203"/>
                <a:cs typeface="Lato" panose="020F0502020204030203"/>
                <a:sym typeface="Lato" panose="020F0502020204030203"/>
              </a:rPr>
              <a:t>, infographics &amp; images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4"/>
              </a:rPr>
              <a:t>Freepik</a:t>
            </a:r>
            <a:r>
              <a:rPr lang="en-GB" sz="1100" b="1">
                <a:solidFill>
                  <a:schemeClr val="lt2"/>
                </a:solidFill>
                <a:latin typeface="Lato" panose="020F0502020204030203"/>
                <a:ea typeface="Lato" panose="020F0502020204030203"/>
                <a:cs typeface="Lato" panose="020F0502020204030203"/>
                <a:sym typeface="Lato" panose="020F0502020204030203"/>
              </a:rPr>
              <a:t> </a:t>
            </a:r>
            <a:endParaRPr sz="1100" b="1">
              <a:solidFill>
                <a:schemeClr val="lt2"/>
              </a:solidFill>
              <a:latin typeface="Lato" panose="020F0502020204030203"/>
              <a:ea typeface="Lato" panose="020F0502020204030203"/>
              <a:cs typeface="Lato" panose="020F0502020204030203"/>
              <a:sym typeface="Lato" panose="020F0502020204030203"/>
            </a:endParaRPr>
          </a:p>
        </p:txBody>
      </p:sp>
      <p:sp>
        <p:nvSpPr>
          <p:cNvPr id="410" name="Google Shape;410;p50"/>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0"/>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chemeClr val="accent1"/>
            </a:gs>
            <a:gs pos="79000">
              <a:schemeClr val="lt1"/>
            </a:gs>
            <a:gs pos="100000">
              <a:schemeClr val="accent6"/>
            </a:gs>
          </a:gsLst>
          <a:lin ang="18900044" scaled="0"/>
        </a:gradFill>
        <a:effectLst/>
      </p:bgPr>
    </p:bg>
    <p:spTree>
      <p:nvGrpSpPr>
        <p:cNvPr id="36" name="Shape 36"/>
        <p:cNvGrpSpPr/>
        <p:nvPr/>
      </p:nvGrpSpPr>
      <p:grpSpPr>
        <a:xfrm>
          <a:off x="0" y="0"/>
          <a:ext cx="0" cy="0"/>
          <a:chOff x="0" y="0"/>
          <a:chExt cx="0" cy="0"/>
        </a:xfrm>
      </p:grpSpPr>
      <p:sp>
        <p:nvSpPr>
          <p:cNvPr id="37" name="Google Shape;37;p6"/>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412"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416"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4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7"/>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panose="020F0502020204030203"/>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47"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53"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txBox="1"/>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8" name="Google Shape;58;p9"/>
          <p:cNvSpPr txBox="1"/>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2" Type="http://schemas.openxmlformats.org/officeDocument/2006/relationships/theme" Target="../theme/theme1.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chemeClr val="lt1"/>
            </a:gs>
            <a:gs pos="100000">
              <a:schemeClr val="dk2"/>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panose="02000505000000020004"/>
              <a:buNone/>
              <a:defRPr sz="35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430" name="Shape 430"/>
        <p:cNvGrpSpPr/>
        <p:nvPr/>
      </p:nvGrpSpPr>
      <p:grpSpPr>
        <a:xfrm>
          <a:off x="0" y="0"/>
          <a:ext cx="0" cy="0"/>
          <a:chOff x="0" y="0"/>
          <a:chExt cx="0" cy="0"/>
        </a:xfrm>
      </p:grpSpPr>
      <p:sp>
        <p:nvSpPr>
          <p:cNvPr id="431" name="Google Shape;431;p56"/>
          <p:cNvSpPr txBox="1"/>
          <p:nvPr>
            <p:ph type="ctrTitle"/>
          </p:nvPr>
        </p:nvSpPr>
        <p:spPr>
          <a:xfrm>
            <a:off x="541655" y="1476375"/>
            <a:ext cx="7170420" cy="1516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a:t>CyberSecure Portal</a:t>
            </a:r>
            <a:endParaRPr lang="en-GB" sz="4800"/>
          </a:p>
        </p:txBody>
      </p:sp>
      <p:sp>
        <p:nvSpPr>
          <p:cNvPr id="432" name="Google Shape;432;p56"/>
          <p:cNvSpPr txBox="1"/>
          <p:nvPr>
            <p:ph type="subTitle" idx="1"/>
          </p:nvPr>
        </p:nvSpPr>
        <p:spPr>
          <a:xfrm>
            <a:off x="673100" y="3192145"/>
            <a:ext cx="6245860" cy="4565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400"/>
              <a:t>A Digital Assurance and Resilience Platform Empowering the College of Information and Computing Sciences</a:t>
            </a:r>
            <a:endParaRPr sz="2400"/>
          </a:p>
        </p:txBody>
      </p:sp>
      <p:cxnSp>
        <p:nvCxnSpPr>
          <p:cNvPr id="433" name="Google Shape;433;p56"/>
          <p:cNvCxnSpPr/>
          <p:nvPr/>
        </p:nvCxnSpPr>
        <p:spPr>
          <a:xfrm>
            <a:off x="673415" y="2715775"/>
            <a:ext cx="5986780" cy="0"/>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0" name="Shape 830"/>
        <p:cNvGrpSpPr/>
        <p:nvPr/>
      </p:nvGrpSpPr>
      <p:grpSpPr>
        <a:xfrm>
          <a:off x="0" y="0"/>
          <a:ext cx="0" cy="0"/>
          <a:chOff x="0" y="0"/>
          <a:chExt cx="0" cy="0"/>
        </a:xfrm>
      </p:grpSpPr>
      <p:grpSp>
        <p:nvGrpSpPr>
          <p:cNvPr id="838" name="Google Shape;838;p66"/>
          <p:cNvGrpSpPr/>
          <p:nvPr/>
        </p:nvGrpSpPr>
        <p:grpSpPr>
          <a:xfrm>
            <a:off x="90188" y="123265"/>
            <a:ext cx="541842" cy="418076"/>
            <a:chOff x="7695988" y="2100600"/>
            <a:chExt cx="439450" cy="339100"/>
          </a:xfrm>
        </p:grpSpPr>
        <p:sp>
          <p:nvSpPr>
            <p:cNvPr id="839" name="Google Shape;839;p66"/>
            <p:cNvSpPr/>
            <p:nvPr/>
          </p:nvSpPr>
          <p:spPr>
            <a:xfrm>
              <a:off x="7788488" y="2300925"/>
              <a:ext cx="72875" cy="52750"/>
            </a:xfrm>
            <a:custGeom>
              <a:avLst/>
              <a:gdLst/>
              <a:ahLst/>
              <a:cxnLst/>
              <a:rect l="l" t="t" r="r" b="b"/>
              <a:pathLst>
                <a:path w="2915" h="2110" extrusionOk="0">
                  <a:moveTo>
                    <a:pt x="1495" y="539"/>
                  </a:moveTo>
                  <a:lnTo>
                    <a:pt x="1851" y="574"/>
                  </a:lnTo>
                  <a:cubicBezTo>
                    <a:pt x="2527" y="645"/>
                    <a:pt x="2420" y="1642"/>
                    <a:pt x="1744" y="1642"/>
                  </a:cubicBezTo>
                  <a:lnTo>
                    <a:pt x="1744" y="1606"/>
                  </a:lnTo>
                  <a:lnTo>
                    <a:pt x="1389" y="1571"/>
                  </a:lnTo>
                  <a:cubicBezTo>
                    <a:pt x="855" y="1428"/>
                    <a:pt x="926" y="610"/>
                    <a:pt x="1495" y="539"/>
                  </a:cubicBezTo>
                  <a:close/>
                  <a:moveTo>
                    <a:pt x="1428" y="1"/>
                  </a:moveTo>
                  <a:cubicBezTo>
                    <a:pt x="135" y="1"/>
                    <a:pt x="0" y="1965"/>
                    <a:pt x="1353" y="2069"/>
                  </a:cubicBezTo>
                  <a:lnTo>
                    <a:pt x="1709" y="2104"/>
                  </a:lnTo>
                  <a:cubicBezTo>
                    <a:pt x="1745" y="2108"/>
                    <a:pt x="1781" y="2110"/>
                    <a:pt x="1817" y="2110"/>
                  </a:cubicBezTo>
                  <a:cubicBezTo>
                    <a:pt x="2441" y="2110"/>
                    <a:pt x="2915" y="1536"/>
                    <a:pt x="2847" y="930"/>
                  </a:cubicBezTo>
                  <a:cubicBezTo>
                    <a:pt x="2776" y="432"/>
                    <a:pt x="2385" y="76"/>
                    <a:pt x="1887" y="41"/>
                  </a:cubicBezTo>
                  <a:lnTo>
                    <a:pt x="1531" y="5"/>
                  </a:lnTo>
                  <a:cubicBezTo>
                    <a:pt x="1496" y="2"/>
                    <a:pt x="1462" y="1"/>
                    <a:pt x="1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66"/>
            <p:cNvSpPr/>
            <p:nvPr/>
          </p:nvSpPr>
          <p:spPr>
            <a:xfrm>
              <a:off x="7695988" y="2100600"/>
              <a:ext cx="439450" cy="339100"/>
            </a:xfrm>
            <a:custGeom>
              <a:avLst/>
              <a:gdLst/>
              <a:ahLst/>
              <a:cxnLst/>
              <a:rect l="l" t="t" r="r" b="b"/>
              <a:pathLst>
                <a:path w="17578" h="13564" extrusionOk="0">
                  <a:moveTo>
                    <a:pt x="9572" y="9477"/>
                  </a:moveTo>
                  <a:cubicBezTo>
                    <a:pt x="9327" y="10090"/>
                    <a:pt x="8999" y="10362"/>
                    <a:pt x="8718" y="10362"/>
                  </a:cubicBezTo>
                  <a:cubicBezTo>
                    <a:pt x="8509" y="10362"/>
                    <a:pt x="8326" y="10212"/>
                    <a:pt x="8220" y="9939"/>
                  </a:cubicBezTo>
                  <a:cubicBezTo>
                    <a:pt x="8184" y="9797"/>
                    <a:pt x="8149" y="9655"/>
                    <a:pt x="8077" y="9477"/>
                  </a:cubicBezTo>
                  <a:close/>
                  <a:moveTo>
                    <a:pt x="11085" y="11147"/>
                  </a:moveTo>
                  <a:cubicBezTo>
                    <a:pt x="11560" y="11147"/>
                    <a:pt x="11966" y="11592"/>
                    <a:pt x="12240" y="12003"/>
                  </a:cubicBezTo>
                  <a:cubicBezTo>
                    <a:pt x="11458" y="12537"/>
                    <a:pt x="10532" y="12857"/>
                    <a:pt x="9607" y="12964"/>
                  </a:cubicBezTo>
                  <a:cubicBezTo>
                    <a:pt x="9999" y="11861"/>
                    <a:pt x="10497" y="11185"/>
                    <a:pt x="11031" y="11149"/>
                  </a:cubicBezTo>
                  <a:cubicBezTo>
                    <a:pt x="11049" y="11148"/>
                    <a:pt x="11067" y="11147"/>
                    <a:pt x="11085" y="11147"/>
                  </a:cubicBezTo>
                  <a:close/>
                  <a:moveTo>
                    <a:pt x="9002" y="546"/>
                  </a:moveTo>
                  <a:cubicBezTo>
                    <a:pt x="10248" y="582"/>
                    <a:pt x="11458" y="1009"/>
                    <a:pt x="12454" y="1720"/>
                  </a:cubicBezTo>
                  <a:cubicBezTo>
                    <a:pt x="12276" y="2289"/>
                    <a:pt x="12169" y="2930"/>
                    <a:pt x="12205" y="3535"/>
                  </a:cubicBezTo>
                  <a:cubicBezTo>
                    <a:pt x="12240" y="3677"/>
                    <a:pt x="12347" y="3784"/>
                    <a:pt x="12489" y="3784"/>
                  </a:cubicBezTo>
                  <a:cubicBezTo>
                    <a:pt x="12632" y="3784"/>
                    <a:pt x="12738" y="3642"/>
                    <a:pt x="12738" y="3499"/>
                  </a:cubicBezTo>
                  <a:cubicBezTo>
                    <a:pt x="12703" y="3037"/>
                    <a:pt x="12774" y="2539"/>
                    <a:pt x="12881" y="2076"/>
                  </a:cubicBezTo>
                  <a:cubicBezTo>
                    <a:pt x="14126" y="3143"/>
                    <a:pt x="14909" y="4638"/>
                    <a:pt x="15016" y="6275"/>
                  </a:cubicBezTo>
                  <a:cubicBezTo>
                    <a:pt x="14909" y="6310"/>
                    <a:pt x="14767" y="6346"/>
                    <a:pt x="14660" y="6346"/>
                  </a:cubicBezTo>
                  <a:cubicBezTo>
                    <a:pt x="13877" y="6346"/>
                    <a:pt x="13201" y="5598"/>
                    <a:pt x="12881" y="4460"/>
                  </a:cubicBezTo>
                  <a:cubicBezTo>
                    <a:pt x="12850" y="4367"/>
                    <a:pt x="12739" y="4275"/>
                    <a:pt x="12618" y="4275"/>
                  </a:cubicBezTo>
                  <a:cubicBezTo>
                    <a:pt x="12599" y="4275"/>
                    <a:pt x="12580" y="4277"/>
                    <a:pt x="12561" y="4282"/>
                  </a:cubicBezTo>
                  <a:cubicBezTo>
                    <a:pt x="12418" y="4318"/>
                    <a:pt x="12347" y="4460"/>
                    <a:pt x="12383" y="4602"/>
                  </a:cubicBezTo>
                  <a:cubicBezTo>
                    <a:pt x="12738" y="5990"/>
                    <a:pt x="13628" y="6844"/>
                    <a:pt x="14624" y="6844"/>
                  </a:cubicBezTo>
                  <a:cubicBezTo>
                    <a:pt x="14767" y="6844"/>
                    <a:pt x="14909" y="6808"/>
                    <a:pt x="15051" y="6773"/>
                  </a:cubicBezTo>
                  <a:lnTo>
                    <a:pt x="15051" y="6773"/>
                  </a:lnTo>
                  <a:cubicBezTo>
                    <a:pt x="15051" y="7342"/>
                    <a:pt x="14980" y="7876"/>
                    <a:pt x="14838" y="8374"/>
                  </a:cubicBezTo>
                  <a:cubicBezTo>
                    <a:pt x="13343" y="8730"/>
                    <a:pt x="11813" y="8943"/>
                    <a:pt x="10283" y="8979"/>
                  </a:cubicBezTo>
                  <a:cubicBezTo>
                    <a:pt x="10710" y="7235"/>
                    <a:pt x="10177" y="6239"/>
                    <a:pt x="10746" y="5563"/>
                  </a:cubicBezTo>
                  <a:cubicBezTo>
                    <a:pt x="10959" y="5314"/>
                    <a:pt x="11066" y="4994"/>
                    <a:pt x="11102" y="4673"/>
                  </a:cubicBezTo>
                  <a:cubicBezTo>
                    <a:pt x="11102" y="4531"/>
                    <a:pt x="10995" y="4389"/>
                    <a:pt x="10853" y="4389"/>
                  </a:cubicBezTo>
                  <a:cubicBezTo>
                    <a:pt x="10710" y="4389"/>
                    <a:pt x="10568" y="4495"/>
                    <a:pt x="10568" y="4638"/>
                  </a:cubicBezTo>
                  <a:cubicBezTo>
                    <a:pt x="10532" y="5421"/>
                    <a:pt x="9892" y="5172"/>
                    <a:pt x="9963" y="6879"/>
                  </a:cubicBezTo>
                  <a:cubicBezTo>
                    <a:pt x="9999" y="7555"/>
                    <a:pt x="9928" y="8267"/>
                    <a:pt x="9750" y="8943"/>
                  </a:cubicBezTo>
                  <a:lnTo>
                    <a:pt x="7935" y="8943"/>
                  </a:lnTo>
                  <a:cubicBezTo>
                    <a:pt x="7722" y="8267"/>
                    <a:pt x="7472" y="7591"/>
                    <a:pt x="7223" y="6951"/>
                  </a:cubicBezTo>
                  <a:cubicBezTo>
                    <a:pt x="7174" y="6839"/>
                    <a:pt x="7085" y="6792"/>
                    <a:pt x="6996" y="6792"/>
                  </a:cubicBezTo>
                  <a:cubicBezTo>
                    <a:pt x="6828" y="6792"/>
                    <a:pt x="6656" y="6955"/>
                    <a:pt x="6725" y="7164"/>
                  </a:cubicBezTo>
                  <a:cubicBezTo>
                    <a:pt x="6974" y="7662"/>
                    <a:pt x="7188" y="8267"/>
                    <a:pt x="7401" y="8943"/>
                  </a:cubicBezTo>
                  <a:lnTo>
                    <a:pt x="7152" y="8943"/>
                  </a:lnTo>
                  <a:cubicBezTo>
                    <a:pt x="6832" y="8943"/>
                    <a:pt x="6832" y="9477"/>
                    <a:pt x="7152" y="9477"/>
                  </a:cubicBezTo>
                  <a:lnTo>
                    <a:pt x="7544" y="9477"/>
                  </a:lnTo>
                  <a:cubicBezTo>
                    <a:pt x="7686" y="9868"/>
                    <a:pt x="7722" y="10046"/>
                    <a:pt x="7722" y="10082"/>
                  </a:cubicBezTo>
                  <a:cubicBezTo>
                    <a:pt x="7900" y="10568"/>
                    <a:pt x="8285" y="10855"/>
                    <a:pt x="8712" y="10855"/>
                  </a:cubicBezTo>
                  <a:cubicBezTo>
                    <a:pt x="9222" y="10855"/>
                    <a:pt x="9792" y="10445"/>
                    <a:pt x="10141" y="9477"/>
                  </a:cubicBezTo>
                  <a:cubicBezTo>
                    <a:pt x="11671" y="9441"/>
                    <a:pt x="13165" y="9263"/>
                    <a:pt x="14660" y="8943"/>
                  </a:cubicBezTo>
                  <a:lnTo>
                    <a:pt x="14660" y="8943"/>
                  </a:lnTo>
                  <a:cubicBezTo>
                    <a:pt x="14268" y="10010"/>
                    <a:pt x="13557" y="10971"/>
                    <a:pt x="12667" y="11683"/>
                  </a:cubicBezTo>
                  <a:cubicBezTo>
                    <a:pt x="12300" y="11114"/>
                    <a:pt x="11743" y="10609"/>
                    <a:pt x="11087" y="10609"/>
                  </a:cubicBezTo>
                  <a:cubicBezTo>
                    <a:pt x="11045" y="10609"/>
                    <a:pt x="11002" y="10611"/>
                    <a:pt x="10959" y="10615"/>
                  </a:cubicBezTo>
                  <a:cubicBezTo>
                    <a:pt x="10177" y="10687"/>
                    <a:pt x="9536" y="11505"/>
                    <a:pt x="9038" y="12999"/>
                  </a:cubicBezTo>
                  <a:cubicBezTo>
                    <a:pt x="8955" y="13003"/>
                    <a:pt x="8871" y="13004"/>
                    <a:pt x="8789" y="13004"/>
                  </a:cubicBezTo>
                  <a:cubicBezTo>
                    <a:pt x="6184" y="13004"/>
                    <a:pt x="3849" y="11391"/>
                    <a:pt x="2918" y="8943"/>
                  </a:cubicBezTo>
                  <a:lnTo>
                    <a:pt x="2918" y="8943"/>
                  </a:lnTo>
                  <a:lnTo>
                    <a:pt x="3487" y="9050"/>
                  </a:lnTo>
                  <a:cubicBezTo>
                    <a:pt x="3506" y="9054"/>
                    <a:pt x="3525" y="9057"/>
                    <a:pt x="3543" y="9057"/>
                  </a:cubicBezTo>
                  <a:cubicBezTo>
                    <a:pt x="3665" y="9057"/>
                    <a:pt x="3772" y="8960"/>
                    <a:pt x="3772" y="8836"/>
                  </a:cubicBezTo>
                  <a:cubicBezTo>
                    <a:pt x="3808" y="8694"/>
                    <a:pt x="3701" y="8587"/>
                    <a:pt x="3594" y="8552"/>
                  </a:cubicBezTo>
                  <a:cubicBezTo>
                    <a:pt x="3274" y="8481"/>
                    <a:pt x="2989" y="8445"/>
                    <a:pt x="2740" y="8374"/>
                  </a:cubicBezTo>
                  <a:cubicBezTo>
                    <a:pt x="2598" y="7840"/>
                    <a:pt x="2527" y="7306"/>
                    <a:pt x="2527" y="6773"/>
                  </a:cubicBezTo>
                  <a:cubicBezTo>
                    <a:pt x="2527" y="6061"/>
                    <a:pt x="2633" y="5349"/>
                    <a:pt x="2883" y="4709"/>
                  </a:cubicBezTo>
                  <a:cubicBezTo>
                    <a:pt x="2950" y="4718"/>
                    <a:pt x="3018" y="4722"/>
                    <a:pt x="3086" y="4722"/>
                  </a:cubicBezTo>
                  <a:cubicBezTo>
                    <a:pt x="3478" y="4722"/>
                    <a:pt x="3874" y="4589"/>
                    <a:pt x="4290" y="4589"/>
                  </a:cubicBezTo>
                  <a:cubicBezTo>
                    <a:pt x="4897" y="4589"/>
                    <a:pt x="5548" y="4873"/>
                    <a:pt x="6298" y="6275"/>
                  </a:cubicBezTo>
                  <a:cubicBezTo>
                    <a:pt x="6334" y="6346"/>
                    <a:pt x="6441" y="6381"/>
                    <a:pt x="6512" y="6381"/>
                  </a:cubicBezTo>
                  <a:cubicBezTo>
                    <a:pt x="6528" y="6384"/>
                    <a:pt x="6543" y="6385"/>
                    <a:pt x="6558" y="6385"/>
                  </a:cubicBezTo>
                  <a:cubicBezTo>
                    <a:pt x="6740" y="6385"/>
                    <a:pt x="6827" y="6190"/>
                    <a:pt x="6761" y="6025"/>
                  </a:cubicBezTo>
                  <a:cubicBezTo>
                    <a:pt x="5857" y="4371"/>
                    <a:pt x="4980" y="4057"/>
                    <a:pt x="4249" y="4057"/>
                  </a:cubicBezTo>
                  <a:cubicBezTo>
                    <a:pt x="3801" y="4057"/>
                    <a:pt x="3407" y="4175"/>
                    <a:pt x="3096" y="4175"/>
                  </a:cubicBezTo>
                  <a:cubicBezTo>
                    <a:pt x="3950" y="2325"/>
                    <a:pt x="5658" y="1009"/>
                    <a:pt x="7650" y="617"/>
                  </a:cubicBezTo>
                  <a:lnTo>
                    <a:pt x="7650" y="617"/>
                  </a:lnTo>
                  <a:cubicBezTo>
                    <a:pt x="6654" y="1293"/>
                    <a:pt x="6049" y="2147"/>
                    <a:pt x="6049" y="2752"/>
                  </a:cubicBezTo>
                  <a:cubicBezTo>
                    <a:pt x="6016" y="3054"/>
                    <a:pt x="6267" y="3324"/>
                    <a:pt x="6564" y="3324"/>
                  </a:cubicBezTo>
                  <a:cubicBezTo>
                    <a:pt x="6582" y="3324"/>
                    <a:pt x="6600" y="3323"/>
                    <a:pt x="6619" y="3321"/>
                  </a:cubicBezTo>
                  <a:cubicBezTo>
                    <a:pt x="7010" y="3321"/>
                    <a:pt x="7472" y="3001"/>
                    <a:pt x="8398" y="3001"/>
                  </a:cubicBezTo>
                  <a:cubicBezTo>
                    <a:pt x="8435" y="2999"/>
                    <a:pt x="8473" y="2998"/>
                    <a:pt x="8510" y="2998"/>
                  </a:cubicBezTo>
                  <a:cubicBezTo>
                    <a:pt x="9216" y="2998"/>
                    <a:pt x="9880" y="3314"/>
                    <a:pt x="10319" y="3855"/>
                  </a:cubicBezTo>
                  <a:cubicBezTo>
                    <a:pt x="10381" y="3917"/>
                    <a:pt x="10455" y="3955"/>
                    <a:pt x="10527" y="3955"/>
                  </a:cubicBezTo>
                  <a:cubicBezTo>
                    <a:pt x="10579" y="3955"/>
                    <a:pt x="10630" y="3935"/>
                    <a:pt x="10675" y="3891"/>
                  </a:cubicBezTo>
                  <a:cubicBezTo>
                    <a:pt x="10817" y="3819"/>
                    <a:pt x="10817" y="3642"/>
                    <a:pt x="10746" y="3535"/>
                  </a:cubicBezTo>
                  <a:cubicBezTo>
                    <a:pt x="10301" y="2917"/>
                    <a:pt x="9461" y="2470"/>
                    <a:pt x="8393" y="2470"/>
                  </a:cubicBezTo>
                  <a:cubicBezTo>
                    <a:pt x="7924" y="2470"/>
                    <a:pt x="7411" y="2557"/>
                    <a:pt x="6868" y="2752"/>
                  </a:cubicBezTo>
                  <a:cubicBezTo>
                    <a:pt x="6761" y="2798"/>
                    <a:pt x="6693" y="2811"/>
                    <a:pt x="6651" y="2811"/>
                  </a:cubicBezTo>
                  <a:cubicBezTo>
                    <a:pt x="6595" y="2811"/>
                    <a:pt x="6583" y="2788"/>
                    <a:pt x="6583" y="2788"/>
                  </a:cubicBezTo>
                  <a:cubicBezTo>
                    <a:pt x="6441" y="2574"/>
                    <a:pt x="7152" y="1258"/>
                    <a:pt x="8896" y="582"/>
                  </a:cubicBezTo>
                  <a:lnTo>
                    <a:pt x="9002" y="546"/>
                  </a:lnTo>
                  <a:close/>
                  <a:moveTo>
                    <a:pt x="8783" y="1"/>
                  </a:moveTo>
                  <a:cubicBezTo>
                    <a:pt x="6079" y="1"/>
                    <a:pt x="3523" y="1645"/>
                    <a:pt x="2491" y="4282"/>
                  </a:cubicBezTo>
                  <a:lnTo>
                    <a:pt x="2491" y="4318"/>
                  </a:lnTo>
                  <a:cubicBezTo>
                    <a:pt x="1993" y="5563"/>
                    <a:pt x="1886" y="6915"/>
                    <a:pt x="2171" y="8231"/>
                  </a:cubicBezTo>
                  <a:cubicBezTo>
                    <a:pt x="961" y="7840"/>
                    <a:pt x="534" y="7413"/>
                    <a:pt x="534" y="7128"/>
                  </a:cubicBezTo>
                  <a:cubicBezTo>
                    <a:pt x="534" y="6879"/>
                    <a:pt x="783" y="6666"/>
                    <a:pt x="1246" y="6452"/>
                  </a:cubicBezTo>
                  <a:cubicBezTo>
                    <a:pt x="1440" y="6290"/>
                    <a:pt x="1310" y="5981"/>
                    <a:pt x="1070" y="5981"/>
                  </a:cubicBezTo>
                  <a:cubicBezTo>
                    <a:pt x="1047" y="5981"/>
                    <a:pt x="1022" y="5984"/>
                    <a:pt x="997" y="5990"/>
                  </a:cubicBezTo>
                  <a:cubicBezTo>
                    <a:pt x="356" y="6346"/>
                    <a:pt x="1" y="6737"/>
                    <a:pt x="1" y="7164"/>
                  </a:cubicBezTo>
                  <a:cubicBezTo>
                    <a:pt x="1" y="7876"/>
                    <a:pt x="961" y="8445"/>
                    <a:pt x="2349" y="8836"/>
                  </a:cubicBezTo>
                  <a:cubicBezTo>
                    <a:pt x="3291" y="11806"/>
                    <a:pt x="6002" y="13564"/>
                    <a:pt x="8826" y="13564"/>
                  </a:cubicBezTo>
                  <a:cubicBezTo>
                    <a:pt x="10164" y="13564"/>
                    <a:pt x="11526" y="13169"/>
                    <a:pt x="12738" y="12323"/>
                  </a:cubicBezTo>
                  <a:cubicBezTo>
                    <a:pt x="13913" y="11434"/>
                    <a:pt x="14802" y="10224"/>
                    <a:pt x="15265" y="8836"/>
                  </a:cubicBezTo>
                  <a:cubicBezTo>
                    <a:pt x="16617" y="8445"/>
                    <a:pt x="17577" y="7876"/>
                    <a:pt x="17577" y="7164"/>
                  </a:cubicBezTo>
                  <a:cubicBezTo>
                    <a:pt x="17577" y="6737"/>
                    <a:pt x="17293" y="6381"/>
                    <a:pt x="16688" y="6061"/>
                  </a:cubicBezTo>
                  <a:lnTo>
                    <a:pt x="16688" y="6025"/>
                  </a:lnTo>
                  <a:cubicBezTo>
                    <a:pt x="16648" y="6006"/>
                    <a:pt x="16608" y="5997"/>
                    <a:pt x="16570" y="5997"/>
                  </a:cubicBezTo>
                  <a:cubicBezTo>
                    <a:pt x="16472" y="5997"/>
                    <a:pt x="16383" y="6055"/>
                    <a:pt x="16332" y="6132"/>
                  </a:cubicBezTo>
                  <a:cubicBezTo>
                    <a:pt x="16261" y="6275"/>
                    <a:pt x="16297" y="6417"/>
                    <a:pt x="16439" y="6488"/>
                  </a:cubicBezTo>
                  <a:cubicBezTo>
                    <a:pt x="16830" y="6701"/>
                    <a:pt x="17079" y="6915"/>
                    <a:pt x="17079" y="7128"/>
                  </a:cubicBezTo>
                  <a:cubicBezTo>
                    <a:pt x="17079" y="7413"/>
                    <a:pt x="16617" y="7840"/>
                    <a:pt x="15407" y="8231"/>
                  </a:cubicBezTo>
                  <a:cubicBezTo>
                    <a:pt x="16154" y="4780"/>
                    <a:pt x="14126" y="1329"/>
                    <a:pt x="10746" y="297"/>
                  </a:cubicBezTo>
                  <a:cubicBezTo>
                    <a:pt x="10096" y="96"/>
                    <a:pt x="9435" y="1"/>
                    <a:pt x="8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66"/>
          <p:cNvGrpSpPr/>
          <p:nvPr/>
        </p:nvGrpSpPr>
        <p:grpSpPr>
          <a:xfrm>
            <a:off x="8345706" y="3952239"/>
            <a:ext cx="166385" cy="701016"/>
            <a:chOff x="8668080" y="2328029"/>
            <a:chExt cx="127488" cy="537136"/>
          </a:xfrm>
        </p:grpSpPr>
        <p:sp>
          <p:nvSpPr>
            <p:cNvPr id="849" name="Google Shape;849;p6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6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6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6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6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6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6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6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6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6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6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6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1" name="Google Shape;861;p66"/>
          <p:cNvGrpSpPr/>
          <p:nvPr/>
        </p:nvGrpSpPr>
        <p:grpSpPr>
          <a:xfrm>
            <a:off x="242651" y="719774"/>
            <a:ext cx="166385" cy="701016"/>
            <a:chOff x="8668080" y="2328029"/>
            <a:chExt cx="127488" cy="537136"/>
          </a:xfrm>
        </p:grpSpPr>
        <p:sp>
          <p:nvSpPr>
            <p:cNvPr id="862" name="Google Shape;862;p6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6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6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6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6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6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6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6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6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6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6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6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66"/>
          <p:cNvGrpSpPr/>
          <p:nvPr/>
        </p:nvGrpSpPr>
        <p:grpSpPr>
          <a:xfrm>
            <a:off x="251249" y="4272388"/>
            <a:ext cx="470512" cy="545615"/>
            <a:chOff x="5320111" y="1881293"/>
            <a:chExt cx="470512" cy="545615"/>
          </a:xfrm>
        </p:grpSpPr>
        <p:sp>
          <p:nvSpPr>
            <p:cNvPr id="875" name="Google Shape;875;p6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6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6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66"/>
          <p:cNvGrpSpPr/>
          <p:nvPr/>
        </p:nvGrpSpPr>
        <p:grpSpPr>
          <a:xfrm>
            <a:off x="7380799" y="194651"/>
            <a:ext cx="315323" cy="376981"/>
            <a:chOff x="4040314" y="1769061"/>
            <a:chExt cx="315323" cy="376981"/>
          </a:xfrm>
        </p:grpSpPr>
        <p:sp>
          <p:nvSpPr>
            <p:cNvPr id="879" name="Google Shape;879;p6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6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6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2" name="Google Shape;882;p66"/>
          <p:cNvGrpSpPr/>
          <p:nvPr/>
        </p:nvGrpSpPr>
        <p:grpSpPr>
          <a:xfrm>
            <a:off x="7092159" y="692052"/>
            <a:ext cx="198233" cy="168803"/>
            <a:chOff x="3080599" y="534997"/>
            <a:chExt cx="198233" cy="168803"/>
          </a:xfrm>
        </p:grpSpPr>
        <p:sp>
          <p:nvSpPr>
            <p:cNvPr id="883" name="Google Shape;883;p66"/>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66"/>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66"/>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66"/>
          <p:cNvGrpSpPr/>
          <p:nvPr/>
        </p:nvGrpSpPr>
        <p:grpSpPr>
          <a:xfrm>
            <a:off x="3611492" y="340484"/>
            <a:ext cx="200951" cy="162552"/>
            <a:chOff x="5095817" y="961574"/>
            <a:chExt cx="200951" cy="162552"/>
          </a:xfrm>
        </p:grpSpPr>
        <p:sp>
          <p:nvSpPr>
            <p:cNvPr id="887" name="Google Shape;887;p66"/>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66"/>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66"/>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0" name="Google Shape;890;p66"/>
          <p:cNvSpPr/>
          <p:nvPr/>
        </p:nvSpPr>
        <p:spPr>
          <a:xfrm>
            <a:off x="8113596" y="26558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1" name="Google Shape;891;p66"/>
          <p:cNvGrpSpPr/>
          <p:nvPr/>
        </p:nvGrpSpPr>
        <p:grpSpPr>
          <a:xfrm>
            <a:off x="3564346" y="4607187"/>
            <a:ext cx="310599" cy="294704"/>
            <a:chOff x="2327131" y="3148937"/>
            <a:chExt cx="310599" cy="294704"/>
          </a:xfrm>
        </p:grpSpPr>
        <p:sp>
          <p:nvSpPr>
            <p:cNvPr id="892" name="Google Shape;892;p6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6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6" name="Google Shape;646;p62"/>
          <p:cNvSpPr txBox="1"/>
          <p:nvPr/>
        </p:nvSpPr>
        <p:spPr>
          <a:xfrm>
            <a:off x="8028215" y="433461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3</a:t>
            </a:r>
            <a:endParaRPr lang="en-US" altLang="en-GB"/>
          </a:p>
        </p:txBody>
      </p:sp>
      <p:pic>
        <p:nvPicPr>
          <p:cNvPr id="1078" name="Google Shape;1078;p32"/>
          <p:cNvPicPr preferRelativeResize="0"/>
          <p:nvPr/>
        </p:nvPicPr>
        <p:blipFill rotWithShape="1">
          <a:blip r:embed="rId1"/>
          <a:srcRect t="14449"/>
          <a:stretch>
            <a:fillRect/>
          </a:stretch>
        </p:blipFill>
        <p:spPr>
          <a:xfrm>
            <a:off x="7812405" y="51435"/>
            <a:ext cx="1544320" cy="1821815"/>
          </a:xfrm>
          <a:prstGeom prst="rect">
            <a:avLst/>
          </a:prstGeom>
          <a:noFill/>
          <a:ln>
            <a:noFill/>
          </a:ln>
          <a:effectLst>
            <a:outerShdw blurRad="271463" dist="114300" dir="21540000" algn="bl" rotWithShape="0">
              <a:schemeClr val="lt1">
                <a:alpha val="90000"/>
              </a:schemeClr>
            </a:outerShdw>
          </a:effectLst>
        </p:spPr>
      </p:pic>
      <p:sp>
        <p:nvSpPr>
          <p:cNvPr id="4" name="Text Box 3"/>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899795" y="1235710"/>
            <a:ext cx="2113915" cy="92202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Use of non-institutional within the Organisation</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131820" y="1275715"/>
            <a:ext cx="2660015" cy="1198880"/>
          </a:xfrm>
          <a:prstGeom prst="rect">
            <a:avLst/>
          </a:prstGeom>
          <a:noFill/>
        </p:spPr>
        <p:txBody>
          <a:bodyPr wrap="square" rtlCol="0">
            <a:spAutoFit/>
          </a:bodyPr>
          <a:p>
            <a:pPr marL="285750" indent="-285750">
              <a:buFont typeface="Arial" panose="020B0604020202020204" pitchFamily="34" charset="0"/>
              <a:buChar char="•"/>
            </a:pPr>
            <a:r>
              <a:rPr lang="en-US" sz="1800">
                <a:solidFill>
                  <a:schemeClr val="tx2"/>
                </a:solidFill>
                <a:latin typeface="Lato" panose="020F0502020204030203" charset="0"/>
                <a:cs typeface="Lato" panose="020F0502020204030203" charset="0"/>
              </a:rPr>
              <a:t>Lack of Awareness</a:t>
            </a:r>
            <a:endParaRPr lang="en-US" sz="1800">
              <a:solidFill>
                <a:schemeClr val="tx2"/>
              </a:solidFill>
              <a:latin typeface="Lato" panose="020F0502020204030203" charset="0"/>
              <a:cs typeface="Lato" panose="020F0502020204030203" charset="0"/>
            </a:endParaRPr>
          </a:p>
          <a:p>
            <a:pPr marL="285750" indent="-285750">
              <a:buFont typeface="Arial" panose="020B0604020202020204" pitchFamily="34" charset="0"/>
              <a:buChar char="•"/>
            </a:pPr>
            <a:r>
              <a:rPr lang="en-US" sz="1800">
                <a:solidFill>
                  <a:schemeClr val="tx2"/>
                </a:solidFill>
                <a:latin typeface="Lato" panose="020F0502020204030203" charset="0"/>
                <a:cs typeface="Lato" panose="020F0502020204030203" charset="0"/>
              </a:rPr>
              <a:t>Resistance to Change</a:t>
            </a:r>
            <a:endParaRPr lang="en-US" sz="1800">
              <a:solidFill>
                <a:schemeClr val="tx2"/>
              </a:solidFill>
              <a:latin typeface="Lato" panose="020F0502020204030203" charset="0"/>
              <a:cs typeface="Lato" panose="020F0502020204030203" charset="0"/>
            </a:endParaRPr>
          </a:p>
          <a:p>
            <a:pPr marL="285750" indent="-285750">
              <a:buFont typeface="Arial" panose="020B0604020202020204" pitchFamily="34" charset="0"/>
              <a:buChar char="•"/>
            </a:pPr>
            <a:r>
              <a:rPr lang="en-US" sz="1800">
                <a:solidFill>
                  <a:schemeClr val="tx2"/>
                </a:solidFill>
                <a:latin typeface="Lato" panose="020F0502020204030203" charset="0"/>
                <a:cs typeface="Lato" panose="020F0502020204030203" charset="0"/>
              </a:rPr>
              <a:t>Lack of self decipline </a:t>
            </a:r>
            <a:endParaRPr lang="en-US" sz="1800">
              <a:solidFill>
                <a:schemeClr val="tx2"/>
              </a:solidFill>
              <a:latin typeface="Lato" panose="020F0502020204030203" charset="0"/>
              <a:cs typeface="Lato" panose="020F0502020204030203" charset="0"/>
            </a:endParaRPr>
          </a:p>
        </p:txBody>
      </p:sp>
      <p:sp>
        <p:nvSpPr>
          <p:cNvPr id="3" name="Text Box 2"/>
          <p:cNvSpPr txBox="1"/>
          <p:nvPr/>
        </p:nvSpPr>
        <p:spPr>
          <a:xfrm>
            <a:off x="5857240" y="1203325"/>
            <a:ext cx="2553970" cy="258445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 Restriction of access to the CyberSecure Portal exclusively to institutional email accounts, ensuring that only verified users with institutional affiliations can access sensitive data.</a:t>
            </a:r>
            <a:endParaRPr lang="en-US" sz="1800">
              <a:solidFill>
                <a:schemeClr val="tx2"/>
              </a:solidFill>
              <a:latin typeface="Lato" panose="020F0502020204030203" charset="0"/>
              <a:cs typeface="Lato" panose="020F0502020204030203" charset="0"/>
            </a:endParaRPr>
          </a:p>
        </p:txBody>
      </p:sp>
      <p:cxnSp>
        <p:nvCxnSpPr>
          <p:cNvPr id="648" name="Google Shape;648;p62"/>
          <p:cNvCxnSpPr/>
          <p:nvPr/>
        </p:nvCxnSpPr>
        <p:spPr>
          <a:xfrm>
            <a:off x="3132135"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792150" y="810530"/>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430" name="Shape 430"/>
        <p:cNvGrpSpPr/>
        <p:nvPr/>
      </p:nvGrpSpPr>
      <p:grpSpPr>
        <a:xfrm>
          <a:off x="0" y="0"/>
          <a:ext cx="0" cy="0"/>
          <a:chOff x="0" y="0"/>
          <a:chExt cx="0" cy="0"/>
        </a:xfrm>
      </p:grpSpPr>
      <p:sp>
        <p:nvSpPr>
          <p:cNvPr id="431" name="Google Shape;431;p56"/>
          <p:cNvSpPr txBox="1"/>
          <p:nvPr>
            <p:ph type="ctrTitle"/>
          </p:nvPr>
        </p:nvSpPr>
        <p:spPr>
          <a:xfrm>
            <a:off x="611505" y="1851660"/>
            <a:ext cx="7170420" cy="1516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t>Objectives</a:t>
            </a:r>
            <a:endParaRPr lang="en-US" altLang="en-GB" sz="5400"/>
          </a:p>
        </p:txBody>
      </p:sp>
      <p:cxnSp>
        <p:nvCxnSpPr>
          <p:cNvPr id="433" name="Google Shape;433;p56"/>
          <p:cNvCxnSpPr/>
          <p:nvPr/>
        </p:nvCxnSpPr>
        <p:spPr>
          <a:xfrm flipV="1">
            <a:off x="1691955" y="3112015"/>
            <a:ext cx="4932045" cy="32385"/>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1441" name="Google Shape;1441;p38"/>
          <p:cNvSpPr/>
          <p:nvPr/>
        </p:nvSpPr>
        <p:spPr>
          <a:xfrm>
            <a:off x="791228" y="70850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883920" y="78359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01</a:t>
            </a:r>
            <a:endParaRPr lang="en-US" sz="2000">
              <a:solidFill>
                <a:schemeClr val="tx2"/>
              </a:solidFill>
              <a:latin typeface="Days One" panose="02000505000000020004" charset="0"/>
              <a:cs typeface="Days One" panose="02000505000000020004" charset="0"/>
            </a:endParaRPr>
          </a:p>
        </p:txBody>
      </p:sp>
      <p:sp>
        <p:nvSpPr>
          <p:cNvPr id="2" name="Google Shape;1441;p38"/>
          <p:cNvSpPr/>
          <p:nvPr/>
        </p:nvSpPr>
        <p:spPr>
          <a:xfrm>
            <a:off x="7308868" y="175498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80605" y="185166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19250" y="627380"/>
            <a:ext cx="603885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Secure Authentication:</a:t>
            </a:r>
            <a:br>
              <a:rPr lang="en-US" sz="1800">
                <a:solidFill>
                  <a:schemeClr val="tx2"/>
                </a:solidFill>
                <a:latin typeface="Days One" panose="02000505000000020004" charset="0"/>
                <a:cs typeface="Days One" panose="02000505000000020004" charset="0"/>
              </a:rPr>
            </a:br>
            <a:r>
              <a:rPr lang="en-US" sz="1800">
                <a:solidFill>
                  <a:schemeClr val="tx2"/>
                </a:solidFill>
                <a:latin typeface="Lato" panose="020F0502020204030203" charset="0"/>
                <a:cs typeface="Lato" panose="020F0502020204030203" charset="0"/>
              </a:rPr>
              <a:t>Implement strict password rules and lockout mechanisms</a:t>
            </a:r>
            <a:r>
              <a:rPr lang="en-US" sz="1800">
                <a:solidFill>
                  <a:schemeClr val="tx2"/>
                </a:solidFill>
                <a:latin typeface="Days One" panose="02000505000000020004" charset="0"/>
                <a:cs typeface="Days One" panose="02000505000000020004" charset="0"/>
              </a:rPr>
              <a:t>.</a:t>
            </a:r>
            <a:endParaRPr lang="en-US" sz="1800">
              <a:solidFill>
                <a:schemeClr val="tx2"/>
              </a:solidFill>
              <a:latin typeface="Days One" panose="02000505000000020004" charset="0"/>
              <a:cs typeface="Days One" panose="02000505000000020004" charset="0"/>
            </a:endParaRPr>
          </a:p>
        </p:txBody>
      </p:sp>
      <p:sp>
        <p:nvSpPr>
          <p:cNvPr id="6" name="Text Box 5"/>
          <p:cNvSpPr txBox="1"/>
          <p:nvPr/>
        </p:nvSpPr>
        <p:spPr>
          <a:xfrm>
            <a:off x="1835785" y="1657985"/>
            <a:ext cx="603885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Password Recovery with 2FA:</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Enable secure password resets via email-based 2FA.</a:t>
            </a:r>
            <a:endParaRPr lang="en-US" sz="18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22193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OBJECTIVES</a:t>
            </a:r>
            <a:endParaRPr lang="en-US" sz="1800">
              <a:solidFill>
                <a:schemeClr val="tx2"/>
              </a:solidFill>
              <a:latin typeface="Days One" panose="02000505000000020004" charset="0"/>
              <a:cs typeface="Days One" panose="02000505000000020004" charset="0"/>
            </a:endParaRPr>
          </a:p>
        </p:txBody>
      </p:sp>
      <p:sp>
        <p:nvSpPr>
          <p:cNvPr id="9" name="Google Shape;1441;p38"/>
          <p:cNvSpPr/>
          <p:nvPr/>
        </p:nvSpPr>
        <p:spPr>
          <a:xfrm>
            <a:off x="718838" y="271574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Text Box 9"/>
          <p:cNvSpPr txBox="1"/>
          <p:nvPr/>
        </p:nvSpPr>
        <p:spPr>
          <a:xfrm>
            <a:off x="755650" y="279082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03</a:t>
            </a:r>
            <a:endParaRPr lang="en-US" sz="2000">
              <a:solidFill>
                <a:schemeClr val="tx2"/>
              </a:solidFill>
              <a:latin typeface="Days One" panose="02000505000000020004" charset="0"/>
              <a:cs typeface="Days One" panose="02000505000000020004" charset="0"/>
            </a:endParaRPr>
          </a:p>
        </p:txBody>
      </p:sp>
      <p:sp>
        <p:nvSpPr>
          <p:cNvPr id="11" name="Text Box 10"/>
          <p:cNvSpPr txBox="1"/>
          <p:nvPr/>
        </p:nvSpPr>
        <p:spPr>
          <a:xfrm>
            <a:off x="1665605" y="2606675"/>
            <a:ext cx="675894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Role-Based Access Control:</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Assign access levels for administrators, educators, and learners.</a:t>
            </a:r>
            <a:endParaRPr lang="en-US" sz="1800">
              <a:solidFill>
                <a:schemeClr val="tx2"/>
              </a:solidFill>
              <a:latin typeface="Lato" panose="020F0502020204030203" charset="0"/>
              <a:cs typeface="Lato" panose="020F0502020204030203" charset="0"/>
            </a:endParaRPr>
          </a:p>
        </p:txBody>
      </p:sp>
      <p:sp>
        <p:nvSpPr>
          <p:cNvPr id="12" name="Google Shape;1441;p38"/>
          <p:cNvSpPr/>
          <p:nvPr/>
        </p:nvSpPr>
        <p:spPr>
          <a:xfrm>
            <a:off x="7308868" y="364093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7381240" y="3716020"/>
            <a:ext cx="82994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04</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979930" y="3499485"/>
            <a:ext cx="603885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Web Application Firewall:</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eelawadee UI Semilight" panose="020B0402040204020203" charset="0"/>
                <a:cs typeface="Leelawadee UI Semilight" panose="020B0402040204020203" charset="0"/>
              </a:rPr>
              <a:t>Deploy a firewall to prevent web-based attacks.</a:t>
            </a:r>
            <a:endParaRPr lang="en-US" sz="1800">
              <a:solidFill>
                <a:schemeClr val="tx2"/>
              </a:solidFill>
              <a:latin typeface="Leelawadee UI Semilight" panose="020B0402040204020203" charset="0"/>
              <a:cs typeface="Leelawade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grpSp>
        <p:nvGrpSpPr>
          <p:cNvPr id="1218" name="Google Shape;1218;p71"/>
          <p:cNvGrpSpPr/>
          <p:nvPr/>
        </p:nvGrpSpPr>
        <p:grpSpPr>
          <a:xfrm>
            <a:off x="-536742" y="4447661"/>
            <a:ext cx="1409274" cy="840739"/>
            <a:chOff x="996540" y="923919"/>
            <a:chExt cx="1062000" cy="633564"/>
          </a:xfrm>
        </p:grpSpPr>
        <p:sp>
          <p:nvSpPr>
            <p:cNvPr id="1219" name="Google Shape;1219;p71"/>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0" name="Google Shape;1220;p71"/>
            <p:cNvGrpSpPr/>
            <p:nvPr/>
          </p:nvGrpSpPr>
          <p:grpSpPr>
            <a:xfrm rot="10623523">
              <a:off x="1215800" y="939529"/>
              <a:ext cx="623884" cy="602344"/>
              <a:chOff x="5611437" y="1091819"/>
              <a:chExt cx="822958" cy="794546"/>
            </a:xfrm>
          </p:grpSpPr>
          <p:sp>
            <p:nvSpPr>
              <p:cNvPr id="1221" name="Google Shape;1221;p7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7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4" name="Google Shape;1224;p71"/>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71"/>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71"/>
          <p:cNvGrpSpPr/>
          <p:nvPr/>
        </p:nvGrpSpPr>
        <p:grpSpPr>
          <a:xfrm>
            <a:off x="-148478" y="-142464"/>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8" name="Google Shape;1238;p71"/>
          <p:cNvGrpSpPr/>
          <p:nvPr/>
        </p:nvGrpSpPr>
        <p:grpSpPr>
          <a:xfrm>
            <a:off x="8316034" y="4878315"/>
            <a:ext cx="968928" cy="218950"/>
            <a:chOff x="2297800" y="638425"/>
            <a:chExt cx="758100" cy="218950"/>
          </a:xfrm>
        </p:grpSpPr>
        <p:sp>
          <p:nvSpPr>
            <p:cNvPr id="1239" name="Google Shape;1239;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 name="Google Shape;1078;p32"/>
          <p:cNvPicPr preferRelativeResize="0"/>
          <p:nvPr/>
        </p:nvPicPr>
        <p:blipFill rotWithShape="1">
          <a:blip r:embed="rId1"/>
          <a:srcRect t="14449"/>
          <a:stretch>
            <a:fillRect/>
          </a:stretch>
        </p:blipFill>
        <p:spPr>
          <a:xfrm flipH="1">
            <a:off x="-396240" y="3940175"/>
            <a:ext cx="188150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726698" y="62786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798435" y="72453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05</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696085" y="464185"/>
            <a:ext cx="6356350" cy="699770"/>
          </a:xfrm>
          <a:prstGeom prst="rect">
            <a:avLst/>
          </a:prstGeom>
          <a:noFill/>
        </p:spPr>
        <p:txBody>
          <a:bodyPr wrap="square" rtlCol="0">
            <a:spAutoFit/>
          </a:bodyPr>
          <a:p>
            <a:pPr>
              <a:lnSpc>
                <a:spcPct val="120000"/>
              </a:lnSpc>
            </a:pPr>
            <a:r>
              <a:rPr lang="en-US" sz="1700">
                <a:solidFill>
                  <a:schemeClr val="tx2"/>
                </a:solidFill>
                <a:latin typeface="Days One" panose="02000505000000020004" charset="0"/>
                <a:cs typeface="Days One" panose="02000505000000020004" charset="0"/>
              </a:rPr>
              <a:t>Admin Monitoring:</a:t>
            </a:r>
            <a:endParaRPr lang="en-US" sz="17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Provide admins with a dashboard to detect and respond to threats.</a:t>
            </a:r>
            <a:endParaRPr lang="en-US" sz="1600">
              <a:solidFill>
                <a:schemeClr val="tx2"/>
              </a:solidFill>
              <a:latin typeface="Lato" panose="020F0502020204030203" charset="0"/>
              <a:cs typeface="Lato" panose="020F0502020204030203" charset="0"/>
            </a:endParaRPr>
          </a:p>
        </p:txBody>
      </p:sp>
      <p:sp>
        <p:nvSpPr>
          <p:cNvPr id="11" name="Text Box 10"/>
          <p:cNvSpPr txBox="1"/>
          <p:nvPr/>
        </p:nvSpPr>
        <p:spPr>
          <a:xfrm>
            <a:off x="6948170" y="118110"/>
            <a:ext cx="22193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OBJECTIVES</a:t>
            </a:r>
            <a:endParaRPr lang="en-US" sz="1800">
              <a:solidFill>
                <a:schemeClr val="tx2"/>
              </a:solidFill>
              <a:latin typeface="Days One" panose="02000505000000020004" charset="0"/>
              <a:cs typeface="Days One" panose="02000505000000020004" charset="0"/>
            </a:endParaRPr>
          </a:p>
        </p:txBody>
      </p:sp>
      <p:sp>
        <p:nvSpPr>
          <p:cNvPr id="12" name="Google Shape;1441;p38"/>
          <p:cNvSpPr/>
          <p:nvPr/>
        </p:nvSpPr>
        <p:spPr>
          <a:xfrm>
            <a:off x="395440" y="141970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443865" y="1483360"/>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06</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135380" y="1348105"/>
            <a:ext cx="620141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Identity Theft Prevention:</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Mandate institutional email login to mitigate identity theft.</a:t>
            </a:r>
            <a:endParaRPr lang="en-US" sz="1800">
              <a:solidFill>
                <a:schemeClr val="tx2"/>
              </a:solidFill>
              <a:latin typeface="Lato" panose="020F0502020204030203" charset="0"/>
              <a:cs typeface="Lato" panose="020F0502020204030203" charset="0"/>
            </a:endParaRPr>
          </a:p>
        </p:txBody>
      </p:sp>
      <p:sp>
        <p:nvSpPr>
          <p:cNvPr id="15" name="Google Shape;1441;p38"/>
          <p:cNvSpPr/>
          <p:nvPr/>
        </p:nvSpPr>
        <p:spPr>
          <a:xfrm>
            <a:off x="7726698" y="246936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Text Box 15"/>
          <p:cNvSpPr txBox="1"/>
          <p:nvPr/>
        </p:nvSpPr>
        <p:spPr>
          <a:xfrm>
            <a:off x="7798435" y="256603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07</a:t>
            </a:r>
            <a:endParaRPr lang="en-US" sz="2000">
              <a:solidFill>
                <a:schemeClr val="tx2"/>
              </a:solidFill>
              <a:latin typeface="Days One" panose="02000505000000020004" charset="0"/>
              <a:cs typeface="Days One" panose="02000505000000020004" charset="0"/>
            </a:endParaRPr>
          </a:p>
        </p:txBody>
      </p:sp>
      <p:sp>
        <p:nvSpPr>
          <p:cNvPr id="17" name="Text Box 16"/>
          <p:cNvSpPr txBox="1"/>
          <p:nvPr/>
        </p:nvSpPr>
        <p:spPr>
          <a:xfrm>
            <a:off x="1624330" y="2284730"/>
            <a:ext cx="6022340"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Session Management:</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Prevent session hijacking and ensure timely logouts.</a:t>
            </a:r>
            <a:endParaRPr lang="en-US" sz="1800">
              <a:solidFill>
                <a:schemeClr val="tx2"/>
              </a:solidFill>
              <a:latin typeface="Lato" panose="020F0502020204030203" charset="0"/>
              <a:cs typeface="Lato" panose="020F0502020204030203" charset="0"/>
            </a:endParaRPr>
          </a:p>
        </p:txBody>
      </p:sp>
      <p:sp>
        <p:nvSpPr>
          <p:cNvPr id="18" name="Google Shape;1441;p38"/>
          <p:cNvSpPr/>
          <p:nvPr/>
        </p:nvSpPr>
        <p:spPr>
          <a:xfrm>
            <a:off x="474180" y="322818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Text Box 18"/>
          <p:cNvSpPr txBox="1"/>
          <p:nvPr/>
        </p:nvSpPr>
        <p:spPr>
          <a:xfrm>
            <a:off x="522605" y="3291840"/>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08</a:t>
            </a:r>
            <a:endParaRPr lang="en-US" sz="2000">
              <a:solidFill>
                <a:schemeClr val="tx2"/>
              </a:solidFill>
              <a:latin typeface="Days One" panose="02000505000000020004" charset="0"/>
              <a:cs typeface="Days One" panose="02000505000000020004" charset="0"/>
            </a:endParaRPr>
          </a:p>
        </p:txBody>
      </p:sp>
      <p:sp>
        <p:nvSpPr>
          <p:cNvPr id="20" name="Text Box 19"/>
          <p:cNvSpPr txBox="1"/>
          <p:nvPr/>
        </p:nvSpPr>
        <p:spPr>
          <a:xfrm>
            <a:off x="1135380" y="3112770"/>
            <a:ext cx="6556375"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Device Logging:</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Log device details for audit and security.</a:t>
            </a:r>
            <a:endParaRPr lang="en-US" sz="1800">
              <a:solidFill>
                <a:schemeClr val="tx2"/>
              </a:solidFill>
              <a:latin typeface="Lato" panose="020F0502020204030203" charset="0"/>
              <a:cs typeface="Lato" panose="020F0502020204030203" charset="0"/>
            </a:endParaRPr>
          </a:p>
        </p:txBody>
      </p:sp>
      <p:sp>
        <p:nvSpPr>
          <p:cNvPr id="21" name="Google Shape;1441;p38"/>
          <p:cNvSpPr/>
          <p:nvPr/>
        </p:nvSpPr>
        <p:spPr>
          <a:xfrm>
            <a:off x="7726698" y="420926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Text Box 21"/>
          <p:cNvSpPr txBox="1"/>
          <p:nvPr/>
        </p:nvSpPr>
        <p:spPr>
          <a:xfrm>
            <a:off x="7798435" y="430593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09</a:t>
            </a:r>
            <a:endParaRPr lang="en-US" sz="2000">
              <a:solidFill>
                <a:schemeClr val="tx2"/>
              </a:solidFill>
              <a:latin typeface="Days One" panose="02000505000000020004" charset="0"/>
              <a:cs typeface="Days One" panose="02000505000000020004" charset="0"/>
            </a:endParaRPr>
          </a:p>
        </p:txBody>
      </p:sp>
      <p:sp>
        <p:nvSpPr>
          <p:cNvPr id="23" name="Text Box 22"/>
          <p:cNvSpPr txBox="1"/>
          <p:nvPr/>
        </p:nvSpPr>
        <p:spPr>
          <a:xfrm>
            <a:off x="1624330" y="4077970"/>
            <a:ext cx="6238875" cy="755650"/>
          </a:xfrm>
          <a:prstGeom prst="rect">
            <a:avLst/>
          </a:prstGeom>
          <a:noFill/>
        </p:spPr>
        <p:txBody>
          <a:bodyPr wrap="square" rtlCol="0">
            <a:spAutoFit/>
          </a:bodyPr>
          <a:p>
            <a:pPr>
              <a:lnSpc>
                <a:spcPct val="120000"/>
              </a:lnSpc>
            </a:pPr>
            <a:r>
              <a:rPr lang="en-US" sz="1800">
                <a:solidFill>
                  <a:schemeClr val="tx2"/>
                </a:solidFill>
                <a:latin typeface="Days One" panose="02000505000000020004" charset="0"/>
                <a:cs typeface="Days One" panose="02000505000000020004" charset="0"/>
              </a:rPr>
              <a:t>Password Expiration:</a:t>
            </a:r>
            <a:endParaRPr lang="en-US" sz="1800">
              <a:solidFill>
                <a:schemeClr val="tx2"/>
              </a:solidFill>
              <a:latin typeface="Days One" panose="02000505000000020004" charset="0"/>
              <a:cs typeface="Days One" panose="02000505000000020004" charset="0"/>
            </a:endParaRPr>
          </a:p>
          <a:p>
            <a:pPr>
              <a:lnSpc>
                <a:spcPct val="120000"/>
              </a:lnSpc>
            </a:pPr>
            <a:r>
              <a:rPr lang="en-US" sz="1800">
                <a:solidFill>
                  <a:schemeClr val="tx2"/>
                </a:solidFill>
                <a:latin typeface="Lato" panose="020F0502020204030203" charset="0"/>
                <a:cs typeface="Lato" panose="020F0502020204030203" charset="0"/>
              </a:rPr>
              <a:t>Enforce password changes every 90 days.</a:t>
            </a:r>
            <a:endParaRPr lang="en-US" sz="18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8"/>
                                        </p:tgtEl>
                                        <p:attrNameLst>
                                          <p:attrName>style.visibility</p:attrName>
                                        </p:attrNameLst>
                                      </p:cBhvr>
                                      <p:to>
                                        <p:strVal val="visible"/>
                                      </p:to>
                                    </p:set>
                                    <p:animEffect transition="in" filter="fade">
                                      <p:cBhvr>
                                        <p:cTn id="10" dur="1000"/>
                                        <p:tgtEl>
                                          <p:spTgt spid="1238"/>
                                        </p:tgtEl>
                                      </p:cBhvr>
                                    </p:animEffect>
                                  </p:childTnLst>
                                </p:cTn>
                              </p:par>
                              <p:par>
                                <p:cTn id="11" presetID="10" presetClass="entr" presetSubtype="0" fill="hold" nodeType="withEffect">
                                  <p:stCondLst>
                                    <p:cond delay="0"/>
                                  </p:stCondLst>
                                  <p:childTnLst>
                                    <p:set>
                                      <p:cBhvr>
                                        <p:cTn id="12" dur="1" fill="hold">
                                          <p:stCondLst>
                                            <p:cond delay="0"/>
                                          </p:stCondLst>
                                        </p:cTn>
                                        <p:tgtEl>
                                          <p:spTgt spid="1218"/>
                                        </p:tgtEl>
                                        <p:attrNameLst>
                                          <p:attrName>style.visibility</p:attrName>
                                        </p:attrNameLst>
                                      </p:cBhvr>
                                      <p:to>
                                        <p:strVal val="visible"/>
                                      </p:to>
                                    </p:set>
                                    <p:animEffect transition="in" filter="fade">
                                      <p:cBhvr>
                                        <p:cTn id="13"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grpSp>
        <p:nvGrpSpPr>
          <p:cNvPr id="754" name="Google Shape;754;p64"/>
          <p:cNvGrpSpPr/>
          <p:nvPr/>
        </p:nvGrpSpPr>
        <p:grpSpPr>
          <a:xfrm>
            <a:off x="4920633" y="3148534"/>
            <a:ext cx="1520995" cy="1517754"/>
            <a:chOff x="7193640" y="535000"/>
            <a:chExt cx="1450362" cy="1447410"/>
          </a:xfrm>
        </p:grpSpPr>
        <p:sp>
          <p:nvSpPr>
            <p:cNvPr id="755" name="Google Shape;755;p6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6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6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6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6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6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4" name="Google Shape;764;p64"/>
          <p:cNvGrpSpPr/>
          <p:nvPr/>
        </p:nvGrpSpPr>
        <p:grpSpPr>
          <a:xfrm rot="-9711655">
            <a:off x="7344731" y="-126831"/>
            <a:ext cx="1670816" cy="1582334"/>
            <a:chOff x="2956625" y="695323"/>
            <a:chExt cx="1049357" cy="993667"/>
          </a:xfrm>
        </p:grpSpPr>
        <p:sp>
          <p:nvSpPr>
            <p:cNvPr id="765" name="Google Shape;765;p6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6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6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6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6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6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6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6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6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6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6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6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6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6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1" name="Google Shape;781;p64"/>
          <p:cNvGrpSpPr/>
          <p:nvPr/>
        </p:nvGrpSpPr>
        <p:grpSpPr>
          <a:xfrm rot="7394623">
            <a:off x="8547864" y="4569273"/>
            <a:ext cx="524325" cy="608063"/>
            <a:chOff x="5320111" y="1881293"/>
            <a:chExt cx="470512" cy="545615"/>
          </a:xfrm>
        </p:grpSpPr>
        <p:sp>
          <p:nvSpPr>
            <p:cNvPr id="782" name="Google Shape;782;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64"/>
          <p:cNvGrpSpPr/>
          <p:nvPr/>
        </p:nvGrpSpPr>
        <p:grpSpPr>
          <a:xfrm rot="268623">
            <a:off x="558773" y="4334778"/>
            <a:ext cx="432780" cy="501915"/>
            <a:chOff x="5320111" y="1881293"/>
            <a:chExt cx="470512" cy="545615"/>
          </a:xfrm>
        </p:grpSpPr>
        <p:sp>
          <p:nvSpPr>
            <p:cNvPr id="786" name="Google Shape;786;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9" name="Google Shape;789;p64"/>
          <p:cNvSpPr/>
          <p:nvPr/>
        </p:nvSpPr>
        <p:spPr>
          <a:xfrm>
            <a:off x="6444666" y="134731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64"/>
          <p:cNvSpPr/>
          <p:nvPr/>
        </p:nvSpPr>
        <p:spPr>
          <a:xfrm>
            <a:off x="2988283" y="267061"/>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1" name="Google Shape;791;p64"/>
          <p:cNvGrpSpPr/>
          <p:nvPr/>
        </p:nvGrpSpPr>
        <p:grpSpPr>
          <a:xfrm>
            <a:off x="7709431" y="4313787"/>
            <a:ext cx="310599" cy="294704"/>
            <a:chOff x="2327131" y="3148937"/>
            <a:chExt cx="310599" cy="294704"/>
          </a:xfrm>
        </p:grpSpPr>
        <p:sp>
          <p:nvSpPr>
            <p:cNvPr id="792" name="Google Shape;792;p6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6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64"/>
          <p:cNvGrpSpPr/>
          <p:nvPr/>
        </p:nvGrpSpPr>
        <p:grpSpPr>
          <a:xfrm>
            <a:off x="818992" y="1862286"/>
            <a:ext cx="274389" cy="287882"/>
            <a:chOff x="2772212" y="2822146"/>
            <a:chExt cx="274389" cy="287882"/>
          </a:xfrm>
        </p:grpSpPr>
        <p:sp>
          <p:nvSpPr>
            <p:cNvPr id="795" name="Google Shape;795;p6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6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938655" y="1537335"/>
            <a:ext cx="5664835" cy="1577975"/>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sz="3600"/>
              <a:t>SIGNIFICANCE TO POSIBLE USER</a:t>
            </a:r>
            <a:endParaRPr lang="en-GB" sz="3600"/>
          </a:p>
        </p:txBody>
      </p:sp>
      <p:pic>
        <p:nvPicPr>
          <p:cNvPr id="1078" name="Google Shape;1078;p32"/>
          <p:cNvPicPr preferRelativeResize="0"/>
          <p:nvPr/>
        </p:nvPicPr>
        <p:blipFill rotWithShape="1">
          <a:blip r:embed="rId1"/>
          <a:srcRect t="14449"/>
          <a:stretch>
            <a:fillRect/>
          </a:stretch>
        </p:blipFill>
        <p:spPr>
          <a:xfrm flipH="1">
            <a:off x="467995" y="2230755"/>
            <a:ext cx="2119630" cy="2348865"/>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a:off x="943600" y="5020010"/>
            <a:ext cx="643636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548" name="Shape 548"/>
        <p:cNvGrpSpPr/>
        <p:nvPr/>
      </p:nvGrpSpPr>
      <p:grpSpPr>
        <a:xfrm>
          <a:off x="0" y="0"/>
          <a:ext cx="0" cy="0"/>
          <a:chOff x="0" y="0"/>
          <a:chExt cx="0" cy="0"/>
        </a:xfrm>
      </p:grpSpPr>
      <p:sp>
        <p:nvSpPr>
          <p:cNvPr id="64" name="Google Shape;550;p60"/>
          <p:cNvSpPr txBox="1"/>
          <p:nvPr/>
        </p:nvSpPr>
        <p:spPr>
          <a:xfrm>
            <a:off x="1324610" y="1635760"/>
            <a:ext cx="7584440" cy="23939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Administrators</a:t>
            </a:r>
            <a:r>
              <a:rPr lang="en-US" altLang="en-GB"/>
              <a:t>:</a:t>
            </a:r>
            <a:endParaRPr lang="en-GB"/>
          </a:p>
          <a:p>
            <a:pPr marL="0" lvl="0" indent="0" algn="l" rtl="0">
              <a:spcBef>
                <a:spcPts val="0"/>
              </a:spcBef>
              <a:spcAft>
                <a:spcPts val="0"/>
              </a:spcAft>
              <a:buNone/>
            </a:pPr>
            <a:endParaRPr lang="en-GB"/>
          </a:p>
          <a:p>
            <a:pPr marL="800100" lvl="1" indent="-342900" algn="l" rtl="0">
              <a:lnSpc>
                <a:spcPct val="120000"/>
              </a:lnSpc>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Efficiently manage and protect sensitive data.</a:t>
            </a:r>
            <a:endParaRPr lang="en-GB">
              <a:latin typeface="Lato" panose="020F0502020204030203" charset="0"/>
              <a:cs typeface="Lato" panose="020F0502020204030203" charset="0"/>
            </a:endParaRPr>
          </a:p>
          <a:p>
            <a:pPr marL="800100" lvl="1" indent="-342900" algn="l" rtl="0">
              <a:lnSpc>
                <a:spcPct val="120000"/>
              </a:lnSpc>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Ensure compliance with privacy regulations.</a:t>
            </a:r>
            <a:endParaRPr lang="en-GB">
              <a:latin typeface="Lato" panose="020F0502020204030203" charset="0"/>
              <a:cs typeface="Lato" panose="020F0502020204030203" charset="0"/>
            </a:endParaRPr>
          </a:p>
          <a:p>
            <a:pPr marL="800100" lvl="1" indent="-342900" algn="l" rtl="0">
              <a:lnSpc>
                <a:spcPct val="120000"/>
              </a:lnSpc>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Reduce the risk of data breaches.</a:t>
            </a:r>
            <a:endParaRPr lang="en-GB">
              <a:latin typeface="Lato" panose="020F0502020204030203" charset="0"/>
              <a:cs typeface="Lato" panose="020F0502020204030203" charset="0"/>
            </a:endParaRPr>
          </a:p>
        </p:txBody>
      </p:sp>
      <p:sp>
        <p:nvSpPr>
          <p:cNvPr id="72" name="Google Shape;567;p60"/>
          <p:cNvSpPr/>
          <p:nvPr/>
        </p:nvSpPr>
        <p:spPr>
          <a:xfrm rot="5400000">
            <a:off x="7660005" y="4646930"/>
            <a:ext cx="65405" cy="56515"/>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68;p60"/>
          <p:cNvSpPr/>
          <p:nvPr/>
        </p:nvSpPr>
        <p:spPr>
          <a:xfrm rot="5400000">
            <a:off x="7531100" y="4646930"/>
            <a:ext cx="65405" cy="55880"/>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569;p60"/>
          <p:cNvSpPr/>
          <p:nvPr/>
        </p:nvSpPr>
        <p:spPr>
          <a:xfrm rot="5400000">
            <a:off x="7402195" y="4646930"/>
            <a:ext cx="65405" cy="55880"/>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570;p60"/>
          <p:cNvSpPr/>
          <p:nvPr/>
        </p:nvSpPr>
        <p:spPr>
          <a:xfrm rot="5400000">
            <a:off x="7273290" y="4646930"/>
            <a:ext cx="65405" cy="55880"/>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571;p60"/>
          <p:cNvSpPr/>
          <p:nvPr/>
        </p:nvSpPr>
        <p:spPr>
          <a:xfrm rot="5400000">
            <a:off x="7147560" y="4643755"/>
            <a:ext cx="58420" cy="55880"/>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572;p60"/>
          <p:cNvSpPr/>
          <p:nvPr/>
        </p:nvSpPr>
        <p:spPr>
          <a:xfrm rot="5400000">
            <a:off x="7015480" y="4646930"/>
            <a:ext cx="65405" cy="55880"/>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73;p60"/>
          <p:cNvSpPr/>
          <p:nvPr/>
        </p:nvSpPr>
        <p:spPr>
          <a:xfrm rot="5400000">
            <a:off x="7660005" y="4545965"/>
            <a:ext cx="65405" cy="56515"/>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74;p60"/>
          <p:cNvSpPr/>
          <p:nvPr/>
        </p:nvSpPr>
        <p:spPr>
          <a:xfrm rot="5400000">
            <a:off x="7531100" y="4545965"/>
            <a:ext cx="65405" cy="55880"/>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575;p60"/>
          <p:cNvSpPr/>
          <p:nvPr/>
        </p:nvSpPr>
        <p:spPr>
          <a:xfrm rot="5400000">
            <a:off x="7406640" y="4541520"/>
            <a:ext cx="55880" cy="56515"/>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576;p60"/>
          <p:cNvSpPr/>
          <p:nvPr/>
        </p:nvSpPr>
        <p:spPr>
          <a:xfrm rot="5400000">
            <a:off x="7277735" y="4541520"/>
            <a:ext cx="55880" cy="55880"/>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577;p60"/>
          <p:cNvSpPr/>
          <p:nvPr/>
        </p:nvSpPr>
        <p:spPr>
          <a:xfrm rot="5400000">
            <a:off x="7147560" y="4542790"/>
            <a:ext cx="58420" cy="55880"/>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578;p60"/>
          <p:cNvSpPr/>
          <p:nvPr/>
        </p:nvSpPr>
        <p:spPr>
          <a:xfrm rot="5400000">
            <a:off x="7015480" y="4545965"/>
            <a:ext cx="65405" cy="55880"/>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579;p60"/>
          <p:cNvGrpSpPr/>
          <p:nvPr/>
        </p:nvGrpSpPr>
        <p:grpSpPr>
          <a:xfrm>
            <a:off x="1259286" y="4000014"/>
            <a:ext cx="166385" cy="701016"/>
            <a:chOff x="8668080" y="2328029"/>
            <a:chExt cx="127488" cy="537136"/>
          </a:xfrm>
        </p:grpSpPr>
        <p:sp>
          <p:nvSpPr>
            <p:cNvPr id="85" name="Google Shape;580;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81;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82;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583;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584;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585;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586;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587;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588;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589;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590;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591;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592;p60"/>
          <p:cNvGrpSpPr/>
          <p:nvPr/>
        </p:nvGrpSpPr>
        <p:grpSpPr>
          <a:xfrm flipH="1">
            <a:off x="327786" y="4335693"/>
            <a:ext cx="470512" cy="545615"/>
            <a:chOff x="6030486" y="487493"/>
            <a:chExt cx="470512" cy="545615"/>
          </a:xfrm>
        </p:grpSpPr>
        <p:sp>
          <p:nvSpPr>
            <p:cNvPr id="98" name="Google Shape;593;p6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594;p6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595;p6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597;p60"/>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598;p60"/>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599;p60"/>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 name="Google Shape;1077;p32"/>
          <p:cNvGrpSpPr/>
          <p:nvPr/>
        </p:nvGrpSpPr>
        <p:grpSpPr>
          <a:xfrm>
            <a:off x="7432040" y="51435"/>
            <a:ext cx="1885950" cy="1925320"/>
            <a:chOff x="405994" y="1318049"/>
            <a:chExt cx="3395199" cy="3217326"/>
          </a:xfrm>
        </p:grpSpPr>
        <p:pic>
          <p:nvPicPr>
            <p:cNvPr id="105"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6" name="Google Shape;1079;p32"/>
            <p:cNvGrpSpPr/>
            <p:nvPr/>
          </p:nvGrpSpPr>
          <p:grpSpPr>
            <a:xfrm>
              <a:off x="1873458" y="3693401"/>
              <a:ext cx="848565" cy="408774"/>
              <a:chOff x="1873458" y="3693401"/>
              <a:chExt cx="848565" cy="408774"/>
            </a:xfrm>
          </p:grpSpPr>
          <p:pic>
            <p:nvPicPr>
              <p:cNvPr id="107"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9"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10"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111" name="Google Shape;535;p59"/>
          <p:cNvGrpSpPr/>
          <p:nvPr/>
        </p:nvGrpSpPr>
        <p:grpSpPr>
          <a:xfrm rot="10623570">
            <a:off x="-100249" y="87465"/>
            <a:ext cx="1426172" cy="1376854"/>
            <a:chOff x="5611437" y="1091819"/>
            <a:chExt cx="822958" cy="794546"/>
          </a:xfrm>
        </p:grpSpPr>
        <p:sp>
          <p:nvSpPr>
            <p:cNvPr id="112"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5" name="Google Shape;561;p60"/>
          <p:cNvSpPr txBox="1"/>
          <p:nvPr/>
        </p:nvSpPr>
        <p:spPr>
          <a:xfrm>
            <a:off x="564515" y="771525"/>
            <a:ext cx="7703820" cy="238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GB">
                <a:sym typeface="+mn-ea"/>
              </a:rPr>
              <a:t>SIGNIFICANCE TO POSIBLE USER</a:t>
            </a:r>
            <a:endParaRPr lang="en-GB" altLang="en-GB">
              <a:sym typeface="+mn-ea"/>
            </a:endParaRPr>
          </a:p>
        </p:txBody>
      </p:sp>
      <p:sp>
        <p:nvSpPr>
          <p:cNvPr id="646" name="Google Shape;646;p62"/>
          <p:cNvSpPr txBox="1"/>
          <p:nvPr/>
        </p:nvSpPr>
        <p:spPr>
          <a:xfrm>
            <a:off x="8162290" y="4258310"/>
            <a:ext cx="981710" cy="8420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1</a:t>
            </a:r>
            <a:endParaRPr lang="en-US" alt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6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0" name="Shape 800"/>
        <p:cNvGrpSpPr/>
        <p:nvPr/>
      </p:nvGrpSpPr>
      <p:grpSpPr>
        <a:xfrm>
          <a:off x="0" y="0"/>
          <a:ext cx="0" cy="0"/>
          <a:chOff x="0" y="0"/>
          <a:chExt cx="0" cy="0"/>
        </a:xfrm>
      </p:grpSpPr>
      <p:grpSp>
        <p:nvGrpSpPr>
          <p:cNvPr id="801" name="Google Shape;801;p65"/>
          <p:cNvGrpSpPr/>
          <p:nvPr/>
        </p:nvGrpSpPr>
        <p:grpSpPr>
          <a:xfrm>
            <a:off x="6926197" y="291997"/>
            <a:ext cx="1901425" cy="1897410"/>
            <a:chOff x="7193640" y="535000"/>
            <a:chExt cx="1450362" cy="1447410"/>
          </a:xfrm>
        </p:grpSpPr>
        <p:sp>
          <p:nvSpPr>
            <p:cNvPr id="802" name="Google Shape;802;p65"/>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65"/>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65"/>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65"/>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65"/>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65"/>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65"/>
          <p:cNvGrpSpPr/>
          <p:nvPr/>
        </p:nvGrpSpPr>
        <p:grpSpPr>
          <a:xfrm>
            <a:off x="8174844" y="4734340"/>
            <a:ext cx="968928" cy="218950"/>
            <a:chOff x="2297800" y="638425"/>
            <a:chExt cx="758100" cy="218950"/>
          </a:xfrm>
        </p:grpSpPr>
        <p:sp>
          <p:nvSpPr>
            <p:cNvPr id="812" name="Google Shape;812;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65"/>
          <p:cNvGrpSpPr/>
          <p:nvPr/>
        </p:nvGrpSpPr>
        <p:grpSpPr>
          <a:xfrm>
            <a:off x="-32176" y="181276"/>
            <a:ext cx="1323889" cy="789800"/>
            <a:chOff x="996540" y="923919"/>
            <a:chExt cx="1062000" cy="633564"/>
          </a:xfrm>
        </p:grpSpPr>
        <p:sp>
          <p:nvSpPr>
            <p:cNvPr id="815" name="Google Shape;815;p65"/>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65"/>
            <p:cNvGrpSpPr/>
            <p:nvPr/>
          </p:nvGrpSpPr>
          <p:grpSpPr>
            <a:xfrm rot="10623523">
              <a:off x="1215800" y="939529"/>
              <a:ext cx="623884" cy="602344"/>
              <a:chOff x="5611437" y="1091819"/>
              <a:chExt cx="822958" cy="794546"/>
            </a:xfrm>
          </p:grpSpPr>
          <p:sp>
            <p:nvSpPr>
              <p:cNvPr id="817" name="Google Shape;817;p65"/>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65"/>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65"/>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0" name="Google Shape;820;p65"/>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65"/>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2" name="Google Shape;822;p65"/>
          <p:cNvSpPr/>
          <p:nvPr/>
        </p:nvSpPr>
        <p:spPr>
          <a:xfrm>
            <a:off x="8166274" y="3995188"/>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65"/>
          <p:cNvSpPr/>
          <p:nvPr/>
        </p:nvSpPr>
        <p:spPr>
          <a:xfrm>
            <a:off x="7811851" y="450182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4" name="Google Shape;824;p65"/>
          <p:cNvGrpSpPr/>
          <p:nvPr/>
        </p:nvGrpSpPr>
        <p:grpSpPr>
          <a:xfrm rot="10800000">
            <a:off x="-84141" y="3995200"/>
            <a:ext cx="968928" cy="218950"/>
            <a:chOff x="2297800" y="638425"/>
            <a:chExt cx="758100" cy="218950"/>
          </a:xfrm>
        </p:grpSpPr>
        <p:sp>
          <p:nvSpPr>
            <p:cNvPr id="825" name="Google Shape;825;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740015" y="-164465"/>
            <a:ext cx="1774825"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flipV="1">
            <a:off x="-10" y="5012390"/>
            <a:ext cx="6732270" cy="7620"/>
          </a:xfrm>
          <a:prstGeom prst="straightConnector1">
            <a:avLst/>
          </a:prstGeom>
          <a:noFill/>
          <a:ln w="19050" cap="flat" cmpd="sng">
            <a:solidFill>
              <a:schemeClr val="lt2"/>
            </a:solidFill>
            <a:prstDash val="solid"/>
            <a:round/>
            <a:headEnd type="none" w="med" len="med"/>
            <a:tailEnd type="none" w="med" len="med"/>
          </a:ln>
        </p:spPr>
      </p:cxnSp>
      <p:sp>
        <p:nvSpPr>
          <p:cNvPr id="646" name="Google Shape;646;p62"/>
          <p:cNvSpPr txBox="1"/>
          <p:nvPr/>
        </p:nvSpPr>
        <p:spPr>
          <a:xfrm>
            <a:off x="35470" y="421396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sp>
        <p:nvSpPr>
          <p:cNvPr id="64" name="Google Shape;550;p60"/>
          <p:cNvSpPr txBox="1"/>
          <p:nvPr/>
        </p:nvSpPr>
        <p:spPr>
          <a:xfrm>
            <a:off x="1043305" y="1558925"/>
            <a:ext cx="8023860" cy="23939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US" altLang="en-GB"/>
              <a:t>Educator</a:t>
            </a:r>
            <a:r>
              <a:rPr lang="en-GB"/>
              <a:t>:</a:t>
            </a:r>
            <a:endParaRPr lang="en-GB"/>
          </a:p>
          <a:p>
            <a:pPr marL="0" lvl="0" indent="0" algn="l" rtl="0">
              <a:spcBef>
                <a:spcPts val="0"/>
              </a:spcBef>
              <a:spcAft>
                <a:spcPts val="0"/>
              </a:spcAft>
              <a:buNone/>
            </a:pPr>
            <a:endParaRPr lang="en-GB"/>
          </a:p>
          <a:p>
            <a:pPr marL="800100" lvl="1" indent="-342900" algn="l" rtl="0">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Access advanced collaboration tools for effective teaching.</a:t>
            </a:r>
            <a:endParaRPr lang="en-GB">
              <a:latin typeface="Lato" panose="020F0502020204030203" charset="0"/>
              <a:cs typeface="Lato" panose="020F0502020204030203" charset="0"/>
            </a:endParaRPr>
          </a:p>
          <a:p>
            <a:pPr marL="800100" lvl="1" indent="-342900" algn="l" rtl="0">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Communicate securely with students and colleagues.</a:t>
            </a:r>
            <a:endParaRPr lang="en-GB">
              <a:latin typeface="Lato" panose="020F0502020204030203" charset="0"/>
              <a:cs typeface="Lato" panose="020F0502020204030203" charset="0"/>
            </a:endParaRPr>
          </a:p>
          <a:p>
            <a:pPr marL="800100" lvl="1" indent="-342900" algn="l" rtl="0">
              <a:spcBef>
                <a:spcPts val="0"/>
              </a:spcBef>
              <a:spcAft>
                <a:spcPts val="0"/>
              </a:spcAft>
              <a:buFont typeface="Arial" panose="020B0604020202020204" pitchFamily="34" charset="0"/>
              <a:buChar char="•"/>
            </a:pPr>
            <a:r>
              <a:rPr lang="en-GB">
                <a:latin typeface="Lato" panose="020F0502020204030203" charset="0"/>
                <a:cs typeface="Lato" panose="020F0502020204030203" charset="0"/>
              </a:rPr>
              <a:t>Simplify academic management tasks for increased productivity.</a:t>
            </a:r>
            <a:endParaRPr lang="en-GB">
              <a:latin typeface="Lato" panose="020F0502020204030203" charset="0"/>
              <a:cs typeface="Lato" panose="020F0502020204030203" charset="0"/>
            </a:endParaRPr>
          </a:p>
        </p:txBody>
      </p:sp>
      <p:sp>
        <p:nvSpPr>
          <p:cNvPr id="115" name="Google Shape;561;p60"/>
          <p:cNvSpPr txBox="1"/>
          <p:nvPr/>
        </p:nvSpPr>
        <p:spPr>
          <a:xfrm>
            <a:off x="564515" y="771525"/>
            <a:ext cx="7703820" cy="238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GB">
                <a:sym typeface="+mn-ea"/>
              </a:rPr>
              <a:t>SIGNIFICANCE TO POSIBLE USER</a:t>
            </a:r>
            <a:endParaRPr lang="en-GB" altLang="en-GB">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par>
                                <p:cTn id="8" presetID="10" presetClass="entr" presetSubtype="0" fill="hold" nodeType="withEffect">
                                  <p:stCondLst>
                                    <p:cond delay="0"/>
                                  </p:stCondLst>
                                  <p:childTnLst>
                                    <p:set>
                                      <p:cBhvr>
                                        <p:cTn id="9" dur="1" fill="hold">
                                          <p:stCondLst>
                                            <p:cond delay="0"/>
                                          </p:stCondLst>
                                        </p:cTn>
                                        <p:tgtEl>
                                          <p:spTgt spid="822"/>
                                        </p:tgtEl>
                                        <p:attrNameLst>
                                          <p:attrName>style.visibility</p:attrName>
                                        </p:attrNameLst>
                                      </p:cBhvr>
                                      <p:to>
                                        <p:strVal val="visible"/>
                                      </p:to>
                                    </p:set>
                                    <p:animEffect transition="in" filter="fade">
                                      <p:cBhvr>
                                        <p:cTn id="10" dur="1000"/>
                                        <p:tgtEl>
                                          <p:spTgt spid="822"/>
                                        </p:tgtEl>
                                      </p:cBhvr>
                                    </p:animEffect>
                                  </p:childTnLst>
                                </p:cTn>
                              </p:par>
                              <p:par>
                                <p:cTn id="11" presetID="10"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animEffect transition="in" filter="fade">
                                      <p:cBhvr>
                                        <p:cTn id="13" dur="1000"/>
                                        <p:tgtEl>
                                          <p:spTgt spid="823"/>
                                        </p:tgtEl>
                                      </p:cBhvr>
                                    </p:animEffect>
                                  </p:childTnLst>
                                </p:cTn>
                              </p:par>
                              <p:par>
                                <p:cTn id="14" presetID="10" presetClass="entr" presetSubtype="0" fill="hold" nodeType="withEffect">
                                  <p:stCondLst>
                                    <p:cond delay="0"/>
                                  </p:stCondLst>
                                  <p:childTnLst>
                                    <p:set>
                                      <p:cBhvr>
                                        <p:cTn id="15" dur="1" fill="hold">
                                          <p:stCondLst>
                                            <p:cond delay="0"/>
                                          </p:stCondLst>
                                        </p:cTn>
                                        <p:tgtEl>
                                          <p:spTgt spid="824"/>
                                        </p:tgtEl>
                                        <p:attrNameLst>
                                          <p:attrName>style.visibility</p:attrName>
                                        </p:attrNameLst>
                                      </p:cBhvr>
                                      <p:to>
                                        <p:strVal val="visible"/>
                                      </p:to>
                                    </p:set>
                                    <p:animEffect transition="in" filter="fade">
                                      <p:cBhvr>
                                        <p:cTn id="16" dur="1000"/>
                                        <p:tgtEl>
                                          <p:spTgt spid="824"/>
                                        </p:tgtEl>
                                      </p:cBhvr>
                                    </p:animEffect>
                                  </p:childTnLst>
                                </p:cTn>
                              </p:par>
                              <p:par>
                                <p:cTn id="17" presetID="10" presetClass="entr" presetSubtype="0" fill="hold" nodeType="withEffect">
                                  <p:stCondLst>
                                    <p:cond delay="0"/>
                                  </p:stCondLst>
                                  <p:childTnLst>
                                    <p:set>
                                      <p:cBhvr>
                                        <p:cTn id="18" dur="1" fill="hold">
                                          <p:stCondLst>
                                            <p:cond delay="0"/>
                                          </p:stCondLst>
                                        </p:cTn>
                                        <p:tgtEl>
                                          <p:spTgt spid="811"/>
                                        </p:tgtEl>
                                        <p:attrNameLst>
                                          <p:attrName>style.visibility</p:attrName>
                                        </p:attrNameLst>
                                      </p:cBhvr>
                                      <p:to>
                                        <p:strVal val="visible"/>
                                      </p:to>
                                    </p:set>
                                    <p:animEffect transition="in" filter="fade">
                                      <p:cBhvr>
                                        <p:cTn id="19"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9" name="Google Shape;529;p59"/>
          <p:cNvSpPr/>
          <p:nvPr/>
        </p:nvSpPr>
        <p:spPr>
          <a:xfrm>
            <a:off x="-900430" y="627380"/>
            <a:ext cx="1522095" cy="130873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9"/>
          <p:cNvSpPr/>
          <p:nvPr/>
        </p:nvSpPr>
        <p:spPr>
          <a:xfrm>
            <a:off x="8158095" y="1293224"/>
            <a:ext cx="272667" cy="272667"/>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59"/>
          <p:cNvGrpSpPr/>
          <p:nvPr/>
        </p:nvGrpSpPr>
        <p:grpSpPr>
          <a:xfrm rot="10623570">
            <a:off x="-57069" y="4096220"/>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9" name="Google Shape;539;p59"/>
          <p:cNvGrpSpPr/>
          <p:nvPr/>
        </p:nvGrpSpPr>
        <p:grpSpPr>
          <a:xfrm>
            <a:off x="8345659" y="2971700"/>
            <a:ext cx="968928" cy="218950"/>
            <a:chOff x="2297800" y="638425"/>
            <a:chExt cx="758100" cy="218950"/>
          </a:xfrm>
        </p:grpSpPr>
        <p:sp>
          <p:nvSpPr>
            <p:cNvPr id="540" name="Google Shape;540;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59"/>
          <p:cNvGrpSpPr/>
          <p:nvPr/>
        </p:nvGrpSpPr>
        <p:grpSpPr>
          <a:xfrm rot="10800000">
            <a:off x="8174739" y="213375"/>
            <a:ext cx="968928" cy="218950"/>
            <a:chOff x="2297800" y="638425"/>
            <a:chExt cx="758100" cy="218950"/>
          </a:xfrm>
        </p:grpSpPr>
        <p:sp>
          <p:nvSpPr>
            <p:cNvPr id="543" name="Google Shape;543;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7745095" y="3795395"/>
            <a:ext cx="177482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11" name="Google Shape;511;p58"/>
          <p:cNvGrpSpPr/>
          <p:nvPr/>
        </p:nvGrpSpPr>
        <p:grpSpPr>
          <a:xfrm>
            <a:off x="5507986" y="-32617"/>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 name="Google Shape;646;p62"/>
          <p:cNvSpPr txBox="1"/>
          <p:nvPr>
            <p:ph type="title" idx="2"/>
          </p:nvPr>
        </p:nvSpPr>
        <p:spPr>
          <a:xfrm>
            <a:off x="132080" y="-20320"/>
            <a:ext cx="1412240" cy="908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0</a:t>
            </a:r>
            <a:r>
              <a:rPr lang="en-US" altLang="en-GB" sz="4000"/>
              <a:t>3</a:t>
            </a:r>
            <a:endParaRPr lang="en-US" altLang="en-GB" sz="4000"/>
          </a:p>
        </p:txBody>
      </p:sp>
      <p:sp>
        <p:nvSpPr>
          <p:cNvPr id="64" name="Google Shape;550;p60"/>
          <p:cNvSpPr txBox="1"/>
          <p:nvPr/>
        </p:nvSpPr>
        <p:spPr>
          <a:xfrm>
            <a:off x="1043305" y="1558925"/>
            <a:ext cx="7468235" cy="23939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t> </a:t>
            </a:r>
            <a:r>
              <a:rPr lang="en-US"/>
              <a:t>Learner:</a:t>
            </a:r>
            <a:endParaRPr lang="en-US"/>
          </a:p>
          <a:p>
            <a:pPr marL="0" lvl="0" indent="0" algn="l" rtl="0">
              <a:spcBef>
                <a:spcPts val="0"/>
              </a:spcBef>
              <a:spcAft>
                <a:spcPts val="0"/>
              </a:spcAft>
              <a:buNone/>
            </a:pPr>
          </a:p>
          <a:p>
            <a:pPr marL="800100" lvl="1" indent="-342900" algn="l" rtl="0">
              <a:spcBef>
                <a:spcPts val="0"/>
              </a:spcBef>
              <a:spcAft>
                <a:spcPts val="0"/>
              </a:spcAft>
              <a:buFont typeface="Arial" panose="020B0604020202020204" pitchFamily="34" charset="0"/>
              <a:buChar char="•"/>
            </a:pPr>
            <a:r>
              <a:rPr>
                <a:latin typeface="Lato" panose="020F0502020204030203" charset="0"/>
                <a:cs typeface="Lato" panose="020F0502020204030203" charset="0"/>
              </a:rPr>
              <a:t>Engage in a secure online learning environment.</a:t>
            </a:r>
            <a:endParaRPr>
              <a:latin typeface="Lato" panose="020F0502020204030203" charset="0"/>
              <a:cs typeface="Lato" panose="020F0502020204030203" charset="0"/>
            </a:endParaRPr>
          </a:p>
          <a:p>
            <a:pPr marL="800100" lvl="1" indent="-342900" algn="l" rtl="0">
              <a:spcBef>
                <a:spcPts val="0"/>
              </a:spcBef>
              <a:spcAft>
                <a:spcPts val="0"/>
              </a:spcAft>
              <a:buFont typeface="Arial" panose="020B0604020202020204" pitchFamily="34" charset="0"/>
              <a:buChar char="•"/>
            </a:pPr>
            <a:r>
              <a:rPr>
                <a:latin typeface="Lato" panose="020F0502020204030203" charset="0"/>
                <a:cs typeface="Lato" panose="020F0502020204030203" charset="0"/>
              </a:rPr>
              <a:t>Submit assignments and access course materials with confidence.</a:t>
            </a:r>
            <a:endParaRPr>
              <a:latin typeface="Lato" panose="020F0502020204030203" charset="0"/>
              <a:cs typeface="Lato" panose="020F0502020204030203" charset="0"/>
            </a:endParaRPr>
          </a:p>
          <a:p>
            <a:pPr marL="800100" lvl="1" indent="-342900" algn="l" rtl="0">
              <a:spcBef>
                <a:spcPts val="0"/>
              </a:spcBef>
              <a:spcAft>
                <a:spcPts val="0"/>
              </a:spcAft>
              <a:buFont typeface="Arial" panose="020B0604020202020204" pitchFamily="34" charset="0"/>
              <a:buChar char="•"/>
            </a:pPr>
            <a:r>
              <a:rPr>
                <a:latin typeface="Lato" panose="020F0502020204030203" charset="0"/>
                <a:cs typeface="Lato" panose="020F0502020204030203" charset="0"/>
              </a:rPr>
              <a:t>Interact with peers and educators safely and effectively.</a:t>
            </a:r>
            <a:endParaRPr>
              <a:latin typeface="Lato" panose="020F0502020204030203" charset="0"/>
              <a:cs typeface="Lato" panose="020F0502020204030203" charset="0"/>
            </a:endParaRPr>
          </a:p>
        </p:txBody>
      </p:sp>
      <p:sp>
        <p:nvSpPr>
          <p:cNvPr id="115" name="Google Shape;561;p60"/>
          <p:cNvSpPr txBox="1"/>
          <p:nvPr/>
        </p:nvSpPr>
        <p:spPr>
          <a:xfrm>
            <a:off x="564515" y="771525"/>
            <a:ext cx="7703820" cy="238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GB">
                <a:sym typeface="+mn-ea"/>
              </a:rPr>
              <a:t>SIGNIFICANCE TO POSIBLE USER</a:t>
            </a:r>
            <a:endParaRPr lang="en-GB" altLang="en-GB">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par>
                                <p:cTn id="8" presetID="10" presetClass="entr" presetSubtype="0" fill="hold" nodeType="withEffect">
                                  <p:stCondLst>
                                    <p:cond delay="0"/>
                                  </p:stCondLst>
                                  <p:childTnLst>
                                    <p:set>
                                      <p:cBhvr>
                                        <p:cTn id="9" dur="1" fill="hold">
                                          <p:stCondLst>
                                            <p:cond delay="0"/>
                                          </p:stCondLst>
                                        </p:cTn>
                                        <p:tgtEl>
                                          <p:spTgt spid="542"/>
                                        </p:tgtEl>
                                        <p:attrNameLst>
                                          <p:attrName>style.visibility</p:attrName>
                                        </p:attrNameLst>
                                      </p:cBhvr>
                                      <p:to>
                                        <p:strVal val="visible"/>
                                      </p:to>
                                    </p:set>
                                    <p:animEffect transition="in" filter="fade">
                                      <p:cBhvr>
                                        <p:cTn id="10" dur="600"/>
                                        <p:tgtEl>
                                          <p:spTgt spid="542"/>
                                        </p:tgtEl>
                                      </p:cBhvr>
                                    </p:animEffect>
                                  </p:childTnLst>
                                </p:cTn>
                              </p:par>
                              <p:par>
                                <p:cTn id="11" presetID="10" presetClass="entr" presetSubtype="0" fill="hold" nodeType="withEffect">
                                  <p:stCondLst>
                                    <p:cond delay="0"/>
                                  </p:stCondLst>
                                  <p:childTnLst>
                                    <p:set>
                                      <p:cBhvr>
                                        <p:cTn id="12" dur="1" fill="hold">
                                          <p:stCondLst>
                                            <p:cond delay="0"/>
                                          </p:stCondLst>
                                        </p:cTn>
                                        <p:tgtEl>
                                          <p:spTgt spid="529"/>
                                        </p:tgtEl>
                                        <p:attrNameLst>
                                          <p:attrName>style.visibility</p:attrName>
                                        </p:attrNameLst>
                                      </p:cBhvr>
                                      <p:to>
                                        <p:strVal val="visible"/>
                                      </p:to>
                                    </p:set>
                                    <p:animEffect transition="in" filter="fade">
                                      <p:cBhvr>
                                        <p:cTn id="13" dur="700"/>
                                        <p:tgtEl>
                                          <p:spTgt spid="529"/>
                                        </p:tgtEl>
                                      </p:cBhvr>
                                    </p:animEffect>
                                  </p:childTnLst>
                                </p:cTn>
                              </p:par>
                              <p:par>
                                <p:cTn id="14" presetID="10" presetClass="entr" presetSubtype="0" fill="hold" nodeType="withEffect">
                                  <p:stCondLst>
                                    <p:cond delay="0"/>
                                  </p:stCondLst>
                                  <p:childTnLst>
                                    <p:set>
                                      <p:cBhvr>
                                        <p:cTn id="15" dur="1" fill="hold">
                                          <p:stCondLst>
                                            <p:cond delay="0"/>
                                          </p:stCondLst>
                                        </p:cTn>
                                        <p:tgtEl>
                                          <p:spTgt spid="530"/>
                                        </p:tgtEl>
                                        <p:attrNameLst>
                                          <p:attrName>style.visibility</p:attrName>
                                        </p:attrNameLst>
                                      </p:cBhvr>
                                      <p:to>
                                        <p:strVal val="visible"/>
                                      </p:to>
                                    </p:set>
                                    <p:animEffect transition="in" filter="fade">
                                      <p:cBhvr>
                                        <p:cTn id="16" dur="600"/>
                                        <p:tgtEl>
                                          <p:spTgt spid="530"/>
                                        </p:tgtEl>
                                      </p:cBhvr>
                                    </p:animEffect>
                                  </p:childTnLst>
                                </p:cTn>
                              </p:par>
                              <p:par>
                                <p:cTn id="17" presetID="10" presetClass="entr" presetSubtype="0" fill="hold" nodeType="withEffect">
                                  <p:stCondLst>
                                    <p:cond delay="0"/>
                                  </p:stCondLst>
                                  <p:childTnLst>
                                    <p:set>
                                      <p:cBhvr>
                                        <p:cTn id="18" dur="1" fill="hold">
                                          <p:stCondLst>
                                            <p:cond delay="0"/>
                                          </p:stCondLst>
                                        </p:cTn>
                                        <p:tgtEl>
                                          <p:spTgt spid="535"/>
                                        </p:tgtEl>
                                        <p:attrNameLst>
                                          <p:attrName>style.visibility</p:attrName>
                                        </p:attrNameLst>
                                      </p:cBhvr>
                                      <p:to>
                                        <p:strVal val="visible"/>
                                      </p:to>
                                    </p:set>
                                    <p:animEffect transition="in" filter="fade">
                                      <p:cBhvr>
                                        <p:cTn id="19"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56"/>
          <p:cNvSpPr txBox="1"/>
          <p:nvPr>
            <p:ph type="ctrTitle"/>
          </p:nvPr>
        </p:nvSpPr>
        <p:spPr>
          <a:xfrm>
            <a:off x="611505" y="1851660"/>
            <a:ext cx="7170420" cy="1516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t>Technical Feasibility</a:t>
            </a:r>
            <a:endParaRPr lang="en-US" altLang="en-GB" sz="5400"/>
          </a:p>
        </p:txBody>
      </p:sp>
      <p:cxnSp>
        <p:nvCxnSpPr>
          <p:cNvPr id="433" name="Google Shape;433;p56"/>
          <p:cNvCxnSpPr/>
          <p:nvPr/>
        </p:nvCxnSpPr>
        <p:spPr>
          <a:xfrm flipV="1">
            <a:off x="1657030" y="3439040"/>
            <a:ext cx="4932045" cy="32385"/>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1441" name="Google Shape;1441;p38"/>
          <p:cNvSpPr/>
          <p:nvPr/>
        </p:nvSpPr>
        <p:spPr>
          <a:xfrm>
            <a:off x="791228" y="124508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883920" y="132016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01</a:t>
            </a:r>
            <a:endParaRPr lang="en-US" sz="2000">
              <a:solidFill>
                <a:schemeClr val="tx2"/>
              </a:solidFill>
              <a:latin typeface="Days One" panose="02000505000000020004" charset="0"/>
              <a:cs typeface="Days One" panose="02000505000000020004" charset="0"/>
            </a:endParaRPr>
          </a:p>
        </p:txBody>
      </p:sp>
      <p:sp>
        <p:nvSpPr>
          <p:cNvPr id="2" name="Google Shape;1441;p38"/>
          <p:cNvSpPr/>
          <p:nvPr/>
        </p:nvSpPr>
        <p:spPr>
          <a:xfrm>
            <a:off x="7308868" y="2451581"/>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80605" y="255651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19250" y="987425"/>
            <a:ext cx="5536565" cy="1271270"/>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Strong Cybersecurity Defenses: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The CyberSecure Portal utilizes advanced web application firewalls (WAFs) to safeguard against cyber threats, ensuring robust protection.</a:t>
            </a:r>
            <a:endParaRPr lang="en-US" sz="1600">
              <a:solidFill>
                <a:schemeClr val="tx2"/>
              </a:solidFill>
              <a:latin typeface="Lato" panose="020F0502020204030203" charset="0"/>
              <a:cs typeface="Lato" panose="020F0502020204030203" charset="0"/>
            </a:endParaRPr>
          </a:p>
        </p:txBody>
      </p:sp>
      <p:sp>
        <p:nvSpPr>
          <p:cNvPr id="6" name="Text Box 5"/>
          <p:cNvSpPr txBox="1"/>
          <p:nvPr/>
        </p:nvSpPr>
        <p:spPr>
          <a:xfrm>
            <a:off x="1835785" y="2250440"/>
            <a:ext cx="5909310" cy="1271270"/>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Complete Protection: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WAFs act as vigilant security guards, actively monitoring and preventing common online threats, maintaining the integrity of sensitive data.</a:t>
            </a:r>
            <a:endParaRPr lang="en-US" sz="16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30575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Technical Fesibility</a:t>
            </a:r>
            <a:endParaRPr lang="en-US" sz="1800">
              <a:solidFill>
                <a:schemeClr val="tx2"/>
              </a:solidFill>
              <a:latin typeface="Days One" panose="02000505000000020004" charset="0"/>
              <a:cs typeface="Days One" panose="02000505000000020004" charset="0"/>
            </a:endParaRPr>
          </a:p>
        </p:txBody>
      </p:sp>
      <p:sp>
        <p:nvSpPr>
          <p:cNvPr id="9" name="Google Shape;1441;p38"/>
          <p:cNvSpPr/>
          <p:nvPr/>
        </p:nvSpPr>
        <p:spPr>
          <a:xfrm>
            <a:off x="720743" y="359648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Text Box 9"/>
          <p:cNvSpPr txBox="1"/>
          <p:nvPr/>
        </p:nvSpPr>
        <p:spPr>
          <a:xfrm>
            <a:off x="757555" y="370078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03</a:t>
            </a:r>
            <a:endParaRPr lang="en-US" sz="2000">
              <a:solidFill>
                <a:schemeClr val="tx2"/>
              </a:solidFill>
              <a:latin typeface="Days One" panose="02000505000000020004" charset="0"/>
              <a:cs typeface="Days One" panose="02000505000000020004" charset="0"/>
            </a:endParaRPr>
          </a:p>
        </p:txBody>
      </p:sp>
      <p:sp>
        <p:nvSpPr>
          <p:cNvPr id="11" name="Text Box 10"/>
          <p:cNvSpPr txBox="1"/>
          <p:nvPr/>
        </p:nvSpPr>
        <p:spPr>
          <a:xfrm>
            <a:off x="1511935" y="3564890"/>
            <a:ext cx="6758940" cy="975995"/>
          </a:xfrm>
          <a:prstGeom prst="rect">
            <a:avLst/>
          </a:prstGeom>
          <a:noFill/>
        </p:spPr>
        <p:txBody>
          <a:bodyPr wrap="square" rtlCol="0">
            <a:spAutoFit/>
          </a:bodyPr>
          <a:p>
            <a:pPr>
              <a:lnSpc>
                <a:spcPct val="120000"/>
              </a:lnSpc>
            </a:pPr>
            <a:r>
              <a:rPr lang="en-US" sz="1600" b="1">
                <a:solidFill>
                  <a:schemeClr val="tx2"/>
                </a:solidFill>
                <a:latin typeface="Days One" panose="02000505000000020004" charset="0"/>
                <a:cs typeface="Days One" panose="02000505000000020004" charset="0"/>
              </a:rPr>
              <a:t>Enhanced Security: </a:t>
            </a:r>
            <a:endParaRPr lang="en-US" sz="1600" b="1">
              <a:solidFill>
                <a:schemeClr val="tx2"/>
              </a:solidFill>
              <a:latin typeface="Days One" panose="02000505000000020004" charset="0"/>
              <a:cs typeface="Days One" panose="02000505000000020004" charset="0"/>
            </a:endParaRPr>
          </a:p>
          <a:p>
            <a:pPr>
              <a:lnSpc>
                <a:spcPct val="120000"/>
              </a:lnSpc>
            </a:pPr>
            <a:r>
              <a:rPr lang="en-US" sz="1600" b="1">
                <a:solidFill>
                  <a:schemeClr val="tx2"/>
                </a:solidFill>
                <a:latin typeface="Lato" panose="020F0502020204030203" charset="0"/>
                <a:cs typeface="Lato" panose="020F0502020204030203" charset="0"/>
              </a:rPr>
              <a:t>With WAFs in place, the CyberSecure Portal remains resilient against emerging online risks, instilling confidence in users' safety.</a:t>
            </a:r>
            <a:endParaRPr lang="en-US" sz="1600" b="1">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507910" y="520395"/>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t>Introduction</a:t>
            </a:r>
            <a:endParaRPr lang="en-US" altLang="en-GB" sz="3600"/>
          </a:p>
        </p:txBody>
      </p:sp>
      <p:sp>
        <p:nvSpPr>
          <p:cNvPr id="476" name="Google Shape;476;p57"/>
          <p:cNvSpPr txBox="1"/>
          <p:nvPr>
            <p:ph type="body" idx="1"/>
          </p:nvPr>
        </p:nvSpPr>
        <p:spPr>
          <a:xfrm>
            <a:off x="412750" y="1491615"/>
            <a:ext cx="8149590" cy="349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sz="1900">
                <a:sym typeface="+mn-ea"/>
              </a:rPr>
              <a:t>The College of Information and Computing Sciences (CICS) at Marinduque State College (MSC) is dedicated to cultivat</a:t>
            </a:r>
            <a:r>
              <a:rPr lang="en-US" sz="1900">
                <a:sym typeface="+mn-ea"/>
              </a:rPr>
              <a:t>e</a:t>
            </a:r>
            <a:r>
              <a:rPr sz="1900">
                <a:sym typeface="+mn-ea"/>
              </a:rPr>
              <a:t> expertise in information technology and computing. Through practical, real-world applications, CICS provides students with hands-on experiences and industry partnerships to prepare them for success in today's digital landscape. The introduction of the CyberSecure Portal reflects this dedication, ensuring a secure and advanced environment for students and faculty members.</a:t>
            </a:r>
            <a:endParaRPr sz="1900">
              <a:sym typeface="+mn-ea"/>
            </a:endParaRPr>
          </a:p>
        </p:txBody>
      </p:sp>
      <p:grpSp>
        <p:nvGrpSpPr>
          <p:cNvPr id="478" name="Google Shape;478;p57"/>
          <p:cNvGrpSpPr/>
          <p:nvPr/>
        </p:nvGrpSpPr>
        <p:grpSpPr>
          <a:xfrm rot="5400000">
            <a:off x="7866866" y="4294357"/>
            <a:ext cx="231047" cy="973398"/>
            <a:chOff x="8668080" y="2328029"/>
            <a:chExt cx="127488" cy="537136"/>
          </a:xfrm>
        </p:grpSpPr>
        <p:sp>
          <p:nvSpPr>
            <p:cNvPr id="479" name="Google Shape;479;p5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1" name="Google Shape;491;p57"/>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57"/>
          <p:cNvGrpSpPr/>
          <p:nvPr/>
        </p:nvGrpSpPr>
        <p:grpSpPr>
          <a:xfrm>
            <a:off x="251454" y="4156226"/>
            <a:ext cx="315323" cy="376981"/>
            <a:chOff x="8719814" y="775486"/>
            <a:chExt cx="315323" cy="376981"/>
          </a:xfrm>
        </p:grpSpPr>
        <p:sp>
          <p:nvSpPr>
            <p:cNvPr id="493" name="Google Shape;493;p57"/>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7"/>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7"/>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7" name="Google Shape;497;p57"/>
          <p:cNvSpPr/>
          <p:nvPr/>
        </p:nvSpPr>
        <p:spPr>
          <a:xfrm rot="3060000">
            <a:off x="110490" y="4512945"/>
            <a:ext cx="819150" cy="953770"/>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7"/>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2"/>
          <p:cNvGrpSpPr/>
          <p:nvPr/>
        </p:nvGrpSpPr>
        <p:grpSpPr>
          <a:xfrm>
            <a:off x="7812405" y="0"/>
            <a:ext cx="180276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grpSp>
        <p:nvGrpSpPr>
          <p:cNvPr id="1218" name="Google Shape;1218;p71"/>
          <p:cNvGrpSpPr/>
          <p:nvPr/>
        </p:nvGrpSpPr>
        <p:grpSpPr>
          <a:xfrm>
            <a:off x="-536742" y="4447661"/>
            <a:ext cx="1409274" cy="840739"/>
            <a:chOff x="996540" y="923919"/>
            <a:chExt cx="1062000" cy="633564"/>
          </a:xfrm>
        </p:grpSpPr>
        <p:sp>
          <p:nvSpPr>
            <p:cNvPr id="1219" name="Google Shape;1219;p71"/>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0" name="Google Shape;1220;p71"/>
            <p:cNvGrpSpPr/>
            <p:nvPr/>
          </p:nvGrpSpPr>
          <p:grpSpPr>
            <a:xfrm rot="10623523">
              <a:off x="1215800" y="939529"/>
              <a:ext cx="623884" cy="602344"/>
              <a:chOff x="5611437" y="1091819"/>
              <a:chExt cx="822958" cy="794546"/>
            </a:xfrm>
          </p:grpSpPr>
          <p:sp>
            <p:nvSpPr>
              <p:cNvPr id="1221" name="Google Shape;1221;p7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7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4" name="Google Shape;1224;p71"/>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71"/>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71"/>
          <p:cNvGrpSpPr/>
          <p:nvPr/>
        </p:nvGrpSpPr>
        <p:grpSpPr>
          <a:xfrm>
            <a:off x="-148478" y="-142464"/>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8" name="Google Shape;1238;p71"/>
          <p:cNvGrpSpPr/>
          <p:nvPr/>
        </p:nvGrpSpPr>
        <p:grpSpPr>
          <a:xfrm>
            <a:off x="8316034" y="4878315"/>
            <a:ext cx="968928" cy="218950"/>
            <a:chOff x="2297800" y="638425"/>
            <a:chExt cx="758100" cy="218950"/>
          </a:xfrm>
        </p:grpSpPr>
        <p:sp>
          <p:nvSpPr>
            <p:cNvPr id="1239" name="Google Shape;1239;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 name="Google Shape;1078;p32"/>
          <p:cNvPicPr preferRelativeResize="0"/>
          <p:nvPr/>
        </p:nvPicPr>
        <p:blipFill rotWithShape="1">
          <a:blip r:embed="rId1"/>
          <a:srcRect t="14449"/>
          <a:stretch>
            <a:fillRect/>
          </a:stretch>
        </p:blipFill>
        <p:spPr>
          <a:xfrm flipH="1">
            <a:off x="-396240" y="3940175"/>
            <a:ext cx="188150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884178" y="117840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955915" y="127508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04</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763395" y="892175"/>
            <a:ext cx="6122035" cy="994410"/>
          </a:xfrm>
          <a:prstGeom prst="rect">
            <a:avLst/>
          </a:prstGeom>
          <a:noFill/>
        </p:spPr>
        <p:txBody>
          <a:bodyPr wrap="square" rtlCol="0">
            <a:spAutoFit/>
          </a:bodyPr>
          <a:p>
            <a:pPr>
              <a:lnSpc>
                <a:spcPct val="120000"/>
              </a:lnSpc>
            </a:pPr>
            <a:r>
              <a:rPr lang="en-US" sz="1700">
                <a:solidFill>
                  <a:schemeClr val="tx2"/>
                </a:solidFill>
                <a:latin typeface="Days One" panose="02000505000000020004" charset="0"/>
                <a:cs typeface="Days One" panose="02000505000000020004" charset="0"/>
              </a:rPr>
              <a:t>Early Threat Detection:</a:t>
            </a:r>
            <a:endParaRPr lang="en-US" sz="17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WAFs excel at identifying and addressing security issues promptly, mitigating potential risks and maintaining a secure environment.</a:t>
            </a:r>
            <a:endParaRPr lang="en-US" sz="1600">
              <a:solidFill>
                <a:schemeClr val="tx2"/>
              </a:solidFill>
              <a:latin typeface="Lato" panose="020F0502020204030203" charset="0"/>
              <a:cs typeface="Lato" panose="020F0502020204030203" charset="0"/>
            </a:endParaRPr>
          </a:p>
        </p:txBody>
      </p:sp>
      <p:sp>
        <p:nvSpPr>
          <p:cNvPr id="11" name="Text Box 10"/>
          <p:cNvSpPr txBox="1"/>
          <p:nvPr/>
        </p:nvSpPr>
        <p:spPr>
          <a:xfrm>
            <a:off x="5949315" y="118110"/>
            <a:ext cx="3218180"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sym typeface="+mn-ea"/>
              </a:rPr>
              <a:t>Technical Fesibility</a:t>
            </a:r>
            <a:endParaRPr lang="en-US" sz="1800">
              <a:solidFill>
                <a:schemeClr val="tx2"/>
              </a:solidFill>
              <a:latin typeface="Days One" panose="02000505000000020004" charset="0"/>
              <a:cs typeface="Days One" panose="02000505000000020004" charset="0"/>
            </a:endParaRPr>
          </a:p>
        </p:txBody>
      </p:sp>
      <p:sp>
        <p:nvSpPr>
          <p:cNvPr id="12" name="Google Shape;1441;p38"/>
          <p:cNvSpPr/>
          <p:nvPr/>
        </p:nvSpPr>
        <p:spPr>
          <a:xfrm>
            <a:off x="390995" y="2355061"/>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439420" y="2418715"/>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05</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130935" y="2019935"/>
            <a:ext cx="6201410" cy="1271270"/>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Data Integrity: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Regular database checks and updates are conducted to uphold the security and integrity of the school's information, especially during online transitions.</a:t>
            </a:r>
            <a:endParaRPr lang="en-US" sz="1600">
              <a:solidFill>
                <a:schemeClr val="tx2"/>
              </a:solidFill>
              <a:latin typeface="Lato" panose="020F0502020204030203" charset="0"/>
              <a:cs typeface="Lato" panose="020F0502020204030203" charset="0"/>
            </a:endParaRPr>
          </a:p>
        </p:txBody>
      </p:sp>
      <p:sp>
        <p:nvSpPr>
          <p:cNvPr id="1" name="Google Shape;1441;p38"/>
          <p:cNvSpPr/>
          <p:nvPr/>
        </p:nvSpPr>
        <p:spPr>
          <a:xfrm>
            <a:off x="7812423" y="371015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7884160" y="380682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06</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91640" y="3423920"/>
            <a:ext cx="6122035"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User-Friendly Implementation: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WAFs seamlessly integrate into the CyberSecure Portal, ensuring a secure environment without compromising usability.</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8"/>
                                        </p:tgtEl>
                                        <p:attrNameLst>
                                          <p:attrName>style.visibility</p:attrName>
                                        </p:attrNameLst>
                                      </p:cBhvr>
                                      <p:to>
                                        <p:strVal val="visible"/>
                                      </p:to>
                                    </p:set>
                                    <p:animEffect transition="in" filter="fade">
                                      <p:cBhvr>
                                        <p:cTn id="10" dur="1000"/>
                                        <p:tgtEl>
                                          <p:spTgt spid="1238"/>
                                        </p:tgtEl>
                                      </p:cBhvr>
                                    </p:animEffect>
                                  </p:childTnLst>
                                </p:cTn>
                              </p:par>
                              <p:par>
                                <p:cTn id="11" presetID="10" presetClass="entr" presetSubtype="0" fill="hold" nodeType="withEffect">
                                  <p:stCondLst>
                                    <p:cond delay="0"/>
                                  </p:stCondLst>
                                  <p:childTnLst>
                                    <p:set>
                                      <p:cBhvr>
                                        <p:cTn id="12" dur="1" fill="hold">
                                          <p:stCondLst>
                                            <p:cond delay="0"/>
                                          </p:stCondLst>
                                        </p:cTn>
                                        <p:tgtEl>
                                          <p:spTgt spid="1218"/>
                                        </p:tgtEl>
                                        <p:attrNameLst>
                                          <p:attrName>style.visibility</p:attrName>
                                        </p:attrNameLst>
                                      </p:cBhvr>
                                      <p:to>
                                        <p:strVal val="visible"/>
                                      </p:to>
                                    </p:set>
                                    <p:animEffect transition="in" filter="fade">
                                      <p:cBhvr>
                                        <p:cTn id="13"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308233" y="206740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79970" y="217233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259205" y="1851660"/>
            <a:ext cx="5909310" cy="1271270"/>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Convenient Login with Cookies: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Utilizing cookies for secure login, the CyberSecure Portal enhances user experience by remembering login credentials while maintaining data security</a:t>
            </a:r>
            <a:endParaRPr lang="en-US" sz="16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30575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Technical Fesibility</a:t>
            </a:r>
            <a:endParaRPr lang="en-US" sz="1800">
              <a:solidFill>
                <a:schemeClr val="tx2"/>
              </a:solidFill>
              <a:latin typeface="Days One" panose="02000505000000020004" charset="0"/>
              <a:cs typeface="Days One" panose="020005050000000200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56"/>
          <p:cNvSpPr txBox="1"/>
          <p:nvPr>
            <p:ph type="ctrTitle"/>
          </p:nvPr>
        </p:nvSpPr>
        <p:spPr>
          <a:xfrm>
            <a:off x="611505" y="1851660"/>
            <a:ext cx="7170420" cy="15163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t>Operational Feasibility</a:t>
            </a:r>
            <a:endParaRPr lang="en-US" altLang="en-GB" sz="5400"/>
          </a:p>
        </p:txBody>
      </p:sp>
      <p:cxnSp>
        <p:nvCxnSpPr>
          <p:cNvPr id="433" name="Google Shape;433;p56"/>
          <p:cNvCxnSpPr/>
          <p:nvPr/>
        </p:nvCxnSpPr>
        <p:spPr>
          <a:xfrm flipV="1">
            <a:off x="1657030" y="3439040"/>
            <a:ext cx="4932045" cy="32385"/>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437198" y="88812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600816" y="2068122"/>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grpSp>
        <p:nvGrpSpPr>
          <p:cNvPr id="1052" name="Google Shape;1052;p69"/>
          <p:cNvGrpSpPr/>
          <p:nvPr/>
        </p:nvGrpSpPr>
        <p:grpSpPr>
          <a:xfrm rot="10800000">
            <a:off x="-249841" y="511715"/>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113174" y="478755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78" name="Google Shape;1078;p32"/>
          <p:cNvPicPr preferRelativeResize="0"/>
          <p:nvPr/>
        </p:nvPicPr>
        <p:blipFill rotWithShape="1">
          <a:blip r:embed="rId1"/>
          <a:srcRect t="14449"/>
          <a:stretch>
            <a:fillRect/>
          </a:stretch>
        </p:blipFill>
        <p:spPr>
          <a:xfrm>
            <a:off x="7380605" y="123190"/>
            <a:ext cx="1936115" cy="1990090"/>
          </a:xfrm>
          <a:prstGeom prst="rect">
            <a:avLst/>
          </a:prstGeom>
          <a:noFill/>
          <a:ln>
            <a:noFill/>
          </a:ln>
          <a:effectLst>
            <a:outerShdw blurRad="271463" dist="114300" dir="21540000" algn="bl" rotWithShape="0">
              <a:schemeClr val="lt1">
                <a:alpha val="90000"/>
              </a:schemeClr>
            </a:outerShdw>
          </a:effectLst>
        </p:spPr>
      </p:pic>
      <p:sp>
        <p:nvSpPr>
          <p:cNvPr id="1441" name="Google Shape;1441;p38"/>
          <p:cNvSpPr/>
          <p:nvPr/>
        </p:nvSpPr>
        <p:spPr>
          <a:xfrm>
            <a:off x="791228" y="124508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883920" y="132016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01</a:t>
            </a:r>
            <a:endParaRPr lang="en-US" sz="2000">
              <a:solidFill>
                <a:schemeClr val="tx2"/>
              </a:solidFill>
              <a:latin typeface="Days One" panose="02000505000000020004" charset="0"/>
              <a:cs typeface="Days One" panose="02000505000000020004" charset="0"/>
            </a:endParaRPr>
          </a:p>
        </p:txBody>
      </p:sp>
      <p:sp>
        <p:nvSpPr>
          <p:cNvPr id="2" name="Google Shape;1441;p38"/>
          <p:cNvSpPr/>
          <p:nvPr/>
        </p:nvSpPr>
        <p:spPr>
          <a:xfrm>
            <a:off x="7308233" y="2538576"/>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379970" y="264350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02</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19250" y="1163955"/>
            <a:ext cx="5536565"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User-Friendly Interface: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The CyberSecure Portal offers an intuitive interface for easy setup and monitoring on web and mobile platforms.</a:t>
            </a:r>
            <a:endParaRPr lang="en-US" sz="1600">
              <a:solidFill>
                <a:schemeClr val="tx2"/>
              </a:solidFill>
              <a:latin typeface="Lato" panose="020F0502020204030203" charset="0"/>
              <a:cs typeface="Lato" panose="020F0502020204030203" charset="0"/>
            </a:endParaRPr>
          </a:p>
        </p:txBody>
      </p:sp>
      <p:sp>
        <p:nvSpPr>
          <p:cNvPr id="6" name="Text Box 5"/>
          <p:cNvSpPr txBox="1"/>
          <p:nvPr/>
        </p:nvSpPr>
        <p:spPr>
          <a:xfrm>
            <a:off x="1907540" y="2304415"/>
            <a:ext cx="552450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Seamless Integration: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It seamlessly integrates with existing systems, enhancing user experience and operational compatibility.</a:t>
            </a:r>
            <a:endParaRPr lang="en-US" sz="1600">
              <a:solidFill>
                <a:schemeClr val="tx2"/>
              </a:solidFill>
              <a:latin typeface="Lato" panose="020F0502020204030203" charset="0"/>
              <a:cs typeface="Lato" panose="020F0502020204030203" charset="0"/>
            </a:endParaRPr>
          </a:p>
        </p:txBody>
      </p:sp>
      <p:sp>
        <p:nvSpPr>
          <p:cNvPr id="7" name="Text Box 6"/>
          <p:cNvSpPr txBox="1"/>
          <p:nvPr/>
        </p:nvSpPr>
        <p:spPr>
          <a:xfrm>
            <a:off x="-108585" y="51435"/>
            <a:ext cx="3057525"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rPr>
              <a:t>Operational Fesibility</a:t>
            </a:r>
            <a:endParaRPr lang="en-US" sz="1800">
              <a:solidFill>
                <a:schemeClr val="tx2"/>
              </a:solidFill>
              <a:latin typeface="Days One" panose="02000505000000020004" charset="0"/>
              <a:cs typeface="Days One" panose="02000505000000020004" charset="0"/>
            </a:endParaRPr>
          </a:p>
        </p:txBody>
      </p:sp>
      <p:sp>
        <p:nvSpPr>
          <p:cNvPr id="9" name="Google Shape;1441;p38"/>
          <p:cNvSpPr/>
          <p:nvPr/>
        </p:nvSpPr>
        <p:spPr>
          <a:xfrm>
            <a:off x="754398" y="329168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Text Box 9"/>
          <p:cNvSpPr txBox="1"/>
          <p:nvPr/>
        </p:nvSpPr>
        <p:spPr>
          <a:xfrm>
            <a:off x="791210" y="339598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03</a:t>
            </a:r>
            <a:endParaRPr lang="en-US" sz="2000">
              <a:solidFill>
                <a:schemeClr val="tx2"/>
              </a:solidFill>
              <a:latin typeface="Days One" panose="02000505000000020004" charset="0"/>
              <a:cs typeface="Days One" panose="02000505000000020004" charset="0"/>
            </a:endParaRPr>
          </a:p>
        </p:txBody>
      </p:sp>
      <p:sp>
        <p:nvSpPr>
          <p:cNvPr id="11" name="Text Box 10"/>
          <p:cNvSpPr txBox="1"/>
          <p:nvPr/>
        </p:nvSpPr>
        <p:spPr>
          <a:xfrm>
            <a:off x="1547495" y="3395980"/>
            <a:ext cx="675894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Instant Notification System: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The portal promptly alerts users to security incidents, ensuring swift responses and efficient cybersecurity management.</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grpSp>
        <p:nvGrpSpPr>
          <p:cNvPr id="1218" name="Google Shape;1218;p71"/>
          <p:cNvGrpSpPr/>
          <p:nvPr/>
        </p:nvGrpSpPr>
        <p:grpSpPr>
          <a:xfrm>
            <a:off x="-536742" y="4447661"/>
            <a:ext cx="1409274" cy="840739"/>
            <a:chOff x="996540" y="923919"/>
            <a:chExt cx="1062000" cy="633564"/>
          </a:xfrm>
        </p:grpSpPr>
        <p:sp>
          <p:nvSpPr>
            <p:cNvPr id="1219" name="Google Shape;1219;p71"/>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0" name="Google Shape;1220;p71"/>
            <p:cNvGrpSpPr/>
            <p:nvPr/>
          </p:nvGrpSpPr>
          <p:grpSpPr>
            <a:xfrm rot="10623523">
              <a:off x="1215800" y="939529"/>
              <a:ext cx="623884" cy="602344"/>
              <a:chOff x="5611437" y="1091819"/>
              <a:chExt cx="822958" cy="794546"/>
            </a:xfrm>
          </p:grpSpPr>
          <p:sp>
            <p:nvSpPr>
              <p:cNvPr id="1221" name="Google Shape;1221;p71"/>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71"/>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71"/>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24" name="Google Shape;1224;p71"/>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71"/>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71"/>
          <p:cNvGrpSpPr/>
          <p:nvPr/>
        </p:nvGrpSpPr>
        <p:grpSpPr>
          <a:xfrm>
            <a:off x="-148478" y="-142464"/>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8" name="Google Shape;1238;p71"/>
          <p:cNvGrpSpPr/>
          <p:nvPr/>
        </p:nvGrpSpPr>
        <p:grpSpPr>
          <a:xfrm>
            <a:off x="8316034" y="4878315"/>
            <a:ext cx="968928" cy="218950"/>
            <a:chOff x="2297800" y="638425"/>
            <a:chExt cx="758100" cy="218950"/>
          </a:xfrm>
        </p:grpSpPr>
        <p:sp>
          <p:nvSpPr>
            <p:cNvPr id="1239" name="Google Shape;1239;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 name="Google Shape;1078;p32"/>
          <p:cNvPicPr preferRelativeResize="0"/>
          <p:nvPr/>
        </p:nvPicPr>
        <p:blipFill rotWithShape="1">
          <a:blip r:embed="rId1"/>
          <a:srcRect t="14449"/>
          <a:stretch>
            <a:fillRect/>
          </a:stretch>
        </p:blipFill>
        <p:spPr>
          <a:xfrm flipH="1">
            <a:off x="-396240" y="3940175"/>
            <a:ext cx="1881505" cy="1990090"/>
          </a:xfrm>
          <a:prstGeom prst="rect">
            <a:avLst/>
          </a:prstGeom>
          <a:noFill/>
          <a:ln>
            <a:noFill/>
          </a:ln>
          <a:effectLst>
            <a:outerShdw blurRad="271463" dist="114300" dir="21540000" algn="bl" rotWithShape="0">
              <a:schemeClr val="lt1">
                <a:alpha val="90000"/>
              </a:schemeClr>
            </a:outerShdw>
          </a:effectLst>
        </p:spPr>
      </p:pic>
      <p:sp>
        <p:nvSpPr>
          <p:cNvPr id="2" name="Google Shape;1441;p38"/>
          <p:cNvSpPr/>
          <p:nvPr/>
        </p:nvSpPr>
        <p:spPr>
          <a:xfrm>
            <a:off x="7884178" y="1178406"/>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Text Box 3"/>
          <p:cNvSpPr txBox="1"/>
          <p:nvPr/>
        </p:nvSpPr>
        <p:spPr>
          <a:xfrm>
            <a:off x="7955915" y="1275080"/>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04</a:t>
            </a:r>
            <a:endParaRPr lang="en-US" sz="2000">
              <a:solidFill>
                <a:schemeClr val="tx2"/>
              </a:solidFill>
              <a:latin typeface="Days One" panose="02000505000000020004" charset="0"/>
              <a:cs typeface="Days One" panose="02000505000000020004" charset="0"/>
            </a:endParaRPr>
          </a:p>
        </p:txBody>
      </p:sp>
      <p:sp>
        <p:nvSpPr>
          <p:cNvPr id="6" name="Text Box 5"/>
          <p:cNvSpPr txBox="1"/>
          <p:nvPr/>
        </p:nvSpPr>
        <p:spPr>
          <a:xfrm>
            <a:off x="1763395" y="892175"/>
            <a:ext cx="6122035" cy="1345565"/>
          </a:xfrm>
          <a:prstGeom prst="rect">
            <a:avLst/>
          </a:prstGeom>
          <a:noFill/>
        </p:spPr>
        <p:txBody>
          <a:bodyPr wrap="square" rtlCol="0">
            <a:spAutoFit/>
          </a:bodyPr>
          <a:p>
            <a:pPr>
              <a:lnSpc>
                <a:spcPct val="120000"/>
              </a:lnSpc>
            </a:pPr>
            <a:r>
              <a:rPr lang="en-US" sz="1700">
                <a:solidFill>
                  <a:schemeClr val="tx2"/>
                </a:solidFill>
                <a:latin typeface="Days One" panose="02000505000000020004" charset="0"/>
                <a:cs typeface="Days One" panose="02000505000000020004" charset="0"/>
              </a:rPr>
              <a:t>Streamlined Processes: </a:t>
            </a:r>
            <a:endParaRPr lang="en-US" sz="1700">
              <a:solidFill>
                <a:schemeClr val="tx2"/>
              </a:solidFill>
              <a:latin typeface="Days One" panose="02000505000000020004" charset="0"/>
              <a:cs typeface="Days One" panose="02000505000000020004" charset="0"/>
            </a:endParaRPr>
          </a:p>
          <a:p>
            <a:pPr>
              <a:lnSpc>
                <a:spcPct val="120000"/>
              </a:lnSpc>
            </a:pPr>
            <a:r>
              <a:rPr lang="en-US" sz="1700">
                <a:solidFill>
                  <a:schemeClr val="tx2"/>
                </a:solidFill>
                <a:latin typeface="Lato" panose="020F0502020204030203" charset="0"/>
                <a:cs typeface="Lato" panose="020F0502020204030203" charset="0"/>
              </a:rPr>
              <a:t>Designed for simplicity, it optimizes security procedures, making cybersecurity management straightforward and effective.</a:t>
            </a:r>
            <a:endParaRPr lang="en-US" sz="1700">
              <a:solidFill>
                <a:schemeClr val="tx2"/>
              </a:solidFill>
              <a:latin typeface="Lato" panose="020F0502020204030203" charset="0"/>
              <a:cs typeface="Lato" panose="020F0502020204030203" charset="0"/>
            </a:endParaRPr>
          </a:p>
        </p:txBody>
      </p:sp>
      <p:sp>
        <p:nvSpPr>
          <p:cNvPr id="11" name="Text Box 10"/>
          <p:cNvSpPr txBox="1"/>
          <p:nvPr/>
        </p:nvSpPr>
        <p:spPr>
          <a:xfrm>
            <a:off x="5949315" y="118110"/>
            <a:ext cx="3218180" cy="368300"/>
          </a:xfrm>
          <a:prstGeom prst="rect">
            <a:avLst/>
          </a:prstGeom>
          <a:gradFill>
            <a:gsLst>
              <a:gs pos="0">
                <a:schemeClr val="accent6"/>
              </a:gs>
              <a:gs pos="100000">
                <a:schemeClr val="accent6"/>
              </a:gs>
              <a:gs pos="0">
                <a:srgbClr val="F8B2B6"/>
              </a:gs>
              <a:gs pos="100000">
                <a:srgbClr val="034373"/>
              </a:gs>
            </a:gsLst>
            <a:lin ang="16200000" scaled="0"/>
          </a:gradFill>
        </p:spPr>
        <p:txBody>
          <a:bodyPr wrap="square" rtlCol="0">
            <a:spAutoFit/>
          </a:bodyPr>
          <a:p>
            <a:pPr algn="ctr"/>
            <a:r>
              <a:rPr lang="en-US" sz="1800">
                <a:solidFill>
                  <a:schemeClr val="tx2"/>
                </a:solidFill>
                <a:latin typeface="Days One" panose="02000505000000020004" charset="0"/>
                <a:cs typeface="Days One" panose="02000505000000020004" charset="0"/>
                <a:sym typeface="+mn-ea"/>
              </a:rPr>
              <a:t>Operational Fesibility</a:t>
            </a:r>
            <a:endParaRPr lang="en-US" sz="1800">
              <a:solidFill>
                <a:schemeClr val="tx2"/>
              </a:solidFill>
              <a:latin typeface="Days One" panose="02000505000000020004" charset="0"/>
              <a:cs typeface="Days One" panose="02000505000000020004" charset="0"/>
            </a:endParaRPr>
          </a:p>
        </p:txBody>
      </p:sp>
      <p:sp>
        <p:nvSpPr>
          <p:cNvPr id="12" name="Google Shape;1441;p38"/>
          <p:cNvSpPr/>
          <p:nvPr/>
        </p:nvSpPr>
        <p:spPr>
          <a:xfrm>
            <a:off x="390995" y="2355061"/>
            <a:ext cx="661200" cy="572700"/>
          </a:xfrm>
          <a:prstGeom prst="hexagon">
            <a:avLst>
              <a:gd name="adj" fmla="val 25000"/>
              <a:gd name="vf" fmla="val 11547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Text Box 12"/>
          <p:cNvSpPr txBox="1"/>
          <p:nvPr/>
        </p:nvSpPr>
        <p:spPr>
          <a:xfrm>
            <a:off x="439420" y="2418715"/>
            <a:ext cx="85407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05</a:t>
            </a:r>
            <a:endParaRPr lang="en-US" sz="2000">
              <a:solidFill>
                <a:schemeClr val="tx2"/>
              </a:solidFill>
              <a:latin typeface="Days One" panose="02000505000000020004" charset="0"/>
              <a:cs typeface="Days One" panose="02000505000000020004" charset="0"/>
            </a:endParaRPr>
          </a:p>
        </p:txBody>
      </p:sp>
      <p:sp>
        <p:nvSpPr>
          <p:cNvPr id="14" name="Text Box 13"/>
          <p:cNvSpPr txBox="1"/>
          <p:nvPr/>
        </p:nvSpPr>
        <p:spPr>
          <a:xfrm>
            <a:off x="1130935" y="2283460"/>
            <a:ext cx="6201410" cy="975995"/>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Accessibility Across Platforms: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Accessible on web and mobile, it promotes secure collaboration and communication among users.</a:t>
            </a:r>
            <a:endParaRPr lang="en-US" sz="1600">
              <a:solidFill>
                <a:schemeClr val="tx2"/>
              </a:solidFill>
              <a:latin typeface="Lato" panose="020F0502020204030203" charset="0"/>
              <a:cs typeface="Lato" panose="020F0502020204030203" charset="0"/>
            </a:endParaRPr>
          </a:p>
        </p:txBody>
      </p:sp>
      <p:sp>
        <p:nvSpPr>
          <p:cNvPr id="1" name="Google Shape;1441;p38"/>
          <p:cNvSpPr/>
          <p:nvPr/>
        </p:nvSpPr>
        <p:spPr>
          <a:xfrm>
            <a:off x="7812423" y="3710151"/>
            <a:ext cx="661200" cy="5727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Text Box 2"/>
          <p:cNvSpPr txBox="1"/>
          <p:nvPr/>
        </p:nvSpPr>
        <p:spPr>
          <a:xfrm>
            <a:off x="7884160" y="3806825"/>
            <a:ext cx="809625" cy="398780"/>
          </a:xfrm>
          <a:prstGeom prst="rect">
            <a:avLst/>
          </a:prstGeom>
          <a:noFill/>
        </p:spPr>
        <p:txBody>
          <a:bodyPr wrap="square" rtlCol="0">
            <a:spAutoFit/>
          </a:bodyPr>
          <a:p>
            <a:r>
              <a:rPr lang="en-US" sz="2000">
                <a:solidFill>
                  <a:schemeClr val="tx2"/>
                </a:solidFill>
                <a:latin typeface="Days One" panose="02000505000000020004" charset="0"/>
                <a:cs typeface="Days One" panose="02000505000000020004" charset="0"/>
              </a:rPr>
              <a:t>06</a:t>
            </a:r>
            <a:endParaRPr lang="en-US" sz="2000">
              <a:solidFill>
                <a:schemeClr val="tx2"/>
              </a:solidFill>
              <a:latin typeface="Days One" panose="02000505000000020004" charset="0"/>
              <a:cs typeface="Days One" panose="02000505000000020004" charset="0"/>
            </a:endParaRPr>
          </a:p>
        </p:txBody>
      </p:sp>
      <p:sp>
        <p:nvSpPr>
          <p:cNvPr id="5" name="Text Box 4"/>
          <p:cNvSpPr txBox="1"/>
          <p:nvPr/>
        </p:nvSpPr>
        <p:spPr>
          <a:xfrm>
            <a:off x="1691640" y="3423920"/>
            <a:ext cx="6122035" cy="1271270"/>
          </a:xfrm>
          <a:prstGeom prst="rect">
            <a:avLst/>
          </a:prstGeom>
          <a:noFill/>
        </p:spPr>
        <p:txBody>
          <a:bodyPr wrap="square" rtlCol="0">
            <a:spAutoFit/>
          </a:bodyPr>
          <a:p>
            <a:pPr>
              <a:lnSpc>
                <a:spcPct val="120000"/>
              </a:lnSpc>
            </a:pPr>
            <a:r>
              <a:rPr lang="en-US" sz="1600">
                <a:solidFill>
                  <a:schemeClr val="tx2"/>
                </a:solidFill>
                <a:latin typeface="Days One" panose="02000505000000020004" charset="0"/>
                <a:cs typeface="Days One" panose="02000505000000020004" charset="0"/>
              </a:rPr>
              <a:t>Enhanced Security Measures: </a:t>
            </a:r>
            <a:endParaRPr lang="en-US" sz="1600">
              <a:solidFill>
                <a:schemeClr val="tx2"/>
              </a:solidFill>
              <a:latin typeface="Days One" panose="02000505000000020004" charset="0"/>
              <a:cs typeface="Days One" panose="02000505000000020004" charset="0"/>
            </a:endParaRPr>
          </a:p>
          <a:p>
            <a:pPr>
              <a:lnSpc>
                <a:spcPct val="120000"/>
              </a:lnSpc>
            </a:pPr>
            <a:r>
              <a:rPr lang="en-US" sz="1600">
                <a:solidFill>
                  <a:schemeClr val="tx2"/>
                </a:solidFill>
                <a:latin typeface="Lato" panose="020F0502020204030203" charset="0"/>
                <a:cs typeface="Lato" panose="020F0502020204030203" charset="0"/>
              </a:rPr>
              <a:t>With robust security features, including encryption and access controls, it effectively mitigates cybersecurity risks within educational environments.</a:t>
            </a:r>
            <a:endParaRPr lang="en-US" sz="1600">
              <a:solidFill>
                <a:schemeClr val="tx2"/>
              </a:solidFill>
              <a:latin typeface="Lato" panose="020F0502020204030203" charset="0"/>
              <a:cs typeface="Lato" panose="020F050202020403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8"/>
                                        </p:tgtEl>
                                        <p:attrNameLst>
                                          <p:attrName>style.visibility</p:attrName>
                                        </p:attrNameLst>
                                      </p:cBhvr>
                                      <p:to>
                                        <p:strVal val="visible"/>
                                      </p:to>
                                    </p:set>
                                    <p:animEffect transition="in" filter="fade">
                                      <p:cBhvr>
                                        <p:cTn id="10" dur="1000"/>
                                        <p:tgtEl>
                                          <p:spTgt spid="1238"/>
                                        </p:tgtEl>
                                      </p:cBhvr>
                                    </p:animEffect>
                                  </p:childTnLst>
                                </p:cTn>
                              </p:par>
                              <p:par>
                                <p:cTn id="11" presetID="10" presetClass="entr" presetSubtype="0" fill="hold" nodeType="withEffect">
                                  <p:stCondLst>
                                    <p:cond delay="0"/>
                                  </p:stCondLst>
                                  <p:childTnLst>
                                    <p:set>
                                      <p:cBhvr>
                                        <p:cTn id="12" dur="1" fill="hold">
                                          <p:stCondLst>
                                            <p:cond delay="0"/>
                                          </p:stCondLst>
                                        </p:cTn>
                                        <p:tgtEl>
                                          <p:spTgt spid="1218"/>
                                        </p:tgtEl>
                                        <p:attrNameLst>
                                          <p:attrName>style.visibility</p:attrName>
                                        </p:attrNameLst>
                                      </p:cBhvr>
                                      <p:to>
                                        <p:strVal val="visible"/>
                                      </p:to>
                                    </p:set>
                                    <p:animEffect transition="in" filter="fade">
                                      <p:cBhvr>
                                        <p:cTn id="13"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53" name="Shape 1353"/>
        <p:cNvGrpSpPr/>
        <p:nvPr/>
      </p:nvGrpSpPr>
      <p:grpSpPr>
        <a:xfrm>
          <a:off x="0" y="0"/>
          <a:ext cx="0" cy="0"/>
          <a:chOff x="0" y="0"/>
          <a:chExt cx="0" cy="0"/>
        </a:xfrm>
      </p:grpSpPr>
      <p:grpSp>
        <p:nvGrpSpPr>
          <p:cNvPr id="1354" name="Google Shape;1354;p74"/>
          <p:cNvGrpSpPr/>
          <p:nvPr/>
        </p:nvGrpSpPr>
        <p:grpSpPr>
          <a:xfrm>
            <a:off x="715102" y="3770540"/>
            <a:ext cx="722612" cy="837956"/>
            <a:chOff x="5320111" y="1881293"/>
            <a:chExt cx="470512" cy="545615"/>
          </a:xfrm>
        </p:grpSpPr>
        <p:sp>
          <p:nvSpPr>
            <p:cNvPr id="1355" name="Google Shape;1355;p7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7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7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8" name="Google Shape;1358;p74"/>
          <p:cNvGrpSpPr/>
          <p:nvPr/>
        </p:nvGrpSpPr>
        <p:grpSpPr>
          <a:xfrm rot="10800000">
            <a:off x="7706277" y="534990"/>
            <a:ext cx="722612" cy="837956"/>
            <a:chOff x="5320111" y="1881293"/>
            <a:chExt cx="470512" cy="545615"/>
          </a:xfrm>
        </p:grpSpPr>
        <p:sp>
          <p:nvSpPr>
            <p:cNvPr id="1359" name="Google Shape;1359;p7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7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7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2" name="Google Shape;1362;p74"/>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End</a:t>
            </a:r>
            <a:endParaRPr lang="en-US" altLang="en-GB"/>
          </a:p>
        </p:txBody>
      </p:sp>
      <p:grpSp>
        <p:nvGrpSpPr>
          <p:cNvPr id="1363" name="Google Shape;1363;p74"/>
          <p:cNvGrpSpPr/>
          <p:nvPr/>
        </p:nvGrpSpPr>
        <p:grpSpPr>
          <a:xfrm>
            <a:off x="848089" y="3531511"/>
            <a:ext cx="315323" cy="376981"/>
            <a:chOff x="4040314" y="1769061"/>
            <a:chExt cx="315323" cy="376981"/>
          </a:xfrm>
        </p:grpSpPr>
        <p:sp>
          <p:nvSpPr>
            <p:cNvPr id="1364" name="Google Shape;1364;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74"/>
          <p:cNvGrpSpPr/>
          <p:nvPr/>
        </p:nvGrpSpPr>
        <p:grpSpPr>
          <a:xfrm rot="10800000">
            <a:off x="7268014" y="833386"/>
            <a:ext cx="315323" cy="376981"/>
            <a:chOff x="4040314" y="1769061"/>
            <a:chExt cx="315323" cy="376981"/>
          </a:xfrm>
        </p:grpSpPr>
        <p:sp>
          <p:nvSpPr>
            <p:cNvPr id="1368" name="Google Shape;1368;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1" name="Google Shape;1371;p74"/>
          <p:cNvGrpSpPr/>
          <p:nvPr/>
        </p:nvGrpSpPr>
        <p:grpSpPr>
          <a:xfrm rot="-5400000">
            <a:off x="1010288" y="176111"/>
            <a:ext cx="171535" cy="722609"/>
            <a:chOff x="8668080" y="2328029"/>
            <a:chExt cx="127488" cy="537136"/>
          </a:xfrm>
        </p:grpSpPr>
        <p:sp>
          <p:nvSpPr>
            <p:cNvPr id="1372" name="Google Shape;1372;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4" name="Google Shape;1384;p74"/>
          <p:cNvGrpSpPr/>
          <p:nvPr/>
        </p:nvGrpSpPr>
        <p:grpSpPr>
          <a:xfrm rot="-5400000">
            <a:off x="7984393" y="4257989"/>
            <a:ext cx="166385" cy="701016"/>
            <a:chOff x="8668080" y="2328029"/>
            <a:chExt cx="127488" cy="537136"/>
          </a:xfrm>
        </p:grpSpPr>
        <p:sp>
          <p:nvSpPr>
            <p:cNvPr id="1385" name="Google Shape;1385;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3" name="Google Shape;1078;p32"/>
          <p:cNvPicPr preferRelativeResize="0"/>
          <p:nvPr/>
        </p:nvPicPr>
        <p:blipFill rotWithShape="1">
          <a:blip r:embed="rId1"/>
          <a:srcRect t="14449"/>
          <a:stretch>
            <a:fillRect/>
          </a:stretch>
        </p:blipFill>
        <p:spPr>
          <a:xfrm>
            <a:off x="5147945" y="2860040"/>
            <a:ext cx="2061210" cy="1990090"/>
          </a:xfrm>
          <a:prstGeom prst="rect">
            <a:avLst/>
          </a:prstGeom>
          <a:noFill/>
          <a:ln>
            <a:noFill/>
          </a:ln>
          <a:effectLst>
            <a:outerShdw blurRad="271463" dist="114300" dir="21540000" algn="bl" rotWithShape="0">
              <a:schemeClr val="lt1">
                <a:alpha val="90000"/>
              </a:schemeClr>
            </a:outerShdw>
          </a:effectLst>
        </p:spPr>
      </p:pic>
      <p:pic>
        <p:nvPicPr>
          <p:cNvPr id="2" name="Google Shape;1078;p32"/>
          <p:cNvPicPr preferRelativeResize="0"/>
          <p:nvPr/>
        </p:nvPicPr>
        <p:blipFill rotWithShape="1">
          <a:blip r:embed="rId1"/>
          <a:srcRect t="14449"/>
          <a:stretch>
            <a:fillRect/>
          </a:stretch>
        </p:blipFill>
        <p:spPr>
          <a:xfrm flipH="1">
            <a:off x="1913255" y="2860040"/>
            <a:ext cx="2082165" cy="1990090"/>
          </a:xfrm>
          <a:prstGeom prst="rect">
            <a:avLst/>
          </a:prstGeom>
          <a:noFill/>
          <a:ln>
            <a:noFill/>
          </a:ln>
          <a:effectLst>
            <a:outerShdw blurRad="271463" dist="114300" dir="21540000" algn="bl" rotWithShape="0">
              <a:schemeClr val="lt1">
                <a:alpha val="90000"/>
              </a:scheme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720000" y="5668"/>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Organization Background: SecureGuard</a:t>
            </a:r>
            <a:endParaRPr lang="en-GB" sz="2800"/>
          </a:p>
        </p:txBody>
      </p:sp>
      <p:sp>
        <p:nvSpPr>
          <p:cNvPr id="504" name="Google Shape;504;p58"/>
          <p:cNvSpPr txBox="1"/>
          <p:nvPr>
            <p:ph type="subTitle" idx="1"/>
          </p:nvPr>
        </p:nvSpPr>
        <p:spPr>
          <a:xfrm>
            <a:off x="539750" y="1635760"/>
            <a:ext cx="8345805" cy="29121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1800">
                <a:sym typeface="+mn-ea"/>
              </a:rPr>
              <a:t>The College of Information and Computing Sciences (CICS) at Marinduque State College (MSC) is dedicated to cultivating expertise in information technology and computing. With a focus on practical, real-world applications, CICS provides students with hands-on experiences and industry partnerships to prepare them for success in today's digital landscape.</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sz="1800">
                <a:sym typeface="+mn-ea"/>
              </a:rPr>
              <a:t>Driven by a commitment to excellence and innovation, CICS is embracing digital transformation to enhance its educational programs. The introduction of the CyberSecure Portal reflects this dedication, ensuring a secure and advanced learning environment for students and faculty members.</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sz="1800">
                <a:sym typeface="+mn-ea"/>
              </a:rPr>
              <a:t>CICS remains at the forefront of technological innovation, shaping the future of </a:t>
            </a:r>
            <a:r>
              <a:rPr lang="en-US" sz="1800">
                <a:sym typeface="+mn-ea"/>
              </a:rPr>
              <a:t>College of </a:t>
            </a:r>
            <a:r>
              <a:rPr sz="1800">
                <a:sym typeface="+mn-ea"/>
              </a:rPr>
              <a:t>information and computing sciences within MSC and beyond.</a:t>
            </a:r>
            <a:endParaRPr lang="en-GB" sz="1800">
              <a:sym typeface="+mn-ea"/>
            </a:endParaRPr>
          </a:p>
        </p:txBody>
      </p:sp>
      <p:cxnSp>
        <p:nvCxnSpPr>
          <p:cNvPr id="505" name="Google Shape;505;p58"/>
          <p:cNvCxnSpPr/>
          <p:nvPr/>
        </p:nvCxnSpPr>
        <p:spPr>
          <a:xfrm>
            <a:off x="929955" y="1275500"/>
            <a:ext cx="7132955" cy="18415"/>
          </a:xfrm>
          <a:prstGeom prst="straightConnector1">
            <a:avLst/>
          </a:prstGeom>
          <a:noFill/>
          <a:ln w="19050" cap="flat" cmpd="sng">
            <a:solidFill>
              <a:schemeClr val="lt2"/>
            </a:solidFill>
            <a:prstDash val="solid"/>
            <a:round/>
            <a:headEnd type="none" w="med" len="med"/>
            <a:tailEnd type="none" w="med" len="med"/>
          </a:ln>
        </p:spPr>
      </p:cxnSp>
      <p:sp>
        <p:nvSpPr>
          <p:cNvPr id="510" name="Google Shape;510;p58"/>
          <p:cNvSpPr/>
          <p:nvPr/>
        </p:nvSpPr>
        <p:spPr>
          <a:xfrm>
            <a:off x="179673" y="492577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 name="Google Shape;511;p58"/>
          <p:cNvGrpSpPr/>
          <p:nvPr/>
        </p:nvGrpSpPr>
        <p:grpSpPr>
          <a:xfrm>
            <a:off x="8460736" y="4600343"/>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58"/>
          <p:cNvGrpSpPr/>
          <p:nvPr/>
        </p:nvGrpSpPr>
        <p:grpSpPr>
          <a:xfrm>
            <a:off x="179395" y="195277"/>
            <a:ext cx="355937" cy="425611"/>
            <a:chOff x="4040314" y="1769061"/>
            <a:chExt cx="315323" cy="376981"/>
          </a:xfrm>
        </p:grpSpPr>
        <p:sp>
          <p:nvSpPr>
            <p:cNvPr id="518" name="Google Shape;518;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756285" y="4326890"/>
            <a:ext cx="180403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548" name="Shape 548"/>
        <p:cNvGrpSpPr/>
        <p:nvPr/>
      </p:nvGrpSpPr>
      <p:grpSpPr>
        <a:xfrm>
          <a:off x="0" y="0"/>
          <a:ext cx="0" cy="0"/>
          <a:chOff x="0" y="0"/>
          <a:chExt cx="0" cy="0"/>
        </a:xfrm>
      </p:grpSpPr>
      <p:sp>
        <p:nvSpPr>
          <p:cNvPr id="63" name="Google Shape;549;p60"/>
          <p:cNvSpPr txBox="1"/>
          <p:nvPr>
            <p:ph type="title"/>
          </p:nvPr>
        </p:nvSpPr>
        <p:spPr>
          <a:xfrm>
            <a:off x="1760855" y="1635760"/>
            <a:ext cx="3234690" cy="868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solidFill>
                  <a:schemeClr val="tx2"/>
                </a:solidFill>
                <a:latin typeface="Days One" panose="02000505000000020004" charset="0"/>
                <a:cs typeface="Days One" panose="02000505000000020004" charset="0"/>
                <a:sym typeface="+mn-ea"/>
              </a:rPr>
              <a:t>IDENTITY THEFT AND IMPERSONATION</a:t>
            </a:r>
            <a:endParaRPr lang="en-US" sz="2000">
              <a:solidFill>
                <a:schemeClr val="tx2"/>
              </a:solidFill>
              <a:latin typeface="Days One" panose="02000505000000020004" charset="0"/>
              <a:cs typeface="Days One" panose="02000505000000020004" charset="0"/>
              <a:sym typeface="+mn-ea"/>
            </a:endParaRPr>
          </a:p>
        </p:txBody>
      </p:sp>
      <p:sp>
        <p:nvSpPr>
          <p:cNvPr id="64" name="Google Shape;550;p60"/>
          <p:cNvSpPr txBox="1"/>
          <p:nvPr/>
        </p:nvSpPr>
        <p:spPr>
          <a:xfrm>
            <a:off x="943713" y="1805650"/>
            <a:ext cx="817200" cy="527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01</a:t>
            </a:r>
            <a:endParaRPr lang="en-GB"/>
          </a:p>
        </p:txBody>
      </p:sp>
      <p:sp>
        <p:nvSpPr>
          <p:cNvPr id="65" name="Google Shape;552;p60"/>
          <p:cNvSpPr txBox="1"/>
          <p:nvPr/>
        </p:nvSpPr>
        <p:spPr>
          <a:xfrm>
            <a:off x="5579745" y="1851660"/>
            <a:ext cx="3071495" cy="55943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sz="2000"/>
              <a:t>INSIDER THREATS FROM MALICIOUS ACTORS WITHIN THE INSTITUTION</a:t>
            </a:r>
            <a:endParaRPr lang="en-GB" sz="2000"/>
          </a:p>
        </p:txBody>
      </p:sp>
      <p:sp>
        <p:nvSpPr>
          <p:cNvPr id="66" name="Google Shape;553;p60"/>
          <p:cNvSpPr txBox="1"/>
          <p:nvPr/>
        </p:nvSpPr>
        <p:spPr>
          <a:xfrm>
            <a:off x="2843633" y="3508055"/>
            <a:ext cx="817200" cy="527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3</a:t>
            </a:r>
            <a:endParaRPr lang="en-US" altLang="en-GB"/>
          </a:p>
        </p:txBody>
      </p:sp>
      <p:sp>
        <p:nvSpPr>
          <p:cNvPr id="67" name="Google Shape;555;p60"/>
          <p:cNvSpPr txBox="1"/>
          <p:nvPr/>
        </p:nvSpPr>
        <p:spPr>
          <a:xfrm>
            <a:off x="3707765" y="3363595"/>
            <a:ext cx="3180080" cy="9163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sz="1800"/>
              <a:t>USE OF NON-INSTITUTIONAL EMAIL ADDRESSES FOR AUTHENTICATION</a:t>
            </a:r>
            <a:endParaRPr lang="en-GB" sz="1800"/>
          </a:p>
        </p:txBody>
      </p:sp>
      <p:sp>
        <p:nvSpPr>
          <p:cNvPr id="68" name="Google Shape;556;p60"/>
          <p:cNvSpPr txBox="1"/>
          <p:nvPr/>
        </p:nvSpPr>
        <p:spPr>
          <a:xfrm>
            <a:off x="4762508" y="1778970"/>
            <a:ext cx="817200" cy="527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cxnSp>
        <p:nvCxnSpPr>
          <p:cNvPr id="69" name="Google Shape;562;p60"/>
          <p:cNvCxnSpPr/>
          <p:nvPr/>
        </p:nvCxnSpPr>
        <p:spPr>
          <a:xfrm>
            <a:off x="17094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70" name="Google Shape;563;p60"/>
          <p:cNvCxnSpPr/>
          <p:nvPr/>
        </p:nvCxnSpPr>
        <p:spPr>
          <a:xfrm>
            <a:off x="55258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71" name="Google Shape;564;p60"/>
          <p:cNvCxnSpPr/>
          <p:nvPr/>
        </p:nvCxnSpPr>
        <p:spPr>
          <a:xfrm>
            <a:off x="3635196" y="3235300"/>
            <a:ext cx="0" cy="1152000"/>
          </a:xfrm>
          <a:prstGeom prst="straightConnector1">
            <a:avLst/>
          </a:prstGeom>
          <a:noFill/>
          <a:ln w="19050" cap="flat" cmpd="sng">
            <a:solidFill>
              <a:schemeClr val="lt2"/>
            </a:solidFill>
            <a:prstDash val="solid"/>
            <a:round/>
            <a:headEnd type="none" w="med" len="med"/>
            <a:tailEnd type="none" w="med" len="med"/>
          </a:ln>
        </p:spPr>
      </p:cxnSp>
      <p:sp>
        <p:nvSpPr>
          <p:cNvPr id="72" name="Google Shape;567;p60"/>
          <p:cNvSpPr/>
          <p:nvPr/>
        </p:nvSpPr>
        <p:spPr>
          <a:xfrm rot="5400000">
            <a:off x="7660005" y="4646930"/>
            <a:ext cx="65405" cy="56515"/>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68;p60"/>
          <p:cNvSpPr/>
          <p:nvPr/>
        </p:nvSpPr>
        <p:spPr>
          <a:xfrm rot="5400000">
            <a:off x="7531100" y="4646930"/>
            <a:ext cx="65405" cy="55880"/>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569;p60"/>
          <p:cNvSpPr/>
          <p:nvPr/>
        </p:nvSpPr>
        <p:spPr>
          <a:xfrm rot="5400000">
            <a:off x="7402195" y="4646930"/>
            <a:ext cx="65405" cy="55880"/>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570;p60"/>
          <p:cNvSpPr/>
          <p:nvPr/>
        </p:nvSpPr>
        <p:spPr>
          <a:xfrm rot="5400000">
            <a:off x="7273290" y="4646930"/>
            <a:ext cx="65405" cy="55880"/>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571;p60"/>
          <p:cNvSpPr/>
          <p:nvPr/>
        </p:nvSpPr>
        <p:spPr>
          <a:xfrm rot="5400000">
            <a:off x="7147560" y="4643755"/>
            <a:ext cx="58420" cy="55880"/>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572;p60"/>
          <p:cNvSpPr/>
          <p:nvPr/>
        </p:nvSpPr>
        <p:spPr>
          <a:xfrm rot="5400000">
            <a:off x="7015480" y="4646930"/>
            <a:ext cx="65405" cy="55880"/>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73;p60"/>
          <p:cNvSpPr/>
          <p:nvPr/>
        </p:nvSpPr>
        <p:spPr>
          <a:xfrm rot="5400000">
            <a:off x="7660005" y="4545965"/>
            <a:ext cx="65405" cy="56515"/>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74;p60"/>
          <p:cNvSpPr/>
          <p:nvPr/>
        </p:nvSpPr>
        <p:spPr>
          <a:xfrm rot="5400000">
            <a:off x="7531100" y="4545965"/>
            <a:ext cx="65405" cy="55880"/>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575;p60"/>
          <p:cNvSpPr/>
          <p:nvPr/>
        </p:nvSpPr>
        <p:spPr>
          <a:xfrm rot="5400000">
            <a:off x="7406640" y="4541520"/>
            <a:ext cx="55880" cy="56515"/>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576;p60"/>
          <p:cNvSpPr/>
          <p:nvPr/>
        </p:nvSpPr>
        <p:spPr>
          <a:xfrm rot="5400000">
            <a:off x="7277735" y="4541520"/>
            <a:ext cx="55880" cy="55880"/>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577;p60"/>
          <p:cNvSpPr/>
          <p:nvPr/>
        </p:nvSpPr>
        <p:spPr>
          <a:xfrm rot="5400000">
            <a:off x="7147560" y="4542790"/>
            <a:ext cx="58420" cy="55880"/>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578;p60"/>
          <p:cNvSpPr/>
          <p:nvPr/>
        </p:nvSpPr>
        <p:spPr>
          <a:xfrm rot="5400000">
            <a:off x="7015480" y="4545965"/>
            <a:ext cx="65405" cy="55880"/>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 name="Google Shape;579;p60"/>
          <p:cNvGrpSpPr/>
          <p:nvPr/>
        </p:nvGrpSpPr>
        <p:grpSpPr>
          <a:xfrm>
            <a:off x="1259286" y="4000014"/>
            <a:ext cx="166385" cy="701016"/>
            <a:chOff x="8668080" y="2328029"/>
            <a:chExt cx="127488" cy="537136"/>
          </a:xfrm>
        </p:grpSpPr>
        <p:sp>
          <p:nvSpPr>
            <p:cNvPr id="85" name="Google Shape;580;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81;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82;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583;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584;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585;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586;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587;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588;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589;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590;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591;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592;p60"/>
          <p:cNvGrpSpPr/>
          <p:nvPr/>
        </p:nvGrpSpPr>
        <p:grpSpPr>
          <a:xfrm flipH="1">
            <a:off x="327786" y="4335693"/>
            <a:ext cx="470512" cy="545615"/>
            <a:chOff x="6030486" y="487493"/>
            <a:chExt cx="470512" cy="545615"/>
          </a:xfrm>
        </p:grpSpPr>
        <p:sp>
          <p:nvSpPr>
            <p:cNvPr id="98" name="Google Shape;593;p6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594;p6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595;p6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597;p60"/>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598;p60"/>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599;p60"/>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 name="Google Shape;1077;p32"/>
          <p:cNvGrpSpPr/>
          <p:nvPr/>
        </p:nvGrpSpPr>
        <p:grpSpPr>
          <a:xfrm>
            <a:off x="7432040" y="51435"/>
            <a:ext cx="1885950" cy="1925320"/>
            <a:chOff x="405994" y="1318049"/>
            <a:chExt cx="3395199" cy="3217326"/>
          </a:xfrm>
        </p:grpSpPr>
        <p:pic>
          <p:nvPicPr>
            <p:cNvPr id="105"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6" name="Google Shape;1079;p32"/>
            <p:cNvGrpSpPr/>
            <p:nvPr/>
          </p:nvGrpSpPr>
          <p:grpSpPr>
            <a:xfrm>
              <a:off x="1873458" y="3693401"/>
              <a:ext cx="848565" cy="408774"/>
              <a:chOff x="1873458" y="3693401"/>
              <a:chExt cx="848565" cy="408774"/>
            </a:xfrm>
          </p:grpSpPr>
          <p:pic>
            <p:nvPicPr>
              <p:cNvPr id="107"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9"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10"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111" name="Google Shape;535;p59"/>
          <p:cNvGrpSpPr/>
          <p:nvPr/>
        </p:nvGrpSpPr>
        <p:grpSpPr>
          <a:xfrm rot="10623570">
            <a:off x="-100249" y="87465"/>
            <a:ext cx="1426172" cy="1376854"/>
            <a:chOff x="5611437" y="1091819"/>
            <a:chExt cx="822958" cy="794546"/>
          </a:xfrm>
        </p:grpSpPr>
        <p:sp>
          <p:nvSpPr>
            <p:cNvPr id="112"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5" name="Google Shape;561;p60"/>
          <p:cNvSpPr txBox="1"/>
          <p:nvPr/>
        </p:nvSpPr>
        <p:spPr>
          <a:xfrm>
            <a:off x="564515" y="771525"/>
            <a:ext cx="7703820" cy="238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US" altLang="en-GB" sz="3200"/>
              <a:t>Challenges Faced by CICS</a:t>
            </a:r>
            <a:endParaRPr lang="en-US" altLang="en-GB"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6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grpSp>
        <p:nvGrpSpPr>
          <p:cNvPr id="638" name="Google Shape;638;p62"/>
          <p:cNvGrpSpPr/>
          <p:nvPr/>
        </p:nvGrpSpPr>
        <p:grpSpPr>
          <a:xfrm>
            <a:off x="6990438" y="274225"/>
            <a:ext cx="1521661" cy="1635628"/>
            <a:chOff x="6990438" y="274225"/>
            <a:chExt cx="1521661" cy="1635628"/>
          </a:xfrm>
        </p:grpSpPr>
        <p:sp>
          <p:nvSpPr>
            <p:cNvPr id="639" name="Google Shape;639;p6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971550" y="2046605"/>
            <a:ext cx="5689600" cy="12261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tx2"/>
                </a:solidFill>
                <a:latin typeface="Days One" panose="02000505000000020004" charset="0"/>
                <a:cs typeface="Days One" panose="02000505000000020004" charset="0"/>
                <a:sym typeface="+mn-ea"/>
              </a:rPr>
              <a:t>IDENTITY THEFT AND IMPERSONATION</a:t>
            </a:r>
            <a:endParaRPr lang="en-GB"/>
          </a:p>
        </p:txBody>
      </p:sp>
      <p:sp>
        <p:nvSpPr>
          <p:cNvPr id="646" name="Google Shape;646;p62"/>
          <p:cNvSpPr txBox="1"/>
          <p:nvPr>
            <p:ph type="title" idx="2"/>
          </p:nvPr>
        </p:nvSpPr>
        <p:spPr>
          <a:xfrm>
            <a:off x="365670" y="9157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cxnSp>
        <p:nvCxnSpPr>
          <p:cNvPr id="648" name="Google Shape;648;p62"/>
          <p:cNvCxnSpPr/>
          <p:nvPr/>
        </p:nvCxnSpPr>
        <p:spPr>
          <a:xfrm>
            <a:off x="3596955" y="427001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49" name="Google Shape;649;p62"/>
          <p:cNvGrpSpPr/>
          <p:nvPr/>
        </p:nvGrpSpPr>
        <p:grpSpPr>
          <a:xfrm>
            <a:off x="5683433" y="535005"/>
            <a:ext cx="2745461" cy="2737923"/>
            <a:chOff x="4840150" y="1975425"/>
            <a:chExt cx="2862837" cy="2854977"/>
          </a:xfrm>
        </p:grpSpPr>
        <p:sp>
          <p:nvSpPr>
            <p:cNvPr id="650" name="Google Shape;650;p6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6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6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6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0" name="Google Shape;670;p6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2" name="Google Shape;672;p62"/>
          <p:cNvGrpSpPr/>
          <p:nvPr/>
        </p:nvGrpSpPr>
        <p:grpSpPr>
          <a:xfrm>
            <a:off x="8345706" y="3882964"/>
            <a:ext cx="166385" cy="701016"/>
            <a:chOff x="8668080" y="2328029"/>
            <a:chExt cx="127488" cy="537136"/>
          </a:xfrm>
        </p:grpSpPr>
        <p:sp>
          <p:nvSpPr>
            <p:cNvPr id="673" name="Google Shape;673;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62"/>
          <p:cNvGrpSpPr/>
          <p:nvPr/>
        </p:nvGrpSpPr>
        <p:grpSpPr>
          <a:xfrm rot="5400000">
            <a:off x="992156" y="184489"/>
            <a:ext cx="166385" cy="701016"/>
            <a:chOff x="8668080" y="2328029"/>
            <a:chExt cx="127488" cy="537136"/>
          </a:xfrm>
        </p:grpSpPr>
        <p:sp>
          <p:nvSpPr>
            <p:cNvPr id="686" name="Google Shape;686;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8" name="Google Shape;698;p62"/>
          <p:cNvGrpSpPr/>
          <p:nvPr/>
        </p:nvGrpSpPr>
        <p:grpSpPr>
          <a:xfrm>
            <a:off x="2791842" y="4469421"/>
            <a:ext cx="274389" cy="287882"/>
            <a:chOff x="6009387" y="4170971"/>
            <a:chExt cx="274389" cy="287882"/>
          </a:xfrm>
        </p:grpSpPr>
        <p:sp>
          <p:nvSpPr>
            <p:cNvPr id="699" name="Google Shape;699;p6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6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324485" y="3723640"/>
            <a:ext cx="1759585" cy="199390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9" name="Google Shape;529;p59"/>
          <p:cNvSpPr/>
          <p:nvPr/>
        </p:nvSpPr>
        <p:spPr>
          <a:xfrm>
            <a:off x="8676005" y="-177165"/>
            <a:ext cx="1522095" cy="130873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59"/>
          <p:cNvGrpSpPr/>
          <p:nvPr/>
        </p:nvGrpSpPr>
        <p:grpSpPr>
          <a:xfrm rot="10623570">
            <a:off x="-57069" y="4096220"/>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9" name="Google Shape;539;p59"/>
          <p:cNvGrpSpPr/>
          <p:nvPr/>
        </p:nvGrpSpPr>
        <p:grpSpPr>
          <a:xfrm>
            <a:off x="8345659" y="2971700"/>
            <a:ext cx="968928" cy="218950"/>
            <a:chOff x="2297800" y="638425"/>
            <a:chExt cx="758100" cy="218950"/>
          </a:xfrm>
        </p:grpSpPr>
        <p:sp>
          <p:nvSpPr>
            <p:cNvPr id="540" name="Google Shape;540;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59"/>
          <p:cNvGrpSpPr/>
          <p:nvPr/>
        </p:nvGrpSpPr>
        <p:grpSpPr>
          <a:xfrm rot="10800000">
            <a:off x="-158366" y="4201175"/>
            <a:ext cx="968928" cy="218950"/>
            <a:chOff x="2297800" y="638425"/>
            <a:chExt cx="758100" cy="218950"/>
          </a:xfrm>
        </p:grpSpPr>
        <p:sp>
          <p:nvSpPr>
            <p:cNvPr id="543" name="Google Shape;543;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7745095" y="3795395"/>
            <a:ext cx="177482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11" name="Google Shape;511;p58"/>
          <p:cNvGrpSpPr/>
          <p:nvPr/>
        </p:nvGrpSpPr>
        <p:grpSpPr>
          <a:xfrm>
            <a:off x="5507986" y="-32617"/>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 name="Google Shape;646;p62"/>
          <p:cNvSpPr txBox="1"/>
          <p:nvPr>
            <p:ph type="title" idx="2"/>
          </p:nvPr>
        </p:nvSpPr>
        <p:spPr>
          <a:xfrm>
            <a:off x="132080" y="-20320"/>
            <a:ext cx="1412240" cy="908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01</a:t>
            </a:r>
            <a:endParaRPr lang="en-GB" sz="4000"/>
          </a:p>
        </p:txBody>
      </p:sp>
      <p:sp>
        <p:nvSpPr>
          <p:cNvPr id="3" name="Text Box 2"/>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64516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Identity Theft and Impersonation</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563620" y="1203325"/>
            <a:ext cx="1980565" cy="64516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Identity Theft and Impersonation</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41670" y="1191260"/>
            <a:ext cx="2868930" cy="286131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To prevent Identity Theft and Impersonation, restrict portal access to institutional email accounts only. This ensures that only verified users with institutional affiliations can log in, enhancing security significantly.</a:t>
            </a:r>
            <a:endParaRPr lang="en-US" sz="1800">
              <a:solidFill>
                <a:schemeClr val="tx2"/>
              </a:solidFill>
              <a:latin typeface="Lato" panose="020F0502020204030203" charset="0"/>
              <a:cs typeface="Lato" panose="020F0502020204030203" charset="0"/>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par>
                                <p:cTn id="8" presetID="10" presetClass="entr" presetSubtype="0" fill="hold" nodeType="withEffect">
                                  <p:stCondLst>
                                    <p:cond delay="0"/>
                                  </p:stCondLst>
                                  <p:childTnLst>
                                    <p:set>
                                      <p:cBhvr>
                                        <p:cTn id="9" dur="1" fill="hold">
                                          <p:stCondLst>
                                            <p:cond delay="0"/>
                                          </p:stCondLst>
                                        </p:cTn>
                                        <p:tgtEl>
                                          <p:spTgt spid="542"/>
                                        </p:tgtEl>
                                        <p:attrNameLst>
                                          <p:attrName>style.visibility</p:attrName>
                                        </p:attrNameLst>
                                      </p:cBhvr>
                                      <p:to>
                                        <p:strVal val="visible"/>
                                      </p:to>
                                    </p:set>
                                    <p:animEffect transition="in" filter="fade">
                                      <p:cBhvr>
                                        <p:cTn id="10" dur="600"/>
                                        <p:tgtEl>
                                          <p:spTgt spid="542"/>
                                        </p:tgtEl>
                                      </p:cBhvr>
                                    </p:animEffect>
                                  </p:childTnLst>
                                </p:cTn>
                              </p:par>
                              <p:par>
                                <p:cTn id="11" presetID="10" presetClass="entr" presetSubtype="0" fill="hold" nodeType="withEffect">
                                  <p:stCondLst>
                                    <p:cond delay="0"/>
                                  </p:stCondLst>
                                  <p:childTnLst>
                                    <p:set>
                                      <p:cBhvr>
                                        <p:cTn id="12" dur="1" fill="hold">
                                          <p:stCondLst>
                                            <p:cond delay="0"/>
                                          </p:stCondLst>
                                        </p:cTn>
                                        <p:tgtEl>
                                          <p:spTgt spid="529"/>
                                        </p:tgtEl>
                                        <p:attrNameLst>
                                          <p:attrName>style.visibility</p:attrName>
                                        </p:attrNameLst>
                                      </p:cBhvr>
                                      <p:to>
                                        <p:strVal val="visible"/>
                                      </p:to>
                                    </p:set>
                                    <p:animEffect transition="in" filter="fade">
                                      <p:cBhvr>
                                        <p:cTn id="13" dur="700"/>
                                        <p:tgtEl>
                                          <p:spTgt spid="529"/>
                                        </p:tgtEl>
                                      </p:cBhvr>
                                    </p:animEffect>
                                  </p:childTnLst>
                                </p:cTn>
                              </p:par>
                              <p:par>
                                <p:cTn id="14" presetID="10" presetClass="entr" presetSubtype="0" fill="hold" nodeType="withEffect">
                                  <p:stCondLst>
                                    <p:cond delay="0"/>
                                  </p:stCondLst>
                                  <p:childTnLst>
                                    <p:set>
                                      <p:cBhvr>
                                        <p:cTn id="15" dur="1" fill="hold">
                                          <p:stCondLst>
                                            <p:cond delay="0"/>
                                          </p:stCondLst>
                                        </p:cTn>
                                        <p:tgtEl>
                                          <p:spTgt spid="535"/>
                                        </p:tgtEl>
                                        <p:attrNameLst>
                                          <p:attrName>style.visibility</p:attrName>
                                        </p:attrNameLst>
                                      </p:cBhvr>
                                      <p:to>
                                        <p:strVal val="visible"/>
                                      </p:to>
                                    </p:set>
                                    <p:animEffect transition="in" filter="fade">
                                      <p:cBhvr>
                                        <p:cTn id="16"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grpSp>
        <p:nvGrpSpPr>
          <p:cNvPr id="707" name="Google Shape;707;p63"/>
          <p:cNvGrpSpPr/>
          <p:nvPr/>
        </p:nvGrpSpPr>
        <p:grpSpPr>
          <a:xfrm>
            <a:off x="206581" y="3218703"/>
            <a:ext cx="2052018" cy="1943116"/>
            <a:chOff x="2956625" y="695323"/>
            <a:chExt cx="1049357" cy="993667"/>
          </a:xfrm>
        </p:grpSpPr>
        <p:sp>
          <p:nvSpPr>
            <p:cNvPr id="708" name="Google Shape;708;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63"/>
          <p:cNvGrpSpPr/>
          <p:nvPr/>
        </p:nvGrpSpPr>
        <p:grpSpPr>
          <a:xfrm rot="5400000">
            <a:off x="7990306" y="4257989"/>
            <a:ext cx="166385" cy="701016"/>
            <a:chOff x="8668080" y="2328029"/>
            <a:chExt cx="127488" cy="537136"/>
          </a:xfrm>
        </p:grpSpPr>
        <p:sp>
          <p:nvSpPr>
            <p:cNvPr id="725" name="Google Shape;725;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63"/>
          <p:cNvCxnSpPr/>
          <p:nvPr/>
        </p:nvCxnSpPr>
        <p:spPr>
          <a:xfrm flipH="1">
            <a:off x="2339965" y="4612975"/>
            <a:ext cx="5150485" cy="46355"/>
          </a:xfrm>
          <a:prstGeom prst="straightConnector1">
            <a:avLst/>
          </a:prstGeom>
          <a:noFill/>
          <a:ln w="19050" cap="flat" cmpd="sng">
            <a:solidFill>
              <a:schemeClr val="lt2"/>
            </a:solidFill>
            <a:prstDash val="solid"/>
            <a:round/>
            <a:headEnd type="none" w="med" len="med"/>
            <a:tailEnd type="none" w="med" len="med"/>
          </a:ln>
        </p:spPr>
      </p:cxnSp>
      <p:grpSp>
        <p:nvGrpSpPr>
          <p:cNvPr id="738" name="Google Shape;738;p63"/>
          <p:cNvGrpSpPr/>
          <p:nvPr/>
        </p:nvGrpSpPr>
        <p:grpSpPr>
          <a:xfrm>
            <a:off x="7234974" y="1844047"/>
            <a:ext cx="198233" cy="168803"/>
            <a:chOff x="3080599" y="534997"/>
            <a:chExt cx="198233" cy="168803"/>
          </a:xfrm>
        </p:grpSpPr>
        <p:sp>
          <p:nvSpPr>
            <p:cNvPr id="739" name="Google Shape;739;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63"/>
          <p:cNvGrpSpPr/>
          <p:nvPr/>
        </p:nvGrpSpPr>
        <p:grpSpPr>
          <a:xfrm>
            <a:off x="8054217" y="2319399"/>
            <a:ext cx="200951" cy="162552"/>
            <a:chOff x="5095817" y="961574"/>
            <a:chExt cx="200951" cy="162552"/>
          </a:xfrm>
        </p:grpSpPr>
        <p:sp>
          <p:nvSpPr>
            <p:cNvPr id="743" name="Google Shape;743;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7" name="Google Shape;747;p63"/>
          <p:cNvGrpSpPr/>
          <p:nvPr/>
        </p:nvGrpSpPr>
        <p:grpSpPr>
          <a:xfrm>
            <a:off x="88081" y="3292812"/>
            <a:ext cx="310599" cy="294704"/>
            <a:chOff x="2327131" y="3148937"/>
            <a:chExt cx="310599" cy="294704"/>
          </a:xfrm>
        </p:grpSpPr>
        <p:sp>
          <p:nvSpPr>
            <p:cNvPr id="748" name="Google Shape;748;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067435" y="1685290"/>
            <a:ext cx="534225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INSIDER THREATS FROM MALICIOUS ACTORS WITHIN THE INSTITUTION</a:t>
            </a:r>
            <a:endParaRPr lang="en-GB"/>
          </a:p>
        </p:txBody>
      </p:sp>
      <p:sp>
        <p:nvSpPr>
          <p:cNvPr id="646" name="Google Shape;646;p62"/>
          <p:cNvSpPr txBox="1"/>
          <p:nvPr/>
        </p:nvSpPr>
        <p:spPr>
          <a:xfrm>
            <a:off x="323125" y="84338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grpSp>
        <p:nvGrpSpPr>
          <p:cNvPr id="1077" name="Google Shape;1077;p32"/>
          <p:cNvGrpSpPr/>
          <p:nvPr/>
        </p:nvGrpSpPr>
        <p:grpSpPr>
          <a:xfrm>
            <a:off x="6516370" y="1894840"/>
            <a:ext cx="2143760" cy="234061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0" name="Shape 800"/>
        <p:cNvGrpSpPr/>
        <p:nvPr/>
      </p:nvGrpSpPr>
      <p:grpSpPr>
        <a:xfrm>
          <a:off x="0" y="0"/>
          <a:ext cx="0" cy="0"/>
          <a:chOff x="0" y="0"/>
          <a:chExt cx="0" cy="0"/>
        </a:xfrm>
      </p:grpSpPr>
      <p:grpSp>
        <p:nvGrpSpPr>
          <p:cNvPr id="801" name="Google Shape;801;p65"/>
          <p:cNvGrpSpPr/>
          <p:nvPr/>
        </p:nvGrpSpPr>
        <p:grpSpPr>
          <a:xfrm>
            <a:off x="6926197" y="291997"/>
            <a:ext cx="1901425" cy="1897410"/>
            <a:chOff x="7193640" y="535000"/>
            <a:chExt cx="1450362" cy="1447410"/>
          </a:xfrm>
        </p:grpSpPr>
        <p:sp>
          <p:nvSpPr>
            <p:cNvPr id="802" name="Google Shape;802;p65"/>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65"/>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65"/>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65"/>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65"/>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65"/>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65"/>
          <p:cNvGrpSpPr/>
          <p:nvPr/>
        </p:nvGrpSpPr>
        <p:grpSpPr>
          <a:xfrm>
            <a:off x="8174844" y="4734340"/>
            <a:ext cx="968928" cy="218950"/>
            <a:chOff x="2297800" y="638425"/>
            <a:chExt cx="758100" cy="218950"/>
          </a:xfrm>
        </p:grpSpPr>
        <p:sp>
          <p:nvSpPr>
            <p:cNvPr id="812" name="Google Shape;812;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65"/>
          <p:cNvGrpSpPr/>
          <p:nvPr/>
        </p:nvGrpSpPr>
        <p:grpSpPr>
          <a:xfrm>
            <a:off x="-32176" y="181276"/>
            <a:ext cx="1323889" cy="789800"/>
            <a:chOff x="996540" y="923919"/>
            <a:chExt cx="1062000" cy="633564"/>
          </a:xfrm>
        </p:grpSpPr>
        <p:sp>
          <p:nvSpPr>
            <p:cNvPr id="815" name="Google Shape;815;p65"/>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65"/>
            <p:cNvGrpSpPr/>
            <p:nvPr/>
          </p:nvGrpSpPr>
          <p:grpSpPr>
            <a:xfrm rot="10623523">
              <a:off x="1215800" y="939529"/>
              <a:ext cx="623884" cy="602344"/>
              <a:chOff x="5611437" y="1091819"/>
              <a:chExt cx="822958" cy="794546"/>
            </a:xfrm>
          </p:grpSpPr>
          <p:sp>
            <p:nvSpPr>
              <p:cNvPr id="817" name="Google Shape;817;p65"/>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65"/>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65"/>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0" name="Google Shape;820;p65"/>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65"/>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2" name="Google Shape;822;p65"/>
          <p:cNvSpPr/>
          <p:nvPr/>
        </p:nvSpPr>
        <p:spPr>
          <a:xfrm>
            <a:off x="4113069" y="386755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65"/>
          <p:cNvSpPr/>
          <p:nvPr/>
        </p:nvSpPr>
        <p:spPr>
          <a:xfrm>
            <a:off x="4521916" y="437228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4" name="Google Shape;824;p65"/>
          <p:cNvGrpSpPr/>
          <p:nvPr/>
        </p:nvGrpSpPr>
        <p:grpSpPr>
          <a:xfrm rot="10800000">
            <a:off x="-84141" y="3995200"/>
            <a:ext cx="968928" cy="218950"/>
            <a:chOff x="2297800" y="638425"/>
            <a:chExt cx="758100" cy="218950"/>
          </a:xfrm>
        </p:grpSpPr>
        <p:sp>
          <p:nvSpPr>
            <p:cNvPr id="825" name="Google Shape;825;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740015" y="-164465"/>
            <a:ext cx="1774825"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flipV="1">
            <a:off x="-10" y="5012390"/>
            <a:ext cx="6732270" cy="7620"/>
          </a:xfrm>
          <a:prstGeom prst="straightConnector1">
            <a:avLst/>
          </a:prstGeom>
          <a:noFill/>
          <a:ln w="19050" cap="flat" cmpd="sng">
            <a:solidFill>
              <a:schemeClr val="lt2"/>
            </a:solidFill>
            <a:prstDash val="solid"/>
            <a:round/>
            <a:headEnd type="none" w="med" len="med"/>
            <a:tailEnd type="none" w="med" len="med"/>
          </a:ln>
        </p:spPr>
      </p:cxnSp>
      <p:sp>
        <p:nvSpPr>
          <p:cNvPr id="646" name="Google Shape;646;p62"/>
          <p:cNvSpPr txBox="1"/>
          <p:nvPr/>
        </p:nvSpPr>
        <p:spPr>
          <a:xfrm>
            <a:off x="35470" y="421396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sp>
        <p:nvSpPr>
          <p:cNvPr id="3" name="Text Box 2"/>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828675" y="1203325"/>
            <a:ext cx="2374265" cy="922020"/>
          </a:xfrm>
          <a:prstGeom prst="rect">
            <a:avLst/>
          </a:prstGeom>
          <a:noFill/>
        </p:spPr>
        <p:txBody>
          <a:bodyPr wrap="square" rtlCol="0">
            <a:spAutoFit/>
          </a:bodyPr>
          <a:p>
            <a:pPr algn="ctr"/>
            <a:r>
              <a:rPr lang="en-US" sz="1800">
                <a:solidFill>
                  <a:schemeClr val="tx2"/>
                </a:solidFill>
                <a:latin typeface="Lato" panose="020F0502020204030203" charset="0"/>
                <a:cs typeface="Lato" panose="020F0502020204030203" charset="0"/>
              </a:rPr>
              <a:t>Insider threats from malicious actors within the institution</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330" y="1181735"/>
            <a:ext cx="2631440" cy="922020"/>
          </a:xfrm>
          <a:prstGeom prst="rect">
            <a:avLst/>
          </a:prstGeom>
          <a:noFill/>
        </p:spPr>
        <p:txBody>
          <a:bodyPr wrap="square" rtlCol="0">
            <a:spAutoFit/>
          </a:bodyPr>
          <a:p>
            <a:pPr marL="285750" indent="-285750" algn="l">
              <a:buFont typeface="Arial" panose="020B0604020202020204" pitchFamily="34" charset="0"/>
              <a:buChar char="•"/>
            </a:pPr>
            <a:r>
              <a:rPr lang="en-US" sz="1800">
                <a:solidFill>
                  <a:schemeClr val="tx2"/>
                </a:solidFill>
                <a:latin typeface="Lato" panose="020F0502020204030203" charset="0"/>
                <a:cs typeface="Lato" panose="020F0502020204030203" charset="0"/>
              </a:rPr>
              <a:t> Sabotage </a:t>
            </a:r>
            <a:endParaRPr lang="en-US" sz="18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r>
              <a:rPr lang="en-US" sz="1800">
                <a:solidFill>
                  <a:schemeClr val="tx2"/>
                </a:solidFill>
                <a:latin typeface="Lato" panose="020F0502020204030203" charset="0"/>
                <a:cs typeface="Lato" panose="020F0502020204030203" charset="0"/>
              </a:rPr>
              <a:t> Personal Vendettas </a:t>
            </a:r>
            <a:endParaRPr lang="en-US" sz="18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r>
              <a:rPr lang="en-US" sz="1800">
                <a:solidFill>
                  <a:schemeClr val="tx2"/>
                </a:solidFill>
                <a:latin typeface="Lato" panose="020F0502020204030203" charset="0"/>
                <a:cs typeface="Lato" panose="020F0502020204030203" charset="0"/>
              </a:rPr>
              <a:t> Identity Fraud</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95645" y="1203325"/>
            <a:ext cx="3096260" cy="2501265"/>
          </a:xfrm>
          <a:prstGeom prst="rect">
            <a:avLst/>
          </a:prstGeom>
          <a:noFill/>
        </p:spPr>
        <p:txBody>
          <a:bodyPr wrap="square" rtlCol="0">
            <a:noAutofit/>
          </a:bodyPr>
          <a:p>
            <a:pPr algn="ctr"/>
            <a:r>
              <a:rPr lang="en-US" sz="1800">
                <a:solidFill>
                  <a:schemeClr val="tx2"/>
                </a:solidFill>
                <a:latin typeface="Lato" panose="020F0502020204030203" charset="0"/>
                <a:cs typeface="Lato" panose="020F0502020204030203" charset="0"/>
              </a:rPr>
              <a:t>To enhance security, institutions can restrict portal access to institutional email accounts only and implement identity verification protocols like 2FA. This ensures that only verified users can access sensitive data, reducing the risk of identity theft and impersonation.</a:t>
            </a:r>
            <a:endParaRPr lang="en-US" sz="1800">
              <a:solidFill>
                <a:schemeClr val="tx2"/>
              </a:solidFill>
              <a:latin typeface="Lato" panose="020F0502020204030203" charset="0"/>
              <a:cs typeface="Lato" panose="020F0502020204030203" charset="0"/>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724205" y="75782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par>
                                <p:cTn id="8" presetID="10" presetClass="entr" presetSubtype="0" fill="hold" nodeType="withEffect">
                                  <p:stCondLst>
                                    <p:cond delay="0"/>
                                  </p:stCondLst>
                                  <p:childTnLst>
                                    <p:set>
                                      <p:cBhvr>
                                        <p:cTn id="9" dur="1" fill="hold">
                                          <p:stCondLst>
                                            <p:cond delay="0"/>
                                          </p:stCondLst>
                                        </p:cTn>
                                        <p:tgtEl>
                                          <p:spTgt spid="822"/>
                                        </p:tgtEl>
                                        <p:attrNameLst>
                                          <p:attrName>style.visibility</p:attrName>
                                        </p:attrNameLst>
                                      </p:cBhvr>
                                      <p:to>
                                        <p:strVal val="visible"/>
                                      </p:to>
                                    </p:set>
                                    <p:animEffect transition="in" filter="fade">
                                      <p:cBhvr>
                                        <p:cTn id="10" dur="1000"/>
                                        <p:tgtEl>
                                          <p:spTgt spid="822"/>
                                        </p:tgtEl>
                                      </p:cBhvr>
                                    </p:animEffect>
                                  </p:childTnLst>
                                </p:cTn>
                              </p:par>
                              <p:par>
                                <p:cTn id="11" presetID="10"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animEffect transition="in" filter="fade">
                                      <p:cBhvr>
                                        <p:cTn id="13" dur="1000"/>
                                        <p:tgtEl>
                                          <p:spTgt spid="823"/>
                                        </p:tgtEl>
                                      </p:cBhvr>
                                    </p:animEffect>
                                  </p:childTnLst>
                                </p:cTn>
                              </p:par>
                              <p:par>
                                <p:cTn id="14" presetID="10" presetClass="entr" presetSubtype="0" fill="hold" nodeType="withEffect">
                                  <p:stCondLst>
                                    <p:cond delay="0"/>
                                  </p:stCondLst>
                                  <p:childTnLst>
                                    <p:set>
                                      <p:cBhvr>
                                        <p:cTn id="15" dur="1" fill="hold">
                                          <p:stCondLst>
                                            <p:cond delay="0"/>
                                          </p:stCondLst>
                                        </p:cTn>
                                        <p:tgtEl>
                                          <p:spTgt spid="824"/>
                                        </p:tgtEl>
                                        <p:attrNameLst>
                                          <p:attrName>style.visibility</p:attrName>
                                        </p:attrNameLst>
                                      </p:cBhvr>
                                      <p:to>
                                        <p:strVal val="visible"/>
                                      </p:to>
                                    </p:set>
                                    <p:animEffect transition="in" filter="fade">
                                      <p:cBhvr>
                                        <p:cTn id="16" dur="1000"/>
                                        <p:tgtEl>
                                          <p:spTgt spid="824"/>
                                        </p:tgtEl>
                                      </p:cBhvr>
                                    </p:animEffect>
                                  </p:childTnLst>
                                </p:cTn>
                              </p:par>
                              <p:par>
                                <p:cTn id="17" presetID="10" presetClass="entr" presetSubtype="0" fill="hold" nodeType="withEffect">
                                  <p:stCondLst>
                                    <p:cond delay="0"/>
                                  </p:stCondLst>
                                  <p:childTnLst>
                                    <p:set>
                                      <p:cBhvr>
                                        <p:cTn id="18" dur="1" fill="hold">
                                          <p:stCondLst>
                                            <p:cond delay="0"/>
                                          </p:stCondLst>
                                        </p:cTn>
                                        <p:tgtEl>
                                          <p:spTgt spid="811"/>
                                        </p:tgtEl>
                                        <p:attrNameLst>
                                          <p:attrName>style.visibility</p:attrName>
                                        </p:attrNameLst>
                                      </p:cBhvr>
                                      <p:to>
                                        <p:strVal val="visible"/>
                                      </p:to>
                                    </p:set>
                                    <p:animEffect transition="in" filter="fade">
                                      <p:cBhvr>
                                        <p:cTn id="19"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grpSp>
        <p:nvGrpSpPr>
          <p:cNvPr id="754" name="Google Shape;754;p64"/>
          <p:cNvGrpSpPr/>
          <p:nvPr/>
        </p:nvGrpSpPr>
        <p:grpSpPr>
          <a:xfrm>
            <a:off x="6126498" y="2120469"/>
            <a:ext cx="1520995" cy="1517754"/>
            <a:chOff x="7193640" y="535000"/>
            <a:chExt cx="1450362" cy="1447410"/>
          </a:xfrm>
        </p:grpSpPr>
        <p:sp>
          <p:nvSpPr>
            <p:cNvPr id="755" name="Google Shape;755;p6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6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6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6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6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6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4" name="Google Shape;764;p64"/>
          <p:cNvGrpSpPr/>
          <p:nvPr/>
        </p:nvGrpSpPr>
        <p:grpSpPr>
          <a:xfrm rot="-9711655">
            <a:off x="6459541" y="1366054"/>
            <a:ext cx="1670816" cy="1582334"/>
            <a:chOff x="2956625" y="695323"/>
            <a:chExt cx="1049357" cy="993667"/>
          </a:xfrm>
        </p:grpSpPr>
        <p:sp>
          <p:nvSpPr>
            <p:cNvPr id="765" name="Google Shape;765;p6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6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6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6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6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6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6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6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6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6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6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6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6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6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6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1" name="Google Shape;781;p64"/>
          <p:cNvGrpSpPr/>
          <p:nvPr/>
        </p:nvGrpSpPr>
        <p:grpSpPr>
          <a:xfrm rot="7394623">
            <a:off x="963424" y="320488"/>
            <a:ext cx="524325" cy="608063"/>
            <a:chOff x="5320111" y="1881293"/>
            <a:chExt cx="470512" cy="545615"/>
          </a:xfrm>
        </p:grpSpPr>
        <p:sp>
          <p:nvSpPr>
            <p:cNvPr id="782" name="Google Shape;782;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64"/>
          <p:cNvGrpSpPr/>
          <p:nvPr/>
        </p:nvGrpSpPr>
        <p:grpSpPr>
          <a:xfrm rot="268623">
            <a:off x="1698598" y="503823"/>
            <a:ext cx="432780" cy="501915"/>
            <a:chOff x="5320111" y="1881293"/>
            <a:chExt cx="470512" cy="545615"/>
          </a:xfrm>
        </p:grpSpPr>
        <p:sp>
          <p:nvSpPr>
            <p:cNvPr id="786" name="Google Shape;786;p6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6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6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9" name="Google Shape;789;p64"/>
          <p:cNvSpPr/>
          <p:nvPr/>
        </p:nvSpPr>
        <p:spPr>
          <a:xfrm>
            <a:off x="3220771" y="11892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64"/>
          <p:cNvSpPr/>
          <p:nvPr/>
        </p:nvSpPr>
        <p:spPr>
          <a:xfrm>
            <a:off x="3531208" y="98016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1" name="Google Shape;791;p64"/>
          <p:cNvGrpSpPr/>
          <p:nvPr/>
        </p:nvGrpSpPr>
        <p:grpSpPr>
          <a:xfrm>
            <a:off x="7709431" y="4313787"/>
            <a:ext cx="310599" cy="294704"/>
            <a:chOff x="2327131" y="3148937"/>
            <a:chExt cx="310599" cy="294704"/>
          </a:xfrm>
        </p:grpSpPr>
        <p:sp>
          <p:nvSpPr>
            <p:cNvPr id="792" name="Google Shape;792;p6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6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64"/>
          <p:cNvGrpSpPr/>
          <p:nvPr/>
        </p:nvGrpSpPr>
        <p:grpSpPr>
          <a:xfrm>
            <a:off x="8154512" y="3986996"/>
            <a:ext cx="274389" cy="287882"/>
            <a:chOff x="2772212" y="2822146"/>
            <a:chExt cx="274389" cy="287882"/>
          </a:xfrm>
        </p:grpSpPr>
        <p:sp>
          <p:nvSpPr>
            <p:cNvPr id="795" name="Google Shape;795;p6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6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214755" y="2120265"/>
            <a:ext cx="566483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USE OF NON-INSTITUTIONAL EMAIL ADDRESSES FOR AUTHENTICATION</a:t>
            </a:r>
            <a:endParaRPr lang="en-GB"/>
          </a:p>
        </p:txBody>
      </p:sp>
      <p:sp>
        <p:nvSpPr>
          <p:cNvPr id="646" name="Google Shape;646;p62"/>
          <p:cNvSpPr txBox="1"/>
          <p:nvPr/>
        </p:nvSpPr>
        <p:spPr>
          <a:xfrm>
            <a:off x="323760" y="91577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3</a:t>
            </a:r>
            <a:endParaRPr lang="en-US" altLang="en-GB"/>
          </a:p>
        </p:txBody>
      </p:sp>
      <p:pic>
        <p:nvPicPr>
          <p:cNvPr id="1078" name="Google Shape;1078;p32"/>
          <p:cNvPicPr preferRelativeResize="0"/>
          <p:nvPr/>
        </p:nvPicPr>
        <p:blipFill rotWithShape="1">
          <a:blip r:embed="rId1"/>
          <a:srcRect t="14449"/>
          <a:stretch>
            <a:fillRect/>
          </a:stretch>
        </p:blipFill>
        <p:spPr>
          <a:xfrm flipH="1">
            <a:off x="-684530" y="3796030"/>
            <a:ext cx="2028190"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a:off x="943600" y="5020010"/>
            <a:ext cx="643636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6362</Words>
  <Application>WPS Presentation</Application>
  <PresentationFormat/>
  <Paragraphs>295</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Arial</vt:lpstr>
      <vt:lpstr>Days One</vt:lpstr>
      <vt:lpstr>Bebas Neue</vt:lpstr>
      <vt:lpstr>Segoe Print</vt:lpstr>
      <vt:lpstr>Lato</vt:lpstr>
      <vt:lpstr>Roboto Condensed Light</vt:lpstr>
      <vt:lpstr>Poppins</vt:lpstr>
      <vt:lpstr>Patrick Hand</vt:lpstr>
      <vt:lpstr>Days One</vt:lpstr>
      <vt:lpstr>Lato</vt:lpstr>
      <vt:lpstr>Microsoft YaHei</vt:lpstr>
      <vt:lpstr>Arial Unicode MS</vt:lpstr>
      <vt:lpstr>Leelawadee UI Semilight</vt:lpstr>
      <vt:lpstr>Internet of Things XL by Slidesgo</vt:lpstr>
      <vt:lpstr>CyberSecure Portal</vt:lpstr>
      <vt:lpstr>Introduction</vt:lpstr>
      <vt:lpstr>Organization Background: SecureGuard</vt:lpstr>
      <vt:lpstr>IDENTITY THEFT AND IMPERSONATION</vt:lpstr>
      <vt:lpstr>01</vt:lpstr>
      <vt:lpstr>01</vt:lpstr>
      <vt:lpstr>INSIDER THREATS FROM MALICIOUS ACTORS WITHIN THE INSTITUTION</vt:lpstr>
      <vt:lpstr>PowerPoint 演示文稿</vt:lpstr>
      <vt:lpstr>USE OF NON-INSTITUTIONAL EMAIL ADDRESSES FOR AUTHENTICATION</vt:lpstr>
      <vt:lpstr>PowerPoint 演示文稿</vt:lpstr>
      <vt:lpstr>Objectives</vt:lpstr>
      <vt:lpstr>PowerPoint 演示文稿</vt:lpstr>
      <vt:lpstr>PowerPoint 演示文稿</vt:lpstr>
      <vt:lpstr>SIGNIFICANCE TO POSIBLE USER</vt:lpstr>
      <vt:lpstr>PowerPoint 演示文稿</vt:lpstr>
      <vt:lpstr>PowerPoint 演示文稿</vt:lpstr>
      <vt:lpstr>03</vt:lpstr>
      <vt:lpstr>Technical Feasibility</vt:lpstr>
      <vt:lpstr>PowerPoint 演示文稿</vt:lpstr>
      <vt:lpstr>PowerPoint 演示文稿</vt:lpstr>
      <vt:lpstr>PowerPoint 演示文稿</vt:lpstr>
      <vt:lpstr>Operational Feasibility</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HydroAlert</dc:title>
  <dc:creator/>
  <cp:lastModifiedBy>WPS_1710500345</cp:lastModifiedBy>
  <cp:revision>36</cp:revision>
  <dcterms:created xsi:type="dcterms:W3CDTF">2024-04-08T01:08:00Z</dcterms:created>
  <dcterms:modified xsi:type="dcterms:W3CDTF">2024-04-16T15:06:55Z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57FA6ADDC8964886AE8B85A669B0354F_12</vt:lpwstr>
  </property>
  <property fmtid="{D5CDD505-2E9C-101B-9397-08002B2CF9AE}" pid="3" name="KSOProductBuildVer">
    <vt:lpwstr>1033-12.2.0.13472</vt:lpwstr>
  </property>
</Properties>
</file>