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1" r:id="rId4"/>
    <p:sldId id="258" r:id="rId5"/>
    <p:sldId id="262" r:id="rId6"/>
    <p:sldId id="266" r:id="rId7"/>
    <p:sldId id="263" r:id="rId8"/>
    <p:sldId id="264" r:id="rId9"/>
    <p:sldId id="280" r:id="rId10"/>
    <p:sldId id="265" r:id="rId11"/>
    <p:sldId id="267" r:id="rId12"/>
    <p:sldId id="28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365" autoAdjust="0"/>
  </p:normalViewPr>
  <p:slideViewPr>
    <p:cSldViewPr snapToGrid="0">
      <p:cViewPr varScale="1">
        <p:scale>
          <a:sx n="97" d="100"/>
          <a:sy n="97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F714D-7E63-48DE-ABA9-505FA9EBE722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5CEC4-36EE-400C-B1CB-27EA9A90C3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99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94%A8%E6%88%B7%E6%95%B0%E6%8D%AE%E6%8A%A5%E5%8D%8F%E8%AE%AE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就是把一个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绑定在本地的某个断口上，这样这个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才能提供相应的服务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5CEC4-36EE-400C-B1CB-27EA9A90C37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4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1602-7D1B-3541-AD72-6426A7AD96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99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A1602-7D1B-3541-AD72-6426A7AD96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83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小型檔案傳輸協定</a:t>
            </a:r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小型檔案傳輸協定非常簡單，通過少量記憶體就能輕鬆實現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這在當時是很重要的考慮因素。所以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TFTP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被用於啟動電腦，例如沒有大容量記憶體的路由器。現在它仍然被用於在一個網路上主機之間傳輸小檔案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小型檔案傳輸協定的一些詳細資料：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用戶資料報協定"/>
              </a:rPr>
              <a:t>UDP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69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）作為其傳輸協定（不像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不能列出目錄內容。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無驗證或加密機制。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被用於在遠端伺服器上讀取或寫入檔案。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初始化主機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送一個讀請求（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RRQ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）或寫請求（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WRQ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）包給主機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，包含了檔名和傳輸模式。</a:t>
            </a:r>
          </a:p>
          <a:p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5CEC4-36EE-400C-B1CB-27EA9A90C37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159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包應答，同時也通知了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其餘送往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包應該傳送的埠號。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5CEC4-36EE-400C-B1CB-27EA9A90C37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648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源主機向目的主機送編過號的封包，除了最後一個都應該包含一個全尺寸的資料塊。目的主機用編號的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包應答所有的封包。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5CEC4-36EE-400C-B1CB-27EA9A90C37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77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5CEC4-36EE-400C-B1CB-27EA9A90C37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99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開頭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標題 2"/>
          <p:cNvSpPr txBox="1">
            <a:spLocks/>
          </p:cNvSpPr>
          <p:nvPr/>
        </p:nvSpPr>
        <p:spPr>
          <a:xfrm>
            <a:off x="7268365" y="5576190"/>
            <a:ext cx="4001526" cy="86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800" dirty="0" smtClean="0"/>
              <a:t>Date		</a:t>
            </a:r>
          </a:p>
          <a:p>
            <a:pPr algn="l"/>
            <a:r>
              <a:rPr lang="en-US" altLang="zh-TW" sz="1800" dirty="0" smtClean="0"/>
              <a:t>Presenter		Meng-Lien, Li</a:t>
            </a:r>
            <a:endParaRPr lang="zh-TW" altLang="en-US" sz="1800" dirty="0"/>
          </a:p>
        </p:txBody>
      </p:sp>
      <p:sp>
        <p:nvSpPr>
          <p:cNvPr id="11" name="標題 1"/>
          <p:cNvSpPr>
            <a:spLocks noGrp="1"/>
          </p:cNvSpPr>
          <p:nvPr>
            <p:ph type="ctrTitle" hasCustomPrompt="1"/>
          </p:nvPr>
        </p:nvSpPr>
        <p:spPr>
          <a:xfrm>
            <a:off x="897804" y="2235200"/>
            <a:ext cx="10184900" cy="121581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z="4400" dirty="0" err="1" smtClean="0"/>
              <a:t>Paper_Title</a:t>
            </a:r>
            <a:endParaRPr lang="zh-TW" altLang="en-US" sz="4400" dirty="0"/>
          </a:p>
        </p:txBody>
      </p:sp>
      <p:sp>
        <p:nvSpPr>
          <p:cNvPr id="12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009771" y="3688351"/>
            <a:ext cx="5322889" cy="10607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TW" dirty="0" smtClean="0"/>
              <a:t>author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 hasCustomPrompt="1"/>
          </p:nvPr>
        </p:nvSpPr>
        <p:spPr>
          <a:xfrm>
            <a:off x="9016001" y="5594120"/>
            <a:ext cx="1983727" cy="303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altLang="zh-TW" dirty="0" smtClean="0"/>
              <a:t>YYYY/MM/DD</a:t>
            </a:r>
            <a:endParaRPr lang="zh-TW" alt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lumMod val="20000"/>
                    <a:lumOff val="80000"/>
                    <a:alpha val="25000"/>
                  </a:schemeClr>
                </a:solidFill>
                <a:latin typeface="+mj-lt"/>
              </a:defRPr>
            </a:lvl1pPr>
          </a:lstStyle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7268365" y="5576190"/>
            <a:ext cx="4001526" cy="86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800" dirty="0" smtClean="0"/>
              <a:t>Date		</a:t>
            </a:r>
          </a:p>
          <a:p>
            <a:pPr algn="l"/>
            <a:r>
              <a:rPr lang="en-US" altLang="zh-TW" sz="1800" dirty="0" smtClean="0"/>
              <a:t>Presenter		Meng-Lien, Li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33608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圖片細項講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圖片版面配置區 7"/>
          <p:cNvSpPr>
            <a:spLocks noGrp="1"/>
          </p:cNvSpPr>
          <p:nvPr>
            <p:ph type="pic" sz="quarter" idx="13"/>
          </p:nvPr>
        </p:nvSpPr>
        <p:spPr>
          <a:xfrm>
            <a:off x="271463" y="542925"/>
            <a:ext cx="7035800" cy="574198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4942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無順序講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 hasCustomPrompt="1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Title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1110991" y="2064350"/>
            <a:ext cx="8947150" cy="4200525"/>
          </a:xfrm>
          <a:prstGeom prst="rect">
            <a:avLst/>
          </a:prstGeom>
        </p:spPr>
        <p:txBody>
          <a:bodyPr/>
          <a:lstStyle>
            <a:lvl1pPr marL="180000" indent="-288000">
              <a:buClr>
                <a:schemeClr val="accent1"/>
              </a:buClr>
              <a:buFont typeface="Wingdings" panose="05000000000000000000" pitchFamily="2" charset="2"/>
              <a:buChar char="u"/>
              <a:defRPr>
                <a:latin typeface="+mn-lt"/>
              </a:defRPr>
            </a:lvl1pPr>
            <a:lvl2pPr marL="576000" indent="-288000">
              <a:buClr>
                <a:schemeClr val="accent1"/>
              </a:buClr>
              <a:buFont typeface="+mj-lt"/>
              <a:buAutoNum type="arabicPeriod"/>
              <a:tabLst>
                <a:tab pos="1800000" algn="l"/>
              </a:tabLst>
              <a:defRPr sz="2000">
                <a:latin typeface="+mn-lt"/>
              </a:defRPr>
            </a:lvl2pPr>
            <a:lvl3pPr marL="864000" indent="-288000">
              <a:buClr>
                <a:schemeClr val="accent1"/>
              </a:buClr>
              <a:buFont typeface="Wingdings" panose="05000000000000000000" pitchFamily="2" charset="2"/>
              <a:buAutoNum type="circleNumWdWhitePlain"/>
              <a:defRPr sz="1600" i="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668255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順序式講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Title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1110991" y="2064350"/>
            <a:ext cx="8947150" cy="4200525"/>
          </a:xfrm>
          <a:prstGeom prst="rect">
            <a:avLst/>
          </a:prstGeom>
        </p:spPr>
        <p:txBody>
          <a:bodyPr/>
          <a:lstStyle>
            <a:lvl1pPr marL="180000" indent="-288000">
              <a:buClr>
                <a:schemeClr val="accent1"/>
              </a:buClr>
              <a:buFont typeface="+mj-lt"/>
              <a:buAutoNum type="arabicParenR"/>
              <a:defRPr>
                <a:latin typeface="+mn-lt"/>
              </a:defRPr>
            </a:lvl1pPr>
            <a:lvl2pPr marL="576000" indent="-288000">
              <a:buClr>
                <a:schemeClr val="accent1"/>
              </a:buClr>
              <a:buFont typeface="+mj-lt"/>
              <a:buAutoNum type="arabicPeriod"/>
              <a:defRPr sz="2000">
                <a:latin typeface="+mn-lt"/>
              </a:defRPr>
            </a:lvl2pPr>
            <a:lvl3pPr marL="864000" indent="-288000">
              <a:buClr>
                <a:schemeClr val="accent1"/>
              </a:buClr>
              <a:buFont typeface="Wingdings" panose="05000000000000000000" pitchFamily="2" charset="2"/>
              <a:buAutoNum type="circleNumWdWhitePlain"/>
              <a:defRPr sz="1600" i="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3024038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quarter" idx="10" hasCustomPrompt="1"/>
          </p:nvPr>
        </p:nvSpPr>
        <p:spPr>
          <a:xfrm>
            <a:off x="995361" y="2537810"/>
            <a:ext cx="10086975" cy="16436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9600"/>
            </a:lvl1pPr>
          </a:lstStyle>
          <a:p>
            <a:pPr lvl="0"/>
            <a:r>
              <a:rPr lang="en-US" altLang="zh-TW" dirty="0" smtClean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02696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15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14C6B-E448-42EA-9D63-082D12F30F62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11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6014C6B-E448-42EA-9D63-082D12F30F62}" type="datetimeFigureOut">
              <a:rPr lang="zh-TW" altLang="en-US" smtClean="0"/>
              <a:t>2019/3/12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75DDA62-7369-4CDE-8DCF-6B2A87B2B7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53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cs typeface="Times New Roman" panose="02020603050405020304" pitchFamily="18" charset="0"/>
              </a:rPr>
              <a:t>Lab 1 Introduction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+mj-lt"/>
                <a:cs typeface="Times New Roman" panose="02020603050405020304" pitchFamily="18" charset="0"/>
              </a:rPr>
              <a:t>電腦通訊網</a:t>
            </a:r>
            <a:r>
              <a:rPr lang="zh-TW" altLang="en-US" dirty="0">
                <a:latin typeface="+mj-lt"/>
                <a:cs typeface="Times New Roman" panose="02020603050405020304" pitchFamily="18" charset="0"/>
              </a:rPr>
              <a:t>路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2019/03/12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246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UDP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TW" dirty="0" smtClean="0"/>
              <a:t>User Datagram Protocol</a:t>
            </a:r>
          </a:p>
          <a:p>
            <a:r>
              <a:rPr kumimoji="1" lang="en-US" altLang="zh-TW" dirty="0" smtClean="0"/>
              <a:t>Unreliable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more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fast</a:t>
            </a:r>
          </a:p>
          <a:p>
            <a:r>
              <a:rPr lang="en-US" dirty="0" smtClean="0"/>
              <a:t>no </a:t>
            </a:r>
            <a:r>
              <a:rPr lang="en-US" dirty="0"/>
              <a:t>guarantee of transferring data bits or packets in an arranged </a:t>
            </a:r>
            <a:r>
              <a:rPr lang="en-US" dirty="0" smtClean="0"/>
              <a:t>manner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949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UDP</a:t>
            </a:r>
            <a:r>
              <a:rPr lang="zh-TW" altLang="en-US" dirty="0" smtClean="0"/>
              <a:t> </a:t>
            </a:r>
            <a:r>
              <a:rPr lang="en-US" altLang="zh-TW" dirty="0" smtClean="0"/>
              <a:t>Flow (connectionless)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http://pic.pimg.tw/kezeodsnx/4a83b8bcbf9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99" y="1102354"/>
            <a:ext cx="5285727" cy="46231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17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4" y="0"/>
            <a:ext cx="7041823" cy="68399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554" y="0"/>
            <a:ext cx="5951043" cy="6839962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22337" y="1932495"/>
            <a:ext cx="3406983" cy="245097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22337" y="3299381"/>
            <a:ext cx="4000871" cy="280855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222337" y="3851375"/>
            <a:ext cx="3529531" cy="85065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216817" y="5194399"/>
            <a:ext cx="3271101" cy="216588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207391" y="5740923"/>
            <a:ext cx="3751868" cy="17910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6438714" y="1932495"/>
            <a:ext cx="3214746" cy="245097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6496844" y="4215358"/>
            <a:ext cx="5607172" cy="31893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6413078" y="4865793"/>
            <a:ext cx="3240382" cy="328606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6449710" y="5678315"/>
            <a:ext cx="2232377" cy="156877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3487918" y="2281287"/>
            <a:ext cx="0" cy="88611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629320" y="3649749"/>
            <a:ext cx="0" cy="20162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790281" y="2177592"/>
            <a:ext cx="2573224" cy="204190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449710" y="2281287"/>
            <a:ext cx="0" cy="180994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3520911" y="4909299"/>
            <a:ext cx="2899426" cy="28510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6496844" y="4624075"/>
            <a:ext cx="8355" cy="24171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endCxn id="15" idx="1"/>
          </p:cNvCxnSpPr>
          <p:nvPr/>
        </p:nvCxnSpPr>
        <p:spPr>
          <a:xfrm>
            <a:off x="3961697" y="5743786"/>
            <a:ext cx="2488013" cy="1296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3368716" y="5455096"/>
            <a:ext cx="8355" cy="24171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688425" y="1747523"/>
            <a:ext cx="1115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</a:rPr>
              <a:t>socket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574124" y="2715861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</a:rPr>
              <a:t>bind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785938" y="4126914"/>
            <a:ext cx="2408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</a:rPr>
              <a:t>Listen &amp; accept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751868" y="4980224"/>
            <a:ext cx="843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</a:rPr>
              <a:t>read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939205" y="5683893"/>
            <a:ext cx="942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</a:rPr>
              <a:t>write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9917198" y="1690688"/>
            <a:ext cx="1115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</a:rPr>
              <a:t>socket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0360412" y="3632996"/>
            <a:ext cx="1351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</a:rPr>
              <a:t>connect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9694548" y="4666761"/>
            <a:ext cx="942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</a:rPr>
              <a:t>write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8674367" y="5458367"/>
            <a:ext cx="843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00B0F0"/>
                </a:solidFill>
              </a:rPr>
              <a:t>read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67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TCP demo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TW" dirty="0" err="1" smtClean="0"/>
              <a:t>np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tcp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echo_once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server.c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gcc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–o server </a:t>
            </a:r>
            <a:r>
              <a:rPr kumimoji="1" lang="en-US" altLang="zh-TW" dirty="0" err="1" smtClean="0"/>
              <a:t>server.c</a:t>
            </a:r>
            <a:endParaRPr kumimoji="1" lang="en-US" altLang="zh-TW" dirty="0" smtClean="0"/>
          </a:p>
          <a:p>
            <a:r>
              <a:rPr kumimoji="1" lang="en-US" altLang="zh-TW" dirty="0" smtClean="0"/>
              <a:t>./</a:t>
            </a:r>
            <a:r>
              <a:rPr kumimoji="1" lang="en-US" altLang="zh-TW" dirty="0" err="1" smtClean="0"/>
              <a:t>server.c</a:t>
            </a:r>
            <a:r>
              <a:rPr kumimoji="1" lang="en-US" altLang="zh-TW" dirty="0" smtClean="0"/>
              <a:t> 5566</a:t>
            </a:r>
          </a:p>
          <a:p>
            <a:endParaRPr kumimoji="1" lang="zh-TW" altLang="en-US" dirty="0"/>
          </a:p>
          <a:p>
            <a:r>
              <a:rPr kumimoji="1" lang="en-US" altLang="zh-TW" dirty="0" err="1"/>
              <a:t>np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tcp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echo_once</a:t>
            </a:r>
            <a:r>
              <a:rPr kumimoji="1" lang="en-US" altLang="zh-TW" dirty="0"/>
              <a:t>/</a:t>
            </a:r>
            <a:r>
              <a:rPr kumimoji="1" lang="en-US" altLang="zh-TW" dirty="0" err="1" smtClean="0"/>
              <a:t>client.c</a:t>
            </a:r>
            <a:endParaRPr kumimoji="1" lang="en-US" altLang="zh-TW" dirty="0"/>
          </a:p>
          <a:p>
            <a:r>
              <a:rPr kumimoji="1" lang="en-US" altLang="zh-TW" dirty="0" err="1"/>
              <a:t>g</a:t>
            </a:r>
            <a:r>
              <a:rPr kumimoji="1" lang="en-US" altLang="zh-TW" dirty="0" err="1" smtClean="0"/>
              <a:t>cc</a:t>
            </a:r>
            <a:r>
              <a:rPr kumimoji="1" lang="en-US" altLang="zh-TW" dirty="0" smtClean="0"/>
              <a:t> –o client </a:t>
            </a:r>
            <a:r>
              <a:rPr kumimoji="1" lang="en-US" altLang="zh-TW" dirty="0" err="1" smtClean="0"/>
              <a:t>client.c</a:t>
            </a:r>
            <a:endParaRPr kumimoji="1" lang="en-US" altLang="zh-TW" dirty="0" smtClean="0"/>
          </a:p>
          <a:p>
            <a:r>
              <a:rPr kumimoji="1" lang="en-US" altLang="zh-TW" dirty="0" smtClean="0"/>
              <a:t>./</a:t>
            </a:r>
            <a:r>
              <a:rPr kumimoji="1" lang="en-US" altLang="zh-TW" dirty="0" err="1" smtClean="0"/>
              <a:t>client.c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localhost</a:t>
            </a:r>
            <a:r>
              <a:rPr kumimoji="1" lang="en-US" altLang="zh-TW" dirty="0" smtClean="0"/>
              <a:t> 5566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854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UDP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TW" dirty="0" err="1"/>
              <a:t>np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udp</a:t>
            </a:r>
            <a:r>
              <a:rPr kumimoji="1" lang="en-US" altLang="zh-TW" dirty="0"/>
              <a:t>/echo/</a:t>
            </a:r>
            <a:r>
              <a:rPr kumimoji="1" lang="en-US" altLang="zh-TW" dirty="0" err="1"/>
              <a:t>server.c</a:t>
            </a:r>
            <a:endParaRPr kumimoji="1" lang="en-US" altLang="zh-TW" dirty="0"/>
          </a:p>
          <a:p>
            <a:r>
              <a:rPr kumimoji="1" lang="en-US" altLang="zh-TW" dirty="0" err="1"/>
              <a:t>gcc</a:t>
            </a:r>
            <a:r>
              <a:rPr kumimoji="1" lang="en-US" altLang="zh-TW" dirty="0"/>
              <a:t> –o server </a:t>
            </a:r>
            <a:r>
              <a:rPr kumimoji="1" lang="en-US" altLang="zh-TW" dirty="0" err="1"/>
              <a:t>server.c</a:t>
            </a:r>
            <a:endParaRPr kumimoji="1" lang="en-US" altLang="zh-TW" dirty="0"/>
          </a:p>
          <a:p>
            <a:r>
              <a:rPr kumimoji="1" lang="en-US" altLang="zh-TW" dirty="0"/>
              <a:t>./server</a:t>
            </a:r>
            <a:endParaRPr kumimoji="1" lang="zh-TW" altLang="en-US" dirty="0"/>
          </a:p>
          <a:p>
            <a:endParaRPr kumimoji="1" lang="en-US" altLang="zh-TW" dirty="0" smtClean="0"/>
          </a:p>
          <a:p>
            <a:r>
              <a:rPr kumimoji="1" lang="en-US" altLang="zh-TW" dirty="0" err="1" smtClean="0"/>
              <a:t>np</a:t>
            </a:r>
            <a:r>
              <a:rPr kumimoji="1" lang="en-US" altLang="zh-TW" dirty="0" smtClean="0"/>
              <a:t>/</a:t>
            </a:r>
            <a:r>
              <a:rPr kumimoji="1" lang="en-US" altLang="zh-TW" dirty="0" err="1" smtClean="0"/>
              <a:t>udp</a:t>
            </a:r>
            <a:r>
              <a:rPr kumimoji="1" lang="en-US" altLang="zh-TW" dirty="0" smtClean="0"/>
              <a:t>/echo/</a:t>
            </a:r>
            <a:r>
              <a:rPr kumimoji="1" lang="en-US" altLang="zh-TW" dirty="0" err="1" smtClean="0"/>
              <a:t>client.c</a:t>
            </a:r>
            <a:endParaRPr kumimoji="1" lang="en-US" altLang="zh-TW" dirty="0" smtClean="0"/>
          </a:p>
          <a:p>
            <a:r>
              <a:rPr kumimoji="1" lang="en-US" altLang="zh-TW" dirty="0" err="1"/>
              <a:t>g</a:t>
            </a:r>
            <a:r>
              <a:rPr kumimoji="1" lang="en-US" altLang="zh-TW" dirty="0" err="1" smtClean="0"/>
              <a:t>cc</a:t>
            </a:r>
            <a:r>
              <a:rPr kumimoji="1" lang="en-US" altLang="zh-TW" dirty="0" smtClean="0"/>
              <a:t> –o client </a:t>
            </a:r>
            <a:r>
              <a:rPr kumimoji="1" lang="en-US" altLang="zh-TW" dirty="0" err="1" smtClean="0"/>
              <a:t>client.c</a:t>
            </a:r>
            <a:endParaRPr kumimoji="1" lang="en-US" altLang="zh-TW" dirty="0" smtClean="0"/>
          </a:p>
          <a:p>
            <a:r>
              <a:rPr kumimoji="1" lang="en-US" altLang="zh-TW" dirty="0" smtClean="0"/>
              <a:t>./client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593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03263" y="542282"/>
            <a:ext cx="4001631" cy="1920240"/>
          </a:xfrm>
        </p:spPr>
        <p:txBody>
          <a:bodyPr/>
          <a:lstStyle/>
          <a:p>
            <a:r>
              <a:rPr kumimoji="1" lang="en-US" altLang="zh-TW" dirty="0" smtClean="0"/>
              <a:t>UDP File Transfer: TFTP(1/6)</a:t>
            </a:r>
            <a:endParaRPr kumimoji="1"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814" y="2277013"/>
            <a:ext cx="5157097" cy="2273811"/>
          </a:xfrm>
          <a:prstGeom prst="rect">
            <a:avLst/>
          </a:prstGeom>
        </p:spPr>
      </p:pic>
      <p:sp>
        <p:nvSpPr>
          <p:cNvPr id="7" name="文字版面配置區 6"/>
          <p:cNvSpPr txBox="1">
            <a:spLocks noGrp="1"/>
          </p:cNvSpPr>
          <p:nvPr>
            <p:ph type="body" sz="half" idx="2"/>
          </p:nvPr>
        </p:nvSpPr>
        <p:spPr>
          <a:xfrm>
            <a:off x="8003263" y="2575187"/>
            <a:ext cx="4083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/>
              <a:t>Issue requirement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26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698224" cy="1920240"/>
          </a:xfrm>
        </p:spPr>
        <p:txBody>
          <a:bodyPr/>
          <a:lstStyle/>
          <a:p>
            <a:r>
              <a:rPr kumimoji="1" lang="en-US" altLang="zh-TW" dirty="0"/>
              <a:t>UDP File Transfer: </a:t>
            </a:r>
            <a:r>
              <a:rPr kumimoji="1" lang="en-US" altLang="zh-TW" dirty="0" smtClean="0"/>
              <a:t>TFTP(2/6)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>
          <a:xfrm>
            <a:off x="8246164" y="2462522"/>
            <a:ext cx="3398520" cy="3126987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ACK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579" y="2261919"/>
            <a:ext cx="5225567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9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61403" y="542282"/>
            <a:ext cx="3671063" cy="1920240"/>
          </a:xfrm>
        </p:spPr>
        <p:txBody>
          <a:bodyPr/>
          <a:lstStyle/>
          <a:p>
            <a:r>
              <a:rPr kumimoji="1" lang="en-US" altLang="zh-TW" dirty="0"/>
              <a:t>UDP File Transfer: </a:t>
            </a:r>
            <a:r>
              <a:rPr kumimoji="1" lang="en-US" altLang="zh-TW" dirty="0" smtClean="0"/>
              <a:t>TFTP(3/6)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Write data witch has a number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79" y="2261919"/>
            <a:ext cx="5225567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689170" cy="1920240"/>
          </a:xfrm>
        </p:spPr>
        <p:txBody>
          <a:bodyPr/>
          <a:lstStyle/>
          <a:p>
            <a:r>
              <a:rPr kumimoji="1" lang="en-US" altLang="zh-TW" dirty="0"/>
              <a:t>UDP File Transfer: TFTP</a:t>
            </a:r>
            <a:r>
              <a:rPr kumimoji="1" lang="en-US" altLang="zh-TW" dirty="0" smtClean="0"/>
              <a:t>(4/</a:t>
            </a:r>
            <a:r>
              <a:rPr kumimoji="1" lang="en-US" altLang="zh-TW" dirty="0"/>
              <a:t>6)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ACK </a:t>
            </a:r>
            <a:r>
              <a:rPr kumimoji="1" lang="en-US" altLang="zh-TW" sz="2400" dirty="0" smtClean="0"/>
              <a:t>data’s number</a:t>
            </a:r>
            <a:endParaRPr kumimoji="1" lang="zh-TW" altLang="en-US" sz="2400" dirty="0"/>
          </a:p>
          <a:p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79" y="2261919"/>
            <a:ext cx="5225567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61403" y="542282"/>
            <a:ext cx="3643903" cy="1920240"/>
          </a:xfrm>
        </p:spPr>
        <p:txBody>
          <a:bodyPr/>
          <a:lstStyle/>
          <a:p>
            <a:r>
              <a:rPr kumimoji="1" lang="en-US" altLang="zh-TW" dirty="0"/>
              <a:t>UDP File Transfer: TFTP</a:t>
            </a:r>
            <a:r>
              <a:rPr kumimoji="1" lang="en-US" altLang="zh-TW" dirty="0" smtClean="0"/>
              <a:t>(5/</a:t>
            </a:r>
            <a:r>
              <a:rPr kumimoji="1" lang="en-US" altLang="zh-TW" dirty="0"/>
              <a:t>6)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If there is any packet not received, then resend it.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579" y="2261919"/>
            <a:ext cx="5225567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7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Install Linux OS in a computer(</a:t>
            </a:r>
            <a:r>
              <a:rPr lang="en-US" altLang="zh-TW" dirty="0" err="1" smtClean="0"/>
              <a:t>VirtualBox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Vmware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Ubuntu Server or Ubuntu Desktop is fine.</a:t>
            </a:r>
          </a:p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winsock</a:t>
            </a:r>
            <a:r>
              <a:rPr lang="en-US" altLang="zh-TW" dirty="0" smtClean="0"/>
              <a:t> for Windows Platform.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29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652956" cy="1920240"/>
          </a:xfrm>
        </p:spPr>
        <p:txBody>
          <a:bodyPr/>
          <a:lstStyle/>
          <a:p>
            <a:r>
              <a:rPr kumimoji="1" lang="en-US" altLang="zh-TW" dirty="0"/>
              <a:t>UDP File Transfer: TFTP</a:t>
            </a:r>
            <a:r>
              <a:rPr kumimoji="1" lang="en-US" altLang="zh-TW" dirty="0" smtClean="0"/>
              <a:t>(6/</a:t>
            </a:r>
            <a:r>
              <a:rPr kumimoji="1" lang="en-US" altLang="zh-TW" dirty="0"/>
              <a:t>6)</a:t>
            </a:r>
            <a:endParaRPr kumimoji="1"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Return ACK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579" y="2261919"/>
            <a:ext cx="5225567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lt"/>
                <a:ea typeface="微軟正黑體" panose="020B0604030504040204" pitchFamily="34" charset="-120"/>
              </a:rPr>
              <a:t>輸入為以下形式</a:t>
            </a:r>
            <a:endParaRPr lang="zh-TW" altLang="en-US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ea typeface="微軟正黑體" panose="020B0604030504040204" pitchFamily="34" charset="-120"/>
              </a:rPr>
              <a:t>執行檔需有</a:t>
            </a:r>
            <a:r>
              <a:rPr lang="en-US" altLang="zh-TW" dirty="0" smtClean="0">
                <a:ea typeface="微軟正黑體" panose="020B0604030504040204" pitchFamily="34" charset="-120"/>
              </a:rPr>
              <a:t>5</a:t>
            </a:r>
            <a:r>
              <a:rPr lang="zh-TW" altLang="en-US" dirty="0" smtClean="0">
                <a:ea typeface="微軟正黑體" panose="020B0604030504040204" pitchFamily="34" charset="-120"/>
              </a:rPr>
              <a:t>個參數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(3+2)</a:t>
            </a:r>
          </a:p>
          <a:p>
            <a:pPr marL="0" indent="0">
              <a:buNone/>
            </a:pPr>
            <a:r>
              <a:rPr lang="zh-TW" altLang="en-US" dirty="0" smtClean="0">
                <a:ea typeface="微軟正黑體" panose="020B0604030504040204" pitchFamily="34" charset="-120"/>
              </a:rPr>
              <a:t>依序為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tcp</a:t>
            </a:r>
            <a:r>
              <a:rPr lang="zh-TW" altLang="en-US" dirty="0" smtClean="0">
                <a:ea typeface="微軟正黑體" panose="020B0604030504040204" pitchFamily="34" charset="-120"/>
              </a:rPr>
              <a:t>或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udp</a:t>
            </a:r>
            <a:r>
              <a:rPr lang="en-US" altLang="zh-TW" dirty="0" smtClean="0"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ea typeface="微軟正黑體" panose="020B0604030504040204" pitchFamily="34" charset="-120"/>
              </a:rPr>
              <a:t>傳送端或接收端</a:t>
            </a:r>
            <a:r>
              <a:rPr lang="en-US" altLang="zh-TW" dirty="0" smtClean="0">
                <a:ea typeface="微軟正黑體" panose="020B0604030504040204" pitchFamily="34" charset="-120"/>
              </a:rPr>
              <a:t>, port, host, </a:t>
            </a:r>
            <a:r>
              <a:rPr lang="zh-TW" altLang="en-US" dirty="0" smtClean="0">
                <a:ea typeface="微軟正黑體" panose="020B0604030504040204" pitchFamily="34" charset="-120"/>
              </a:rPr>
              <a:t>傳送檔案路徑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$ ./lab1_file_transfer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tcp</a:t>
            </a:r>
            <a:r>
              <a:rPr lang="en-US" altLang="zh-TW" dirty="0" smtClean="0">
                <a:ea typeface="微軟正黑體" panose="020B0604030504040204" pitchFamily="34" charset="-120"/>
              </a:rPr>
              <a:t> send &lt;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ip</a:t>
            </a:r>
            <a:r>
              <a:rPr lang="en-US" altLang="zh-TW" dirty="0" smtClean="0">
                <a:ea typeface="微軟正黑體" panose="020B0604030504040204" pitchFamily="34" charset="-120"/>
              </a:rPr>
              <a:t>&gt;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&lt;port&gt;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test_input.txt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$./lab1_file_transfer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tcp</a:t>
            </a:r>
            <a:r>
              <a:rPr lang="en-US" altLang="zh-TW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recv</a:t>
            </a:r>
            <a:r>
              <a:rPr lang="en-US" altLang="zh-TW" dirty="0" smtClean="0">
                <a:ea typeface="微軟正黑體" panose="020B0604030504040204" pitchFamily="34" charset="-120"/>
              </a:rPr>
              <a:t> &lt;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ip</a:t>
            </a:r>
            <a:r>
              <a:rPr lang="en-US" altLang="zh-TW" dirty="0" smtClean="0">
                <a:ea typeface="微軟正黑體" panose="020B0604030504040204" pitchFamily="34" charset="-120"/>
              </a:rPr>
              <a:t>&gt;</a:t>
            </a:r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&lt;port&gt;</a:t>
            </a:r>
          </a:p>
          <a:p>
            <a:pPr marL="0" indent="0">
              <a:buNone/>
            </a:pP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$./lab1_file_transfer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udp</a:t>
            </a:r>
            <a:r>
              <a:rPr lang="en-US" altLang="zh-TW" dirty="0" smtClean="0">
                <a:ea typeface="微軟正黑體" panose="020B0604030504040204" pitchFamily="34" charset="-120"/>
              </a:rPr>
              <a:t> send &lt;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ip</a:t>
            </a:r>
            <a:r>
              <a:rPr lang="en-US" altLang="zh-TW" dirty="0" smtClean="0">
                <a:ea typeface="微軟正黑體" panose="020B0604030504040204" pitchFamily="34" charset="-120"/>
              </a:rPr>
              <a:t>&gt; &lt;port&gt; test_input.txt</a:t>
            </a:r>
          </a:p>
          <a:p>
            <a:pPr marL="0" indent="0"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$./lab1_file_transfer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udp</a:t>
            </a:r>
            <a:r>
              <a:rPr lang="en-US" altLang="zh-TW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recv</a:t>
            </a:r>
            <a:r>
              <a:rPr lang="en-US" altLang="zh-TW" dirty="0" smtClean="0">
                <a:ea typeface="微軟正黑體" panose="020B0604030504040204" pitchFamily="34" charset="-120"/>
              </a:rPr>
              <a:t> &lt;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ip</a:t>
            </a:r>
            <a:r>
              <a:rPr lang="en-US" altLang="zh-TW" dirty="0" smtClean="0">
                <a:ea typeface="微軟正黑體" panose="020B0604030504040204" pitchFamily="34" charset="-120"/>
              </a:rPr>
              <a:t>&gt; &lt;port&gt;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399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n-lt"/>
                <a:ea typeface="微軟正黑體" panose="020B0604030504040204" pitchFamily="34" charset="-120"/>
              </a:rPr>
              <a:t>報告內容包含</a:t>
            </a:r>
            <a:endParaRPr lang="zh-TW" altLang="en-US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傳送</a:t>
            </a:r>
            <a:r>
              <a:rPr lang="en-US" altLang="zh-TW" dirty="0" smtClean="0">
                <a:ea typeface="微軟正黑體" panose="020B0604030504040204" pitchFamily="34" charset="-120"/>
              </a:rPr>
              <a:t>Log, </a:t>
            </a:r>
            <a:r>
              <a:rPr lang="zh-TW" altLang="en-US" dirty="0" smtClean="0">
                <a:ea typeface="微軟正黑體" panose="020B0604030504040204" pitchFamily="34" charset="-120"/>
              </a:rPr>
              <a:t>每</a:t>
            </a:r>
            <a:r>
              <a:rPr lang="en-US" altLang="zh-TW" dirty="0" smtClean="0">
                <a:ea typeface="微軟正黑體" panose="020B0604030504040204" pitchFamily="34" charset="-120"/>
              </a:rPr>
              <a:t>5%</a:t>
            </a:r>
            <a:r>
              <a:rPr lang="zh-TW" altLang="en-US" dirty="0" smtClean="0">
                <a:ea typeface="微軟正黑體" panose="020B0604030504040204" pitchFamily="34" charset="-120"/>
              </a:rPr>
              <a:t>記錄一筆，需要紀錄傳送進度和時間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endParaRPr lang="zh-TW" alt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374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微軟正黑體" panose="020B0604030504040204" pitchFamily="34" charset="-120"/>
              </a:rPr>
              <a:t>Lab1</a:t>
            </a:r>
            <a:r>
              <a:rPr lang="zh-TW" altLang="en-US" dirty="0" smtClean="0">
                <a:ea typeface="微軟正黑體" panose="020B0604030504040204" pitchFamily="34" charset="-120"/>
              </a:rPr>
              <a:t>要求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程式碼需附上詳細的註解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1-to-1 UDP</a:t>
            </a:r>
            <a:r>
              <a:rPr lang="zh-TW" altLang="en-US" dirty="0" smtClean="0">
                <a:ea typeface="微軟正黑體" panose="020B0604030504040204" pitchFamily="34" charset="-120"/>
              </a:rPr>
              <a:t>和</a:t>
            </a:r>
            <a:r>
              <a:rPr lang="en-US" altLang="zh-TW" dirty="0" smtClean="0">
                <a:ea typeface="微軟正黑體" panose="020B0604030504040204" pitchFamily="34" charset="-120"/>
              </a:rPr>
              <a:t>TCP</a:t>
            </a:r>
            <a:r>
              <a:rPr lang="zh-TW" altLang="en-US" dirty="0" smtClean="0">
                <a:ea typeface="微軟正黑體" panose="020B0604030504040204" pitchFamily="34" charset="-120"/>
              </a:rPr>
              <a:t>版本</a:t>
            </a:r>
            <a:r>
              <a:rPr lang="en-US" altLang="zh-TW" dirty="0" smtClean="0">
                <a:ea typeface="微軟正黑體" panose="020B0604030504040204" pitchFamily="34" charset="-120"/>
              </a:rPr>
              <a:t>File Transfer</a:t>
            </a:r>
            <a:r>
              <a:rPr lang="zh-TW" altLang="en-US" dirty="0" smtClean="0">
                <a:ea typeface="微軟正黑體" panose="020B0604030504040204" pitchFamily="34" charset="-120"/>
              </a:rPr>
              <a:t>的功能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程式可以傳送也可以接收資料</a:t>
            </a:r>
            <a:r>
              <a:rPr lang="en-US" altLang="zh-TW" dirty="0" smtClean="0"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ea typeface="微軟正黑體" panose="020B0604030504040204" pitchFamily="34" charset="-120"/>
              </a:rPr>
              <a:t>可從</a:t>
            </a:r>
            <a:r>
              <a:rPr lang="en-US" altLang="zh-TW" dirty="0" smtClean="0">
                <a:ea typeface="微軟正黑體" panose="020B0604030504040204" pitchFamily="34" charset="-120"/>
              </a:rPr>
              <a:t>input</a:t>
            </a:r>
            <a:r>
              <a:rPr lang="zh-TW" altLang="en-US" dirty="0" smtClean="0">
                <a:ea typeface="微軟正黑體" panose="020B0604030504040204" pitchFamily="34" charset="-120"/>
              </a:rPr>
              <a:t>控制是要傳</a:t>
            </a:r>
            <a:r>
              <a:rPr lang="zh-TW" altLang="en-US" dirty="0">
                <a:ea typeface="微軟正黑體" panose="020B0604030504040204" pitchFamily="34" charset="-120"/>
              </a:rPr>
              <a:t>送</a:t>
            </a:r>
            <a:r>
              <a:rPr lang="zh-TW" altLang="en-US" dirty="0" smtClean="0">
                <a:ea typeface="微軟正黑體" panose="020B0604030504040204" pitchFamily="34" charset="-120"/>
              </a:rPr>
              <a:t>還是接收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紀錄下傳送的</a:t>
            </a:r>
            <a:r>
              <a:rPr lang="en-US" altLang="zh-TW" dirty="0" smtClean="0">
                <a:ea typeface="微軟正黑體" panose="020B0604030504040204" pitchFamily="34" charset="-120"/>
              </a:rPr>
              <a:t>LOG</a:t>
            </a:r>
            <a:r>
              <a:rPr lang="zh-TW" altLang="en-US" dirty="0" smtClean="0">
                <a:ea typeface="微軟正黑體" panose="020B0604030504040204" pitchFamily="34" charset="-120"/>
              </a:rPr>
              <a:t>  每</a:t>
            </a:r>
            <a:r>
              <a:rPr lang="en-US" altLang="zh-TW" dirty="0" smtClean="0">
                <a:ea typeface="微軟正黑體" panose="020B0604030504040204" pitchFamily="34" charset="-120"/>
              </a:rPr>
              <a:t>5%</a:t>
            </a:r>
            <a:r>
              <a:rPr lang="zh-TW" altLang="en-US" dirty="0" smtClean="0">
                <a:ea typeface="微軟正黑體" panose="020B0604030504040204" pitchFamily="34" charset="-120"/>
              </a:rPr>
              <a:t> 記錄一筆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288000" lvl="1" indent="0">
              <a:buNone/>
            </a:pPr>
            <a:r>
              <a:rPr lang="zh-TW" altLang="en-US" dirty="0">
                <a:ea typeface="微軟正黑體" panose="020B0604030504040204" pitchFamily="34" charset="-120"/>
              </a:rPr>
              <a:t>例如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ea typeface="微軟正黑體" panose="020B0604030504040204" pitchFamily="34" charset="-120"/>
              </a:rPr>
              <a:t>5% 2019/03/17 12:00:20</a:t>
            </a:r>
          </a:p>
          <a:p>
            <a:pPr lvl="1"/>
            <a:r>
              <a:rPr lang="en-US" altLang="zh-TW" dirty="0" smtClean="0">
                <a:ea typeface="微軟正黑體" panose="020B0604030504040204" pitchFamily="34" charset="-120"/>
              </a:rPr>
              <a:t>10% 2019/03/17 12:02:32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291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微軟正黑體" panose="020B0604030504040204" pitchFamily="34" charset="-120"/>
              </a:rPr>
              <a:t>Lab1</a:t>
            </a:r>
            <a:r>
              <a:rPr lang="zh-TW" altLang="en-US" dirty="0" smtClean="0">
                <a:ea typeface="微軟正黑體" panose="020B0604030504040204" pitchFamily="34" charset="-120"/>
              </a:rPr>
              <a:t>作業</a:t>
            </a:r>
            <a:r>
              <a:rPr lang="zh-TW" altLang="en-US" dirty="0">
                <a:ea typeface="微軟正黑體" panose="020B0604030504040204" pitchFamily="34" charset="-120"/>
              </a:rPr>
              <a:t>繳交資訊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>
          <a:xfrm>
            <a:off x="1110990" y="2064350"/>
            <a:ext cx="10748913" cy="4200525"/>
          </a:xfrm>
        </p:spPr>
        <p:txBody>
          <a:bodyPr/>
          <a:lstStyle/>
          <a:p>
            <a:r>
              <a:rPr lang="en-US" altLang="zh-TW" dirty="0" smtClean="0">
                <a:ea typeface="微軟正黑體" panose="020B0604030504040204" pitchFamily="34" charset="-120"/>
              </a:rPr>
              <a:t>Moodle </a:t>
            </a:r>
            <a:r>
              <a:rPr lang="zh-TW" altLang="en-US" dirty="0" smtClean="0">
                <a:ea typeface="微軟正黑體" panose="020B0604030504040204" pitchFamily="34" charset="-120"/>
              </a:rPr>
              <a:t>上</a:t>
            </a:r>
            <a:r>
              <a:rPr lang="zh-TW" altLang="en-US" dirty="0">
                <a:ea typeface="微軟正黑體" panose="020B0604030504040204" pitchFamily="34" charset="-120"/>
              </a:rPr>
              <a:t>傳</a:t>
            </a:r>
            <a:r>
              <a:rPr lang="zh-TW" altLang="en-US" dirty="0" smtClean="0">
                <a:ea typeface="微軟正黑體" panose="020B0604030504040204" pitchFamily="34" charset="-120"/>
              </a:rPr>
              <a:t>作業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報告請用</a:t>
            </a:r>
            <a:r>
              <a:rPr lang="en-US" altLang="zh-TW" dirty="0" smtClean="0">
                <a:ea typeface="微軟正黑體" panose="020B0604030504040204" pitchFamily="34" charset="-120"/>
              </a:rPr>
              <a:t>PDF</a:t>
            </a:r>
            <a:r>
              <a:rPr lang="zh-TW" altLang="en-US" dirty="0" smtClean="0">
                <a:ea typeface="微軟正黑體" panose="020B0604030504040204" pitchFamily="34" charset="-120"/>
              </a:rPr>
              <a:t>檔，</a:t>
            </a:r>
            <a:r>
              <a:rPr lang="en-US" altLang="zh-TW" dirty="0" smtClean="0">
                <a:ea typeface="微軟正黑體" panose="020B0604030504040204" pitchFamily="34" charset="-120"/>
              </a:rPr>
              <a:t>code</a:t>
            </a:r>
            <a:r>
              <a:rPr lang="zh-TW" altLang="en-US" dirty="0" smtClean="0">
                <a:ea typeface="微軟正黑體" panose="020B0604030504040204" pitchFamily="34" charset="-120"/>
              </a:rPr>
              <a:t>請用</a:t>
            </a:r>
            <a:r>
              <a:rPr lang="en-US" altLang="zh-TW" dirty="0" smtClean="0">
                <a:ea typeface="微軟正黑體" panose="020B0604030504040204" pitchFamily="34" charset="-120"/>
              </a:rPr>
              <a:t>.c</a:t>
            </a:r>
            <a:r>
              <a:rPr lang="zh-TW" altLang="en-US" dirty="0" smtClean="0">
                <a:ea typeface="微軟正黑體" panose="020B0604030504040204" pitchFamily="34" charset="-120"/>
              </a:rPr>
              <a:t>或</a:t>
            </a:r>
            <a:r>
              <a:rPr lang="en-US" altLang="zh-TW" dirty="0" smtClean="0">
                <a:ea typeface="微軟正黑體" panose="020B0604030504040204" pitchFamily="34" charset="-120"/>
              </a:rPr>
              <a:t>.</a:t>
            </a:r>
            <a:r>
              <a:rPr lang="en-US" altLang="zh-TW" dirty="0" err="1" smtClean="0">
                <a:ea typeface="微軟正黑體" panose="020B0604030504040204" pitchFamily="34" charset="-120"/>
              </a:rPr>
              <a:t>cpp</a:t>
            </a:r>
            <a:r>
              <a:rPr lang="zh-TW" altLang="en-US" dirty="0" smtClean="0">
                <a:ea typeface="微軟正黑體" panose="020B0604030504040204" pitchFamily="34" charset="-120"/>
              </a:rPr>
              <a:t>檔，總共需要上傳兩個檔案</a:t>
            </a:r>
            <a:r>
              <a:rPr lang="en-US" altLang="zh-TW" dirty="0" smtClean="0">
                <a:ea typeface="微軟正黑體" panose="020B0604030504040204" pitchFamily="34" charset="-120"/>
              </a:rPr>
              <a:t>(PDF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smtClean="0">
                <a:ea typeface="微軟正黑體" panose="020B0604030504040204" pitchFamily="34" charset="-120"/>
              </a:rPr>
              <a:t>+ code)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ea typeface="微軟正黑體" panose="020B0604030504040204" pitchFamily="34" charset="-120"/>
              </a:rPr>
              <a:t>將兩個檔案壓縮</a:t>
            </a:r>
            <a:r>
              <a:rPr lang="en-US" altLang="zh-TW" dirty="0" smtClean="0"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ea typeface="微軟正黑體" panose="020B0604030504040204" pitchFamily="34" charset="-120"/>
              </a:rPr>
              <a:t> 檔名用自己的學號加上編號命名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P76071242_lab1.zip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DUE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201</a:t>
            </a:r>
            <a:r>
              <a:rPr lang="en-US" altLang="zh-TW" dirty="0">
                <a:ea typeface="微軟正黑體" panose="020B0604030504040204" pitchFamily="34" charset="-120"/>
              </a:rPr>
              <a:t>9</a:t>
            </a:r>
            <a:r>
              <a:rPr lang="en-US" altLang="zh-TW" dirty="0" smtClean="0">
                <a:ea typeface="微軟正黑體" panose="020B0604030504040204" pitchFamily="34" charset="-120"/>
              </a:rPr>
              <a:t>. </a:t>
            </a:r>
            <a:r>
              <a:rPr lang="en-US" altLang="zh-TW" dirty="0">
                <a:ea typeface="微軟正黑體" panose="020B0604030504040204" pitchFamily="34" charset="-120"/>
              </a:rPr>
              <a:t>3</a:t>
            </a:r>
            <a:r>
              <a:rPr lang="en-US" altLang="zh-TW" dirty="0" smtClean="0">
                <a:ea typeface="微軟正黑體" panose="020B0604030504040204" pitchFamily="34" charset="-120"/>
              </a:rPr>
              <a:t>. 26(</a:t>
            </a:r>
            <a:r>
              <a:rPr lang="zh-TW" altLang="en-US" dirty="0">
                <a:ea typeface="微軟正黑體" panose="020B0604030504040204" pitchFamily="34" charset="-120"/>
              </a:rPr>
              <a:t>二</a:t>
            </a:r>
            <a:r>
              <a:rPr lang="en-US" altLang="zh-TW" dirty="0"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23:59</a:t>
            </a: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>
                <a:ea typeface="微軟正黑體" panose="020B0604030504040204" pitchFamily="34" charset="-120"/>
              </a:rPr>
              <a:t>TA mail </a:t>
            </a:r>
            <a:r>
              <a:rPr lang="en-US" altLang="zh-TW" dirty="0" smtClean="0">
                <a:ea typeface="微軟正黑體" panose="020B0604030504040204" pitchFamily="34" charset="-120"/>
              </a:rPr>
              <a:t>:liml@locust.csie.ncku.edu.tw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793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977254" y="1858800"/>
            <a:ext cx="10086975" cy="1643665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5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Socket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These two process should be different computer</a:t>
            </a:r>
          </a:p>
          <a:p>
            <a:r>
              <a:rPr lang="en-US" altLang="zh-TW" dirty="0" smtClean="0"/>
              <a:t>Using IP + port + protocol to describe a communication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71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395160"/>
          </a:xfrm>
        </p:spPr>
        <p:txBody>
          <a:bodyPr/>
          <a:lstStyle/>
          <a:p>
            <a:r>
              <a:rPr kumimoji="1" lang="en-US" altLang="zh-TW" dirty="0" smtClean="0"/>
              <a:t>OSI model</a:t>
            </a:r>
            <a:endParaRPr kumimoji="1"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495427" y="986827"/>
            <a:ext cx="6885397" cy="5115208"/>
            <a:chOff x="2822098" y="0"/>
            <a:chExt cx="9231306" cy="685800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2098" y="0"/>
              <a:ext cx="7182365" cy="6858000"/>
            </a:xfrm>
            <a:prstGeom prst="rect">
              <a:avLst/>
            </a:prstGeom>
          </p:spPr>
        </p:pic>
        <p:sp>
          <p:nvSpPr>
            <p:cNvPr id="3" name="圓角矩形 2"/>
            <p:cNvSpPr/>
            <p:nvPr/>
          </p:nvSpPr>
          <p:spPr>
            <a:xfrm>
              <a:off x="3250398" y="2503713"/>
              <a:ext cx="6618515" cy="119743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9868912" y="1978476"/>
              <a:ext cx="2184492" cy="1031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400" dirty="0" smtClean="0"/>
                <a:t>socket</a:t>
              </a:r>
              <a:endParaRPr lang="zh-TW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TCP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Transmission Control </a:t>
            </a:r>
            <a:r>
              <a:rPr lang="en-US" altLang="zh-TW" dirty="0" smtClean="0"/>
              <a:t>Protocol</a:t>
            </a:r>
          </a:p>
          <a:p>
            <a:r>
              <a:rPr kumimoji="1" lang="en-US" altLang="zh-TW" dirty="0" smtClean="0"/>
              <a:t>Reliable(</a:t>
            </a:r>
            <a:r>
              <a:rPr lang="en-US" altLang="zh-TW" dirty="0" smtClean="0"/>
              <a:t>Three-way handshake)</a:t>
            </a:r>
          </a:p>
          <a:p>
            <a:r>
              <a:rPr lang="en-US" altLang="zh-TW" dirty="0" smtClean="0"/>
              <a:t>In-order</a:t>
            </a:r>
            <a:endParaRPr lang="zh-TW" altLang="en-US" dirty="0" smtClean="0"/>
          </a:p>
          <a:p>
            <a:r>
              <a:rPr lang="en-US" altLang="zh-TW" dirty="0" smtClean="0"/>
              <a:t>Retransmission</a:t>
            </a:r>
          </a:p>
          <a:p>
            <a:r>
              <a:rPr lang="en-US" altLang="zh-TW" dirty="0" smtClean="0"/>
              <a:t>Deprecate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duplicated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packets</a:t>
            </a:r>
          </a:p>
          <a:p>
            <a:r>
              <a:rPr lang="en-US" altLang="zh-TW" dirty="0" smtClean="0"/>
              <a:t>congestion control/ flow control</a:t>
            </a:r>
          </a:p>
        </p:txBody>
      </p:sp>
    </p:spTree>
    <p:extLst>
      <p:ext uri="{BB962C8B-B14F-4D97-AF65-F5344CB8AC3E}">
        <p14:creationId xmlns:p14="http://schemas.microsoft.com/office/powerpoint/2010/main" val="2333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TCP</a:t>
            </a:r>
            <a:r>
              <a:rPr lang="zh-TW" altLang="en-US" dirty="0" smtClean="0"/>
              <a:t> </a:t>
            </a:r>
            <a:r>
              <a:rPr lang="en-US" altLang="zh-TW" dirty="0" smtClean="0"/>
              <a:t>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 smtClean="0"/>
              <a:t>Establish</a:t>
            </a:r>
            <a:r>
              <a:rPr lang="zh-TW" altLang="en-US" dirty="0" smtClean="0"/>
              <a:t> </a:t>
            </a:r>
            <a:r>
              <a:rPr lang="en-US" altLang="zh-TW" dirty="0" smtClean="0"/>
              <a:t>socket</a:t>
            </a:r>
          </a:p>
          <a:p>
            <a:r>
              <a:rPr lang="en-US" altLang="zh-TW" dirty="0" smtClean="0"/>
              <a:t>Bind address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socket</a:t>
            </a:r>
          </a:p>
          <a:p>
            <a:r>
              <a:rPr lang="en-US" altLang="zh-TW" dirty="0" smtClean="0"/>
              <a:t>Designate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socket</a:t>
            </a:r>
          </a:p>
          <a:p>
            <a:r>
              <a:rPr lang="en-US" altLang="zh-TW" dirty="0" smtClean="0"/>
              <a:t>Waiting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client</a:t>
            </a:r>
            <a:r>
              <a:rPr lang="is-IS" altLang="zh-TW" dirty="0" smtClean="0"/>
              <a:t>…</a:t>
            </a:r>
            <a:endParaRPr lang="en-US" altLang="zh-TW" dirty="0" smtClean="0"/>
          </a:p>
          <a:p>
            <a:r>
              <a:rPr lang="en-US" altLang="zh-TW" dirty="0" smtClean="0"/>
              <a:t>Read</a:t>
            </a:r>
            <a:r>
              <a:rPr lang="zh-TW" altLang="en-US" dirty="0" smtClean="0"/>
              <a:t> </a:t>
            </a:r>
            <a:r>
              <a:rPr lang="en-US" altLang="zh-TW" dirty="0" smtClean="0"/>
              <a:t>socket</a:t>
            </a:r>
          </a:p>
          <a:p>
            <a:r>
              <a:rPr lang="en-US" altLang="zh-TW" dirty="0" smtClean="0"/>
              <a:t>Write</a:t>
            </a:r>
            <a:r>
              <a:rPr lang="zh-TW" altLang="en-US" dirty="0" smtClean="0"/>
              <a:t> </a:t>
            </a:r>
            <a:r>
              <a:rPr lang="en-US" altLang="zh-TW" dirty="0" smtClean="0"/>
              <a:t>socket</a:t>
            </a:r>
          </a:p>
          <a:p>
            <a:r>
              <a:rPr lang="en-US" altLang="zh-TW" dirty="0" smtClean="0"/>
              <a:t>Close</a:t>
            </a:r>
            <a:r>
              <a:rPr lang="zh-TW" altLang="en-US" dirty="0" smtClean="0"/>
              <a:t> </a:t>
            </a:r>
            <a:r>
              <a:rPr lang="en-US" altLang="zh-TW" dirty="0" smtClean="0"/>
              <a:t>socket</a:t>
            </a:r>
            <a:endParaRPr lang="zh-TW" altLang="en-US" dirty="0"/>
          </a:p>
        </p:txBody>
      </p:sp>
      <p:pic>
        <p:nvPicPr>
          <p:cNvPr id="1026" name="Picture 2" descr="http://pic.pimg.tw/kezeodsnx/4a83b89243c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187" y="223131"/>
            <a:ext cx="5102352" cy="63815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Using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System Call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s</a:t>
            </a:r>
            <a:r>
              <a:rPr kumimoji="1" lang="en-US" altLang="zh-TW" dirty="0" smtClean="0"/>
              <a:t>ocket(AF_INET, SOCK_STREAM, 0)</a:t>
            </a:r>
          </a:p>
          <a:p>
            <a:pPr lvl="1"/>
            <a:r>
              <a:rPr kumimoji="1" lang="en-US" altLang="zh-TW" dirty="0"/>
              <a:t>AF_INET : address family, ipv4</a:t>
            </a:r>
          </a:p>
          <a:p>
            <a:pPr lvl="1"/>
            <a:r>
              <a:rPr kumimoji="1" lang="en-US" altLang="zh-TW" dirty="0"/>
              <a:t>SOCK_STREAM : connection </a:t>
            </a:r>
            <a:r>
              <a:rPr kumimoji="1" lang="en-US" altLang="zh-TW" dirty="0" smtClean="0"/>
              <a:t>type, 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TCP(SOCK_DGRAM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UDP)</a:t>
            </a:r>
            <a:endParaRPr kumimoji="1" lang="en-US" altLang="zh-TW" dirty="0"/>
          </a:p>
          <a:p>
            <a:pPr lvl="1"/>
            <a:r>
              <a:rPr kumimoji="1" lang="en-US" altLang="zh-TW" dirty="0" smtClean="0"/>
              <a:t>Return type : </a:t>
            </a:r>
            <a:r>
              <a:rPr kumimoji="1" lang="en-US" altLang="zh-TW" dirty="0" err="1" smtClean="0"/>
              <a:t>int</a:t>
            </a:r>
            <a:endParaRPr kumimoji="1" lang="en-US" altLang="zh-TW" dirty="0" smtClean="0"/>
          </a:p>
          <a:p>
            <a:pPr marL="457200" lvl="1" indent="0">
              <a:buNone/>
            </a:pPr>
            <a:endParaRPr kumimoji="1" lang="en-US" altLang="zh-TW" dirty="0" smtClean="0"/>
          </a:p>
          <a:p>
            <a:r>
              <a:rPr kumimoji="1" lang="en-US" altLang="zh-TW" dirty="0" smtClean="0"/>
              <a:t>bind(</a:t>
            </a:r>
            <a:r>
              <a:rPr kumimoji="1" lang="en-US" altLang="zh-TW" dirty="0" err="1" smtClean="0"/>
              <a:t>sockfd</a:t>
            </a:r>
            <a:r>
              <a:rPr kumimoji="1" lang="en-US" altLang="zh-TW" dirty="0" smtClean="0"/>
              <a:t>,  (</a:t>
            </a:r>
            <a:r>
              <a:rPr kumimoji="1" lang="en-US" altLang="zh-TW" dirty="0" err="1" smtClean="0"/>
              <a:t>struct</a:t>
            </a:r>
            <a:r>
              <a:rPr kumimoji="1" lang="en-US" altLang="zh-TW" dirty="0" smtClean="0"/>
              <a:t> </a:t>
            </a:r>
            <a:r>
              <a:rPr kumimoji="1" lang="en-US" altLang="zh-TW" dirty="0" err="1" smtClean="0"/>
              <a:t>sockaddr</a:t>
            </a:r>
            <a:r>
              <a:rPr kumimoji="1" lang="en-US" altLang="zh-TW" dirty="0" smtClean="0"/>
              <a:t>*)&amp; </a:t>
            </a:r>
            <a:r>
              <a:rPr kumimoji="1" lang="en-US" altLang="zh-TW" dirty="0" err="1" smtClean="0"/>
              <a:t>server_addr</a:t>
            </a:r>
            <a:r>
              <a:rPr kumimoji="1" lang="en-US" altLang="zh-TW" dirty="0" smtClean="0"/>
              <a:t>, sizeof(</a:t>
            </a:r>
            <a:r>
              <a:rPr kumimoji="1" lang="en-US" altLang="zh-TW" dirty="0" err="1" smtClean="0"/>
              <a:t>server_addr</a:t>
            </a:r>
            <a:r>
              <a:rPr kumimoji="1" lang="en-US" altLang="zh-TW" dirty="0" smtClean="0"/>
              <a:t>))</a:t>
            </a:r>
          </a:p>
          <a:p>
            <a:pPr lvl="1"/>
            <a:r>
              <a:rPr kumimoji="1" lang="en-US" altLang="zh-TW" dirty="0" err="1"/>
              <a:t>sockfd</a:t>
            </a:r>
            <a:r>
              <a:rPr kumimoji="1" lang="en-US" altLang="zh-TW" dirty="0"/>
              <a:t> : socket descriptor</a:t>
            </a:r>
          </a:p>
          <a:p>
            <a:pPr lvl="1"/>
            <a:r>
              <a:rPr kumimoji="1" lang="en-US" altLang="zh-TW" dirty="0" err="1" smtClean="0"/>
              <a:t>server_addr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server_addr</a:t>
            </a:r>
            <a:r>
              <a:rPr kumimoji="1" lang="en-US" altLang="zh-TW" dirty="0"/>
              <a:t> size</a:t>
            </a:r>
          </a:p>
          <a:p>
            <a:pPr marL="0" indent="0">
              <a:buNone/>
            </a:pPr>
            <a:endParaRPr kumimoji="1" lang="en-US" altLang="zh-TW" dirty="0" smtClean="0"/>
          </a:p>
          <a:p>
            <a:endParaRPr kumimoji="1" lang="en-US" altLang="zh-TW" dirty="0" smtClean="0"/>
          </a:p>
          <a:p>
            <a:pPr lvl="1"/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5433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4" y="0"/>
            <a:ext cx="7041823" cy="6839963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554" y="0"/>
            <a:ext cx="5951043" cy="683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8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Clean">
  <a:themeElements>
    <a:clrScheme name="都會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都會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Clean" id="{37E1D3E7-8994-430D-AE8B-BEE74113C66D}" vid="{8C5631B0-C328-48A5-AE41-40298F960A4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BlueClean</Template>
  <TotalTime>1464</TotalTime>
  <Words>728</Words>
  <Application>Microsoft Office PowerPoint</Application>
  <PresentationFormat>寬螢幕</PresentationFormat>
  <Paragraphs>127</Paragraphs>
  <Slides>24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等线</vt:lpstr>
      <vt:lpstr>微軟正黑體</vt:lpstr>
      <vt:lpstr>新細明體</vt:lpstr>
      <vt:lpstr>Arial</vt:lpstr>
      <vt:lpstr>Calibri</vt:lpstr>
      <vt:lpstr>Calibri Light</vt:lpstr>
      <vt:lpstr>Times New Roman</vt:lpstr>
      <vt:lpstr>Wingdings</vt:lpstr>
      <vt:lpstr>BlueClean</vt:lpstr>
      <vt:lpstr>Lab 1 Introduction</vt:lpstr>
      <vt:lpstr>Environment</vt:lpstr>
      <vt:lpstr>PowerPoint 簡報</vt:lpstr>
      <vt:lpstr>Socket</vt:lpstr>
      <vt:lpstr>OSI model</vt:lpstr>
      <vt:lpstr>TCP</vt:lpstr>
      <vt:lpstr>TCP flow</vt:lpstr>
      <vt:lpstr>Using System Call </vt:lpstr>
      <vt:lpstr>PowerPoint 簡報</vt:lpstr>
      <vt:lpstr>UDP</vt:lpstr>
      <vt:lpstr>UDP Flow (connectionless)</vt:lpstr>
      <vt:lpstr>PowerPoint 簡報</vt:lpstr>
      <vt:lpstr>TCP demo</vt:lpstr>
      <vt:lpstr>UDP demo</vt:lpstr>
      <vt:lpstr>UDP File Transfer: TFTP(1/6)</vt:lpstr>
      <vt:lpstr>UDP File Transfer: TFTP(2/6)</vt:lpstr>
      <vt:lpstr>UDP File Transfer: TFTP(3/6)</vt:lpstr>
      <vt:lpstr>UDP File Transfer: TFTP(4/6)</vt:lpstr>
      <vt:lpstr>UDP File Transfer: TFTP(5/6)</vt:lpstr>
      <vt:lpstr>UDP File Transfer: TFTP(6/6)</vt:lpstr>
      <vt:lpstr>輸入為以下形式</vt:lpstr>
      <vt:lpstr>報告內容包含</vt:lpstr>
      <vt:lpstr>Lab1要求</vt:lpstr>
      <vt:lpstr>Lab1作業繳交資訊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Introduction</dc:title>
  <dc:creator>Microsoft</dc:creator>
  <cp:lastModifiedBy>liml</cp:lastModifiedBy>
  <cp:revision>21</cp:revision>
  <dcterms:created xsi:type="dcterms:W3CDTF">2017-03-10T14:55:59Z</dcterms:created>
  <dcterms:modified xsi:type="dcterms:W3CDTF">2019-03-12T06:21:44Z</dcterms:modified>
</cp:coreProperties>
</file>