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82" r:id="rId4"/>
    <p:sldId id="283" r:id="rId5"/>
    <p:sldId id="284" r:id="rId6"/>
    <p:sldId id="287" r:id="rId7"/>
    <p:sldId id="286" r:id="rId8"/>
    <p:sldId id="279" r:id="rId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B92D14"/>
    <a:srgbClr val="35759D"/>
    <a:srgbClr val="35B19D"/>
    <a:srgbClr val="20A6C6"/>
    <a:srgbClr val="DEDEDE"/>
    <a:srgbClr val="075EDF"/>
    <a:srgbClr val="065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596" autoAdjust="0"/>
  </p:normalViewPr>
  <p:slideViewPr>
    <p:cSldViewPr>
      <p:cViewPr varScale="1">
        <p:scale>
          <a:sx n="114" d="100"/>
          <a:sy n="114" d="100"/>
        </p:scale>
        <p:origin x="150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A79ED8B6-7F7C-4238-B061-4EAD874CF6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fr-FR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7F526A71-768C-4996-915E-A837FA80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fr-FR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CDBD33F1-DDFB-488C-B33F-2A30EA7502D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166C937E-69F7-4393-8ABC-8A004689894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E7BE5F98-CF4C-4764-AE79-7643CC11E00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fr-FR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47035B9C-4117-4377-827D-9049F5BD83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BEF6F0C-59D2-4811-958F-08050E757F36}" type="slidenum">
              <a:rPr lang="en-US" altLang="fr-FR"/>
              <a:pPr/>
              <a:t>‹N°›</a:t>
            </a:fld>
            <a:endParaRPr lang="en-US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B675A46-E680-46AB-9C3D-059B7FB2A3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3A41FF-7F97-45FC-8235-3BB480478EB2}" type="slidenum">
              <a:rPr lang="en-US" altLang="fr-FR"/>
              <a:pPr/>
              <a:t>1</a:t>
            </a:fld>
            <a:endParaRPr lang="en-US" altLang="fr-FR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70D0CBDA-382E-45F1-9FC5-DB3D5F5673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4ED42DB4-8B59-4F20-BF12-710CAD158B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8001747-510A-4D47-A050-E789AAF13A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00CE38-1A45-4C4B-B3FC-BE4FD2A9370D}" type="slidenum">
              <a:rPr lang="en-US" altLang="fr-FR"/>
              <a:pPr/>
              <a:t>2</a:t>
            </a:fld>
            <a:endParaRPr lang="en-US" altLang="fr-FR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057A6B40-5D54-4EAB-9A12-46B10DCFC2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ECE319A9-D073-4890-BE3F-78B6AAD82D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8001747-510A-4D47-A050-E789AAF13A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00CE38-1A45-4C4B-B3FC-BE4FD2A9370D}" type="slidenum">
              <a:rPr lang="en-US" altLang="fr-FR"/>
              <a:pPr/>
              <a:t>3</a:t>
            </a:fld>
            <a:endParaRPr lang="en-US" altLang="fr-FR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057A6B40-5D54-4EAB-9A12-46B10DCFC2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ECE319A9-D073-4890-BE3F-78B6AAD82D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4284894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8001747-510A-4D47-A050-E789AAF13A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00CE38-1A45-4C4B-B3FC-BE4FD2A9370D}" type="slidenum">
              <a:rPr lang="en-US" altLang="fr-FR"/>
              <a:pPr/>
              <a:t>4</a:t>
            </a:fld>
            <a:endParaRPr lang="en-US" altLang="fr-FR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057A6B40-5D54-4EAB-9A12-46B10DCFC2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ECE319A9-D073-4890-BE3F-78B6AAD82D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1346424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8001747-510A-4D47-A050-E789AAF13A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00CE38-1A45-4C4B-B3FC-BE4FD2A9370D}" type="slidenum">
              <a:rPr lang="en-US" altLang="fr-FR"/>
              <a:pPr/>
              <a:t>5</a:t>
            </a:fld>
            <a:endParaRPr lang="en-US" altLang="fr-FR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057A6B40-5D54-4EAB-9A12-46B10DCFC2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ECE319A9-D073-4890-BE3F-78B6AAD82D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1430238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8001747-510A-4D47-A050-E789AAF13A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00CE38-1A45-4C4B-B3FC-BE4FD2A9370D}" type="slidenum">
              <a:rPr lang="en-US" altLang="fr-FR"/>
              <a:pPr/>
              <a:t>6</a:t>
            </a:fld>
            <a:endParaRPr lang="en-US" altLang="fr-FR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057A6B40-5D54-4EAB-9A12-46B10DCFC2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ECE319A9-D073-4890-BE3F-78B6AAD82D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3359672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8001747-510A-4D47-A050-E789AAF13A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00CE38-1A45-4C4B-B3FC-BE4FD2A9370D}" type="slidenum">
              <a:rPr lang="en-US" altLang="fr-FR"/>
              <a:pPr/>
              <a:t>7</a:t>
            </a:fld>
            <a:endParaRPr lang="en-US" altLang="fr-FR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057A6B40-5D54-4EAB-9A12-46B10DCFC2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ECE319A9-D073-4890-BE3F-78B6AAD82D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3822132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01A99A4-B30E-4363-A8B6-6C3951BD34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ADBEAF-FCFF-4C9C-92D3-6F4C470D14D2}" type="slidenum">
              <a:rPr lang="en-US" altLang="fr-FR"/>
              <a:pPr/>
              <a:t>8</a:t>
            </a:fld>
            <a:endParaRPr lang="en-US" altLang="fr-FR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75C1927C-C71C-454A-BFE1-964A07B369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66EA0F19-54FF-43E7-A13E-AB7CE40D2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6D685D5-EB8A-4D06-AC68-D1298F8D0DA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53340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84A6ACE-FFEC-4F62-888A-70F69FC6441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5867400"/>
            <a:ext cx="7772400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fr-FR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4D63-7C63-4BD9-B100-C32D0E68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9B85E-3F86-4B6F-B9B3-15E46B14F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62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893402-575F-45CF-B831-5692309FD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00800" y="1417638"/>
            <a:ext cx="18288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1F309-2455-4865-A5D1-10178E63A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1417638"/>
            <a:ext cx="53340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7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7687-8A4A-414A-BFE4-D2B1E0FB3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D1D38-05FC-4FAD-8E75-FF5CBA7AF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33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9191-0070-4B9C-A74D-7B47173BB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F8C1B-37C7-479A-9286-5431FFC7D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903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9E26B-B493-4254-B710-E66BEFDFF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F2D2D-1B91-41FF-A7D0-50AA5E70D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438400"/>
            <a:ext cx="35814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8857E-1CA0-4D1D-B52E-49A1F0456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35814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79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8485-D38F-4152-9607-CB9BAEA2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DAFA1-B74F-4701-9ABC-47FA46E8E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5F177-263E-4E78-8623-F8BBEDE0C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A8931A-D3DA-4604-84E6-6CC340E03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8FA08-7B1A-41ED-9857-0172EB826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39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F17A-9750-4726-9EF3-85E3F9C1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61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637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7927-36A1-4B45-A353-1C5308C64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85BD1-6FC8-4008-B20A-2FE76A7E9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7F485-B871-4EA1-9D7E-D948380F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883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CE8C6-10C1-4C67-B087-78BCD7E9F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A11FC7-0AE4-4F31-8FF7-1F468C4BC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6C437-C4DA-4D93-B7A7-9072246F3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967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E207D68-F48C-40F5-AD53-CF1B39D247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17638"/>
            <a:ext cx="73152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4ABE1E6-5E83-4E05-B2FD-F4FD21455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38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>
            <a:extLst>
              <a:ext uri="{FF2B5EF4-FFF2-40B4-BE49-F238E27FC236}">
                <a16:creationId xmlns:a16="http://schemas.microsoft.com/office/drawing/2014/main" id="{10B5A64B-AC05-47D9-901F-443974CCDC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560" y="116632"/>
            <a:ext cx="67818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fr-FR" altLang="fr-FR" sz="3200" dirty="0">
                <a:solidFill>
                  <a:schemeClr val="accent2"/>
                </a:solidFill>
              </a:rPr>
              <a:t>“Réinventons</a:t>
            </a:r>
            <a:r>
              <a:rPr lang="en-US" altLang="fr-FR" sz="3200" dirty="0">
                <a:solidFill>
                  <a:schemeClr val="accent2"/>
                </a:solidFill>
              </a:rPr>
              <a:t> </a:t>
            </a:r>
            <a:r>
              <a:rPr lang="fr-FR" altLang="fr-FR" sz="3200" dirty="0">
                <a:solidFill>
                  <a:schemeClr val="accent2"/>
                </a:solidFill>
              </a:rPr>
              <a:t>l’expérience</a:t>
            </a:r>
            <a:r>
              <a:rPr lang="en-US" altLang="fr-FR" sz="3200" dirty="0">
                <a:solidFill>
                  <a:schemeClr val="accent2"/>
                </a:solidFill>
              </a:rPr>
              <a:t> client”</a:t>
            </a:r>
            <a:br>
              <a:rPr lang="en-US" altLang="fr-FR" sz="3200" dirty="0">
                <a:solidFill>
                  <a:schemeClr val="accent2"/>
                </a:solidFill>
              </a:rPr>
            </a:br>
            <a:r>
              <a:rPr lang="en-US" altLang="fr-FR" sz="3200" dirty="0">
                <a:solidFill>
                  <a:schemeClr val="accent2"/>
                </a:solidFill>
              </a:rPr>
              <a:t> </a:t>
            </a:r>
            <a:r>
              <a:rPr lang="fr-FR" altLang="fr-FR" sz="3200" dirty="0">
                <a:solidFill>
                  <a:schemeClr val="accent2"/>
                </a:solidFill>
              </a:rPr>
              <a:t>projet innovant de la banque Crédit</a:t>
            </a: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5BCA1350-CFB1-413C-81D7-B3952225902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55576" y="980728"/>
            <a:ext cx="3202880" cy="4762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fr-FR" altLang="fr-FR" sz="2200" dirty="0">
                <a:solidFill>
                  <a:schemeClr val="accent2"/>
                </a:solidFill>
              </a:rPr>
              <a:t>Présentation du projet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>
            <a:extLst>
              <a:ext uri="{FF2B5EF4-FFF2-40B4-BE49-F238E27FC236}">
                <a16:creationId xmlns:a16="http://schemas.microsoft.com/office/drawing/2014/main" id="{E818CD17-CBB3-4888-8039-C5688CAC47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1508125"/>
            <a:ext cx="7315200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fr-FR" altLang="fr-FR" sz="2400" dirty="0"/>
              <a:t>Contexte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928104CD-6883-44DD-AC7E-27003F9C8C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2286000"/>
            <a:ext cx="6813376" cy="41910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fr-FR" sz="2000" b="0" i="0" u="none" strike="noStrike" baseline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80000"/>
              </a:lnSpc>
            </a:pPr>
            <a:endParaRPr lang="fr-F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80000"/>
              </a:lnSpc>
              <a:buClr>
                <a:schemeClr val="bg1"/>
              </a:buClr>
            </a:pPr>
            <a:r>
              <a:rPr lang="fr-FR" sz="20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Usage croissant du tout numérique des clients. </a:t>
            </a:r>
          </a:p>
          <a:p>
            <a:pPr>
              <a:lnSpc>
                <a:spcPct val="80000"/>
              </a:lnSpc>
            </a:pPr>
            <a:endParaRPr lang="fr-F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fr-FR" sz="2000" b="0" i="0" u="none" strike="noStrike" baseline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80000"/>
              </a:lnSpc>
              <a:buClr>
                <a:schemeClr val="bg1"/>
              </a:buClr>
            </a:pPr>
            <a:r>
              <a:rPr lang="fr-FR" sz="20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Forte concurrence des banques en ligne.</a:t>
            </a:r>
          </a:p>
          <a:p>
            <a:pPr marL="0" indent="0">
              <a:lnSpc>
                <a:spcPct val="80000"/>
              </a:lnSpc>
              <a:buNone/>
            </a:pPr>
            <a:endParaRPr lang="fr-FR" altLang="ko-KR" sz="20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>
              <a:lnSpc>
                <a:spcPct val="80000"/>
              </a:lnSpc>
            </a:pPr>
            <a:endParaRPr lang="ru-RU" altLang="fr-FR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>
            <a:extLst>
              <a:ext uri="{FF2B5EF4-FFF2-40B4-BE49-F238E27FC236}">
                <a16:creationId xmlns:a16="http://schemas.microsoft.com/office/drawing/2014/main" id="{E818CD17-CBB3-4888-8039-C5688CAC47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1700808"/>
            <a:ext cx="7315200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fr-FR" altLang="fr-FR" sz="2400" dirty="0"/>
              <a:t>Enjeux et objectifs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928104CD-6883-44DD-AC7E-27003F9C8C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2286000"/>
            <a:ext cx="6669360" cy="41910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fr-FR" sz="2000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80000"/>
              </a:lnSpc>
            </a:pPr>
            <a:endParaRPr lang="fr-F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L’objectif final est de concevoir, développer et déployer un </a:t>
            </a:r>
            <a:r>
              <a:rPr lang="fr-FR" sz="20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chatbot</a:t>
            </a:r>
            <a:r>
              <a:rPr lang="fr-FR" sz="20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multilingue capable de détecter la lan</a:t>
            </a:r>
            <a:r>
              <a:rPr lang="fr-FR" sz="2000" dirty="0">
                <a:latin typeface="Verdana" panose="020B0604030504040204" pitchFamily="34" charset="0"/>
                <a:ea typeface="Verdana" panose="020B0604030504040204" pitchFamily="34" charset="0"/>
              </a:rPr>
              <a:t>gue et de donner la bonne réponse dans la bonne langue.</a:t>
            </a:r>
          </a:p>
          <a:p>
            <a:pPr algn="just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altLang="ko-K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altLang="ko-KR" sz="2000" dirty="0">
                <a:latin typeface="Verdana" panose="020B0604030504040204" pitchFamily="34" charset="0"/>
                <a:ea typeface="굴림" panose="020B0503020000020004" pitchFamily="34" charset="-127"/>
              </a:rPr>
              <a:t>Mon objectif est de créer et de tester un script capable de détecter la langue d’un paragraphe. </a:t>
            </a:r>
          </a:p>
          <a:p>
            <a:pPr>
              <a:lnSpc>
                <a:spcPct val="80000"/>
              </a:lnSpc>
            </a:pPr>
            <a:endParaRPr lang="ru-RU" altLang="fr-FR" sz="2000" dirty="0"/>
          </a:p>
        </p:txBody>
      </p:sp>
    </p:spTree>
    <p:extLst>
      <p:ext uri="{BB962C8B-B14F-4D97-AF65-F5344CB8AC3E}">
        <p14:creationId xmlns:p14="http://schemas.microsoft.com/office/powerpoint/2010/main" val="86366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>
            <a:extLst>
              <a:ext uri="{FF2B5EF4-FFF2-40B4-BE49-F238E27FC236}">
                <a16:creationId xmlns:a16="http://schemas.microsoft.com/office/drawing/2014/main" id="{E818CD17-CBB3-4888-8039-C5688CAC47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844824"/>
            <a:ext cx="7315200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fr-FR" altLang="fr-FR" sz="2400" dirty="0"/>
              <a:t>Présentation des caractéristiques du service cognitif Azure pour la détection de langue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928104CD-6883-44DD-AC7E-27003F9C8C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2800445"/>
            <a:ext cx="7041976" cy="3073665"/>
          </a:xfrm>
        </p:spPr>
        <p:txBody>
          <a:bodyPr/>
          <a:lstStyle/>
          <a:p>
            <a:pPr algn="just">
              <a:buClr>
                <a:schemeClr val="bg1"/>
              </a:buClr>
            </a:pPr>
            <a:r>
              <a:rPr lang="fr-FR" sz="200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Qu’est-ce que la fonction </a:t>
            </a:r>
            <a:r>
              <a:rPr lang="fr-FR" sz="2000" b="1" dirty="0" err="1">
                <a:latin typeface="Verdana" panose="020B0604030504040204" pitchFamily="34" charset="0"/>
                <a:ea typeface="Verdana" panose="020B0604030504040204" pitchFamily="34" charset="0"/>
              </a:rPr>
              <a:t>D</a:t>
            </a:r>
            <a:r>
              <a:rPr lang="fr-FR" sz="2000" b="1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etect</a:t>
            </a:r>
            <a:r>
              <a:rPr lang="fr-FR" sz="200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fr-FR" sz="2000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Translator 3.0</a:t>
            </a:r>
            <a:r>
              <a:rPr lang="fr-FR" sz="200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</a:p>
          <a:p>
            <a:pPr algn="just">
              <a:lnSpc>
                <a:spcPct val="80000"/>
              </a:lnSpc>
              <a:buClr>
                <a:schemeClr val="bg1"/>
              </a:buClr>
            </a:pPr>
            <a:endParaRPr lang="fr-FR" altLang="ko-KR" sz="20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 algn="just">
              <a:lnSpc>
                <a:spcPct val="80000"/>
              </a:lnSpc>
              <a:buClr>
                <a:schemeClr val="bg1"/>
              </a:buClr>
            </a:pPr>
            <a:r>
              <a:rPr lang="fr-FR" altLang="ko-KR" sz="2000" dirty="0" err="1">
                <a:latin typeface="Verdana" panose="020B0604030504040204" pitchFamily="34" charset="0"/>
                <a:ea typeface="굴림" panose="020B0503020000020004" pitchFamily="34" charset="-127"/>
              </a:rPr>
              <a:t>Detect</a:t>
            </a:r>
            <a:r>
              <a:rPr lang="fr-FR" altLang="ko-KR" sz="2000" dirty="0">
                <a:latin typeface="Verdana" panose="020B0604030504040204" pitchFamily="34" charset="0"/>
                <a:ea typeface="굴림" panose="020B0503020000020004" pitchFamily="34" charset="-127"/>
              </a:rPr>
              <a:t> une nouvelle fonction de Translator faisant partie de l’API (Application </a:t>
            </a:r>
            <a:r>
              <a:rPr lang="fr-FR" altLang="ko-KR" sz="2000" dirty="0" err="1">
                <a:latin typeface="Verdana" panose="020B0604030504040204" pitchFamily="34" charset="0"/>
                <a:ea typeface="굴림" panose="020B0503020000020004" pitchFamily="34" charset="-127"/>
              </a:rPr>
              <a:t>Programming</a:t>
            </a:r>
            <a:r>
              <a:rPr lang="fr-FR" altLang="ko-KR" sz="2000" dirty="0">
                <a:latin typeface="Verdana" panose="020B0604030504040204" pitchFamily="34" charset="0"/>
                <a:ea typeface="굴림" panose="020B0503020000020004" pitchFamily="34" charset="-127"/>
              </a:rPr>
              <a:t> Interface: interface applicative de programmation) du </a:t>
            </a:r>
            <a:r>
              <a:rPr lang="fr-FR" altLang="ko-KR" sz="2000" b="1" dirty="0">
                <a:latin typeface="Verdana" panose="020B0604030504040204" pitchFamily="34" charset="0"/>
                <a:ea typeface="굴림" panose="020B0503020000020004" pitchFamily="34" charset="-127"/>
              </a:rPr>
              <a:t>service cognitif Azure Microsoft</a:t>
            </a:r>
            <a:r>
              <a:rPr lang="fr-FR" altLang="ko-KR" sz="2000" dirty="0">
                <a:latin typeface="Verdana" panose="020B0604030504040204" pitchFamily="34" charset="0"/>
                <a:ea typeface="굴림" panose="020B0503020000020004" pitchFamily="34" charset="-127"/>
              </a:rPr>
              <a:t>. </a:t>
            </a:r>
            <a:r>
              <a:rPr lang="fr-FR" altLang="ko-KR" sz="2000" b="1" dirty="0" err="1">
                <a:latin typeface="Verdana" panose="020B0604030504040204" pitchFamily="34" charset="0"/>
                <a:ea typeface="굴림" panose="020B0503020000020004" pitchFamily="34" charset="-127"/>
              </a:rPr>
              <a:t>Detect</a:t>
            </a:r>
            <a:r>
              <a:rPr lang="fr-FR" altLang="ko-KR" sz="2000" b="1" dirty="0">
                <a:latin typeface="Verdana" panose="020B0604030504040204" pitchFamily="34" charset="0"/>
                <a:ea typeface="굴림" panose="020B0503020000020004" pitchFamily="34" charset="-127"/>
              </a:rPr>
              <a:t> est une fonction permettant d’identifier la langue d’un texte</a:t>
            </a:r>
            <a:r>
              <a:rPr lang="fr-FR" altLang="ko-KR" sz="2000" dirty="0">
                <a:latin typeface="Verdana" panose="020B0604030504040204" pitchFamily="34" charset="0"/>
                <a:ea typeface="굴림" panose="020B0503020000020004" pitchFamily="34" charset="-127"/>
              </a:rPr>
              <a:t>.</a:t>
            </a:r>
          </a:p>
          <a:p>
            <a:pPr algn="just">
              <a:lnSpc>
                <a:spcPct val="80000"/>
              </a:lnSpc>
              <a:buClr>
                <a:schemeClr val="bg1"/>
              </a:buClr>
            </a:pPr>
            <a:endParaRPr lang="fr-FR" altLang="ko-KR" sz="20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 algn="just">
              <a:lnSpc>
                <a:spcPct val="80000"/>
              </a:lnSpc>
              <a:buClr>
                <a:schemeClr val="bg1"/>
              </a:buClr>
            </a:pPr>
            <a:r>
              <a:rPr lang="fr-FR" altLang="ko-KR" sz="2000" dirty="0">
                <a:latin typeface="Verdana" panose="020B0604030504040204" pitchFamily="34" charset="0"/>
                <a:ea typeface="굴림" panose="020B0503020000020004" pitchFamily="34" charset="-127"/>
              </a:rPr>
              <a:t>Translator 3.0 fournit une API web basée sur JSON (JavaScript Object Notation) et </a:t>
            </a:r>
            <a:r>
              <a:rPr lang="fr-FR" altLang="ko-KR" sz="2000" b="1" dirty="0">
                <a:latin typeface="Verdana" panose="020B0604030504040204" pitchFamily="34" charset="0"/>
                <a:ea typeface="굴림" panose="020B0503020000020004" pitchFamily="34" charset="-127"/>
              </a:rPr>
              <a:t>possède d’autres nouvelles fonctionnalités (Traduction, Translittération, Dictionnaire…)</a:t>
            </a:r>
            <a:r>
              <a:rPr lang="fr-FR" altLang="ko-KR" sz="2000" dirty="0">
                <a:latin typeface="Verdana" panose="020B0604030504040204" pitchFamily="34" charset="0"/>
                <a:ea typeface="굴림" panose="020B0503020000020004" pitchFamily="34" charset="-127"/>
              </a:rPr>
              <a:t>.</a:t>
            </a:r>
            <a:r>
              <a:rPr lang="fr-FR" altLang="ko-KR" sz="2000" b="1" dirty="0">
                <a:latin typeface="Verdana" panose="020B0604030504040204" pitchFamily="34" charset="0"/>
                <a:ea typeface="굴림" panose="020B0503020000020004" pitchFamily="34" charset="-127"/>
              </a:rPr>
              <a:t>  </a:t>
            </a:r>
          </a:p>
          <a:p>
            <a:pPr marL="0" indent="0">
              <a:lnSpc>
                <a:spcPct val="80000"/>
              </a:lnSpc>
              <a:buNone/>
            </a:pPr>
            <a:endParaRPr lang="fr-FR" altLang="ko-KR" sz="20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altLang="fr-FR" sz="2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8898737-23FA-45C0-ABDC-450C10E15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636912"/>
            <a:ext cx="990600" cy="9810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C0041F8-9461-42E3-A998-8C7DECD4D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6912"/>
            <a:ext cx="990600" cy="98107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8069AF16-A719-4CE4-A047-42186C7A1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6925"/>
            <a:ext cx="990600" cy="9810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F76D0D3-66C5-42C1-B64D-9E31AED22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876924"/>
            <a:ext cx="9906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9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>
            <a:extLst>
              <a:ext uri="{FF2B5EF4-FFF2-40B4-BE49-F238E27FC236}">
                <a16:creationId xmlns:a16="http://schemas.microsoft.com/office/drawing/2014/main" id="{E818CD17-CBB3-4888-8039-C5688CAC47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600" y="2065032"/>
            <a:ext cx="7315200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fr-FR" altLang="fr-FR" sz="2400" dirty="0"/>
              <a:t>Sécurisation du script en masquant la clé d’abonnement via une variable environnement.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928104CD-6883-44DD-AC7E-27003F9C8C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1600" y="3175803"/>
            <a:ext cx="7315200" cy="3073665"/>
          </a:xfrm>
        </p:spPr>
        <p:txBody>
          <a:bodyPr/>
          <a:lstStyle/>
          <a:p>
            <a:pPr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Utilisation du terminal Bash pour saisir la ligne de commande :</a:t>
            </a:r>
          </a:p>
          <a:p>
            <a:pPr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100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setx</a:t>
            </a:r>
            <a:r>
              <a:rPr lang="en-US" sz="1200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TRANSLATOR_TEXT_SUBSCRIPTION_</a:t>
            </a:r>
            <a:r>
              <a:rPr lang="en-US" sz="1200" i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KEY "d618fc848cd04d579d4d8dbd4130816d"</a:t>
            </a:r>
            <a:endParaRPr lang="fr-FR" altLang="ko-KR" sz="1200" dirty="0">
              <a:solidFill>
                <a:srgbClr val="FF0000"/>
              </a:solidFill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 algn="just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altLang="ko-KR" sz="20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 algn="just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altLang="ko-KR" sz="20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 algn="just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altLang="ko-KR" sz="2000" dirty="0">
                <a:latin typeface="Verdana" panose="020B0604030504040204" pitchFamily="34" charset="0"/>
                <a:ea typeface="굴림" panose="020B0503020000020004" pitchFamily="34" charset="-127"/>
              </a:rPr>
              <a:t>La fonction </a:t>
            </a:r>
            <a:r>
              <a:rPr lang="fr-FR" altLang="ko-KR" sz="2000" dirty="0" err="1">
                <a:latin typeface="Verdana" panose="020B0604030504040204" pitchFamily="34" charset="0"/>
                <a:ea typeface="굴림" panose="020B0503020000020004" pitchFamily="34" charset="-127"/>
              </a:rPr>
              <a:t>setx</a:t>
            </a:r>
            <a:r>
              <a:rPr lang="fr-FR" altLang="ko-KR" sz="2000" dirty="0">
                <a:latin typeface="Verdana" panose="020B0604030504040204" pitchFamily="34" charset="0"/>
                <a:ea typeface="굴림" panose="020B0503020000020004" pitchFamily="34" charset="-127"/>
              </a:rPr>
              <a:t> permet de créer une variable environnement qui permet la sécurisation du script en masquant la clé.</a:t>
            </a:r>
          </a:p>
          <a:p>
            <a:pPr algn="just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altLang="ko-KR" sz="10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 marL="0" indent="0" algn="just">
              <a:lnSpc>
                <a:spcPct val="80000"/>
              </a:lnSpc>
              <a:buClr>
                <a:schemeClr val="bg1"/>
              </a:buClr>
              <a:buNone/>
            </a:pPr>
            <a:endParaRPr lang="fr-FR" altLang="ko-KR" sz="20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>
              <a:lnSpc>
                <a:spcPct val="80000"/>
              </a:lnSpc>
            </a:pPr>
            <a:endParaRPr lang="fr-FR" altLang="ko-KR" sz="20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altLang="fr-FR" sz="2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5779FD3-B1FA-41F8-8143-920C32980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56" y="3100387"/>
            <a:ext cx="854840" cy="46444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FAC2CF5-2782-4613-9296-574991675C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8236"/>
            <a:ext cx="854840" cy="28250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DD560CE-5DC4-4532-B255-9CE409AEC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800" y="6432957"/>
            <a:ext cx="854840" cy="28250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3E6E117-96B9-4DDD-B9F0-B7809A97A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157" y="3083116"/>
            <a:ext cx="854840" cy="46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5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>
            <a:extLst>
              <a:ext uri="{FF2B5EF4-FFF2-40B4-BE49-F238E27FC236}">
                <a16:creationId xmlns:a16="http://schemas.microsoft.com/office/drawing/2014/main" id="{E818CD17-CBB3-4888-8039-C5688CAC47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600" y="2065032"/>
            <a:ext cx="7315200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fr-FR" altLang="fr-FR" sz="2400" dirty="0"/>
              <a:t>Démonstration de l’utilisation du service cognitif Azure pour la détection de langue depuis le terminal de commande.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928104CD-6883-44DD-AC7E-27003F9C8C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1600" y="3175803"/>
            <a:ext cx="7315200" cy="3073665"/>
          </a:xfrm>
        </p:spPr>
        <p:txBody>
          <a:bodyPr/>
          <a:lstStyle/>
          <a:p>
            <a:pPr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Utilisation du terminal Bash pour saisir la ligne de commande:</a:t>
            </a:r>
          </a:p>
          <a:p>
            <a:pPr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100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140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curl</a:t>
            </a:r>
            <a:r>
              <a:rPr lang="fr-FR" sz="140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-X POST "https://api-eur.cognitive.microsofttranslator.com/</a:t>
            </a:r>
            <a:r>
              <a:rPr lang="fr-FR" sz="140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detect?api-version</a:t>
            </a:r>
            <a:r>
              <a:rPr lang="fr-FR" sz="140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=3.0" -H "</a:t>
            </a:r>
            <a:r>
              <a:rPr lang="fr-FR" sz="140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Ocp</a:t>
            </a:r>
            <a:r>
              <a:rPr lang="fr-FR" sz="140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fr-FR" sz="140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Apim</a:t>
            </a:r>
            <a:r>
              <a:rPr lang="fr-FR" sz="140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fr-FR" sz="140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Subscription</a:t>
            </a:r>
            <a:r>
              <a:rPr lang="fr-FR" sz="140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-Key: </a:t>
            </a:r>
            <a:r>
              <a:rPr lang="fr-FR" sz="1400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$TRANSLATOR_TEXT_SUBSCRIPTION_KEY</a:t>
            </a:r>
            <a:r>
              <a:rPr lang="fr-FR" sz="140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 -H "</a:t>
            </a:r>
            <a:r>
              <a:rPr lang="fr-FR" sz="140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Ocp-Apim-Subscription-Region</a:t>
            </a:r>
            <a:r>
              <a:rPr lang="fr-FR" sz="140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: </a:t>
            </a:r>
            <a:r>
              <a:rPr lang="fr-FR" sz="140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westeurope</a:t>
            </a:r>
            <a:r>
              <a:rPr lang="fr-FR" sz="140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 -H "Content-Type: application/</a:t>
            </a:r>
            <a:r>
              <a:rPr lang="fr-FR" sz="140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json</a:t>
            </a:r>
            <a:r>
              <a:rPr lang="fr-FR" sz="140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 -d "[{'</a:t>
            </a:r>
            <a:r>
              <a:rPr lang="fr-FR" sz="140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Text</a:t>
            </a:r>
            <a:r>
              <a:rPr lang="fr-FR" sz="140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':'</a:t>
            </a:r>
            <a:r>
              <a:rPr lang="fr-FR" sz="140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What</a:t>
            </a:r>
            <a:r>
              <a:rPr lang="fr-FR" sz="140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language</a:t>
            </a:r>
            <a:r>
              <a:rPr lang="fr-FR" sz="140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is</a:t>
            </a:r>
            <a:r>
              <a:rPr lang="fr-FR" sz="140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fr-FR" sz="140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text</a:t>
            </a:r>
            <a:r>
              <a:rPr lang="fr-FR" sz="140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written</a:t>
            </a:r>
            <a:r>
              <a:rPr lang="fr-FR" sz="140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in?'}]" </a:t>
            </a:r>
          </a:p>
          <a:p>
            <a:pPr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altLang="ko-KR" sz="12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 algn="just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altLang="ko-KR" sz="2000" dirty="0">
                <a:latin typeface="Verdana" panose="020B0604030504040204" pitchFamily="34" charset="0"/>
                <a:ea typeface="굴림" panose="020B0503020000020004" pitchFamily="34" charset="-127"/>
              </a:rPr>
              <a:t>Résultat obtenu:</a:t>
            </a:r>
          </a:p>
          <a:p>
            <a:pPr algn="just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altLang="ko-KR" sz="10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 algn="just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altLang="ko-KR" sz="1400" dirty="0">
                <a:solidFill>
                  <a:srgbClr val="FF0000"/>
                </a:solidFill>
                <a:latin typeface="Verdana" panose="020B0604030504040204" pitchFamily="34" charset="0"/>
                <a:ea typeface="굴림" panose="020B0503020000020004" pitchFamily="34" charset="-127"/>
              </a:rPr>
              <a:t>[{"language":"en","score":1.0,"isTranslationSupported":true,"isTransliterationSupported":false,"alternatives":[{"language":"fil","score":1.0,"isTranslationSupported":true,"isTransliterationSupported":false},{"language":"ga","score":1.0,"isTranslationSupported":true,"isTransliterationSupported":false}]}]</a:t>
            </a:r>
          </a:p>
          <a:p>
            <a:pPr algn="just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altLang="ko-KR" sz="20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>
              <a:lnSpc>
                <a:spcPct val="80000"/>
              </a:lnSpc>
            </a:pPr>
            <a:endParaRPr lang="fr-FR" altLang="ko-KR" sz="20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altLang="fr-FR" sz="2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5779FD3-B1FA-41F8-8143-920C32980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56" y="3100387"/>
            <a:ext cx="854840" cy="46444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FAC2CF5-2782-4613-9296-574991675C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8236"/>
            <a:ext cx="854840" cy="28250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DD560CE-5DC4-4532-B255-9CE409AEC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800" y="6432957"/>
            <a:ext cx="854840" cy="28250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3E6E117-96B9-4DDD-B9F0-B7809A97A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157" y="3083116"/>
            <a:ext cx="854840" cy="46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44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>
            <a:extLst>
              <a:ext uri="{FF2B5EF4-FFF2-40B4-BE49-F238E27FC236}">
                <a16:creationId xmlns:a16="http://schemas.microsoft.com/office/drawing/2014/main" id="{E818CD17-CBB3-4888-8039-C5688CAC47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600" y="2065032"/>
            <a:ext cx="7315200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fr-FR" altLang="fr-FR" sz="2400" dirty="0"/>
              <a:t>Présentation de l’utilisation du service cognitif Azure pour la détection de langue via un script en langage Python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928104CD-6883-44DD-AC7E-27003F9C8C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1600" y="3739171"/>
            <a:ext cx="6624736" cy="3073665"/>
          </a:xfrm>
        </p:spPr>
        <p:txBody>
          <a:bodyPr/>
          <a:lstStyle/>
          <a:p>
            <a:pPr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Description du contenu du script de détection de langue.</a:t>
            </a:r>
          </a:p>
          <a:p>
            <a:pPr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200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altLang="ko-KR" sz="2000" dirty="0">
                <a:latin typeface="Verdana" panose="020B0604030504040204" pitchFamily="34" charset="0"/>
                <a:ea typeface="굴림" panose="020B0503020000020004" pitchFamily="34" charset="-127"/>
              </a:rPr>
              <a:t>Démonstration et résultats obtenus.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altLang="ko-KR" sz="20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altLang="fr-FR" sz="20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03CEBF9-4CD5-4A2D-AB81-B9566871D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" y="5877272"/>
            <a:ext cx="980728" cy="98072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84B964C-310A-400E-BD19-6222231CB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272" y="5877272"/>
            <a:ext cx="980728" cy="98072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072A9E5-1C42-4A92-97EE-6EE38B938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50" y="2970150"/>
            <a:ext cx="1106856" cy="11068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EE1D678-9386-4811-8FD0-53D4C0DA2E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08" y="2970150"/>
            <a:ext cx="1106856" cy="110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70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2DB2E47E-6933-43B3-B697-2ADC7B0F39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15473" y="3071018"/>
            <a:ext cx="6934200" cy="715963"/>
          </a:xfrm>
        </p:spPr>
        <p:txBody>
          <a:bodyPr/>
          <a:lstStyle/>
          <a:p>
            <a:pPr algn="ctr"/>
            <a:r>
              <a:rPr lang="fr-FR" altLang="fr-FR" sz="4000" dirty="0">
                <a:solidFill>
                  <a:srgbClr val="4D4D4D"/>
                </a:solidFill>
              </a:rPr>
              <a:t>Veuillez poser vos questions.</a:t>
            </a:r>
            <a:br>
              <a:rPr lang="fr-FR" altLang="fr-FR" sz="4000" dirty="0">
                <a:solidFill>
                  <a:srgbClr val="4D4D4D"/>
                </a:solidFill>
              </a:rPr>
            </a:br>
            <a:r>
              <a:rPr lang="fr-FR" altLang="fr-FR" sz="4000" dirty="0">
                <a:solidFill>
                  <a:srgbClr val="4D4D4D"/>
                </a:solidFill>
              </a:rPr>
              <a:t>Merci.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C6549F1-6BD0-4C45-B0A3-3F26C0D3C3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30363"/>
            <a:ext cx="6934200" cy="4267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solidFill>
                <a:srgbClr val="4D4D4D"/>
              </a:solidFill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>
              <a:lnSpc>
                <a:spcPct val="80000"/>
              </a:lnSpc>
            </a:pPr>
            <a:endParaRPr lang="en-US" altLang="fr-FR" sz="1800" dirty="0">
              <a:solidFill>
                <a:srgbClr val="4D4D4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werpoint-template-24">
  <a:themeElements>
    <a:clrScheme name="">
      <a:dk1>
        <a:srgbClr val="4D4D4D"/>
      </a:dk1>
      <a:lt1>
        <a:srgbClr val="FFFFFF"/>
      </a:lt1>
      <a:dk2>
        <a:srgbClr val="4D4D4D"/>
      </a:dk2>
      <a:lt2>
        <a:srgbClr val="163F96"/>
      </a:lt2>
      <a:accent1>
        <a:srgbClr val="065BDB"/>
      </a:accent1>
      <a:accent2>
        <a:srgbClr val="0090F6"/>
      </a:accent2>
      <a:accent3>
        <a:srgbClr val="FFFFFF"/>
      </a:accent3>
      <a:accent4>
        <a:srgbClr val="404040"/>
      </a:accent4>
      <a:accent5>
        <a:srgbClr val="AAB5EA"/>
      </a:accent5>
      <a:accent6>
        <a:srgbClr val="0082DF"/>
      </a:accent6>
      <a:hlink>
        <a:srgbClr val="4FD9FF"/>
      </a:hlink>
      <a:folHlink>
        <a:srgbClr val="D5D5D5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FE564C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B2A32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AF5612"/>
        </a:lt2>
        <a:accent1>
          <a:srgbClr val="CB882F"/>
        </a:accent1>
        <a:accent2>
          <a:srgbClr val="E7C432"/>
        </a:accent2>
        <a:accent3>
          <a:srgbClr val="FFFFFF"/>
        </a:accent3>
        <a:accent4>
          <a:srgbClr val="404040"/>
        </a:accent4>
        <a:accent5>
          <a:srgbClr val="E2C3AD"/>
        </a:accent5>
        <a:accent6>
          <a:srgbClr val="D1B12C"/>
        </a:accent6>
        <a:hlink>
          <a:srgbClr val="EECA3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9A5E40"/>
        </a:lt2>
        <a:accent1>
          <a:srgbClr val="AE7750"/>
        </a:accent1>
        <a:accent2>
          <a:srgbClr val="C08D60"/>
        </a:accent2>
        <a:accent3>
          <a:srgbClr val="FFFFFF"/>
        </a:accent3>
        <a:accent4>
          <a:srgbClr val="404040"/>
        </a:accent4>
        <a:accent5>
          <a:srgbClr val="D3BDB3"/>
        </a:accent5>
        <a:accent6>
          <a:srgbClr val="AE7F56"/>
        </a:accent6>
        <a:hlink>
          <a:srgbClr val="CCA47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D1BB77"/>
        </a:lt2>
        <a:accent1>
          <a:srgbClr val="DBBA87"/>
        </a:accent1>
        <a:accent2>
          <a:srgbClr val="E0B265"/>
        </a:accent2>
        <a:accent3>
          <a:srgbClr val="FFFFFF"/>
        </a:accent3>
        <a:accent4>
          <a:srgbClr val="404040"/>
        </a:accent4>
        <a:accent5>
          <a:srgbClr val="EAD9C3"/>
        </a:accent5>
        <a:accent6>
          <a:srgbClr val="CBA15B"/>
        </a:accent6>
        <a:hlink>
          <a:srgbClr val="E9C27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3D3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FFFFFF"/>
        </a:dk1>
        <a:lt1>
          <a:srgbClr val="FFFFFF"/>
        </a:lt1>
        <a:dk2>
          <a:srgbClr val="FFFFFF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DADADA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FFFFFF"/>
        </a:dk1>
        <a:lt1>
          <a:srgbClr val="FFFFFF"/>
        </a:lt1>
        <a:dk2>
          <a:srgbClr val="FFFFFF"/>
        </a:dk2>
        <a:lt2>
          <a:srgbClr val="55A6FE"/>
        </a:lt2>
        <a:accent1>
          <a:srgbClr val="71BBFF"/>
        </a:accent1>
        <a:accent2>
          <a:srgbClr val="74CCFF"/>
        </a:accent2>
        <a:accent3>
          <a:srgbClr val="FFFFFF"/>
        </a:accent3>
        <a:accent4>
          <a:srgbClr val="DADADA"/>
        </a:accent4>
        <a:accent5>
          <a:srgbClr val="BBDAFF"/>
        </a:accent5>
        <a:accent6>
          <a:srgbClr val="68B9E7"/>
        </a:accent6>
        <a:hlink>
          <a:srgbClr val="94D8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FFFFFF"/>
        </a:dk1>
        <a:lt1>
          <a:srgbClr val="FFFFFF"/>
        </a:lt1>
        <a:dk2>
          <a:srgbClr val="FFFFFF"/>
        </a:dk2>
        <a:lt2>
          <a:srgbClr val="4BA1FF"/>
        </a:lt2>
        <a:accent1>
          <a:srgbClr val="5DB2FF"/>
        </a:accent1>
        <a:accent2>
          <a:srgbClr val="65C8FF"/>
        </a:accent2>
        <a:accent3>
          <a:srgbClr val="FFFFFF"/>
        </a:accent3>
        <a:accent4>
          <a:srgbClr val="DADADA"/>
        </a:accent4>
        <a:accent5>
          <a:srgbClr val="B6D5FF"/>
        </a:accent5>
        <a:accent6>
          <a:srgbClr val="5BB5E7"/>
        </a:accent6>
        <a:hlink>
          <a:srgbClr val="87E1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464</TotalTime>
  <Words>417</Words>
  <Application>Microsoft Office PowerPoint</Application>
  <PresentationFormat>Affichage à l'écran (4:3)</PresentationFormat>
  <Paragraphs>52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Microsoft Sans Serif</vt:lpstr>
      <vt:lpstr>Verdana</vt:lpstr>
      <vt:lpstr>powerpoint-template-24</vt:lpstr>
      <vt:lpstr>“Réinventons l’expérience client”  projet innovant de la banque Crédit</vt:lpstr>
      <vt:lpstr>Contexte</vt:lpstr>
      <vt:lpstr>Enjeux et objectifs</vt:lpstr>
      <vt:lpstr>Présentation des caractéristiques du service cognitif Azure pour la détection de langue</vt:lpstr>
      <vt:lpstr>Sécurisation du script en masquant la clé d’abonnement via une variable environnement.</vt:lpstr>
      <vt:lpstr>Démonstration de l’utilisation du service cognitif Azure pour la détection de langue depuis le terminal de commande.</vt:lpstr>
      <vt:lpstr>Présentation de l’utilisation du service cognitif Azure pour la détection de langue via un script en langage Python</vt:lpstr>
      <vt:lpstr>Veuillez poser vos questions. Merci.</vt:lpstr>
    </vt:vector>
  </TitlesOfParts>
  <Company>Templates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jean-christophe ROSELLO</dc:creator>
  <cp:lastModifiedBy>jean-christophe ROSELLO</cp:lastModifiedBy>
  <cp:revision>53</cp:revision>
  <dcterms:created xsi:type="dcterms:W3CDTF">2020-06-08T11:06:08Z</dcterms:created>
  <dcterms:modified xsi:type="dcterms:W3CDTF">2020-06-15T13:05:41Z</dcterms:modified>
</cp:coreProperties>
</file>