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92" r:id="rId4"/>
    <p:sldId id="293" r:id="rId5"/>
    <p:sldId id="295" r:id="rId6"/>
    <p:sldId id="296" r:id="rId7"/>
    <p:sldId id="282" r:id="rId8"/>
    <p:sldId id="301" r:id="rId9"/>
    <p:sldId id="300" r:id="rId10"/>
    <p:sldId id="280" r:id="rId11"/>
    <p:sldId id="281" r:id="rId12"/>
    <p:sldId id="283" r:id="rId13"/>
    <p:sldId id="289" r:id="rId14"/>
    <p:sldId id="291" r:id="rId15"/>
    <p:sldId id="290" r:id="rId16"/>
    <p:sldId id="284" r:id="rId17"/>
    <p:sldId id="298" r:id="rId18"/>
    <p:sldId id="286" r:id="rId19"/>
    <p:sldId id="299" r:id="rId20"/>
    <p:sldId id="285" r:id="rId21"/>
    <p:sldId id="297" r:id="rId22"/>
    <p:sldId id="302" r:id="rId23"/>
    <p:sldId id="279" r:id="rId24"/>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4D4D4D"/>
    <a:srgbClr val="B92D14"/>
    <a:srgbClr val="35759D"/>
    <a:srgbClr val="35B19D"/>
    <a:srgbClr val="000000"/>
    <a:srgbClr val="0066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596" autoAdjust="0"/>
  </p:normalViewPr>
  <p:slideViewPr>
    <p:cSldViewPr>
      <p:cViewPr varScale="1">
        <p:scale>
          <a:sx n="114" d="100"/>
          <a:sy n="114" d="100"/>
        </p:scale>
        <p:origin x="150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5D3A59C-6B66-4570-95F5-86084251725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p>
        </p:txBody>
      </p:sp>
      <p:sp>
        <p:nvSpPr>
          <p:cNvPr id="81923" name="Rectangle 3">
            <a:extLst>
              <a:ext uri="{FF2B5EF4-FFF2-40B4-BE49-F238E27FC236}">
                <a16:creationId xmlns:a16="http://schemas.microsoft.com/office/drawing/2014/main" id="{9F067D92-78A2-4921-82F4-1697C0274D8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124" name="Rectangle 4">
            <a:extLst>
              <a:ext uri="{FF2B5EF4-FFF2-40B4-BE49-F238E27FC236}">
                <a16:creationId xmlns:a16="http://schemas.microsoft.com/office/drawing/2014/main" id="{89E509DD-194B-42C3-9165-7D5D1E16350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870B5CF6-C0D2-4FDD-AA6D-E30A761BD68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a:extLst>
              <a:ext uri="{FF2B5EF4-FFF2-40B4-BE49-F238E27FC236}">
                <a16:creationId xmlns:a16="http://schemas.microsoft.com/office/drawing/2014/main" id="{F0BAEA86-6C36-4457-9214-846E1B14294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p>
        </p:txBody>
      </p:sp>
      <p:sp>
        <p:nvSpPr>
          <p:cNvPr id="81927" name="Rectangle 7">
            <a:extLst>
              <a:ext uri="{FF2B5EF4-FFF2-40B4-BE49-F238E27FC236}">
                <a16:creationId xmlns:a16="http://schemas.microsoft.com/office/drawing/2014/main" id="{EDA224F9-D083-4CC2-AF13-1F8DD649D08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5C37309-6079-4AF6-9340-F59262A02347}" type="slidenum">
              <a:rPr lang="en-US" altLang="fr-FR"/>
              <a:pPr/>
              <a:t>‹N°›</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6DB8B68B-9DCD-43B4-8029-351A1F2F1BA0}"/>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40FED3E-28BF-4B81-9D23-79A954681E50}" type="slidenum">
              <a:rPr lang="en-US" altLang="fr-FR" sz="1200"/>
              <a:pPr eaLnBrk="1" hangingPunct="1"/>
              <a:t>1</a:t>
            </a:fld>
            <a:endParaRPr lang="en-US" altLang="fr-FR" sz="1200"/>
          </a:p>
        </p:txBody>
      </p:sp>
      <p:sp>
        <p:nvSpPr>
          <p:cNvPr id="6147" name="Rectangle 2">
            <a:extLst>
              <a:ext uri="{FF2B5EF4-FFF2-40B4-BE49-F238E27FC236}">
                <a16:creationId xmlns:a16="http://schemas.microsoft.com/office/drawing/2014/main" id="{77917003-24FD-4355-8E79-9D7F69812F0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C0649A75-FC9C-4434-B725-109A82B7734E}"/>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10</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1207309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11</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50875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12</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179715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13</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855470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14</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224918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15</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541507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16</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4094510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17</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805941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18</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626601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19</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88140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2</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20</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210134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21</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99894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22</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27500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18B3380-A678-41BF-9AFE-3C08AEF903A0}"/>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3A1EF6C5-8DA8-406E-9BDC-59009FFD0CA4}" type="slidenum">
              <a:rPr lang="en-US" altLang="fr-FR" sz="1200"/>
              <a:pPr eaLnBrk="1" hangingPunct="1"/>
              <a:t>23</a:t>
            </a:fld>
            <a:endParaRPr lang="en-US" altLang="fr-FR" sz="1200"/>
          </a:p>
        </p:txBody>
      </p:sp>
      <p:sp>
        <p:nvSpPr>
          <p:cNvPr id="8195" name="Rectangle 2">
            <a:extLst>
              <a:ext uri="{FF2B5EF4-FFF2-40B4-BE49-F238E27FC236}">
                <a16:creationId xmlns:a16="http://schemas.microsoft.com/office/drawing/2014/main" id="{D5DAC4B4-D0C4-4507-A49B-11DF4366B5AF}"/>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5E98F7C1-F90D-4092-820B-48FABC2E6FED}"/>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3</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623479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4</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96131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5</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283214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6</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262514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7</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070472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8</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2008628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5219F09-A587-4DC4-8C18-003BA7BE548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62EAFA4-B3C6-4F1D-B9F0-2B4B3987006A}" type="slidenum">
              <a:rPr lang="en-US" altLang="fr-FR" sz="1200"/>
              <a:pPr eaLnBrk="1" hangingPunct="1"/>
              <a:t>9</a:t>
            </a:fld>
            <a:endParaRPr lang="en-US" altLang="fr-FR" sz="1200"/>
          </a:p>
        </p:txBody>
      </p:sp>
      <p:sp>
        <p:nvSpPr>
          <p:cNvPr id="7171" name="Rectangle 2">
            <a:extLst>
              <a:ext uri="{FF2B5EF4-FFF2-40B4-BE49-F238E27FC236}">
                <a16:creationId xmlns:a16="http://schemas.microsoft.com/office/drawing/2014/main" id="{9942B68C-892F-4555-97B7-2D2FC428D82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BC6B3BC-55EC-4E03-88B4-FAEDE3F6A859}"/>
              </a:ext>
            </a:extLst>
          </p:cNvPr>
          <p:cNvSpPr>
            <a:spLocks noGrp="1" noChangeArrowheads="1"/>
          </p:cNvSpPr>
          <p:nvPr>
            <p:ph type="body" idx="1"/>
          </p:nvPr>
        </p:nvSpPr>
        <p:spPr>
          <a:noFill/>
        </p:spPr>
        <p:txBody>
          <a:bodyPr/>
          <a:lstStyle/>
          <a:p>
            <a:pPr eaLnBrk="1" hangingPunct="1"/>
            <a:endParaRPr lang="ru-RU" altLang="fr-FR">
              <a:latin typeface="Arial" panose="020B0604020202020204" pitchFamily="34" charset="0"/>
            </a:endParaRPr>
          </a:p>
        </p:txBody>
      </p:sp>
    </p:spTree>
    <p:extLst>
      <p:ext uri="{BB962C8B-B14F-4D97-AF65-F5344CB8AC3E}">
        <p14:creationId xmlns:p14="http://schemas.microsoft.com/office/powerpoint/2010/main" val="355566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5334000"/>
            <a:ext cx="77724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r">
              <a:defRPr sz="3600">
                <a:solidFill>
                  <a:schemeClr val="bg1"/>
                </a:solidFill>
              </a:defRPr>
            </a:lvl1pPr>
          </a:lstStyle>
          <a:p>
            <a:pPr lvl="0"/>
            <a:r>
              <a:rPr lang="fr-FR" noProof="0"/>
              <a:t>Modifiez le style du titre</a:t>
            </a:r>
            <a:endParaRPr lang="en-US" noProof="0"/>
          </a:p>
        </p:txBody>
      </p:sp>
      <p:sp>
        <p:nvSpPr>
          <p:cNvPr id="3075" name="Rectangle 3"/>
          <p:cNvSpPr>
            <a:spLocks noGrp="1" noChangeArrowheads="1"/>
          </p:cNvSpPr>
          <p:nvPr>
            <p:ph type="subTitle" idx="1"/>
          </p:nvPr>
        </p:nvSpPr>
        <p:spPr>
          <a:xfrm>
            <a:off x="990600" y="5867400"/>
            <a:ext cx="7772400" cy="5334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lgn="r">
              <a:buFontTx/>
              <a:buNone/>
              <a:defRPr sz="2400">
                <a:solidFill>
                  <a:schemeClr val="bg1"/>
                </a:solidFill>
              </a:defRPr>
            </a:lvl1pPr>
          </a:lstStyle>
          <a:p>
            <a:pPr lvl="0"/>
            <a:r>
              <a:rPr lang="fr-FR" noProof="0"/>
              <a:t>Modifiez le style des sous-titres du masque</a:t>
            </a:r>
            <a:endParaRPr lang="en-US" noProof="0"/>
          </a:p>
        </p:txBody>
      </p:sp>
    </p:spTree>
    <p:extLst>
      <p:ext uri="{BB962C8B-B14F-4D97-AF65-F5344CB8AC3E}">
        <p14:creationId xmlns:p14="http://schemas.microsoft.com/office/powerpoint/2010/main" val="259796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63583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1417638"/>
            <a:ext cx="1828800" cy="5211762"/>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914400" y="1417638"/>
            <a:ext cx="5334000" cy="52117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94131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53837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381599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9144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44641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19168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293554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227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91450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160290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3063F42-CC5C-4905-AECF-652C6F379CF5}"/>
              </a:ext>
            </a:extLst>
          </p:cNvPr>
          <p:cNvSpPr>
            <a:spLocks noGrp="1" noChangeArrowheads="1"/>
          </p:cNvSpPr>
          <p:nvPr>
            <p:ph type="title"/>
          </p:nvPr>
        </p:nvSpPr>
        <p:spPr bwMode="auto">
          <a:xfrm>
            <a:off x="914400" y="1417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a:t>Modifiez le style du titre</a:t>
            </a:r>
            <a:endParaRPr lang="en-US" altLang="fr-FR"/>
          </a:p>
        </p:txBody>
      </p:sp>
      <p:sp>
        <p:nvSpPr>
          <p:cNvPr id="1027" name="Rectangle 3">
            <a:extLst>
              <a:ext uri="{FF2B5EF4-FFF2-40B4-BE49-F238E27FC236}">
                <a16:creationId xmlns:a16="http://schemas.microsoft.com/office/drawing/2014/main" id="{ADC93FF2-9E54-4E20-A167-5357E6E557EC}"/>
              </a:ext>
            </a:extLst>
          </p:cNvPr>
          <p:cNvSpPr>
            <a:spLocks noGrp="1" noChangeArrowheads="1"/>
          </p:cNvSpPr>
          <p:nvPr>
            <p:ph type="body" idx="1"/>
          </p:nvPr>
        </p:nvSpPr>
        <p:spPr bwMode="auto">
          <a:xfrm>
            <a:off x="914400" y="2438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endParaRPr lang="en-US"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5">
            <a:extLst>
              <a:ext uri="{FF2B5EF4-FFF2-40B4-BE49-F238E27FC236}">
                <a16:creationId xmlns:a16="http://schemas.microsoft.com/office/drawing/2014/main" id="{D15F6C66-7280-4076-AD2C-F25ED5D0DE80}"/>
              </a:ext>
            </a:extLst>
          </p:cNvPr>
          <p:cNvSpPr>
            <a:spLocks noGrp="1" noChangeArrowheads="1"/>
          </p:cNvSpPr>
          <p:nvPr>
            <p:ph type="ctrTitle"/>
          </p:nvPr>
        </p:nvSpPr>
        <p:spPr>
          <a:xfrm>
            <a:off x="0" y="404664"/>
            <a:ext cx="4587800" cy="762000"/>
          </a:xfrm>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pPr algn="ctr" eaLnBrk="1" hangingPunct="1"/>
            <a:r>
              <a:rPr lang="fr-FR" altLang="fr-FR" dirty="0">
                <a:solidFill>
                  <a:srgbClr val="008000"/>
                </a:solidFill>
              </a:rPr>
              <a:t>Aidez Paris à devenir une smart-city !</a:t>
            </a:r>
            <a:endParaRPr lang="ru-RU" altLang="fr-FR" dirty="0">
              <a:solidFill>
                <a:srgbClr val="008000"/>
              </a:solidFill>
            </a:endParaRPr>
          </a:p>
        </p:txBody>
      </p:sp>
      <p:sp>
        <p:nvSpPr>
          <p:cNvPr id="2051" name="Rectangle 8">
            <a:extLst>
              <a:ext uri="{FF2B5EF4-FFF2-40B4-BE49-F238E27FC236}">
                <a16:creationId xmlns:a16="http://schemas.microsoft.com/office/drawing/2014/main" id="{893DC1FB-C49F-4C30-8F9C-015B194493B8}"/>
              </a:ext>
            </a:extLst>
          </p:cNvPr>
          <p:cNvSpPr>
            <a:spLocks noGrp="1" noChangeArrowheads="1"/>
          </p:cNvSpPr>
          <p:nvPr>
            <p:ph type="subTitle" idx="1"/>
          </p:nvPr>
        </p:nvSpPr>
        <p:spPr>
          <a:xfrm>
            <a:off x="762000" y="1752600"/>
            <a:ext cx="2895600" cy="533400"/>
          </a:xfrm>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pPr algn="ctr" eaLnBrk="1" hangingPunct="1"/>
            <a:r>
              <a:rPr lang="en-US" altLang="fr-FR" dirty="0">
                <a:solidFill>
                  <a:srgbClr val="008000"/>
                </a:solidFill>
              </a:rPr>
              <a:t>Data is for Good</a:t>
            </a:r>
            <a:endParaRPr lang="ru-RU" altLang="fr-FR" dirty="0">
              <a:solidFill>
                <a:srgbClr val="008000"/>
              </a:solidFill>
            </a:endParaRPr>
          </a:p>
        </p:txBody>
      </p:sp>
      <p:pic>
        <p:nvPicPr>
          <p:cNvPr id="5" name="Image 4">
            <a:extLst>
              <a:ext uri="{FF2B5EF4-FFF2-40B4-BE49-F238E27FC236}">
                <a16:creationId xmlns:a16="http://schemas.microsoft.com/office/drawing/2014/main" id="{8F663E70-E462-400C-ACE2-1BB80BA4B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392" y="5877272"/>
            <a:ext cx="864096" cy="8555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549052" y="32742"/>
            <a:ext cx="8045896"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Démarche méthodologique d’analyse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909092" y="836712"/>
            <a:ext cx="7315200" cy="4191000"/>
          </a:xfrm>
        </p:spPr>
        <p:txBody>
          <a:bodyPr/>
          <a:lstStyle/>
          <a:p>
            <a:pPr algn="just" eaLnBrk="1" hangingPunct="1">
              <a:lnSpc>
                <a:spcPct val="80000"/>
              </a:lnSpc>
            </a:pPr>
            <a:r>
              <a:rPr lang="fr-FR" altLang="ko-KR" sz="2000" dirty="0">
                <a:latin typeface="Verdana" panose="020B0604030504040204" pitchFamily="34" charset="0"/>
                <a:ea typeface="굴림" panose="020B0600000101010101" pitchFamily="34" charset="-127"/>
              </a:rPr>
              <a:t>Suppression des colonnes inutilisables </a:t>
            </a:r>
          </a:p>
          <a:p>
            <a:pPr lvl="2" algn="just">
              <a:lnSpc>
                <a:spcPct val="80000"/>
              </a:lnSpc>
            </a:pPr>
            <a:r>
              <a:rPr lang="fr-FR" altLang="ko-KR" sz="1800" dirty="0">
                <a:latin typeface="Verdana" panose="020B0604030504040204" pitchFamily="34" charset="0"/>
                <a:ea typeface="굴림" panose="020B0600000101010101" pitchFamily="34" charset="-127"/>
              </a:rPr>
              <a:t>("</a:t>
            </a:r>
            <a:r>
              <a:rPr lang="fr-FR" altLang="ko-KR" sz="1800" dirty="0" err="1">
                <a:latin typeface="Verdana" panose="020B0604030504040204" pitchFamily="34" charset="0"/>
                <a:ea typeface="굴림" panose="020B0600000101010101" pitchFamily="34" charset="-127"/>
              </a:rPr>
              <a:t>complement_addresse</a:t>
            </a:r>
            <a:r>
              <a:rPr lang="fr-FR" altLang="ko-KR" sz="1800" dirty="0">
                <a:latin typeface="Verdana" panose="020B0604030504040204" pitchFamily="34" charset="0"/>
                <a:ea typeface="굴림" panose="020B0600000101010101" pitchFamily="34" charset="-127"/>
              </a:rPr>
              <a:t>", "</a:t>
            </a:r>
            <a:r>
              <a:rPr lang="fr-FR" altLang="ko-KR" sz="1800" dirty="0" err="1">
                <a:latin typeface="Verdana" panose="020B0604030504040204" pitchFamily="34" charset="0"/>
                <a:ea typeface="굴림" panose="020B0600000101010101" pitchFamily="34" charset="-127"/>
              </a:rPr>
              <a:t>numero</a:t>
            </a:r>
            <a:r>
              <a:rPr lang="fr-FR" altLang="ko-KR" sz="1800" dirty="0">
                <a:latin typeface="Verdana" panose="020B0604030504040204" pitchFamily="34" charset="0"/>
                <a:ea typeface="굴림" panose="020B0600000101010101" pitchFamily="34" charset="-127"/>
              </a:rPr>
              <a:t>", "</a:t>
            </a:r>
            <a:r>
              <a:rPr lang="fr-FR" altLang="ko-KR" sz="1800" dirty="0" err="1">
                <a:latin typeface="Verdana" panose="020B0604030504040204" pitchFamily="34" charset="0"/>
                <a:ea typeface="굴림" panose="020B0600000101010101" pitchFamily="34" charset="-127"/>
              </a:rPr>
              <a:t>variete</a:t>
            </a:r>
            <a:r>
              <a:rPr lang="fr-FR" altLang="ko-KR" sz="1800" dirty="0">
                <a:latin typeface="Verdana" panose="020B0604030504040204" pitchFamily="34" charset="0"/>
                <a:ea typeface="굴림" panose="020B0600000101010101" pitchFamily="34" charset="-127"/>
              </a:rPr>
              <a:t>").</a:t>
            </a:r>
          </a:p>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Remplacement des valeurs zéros par la valeur moyenne. </a:t>
            </a:r>
          </a:p>
          <a:p>
            <a:pPr marL="1143000" marR="0" lvl="2" indent="-228600" algn="just" defTabSz="914400" rtl="0" eaLnBrk="1" fontAlgn="base" latinLnBrk="0" hangingPunct="1">
              <a:lnSpc>
                <a:spcPct val="80000"/>
              </a:lnSpc>
              <a:spcBef>
                <a:spcPct val="20000"/>
              </a:spcBef>
              <a:spcAft>
                <a:spcPct val="0"/>
              </a:spcAft>
              <a:buClrTx/>
              <a:buSzTx/>
              <a:buFontTx/>
              <a:buChar char="•"/>
              <a:tabLst/>
              <a:defRPr/>
            </a:pPr>
            <a:r>
              <a:rPr kumimoji="0" lang="fr-FR" altLang="ko-KR" sz="1800" b="0" i="0" u="none" strike="noStrike" kern="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rPr>
              <a:t>(si "</a:t>
            </a:r>
            <a:r>
              <a:rPr kumimoji="0" lang="fr-FR" altLang="ko-KR" sz="1800" b="0" i="0" u="none" strike="noStrike" kern="0" cap="none" spc="0" normalizeH="0" baseline="0" noProof="0" dirty="0" err="1">
                <a:ln>
                  <a:noFill/>
                </a:ln>
                <a:solidFill>
                  <a:srgbClr val="808080"/>
                </a:solidFill>
                <a:effectLst/>
                <a:uLnTx/>
                <a:uFillTx/>
                <a:latin typeface="Verdana" panose="020B0604030504040204" pitchFamily="34" charset="0"/>
                <a:ea typeface="굴림" panose="020B0600000101010101" pitchFamily="34" charset="-127"/>
              </a:rPr>
              <a:t>hauteur_m</a:t>
            </a:r>
            <a:r>
              <a:rPr kumimoji="0" lang="fr-FR" altLang="ko-KR" sz="1800" b="0" i="0" u="none" strike="noStrike" kern="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rPr>
              <a:t>=0", si "</a:t>
            </a:r>
            <a:r>
              <a:rPr kumimoji="0" lang="fr-FR" altLang="ko-KR" sz="1800" b="0" i="0" u="none" strike="noStrike" kern="0" cap="none" spc="0" normalizeH="0" baseline="0" noProof="0" dirty="0" err="1">
                <a:ln>
                  <a:noFill/>
                </a:ln>
                <a:solidFill>
                  <a:srgbClr val="808080"/>
                </a:solidFill>
                <a:effectLst/>
                <a:uLnTx/>
                <a:uFillTx/>
                <a:latin typeface="Verdana" panose="020B0604030504040204" pitchFamily="34" charset="0"/>
                <a:ea typeface="굴림" panose="020B0600000101010101" pitchFamily="34" charset="-127"/>
              </a:rPr>
              <a:t>circonference_cm</a:t>
            </a:r>
            <a:r>
              <a:rPr kumimoji="0" lang="fr-FR" altLang="ko-KR" sz="1800" b="0" i="0" u="none" strike="noStrike" kern="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rPr>
              <a:t>=0").</a:t>
            </a:r>
          </a:p>
          <a:p>
            <a:pPr marL="914400" marR="0" lvl="2" indent="0" algn="just" defTabSz="914400" rtl="0" eaLnBrk="1" fontAlgn="base" latinLnBrk="0" hangingPunct="1">
              <a:lnSpc>
                <a:spcPct val="80000"/>
              </a:lnSpc>
              <a:spcBef>
                <a:spcPct val="20000"/>
              </a:spcBef>
              <a:spcAft>
                <a:spcPct val="0"/>
              </a:spcAft>
              <a:buClrTx/>
              <a:buSzTx/>
              <a:buNone/>
              <a:tabLst/>
              <a:defRPr/>
            </a:pPr>
            <a:endParaRPr kumimoji="0" lang="fr-FR" altLang="ko-KR" sz="1800" b="0" i="0" u="none" strike="noStrike" kern="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endParaRPr>
          </a:p>
          <a:p>
            <a:pPr marL="342900" marR="0" lvl="0" indent="-342900" algn="just" defTabSz="914400" rtl="0" eaLnBrk="1" fontAlgn="base" latinLnBrk="0" hangingPunct="1">
              <a:lnSpc>
                <a:spcPct val="80000"/>
              </a:lnSpc>
              <a:spcBef>
                <a:spcPct val="20000"/>
              </a:spcBef>
              <a:spcAft>
                <a:spcPct val="0"/>
              </a:spcAft>
              <a:buClrTx/>
              <a:buSzTx/>
              <a:buFontTx/>
              <a:buChar char="•"/>
              <a:tabLst/>
              <a:defRPr/>
            </a:pPr>
            <a:r>
              <a:rPr kumimoji="0" lang="fr-FR" altLang="ko-KR" sz="2000" b="0" i="0" u="none" strike="noStrike" kern="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cs typeface="+mn-cs"/>
              </a:rPr>
              <a:t>Suppression des valeurs aberrantes </a:t>
            </a:r>
            <a:r>
              <a:rPr kumimoji="0" lang="fr-FR" sz="2000" b="0" i="0" u="none" strike="noStrike" kern="0" cap="none" spc="0" normalizeH="0" baseline="0" noProof="0" dirty="0">
                <a:ln>
                  <a:noFill/>
                </a:ln>
                <a:solidFill>
                  <a:srgbClr val="808080"/>
                </a:solidFill>
                <a:effectLst/>
                <a:uLnTx/>
                <a:uFillTx/>
                <a:latin typeface="Verdana" panose="020B0604030504040204" pitchFamily="34" charset="0"/>
                <a:ea typeface="Verdana" panose="020B0604030504040204" pitchFamily="34" charset="0"/>
                <a:cs typeface="+mn-cs"/>
              </a:rPr>
              <a:t>basée sur un multiple des quantiles de la distribution en supprimant les 3903 lignes supérieur au seuil de hauteur max et en supprimant les 6511 lignes supérieur au seuil de circonférence max </a:t>
            </a:r>
            <a:r>
              <a:rPr kumimoji="0" lang="fr-FR" altLang="ko-KR" sz="2000" b="0" i="0" u="none" strike="noStrike" kern="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cs typeface="+mn-cs"/>
              </a:rPr>
              <a:t>. </a:t>
            </a:r>
            <a:endParaRPr kumimoji="0" lang="fr-FR" altLang="ko-KR" sz="1800" b="0" i="0" u="none" strike="noStrike" kern="0" cap="none" spc="0" normalizeH="0" baseline="0" noProof="0" dirty="0">
              <a:ln>
                <a:noFill/>
              </a:ln>
              <a:solidFill>
                <a:srgbClr val="808080"/>
              </a:solidFill>
              <a:effectLst/>
              <a:uLnTx/>
              <a:uFillTx/>
              <a:latin typeface="Verdana" panose="020B0604030504040204" pitchFamily="34" charset="0"/>
              <a:ea typeface="굴림" panose="020B0600000101010101" pitchFamily="34" charset="-127"/>
            </a:endParaRPr>
          </a:p>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Conversion de la colonne </a:t>
            </a:r>
            <a:r>
              <a:rPr lang="fr-FR" altLang="ko-KR" sz="2000" dirty="0" err="1">
                <a:latin typeface="Verdana" panose="020B0604030504040204" pitchFamily="34" charset="0"/>
                <a:ea typeface="굴림" panose="020B0600000101010101" pitchFamily="34" charset="-127"/>
              </a:rPr>
              <a:t>circonférence_cm</a:t>
            </a:r>
            <a:r>
              <a:rPr lang="fr-FR" altLang="ko-KR" sz="2000" dirty="0">
                <a:latin typeface="Verdana" panose="020B0604030504040204" pitchFamily="34" charset="0"/>
                <a:ea typeface="굴림" panose="020B0600000101010101" pitchFamily="34" charset="-127"/>
              </a:rPr>
              <a:t> en mètre et renommage de la colonne par </a:t>
            </a:r>
            <a:r>
              <a:rPr lang="fr-FR" altLang="ko-KR" sz="2000" dirty="0" err="1">
                <a:latin typeface="Verdana" panose="020B0604030504040204" pitchFamily="34" charset="0"/>
                <a:ea typeface="굴림" panose="020B0600000101010101" pitchFamily="34" charset="-127"/>
              </a:rPr>
              <a:t>circonférence_m</a:t>
            </a:r>
            <a:r>
              <a:rPr lang="fr-FR" altLang="ko-KR" sz="2000" dirty="0">
                <a:latin typeface="Verdana" panose="020B0604030504040204" pitchFamily="34" charset="0"/>
                <a:ea typeface="굴림" panose="020B0600000101010101" pitchFamily="34" charset="-127"/>
              </a:rPr>
              <a:t>. </a:t>
            </a:r>
          </a:p>
          <a:p>
            <a:pPr eaLnBrk="1" hangingPunct="1">
              <a:lnSpc>
                <a:spcPct val="80000"/>
              </a:lnSpc>
            </a:pPr>
            <a:endParaRPr lang="fr-FR" altLang="ko-KR" sz="2000" dirty="0">
              <a:latin typeface="Verdana" panose="020B0604030504040204" pitchFamily="34" charset="0"/>
              <a:ea typeface="굴림" panose="020B0600000101010101" pitchFamily="34" charset="-127"/>
            </a:endParaRPr>
          </a:p>
          <a:p>
            <a:pPr eaLnBrk="1" hangingPunct="1">
              <a:lnSpc>
                <a:spcPct val="80000"/>
              </a:lnSpc>
            </a:pPr>
            <a:endParaRPr lang="ru-RU" altLang="fr-FR" sz="2000" dirty="0"/>
          </a:p>
        </p:txBody>
      </p:sp>
      <p:pic>
        <p:nvPicPr>
          <p:cNvPr id="2" name="Image 1">
            <a:extLst>
              <a:ext uri="{FF2B5EF4-FFF2-40B4-BE49-F238E27FC236}">
                <a16:creationId xmlns:a16="http://schemas.microsoft.com/office/drawing/2014/main" id="{971A7DF8-7B8D-40DC-A99A-37264944E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BA5F468A-DABC-4113-980B-B49D818DB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DCDD5E38-AAC7-4790-BB96-32F9BC9C7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spTree>
    <p:extLst>
      <p:ext uri="{BB962C8B-B14F-4D97-AF65-F5344CB8AC3E}">
        <p14:creationId xmlns:p14="http://schemas.microsoft.com/office/powerpoint/2010/main" val="197367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Calcul des moyennes , variances et écarts-types pour chaque colonnes. </a:t>
            </a:r>
          </a:p>
          <a:p>
            <a:pPr algn="just" eaLnBrk="1" hangingPunct="1">
              <a:lnSpc>
                <a:spcPct val="80000"/>
              </a:lnSpc>
            </a:pPr>
            <a:r>
              <a:rPr lang="fr-FR" altLang="ko-KR" sz="2000" dirty="0">
                <a:latin typeface="Verdana" panose="020B0604030504040204" pitchFamily="34" charset="0"/>
                <a:ea typeface="굴림" panose="020B0600000101010101" pitchFamily="34" charset="-127"/>
              </a:rPr>
              <a:t>Moyennes :</a:t>
            </a:r>
          </a:p>
          <a:p>
            <a:pPr lvl="2">
              <a:lnSpc>
                <a:spcPct val="80000"/>
              </a:lnSpc>
            </a:pPr>
            <a:r>
              <a:rPr lang="fr-FR" altLang="ko-KR" sz="2000" dirty="0">
                <a:latin typeface="Verdana" panose="020B0604030504040204" pitchFamily="34" charset="0"/>
                <a:ea typeface="굴림" panose="020B0600000101010101" pitchFamily="34" charset="-127"/>
              </a:rPr>
              <a:t>id                 		387162.085617</a:t>
            </a:r>
          </a:p>
          <a:p>
            <a:pPr lvl="2">
              <a:lnSpc>
                <a:spcPct val="80000"/>
              </a:lnSpc>
            </a:pPr>
            <a:r>
              <a:rPr lang="fr-FR" altLang="ko-KR" sz="2000" dirty="0" err="1">
                <a:latin typeface="Verdana" panose="020B0604030504040204" pitchFamily="34" charset="0"/>
                <a:ea typeface="굴림" panose="020B0600000101010101" pitchFamily="34" charset="-127"/>
              </a:rPr>
              <a:t>circonference_m</a:t>
            </a:r>
            <a:r>
              <a:rPr lang="fr-FR" altLang="ko-KR" sz="2000" dirty="0">
                <a:latin typeface="Verdana" panose="020B0604030504040204" pitchFamily="34" charset="0"/>
                <a:ea typeface="굴림" panose="020B0600000101010101" pitchFamily="34" charset="-127"/>
              </a:rPr>
              <a:t>         	0.822166</a:t>
            </a:r>
          </a:p>
          <a:p>
            <a:pPr lvl="2">
              <a:lnSpc>
                <a:spcPct val="80000"/>
              </a:lnSpc>
            </a:pPr>
            <a:r>
              <a:rPr lang="fr-FR" altLang="ko-KR" sz="2000" dirty="0" err="1">
                <a:latin typeface="Verdana" panose="020B0604030504040204" pitchFamily="34" charset="0"/>
                <a:ea typeface="굴림" panose="020B0600000101010101" pitchFamily="34" charset="-127"/>
              </a:rPr>
              <a:t>hauteur_m</a:t>
            </a:r>
            <a:r>
              <a:rPr lang="fr-FR" altLang="ko-KR" sz="2000" dirty="0">
                <a:latin typeface="Verdana" panose="020B0604030504040204" pitchFamily="34" charset="0"/>
                <a:ea typeface="굴림" panose="020B0600000101010101" pitchFamily="34" charset="-127"/>
              </a:rPr>
              <a:t>              	10.378789</a:t>
            </a:r>
          </a:p>
          <a:p>
            <a:pPr lvl="2">
              <a:lnSpc>
                <a:spcPct val="80000"/>
              </a:lnSpc>
            </a:pPr>
            <a:r>
              <a:rPr lang="fr-FR" altLang="ko-KR" sz="2000" dirty="0">
                <a:latin typeface="Verdana" panose="020B0604030504040204" pitchFamily="34" charset="0"/>
                <a:ea typeface="굴림" panose="020B0600000101010101" pitchFamily="34" charset="-127"/>
              </a:rPr>
              <a:t>remarquable             	0.000406</a:t>
            </a:r>
          </a:p>
          <a:p>
            <a:pPr lvl="2">
              <a:lnSpc>
                <a:spcPct val="80000"/>
              </a:lnSpc>
            </a:pPr>
            <a:r>
              <a:rPr lang="fr-FR" altLang="ko-KR" sz="2000" dirty="0">
                <a:latin typeface="Verdana" panose="020B0604030504040204" pitchFamily="34" charset="0"/>
                <a:ea typeface="굴림" panose="020B0600000101010101" pitchFamily="34" charset="-127"/>
              </a:rPr>
              <a:t>geo_point_2d_a         	48.854603</a:t>
            </a:r>
          </a:p>
          <a:p>
            <a:pPr lvl="2">
              <a:lnSpc>
                <a:spcPct val="80000"/>
              </a:lnSpc>
            </a:pPr>
            <a:r>
              <a:rPr lang="fr-FR" altLang="ko-KR" sz="2000" dirty="0">
                <a:latin typeface="Verdana" panose="020B0604030504040204" pitchFamily="34" charset="0"/>
                <a:ea typeface="굴림" panose="020B0600000101010101" pitchFamily="34" charset="-127"/>
              </a:rPr>
              <a:t>geo_point_2d_b          	2.347913</a:t>
            </a:r>
          </a:p>
          <a:p>
            <a:pPr algn="just" eaLnBrk="1" hangingPunct="1">
              <a:lnSpc>
                <a:spcPct val="80000"/>
              </a:lnSpc>
            </a:pPr>
            <a:r>
              <a:rPr lang="fr-FR" altLang="ko-KR" sz="2000" dirty="0">
                <a:latin typeface="Verdana" panose="020B0604030504040204" pitchFamily="34" charset="0"/>
                <a:ea typeface="굴림" panose="020B0600000101010101" pitchFamily="34" charset="-127"/>
              </a:rPr>
              <a:t>Variances :</a:t>
            </a:r>
          </a:p>
          <a:p>
            <a:pPr lvl="2">
              <a:lnSpc>
                <a:spcPct val="80000"/>
              </a:lnSpc>
            </a:pPr>
            <a:r>
              <a:rPr lang="fr-FR" altLang="ko-KR" sz="2000" dirty="0">
                <a:latin typeface="Verdana" panose="020B0604030504040204" pitchFamily="34" charset="0"/>
                <a:ea typeface="굴림" panose="020B0600000101010101" pitchFamily="34" charset="-127"/>
              </a:rPr>
              <a:t>id                 		2.967006e+11</a:t>
            </a:r>
          </a:p>
          <a:p>
            <a:pPr lvl="2">
              <a:lnSpc>
                <a:spcPct val="80000"/>
              </a:lnSpc>
            </a:pPr>
            <a:r>
              <a:rPr lang="fr-FR" altLang="ko-KR" sz="2000" dirty="0" err="1">
                <a:latin typeface="Verdana" panose="020B0604030504040204" pitchFamily="34" charset="0"/>
                <a:ea typeface="굴림" panose="020B0600000101010101" pitchFamily="34" charset="-127"/>
              </a:rPr>
              <a:t>circonference_m</a:t>
            </a:r>
            <a:r>
              <a:rPr lang="fr-FR" altLang="ko-KR" sz="2000" dirty="0">
                <a:latin typeface="Verdana" panose="020B0604030504040204" pitchFamily="34" charset="0"/>
                <a:ea typeface="굴림" panose="020B0600000101010101" pitchFamily="34" charset="-127"/>
              </a:rPr>
              <a:t>    		1.771941e-01</a:t>
            </a:r>
          </a:p>
          <a:p>
            <a:pPr lvl="2">
              <a:lnSpc>
                <a:spcPct val="80000"/>
              </a:lnSpc>
            </a:pPr>
            <a:r>
              <a:rPr lang="fr-FR" altLang="ko-KR" sz="2000" dirty="0" err="1">
                <a:latin typeface="Verdana" panose="020B0604030504040204" pitchFamily="34" charset="0"/>
                <a:ea typeface="굴림" panose="020B0600000101010101" pitchFamily="34" charset="-127"/>
              </a:rPr>
              <a:t>hauteur_m</a:t>
            </a:r>
            <a:r>
              <a:rPr lang="fr-FR" altLang="ko-KR" sz="2000" dirty="0">
                <a:latin typeface="Verdana" panose="020B0604030504040204" pitchFamily="34" charset="0"/>
                <a:ea typeface="굴림" panose="020B0600000101010101" pitchFamily="34" charset="-127"/>
              </a:rPr>
              <a:t>          		1.737519e+01</a:t>
            </a:r>
          </a:p>
          <a:p>
            <a:pPr lvl="2">
              <a:lnSpc>
                <a:spcPct val="80000"/>
              </a:lnSpc>
            </a:pPr>
            <a:r>
              <a:rPr lang="fr-FR" altLang="ko-KR" sz="2000" dirty="0">
                <a:latin typeface="Verdana" panose="020B0604030504040204" pitchFamily="34" charset="0"/>
                <a:ea typeface="굴림" panose="020B0600000101010101" pitchFamily="34" charset="-127"/>
              </a:rPr>
              <a:t>remarquable        		4.056794e-04</a:t>
            </a:r>
          </a:p>
          <a:p>
            <a:pPr lvl="2">
              <a:lnSpc>
                <a:spcPct val="80000"/>
              </a:lnSpc>
            </a:pPr>
            <a:r>
              <a:rPr lang="fr-FR" altLang="ko-KR" sz="2000" dirty="0">
                <a:latin typeface="Verdana" panose="020B0604030504040204" pitchFamily="34" charset="0"/>
                <a:ea typeface="굴림" panose="020B0600000101010101" pitchFamily="34" charset="-127"/>
              </a:rPr>
              <a:t>geo_point_2d_a     		9.126632e-04</a:t>
            </a:r>
          </a:p>
          <a:p>
            <a:pPr lvl="2">
              <a:lnSpc>
                <a:spcPct val="80000"/>
              </a:lnSpc>
            </a:pPr>
            <a:r>
              <a:rPr lang="fr-FR" altLang="ko-KR" sz="2000" dirty="0">
                <a:latin typeface="Verdana" panose="020B0604030504040204" pitchFamily="34" charset="0"/>
                <a:ea typeface="굴림" panose="020B0600000101010101" pitchFamily="34" charset="-127"/>
              </a:rPr>
              <a:t>geo_point_2d_b     	2.637665e-03</a:t>
            </a: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spTree>
    <p:extLst>
      <p:ext uri="{BB962C8B-B14F-4D97-AF65-F5344CB8AC3E}">
        <p14:creationId xmlns:p14="http://schemas.microsoft.com/office/powerpoint/2010/main" val="236264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Ecarts-types :</a:t>
            </a:r>
          </a:p>
          <a:p>
            <a:pPr lvl="2">
              <a:lnSpc>
                <a:spcPct val="80000"/>
              </a:lnSpc>
            </a:pPr>
            <a:r>
              <a:rPr lang="fr-FR" altLang="ko-KR" sz="2000" dirty="0">
                <a:latin typeface="Verdana" panose="020B0604030504040204" pitchFamily="34" charset="0"/>
                <a:ea typeface="굴림" panose="020B0600000101010101" pitchFamily="34" charset="-127"/>
              </a:rPr>
              <a:t>id                 		544702.304760</a:t>
            </a:r>
          </a:p>
          <a:p>
            <a:pPr lvl="2">
              <a:lnSpc>
                <a:spcPct val="80000"/>
              </a:lnSpc>
            </a:pPr>
            <a:r>
              <a:rPr lang="fr-FR" altLang="ko-KR" sz="2000" dirty="0" err="1">
                <a:latin typeface="Verdana" panose="020B0604030504040204" pitchFamily="34" charset="0"/>
                <a:ea typeface="굴림" panose="020B0600000101010101" pitchFamily="34" charset="-127"/>
              </a:rPr>
              <a:t>circonference_m</a:t>
            </a:r>
            <a:r>
              <a:rPr lang="fr-FR" altLang="ko-KR" sz="2000" dirty="0">
                <a:latin typeface="Verdana" panose="020B0604030504040204" pitchFamily="34" charset="0"/>
                <a:ea typeface="굴림" panose="020B0600000101010101" pitchFamily="34" charset="-127"/>
              </a:rPr>
              <a:t>         	0.420944</a:t>
            </a:r>
          </a:p>
          <a:p>
            <a:pPr lvl="2">
              <a:lnSpc>
                <a:spcPct val="80000"/>
              </a:lnSpc>
            </a:pPr>
            <a:r>
              <a:rPr lang="fr-FR" altLang="ko-KR" sz="2000" dirty="0" err="1">
                <a:latin typeface="Verdana" panose="020B0604030504040204" pitchFamily="34" charset="0"/>
                <a:ea typeface="굴림" panose="020B0600000101010101" pitchFamily="34" charset="-127"/>
              </a:rPr>
              <a:t>hauteur_m</a:t>
            </a:r>
            <a:r>
              <a:rPr lang="fr-FR" altLang="ko-KR" sz="2000" dirty="0">
                <a:latin typeface="Verdana" panose="020B0604030504040204" pitchFamily="34" charset="0"/>
                <a:ea typeface="굴림" panose="020B0600000101010101" pitchFamily="34" charset="-127"/>
              </a:rPr>
              <a:t>               	4.168356</a:t>
            </a:r>
          </a:p>
          <a:p>
            <a:pPr lvl="2">
              <a:lnSpc>
                <a:spcPct val="80000"/>
              </a:lnSpc>
            </a:pPr>
            <a:r>
              <a:rPr lang="fr-FR" altLang="ko-KR" sz="2000" dirty="0">
                <a:latin typeface="Verdana" panose="020B0604030504040204" pitchFamily="34" charset="0"/>
                <a:ea typeface="굴림" panose="020B0600000101010101" pitchFamily="34" charset="-127"/>
              </a:rPr>
              <a:t>remarquable             	0.020141</a:t>
            </a:r>
          </a:p>
          <a:p>
            <a:pPr lvl="2">
              <a:lnSpc>
                <a:spcPct val="80000"/>
              </a:lnSpc>
            </a:pPr>
            <a:r>
              <a:rPr lang="fr-FR" altLang="ko-KR" sz="2000" dirty="0">
                <a:latin typeface="Verdana" panose="020B0604030504040204" pitchFamily="34" charset="0"/>
                <a:ea typeface="굴림" panose="020B0600000101010101" pitchFamily="34" charset="-127"/>
              </a:rPr>
              <a:t>geo_point_2d_a          	0.030210</a:t>
            </a:r>
          </a:p>
          <a:p>
            <a:pPr lvl="2">
              <a:lnSpc>
                <a:spcPct val="80000"/>
              </a:lnSpc>
            </a:pPr>
            <a:r>
              <a:rPr lang="fr-FR" altLang="ko-KR" sz="2000" dirty="0">
                <a:latin typeface="Verdana" panose="020B0604030504040204" pitchFamily="34" charset="0"/>
                <a:ea typeface="굴림" panose="020B0600000101010101" pitchFamily="34" charset="-127"/>
              </a:rPr>
              <a:t>geo_point_2d_b          	0.051358</a:t>
            </a:r>
          </a:p>
          <a:p>
            <a:pPr marL="0" indent="0" algn="just"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marL="0" indent="0" algn="just"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spTree>
    <p:extLst>
      <p:ext uri="{BB962C8B-B14F-4D97-AF65-F5344CB8AC3E}">
        <p14:creationId xmlns:p14="http://schemas.microsoft.com/office/powerpoint/2010/main" val="58481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r>
              <a:rPr lang="fr-FR" altLang="ko-KR" sz="2000" dirty="0">
                <a:latin typeface="Verdana" panose="020B0604030504040204" pitchFamily="34" charset="0"/>
                <a:ea typeface="굴림" panose="020B0600000101010101" pitchFamily="34" charset="-127"/>
              </a:rPr>
              <a:t>Diagramme secteurs de la domanialité :</a:t>
            </a:r>
          </a:p>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marL="0" indent="0" algn="just"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9" name="Image 8">
            <a:extLst>
              <a:ext uri="{FF2B5EF4-FFF2-40B4-BE49-F238E27FC236}">
                <a16:creationId xmlns:a16="http://schemas.microsoft.com/office/drawing/2014/main" id="{64A49DFF-BC6F-4C60-A702-0EE1DA41B27B}"/>
              </a:ext>
            </a:extLst>
          </p:cNvPr>
          <p:cNvPicPr>
            <a:picLocks noChangeAspect="1"/>
          </p:cNvPicPr>
          <p:nvPr/>
        </p:nvPicPr>
        <p:blipFill>
          <a:blip r:embed="rId4"/>
          <a:stretch>
            <a:fillRect/>
          </a:stretch>
        </p:blipFill>
        <p:spPr>
          <a:xfrm>
            <a:off x="1357164" y="1626030"/>
            <a:ext cx="6048672" cy="3605939"/>
          </a:xfrm>
          <a:prstGeom prst="rect">
            <a:avLst/>
          </a:prstGeom>
        </p:spPr>
      </p:pic>
    </p:spTree>
    <p:extLst>
      <p:ext uri="{BB962C8B-B14F-4D97-AF65-F5344CB8AC3E}">
        <p14:creationId xmlns:p14="http://schemas.microsoft.com/office/powerpoint/2010/main" val="472456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r>
              <a:rPr lang="fr-FR" altLang="ko-KR" sz="2000" dirty="0">
                <a:latin typeface="Verdana" panose="020B0604030504040204" pitchFamily="34" charset="0"/>
                <a:ea typeface="굴림" panose="020B0600000101010101" pitchFamily="34" charset="-127"/>
              </a:rPr>
              <a:t>Diagramme barre horizontale arrondissement :</a:t>
            </a:r>
          </a:p>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marL="0" indent="0" algn="just"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6" name="Image 5">
            <a:extLst>
              <a:ext uri="{FF2B5EF4-FFF2-40B4-BE49-F238E27FC236}">
                <a16:creationId xmlns:a16="http://schemas.microsoft.com/office/drawing/2014/main" id="{90FC8ED5-2B97-4DF6-9C5E-EA23BF429003}"/>
              </a:ext>
            </a:extLst>
          </p:cNvPr>
          <p:cNvPicPr>
            <a:picLocks noChangeAspect="1"/>
          </p:cNvPicPr>
          <p:nvPr/>
        </p:nvPicPr>
        <p:blipFill>
          <a:blip r:embed="rId4"/>
          <a:stretch>
            <a:fillRect/>
          </a:stretch>
        </p:blipFill>
        <p:spPr>
          <a:xfrm>
            <a:off x="-10616" y="1777896"/>
            <a:ext cx="9144000" cy="3730752"/>
          </a:xfrm>
          <a:prstGeom prst="rect">
            <a:avLst/>
          </a:prstGeom>
        </p:spPr>
      </p:pic>
    </p:spTree>
    <p:extLst>
      <p:ext uri="{BB962C8B-B14F-4D97-AF65-F5344CB8AC3E}">
        <p14:creationId xmlns:p14="http://schemas.microsoft.com/office/powerpoint/2010/main" val="62918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r>
              <a:rPr lang="fr-FR" altLang="ko-KR" sz="2000" dirty="0">
                <a:latin typeface="Verdana" panose="020B0604030504040204" pitchFamily="34" charset="0"/>
                <a:ea typeface="굴림" panose="020B0600000101010101" pitchFamily="34" charset="-127"/>
              </a:rPr>
              <a:t>Diagramme secteurs du stade de développement :</a:t>
            </a:r>
          </a:p>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marL="0" indent="0" algn="just"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6" name="Image 5">
            <a:extLst>
              <a:ext uri="{FF2B5EF4-FFF2-40B4-BE49-F238E27FC236}">
                <a16:creationId xmlns:a16="http://schemas.microsoft.com/office/drawing/2014/main" id="{3B33B690-45B6-4BA1-96E8-B9042769ABD2}"/>
              </a:ext>
            </a:extLst>
          </p:cNvPr>
          <p:cNvPicPr>
            <a:picLocks noChangeAspect="1"/>
          </p:cNvPicPr>
          <p:nvPr/>
        </p:nvPicPr>
        <p:blipFill>
          <a:blip r:embed="rId4"/>
          <a:stretch>
            <a:fillRect/>
          </a:stretch>
        </p:blipFill>
        <p:spPr>
          <a:xfrm>
            <a:off x="1115616" y="1577062"/>
            <a:ext cx="5615997" cy="3849541"/>
          </a:xfrm>
          <a:prstGeom prst="rect">
            <a:avLst/>
          </a:prstGeom>
        </p:spPr>
      </p:pic>
    </p:spTree>
    <p:extLst>
      <p:ext uri="{BB962C8B-B14F-4D97-AF65-F5344CB8AC3E}">
        <p14:creationId xmlns:p14="http://schemas.microsoft.com/office/powerpoint/2010/main" val="920112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r>
              <a:rPr lang="fr-FR" altLang="ko-KR" sz="2000" dirty="0">
                <a:latin typeface="Verdana" panose="020B0604030504040204" pitchFamily="34" charset="0"/>
                <a:ea typeface="굴림" panose="020B0600000101010101" pitchFamily="34" charset="-127"/>
              </a:rPr>
              <a:t>Deux analyses statistiques univariées du stade développement en fonction de la hauteur et de la circonférence. </a:t>
            </a:r>
          </a:p>
          <a:p>
            <a:pPr algn="just" eaLnBrk="1" hangingPunct="1">
              <a:lnSpc>
                <a:spcPct val="80000"/>
              </a:lnSpc>
            </a:pPr>
            <a:r>
              <a:rPr lang="fr-FR" altLang="ko-KR" sz="2000" dirty="0">
                <a:latin typeface="Verdana" panose="020B0604030504040204" pitchFamily="34" charset="0"/>
                <a:ea typeface="굴림" panose="020B0600000101010101" pitchFamily="34" charset="-127"/>
              </a:rPr>
              <a:t>Exemple histogramme de stade de développement en fonction de la hauteur et de la circonférence.</a:t>
            </a:r>
          </a:p>
          <a:p>
            <a:pPr eaLnBrk="1" hangingPunct="1">
              <a:lnSpc>
                <a:spcPct val="80000"/>
              </a:lnSpc>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6" name="Image 5">
            <a:extLst>
              <a:ext uri="{FF2B5EF4-FFF2-40B4-BE49-F238E27FC236}">
                <a16:creationId xmlns:a16="http://schemas.microsoft.com/office/drawing/2014/main" id="{1DB3525E-D01A-4C98-8D12-CEFADC978090}"/>
              </a:ext>
            </a:extLst>
          </p:cNvPr>
          <p:cNvPicPr>
            <a:picLocks noChangeAspect="1"/>
          </p:cNvPicPr>
          <p:nvPr/>
        </p:nvPicPr>
        <p:blipFill>
          <a:blip r:embed="rId4"/>
          <a:stretch>
            <a:fillRect/>
          </a:stretch>
        </p:blipFill>
        <p:spPr>
          <a:xfrm>
            <a:off x="1430327" y="2238244"/>
            <a:ext cx="2198289" cy="4357898"/>
          </a:xfrm>
          <a:prstGeom prst="rect">
            <a:avLst/>
          </a:prstGeom>
        </p:spPr>
      </p:pic>
      <p:pic>
        <p:nvPicPr>
          <p:cNvPr id="8" name="Image 7">
            <a:extLst>
              <a:ext uri="{FF2B5EF4-FFF2-40B4-BE49-F238E27FC236}">
                <a16:creationId xmlns:a16="http://schemas.microsoft.com/office/drawing/2014/main" id="{7C09B47C-A9E3-4A04-9994-5E1AC1E7871D}"/>
              </a:ext>
            </a:extLst>
          </p:cNvPr>
          <p:cNvPicPr>
            <a:picLocks noChangeAspect="1"/>
          </p:cNvPicPr>
          <p:nvPr/>
        </p:nvPicPr>
        <p:blipFill>
          <a:blip r:embed="rId5"/>
          <a:stretch>
            <a:fillRect/>
          </a:stretch>
        </p:blipFill>
        <p:spPr>
          <a:xfrm>
            <a:off x="4678220" y="2230060"/>
            <a:ext cx="2414959" cy="4374266"/>
          </a:xfrm>
          <a:prstGeom prst="rect">
            <a:avLst/>
          </a:prstGeom>
        </p:spPr>
      </p:pic>
    </p:spTree>
    <p:extLst>
      <p:ext uri="{BB962C8B-B14F-4D97-AF65-F5344CB8AC3E}">
        <p14:creationId xmlns:p14="http://schemas.microsoft.com/office/powerpoint/2010/main" val="1137967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Exemple histogramme de stade de développement en fonction de la hauteur et de la circonférence.</a:t>
            </a:r>
          </a:p>
          <a:p>
            <a:pPr eaLnBrk="1" hangingPunct="1">
              <a:lnSpc>
                <a:spcPct val="80000"/>
              </a:lnSpc>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7" name="Image 6">
            <a:extLst>
              <a:ext uri="{FF2B5EF4-FFF2-40B4-BE49-F238E27FC236}">
                <a16:creationId xmlns:a16="http://schemas.microsoft.com/office/drawing/2014/main" id="{C4BF26DE-C3DC-420E-A0B2-839C024FAE56}"/>
              </a:ext>
            </a:extLst>
          </p:cNvPr>
          <p:cNvPicPr>
            <a:picLocks noChangeAspect="1"/>
          </p:cNvPicPr>
          <p:nvPr/>
        </p:nvPicPr>
        <p:blipFill>
          <a:blip r:embed="rId4"/>
          <a:stretch>
            <a:fillRect/>
          </a:stretch>
        </p:blipFill>
        <p:spPr>
          <a:xfrm>
            <a:off x="1429190" y="1700808"/>
            <a:ext cx="2643388" cy="4869019"/>
          </a:xfrm>
          <a:prstGeom prst="rect">
            <a:avLst/>
          </a:prstGeom>
        </p:spPr>
      </p:pic>
      <p:pic>
        <p:nvPicPr>
          <p:cNvPr id="9" name="Image 8">
            <a:extLst>
              <a:ext uri="{FF2B5EF4-FFF2-40B4-BE49-F238E27FC236}">
                <a16:creationId xmlns:a16="http://schemas.microsoft.com/office/drawing/2014/main" id="{952D2622-48DA-49EC-BC4D-F1A6BFFFAC03}"/>
              </a:ext>
            </a:extLst>
          </p:cNvPr>
          <p:cNvPicPr>
            <a:picLocks noChangeAspect="1"/>
          </p:cNvPicPr>
          <p:nvPr/>
        </p:nvPicPr>
        <p:blipFill>
          <a:blip r:embed="rId5"/>
          <a:stretch>
            <a:fillRect/>
          </a:stretch>
        </p:blipFill>
        <p:spPr>
          <a:xfrm>
            <a:off x="4674184" y="1712055"/>
            <a:ext cx="2643388" cy="4872839"/>
          </a:xfrm>
          <a:prstGeom prst="rect">
            <a:avLst/>
          </a:prstGeom>
        </p:spPr>
      </p:pic>
    </p:spTree>
    <p:extLst>
      <p:ext uri="{BB962C8B-B14F-4D97-AF65-F5344CB8AC3E}">
        <p14:creationId xmlns:p14="http://schemas.microsoft.com/office/powerpoint/2010/main" val="90645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marL="0" indent="0" algn="just"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Exemple histogramme de stade de développement en fonction de la hauteur et de la circonférence.</a:t>
            </a:r>
          </a:p>
          <a:p>
            <a:pPr eaLnBrk="1" hangingPunct="1">
              <a:lnSpc>
                <a:spcPct val="80000"/>
              </a:lnSpc>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6" name="Image 5">
            <a:extLst>
              <a:ext uri="{FF2B5EF4-FFF2-40B4-BE49-F238E27FC236}">
                <a16:creationId xmlns:a16="http://schemas.microsoft.com/office/drawing/2014/main" id="{0C33C64E-4052-4B88-A536-8C48D22F40B1}"/>
              </a:ext>
            </a:extLst>
          </p:cNvPr>
          <p:cNvPicPr>
            <a:picLocks noChangeAspect="1"/>
          </p:cNvPicPr>
          <p:nvPr/>
        </p:nvPicPr>
        <p:blipFill>
          <a:blip r:embed="rId4"/>
          <a:stretch>
            <a:fillRect/>
          </a:stretch>
        </p:blipFill>
        <p:spPr>
          <a:xfrm>
            <a:off x="1452937" y="1663545"/>
            <a:ext cx="2476582" cy="4923941"/>
          </a:xfrm>
          <a:prstGeom prst="rect">
            <a:avLst/>
          </a:prstGeom>
        </p:spPr>
      </p:pic>
      <p:pic>
        <p:nvPicPr>
          <p:cNvPr id="8" name="Image 7">
            <a:extLst>
              <a:ext uri="{FF2B5EF4-FFF2-40B4-BE49-F238E27FC236}">
                <a16:creationId xmlns:a16="http://schemas.microsoft.com/office/drawing/2014/main" id="{7C315F69-B598-4C22-97D1-9C87DEA309D2}"/>
              </a:ext>
            </a:extLst>
          </p:cNvPr>
          <p:cNvPicPr>
            <a:picLocks noChangeAspect="1"/>
          </p:cNvPicPr>
          <p:nvPr/>
        </p:nvPicPr>
        <p:blipFill>
          <a:blip r:embed="rId5"/>
          <a:stretch>
            <a:fillRect/>
          </a:stretch>
        </p:blipFill>
        <p:spPr>
          <a:xfrm>
            <a:off x="4572000" y="1663374"/>
            <a:ext cx="2655855" cy="4923941"/>
          </a:xfrm>
          <a:prstGeom prst="rect">
            <a:avLst/>
          </a:prstGeom>
        </p:spPr>
      </p:pic>
    </p:spTree>
    <p:extLst>
      <p:ext uri="{BB962C8B-B14F-4D97-AF65-F5344CB8AC3E}">
        <p14:creationId xmlns:p14="http://schemas.microsoft.com/office/powerpoint/2010/main" val="70614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marL="0" indent="0" algn="just"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Exemple histogramme de stade de développement en fonction de la hauteur et de la circonférence.</a:t>
            </a:r>
          </a:p>
          <a:p>
            <a:pPr eaLnBrk="1" hangingPunct="1">
              <a:lnSpc>
                <a:spcPct val="80000"/>
              </a:lnSpc>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7" name="Image 6">
            <a:extLst>
              <a:ext uri="{FF2B5EF4-FFF2-40B4-BE49-F238E27FC236}">
                <a16:creationId xmlns:a16="http://schemas.microsoft.com/office/drawing/2014/main" id="{B0F42ECF-12CD-4DD8-9167-C6B277F5D09B}"/>
              </a:ext>
            </a:extLst>
          </p:cNvPr>
          <p:cNvPicPr>
            <a:picLocks noChangeAspect="1"/>
          </p:cNvPicPr>
          <p:nvPr/>
        </p:nvPicPr>
        <p:blipFill>
          <a:blip r:embed="rId4"/>
          <a:stretch>
            <a:fillRect/>
          </a:stretch>
        </p:blipFill>
        <p:spPr>
          <a:xfrm>
            <a:off x="1473189" y="1645887"/>
            <a:ext cx="2509811" cy="4923941"/>
          </a:xfrm>
          <a:prstGeom prst="rect">
            <a:avLst/>
          </a:prstGeom>
        </p:spPr>
      </p:pic>
      <p:pic>
        <p:nvPicPr>
          <p:cNvPr id="9" name="Image 8">
            <a:extLst>
              <a:ext uri="{FF2B5EF4-FFF2-40B4-BE49-F238E27FC236}">
                <a16:creationId xmlns:a16="http://schemas.microsoft.com/office/drawing/2014/main" id="{574038BB-E6CA-4426-897B-8E0DD4C377EB}"/>
              </a:ext>
            </a:extLst>
          </p:cNvPr>
          <p:cNvPicPr>
            <a:picLocks noChangeAspect="1"/>
          </p:cNvPicPr>
          <p:nvPr/>
        </p:nvPicPr>
        <p:blipFill>
          <a:blip r:embed="rId5"/>
          <a:stretch>
            <a:fillRect/>
          </a:stretch>
        </p:blipFill>
        <p:spPr>
          <a:xfrm>
            <a:off x="4572000" y="1645887"/>
            <a:ext cx="2736304" cy="4944681"/>
          </a:xfrm>
          <a:prstGeom prst="rect">
            <a:avLst/>
          </a:prstGeom>
        </p:spPr>
      </p:pic>
    </p:spTree>
    <p:extLst>
      <p:ext uri="{BB962C8B-B14F-4D97-AF65-F5344CB8AC3E}">
        <p14:creationId xmlns:p14="http://schemas.microsoft.com/office/powerpoint/2010/main" val="244855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Contexte et objectifs </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64096" y="836712"/>
            <a:ext cx="7315200" cy="4191000"/>
          </a:xfrm>
        </p:spPr>
        <p:txBody>
          <a:bodyPr/>
          <a:lstStyle/>
          <a:p>
            <a:pPr eaLnBrk="1" hangingPunct="1">
              <a:lnSpc>
                <a:spcPct val="80000"/>
              </a:lnSpc>
            </a:pPr>
            <a:endParaRPr lang="fr-FR" altLang="ko-KR" sz="2000">
              <a:latin typeface="Verdana" panose="020B0604030504040204" pitchFamily="34" charset="0"/>
              <a:ea typeface="굴림" panose="020B0600000101010101" pitchFamily="34" charset="-127"/>
            </a:endParaRPr>
          </a:p>
          <a:p>
            <a:pPr eaLnBrk="1" hangingPunct="1">
              <a:lnSpc>
                <a:spcPct val="80000"/>
              </a:lnSpc>
            </a:pPr>
            <a:r>
              <a:rPr lang="fr-FR" altLang="ko-KR" sz="2000">
                <a:latin typeface="Verdana" panose="020B0604030504040204" pitchFamily="34" charset="0"/>
                <a:ea typeface="굴림" panose="020B0600000101010101" pitchFamily="34" charset="-127"/>
              </a:rPr>
              <a:t>Concours </a:t>
            </a:r>
            <a:r>
              <a:rPr lang="fr-FR" altLang="ko-KR" sz="2000" dirty="0">
                <a:latin typeface="Verdana" panose="020B0604030504040204" pitchFamily="34" charset="0"/>
                <a:ea typeface="굴림" panose="020B0600000101010101" pitchFamily="34" charset="-127"/>
              </a:rPr>
              <a:t>Data sponsorisé par la ville de Paris et </a:t>
            </a:r>
            <a:r>
              <a:rPr lang="fr-FR" altLang="ko-KR" sz="2000" b="1" dirty="0">
                <a:latin typeface="Verdana" panose="020B0604030504040204" pitchFamily="34" charset="0"/>
                <a:ea typeface="굴림" panose="020B0600000101010101" pitchFamily="34" charset="-127"/>
              </a:rPr>
              <a:t>aidez Paris à devenir une smart-city !</a:t>
            </a:r>
          </a:p>
          <a:p>
            <a:pPr eaLnBrk="1" hangingPunct="1">
              <a:lnSpc>
                <a:spcPct val="80000"/>
              </a:lnSpc>
            </a:pPr>
            <a:endParaRPr lang="fr-FR" altLang="ko-KR" sz="2000" b="1" dirty="0">
              <a:latin typeface="Verdana" panose="020B0604030504040204" pitchFamily="34" charset="0"/>
              <a:ea typeface="굴림" panose="020B0600000101010101" pitchFamily="34" charset="-127"/>
            </a:endParaRPr>
          </a:p>
          <a:p>
            <a:pPr eaLnBrk="1" hangingPunct="1">
              <a:lnSpc>
                <a:spcPct val="80000"/>
              </a:lnSpc>
            </a:pPr>
            <a:endParaRPr lang="fr-FR" altLang="ko-KR" sz="2000" b="1" dirty="0">
              <a:latin typeface="Verdana" panose="020B0604030504040204" pitchFamily="34" charset="0"/>
              <a:ea typeface="굴림" panose="020B0600000101010101" pitchFamily="34" charset="-127"/>
            </a:endParaRPr>
          </a:p>
          <a:p>
            <a:pPr eaLnBrk="1" hangingPunct="1">
              <a:lnSpc>
                <a:spcPct val="80000"/>
              </a:lnSpc>
            </a:pPr>
            <a:r>
              <a:rPr lang="fr-FR" altLang="ko-KR" sz="2000" dirty="0">
                <a:latin typeface="Verdana" panose="020B0604030504040204" pitchFamily="34" charset="0"/>
                <a:ea typeface="굴림" panose="020B0600000101010101" pitchFamily="34" charset="-127"/>
              </a:rPr>
              <a:t>Réaliser une analyse exploratoire du jeu de données contenant les caractéristiques des arbres de Paris.</a:t>
            </a:r>
          </a:p>
          <a:p>
            <a:pPr eaLnBrk="1" hangingPunct="1">
              <a:lnSpc>
                <a:spcPct val="80000"/>
              </a:lnSpc>
            </a:pPr>
            <a:endParaRPr lang="fr-FR" altLang="ko-KR" sz="2000" b="1" dirty="0">
              <a:latin typeface="Verdana" panose="020B0604030504040204" pitchFamily="34" charset="0"/>
              <a:ea typeface="굴림" panose="020B0600000101010101" pitchFamily="34" charset="-127"/>
            </a:endParaRPr>
          </a:p>
          <a:p>
            <a:pPr eaLnBrk="1" hangingPunct="1">
              <a:lnSpc>
                <a:spcPct val="80000"/>
              </a:lnSpc>
            </a:pPr>
            <a:endParaRPr lang="fr-FR" altLang="ko-KR" sz="2000" b="1" dirty="0">
              <a:latin typeface="Verdana" panose="020B0604030504040204" pitchFamily="34" charset="0"/>
              <a:ea typeface="굴림" panose="020B0600000101010101" pitchFamily="34" charset="-127"/>
            </a:endParaRPr>
          </a:p>
          <a:p>
            <a:pPr eaLnBrk="1" hangingPunct="1">
              <a:lnSpc>
                <a:spcPct val="80000"/>
              </a:lnSpc>
            </a:pPr>
            <a:r>
              <a:rPr lang="fr-FR" altLang="ko-KR" sz="2000" dirty="0">
                <a:latin typeface="Verdana" panose="020B0604030504040204" pitchFamily="34" charset="0"/>
                <a:ea typeface="굴림" panose="020B0600000101010101" pitchFamily="34" charset="-127"/>
              </a:rPr>
              <a:t>Végétaliser la ville de Paris</a:t>
            </a:r>
            <a:r>
              <a:rPr lang="fr-FR" altLang="ko-KR" sz="2000" b="1" dirty="0">
                <a:latin typeface="Verdana" panose="020B0604030504040204" pitchFamily="34" charset="0"/>
                <a:ea typeface="굴림" panose="020B0600000101010101" pitchFamily="34" charset="-127"/>
              </a:rPr>
              <a:t>.</a:t>
            </a:r>
          </a:p>
          <a:p>
            <a:pPr eaLnBrk="1" hangingPunct="1">
              <a:lnSpc>
                <a:spcPct val="80000"/>
              </a:lnSpc>
            </a:pPr>
            <a:endParaRPr lang="fr-FR" altLang="ko-KR" sz="2000" b="1" dirty="0">
              <a:latin typeface="Verdana" panose="020B0604030504040204" pitchFamily="34" charset="0"/>
              <a:ea typeface="굴림" panose="020B0600000101010101" pitchFamily="34" charset="-127"/>
            </a:endParaRPr>
          </a:p>
          <a:p>
            <a:pPr eaLnBrk="1" hangingPunct="1">
              <a:lnSpc>
                <a:spcPct val="80000"/>
              </a:lnSpc>
            </a:pPr>
            <a:endParaRPr lang="fr-FR" altLang="ko-KR" sz="2000" b="1" dirty="0">
              <a:latin typeface="Verdana" panose="020B0604030504040204" pitchFamily="34" charset="0"/>
              <a:ea typeface="굴림" panose="020B0600000101010101" pitchFamily="34" charset="-127"/>
            </a:endParaRPr>
          </a:p>
          <a:p>
            <a:pPr eaLnBrk="1" hangingPunct="1">
              <a:lnSpc>
                <a:spcPct val="80000"/>
              </a:lnSpc>
            </a:pPr>
            <a:endParaRPr lang="fr-FR" altLang="ko-KR" sz="900" dirty="0">
              <a:latin typeface="Verdana" panose="020B0604030504040204" pitchFamily="34" charset="0"/>
              <a:ea typeface="굴림" panose="020B0600000101010101" pitchFamily="34" charset="-127"/>
            </a:endParaRPr>
          </a:p>
          <a:p>
            <a:pPr eaLnBrk="1" hangingPunct="1">
              <a:lnSpc>
                <a:spcPct val="80000"/>
              </a:lnSpc>
            </a:pPr>
            <a:r>
              <a:rPr lang="fr-FR" altLang="ko-KR" sz="2000" dirty="0">
                <a:latin typeface="Verdana" panose="020B0604030504040204" pitchFamily="34" charset="0"/>
                <a:ea typeface="굴림" panose="020B0600000101010101" pitchFamily="34" charset="-127"/>
              </a:rPr>
              <a:t>Optimiser les tournées d’entretien des arbres de la ville. </a:t>
            </a:r>
          </a:p>
          <a:p>
            <a:pPr eaLnBrk="1" hangingPunct="1">
              <a:lnSpc>
                <a:spcPct val="80000"/>
              </a:lnSpc>
            </a:pPr>
            <a:endParaRPr lang="fr-FR" altLang="ko-KR" sz="2000" dirty="0">
              <a:latin typeface="Verdana" panose="020B0604030504040204" pitchFamily="34" charset="0"/>
              <a:ea typeface="굴림" panose="020B0600000101010101" pitchFamily="34" charset="-127"/>
            </a:endParaRPr>
          </a:p>
          <a:p>
            <a:pPr eaLnBrk="1" hangingPunct="1">
              <a:lnSpc>
                <a:spcPct val="80000"/>
              </a:lnSpc>
            </a:pPr>
            <a:endParaRPr lang="fr-FR" altLang="ko-KR" sz="2000" dirty="0">
              <a:latin typeface="Verdana" panose="020B0604030504040204" pitchFamily="34" charset="0"/>
              <a:ea typeface="굴림" panose="020B0600000101010101" pitchFamily="34" charset="-127"/>
            </a:endParaRPr>
          </a:p>
          <a:p>
            <a:pPr eaLnBrk="1" hangingPunct="1">
              <a:lnSpc>
                <a:spcPct val="80000"/>
              </a:lnSpc>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8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8" name="Image 7">
            <a:extLst>
              <a:ext uri="{FF2B5EF4-FFF2-40B4-BE49-F238E27FC236}">
                <a16:creationId xmlns:a16="http://schemas.microsoft.com/office/drawing/2014/main" id="{90519806-4B22-4758-A063-FC98F27FF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9" name="Image 8">
            <a:extLst>
              <a:ext uri="{FF2B5EF4-FFF2-40B4-BE49-F238E27FC236}">
                <a16:creationId xmlns:a16="http://schemas.microsoft.com/office/drawing/2014/main" id="{7777B2A0-7187-433B-8A17-1E7498C7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11" name="Image 10">
            <a:extLst>
              <a:ext uri="{FF2B5EF4-FFF2-40B4-BE49-F238E27FC236}">
                <a16:creationId xmlns:a16="http://schemas.microsoft.com/office/drawing/2014/main" id="{619850AF-FF51-4090-81D2-93BC6EF4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Cartes détaillées de chaque arrondissements signifiant l’implantation de chaque arbres.</a:t>
            </a:r>
            <a:endParaRPr lang="fr-FR" altLang="fr-FR" sz="2000" dirty="0"/>
          </a:p>
          <a:p>
            <a:pPr eaLnBrk="1" hangingPunct="1">
              <a:lnSpc>
                <a:spcPct val="80000"/>
              </a:lnSpc>
            </a:pPr>
            <a:r>
              <a:rPr lang="fr-FR" altLang="fr-FR" sz="2000" dirty="0"/>
              <a:t>Exemple de carte du 1</a:t>
            </a:r>
            <a:r>
              <a:rPr lang="fr-FR" altLang="fr-FR" sz="2000" baseline="30000" dirty="0"/>
              <a:t>er</a:t>
            </a:r>
            <a:r>
              <a:rPr lang="fr-FR" altLang="fr-FR" sz="2000" dirty="0"/>
              <a:t> arrondissement de Paris :</a:t>
            </a:r>
          </a:p>
          <a:p>
            <a:pPr eaLnBrk="1" hangingPunct="1">
              <a:lnSpc>
                <a:spcPct val="80000"/>
              </a:lnSpc>
            </a:pPr>
            <a:endParaRPr lang="ru-RU" altLang="fr-FR" sz="2000" dirty="0"/>
          </a:p>
        </p:txBody>
      </p:sp>
      <p:pic>
        <p:nvPicPr>
          <p:cNvPr id="2" name="Image 1">
            <a:extLst>
              <a:ext uri="{FF2B5EF4-FFF2-40B4-BE49-F238E27FC236}">
                <a16:creationId xmlns:a16="http://schemas.microsoft.com/office/drawing/2014/main" id="{9D1BD0AD-B710-49B9-9327-26A496AF7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6" name="Image 5">
            <a:extLst>
              <a:ext uri="{FF2B5EF4-FFF2-40B4-BE49-F238E27FC236}">
                <a16:creationId xmlns:a16="http://schemas.microsoft.com/office/drawing/2014/main" id="{5E104D7E-4FFC-4A35-A491-D208FB91972A}"/>
              </a:ext>
            </a:extLst>
          </p:cNvPr>
          <p:cNvPicPr>
            <a:picLocks noChangeAspect="1"/>
          </p:cNvPicPr>
          <p:nvPr/>
        </p:nvPicPr>
        <p:blipFill>
          <a:blip r:embed="rId4"/>
          <a:stretch>
            <a:fillRect/>
          </a:stretch>
        </p:blipFill>
        <p:spPr>
          <a:xfrm>
            <a:off x="2182278" y="1960181"/>
            <a:ext cx="4779443" cy="4609647"/>
          </a:xfrm>
          <a:prstGeom prst="rect">
            <a:avLst/>
          </a:prstGeom>
        </p:spPr>
      </p:pic>
    </p:spTree>
    <p:extLst>
      <p:ext uri="{BB962C8B-B14F-4D97-AF65-F5344CB8AC3E}">
        <p14:creationId xmlns:p14="http://schemas.microsoft.com/office/powerpoint/2010/main" val="4225321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eaLnBrk="1" hangingPunct="1">
              <a:lnSpc>
                <a:spcPct val="80000"/>
              </a:lnSpc>
            </a:pPr>
            <a:r>
              <a:rPr lang="fr-FR" altLang="fr-FR" sz="2000" dirty="0"/>
              <a:t>Exemple de carte du 2</a:t>
            </a:r>
            <a:r>
              <a:rPr lang="fr-FR" altLang="fr-FR" sz="2000" baseline="30000" dirty="0"/>
              <a:t>ème</a:t>
            </a:r>
            <a:r>
              <a:rPr lang="fr-FR" altLang="fr-FR" sz="2000" dirty="0"/>
              <a:t> arrondissement de Paris :</a:t>
            </a:r>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solidFill>
                <a:srgbClr val="008000"/>
              </a:solidFill>
            </a:endParaRPr>
          </a:p>
          <a:p>
            <a:pPr marL="0" indent="0" eaLnBrk="1" hangingPunct="1">
              <a:lnSpc>
                <a:spcPct val="80000"/>
              </a:lnSpc>
              <a:buNone/>
            </a:pPr>
            <a:endParaRPr lang="ru-RU" altLang="fr-FR" sz="2000" dirty="0"/>
          </a:p>
        </p:txBody>
      </p:sp>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7" name="Image 6">
            <a:extLst>
              <a:ext uri="{FF2B5EF4-FFF2-40B4-BE49-F238E27FC236}">
                <a16:creationId xmlns:a16="http://schemas.microsoft.com/office/drawing/2014/main" id="{7147B46F-4E68-43C7-8A45-412BA01ABA23}"/>
              </a:ext>
            </a:extLst>
          </p:cNvPr>
          <p:cNvPicPr>
            <a:picLocks noChangeAspect="1"/>
          </p:cNvPicPr>
          <p:nvPr/>
        </p:nvPicPr>
        <p:blipFill>
          <a:blip r:embed="rId4"/>
          <a:stretch>
            <a:fillRect/>
          </a:stretch>
        </p:blipFill>
        <p:spPr>
          <a:xfrm>
            <a:off x="1" y="1696713"/>
            <a:ext cx="9146866" cy="5161287"/>
          </a:xfrm>
          <a:prstGeom prst="rect">
            <a:avLst/>
          </a:prstGeom>
        </p:spPr>
      </p:pic>
    </p:spTree>
    <p:extLst>
      <p:ext uri="{BB962C8B-B14F-4D97-AF65-F5344CB8AC3E}">
        <p14:creationId xmlns:p14="http://schemas.microsoft.com/office/powerpoint/2010/main" val="244848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Synthèse de l’analyse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endParaRPr lang="fr-FR" altLang="ko-KR" sz="2000" dirty="0">
              <a:latin typeface="Verdana" panose="020B0604030504040204" pitchFamily="34" charset="0"/>
              <a:ea typeface="굴림" panose="020B0600000101010101" pitchFamily="34" charset="-127"/>
            </a:endParaRPr>
          </a:p>
          <a:p>
            <a:pPr eaLnBrk="1" hangingPunct="1">
              <a:lnSpc>
                <a:spcPct val="80000"/>
              </a:lnSpc>
            </a:pPr>
            <a:r>
              <a:rPr lang="fr-FR" altLang="fr-FR" sz="2000" dirty="0"/>
              <a:t>Tous les arrondissements sont disponibles sous forme de cartes au format html dans les livrables.</a:t>
            </a:r>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p>
          <a:p>
            <a:pPr eaLnBrk="1" hangingPunct="1">
              <a:lnSpc>
                <a:spcPct val="80000"/>
              </a:lnSpc>
            </a:pPr>
            <a:endParaRPr lang="fr-FR" altLang="fr-FR" sz="2000" dirty="0">
              <a:solidFill>
                <a:srgbClr val="008000"/>
              </a:solidFill>
            </a:endParaRPr>
          </a:p>
          <a:p>
            <a:pPr marL="0" indent="0" eaLnBrk="1" hangingPunct="1">
              <a:lnSpc>
                <a:spcPct val="80000"/>
              </a:lnSpc>
              <a:buNone/>
            </a:pPr>
            <a:endParaRPr lang="ru-RU" altLang="fr-FR" sz="2000" dirty="0"/>
          </a:p>
        </p:txBody>
      </p:sp>
      <p:pic>
        <p:nvPicPr>
          <p:cNvPr id="3" name="Image 2">
            <a:extLst>
              <a:ext uri="{FF2B5EF4-FFF2-40B4-BE49-F238E27FC236}">
                <a16:creationId xmlns:a16="http://schemas.microsoft.com/office/drawing/2014/main" id="{28E2D7FC-1022-4CD3-BCF1-929D62C0D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5" name="Image 4">
            <a:extLst>
              <a:ext uri="{FF2B5EF4-FFF2-40B4-BE49-F238E27FC236}">
                <a16:creationId xmlns:a16="http://schemas.microsoft.com/office/drawing/2014/main" id="{91F228E6-29C2-464B-8BBA-DBE6AD090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2" name="Image 1">
            <a:extLst>
              <a:ext uri="{FF2B5EF4-FFF2-40B4-BE49-F238E27FC236}">
                <a16:creationId xmlns:a16="http://schemas.microsoft.com/office/drawing/2014/main" id="{07565080-9A45-4C9B-9BE6-1F849C0AC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spTree>
    <p:extLst>
      <p:ext uri="{BB962C8B-B14F-4D97-AF65-F5344CB8AC3E}">
        <p14:creationId xmlns:p14="http://schemas.microsoft.com/office/powerpoint/2010/main" val="394667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A5338DD-564D-44EF-860C-FC298164444C}"/>
              </a:ext>
            </a:extLst>
          </p:cNvPr>
          <p:cNvSpPr>
            <a:spLocks noGrp="1" noChangeArrowheads="1"/>
          </p:cNvSpPr>
          <p:nvPr>
            <p:ph type="title"/>
          </p:nvPr>
        </p:nvSpPr>
        <p:spPr>
          <a:xfrm>
            <a:off x="1907704" y="3071018"/>
            <a:ext cx="6934200" cy="715963"/>
          </a:xfrm>
        </p:spPr>
        <p:txBody>
          <a:bodyPr/>
          <a:lstStyle/>
          <a:p>
            <a:pPr eaLnBrk="1" hangingPunct="1"/>
            <a:r>
              <a:rPr lang="fr-FR" altLang="fr-FR" sz="4000" dirty="0">
                <a:solidFill>
                  <a:srgbClr val="006600"/>
                </a:solidFill>
              </a:rPr>
              <a:t>Veuillez poser vos questions.</a:t>
            </a:r>
            <a:br>
              <a:rPr lang="fr-FR" altLang="fr-FR" sz="4000" dirty="0">
                <a:solidFill>
                  <a:srgbClr val="006600"/>
                </a:solidFill>
              </a:rPr>
            </a:br>
            <a:r>
              <a:rPr lang="fr-FR" altLang="fr-FR" sz="4000" dirty="0">
                <a:solidFill>
                  <a:srgbClr val="006600"/>
                </a:solidFill>
              </a:rPr>
              <a:t>			Merci.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Environnement virtuel</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64096" y="836712"/>
            <a:ext cx="7315200" cy="4191000"/>
          </a:xfrm>
        </p:spPr>
        <p:txBody>
          <a:bodyPr/>
          <a:lstStyle/>
          <a:p>
            <a:pPr marL="0" indent="0"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Création d’un environnement virtuel « </a:t>
            </a:r>
            <a:r>
              <a:rPr lang="fr-FR" altLang="ko-KR" sz="2000" dirty="0" err="1">
                <a:latin typeface="Verdana" panose="020B0604030504040204" pitchFamily="34" charset="0"/>
                <a:ea typeface="굴림" panose="020B0600000101010101" pitchFamily="34" charset="-127"/>
              </a:rPr>
              <a:t>MyEnv</a:t>
            </a:r>
            <a:r>
              <a:rPr lang="fr-FR" altLang="ko-KR" sz="2000" dirty="0">
                <a:latin typeface="Verdana" panose="020B0604030504040204" pitchFamily="34" charset="0"/>
                <a:ea typeface="굴림" panose="020B0600000101010101" pitchFamily="34" charset="-127"/>
              </a:rPr>
              <a:t> » avec le logiciel anaconda.</a:t>
            </a:r>
            <a:endParaRPr lang="fr-FR" altLang="ko-KR" sz="2000" b="1" dirty="0">
              <a:latin typeface="Verdana" panose="020B0604030504040204" pitchFamily="34" charset="0"/>
              <a:ea typeface="굴림" panose="020B0600000101010101" pitchFamily="34" charset="-127"/>
            </a:endParaRPr>
          </a:p>
          <a:p>
            <a:pPr eaLnBrk="1" hangingPunct="1">
              <a:lnSpc>
                <a:spcPct val="80000"/>
              </a:lnSpc>
            </a:pPr>
            <a:endParaRPr lang="fr-FR" altLang="ko-KR" sz="900" dirty="0">
              <a:latin typeface="Verdana" panose="020B0604030504040204" pitchFamily="34" charset="0"/>
              <a:ea typeface="굴림" panose="020B0600000101010101" pitchFamily="34" charset="-127"/>
            </a:endParaRPr>
          </a:p>
          <a:p>
            <a:pPr marL="0" indent="0" eaLnBrk="1" hangingPunct="1">
              <a:lnSpc>
                <a:spcPct val="80000"/>
              </a:lnSpc>
              <a:buNone/>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8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9" name="Image 8">
            <a:extLst>
              <a:ext uri="{FF2B5EF4-FFF2-40B4-BE49-F238E27FC236}">
                <a16:creationId xmlns:a16="http://schemas.microsoft.com/office/drawing/2014/main" id="{7777B2A0-7187-433B-8A17-1E7498C7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11" name="Image 10">
            <a:extLst>
              <a:ext uri="{FF2B5EF4-FFF2-40B4-BE49-F238E27FC236}">
                <a16:creationId xmlns:a16="http://schemas.microsoft.com/office/drawing/2014/main" id="{619850AF-FF51-4090-81D2-93BC6EF4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3" name="Image 2">
            <a:extLst>
              <a:ext uri="{FF2B5EF4-FFF2-40B4-BE49-F238E27FC236}">
                <a16:creationId xmlns:a16="http://schemas.microsoft.com/office/drawing/2014/main" id="{A9C9FB5D-41C5-4CAA-8A50-A5EEEC589BFB}"/>
              </a:ext>
            </a:extLst>
          </p:cNvPr>
          <p:cNvPicPr>
            <a:picLocks noChangeAspect="1"/>
          </p:cNvPicPr>
          <p:nvPr/>
        </p:nvPicPr>
        <p:blipFill>
          <a:blip r:embed="rId4"/>
          <a:stretch>
            <a:fillRect/>
          </a:stretch>
        </p:blipFill>
        <p:spPr>
          <a:xfrm>
            <a:off x="17614" y="1730379"/>
            <a:ext cx="9115770" cy="5127621"/>
          </a:xfrm>
          <a:prstGeom prst="rect">
            <a:avLst/>
          </a:prstGeom>
        </p:spPr>
      </p:pic>
    </p:spTree>
    <p:extLst>
      <p:ext uri="{BB962C8B-B14F-4D97-AF65-F5344CB8AC3E}">
        <p14:creationId xmlns:p14="http://schemas.microsoft.com/office/powerpoint/2010/main" val="258775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Environnement virtuel</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64096" y="836712"/>
            <a:ext cx="7315200" cy="4191000"/>
          </a:xfrm>
        </p:spPr>
        <p:txBody>
          <a:bodyPr/>
          <a:lstStyle/>
          <a:p>
            <a:pPr marL="0" indent="0"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L’outil </a:t>
            </a:r>
            <a:r>
              <a:rPr lang="fr-FR" altLang="ko-KR" sz="2000" dirty="0" err="1">
                <a:latin typeface="Verdana" panose="020B0604030504040204" pitchFamily="34" charset="0"/>
                <a:ea typeface="굴림" panose="020B0600000101010101" pitchFamily="34" charset="-127"/>
              </a:rPr>
              <a:t>jupyter</a:t>
            </a:r>
            <a:r>
              <a:rPr lang="fr-FR" altLang="ko-KR" sz="2000" dirty="0">
                <a:latin typeface="Verdana" panose="020B0604030504040204" pitchFamily="34" charset="0"/>
                <a:ea typeface="굴림" panose="020B0600000101010101" pitchFamily="34" charset="-127"/>
              </a:rPr>
              <a:t> notebook.</a:t>
            </a:r>
            <a:endParaRPr lang="fr-FR" altLang="ko-KR" sz="2000" b="1" dirty="0">
              <a:latin typeface="Verdana" panose="020B0604030504040204" pitchFamily="34" charset="0"/>
              <a:ea typeface="굴림" panose="020B0600000101010101" pitchFamily="34" charset="-127"/>
            </a:endParaRPr>
          </a:p>
          <a:p>
            <a:pPr eaLnBrk="1" hangingPunct="1">
              <a:lnSpc>
                <a:spcPct val="80000"/>
              </a:lnSpc>
            </a:pPr>
            <a:endParaRPr lang="fr-FR" altLang="ko-KR" sz="900" dirty="0">
              <a:latin typeface="Verdana" panose="020B0604030504040204" pitchFamily="34" charset="0"/>
              <a:ea typeface="굴림" panose="020B0600000101010101" pitchFamily="34" charset="-127"/>
            </a:endParaRPr>
          </a:p>
          <a:p>
            <a:pPr marL="0" indent="0" eaLnBrk="1" hangingPunct="1">
              <a:lnSpc>
                <a:spcPct val="80000"/>
              </a:lnSpc>
              <a:buNone/>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8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9" name="Image 8">
            <a:extLst>
              <a:ext uri="{FF2B5EF4-FFF2-40B4-BE49-F238E27FC236}">
                <a16:creationId xmlns:a16="http://schemas.microsoft.com/office/drawing/2014/main" id="{7777B2A0-7187-433B-8A17-1E7498C7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11" name="Image 10">
            <a:extLst>
              <a:ext uri="{FF2B5EF4-FFF2-40B4-BE49-F238E27FC236}">
                <a16:creationId xmlns:a16="http://schemas.microsoft.com/office/drawing/2014/main" id="{619850AF-FF51-4090-81D2-93BC6EF4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4" name="Image 3">
            <a:extLst>
              <a:ext uri="{FF2B5EF4-FFF2-40B4-BE49-F238E27FC236}">
                <a16:creationId xmlns:a16="http://schemas.microsoft.com/office/drawing/2014/main" id="{45DA606D-A5A7-47AE-A6FF-6D46DEC0AB79}"/>
              </a:ext>
            </a:extLst>
          </p:cNvPr>
          <p:cNvPicPr>
            <a:picLocks noChangeAspect="1"/>
          </p:cNvPicPr>
          <p:nvPr/>
        </p:nvPicPr>
        <p:blipFill>
          <a:blip r:embed="rId4"/>
          <a:stretch>
            <a:fillRect/>
          </a:stretch>
        </p:blipFill>
        <p:spPr>
          <a:xfrm>
            <a:off x="10616" y="1720471"/>
            <a:ext cx="9133384" cy="5137529"/>
          </a:xfrm>
          <a:prstGeom prst="rect">
            <a:avLst/>
          </a:prstGeom>
        </p:spPr>
      </p:pic>
    </p:spTree>
    <p:extLst>
      <p:ext uri="{BB962C8B-B14F-4D97-AF65-F5344CB8AC3E}">
        <p14:creationId xmlns:p14="http://schemas.microsoft.com/office/powerpoint/2010/main" val="196447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Environnement virtuel</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64096" y="836712"/>
            <a:ext cx="7315200" cy="4191000"/>
          </a:xfrm>
        </p:spPr>
        <p:txBody>
          <a:bodyPr/>
          <a:lstStyle/>
          <a:p>
            <a:pPr marL="0" indent="0"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L’outil explorateur </a:t>
            </a:r>
            <a:r>
              <a:rPr lang="fr-FR" altLang="ko-KR" sz="2000">
                <a:latin typeface="Verdana" panose="020B0604030504040204" pitchFamily="34" charset="0"/>
                <a:ea typeface="굴림" panose="020B0600000101010101" pitchFamily="34" charset="-127"/>
              </a:rPr>
              <a:t>de fichiers jupyter</a:t>
            </a:r>
            <a:r>
              <a:rPr lang="fr-FR" altLang="ko-KR" sz="2000" dirty="0">
                <a:latin typeface="Verdana" panose="020B0604030504040204" pitchFamily="34" charset="0"/>
                <a:ea typeface="굴림" panose="020B0600000101010101" pitchFamily="34" charset="-127"/>
              </a:rPr>
              <a:t> notebook.</a:t>
            </a:r>
            <a:endParaRPr lang="fr-FR" altLang="ko-KR" sz="2000" b="1" dirty="0">
              <a:latin typeface="Verdana" panose="020B0604030504040204" pitchFamily="34" charset="0"/>
              <a:ea typeface="굴림" panose="020B0600000101010101" pitchFamily="34" charset="-127"/>
            </a:endParaRPr>
          </a:p>
          <a:p>
            <a:pPr eaLnBrk="1" hangingPunct="1">
              <a:lnSpc>
                <a:spcPct val="80000"/>
              </a:lnSpc>
            </a:pPr>
            <a:endParaRPr lang="fr-FR" altLang="ko-KR" sz="900" dirty="0">
              <a:latin typeface="Verdana" panose="020B0604030504040204" pitchFamily="34" charset="0"/>
              <a:ea typeface="굴림" panose="020B0600000101010101" pitchFamily="34" charset="-127"/>
            </a:endParaRPr>
          </a:p>
          <a:p>
            <a:pPr marL="0" indent="0" eaLnBrk="1" hangingPunct="1">
              <a:lnSpc>
                <a:spcPct val="80000"/>
              </a:lnSpc>
              <a:buNone/>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8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9" name="Image 8">
            <a:extLst>
              <a:ext uri="{FF2B5EF4-FFF2-40B4-BE49-F238E27FC236}">
                <a16:creationId xmlns:a16="http://schemas.microsoft.com/office/drawing/2014/main" id="{7777B2A0-7187-433B-8A17-1E7498C7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11" name="Image 10">
            <a:extLst>
              <a:ext uri="{FF2B5EF4-FFF2-40B4-BE49-F238E27FC236}">
                <a16:creationId xmlns:a16="http://schemas.microsoft.com/office/drawing/2014/main" id="{619850AF-FF51-4090-81D2-93BC6EF4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6" name="Image 5">
            <a:extLst>
              <a:ext uri="{FF2B5EF4-FFF2-40B4-BE49-F238E27FC236}">
                <a16:creationId xmlns:a16="http://schemas.microsoft.com/office/drawing/2014/main" id="{9954FC98-D4A3-49BF-9775-8516609E591B}"/>
              </a:ext>
            </a:extLst>
          </p:cNvPr>
          <p:cNvPicPr>
            <a:picLocks noChangeAspect="1"/>
          </p:cNvPicPr>
          <p:nvPr/>
        </p:nvPicPr>
        <p:blipFill>
          <a:blip r:embed="rId4"/>
          <a:stretch>
            <a:fillRect/>
          </a:stretch>
        </p:blipFill>
        <p:spPr>
          <a:xfrm>
            <a:off x="0" y="1728222"/>
            <a:ext cx="9144000" cy="5143500"/>
          </a:xfrm>
          <a:prstGeom prst="rect">
            <a:avLst/>
          </a:prstGeom>
        </p:spPr>
      </p:pic>
    </p:spTree>
    <p:extLst>
      <p:ext uri="{BB962C8B-B14F-4D97-AF65-F5344CB8AC3E}">
        <p14:creationId xmlns:p14="http://schemas.microsoft.com/office/powerpoint/2010/main" val="20028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Environnement virtuel</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64096" y="836712"/>
            <a:ext cx="7315200" cy="4191000"/>
          </a:xfrm>
        </p:spPr>
        <p:txBody>
          <a:bodyPr/>
          <a:lstStyle/>
          <a:p>
            <a:pPr marL="0" indent="0" eaLnBrk="1" hangingPunct="1">
              <a:lnSpc>
                <a:spcPct val="80000"/>
              </a:lnSpc>
              <a:buNone/>
            </a:pPr>
            <a:endParaRPr lang="fr-FR" altLang="ko-KR" sz="2000" dirty="0">
              <a:latin typeface="Verdana" panose="020B0604030504040204" pitchFamily="34" charset="0"/>
              <a:ea typeface="굴림" panose="020B0600000101010101" pitchFamily="34" charset="-127"/>
            </a:endParaRPr>
          </a:p>
          <a:p>
            <a:pPr algn="just" eaLnBrk="1" hangingPunct="1">
              <a:lnSpc>
                <a:spcPct val="80000"/>
              </a:lnSpc>
            </a:pPr>
            <a:r>
              <a:rPr lang="fr-FR" altLang="ko-KR" sz="2000" dirty="0">
                <a:latin typeface="Verdana" panose="020B0604030504040204" pitchFamily="34" charset="0"/>
                <a:ea typeface="굴림" panose="020B0600000101010101" pitchFamily="34" charset="-127"/>
              </a:rPr>
              <a:t>Interface de programmation </a:t>
            </a:r>
            <a:r>
              <a:rPr lang="fr-FR" altLang="ko-KR" sz="2000" dirty="0" err="1">
                <a:latin typeface="Verdana" panose="020B0604030504040204" pitchFamily="34" charset="0"/>
                <a:ea typeface="굴림" panose="020B0600000101010101" pitchFamily="34" charset="-127"/>
              </a:rPr>
              <a:t>jupyter</a:t>
            </a:r>
            <a:r>
              <a:rPr lang="fr-FR" altLang="ko-KR" sz="2000" dirty="0">
                <a:latin typeface="Verdana" panose="020B0604030504040204" pitchFamily="34" charset="0"/>
                <a:ea typeface="굴림" panose="020B0600000101010101" pitchFamily="34" charset="-127"/>
              </a:rPr>
              <a:t> notebook.</a:t>
            </a:r>
            <a:endParaRPr lang="fr-FR" altLang="ko-KR" sz="2000" b="1" dirty="0">
              <a:latin typeface="Verdana" panose="020B0604030504040204" pitchFamily="34" charset="0"/>
              <a:ea typeface="굴림" panose="020B0600000101010101" pitchFamily="34" charset="-127"/>
            </a:endParaRPr>
          </a:p>
          <a:p>
            <a:pPr eaLnBrk="1" hangingPunct="1">
              <a:lnSpc>
                <a:spcPct val="80000"/>
              </a:lnSpc>
            </a:pPr>
            <a:endParaRPr lang="fr-FR" altLang="ko-KR" sz="900" dirty="0">
              <a:latin typeface="Verdana" panose="020B0604030504040204" pitchFamily="34" charset="0"/>
              <a:ea typeface="굴림" panose="020B0600000101010101" pitchFamily="34" charset="-127"/>
            </a:endParaRPr>
          </a:p>
          <a:p>
            <a:pPr marL="0" indent="0" eaLnBrk="1" hangingPunct="1">
              <a:lnSpc>
                <a:spcPct val="80000"/>
              </a:lnSpc>
              <a:buNone/>
            </a:pPr>
            <a:endParaRPr lang="fr-FR" altLang="ko-KR" sz="1000" dirty="0">
              <a:latin typeface="Verdana" panose="020B0604030504040204" pitchFamily="34" charset="0"/>
              <a:ea typeface="굴림" panose="020B0600000101010101" pitchFamily="34" charset="-127"/>
            </a:endParaRPr>
          </a:p>
          <a:p>
            <a:pPr lvl="2">
              <a:lnSpc>
                <a:spcPct val="80000"/>
              </a:lnSpc>
            </a:pPr>
            <a:endParaRPr lang="fr-FR" altLang="ko-KR" sz="800" dirty="0">
              <a:latin typeface="Verdana" panose="020B0604030504040204" pitchFamily="34" charset="0"/>
              <a:ea typeface="굴림" panose="020B0600000101010101" pitchFamily="34" charset="-127"/>
            </a:endParaRPr>
          </a:p>
          <a:p>
            <a:pPr marL="0" indent="0" eaLnBrk="1" hangingPunct="1">
              <a:lnSpc>
                <a:spcPct val="80000"/>
              </a:lnSpc>
              <a:buNone/>
            </a:pPr>
            <a:endParaRPr lang="ru-RU" altLang="fr-FR" sz="2000" dirty="0"/>
          </a:p>
        </p:txBody>
      </p:sp>
      <p:pic>
        <p:nvPicPr>
          <p:cNvPr id="9" name="Image 8">
            <a:extLst>
              <a:ext uri="{FF2B5EF4-FFF2-40B4-BE49-F238E27FC236}">
                <a16:creationId xmlns:a16="http://schemas.microsoft.com/office/drawing/2014/main" id="{7777B2A0-7187-433B-8A17-1E7498C7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11" name="Image 10">
            <a:extLst>
              <a:ext uri="{FF2B5EF4-FFF2-40B4-BE49-F238E27FC236}">
                <a16:creationId xmlns:a16="http://schemas.microsoft.com/office/drawing/2014/main" id="{619850AF-FF51-4090-81D2-93BC6EF4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3" name="Image 2">
            <a:extLst>
              <a:ext uri="{FF2B5EF4-FFF2-40B4-BE49-F238E27FC236}">
                <a16:creationId xmlns:a16="http://schemas.microsoft.com/office/drawing/2014/main" id="{5CC08663-EB84-4C3B-8AEC-E6D0541AD19E}"/>
              </a:ext>
            </a:extLst>
          </p:cNvPr>
          <p:cNvPicPr>
            <a:picLocks noChangeAspect="1"/>
          </p:cNvPicPr>
          <p:nvPr/>
        </p:nvPicPr>
        <p:blipFill>
          <a:blip r:embed="rId4"/>
          <a:stretch>
            <a:fillRect/>
          </a:stretch>
        </p:blipFill>
        <p:spPr>
          <a:xfrm>
            <a:off x="0" y="1712832"/>
            <a:ext cx="9144000" cy="5143499"/>
          </a:xfrm>
          <a:prstGeom prst="rect">
            <a:avLst/>
          </a:prstGeom>
        </p:spPr>
      </p:pic>
    </p:spTree>
    <p:extLst>
      <p:ext uri="{BB962C8B-B14F-4D97-AF65-F5344CB8AC3E}">
        <p14:creationId xmlns:p14="http://schemas.microsoft.com/office/powerpoint/2010/main" val="257013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Présentation générale du jeu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eaLnBrk="1" hangingPunct="1">
              <a:lnSpc>
                <a:spcPct val="80000"/>
              </a:lnSpc>
            </a:pPr>
            <a:r>
              <a:rPr lang="fr-FR" altLang="ko-KR" sz="2000" dirty="0">
                <a:latin typeface="Verdana" panose="020B0604030504040204" pitchFamily="34" charset="0"/>
                <a:ea typeface="굴림" panose="020B0600000101010101" pitchFamily="34" charset="-127"/>
              </a:rPr>
              <a:t>Composé de 18 colonnes.</a:t>
            </a:r>
          </a:p>
          <a:p>
            <a:pPr eaLnBrk="1" hangingPunct="1">
              <a:lnSpc>
                <a:spcPct val="80000"/>
              </a:lnSpc>
            </a:pPr>
            <a:endParaRPr lang="fr-FR" altLang="ko-KR" sz="900" dirty="0">
              <a:latin typeface="Verdana" panose="020B0604030504040204" pitchFamily="34" charset="0"/>
              <a:ea typeface="굴림" panose="020B0600000101010101" pitchFamily="34" charset="-127"/>
            </a:endParaRPr>
          </a:p>
          <a:p>
            <a:pPr eaLnBrk="1" hangingPunct="1">
              <a:lnSpc>
                <a:spcPct val="80000"/>
              </a:lnSpc>
            </a:pPr>
            <a:r>
              <a:rPr lang="fr-FR" altLang="ko-KR" sz="2000" dirty="0">
                <a:latin typeface="Verdana" panose="020B0604030504040204" pitchFamily="34" charset="0"/>
                <a:ea typeface="굴림" panose="020B0600000101010101" pitchFamily="34" charset="-127"/>
              </a:rPr>
              <a:t>Tableau composé de 200137 lignes.</a:t>
            </a:r>
          </a:p>
          <a:p>
            <a:pPr eaLnBrk="1" hangingPunct="1">
              <a:lnSpc>
                <a:spcPct val="80000"/>
              </a:lnSpc>
            </a:pPr>
            <a:endParaRPr lang="fr-FR" altLang="ko-KR" sz="1000" dirty="0">
              <a:latin typeface="Verdana" panose="020B0604030504040204" pitchFamily="34" charset="0"/>
              <a:ea typeface="굴림" panose="020B0600000101010101" pitchFamily="34" charset="-127"/>
            </a:endParaRPr>
          </a:p>
        </p:txBody>
      </p:sp>
      <p:pic>
        <p:nvPicPr>
          <p:cNvPr id="8" name="Image 7">
            <a:extLst>
              <a:ext uri="{FF2B5EF4-FFF2-40B4-BE49-F238E27FC236}">
                <a16:creationId xmlns:a16="http://schemas.microsoft.com/office/drawing/2014/main" id="{90519806-4B22-4758-A063-FC98F27FF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9" name="Image 8">
            <a:extLst>
              <a:ext uri="{FF2B5EF4-FFF2-40B4-BE49-F238E27FC236}">
                <a16:creationId xmlns:a16="http://schemas.microsoft.com/office/drawing/2014/main" id="{7777B2A0-7187-433B-8A17-1E7498C7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11" name="Image 10">
            <a:extLst>
              <a:ext uri="{FF2B5EF4-FFF2-40B4-BE49-F238E27FC236}">
                <a16:creationId xmlns:a16="http://schemas.microsoft.com/office/drawing/2014/main" id="{619850AF-FF51-4090-81D2-93BC6EF4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3" name="Image 2">
            <a:extLst>
              <a:ext uri="{FF2B5EF4-FFF2-40B4-BE49-F238E27FC236}">
                <a16:creationId xmlns:a16="http://schemas.microsoft.com/office/drawing/2014/main" id="{DC83A4CB-31B2-4283-86C2-B4DE6E8CBAE7}"/>
              </a:ext>
            </a:extLst>
          </p:cNvPr>
          <p:cNvPicPr>
            <a:picLocks noChangeAspect="1"/>
          </p:cNvPicPr>
          <p:nvPr/>
        </p:nvPicPr>
        <p:blipFill>
          <a:blip r:embed="rId4"/>
          <a:stretch>
            <a:fillRect/>
          </a:stretch>
        </p:blipFill>
        <p:spPr>
          <a:xfrm>
            <a:off x="2126173" y="1951036"/>
            <a:ext cx="4510653" cy="4191000"/>
          </a:xfrm>
          <a:prstGeom prst="rect">
            <a:avLst/>
          </a:prstGeom>
        </p:spPr>
      </p:pic>
    </p:spTree>
    <p:extLst>
      <p:ext uri="{BB962C8B-B14F-4D97-AF65-F5344CB8AC3E}">
        <p14:creationId xmlns:p14="http://schemas.microsoft.com/office/powerpoint/2010/main" val="201043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Présentation générale du jeu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eaLnBrk="1" hangingPunct="1">
              <a:lnSpc>
                <a:spcPct val="80000"/>
              </a:lnSpc>
            </a:pPr>
            <a:endParaRPr lang="fr-FR" altLang="ko-KR" sz="900" dirty="0">
              <a:latin typeface="Verdana" panose="020B0604030504040204" pitchFamily="34" charset="0"/>
              <a:ea typeface="굴림" panose="020B0600000101010101" pitchFamily="34" charset="-127"/>
            </a:endParaRPr>
          </a:p>
          <a:p>
            <a:pPr eaLnBrk="1" hangingPunct="1">
              <a:lnSpc>
                <a:spcPct val="80000"/>
              </a:lnSpc>
            </a:pPr>
            <a:endParaRPr lang="fr-FR" altLang="ko-KR" sz="1000" dirty="0">
              <a:latin typeface="Verdana" panose="020B0604030504040204" pitchFamily="34" charset="0"/>
              <a:ea typeface="굴림" panose="020B0600000101010101" pitchFamily="34" charset="-127"/>
            </a:endParaRPr>
          </a:p>
        </p:txBody>
      </p:sp>
      <p:pic>
        <p:nvPicPr>
          <p:cNvPr id="8" name="Image 7">
            <a:extLst>
              <a:ext uri="{FF2B5EF4-FFF2-40B4-BE49-F238E27FC236}">
                <a16:creationId xmlns:a16="http://schemas.microsoft.com/office/drawing/2014/main" id="{90519806-4B22-4758-A063-FC98F27FF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9" name="Image 8">
            <a:extLst>
              <a:ext uri="{FF2B5EF4-FFF2-40B4-BE49-F238E27FC236}">
                <a16:creationId xmlns:a16="http://schemas.microsoft.com/office/drawing/2014/main" id="{7777B2A0-7187-433B-8A17-1E7498C7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11" name="Image 10">
            <a:extLst>
              <a:ext uri="{FF2B5EF4-FFF2-40B4-BE49-F238E27FC236}">
                <a16:creationId xmlns:a16="http://schemas.microsoft.com/office/drawing/2014/main" id="{619850AF-FF51-4090-81D2-93BC6EF4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pic>
        <p:nvPicPr>
          <p:cNvPr id="4" name="Image 3">
            <a:extLst>
              <a:ext uri="{FF2B5EF4-FFF2-40B4-BE49-F238E27FC236}">
                <a16:creationId xmlns:a16="http://schemas.microsoft.com/office/drawing/2014/main" id="{39A62E9F-F55B-40CC-B050-12789AA3ADA9}"/>
              </a:ext>
            </a:extLst>
          </p:cNvPr>
          <p:cNvPicPr>
            <a:picLocks noChangeAspect="1"/>
          </p:cNvPicPr>
          <p:nvPr/>
        </p:nvPicPr>
        <p:blipFill>
          <a:blip r:embed="rId4"/>
          <a:stretch>
            <a:fillRect/>
          </a:stretch>
        </p:blipFill>
        <p:spPr>
          <a:xfrm>
            <a:off x="214312" y="1733449"/>
            <a:ext cx="8715375" cy="2962275"/>
          </a:xfrm>
          <a:prstGeom prst="rect">
            <a:avLst/>
          </a:prstGeom>
        </p:spPr>
      </p:pic>
    </p:spTree>
    <p:extLst>
      <p:ext uri="{BB962C8B-B14F-4D97-AF65-F5344CB8AC3E}">
        <p14:creationId xmlns:p14="http://schemas.microsoft.com/office/powerpoint/2010/main" val="414607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4393265-C224-4E96-A3A1-251507754940}"/>
              </a:ext>
            </a:extLst>
          </p:cNvPr>
          <p:cNvSpPr>
            <a:spLocks noGrp="1" noChangeArrowheads="1"/>
          </p:cNvSpPr>
          <p:nvPr>
            <p:ph type="title"/>
          </p:nvPr>
        </p:nvSpPr>
        <p:spPr>
          <a:xfrm>
            <a:off x="990600" y="0"/>
            <a:ext cx="67818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algn="ctr" eaLnBrk="1" hangingPunct="1"/>
            <a:r>
              <a:rPr lang="fr-FR" altLang="fr-FR" sz="2800" dirty="0">
                <a:solidFill>
                  <a:schemeClr val="bg1"/>
                </a:solidFill>
              </a:rPr>
              <a:t>Présentation générale du jeu de données</a:t>
            </a:r>
            <a:endParaRPr lang="ru-RU" altLang="fr-FR" sz="2800" dirty="0">
              <a:solidFill>
                <a:schemeClr val="bg1"/>
              </a:solidFill>
            </a:endParaRPr>
          </a:p>
        </p:txBody>
      </p:sp>
      <p:sp>
        <p:nvSpPr>
          <p:cNvPr id="3075" name="Rectangle 5">
            <a:extLst>
              <a:ext uri="{FF2B5EF4-FFF2-40B4-BE49-F238E27FC236}">
                <a16:creationId xmlns:a16="http://schemas.microsoft.com/office/drawing/2014/main" id="{063D191B-0C18-4385-B100-30B4CEDC7C9B}"/>
              </a:ext>
            </a:extLst>
          </p:cNvPr>
          <p:cNvSpPr>
            <a:spLocks noGrp="1" noChangeArrowheads="1"/>
          </p:cNvSpPr>
          <p:nvPr>
            <p:ph type="body" idx="1"/>
          </p:nvPr>
        </p:nvSpPr>
        <p:spPr>
          <a:xfrm>
            <a:off x="827584" y="836712"/>
            <a:ext cx="7315200" cy="4191000"/>
          </a:xfrm>
        </p:spPr>
        <p:txBody>
          <a:bodyPr/>
          <a:lstStyle/>
          <a:p>
            <a:pPr eaLnBrk="1" hangingPunct="1">
              <a:lnSpc>
                <a:spcPct val="80000"/>
              </a:lnSpc>
            </a:pPr>
            <a:endParaRPr lang="fr-FR" altLang="ko-KR" sz="1000" dirty="0">
              <a:latin typeface="Verdana" panose="020B0604030504040204" pitchFamily="34" charset="0"/>
              <a:ea typeface="굴림" panose="020B0600000101010101" pitchFamily="34" charset="-127"/>
            </a:endParaRPr>
          </a:p>
          <a:p>
            <a:pPr eaLnBrk="1" hangingPunct="1">
              <a:lnSpc>
                <a:spcPct val="80000"/>
              </a:lnSpc>
            </a:pPr>
            <a:r>
              <a:rPr lang="fr-FR" altLang="ko-KR" sz="2000" dirty="0">
                <a:latin typeface="Verdana" panose="020B0604030504040204" pitchFamily="34" charset="0"/>
                <a:ea typeface="굴림" panose="020B0600000101010101" pitchFamily="34" charset="-127"/>
              </a:rPr>
              <a:t>Pourcentages des valeurs manquantes par colonnes : </a:t>
            </a:r>
          </a:p>
          <a:p>
            <a:pPr lvl="2">
              <a:lnSpc>
                <a:spcPct val="80000"/>
              </a:lnSpc>
            </a:pPr>
            <a:endParaRPr lang="fr-FR" altLang="ko-KR" sz="800" dirty="0">
              <a:latin typeface="Verdana" panose="020B0604030504040204" pitchFamily="34" charset="0"/>
              <a:ea typeface="굴림" panose="020B0600000101010101" pitchFamily="34" charset="-127"/>
            </a:endParaRPr>
          </a:p>
          <a:p>
            <a:pPr lvl="2">
              <a:lnSpc>
                <a:spcPct val="80000"/>
              </a:lnSpc>
            </a:pPr>
            <a:r>
              <a:rPr lang="fr-FR" altLang="ko-KR" sz="1600" dirty="0">
                <a:latin typeface="Verdana" panose="020B0604030504040204" pitchFamily="34" charset="0"/>
                <a:ea typeface="굴림" panose="020B0600000101010101" pitchFamily="34" charset="-127"/>
              </a:rPr>
              <a:t>id                                		0.000000</a:t>
            </a:r>
          </a:p>
          <a:p>
            <a:pPr lvl="2">
              <a:lnSpc>
                <a:spcPct val="80000"/>
              </a:lnSpc>
            </a:pPr>
            <a:r>
              <a:rPr lang="fr-FR" altLang="ko-KR" sz="1600" dirty="0" err="1">
                <a:latin typeface="Verdana" panose="020B0604030504040204" pitchFamily="34" charset="0"/>
                <a:ea typeface="굴림" panose="020B0600000101010101" pitchFamily="34" charset="-127"/>
              </a:rPr>
              <a:t>type_emplacement</a:t>
            </a:r>
            <a:r>
              <a:rPr lang="fr-FR" altLang="ko-KR" sz="1600" dirty="0">
                <a:latin typeface="Verdana" panose="020B0604030504040204" pitchFamily="34" charset="0"/>
                <a:ea typeface="굴림" panose="020B0600000101010101" pitchFamily="34" charset="-127"/>
              </a:rPr>
              <a:t>  	     	0.000000</a:t>
            </a:r>
          </a:p>
          <a:p>
            <a:pPr lvl="2">
              <a:lnSpc>
                <a:spcPct val="80000"/>
              </a:lnSpc>
            </a:pPr>
            <a:r>
              <a:rPr lang="fr-FR" altLang="ko-KR" sz="1600" dirty="0" err="1">
                <a:latin typeface="Verdana" panose="020B0604030504040204" pitchFamily="34" charset="0"/>
                <a:ea typeface="굴림" panose="020B0600000101010101" pitchFamily="34" charset="-127"/>
              </a:rPr>
              <a:t>domanialite</a:t>
            </a:r>
            <a:r>
              <a:rPr lang="fr-FR" altLang="ko-KR" sz="1600" dirty="0">
                <a:latin typeface="Verdana" panose="020B0604030504040204" pitchFamily="34" charset="0"/>
                <a:ea typeface="굴림" panose="020B0600000101010101" pitchFamily="34" charset="-127"/>
              </a:rPr>
              <a:t>              		0.000500</a:t>
            </a:r>
          </a:p>
          <a:p>
            <a:pPr lvl="2">
              <a:lnSpc>
                <a:spcPct val="80000"/>
              </a:lnSpc>
            </a:pPr>
            <a:r>
              <a:rPr lang="fr-FR" altLang="ko-KR" sz="1600" dirty="0">
                <a:latin typeface="Verdana" panose="020B0604030504040204" pitchFamily="34" charset="0"/>
                <a:ea typeface="굴림" panose="020B0600000101010101" pitchFamily="34" charset="-127"/>
              </a:rPr>
              <a:t>arrondissement          		0.000000</a:t>
            </a:r>
          </a:p>
          <a:p>
            <a:pPr lvl="2">
              <a:lnSpc>
                <a:spcPct val="80000"/>
              </a:lnSpc>
            </a:pPr>
            <a:r>
              <a:rPr lang="fr-FR" altLang="ko-KR" sz="1600" dirty="0" err="1">
                <a:latin typeface="Verdana" panose="020B0604030504040204" pitchFamily="34" charset="0"/>
                <a:ea typeface="굴림" panose="020B0600000101010101" pitchFamily="34" charset="-127"/>
              </a:rPr>
              <a:t>complement_addresse</a:t>
            </a:r>
            <a:r>
              <a:rPr lang="fr-FR" altLang="ko-KR" sz="1600" dirty="0">
                <a:latin typeface="Verdana" panose="020B0604030504040204" pitchFamily="34" charset="0"/>
                <a:ea typeface="굴림" panose="020B0600000101010101" pitchFamily="34" charset="-127"/>
              </a:rPr>
              <a:t>    	84.559577</a:t>
            </a:r>
          </a:p>
          <a:p>
            <a:pPr lvl="2">
              <a:lnSpc>
                <a:spcPct val="80000"/>
              </a:lnSpc>
            </a:pPr>
            <a:r>
              <a:rPr lang="fr-FR" altLang="ko-KR" sz="1600" dirty="0" err="1">
                <a:latin typeface="Verdana" panose="020B0604030504040204" pitchFamily="34" charset="0"/>
                <a:ea typeface="굴림" panose="020B0600000101010101" pitchFamily="34" charset="-127"/>
              </a:rPr>
              <a:t>numero</a:t>
            </a:r>
            <a:r>
              <a:rPr lang="fr-FR" altLang="ko-KR" sz="1600" dirty="0">
                <a:latin typeface="Verdana" panose="020B0604030504040204" pitchFamily="34" charset="0"/>
                <a:ea typeface="굴림" panose="020B0600000101010101" pitchFamily="34" charset="-127"/>
              </a:rPr>
              <a:t>                 		100.000000</a:t>
            </a:r>
          </a:p>
          <a:p>
            <a:pPr lvl="2">
              <a:lnSpc>
                <a:spcPct val="80000"/>
              </a:lnSpc>
            </a:pPr>
            <a:r>
              <a:rPr lang="fr-FR" altLang="ko-KR" sz="1600" dirty="0">
                <a:latin typeface="Verdana" panose="020B0604030504040204" pitchFamily="34" charset="0"/>
                <a:ea typeface="굴림" panose="020B0600000101010101" pitchFamily="34" charset="-127"/>
              </a:rPr>
              <a:t>lieu                     		0.000000</a:t>
            </a:r>
          </a:p>
          <a:p>
            <a:pPr lvl="2">
              <a:lnSpc>
                <a:spcPct val="80000"/>
              </a:lnSpc>
            </a:pPr>
            <a:r>
              <a:rPr lang="fr-FR" altLang="ko-KR" sz="1600" dirty="0" err="1">
                <a:latin typeface="Verdana" panose="020B0604030504040204" pitchFamily="34" charset="0"/>
                <a:ea typeface="굴림" panose="020B0600000101010101" pitchFamily="34" charset="-127"/>
              </a:rPr>
              <a:t>id_emplacement</a:t>
            </a:r>
            <a:r>
              <a:rPr lang="fr-FR" altLang="ko-KR" sz="1600" dirty="0">
                <a:latin typeface="Verdana" panose="020B0604030504040204" pitchFamily="34" charset="0"/>
                <a:ea typeface="굴림" panose="020B0600000101010101" pitchFamily="34" charset="-127"/>
              </a:rPr>
              <a:t>           		0.000000</a:t>
            </a:r>
          </a:p>
          <a:p>
            <a:pPr lvl="2">
              <a:lnSpc>
                <a:spcPct val="80000"/>
              </a:lnSpc>
            </a:pPr>
            <a:r>
              <a:rPr lang="fr-FR" altLang="ko-KR" sz="1600" dirty="0" err="1">
                <a:latin typeface="Verdana" panose="020B0604030504040204" pitchFamily="34" charset="0"/>
                <a:ea typeface="굴림" panose="020B0600000101010101" pitchFamily="34" charset="-127"/>
              </a:rPr>
              <a:t>libelle_francais</a:t>
            </a:r>
            <a:r>
              <a:rPr lang="fr-FR" altLang="ko-KR" sz="1600" dirty="0">
                <a:latin typeface="Verdana" panose="020B0604030504040204" pitchFamily="34" charset="0"/>
                <a:ea typeface="굴림" panose="020B0600000101010101" pitchFamily="34" charset="-127"/>
              </a:rPr>
              <a:t>         		0.747988</a:t>
            </a:r>
          </a:p>
          <a:p>
            <a:pPr lvl="2">
              <a:lnSpc>
                <a:spcPct val="80000"/>
              </a:lnSpc>
            </a:pPr>
            <a:r>
              <a:rPr lang="fr-FR" altLang="ko-KR" sz="1600" dirty="0">
                <a:latin typeface="Verdana" panose="020B0604030504040204" pitchFamily="34" charset="0"/>
                <a:ea typeface="굴림" panose="020B0600000101010101" pitchFamily="34" charset="-127"/>
              </a:rPr>
              <a:t>genre                    		0.007995</a:t>
            </a:r>
          </a:p>
          <a:p>
            <a:pPr lvl="2">
              <a:lnSpc>
                <a:spcPct val="80000"/>
              </a:lnSpc>
            </a:pPr>
            <a:r>
              <a:rPr lang="fr-FR" altLang="ko-KR" sz="1600" dirty="0" err="1">
                <a:latin typeface="Verdana" panose="020B0604030504040204" pitchFamily="34" charset="0"/>
                <a:ea typeface="굴림" panose="020B0600000101010101" pitchFamily="34" charset="-127"/>
              </a:rPr>
              <a:t>espece</a:t>
            </a:r>
            <a:r>
              <a:rPr lang="fr-FR" altLang="ko-KR" sz="1600" dirty="0">
                <a:latin typeface="Verdana" panose="020B0604030504040204" pitchFamily="34" charset="0"/>
                <a:ea typeface="굴림" panose="020B0600000101010101" pitchFamily="34" charset="-127"/>
              </a:rPr>
              <a:t>                   		0.875400</a:t>
            </a:r>
          </a:p>
          <a:p>
            <a:pPr lvl="2">
              <a:lnSpc>
                <a:spcPct val="80000"/>
              </a:lnSpc>
            </a:pPr>
            <a:r>
              <a:rPr lang="fr-FR" altLang="ko-KR" sz="1600" dirty="0" err="1">
                <a:latin typeface="Verdana" panose="020B0604030504040204" pitchFamily="34" charset="0"/>
                <a:ea typeface="굴림" panose="020B0600000101010101" pitchFamily="34" charset="-127"/>
              </a:rPr>
              <a:t>variete</a:t>
            </a:r>
            <a:r>
              <a:rPr lang="fr-FR" altLang="ko-KR" sz="1600" dirty="0">
                <a:latin typeface="Verdana" panose="020B0604030504040204" pitchFamily="34" charset="0"/>
                <a:ea typeface="굴림" panose="020B0600000101010101" pitchFamily="34" charset="-127"/>
              </a:rPr>
              <a:t>                 		81.624088</a:t>
            </a:r>
          </a:p>
          <a:p>
            <a:pPr lvl="2">
              <a:lnSpc>
                <a:spcPct val="80000"/>
              </a:lnSpc>
            </a:pPr>
            <a:r>
              <a:rPr lang="fr-FR" altLang="ko-KR" sz="1600" dirty="0" err="1">
                <a:latin typeface="Verdana" panose="020B0604030504040204" pitchFamily="34" charset="0"/>
                <a:ea typeface="굴림" panose="020B0600000101010101" pitchFamily="34" charset="-127"/>
              </a:rPr>
              <a:t>circonference_cm</a:t>
            </a:r>
            <a:r>
              <a:rPr lang="fr-FR" altLang="ko-KR" sz="1600" dirty="0">
                <a:latin typeface="Verdana" panose="020B0604030504040204" pitchFamily="34" charset="0"/>
                <a:ea typeface="굴림" panose="020B0600000101010101" pitchFamily="34" charset="-127"/>
              </a:rPr>
              <a:t>         		0.000000</a:t>
            </a:r>
          </a:p>
          <a:p>
            <a:pPr lvl="2">
              <a:lnSpc>
                <a:spcPct val="80000"/>
              </a:lnSpc>
            </a:pPr>
            <a:r>
              <a:rPr lang="fr-FR" altLang="ko-KR" sz="1600" dirty="0" err="1">
                <a:latin typeface="Verdana" panose="020B0604030504040204" pitchFamily="34" charset="0"/>
                <a:ea typeface="굴림" panose="020B0600000101010101" pitchFamily="34" charset="-127"/>
              </a:rPr>
              <a:t>hauteur_m</a:t>
            </a:r>
            <a:r>
              <a:rPr lang="fr-FR" altLang="ko-KR" sz="1600" dirty="0">
                <a:latin typeface="Verdana" panose="020B0604030504040204" pitchFamily="34" charset="0"/>
                <a:ea typeface="굴림" panose="020B0600000101010101" pitchFamily="34" charset="-127"/>
              </a:rPr>
              <a:t>                		0.000000</a:t>
            </a:r>
          </a:p>
          <a:p>
            <a:pPr lvl="2">
              <a:lnSpc>
                <a:spcPct val="80000"/>
              </a:lnSpc>
            </a:pPr>
            <a:r>
              <a:rPr lang="fr-FR" altLang="ko-KR" sz="1600" dirty="0" err="1">
                <a:latin typeface="Verdana" panose="020B0604030504040204" pitchFamily="34" charset="0"/>
                <a:ea typeface="굴림" panose="020B0600000101010101" pitchFamily="34" charset="-127"/>
              </a:rPr>
              <a:t>stade_developpement</a:t>
            </a:r>
            <a:r>
              <a:rPr lang="fr-FR" altLang="ko-KR" sz="1600" dirty="0">
                <a:latin typeface="Verdana" panose="020B0604030504040204" pitchFamily="34" charset="0"/>
                <a:ea typeface="굴림" panose="020B0600000101010101" pitchFamily="34" charset="-127"/>
              </a:rPr>
              <a:t>     	33.579498</a:t>
            </a:r>
          </a:p>
          <a:p>
            <a:pPr lvl="2">
              <a:lnSpc>
                <a:spcPct val="80000"/>
              </a:lnSpc>
            </a:pPr>
            <a:r>
              <a:rPr lang="fr-FR" altLang="ko-KR" sz="1600" dirty="0">
                <a:latin typeface="Verdana" panose="020B0604030504040204" pitchFamily="34" charset="0"/>
                <a:ea typeface="굴림" panose="020B0600000101010101" pitchFamily="34" charset="-127"/>
              </a:rPr>
              <a:t>remarquable             		31.527404</a:t>
            </a:r>
          </a:p>
          <a:p>
            <a:pPr lvl="2">
              <a:lnSpc>
                <a:spcPct val="80000"/>
              </a:lnSpc>
            </a:pPr>
            <a:r>
              <a:rPr lang="fr-FR" altLang="ko-KR" sz="1600" dirty="0">
                <a:latin typeface="Verdana" panose="020B0604030504040204" pitchFamily="34" charset="0"/>
                <a:ea typeface="굴림" panose="020B0600000101010101" pitchFamily="34" charset="-127"/>
              </a:rPr>
              <a:t>geo_point_2d_a           		0.000000</a:t>
            </a:r>
          </a:p>
          <a:p>
            <a:pPr lvl="2">
              <a:lnSpc>
                <a:spcPct val="80000"/>
              </a:lnSpc>
            </a:pPr>
            <a:r>
              <a:rPr lang="fr-FR" altLang="ko-KR" sz="1600" dirty="0">
                <a:latin typeface="Verdana" panose="020B0604030504040204" pitchFamily="34" charset="0"/>
                <a:ea typeface="굴림" panose="020B0600000101010101" pitchFamily="34" charset="-127"/>
              </a:rPr>
              <a:t>geo_point_2d_b           		0.000000</a:t>
            </a:r>
            <a:endParaRPr lang="ru-RU" altLang="fr-FR" sz="2000" dirty="0"/>
          </a:p>
        </p:txBody>
      </p:sp>
      <p:pic>
        <p:nvPicPr>
          <p:cNvPr id="8" name="Image 7">
            <a:extLst>
              <a:ext uri="{FF2B5EF4-FFF2-40B4-BE49-F238E27FC236}">
                <a16:creationId xmlns:a16="http://schemas.microsoft.com/office/drawing/2014/main" id="{90519806-4B22-4758-A063-FC98F27FF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14245"/>
            <a:ext cx="864096" cy="855583"/>
          </a:xfrm>
          <a:prstGeom prst="rect">
            <a:avLst/>
          </a:prstGeom>
        </p:spPr>
      </p:pic>
      <p:pic>
        <p:nvPicPr>
          <p:cNvPr id="9" name="Image 8">
            <a:extLst>
              <a:ext uri="{FF2B5EF4-FFF2-40B4-BE49-F238E27FC236}">
                <a16:creationId xmlns:a16="http://schemas.microsoft.com/office/drawing/2014/main" id="{7777B2A0-7187-433B-8A17-1E7498C76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6242"/>
            <a:ext cx="864096" cy="855583"/>
          </a:xfrm>
          <a:prstGeom prst="rect">
            <a:avLst/>
          </a:prstGeom>
        </p:spPr>
      </p:pic>
      <p:pic>
        <p:nvPicPr>
          <p:cNvPr id="11" name="Image 10">
            <a:extLst>
              <a:ext uri="{FF2B5EF4-FFF2-40B4-BE49-F238E27FC236}">
                <a16:creationId xmlns:a16="http://schemas.microsoft.com/office/drawing/2014/main" id="{619850AF-FF51-4090-81D2-93BC6EF4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288" y="721479"/>
            <a:ext cx="864096" cy="855583"/>
          </a:xfrm>
          <a:prstGeom prst="rect">
            <a:avLst/>
          </a:prstGeom>
        </p:spPr>
      </p:pic>
    </p:spTree>
    <p:extLst>
      <p:ext uri="{BB962C8B-B14F-4D97-AF65-F5344CB8AC3E}">
        <p14:creationId xmlns:p14="http://schemas.microsoft.com/office/powerpoint/2010/main" val="3729175126"/>
      </p:ext>
    </p:extLst>
  </p:cSld>
  <p:clrMapOvr>
    <a:masterClrMapping/>
  </p:clrMapOvr>
</p:sld>
</file>

<file path=ppt/theme/theme1.xml><?xml version="1.0" encoding="utf-8"?>
<a:theme xmlns:a="http://schemas.openxmlformats.org/drawingml/2006/main" name="powerpoint-template-24">
  <a:themeElements>
    <a:clrScheme name="">
      <a:dk1>
        <a:srgbClr val="808080"/>
      </a:dk1>
      <a:lt1>
        <a:srgbClr val="FFFFFF"/>
      </a:lt1>
      <a:dk2>
        <a:srgbClr val="808080"/>
      </a:dk2>
      <a:lt2>
        <a:srgbClr val="005800"/>
      </a:lt2>
      <a:accent1>
        <a:srgbClr val="008000"/>
      </a:accent1>
      <a:accent2>
        <a:srgbClr val="00A400"/>
      </a:accent2>
      <a:accent3>
        <a:srgbClr val="FFFFFF"/>
      </a:accent3>
      <a:accent4>
        <a:srgbClr val="6C6C6C"/>
      </a:accent4>
      <a:accent5>
        <a:srgbClr val="AAC0AA"/>
      </a:accent5>
      <a:accent6>
        <a:srgbClr val="009400"/>
      </a:accent6>
      <a:hlink>
        <a:srgbClr val="33CC33"/>
      </a:hlink>
      <a:folHlink>
        <a:srgbClr val="808080"/>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P2_02_présentation</Template>
  <TotalTime>3261</TotalTime>
  <Words>702</Words>
  <Application>Microsoft Office PowerPoint</Application>
  <PresentationFormat>Affichage à l'écran (4:3)</PresentationFormat>
  <Paragraphs>186</Paragraphs>
  <Slides>23</Slides>
  <Notes>23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Microsoft Sans Serif</vt:lpstr>
      <vt:lpstr>Verdana</vt:lpstr>
      <vt:lpstr>powerpoint-template-24</vt:lpstr>
      <vt:lpstr>Aidez Paris à devenir une smart-city !</vt:lpstr>
      <vt:lpstr>Contexte et objectifs </vt:lpstr>
      <vt:lpstr>Environnement virtuel</vt:lpstr>
      <vt:lpstr>Environnement virtuel</vt:lpstr>
      <vt:lpstr>Environnement virtuel</vt:lpstr>
      <vt:lpstr>Environnement virtuel</vt:lpstr>
      <vt:lpstr>Présentation générale du jeu de données</vt:lpstr>
      <vt:lpstr>Présentation générale du jeu de données</vt:lpstr>
      <vt:lpstr>Présentation générale du jeu de données</vt:lpstr>
      <vt:lpstr>Démarche méthodologique d’analyse de données</vt:lpstr>
      <vt:lpstr>Synthèse de l’analyse de données</vt:lpstr>
      <vt:lpstr>Synthèse de l’analyse de données</vt:lpstr>
      <vt:lpstr>Synthèse de l’analyse de données</vt:lpstr>
      <vt:lpstr>Synthèse de l’analyse de données</vt:lpstr>
      <vt:lpstr>Synthèse de l’analyse de données</vt:lpstr>
      <vt:lpstr>Synthèse de l’analyse de données</vt:lpstr>
      <vt:lpstr>Synthèse de l’analyse de données</vt:lpstr>
      <vt:lpstr>Synthèse de l’analyse de données</vt:lpstr>
      <vt:lpstr>Synthèse de l’analyse de données</vt:lpstr>
      <vt:lpstr>Synthèse de l’analyse de données</vt:lpstr>
      <vt:lpstr>Synthèse de l’analyse de données</vt:lpstr>
      <vt:lpstr>Synthèse de l’analyse de données</vt:lpstr>
      <vt:lpstr>Veuillez poser vos questions.    Merci.</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Aidez Paris à devenir une smart-city !</dc:title>
  <dc:creator>jean-christophe ROSELLO</dc:creator>
  <cp:lastModifiedBy>jean-christophe ROSELLO</cp:lastModifiedBy>
  <cp:revision>82</cp:revision>
  <dcterms:created xsi:type="dcterms:W3CDTF">2020-07-15T08:28:39Z</dcterms:created>
  <dcterms:modified xsi:type="dcterms:W3CDTF">2020-07-24T18:51:27Z</dcterms:modified>
</cp:coreProperties>
</file>