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1" r:id="rId4"/>
    <p:sldId id="293" r:id="rId5"/>
    <p:sldId id="285" r:id="rId6"/>
    <p:sldId id="286" r:id="rId7"/>
    <p:sldId id="287" r:id="rId8"/>
    <p:sldId id="289" r:id="rId9"/>
    <p:sldId id="291" r:id="rId10"/>
    <p:sldId id="292" r:id="rId11"/>
    <p:sldId id="283" r:id="rId12"/>
    <p:sldId id="294" r:id="rId13"/>
    <p:sldId id="297" r:id="rId14"/>
    <p:sldId id="295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C0BB"/>
    <a:srgbClr val="B3D3EA"/>
    <a:srgbClr val="1984CC"/>
    <a:srgbClr val="03136A"/>
    <a:srgbClr val="35759D"/>
    <a:srgbClr val="35B19D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2" autoAdjust="0"/>
    <p:restoredTop sz="95596" autoAdjust="0"/>
  </p:normalViewPr>
  <p:slideViewPr>
    <p:cSldViewPr>
      <p:cViewPr varScale="1">
        <p:scale>
          <a:sx n="109" d="100"/>
          <a:sy n="109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D0DE7D1-61F8-4C15-8922-702E177BF12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46133-C2C6-42E5-9F03-188AA2A4A16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82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70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0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45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5D2CD8-E65B-433D-A950-C4149330801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44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82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30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91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04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9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2F685-42FB-43B0-8573-0936B88BA1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0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29200" y="990600"/>
            <a:ext cx="3886200" cy="704850"/>
          </a:xfrm>
          <a:effectLst/>
        </p:spPr>
        <p:txBody>
          <a:bodyPr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1981200"/>
            <a:ext cx="3886200" cy="6858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272213" y="152400"/>
            <a:ext cx="2014537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891213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228600" y="152400"/>
            <a:ext cx="8058150" cy="5562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71550" y="15240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5240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479977" y="3091721"/>
            <a:ext cx="3886200" cy="674558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>
              <a:defRPr/>
            </a:pPr>
            <a:r>
              <a:rPr lang="fr-FR" dirty="0">
                <a:solidFill>
                  <a:schemeClr val="accent1"/>
                </a:solidFill>
              </a:rPr>
              <a:t>appel à projets pour rendre les données de santé plus accessibles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116632"/>
            <a:ext cx="3886200" cy="685800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/>
                </a:solidFill>
              </a:rPr>
              <a:t>Santé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publique</a:t>
            </a:r>
            <a:r>
              <a:rPr lang="en-US" dirty="0">
                <a:solidFill>
                  <a:schemeClr val="accent1"/>
                </a:solidFill>
              </a:rPr>
              <a:t> France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Pourcentages des valeurs manquantes par colonnes : </a:t>
            </a:r>
          </a:p>
          <a:p>
            <a:pPr lvl="2">
              <a:lnSpc>
                <a:spcPct val="80000"/>
              </a:lnSpc>
            </a:pPr>
            <a:endParaRPr lang="fr-FR" altLang="ko-KR" sz="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cocoa_100g                                     		99.643999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chlorophyl_100g     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carbon-footprint_100g                          	99.912807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nutrition-score-fr_100g                        	28.810290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nutrition-score-uk_100g                        	28.810290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glycemic-index_100g                           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water-hardness_100g                           	100.000000</a:t>
            </a:r>
            <a:endParaRPr lang="ru-RU" sz="1000" dirty="0">
              <a:solidFill>
                <a:srgbClr val="FF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fr-FR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Suppression des colonnes inutilisables </a:t>
            </a:r>
          </a:p>
          <a:p>
            <a:pPr lvl="2" algn="just">
              <a:lnSpc>
                <a:spcPct val="80000"/>
              </a:lnSpc>
            </a:pP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Suppression des colonnes vides :</a:t>
            </a:r>
          </a:p>
          <a:p>
            <a:pPr lvl="2" algn="just"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 lvl="2" algn="just"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 lvl="2" algn="just"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 lvl="2" algn="just"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 lvl="2" algn="just"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 lvl="2" algn="just"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 lvl="2" algn="just"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endParaRPr lang="ru-RU" altLang="fr-FR" sz="2000" dirty="0"/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EF0BA2-7520-4FDF-8451-87EA6E5AB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073" y="2254123"/>
            <a:ext cx="6108154" cy="30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1187624" y="1640985"/>
            <a:ext cx="7315200" cy="4191000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des colonnes contenant des valeurs aberrantes:</a:t>
            </a:r>
          </a:p>
          <a:p>
            <a:pPr lvl="1" indent="-342900" algn="just">
              <a:lnSpc>
                <a:spcPct val="80000"/>
              </a:lnSpc>
              <a:buFontTx/>
              <a:buChar char="•"/>
              <a:defRPr/>
            </a:pPr>
            <a:r>
              <a:rPr lang="fr-FR" altLang="ko-KR" sz="18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des valeurs aberrantes lorsque les composants nutritionnels sont supérieurs à 100 g :</a:t>
            </a:r>
          </a:p>
          <a:p>
            <a:pPr lvl="1" indent="-342900" algn="just">
              <a:lnSpc>
                <a:spcPct val="80000"/>
              </a:lnSpc>
              <a:buFontTx/>
              <a:buChar char="•"/>
              <a:defRPr/>
            </a:pPr>
            <a:endParaRPr lang="fr-FR" altLang="ko-KR" sz="1800" dirty="0">
              <a:solidFill>
                <a:srgbClr val="4D4D4D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 lvl="2" indent="-342900" algn="just">
              <a:lnSpc>
                <a:spcPct val="80000"/>
              </a:lnSpc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3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fat_100g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lvl="2" indent="-342900" algn="just">
              <a:lnSpc>
                <a:spcPct val="80000"/>
              </a:lnSpc>
              <a:defRPr/>
            </a:pPr>
            <a:r>
              <a:rPr lang="fr-FR" altLang="ko-KR" sz="14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lang="fr-FR" altLang="ko-KR" sz="14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2 lignes </a:t>
            </a:r>
            <a:r>
              <a:rPr lang="fr-FR" altLang="ko-KR" sz="1400" dirty="0">
                <a:solidFill>
                  <a:srgbClr val="4D4D4D"/>
                </a:solidFill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saturated-fat_100g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 marL="1143000" marR="0" lvl="2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3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trans-fat_100g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marL="1143000" marR="0" lvl="2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11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carbohydrates_100g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lvl="2" indent="-342900" algn="just">
              <a:lnSpc>
                <a:spcPct val="80000"/>
              </a:lnSpc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2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fiber_100g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lvl="2" indent="-342900" algn="just">
              <a:lnSpc>
                <a:spcPct val="80000"/>
              </a:lnSpc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98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salt_100g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lvl="2" indent="-342900" algn="just">
              <a:lnSpc>
                <a:spcPct val="80000"/>
              </a:lnSpc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3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vitamin-c_100g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lvl="2" indent="-342900" algn="just">
              <a:lnSpc>
                <a:spcPct val="80000"/>
              </a:lnSpc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1 ligne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vitamin-b1_100g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lvl="2" indent="-342900" algn="just">
              <a:lnSpc>
                <a:spcPct val="80000"/>
              </a:lnSpc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1 ligne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potassium_100g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marL="1143000" marR="0" lvl="2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8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calcium_100g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marL="1143000" marR="0" lvl="2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5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phosphorus_100g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lvl="2" indent="-342900" algn="just">
              <a:lnSpc>
                <a:spcPct val="80000"/>
              </a:lnSpc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5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magnesium_100g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lvl="2" indent="-342900" algn="just">
              <a:lnSpc>
                <a:spcPct val="80000"/>
              </a:lnSpc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148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carbon-footprint_100g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marL="1143000" marR="0" lvl="2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 marL="1143000" marR="0" lvl="2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 lvl="2" indent="-342900" algn="just">
              <a:lnSpc>
                <a:spcPct val="80000"/>
              </a:lnSpc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 marL="1143000" marR="0" lvl="2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974948" y="1631603"/>
            <a:ext cx="7315200" cy="4191000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des colonnes contenant des valeurs aberrantes: </a:t>
            </a:r>
          </a:p>
          <a:p>
            <a:pPr marL="742950" marR="0" lvl="1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des valeurs aberrantes lorsque l’énergie est supérieure à 3350 kJ:</a:t>
            </a:r>
          </a:p>
          <a:p>
            <a:pPr marL="1143000" marR="0" lvl="2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Suppression de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669 lignes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pour la colonne </a:t>
            </a:r>
            <a:r>
              <a:rPr kumimoji="0" lang="fr-F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energy_100g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.</a:t>
            </a:r>
          </a:p>
          <a:p>
            <a:pPr lvl="2" indent="-342900" algn="just">
              <a:lnSpc>
                <a:spcPct val="80000"/>
              </a:lnSpc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200" b="1" dirty="0">
              <a:solidFill>
                <a:srgbClr val="FF0000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t>Calcul du nutri-score pour remplacer les valeurs manquantes. </a:t>
            </a:r>
          </a:p>
          <a:p>
            <a:pPr marL="0" indent="0">
              <a:lnSpc>
                <a:spcPct val="80000"/>
              </a:lnSpc>
              <a:buNone/>
            </a:pPr>
            <a:endParaRPr lang="ru-RU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/>
              <a:t>Démarche méthodologique de nettoyage et d’exploration de données</a:t>
            </a:r>
            <a:endParaRPr lang="fr-FR" sz="280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fr-FR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Sauvegarde du jeu de données nettoyées pour sont utilisation lors </a:t>
            </a:r>
            <a:r>
              <a:rPr lang="fr-FR" altLang="ko-KR" sz="2000">
                <a:latin typeface="Verdana" panose="020B0604030504040204" pitchFamily="34" charset="0"/>
                <a:ea typeface="굴림" panose="020B0600000101010101" pitchFamily="34" charset="-127"/>
              </a:rPr>
              <a:t>de l’analyse: </a:t>
            </a: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 algn="just">
              <a:lnSpc>
                <a:spcPct val="80000"/>
              </a:lnSpc>
            </a:pP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P3_02_nettoyé_fr.openfoodfacts.org.products.csv</a:t>
            </a:r>
          </a:p>
          <a:p>
            <a:pPr lvl="2" algn="just"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fr-FR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Création de la page web avec Voila.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itchFamily="34" charset="0"/>
                <a:ea typeface="굴림" pitchFamily="34" charset="-127"/>
              </a:rPr>
              <a:t>Voila_ P3_03_Notebook-Analyse.html</a:t>
            </a: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endParaRPr lang="ru-RU" altLang="fr-FR" sz="2000" dirty="0"/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2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835696" y="1412776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3E546A-6EE6-4842-9337-026DB7C06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3071018"/>
            <a:ext cx="6934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58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Sans Serif"/>
                <a:ea typeface="+mj-ea"/>
                <a:cs typeface="+mj-cs"/>
              </a:rPr>
              <a:t>Veuillez poser vos questions.</a:t>
            </a:r>
            <a:br>
              <a:rPr kumimoji="0" lang="fr-FR" altLang="fr-FR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Sans Serif"/>
                <a:ea typeface="+mj-ea"/>
                <a:cs typeface="+mj-cs"/>
              </a:rPr>
            </a:br>
            <a:r>
              <a:rPr kumimoji="0" lang="fr-FR" altLang="fr-FR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Sans Serif"/>
                <a:ea typeface="+mj-ea"/>
                <a:cs typeface="+mj-cs"/>
              </a:rPr>
              <a:t>			Merci.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B3448EB-526A-44C8-B846-4B834A2F01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78C6C09-FFFC-4534-8C4F-674ED6CC4E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70220"/>
            <a:ext cx="1492696" cy="842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909391" y="0"/>
            <a:ext cx="731520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Contexte et objectifs 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772816"/>
            <a:ext cx="7315200" cy="4191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L'agence "Santé publique France" souhaite réaliser un appel à projets pour rendre les données de santé plus accessibles. </a:t>
            </a: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fr-FR" altLang="ko-KR" sz="1800" dirty="0">
                <a:latin typeface="Verdana" panose="020B0604030504040204" pitchFamily="34" charset="0"/>
                <a:ea typeface="굴림" panose="020B0600000101010101" pitchFamily="34" charset="-127"/>
              </a:rPr>
              <a:t>Réaliser une analyse exploratoire du jeu de données Open Food contenant les caractéristiques de plusieurs types de denrées alimentaires.</a:t>
            </a:r>
          </a:p>
          <a:p>
            <a:pPr algn="just"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 algn="just"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 algn="just">
              <a:lnSpc>
                <a:spcPct val="80000"/>
              </a:lnSpc>
            </a:pP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L’exploration et la visualisation des données </a:t>
            </a:r>
            <a:r>
              <a:rPr lang="fr-FR" altLang="ko-KR" sz="1800">
                <a:latin typeface="Verdana" pitchFamily="34" charset="0"/>
                <a:ea typeface="굴림" pitchFamily="34" charset="-127"/>
              </a:rPr>
              <a:t>de l'agence </a:t>
            </a: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"Santé publique France" , permettra d’optimiser ces données pour que ses agents puissent les exploiter.</a:t>
            </a:r>
            <a:endParaRPr lang="ru-RU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Présentation générale du jeu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fr-FR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Composé de 162 colonnes.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Tableau composé de 320772 lignes.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672044"/>
            <a:ext cx="7315200" cy="4191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Détection de doublons des </a:t>
            </a:r>
            <a:r>
              <a:rPr lang="fr-FR" altLang="ko-KR" sz="1800" b="1" dirty="0">
                <a:latin typeface="Verdana" pitchFamily="34" charset="0"/>
                <a:ea typeface="굴림" pitchFamily="34" charset="-127"/>
              </a:rPr>
              <a:t>produits</a:t>
            </a: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 égal </a:t>
            </a:r>
            <a:r>
              <a:rPr lang="fr-FR" altLang="ko-KR" sz="1800" b="1" dirty="0">
                <a:latin typeface="Verdana" pitchFamily="34" charset="0"/>
                <a:ea typeface="굴림" pitchFamily="34" charset="-127"/>
              </a:rPr>
              <a:t>99424 doublons</a:t>
            </a: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. Détection plus fine des doublons des </a:t>
            </a:r>
            <a:r>
              <a:rPr lang="fr-FR" altLang="ko-KR" sz="1800" b="1" dirty="0">
                <a:latin typeface="Verdana" pitchFamily="34" charset="0"/>
                <a:ea typeface="굴림" pitchFamily="34" charset="-127"/>
              </a:rPr>
              <a:t>produits par marques</a:t>
            </a: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 égal </a:t>
            </a:r>
            <a:r>
              <a:rPr lang="fr-FR" altLang="ko-KR" sz="1800" b="1" dirty="0">
                <a:latin typeface="Verdana" pitchFamily="34" charset="0"/>
                <a:ea typeface="굴림" pitchFamily="34" charset="-127"/>
              </a:rPr>
              <a:t>38018 doublons</a:t>
            </a: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fr-FR" altLang="ko-KR" sz="1800" b="1" dirty="0">
                <a:latin typeface="Verdana" pitchFamily="34" charset="0"/>
                <a:ea typeface="굴림" pitchFamily="34" charset="-127"/>
              </a:rPr>
              <a:t>Suppression des doublons </a:t>
            </a: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des </a:t>
            </a:r>
            <a:r>
              <a:rPr lang="fr-FR" altLang="ko-KR" sz="1800" b="1" dirty="0">
                <a:latin typeface="Verdana" pitchFamily="34" charset="0"/>
                <a:ea typeface="굴림" pitchFamily="34" charset="-127"/>
              </a:rPr>
              <a:t>produits par marques </a:t>
            </a:r>
            <a:r>
              <a:rPr lang="fr-FR" altLang="ko-KR" sz="1800" dirty="0">
                <a:latin typeface="Verdana" pitchFamily="34" charset="0"/>
                <a:ea typeface="굴림" pitchFamily="34" charset="-127"/>
              </a:rPr>
              <a:t>en gardant le dernier.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5298B0-4388-4DB7-9F52-9D751A38D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8" y="2526744"/>
            <a:ext cx="779098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8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Pourcentages des valeurs manquantes par colonnes : </a:t>
            </a:r>
          </a:p>
          <a:p>
            <a:pPr lvl="2">
              <a:lnSpc>
                <a:spcPct val="80000"/>
              </a:lnSpc>
            </a:pPr>
            <a:endParaRPr lang="fr-FR" altLang="ko-KR" sz="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code                                            		0.001807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url                                             		0.001807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creator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  		0.000452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created_t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 		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created_datetime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		0.001807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last_modified_t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		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last_modified_datetime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	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product_name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	0.000452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generic_name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		80.714531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quantity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 		62.326292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packaging                                      		71.886803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packaging_tags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		71.886351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brands                                          		4.886423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brands_tags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		4.889134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categories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		70.312811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categories_tags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		70.314618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categories_fr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		70.312811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origins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  		91.965593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origins_tags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		1.978694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manufacturing_places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	86.620164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manufacturing_places_tags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	86.622423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labels                                         		83.024016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labels_tags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		82.997813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labels_fr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		82.996006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emb_codes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		89.686376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emb_codes_tags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	89.686828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first_packaging_code_geo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	93.368813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cities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   		99.998193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cities_tags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		92.849721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purchase_places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		79.197011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stores                                         		81.475324</a:t>
            </a:r>
          </a:p>
          <a:p>
            <a:pPr lvl="2">
              <a:lnSpc>
                <a:spcPct val="80000"/>
              </a:lnSpc>
            </a:pPr>
            <a:endParaRPr lang="fr-FR" altLang="ko-KR" sz="1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6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Pourcentages des valeurs manquantes par colonnes : </a:t>
            </a:r>
          </a:p>
          <a:p>
            <a:pPr lvl="2">
              <a:lnSpc>
                <a:spcPct val="80000"/>
              </a:lnSpc>
            </a:pPr>
            <a:endParaRPr lang="fr-FR" altLang="ko-KR" sz="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countries                                       		0.090807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countries_tags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		0.090807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countries_fr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		0.090807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ingredients_text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		21.128269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allergens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		89.513346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allergens_fr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		99.998193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traces                                         		90.911596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traces_tags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	     	90.913855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traces_fr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	     	90.912048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serving_size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	     	34.673455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no_nutriments</a:t>
            </a: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	     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additives_n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	     	21.130076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additives                                      	     	21.141822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additives_tags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	     	50.619387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additives_fr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	     	50.619387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ingredients_from_palm_oil_n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	21.130076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ingredients_from_palm_oil</a:t>
            </a: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                    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ingredients_from_palm_oil_tags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	98.201926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ingredients_that_may_be_from_palm_oil_n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	21.130076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ingredients_that_may_be_from_palm_oil</a:t>
            </a: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      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ingredients_that_may_be_from_palm_oil_tags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	 95.966532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nutrition_grade_uk</a:t>
            </a: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 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nutrition_grade_fr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  	28.810290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pnns_groups_1                                  		68.325894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pnns_groups_2                                  		67.247502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states                                          		0.011294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states_tags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		0.011294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states_fr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 		0.011294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main_category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		70.324105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main_category_fr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		70.324105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image_url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      		74.905127</a:t>
            </a:r>
          </a:p>
          <a:p>
            <a:pPr lvl="2">
              <a:lnSpc>
                <a:spcPct val="80000"/>
              </a:lnSpc>
            </a:pPr>
            <a:endParaRPr lang="fr-FR" altLang="ko-KR" sz="1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endParaRPr lang="fr-FR" altLang="ko-KR" sz="1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Pourcentages des valeurs manquantes par colonnes : </a:t>
            </a:r>
          </a:p>
          <a:p>
            <a:pPr lvl="2">
              <a:lnSpc>
                <a:spcPct val="80000"/>
              </a:lnSpc>
            </a:pPr>
            <a:endParaRPr lang="fr-FR" altLang="ko-KR" sz="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fr-FR" altLang="ko-KR" sz="1000" dirty="0" err="1">
                <a:latin typeface="Verdana" panose="020B0604030504040204" pitchFamily="34" charset="0"/>
                <a:ea typeface="굴림" panose="020B0600000101010101" pitchFamily="34" charset="-127"/>
              </a:rPr>
              <a:t>image_small_url</a:t>
            </a: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                                		74.905127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energy_100g                                    		16.739252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energy-from-fat_100g                           	99.728030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fat_100g                                       		23.317130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saturated-fat_100g                             	26.408642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butyric-acid_100g   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caproic-acid_100g   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caprylic-acid_100g                             		99.999548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capric-acid_100g                               		99.999096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lauric-acid_100g                               		99.998645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myristic-acid_100g                             		99.999548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palmitic-acid_100g                             		99.999548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stearic-acid_100g                              		99.999548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arachidic-acid_100g                            	99.997741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behenic-acid_100g                              	99.998193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lignoceric-acid_100g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cerotic-acid_100g   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montanic-acid_100g                             	99.999548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melissic-acid_100g  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monounsaturated-fat_100g                      	93.654336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polyunsaturated-fat_100g                       	93.636265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omega-3-fat_100g                               	99.692791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alpha-linolenic-acid_100g                      	99.927716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eicosapentaenoic-acid_100g                     	99.985543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docosahexaenoic-acid_100g                     	99.977411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omega-6-fat_100g                               	99.928167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linoleic-acid_100g                     		99.942173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arachidonic-acid_100g                          	99.997289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gamma-linolenic-acid_100g                     	99.997741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dihomo-gamma-linolenic-acid_100g         	99.998193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omega-9-fat_100g                               	99.991416</a:t>
            </a:r>
          </a:p>
          <a:p>
            <a:pPr lvl="2">
              <a:lnSpc>
                <a:spcPct val="80000"/>
              </a:lnSpc>
            </a:pPr>
            <a:endParaRPr lang="fr-FR" altLang="ko-KR" sz="1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3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Pourcentages des valeurs manquantes par colonnes : </a:t>
            </a:r>
          </a:p>
          <a:p>
            <a:pPr lvl="2">
              <a:lnSpc>
                <a:spcPct val="80000"/>
              </a:lnSpc>
            </a:pPr>
            <a:endParaRPr lang="fr-FR" altLang="ko-KR" sz="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oleic-acid_100g                                		99.996386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elaidic-acid_100g   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gondoic-acid_100g                              	99.999548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mead-acid_100g      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erucic-acid_100g    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solidFill>
                  <a:srgbClr val="FF0000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nervonic-acid_100g                            		100.000000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trans-fat_100g                                 		57.033269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cholesterol_100g                               		56.713411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carbohydrates_100g                             	23.442724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sugars_100g                                    		21.600828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sucrose_100g                                   		99.972442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glucose_100g                                   		99.993223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fructose_100g                                  		99.988254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lactose_100g                                   		99.903771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maltose_100g                                   		99.999096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maltodextrins_100g                             	99.996386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starch_100g                                    		99.904675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polyols_100g                                   		99.835553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fiber_100g                                     		35.820970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proteins_100g                                  		17.144948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casein_100g                                    		99.990513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serum-proteins_100g                            	99.995934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nucleotides_100g                               		99.996838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salt_100g                                      		18.703580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sodium_100g                                    		18.719844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alcohol_100g                                   		98.478414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vitamin-a_100g                                 		58.484378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beta-carotene_100g                             	99.989609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vitamin-d_100g                                 		98.011728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vitamin-e_100g                                 		99.517502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vitamin-k_100g                                 		99.684659</a:t>
            </a:r>
          </a:p>
          <a:p>
            <a:pPr lvl="2">
              <a:lnSpc>
                <a:spcPct val="80000"/>
              </a:lnSpc>
            </a:pPr>
            <a:endParaRPr lang="fr-FR" altLang="ko-KR" sz="1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60" y="4918"/>
            <a:ext cx="8663880" cy="715963"/>
          </a:xfrm>
          <a:effectLst>
            <a:outerShdw dist="17961" dir="2700000" sx="1000" sy="1000" algn="ctr" rotWithShape="0">
              <a:schemeClr val="accent5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z="2800" dirty="0"/>
              <a:t>Démarche méthodologique de nettoyage et d’exploration de données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Pourcentages des valeurs manquantes par colonnes : </a:t>
            </a:r>
          </a:p>
          <a:p>
            <a:pPr lvl="2">
              <a:lnSpc>
                <a:spcPct val="80000"/>
              </a:lnSpc>
            </a:pPr>
            <a:endParaRPr lang="fr-FR" altLang="ko-KR" sz="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vitamin-c_100g                                 		57.401919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vitamin-b1_100g                                	96.677630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vitamin-b2_100g                                	96.753077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vitamin-pp_100g                                	96.546163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vitamin-b6_100g                                	97.939896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vitamin-b9_100g                                	98.435043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folates_100g                                   		99.140720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vitamin-b12_100g                               	98.342881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biotin_100g                                    		99.890218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pantothenic-acid_100g                          	99.184994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silica_100g                                    		99.990964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bicarbonate_100g                               	99.978315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potassium_100g                                 	93.149701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chloride_100g                                  		99.950304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calcium_100g                                   		57.280391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phosphorus_100g                                	98.299962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iron_100g                                      		57.524803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magnesium_100g                                 	98.107053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zinc_100g                                      		98.753095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copper_100g                                    		99.411334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manganese_100g                                 	99.525634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fluoride_100g                                  		99.975152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selenium_100g                                  		99.645355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chromium_100g                                  	99.992772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molybdenum_100g                                	99.995482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iodine_100g                                    		99.901964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caffeine_100g                                  		99.971086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taurine_100g                                   		99.989157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ph_100g                                        		99.986898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fruits-vegetables-nuts_100g                    	98.876430</a:t>
            </a:r>
          </a:p>
          <a:p>
            <a:pPr lvl="2">
              <a:lnSpc>
                <a:spcPct val="80000"/>
              </a:lnSpc>
            </a:pPr>
            <a:r>
              <a:rPr lang="fr-FR" altLang="ko-KR" sz="1000" dirty="0">
                <a:latin typeface="Verdana" panose="020B0604030504040204" pitchFamily="34" charset="0"/>
                <a:ea typeface="굴림" panose="020B0600000101010101" pitchFamily="34" charset="-127"/>
              </a:rPr>
              <a:t>collagen-meat-protein-ratio_100g            	99.935396</a:t>
            </a:r>
          </a:p>
          <a:p>
            <a:pPr lvl="2">
              <a:lnSpc>
                <a:spcPct val="80000"/>
              </a:lnSpc>
            </a:pPr>
            <a:endParaRPr lang="fr-FR" altLang="ko-KR" sz="1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8323AF-4ABC-4AED-9B70-39F7EFE7F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6688"/>
            <a:ext cx="1492696" cy="8425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5E3220-E8E7-4BF3-99CF-B47669B5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13240"/>
            <a:ext cx="1492696" cy="8425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CE3680-1DF4-4F73-8F0C-CA6D05310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863044"/>
            <a:ext cx="1492696" cy="8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815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Другая 233">
      <a:dk1>
        <a:srgbClr val="4D4D4D"/>
      </a:dk1>
      <a:lt1>
        <a:srgbClr val="4D4D4D"/>
      </a:lt1>
      <a:dk2>
        <a:srgbClr val="FFFFFF"/>
      </a:dk2>
      <a:lt2>
        <a:srgbClr val="FA8855"/>
      </a:lt2>
      <a:accent1>
        <a:srgbClr val="CE4E09"/>
      </a:accent1>
      <a:accent2>
        <a:srgbClr val="89C605"/>
      </a:accent2>
      <a:accent3>
        <a:srgbClr val="DADADA"/>
      </a:accent3>
      <a:accent4>
        <a:srgbClr val="BBC0BB"/>
      </a:accent4>
      <a:accent5>
        <a:srgbClr val="FFFFFF"/>
      </a:accent5>
      <a:accent6>
        <a:srgbClr val="DAC909"/>
      </a:accent6>
      <a:hlink>
        <a:srgbClr val="DAC909"/>
      </a:hlink>
      <a:folHlink>
        <a:srgbClr val="4D4D4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E21B0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powerpoint-template-24</Template>
  <TotalTime>1081</TotalTime>
  <Words>1501</Words>
  <Application>Microsoft Office PowerPoint</Application>
  <PresentationFormat>Affichage à l'écran (4:3)</PresentationFormat>
  <Paragraphs>289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Microsoft Sans Serif</vt:lpstr>
      <vt:lpstr>Verdana</vt:lpstr>
      <vt:lpstr>powerpoint-template-24</vt:lpstr>
      <vt:lpstr>appel à projets pour rendre les données de santé plus accessibles</vt:lpstr>
      <vt:lpstr>Contexte et objectifs </vt:lpstr>
      <vt:lpstr>Présentation générale du jeu de données</vt:lpstr>
      <vt:lpstr>Démarche méthodologique de nettoyage et d’exploration de données</vt:lpstr>
      <vt:lpstr>Démarche méthodologique de nettoyage et d’exploration de données</vt:lpstr>
      <vt:lpstr>Démarche méthodologique de nettoyage et d’exploration de données</vt:lpstr>
      <vt:lpstr>Démarche méthodologique de nettoyage et d’exploration de données</vt:lpstr>
      <vt:lpstr>Démarche méthodologique de nettoyage et d’exploration de données</vt:lpstr>
      <vt:lpstr>Démarche méthodologique de nettoyage et d’exploration de données</vt:lpstr>
      <vt:lpstr>Démarche méthodologique de nettoyage et d’exploration de données</vt:lpstr>
      <vt:lpstr>Démarche méthodologique de nettoyage et d’exploration de données</vt:lpstr>
      <vt:lpstr>Démarche méthodologique de nettoyage et d’exploration de données</vt:lpstr>
      <vt:lpstr>Démarche méthodologique de nettoyage et d’exploration de données</vt:lpstr>
      <vt:lpstr>Démarche méthodologique de nettoyage et d’exploration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home</dc:creator>
  <cp:lastModifiedBy>jean-christophe ROSELLO</cp:lastModifiedBy>
  <cp:revision>71</cp:revision>
  <dcterms:created xsi:type="dcterms:W3CDTF">2012-04-20T20:16:23Z</dcterms:created>
  <dcterms:modified xsi:type="dcterms:W3CDTF">2020-08-28T16:36:14Z</dcterms:modified>
</cp:coreProperties>
</file>