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80" r:id="rId3"/>
    <p:sldId id="283" r:id="rId4"/>
    <p:sldId id="284" r:id="rId5"/>
    <p:sldId id="392" r:id="rId6"/>
    <p:sldId id="331" r:id="rId7"/>
    <p:sldId id="294" r:id="rId8"/>
    <p:sldId id="334" r:id="rId9"/>
    <p:sldId id="434" r:id="rId10"/>
    <p:sldId id="433" r:id="rId11"/>
    <p:sldId id="394" r:id="rId12"/>
    <p:sldId id="396" r:id="rId13"/>
    <p:sldId id="398" r:id="rId14"/>
    <p:sldId id="399" r:id="rId15"/>
    <p:sldId id="432" r:id="rId16"/>
    <p:sldId id="431" r:id="rId17"/>
    <p:sldId id="395" r:id="rId18"/>
    <p:sldId id="335" r:id="rId19"/>
    <p:sldId id="336" r:id="rId20"/>
    <p:sldId id="337" r:id="rId21"/>
    <p:sldId id="296" r:id="rId22"/>
    <p:sldId id="339" r:id="rId23"/>
    <p:sldId id="297" r:id="rId24"/>
    <p:sldId id="298" r:id="rId25"/>
    <p:sldId id="286" r:id="rId26"/>
    <p:sldId id="338" r:id="rId27"/>
    <p:sldId id="340" r:id="rId28"/>
    <p:sldId id="342" r:id="rId29"/>
    <p:sldId id="400" r:id="rId30"/>
    <p:sldId id="401" r:id="rId31"/>
    <p:sldId id="402" r:id="rId32"/>
    <p:sldId id="403" r:id="rId33"/>
    <p:sldId id="404" r:id="rId34"/>
    <p:sldId id="405" r:id="rId35"/>
    <p:sldId id="406" r:id="rId36"/>
    <p:sldId id="407" r:id="rId37"/>
    <p:sldId id="408" r:id="rId38"/>
    <p:sldId id="409" r:id="rId39"/>
    <p:sldId id="410" r:id="rId40"/>
    <p:sldId id="435" r:id="rId41"/>
    <p:sldId id="412" r:id="rId42"/>
    <p:sldId id="413" r:id="rId43"/>
    <p:sldId id="414" r:id="rId44"/>
    <p:sldId id="416" r:id="rId45"/>
    <p:sldId id="436" r:id="rId46"/>
    <p:sldId id="417" r:id="rId47"/>
    <p:sldId id="418" r:id="rId48"/>
    <p:sldId id="419" r:id="rId49"/>
    <p:sldId id="420" r:id="rId50"/>
    <p:sldId id="421" r:id="rId51"/>
    <p:sldId id="422" r:id="rId52"/>
    <p:sldId id="437" r:id="rId53"/>
    <p:sldId id="426" r:id="rId54"/>
    <p:sldId id="427" r:id="rId55"/>
    <p:sldId id="439" r:id="rId56"/>
    <p:sldId id="423" r:id="rId57"/>
    <p:sldId id="438" r:id="rId58"/>
    <p:sldId id="428" r:id="rId59"/>
    <p:sldId id="429" r:id="rId60"/>
    <p:sldId id="430" r:id="rId61"/>
    <p:sldId id="390" r:id="rId62"/>
    <p:sldId id="391" r:id="rId63"/>
    <p:sldId id="281" r:id="rId64"/>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B92D14"/>
    <a:srgbClr val="35759D"/>
    <a:srgbClr val="35B19D"/>
    <a:srgbClr val="000000"/>
    <a:srgbClr val="E8E8E8"/>
    <a:srgbClr val="1E1E2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596" autoAdjust="0"/>
  </p:normalViewPr>
  <p:slideViewPr>
    <p:cSldViewPr>
      <p:cViewPr varScale="1">
        <p:scale>
          <a:sx n="114" d="100"/>
          <a:sy n="114" d="100"/>
        </p:scale>
        <p:origin x="1506" y="114"/>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F6E7EED1-059B-45AF-B896-34737C4D384E}"/>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fr-FR"/>
          </a:p>
        </p:txBody>
      </p:sp>
      <p:sp>
        <p:nvSpPr>
          <p:cNvPr id="81923" name="Rectangle 3">
            <a:extLst>
              <a:ext uri="{FF2B5EF4-FFF2-40B4-BE49-F238E27FC236}">
                <a16:creationId xmlns:a16="http://schemas.microsoft.com/office/drawing/2014/main" id="{0CBFAE9D-1B59-4087-9F20-F1F159857958}"/>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fr-FR"/>
          </a:p>
        </p:txBody>
      </p:sp>
      <p:sp>
        <p:nvSpPr>
          <p:cNvPr id="81924" name="Rectangle 4">
            <a:extLst>
              <a:ext uri="{FF2B5EF4-FFF2-40B4-BE49-F238E27FC236}">
                <a16:creationId xmlns:a16="http://schemas.microsoft.com/office/drawing/2014/main" id="{8584E059-C27F-4109-B919-863EC70D5D3E}"/>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5" name="Rectangle 5">
            <a:extLst>
              <a:ext uri="{FF2B5EF4-FFF2-40B4-BE49-F238E27FC236}">
                <a16:creationId xmlns:a16="http://schemas.microsoft.com/office/drawing/2014/main" id="{52818FF0-BCD9-460A-925C-049E736C1DF9}"/>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81926" name="Rectangle 6">
            <a:extLst>
              <a:ext uri="{FF2B5EF4-FFF2-40B4-BE49-F238E27FC236}">
                <a16:creationId xmlns:a16="http://schemas.microsoft.com/office/drawing/2014/main" id="{D16D8E9E-5F34-4794-B973-618031B938DE}"/>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fr-FR"/>
          </a:p>
        </p:txBody>
      </p:sp>
      <p:sp>
        <p:nvSpPr>
          <p:cNvPr id="81927" name="Rectangle 7">
            <a:extLst>
              <a:ext uri="{FF2B5EF4-FFF2-40B4-BE49-F238E27FC236}">
                <a16:creationId xmlns:a16="http://schemas.microsoft.com/office/drawing/2014/main" id="{517B22B7-9FAD-47B0-AB80-9C5B3CBD57FE}"/>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C2D18A3-43DC-43C6-A3A2-58F8A7D8E591}" type="slidenum">
              <a:rPr lang="en-US" altLang="fr-FR"/>
              <a:pPr/>
              <a:t>‹N°›</a:t>
            </a:fld>
            <a:endParaRPr lang="en-US" altLang="fr-F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788A21C-F9F1-44B6-8EE2-E90C664CDE80}"/>
              </a:ext>
            </a:extLst>
          </p:cNvPr>
          <p:cNvSpPr>
            <a:spLocks noGrp="1" noChangeArrowheads="1"/>
          </p:cNvSpPr>
          <p:nvPr>
            <p:ph type="sldNum" sz="quarter" idx="5"/>
          </p:nvPr>
        </p:nvSpPr>
        <p:spPr>
          <a:ln/>
        </p:spPr>
        <p:txBody>
          <a:bodyPr/>
          <a:lstStyle/>
          <a:p>
            <a:fld id="{18ED6FFB-4B12-4183-9756-0508B9EF6B7C}" type="slidenum">
              <a:rPr lang="en-US" altLang="fr-FR"/>
              <a:pPr/>
              <a:t>1</a:t>
            </a:fld>
            <a:endParaRPr lang="en-US" altLang="fr-FR"/>
          </a:p>
        </p:txBody>
      </p:sp>
      <p:sp>
        <p:nvSpPr>
          <p:cNvPr id="107522" name="Rectangle 2">
            <a:extLst>
              <a:ext uri="{FF2B5EF4-FFF2-40B4-BE49-F238E27FC236}">
                <a16:creationId xmlns:a16="http://schemas.microsoft.com/office/drawing/2014/main" id="{2F61CA8A-A735-4C75-9BFC-0F29065ADD72}"/>
              </a:ext>
            </a:extLst>
          </p:cNvPr>
          <p:cNvSpPr>
            <a:spLocks noGrp="1" noRot="1" noChangeAspect="1" noChangeArrowheads="1" noTextEdit="1"/>
          </p:cNvSpPr>
          <p:nvPr>
            <p:ph type="sldImg"/>
          </p:nvPr>
        </p:nvSpPr>
        <p:spPr>
          <a:ln/>
        </p:spPr>
      </p:sp>
      <p:sp>
        <p:nvSpPr>
          <p:cNvPr id="107523" name="Rectangle 3">
            <a:extLst>
              <a:ext uri="{FF2B5EF4-FFF2-40B4-BE49-F238E27FC236}">
                <a16:creationId xmlns:a16="http://schemas.microsoft.com/office/drawing/2014/main" id="{DE4A762B-0147-4202-BDD8-D1E2890D005E}"/>
              </a:ext>
            </a:extLst>
          </p:cNvPr>
          <p:cNvSpPr>
            <a:spLocks noGrp="1" noChangeArrowheads="1"/>
          </p:cNvSpPr>
          <p:nvPr>
            <p:ph type="body" idx="1"/>
          </p:nvPr>
        </p:nvSpPr>
        <p:spPr/>
        <p:txBody>
          <a:bodyPr/>
          <a:lstStyle/>
          <a:p>
            <a:endParaRPr lang="ru-RU" alt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10</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3909206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11</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3375002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12</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632681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13</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601727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14</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3502914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15</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2105758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16</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2859112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17</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816311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18</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3167190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19</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611839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2</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35763307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20</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3758924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21</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28014400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22</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2754910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23</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2760237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24</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6372102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25</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22997877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26</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254191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27</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21325167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28</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36303444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29</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2911505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3</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35414473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30</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2586655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31</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2369927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32</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33322115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33</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6337949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34</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23072712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35</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1848226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36</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32397080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37</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39998470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38</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22273746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39</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328875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4</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38691244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40</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26681232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41</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5592285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42</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6350415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43</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24413138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44</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32713154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45</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5678706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46</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4056164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47</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22461581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48</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1258060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49</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3153342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5</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40195346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50</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21593993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51</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34645697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52</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23452847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53</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27562660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54</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37520633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55</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0140397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56</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392852873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57</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32200649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58</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307603963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59</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3619181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6</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0284728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60</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373267405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61</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56156262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62</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280454123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A33F3F1-8E2E-4284-9E7E-B394371F8246}"/>
              </a:ext>
            </a:extLst>
          </p:cNvPr>
          <p:cNvSpPr>
            <a:spLocks noGrp="1" noChangeArrowheads="1"/>
          </p:cNvSpPr>
          <p:nvPr>
            <p:ph type="sldNum" sz="quarter" idx="5"/>
          </p:nvPr>
        </p:nvSpPr>
        <p:spPr>
          <a:ln/>
        </p:spPr>
        <p:txBody>
          <a:bodyPr/>
          <a:lstStyle/>
          <a:p>
            <a:fld id="{73AE0E20-4FA2-4B38-8FC7-E52A1E72EE58}" type="slidenum">
              <a:rPr lang="en-US" altLang="fr-FR"/>
              <a:pPr/>
              <a:t>63</a:t>
            </a:fld>
            <a:endParaRPr lang="en-US" altLang="fr-FR"/>
          </a:p>
        </p:txBody>
      </p:sp>
      <p:sp>
        <p:nvSpPr>
          <p:cNvPr id="110594" name="Rectangle 2">
            <a:extLst>
              <a:ext uri="{FF2B5EF4-FFF2-40B4-BE49-F238E27FC236}">
                <a16:creationId xmlns:a16="http://schemas.microsoft.com/office/drawing/2014/main" id="{FFC8515A-555A-4A7B-B886-D23488FAB548}"/>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B04EB630-07EF-4173-B812-41F3AF379B01}"/>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462839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7</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2324889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8</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459390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002759-058D-4B61-88E4-35B9B351678B}"/>
              </a:ext>
            </a:extLst>
          </p:cNvPr>
          <p:cNvSpPr>
            <a:spLocks noGrp="1" noChangeArrowheads="1"/>
          </p:cNvSpPr>
          <p:nvPr>
            <p:ph type="sldNum" sz="quarter" idx="5"/>
          </p:nvPr>
        </p:nvSpPr>
        <p:spPr>
          <a:ln/>
        </p:spPr>
        <p:txBody>
          <a:bodyPr/>
          <a:lstStyle/>
          <a:p>
            <a:fld id="{DD449CDA-B5FE-47E8-9993-7ECE47E699BC}" type="slidenum">
              <a:rPr lang="en-US" altLang="fr-FR"/>
              <a:pPr/>
              <a:t>9</a:t>
            </a:fld>
            <a:endParaRPr lang="en-US" altLang="fr-FR"/>
          </a:p>
        </p:txBody>
      </p:sp>
      <p:sp>
        <p:nvSpPr>
          <p:cNvPr id="112642" name="Rectangle 2">
            <a:extLst>
              <a:ext uri="{FF2B5EF4-FFF2-40B4-BE49-F238E27FC236}">
                <a16:creationId xmlns:a16="http://schemas.microsoft.com/office/drawing/2014/main" id="{FC4CA3A8-798D-4842-8ECE-7360DD9A97A8}"/>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F43F133-296F-4EE8-B08F-F5186C480C12}"/>
              </a:ext>
            </a:extLst>
          </p:cNvPr>
          <p:cNvSpPr>
            <a:spLocks noGrp="1" noChangeArrowheads="1"/>
          </p:cNvSpPr>
          <p:nvPr>
            <p:ph type="body" idx="1"/>
          </p:nvPr>
        </p:nvSpPr>
        <p:spPr/>
        <p:txBody>
          <a:bodyPr/>
          <a:lstStyle/>
          <a:p>
            <a:endParaRPr lang="ru-RU" altLang="fr-FR"/>
          </a:p>
        </p:txBody>
      </p:sp>
    </p:spTree>
    <p:extLst>
      <p:ext uri="{BB962C8B-B14F-4D97-AF65-F5344CB8AC3E}">
        <p14:creationId xmlns:p14="http://schemas.microsoft.com/office/powerpoint/2010/main" val="1608212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6415704-AD08-41C7-B880-B11FF806AE6D}"/>
              </a:ext>
            </a:extLst>
          </p:cNvPr>
          <p:cNvSpPr>
            <a:spLocks noGrp="1" noChangeArrowheads="1"/>
          </p:cNvSpPr>
          <p:nvPr>
            <p:ph type="ctrTitle"/>
          </p:nvPr>
        </p:nvSpPr>
        <p:spPr>
          <a:xfrm>
            <a:off x="990600" y="5334000"/>
            <a:ext cx="7772400" cy="704850"/>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lvl1pPr algn="r">
              <a:defRPr sz="3600">
                <a:solidFill>
                  <a:schemeClr val="bg1"/>
                </a:solidFill>
              </a:defRPr>
            </a:lvl1pPr>
          </a:lstStyle>
          <a:p>
            <a:pPr lvl="0"/>
            <a:r>
              <a:rPr lang="fr-FR" altLang="fr-FR" noProof="0"/>
              <a:t>Modifiez le style du titre</a:t>
            </a:r>
            <a:endParaRPr lang="en-US" altLang="fr-FR" noProof="0"/>
          </a:p>
        </p:txBody>
      </p:sp>
      <p:sp>
        <p:nvSpPr>
          <p:cNvPr id="3075" name="Rectangle 3">
            <a:extLst>
              <a:ext uri="{FF2B5EF4-FFF2-40B4-BE49-F238E27FC236}">
                <a16:creationId xmlns:a16="http://schemas.microsoft.com/office/drawing/2014/main" id="{BD7DC8C3-C5B3-490A-8633-4CE342E30DB3}"/>
              </a:ext>
            </a:extLst>
          </p:cNvPr>
          <p:cNvSpPr>
            <a:spLocks noGrp="1" noChangeArrowheads="1"/>
          </p:cNvSpPr>
          <p:nvPr>
            <p:ph type="subTitle" idx="1"/>
          </p:nvPr>
        </p:nvSpPr>
        <p:spPr>
          <a:xfrm>
            <a:off x="990600" y="5867400"/>
            <a:ext cx="7772400" cy="533400"/>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lvl1pPr marL="0" indent="0" algn="r">
              <a:buFontTx/>
              <a:buNone/>
              <a:defRPr sz="2400">
                <a:solidFill>
                  <a:schemeClr val="bg1"/>
                </a:solidFill>
              </a:defRPr>
            </a:lvl1pPr>
          </a:lstStyle>
          <a:p>
            <a:pPr lvl="0"/>
            <a:r>
              <a:rPr lang="fr-FR" altLang="fr-FR" noProof="0"/>
              <a:t>Modifiez le style des sous-titres du masque</a:t>
            </a:r>
            <a:endParaRPr lang="en-US" altLang="fr-FR"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4B76B0-7A68-45D8-B61F-2F105FF110C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105C71CD-52A0-4964-B7E0-CF99E6BE827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97541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DC27132-A244-4856-984A-DDD88729ED2A}"/>
              </a:ext>
            </a:extLst>
          </p:cNvPr>
          <p:cNvSpPr>
            <a:spLocks noGrp="1"/>
          </p:cNvSpPr>
          <p:nvPr>
            <p:ph type="title" orient="vert"/>
          </p:nvPr>
        </p:nvSpPr>
        <p:spPr>
          <a:xfrm>
            <a:off x="6400800" y="1417638"/>
            <a:ext cx="1828800" cy="5211762"/>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0D48372-B71C-498D-AE84-DEA5E32A85BD}"/>
              </a:ext>
            </a:extLst>
          </p:cNvPr>
          <p:cNvSpPr>
            <a:spLocks noGrp="1"/>
          </p:cNvSpPr>
          <p:nvPr>
            <p:ph type="body" orient="vert" idx="1"/>
          </p:nvPr>
        </p:nvSpPr>
        <p:spPr>
          <a:xfrm>
            <a:off x="914400" y="1417638"/>
            <a:ext cx="5334000" cy="5211762"/>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933931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7F650C-F6D5-484C-AC7B-583965FC88B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355440B-C6CE-4DD1-ADB2-F417422986D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084440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9D9FC1-5AA4-4A59-8E86-28B17B29709D}"/>
              </a:ext>
            </a:extLst>
          </p:cNvPr>
          <p:cNvSpPr>
            <a:spLocks noGrp="1"/>
          </p:cNvSpPr>
          <p:nvPr>
            <p:ph type="title"/>
          </p:nvPr>
        </p:nvSpPr>
        <p:spPr>
          <a:xfrm>
            <a:off x="623888" y="1709738"/>
            <a:ext cx="78867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13977CC1-589A-4401-A288-752D9B23C57B}"/>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fr-FR"/>
              <a:t>Cliquez pour modifier les styles du texte du masque</a:t>
            </a:r>
          </a:p>
        </p:txBody>
      </p:sp>
    </p:spTree>
    <p:extLst>
      <p:ext uri="{BB962C8B-B14F-4D97-AF65-F5344CB8AC3E}">
        <p14:creationId xmlns:p14="http://schemas.microsoft.com/office/powerpoint/2010/main" val="1471593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698A56-32C8-4250-83FC-167E5B2B09A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71D7BEE-7962-41A1-A43B-3723625970E6}"/>
              </a:ext>
            </a:extLst>
          </p:cNvPr>
          <p:cNvSpPr>
            <a:spLocks noGrp="1"/>
          </p:cNvSpPr>
          <p:nvPr>
            <p:ph sz="half" idx="1"/>
          </p:nvPr>
        </p:nvSpPr>
        <p:spPr>
          <a:xfrm>
            <a:off x="914400" y="2438400"/>
            <a:ext cx="3581400" cy="41910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307136D-8EFA-4720-90C7-7156BC0BAC4D}"/>
              </a:ext>
            </a:extLst>
          </p:cNvPr>
          <p:cNvSpPr>
            <a:spLocks noGrp="1"/>
          </p:cNvSpPr>
          <p:nvPr>
            <p:ph sz="half" idx="2"/>
          </p:nvPr>
        </p:nvSpPr>
        <p:spPr>
          <a:xfrm>
            <a:off x="4648200" y="2438400"/>
            <a:ext cx="3581400" cy="41910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86752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6559B-C22B-4BCC-98E3-88C33045F61D}"/>
              </a:ext>
            </a:extLst>
          </p:cNvPr>
          <p:cNvSpPr>
            <a:spLocks noGrp="1"/>
          </p:cNvSpPr>
          <p:nvPr>
            <p:ph type="title"/>
          </p:nvPr>
        </p:nvSpPr>
        <p:spPr>
          <a:xfrm>
            <a:off x="630238" y="365125"/>
            <a:ext cx="78867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611AF4C-1958-440E-8ED0-02D0D6873C5B}"/>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5865BF3-6090-44F0-ADAB-C0D6DEF738B5}"/>
              </a:ext>
            </a:extLst>
          </p:cNvPr>
          <p:cNvSpPr>
            <a:spLocks noGrp="1"/>
          </p:cNvSpPr>
          <p:nvPr>
            <p:ph sz="half" idx="2"/>
          </p:nvPr>
        </p:nvSpPr>
        <p:spPr>
          <a:xfrm>
            <a:off x="630238" y="2505075"/>
            <a:ext cx="386873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CCEF72E-6FFE-45AA-BDE6-4CEE010CA4E3}"/>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A77B2F1-8119-4D37-82CC-965D0C998E41}"/>
              </a:ext>
            </a:extLst>
          </p:cNvPr>
          <p:cNvSpPr>
            <a:spLocks noGrp="1"/>
          </p:cNvSpPr>
          <p:nvPr>
            <p:ph sz="quarter" idx="4"/>
          </p:nvPr>
        </p:nvSpPr>
        <p:spPr>
          <a:xfrm>
            <a:off x="4629150" y="2505075"/>
            <a:ext cx="38877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654908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7E7AB9-469F-48A1-A73F-DC582AFF453D}"/>
              </a:ext>
            </a:extLst>
          </p:cNvPr>
          <p:cNvSpPr>
            <a:spLocks noGrp="1"/>
          </p:cNvSpPr>
          <p:nvPr>
            <p:ph type="title"/>
          </p:nvPr>
        </p:nvSpPr>
        <p:spPr/>
        <p:txBody>
          <a:bodyPr/>
          <a:lstStyle/>
          <a:p>
            <a:r>
              <a:rPr lang="fr-FR"/>
              <a:t>Modifiez le style du titre</a:t>
            </a:r>
          </a:p>
        </p:txBody>
      </p:sp>
    </p:spTree>
    <p:extLst>
      <p:ext uri="{BB962C8B-B14F-4D97-AF65-F5344CB8AC3E}">
        <p14:creationId xmlns:p14="http://schemas.microsoft.com/office/powerpoint/2010/main" val="2218123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8017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BF7A94-09D8-40DB-88B5-9755488807D4}"/>
              </a:ext>
            </a:extLst>
          </p:cNvPr>
          <p:cNvSpPr>
            <a:spLocks noGrp="1"/>
          </p:cNvSpPr>
          <p:nvPr>
            <p:ph type="title"/>
          </p:nvPr>
        </p:nvSpPr>
        <p:spPr>
          <a:xfrm>
            <a:off x="630238" y="457200"/>
            <a:ext cx="2949575"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D7F67B3-F179-4AA6-BC84-225928E977D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9E7A3C3-2F62-46AE-96CB-824951FE321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Tree>
    <p:extLst>
      <p:ext uri="{BB962C8B-B14F-4D97-AF65-F5344CB8AC3E}">
        <p14:creationId xmlns:p14="http://schemas.microsoft.com/office/powerpoint/2010/main" val="2018043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552D2F-89C7-4CFD-976C-1A4666281E95}"/>
              </a:ext>
            </a:extLst>
          </p:cNvPr>
          <p:cNvSpPr>
            <a:spLocks noGrp="1"/>
          </p:cNvSpPr>
          <p:nvPr>
            <p:ph type="title"/>
          </p:nvPr>
        </p:nvSpPr>
        <p:spPr>
          <a:xfrm>
            <a:off x="630238" y="457200"/>
            <a:ext cx="2949575"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54F7FE6-47A5-42E9-8B0F-886A9B7B70B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a:extLst>
              <a:ext uri="{FF2B5EF4-FFF2-40B4-BE49-F238E27FC236}">
                <a16:creationId xmlns:a16="http://schemas.microsoft.com/office/drawing/2014/main" id="{4916BBC2-80ED-456B-9CCA-D75230CE0E4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Tree>
    <p:extLst>
      <p:ext uri="{BB962C8B-B14F-4D97-AF65-F5344CB8AC3E}">
        <p14:creationId xmlns:p14="http://schemas.microsoft.com/office/powerpoint/2010/main" val="1109442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ECEE730-174E-4F8F-83DB-82B9728A3EF1}"/>
              </a:ext>
            </a:extLst>
          </p:cNvPr>
          <p:cNvSpPr>
            <a:spLocks noGrp="1" noChangeArrowheads="1"/>
          </p:cNvSpPr>
          <p:nvPr>
            <p:ph type="title"/>
          </p:nvPr>
        </p:nvSpPr>
        <p:spPr bwMode="auto">
          <a:xfrm>
            <a:off x="914400" y="1417638"/>
            <a:ext cx="73152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FR" altLang="fr-FR"/>
              <a:t>Modifiez le style du titre</a:t>
            </a:r>
            <a:endParaRPr lang="en-US" altLang="fr-FR"/>
          </a:p>
        </p:txBody>
      </p:sp>
      <p:sp>
        <p:nvSpPr>
          <p:cNvPr id="1027" name="Rectangle 3">
            <a:extLst>
              <a:ext uri="{FF2B5EF4-FFF2-40B4-BE49-F238E27FC236}">
                <a16:creationId xmlns:a16="http://schemas.microsoft.com/office/drawing/2014/main" id="{F06697D7-71E7-4AE3-9819-6A7E3A12CF30}"/>
              </a:ext>
            </a:extLst>
          </p:cNvPr>
          <p:cNvSpPr>
            <a:spLocks noGrp="1" noChangeArrowheads="1"/>
          </p:cNvSpPr>
          <p:nvPr>
            <p:ph type="body" idx="1"/>
          </p:nvPr>
        </p:nvSpPr>
        <p:spPr bwMode="auto">
          <a:xfrm>
            <a:off x="914400" y="2438400"/>
            <a:ext cx="7315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endParaRPr lang="en-US" alt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400" kern="12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anose="020B0604020202020204" pitchFamily="34" charset="0"/>
        </a:defRPr>
      </a:lvl2pPr>
      <a:lvl3pPr algn="l" rtl="0" eaLnBrk="1" fontAlgn="base" hangingPunct="1">
        <a:spcBef>
          <a:spcPct val="0"/>
        </a:spcBef>
        <a:spcAft>
          <a:spcPct val="0"/>
        </a:spcAft>
        <a:defRPr sz="4400">
          <a:solidFill>
            <a:schemeClr val="tx1"/>
          </a:solidFill>
          <a:latin typeface="Microsoft Sans Serif" panose="020B0604020202020204" pitchFamily="34" charset="0"/>
        </a:defRPr>
      </a:lvl3pPr>
      <a:lvl4pPr algn="l" rtl="0" eaLnBrk="1" fontAlgn="base" hangingPunct="1">
        <a:spcBef>
          <a:spcPct val="0"/>
        </a:spcBef>
        <a:spcAft>
          <a:spcPct val="0"/>
        </a:spcAft>
        <a:defRPr sz="4400">
          <a:solidFill>
            <a:schemeClr val="tx1"/>
          </a:solidFill>
          <a:latin typeface="Microsoft Sans Serif" panose="020B0604020202020204" pitchFamily="34" charset="0"/>
        </a:defRPr>
      </a:lvl4pPr>
      <a:lvl5pPr algn="l" rtl="0" eaLnBrk="1" fontAlgn="base" hangingPunct="1">
        <a:spcBef>
          <a:spcPct val="0"/>
        </a:spcBef>
        <a:spcAft>
          <a:spcPct val="0"/>
        </a:spcAft>
        <a:defRPr sz="4400">
          <a:solidFill>
            <a:schemeClr val="tx1"/>
          </a:solidFill>
          <a:latin typeface="Microsoft Sans Serif" panose="020B0604020202020204" pitchFamily="34" charset="0"/>
        </a:defRPr>
      </a:lvl5pPr>
      <a:lvl6pPr marL="457200" algn="l" rtl="0" eaLnBrk="1" fontAlgn="base" hangingPunct="1">
        <a:spcBef>
          <a:spcPct val="0"/>
        </a:spcBef>
        <a:spcAft>
          <a:spcPct val="0"/>
        </a:spcAft>
        <a:defRPr sz="4400">
          <a:solidFill>
            <a:schemeClr val="tx1"/>
          </a:solidFill>
          <a:latin typeface="Microsoft Sans Serif" panose="020B0604020202020204" pitchFamily="34" charset="0"/>
        </a:defRPr>
      </a:lvl6pPr>
      <a:lvl7pPr marL="914400" algn="l" rtl="0" eaLnBrk="1" fontAlgn="base" hangingPunct="1">
        <a:spcBef>
          <a:spcPct val="0"/>
        </a:spcBef>
        <a:spcAft>
          <a:spcPct val="0"/>
        </a:spcAft>
        <a:defRPr sz="4400">
          <a:solidFill>
            <a:schemeClr val="tx1"/>
          </a:solidFill>
          <a:latin typeface="Microsoft Sans Serif" panose="020B0604020202020204" pitchFamily="34" charset="0"/>
        </a:defRPr>
      </a:lvl7pPr>
      <a:lvl8pPr marL="1371600" algn="l" rtl="0" eaLnBrk="1" fontAlgn="base" hangingPunct="1">
        <a:spcBef>
          <a:spcPct val="0"/>
        </a:spcBef>
        <a:spcAft>
          <a:spcPct val="0"/>
        </a:spcAft>
        <a:defRPr sz="4400">
          <a:solidFill>
            <a:schemeClr val="tx1"/>
          </a:solidFill>
          <a:latin typeface="Microsoft Sans Serif" panose="020B0604020202020204" pitchFamily="34" charset="0"/>
        </a:defRPr>
      </a:lvl8pPr>
      <a:lvl9pPr marL="1828800" algn="l" rtl="0" eaLnBrk="1" fontAlgn="base" hangingPunct="1">
        <a:spcBef>
          <a:spcPct val="0"/>
        </a:spcBef>
        <a:spcAft>
          <a:spcPct val="0"/>
        </a:spcAft>
        <a:defRPr sz="4400">
          <a:solidFill>
            <a:schemeClr val="tx1"/>
          </a:solidFill>
          <a:latin typeface="Microsoft Sans Serif"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3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3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3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68.png"/></Relationships>
</file>

<file path=ppt/slides/_rels/slide3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3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4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42.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43.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4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4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s>
</file>

<file path=ppt/slides/_rels/slide46.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98.png"/></Relationships>
</file>

<file path=ppt/slides/_rels/slide47.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s>
</file>

<file path=ppt/slides/_rels/slide48.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04.png"/></Relationships>
</file>

<file path=ppt/slides/_rels/slide49.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0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109.png"/><Relationship Id="rId4" Type="http://schemas.openxmlformats.org/officeDocument/2006/relationships/image" Target="../media/image108.png"/></Relationships>
</file>

<file path=ppt/slides/_rels/slide51.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12.png"/></Relationships>
</file>

<file path=ppt/slides/_rels/slide52.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114.png"/></Relationships>
</file>

<file path=ppt/slides/_rels/slide53.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120.png"/><Relationship Id="rId5" Type="http://schemas.openxmlformats.org/officeDocument/2006/relationships/image" Target="../media/image119.png"/><Relationship Id="rId4" Type="http://schemas.openxmlformats.org/officeDocument/2006/relationships/image" Target="../media/image118.png"/></Relationships>
</file>

<file path=ppt/slides/_rels/slide54.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122.png"/></Relationships>
</file>

<file path=ppt/slides/_rels/slide55.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126.png"/><Relationship Id="rId5" Type="http://schemas.openxmlformats.org/officeDocument/2006/relationships/image" Target="../media/image125.png"/><Relationship Id="rId4" Type="http://schemas.openxmlformats.org/officeDocument/2006/relationships/image" Target="../media/image124.png"/></Relationships>
</file>

<file path=ppt/slides/_rels/slide56.xml.rels><?xml version="1.0" encoding="UTF-8" standalone="yes"?>
<Relationships xmlns="http://schemas.openxmlformats.org/package/2006/relationships"><Relationship Id="rId8" Type="http://schemas.openxmlformats.org/officeDocument/2006/relationships/image" Target="../media/image132.png"/><Relationship Id="rId3" Type="http://schemas.openxmlformats.org/officeDocument/2006/relationships/image" Target="../media/image127.png"/><Relationship Id="rId7" Type="http://schemas.openxmlformats.org/officeDocument/2006/relationships/image" Target="../media/image131.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image" Target="../media/image129.png"/><Relationship Id="rId10" Type="http://schemas.openxmlformats.org/officeDocument/2006/relationships/image" Target="../media/image134.png"/><Relationship Id="rId4" Type="http://schemas.openxmlformats.org/officeDocument/2006/relationships/image" Target="../media/image128.png"/><Relationship Id="rId9" Type="http://schemas.openxmlformats.org/officeDocument/2006/relationships/image" Target="../media/image133.png"/></Relationships>
</file>

<file path=ppt/slides/_rels/slide57.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35.png"/><Relationship Id="rId7" Type="http://schemas.openxmlformats.org/officeDocument/2006/relationships/image" Target="../media/image139.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138.png"/><Relationship Id="rId5" Type="http://schemas.openxmlformats.org/officeDocument/2006/relationships/image" Target="../media/image137.png"/><Relationship Id="rId4" Type="http://schemas.openxmlformats.org/officeDocument/2006/relationships/image" Target="../media/image136.png"/></Relationships>
</file>

<file path=ppt/slides/_rels/slide58.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144.png"/><Relationship Id="rId5" Type="http://schemas.openxmlformats.org/officeDocument/2006/relationships/image" Target="../media/image143.png"/><Relationship Id="rId4" Type="http://schemas.openxmlformats.org/officeDocument/2006/relationships/image" Target="../media/image142.png"/></Relationships>
</file>

<file path=ppt/slides/_rels/slide59.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image" Target="../media/image148.png"/><Relationship Id="rId5" Type="http://schemas.openxmlformats.org/officeDocument/2006/relationships/image" Target="../media/image147.png"/><Relationship Id="rId4" Type="http://schemas.openxmlformats.org/officeDocument/2006/relationships/image" Target="../media/image14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51.jpe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3" name="Rectangle 5">
            <a:extLst>
              <a:ext uri="{FF2B5EF4-FFF2-40B4-BE49-F238E27FC236}">
                <a16:creationId xmlns:a16="http://schemas.microsoft.com/office/drawing/2014/main" id="{D78F5065-76CE-473E-8173-E574BEA0372F}"/>
              </a:ext>
            </a:extLst>
          </p:cNvPr>
          <p:cNvSpPr>
            <a:spLocks noGrp="1" noChangeArrowheads="1"/>
          </p:cNvSpPr>
          <p:nvPr>
            <p:ph type="ctrTitle"/>
          </p:nvPr>
        </p:nvSpPr>
        <p:spPr>
          <a:xfrm>
            <a:off x="683568" y="5738813"/>
            <a:ext cx="8250882" cy="838200"/>
          </a:xfrm>
          <a:effectLst>
            <a:outerShdw dist="17961" dir="2700000" algn="ctr" rotWithShape="0">
              <a:srgbClr val="000000"/>
            </a:outerShdw>
          </a:effectLst>
        </p:spPr>
        <p:txBody>
          <a:bodyPr/>
          <a:lstStyle/>
          <a:p>
            <a:r>
              <a:rPr lang="fr-FR" altLang="fr-FR" sz="4000" dirty="0"/>
              <a:t>Construire un modèle de </a:t>
            </a:r>
            <a:r>
              <a:rPr lang="fr-FR" altLang="fr-FR" sz="4000" dirty="0" err="1"/>
              <a:t>scoring</a:t>
            </a:r>
            <a:endParaRPr lang="ru-RU" altLang="fr-FR" sz="4000" dirty="0"/>
          </a:p>
        </p:txBody>
      </p:sp>
      <p:sp>
        <p:nvSpPr>
          <p:cNvPr id="2056" name="Rectangle 8">
            <a:extLst>
              <a:ext uri="{FF2B5EF4-FFF2-40B4-BE49-F238E27FC236}">
                <a16:creationId xmlns:a16="http://schemas.microsoft.com/office/drawing/2014/main" id="{09632398-247B-4AE7-A4D5-B65A1AF19D92}"/>
              </a:ext>
            </a:extLst>
          </p:cNvPr>
          <p:cNvSpPr>
            <a:spLocks noGrp="1" noChangeArrowheads="1"/>
          </p:cNvSpPr>
          <p:nvPr>
            <p:ph type="subTitle" idx="1"/>
          </p:nvPr>
        </p:nvSpPr>
        <p:spPr>
          <a:xfrm>
            <a:off x="6029325" y="5391150"/>
            <a:ext cx="2895600" cy="476250"/>
          </a:xfrm>
          <a:effectLst>
            <a:outerShdw dist="17961" dir="2700000" algn="ctr" rotWithShape="0">
              <a:srgbClr val="000000"/>
            </a:outerShdw>
          </a:effectLst>
        </p:spPr>
        <p:txBody>
          <a:bodyPr/>
          <a:lstStyle/>
          <a:p>
            <a:pPr>
              <a:lnSpc>
                <a:spcPct val="90000"/>
              </a:lnSpc>
            </a:pPr>
            <a:r>
              <a:rPr lang="fr-FR" b="1" i="0" dirty="0">
                <a:effectLst/>
                <a:latin typeface="Montserrat"/>
              </a:rPr>
              <a:t>"Prêt à dépenser"</a:t>
            </a:r>
            <a:endParaRPr lang="ru-RU" alt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Analyse exploratoire des données d'entraînement</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r>
              <a:rPr lang="fr-FR" altLang="ko-KR" sz="1600" dirty="0">
                <a:latin typeface="Verdana" panose="020B0604030504040204" pitchFamily="34" charset="0"/>
                <a:ea typeface="굴림" panose="020B0600000101010101" pitchFamily="34" charset="-127"/>
              </a:rPr>
              <a:t>Représentation d'une variable sous forme de graphique</a:t>
            </a:r>
          </a:p>
          <a:p>
            <a:pPr>
              <a:lnSpc>
                <a:spcPct val="80000"/>
              </a:lnSpc>
            </a:pPr>
            <a:endParaRPr lang="fr-FR" altLang="ko-KR" sz="2000" dirty="0">
              <a:latin typeface="Verdana" panose="020B0604030504040204" pitchFamily="34" charset="0"/>
              <a:ea typeface="굴림" panose="020B0600000101010101" pitchFamily="34" charset="-127"/>
            </a:endParaRPr>
          </a:p>
          <a:p>
            <a:pPr marL="0" indent="0">
              <a:lnSpc>
                <a:spcPct val="80000"/>
              </a:lnSpc>
              <a:buNone/>
            </a:pPr>
            <a:endParaRPr lang="fr-FR" altLang="ko-KR" sz="16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pic>
        <p:nvPicPr>
          <p:cNvPr id="3" name="Image 2">
            <a:extLst>
              <a:ext uri="{FF2B5EF4-FFF2-40B4-BE49-F238E27FC236}">
                <a16:creationId xmlns:a16="http://schemas.microsoft.com/office/drawing/2014/main" id="{120EE052-6653-4471-AE83-028DC9C301CB}"/>
              </a:ext>
            </a:extLst>
          </p:cNvPr>
          <p:cNvPicPr>
            <a:picLocks noChangeAspect="1"/>
          </p:cNvPicPr>
          <p:nvPr/>
        </p:nvPicPr>
        <p:blipFill>
          <a:blip r:embed="rId3"/>
          <a:stretch>
            <a:fillRect/>
          </a:stretch>
        </p:blipFill>
        <p:spPr>
          <a:xfrm>
            <a:off x="79016" y="3043296"/>
            <a:ext cx="4126894" cy="519106"/>
          </a:xfrm>
          <a:prstGeom prst="rect">
            <a:avLst/>
          </a:prstGeom>
        </p:spPr>
      </p:pic>
      <p:pic>
        <p:nvPicPr>
          <p:cNvPr id="4" name="Image 3">
            <a:extLst>
              <a:ext uri="{FF2B5EF4-FFF2-40B4-BE49-F238E27FC236}">
                <a16:creationId xmlns:a16="http://schemas.microsoft.com/office/drawing/2014/main" id="{9182AB85-0F5E-4523-BBEB-0D6DE8AFAE45}"/>
              </a:ext>
            </a:extLst>
          </p:cNvPr>
          <p:cNvPicPr>
            <a:picLocks noChangeAspect="1"/>
          </p:cNvPicPr>
          <p:nvPr/>
        </p:nvPicPr>
        <p:blipFill>
          <a:blip r:embed="rId4"/>
          <a:stretch>
            <a:fillRect/>
          </a:stretch>
        </p:blipFill>
        <p:spPr>
          <a:xfrm>
            <a:off x="64954" y="3629949"/>
            <a:ext cx="4229100" cy="2076450"/>
          </a:xfrm>
          <a:prstGeom prst="rect">
            <a:avLst/>
          </a:prstGeom>
        </p:spPr>
      </p:pic>
      <p:pic>
        <p:nvPicPr>
          <p:cNvPr id="7" name="Image 6">
            <a:extLst>
              <a:ext uri="{FF2B5EF4-FFF2-40B4-BE49-F238E27FC236}">
                <a16:creationId xmlns:a16="http://schemas.microsoft.com/office/drawing/2014/main" id="{F1900787-9DA2-4507-B271-F8DF15999746}"/>
              </a:ext>
            </a:extLst>
          </p:cNvPr>
          <p:cNvPicPr>
            <a:picLocks noChangeAspect="1"/>
          </p:cNvPicPr>
          <p:nvPr/>
        </p:nvPicPr>
        <p:blipFill>
          <a:blip r:embed="rId5"/>
          <a:stretch>
            <a:fillRect/>
          </a:stretch>
        </p:blipFill>
        <p:spPr>
          <a:xfrm>
            <a:off x="4241689" y="3027566"/>
            <a:ext cx="4648200" cy="2781300"/>
          </a:xfrm>
          <a:prstGeom prst="rect">
            <a:avLst/>
          </a:prstGeom>
        </p:spPr>
      </p:pic>
    </p:spTree>
    <p:extLst>
      <p:ext uri="{BB962C8B-B14F-4D97-AF65-F5344CB8AC3E}">
        <p14:creationId xmlns:p14="http://schemas.microsoft.com/office/powerpoint/2010/main" val="1296829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Analyse exploratoire des données d'entraînement</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800" dirty="0">
              <a:latin typeface="Verdana" panose="020B0604030504040204" pitchFamily="34" charset="0"/>
              <a:ea typeface="굴림" panose="020B0600000101010101" pitchFamily="34" charset="-127"/>
            </a:endParaRPr>
          </a:p>
          <a:p>
            <a:pPr>
              <a:lnSpc>
                <a:spcPct val="80000"/>
              </a:lnSpc>
            </a:pPr>
            <a:r>
              <a:rPr lang="fr-FR" altLang="ko-KR" sz="1600" dirty="0">
                <a:latin typeface="Verdana" panose="020B0604030504040204" pitchFamily="34" charset="0"/>
                <a:ea typeface="굴림" panose="020B0600000101010101" pitchFamily="34" charset="-127"/>
              </a:rPr>
              <a:t>Mesures de tendance centrale, de dispersion et de forme</a:t>
            </a:r>
          </a:p>
          <a:p>
            <a:pPr>
              <a:lnSpc>
                <a:spcPct val="80000"/>
              </a:lnSpc>
            </a:pPr>
            <a:endParaRPr lang="fr-FR" altLang="ko-KR" sz="2000" dirty="0">
              <a:latin typeface="Verdana" panose="020B0604030504040204" pitchFamily="34" charset="0"/>
              <a:ea typeface="굴림" panose="020B0600000101010101" pitchFamily="34" charset="-127"/>
            </a:endParaRPr>
          </a:p>
          <a:p>
            <a:pPr marL="0" indent="0">
              <a:lnSpc>
                <a:spcPct val="80000"/>
              </a:lnSpc>
              <a:buNone/>
            </a:pPr>
            <a:endParaRPr lang="fr-FR" altLang="ko-KR" sz="16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pic>
        <p:nvPicPr>
          <p:cNvPr id="3" name="Image 2">
            <a:extLst>
              <a:ext uri="{FF2B5EF4-FFF2-40B4-BE49-F238E27FC236}">
                <a16:creationId xmlns:a16="http://schemas.microsoft.com/office/drawing/2014/main" id="{7D8AD9C0-3D78-4C0D-91A9-CEB54934EE72}"/>
              </a:ext>
            </a:extLst>
          </p:cNvPr>
          <p:cNvPicPr>
            <a:picLocks noChangeAspect="1"/>
          </p:cNvPicPr>
          <p:nvPr/>
        </p:nvPicPr>
        <p:blipFill>
          <a:blip r:embed="rId3"/>
          <a:stretch>
            <a:fillRect/>
          </a:stretch>
        </p:blipFill>
        <p:spPr>
          <a:xfrm>
            <a:off x="398745" y="2768826"/>
            <a:ext cx="2520280" cy="4019270"/>
          </a:xfrm>
          <a:prstGeom prst="rect">
            <a:avLst/>
          </a:prstGeom>
        </p:spPr>
      </p:pic>
      <p:pic>
        <p:nvPicPr>
          <p:cNvPr id="6" name="Image 5">
            <a:extLst>
              <a:ext uri="{FF2B5EF4-FFF2-40B4-BE49-F238E27FC236}">
                <a16:creationId xmlns:a16="http://schemas.microsoft.com/office/drawing/2014/main" id="{6DFEB0B4-8A1E-4631-8E65-FCB728EF76AF}"/>
              </a:ext>
            </a:extLst>
          </p:cNvPr>
          <p:cNvPicPr>
            <a:picLocks noChangeAspect="1"/>
          </p:cNvPicPr>
          <p:nvPr/>
        </p:nvPicPr>
        <p:blipFill>
          <a:blip r:embed="rId4"/>
          <a:stretch>
            <a:fillRect/>
          </a:stretch>
        </p:blipFill>
        <p:spPr>
          <a:xfrm>
            <a:off x="6564863" y="2838127"/>
            <a:ext cx="2479467" cy="3880668"/>
          </a:xfrm>
          <a:prstGeom prst="rect">
            <a:avLst/>
          </a:prstGeom>
        </p:spPr>
      </p:pic>
      <p:pic>
        <p:nvPicPr>
          <p:cNvPr id="8" name="Image 7">
            <a:extLst>
              <a:ext uri="{FF2B5EF4-FFF2-40B4-BE49-F238E27FC236}">
                <a16:creationId xmlns:a16="http://schemas.microsoft.com/office/drawing/2014/main" id="{BAB0BBCA-6ED5-4368-8FCF-AF1D96D9321E}"/>
              </a:ext>
            </a:extLst>
          </p:cNvPr>
          <p:cNvPicPr>
            <a:picLocks noChangeAspect="1"/>
          </p:cNvPicPr>
          <p:nvPr/>
        </p:nvPicPr>
        <p:blipFill>
          <a:blip r:embed="rId5"/>
          <a:stretch>
            <a:fillRect/>
          </a:stretch>
        </p:blipFill>
        <p:spPr>
          <a:xfrm>
            <a:off x="1547664" y="2802404"/>
            <a:ext cx="5017199" cy="1207955"/>
          </a:xfrm>
          <a:prstGeom prst="rect">
            <a:avLst/>
          </a:prstGeom>
        </p:spPr>
      </p:pic>
    </p:spTree>
    <p:extLst>
      <p:ext uri="{BB962C8B-B14F-4D97-AF65-F5344CB8AC3E}">
        <p14:creationId xmlns:p14="http://schemas.microsoft.com/office/powerpoint/2010/main" val="351725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Analyse exploratoire des données d'entraînement</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r>
              <a:rPr lang="fr-FR" altLang="ko-KR" sz="1600" dirty="0">
                <a:latin typeface="Verdana" panose="020B0604030504040204" pitchFamily="34" charset="0"/>
                <a:ea typeface="굴림" panose="020B0600000101010101" pitchFamily="34" charset="-127"/>
              </a:rPr>
              <a:t>Mesures de tendance centrale, de dispersion et de forme</a:t>
            </a:r>
          </a:p>
          <a:p>
            <a:pPr>
              <a:lnSpc>
                <a:spcPct val="80000"/>
              </a:lnSpc>
            </a:pPr>
            <a:endParaRPr lang="fr-FR" altLang="ko-KR" sz="2000" dirty="0">
              <a:latin typeface="Verdana" panose="020B0604030504040204" pitchFamily="34" charset="0"/>
              <a:ea typeface="굴림" panose="020B0600000101010101" pitchFamily="34" charset="-127"/>
            </a:endParaRPr>
          </a:p>
          <a:p>
            <a:pPr marL="0" indent="0">
              <a:lnSpc>
                <a:spcPct val="80000"/>
              </a:lnSpc>
              <a:buNone/>
            </a:pPr>
            <a:endParaRPr lang="fr-FR" altLang="ko-KR" sz="16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pic>
        <p:nvPicPr>
          <p:cNvPr id="3" name="Image 2">
            <a:extLst>
              <a:ext uri="{FF2B5EF4-FFF2-40B4-BE49-F238E27FC236}">
                <a16:creationId xmlns:a16="http://schemas.microsoft.com/office/drawing/2014/main" id="{D386D613-2949-4887-A931-CE3B6C3A58C7}"/>
              </a:ext>
            </a:extLst>
          </p:cNvPr>
          <p:cNvPicPr>
            <a:picLocks noChangeAspect="1"/>
          </p:cNvPicPr>
          <p:nvPr/>
        </p:nvPicPr>
        <p:blipFill>
          <a:blip r:embed="rId3"/>
          <a:stretch>
            <a:fillRect/>
          </a:stretch>
        </p:blipFill>
        <p:spPr>
          <a:xfrm>
            <a:off x="355214" y="2880038"/>
            <a:ext cx="2230460" cy="3947914"/>
          </a:xfrm>
          <a:prstGeom prst="rect">
            <a:avLst/>
          </a:prstGeom>
        </p:spPr>
      </p:pic>
      <p:pic>
        <p:nvPicPr>
          <p:cNvPr id="5" name="Image 4">
            <a:extLst>
              <a:ext uri="{FF2B5EF4-FFF2-40B4-BE49-F238E27FC236}">
                <a16:creationId xmlns:a16="http://schemas.microsoft.com/office/drawing/2014/main" id="{3F37907C-7533-4492-8B20-6E9AEE630D5B}"/>
              </a:ext>
            </a:extLst>
          </p:cNvPr>
          <p:cNvPicPr>
            <a:picLocks noChangeAspect="1"/>
          </p:cNvPicPr>
          <p:nvPr/>
        </p:nvPicPr>
        <p:blipFill>
          <a:blip r:embed="rId4"/>
          <a:stretch>
            <a:fillRect/>
          </a:stretch>
        </p:blipFill>
        <p:spPr>
          <a:xfrm>
            <a:off x="6554435" y="2910086"/>
            <a:ext cx="2234351" cy="3947914"/>
          </a:xfrm>
          <a:prstGeom prst="rect">
            <a:avLst/>
          </a:prstGeom>
        </p:spPr>
      </p:pic>
      <p:pic>
        <p:nvPicPr>
          <p:cNvPr id="4" name="Image 3">
            <a:extLst>
              <a:ext uri="{FF2B5EF4-FFF2-40B4-BE49-F238E27FC236}">
                <a16:creationId xmlns:a16="http://schemas.microsoft.com/office/drawing/2014/main" id="{6837C27B-14F2-440F-88BB-A4139E052C19}"/>
              </a:ext>
            </a:extLst>
          </p:cNvPr>
          <p:cNvPicPr>
            <a:picLocks noChangeAspect="1"/>
          </p:cNvPicPr>
          <p:nvPr/>
        </p:nvPicPr>
        <p:blipFill>
          <a:blip r:embed="rId5"/>
          <a:stretch>
            <a:fillRect/>
          </a:stretch>
        </p:blipFill>
        <p:spPr>
          <a:xfrm>
            <a:off x="1486505" y="2856983"/>
            <a:ext cx="4791642" cy="1180207"/>
          </a:xfrm>
          <a:prstGeom prst="rect">
            <a:avLst/>
          </a:prstGeom>
        </p:spPr>
      </p:pic>
    </p:spTree>
    <p:extLst>
      <p:ext uri="{BB962C8B-B14F-4D97-AF65-F5344CB8AC3E}">
        <p14:creationId xmlns:p14="http://schemas.microsoft.com/office/powerpoint/2010/main" val="2178443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Analyse exploratoire des données d'entraînement</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r>
              <a:rPr lang="fr-FR" altLang="ko-KR" sz="1200" dirty="0">
                <a:latin typeface="Verdana" panose="020B0604030504040204" pitchFamily="34" charset="0"/>
                <a:ea typeface="굴림" panose="020B0600000101010101" pitchFamily="34" charset="-127"/>
              </a:rPr>
              <a:t>Analyse bivariée : AMT_CREDIT en fonction de NAME_FAMILY_STATUS</a:t>
            </a:r>
          </a:p>
          <a:p>
            <a:pPr marL="0" indent="0">
              <a:lnSpc>
                <a:spcPct val="80000"/>
              </a:lnSpc>
              <a:buNone/>
            </a:pPr>
            <a:endParaRPr lang="fr-FR" altLang="ko-KR" sz="16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pic>
        <p:nvPicPr>
          <p:cNvPr id="3" name="Image 2">
            <a:extLst>
              <a:ext uri="{FF2B5EF4-FFF2-40B4-BE49-F238E27FC236}">
                <a16:creationId xmlns:a16="http://schemas.microsoft.com/office/drawing/2014/main" id="{1F278D22-354D-4698-B262-F543F1BA3D78}"/>
              </a:ext>
            </a:extLst>
          </p:cNvPr>
          <p:cNvPicPr>
            <a:picLocks noChangeAspect="1"/>
          </p:cNvPicPr>
          <p:nvPr/>
        </p:nvPicPr>
        <p:blipFill>
          <a:blip r:embed="rId3"/>
          <a:stretch>
            <a:fillRect/>
          </a:stretch>
        </p:blipFill>
        <p:spPr>
          <a:xfrm>
            <a:off x="1331640" y="3030537"/>
            <a:ext cx="6315075" cy="2581275"/>
          </a:xfrm>
          <a:prstGeom prst="rect">
            <a:avLst/>
          </a:prstGeom>
        </p:spPr>
      </p:pic>
    </p:spTree>
    <p:extLst>
      <p:ext uri="{BB962C8B-B14F-4D97-AF65-F5344CB8AC3E}">
        <p14:creationId xmlns:p14="http://schemas.microsoft.com/office/powerpoint/2010/main" val="3132601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Analyse exploratoire des données d'entraînement</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r>
              <a:rPr lang="fr-FR" altLang="ko-KR" sz="1200" dirty="0">
                <a:latin typeface="Verdana" panose="020B0604030504040204" pitchFamily="34" charset="0"/>
                <a:ea typeface="굴림" panose="020B0600000101010101" pitchFamily="34" charset="-127"/>
              </a:rPr>
              <a:t>Analyse bivariée : AMT_INCOME_TOTAL en fonction de NAME_FAMILY_STATUS</a:t>
            </a:r>
          </a:p>
          <a:p>
            <a:pPr>
              <a:lnSpc>
                <a:spcPct val="80000"/>
              </a:lnSpc>
            </a:pPr>
            <a:endParaRPr lang="fr-FR" altLang="ko-KR" sz="2000" dirty="0">
              <a:latin typeface="Verdana" panose="020B0604030504040204" pitchFamily="34" charset="0"/>
              <a:ea typeface="굴림" panose="020B0600000101010101" pitchFamily="34" charset="-127"/>
            </a:endParaRPr>
          </a:p>
        </p:txBody>
      </p:sp>
      <p:pic>
        <p:nvPicPr>
          <p:cNvPr id="4" name="Image 3">
            <a:extLst>
              <a:ext uri="{FF2B5EF4-FFF2-40B4-BE49-F238E27FC236}">
                <a16:creationId xmlns:a16="http://schemas.microsoft.com/office/drawing/2014/main" id="{69053986-D797-4436-B5E9-19204DBE1198}"/>
              </a:ext>
            </a:extLst>
          </p:cNvPr>
          <p:cNvPicPr>
            <a:picLocks noChangeAspect="1"/>
          </p:cNvPicPr>
          <p:nvPr/>
        </p:nvPicPr>
        <p:blipFill>
          <a:blip r:embed="rId3"/>
          <a:stretch>
            <a:fillRect/>
          </a:stretch>
        </p:blipFill>
        <p:spPr>
          <a:xfrm>
            <a:off x="1304925" y="3063875"/>
            <a:ext cx="6848475" cy="2514600"/>
          </a:xfrm>
          <a:prstGeom prst="rect">
            <a:avLst/>
          </a:prstGeom>
        </p:spPr>
      </p:pic>
    </p:spTree>
    <p:extLst>
      <p:ext uri="{BB962C8B-B14F-4D97-AF65-F5344CB8AC3E}">
        <p14:creationId xmlns:p14="http://schemas.microsoft.com/office/powerpoint/2010/main" val="2403362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Analyse exploratoire des données d'entraînement</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r>
              <a:rPr lang="fr-FR" altLang="ko-KR" sz="1200" dirty="0">
                <a:latin typeface="Verdana" panose="020B0604030504040204" pitchFamily="34" charset="0"/>
                <a:ea typeface="굴림" panose="020B0600000101010101" pitchFamily="34" charset="-127"/>
              </a:rPr>
              <a:t>Analyse bivariée : TARGET en fonction de CODE_GENDER</a:t>
            </a:r>
          </a:p>
          <a:p>
            <a:pPr marL="0" indent="0">
              <a:lnSpc>
                <a:spcPct val="80000"/>
              </a:lnSpc>
              <a:buNone/>
            </a:pPr>
            <a:endParaRPr lang="fr-FR" altLang="ko-KR" sz="16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pic>
        <p:nvPicPr>
          <p:cNvPr id="3" name="Image 2">
            <a:extLst>
              <a:ext uri="{FF2B5EF4-FFF2-40B4-BE49-F238E27FC236}">
                <a16:creationId xmlns:a16="http://schemas.microsoft.com/office/drawing/2014/main" id="{2B428BF0-692E-477B-9F58-E4796121EF49}"/>
              </a:ext>
            </a:extLst>
          </p:cNvPr>
          <p:cNvPicPr>
            <a:picLocks noChangeAspect="1"/>
          </p:cNvPicPr>
          <p:nvPr/>
        </p:nvPicPr>
        <p:blipFill>
          <a:blip r:embed="rId3"/>
          <a:stretch>
            <a:fillRect/>
          </a:stretch>
        </p:blipFill>
        <p:spPr>
          <a:xfrm>
            <a:off x="1404226" y="3429000"/>
            <a:ext cx="6335547" cy="2725291"/>
          </a:xfrm>
          <a:prstGeom prst="rect">
            <a:avLst/>
          </a:prstGeom>
        </p:spPr>
      </p:pic>
    </p:spTree>
    <p:extLst>
      <p:ext uri="{BB962C8B-B14F-4D97-AF65-F5344CB8AC3E}">
        <p14:creationId xmlns:p14="http://schemas.microsoft.com/office/powerpoint/2010/main" val="3026376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Analyse exploratoire des données d'entraînement</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r>
              <a:rPr lang="fr-FR" altLang="ko-KR" sz="1200" dirty="0">
                <a:latin typeface="Verdana" panose="020B0604030504040204" pitchFamily="34" charset="0"/>
                <a:ea typeface="굴림" panose="020B0600000101010101" pitchFamily="34" charset="-127"/>
              </a:rPr>
              <a:t>Analyse bivariée : AMT_INCOME_TOTAL en fonction de CODE_GENDER</a:t>
            </a:r>
          </a:p>
          <a:p>
            <a:pPr marL="0" indent="0">
              <a:lnSpc>
                <a:spcPct val="80000"/>
              </a:lnSpc>
              <a:buNone/>
            </a:pPr>
            <a:endParaRPr lang="fr-FR" altLang="ko-KR" sz="16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pic>
        <p:nvPicPr>
          <p:cNvPr id="4" name="Image 3">
            <a:extLst>
              <a:ext uri="{FF2B5EF4-FFF2-40B4-BE49-F238E27FC236}">
                <a16:creationId xmlns:a16="http://schemas.microsoft.com/office/drawing/2014/main" id="{D76C9FEC-2EDF-4857-AA80-55702ED49B85}"/>
              </a:ext>
            </a:extLst>
          </p:cNvPr>
          <p:cNvPicPr>
            <a:picLocks noChangeAspect="1"/>
          </p:cNvPicPr>
          <p:nvPr/>
        </p:nvPicPr>
        <p:blipFill>
          <a:blip r:embed="rId3"/>
          <a:stretch>
            <a:fillRect/>
          </a:stretch>
        </p:blipFill>
        <p:spPr>
          <a:xfrm>
            <a:off x="1309281" y="3212976"/>
            <a:ext cx="7139552" cy="2736304"/>
          </a:xfrm>
          <a:prstGeom prst="rect">
            <a:avLst/>
          </a:prstGeom>
        </p:spPr>
      </p:pic>
    </p:spTree>
    <p:extLst>
      <p:ext uri="{BB962C8B-B14F-4D97-AF65-F5344CB8AC3E}">
        <p14:creationId xmlns:p14="http://schemas.microsoft.com/office/powerpoint/2010/main" val="1250202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Analyse exploratoire des données d'entraînement</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r>
              <a:rPr lang="fr-FR" altLang="ko-KR" sz="2000" dirty="0">
                <a:latin typeface="Verdana" panose="020B0604030504040204" pitchFamily="34" charset="0"/>
                <a:ea typeface="굴림" panose="020B0600000101010101" pitchFamily="34" charset="-127"/>
              </a:rPr>
              <a:t>ACP</a:t>
            </a:r>
          </a:p>
          <a:p>
            <a:pPr>
              <a:lnSpc>
                <a:spcPct val="80000"/>
              </a:lnSpc>
            </a:pPr>
            <a:endParaRPr lang="fr-FR" altLang="ko-KR" sz="2000" dirty="0">
              <a:latin typeface="Verdana" panose="020B0604030504040204" pitchFamily="34" charset="0"/>
              <a:ea typeface="굴림" panose="020B0600000101010101" pitchFamily="34" charset="-127"/>
            </a:endParaRPr>
          </a:p>
          <a:p>
            <a:pPr lvl="1">
              <a:lnSpc>
                <a:spcPct val="80000"/>
              </a:lnSpc>
            </a:pPr>
            <a:r>
              <a:rPr lang="fr-FR" altLang="ko-KR" sz="1600" dirty="0">
                <a:latin typeface="Verdana" panose="020B0604030504040204" pitchFamily="34" charset="0"/>
                <a:ea typeface="굴림" panose="020B0600000101010101" pitchFamily="34" charset="-127"/>
              </a:rPr>
              <a:t>Eboulis des valeurs propres.</a:t>
            </a:r>
          </a:p>
          <a:p>
            <a:pPr marL="0" indent="0">
              <a:lnSpc>
                <a:spcPct val="80000"/>
              </a:lnSpc>
              <a:buNone/>
            </a:pPr>
            <a:endParaRPr lang="fr-FR" altLang="ko-KR" sz="16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pic>
        <p:nvPicPr>
          <p:cNvPr id="4" name="Image 3">
            <a:extLst>
              <a:ext uri="{FF2B5EF4-FFF2-40B4-BE49-F238E27FC236}">
                <a16:creationId xmlns:a16="http://schemas.microsoft.com/office/drawing/2014/main" id="{872C6D60-8D80-464D-BB08-C46C3669A17E}"/>
              </a:ext>
            </a:extLst>
          </p:cNvPr>
          <p:cNvPicPr>
            <a:picLocks noChangeAspect="1"/>
          </p:cNvPicPr>
          <p:nvPr/>
        </p:nvPicPr>
        <p:blipFill>
          <a:blip r:embed="rId3"/>
          <a:stretch>
            <a:fillRect/>
          </a:stretch>
        </p:blipFill>
        <p:spPr>
          <a:xfrm>
            <a:off x="2339752" y="3477237"/>
            <a:ext cx="3633478" cy="2520280"/>
          </a:xfrm>
          <a:prstGeom prst="rect">
            <a:avLst/>
          </a:prstGeom>
        </p:spPr>
      </p:pic>
    </p:spTree>
    <p:extLst>
      <p:ext uri="{BB962C8B-B14F-4D97-AF65-F5344CB8AC3E}">
        <p14:creationId xmlns:p14="http://schemas.microsoft.com/office/powerpoint/2010/main" val="3649548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Analyse exploratoire des données d'entraînement</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r>
              <a:rPr lang="fr-FR" altLang="ko-KR" sz="2000" dirty="0">
                <a:latin typeface="Verdana" panose="020B0604030504040204" pitchFamily="34" charset="0"/>
                <a:ea typeface="굴림" panose="020B0600000101010101" pitchFamily="34" charset="-127"/>
              </a:rPr>
              <a:t>ACP</a:t>
            </a:r>
          </a:p>
          <a:p>
            <a:pPr lvl="1">
              <a:lnSpc>
                <a:spcPct val="80000"/>
              </a:lnSpc>
            </a:pPr>
            <a:r>
              <a:rPr lang="fr-FR" altLang="ko-KR" sz="1600" dirty="0">
                <a:latin typeface="Verdana" panose="020B0604030504040204" pitchFamily="34" charset="0"/>
                <a:ea typeface="굴림" panose="020B0600000101010101" pitchFamily="34" charset="-127"/>
              </a:rPr>
              <a:t>Cercle des corrélation (F1 et F2).</a:t>
            </a:r>
          </a:p>
          <a:p>
            <a:pPr lvl="1">
              <a:lnSpc>
                <a:spcPct val="80000"/>
              </a:lnSpc>
            </a:pPr>
            <a:r>
              <a:rPr lang="fr-FR" altLang="ko-KR" sz="1200" dirty="0">
                <a:latin typeface="Verdana" panose="020B0604030504040204" pitchFamily="34" charset="0"/>
                <a:ea typeface="굴림" panose="020B0600000101010101" pitchFamily="34" charset="-127"/>
              </a:rPr>
              <a:t>Sur F1:</a:t>
            </a:r>
          </a:p>
          <a:p>
            <a:pPr lvl="1">
              <a:lnSpc>
                <a:spcPct val="80000"/>
              </a:lnSpc>
            </a:pPr>
            <a:r>
              <a:rPr lang="fr-FR" altLang="ko-KR" sz="900" dirty="0">
                <a:latin typeface="Verdana" panose="020B0604030504040204" pitchFamily="34" charset="0"/>
                <a:ea typeface="굴림" panose="020B0600000101010101" pitchFamily="34" charset="-127"/>
              </a:rPr>
              <a:t>TARGET : -0.04</a:t>
            </a:r>
          </a:p>
          <a:p>
            <a:pPr lvl="1">
              <a:lnSpc>
                <a:spcPct val="80000"/>
              </a:lnSpc>
            </a:pPr>
            <a:r>
              <a:rPr lang="fr-FR" altLang="ko-KR" sz="900" dirty="0">
                <a:latin typeface="Verdana" panose="020B0604030504040204" pitchFamily="34" charset="0"/>
                <a:ea typeface="굴림" panose="020B0600000101010101" pitchFamily="34" charset="-127"/>
              </a:rPr>
              <a:t>AMT_INCOME_TOTAL : 0.35</a:t>
            </a:r>
          </a:p>
          <a:p>
            <a:pPr lvl="1">
              <a:lnSpc>
                <a:spcPct val="80000"/>
              </a:lnSpc>
            </a:pPr>
            <a:r>
              <a:rPr lang="fr-FR" altLang="ko-KR" sz="900" dirty="0">
                <a:latin typeface="Verdana" panose="020B0604030504040204" pitchFamily="34" charset="0"/>
                <a:ea typeface="굴림" panose="020B0600000101010101" pitchFamily="34" charset="-127"/>
              </a:rPr>
              <a:t>AMT_CREDIT: 0.5</a:t>
            </a:r>
          </a:p>
          <a:p>
            <a:pPr lvl="1">
              <a:lnSpc>
                <a:spcPct val="80000"/>
              </a:lnSpc>
            </a:pPr>
            <a:r>
              <a:rPr lang="fr-FR" altLang="ko-KR" sz="900" dirty="0">
                <a:latin typeface="Verdana" panose="020B0604030504040204" pitchFamily="34" charset="0"/>
                <a:ea typeface="굴림" panose="020B0600000101010101" pitchFamily="34" charset="-127"/>
              </a:rPr>
              <a:t>AMT_ANNUITY: 0.5</a:t>
            </a:r>
          </a:p>
          <a:p>
            <a:pPr lvl="1">
              <a:lnSpc>
                <a:spcPct val="80000"/>
              </a:lnSpc>
            </a:pPr>
            <a:r>
              <a:rPr lang="fr-FR" altLang="ko-KR" sz="900" dirty="0">
                <a:latin typeface="Verdana" panose="020B0604030504040204" pitchFamily="34" charset="0"/>
                <a:ea typeface="굴림" panose="020B0600000101010101" pitchFamily="34" charset="-127"/>
              </a:rPr>
              <a:t>AMT_GOODS_PRICE: 0.5</a:t>
            </a:r>
          </a:p>
          <a:p>
            <a:pPr lvl="1">
              <a:lnSpc>
                <a:spcPct val="80000"/>
              </a:lnSpc>
            </a:pPr>
            <a:r>
              <a:rPr lang="fr-FR" altLang="ko-KR" sz="900" dirty="0">
                <a:latin typeface="Verdana" panose="020B0604030504040204" pitchFamily="34" charset="0"/>
                <a:ea typeface="굴림" panose="020B0600000101010101" pitchFamily="34" charset="-127"/>
              </a:rPr>
              <a:t>DAYS_BIRTH: -0.20</a:t>
            </a:r>
          </a:p>
          <a:p>
            <a:pPr lvl="1">
              <a:lnSpc>
                <a:spcPct val="80000"/>
              </a:lnSpc>
            </a:pPr>
            <a:r>
              <a:rPr lang="fr-FR" altLang="ko-KR" sz="900" dirty="0">
                <a:latin typeface="Verdana" panose="020B0604030504040204" pitchFamily="34" charset="0"/>
                <a:ea typeface="굴림" panose="020B0600000101010101" pitchFamily="34" charset="-127"/>
              </a:rPr>
              <a:t>EXT_SOURCE_1 : 0.2</a:t>
            </a:r>
          </a:p>
          <a:p>
            <a:pPr lvl="1">
              <a:lnSpc>
                <a:spcPct val="80000"/>
              </a:lnSpc>
            </a:pPr>
            <a:r>
              <a:rPr lang="fr-FR" altLang="ko-KR" sz="900" dirty="0">
                <a:latin typeface="Verdana" panose="020B0604030504040204" pitchFamily="34" charset="0"/>
                <a:ea typeface="굴림" panose="020B0600000101010101" pitchFamily="34" charset="-127"/>
              </a:rPr>
              <a:t>Corrélation élevée entre les variables </a:t>
            </a:r>
          </a:p>
          <a:p>
            <a:pPr marL="457200" lvl="1" indent="0">
              <a:lnSpc>
                <a:spcPct val="80000"/>
              </a:lnSpc>
              <a:buNone/>
            </a:pPr>
            <a:r>
              <a:rPr lang="fr-FR" altLang="ko-KR" sz="900" dirty="0">
                <a:latin typeface="Verdana" panose="020B0604030504040204" pitchFamily="34" charset="0"/>
                <a:ea typeface="굴림" panose="020B0600000101010101" pitchFamily="34" charset="-127"/>
              </a:rPr>
              <a:t>       AMT_INCOME_TOTAL, AMT_CREDIT, </a:t>
            </a:r>
          </a:p>
          <a:p>
            <a:pPr marL="457200" lvl="1" indent="0">
              <a:lnSpc>
                <a:spcPct val="80000"/>
              </a:lnSpc>
              <a:buNone/>
            </a:pPr>
            <a:r>
              <a:rPr lang="fr-FR" altLang="ko-KR" sz="900" dirty="0">
                <a:latin typeface="Verdana" panose="020B0604030504040204" pitchFamily="34" charset="0"/>
                <a:ea typeface="굴림" panose="020B0600000101010101" pitchFamily="34" charset="-127"/>
              </a:rPr>
              <a:t>       AMT_ANNUITY, AMT_GOODS_PRICE sur F1 .</a:t>
            </a:r>
          </a:p>
          <a:p>
            <a:pPr lvl="1">
              <a:lnSpc>
                <a:spcPct val="80000"/>
              </a:lnSpc>
            </a:pPr>
            <a:endParaRPr lang="fr-FR" altLang="ko-KR" sz="1000" dirty="0">
              <a:latin typeface="Verdana" panose="020B0604030504040204" pitchFamily="34" charset="0"/>
              <a:ea typeface="굴림" panose="020B0600000101010101" pitchFamily="34" charset="-127"/>
            </a:endParaRPr>
          </a:p>
          <a:p>
            <a:pPr lvl="1">
              <a:lnSpc>
                <a:spcPct val="80000"/>
              </a:lnSpc>
            </a:pPr>
            <a:r>
              <a:rPr lang="fr-FR" altLang="ko-KR" sz="1200" dirty="0">
                <a:latin typeface="Verdana" panose="020B0604030504040204" pitchFamily="34" charset="0"/>
                <a:ea typeface="굴림" panose="020B0600000101010101" pitchFamily="34" charset="-127"/>
              </a:rPr>
              <a:t> Sur F2:</a:t>
            </a:r>
          </a:p>
          <a:p>
            <a:pPr lvl="1">
              <a:lnSpc>
                <a:spcPct val="80000"/>
              </a:lnSpc>
            </a:pPr>
            <a:r>
              <a:rPr lang="fr-FR" altLang="ko-KR" sz="900" dirty="0">
                <a:latin typeface="Verdana" panose="020B0604030504040204" pitchFamily="34" charset="0"/>
                <a:ea typeface="굴림" panose="020B0600000101010101" pitchFamily="34" charset="-127"/>
              </a:rPr>
              <a:t>TARGET : 0.25</a:t>
            </a:r>
          </a:p>
          <a:p>
            <a:pPr lvl="1">
              <a:lnSpc>
                <a:spcPct val="80000"/>
              </a:lnSpc>
            </a:pPr>
            <a:r>
              <a:rPr lang="fr-FR" altLang="ko-KR" sz="900" dirty="0">
                <a:latin typeface="Verdana" panose="020B0604030504040204" pitchFamily="34" charset="0"/>
                <a:ea typeface="굴림" panose="020B0600000101010101" pitchFamily="34" charset="-127"/>
              </a:rPr>
              <a:t>AMT_INCOME_TOTAL : 0.05</a:t>
            </a:r>
          </a:p>
          <a:p>
            <a:pPr lvl="1">
              <a:lnSpc>
                <a:spcPct val="80000"/>
              </a:lnSpc>
            </a:pPr>
            <a:r>
              <a:rPr lang="fr-FR" altLang="ko-KR" sz="900" dirty="0">
                <a:latin typeface="Verdana" panose="020B0604030504040204" pitchFamily="34" charset="0"/>
                <a:ea typeface="굴림" panose="020B0600000101010101" pitchFamily="34" charset="-127"/>
              </a:rPr>
              <a:t>AMT_CREDIT: 0.2</a:t>
            </a:r>
          </a:p>
          <a:p>
            <a:pPr lvl="1">
              <a:lnSpc>
                <a:spcPct val="80000"/>
              </a:lnSpc>
            </a:pPr>
            <a:r>
              <a:rPr lang="fr-FR" altLang="ko-KR" sz="900" dirty="0">
                <a:latin typeface="Verdana" panose="020B0604030504040204" pitchFamily="34" charset="0"/>
                <a:ea typeface="굴림" panose="020B0600000101010101" pitchFamily="34" charset="-127"/>
              </a:rPr>
              <a:t>AMT_ANNUITY: 0.2</a:t>
            </a:r>
          </a:p>
          <a:p>
            <a:pPr lvl="1">
              <a:lnSpc>
                <a:spcPct val="80000"/>
              </a:lnSpc>
            </a:pPr>
            <a:r>
              <a:rPr lang="fr-FR" altLang="ko-KR" sz="900" dirty="0">
                <a:latin typeface="Verdana" panose="020B0604030504040204" pitchFamily="34" charset="0"/>
                <a:ea typeface="굴림" panose="020B0600000101010101" pitchFamily="34" charset="-127"/>
              </a:rPr>
              <a:t>AMT_GOODS_PRICE: 0.2</a:t>
            </a:r>
          </a:p>
          <a:p>
            <a:pPr lvl="1">
              <a:lnSpc>
                <a:spcPct val="80000"/>
              </a:lnSpc>
            </a:pPr>
            <a:r>
              <a:rPr lang="fr-FR" altLang="ko-KR" sz="900" dirty="0">
                <a:latin typeface="Verdana" panose="020B0604030504040204" pitchFamily="34" charset="0"/>
                <a:ea typeface="굴림" panose="020B0600000101010101" pitchFamily="34" charset="-127"/>
              </a:rPr>
              <a:t>DAYS_BIRTH: 0.65</a:t>
            </a:r>
          </a:p>
          <a:p>
            <a:pPr lvl="1">
              <a:lnSpc>
                <a:spcPct val="80000"/>
              </a:lnSpc>
            </a:pPr>
            <a:r>
              <a:rPr lang="fr-FR" altLang="ko-KR" sz="900" dirty="0">
                <a:latin typeface="Verdana" panose="020B0604030504040204" pitchFamily="34" charset="0"/>
                <a:ea typeface="굴림" panose="020B0600000101010101" pitchFamily="34" charset="-127"/>
              </a:rPr>
              <a:t>EXT_SOURCE_1 : -0.65</a:t>
            </a:r>
          </a:p>
          <a:p>
            <a:pPr lvl="1">
              <a:lnSpc>
                <a:spcPct val="80000"/>
              </a:lnSpc>
            </a:pPr>
            <a:r>
              <a:rPr lang="fr-FR" altLang="ko-KR" sz="900" dirty="0">
                <a:latin typeface="Verdana" panose="020B0604030504040204" pitchFamily="34" charset="0"/>
                <a:ea typeface="굴림" panose="020B0600000101010101" pitchFamily="34" charset="-127"/>
              </a:rPr>
              <a:t>Corrélation élevée entre les variables </a:t>
            </a:r>
          </a:p>
          <a:p>
            <a:pPr marL="457200" lvl="1" indent="0">
              <a:lnSpc>
                <a:spcPct val="80000"/>
              </a:lnSpc>
              <a:buNone/>
            </a:pPr>
            <a:r>
              <a:rPr lang="fr-FR" altLang="ko-KR" sz="900" dirty="0">
                <a:latin typeface="Verdana" panose="020B0604030504040204" pitchFamily="34" charset="0"/>
                <a:ea typeface="굴림" panose="020B0600000101010101" pitchFamily="34" charset="-127"/>
              </a:rPr>
              <a:t>       DAYS_BIRTH, TARGET sur F2 .</a:t>
            </a:r>
          </a:p>
          <a:p>
            <a:pPr lvl="1">
              <a:lnSpc>
                <a:spcPct val="80000"/>
              </a:lnSpc>
            </a:pPr>
            <a:endParaRPr lang="fr-FR" altLang="ko-KR" sz="1000" dirty="0">
              <a:latin typeface="Verdana" panose="020B0604030504040204" pitchFamily="34" charset="0"/>
              <a:ea typeface="굴림" panose="020B0600000101010101" pitchFamily="34" charset="-127"/>
            </a:endParaRPr>
          </a:p>
          <a:p>
            <a:pPr marL="0" indent="0">
              <a:lnSpc>
                <a:spcPct val="80000"/>
              </a:lnSpc>
              <a:buNone/>
            </a:pPr>
            <a:endParaRPr lang="fr-FR" altLang="ko-KR" sz="8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pic>
        <p:nvPicPr>
          <p:cNvPr id="3" name="Image 2">
            <a:extLst>
              <a:ext uri="{FF2B5EF4-FFF2-40B4-BE49-F238E27FC236}">
                <a16:creationId xmlns:a16="http://schemas.microsoft.com/office/drawing/2014/main" id="{652F6F23-124C-4537-974A-DE5CE9DDCDDF}"/>
              </a:ext>
            </a:extLst>
          </p:cNvPr>
          <p:cNvPicPr>
            <a:picLocks noChangeAspect="1"/>
          </p:cNvPicPr>
          <p:nvPr/>
        </p:nvPicPr>
        <p:blipFill>
          <a:blip r:embed="rId3"/>
          <a:stretch>
            <a:fillRect/>
          </a:stretch>
        </p:blipFill>
        <p:spPr>
          <a:xfrm>
            <a:off x="4445781" y="3079586"/>
            <a:ext cx="4733925" cy="3762375"/>
          </a:xfrm>
          <a:prstGeom prst="rect">
            <a:avLst/>
          </a:prstGeom>
        </p:spPr>
      </p:pic>
    </p:spTree>
    <p:extLst>
      <p:ext uri="{BB962C8B-B14F-4D97-AF65-F5344CB8AC3E}">
        <p14:creationId xmlns:p14="http://schemas.microsoft.com/office/powerpoint/2010/main" val="2718045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Analyse exploratoire des données d'entraînement</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r>
              <a:rPr lang="fr-FR" altLang="ko-KR" sz="2000" dirty="0">
                <a:latin typeface="Verdana" panose="020B0604030504040204" pitchFamily="34" charset="0"/>
                <a:ea typeface="굴림" panose="020B0600000101010101" pitchFamily="34" charset="-127"/>
              </a:rPr>
              <a:t>ACP</a:t>
            </a:r>
          </a:p>
          <a:p>
            <a:pPr lvl="1">
              <a:lnSpc>
                <a:spcPct val="80000"/>
              </a:lnSpc>
            </a:pPr>
            <a:r>
              <a:rPr lang="fr-FR" altLang="ko-KR" sz="1600" dirty="0">
                <a:latin typeface="Verdana" panose="020B0604030504040204" pitchFamily="34" charset="0"/>
                <a:ea typeface="굴림" panose="020B0600000101010101" pitchFamily="34" charset="-127"/>
              </a:rPr>
              <a:t>Cercle des corrélation (F3 et F4).</a:t>
            </a:r>
          </a:p>
          <a:p>
            <a:pPr lvl="1">
              <a:lnSpc>
                <a:spcPct val="80000"/>
              </a:lnSpc>
            </a:pPr>
            <a:r>
              <a:rPr lang="fr-FR" altLang="ko-KR" sz="1200" dirty="0">
                <a:latin typeface="Verdana" panose="020B0604030504040204" pitchFamily="34" charset="0"/>
                <a:ea typeface="굴림" panose="020B0600000101010101" pitchFamily="34" charset="-127"/>
              </a:rPr>
              <a:t>Sur F3:</a:t>
            </a:r>
          </a:p>
          <a:p>
            <a:pPr lvl="1">
              <a:lnSpc>
                <a:spcPct val="80000"/>
              </a:lnSpc>
            </a:pPr>
            <a:r>
              <a:rPr lang="fr-FR" altLang="ko-KR" sz="900" dirty="0">
                <a:latin typeface="Verdana" panose="020B0604030504040204" pitchFamily="34" charset="0"/>
                <a:ea typeface="굴림" panose="020B0600000101010101" pitchFamily="34" charset="-127"/>
              </a:rPr>
              <a:t>TARGET : 0.85</a:t>
            </a:r>
          </a:p>
          <a:p>
            <a:pPr lvl="1">
              <a:lnSpc>
                <a:spcPct val="80000"/>
              </a:lnSpc>
            </a:pPr>
            <a:r>
              <a:rPr lang="fr-FR" altLang="ko-KR" sz="900" dirty="0">
                <a:latin typeface="Verdana" panose="020B0604030504040204" pitchFamily="34" charset="0"/>
                <a:ea typeface="굴림" panose="020B0600000101010101" pitchFamily="34" charset="-127"/>
              </a:rPr>
              <a:t>AMT_INCOME_TOTAL : -0.12</a:t>
            </a:r>
          </a:p>
          <a:p>
            <a:pPr lvl="1">
              <a:lnSpc>
                <a:spcPct val="80000"/>
              </a:lnSpc>
            </a:pPr>
            <a:r>
              <a:rPr lang="fr-FR" altLang="ko-KR" sz="900" dirty="0">
                <a:latin typeface="Verdana" panose="020B0604030504040204" pitchFamily="34" charset="0"/>
                <a:ea typeface="굴림" panose="020B0600000101010101" pitchFamily="34" charset="-127"/>
              </a:rPr>
              <a:t>AMT_CREDIT: 0</a:t>
            </a:r>
          </a:p>
          <a:p>
            <a:pPr lvl="1">
              <a:lnSpc>
                <a:spcPct val="80000"/>
              </a:lnSpc>
            </a:pPr>
            <a:r>
              <a:rPr lang="fr-FR" altLang="ko-KR" sz="900" dirty="0">
                <a:latin typeface="Verdana" panose="020B0604030504040204" pitchFamily="34" charset="0"/>
                <a:ea typeface="굴림" panose="020B0600000101010101" pitchFamily="34" charset="-127"/>
              </a:rPr>
              <a:t>AMT_ANNUITY: -0.15</a:t>
            </a:r>
          </a:p>
          <a:p>
            <a:pPr lvl="1">
              <a:lnSpc>
                <a:spcPct val="80000"/>
              </a:lnSpc>
            </a:pPr>
            <a:r>
              <a:rPr lang="fr-FR" altLang="ko-KR" sz="900" dirty="0">
                <a:latin typeface="Verdana" panose="020B0604030504040204" pitchFamily="34" charset="0"/>
                <a:ea typeface="굴림" panose="020B0600000101010101" pitchFamily="34" charset="-127"/>
              </a:rPr>
              <a:t>AMT_GOODS_PRICE: 0</a:t>
            </a:r>
          </a:p>
          <a:p>
            <a:pPr lvl="1">
              <a:lnSpc>
                <a:spcPct val="80000"/>
              </a:lnSpc>
            </a:pPr>
            <a:r>
              <a:rPr lang="fr-FR" altLang="ko-KR" sz="900" dirty="0">
                <a:latin typeface="Verdana" panose="020B0604030504040204" pitchFamily="34" charset="0"/>
                <a:ea typeface="굴림" panose="020B0600000101010101" pitchFamily="34" charset="-127"/>
              </a:rPr>
              <a:t>DAYS_BIRTH: -0.2</a:t>
            </a:r>
          </a:p>
          <a:p>
            <a:pPr lvl="1">
              <a:lnSpc>
                <a:spcPct val="80000"/>
              </a:lnSpc>
            </a:pPr>
            <a:r>
              <a:rPr lang="fr-FR" altLang="ko-KR" sz="900" dirty="0">
                <a:latin typeface="Verdana" panose="020B0604030504040204" pitchFamily="34" charset="0"/>
                <a:ea typeface="굴림" panose="020B0600000101010101" pitchFamily="34" charset="-127"/>
              </a:rPr>
              <a:t>EXT_SOURCE_1 : 0.04</a:t>
            </a:r>
          </a:p>
          <a:p>
            <a:pPr lvl="1">
              <a:lnSpc>
                <a:spcPct val="80000"/>
              </a:lnSpc>
            </a:pPr>
            <a:r>
              <a:rPr lang="fr-FR" altLang="ko-KR" sz="900" dirty="0">
                <a:latin typeface="Verdana" panose="020B0604030504040204" pitchFamily="34" charset="0"/>
                <a:ea typeface="굴림" panose="020B0600000101010101" pitchFamily="34" charset="-127"/>
              </a:rPr>
              <a:t>Corrélation entre les variables </a:t>
            </a:r>
          </a:p>
          <a:p>
            <a:pPr marL="457200" lvl="1" indent="0">
              <a:lnSpc>
                <a:spcPct val="80000"/>
              </a:lnSpc>
              <a:buNone/>
            </a:pPr>
            <a:r>
              <a:rPr lang="fr-FR" altLang="ko-KR" sz="900" dirty="0">
                <a:latin typeface="Verdana" panose="020B0604030504040204" pitchFamily="34" charset="0"/>
                <a:ea typeface="굴림" panose="020B0600000101010101" pitchFamily="34" charset="-127"/>
              </a:rPr>
              <a:t>       DAYS_BIRTH et AMT_ANNUITY sur F3 . </a:t>
            </a:r>
          </a:p>
          <a:p>
            <a:pPr marL="457200" lvl="1" indent="0">
              <a:lnSpc>
                <a:spcPct val="80000"/>
              </a:lnSpc>
              <a:buNone/>
            </a:pPr>
            <a:r>
              <a:rPr lang="fr-FR" altLang="ko-KR" sz="900" dirty="0">
                <a:latin typeface="Verdana" panose="020B0604030504040204" pitchFamily="34" charset="0"/>
                <a:ea typeface="굴림" panose="020B0600000101010101" pitchFamily="34" charset="-127"/>
              </a:rPr>
              <a:t>       Corrélation entre les variables </a:t>
            </a:r>
          </a:p>
          <a:p>
            <a:pPr marL="457200" lvl="1" indent="0">
              <a:lnSpc>
                <a:spcPct val="80000"/>
              </a:lnSpc>
              <a:buNone/>
            </a:pPr>
            <a:r>
              <a:rPr lang="fr-FR" altLang="ko-KR" sz="900" dirty="0">
                <a:latin typeface="Verdana" panose="020B0604030504040204" pitchFamily="34" charset="0"/>
                <a:ea typeface="굴림" panose="020B0600000101010101" pitchFamily="34" charset="-127"/>
              </a:rPr>
              <a:t>       EXT_SOURCE_1 et TARGET sur F3 .</a:t>
            </a:r>
          </a:p>
          <a:p>
            <a:pPr lvl="1">
              <a:lnSpc>
                <a:spcPct val="80000"/>
              </a:lnSpc>
            </a:pPr>
            <a:endParaRPr lang="fr-FR" altLang="ko-KR" sz="1000" dirty="0">
              <a:latin typeface="Verdana" panose="020B0604030504040204" pitchFamily="34" charset="0"/>
              <a:ea typeface="굴림" panose="020B0600000101010101" pitchFamily="34" charset="-127"/>
            </a:endParaRPr>
          </a:p>
          <a:p>
            <a:pPr lvl="1">
              <a:lnSpc>
                <a:spcPct val="80000"/>
              </a:lnSpc>
            </a:pPr>
            <a:r>
              <a:rPr lang="fr-FR" altLang="ko-KR" sz="1200" dirty="0">
                <a:latin typeface="Verdana" panose="020B0604030504040204" pitchFamily="34" charset="0"/>
                <a:ea typeface="굴림" panose="020B0600000101010101" pitchFamily="34" charset="-127"/>
              </a:rPr>
              <a:t> Sur F4:</a:t>
            </a:r>
          </a:p>
          <a:p>
            <a:pPr lvl="1">
              <a:lnSpc>
                <a:spcPct val="80000"/>
              </a:lnSpc>
            </a:pPr>
            <a:r>
              <a:rPr lang="fr-FR" altLang="ko-KR" sz="900" dirty="0">
                <a:latin typeface="Verdana" panose="020B0604030504040204" pitchFamily="34" charset="0"/>
                <a:ea typeface="굴림" panose="020B0600000101010101" pitchFamily="34" charset="-127"/>
              </a:rPr>
              <a:t>TARGET : 0.15</a:t>
            </a:r>
          </a:p>
          <a:p>
            <a:pPr lvl="1">
              <a:lnSpc>
                <a:spcPct val="80000"/>
              </a:lnSpc>
            </a:pPr>
            <a:r>
              <a:rPr lang="fr-FR" altLang="ko-KR" sz="900" dirty="0">
                <a:latin typeface="Verdana" panose="020B0604030504040204" pitchFamily="34" charset="0"/>
                <a:ea typeface="굴림" panose="020B0600000101010101" pitchFamily="34" charset="-127"/>
              </a:rPr>
              <a:t>AMT_INCOME_TOTAL : 0.85</a:t>
            </a:r>
          </a:p>
          <a:p>
            <a:pPr lvl="1">
              <a:lnSpc>
                <a:spcPct val="80000"/>
              </a:lnSpc>
            </a:pPr>
            <a:r>
              <a:rPr lang="fr-FR" altLang="ko-KR" sz="900" dirty="0">
                <a:latin typeface="Verdana" panose="020B0604030504040204" pitchFamily="34" charset="0"/>
                <a:ea typeface="굴림" panose="020B0600000101010101" pitchFamily="34" charset="-127"/>
              </a:rPr>
              <a:t>AMT_CREDIT: -0.25</a:t>
            </a:r>
          </a:p>
          <a:p>
            <a:pPr lvl="1">
              <a:lnSpc>
                <a:spcPct val="80000"/>
              </a:lnSpc>
            </a:pPr>
            <a:r>
              <a:rPr lang="fr-FR" altLang="ko-KR" sz="900" dirty="0">
                <a:latin typeface="Verdana" panose="020B0604030504040204" pitchFamily="34" charset="0"/>
                <a:ea typeface="굴림" panose="020B0600000101010101" pitchFamily="34" charset="-127"/>
              </a:rPr>
              <a:t>AMT_ANNUITY: 0</a:t>
            </a:r>
          </a:p>
          <a:p>
            <a:pPr lvl="1">
              <a:lnSpc>
                <a:spcPct val="80000"/>
              </a:lnSpc>
            </a:pPr>
            <a:r>
              <a:rPr lang="fr-FR" altLang="ko-KR" sz="900" dirty="0">
                <a:latin typeface="Verdana" panose="020B0604030504040204" pitchFamily="34" charset="0"/>
                <a:ea typeface="굴림" panose="020B0600000101010101" pitchFamily="34" charset="-127"/>
              </a:rPr>
              <a:t>AMT_GOODS_PRICE: -0.25</a:t>
            </a:r>
          </a:p>
          <a:p>
            <a:pPr lvl="1">
              <a:lnSpc>
                <a:spcPct val="80000"/>
              </a:lnSpc>
            </a:pPr>
            <a:r>
              <a:rPr lang="fr-FR" altLang="ko-KR" sz="900" dirty="0">
                <a:latin typeface="Verdana" panose="020B0604030504040204" pitchFamily="34" charset="0"/>
                <a:ea typeface="굴림" panose="020B0600000101010101" pitchFamily="34" charset="-127"/>
              </a:rPr>
              <a:t>DAYS_BIRTH: 0</a:t>
            </a:r>
          </a:p>
          <a:p>
            <a:pPr lvl="1">
              <a:lnSpc>
                <a:spcPct val="80000"/>
              </a:lnSpc>
            </a:pPr>
            <a:r>
              <a:rPr lang="fr-FR" altLang="ko-KR" sz="900" dirty="0">
                <a:latin typeface="Verdana" panose="020B0604030504040204" pitchFamily="34" charset="0"/>
                <a:ea typeface="굴림" panose="020B0600000101010101" pitchFamily="34" charset="-127"/>
              </a:rPr>
              <a:t>EXT_SOURCE_1 : 0</a:t>
            </a:r>
          </a:p>
          <a:p>
            <a:pPr lvl="1">
              <a:lnSpc>
                <a:spcPct val="80000"/>
              </a:lnSpc>
            </a:pPr>
            <a:r>
              <a:rPr lang="fr-FR" altLang="ko-KR" sz="900" dirty="0">
                <a:latin typeface="Verdana" panose="020B0604030504040204" pitchFamily="34" charset="0"/>
                <a:ea typeface="굴림" panose="020B0600000101010101" pitchFamily="34" charset="-127"/>
              </a:rPr>
              <a:t>Corrélation entre les variables </a:t>
            </a:r>
          </a:p>
          <a:p>
            <a:pPr marL="457200" lvl="1" indent="0">
              <a:lnSpc>
                <a:spcPct val="80000"/>
              </a:lnSpc>
              <a:buNone/>
            </a:pPr>
            <a:r>
              <a:rPr lang="fr-FR" altLang="ko-KR" sz="900" dirty="0">
                <a:latin typeface="Verdana" panose="020B0604030504040204" pitchFamily="34" charset="0"/>
                <a:ea typeface="굴림" panose="020B0600000101010101" pitchFamily="34" charset="-127"/>
              </a:rPr>
              <a:t>       AMT_GOODS_PRICE, AMT_CREDIT sur F4 .</a:t>
            </a:r>
          </a:p>
          <a:p>
            <a:pPr lvl="1">
              <a:lnSpc>
                <a:spcPct val="80000"/>
              </a:lnSpc>
            </a:pPr>
            <a:endParaRPr lang="fr-FR" altLang="ko-KR" sz="1000" dirty="0">
              <a:latin typeface="Verdana" panose="020B0604030504040204" pitchFamily="34" charset="0"/>
              <a:ea typeface="굴림" panose="020B0600000101010101" pitchFamily="34" charset="-127"/>
            </a:endParaRPr>
          </a:p>
          <a:p>
            <a:pPr marL="0" indent="0">
              <a:lnSpc>
                <a:spcPct val="80000"/>
              </a:lnSpc>
              <a:buNone/>
            </a:pPr>
            <a:endParaRPr lang="fr-FR" altLang="ko-KR" sz="8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pic>
        <p:nvPicPr>
          <p:cNvPr id="4" name="Image 3">
            <a:extLst>
              <a:ext uri="{FF2B5EF4-FFF2-40B4-BE49-F238E27FC236}">
                <a16:creationId xmlns:a16="http://schemas.microsoft.com/office/drawing/2014/main" id="{579C31EE-F3B7-4FF7-A6CF-FE565549FD69}"/>
              </a:ext>
            </a:extLst>
          </p:cNvPr>
          <p:cNvPicPr>
            <a:picLocks noChangeAspect="1"/>
          </p:cNvPicPr>
          <p:nvPr/>
        </p:nvPicPr>
        <p:blipFill>
          <a:blip r:embed="rId3"/>
          <a:stretch>
            <a:fillRect/>
          </a:stretch>
        </p:blipFill>
        <p:spPr>
          <a:xfrm>
            <a:off x="4467225" y="3143250"/>
            <a:ext cx="4676775" cy="3714750"/>
          </a:xfrm>
          <a:prstGeom prst="rect">
            <a:avLst/>
          </a:prstGeom>
        </p:spPr>
      </p:pic>
    </p:spTree>
    <p:extLst>
      <p:ext uri="{BB962C8B-B14F-4D97-AF65-F5344CB8AC3E}">
        <p14:creationId xmlns:p14="http://schemas.microsoft.com/office/powerpoint/2010/main" val="625082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315200"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Contexte et objectifs</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gn="just">
              <a:lnSpc>
                <a:spcPct val="80000"/>
              </a:lnSpc>
            </a:pPr>
            <a:endParaRPr lang="fr-FR" altLang="ko-KR" sz="2000" dirty="0">
              <a:latin typeface="Verdana" panose="020B0604030504040204" pitchFamily="34" charset="0"/>
              <a:ea typeface="굴림" panose="020B0600000101010101" pitchFamily="34" charset="-127"/>
            </a:endParaRPr>
          </a:p>
          <a:p>
            <a:pPr algn="just">
              <a:lnSpc>
                <a:spcPct val="80000"/>
              </a:lnSpc>
            </a:pPr>
            <a:endParaRPr lang="fr-FR" altLang="ko-KR" sz="2000" dirty="0">
              <a:latin typeface="Verdana" panose="020B0604030504040204" pitchFamily="34" charset="0"/>
              <a:ea typeface="굴림" panose="020B0600000101010101" pitchFamily="34" charset="-127"/>
            </a:endParaRPr>
          </a:p>
          <a:p>
            <a:pPr algn="just">
              <a:lnSpc>
                <a:spcPct val="80000"/>
              </a:lnSpc>
            </a:pPr>
            <a:r>
              <a:rPr lang="fr-FR" altLang="ko-KR" sz="2000" dirty="0">
                <a:latin typeface="Verdana" panose="020B0604030504040204" pitchFamily="34" charset="0"/>
                <a:ea typeface="굴림" panose="020B0600000101010101" pitchFamily="34" charset="-127"/>
              </a:rPr>
              <a:t>La société financière "Prêt à dépenser", souhaite réaliser un projet pour développer un algorithme de </a:t>
            </a:r>
            <a:r>
              <a:rPr lang="fr-FR" altLang="ko-KR" sz="2000" dirty="0" err="1">
                <a:latin typeface="Verdana" panose="020B0604030504040204" pitchFamily="34" charset="0"/>
                <a:ea typeface="굴림" panose="020B0600000101010101" pitchFamily="34" charset="-127"/>
              </a:rPr>
              <a:t>scoring</a:t>
            </a:r>
            <a:r>
              <a:rPr lang="fr-FR" altLang="ko-KR" sz="2000" dirty="0">
                <a:latin typeface="Verdana" panose="020B0604030504040204" pitchFamily="34" charset="0"/>
                <a:ea typeface="굴림" panose="020B0600000101010101" pitchFamily="34" charset="-127"/>
              </a:rPr>
              <a:t>. </a:t>
            </a:r>
          </a:p>
          <a:p>
            <a:pPr algn="just">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gn="just">
              <a:lnSpc>
                <a:spcPct val="80000"/>
              </a:lnSpc>
            </a:pPr>
            <a:r>
              <a:rPr lang="fr-FR" altLang="ko-KR" sz="2000" dirty="0">
                <a:latin typeface="Verdana" panose="020B0604030504040204" pitchFamily="34" charset="0"/>
                <a:ea typeface="굴림" panose="020B0600000101010101" pitchFamily="34" charset="-127"/>
              </a:rPr>
              <a:t>Réaliser une analyse exploratoire du jeu de données et un algorithme de </a:t>
            </a:r>
            <a:r>
              <a:rPr lang="fr-FR" altLang="ko-KR" sz="2000" dirty="0" err="1">
                <a:latin typeface="Verdana" panose="020B0604030504040204" pitchFamily="34" charset="0"/>
                <a:ea typeface="굴림" panose="020B0600000101010101" pitchFamily="34" charset="-127"/>
              </a:rPr>
              <a:t>scoring</a:t>
            </a:r>
            <a:r>
              <a:rPr lang="fr-FR" altLang="ko-KR" sz="2000" dirty="0">
                <a:latin typeface="Verdana" panose="020B0604030504040204" pitchFamily="34" charset="0"/>
                <a:ea typeface="굴림" panose="020B0600000101010101" pitchFamily="34" charset="-127"/>
              </a:rPr>
              <a:t> servant d’aide à la décision si un prêt peut être accordé à un client.</a:t>
            </a: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spTree>
    <p:extLst>
      <p:ext uri="{BB962C8B-B14F-4D97-AF65-F5344CB8AC3E}">
        <p14:creationId xmlns:p14="http://schemas.microsoft.com/office/powerpoint/2010/main" val="4110585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Analyse exploratoire des données d'entraînement</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r>
              <a:rPr lang="fr-FR" altLang="ko-KR" sz="2000" dirty="0">
                <a:latin typeface="Verdana" panose="020B0604030504040204" pitchFamily="34" charset="0"/>
                <a:ea typeface="굴림" panose="020B0600000101010101" pitchFamily="34" charset="-127"/>
              </a:rPr>
              <a:t>ACP</a:t>
            </a:r>
          </a:p>
          <a:p>
            <a:pPr lvl="1">
              <a:lnSpc>
                <a:spcPct val="80000"/>
              </a:lnSpc>
            </a:pPr>
            <a:r>
              <a:rPr lang="fr-FR" altLang="ko-KR" sz="1600" dirty="0">
                <a:latin typeface="Verdana" panose="020B0604030504040204" pitchFamily="34" charset="0"/>
                <a:ea typeface="굴림" panose="020B0600000101010101" pitchFamily="34" charset="-127"/>
              </a:rPr>
              <a:t>Cercle des corrélation (F5 et F6).</a:t>
            </a:r>
          </a:p>
          <a:p>
            <a:pPr lvl="1">
              <a:lnSpc>
                <a:spcPct val="80000"/>
              </a:lnSpc>
            </a:pPr>
            <a:r>
              <a:rPr lang="fr-FR" altLang="ko-KR" sz="1200" dirty="0">
                <a:latin typeface="Verdana" panose="020B0604030504040204" pitchFamily="34" charset="0"/>
                <a:ea typeface="굴림" panose="020B0600000101010101" pitchFamily="34" charset="-127"/>
              </a:rPr>
              <a:t>Sur F5:</a:t>
            </a:r>
          </a:p>
          <a:p>
            <a:pPr lvl="1">
              <a:lnSpc>
                <a:spcPct val="80000"/>
              </a:lnSpc>
            </a:pPr>
            <a:r>
              <a:rPr lang="fr-FR" altLang="ko-KR" sz="900" dirty="0">
                <a:latin typeface="Verdana" panose="020B0604030504040204" pitchFamily="34" charset="0"/>
                <a:ea typeface="굴림" panose="020B0600000101010101" pitchFamily="34" charset="-127"/>
              </a:rPr>
              <a:t>TARGET : -0.04</a:t>
            </a:r>
          </a:p>
          <a:p>
            <a:pPr lvl="1">
              <a:lnSpc>
                <a:spcPct val="80000"/>
              </a:lnSpc>
            </a:pPr>
            <a:r>
              <a:rPr lang="fr-FR" altLang="ko-KR" sz="900" dirty="0">
                <a:latin typeface="Verdana" panose="020B0604030504040204" pitchFamily="34" charset="0"/>
                <a:ea typeface="굴림" panose="020B0600000101010101" pitchFamily="34" charset="-127"/>
              </a:rPr>
              <a:t>AMT_INCOME_TOTAL : 0.01</a:t>
            </a:r>
          </a:p>
          <a:p>
            <a:pPr lvl="1">
              <a:lnSpc>
                <a:spcPct val="80000"/>
              </a:lnSpc>
            </a:pPr>
            <a:r>
              <a:rPr lang="fr-FR" altLang="ko-KR" sz="900" dirty="0">
                <a:latin typeface="Verdana" panose="020B0604030504040204" pitchFamily="34" charset="0"/>
                <a:ea typeface="굴림" panose="020B0600000101010101" pitchFamily="34" charset="-127"/>
              </a:rPr>
              <a:t>AMT_CREDIT: 0</a:t>
            </a:r>
          </a:p>
          <a:p>
            <a:pPr lvl="1">
              <a:lnSpc>
                <a:spcPct val="80000"/>
              </a:lnSpc>
            </a:pPr>
            <a:r>
              <a:rPr lang="fr-FR" altLang="ko-KR" sz="900" dirty="0">
                <a:latin typeface="Verdana" panose="020B0604030504040204" pitchFamily="34" charset="0"/>
                <a:ea typeface="굴림" panose="020B0600000101010101" pitchFamily="34" charset="-127"/>
              </a:rPr>
              <a:t>AMT_ANNUITY: -0.04</a:t>
            </a:r>
          </a:p>
          <a:p>
            <a:pPr lvl="1">
              <a:lnSpc>
                <a:spcPct val="80000"/>
              </a:lnSpc>
            </a:pPr>
            <a:r>
              <a:rPr lang="fr-FR" altLang="ko-KR" sz="900" dirty="0">
                <a:latin typeface="Verdana" panose="020B0604030504040204" pitchFamily="34" charset="0"/>
                <a:ea typeface="굴림" panose="020B0600000101010101" pitchFamily="34" charset="-127"/>
              </a:rPr>
              <a:t>AMT_GOODS_PRICE: 0</a:t>
            </a:r>
          </a:p>
          <a:p>
            <a:pPr lvl="1">
              <a:lnSpc>
                <a:spcPct val="80000"/>
              </a:lnSpc>
            </a:pPr>
            <a:r>
              <a:rPr lang="fr-FR" altLang="ko-KR" sz="900" dirty="0">
                <a:latin typeface="Verdana" panose="020B0604030504040204" pitchFamily="34" charset="0"/>
                <a:ea typeface="굴림" panose="020B0600000101010101" pitchFamily="34" charset="-127"/>
              </a:rPr>
              <a:t>DAYS_BIRTH: -0.65</a:t>
            </a:r>
          </a:p>
          <a:p>
            <a:pPr lvl="1">
              <a:lnSpc>
                <a:spcPct val="80000"/>
              </a:lnSpc>
            </a:pPr>
            <a:r>
              <a:rPr lang="fr-FR" altLang="ko-KR" sz="900" dirty="0">
                <a:latin typeface="Verdana" panose="020B0604030504040204" pitchFamily="34" charset="0"/>
                <a:ea typeface="굴림" panose="020B0600000101010101" pitchFamily="34" charset="-127"/>
              </a:rPr>
              <a:t>EXT_SOURCE_1 : -0.65</a:t>
            </a:r>
          </a:p>
          <a:p>
            <a:pPr lvl="1">
              <a:lnSpc>
                <a:spcPct val="80000"/>
              </a:lnSpc>
            </a:pPr>
            <a:r>
              <a:rPr lang="fr-FR" altLang="ko-KR" sz="900" dirty="0">
                <a:latin typeface="Verdana" panose="020B0604030504040204" pitchFamily="34" charset="0"/>
                <a:ea typeface="굴림" panose="020B0600000101010101" pitchFamily="34" charset="-127"/>
              </a:rPr>
              <a:t>Corrélation entre les variables </a:t>
            </a:r>
          </a:p>
          <a:p>
            <a:pPr marL="457200" lvl="1" indent="0">
              <a:lnSpc>
                <a:spcPct val="80000"/>
              </a:lnSpc>
              <a:buNone/>
            </a:pPr>
            <a:r>
              <a:rPr lang="fr-FR" altLang="ko-KR" sz="900" dirty="0">
                <a:latin typeface="Verdana" panose="020B0604030504040204" pitchFamily="34" charset="0"/>
                <a:ea typeface="굴림" panose="020B0600000101010101" pitchFamily="34" charset="-127"/>
              </a:rPr>
              <a:t>       EXT_SOURCE_1, DAYS_BIRTH,  </a:t>
            </a:r>
          </a:p>
          <a:p>
            <a:pPr marL="457200" lvl="1" indent="0">
              <a:lnSpc>
                <a:spcPct val="80000"/>
              </a:lnSpc>
              <a:buNone/>
            </a:pPr>
            <a:r>
              <a:rPr lang="fr-FR" altLang="ko-KR" sz="900" dirty="0">
                <a:latin typeface="Verdana" panose="020B0604030504040204" pitchFamily="34" charset="0"/>
                <a:ea typeface="굴림" panose="020B0600000101010101" pitchFamily="34" charset="-127"/>
              </a:rPr>
              <a:t>       TARGET sur F5 .</a:t>
            </a:r>
          </a:p>
          <a:p>
            <a:pPr lvl="1">
              <a:lnSpc>
                <a:spcPct val="80000"/>
              </a:lnSpc>
            </a:pPr>
            <a:endParaRPr lang="fr-FR" altLang="ko-KR" sz="1000" dirty="0">
              <a:latin typeface="Verdana" panose="020B0604030504040204" pitchFamily="34" charset="0"/>
              <a:ea typeface="굴림" panose="020B0600000101010101" pitchFamily="34" charset="-127"/>
            </a:endParaRPr>
          </a:p>
          <a:p>
            <a:pPr lvl="1">
              <a:lnSpc>
                <a:spcPct val="80000"/>
              </a:lnSpc>
            </a:pPr>
            <a:r>
              <a:rPr lang="fr-FR" altLang="ko-KR" sz="1200" dirty="0">
                <a:latin typeface="Verdana" panose="020B0604030504040204" pitchFamily="34" charset="0"/>
                <a:ea typeface="굴림" panose="020B0600000101010101" pitchFamily="34" charset="-127"/>
              </a:rPr>
              <a:t> Sur F6:</a:t>
            </a:r>
          </a:p>
          <a:p>
            <a:pPr lvl="1">
              <a:lnSpc>
                <a:spcPct val="80000"/>
              </a:lnSpc>
            </a:pPr>
            <a:r>
              <a:rPr lang="fr-FR" altLang="ko-KR" sz="900" dirty="0">
                <a:latin typeface="Verdana" panose="020B0604030504040204" pitchFamily="34" charset="0"/>
                <a:ea typeface="굴림" panose="020B0600000101010101" pitchFamily="34" charset="-127"/>
              </a:rPr>
              <a:t>TARGET : 0</a:t>
            </a:r>
          </a:p>
          <a:p>
            <a:pPr lvl="1">
              <a:lnSpc>
                <a:spcPct val="80000"/>
              </a:lnSpc>
            </a:pPr>
            <a:r>
              <a:rPr lang="fr-FR" altLang="ko-KR" sz="900" dirty="0">
                <a:latin typeface="Verdana" panose="020B0604030504040204" pitchFamily="34" charset="0"/>
                <a:ea typeface="굴림" panose="020B0600000101010101" pitchFamily="34" charset="-127"/>
              </a:rPr>
              <a:t>AMT_INCOME_TOTAL : -0.15</a:t>
            </a:r>
          </a:p>
          <a:p>
            <a:pPr lvl="1">
              <a:lnSpc>
                <a:spcPct val="80000"/>
              </a:lnSpc>
            </a:pPr>
            <a:r>
              <a:rPr lang="fr-FR" altLang="ko-KR" sz="900" dirty="0">
                <a:latin typeface="Verdana" panose="020B0604030504040204" pitchFamily="34" charset="0"/>
                <a:ea typeface="굴림" panose="020B0600000101010101" pitchFamily="34" charset="-127"/>
              </a:rPr>
              <a:t>AMT_CREDIT: -0.3</a:t>
            </a:r>
          </a:p>
          <a:p>
            <a:pPr lvl="1">
              <a:lnSpc>
                <a:spcPct val="80000"/>
              </a:lnSpc>
            </a:pPr>
            <a:r>
              <a:rPr lang="fr-FR" altLang="ko-KR" sz="900" dirty="0">
                <a:latin typeface="Verdana" panose="020B0604030504040204" pitchFamily="34" charset="0"/>
                <a:ea typeface="굴림" panose="020B0600000101010101" pitchFamily="34" charset="-127"/>
              </a:rPr>
              <a:t>AMT_ANNUITY: 0.8</a:t>
            </a:r>
          </a:p>
          <a:p>
            <a:pPr lvl="1">
              <a:lnSpc>
                <a:spcPct val="80000"/>
              </a:lnSpc>
            </a:pPr>
            <a:r>
              <a:rPr lang="fr-FR" altLang="ko-KR" sz="900" dirty="0">
                <a:latin typeface="Verdana" panose="020B0604030504040204" pitchFamily="34" charset="0"/>
                <a:ea typeface="굴림" panose="020B0600000101010101" pitchFamily="34" charset="-127"/>
              </a:rPr>
              <a:t>AMT_GOODS_PRICE: -0.3</a:t>
            </a:r>
          </a:p>
          <a:p>
            <a:pPr lvl="1">
              <a:lnSpc>
                <a:spcPct val="80000"/>
              </a:lnSpc>
            </a:pPr>
            <a:r>
              <a:rPr lang="fr-FR" altLang="ko-KR" sz="900" dirty="0">
                <a:latin typeface="Verdana" panose="020B0604030504040204" pitchFamily="34" charset="0"/>
                <a:ea typeface="굴림" panose="020B0600000101010101" pitchFamily="34" charset="-127"/>
              </a:rPr>
              <a:t>DAYS_BIRTH: -0.02</a:t>
            </a:r>
          </a:p>
          <a:p>
            <a:pPr lvl="1">
              <a:lnSpc>
                <a:spcPct val="80000"/>
              </a:lnSpc>
            </a:pPr>
            <a:r>
              <a:rPr lang="fr-FR" altLang="ko-KR" sz="900" dirty="0">
                <a:latin typeface="Verdana" panose="020B0604030504040204" pitchFamily="34" charset="0"/>
                <a:ea typeface="굴림" panose="020B0600000101010101" pitchFamily="34" charset="-127"/>
              </a:rPr>
              <a:t>EXT_SOURCE_1 : -0.02</a:t>
            </a:r>
          </a:p>
          <a:p>
            <a:pPr lvl="1">
              <a:lnSpc>
                <a:spcPct val="80000"/>
              </a:lnSpc>
            </a:pPr>
            <a:r>
              <a:rPr lang="fr-FR" altLang="ko-KR" sz="900" dirty="0">
                <a:latin typeface="Verdana" panose="020B0604030504040204" pitchFamily="34" charset="0"/>
                <a:ea typeface="굴림" panose="020B0600000101010101" pitchFamily="34" charset="-127"/>
              </a:rPr>
              <a:t>Corrélation élevée entre les variables </a:t>
            </a:r>
          </a:p>
          <a:p>
            <a:pPr marL="457200" lvl="1" indent="0">
              <a:lnSpc>
                <a:spcPct val="80000"/>
              </a:lnSpc>
              <a:buNone/>
            </a:pPr>
            <a:r>
              <a:rPr lang="fr-FR" altLang="ko-KR" sz="900" dirty="0">
                <a:latin typeface="Verdana" panose="020B0604030504040204" pitchFamily="34" charset="0"/>
                <a:ea typeface="굴림" panose="020B0600000101010101" pitchFamily="34" charset="-127"/>
              </a:rPr>
              <a:t>       AMT_INCOME_TOTAL, AMT_GOODS_PRICE,</a:t>
            </a:r>
          </a:p>
          <a:p>
            <a:pPr marL="457200" lvl="1" indent="0">
              <a:lnSpc>
                <a:spcPct val="80000"/>
              </a:lnSpc>
              <a:buNone/>
            </a:pPr>
            <a:r>
              <a:rPr lang="fr-FR" altLang="ko-KR" sz="900" dirty="0">
                <a:latin typeface="Verdana" panose="020B0604030504040204" pitchFamily="34" charset="0"/>
                <a:ea typeface="굴림" panose="020B0600000101010101" pitchFamily="34" charset="-127"/>
              </a:rPr>
              <a:t>       AMT_CREDIT sur F6 .</a:t>
            </a:r>
          </a:p>
          <a:p>
            <a:pPr lvl="1">
              <a:lnSpc>
                <a:spcPct val="80000"/>
              </a:lnSpc>
            </a:pPr>
            <a:endParaRPr lang="fr-FR" altLang="ko-KR" sz="1000" dirty="0">
              <a:latin typeface="Verdana" panose="020B0604030504040204" pitchFamily="34" charset="0"/>
              <a:ea typeface="굴림" panose="020B0600000101010101" pitchFamily="34" charset="-127"/>
            </a:endParaRPr>
          </a:p>
          <a:p>
            <a:pPr marL="0" indent="0">
              <a:lnSpc>
                <a:spcPct val="80000"/>
              </a:lnSpc>
              <a:buNone/>
            </a:pPr>
            <a:endParaRPr lang="fr-FR" altLang="ko-KR" sz="8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pic>
        <p:nvPicPr>
          <p:cNvPr id="4" name="Image 3">
            <a:extLst>
              <a:ext uri="{FF2B5EF4-FFF2-40B4-BE49-F238E27FC236}">
                <a16:creationId xmlns:a16="http://schemas.microsoft.com/office/drawing/2014/main" id="{6CFE739C-38D2-4FBD-AF61-208398F6D8CD}"/>
              </a:ext>
            </a:extLst>
          </p:cNvPr>
          <p:cNvPicPr>
            <a:picLocks noChangeAspect="1"/>
          </p:cNvPicPr>
          <p:nvPr/>
        </p:nvPicPr>
        <p:blipFill>
          <a:blip r:embed="rId3"/>
          <a:stretch>
            <a:fillRect/>
          </a:stretch>
        </p:blipFill>
        <p:spPr>
          <a:xfrm>
            <a:off x="4591050" y="3048000"/>
            <a:ext cx="4552950" cy="3810000"/>
          </a:xfrm>
          <a:prstGeom prst="rect">
            <a:avLst/>
          </a:prstGeom>
        </p:spPr>
      </p:pic>
    </p:spTree>
    <p:extLst>
      <p:ext uri="{BB962C8B-B14F-4D97-AF65-F5344CB8AC3E}">
        <p14:creationId xmlns:p14="http://schemas.microsoft.com/office/powerpoint/2010/main" val="853659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Transformation du jeu de données </a:t>
            </a:r>
            <a:br>
              <a:rPr lang="fr-FR" altLang="fr-FR" sz="2800" dirty="0"/>
            </a:br>
            <a:r>
              <a:rPr lang="fr-FR" altLang="fr-FR" sz="2800" dirty="0"/>
              <a:t>(nettoyage et </a:t>
            </a:r>
            <a:r>
              <a:rPr lang="fr-FR" altLang="fr-FR" sz="2800" dirty="0" err="1"/>
              <a:t>feature</a:t>
            </a:r>
            <a:r>
              <a:rPr lang="fr-FR" altLang="fr-FR" sz="2800" dirty="0"/>
              <a:t> engineering)</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r>
              <a:rPr lang="fr-FR" altLang="ko-KR" sz="2000" dirty="0">
                <a:latin typeface="Verdana" panose="020B0604030504040204" pitchFamily="34" charset="0"/>
                <a:ea typeface="굴림" panose="020B0600000101010101" pitchFamily="34" charset="-127"/>
              </a:rPr>
              <a:t>Important </a:t>
            </a:r>
            <a:r>
              <a:rPr lang="fr-FR" altLang="ko-KR" sz="2000" dirty="0" err="1">
                <a:latin typeface="Verdana" panose="020B0604030504040204" pitchFamily="34" charset="0"/>
                <a:ea typeface="굴림" panose="020B0600000101010101" pitchFamily="34" charset="-127"/>
              </a:rPr>
              <a:t>features</a:t>
            </a:r>
            <a:r>
              <a:rPr lang="fr-FR" altLang="ko-KR" sz="2000" dirty="0">
                <a:latin typeface="Verdana" panose="020B0604030504040204" pitchFamily="34" charset="0"/>
                <a:ea typeface="굴림" panose="020B0600000101010101" pitchFamily="34" charset="-127"/>
              </a:rPr>
              <a:t> :</a:t>
            </a:r>
          </a:p>
          <a:p>
            <a:pPr>
              <a:lnSpc>
                <a:spcPct val="80000"/>
              </a:lnSpc>
            </a:pPr>
            <a:r>
              <a:rPr lang="fr-FR" altLang="ko-KR" sz="1800" dirty="0">
                <a:latin typeface="Verdana" panose="020B0604030504040204" pitchFamily="34" charset="0"/>
                <a:ea typeface="굴림" panose="020B0600000101010101" pitchFamily="34" charset="-127"/>
              </a:rPr>
              <a:t>Gradient </a:t>
            </a:r>
            <a:r>
              <a:rPr lang="fr-FR" altLang="ko-KR" sz="1800" dirty="0" err="1">
                <a:latin typeface="Verdana" panose="020B0604030504040204" pitchFamily="34" charset="0"/>
                <a:ea typeface="굴림" panose="020B0600000101010101" pitchFamily="34" charset="-127"/>
              </a:rPr>
              <a:t>Boosting</a:t>
            </a:r>
            <a:r>
              <a:rPr lang="fr-FR" altLang="ko-KR" sz="1800" dirty="0">
                <a:latin typeface="Verdana" panose="020B0604030504040204" pitchFamily="34" charset="0"/>
                <a:ea typeface="굴림" panose="020B0600000101010101" pitchFamily="34" charset="-127"/>
              </a:rPr>
              <a:t> </a:t>
            </a:r>
            <a:r>
              <a:rPr lang="fr-FR" altLang="ko-KR" sz="1800" dirty="0" err="1">
                <a:latin typeface="Verdana" panose="020B0604030504040204" pitchFamily="34" charset="0"/>
                <a:ea typeface="굴림" panose="020B0600000101010101" pitchFamily="34" charset="-127"/>
              </a:rPr>
              <a:t>methods</a:t>
            </a:r>
            <a:endParaRPr lang="fr-FR" altLang="ko-KR" sz="1800" dirty="0">
              <a:latin typeface="Verdana" panose="020B0604030504040204" pitchFamily="34" charset="0"/>
              <a:ea typeface="굴림" panose="020B0600000101010101" pitchFamily="34" charset="-127"/>
            </a:endParaRPr>
          </a:p>
          <a:p>
            <a:pPr>
              <a:lnSpc>
                <a:spcPct val="80000"/>
              </a:lnSpc>
            </a:pPr>
            <a:endParaRPr lang="fr-FR" altLang="ko-KR" sz="1800" dirty="0">
              <a:latin typeface="Verdana" panose="020B0604030504040204" pitchFamily="34" charset="0"/>
              <a:ea typeface="굴림" panose="020B0600000101010101" pitchFamily="34" charset="-127"/>
            </a:endParaRPr>
          </a:p>
          <a:p>
            <a:pPr lvl="1">
              <a:lnSpc>
                <a:spcPct val="80000"/>
              </a:lnSpc>
            </a:pPr>
            <a:r>
              <a:rPr lang="fr-FR" altLang="ko-KR" sz="1200" dirty="0">
                <a:latin typeface="Verdana" panose="020B0604030504040204" pitchFamily="34" charset="0"/>
                <a:ea typeface="굴림" panose="020B0600000101010101" pitchFamily="34" charset="-127"/>
              </a:rPr>
              <a:t>Repose sur trois principes importants:</a:t>
            </a:r>
          </a:p>
          <a:p>
            <a:pPr>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r>
              <a:rPr lang="fr-FR" altLang="ko-KR" sz="1200" dirty="0">
                <a:latin typeface="Verdana" panose="020B0604030504040204" pitchFamily="34" charset="0"/>
                <a:ea typeface="굴림" panose="020B0600000101010101" pitchFamily="34" charset="-127"/>
              </a:rPr>
              <a:t>Apprentissages faibles (arbres de décision) </a:t>
            </a:r>
          </a:p>
          <a:p>
            <a:pPr lvl="2">
              <a:lnSpc>
                <a:spcPct val="80000"/>
              </a:lnSpc>
            </a:pPr>
            <a:r>
              <a:rPr lang="fr-FR" altLang="ko-KR" sz="1200" dirty="0">
                <a:latin typeface="Verdana" panose="020B0604030504040204" pitchFamily="34" charset="0"/>
                <a:ea typeface="굴림" panose="020B0600000101010101" pitchFamily="34" charset="-127"/>
              </a:rPr>
              <a:t>Optimisation des gradients </a:t>
            </a:r>
          </a:p>
          <a:p>
            <a:pPr lvl="2">
              <a:lnSpc>
                <a:spcPct val="80000"/>
              </a:lnSpc>
            </a:pPr>
            <a:r>
              <a:rPr lang="fr-FR" altLang="ko-KR" sz="1200">
                <a:latin typeface="Verdana" panose="020B0604030504040204" pitchFamily="34" charset="0"/>
                <a:ea typeface="굴림" panose="020B0600000101010101" pitchFamily="34" charset="-127"/>
              </a:rPr>
              <a:t>Technique d’augmentation</a:t>
            </a:r>
            <a:endParaRPr lang="fr-FR" altLang="ko-KR" sz="1200" dirty="0">
              <a:latin typeface="Verdana" panose="020B0604030504040204" pitchFamily="34" charset="0"/>
              <a:ea typeface="굴림" panose="020B0600000101010101" pitchFamily="34" charset="-127"/>
            </a:endParaRPr>
          </a:p>
          <a:p>
            <a:pPr lvl="1">
              <a:lnSpc>
                <a:spcPct val="80000"/>
              </a:lnSpc>
            </a:pPr>
            <a:endParaRPr lang="fr-FR" altLang="ko-KR" sz="1200" dirty="0">
              <a:latin typeface="Verdana" panose="020B0604030504040204" pitchFamily="34" charset="0"/>
              <a:ea typeface="굴림" panose="020B0600000101010101" pitchFamily="34" charset="-127"/>
            </a:endParaRPr>
          </a:p>
          <a:p>
            <a:pPr lvl="1" algn="just">
              <a:lnSpc>
                <a:spcPct val="80000"/>
              </a:lnSpc>
            </a:pPr>
            <a:r>
              <a:rPr lang="fr-FR" altLang="ko-KR" sz="1200" dirty="0">
                <a:latin typeface="Verdana" panose="020B0604030504040204" pitchFamily="34" charset="0"/>
                <a:ea typeface="굴림" panose="020B0600000101010101" pitchFamily="34" charset="-127"/>
              </a:rPr>
              <a:t>Dans la méthode </a:t>
            </a:r>
            <a:r>
              <a:rPr lang="en-US" altLang="ko-KR" sz="1200" dirty="0" err="1">
                <a:latin typeface="Verdana" panose="020B0604030504040204" pitchFamily="34" charset="0"/>
                <a:ea typeface="굴림" panose="020B0600000101010101" pitchFamily="34" charset="-127"/>
              </a:rPr>
              <a:t>lgbm</a:t>
            </a:r>
            <a:r>
              <a:rPr lang="en-US" altLang="ko-KR" sz="1200" dirty="0">
                <a:latin typeface="Verdana" panose="020B0604030504040204" pitchFamily="34" charset="0"/>
                <a:ea typeface="굴림" panose="020B0600000101010101" pitchFamily="34" charset="-127"/>
              </a:rPr>
              <a:t> </a:t>
            </a:r>
            <a:r>
              <a:rPr lang="en-US" altLang="ko-KR" sz="1200" dirty="0" err="1">
                <a:latin typeface="Verdana" panose="020B0604030504040204" pitchFamily="34" charset="0"/>
                <a:ea typeface="굴림" panose="020B0600000101010101" pitchFamily="34" charset="-127"/>
              </a:rPr>
              <a:t>gbdt</a:t>
            </a:r>
            <a:r>
              <a:rPr lang="en-US" altLang="ko-KR" sz="1200" dirty="0">
                <a:latin typeface="Verdana" panose="020B0604030504040204" pitchFamily="34" charset="0"/>
                <a:ea typeface="굴림" panose="020B0600000101010101" pitchFamily="34" charset="-127"/>
              </a:rPr>
              <a:t> (gradient boosted decision trees)</a:t>
            </a:r>
            <a:r>
              <a:rPr lang="fr-FR" altLang="ko-KR" sz="1200" dirty="0">
                <a:latin typeface="Verdana" panose="020B0604030504040204" pitchFamily="34" charset="0"/>
                <a:ea typeface="굴림" panose="020B0600000101010101" pitchFamily="34" charset="-127"/>
              </a:rPr>
              <a:t> , il y a beaucoup d'arbres de décision. Ces arbres sont construits séquentiellement:</a:t>
            </a:r>
          </a:p>
          <a:p>
            <a:pPr algn="just">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r>
              <a:rPr lang="fr-FR" altLang="ko-KR" sz="1200" dirty="0">
                <a:latin typeface="Verdana" panose="020B0604030504040204" pitchFamily="34" charset="0"/>
                <a:ea typeface="굴림" panose="020B0600000101010101" pitchFamily="34" charset="-127"/>
              </a:rPr>
              <a:t>le premier arbre apprend à s'adapter à la variable cible</a:t>
            </a:r>
          </a:p>
          <a:p>
            <a:pPr lvl="2">
              <a:lnSpc>
                <a:spcPct val="80000"/>
              </a:lnSpc>
            </a:pPr>
            <a:r>
              <a:rPr lang="fr-FR" altLang="ko-KR" sz="1200" dirty="0">
                <a:latin typeface="Verdana" panose="020B0604030504040204" pitchFamily="34" charset="0"/>
                <a:ea typeface="굴림" panose="020B0600000101010101" pitchFamily="34" charset="-127"/>
              </a:rPr>
              <a:t>le second arbre apprend à s'adapter au résidu (différence) entre les prédictions du premier arbre et la vérité terrain</a:t>
            </a:r>
          </a:p>
          <a:p>
            <a:pPr lvl="2">
              <a:lnSpc>
                <a:spcPct val="80000"/>
              </a:lnSpc>
            </a:pPr>
            <a:r>
              <a:rPr lang="fr-FR" altLang="ko-KR" sz="1200" dirty="0">
                <a:latin typeface="Verdana" panose="020B0604030504040204" pitchFamily="34" charset="0"/>
                <a:ea typeface="굴림" panose="020B0600000101010101" pitchFamily="34" charset="-127"/>
              </a:rPr>
              <a:t>Le troisième arbre apprend à ajuster les résidus du deuxième arbre et ainsi de suite.</a:t>
            </a:r>
          </a:p>
          <a:p>
            <a:pPr marL="457200" lvl="1" indent="0">
              <a:lnSpc>
                <a:spcPct val="80000"/>
              </a:lnSpc>
              <a:buNone/>
            </a:pPr>
            <a:endParaRPr lang="fr-FR" altLang="ko-KR" sz="1200" dirty="0">
              <a:latin typeface="Verdana" panose="020B0604030504040204" pitchFamily="34" charset="0"/>
              <a:ea typeface="굴림" panose="020B0600000101010101" pitchFamily="34" charset="-127"/>
            </a:endParaRPr>
          </a:p>
          <a:p>
            <a:pPr lvl="1">
              <a:lnSpc>
                <a:spcPct val="80000"/>
              </a:lnSpc>
            </a:pPr>
            <a:r>
              <a:rPr lang="fr-FR" altLang="ko-KR" sz="1200" dirty="0">
                <a:latin typeface="Verdana" panose="020B0604030504040204" pitchFamily="34" charset="0"/>
                <a:ea typeface="굴림" panose="020B0600000101010101" pitchFamily="34" charset="-127"/>
              </a:rPr>
              <a:t>Tous ces arbres sont formés en propageant les gradients d'erreurs dans tout le système.</a:t>
            </a:r>
          </a:p>
          <a:p>
            <a:pPr>
              <a:lnSpc>
                <a:spcPct val="80000"/>
              </a:lnSpc>
            </a:pPr>
            <a:endParaRPr lang="fr-FR" altLang="ko-KR" sz="12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spTree>
    <p:extLst>
      <p:ext uri="{BB962C8B-B14F-4D97-AF65-F5344CB8AC3E}">
        <p14:creationId xmlns:p14="http://schemas.microsoft.com/office/powerpoint/2010/main" val="2242723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Transformation du jeu de données </a:t>
            </a:r>
            <a:br>
              <a:rPr lang="fr-FR" altLang="fr-FR" sz="2800" dirty="0"/>
            </a:br>
            <a:r>
              <a:rPr lang="fr-FR" altLang="fr-FR" sz="2800" dirty="0"/>
              <a:t>(nettoyage et </a:t>
            </a:r>
            <a:r>
              <a:rPr lang="fr-FR" altLang="fr-FR" sz="2800" dirty="0" err="1"/>
              <a:t>feature</a:t>
            </a:r>
            <a:r>
              <a:rPr lang="fr-FR" altLang="fr-FR" sz="2800" dirty="0"/>
              <a:t> engineering)</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r>
              <a:rPr lang="fr-FR" altLang="ko-KR" sz="2000" dirty="0">
                <a:latin typeface="Verdana" panose="020B0604030504040204" pitchFamily="34" charset="0"/>
                <a:ea typeface="굴림" panose="020B0600000101010101" pitchFamily="34" charset="-127"/>
              </a:rPr>
              <a:t>Important </a:t>
            </a:r>
            <a:r>
              <a:rPr lang="fr-FR" altLang="ko-KR" sz="2000" dirty="0" err="1">
                <a:latin typeface="Verdana" panose="020B0604030504040204" pitchFamily="34" charset="0"/>
                <a:ea typeface="굴림" panose="020B0600000101010101" pitchFamily="34" charset="-127"/>
              </a:rPr>
              <a:t>features</a:t>
            </a:r>
            <a:r>
              <a:rPr lang="fr-FR" altLang="ko-KR" sz="2000" dirty="0">
                <a:latin typeface="Verdana" panose="020B0604030504040204" pitchFamily="34" charset="0"/>
                <a:ea typeface="굴림" panose="020B0600000101010101" pitchFamily="34" charset="-127"/>
              </a:rPr>
              <a:t> :</a:t>
            </a: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pic>
        <p:nvPicPr>
          <p:cNvPr id="4" name="Image 3">
            <a:extLst>
              <a:ext uri="{FF2B5EF4-FFF2-40B4-BE49-F238E27FC236}">
                <a16:creationId xmlns:a16="http://schemas.microsoft.com/office/drawing/2014/main" id="{5DCE6CD6-E815-48D0-94CD-59CDAEA5A013}"/>
              </a:ext>
            </a:extLst>
          </p:cNvPr>
          <p:cNvPicPr>
            <a:picLocks noChangeAspect="1"/>
          </p:cNvPicPr>
          <p:nvPr/>
        </p:nvPicPr>
        <p:blipFill>
          <a:blip r:embed="rId3"/>
          <a:stretch>
            <a:fillRect/>
          </a:stretch>
        </p:blipFill>
        <p:spPr>
          <a:xfrm>
            <a:off x="1458677" y="3068960"/>
            <a:ext cx="6840760" cy="3702256"/>
          </a:xfrm>
          <a:prstGeom prst="rect">
            <a:avLst/>
          </a:prstGeom>
        </p:spPr>
      </p:pic>
    </p:spTree>
    <p:extLst>
      <p:ext uri="{BB962C8B-B14F-4D97-AF65-F5344CB8AC3E}">
        <p14:creationId xmlns:p14="http://schemas.microsoft.com/office/powerpoint/2010/main" val="2411271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Transformation du jeu de données </a:t>
            </a:r>
            <a:br>
              <a:rPr lang="fr-FR" altLang="fr-FR" sz="2800" dirty="0"/>
            </a:br>
            <a:r>
              <a:rPr lang="fr-FR" altLang="fr-FR" sz="2800" dirty="0"/>
              <a:t>(nettoyage et </a:t>
            </a:r>
            <a:r>
              <a:rPr lang="fr-FR" altLang="fr-FR" sz="2800" dirty="0" err="1"/>
              <a:t>feature</a:t>
            </a:r>
            <a:r>
              <a:rPr lang="fr-FR" altLang="fr-FR" sz="2800" dirty="0"/>
              <a:t> engineering)</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r>
              <a:rPr lang="fr-FR" altLang="ko-KR" sz="2000" dirty="0">
                <a:latin typeface="Verdana" panose="020B0604030504040204" pitchFamily="34" charset="0"/>
                <a:ea typeface="굴림" panose="020B0600000101010101" pitchFamily="34" charset="-127"/>
              </a:rPr>
              <a:t>Identification des variables catégorielles et transformation pour être utilisées par le modèle avec one hot </a:t>
            </a:r>
            <a:r>
              <a:rPr lang="fr-FR" altLang="ko-KR" sz="2000" dirty="0" err="1">
                <a:latin typeface="Verdana" panose="020B0604030504040204" pitchFamily="34" charset="0"/>
                <a:ea typeface="굴림" panose="020B0600000101010101" pitchFamily="34" charset="-127"/>
              </a:rPr>
              <a:t>encoding</a:t>
            </a:r>
            <a:r>
              <a:rPr lang="fr-FR" altLang="ko-KR" sz="2000" dirty="0">
                <a:latin typeface="Verdana" panose="020B0604030504040204" pitchFamily="34" charset="0"/>
                <a:ea typeface="굴림" panose="020B0600000101010101" pitchFamily="34" charset="-127"/>
              </a:rPr>
              <a:t> et </a:t>
            </a:r>
            <a:r>
              <a:rPr lang="fr-FR" altLang="ko-KR" sz="2000" dirty="0" err="1">
                <a:latin typeface="Verdana" panose="020B0604030504040204" pitchFamily="34" charset="0"/>
                <a:ea typeface="굴림" panose="020B0600000101010101" pitchFamily="34" charset="-127"/>
              </a:rPr>
              <a:t>labelencoder</a:t>
            </a:r>
            <a:r>
              <a:rPr lang="fr-FR" altLang="ko-KR" sz="2000" dirty="0">
                <a:latin typeface="Verdana" panose="020B0604030504040204" pitchFamily="34" charset="0"/>
                <a:ea typeface="굴림" panose="020B0600000101010101" pitchFamily="34" charset="-127"/>
              </a:rPr>
              <a:t>.</a:t>
            </a: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r>
              <a:rPr lang="fr-FR" altLang="ko-KR" sz="2000" dirty="0">
                <a:latin typeface="Verdana" panose="020B0604030504040204" pitchFamily="34" charset="0"/>
                <a:ea typeface="굴림" panose="020B0600000101010101" pitchFamily="34" charset="-127"/>
              </a:rPr>
              <a:t>Ajout de nouvelles variables:</a:t>
            </a:r>
          </a:p>
          <a:p>
            <a:pPr>
              <a:lnSpc>
                <a:spcPct val="80000"/>
              </a:lnSpc>
            </a:pPr>
            <a:endParaRPr lang="fr-FR" altLang="ko-KR" sz="2000" dirty="0">
              <a:latin typeface="Verdana" panose="020B0604030504040204" pitchFamily="34" charset="0"/>
              <a:ea typeface="굴림" panose="020B0600000101010101" pitchFamily="34" charset="-127"/>
            </a:endParaRPr>
          </a:p>
          <a:p>
            <a:pPr lvl="2">
              <a:lnSpc>
                <a:spcPct val="80000"/>
              </a:lnSpc>
            </a:pPr>
            <a:r>
              <a:rPr lang="fr-FR" altLang="ko-KR" sz="2000" dirty="0">
                <a:latin typeface="Verdana" panose="020B0604030504040204" pitchFamily="34" charset="0"/>
                <a:ea typeface="굴림" panose="020B0600000101010101" pitchFamily="34" charset="-127"/>
              </a:rPr>
              <a:t>Calcul du taux d'endettement.</a:t>
            </a:r>
          </a:p>
          <a:p>
            <a:pPr lvl="2">
              <a:lnSpc>
                <a:spcPct val="80000"/>
              </a:lnSpc>
            </a:pPr>
            <a:endParaRPr lang="fr-FR" altLang="ko-KR" dirty="0">
              <a:latin typeface="Verdana" panose="020B0604030504040204" pitchFamily="34" charset="0"/>
              <a:ea typeface="굴림" panose="020B0600000101010101" pitchFamily="34" charset="-127"/>
            </a:endParaRPr>
          </a:p>
          <a:p>
            <a:pPr lvl="2">
              <a:lnSpc>
                <a:spcPct val="80000"/>
              </a:lnSpc>
            </a:pPr>
            <a:r>
              <a:rPr lang="fr-FR" altLang="ko-KR" sz="2000" dirty="0">
                <a:latin typeface="Verdana" panose="020B0604030504040204" pitchFamily="34" charset="0"/>
                <a:ea typeface="굴림" panose="020B0600000101010101" pitchFamily="34" charset="-127"/>
              </a:rPr>
              <a:t>Calcul du reste à vivre.</a:t>
            </a:r>
          </a:p>
          <a:p>
            <a:pPr lvl="2">
              <a:lnSpc>
                <a:spcPct val="80000"/>
              </a:lnSpc>
            </a:pPr>
            <a:endParaRPr lang="fr-FR" altLang="ko-KR" dirty="0">
              <a:latin typeface="Verdana" panose="020B0604030504040204" pitchFamily="34" charset="0"/>
              <a:ea typeface="굴림" panose="020B0600000101010101" pitchFamily="34" charset="-127"/>
            </a:endParaRPr>
          </a:p>
          <a:p>
            <a:pPr lvl="2">
              <a:lnSpc>
                <a:spcPct val="80000"/>
              </a:lnSpc>
            </a:pPr>
            <a:r>
              <a:rPr lang="fr-FR" altLang="ko-KR" sz="2000" dirty="0">
                <a:latin typeface="Verdana" panose="020B0604030504040204" pitchFamily="34" charset="0"/>
                <a:ea typeface="굴림" panose="020B0600000101010101" pitchFamily="34" charset="-127"/>
              </a:rPr>
              <a:t>Conversion variables jours en années.</a:t>
            </a: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pic>
        <p:nvPicPr>
          <p:cNvPr id="3" name="Image 2">
            <a:extLst>
              <a:ext uri="{FF2B5EF4-FFF2-40B4-BE49-F238E27FC236}">
                <a16:creationId xmlns:a16="http://schemas.microsoft.com/office/drawing/2014/main" id="{048DE4F0-5446-4894-99C2-DD39420111D7}"/>
              </a:ext>
            </a:extLst>
          </p:cNvPr>
          <p:cNvPicPr>
            <a:picLocks noChangeAspect="1"/>
          </p:cNvPicPr>
          <p:nvPr/>
        </p:nvPicPr>
        <p:blipFill>
          <a:blip r:embed="rId3"/>
          <a:stretch>
            <a:fillRect/>
          </a:stretch>
        </p:blipFill>
        <p:spPr>
          <a:xfrm>
            <a:off x="2103822" y="5225052"/>
            <a:ext cx="6408712" cy="248308"/>
          </a:xfrm>
          <a:prstGeom prst="rect">
            <a:avLst/>
          </a:prstGeom>
        </p:spPr>
      </p:pic>
      <p:pic>
        <p:nvPicPr>
          <p:cNvPr id="5" name="Image 4">
            <a:extLst>
              <a:ext uri="{FF2B5EF4-FFF2-40B4-BE49-F238E27FC236}">
                <a16:creationId xmlns:a16="http://schemas.microsoft.com/office/drawing/2014/main" id="{99F595A5-5949-4C32-B461-B3C585E302F6}"/>
              </a:ext>
            </a:extLst>
          </p:cNvPr>
          <p:cNvPicPr>
            <a:picLocks noChangeAspect="1"/>
          </p:cNvPicPr>
          <p:nvPr/>
        </p:nvPicPr>
        <p:blipFill>
          <a:blip r:embed="rId4"/>
          <a:stretch>
            <a:fillRect/>
          </a:stretch>
        </p:blipFill>
        <p:spPr>
          <a:xfrm>
            <a:off x="2103822" y="4694238"/>
            <a:ext cx="6644642" cy="252456"/>
          </a:xfrm>
          <a:prstGeom prst="rect">
            <a:avLst/>
          </a:prstGeom>
        </p:spPr>
      </p:pic>
      <p:pic>
        <p:nvPicPr>
          <p:cNvPr id="7" name="Image 6">
            <a:extLst>
              <a:ext uri="{FF2B5EF4-FFF2-40B4-BE49-F238E27FC236}">
                <a16:creationId xmlns:a16="http://schemas.microsoft.com/office/drawing/2014/main" id="{BF0AFCCD-5A44-4264-B152-559E12D4A99B}"/>
              </a:ext>
            </a:extLst>
          </p:cNvPr>
          <p:cNvPicPr>
            <a:picLocks noChangeAspect="1"/>
          </p:cNvPicPr>
          <p:nvPr/>
        </p:nvPicPr>
        <p:blipFill>
          <a:blip r:embed="rId5"/>
          <a:stretch>
            <a:fillRect/>
          </a:stretch>
        </p:blipFill>
        <p:spPr>
          <a:xfrm>
            <a:off x="2113554" y="5949280"/>
            <a:ext cx="3533610" cy="194042"/>
          </a:xfrm>
          <a:prstGeom prst="rect">
            <a:avLst/>
          </a:prstGeom>
        </p:spPr>
      </p:pic>
      <p:pic>
        <p:nvPicPr>
          <p:cNvPr id="9" name="Image 8">
            <a:extLst>
              <a:ext uri="{FF2B5EF4-FFF2-40B4-BE49-F238E27FC236}">
                <a16:creationId xmlns:a16="http://schemas.microsoft.com/office/drawing/2014/main" id="{2C7131D1-43F7-4FCB-9432-38ECF2F37296}"/>
              </a:ext>
            </a:extLst>
          </p:cNvPr>
          <p:cNvPicPr>
            <a:picLocks noChangeAspect="1"/>
          </p:cNvPicPr>
          <p:nvPr/>
        </p:nvPicPr>
        <p:blipFill>
          <a:blip r:embed="rId6"/>
          <a:stretch>
            <a:fillRect/>
          </a:stretch>
        </p:blipFill>
        <p:spPr>
          <a:xfrm>
            <a:off x="2103822" y="6143322"/>
            <a:ext cx="3743325" cy="180975"/>
          </a:xfrm>
          <a:prstGeom prst="rect">
            <a:avLst/>
          </a:prstGeom>
        </p:spPr>
      </p:pic>
      <p:pic>
        <p:nvPicPr>
          <p:cNvPr id="11" name="Image 10">
            <a:extLst>
              <a:ext uri="{FF2B5EF4-FFF2-40B4-BE49-F238E27FC236}">
                <a16:creationId xmlns:a16="http://schemas.microsoft.com/office/drawing/2014/main" id="{C23095C8-A3A5-41D9-B4F2-EFA40850B3F6}"/>
              </a:ext>
            </a:extLst>
          </p:cNvPr>
          <p:cNvPicPr>
            <a:picLocks noChangeAspect="1"/>
          </p:cNvPicPr>
          <p:nvPr/>
        </p:nvPicPr>
        <p:blipFill>
          <a:blip r:embed="rId7"/>
          <a:stretch>
            <a:fillRect/>
          </a:stretch>
        </p:blipFill>
        <p:spPr>
          <a:xfrm>
            <a:off x="2112211" y="6337364"/>
            <a:ext cx="4314825" cy="200025"/>
          </a:xfrm>
          <a:prstGeom prst="rect">
            <a:avLst/>
          </a:prstGeom>
        </p:spPr>
      </p:pic>
      <p:pic>
        <p:nvPicPr>
          <p:cNvPr id="13" name="Image 12">
            <a:extLst>
              <a:ext uri="{FF2B5EF4-FFF2-40B4-BE49-F238E27FC236}">
                <a16:creationId xmlns:a16="http://schemas.microsoft.com/office/drawing/2014/main" id="{C8515EF3-A366-402F-A08F-F7AD5AF6DB5A}"/>
              </a:ext>
            </a:extLst>
          </p:cNvPr>
          <p:cNvPicPr>
            <a:picLocks noChangeAspect="1"/>
          </p:cNvPicPr>
          <p:nvPr/>
        </p:nvPicPr>
        <p:blipFill>
          <a:blip r:embed="rId8"/>
          <a:stretch>
            <a:fillRect/>
          </a:stretch>
        </p:blipFill>
        <p:spPr>
          <a:xfrm>
            <a:off x="2112211" y="6523583"/>
            <a:ext cx="4038600" cy="171450"/>
          </a:xfrm>
          <a:prstGeom prst="rect">
            <a:avLst/>
          </a:prstGeom>
        </p:spPr>
      </p:pic>
    </p:spTree>
    <p:extLst>
      <p:ext uri="{BB962C8B-B14F-4D97-AF65-F5344CB8AC3E}">
        <p14:creationId xmlns:p14="http://schemas.microsoft.com/office/powerpoint/2010/main" val="2600842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Transformation du jeu de données </a:t>
            </a:r>
            <a:br>
              <a:rPr lang="fr-FR" altLang="fr-FR" sz="2800" dirty="0"/>
            </a:br>
            <a:r>
              <a:rPr lang="fr-FR" altLang="fr-FR" sz="2800" dirty="0"/>
              <a:t>(nettoyage et </a:t>
            </a:r>
            <a:r>
              <a:rPr lang="fr-FR" altLang="fr-FR" sz="2800" dirty="0" err="1"/>
              <a:t>feature</a:t>
            </a:r>
            <a:r>
              <a:rPr lang="fr-FR" altLang="fr-FR" sz="2800" dirty="0"/>
              <a:t> engineering)</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r>
              <a:rPr lang="fr-FR" altLang="ko-KR" sz="2000" dirty="0">
                <a:latin typeface="Verdana" panose="020B0604030504040204" pitchFamily="34" charset="0"/>
                <a:ea typeface="굴림" panose="020B0600000101010101" pitchFamily="34" charset="-127"/>
              </a:rPr>
              <a:t>Important </a:t>
            </a:r>
            <a:r>
              <a:rPr lang="fr-FR" altLang="ko-KR" sz="2000" dirty="0" err="1">
                <a:latin typeface="Verdana" panose="020B0604030504040204" pitchFamily="34" charset="0"/>
                <a:ea typeface="굴림" panose="020B0600000101010101" pitchFamily="34" charset="-127"/>
              </a:rPr>
              <a:t>features</a:t>
            </a:r>
            <a:r>
              <a:rPr lang="fr-FR" altLang="ko-KR" sz="2000" dirty="0">
                <a:latin typeface="Verdana" panose="020B0604030504040204" pitchFamily="34" charset="0"/>
                <a:ea typeface="굴림" panose="020B0600000101010101" pitchFamily="34" charset="-127"/>
              </a:rPr>
              <a:t> avec les nouvelles variables:</a:t>
            </a: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pic>
        <p:nvPicPr>
          <p:cNvPr id="3" name="Image 2">
            <a:extLst>
              <a:ext uri="{FF2B5EF4-FFF2-40B4-BE49-F238E27FC236}">
                <a16:creationId xmlns:a16="http://schemas.microsoft.com/office/drawing/2014/main" id="{0C0B8DD9-EE81-446A-956E-5467AD8C9294}"/>
              </a:ext>
            </a:extLst>
          </p:cNvPr>
          <p:cNvPicPr>
            <a:picLocks noChangeAspect="1"/>
          </p:cNvPicPr>
          <p:nvPr/>
        </p:nvPicPr>
        <p:blipFill>
          <a:blip r:embed="rId3"/>
          <a:stretch>
            <a:fillRect/>
          </a:stretch>
        </p:blipFill>
        <p:spPr>
          <a:xfrm>
            <a:off x="1752017" y="3140968"/>
            <a:ext cx="6254080" cy="3567199"/>
          </a:xfrm>
          <a:prstGeom prst="rect">
            <a:avLst/>
          </a:prstGeom>
        </p:spPr>
      </p:pic>
    </p:spTree>
    <p:extLst>
      <p:ext uri="{BB962C8B-B14F-4D97-AF65-F5344CB8AC3E}">
        <p14:creationId xmlns:p14="http://schemas.microsoft.com/office/powerpoint/2010/main" val="4280352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Comparaison et synthèse des résultats </a:t>
            </a:r>
            <a:br>
              <a:rPr lang="fr-FR" altLang="fr-FR" sz="2800" dirty="0"/>
            </a:br>
            <a:r>
              <a:rPr lang="fr-FR" altLang="fr-FR" sz="2800" dirty="0"/>
              <a:t>pour les modèles utilisés</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r>
              <a:rPr lang="fr-FR" altLang="ko-KR" sz="2000" dirty="0">
                <a:latin typeface="Verdana" panose="020B0604030504040204" pitchFamily="34" charset="0"/>
                <a:ea typeface="굴림" panose="020B0600000101010101" pitchFamily="34" charset="-127"/>
              </a:rPr>
              <a:t>Description générale du fonctionnement des modèles</a:t>
            </a: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r>
              <a:rPr lang="fr-FR" altLang="ko-KR" sz="2000" dirty="0">
                <a:latin typeface="Verdana" panose="020B0604030504040204" pitchFamily="34" charset="0"/>
                <a:ea typeface="굴림" panose="020B0600000101010101" pitchFamily="34" charset="-127"/>
              </a:rPr>
              <a:t>Modèle KNN.</a:t>
            </a: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r>
              <a:rPr lang="fr-FR" altLang="ko-KR" sz="2000" dirty="0">
                <a:latin typeface="Verdana" panose="020B0604030504040204" pitchFamily="34" charset="0"/>
                <a:ea typeface="굴림" panose="020B0600000101010101" pitchFamily="34" charset="-127"/>
              </a:rPr>
              <a:t>Modèles du lasso et de la régression </a:t>
            </a:r>
            <a:r>
              <a:rPr lang="fr-FR" altLang="ko-KR" sz="2000" dirty="0" err="1">
                <a:latin typeface="Verdana" panose="020B0604030504040204" pitchFamily="34" charset="0"/>
                <a:ea typeface="굴림" panose="020B0600000101010101" pitchFamily="34" charset="-127"/>
              </a:rPr>
              <a:t>ridge</a:t>
            </a:r>
            <a:r>
              <a:rPr lang="fr-FR" altLang="ko-KR" sz="2000" dirty="0">
                <a:latin typeface="Verdana" panose="020B0604030504040204" pitchFamily="34" charset="0"/>
                <a:ea typeface="굴림" panose="020B0600000101010101" pitchFamily="34" charset="-127"/>
              </a:rPr>
              <a:t>.</a:t>
            </a: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r>
              <a:rPr lang="fr-FR" altLang="ko-KR" sz="2000" dirty="0">
                <a:latin typeface="Verdana" panose="020B0604030504040204" pitchFamily="34" charset="0"/>
                <a:ea typeface="굴림" panose="020B0600000101010101" pitchFamily="34" charset="-127"/>
              </a:rPr>
              <a:t>Comparaison de modèles régression logistique et une SVM linéaire.</a:t>
            </a: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r>
              <a:rPr lang="fr-FR" altLang="ko-KR" sz="2000" dirty="0">
                <a:latin typeface="Verdana" panose="020B0604030504040204" pitchFamily="34" charset="0"/>
                <a:ea typeface="굴림" panose="020B0600000101010101" pitchFamily="34" charset="-127"/>
              </a:rPr>
              <a:t>SVM à noyau.</a:t>
            </a: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r>
              <a:rPr lang="fr-FR" altLang="ko-KR" sz="2000" dirty="0">
                <a:latin typeface="Verdana" panose="020B0604030504040204" pitchFamily="34" charset="0"/>
                <a:ea typeface="굴림" panose="020B0600000101010101" pitchFamily="34" charset="-127"/>
              </a:rPr>
              <a:t>Régression </a:t>
            </a:r>
            <a:r>
              <a:rPr lang="fr-FR" altLang="ko-KR" sz="2000" dirty="0" err="1">
                <a:latin typeface="Verdana" panose="020B0604030504040204" pitchFamily="34" charset="0"/>
                <a:ea typeface="굴림" panose="020B0600000101010101" pitchFamily="34" charset="-127"/>
              </a:rPr>
              <a:t>ridge</a:t>
            </a:r>
            <a:r>
              <a:rPr lang="fr-FR" altLang="ko-KR" sz="2000" dirty="0">
                <a:latin typeface="Verdana" panose="020B0604030504040204" pitchFamily="34" charset="0"/>
                <a:ea typeface="굴림" panose="020B0600000101010101" pitchFamily="34" charset="-127"/>
              </a:rPr>
              <a:t> à noyau.</a:t>
            </a:r>
          </a:p>
          <a:p>
            <a:pPr>
              <a:lnSpc>
                <a:spcPct val="80000"/>
              </a:lnSpc>
            </a:pPr>
            <a:endParaRPr lang="fr-FR" altLang="ko-KR" sz="20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spTree>
    <p:extLst>
      <p:ext uri="{BB962C8B-B14F-4D97-AF65-F5344CB8AC3E}">
        <p14:creationId xmlns:p14="http://schemas.microsoft.com/office/powerpoint/2010/main" val="2316050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Comparaison et synthèse des résultats </a:t>
            </a:r>
            <a:br>
              <a:rPr lang="fr-FR" altLang="fr-FR" sz="2800" dirty="0"/>
            </a:br>
            <a:r>
              <a:rPr lang="fr-FR" altLang="fr-FR" sz="2800" dirty="0"/>
              <a:t>pour les modèles utilisés</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4"/>
            <a:ext cx="7315200" cy="4515693"/>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r>
              <a:rPr lang="fr-FR" altLang="ko-KR" sz="2000" dirty="0">
                <a:latin typeface="Verdana" panose="020B0604030504040204" pitchFamily="34" charset="0"/>
                <a:ea typeface="굴림" panose="020B0600000101010101" pitchFamily="34" charset="-127"/>
              </a:rPr>
              <a:t>Description générale du fonctionnement des modèles</a:t>
            </a:r>
          </a:p>
          <a:p>
            <a:pPr>
              <a:lnSpc>
                <a:spcPct val="80000"/>
              </a:lnSpc>
            </a:pPr>
            <a:endParaRPr lang="fr-FR" altLang="ko-KR" sz="2000" dirty="0">
              <a:latin typeface="Verdana" panose="020B0604030504040204" pitchFamily="34" charset="0"/>
              <a:ea typeface="굴림" panose="020B0600000101010101" pitchFamily="34" charset="-127"/>
            </a:endParaRPr>
          </a:p>
          <a:p>
            <a:pPr lvl="2">
              <a:lnSpc>
                <a:spcPct val="80000"/>
              </a:lnSpc>
            </a:pPr>
            <a:r>
              <a:rPr lang="fr-FR" altLang="ko-KR" sz="1200" dirty="0">
                <a:latin typeface="Verdana" panose="020B0604030504040204" pitchFamily="34" charset="0"/>
                <a:ea typeface="굴림" panose="020B0600000101010101" pitchFamily="34" charset="-127"/>
              </a:rPr>
              <a:t>Séparation des données en un jeu d’entraînement et un jeu de test. Le jeu de test sera de stratifier la validation croisée pour éviter d’introduire des biais car  c’est problème de classification binaire.</a:t>
            </a: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r>
              <a:rPr lang="fr-FR" altLang="ko-KR" sz="1200" dirty="0">
                <a:latin typeface="Verdana" panose="020B0604030504040204" pitchFamily="34" charset="0"/>
                <a:ea typeface="굴림" panose="020B0600000101010101" pitchFamily="34" charset="-127"/>
              </a:rPr>
              <a:t>Standardisation les données d’entraînement et appliquer la même transformation aux données de test avec </a:t>
            </a:r>
            <a:r>
              <a:rPr lang="fr-FR" altLang="ko-KR" sz="1200" dirty="0" err="1">
                <a:latin typeface="Verdana" panose="020B0604030504040204" pitchFamily="34" charset="0"/>
                <a:ea typeface="굴림" panose="020B0600000101010101" pitchFamily="34" charset="-127"/>
              </a:rPr>
              <a:t>StandardScaler</a:t>
            </a:r>
            <a:r>
              <a:rPr lang="fr-FR" altLang="ko-KR" sz="1200" dirty="0">
                <a:latin typeface="Verdana" panose="020B0604030504040204" pitchFamily="34" charset="0"/>
                <a:ea typeface="굴림" panose="020B0600000101010101" pitchFamily="34" charset="-127"/>
              </a:rPr>
              <a:t>. </a:t>
            </a:r>
          </a:p>
          <a:p>
            <a:pPr lvl="2">
              <a:lnSpc>
                <a:spcPct val="80000"/>
              </a:lnSpc>
            </a:pPr>
            <a:endParaRPr lang="fr-FR" altLang="ko-KR" sz="1200" dirty="0">
              <a:latin typeface="Verdana" panose="020B0604030504040204" pitchFamily="34" charset="0"/>
              <a:ea typeface="굴림" panose="020B0600000101010101" pitchFamily="34" charset="-127"/>
            </a:endParaRPr>
          </a:p>
          <a:p>
            <a:pPr lvl="3">
              <a:lnSpc>
                <a:spcPct val="80000"/>
              </a:lnSpc>
            </a:pPr>
            <a:r>
              <a:rPr lang="fr-FR" altLang="ko-KR" sz="800" dirty="0">
                <a:latin typeface="Verdana" panose="020B0604030504040204" pitchFamily="34" charset="0"/>
                <a:ea typeface="굴림" panose="020B0600000101010101" pitchFamily="34" charset="-127"/>
              </a:rPr>
              <a:t>Exemple pipeline pour un modèle régression logistique</a:t>
            </a: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r>
              <a:rPr lang="fr-FR" altLang="ko-KR" sz="1200" dirty="0">
                <a:latin typeface="Verdana" panose="020B0604030504040204" pitchFamily="34" charset="0"/>
                <a:ea typeface="굴림" panose="020B0600000101010101" pitchFamily="34" charset="-127"/>
              </a:rPr>
              <a:t> Création du modèle.</a:t>
            </a:r>
          </a:p>
          <a:p>
            <a:pPr marL="914400" lvl="2" indent="0">
              <a:lnSpc>
                <a:spcPct val="80000"/>
              </a:lnSpc>
              <a:buNone/>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r>
              <a:rPr lang="fr-FR" altLang="ko-KR" sz="1200" dirty="0">
                <a:latin typeface="Verdana" panose="020B0604030504040204" pitchFamily="34" charset="0"/>
                <a:ea typeface="굴림" panose="020B0600000101010101" pitchFamily="34" charset="-127"/>
              </a:rPr>
              <a:t> On entraîne ce modèle sur les données d'entrainement avec « fit ».</a:t>
            </a: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r>
              <a:rPr lang="fr-FR" altLang="ko-KR" sz="1200" dirty="0">
                <a:latin typeface="Verdana" panose="020B0604030504040204" pitchFamily="34" charset="0"/>
                <a:ea typeface="굴림" panose="020B0600000101010101" pitchFamily="34" charset="-127"/>
              </a:rPr>
              <a:t> On récupère la prédiction.</a:t>
            </a: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pic>
        <p:nvPicPr>
          <p:cNvPr id="3" name="Image 2">
            <a:extLst>
              <a:ext uri="{FF2B5EF4-FFF2-40B4-BE49-F238E27FC236}">
                <a16:creationId xmlns:a16="http://schemas.microsoft.com/office/drawing/2014/main" id="{4711C3FB-6598-4942-9044-9CF6234C6CE6}"/>
              </a:ext>
            </a:extLst>
          </p:cNvPr>
          <p:cNvPicPr>
            <a:picLocks noChangeAspect="1"/>
          </p:cNvPicPr>
          <p:nvPr/>
        </p:nvPicPr>
        <p:blipFill>
          <a:blip r:embed="rId3"/>
          <a:stretch>
            <a:fillRect/>
          </a:stretch>
        </p:blipFill>
        <p:spPr>
          <a:xfrm>
            <a:off x="4211960" y="4725144"/>
            <a:ext cx="1630113" cy="936104"/>
          </a:xfrm>
          <a:prstGeom prst="rect">
            <a:avLst/>
          </a:prstGeom>
        </p:spPr>
      </p:pic>
    </p:spTree>
    <p:extLst>
      <p:ext uri="{BB962C8B-B14F-4D97-AF65-F5344CB8AC3E}">
        <p14:creationId xmlns:p14="http://schemas.microsoft.com/office/powerpoint/2010/main" val="4106152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Comparaison et synthèse des résultats </a:t>
            </a:r>
            <a:br>
              <a:rPr lang="fr-FR" altLang="fr-FR" sz="2800" dirty="0"/>
            </a:br>
            <a:r>
              <a:rPr lang="fr-FR" altLang="fr-FR" sz="2800" dirty="0"/>
              <a:t>pour les modèles utilisés</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r>
              <a:rPr lang="fr-FR" altLang="ko-KR" sz="1200" dirty="0">
                <a:latin typeface="Verdana" panose="020B0604030504040204" pitchFamily="34" charset="0"/>
                <a:ea typeface="굴림" panose="020B0600000101010101" pitchFamily="34" charset="-127"/>
              </a:rPr>
              <a:t>Modèle KNN sans nouvelles variables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a:t>
            </a:r>
          </a:p>
          <a:p>
            <a:pPr lvl="2">
              <a:lnSpc>
                <a:spcPct val="80000"/>
              </a:lnSpc>
            </a:pPr>
            <a:r>
              <a:rPr lang="fr-FR" altLang="ko-KR" sz="1000" dirty="0">
                <a:latin typeface="Verdana" panose="020B0604030504040204" pitchFamily="34" charset="0"/>
                <a:ea typeface="굴림" panose="020B0600000101010101" pitchFamily="34" charset="-127"/>
              </a:rPr>
              <a:t>Utilisation d’un classifieur </a:t>
            </a:r>
            <a:r>
              <a:rPr lang="fr-FR" altLang="ko-KR" sz="1000" dirty="0" err="1">
                <a:latin typeface="Verdana" panose="020B0604030504040204" pitchFamily="34" charset="0"/>
                <a:ea typeface="굴림" panose="020B0600000101010101" pitchFamily="34" charset="-127"/>
              </a:rPr>
              <a:t>knn</a:t>
            </a:r>
            <a:r>
              <a:rPr lang="fr-FR" altLang="ko-KR" sz="1000" dirty="0">
                <a:latin typeface="Verdana" panose="020B0604030504040204" pitchFamily="34" charset="0"/>
                <a:ea typeface="굴림" panose="020B0600000101010101" pitchFamily="34" charset="-127"/>
              </a:rPr>
              <a:t> avec recherche des hyperparamètres avec </a:t>
            </a:r>
            <a:r>
              <a:rPr lang="fr-FR" altLang="ko-KR" sz="1000" dirty="0" err="1">
                <a:latin typeface="Verdana" panose="020B0604030504040204" pitchFamily="34" charset="0"/>
                <a:ea typeface="굴림" panose="020B0600000101010101" pitchFamily="34" charset="-127"/>
              </a:rPr>
              <a:t>gridsearch</a:t>
            </a:r>
            <a:r>
              <a:rPr lang="fr-FR" altLang="ko-KR" sz="1000" dirty="0">
                <a:latin typeface="Verdana" panose="020B0604030504040204" pitchFamily="34" charset="0"/>
                <a:ea typeface="굴림" panose="020B0600000101010101" pitchFamily="34" charset="-127"/>
              </a:rPr>
              <a:t> par validation croisée:</a:t>
            </a: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r>
              <a:rPr lang="fr-FR" altLang="ko-KR" sz="1000" dirty="0">
                <a:latin typeface="Verdana" panose="020B0604030504040204" pitchFamily="34" charset="0"/>
                <a:ea typeface="굴림" panose="020B0600000101010101" pitchFamily="34" charset="-127"/>
              </a:rPr>
              <a:t>RMSE: l’erreur quadratique moyenne</a:t>
            </a:r>
          </a:p>
          <a:p>
            <a:pPr lvl="3">
              <a:lnSpc>
                <a:spcPct val="80000"/>
              </a:lnSpc>
            </a:pPr>
            <a:r>
              <a:rPr lang="fr-FR" altLang="ko-KR" sz="1000" dirty="0">
                <a:latin typeface="Verdana" panose="020B0604030504040204" pitchFamily="34" charset="0"/>
                <a:ea typeface="굴림" panose="020B0600000101010101" pitchFamily="34" charset="-127"/>
              </a:rPr>
              <a:t>RMSE </a:t>
            </a:r>
            <a:r>
              <a:rPr lang="fr-FR" altLang="ko-KR" sz="1000" dirty="0" err="1">
                <a:latin typeface="Verdana" panose="020B0604030504040204" pitchFamily="34" charset="0"/>
                <a:ea typeface="굴림" panose="020B0600000101010101" pitchFamily="34" charset="-127"/>
              </a:rPr>
              <a:t>gs</a:t>
            </a:r>
            <a:r>
              <a:rPr lang="fr-FR" altLang="ko-KR" sz="1000" dirty="0">
                <a:latin typeface="Verdana" panose="020B0604030504040204" pitchFamily="34" charset="0"/>
                <a:ea typeface="굴림" panose="020B0600000101010101" pitchFamily="34" charset="-127"/>
              </a:rPr>
              <a:t> : 0.25</a:t>
            </a:r>
          </a:p>
          <a:p>
            <a:pPr>
              <a:lnSpc>
                <a:spcPct val="80000"/>
              </a:lnSpc>
            </a:pPr>
            <a:r>
              <a:rPr lang="fr-FR" altLang="ko-KR" sz="1200" dirty="0">
                <a:latin typeface="Verdana" panose="020B0604030504040204" pitchFamily="34" charset="0"/>
                <a:ea typeface="굴림" panose="020B0600000101010101" pitchFamily="34" charset="-127"/>
              </a:rPr>
              <a:t>Modèle KNN avec nouvelles variables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a:t>
            </a:r>
          </a:p>
          <a:p>
            <a:pPr lvl="2">
              <a:lnSpc>
                <a:spcPct val="80000"/>
              </a:lnSpc>
            </a:pPr>
            <a:r>
              <a:rPr lang="fr-FR" altLang="ko-KR" sz="1000" dirty="0">
                <a:latin typeface="Verdana" panose="020B0604030504040204" pitchFamily="34" charset="0"/>
                <a:ea typeface="굴림" panose="020B0600000101010101" pitchFamily="34" charset="-127"/>
              </a:rPr>
              <a:t>Utilisation d’un classifieur </a:t>
            </a:r>
            <a:r>
              <a:rPr lang="fr-FR" altLang="ko-KR" sz="1000" dirty="0" err="1">
                <a:latin typeface="Verdana" panose="020B0604030504040204" pitchFamily="34" charset="0"/>
                <a:ea typeface="굴림" panose="020B0600000101010101" pitchFamily="34" charset="-127"/>
              </a:rPr>
              <a:t>knn</a:t>
            </a:r>
            <a:r>
              <a:rPr lang="fr-FR" altLang="ko-KR" sz="1000" dirty="0">
                <a:latin typeface="Verdana" panose="020B0604030504040204" pitchFamily="34" charset="0"/>
                <a:ea typeface="굴림" panose="020B0600000101010101" pitchFamily="34" charset="-127"/>
              </a:rPr>
              <a:t> avec recherche des hyperparamètres avec </a:t>
            </a:r>
            <a:r>
              <a:rPr lang="fr-FR" altLang="ko-KR" sz="1000" dirty="0" err="1">
                <a:latin typeface="Verdana" panose="020B0604030504040204" pitchFamily="34" charset="0"/>
                <a:ea typeface="굴림" panose="020B0600000101010101" pitchFamily="34" charset="-127"/>
              </a:rPr>
              <a:t>gridsearch</a:t>
            </a:r>
            <a:r>
              <a:rPr lang="fr-FR" altLang="ko-KR" sz="1000" dirty="0">
                <a:latin typeface="Verdana" panose="020B0604030504040204" pitchFamily="34" charset="0"/>
                <a:ea typeface="굴림" panose="020B0600000101010101" pitchFamily="34" charset="-127"/>
              </a:rPr>
              <a:t> par validation croisée:</a:t>
            </a: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r>
              <a:rPr lang="fr-FR" altLang="ko-KR" sz="1000" dirty="0">
                <a:latin typeface="Verdana" panose="020B0604030504040204" pitchFamily="34" charset="0"/>
                <a:ea typeface="굴림" panose="020B0600000101010101" pitchFamily="34" charset="-127"/>
              </a:rPr>
              <a:t>RMSE: l’erreur quadratique moyenne</a:t>
            </a:r>
          </a:p>
          <a:p>
            <a:pPr lvl="3">
              <a:lnSpc>
                <a:spcPct val="80000"/>
              </a:lnSpc>
            </a:pPr>
            <a:r>
              <a:rPr lang="fr-FR" altLang="ko-KR" sz="1000" dirty="0" err="1">
                <a:latin typeface="Verdana" panose="020B0604030504040204" pitchFamily="34" charset="0"/>
                <a:ea typeface="굴림" panose="020B0600000101010101" pitchFamily="34" charset="-127"/>
              </a:rPr>
              <a:t>RMSEnf</a:t>
            </a:r>
            <a:r>
              <a:rPr lang="fr-FR" altLang="ko-KR" sz="1000" dirty="0">
                <a:latin typeface="Verdana" panose="020B0604030504040204" pitchFamily="34" charset="0"/>
                <a:ea typeface="굴림" panose="020B0600000101010101" pitchFamily="34" charset="-127"/>
              </a:rPr>
              <a:t> </a:t>
            </a:r>
            <a:r>
              <a:rPr lang="fr-FR" altLang="ko-KR" sz="1000" dirty="0" err="1">
                <a:latin typeface="Verdana" panose="020B0604030504040204" pitchFamily="34" charset="0"/>
                <a:ea typeface="굴림" panose="020B0600000101010101" pitchFamily="34" charset="-127"/>
              </a:rPr>
              <a:t>gs</a:t>
            </a:r>
            <a:r>
              <a:rPr lang="fr-FR" altLang="ko-KR" sz="1000" dirty="0">
                <a:latin typeface="Verdana" panose="020B0604030504040204" pitchFamily="34" charset="0"/>
                <a:ea typeface="굴림" panose="020B0600000101010101" pitchFamily="34" charset="-127"/>
              </a:rPr>
              <a:t> : 0.25</a:t>
            </a:r>
          </a:p>
          <a:p>
            <a:pPr lvl="3" algn="just">
              <a:lnSpc>
                <a:spcPct val="80000"/>
              </a:lnSpc>
            </a:pPr>
            <a:endParaRPr lang="fr-FR" altLang="ko-KR" sz="1200" dirty="0">
              <a:latin typeface="Verdana" panose="020B0604030504040204" pitchFamily="34" charset="0"/>
              <a:ea typeface="굴림" panose="020B0600000101010101" pitchFamily="34" charset="-127"/>
            </a:endParaRPr>
          </a:p>
          <a:p>
            <a:pPr lvl="3">
              <a:lnSpc>
                <a:spcPct val="80000"/>
              </a:lnSpc>
            </a:pPr>
            <a:endParaRPr lang="fr-FR" altLang="ko-KR" sz="8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pic>
        <p:nvPicPr>
          <p:cNvPr id="3" name="Image 2">
            <a:extLst>
              <a:ext uri="{FF2B5EF4-FFF2-40B4-BE49-F238E27FC236}">
                <a16:creationId xmlns:a16="http://schemas.microsoft.com/office/drawing/2014/main" id="{9C280DA4-9ACC-41AE-89C2-E1320937250E}"/>
              </a:ext>
            </a:extLst>
          </p:cNvPr>
          <p:cNvPicPr>
            <a:picLocks noChangeAspect="1"/>
          </p:cNvPicPr>
          <p:nvPr/>
        </p:nvPicPr>
        <p:blipFill>
          <a:blip r:embed="rId3"/>
          <a:stretch>
            <a:fillRect/>
          </a:stretch>
        </p:blipFill>
        <p:spPr>
          <a:xfrm>
            <a:off x="3419873" y="2852936"/>
            <a:ext cx="3374774" cy="1368152"/>
          </a:xfrm>
          <a:prstGeom prst="rect">
            <a:avLst/>
          </a:prstGeom>
        </p:spPr>
      </p:pic>
      <p:pic>
        <p:nvPicPr>
          <p:cNvPr id="5" name="Image 4">
            <a:extLst>
              <a:ext uri="{FF2B5EF4-FFF2-40B4-BE49-F238E27FC236}">
                <a16:creationId xmlns:a16="http://schemas.microsoft.com/office/drawing/2014/main" id="{B713E4B8-8029-4C5C-AF1E-C29A6F465040}"/>
              </a:ext>
            </a:extLst>
          </p:cNvPr>
          <p:cNvPicPr>
            <a:picLocks noChangeAspect="1"/>
          </p:cNvPicPr>
          <p:nvPr/>
        </p:nvPicPr>
        <p:blipFill>
          <a:blip r:embed="rId4"/>
          <a:stretch>
            <a:fillRect/>
          </a:stretch>
        </p:blipFill>
        <p:spPr>
          <a:xfrm>
            <a:off x="3410797" y="4848349"/>
            <a:ext cx="3374775" cy="1352985"/>
          </a:xfrm>
          <a:prstGeom prst="rect">
            <a:avLst/>
          </a:prstGeom>
        </p:spPr>
      </p:pic>
    </p:spTree>
    <p:extLst>
      <p:ext uri="{BB962C8B-B14F-4D97-AF65-F5344CB8AC3E}">
        <p14:creationId xmlns:p14="http://schemas.microsoft.com/office/powerpoint/2010/main" val="4118732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Comparaison et synthèse des résultats </a:t>
            </a:r>
            <a:br>
              <a:rPr lang="fr-FR" altLang="fr-FR" sz="2800" dirty="0"/>
            </a:br>
            <a:r>
              <a:rPr lang="fr-FR" altLang="fr-FR" sz="2800" dirty="0"/>
              <a:t>pour les modèles utilisés</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lvl="1">
              <a:lnSpc>
                <a:spcPct val="80000"/>
              </a:lnSpc>
            </a:pPr>
            <a:endParaRPr lang="fr-FR" altLang="ko-KR" sz="16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3" algn="just">
              <a:lnSpc>
                <a:spcPct val="80000"/>
              </a:lnSpc>
            </a:pPr>
            <a:endParaRPr lang="fr-FR" altLang="ko-KR" sz="1200" dirty="0">
              <a:latin typeface="Verdana" panose="020B0604030504040204" pitchFamily="34" charset="0"/>
              <a:ea typeface="굴림" panose="020B0600000101010101" pitchFamily="34" charset="-127"/>
            </a:endParaRPr>
          </a:p>
          <a:p>
            <a:pPr lvl="3">
              <a:lnSpc>
                <a:spcPct val="80000"/>
              </a:lnSpc>
            </a:pPr>
            <a:endParaRPr lang="fr-FR" altLang="ko-KR" sz="8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graphicFrame>
        <p:nvGraphicFramePr>
          <p:cNvPr id="2" name="Tableau 2">
            <a:extLst>
              <a:ext uri="{FF2B5EF4-FFF2-40B4-BE49-F238E27FC236}">
                <a16:creationId xmlns:a16="http://schemas.microsoft.com/office/drawing/2014/main" id="{B99B1651-74F9-419E-9F49-A2EA7D185A20}"/>
              </a:ext>
            </a:extLst>
          </p:cNvPr>
          <p:cNvGraphicFramePr>
            <a:graphicFrameLocks noGrp="1"/>
          </p:cNvGraphicFramePr>
          <p:nvPr>
            <p:extLst>
              <p:ext uri="{D42A27DB-BD31-4B8C-83A1-F6EECF244321}">
                <p14:modId xmlns:p14="http://schemas.microsoft.com/office/powerpoint/2010/main" val="3873774059"/>
              </p:ext>
            </p:extLst>
          </p:nvPr>
        </p:nvGraphicFramePr>
        <p:xfrm>
          <a:off x="131756" y="2442365"/>
          <a:ext cx="8880487" cy="4371011"/>
        </p:xfrm>
        <a:graphic>
          <a:graphicData uri="http://schemas.openxmlformats.org/drawingml/2006/table">
            <a:tbl>
              <a:tblPr firstRow="1" bandRow="1">
                <a:tableStyleId>{5C22544A-7EE6-4342-B048-85BDC9FD1C3A}</a:tableStyleId>
              </a:tblPr>
              <a:tblGrid>
                <a:gridCol w="4476427">
                  <a:extLst>
                    <a:ext uri="{9D8B030D-6E8A-4147-A177-3AD203B41FA5}">
                      <a16:colId xmlns:a16="http://schemas.microsoft.com/office/drawing/2014/main" val="4062518940"/>
                    </a:ext>
                  </a:extLst>
                </a:gridCol>
                <a:gridCol w="4404060">
                  <a:extLst>
                    <a:ext uri="{9D8B030D-6E8A-4147-A177-3AD203B41FA5}">
                      <a16:colId xmlns:a16="http://schemas.microsoft.com/office/drawing/2014/main" val="2942006052"/>
                    </a:ext>
                  </a:extLst>
                </a:gridCol>
              </a:tblGrid>
              <a:tr h="0">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altLang="ko-KR" sz="1200" dirty="0">
                          <a:latin typeface="Verdana" panose="020B0604030504040204" pitchFamily="34" charset="0"/>
                          <a:ea typeface="굴림" panose="020B0600000101010101" pitchFamily="34" charset="-127"/>
                        </a:rPr>
                        <a:t>Modèle KNN sans nouvelles variables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a:t>
                      </a:r>
                    </a:p>
                    <a:p>
                      <a:endParaRPr lang="fr-FR" dirty="0"/>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altLang="ko-KR" sz="1200" dirty="0">
                          <a:latin typeface="Verdana" panose="020B0604030504040204" pitchFamily="34" charset="0"/>
                          <a:ea typeface="굴림" panose="020B0600000101010101" pitchFamily="34" charset="-127"/>
                        </a:rPr>
                        <a:t>Modèle KNN avec nouvelles variables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a:t>
                      </a:r>
                    </a:p>
                    <a:p>
                      <a:endParaRPr lang="fr-FR" sz="1200" dirty="0"/>
                    </a:p>
                    <a:p>
                      <a:endParaRPr lang="fr-FR" sz="1200" dirty="0"/>
                    </a:p>
                  </a:txBody>
                  <a:tcPr/>
                </a:tc>
                <a:extLst>
                  <a:ext uri="{0D108BD9-81ED-4DB2-BD59-A6C34878D82A}">
                    <a16:rowId xmlns:a16="http://schemas.microsoft.com/office/drawing/2014/main" val="2392740720"/>
                  </a:ext>
                </a:extLst>
              </a:tr>
              <a:tr h="12761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tLang="ko-KR" sz="1200" dirty="0">
                          <a:latin typeface="Verdana" panose="020B0604030504040204" pitchFamily="34" charset="0"/>
                          <a:ea typeface="굴림" panose="020B0600000101010101" pitchFamily="34" charset="-127"/>
                        </a:rPr>
                        <a:t>Matrice de confusion</a:t>
                      </a:r>
                    </a:p>
                    <a:p>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tLang="ko-KR" sz="1200" dirty="0">
                          <a:latin typeface="Verdana" panose="020B0604030504040204" pitchFamily="34" charset="0"/>
                          <a:ea typeface="굴림" panose="020B0600000101010101" pitchFamily="34" charset="-127"/>
                        </a:rPr>
                        <a:t>Matrice de confusion</a:t>
                      </a:r>
                    </a:p>
                    <a:p>
                      <a:endParaRPr lang="fr-FR" sz="1200" dirty="0"/>
                    </a:p>
                    <a:p>
                      <a:endParaRPr lang="fr-FR" sz="1200" dirty="0"/>
                    </a:p>
                  </a:txBody>
                  <a:tcPr/>
                </a:tc>
                <a:extLst>
                  <a:ext uri="{0D108BD9-81ED-4DB2-BD59-A6C34878D82A}">
                    <a16:rowId xmlns:a16="http://schemas.microsoft.com/office/drawing/2014/main" val="2124612373"/>
                  </a:ext>
                </a:extLst>
              </a:tr>
              <a:tr h="2454794">
                <a:tc>
                  <a:txBody>
                    <a:bodyPr/>
                    <a:lstStyle/>
                    <a:p>
                      <a:r>
                        <a:rPr lang="fr-FR" altLang="ko-KR" sz="1200" dirty="0">
                          <a:latin typeface="Verdana" panose="020B0604030504040204" pitchFamily="34" charset="0"/>
                          <a:ea typeface="굴림" panose="020B0600000101010101" pitchFamily="34" charset="-127"/>
                        </a:rPr>
                        <a:t>Affichage </a:t>
                      </a:r>
                      <a:r>
                        <a:rPr lang="fr-FR" altLang="ko-KR" sz="1200" dirty="0" err="1">
                          <a:latin typeface="Verdana" panose="020B0604030504040204" pitchFamily="34" charset="0"/>
                          <a:ea typeface="굴림" panose="020B0600000101010101" pitchFamily="34" charset="-127"/>
                        </a:rPr>
                        <a:t>ConfusionMatrixDisplay</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tLang="ko-KR" sz="1200" dirty="0">
                          <a:latin typeface="Verdana" panose="020B0604030504040204" pitchFamily="34" charset="0"/>
                          <a:ea typeface="굴림" panose="020B0600000101010101" pitchFamily="34" charset="-127"/>
                        </a:rPr>
                        <a:t>Affichage </a:t>
                      </a:r>
                      <a:r>
                        <a:rPr lang="fr-FR" altLang="ko-KR" sz="1200" dirty="0" err="1">
                          <a:latin typeface="Verdana" panose="020B0604030504040204" pitchFamily="34" charset="0"/>
                          <a:ea typeface="굴림" panose="020B0600000101010101" pitchFamily="34" charset="-127"/>
                        </a:rPr>
                        <a:t>ConfusionMatrixDisplay</a:t>
                      </a:r>
                      <a:endParaRPr lang="fr-FR" sz="1200" dirty="0"/>
                    </a:p>
                    <a:p>
                      <a:endParaRPr lang="fr-FR" sz="1200" dirty="0"/>
                    </a:p>
                  </a:txBody>
                  <a:tcPr/>
                </a:tc>
                <a:extLst>
                  <a:ext uri="{0D108BD9-81ED-4DB2-BD59-A6C34878D82A}">
                    <a16:rowId xmlns:a16="http://schemas.microsoft.com/office/drawing/2014/main" val="450309551"/>
                  </a:ext>
                </a:extLst>
              </a:tr>
            </a:tbl>
          </a:graphicData>
        </a:graphic>
      </p:graphicFrame>
      <p:pic>
        <p:nvPicPr>
          <p:cNvPr id="4" name="Image 3">
            <a:extLst>
              <a:ext uri="{FF2B5EF4-FFF2-40B4-BE49-F238E27FC236}">
                <a16:creationId xmlns:a16="http://schemas.microsoft.com/office/drawing/2014/main" id="{DF1C08D7-E410-44A2-8FBE-A2FF5256E0F8}"/>
              </a:ext>
            </a:extLst>
          </p:cNvPr>
          <p:cNvPicPr>
            <a:picLocks noChangeAspect="1"/>
          </p:cNvPicPr>
          <p:nvPr/>
        </p:nvPicPr>
        <p:blipFill>
          <a:blip r:embed="rId3"/>
          <a:stretch>
            <a:fillRect/>
          </a:stretch>
        </p:blipFill>
        <p:spPr>
          <a:xfrm>
            <a:off x="5334839" y="3357960"/>
            <a:ext cx="3209151" cy="431080"/>
          </a:xfrm>
          <a:prstGeom prst="rect">
            <a:avLst/>
          </a:prstGeom>
        </p:spPr>
      </p:pic>
      <p:pic>
        <p:nvPicPr>
          <p:cNvPr id="7" name="Image 6">
            <a:extLst>
              <a:ext uri="{FF2B5EF4-FFF2-40B4-BE49-F238E27FC236}">
                <a16:creationId xmlns:a16="http://schemas.microsoft.com/office/drawing/2014/main" id="{583FD3F6-2CB4-4044-BBA1-3267B9C9909B}"/>
              </a:ext>
            </a:extLst>
          </p:cNvPr>
          <p:cNvPicPr>
            <a:picLocks noChangeAspect="1"/>
          </p:cNvPicPr>
          <p:nvPr/>
        </p:nvPicPr>
        <p:blipFill>
          <a:blip r:embed="rId4"/>
          <a:stretch>
            <a:fillRect/>
          </a:stretch>
        </p:blipFill>
        <p:spPr>
          <a:xfrm>
            <a:off x="5334839" y="3850952"/>
            <a:ext cx="1852337" cy="291248"/>
          </a:xfrm>
          <a:prstGeom prst="rect">
            <a:avLst/>
          </a:prstGeom>
        </p:spPr>
      </p:pic>
      <p:pic>
        <p:nvPicPr>
          <p:cNvPr id="13" name="Image 12">
            <a:extLst>
              <a:ext uri="{FF2B5EF4-FFF2-40B4-BE49-F238E27FC236}">
                <a16:creationId xmlns:a16="http://schemas.microsoft.com/office/drawing/2014/main" id="{C899A0BD-1C04-4415-8E2E-9ABC4BB20EEE}"/>
              </a:ext>
            </a:extLst>
          </p:cNvPr>
          <p:cNvPicPr>
            <a:picLocks noChangeAspect="1"/>
          </p:cNvPicPr>
          <p:nvPr/>
        </p:nvPicPr>
        <p:blipFill>
          <a:blip r:embed="rId5"/>
          <a:stretch>
            <a:fillRect/>
          </a:stretch>
        </p:blipFill>
        <p:spPr>
          <a:xfrm>
            <a:off x="838198" y="3357960"/>
            <a:ext cx="3209151" cy="431080"/>
          </a:xfrm>
          <a:prstGeom prst="rect">
            <a:avLst/>
          </a:prstGeom>
        </p:spPr>
      </p:pic>
      <p:pic>
        <p:nvPicPr>
          <p:cNvPr id="19" name="Image 18">
            <a:extLst>
              <a:ext uri="{FF2B5EF4-FFF2-40B4-BE49-F238E27FC236}">
                <a16:creationId xmlns:a16="http://schemas.microsoft.com/office/drawing/2014/main" id="{95667816-C756-4210-825D-53CADCEF4E88}"/>
              </a:ext>
            </a:extLst>
          </p:cNvPr>
          <p:cNvPicPr>
            <a:picLocks noChangeAspect="1"/>
          </p:cNvPicPr>
          <p:nvPr/>
        </p:nvPicPr>
        <p:blipFill>
          <a:blip r:embed="rId6"/>
          <a:stretch>
            <a:fillRect/>
          </a:stretch>
        </p:blipFill>
        <p:spPr>
          <a:xfrm>
            <a:off x="838198" y="3847217"/>
            <a:ext cx="1700888" cy="291248"/>
          </a:xfrm>
          <a:prstGeom prst="rect">
            <a:avLst/>
          </a:prstGeom>
        </p:spPr>
      </p:pic>
      <p:pic>
        <p:nvPicPr>
          <p:cNvPr id="22" name="Image 21">
            <a:extLst>
              <a:ext uri="{FF2B5EF4-FFF2-40B4-BE49-F238E27FC236}">
                <a16:creationId xmlns:a16="http://schemas.microsoft.com/office/drawing/2014/main" id="{91666B80-A227-4421-B138-62AECE25A769}"/>
              </a:ext>
            </a:extLst>
          </p:cNvPr>
          <p:cNvPicPr>
            <a:picLocks noChangeAspect="1"/>
          </p:cNvPicPr>
          <p:nvPr/>
        </p:nvPicPr>
        <p:blipFill>
          <a:blip r:embed="rId7"/>
          <a:stretch>
            <a:fillRect/>
          </a:stretch>
        </p:blipFill>
        <p:spPr>
          <a:xfrm>
            <a:off x="5334839" y="4620974"/>
            <a:ext cx="2693545" cy="2209874"/>
          </a:xfrm>
          <a:prstGeom prst="rect">
            <a:avLst/>
          </a:prstGeom>
        </p:spPr>
      </p:pic>
      <p:pic>
        <p:nvPicPr>
          <p:cNvPr id="24" name="Image 23">
            <a:extLst>
              <a:ext uri="{FF2B5EF4-FFF2-40B4-BE49-F238E27FC236}">
                <a16:creationId xmlns:a16="http://schemas.microsoft.com/office/drawing/2014/main" id="{60C0B3B4-051D-4B93-86D6-A6778FF2A0CA}"/>
              </a:ext>
            </a:extLst>
          </p:cNvPr>
          <p:cNvPicPr>
            <a:picLocks noChangeAspect="1"/>
          </p:cNvPicPr>
          <p:nvPr/>
        </p:nvPicPr>
        <p:blipFill>
          <a:blip r:embed="rId8"/>
          <a:stretch>
            <a:fillRect/>
          </a:stretch>
        </p:blipFill>
        <p:spPr>
          <a:xfrm>
            <a:off x="838199" y="4567854"/>
            <a:ext cx="2797697" cy="2295324"/>
          </a:xfrm>
          <a:prstGeom prst="rect">
            <a:avLst/>
          </a:prstGeom>
        </p:spPr>
      </p:pic>
    </p:spTree>
    <p:extLst>
      <p:ext uri="{BB962C8B-B14F-4D97-AF65-F5344CB8AC3E}">
        <p14:creationId xmlns:p14="http://schemas.microsoft.com/office/powerpoint/2010/main" val="604628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Comparaison et synthèse des résultats </a:t>
            </a:r>
            <a:br>
              <a:rPr lang="fr-FR" altLang="fr-FR" sz="2800" dirty="0"/>
            </a:br>
            <a:r>
              <a:rPr lang="fr-FR" altLang="fr-FR" sz="2800" dirty="0"/>
              <a:t>pour les modèles utilisés</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lvl="1">
              <a:lnSpc>
                <a:spcPct val="80000"/>
              </a:lnSpc>
            </a:pPr>
            <a:endParaRPr lang="fr-FR" altLang="ko-KR" sz="16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3" algn="just">
              <a:lnSpc>
                <a:spcPct val="80000"/>
              </a:lnSpc>
            </a:pPr>
            <a:endParaRPr lang="fr-FR" altLang="ko-KR" sz="1200" dirty="0">
              <a:latin typeface="Verdana" panose="020B0604030504040204" pitchFamily="34" charset="0"/>
              <a:ea typeface="굴림" panose="020B0600000101010101" pitchFamily="34" charset="-127"/>
            </a:endParaRPr>
          </a:p>
          <a:p>
            <a:pPr lvl="3">
              <a:lnSpc>
                <a:spcPct val="80000"/>
              </a:lnSpc>
            </a:pPr>
            <a:endParaRPr lang="fr-FR" altLang="ko-KR" sz="8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graphicFrame>
        <p:nvGraphicFramePr>
          <p:cNvPr id="2" name="Tableau 2">
            <a:extLst>
              <a:ext uri="{FF2B5EF4-FFF2-40B4-BE49-F238E27FC236}">
                <a16:creationId xmlns:a16="http://schemas.microsoft.com/office/drawing/2014/main" id="{B99B1651-74F9-419E-9F49-A2EA7D185A20}"/>
              </a:ext>
            </a:extLst>
          </p:cNvPr>
          <p:cNvGraphicFramePr>
            <a:graphicFrameLocks noGrp="1"/>
          </p:cNvGraphicFramePr>
          <p:nvPr>
            <p:extLst>
              <p:ext uri="{D42A27DB-BD31-4B8C-83A1-F6EECF244321}">
                <p14:modId xmlns:p14="http://schemas.microsoft.com/office/powerpoint/2010/main" val="693845493"/>
              </p:ext>
            </p:extLst>
          </p:nvPr>
        </p:nvGraphicFramePr>
        <p:xfrm>
          <a:off x="163186" y="2225675"/>
          <a:ext cx="8817628" cy="4587701"/>
        </p:xfrm>
        <a:graphic>
          <a:graphicData uri="http://schemas.openxmlformats.org/drawingml/2006/table">
            <a:tbl>
              <a:tblPr firstRow="1" bandRow="1">
                <a:tableStyleId>{5C22544A-7EE6-4342-B048-85BDC9FD1C3A}</a:tableStyleId>
              </a:tblPr>
              <a:tblGrid>
                <a:gridCol w="4413568">
                  <a:extLst>
                    <a:ext uri="{9D8B030D-6E8A-4147-A177-3AD203B41FA5}">
                      <a16:colId xmlns:a16="http://schemas.microsoft.com/office/drawing/2014/main" val="4062518940"/>
                    </a:ext>
                  </a:extLst>
                </a:gridCol>
                <a:gridCol w="4404060">
                  <a:extLst>
                    <a:ext uri="{9D8B030D-6E8A-4147-A177-3AD203B41FA5}">
                      <a16:colId xmlns:a16="http://schemas.microsoft.com/office/drawing/2014/main" val="2942006052"/>
                    </a:ext>
                  </a:extLst>
                </a:gridCol>
              </a:tblGrid>
              <a:tr h="0">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altLang="ko-KR" sz="1200" dirty="0">
                          <a:latin typeface="Verdana" panose="020B0604030504040204" pitchFamily="34" charset="0"/>
                          <a:ea typeface="굴림" panose="020B0600000101010101" pitchFamily="34" charset="-127"/>
                        </a:rPr>
                        <a:t>Modèle KNN sans nouvelles variables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a:t>
                      </a:r>
                    </a:p>
                    <a:p>
                      <a:endParaRPr lang="fr-FR" dirty="0"/>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altLang="ko-KR" sz="1200" dirty="0">
                          <a:latin typeface="Verdana" panose="020B0604030504040204" pitchFamily="34" charset="0"/>
                          <a:ea typeface="굴림" panose="020B0600000101010101" pitchFamily="34" charset="-127"/>
                        </a:rPr>
                        <a:t>Modèle KNN avec nouvelles variables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a:t>
                      </a:r>
                    </a:p>
                    <a:p>
                      <a:endParaRPr lang="fr-FR" sz="1200" dirty="0"/>
                    </a:p>
                    <a:p>
                      <a:endParaRPr lang="fr-FR" sz="1200" dirty="0"/>
                    </a:p>
                  </a:txBody>
                  <a:tcPr/>
                </a:tc>
                <a:extLst>
                  <a:ext uri="{0D108BD9-81ED-4DB2-BD59-A6C34878D82A}">
                    <a16:rowId xmlns:a16="http://schemas.microsoft.com/office/drawing/2014/main" val="2392740720"/>
                  </a:ext>
                </a:extLst>
              </a:tr>
              <a:tr h="1958115">
                <a:tc>
                  <a:txBody>
                    <a:bodyPr/>
                    <a:lstStyle/>
                    <a:p>
                      <a:pPr lvl="2">
                        <a:lnSpc>
                          <a:spcPct val="80000"/>
                        </a:lnSpc>
                      </a:pPr>
                      <a:r>
                        <a:rPr lang="fr-FR" altLang="ko-KR" sz="1200" dirty="0">
                          <a:latin typeface="Verdana" panose="020B0604030504040204" pitchFamily="34" charset="0"/>
                          <a:ea typeface="굴림" panose="020B0600000101010101" pitchFamily="34" charset="-127"/>
                        </a:rPr>
                        <a:t>Rappel « </a:t>
                      </a:r>
                      <a:r>
                        <a:rPr lang="fr-FR" altLang="ko-KR" sz="1200" dirty="0" err="1">
                          <a:latin typeface="Verdana" panose="020B0604030504040204" pitchFamily="34" charset="0"/>
                          <a:ea typeface="굴림" panose="020B0600000101010101" pitchFamily="34" charset="-127"/>
                        </a:rPr>
                        <a:t>Recall</a:t>
                      </a:r>
                      <a:r>
                        <a:rPr lang="fr-FR" altLang="ko-KR" sz="1200" dirty="0">
                          <a:latin typeface="Verdana" panose="020B0604030504040204" pitchFamily="34" charset="0"/>
                          <a:ea typeface="굴림" panose="020B0600000101010101" pitchFamily="34" charset="-127"/>
                        </a:rPr>
                        <a:t> »</a:t>
                      </a:r>
                    </a:p>
                  </a:txBody>
                  <a:tcPr/>
                </a:tc>
                <a:tc>
                  <a:txBody>
                    <a:bodyPr/>
                    <a:lstStyle/>
                    <a:p>
                      <a:pPr lvl="2">
                        <a:lnSpc>
                          <a:spcPct val="80000"/>
                        </a:lnSpc>
                      </a:pPr>
                      <a:r>
                        <a:rPr lang="fr-FR" altLang="ko-KR" sz="1200" dirty="0">
                          <a:latin typeface="Verdana" panose="020B0604030504040204" pitchFamily="34" charset="0"/>
                          <a:ea typeface="굴림" panose="020B0600000101010101" pitchFamily="34" charset="-127"/>
                        </a:rPr>
                        <a:t>Rappel « </a:t>
                      </a:r>
                      <a:r>
                        <a:rPr lang="fr-FR" altLang="ko-KR" sz="1200" dirty="0" err="1">
                          <a:latin typeface="Verdana" panose="020B0604030504040204" pitchFamily="34" charset="0"/>
                          <a:ea typeface="굴림" panose="020B0600000101010101" pitchFamily="34" charset="-127"/>
                        </a:rPr>
                        <a:t>Recall</a:t>
                      </a:r>
                      <a:r>
                        <a:rPr lang="fr-FR" altLang="ko-KR" sz="1200" dirty="0">
                          <a:latin typeface="Verdana" panose="020B0604030504040204" pitchFamily="34" charset="0"/>
                          <a:ea typeface="굴림" panose="020B0600000101010101" pitchFamily="34" charset="-127"/>
                        </a:rPr>
                        <a:t> »</a:t>
                      </a:r>
                    </a:p>
                  </a:txBody>
                  <a:tcPr/>
                </a:tc>
                <a:extLst>
                  <a:ext uri="{0D108BD9-81ED-4DB2-BD59-A6C34878D82A}">
                    <a16:rowId xmlns:a16="http://schemas.microsoft.com/office/drawing/2014/main" val="2124612373"/>
                  </a:ext>
                </a:extLst>
              </a:tr>
              <a:tr h="1989506">
                <a:tc>
                  <a:txBody>
                    <a:bodyPr/>
                    <a:lstStyle/>
                    <a:p>
                      <a:r>
                        <a:rPr lang="en-US" altLang="ko-KR" sz="1000" dirty="0">
                          <a:latin typeface="Verdana" panose="020B0604030504040204" pitchFamily="34" charset="0"/>
                          <a:ea typeface="굴림" panose="020B0600000101010101" pitchFamily="34" charset="-127"/>
                        </a:rPr>
                        <a:t> </a:t>
                      </a:r>
                      <a:r>
                        <a:rPr lang="en-US" altLang="ko-KR" sz="1000" dirty="0" err="1">
                          <a:latin typeface="Verdana" panose="020B0604030504040204" pitchFamily="34" charset="0"/>
                          <a:ea typeface="굴림" panose="020B0600000101010101" pitchFamily="34" charset="-127"/>
                        </a:rPr>
                        <a:t>Courbe</a:t>
                      </a:r>
                      <a:r>
                        <a:rPr lang="en-US" altLang="ko-KR" sz="1000" dirty="0">
                          <a:latin typeface="Verdana" panose="020B0604030504040204" pitchFamily="34" charset="0"/>
                          <a:ea typeface="굴림" panose="020B0600000101010101" pitchFamily="34" charset="-127"/>
                        </a:rPr>
                        <a:t> ROC « Receiver-Operator Characteristic ».</a:t>
                      </a:r>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000" dirty="0">
                          <a:latin typeface="Verdana" panose="020B0604030504040204" pitchFamily="34" charset="0"/>
                          <a:ea typeface="굴림" panose="020B0600000101010101" pitchFamily="34" charset="-127"/>
                        </a:rPr>
                        <a:t> </a:t>
                      </a:r>
                      <a:r>
                        <a:rPr lang="en-US" altLang="ko-KR" sz="1000" dirty="0" err="1">
                          <a:latin typeface="Verdana" panose="020B0604030504040204" pitchFamily="34" charset="0"/>
                          <a:ea typeface="굴림" panose="020B0600000101010101" pitchFamily="34" charset="-127"/>
                        </a:rPr>
                        <a:t>Courbe</a:t>
                      </a:r>
                      <a:r>
                        <a:rPr lang="en-US" altLang="ko-KR" sz="1000" dirty="0">
                          <a:latin typeface="Verdana" panose="020B0604030504040204" pitchFamily="34" charset="0"/>
                          <a:ea typeface="굴림" panose="020B0600000101010101" pitchFamily="34" charset="-127"/>
                        </a:rPr>
                        <a:t> ROC « Receiver-Operator Characteristic ».</a:t>
                      </a:r>
                      <a:endParaRPr lang="fr-FR" sz="1000" dirty="0"/>
                    </a:p>
                  </a:txBody>
                  <a:tcPr/>
                </a:tc>
                <a:extLst>
                  <a:ext uri="{0D108BD9-81ED-4DB2-BD59-A6C34878D82A}">
                    <a16:rowId xmlns:a16="http://schemas.microsoft.com/office/drawing/2014/main" val="450309551"/>
                  </a:ext>
                </a:extLst>
              </a:tr>
            </a:tbl>
          </a:graphicData>
        </a:graphic>
      </p:graphicFrame>
      <p:pic>
        <p:nvPicPr>
          <p:cNvPr id="7" name="Image 6">
            <a:extLst>
              <a:ext uri="{FF2B5EF4-FFF2-40B4-BE49-F238E27FC236}">
                <a16:creationId xmlns:a16="http://schemas.microsoft.com/office/drawing/2014/main" id="{218DA755-0897-4DEE-B1A7-9DE883CDAF67}"/>
              </a:ext>
            </a:extLst>
          </p:cNvPr>
          <p:cNvPicPr>
            <a:picLocks noChangeAspect="1"/>
          </p:cNvPicPr>
          <p:nvPr/>
        </p:nvPicPr>
        <p:blipFill>
          <a:blip r:embed="rId3"/>
          <a:stretch>
            <a:fillRect/>
          </a:stretch>
        </p:blipFill>
        <p:spPr>
          <a:xfrm>
            <a:off x="1259632" y="3087928"/>
            <a:ext cx="2471394" cy="1687937"/>
          </a:xfrm>
          <a:prstGeom prst="rect">
            <a:avLst/>
          </a:prstGeom>
        </p:spPr>
      </p:pic>
      <p:pic>
        <p:nvPicPr>
          <p:cNvPr id="10" name="Image 9">
            <a:extLst>
              <a:ext uri="{FF2B5EF4-FFF2-40B4-BE49-F238E27FC236}">
                <a16:creationId xmlns:a16="http://schemas.microsoft.com/office/drawing/2014/main" id="{0A6A07D8-4AE0-4D70-9647-FAA32ADD8E04}"/>
              </a:ext>
            </a:extLst>
          </p:cNvPr>
          <p:cNvPicPr>
            <a:picLocks noChangeAspect="1"/>
          </p:cNvPicPr>
          <p:nvPr/>
        </p:nvPicPr>
        <p:blipFill>
          <a:blip r:embed="rId4"/>
          <a:stretch>
            <a:fillRect/>
          </a:stretch>
        </p:blipFill>
        <p:spPr>
          <a:xfrm>
            <a:off x="1259632" y="5081209"/>
            <a:ext cx="2471395" cy="1687937"/>
          </a:xfrm>
          <a:prstGeom prst="rect">
            <a:avLst/>
          </a:prstGeom>
        </p:spPr>
      </p:pic>
      <p:pic>
        <p:nvPicPr>
          <p:cNvPr id="14" name="Image 13">
            <a:extLst>
              <a:ext uri="{FF2B5EF4-FFF2-40B4-BE49-F238E27FC236}">
                <a16:creationId xmlns:a16="http://schemas.microsoft.com/office/drawing/2014/main" id="{70695770-51FE-4BAA-9497-34481777CDF5}"/>
              </a:ext>
            </a:extLst>
          </p:cNvPr>
          <p:cNvPicPr>
            <a:picLocks noChangeAspect="1"/>
          </p:cNvPicPr>
          <p:nvPr/>
        </p:nvPicPr>
        <p:blipFill>
          <a:blip r:embed="rId5"/>
          <a:stretch>
            <a:fillRect/>
          </a:stretch>
        </p:blipFill>
        <p:spPr>
          <a:xfrm>
            <a:off x="5680625" y="3059112"/>
            <a:ext cx="2513586" cy="1716753"/>
          </a:xfrm>
          <a:prstGeom prst="rect">
            <a:avLst/>
          </a:prstGeom>
        </p:spPr>
      </p:pic>
      <p:pic>
        <p:nvPicPr>
          <p:cNvPr id="16" name="Image 15">
            <a:extLst>
              <a:ext uri="{FF2B5EF4-FFF2-40B4-BE49-F238E27FC236}">
                <a16:creationId xmlns:a16="http://schemas.microsoft.com/office/drawing/2014/main" id="{C3B70690-498C-4964-97BE-CD0B1ABBD258}"/>
              </a:ext>
            </a:extLst>
          </p:cNvPr>
          <p:cNvPicPr>
            <a:picLocks noChangeAspect="1"/>
          </p:cNvPicPr>
          <p:nvPr/>
        </p:nvPicPr>
        <p:blipFill>
          <a:blip r:embed="rId6"/>
          <a:stretch>
            <a:fillRect/>
          </a:stretch>
        </p:blipFill>
        <p:spPr>
          <a:xfrm>
            <a:off x="5680625" y="5109657"/>
            <a:ext cx="2471396" cy="1687938"/>
          </a:xfrm>
          <a:prstGeom prst="rect">
            <a:avLst/>
          </a:prstGeom>
        </p:spPr>
      </p:pic>
    </p:spTree>
    <p:extLst>
      <p:ext uri="{BB962C8B-B14F-4D97-AF65-F5344CB8AC3E}">
        <p14:creationId xmlns:p14="http://schemas.microsoft.com/office/powerpoint/2010/main" val="3029258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Compréhension de la problématique métier</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gn="just">
              <a:lnSpc>
                <a:spcPct val="80000"/>
              </a:lnSpc>
            </a:pPr>
            <a:endParaRPr lang="fr-FR" altLang="ko-KR" sz="2000" dirty="0">
              <a:latin typeface="Verdana" panose="020B0604030504040204" pitchFamily="34" charset="0"/>
              <a:ea typeface="굴림" panose="020B0600000101010101" pitchFamily="34" charset="-127"/>
            </a:endParaRPr>
          </a:p>
          <a:p>
            <a:pPr algn="just">
              <a:lnSpc>
                <a:spcPct val="80000"/>
              </a:lnSpc>
            </a:pPr>
            <a:endParaRPr lang="fr-FR" altLang="ko-KR" sz="2000" dirty="0">
              <a:latin typeface="Verdana" panose="020B0604030504040204" pitchFamily="34" charset="0"/>
              <a:ea typeface="굴림" panose="020B0600000101010101" pitchFamily="34" charset="-127"/>
            </a:endParaRPr>
          </a:p>
          <a:p>
            <a:pPr algn="just">
              <a:lnSpc>
                <a:spcPct val="80000"/>
              </a:lnSpc>
            </a:pPr>
            <a:r>
              <a:rPr lang="fr-FR" altLang="ko-KR" sz="2000" dirty="0">
                <a:latin typeface="Verdana" panose="020B0604030504040204" pitchFamily="34" charset="0"/>
                <a:ea typeface="굴림" panose="020B0600000101010101" pitchFamily="34" charset="-127"/>
              </a:rPr>
              <a:t>La  problématique métier est de donner l’indicateur à la société financière "Prêt à dépenser"  permettant de savoir si un client est capable ou pas de rembourser un prêt. </a:t>
            </a:r>
          </a:p>
          <a:p>
            <a:pPr algn="just">
              <a:lnSpc>
                <a:spcPct val="80000"/>
              </a:lnSpc>
            </a:pPr>
            <a:endParaRPr lang="fr-FR" altLang="ko-KR" sz="2000" dirty="0">
              <a:latin typeface="Verdana" panose="020B0604030504040204" pitchFamily="34" charset="0"/>
              <a:ea typeface="굴림" panose="020B0600000101010101" pitchFamily="34" charset="-127"/>
            </a:endParaRPr>
          </a:p>
          <a:p>
            <a:pPr algn="just">
              <a:lnSpc>
                <a:spcPct val="80000"/>
              </a:lnSpc>
            </a:pPr>
            <a:endParaRPr lang="fr-FR" altLang="ko-KR" sz="2000" dirty="0">
              <a:latin typeface="Verdana" panose="020B0604030504040204" pitchFamily="34" charset="0"/>
              <a:ea typeface="굴림" panose="020B0600000101010101" pitchFamily="34" charset="-127"/>
            </a:endParaRPr>
          </a:p>
          <a:p>
            <a:pPr algn="just">
              <a:lnSpc>
                <a:spcPct val="80000"/>
              </a:lnSpc>
            </a:pPr>
            <a:r>
              <a:rPr lang="fr-FR" altLang="ko-KR" sz="2000" dirty="0">
                <a:latin typeface="Verdana" panose="020B0604030504040204" pitchFamily="34" charset="0"/>
                <a:ea typeface="굴림" panose="020B0600000101010101" pitchFamily="34" charset="-127"/>
              </a:rPr>
              <a:t>La  problématique technique du métier est de déterminer un modèle facilement interprétable. </a:t>
            </a:r>
          </a:p>
          <a:p>
            <a:pPr algn="just">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spTree>
    <p:extLst>
      <p:ext uri="{BB962C8B-B14F-4D97-AF65-F5344CB8AC3E}">
        <p14:creationId xmlns:p14="http://schemas.microsoft.com/office/powerpoint/2010/main" val="37880826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Comparaison et synthèse des résultats </a:t>
            </a:r>
            <a:br>
              <a:rPr lang="fr-FR" altLang="fr-FR" sz="2800" dirty="0"/>
            </a:br>
            <a:r>
              <a:rPr lang="fr-FR" altLang="fr-FR" sz="2800" dirty="0"/>
              <a:t>pour les modèles utilisés</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lvl="1">
              <a:lnSpc>
                <a:spcPct val="80000"/>
              </a:lnSpc>
            </a:pPr>
            <a:endParaRPr lang="fr-FR" altLang="ko-KR" sz="16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3" algn="just">
              <a:lnSpc>
                <a:spcPct val="80000"/>
              </a:lnSpc>
            </a:pPr>
            <a:endParaRPr lang="fr-FR" altLang="ko-KR" sz="1200" dirty="0">
              <a:latin typeface="Verdana" panose="020B0604030504040204" pitchFamily="34" charset="0"/>
              <a:ea typeface="굴림" panose="020B0600000101010101" pitchFamily="34" charset="-127"/>
            </a:endParaRPr>
          </a:p>
          <a:p>
            <a:pPr lvl="3">
              <a:lnSpc>
                <a:spcPct val="80000"/>
              </a:lnSpc>
            </a:pPr>
            <a:endParaRPr lang="fr-FR" altLang="ko-KR" sz="8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graphicFrame>
        <p:nvGraphicFramePr>
          <p:cNvPr id="2" name="Tableau 2">
            <a:extLst>
              <a:ext uri="{FF2B5EF4-FFF2-40B4-BE49-F238E27FC236}">
                <a16:creationId xmlns:a16="http://schemas.microsoft.com/office/drawing/2014/main" id="{B99B1651-74F9-419E-9F49-A2EA7D185A20}"/>
              </a:ext>
            </a:extLst>
          </p:cNvPr>
          <p:cNvGraphicFramePr>
            <a:graphicFrameLocks noGrp="1"/>
          </p:cNvGraphicFramePr>
          <p:nvPr>
            <p:extLst>
              <p:ext uri="{D42A27DB-BD31-4B8C-83A1-F6EECF244321}">
                <p14:modId xmlns:p14="http://schemas.microsoft.com/office/powerpoint/2010/main" val="539354232"/>
              </p:ext>
            </p:extLst>
          </p:nvPr>
        </p:nvGraphicFramePr>
        <p:xfrm>
          <a:off x="131756" y="2442365"/>
          <a:ext cx="8880487" cy="4371011"/>
        </p:xfrm>
        <a:graphic>
          <a:graphicData uri="http://schemas.openxmlformats.org/drawingml/2006/table">
            <a:tbl>
              <a:tblPr firstRow="1" bandRow="1">
                <a:tableStyleId>{5C22544A-7EE6-4342-B048-85BDC9FD1C3A}</a:tableStyleId>
              </a:tblPr>
              <a:tblGrid>
                <a:gridCol w="4476427">
                  <a:extLst>
                    <a:ext uri="{9D8B030D-6E8A-4147-A177-3AD203B41FA5}">
                      <a16:colId xmlns:a16="http://schemas.microsoft.com/office/drawing/2014/main" val="4062518940"/>
                    </a:ext>
                  </a:extLst>
                </a:gridCol>
                <a:gridCol w="4404060">
                  <a:extLst>
                    <a:ext uri="{9D8B030D-6E8A-4147-A177-3AD203B41FA5}">
                      <a16:colId xmlns:a16="http://schemas.microsoft.com/office/drawing/2014/main" val="2942006052"/>
                    </a:ext>
                  </a:extLst>
                </a:gridCol>
              </a:tblGrid>
              <a:tr h="0">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altLang="ko-KR" sz="1200" dirty="0">
                          <a:latin typeface="Verdana" panose="020B0604030504040204" pitchFamily="34" charset="0"/>
                          <a:ea typeface="굴림" panose="020B0600000101010101" pitchFamily="34" charset="-127"/>
                        </a:rPr>
                        <a:t>Modèle KNN sans nouvelles variables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a:t>
                      </a:r>
                    </a:p>
                    <a:p>
                      <a:endParaRPr lang="fr-FR" dirty="0"/>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altLang="ko-KR" sz="1200" dirty="0">
                          <a:latin typeface="Verdana" panose="020B0604030504040204" pitchFamily="34" charset="0"/>
                          <a:ea typeface="굴림" panose="020B0600000101010101" pitchFamily="34" charset="-127"/>
                        </a:rPr>
                        <a:t>Modèle KNN avec nouvelles variables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a:t>
                      </a:r>
                    </a:p>
                    <a:p>
                      <a:endParaRPr lang="fr-FR" sz="1200" dirty="0"/>
                    </a:p>
                    <a:p>
                      <a:endParaRPr lang="fr-FR" sz="1200" dirty="0"/>
                    </a:p>
                  </a:txBody>
                  <a:tcPr/>
                </a:tc>
                <a:extLst>
                  <a:ext uri="{0D108BD9-81ED-4DB2-BD59-A6C34878D82A}">
                    <a16:rowId xmlns:a16="http://schemas.microsoft.com/office/drawing/2014/main" val="2392740720"/>
                  </a:ext>
                </a:extLst>
              </a:tr>
              <a:tr h="1276137">
                <a:tc>
                  <a:txBody>
                    <a:bodyPr/>
                    <a:lstStyle/>
                    <a:p>
                      <a:pPr lvl="2">
                        <a:lnSpc>
                          <a:spcPct val="80000"/>
                        </a:lnSpc>
                      </a:pPr>
                      <a:r>
                        <a:rPr lang="fr-FR" altLang="ko-KR" sz="1200" dirty="0">
                          <a:latin typeface="Verdana" panose="020B0604030504040204" pitchFamily="34" charset="0"/>
                          <a:ea typeface="굴림" panose="020B0600000101010101" pitchFamily="34" charset="-127"/>
                        </a:rPr>
                        <a:t>Hyperparamètre k est fixé à 9:</a:t>
                      </a: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r>
                        <a:rPr lang="fr-FR" altLang="ko-KR" sz="1200" dirty="0">
                          <a:latin typeface="Verdana" panose="020B0604030504040204" pitchFamily="34" charset="0"/>
                          <a:ea typeface="굴림" panose="020B0600000101010101" pitchFamily="34" charset="-127"/>
                        </a:rPr>
                        <a:t>RMSE: l’erreur quadratique moyenne</a:t>
                      </a:r>
                    </a:p>
                    <a:p>
                      <a:pPr lvl="3">
                        <a:lnSpc>
                          <a:spcPct val="80000"/>
                        </a:lnSpc>
                      </a:pPr>
                      <a:r>
                        <a:rPr lang="fr-FR" altLang="ko-KR" sz="1200" dirty="0">
                          <a:latin typeface="Verdana" panose="020B0604030504040204" pitchFamily="34" charset="0"/>
                          <a:ea typeface="굴림" panose="020B0600000101010101" pitchFamily="34" charset="-127"/>
                        </a:rPr>
                        <a:t>RMSE  : 0.25</a:t>
                      </a:r>
                    </a:p>
                  </a:txBody>
                  <a:tcPr/>
                </a:tc>
                <a:tc>
                  <a:txBody>
                    <a:bodyPr/>
                    <a:lstStyle/>
                    <a:p>
                      <a:pPr lvl="2">
                        <a:lnSpc>
                          <a:spcPct val="80000"/>
                        </a:lnSpc>
                      </a:pPr>
                      <a:r>
                        <a:rPr lang="fr-FR" altLang="ko-KR" sz="1200" dirty="0">
                          <a:latin typeface="Verdana" panose="020B0604030504040204" pitchFamily="34" charset="0"/>
                          <a:ea typeface="굴림" panose="020B0600000101010101" pitchFamily="34" charset="-127"/>
                        </a:rPr>
                        <a:t>Hyperparamètre k est fixé à 7:</a:t>
                      </a: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r>
                        <a:rPr lang="fr-FR" altLang="ko-KR" sz="1200" dirty="0">
                          <a:latin typeface="Verdana" panose="020B0604030504040204" pitchFamily="34" charset="0"/>
                          <a:ea typeface="굴림" panose="020B0600000101010101" pitchFamily="34" charset="-127"/>
                        </a:rPr>
                        <a:t>RMSE: l’erreur quadratique moyenne</a:t>
                      </a:r>
                    </a:p>
                    <a:p>
                      <a:pPr lvl="3">
                        <a:lnSpc>
                          <a:spcPct val="80000"/>
                        </a:lnSpc>
                      </a:pPr>
                      <a:r>
                        <a:rPr lang="fr-FR" altLang="ko-KR" sz="1200" dirty="0" err="1">
                          <a:latin typeface="Verdana" panose="020B0604030504040204" pitchFamily="34" charset="0"/>
                          <a:ea typeface="굴림" panose="020B0600000101010101" pitchFamily="34" charset="-127"/>
                        </a:rPr>
                        <a:t>RMSEnf</a:t>
                      </a:r>
                      <a:r>
                        <a:rPr lang="fr-FR" altLang="ko-KR" sz="1200" dirty="0">
                          <a:latin typeface="Verdana" panose="020B0604030504040204" pitchFamily="34" charset="0"/>
                          <a:ea typeface="굴림" panose="020B0600000101010101" pitchFamily="34" charset="-127"/>
                        </a:rPr>
                        <a:t>  : 0.25</a:t>
                      </a:r>
                    </a:p>
                  </a:txBody>
                  <a:tcPr/>
                </a:tc>
                <a:extLst>
                  <a:ext uri="{0D108BD9-81ED-4DB2-BD59-A6C34878D82A}">
                    <a16:rowId xmlns:a16="http://schemas.microsoft.com/office/drawing/2014/main" val="2124612373"/>
                  </a:ext>
                </a:extLst>
              </a:tr>
              <a:tr h="2454794">
                <a:tc>
                  <a:txBody>
                    <a:bodyPr/>
                    <a:lstStyle/>
                    <a:p>
                      <a:pPr lvl="2" algn="just">
                        <a:lnSpc>
                          <a:spcPct val="80000"/>
                        </a:lnSpc>
                      </a:pPr>
                      <a:r>
                        <a:rPr lang="fr-FR" altLang="ko-KR" sz="800" dirty="0">
                          <a:latin typeface="Verdana" panose="020B0604030504040204" pitchFamily="34" charset="0"/>
                          <a:ea typeface="굴림" panose="020B0600000101010101" pitchFamily="34" charset="-127"/>
                        </a:rPr>
                        <a:t>visualisation des résultats sur un graphique, en représentant en abscisse les vraies valeurs des étiquettes, et en ordonnée les valeurs prédites. </a:t>
                      </a:r>
                    </a:p>
                    <a:p>
                      <a:pPr lvl="2" algn="just">
                        <a:lnSpc>
                          <a:spcPct val="80000"/>
                        </a:lnSpc>
                      </a:pPr>
                      <a:endParaRPr lang="fr-FR" altLang="ko-KR" sz="800" dirty="0">
                        <a:latin typeface="Verdana" panose="020B0604030504040204" pitchFamily="34" charset="0"/>
                        <a:ea typeface="굴림" panose="020B0600000101010101" pitchFamily="34" charset="-127"/>
                      </a:endParaRPr>
                    </a:p>
                  </a:txBody>
                  <a:tcPr/>
                </a:tc>
                <a:tc>
                  <a:txBody>
                    <a:bodyPr/>
                    <a:lstStyle/>
                    <a:p>
                      <a:pPr lvl="2" algn="just">
                        <a:lnSpc>
                          <a:spcPct val="80000"/>
                        </a:lnSpc>
                      </a:pPr>
                      <a:r>
                        <a:rPr lang="fr-FR" altLang="ko-KR" sz="800" dirty="0">
                          <a:latin typeface="Verdana" panose="020B0604030504040204" pitchFamily="34" charset="0"/>
                          <a:ea typeface="굴림" panose="020B0600000101010101" pitchFamily="34" charset="-127"/>
                        </a:rPr>
                        <a:t>visualisation des résultats sur un graphique, en représentant en abscisse les vraies valeurs des étiquettes, et en ordonnée les valeurs prédites. </a:t>
                      </a:r>
                    </a:p>
                    <a:p>
                      <a:pPr lvl="2" algn="just">
                        <a:lnSpc>
                          <a:spcPct val="80000"/>
                        </a:lnSpc>
                      </a:pPr>
                      <a:r>
                        <a:rPr lang="fr-FR" altLang="ko-KR" sz="800" dirty="0">
                          <a:latin typeface="Verdana" panose="020B0604030504040204" pitchFamily="34" charset="0"/>
                          <a:ea typeface="굴림" panose="020B0600000101010101" pitchFamily="34" charset="-127"/>
                        </a:rPr>
                        <a:t>(en orange sans nouvelles variables </a:t>
                      </a:r>
                      <a:r>
                        <a:rPr lang="fr-FR" altLang="ko-KR" sz="800" dirty="0" err="1">
                          <a:latin typeface="Verdana" panose="020B0604030504040204" pitchFamily="34" charset="0"/>
                          <a:ea typeface="굴림" panose="020B0600000101010101" pitchFamily="34" charset="-127"/>
                        </a:rPr>
                        <a:t>features</a:t>
                      </a:r>
                      <a:r>
                        <a:rPr lang="fr-FR" altLang="ko-KR" sz="800" dirty="0">
                          <a:latin typeface="Verdana" panose="020B0604030504040204" pitchFamily="34" charset="0"/>
                          <a:ea typeface="굴림" panose="020B0600000101010101" pitchFamily="34" charset="-127"/>
                        </a:rPr>
                        <a:t>) (en bleu avec nouvelles variables </a:t>
                      </a:r>
                      <a:r>
                        <a:rPr lang="fr-FR" altLang="ko-KR" sz="800" dirty="0" err="1">
                          <a:latin typeface="Verdana" panose="020B0604030504040204" pitchFamily="34" charset="0"/>
                          <a:ea typeface="굴림" panose="020B0600000101010101" pitchFamily="34" charset="-127"/>
                        </a:rPr>
                        <a:t>features</a:t>
                      </a:r>
                      <a:r>
                        <a:rPr lang="fr-FR" altLang="ko-KR" sz="800" dirty="0">
                          <a:latin typeface="Verdana" panose="020B0604030504040204" pitchFamily="34" charset="0"/>
                          <a:ea typeface="굴림" panose="020B0600000101010101" pitchFamily="34" charset="-127"/>
                        </a:rPr>
                        <a:t>) </a:t>
                      </a:r>
                    </a:p>
                  </a:txBody>
                  <a:tcPr/>
                </a:tc>
                <a:extLst>
                  <a:ext uri="{0D108BD9-81ED-4DB2-BD59-A6C34878D82A}">
                    <a16:rowId xmlns:a16="http://schemas.microsoft.com/office/drawing/2014/main" val="450309551"/>
                  </a:ext>
                </a:extLst>
              </a:tr>
            </a:tbl>
          </a:graphicData>
        </a:graphic>
      </p:graphicFrame>
      <p:pic>
        <p:nvPicPr>
          <p:cNvPr id="4" name="Image 3">
            <a:extLst>
              <a:ext uri="{FF2B5EF4-FFF2-40B4-BE49-F238E27FC236}">
                <a16:creationId xmlns:a16="http://schemas.microsoft.com/office/drawing/2014/main" id="{6A8F0AB8-8297-437A-8310-6606DE482544}"/>
              </a:ext>
            </a:extLst>
          </p:cNvPr>
          <p:cNvPicPr>
            <a:picLocks noChangeAspect="1"/>
          </p:cNvPicPr>
          <p:nvPr/>
        </p:nvPicPr>
        <p:blipFill>
          <a:blip r:embed="rId3"/>
          <a:stretch>
            <a:fillRect/>
          </a:stretch>
        </p:blipFill>
        <p:spPr>
          <a:xfrm>
            <a:off x="5610225" y="3459056"/>
            <a:ext cx="2695575" cy="304800"/>
          </a:xfrm>
          <a:prstGeom prst="rect">
            <a:avLst/>
          </a:prstGeom>
        </p:spPr>
      </p:pic>
      <p:pic>
        <p:nvPicPr>
          <p:cNvPr id="6" name="Image 5">
            <a:extLst>
              <a:ext uri="{FF2B5EF4-FFF2-40B4-BE49-F238E27FC236}">
                <a16:creationId xmlns:a16="http://schemas.microsoft.com/office/drawing/2014/main" id="{183F31FE-13E6-488D-9CB5-E3754613B18C}"/>
              </a:ext>
            </a:extLst>
          </p:cNvPr>
          <p:cNvPicPr>
            <a:picLocks noChangeAspect="1"/>
          </p:cNvPicPr>
          <p:nvPr/>
        </p:nvPicPr>
        <p:blipFill>
          <a:blip r:embed="rId4"/>
          <a:stretch>
            <a:fillRect/>
          </a:stretch>
        </p:blipFill>
        <p:spPr>
          <a:xfrm>
            <a:off x="1148064" y="3429000"/>
            <a:ext cx="2600325" cy="304800"/>
          </a:xfrm>
          <a:prstGeom prst="rect">
            <a:avLst/>
          </a:prstGeom>
        </p:spPr>
      </p:pic>
      <p:pic>
        <p:nvPicPr>
          <p:cNvPr id="7" name="Image 6">
            <a:extLst>
              <a:ext uri="{FF2B5EF4-FFF2-40B4-BE49-F238E27FC236}">
                <a16:creationId xmlns:a16="http://schemas.microsoft.com/office/drawing/2014/main" id="{9814E7EF-A517-4E0B-9CA8-E3A6C72E8A1B}"/>
              </a:ext>
            </a:extLst>
          </p:cNvPr>
          <p:cNvPicPr>
            <a:picLocks noChangeAspect="1"/>
          </p:cNvPicPr>
          <p:nvPr/>
        </p:nvPicPr>
        <p:blipFill>
          <a:blip r:embed="rId5"/>
          <a:stretch>
            <a:fillRect/>
          </a:stretch>
        </p:blipFill>
        <p:spPr>
          <a:xfrm>
            <a:off x="1148064" y="4902310"/>
            <a:ext cx="2787697" cy="1870888"/>
          </a:xfrm>
          <a:prstGeom prst="rect">
            <a:avLst/>
          </a:prstGeom>
        </p:spPr>
      </p:pic>
      <p:pic>
        <p:nvPicPr>
          <p:cNvPr id="10" name="Image 9">
            <a:extLst>
              <a:ext uri="{FF2B5EF4-FFF2-40B4-BE49-F238E27FC236}">
                <a16:creationId xmlns:a16="http://schemas.microsoft.com/office/drawing/2014/main" id="{19B05245-0F36-45C3-B1DD-957A51E05045}"/>
              </a:ext>
            </a:extLst>
          </p:cNvPr>
          <p:cNvPicPr>
            <a:picLocks noChangeAspect="1"/>
          </p:cNvPicPr>
          <p:nvPr/>
        </p:nvPicPr>
        <p:blipFill>
          <a:blip r:embed="rId6"/>
          <a:stretch>
            <a:fillRect/>
          </a:stretch>
        </p:blipFill>
        <p:spPr>
          <a:xfrm>
            <a:off x="5610225" y="4872496"/>
            <a:ext cx="2787696" cy="1900702"/>
          </a:xfrm>
          <a:prstGeom prst="rect">
            <a:avLst/>
          </a:prstGeom>
        </p:spPr>
      </p:pic>
    </p:spTree>
    <p:extLst>
      <p:ext uri="{BB962C8B-B14F-4D97-AF65-F5344CB8AC3E}">
        <p14:creationId xmlns:p14="http://schemas.microsoft.com/office/powerpoint/2010/main" val="1162912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Comparaison et synthèse des résultats </a:t>
            </a:r>
            <a:br>
              <a:rPr lang="fr-FR" altLang="fr-FR" sz="2800" dirty="0"/>
            </a:br>
            <a:r>
              <a:rPr lang="fr-FR" altLang="fr-FR" sz="2800" dirty="0"/>
              <a:t>pour les modèles utilisés</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lvl="1">
              <a:lnSpc>
                <a:spcPct val="80000"/>
              </a:lnSpc>
            </a:pPr>
            <a:endParaRPr lang="fr-FR" altLang="ko-KR" sz="16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3" algn="just">
              <a:lnSpc>
                <a:spcPct val="80000"/>
              </a:lnSpc>
            </a:pPr>
            <a:endParaRPr lang="fr-FR" altLang="ko-KR" sz="1200" dirty="0">
              <a:latin typeface="Verdana" panose="020B0604030504040204" pitchFamily="34" charset="0"/>
              <a:ea typeface="굴림" panose="020B0600000101010101" pitchFamily="34" charset="-127"/>
            </a:endParaRPr>
          </a:p>
          <a:p>
            <a:pPr lvl="3">
              <a:lnSpc>
                <a:spcPct val="80000"/>
              </a:lnSpc>
            </a:pPr>
            <a:endParaRPr lang="fr-FR" altLang="ko-KR" sz="8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graphicFrame>
        <p:nvGraphicFramePr>
          <p:cNvPr id="2" name="Tableau 2">
            <a:extLst>
              <a:ext uri="{FF2B5EF4-FFF2-40B4-BE49-F238E27FC236}">
                <a16:creationId xmlns:a16="http://schemas.microsoft.com/office/drawing/2014/main" id="{B99B1651-74F9-419E-9F49-A2EA7D185A20}"/>
              </a:ext>
            </a:extLst>
          </p:cNvPr>
          <p:cNvGraphicFramePr>
            <a:graphicFrameLocks noGrp="1"/>
          </p:cNvGraphicFramePr>
          <p:nvPr/>
        </p:nvGraphicFramePr>
        <p:xfrm>
          <a:off x="163186" y="2225675"/>
          <a:ext cx="8817628" cy="4587701"/>
        </p:xfrm>
        <a:graphic>
          <a:graphicData uri="http://schemas.openxmlformats.org/drawingml/2006/table">
            <a:tbl>
              <a:tblPr firstRow="1" bandRow="1">
                <a:tableStyleId>{5C22544A-7EE6-4342-B048-85BDC9FD1C3A}</a:tableStyleId>
              </a:tblPr>
              <a:tblGrid>
                <a:gridCol w="4413568">
                  <a:extLst>
                    <a:ext uri="{9D8B030D-6E8A-4147-A177-3AD203B41FA5}">
                      <a16:colId xmlns:a16="http://schemas.microsoft.com/office/drawing/2014/main" val="4062518940"/>
                    </a:ext>
                  </a:extLst>
                </a:gridCol>
                <a:gridCol w="4404060">
                  <a:extLst>
                    <a:ext uri="{9D8B030D-6E8A-4147-A177-3AD203B41FA5}">
                      <a16:colId xmlns:a16="http://schemas.microsoft.com/office/drawing/2014/main" val="2942006052"/>
                    </a:ext>
                  </a:extLst>
                </a:gridCol>
              </a:tblGrid>
              <a:tr h="0">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altLang="ko-KR" sz="1200" dirty="0">
                          <a:latin typeface="Verdana" panose="020B0604030504040204" pitchFamily="34" charset="0"/>
                          <a:ea typeface="굴림" panose="020B0600000101010101" pitchFamily="34" charset="-127"/>
                        </a:rPr>
                        <a:t>Modèle KNN sans nouvelles variables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a:t>
                      </a:r>
                    </a:p>
                    <a:p>
                      <a:endParaRPr lang="fr-FR" dirty="0"/>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altLang="ko-KR" sz="1200" dirty="0">
                          <a:latin typeface="Verdana" panose="020B0604030504040204" pitchFamily="34" charset="0"/>
                          <a:ea typeface="굴림" panose="020B0600000101010101" pitchFamily="34" charset="-127"/>
                        </a:rPr>
                        <a:t>Modèle KNN avec nouvelles variables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a:t>
                      </a:r>
                    </a:p>
                    <a:p>
                      <a:endParaRPr lang="fr-FR" sz="1200" dirty="0"/>
                    </a:p>
                    <a:p>
                      <a:endParaRPr lang="fr-FR" sz="1200" dirty="0"/>
                    </a:p>
                  </a:txBody>
                  <a:tcPr/>
                </a:tc>
                <a:extLst>
                  <a:ext uri="{0D108BD9-81ED-4DB2-BD59-A6C34878D82A}">
                    <a16:rowId xmlns:a16="http://schemas.microsoft.com/office/drawing/2014/main" val="2392740720"/>
                  </a:ext>
                </a:extLst>
              </a:tr>
              <a:tr h="1958115">
                <a:tc>
                  <a:txBody>
                    <a:bodyPr/>
                    <a:lstStyle/>
                    <a:p>
                      <a:pPr lvl="2">
                        <a:lnSpc>
                          <a:spcPct val="80000"/>
                        </a:lnSpc>
                      </a:pPr>
                      <a:r>
                        <a:rPr lang="fr-FR" altLang="ko-KR" sz="1200" dirty="0">
                          <a:latin typeface="Verdana" panose="020B0604030504040204" pitchFamily="34" charset="0"/>
                          <a:ea typeface="굴림" panose="020B0600000101010101" pitchFamily="34" charset="-127"/>
                        </a:rPr>
                        <a:t>Rappel « </a:t>
                      </a:r>
                      <a:r>
                        <a:rPr lang="fr-FR" altLang="ko-KR" sz="1200" dirty="0" err="1">
                          <a:latin typeface="Verdana" panose="020B0604030504040204" pitchFamily="34" charset="0"/>
                          <a:ea typeface="굴림" panose="020B0600000101010101" pitchFamily="34" charset="-127"/>
                        </a:rPr>
                        <a:t>Recall</a:t>
                      </a:r>
                      <a:r>
                        <a:rPr lang="fr-FR" altLang="ko-KR" sz="1200" dirty="0">
                          <a:latin typeface="Verdana" panose="020B0604030504040204" pitchFamily="34" charset="0"/>
                          <a:ea typeface="굴림" panose="020B0600000101010101" pitchFamily="34" charset="-127"/>
                        </a:rPr>
                        <a:t> »</a:t>
                      </a:r>
                    </a:p>
                  </a:txBody>
                  <a:tcPr/>
                </a:tc>
                <a:tc>
                  <a:txBody>
                    <a:bodyPr/>
                    <a:lstStyle/>
                    <a:p>
                      <a:pPr lvl="2">
                        <a:lnSpc>
                          <a:spcPct val="80000"/>
                        </a:lnSpc>
                      </a:pPr>
                      <a:r>
                        <a:rPr lang="fr-FR" altLang="ko-KR" sz="1200" dirty="0">
                          <a:latin typeface="Verdana" panose="020B0604030504040204" pitchFamily="34" charset="0"/>
                          <a:ea typeface="굴림" panose="020B0600000101010101" pitchFamily="34" charset="-127"/>
                        </a:rPr>
                        <a:t>Rappel « </a:t>
                      </a:r>
                      <a:r>
                        <a:rPr lang="fr-FR" altLang="ko-KR" sz="1200" dirty="0" err="1">
                          <a:latin typeface="Verdana" panose="020B0604030504040204" pitchFamily="34" charset="0"/>
                          <a:ea typeface="굴림" panose="020B0600000101010101" pitchFamily="34" charset="-127"/>
                        </a:rPr>
                        <a:t>Recall</a:t>
                      </a:r>
                      <a:r>
                        <a:rPr lang="fr-FR" altLang="ko-KR" sz="1200" dirty="0">
                          <a:latin typeface="Verdana" panose="020B0604030504040204" pitchFamily="34" charset="0"/>
                          <a:ea typeface="굴림" panose="020B0600000101010101" pitchFamily="34" charset="-127"/>
                        </a:rPr>
                        <a:t> »</a:t>
                      </a:r>
                    </a:p>
                  </a:txBody>
                  <a:tcPr/>
                </a:tc>
                <a:extLst>
                  <a:ext uri="{0D108BD9-81ED-4DB2-BD59-A6C34878D82A}">
                    <a16:rowId xmlns:a16="http://schemas.microsoft.com/office/drawing/2014/main" val="2124612373"/>
                  </a:ext>
                </a:extLst>
              </a:tr>
              <a:tr h="1989506">
                <a:tc>
                  <a:txBody>
                    <a:bodyPr/>
                    <a:lstStyle/>
                    <a:p>
                      <a:r>
                        <a:rPr lang="en-US" altLang="ko-KR" sz="1000" dirty="0">
                          <a:latin typeface="Verdana" panose="020B0604030504040204" pitchFamily="34" charset="0"/>
                          <a:ea typeface="굴림" panose="020B0600000101010101" pitchFamily="34" charset="-127"/>
                        </a:rPr>
                        <a:t> </a:t>
                      </a:r>
                      <a:r>
                        <a:rPr lang="en-US" altLang="ko-KR" sz="1000" dirty="0" err="1">
                          <a:latin typeface="Verdana" panose="020B0604030504040204" pitchFamily="34" charset="0"/>
                          <a:ea typeface="굴림" panose="020B0600000101010101" pitchFamily="34" charset="-127"/>
                        </a:rPr>
                        <a:t>Courbe</a:t>
                      </a:r>
                      <a:r>
                        <a:rPr lang="en-US" altLang="ko-KR" sz="1000" dirty="0">
                          <a:latin typeface="Verdana" panose="020B0604030504040204" pitchFamily="34" charset="0"/>
                          <a:ea typeface="굴림" panose="020B0600000101010101" pitchFamily="34" charset="-127"/>
                        </a:rPr>
                        <a:t> ROC « Receiver-Operator Characteristic ».</a:t>
                      </a:r>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000" dirty="0">
                          <a:latin typeface="Verdana" panose="020B0604030504040204" pitchFamily="34" charset="0"/>
                          <a:ea typeface="굴림" panose="020B0600000101010101" pitchFamily="34" charset="-127"/>
                        </a:rPr>
                        <a:t> </a:t>
                      </a:r>
                      <a:r>
                        <a:rPr lang="en-US" altLang="ko-KR" sz="1000" dirty="0" err="1">
                          <a:latin typeface="Verdana" panose="020B0604030504040204" pitchFamily="34" charset="0"/>
                          <a:ea typeface="굴림" panose="020B0600000101010101" pitchFamily="34" charset="-127"/>
                        </a:rPr>
                        <a:t>Courbe</a:t>
                      </a:r>
                      <a:r>
                        <a:rPr lang="en-US" altLang="ko-KR" sz="1000" dirty="0">
                          <a:latin typeface="Verdana" panose="020B0604030504040204" pitchFamily="34" charset="0"/>
                          <a:ea typeface="굴림" panose="020B0600000101010101" pitchFamily="34" charset="-127"/>
                        </a:rPr>
                        <a:t> ROC « Receiver-Operator Characteristic ».</a:t>
                      </a:r>
                      <a:endParaRPr lang="fr-FR" sz="1000" dirty="0"/>
                    </a:p>
                  </a:txBody>
                  <a:tcPr/>
                </a:tc>
                <a:extLst>
                  <a:ext uri="{0D108BD9-81ED-4DB2-BD59-A6C34878D82A}">
                    <a16:rowId xmlns:a16="http://schemas.microsoft.com/office/drawing/2014/main" val="450309551"/>
                  </a:ext>
                </a:extLst>
              </a:tr>
            </a:tbl>
          </a:graphicData>
        </a:graphic>
      </p:graphicFrame>
      <p:pic>
        <p:nvPicPr>
          <p:cNvPr id="4" name="Image 3">
            <a:extLst>
              <a:ext uri="{FF2B5EF4-FFF2-40B4-BE49-F238E27FC236}">
                <a16:creationId xmlns:a16="http://schemas.microsoft.com/office/drawing/2014/main" id="{446ED9CC-365C-450D-AE48-B22EABE7CF92}"/>
              </a:ext>
            </a:extLst>
          </p:cNvPr>
          <p:cNvPicPr>
            <a:picLocks noChangeAspect="1"/>
          </p:cNvPicPr>
          <p:nvPr/>
        </p:nvPicPr>
        <p:blipFill>
          <a:blip r:embed="rId3"/>
          <a:stretch>
            <a:fillRect/>
          </a:stretch>
        </p:blipFill>
        <p:spPr>
          <a:xfrm>
            <a:off x="1183357" y="3046591"/>
            <a:ext cx="2524547" cy="1724240"/>
          </a:xfrm>
          <a:prstGeom prst="rect">
            <a:avLst/>
          </a:prstGeom>
        </p:spPr>
      </p:pic>
      <p:pic>
        <p:nvPicPr>
          <p:cNvPr id="6" name="Image 5">
            <a:extLst>
              <a:ext uri="{FF2B5EF4-FFF2-40B4-BE49-F238E27FC236}">
                <a16:creationId xmlns:a16="http://schemas.microsoft.com/office/drawing/2014/main" id="{F9F44CE5-E48B-42B9-9CD0-5FF7BEDA5C9B}"/>
              </a:ext>
            </a:extLst>
          </p:cNvPr>
          <p:cNvPicPr>
            <a:picLocks noChangeAspect="1"/>
          </p:cNvPicPr>
          <p:nvPr/>
        </p:nvPicPr>
        <p:blipFill>
          <a:blip r:embed="rId4"/>
          <a:stretch>
            <a:fillRect/>
          </a:stretch>
        </p:blipFill>
        <p:spPr>
          <a:xfrm>
            <a:off x="1183357" y="5022829"/>
            <a:ext cx="2524547" cy="1724240"/>
          </a:xfrm>
          <a:prstGeom prst="rect">
            <a:avLst/>
          </a:prstGeom>
        </p:spPr>
      </p:pic>
      <p:pic>
        <p:nvPicPr>
          <p:cNvPr id="9" name="Image 8">
            <a:extLst>
              <a:ext uri="{FF2B5EF4-FFF2-40B4-BE49-F238E27FC236}">
                <a16:creationId xmlns:a16="http://schemas.microsoft.com/office/drawing/2014/main" id="{B4A88802-F068-45D5-8832-FC99E66043AD}"/>
              </a:ext>
            </a:extLst>
          </p:cNvPr>
          <p:cNvPicPr>
            <a:picLocks noChangeAspect="1"/>
          </p:cNvPicPr>
          <p:nvPr/>
        </p:nvPicPr>
        <p:blipFill>
          <a:blip r:embed="rId5"/>
          <a:stretch>
            <a:fillRect/>
          </a:stretch>
        </p:blipFill>
        <p:spPr>
          <a:xfrm>
            <a:off x="5622621" y="3046592"/>
            <a:ext cx="2524548" cy="1724240"/>
          </a:xfrm>
          <a:prstGeom prst="rect">
            <a:avLst/>
          </a:prstGeom>
        </p:spPr>
      </p:pic>
      <p:pic>
        <p:nvPicPr>
          <p:cNvPr id="15" name="Image 14">
            <a:extLst>
              <a:ext uri="{FF2B5EF4-FFF2-40B4-BE49-F238E27FC236}">
                <a16:creationId xmlns:a16="http://schemas.microsoft.com/office/drawing/2014/main" id="{AD9FDB4D-BF42-4FE8-AC18-AB20F6976EF1}"/>
              </a:ext>
            </a:extLst>
          </p:cNvPr>
          <p:cNvPicPr>
            <a:picLocks noChangeAspect="1"/>
          </p:cNvPicPr>
          <p:nvPr/>
        </p:nvPicPr>
        <p:blipFill>
          <a:blip r:embed="rId6"/>
          <a:stretch>
            <a:fillRect/>
          </a:stretch>
        </p:blipFill>
        <p:spPr>
          <a:xfrm>
            <a:off x="5622621" y="5022829"/>
            <a:ext cx="2524548" cy="1724240"/>
          </a:xfrm>
          <a:prstGeom prst="rect">
            <a:avLst/>
          </a:prstGeom>
        </p:spPr>
      </p:pic>
    </p:spTree>
    <p:extLst>
      <p:ext uri="{BB962C8B-B14F-4D97-AF65-F5344CB8AC3E}">
        <p14:creationId xmlns:p14="http://schemas.microsoft.com/office/powerpoint/2010/main" val="18306654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Comparaison et synthèse des résultats </a:t>
            </a:r>
            <a:br>
              <a:rPr lang="fr-FR" altLang="fr-FR" sz="2800" dirty="0"/>
            </a:br>
            <a:r>
              <a:rPr lang="fr-FR" altLang="fr-FR" sz="2800" dirty="0"/>
              <a:t>pour les modèles utilisés</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lvl="1">
              <a:lnSpc>
                <a:spcPct val="80000"/>
              </a:lnSpc>
            </a:pPr>
            <a:endParaRPr lang="fr-FR" altLang="ko-KR" sz="16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3" algn="just">
              <a:lnSpc>
                <a:spcPct val="80000"/>
              </a:lnSpc>
            </a:pPr>
            <a:endParaRPr lang="fr-FR" altLang="ko-KR" sz="1200" dirty="0">
              <a:latin typeface="Verdana" panose="020B0604030504040204" pitchFamily="34" charset="0"/>
              <a:ea typeface="굴림" panose="020B0600000101010101" pitchFamily="34" charset="-127"/>
            </a:endParaRPr>
          </a:p>
          <a:p>
            <a:pPr lvl="3">
              <a:lnSpc>
                <a:spcPct val="80000"/>
              </a:lnSpc>
            </a:pPr>
            <a:endParaRPr lang="fr-FR" altLang="ko-KR" sz="8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graphicFrame>
        <p:nvGraphicFramePr>
          <p:cNvPr id="2" name="Tableau 2">
            <a:extLst>
              <a:ext uri="{FF2B5EF4-FFF2-40B4-BE49-F238E27FC236}">
                <a16:creationId xmlns:a16="http://schemas.microsoft.com/office/drawing/2014/main" id="{B99B1651-74F9-419E-9F49-A2EA7D185A20}"/>
              </a:ext>
            </a:extLst>
          </p:cNvPr>
          <p:cNvGraphicFramePr>
            <a:graphicFrameLocks noGrp="1"/>
          </p:cNvGraphicFramePr>
          <p:nvPr>
            <p:extLst>
              <p:ext uri="{D42A27DB-BD31-4B8C-83A1-F6EECF244321}">
                <p14:modId xmlns:p14="http://schemas.microsoft.com/office/powerpoint/2010/main" val="2870364315"/>
              </p:ext>
            </p:extLst>
          </p:nvPr>
        </p:nvGraphicFramePr>
        <p:xfrm>
          <a:off x="163186" y="2225675"/>
          <a:ext cx="8817628" cy="4587701"/>
        </p:xfrm>
        <a:graphic>
          <a:graphicData uri="http://schemas.openxmlformats.org/drawingml/2006/table">
            <a:tbl>
              <a:tblPr firstRow="1" bandRow="1">
                <a:tableStyleId>{5C22544A-7EE6-4342-B048-85BDC9FD1C3A}</a:tableStyleId>
              </a:tblPr>
              <a:tblGrid>
                <a:gridCol w="4413568">
                  <a:extLst>
                    <a:ext uri="{9D8B030D-6E8A-4147-A177-3AD203B41FA5}">
                      <a16:colId xmlns:a16="http://schemas.microsoft.com/office/drawing/2014/main" val="4062518940"/>
                    </a:ext>
                  </a:extLst>
                </a:gridCol>
                <a:gridCol w="4404060">
                  <a:extLst>
                    <a:ext uri="{9D8B030D-6E8A-4147-A177-3AD203B41FA5}">
                      <a16:colId xmlns:a16="http://schemas.microsoft.com/office/drawing/2014/main" val="2942006052"/>
                    </a:ext>
                  </a:extLst>
                </a:gridCol>
              </a:tblGrid>
              <a:tr h="0">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altLang="ko-KR" sz="1200" dirty="0">
                          <a:latin typeface="Verdana" panose="020B0604030504040204" pitchFamily="34" charset="0"/>
                          <a:ea typeface="굴림" panose="020B0600000101010101" pitchFamily="34" charset="-127"/>
                        </a:rPr>
                        <a:t>Modèle KNN sans nouvelles variables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a:t>
                      </a:r>
                    </a:p>
                    <a:p>
                      <a:endParaRPr lang="fr-FR" dirty="0"/>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altLang="ko-KR" sz="1200" dirty="0">
                          <a:latin typeface="Verdana" panose="020B0604030504040204" pitchFamily="34" charset="0"/>
                          <a:ea typeface="굴림" panose="020B0600000101010101" pitchFamily="34" charset="-127"/>
                        </a:rPr>
                        <a:t>Modèle KNN avec nouvelles variables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a:t>
                      </a:r>
                    </a:p>
                    <a:p>
                      <a:endParaRPr lang="fr-FR" sz="1200" dirty="0"/>
                    </a:p>
                    <a:p>
                      <a:endParaRPr lang="fr-FR" sz="1200" dirty="0"/>
                    </a:p>
                  </a:txBody>
                  <a:tcPr/>
                </a:tc>
                <a:extLst>
                  <a:ext uri="{0D108BD9-81ED-4DB2-BD59-A6C34878D82A}">
                    <a16:rowId xmlns:a16="http://schemas.microsoft.com/office/drawing/2014/main" val="2392740720"/>
                  </a:ext>
                </a:extLst>
              </a:tr>
              <a:tr h="851277">
                <a:tc>
                  <a:txBody>
                    <a:bodyPr/>
                    <a:lstStyle/>
                    <a:p>
                      <a:pPr lvl="0">
                        <a:lnSpc>
                          <a:spcPct val="80000"/>
                        </a:lnSpc>
                      </a:pPr>
                      <a:r>
                        <a:rPr lang="fr-FR" altLang="ko-KR" sz="1200" dirty="0">
                          <a:latin typeface="Verdana" panose="020B0604030504040204" pitchFamily="34" charset="0"/>
                          <a:ea typeface="굴림" panose="020B0600000101010101" pitchFamily="34" charset="-127"/>
                        </a:rPr>
                        <a:t>Comparaison avec une approche naïve</a:t>
                      </a:r>
                    </a:p>
                    <a:p>
                      <a:pPr lvl="0">
                        <a:lnSpc>
                          <a:spcPct val="80000"/>
                        </a:lnSpc>
                      </a:pPr>
                      <a:r>
                        <a:rPr lang="fr-FR" altLang="ko-KR" sz="1000" dirty="0">
                          <a:latin typeface="Verdana" panose="020B0604030504040204" pitchFamily="34" charset="0"/>
                          <a:ea typeface="굴림" panose="020B0600000101010101" pitchFamily="34" charset="-127"/>
                        </a:rPr>
                        <a:t>Courbe ROC :</a:t>
                      </a:r>
                    </a:p>
                    <a:p>
                      <a:pPr lvl="0">
                        <a:lnSpc>
                          <a:spcPct val="80000"/>
                        </a:lnSpc>
                      </a:pPr>
                      <a:r>
                        <a:rPr lang="fr-FR" altLang="ko-KR" sz="1000" dirty="0">
                          <a:latin typeface="Verdana" panose="020B0604030504040204" pitchFamily="34" charset="0"/>
                          <a:ea typeface="굴림" panose="020B0600000101010101" pitchFamily="34" charset="-127"/>
                        </a:rPr>
                        <a:t>En bleu modèle </a:t>
                      </a:r>
                      <a:r>
                        <a:rPr lang="fr-FR" altLang="ko-KR" sz="1000" dirty="0" err="1">
                          <a:latin typeface="Verdana" panose="020B0604030504040204" pitchFamily="34" charset="0"/>
                          <a:ea typeface="굴림" panose="020B0600000101010101" pitchFamily="34" charset="-127"/>
                        </a:rPr>
                        <a:t>knn</a:t>
                      </a:r>
                      <a:r>
                        <a:rPr lang="fr-FR" altLang="ko-KR" sz="1000" dirty="0">
                          <a:latin typeface="Verdana" panose="020B0604030504040204" pitchFamily="34" charset="0"/>
                          <a:ea typeface="굴림" panose="020B0600000101010101" pitchFamily="34" charset="-127"/>
                        </a:rPr>
                        <a:t> hyperparamètre k = 9</a:t>
                      </a:r>
                    </a:p>
                    <a:p>
                      <a:pPr lvl="0">
                        <a:lnSpc>
                          <a:spcPct val="80000"/>
                        </a:lnSpc>
                      </a:pPr>
                      <a:r>
                        <a:rPr lang="fr-FR" altLang="ko-KR" sz="1000" dirty="0">
                          <a:latin typeface="Verdana" panose="020B0604030504040204" pitchFamily="34" charset="0"/>
                          <a:ea typeface="굴림" panose="020B0600000101010101" pitchFamily="34" charset="-127"/>
                        </a:rPr>
                        <a:t>En vert modèle aléatoire de référence</a:t>
                      </a:r>
                    </a:p>
                  </a:txBody>
                  <a:tcPr/>
                </a:tc>
                <a:tc>
                  <a:txBody>
                    <a:bodyPr/>
                    <a:lstStyle/>
                    <a:p>
                      <a:pPr>
                        <a:lnSpc>
                          <a:spcPct val="80000"/>
                        </a:lnSpc>
                      </a:pPr>
                      <a:r>
                        <a:rPr lang="fr-FR" altLang="ko-KR" sz="1200" dirty="0">
                          <a:latin typeface="Verdana" panose="020B0604030504040204" pitchFamily="34" charset="0"/>
                          <a:ea typeface="굴림" panose="020B0600000101010101" pitchFamily="34" charset="-127"/>
                        </a:rPr>
                        <a:t>Comparaison avec une approche naïve</a:t>
                      </a:r>
                    </a:p>
                    <a:p>
                      <a:pPr>
                        <a:lnSpc>
                          <a:spcPct val="80000"/>
                        </a:lnSpc>
                      </a:pPr>
                      <a:r>
                        <a:rPr lang="fr-FR" altLang="ko-KR" sz="1000" dirty="0">
                          <a:latin typeface="Verdana" panose="020B0604030504040204" pitchFamily="34" charset="0"/>
                          <a:ea typeface="굴림" panose="020B0600000101010101" pitchFamily="34" charset="-127"/>
                        </a:rPr>
                        <a:t>Courbe ROC :</a:t>
                      </a:r>
                    </a:p>
                    <a:p>
                      <a:pPr>
                        <a:lnSpc>
                          <a:spcPct val="80000"/>
                        </a:lnSpc>
                      </a:pPr>
                      <a:r>
                        <a:rPr lang="fr-FR" altLang="ko-KR" sz="1000" dirty="0">
                          <a:latin typeface="Verdana" panose="020B0604030504040204" pitchFamily="34" charset="0"/>
                          <a:ea typeface="굴림" panose="020B0600000101010101" pitchFamily="34" charset="-127"/>
                        </a:rPr>
                        <a:t>En bleu modèle </a:t>
                      </a:r>
                      <a:r>
                        <a:rPr lang="fr-FR" altLang="ko-KR" sz="1000" dirty="0" err="1">
                          <a:latin typeface="Verdana" panose="020B0604030504040204" pitchFamily="34" charset="0"/>
                          <a:ea typeface="굴림" panose="020B0600000101010101" pitchFamily="34" charset="-127"/>
                        </a:rPr>
                        <a:t>knn</a:t>
                      </a:r>
                      <a:r>
                        <a:rPr lang="fr-FR" altLang="ko-KR" sz="1000" dirty="0">
                          <a:latin typeface="Verdana" panose="020B0604030504040204" pitchFamily="34" charset="0"/>
                          <a:ea typeface="굴림" panose="020B0600000101010101" pitchFamily="34" charset="-127"/>
                        </a:rPr>
                        <a:t> hyperparamètre k = 7</a:t>
                      </a:r>
                    </a:p>
                    <a:p>
                      <a:pPr>
                        <a:lnSpc>
                          <a:spcPct val="80000"/>
                        </a:lnSpc>
                      </a:pPr>
                      <a:r>
                        <a:rPr lang="fr-FR" altLang="ko-KR" sz="1000" dirty="0">
                          <a:latin typeface="Verdana" panose="020B0604030504040204" pitchFamily="34" charset="0"/>
                          <a:ea typeface="굴림" panose="020B0600000101010101" pitchFamily="34" charset="-127"/>
                        </a:rPr>
                        <a:t>En rouge -- sans nouvelles </a:t>
                      </a:r>
                      <a:r>
                        <a:rPr lang="fr-FR" altLang="ko-KR" sz="1000" dirty="0" err="1">
                          <a:latin typeface="Verdana" panose="020B0604030504040204" pitchFamily="34" charset="0"/>
                          <a:ea typeface="굴림" panose="020B0600000101010101" pitchFamily="34" charset="-127"/>
                        </a:rPr>
                        <a:t>features</a:t>
                      </a:r>
                      <a:r>
                        <a:rPr lang="fr-FR" altLang="ko-KR" sz="1000" dirty="0">
                          <a:latin typeface="Verdana" panose="020B0604030504040204" pitchFamily="34" charset="0"/>
                          <a:ea typeface="굴림" panose="020B0600000101010101" pitchFamily="34" charset="-127"/>
                        </a:rPr>
                        <a:t> modèle </a:t>
                      </a:r>
                      <a:r>
                        <a:rPr lang="fr-FR" altLang="ko-KR" sz="1000" dirty="0" err="1">
                          <a:latin typeface="Verdana" panose="020B0604030504040204" pitchFamily="34" charset="0"/>
                          <a:ea typeface="굴림" panose="020B0600000101010101" pitchFamily="34" charset="-127"/>
                        </a:rPr>
                        <a:t>knn</a:t>
                      </a:r>
                      <a:r>
                        <a:rPr lang="fr-FR" altLang="ko-KR" sz="1000" dirty="0">
                          <a:latin typeface="Verdana" panose="020B0604030504040204" pitchFamily="34" charset="0"/>
                          <a:ea typeface="굴림" panose="020B0600000101010101" pitchFamily="34" charset="-127"/>
                        </a:rPr>
                        <a:t> hyperparamètre k = 9</a:t>
                      </a:r>
                    </a:p>
                    <a:p>
                      <a:pPr>
                        <a:lnSpc>
                          <a:spcPct val="80000"/>
                        </a:lnSpc>
                      </a:pPr>
                      <a:r>
                        <a:rPr lang="fr-FR" altLang="ko-KR" sz="1000" dirty="0">
                          <a:latin typeface="Verdana" panose="020B0604030504040204" pitchFamily="34" charset="0"/>
                          <a:ea typeface="굴림" panose="020B0600000101010101" pitchFamily="34" charset="-127"/>
                        </a:rPr>
                        <a:t>En vert modèle aléatoire de référence</a:t>
                      </a:r>
                    </a:p>
                  </a:txBody>
                  <a:tcPr/>
                </a:tc>
                <a:extLst>
                  <a:ext uri="{0D108BD9-81ED-4DB2-BD59-A6C34878D82A}">
                    <a16:rowId xmlns:a16="http://schemas.microsoft.com/office/drawing/2014/main" val="2124612373"/>
                  </a:ext>
                </a:extLst>
              </a:tr>
              <a:tr h="3096344">
                <a:tc>
                  <a:txBody>
                    <a:bodyPr/>
                    <a:lstStyle/>
                    <a:p>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000" dirty="0"/>
                    </a:p>
                  </a:txBody>
                  <a:tcPr/>
                </a:tc>
                <a:extLst>
                  <a:ext uri="{0D108BD9-81ED-4DB2-BD59-A6C34878D82A}">
                    <a16:rowId xmlns:a16="http://schemas.microsoft.com/office/drawing/2014/main" val="450309551"/>
                  </a:ext>
                </a:extLst>
              </a:tr>
            </a:tbl>
          </a:graphicData>
        </a:graphic>
      </p:graphicFrame>
      <p:pic>
        <p:nvPicPr>
          <p:cNvPr id="4" name="Image 3">
            <a:extLst>
              <a:ext uri="{FF2B5EF4-FFF2-40B4-BE49-F238E27FC236}">
                <a16:creationId xmlns:a16="http://schemas.microsoft.com/office/drawing/2014/main" id="{6DA7B0A1-9323-4E2A-9B68-C68086E7A17D}"/>
              </a:ext>
            </a:extLst>
          </p:cNvPr>
          <p:cNvPicPr>
            <a:picLocks noChangeAspect="1"/>
          </p:cNvPicPr>
          <p:nvPr/>
        </p:nvPicPr>
        <p:blipFill>
          <a:blip r:embed="rId3"/>
          <a:stretch>
            <a:fillRect/>
          </a:stretch>
        </p:blipFill>
        <p:spPr>
          <a:xfrm>
            <a:off x="535829" y="3928615"/>
            <a:ext cx="3800475" cy="2562225"/>
          </a:xfrm>
          <a:prstGeom prst="rect">
            <a:avLst/>
          </a:prstGeom>
        </p:spPr>
      </p:pic>
      <p:pic>
        <p:nvPicPr>
          <p:cNvPr id="7" name="Image 6">
            <a:extLst>
              <a:ext uri="{FF2B5EF4-FFF2-40B4-BE49-F238E27FC236}">
                <a16:creationId xmlns:a16="http://schemas.microsoft.com/office/drawing/2014/main" id="{CCA2588C-5479-485E-ABA2-3B799811DBC5}"/>
              </a:ext>
            </a:extLst>
          </p:cNvPr>
          <p:cNvPicPr>
            <a:picLocks noChangeAspect="1"/>
          </p:cNvPicPr>
          <p:nvPr/>
        </p:nvPicPr>
        <p:blipFill>
          <a:blip r:embed="rId4"/>
          <a:stretch>
            <a:fillRect/>
          </a:stretch>
        </p:blipFill>
        <p:spPr>
          <a:xfrm>
            <a:off x="4879057" y="3928615"/>
            <a:ext cx="3800475" cy="2562225"/>
          </a:xfrm>
          <a:prstGeom prst="rect">
            <a:avLst/>
          </a:prstGeom>
        </p:spPr>
      </p:pic>
    </p:spTree>
    <p:extLst>
      <p:ext uri="{BB962C8B-B14F-4D97-AF65-F5344CB8AC3E}">
        <p14:creationId xmlns:p14="http://schemas.microsoft.com/office/powerpoint/2010/main" val="2160411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Comparaison et synthèse des résultats </a:t>
            </a:r>
            <a:br>
              <a:rPr lang="fr-FR" altLang="fr-FR" sz="2800" dirty="0"/>
            </a:br>
            <a:r>
              <a:rPr lang="fr-FR" altLang="fr-FR" sz="2800" dirty="0"/>
              <a:t>pour les modèles utilisés</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lvl="1">
              <a:lnSpc>
                <a:spcPct val="80000"/>
              </a:lnSpc>
            </a:pPr>
            <a:endParaRPr lang="fr-FR" altLang="ko-KR" sz="16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3" algn="just">
              <a:lnSpc>
                <a:spcPct val="80000"/>
              </a:lnSpc>
            </a:pPr>
            <a:endParaRPr lang="fr-FR" altLang="ko-KR" sz="1200" dirty="0">
              <a:latin typeface="Verdana" panose="020B0604030504040204" pitchFamily="34" charset="0"/>
              <a:ea typeface="굴림" panose="020B0600000101010101" pitchFamily="34" charset="-127"/>
            </a:endParaRPr>
          </a:p>
          <a:p>
            <a:pPr lvl="3">
              <a:lnSpc>
                <a:spcPct val="80000"/>
              </a:lnSpc>
            </a:pPr>
            <a:endParaRPr lang="fr-FR" altLang="ko-KR" sz="8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graphicFrame>
        <p:nvGraphicFramePr>
          <p:cNvPr id="2" name="Tableau 2">
            <a:extLst>
              <a:ext uri="{FF2B5EF4-FFF2-40B4-BE49-F238E27FC236}">
                <a16:creationId xmlns:a16="http://schemas.microsoft.com/office/drawing/2014/main" id="{B99B1651-74F9-419E-9F49-A2EA7D185A20}"/>
              </a:ext>
            </a:extLst>
          </p:cNvPr>
          <p:cNvGraphicFramePr>
            <a:graphicFrameLocks noGrp="1"/>
          </p:cNvGraphicFramePr>
          <p:nvPr>
            <p:extLst>
              <p:ext uri="{D42A27DB-BD31-4B8C-83A1-F6EECF244321}">
                <p14:modId xmlns:p14="http://schemas.microsoft.com/office/powerpoint/2010/main" val="4252542918"/>
              </p:ext>
            </p:extLst>
          </p:nvPr>
        </p:nvGraphicFramePr>
        <p:xfrm>
          <a:off x="163186" y="2225675"/>
          <a:ext cx="8817628" cy="4587701"/>
        </p:xfrm>
        <a:graphic>
          <a:graphicData uri="http://schemas.openxmlformats.org/drawingml/2006/table">
            <a:tbl>
              <a:tblPr firstRow="1" bandRow="1">
                <a:tableStyleId>{5C22544A-7EE6-4342-B048-85BDC9FD1C3A}</a:tableStyleId>
              </a:tblPr>
              <a:tblGrid>
                <a:gridCol w="4413568">
                  <a:extLst>
                    <a:ext uri="{9D8B030D-6E8A-4147-A177-3AD203B41FA5}">
                      <a16:colId xmlns:a16="http://schemas.microsoft.com/office/drawing/2014/main" val="4062518940"/>
                    </a:ext>
                  </a:extLst>
                </a:gridCol>
                <a:gridCol w="4404060">
                  <a:extLst>
                    <a:ext uri="{9D8B030D-6E8A-4147-A177-3AD203B41FA5}">
                      <a16:colId xmlns:a16="http://schemas.microsoft.com/office/drawing/2014/main" val="2942006052"/>
                    </a:ext>
                  </a:extLst>
                </a:gridCol>
              </a:tblGrid>
              <a:tr h="879112">
                <a:tc>
                  <a:txBody>
                    <a:bodyPr/>
                    <a:lstStyle/>
                    <a:p>
                      <a:pPr marL="171450" indent="-171450">
                        <a:lnSpc>
                          <a:spcPct val="80000"/>
                        </a:lnSpc>
                        <a:buFont typeface="Arial" panose="020B0604020202020204" pitchFamily="34" charset="0"/>
                        <a:buChar char="•"/>
                      </a:pPr>
                      <a:r>
                        <a:rPr lang="fr-FR" altLang="ko-KR" sz="1200" dirty="0">
                          <a:latin typeface="Verdana" panose="020B0604030504040204" pitchFamily="34" charset="0"/>
                          <a:ea typeface="굴림" panose="020B0600000101010101" pitchFamily="34" charset="-127"/>
                        </a:rPr>
                        <a:t>Modèles du lasso et de la régression </a:t>
                      </a:r>
                      <a:r>
                        <a:rPr lang="fr-FR" altLang="ko-KR" sz="1200" dirty="0" err="1">
                          <a:latin typeface="Verdana" panose="020B0604030504040204" pitchFamily="34" charset="0"/>
                          <a:ea typeface="굴림" panose="020B0600000101010101" pitchFamily="34" charset="-127"/>
                        </a:rPr>
                        <a:t>ridge</a:t>
                      </a:r>
                      <a:r>
                        <a:rPr lang="fr-FR" altLang="ko-KR" sz="1200" dirty="0">
                          <a:latin typeface="Verdana" panose="020B0604030504040204" pitchFamily="34" charset="0"/>
                          <a:ea typeface="굴림" panose="020B0600000101010101" pitchFamily="34" charset="-127"/>
                        </a:rPr>
                        <a:t> sans nouvelles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 </a:t>
                      </a:r>
                    </a:p>
                    <a:p>
                      <a:pPr marL="171450" indent="-171450">
                        <a:lnSpc>
                          <a:spcPct val="80000"/>
                        </a:lnSpc>
                        <a:buFont typeface="Arial" panose="020B0604020202020204" pitchFamily="34" charset="0"/>
                        <a:buChar char="•"/>
                      </a:pPr>
                      <a:r>
                        <a:rPr lang="fr-FR" altLang="ko-KR" sz="1200" dirty="0">
                          <a:latin typeface="Verdana" panose="020B0604030504040204" pitchFamily="34" charset="0"/>
                          <a:ea typeface="굴림" panose="020B0600000101010101" pitchFamily="34" charset="-127"/>
                        </a:rPr>
                        <a:t>Modèle régression linéaire de référence :</a:t>
                      </a:r>
                    </a:p>
                    <a:p>
                      <a:pPr marL="171450" indent="-171450">
                        <a:lnSpc>
                          <a:spcPct val="80000"/>
                        </a:lnSpc>
                        <a:buFont typeface="Arial" panose="020B0604020202020204" pitchFamily="34" charset="0"/>
                        <a:buChar char="•"/>
                      </a:pPr>
                      <a:r>
                        <a:rPr lang="fr-FR" altLang="ko-KR" sz="1200" dirty="0" err="1">
                          <a:latin typeface="Verdana" panose="020B0604030504040204" pitchFamily="34" charset="0"/>
                          <a:ea typeface="굴림" panose="020B0600000101010101" pitchFamily="34" charset="-127"/>
                        </a:rPr>
                        <a:t>baseline_error</a:t>
                      </a:r>
                      <a:r>
                        <a:rPr lang="fr-FR" altLang="ko-KR" sz="1200" dirty="0">
                          <a:latin typeface="Verdana" panose="020B0604030504040204" pitchFamily="34" charset="0"/>
                          <a:ea typeface="굴림" panose="020B0600000101010101" pitchFamily="34" charset="-127"/>
                        </a:rPr>
                        <a:t> =  0.06635649049944822</a:t>
                      </a:r>
                    </a:p>
                    <a:p>
                      <a:pPr marL="285750" indent="-285750">
                        <a:buFont typeface="Arial" panose="020B0604020202020204" pitchFamily="34" charset="0"/>
                        <a:buChar char="•"/>
                      </a:pPr>
                      <a:endParaRPr lang="fr-FR" sz="1200" dirty="0"/>
                    </a:p>
                  </a:txBody>
                  <a:tcPr/>
                </a:tc>
                <a:tc>
                  <a:txBody>
                    <a:bodyPr/>
                    <a:lstStyle/>
                    <a:p>
                      <a:pPr marL="171450" indent="-171450">
                        <a:lnSpc>
                          <a:spcPct val="80000"/>
                        </a:lnSpc>
                        <a:buFont typeface="Arial" panose="020B0604020202020204" pitchFamily="34" charset="0"/>
                        <a:buChar char="•"/>
                      </a:pPr>
                      <a:r>
                        <a:rPr lang="fr-FR" altLang="ko-KR" sz="1200" dirty="0">
                          <a:latin typeface="Verdana" panose="020B0604030504040204" pitchFamily="34" charset="0"/>
                          <a:ea typeface="굴림" panose="020B0600000101010101" pitchFamily="34" charset="-127"/>
                        </a:rPr>
                        <a:t>Modèles du lasso et de la régression </a:t>
                      </a:r>
                      <a:r>
                        <a:rPr lang="fr-FR" altLang="ko-KR" sz="1200" dirty="0" err="1">
                          <a:latin typeface="Verdana" panose="020B0604030504040204" pitchFamily="34" charset="0"/>
                          <a:ea typeface="굴림" panose="020B0600000101010101" pitchFamily="34" charset="-127"/>
                        </a:rPr>
                        <a:t>ridge</a:t>
                      </a:r>
                      <a:r>
                        <a:rPr lang="fr-FR" altLang="ko-KR" sz="1200" dirty="0">
                          <a:latin typeface="Verdana" panose="020B0604030504040204" pitchFamily="34" charset="0"/>
                          <a:ea typeface="굴림" panose="020B0600000101010101" pitchFamily="34" charset="-127"/>
                        </a:rPr>
                        <a:t> avec nouvelles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 </a:t>
                      </a:r>
                    </a:p>
                    <a:p>
                      <a:pPr marL="171450" indent="-171450">
                        <a:lnSpc>
                          <a:spcPct val="80000"/>
                        </a:lnSpc>
                        <a:buFont typeface="Arial" panose="020B0604020202020204" pitchFamily="34" charset="0"/>
                        <a:buChar char="•"/>
                      </a:pPr>
                      <a:r>
                        <a:rPr lang="fr-FR" altLang="ko-KR" sz="1200" dirty="0">
                          <a:latin typeface="Verdana" panose="020B0604030504040204" pitchFamily="34" charset="0"/>
                          <a:ea typeface="굴림" panose="020B0600000101010101" pitchFamily="34" charset="-127"/>
                        </a:rPr>
                        <a:t>Modèle régression linéaire de référence: </a:t>
                      </a:r>
                    </a:p>
                    <a:p>
                      <a:pPr marL="171450" indent="-171450">
                        <a:lnSpc>
                          <a:spcPct val="80000"/>
                        </a:lnSpc>
                        <a:buFont typeface="Arial" panose="020B0604020202020204" pitchFamily="34" charset="0"/>
                        <a:buChar char="•"/>
                      </a:pPr>
                      <a:r>
                        <a:rPr lang="fr-FR" altLang="ko-KR" sz="1200" dirty="0" err="1">
                          <a:latin typeface="Verdana" panose="020B0604030504040204" pitchFamily="34" charset="0"/>
                          <a:ea typeface="굴림" panose="020B0600000101010101" pitchFamily="34" charset="-127"/>
                        </a:rPr>
                        <a:t>baseline_error</a:t>
                      </a:r>
                      <a:r>
                        <a:rPr lang="fr-FR" altLang="ko-KR" sz="1200" dirty="0">
                          <a:latin typeface="Verdana" panose="020B0604030504040204" pitchFamily="34" charset="0"/>
                          <a:ea typeface="굴림" panose="020B0600000101010101" pitchFamily="34" charset="-127"/>
                        </a:rPr>
                        <a:t> =  0.06377851814555148</a:t>
                      </a:r>
                    </a:p>
                  </a:txBody>
                  <a:tcPr/>
                </a:tc>
                <a:extLst>
                  <a:ext uri="{0D108BD9-81ED-4DB2-BD59-A6C34878D82A}">
                    <a16:rowId xmlns:a16="http://schemas.microsoft.com/office/drawing/2014/main" val="2392740720"/>
                  </a:ext>
                </a:extLst>
              </a:tr>
              <a:tr h="1898226">
                <a:tc>
                  <a:txBody>
                    <a:bodyPr/>
                    <a:lstStyle/>
                    <a:p>
                      <a:pPr lvl="2">
                        <a:lnSpc>
                          <a:spcPct val="80000"/>
                        </a:lnSpc>
                      </a:pPr>
                      <a:r>
                        <a:rPr lang="fr-FR" altLang="ko-KR" sz="1200" dirty="0">
                          <a:latin typeface="Verdana" panose="020B0604030504040204" pitchFamily="34" charset="0"/>
                          <a:ea typeface="굴림" panose="020B0600000101010101" pitchFamily="34" charset="-127"/>
                        </a:rPr>
                        <a:t>Rappel « </a:t>
                      </a:r>
                      <a:r>
                        <a:rPr lang="fr-FR" altLang="ko-KR" sz="1200" dirty="0" err="1">
                          <a:latin typeface="Verdana" panose="020B0604030504040204" pitchFamily="34" charset="0"/>
                          <a:ea typeface="굴림" panose="020B0600000101010101" pitchFamily="34" charset="-127"/>
                        </a:rPr>
                        <a:t>Recall</a:t>
                      </a:r>
                      <a:r>
                        <a:rPr lang="fr-FR" altLang="ko-KR" sz="1200" dirty="0">
                          <a:latin typeface="Verdana" panose="020B0604030504040204" pitchFamily="34" charset="0"/>
                          <a:ea typeface="굴림" panose="020B0600000101010101" pitchFamily="34" charset="-127"/>
                        </a:rPr>
                        <a:t> »</a:t>
                      </a:r>
                    </a:p>
                  </a:txBody>
                  <a:tcPr/>
                </a:tc>
                <a:tc>
                  <a:txBody>
                    <a:bodyPr/>
                    <a:lstStyle/>
                    <a:p>
                      <a:pPr lvl="2">
                        <a:lnSpc>
                          <a:spcPct val="80000"/>
                        </a:lnSpc>
                      </a:pPr>
                      <a:r>
                        <a:rPr lang="fr-FR" altLang="ko-KR" sz="1200" dirty="0">
                          <a:latin typeface="Verdana" panose="020B0604030504040204" pitchFamily="34" charset="0"/>
                          <a:ea typeface="굴림" panose="020B0600000101010101" pitchFamily="34" charset="-127"/>
                        </a:rPr>
                        <a:t>Rappel « </a:t>
                      </a:r>
                      <a:r>
                        <a:rPr lang="fr-FR" altLang="ko-KR" sz="1200" dirty="0" err="1">
                          <a:latin typeface="Verdana" panose="020B0604030504040204" pitchFamily="34" charset="0"/>
                          <a:ea typeface="굴림" panose="020B0600000101010101" pitchFamily="34" charset="-127"/>
                        </a:rPr>
                        <a:t>Recall</a:t>
                      </a:r>
                      <a:r>
                        <a:rPr lang="fr-FR" altLang="ko-KR" sz="1200" dirty="0">
                          <a:latin typeface="Verdana" panose="020B0604030504040204" pitchFamily="34" charset="0"/>
                          <a:ea typeface="굴림" panose="020B0600000101010101" pitchFamily="34" charset="-127"/>
                        </a:rPr>
                        <a:t> »</a:t>
                      </a:r>
                    </a:p>
                  </a:txBody>
                  <a:tcPr/>
                </a:tc>
                <a:extLst>
                  <a:ext uri="{0D108BD9-81ED-4DB2-BD59-A6C34878D82A}">
                    <a16:rowId xmlns:a16="http://schemas.microsoft.com/office/drawing/2014/main" val="2124612373"/>
                  </a:ext>
                </a:extLst>
              </a:tr>
              <a:tr h="1810363">
                <a:tc>
                  <a:txBody>
                    <a:bodyPr/>
                    <a:lstStyle/>
                    <a:p>
                      <a:r>
                        <a:rPr lang="en-US" altLang="ko-KR" sz="1000" dirty="0">
                          <a:latin typeface="Verdana" panose="020B0604030504040204" pitchFamily="34" charset="0"/>
                          <a:ea typeface="굴림" panose="020B0600000101010101" pitchFamily="34" charset="-127"/>
                        </a:rPr>
                        <a:t> </a:t>
                      </a:r>
                      <a:r>
                        <a:rPr lang="en-US" altLang="ko-KR" sz="1000" dirty="0" err="1">
                          <a:latin typeface="Verdana" panose="020B0604030504040204" pitchFamily="34" charset="0"/>
                          <a:ea typeface="굴림" panose="020B0600000101010101" pitchFamily="34" charset="-127"/>
                        </a:rPr>
                        <a:t>Courbe</a:t>
                      </a:r>
                      <a:r>
                        <a:rPr lang="en-US" altLang="ko-KR" sz="1000" dirty="0">
                          <a:latin typeface="Verdana" panose="020B0604030504040204" pitchFamily="34" charset="0"/>
                          <a:ea typeface="굴림" panose="020B0600000101010101" pitchFamily="34" charset="-127"/>
                        </a:rPr>
                        <a:t> ROC « Receiver-Operator Characteristic ».</a:t>
                      </a:r>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000" dirty="0">
                          <a:latin typeface="Verdana" panose="020B0604030504040204" pitchFamily="34" charset="0"/>
                          <a:ea typeface="굴림" panose="020B0600000101010101" pitchFamily="34" charset="-127"/>
                        </a:rPr>
                        <a:t> </a:t>
                      </a:r>
                      <a:r>
                        <a:rPr lang="en-US" altLang="ko-KR" sz="1000" dirty="0" err="1">
                          <a:latin typeface="Verdana" panose="020B0604030504040204" pitchFamily="34" charset="0"/>
                          <a:ea typeface="굴림" panose="020B0600000101010101" pitchFamily="34" charset="-127"/>
                        </a:rPr>
                        <a:t>Courbe</a:t>
                      </a:r>
                      <a:r>
                        <a:rPr lang="en-US" altLang="ko-KR" sz="1000" dirty="0">
                          <a:latin typeface="Verdana" panose="020B0604030504040204" pitchFamily="34" charset="0"/>
                          <a:ea typeface="굴림" panose="020B0600000101010101" pitchFamily="34" charset="-127"/>
                        </a:rPr>
                        <a:t> ROC « Receiver-Operator Characteristic ».</a:t>
                      </a:r>
                      <a:endParaRPr lang="fr-FR" sz="1000" dirty="0"/>
                    </a:p>
                  </a:txBody>
                  <a:tcPr/>
                </a:tc>
                <a:extLst>
                  <a:ext uri="{0D108BD9-81ED-4DB2-BD59-A6C34878D82A}">
                    <a16:rowId xmlns:a16="http://schemas.microsoft.com/office/drawing/2014/main" val="450309551"/>
                  </a:ext>
                </a:extLst>
              </a:tr>
            </a:tbl>
          </a:graphicData>
        </a:graphic>
      </p:graphicFrame>
      <p:pic>
        <p:nvPicPr>
          <p:cNvPr id="4" name="Image 3">
            <a:extLst>
              <a:ext uri="{FF2B5EF4-FFF2-40B4-BE49-F238E27FC236}">
                <a16:creationId xmlns:a16="http://schemas.microsoft.com/office/drawing/2014/main" id="{B3A33D1B-84D2-4154-AE5E-80B1201D0487}"/>
              </a:ext>
            </a:extLst>
          </p:cNvPr>
          <p:cNvPicPr>
            <a:picLocks noChangeAspect="1"/>
          </p:cNvPicPr>
          <p:nvPr/>
        </p:nvPicPr>
        <p:blipFill>
          <a:blip r:embed="rId3"/>
          <a:stretch>
            <a:fillRect/>
          </a:stretch>
        </p:blipFill>
        <p:spPr>
          <a:xfrm>
            <a:off x="1193688" y="3309621"/>
            <a:ext cx="2380221" cy="1625666"/>
          </a:xfrm>
          <a:prstGeom prst="rect">
            <a:avLst/>
          </a:prstGeom>
        </p:spPr>
      </p:pic>
      <p:pic>
        <p:nvPicPr>
          <p:cNvPr id="7" name="Image 6">
            <a:extLst>
              <a:ext uri="{FF2B5EF4-FFF2-40B4-BE49-F238E27FC236}">
                <a16:creationId xmlns:a16="http://schemas.microsoft.com/office/drawing/2014/main" id="{41DEB773-07E5-421F-BBF9-E16A1986A136}"/>
              </a:ext>
            </a:extLst>
          </p:cNvPr>
          <p:cNvPicPr>
            <a:picLocks noChangeAspect="1"/>
          </p:cNvPicPr>
          <p:nvPr/>
        </p:nvPicPr>
        <p:blipFill>
          <a:blip r:embed="rId4"/>
          <a:stretch>
            <a:fillRect/>
          </a:stretch>
        </p:blipFill>
        <p:spPr>
          <a:xfrm>
            <a:off x="1173359" y="5187710"/>
            <a:ext cx="2380219" cy="1625666"/>
          </a:xfrm>
          <a:prstGeom prst="rect">
            <a:avLst/>
          </a:prstGeom>
        </p:spPr>
      </p:pic>
      <p:pic>
        <p:nvPicPr>
          <p:cNvPr id="9" name="Image 8">
            <a:extLst>
              <a:ext uri="{FF2B5EF4-FFF2-40B4-BE49-F238E27FC236}">
                <a16:creationId xmlns:a16="http://schemas.microsoft.com/office/drawing/2014/main" id="{7033373B-4C40-440D-8AD4-6F17C5501F73}"/>
              </a:ext>
            </a:extLst>
          </p:cNvPr>
          <p:cNvPicPr>
            <a:picLocks noChangeAspect="1"/>
          </p:cNvPicPr>
          <p:nvPr/>
        </p:nvPicPr>
        <p:blipFill>
          <a:blip r:embed="rId5"/>
          <a:stretch>
            <a:fillRect/>
          </a:stretch>
        </p:blipFill>
        <p:spPr>
          <a:xfrm>
            <a:off x="5570092" y="3309621"/>
            <a:ext cx="2380221" cy="1625666"/>
          </a:xfrm>
          <a:prstGeom prst="rect">
            <a:avLst/>
          </a:prstGeom>
        </p:spPr>
      </p:pic>
      <p:pic>
        <p:nvPicPr>
          <p:cNvPr id="13" name="Image 12">
            <a:extLst>
              <a:ext uri="{FF2B5EF4-FFF2-40B4-BE49-F238E27FC236}">
                <a16:creationId xmlns:a16="http://schemas.microsoft.com/office/drawing/2014/main" id="{1AB83D79-74A9-483C-AD00-F26D87F4D368}"/>
              </a:ext>
            </a:extLst>
          </p:cNvPr>
          <p:cNvPicPr>
            <a:picLocks noChangeAspect="1"/>
          </p:cNvPicPr>
          <p:nvPr/>
        </p:nvPicPr>
        <p:blipFill>
          <a:blip r:embed="rId6"/>
          <a:stretch>
            <a:fillRect/>
          </a:stretch>
        </p:blipFill>
        <p:spPr>
          <a:xfrm>
            <a:off x="5590424" y="5187710"/>
            <a:ext cx="2380220" cy="1625666"/>
          </a:xfrm>
          <a:prstGeom prst="rect">
            <a:avLst/>
          </a:prstGeom>
        </p:spPr>
      </p:pic>
    </p:spTree>
    <p:extLst>
      <p:ext uri="{BB962C8B-B14F-4D97-AF65-F5344CB8AC3E}">
        <p14:creationId xmlns:p14="http://schemas.microsoft.com/office/powerpoint/2010/main" val="12724007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Comparaison et synthèse des résultats </a:t>
            </a:r>
            <a:br>
              <a:rPr lang="fr-FR" altLang="fr-FR" sz="2800" dirty="0"/>
            </a:br>
            <a:r>
              <a:rPr lang="fr-FR" altLang="fr-FR" sz="2800" dirty="0"/>
              <a:t>pour les modèles utilisés</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lvl="1">
              <a:lnSpc>
                <a:spcPct val="80000"/>
              </a:lnSpc>
            </a:pPr>
            <a:endParaRPr lang="fr-FR" altLang="ko-KR" sz="16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3" algn="just">
              <a:lnSpc>
                <a:spcPct val="80000"/>
              </a:lnSpc>
            </a:pPr>
            <a:endParaRPr lang="fr-FR" altLang="ko-KR" sz="1200" dirty="0">
              <a:latin typeface="Verdana" panose="020B0604030504040204" pitchFamily="34" charset="0"/>
              <a:ea typeface="굴림" panose="020B0600000101010101" pitchFamily="34" charset="-127"/>
            </a:endParaRPr>
          </a:p>
          <a:p>
            <a:pPr lvl="3">
              <a:lnSpc>
                <a:spcPct val="80000"/>
              </a:lnSpc>
            </a:pPr>
            <a:endParaRPr lang="fr-FR" altLang="ko-KR" sz="8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graphicFrame>
        <p:nvGraphicFramePr>
          <p:cNvPr id="2" name="Tableau 2">
            <a:extLst>
              <a:ext uri="{FF2B5EF4-FFF2-40B4-BE49-F238E27FC236}">
                <a16:creationId xmlns:a16="http://schemas.microsoft.com/office/drawing/2014/main" id="{B99B1651-74F9-419E-9F49-A2EA7D185A20}"/>
              </a:ext>
            </a:extLst>
          </p:cNvPr>
          <p:cNvGraphicFramePr>
            <a:graphicFrameLocks noGrp="1"/>
          </p:cNvGraphicFramePr>
          <p:nvPr>
            <p:extLst>
              <p:ext uri="{D42A27DB-BD31-4B8C-83A1-F6EECF244321}">
                <p14:modId xmlns:p14="http://schemas.microsoft.com/office/powerpoint/2010/main" val="1088581047"/>
              </p:ext>
            </p:extLst>
          </p:nvPr>
        </p:nvGraphicFramePr>
        <p:xfrm>
          <a:off x="163186" y="2225675"/>
          <a:ext cx="8817628" cy="4587701"/>
        </p:xfrm>
        <a:graphic>
          <a:graphicData uri="http://schemas.openxmlformats.org/drawingml/2006/table">
            <a:tbl>
              <a:tblPr firstRow="1" bandRow="1">
                <a:tableStyleId>{5C22544A-7EE6-4342-B048-85BDC9FD1C3A}</a:tableStyleId>
              </a:tblPr>
              <a:tblGrid>
                <a:gridCol w="4413568">
                  <a:extLst>
                    <a:ext uri="{9D8B030D-6E8A-4147-A177-3AD203B41FA5}">
                      <a16:colId xmlns:a16="http://schemas.microsoft.com/office/drawing/2014/main" val="4062518940"/>
                    </a:ext>
                  </a:extLst>
                </a:gridCol>
                <a:gridCol w="4404060">
                  <a:extLst>
                    <a:ext uri="{9D8B030D-6E8A-4147-A177-3AD203B41FA5}">
                      <a16:colId xmlns:a16="http://schemas.microsoft.com/office/drawing/2014/main" val="2942006052"/>
                    </a:ext>
                  </a:extLst>
                </a:gridCol>
              </a:tblGrid>
              <a:tr h="0">
                <a:tc>
                  <a:txBody>
                    <a:bodyPr/>
                    <a:lstStyle/>
                    <a:p>
                      <a:pPr marL="171450" indent="-171450">
                        <a:lnSpc>
                          <a:spcPct val="80000"/>
                        </a:lnSpc>
                        <a:buFont typeface="Arial" panose="020B0604020202020204" pitchFamily="34" charset="0"/>
                        <a:buChar char="•"/>
                      </a:pPr>
                      <a:r>
                        <a:rPr lang="fr-FR" altLang="ko-KR" sz="1200" dirty="0">
                          <a:latin typeface="Verdana" panose="020B0604030504040204" pitchFamily="34" charset="0"/>
                          <a:ea typeface="굴림" panose="020B0600000101010101" pitchFamily="34" charset="-127"/>
                        </a:rPr>
                        <a:t>Modèles du lasso et de la régression </a:t>
                      </a:r>
                      <a:r>
                        <a:rPr lang="fr-FR" altLang="ko-KR" sz="1200" dirty="0" err="1">
                          <a:latin typeface="Verdana" panose="020B0604030504040204" pitchFamily="34" charset="0"/>
                          <a:ea typeface="굴림" panose="020B0600000101010101" pitchFamily="34" charset="-127"/>
                        </a:rPr>
                        <a:t>ridge</a:t>
                      </a:r>
                      <a:r>
                        <a:rPr lang="fr-FR" altLang="ko-KR" sz="1200" dirty="0">
                          <a:latin typeface="Verdana" panose="020B0604030504040204" pitchFamily="34" charset="0"/>
                          <a:ea typeface="굴림" panose="020B0600000101010101" pitchFamily="34" charset="-127"/>
                        </a:rPr>
                        <a:t> sans nouvelles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 </a:t>
                      </a:r>
                    </a:p>
                    <a:p>
                      <a:pPr marL="171450" indent="-171450">
                        <a:lnSpc>
                          <a:spcPct val="80000"/>
                        </a:lnSpc>
                        <a:buFont typeface="Arial" panose="020B0604020202020204" pitchFamily="34" charset="0"/>
                        <a:buChar char="•"/>
                      </a:pPr>
                      <a:r>
                        <a:rPr lang="fr-FR" altLang="ko-KR" sz="1200" dirty="0">
                          <a:latin typeface="Verdana" panose="020B0604030504040204" pitchFamily="34" charset="0"/>
                          <a:ea typeface="굴림" panose="020B0600000101010101" pitchFamily="34" charset="-127"/>
                        </a:rPr>
                        <a:t>Modèle régression </a:t>
                      </a:r>
                      <a:r>
                        <a:rPr lang="fr-FR" altLang="ko-KR" sz="1200" dirty="0" err="1">
                          <a:latin typeface="Verdana" panose="020B0604030504040204" pitchFamily="34" charset="0"/>
                          <a:ea typeface="굴림" panose="020B0600000101010101" pitchFamily="34" charset="-127"/>
                        </a:rPr>
                        <a:t>ridge</a:t>
                      </a:r>
                      <a:r>
                        <a:rPr lang="fr-FR" altLang="ko-KR" sz="1200" dirty="0">
                          <a:latin typeface="Verdana" panose="020B0604030504040204" pitchFamily="34" charset="0"/>
                          <a:ea typeface="굴림" panose="020B0600000101010101" pitchFamily="34" charset="-127"/>
                        </a:rPr>
                        <a:t> :</a:t>
                      </a:r>
                    </a:p>
                  </a:txBody>
                  <a:tcPr/>
                </a:tc>
                <a:tc>
                  <a:txBody>
                    <a:bodyPr/>
                    <a:lstStyle/>
                    <a:p>
                      <a:pPr marL="171450" indent="-171450">
                        <a:lnSpc>
                          <a:spcPct val="80000"/>
                        </a:lnSpc>
                        <a:buFont typeface="Arial" panose="020B0604020202020204" pitchFamily="34" charset="0"/>
                        <a:buChar char="•"/>
                      </a:pPr>
                      <a:r>
                        <a:rPr lang="fr-FR" altLang="ko-KR" sz="1200" dirty="0">
                          <a:latin typeface="Verdana" panose="020B0604030504040204" pitchFamily="34" charset="0"/>
                          <a:ea typeface="굴림" panose="020B0600000101010101" pitchFamily="34" charset="-127"/>
                        </a:rPr>
                        <a:t>Modèles du lasso et de la régression </a:t>
                      </a:r>
                      <a:r>
                        <a:rPr lang="fr-FR" altLang="ko-KR" sz="1200" dirty="0" err="1">
                          <a:latin typeface="Verdana" panose="020B0604030504040204" pitchFamily="34" charset="0"/>
                          <a:ea typeface="굴림" panose="020B0600000101010101" pitchFamily="34" charset="-127"/>
                        </a:rPr>
                        <a:t>ridge</a:t>
                      </a:r>
                      <a:r>
                        <a:rPr lang="fr-FR" altLang="ko-KR" sz="1200" dirty="0">
                          <a:latin typeface="Verdana" panose="020B0604030504040204" pitchFamily="34" charset="0"/>
                          <a:ea typeface="굴림" panose="020B0600000101010101" pitchFamily="34" charset="-127"/>
                        </a:rPr>
                        <a:t> avec nouvelles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 </a:t>
                      </a:r>
                    </a:p>
                    <a:p>
                      <a:pPr marL="171450" indent="-171450">
                        <a:lnSpc>
                          <a:spcPct val="80000"/>
                        </a:lnSpc>
                        <a:buFont typeface="Arial" panose="020B0604020202020204" pitchFamily="34" charset="0"/>
                        <a:buChar char="•"/>
                      </a:pPr>
                      <a:r>
                        <a:rPr lang="fr-FR" altLang="ko-KR" sz="1200" dirty="0">
                          <a:latin typeface="Verdana" panose="020B0604030504040204" pitchFamily="34" charset="0"/>
                          <a:ea typeface="굴림" panose="020B0600000101010101" pitchFamily="34" charset="-127"/>
                        </a:rPr>
                        <a:t>Modèle régression </a:t>
                      </a:r>
                      <a:r>
                        <a:rPr lang="fr-FR" altLang="ko-KR" sz="1200" dirty="0" err="1">
                          <a:latin typeface="Verdana" panose="020B0604030504040204" pitchFamily="34" charset="0"/>
                          <a:ea typeface="굴림" panose="020B0600000101010101" pitchFamily="34" charset="-127"/>
                        </a:rPr>
                        <a:t>ridge</a:t>
                      </a:r>
                      <a:r>
                        <a:rPr lang="fr-FR" altLang="ko-KR" sz="1200" dirty="0">
                          <a:latin typeface="Verdana" panose="020B0604030504040204" pitchFamily="34" charset="0"/>
                          <a:ea typeface="굴림" panose="020B0600000101010101" pitchFamily="34" charset="-127"/>
                        </a:rPr>
                        <a:t> :</a:t>
                      </a:r>
                    </a:p>
                  </a:txBody>
                  <a:tcPr/>
                </a:tc>
                <a:extLst>
                  <a:ext uri="{0D108BD9-81ED-4DB2-BD59-A6C34878D82A}">
                    <a16:rowId xmlns:a16="http://schemas.microsoft.com/office/drawing/2014/main" val="2392740720"/>
                  </a:ext>
                </a:extLst>
              </a:tr>
              <a:tr h="1958115">
                <a:tc>
                  <a:txBody>
                    <a:bodyPr/>
                    <a:lstStyle/>
                    <a:p>
                      <a:pPr lvl="2">
                        <a:lnSpc>
                          <a:spcPct val="80000"/>
                        </a:lnSpc>
                      </a:pPr>
                      <a:r>
                        <a:rPr lang="fr-FR" altLang="ko-KR" sz="1200" dirty="0">
                          <a:latin typeface="Verdana" panose="020B0604030504040204" pitchFamily="34" charset="0"/>
                          <a:ea typeface="굴림" panose="020B0600000101010101" pitchFamily="34" charset="-127"/>
                        </a:rPr>
                        <a:t>Rappel « </a:t>
                      </a:r>
                      <a:r>
                        <a:rPr lang="fr-FR" altLang="ko-KR" sz="1200" dirty="0" err="1">
                          <a:latin typeface="Verdana" panose="020B0604030504040204" pitchFamily="34" charset="0"/>
                          <a:ea typeface="굴림" panose="020B0600000101010101" pitchFamily="34" charset="-127"/>
                        </a:rPr>
                        <a:t>Recall</a:t>
                      </a:r>
                      <a:r>
                        <a:rPr lang="fr-FR" altLang="ko-KR" sz="1200" dirty="0">
                          <a:latin typeface="Verdana" panose="020B0604030504040204" pitchFamily="34" charset="0"/>
                          <a:ea typeface="굴림" panose="020B0600000101010101" pitchFamily="34" charset="-127"/>
                        </a:rPr>
                        <a:t> »</a:t>
                      </a:r>
                    </a:p>
                  </a:txBody>
                  <a:tcPr/>
                </a:tc>
                <a:tc>
                  <a:txBody>
                    <a:bodyPr/>
                    <a:lstStyle/>
                    <a:p>
                      <a:pPr lvl="2">
                        <a:lnSpc>
                          <a:spcPct val="80000"/>
                        </a:lnSpc>
                      </a:pPr>
                      <a:r>
                        <a:rPr lang="fr-FR" altLang="ko-KR" sz="1200" dirty="0">
                          <a:latin typeface="Verdana" panose="020B0604030504040204" pitchFamily="34" charset="0"/>
                          <a:ea typeface="굴림" panose="020B0600000101010101" pitchFamily="34" charset="-127"/>
                        </a:rPr>
                        <a:t>Rappel « </a:t>
                      </a:r>
                      <a:r>
                        <a:rPr lang="fr-FR" altLang="ko-KR" sz="1200" dirty="0" err="1">
                          <a:latin typeface="Verdana" panose="020B0604030504040204" pitchFamily="34" charset="0"/>
                          <a:ea typeface="굴림" panose="020B0600000101010101" pitchFamily="34" charset="-127"/>
                        </a:rPr>
                        <a:t>Recall</a:t>
                      </a:r>
                      <a:r>
                        <a:rPr lang="fr-FR" altLang="ko-KR" sz="1200" dirty="0">
                          <a:latin typeface="Verdana" panose="020B0604030504040204" pitchFamily="34" charset="0"/>
                          <a:ea typeface="굴림" panose="020B0600000101010101" pitchFamily="34" charset="-127"/>
                        </a:rPr>
                        <a:t> »</a:t>
                      </a:r>
                    </a:p>
                  </a:txBody>
                  <a:tcPr/>
                </a:tc>
                <a:extLst>
                  <a:ext uri="{0D108BD9-81ED-4DB2-BD59-A6C34878D82A}">
                    <a16:rowId xmlns:a16="http://schemas.microsoft.com/office/drawing/2014/main" val="2124612373"/>
                  </a:ext>
                </a:extLst>
              </a:tr>
              <a:tr h="2099234">
                <a:tc>
                  <a:txBody>
                    <a:bodyPr/>
                    <a:lstStyle/>
                    <a:p>
                      <a:r>
                        <a:rPr lang="en-US" altLang="ko-KR" sz="1000" dirty="0">
                          <a:latin typeface="Verdana" panose="020B0604030504040204" pitchFamily="34" charset="0"/>
                          <a:ea typeface="굴림" panose="020B0600000101010101" pitchFamily="34" charset="-127"/>
                        </a:rPr>
                        <a:t> </a:t>
                      </a:r>
                      <a:r>
                        <a:rPr lang="en-US" altLang="ko-KR" sz="1000" dirty="0" err="1">
                          <a:latin typeface="Verdana" panose="020B0604030504040204" pitchFamily="34" charset="0"/>
                          <a:ea typeface="굴림" panose="020B0600000101010101" pitchFamily="34" charset="-127"/>
                        </a:rPr>
                        <a:t>Courbe</a:t>
                      </a:r>
                      <a:r>
                        <a:rPr lang="en-US" altLang="ko-KR" sz="1000" dirty="0">
                          <a:latin typeface="Verdana" panose="020B0604030504040204" pitchFamily="34" charset="0"/>
                          <a:ea typeface="굴림" panose="020B0600000101010101" pitchFamily="34" charset="-127"/>
                        </a:rPr>
                        <a:t> ROC « Receiver-Operator Characteristic ».</a:t>
                      </a:r>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000" dirty="0">
                          <a:latin typeface="Verdana" panose="020B0604030504040204" pitchFamily="34" charset="0"/>
                          <a:ea typeface="굴림" panose="020B0600000101010101" pitchFamily="34" charset="-127"/>
                        </a:rPr>
                        <a:t> </a:t>
                      </a:r>
                      <a:r>
                        <a:rPr lang="en-US" altLang="ko-KR" sz="1000" dirty="0" err="1">
                          <a:latin typeface="Verdana" panose="020B0604030504040204" pitchFamily="34" charset="0"/>
                          <a:ea typeface="굴림" panose="020B0600000101010101" pitchFamily="34" charset="-127"/>
                        </a:rPr>
                        <a:t>Courbe</a:t>
                      </a:r>
                      <a:r>
                        <a:rPr lang="en-US" altLang="ko-KR" sz="1000" dirty="0">
                          <a:latin typeface="Verdana" panose="020B0604030504040204" pitchFamily="34" charset="0"/>
                          <a:ea typeface="굴림" panose="020B0600000101010101" pitchFamily="34" charset="-127"/>
                        </a:rPr>
                        <a:t> ROC « Receiver-Operator Characteristic ».</a:t>
                      </a:r>
                      <a:endParaRPr lang="fr-FR" sz="1000" dirty="0"/>
                    </a:p>
                  </a:txBody>
                  <a:tcPr/>
                </a:tc>
                <a:extLst>
                  <a:ext uri="{0D108BD9-81ED-4DB2-BD59-A6C34878D82A}">
                    <a16:rowId xmlns:a16="http://schemas.microsoft.com/office/drawing/2014/main" val="450309551"/>
                  </a:ext>
                </a:extLst>
              </a:tr>
            </a:tbl>
          </a:graphicData>
        </a:graphic>
      </p:graphicFrame>
      <p:pic>
        <p:nvPicPr>
          <p:cNvPr id="4" name="Image 3">
            <a:extLst>
              <a:ext uri="{FF2B5EF4-FFF2-40B4-BE49-F238E27FC236}">
                <a16:creationId xmlns:a16="http://schemas.microsoft.com/office/drawing/2014/main" id="{F0558C9C-8F64-4FF6-A0A4-E05C5A2B54EF}"/>
              </a:ext>
            </a:extLst>
          </p:cNvPr>
          <p:cNvPicPr>
            <a:picLocks noChangeAspect="1"/>
          </p:cNvPicPr>
          <p:nvPr/>
        </p:nvPicPr>
        <p:blipFill>
          <a:blip r:embed="rId3"/>
          <a:stretch>
            <a:fillRect/>
          </a:stretch>
        </p:blipFill>
        <p:spPr>
          <a:xfrm>
            <a:off x="1179305" y="2957249"/>
            <a:ext cx="2526783" cy="1725767"/>
          </a:xfrm>
          <a:prstGeom prst="rect">
            <a:avLst/>
          </a:prstGeom>
        </p:spPr>
      </p:pic>
      <p:pic>
        <p:nvPicPr>
          <p:cNvPr id="7" name="Image 6">
            <a:extLst>
              <a:ext uri="{FF2B5EF4-FFF2-40B4-BE49-F238E27FC236}">
                <a16:creationId xmlns:a16="http://schemas.microsoft.com/office/drawing/2014/main" id="{AACA2F5A-B489-4F83-B174-A7D29DCCCBE2}"/>
              </a:ext>
            </a:extLst>
          </p:cNvPr>
          <p:cNvPicPr>
            <a:picLocks noChangeAspect="1"/>
          </p:cNvPicPr>
          <p:nvPr/>
        </p:nvPicPr>
        <p:blipFill>
          <a:blip r:embed="rId4"/>
          <a:stretch>
            <a:fillRect/>
          </a:stretch>
        </p:blipFill>
        <p:spPr>
          <a:xfrm>
            <a:off x="1179305" y="4941168"/>
            <a:ext cx="2526783" cy="1725767"/>
          </a:xfrm>
          <a:prstGeom prst="rect">
            <a:avLst/>
          </a:prstGeom>
        </p:spPr>
      </p:pic>
      <p:pic>
        <p:nvPicPr>
          <p:cNvPr id="10" name="Image 9">
            <a:extLst>
              <a:ext uri="{FF2B5EF4-FFF2-40B4-BE49-F238E27FC236}">
                <a16:creationId xmlns:a16="http://schemas.microsoft.com/office/drawing/2014/main" id="{8BACE48A-4CC5-457C-9A12-2B5BEC22AFE0}"/>
              </a:ext>
            </a:extLst>
          </p:cNvPr>
          <p:cNvPicPr>
            <a:picLocks noChangeAspect="1"/>
          </p:cNvPicPr>
          <p:nvPr/>
        </p:nvPicPr>
        <p:blipFill>
          <a:blip r:embed="rId5"/>
          <a:stretch>
            <a:fillRect/>
          </a:stretch>
        </p:blipFill>
        <p:spPr>
          <a:xfrm>
            <a:off x="5622621" y="2957249"/>
            <a:ext cx="2526783" cy="1725767"/>
          </a:xfrm>
          <a:prstGeom prst="rect">
            <a:avLst/>
          </a:prstGeom>
        </p:spPr>
      </p:pic>
      <p:pic>
        <p:nvPicPr>
          <p:cNvPr id="13" name="Image 12">
            <a:extLst>
              <a:ext uri="{FF2B5EF4-FFF2-40B4-BE49-F238E27FC236}">
                <a16:creationId xmlns:a16="http://schemas.microsoft.com/office/drawing/2014/main" id="{FC3F355A-E349-42DF-84A4-20E0BB6FFCA8}"/>
              </a:ext>
            </a:extLst>
          </p:cNvPr>
          <p:cNvPicPr>
            <a:picLocks noChangeAspect="1"/>
          </p:cNvPicPr>
          <p:nvPr/>
        </p:nvPicPr>
        <p:blipFill>
          <a:blip r:embed="rId6"/>
          <a:stretch>
            <a:fillRect/>
          </a:stretch>
        </p:blipFill>
        <p:spPr>
          <a:xfrm>
            <a:off x="5626219" y="4941168"/>
            <a:ext cx="2523185" cy="1723309"/>
          </a:xfrm>
          <a:prstGeom prst="rect">
            <a:avLst/>
          </a:prstGeom>
        </p:spPr>
      </p:pic>
    </p:spTree>
    <p:extLst>
      <p:ext uri="{BB962C8B-B14F-4D97-AF65-F5344CB8AC3E}">
        <p14:creationId xmlns:p14="http://schemas.microsoft.com/office/powerpoint/2010/main" val="40844464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Comparaison et synthèse des résultats </a:t>
            </a:r>
            <a:br>
              <a:rPr lang="fr-FR" altLang="fr-FR" sz="2800" dirty="0"/>
            </a:br>
            <a:r>
              <a:rPr lang="fr-FR" altLang="fr-FR" sz="2800" dirty="0"/>
              <a:t>pour les modèles utilisés</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lvl="1">
              <a:lnSpc>
                <a:spcPct val="80000"/>
              </a:lnSpc>
            </a:pPr>
            <a:endParaRPr lang="fr-FR" altLang="ko-KR" sz="16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3" algn="just">
              <a:lnSpc>
                <a:spcPct val="80000"/>
              </a:lnSpc>
            </a:pPr>
            <a:endParaRPr lang="fr-FR" altLang="ko-KR" sz="1200" dirty="0">
              <a:latin typeface="Verdana" panose="020B0604030504040204" pitchFamily="34" charset="0"/>
              <a:ea typeface="굴림" panose="020B0600000101010101" pitchFamily="34" charset="-127"/>
            </a:endParaRPr>
          </a:p>
          <a:p>
            <a:pPr lvl="3">
              <a:lnSpc>
                <a:spcPct val="80000"/>
              </a:lnSpc>
            </a:pPr>
            <a:endParaRPr lang="fr-FR" altLang="ko-KR" sz="8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graphicFrame>
        <p:nvGraphicFramePr>
          <p:cNvPr id="2" name="Tableau 2">
            <a:extLst>
              <a:ext uri="{FF2B5EF4-FFF2-40B4-BE49-F238E27FC236}">
                <a16:creationId xmlns:a16="http://schemas.microsoft.com/office/drawing/2014/main" id="{B99B1651-74F9-419E-9F49-A2EA7D185A20}"/>
              </a:ext>
            </a:extLst>
          </p:cNvPr>
          <p:cNvGraphicFramePr>
            <a:graphicFrameLocks noGrp="1"/>
          </p:cNvGraphicFramePr>
          <p:nvPr>
            <p:extLst>
              <p:ext uri="{D42A27DB-BD31-4B8C-83A1-F6EECF244321}">
                <p14:modId xmlns:p14="http://schemas.microsoft.com/office/powerpoint/2010/main" val="4107781080"/>
              </p:ext>
            </p:extLst>
          </p:nvPr>
        </p:nvGraphicFramePr>
        <p:xfrm>
          <a:off x="163186" y="2225675"/>
          <a:ext cx="8817628" cy="4638646"/>
        </p:xfrm>
        <a:graphic>
          <a:graphicData uri="http://schemas.openxmlformats.org/drawingml/2006/table">
            <a:tbl>
              <a:tblPr firstRow="1" bandRow="1">
                <a:tableStyleId>{5C22544A-7EE6-4342-B048-85BDC9FD1C3A}</a:tableStyleId>
              </a:tblPr>
              <a:tblGrid>
                <a:gridCol w="4413568">
                  <a:extLst>
                    <a:ext uri="{9D8B030D-6E8A-4147-A177-3AD203B41FA5}">
                      <a16:colId xmlns:a16="http://schemas.microsoft.com/office/drawing/2014/main" val="4062518940"/>
                    </a:ext>
                  </a:extLst>
                </a:gridCol>
                <a:gridCol w="4404060">
                  <a:extLst>
                    <a:ext uri="{9D8B030D-6E8A-4147-A177-3AD203B41FA5}">
                      <a16:colId xmlns:a16="http://schemas.microsoft.com/office/drawing/2014/main" val="2942006052"/>
                    </a:ext>
                  </a:extLst>
                </a:gridCol>
              </a:tblGrid>
              <a:tr h="719103">
                <a:tc>
                  <a:txBody>
                    <a:bodyPr/>
                    <a:lstStyle/>
                    <a:p>
                      <a:pPr marL="171450" indent="-171450">
                        <a:lnSpc>
                          <a:spcPct val="80000"/>
                        </a:lnSpc>
                        <a:buFont typeface="Arial" panose="020B0604020202020204" pitchFamily="34" charset="0"/>
                        <a:buChar char="•"/>
                      </a:pPr>
                      <a:r>
                        <a:rPr lang="fr-FR" altLang="ko-KR" sz="1200" dirty="0">
                          <a:latin typeface="Verdana" panose="020B0604030504040204" pitchFamily="34" charset="0"/>
                          <a:ea typeface="굴림" panose="020B0600000101010101" pitchFamily="34" charset="-127"/>
                        </a:rPr>
                        <a:t>Modèles du lasso et de la régression </a:t>
                      </a:r>
                      <a:r>
                        <a:rPr lang="fr-FR" altLang="ko-KR" sz="1200" dirty="0" err="1">
                          <a:latin typeface="Verdana" panose="020B0604030504040204" pitchFamily="34" charset="0"/>
                          <a:ea typeface="굴림" panose="020B0600000101010101" pitchFamily="34" charset="-127"/>
                        </a:rPr>
                        <a:t>ridge</a:t>
                      </a:r>
                      <a:r>
                        <a:rPr lang="fr-FR" altLang="ko-KR" sz="1200" dirty="0">
                          <a:latin typeface="Verdana" panose="020B0604030504040204" pitchFamily="34" charset="0"/>
                          <a:ea typeface="굴림" panose="020B0600000101010101" pitchFamily="34" charset="-127"/>
                        </a:rPr>
                        <a:t> sans nouvelles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 </a:t>
                      </a:r>
                    </a:p>
                    <a:p>
                      <a:pPr marL="171450" indent="-171450">
                        <a:lnSpc>
                          <a:spcPct val="80000"/>
                        </a:lnSpc>
                        <a:buFont typeface="Arial" panose="020B0604020202020204" pitchFamily="34" charset="0"/>
                        <a:buChar char="•"/>
                      </a:pPr>
                      <a:r>
                        <a:rPr lang="fr-FR" altLang="ko-KR" sz="1200" dirty="0">
                          <a:latin typeface="Verdana" panose="020B0604030504040204" pitchFamily="34" charset="0"/>
                          <a:ea typeface="굴림" panose="020B0600000101010101" pitchFamily="34" charset="-127"/>
                        </a:rPr>
                        <a:t>Modèle régression </a:t>
                      </a:r>
                      <a:r>
                        <a:rPr lang="fr-FR" altLang="ko-KR" sz="1200" dirty="0" err="1">
                          <a:latin typeface="Verdana" panose="020B0604030504040204" pitchFamily="34" charset="0"/>
                          <a:ea typeface="굴림" panose="020B0600000101010101" pitchFamily="34" charset="-127"/>
                        </a:rPr>
                        <a:t>ridge</a:t>
                      </a:r>
                      <a:r>
                        <a:rPr lang="fr-FR" altLang="ko-KR" sz="1200" dirty="0">
                          <a:latin typeface="Verdana" panose="020B0604030504040204" pitchFamily="34" charset="0"/>
                          <a:ea typeface="굴림" panose="020B0600000101010101" pitchFamily="34" charset="-127"/>
                        </a:rPr>
                        <a:t> :</a:t>
                      </a:r>
                    </a:p>
                    <a:p>
                      <a:pPr marL="285750" indent="-285750">
                        <a:lnSpc>
                          <a:spcPct val="80000"/>
                        </a:lnSpc>
                        <a:buFont typeface="Arial" panose="020B0604020202020204" pitchFamily="34" charset="0"/>
                        <a:buChar char="•"/>
                      </a:pPr>
                      <a:endParaRPr lang="fr-FR" altLang="ko-KR" sz="1600" dirty="0">
                        <a:latin typeface="Verdana" panose="020B0604030504040204" pitchFamily="34" charset="0"/>
                        <a:ea typeface="굴림" panose="020B0600000101010101" pitchFamily="34" charset="-127"/>
                      </a:endParaRPr>
                    </a:p>
                  </a:txBody>
                  <a:tcPr/>
                </a:tc>
                <a:tc>
                  <a:txBody>
                    <a:bodyPr/>
                    <a:lstStyle/>
                    <a:p>
                      <a:pPr marL="171450" indent="-171450">
                        <a:lnSpc>
                          <a:spcPct val="80000"/>
                        </a:lnSpc>
                        <a:buFont typeface="Arial" panose="020B0604020202020204" pitchFamily="34" charset="0"/>
                        <a:buChar char="•"/>
                      </a:pPr>
                      <a:r>
                        <a:rPr lang="fr-FR" altLang="ko-KR" sz="1200" dirty="0">
                          <a:latin typeface="Verdana" panose="020B0604030504040204" pitchFamily="34" charset="0"/>
                          <a:ea typeface="굴림" panose="020B0600000101010101" pitchFamily="34" charset="-127"/>
                        </a:rPr>
                        <a:t>Modèles du lasso et de la régression </a:t>
                      </a:r>
                      <a:r>
                        <a:rPr lang="fr-FR" altLang="ko-KR" sz="1200" dirty="0" err="1">
                          <a:latin typeface="Verdana" panose="020B0604030504040204" pitchFamily="34" charset="0"/>
                          <a:ea typeface="굴림" panose="020B0600000101010101" pitchFamily="34" charset="-127"/>
                        </a:rPr>
                        <a:t>ridge</a:t>
                      </a:r>
                      <a:r>
                        <a:rPr lang="fr-FR" altLang="ko-KR" sz="1200" dirty="0">
                          <a:latin typeface="Verdana" panose="020B0604030504040204" pitchFamily="34" charset="0"/>
                          <a:ea typeface="굴림" panose="020B0600000101010101" pitchFamily="34" charset="-127"/>
                        </a:rPr>
                        <a:t> avec nouvelles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 </a:t>
                      </a:r>
                    </a:p>
                    <a:p>
                      <a:pPr marL="171450" indent="-171450">
                        <a:lnSpc>
                          <a:spcPct val="80000"/>
                        </a:lnSpc>
                        <a:buFont typeface="Arial" panose="020B0604020202020204" pitchFamily="34" charset="0"/>
                        <a:buChar char="•"/>
                      </a:pPr>
                      <a:r>
                        <a:rPr lang="fr-FR" altLang="ko-KR" sz="1200" dirty="0">
                          <a:latin typeface="Verdana" panose="020B0604030504040204" pitchFamily="34" charset="0"/>
                          <a:ea typeface="굴림" panose="020B0600000101010101" pitchFamily="34" charset="-127"/>
                        </a:rPr>
                        <a:t>Modèle régression </a:t>
                      </a:r>
                      <a:r>
                        <a:rPr lang="fr-FR" altLang="ko-KR" sz="1200" dirty="0" err="1">
                          <a:latin typeface="Verdana" panose="020B0604030504040204" pitchFamily="34" charset="0"/>
                          <a:ea typeface="굴림" panose="020B0600000101010101" pitchFamily="34" charset="-127"/>
                        </a:rPr>
                        <a:t>ridge</a:t>
                      </a:r>
                      <a:r>
                        <a:rPr lang="fr-FR" altLang="ko-KR" sz="1200" dirty="0">
                          <a:latin typeface="Verdana" panose="020B0604030504040204" pitchFamily="34" charset="0"/>
                          <a:ea typeface="굴림" panose="020B0600000101010101" pitchFamily="34" charset="-127"/>
                        </a:rPr>
                        <a:t> :</a:t>
                      </a:r>
                    </a:p>
                  </a:txBody>
                  <a:tcPr/>
                </a:tc>
                <a:extLst>
                  <a:ext uri="{0D108BD9-81ED-4DB2-BD59-A6C34878D82A}">
                    <a16:rowId xmlns:a16="http://schemas.microsoft.com/office/drawing/2014/main" val="2392740720"/>
                  </a:ext>
                </a:extLst>
              </a:tr>
              <a:tr h="843859">
                <a:tc>
                  <a:txBody>
                    <a:bodyPr/>
                    <a:lstStyle/>
                    <a:p>
                      <a:pPr marL="0" marR="0" lvl="0" indent="0" algn="l" defTabSz="914400" rtl="0" eaLnBrk="1" fontAlgn="auto" latinLnBrk="0" hangingPunct="1">
                        <a:lnSpc>
                          <a:spcPct val="80000"/>
                        </a:lnSpc>
                        <a:spcBef>
                          <a:spcPts val="0"/>
                        </a:spcBef>
                        <a:spcAft>
                          <a:spcPts val="0"/>
                        </a:spcAft>
                        <a:buClrTx/>
                        <a:buSzTx/>
                        <a:buFontTx/>
                        <a:buNone/>
                        <a:tabLst/>
                        <a:defRPr/>
                      </a:pPr>
                      <a:r>
                        <a:rPr lang="fr-FR" altLang="ko-KR" sz="1200" dirty="0">
                          <a:latin typeface="Verdana" panose="020B0604030504040204" pitchFamily="34" charset="0"/>
                          <a:ea typeface="굴림" panose="020B0600000101010101" pitchFamily="34" charset="-127"/>
                        </a:rPr>
                        <a:t>Baseline error:0.06635649049944822</a:t>
                      </a:r>
                    </a:p>
                    <a:p>
                      <a:pPr>
                        <a:lnSpc>
                          <a:spcPct val="80000"/>
                        </a:lnSpc>
                      </a:pPr>
                      <a:endParaRPr lang="fr-FR" altLang="ko-KR" sz="1200" dirty="0">
                        <a:latin typeface="Verdana" panose="020B0604030504040204" pitchFamily="34" charset="0"/>
                        <a:ea typeface="굴림" panose="020B0600000101010101" pitchFamily="34" charset="-127"/>
                      </a:endParaRPr>
                    </a:p>
                  </a:txBody>
                  <a:tcPr/>
                </a:tc>
                <a:tc>
                  <a:txBody>
                    <a:bodyPr/>
                    <a:lstStyle/>
                    <a:p>
                      <a:pPr>
                        <a:lnSpc>
                          <a:spcPct val="80000"/>
                        </a:lnSpc>
                      </a:pPr>
                      <a:r>
                        <a:rPr lang="fr-FR" altLang="ko-KR" sz="1200" dirty="0">
                          <a:latin typeface="Verdana" panose="020B0604030504040204" pitchFamily="34" charset="0"/>
                          <a:ea typeface="굴림" panose="020B0600000101010101" pitchFamily="34" charset="-127"/>
                        </a:rPr>
                        <a:t>Baseline error:0.06377851814555148</a:t>
                      </a:r>
                    </a:p>
                  </a:txBody>
                  <a:tcPr/>
                </a:tc>
                <a:extLst>
                  <a:ext uri="{0D108BD9-81ED-4DB2-BD59-A6C34878D82A}">
                    <a16:rowId xmlns:a16="http://schemas.microsoft.com/office/drawing/2014/main" val="2124612373"/>
                  </a:ext>
                </a:extLst>
              </a:tr>
              <a:tr h="3069363">
                <a:tc>
                  <a:txBody>
                    <a:bodyPr/>
                    <a:lstStyle/>
                    <a:p>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000" dirty="0"/>
                    </a:p>
                  </a:txBody>
                  <a:tcPr/>
                </a:tc>
                <a:extLst>
                  <a:ext uri="{0D108BD9-81ED-4DB2-BD59-A6C34878D82A}">
                    <a16:rowId xmlns:a16="http://schemas.microsoft.com/office/drawing/2014/main" val="450309551"/>
                  </a:ext>
                </a:extLst>
              </a:tr>
            </a:tbl>
          </a:graphicData>
        </a:graphic>
      </p:graphicFrame>
      <p:pic>
        <p:nvPicPr>
          <p:cNvPr id="4" name="Image 3">
            <a:extLst>
              <a:ext uri="{FF2B5EF4-FFF2-40B4-BE49-F238E27FC236}">
                <a16:creationId xmlns:a16="http://schemas.microsoft.com/office/drawing/2014/main" id="{49175818-6864-4A34-85BE-121B5A90658A}"/>
              </a:ext>
            </a:extLst>
          </p:cNvPr>
          <p:cNvPicPr>
            <a:picLocks noChangeAspect="1"/>
          </p:cNvPicPr>
          <p:nvPr/>
        </p:nvPicPr>
        <p:blipFill>
          <a:blip r:embed="rId3"/>
          <a:stretch>
            <a:fillRect/>
          </a:stretch>
        </p:blipFill>
        <p:spPr>
          <a:xfrm>
            <a:off x="4919032" y="3916348"/>
            <a:ext cx="3724275" cy="2724150"/>
          </a:xfrm>
          <a:prstGeom prst="rect">
            <a:avLst/>
          </a:prstGeom>
        </p:spPr>
      </p:pic>
      <p:pic>
        <p:nvPicPr>
          <p:cNvPr id="6" name="Image 5">
            <a:extLst>
              <a:ext uri="{FF2B5EF4-FFF2-40B4-BE49-F238E27FC236}">
                <a16:creationId xmlns:a16="http://schemas.microsoft.com/office/drawing/2014/main" id="{6E036B3B-7597-4EC3-BDA7-5EC311125A5A}"/>
              </a:ext>
            </a:extLst>
          </p:cNvPr>
          <p:cNvPicPr>
            <a:picLocks noChangeAspect="1"/>
          </p:cNvPicPr>
          <p:nvPr/>
        </p:nvPicPr>
        <p:blipFill>
          <a:blip r:embed="rId4"/>
          <a:stretch>
            <a:fillRect/>
          </a:stretch>
        </p:blipFill>
        <p:spPr>
          <a:xfrm>
            <a:off x="500694" y="3916348"/>
            <a:ext cx="3724275" cy="2724150"/>
          </a:xfrm>
          <a:prstGeom prst="rect">
            <a:avLst/>
          </a:prstGeom>
        </p:spPr>
      </p:pic>
    </p:spTree>
    <p:extLst>
      <p:ext uri="{BB962C8B-B14F-4D97-AF65-F5344CB8AC3E}">
        <p14:creationId xmlns:p14="http://schemas.microsoft.com/office/powerpoint/2010/main" val="31778874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Comparaison et synthèse des résultats </a:t>
            </a:r>
            <a:br>
              <a:rPr lang="fr-FR" altLang="fr-FR" sz="2800" dirty="0"/>
            </a:br>
            <a:r>
              <a:rPr lang="fr-FR" altLang="fr-FR" sz="2800" dirty="0"/>
              <a:t>pour les modèles utilisés</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lvl="1">
              <a:lnSpc>
                <a:spcPct val="80000"/>
              </a:lnSpc>
            </a:pPr>
            <a:endParaRPr lang="fr-FR" altLang="ko-KR" sz="16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3" algn="just">
              <a:lnSpc>
                <a:spcPct val="80000"/>
              </a:lnSpc>
            </a:pPr>
            <a:endParaRPr lang="fr-FR" altLang="ko-KR" sz="1200" dirty="0">
              <a:latin typeface="Verdana" panose="020B0604030504040204" pitchFamily="34" charset="0"/>
              <a:ea typeface="굴림" panose="020B0600000101010101" pitchFamily="34" charset="-127"/>
            </a:endParaRPr>
          </a:p>
          <a:p>
            <a:pPr lvl="3">
              <a:lnSpc>
                <a:spcPct val="80000"/>
              </a:lnSpc>
            </a:pPr>
            <a:endParaRPr lang="fr-FR" altLang="ko-KR" sz="8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graphicFrame>
        <p:nvGraphicFramePr>
          <p:cNvPr id="2" name="Tableau 2">
            <a:extLst>
              <a:ext uri="{FF2B5EF4-FFF2-40B4-BE49-F238E27FC236}">
                <a16:creationId xmlns:a16="http://schemas.microsoft.com/office/drawing/2014/main" id="{B99B1651-74F9-419E-9F49-A2EA7D185A20}"/>
              </a:ext>
            </a:extLst>
          </p:cNvPr>
          <p:cNvGraphicFramePr>
            <a:graphicFrameLocks noGrp="1"/>
          </p:cNvGraphicFramePr>
          <p:nvPr>
            <p:extLst>
              <p:ext uri="{D42A27DB-BD31-4B8C-83A1-F6EECF244321}">
                <p14:modId xmlns:p14="http://schemas.microsoft.com/office/powerpoint/2010/main" val="1830247875"/>
              </p:ext>
            </p:extLst>
          </p:nvPr>
        </p:nvGraphicFramePr>
        <p:xfrm>
          <a:off x="163186" y="2225675"/>
          <a:ext cx="8817628" cy="4638646"/>
        </p:xfrm>
        <a:graphic>
          <a:graphicData uri="http://schemas.openxmlformats.org/drawingml/2006/table">
            <a:tbl>
              <a:tblPr firstRow="1" bandRow="1">
                <a:tableStyleId>{5C22544A-7EE6-4342-B048-85BDC9FD1C3A}</a:tableStyleId>
              </a:tblPr>
              <a:tblGrid>
                <a:gridCol w="4413568">
                  <a:extLst>
                    <a:ext uri="{9D8B030D-6E8A-4147-A177-3AD203B41FA5}">
                      <a16:colId xmlns:a16="http://schemas.microsoft.com/office/drawing/2014/main" val="4062518940"/>
                    </a:ext>
                  </a:extLst>
                </a:gridCol>
                <a:gridCol w="4404060">
                  <a:extLst>
                    <a:ext uri="{9D8B030D-6E8A-4147-A177-3AD203B41FA5}">
                      <a16:colId xmlns:a16="http://schemas.microsoft.com/office/drawing/2014/main" val="2942006052"/>
                    </a:ext>
                  </a:extLst>
                </a:gridCol>
              </a:tblGrid>
              <a:tr h="719103">
                <a:tc>
                  <a:txBody>
                    <a:bodyPr/>
                    <a:lstStyle/>
                    <a:p>
                      <a:pPr marL="171450" indent="-171450">
                        <a:lnSpc>
                          <a:spcPct val="80000"/>
                        </a:lnSpc>
                        <a:buFont typeface="Arial" panose="020B0604020202020204" pitchFamily="34" charset="0"/>
                        <a:buChar char="•"/>
                      </a:pPr>
                      <a:r>
                        <a:rPr lang="fr-FR" altLang="ko-KR" sz="1200" dirty="0">
                          <a:latin typeface="Verdana" panose="020B0604030504040204" pitchFamily="34" charset="0"/>
                          <a:ea typeface="굴림" panose="020B0600000101010101" pitchFamily="34" charset="-127"/>
                        </a:rPr>
                        <a:t>Modèles du lasso et de la régression </a:t>
                      </a:r>
                      <a:r>
                        <a:rPr lang="fr-FR" altLang="ko-KR" sz="1200" dirty="0" err="1">
                          <a:latin typeface="Verdana" panose="020B0604030504040204" pitchFamily="34" charset="0"/>
                          <a:ea typeface="굴림" panose="020B0600000101010101" pitchFamily="34" charset="-127"/>
                        </a:rPr>
                        <a:t>ridge</a:t>
                      </a:r>
                      <a:r>
                        <a:rPr lang="fr-FR" altLang="ko-KR" sz="1200" dirty="0">
                          <a:latin typeface="Verdana" panose="020B0604030504040204" pitchFamily="34" charset="0"/>
                          <a:ea typeface="굴림" panose="020B0600000101010101" pitchFamily="34" charset="-127"/>
                        </a:rPr>
                        <a:t> sans nouvelles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 </a:t>
                      </a:r>
                    </a:p>
                    <a:p>
                      <a:pPr marL="171450" indent="-171450">
                        <a:lnSpc>
                          <a:spcPct val="80000"/>
                        </a:lnSpc>
                        <a:buFont typeface="Arial" panose="020B0604020202020204" pitchFamily="34" charset="0"/>
                        <a:buChar char="•"/>
                      </a:pPr>
                      <a:r>
                        <a:rPr lang="fr-FR" altLang="ko-KR" sz="1200" dirty="0">
                          <a:latin typeface="Verdana" panose="020B0604030504040204" pitchFamily="34" charset="0"/>
                          <a:ea typeface="굴림" panose="020B0600000101010101" pitchFamily="34" charset="-127"/>
                        </a:rPr>
                        <a:t>Modèle régression </a:t>
                      </a:r>
                      <a:r>
                        <a:rPr lang="fr-FR" altLang="ko-KR" sz="1200" dirty="0" err="1">
                          <a:latin typeface="Verdana" panose="020B0604030504040204" pitchFamily="34" charset="0"/>
                          <a:ea typeface="굴림" panose="020B0600000101010101" pitchFamily="34" charset="-127"/>
                        </a:rPr>
                        <a:t>ridge</a:t>
                      </a:r>
                      <a:r>
                        <a:rPr lang="fr-FR" altLang="ko-KR" sz="1200" dirty="0">
                          <a:latin typeface="Verdana" panose="020B0604030504040204" pitchFamily="34" charset="0"/>
                          <a:ea typeface="굴림" panose="020B0600000101010101" pitchFamily="34" charset="-127"/>
                        </a:rPr>
                        <a:t> :</a:t>
                      </a:r>
                    </a:p>
                    <a:p>
                      <a:pPr marL="285750" indent="-285750">
                        <a:lnSpc>
                          <a:spcPct val="80000"/>
                        </a:lnSpc>
                        <a:buFont typeface="Arial" panose="020B0604020202020204" pitchFamily="34" charset="0"/>
                        <a:buChar char="•"/>
                      </a:pPr>
                      <a:endParaRPr lang="fr-FR" altLang="ko-KR" sz="1600" dirty="0">
                        <a:latin typeface="Verdana" panose="020B0604030504040204" pitchFamily="34" charset="0"/>
                        <a:ea typeface="굴림" panose="020B0600000101010101" pitchFamily="34" charset="-127"/>
                      </a:endParaRPr>
                    </a:p>
                  </a:txBody>
                  <a:tcPr/>
                </a:tc>
                <a:tc>
                  <a:txBody>
                    <a:bodyPr/>
                    <a:lstStyle/>
                    <a:p>
                      <a:pPr marL="171450" indent="-171450">
                        <a:lnSpc>
                          <a:spcPct val="80000"/>
                        </a:lnSpc>
                        <a:buFont typeface="Arial" panose="020B0604020202020204" pitchFamily="34" charset="0"/>
                        <a:buChar char="•"/>
                      </a:pPr>
                      <a:r>
                        <a:rPr lang="fr-FR" altLang="ko-KR" sz="1200" dirty="0">
                          <a:latin typeface="Verdana" panose="020B0604030504040204" pitchFamily="34" charset="0"/>
                          <a:ea typeface="굴림" panose="020B0600000101010101" pitchFamily="34" charset="-127"/>
                        </a:rPr>
                        <a:t>Modèles du lasso et de la régression </a:t>
                      </a:r>
                      <a:r>
                        <a:rPr lang="fr-FR" altLang="ko-KR" sz="1200" dirty="0" err="1">
                          <a:latin typeface="Verdana" panose="020B0604030504040204" pitchFamily="34" charset="0"/>
                          <a:ea typeface="굴림" panose="020B0600000101010101" pitchFamily="34" charset="-127"/>
                        </a:rPr>
                        <a:t>ridge</a:t>
                      </a:r>
                      <a:r>
                        <a:rPr lang="fr-FR" altLang="ko-KR" sz="1200" dirty="0">
                          <a:latin typeface="Verdana" panose="020B0604030504040204" pitchFamily="34" charset="0"/>
                          <a:ea typeface="굴림" panose="020B0600000101010101" pitchFamily="34" charset="-127"/>
                        </a:rPr>
                        <a:t> avec nouvelles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 </a:t>
                      </a:r>
                    </a:p>
                    <a:p>
                      <a:pPr marL="171450" indent="-171450">
                        <a:lnSpc>
                          <a:spcPct val="80000"/>
                        </a:lnSpc>
                        <a:buFont typeface="Arial" panose="020B0604020202020204" pitchFamily="34" charset="0"/>
                        <a:buChar char="•"/>
                      </a:pPr>
                      <a:r>
                        <a:rPr lang="fr-FR" altLang="ko-KR" sz="1200" dirty="0">
                          <a:latin typeface="Verdana" panose="020B0604030504040204" pitchFamily="34" charset="0"/>
                          <a:ea typeface="굴림" panose="020B0600000101010101" pitchFamily="34" charset="-127"/>
                        </a:rPr>
                        <a:t>Modèle régression </a:t>
                      </a:r>
                      <a:r>
                        <a:rPr lang="fr-FR" altLang="ko-KR" sz="1200" dirty="0" err="1">
                          <a:latin typeface="Verdana" panose="020B0604030504040204" pitchFamily="34" charset="0"/>
                          <a:ea typeface="굴림" panose="020B0600000101010101" pitchFamily="34" charset="-127"/>
                        </a:rPr>
                        <a:t>ridge</a:t>
                      </a:r>
                      <a:r>
                        <a:rPr lang="fr-FR" altLang="ko-KR" sz="1200" dirty="0">
                          <a:latin typeface="Verdana" panose="020B0604030504040204" pitchFamily="34" charset="0"/>
                          <a:ea typeface="굴림" panose="020B0600000101010101" pitchFamily="34" charset="-127"/>
                        </a:rPr>
                        <a:t> :</a:t>
                      </a:r>
                    </a:p>
                  </a:txBody>
                  <a:tcPr/>
                </a:tc>
                <a:extLst>
                  <a:ext uri="{0D108BD9-81ED-4DB2-BD59-A6C34878D82A}">
                    <a16:rowId xmlns:a16="http://schemas.microsoft.com/office/drawing/2014/main" val="2392740720"/>
                  </a:ext>
                </a:extLst>
              </a:tr>
              <a:tr h="843859">
                <a:tc>
                  <a:txBody>
                    <a:bodyPr/>
                    <a:lstStyle/>
                    <a:p>
                      <a:pPr>
                        <a:lnSpc>
                          <a:spcPct val="80000"/>
                        </a:lnSpc>
                      </a:pPr>
                      <a:r>
                        <a:rPr lang="fr-FR" altLang="ko-KR" sz="1000" dirty="0">
                          <a:latin typeface="Verdana" panose="020B0604030504040204" pitchFamily="34" charset="0"/>
                          <a:ea typeface="굴림" panose="020B0600000101010101" pitchFamily="34" charset="-127"/>
                        </a:rPr>
                        <a:t>Erreurs min:</a:t>
                      </a:r>
                      <a:r>
                        <a:rPr lang="fr-FR" sz="1000" dirty="0"/>
                        <a:t>[0.06635649049944822, 0.05600044528644042]</a:t>
                      </a:r>
                      <a:endParaRPr lang="fr-FR" altLang="ko-KR" sz="1000" dirty="0">
                        <a:latin typeface="Verdana" panose="020B0604030504040204" pitchFamily="34" charset="0"/>
                        <a:ea typeface="굴림" panose="020B0600000101010101" pitchFamily="34" charset="-127"/>
                      </a:endParaRPr>
                    </a:p>
                  </a:txBody>
                  <a:tcPr/>
                </a:tc>
                <a:tc>
                  <a:txBody>
                    <a:bodyPr/>
                    <a:lstStyle/>
                    <a:p>
                      <a:pPr>
                        <a:lnSpc>
                          <a:spcPct val="80000"/>
                        </a:lnSpc>
                      </a:pPr>
                      <a:r>
                        <a:rPr lang="fr-FR" altLang="ko-KR" sz="1000" dirty="0">
                          <a:latin typeface="Verdana" panose="020B0604030504040204" pitchFamily="34" charset="0"/>
                          <a:ea typeface="굴림" panose="020B0600000101010101" pitchFamily="34" charset="-127"/>
                        </a:rPr>
                        <a:t>Erreurs min:</a:t>
                      </a:r>
                      <a:r>
                        <a:rPr lang="fr-FR" sz="1000" dirty="0"/>
                        <a:t>[0.06377851814555148, 0.05604747813337529]</a:t>
                      </a:r>
                      <a:endParaRPr lang="fr-FR" altLang="ko-KR" sz="1000" dirty="0">
                        <a:latin typeface="Verdana" panose="020B0604030504040204" pitchFamily="34" charset="0"/>
                        <a:ea typeface="굴림" panose="020B0600000101010101" pitchFamily="34" charset="-127"/>
                      </a:endParaRPr>
                    </a:p>
                  </a:txBody>
                  <a:tcPr/>
                </a:tc>
                <a:extLst>
                  <a:ext uri="{0D108BD9-81ED-4DB2-BD59-A6C34878D82A}">
                    <a16:rowId xmlns:a16="http://schemas.microsoft.com/office/drawing/2014/main" val="2124612373"/>
                  </a:ext>
                </a:extLst>
              </a:tr>
              <a:tr h="3069363">
                <a:tc>
                  <a:txBody>
                    <a:bodyPr/>
                    <a:lstStyle/>
                    <a:p>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000" dirty="0"/>
                    </a:p>
                  </a:txBody>
                  <a:tcPr/>
                </a:tc>
                <a:extLst>
                  <a:ext uri="{0D108BD9-81ED-4DB2-BD59-A6C34878D82A}">
                    <a16:rowId xmlns:a16="http://schemas.microsoft.com/office/drawing/2014/main" val="450309551"/>
                  </a:ext>
                </a:extLst>
              </a:tr>
            </a:tbl>
          </a:graphicData>
        </a:graphic>
      </p:graphicFrame>
      <p:pic>
        <p:nvPicPr>
          <p:cNvPr id="1026" name="Picture 2">
            <a:extLst>
              <a:ext uri="{FF2B5EF4-FFF2-40B4-BE49-F238E27FC236}">
                <a16:creationId xmlns:a16="http://schemas.microsoft.com/office/drawing/2014/main" id="{B44AA0DD-84EE-477F-8662-E81E31D028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164" y="4015929"/>
            <a:ext cx="3810000" cy="259080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B6FAAAC6-6FFA-4AAB-90AA-6BF2C50A88C3}"/>
              </a:ext>
            </a:extLst>
          </p:cNvPr>
          <p:cNvPicPr>
            <a:picLocks noChangeAspect="1"/>
          </p:cNvPicPr>
          <p:nvPr/>
        </p:nvPicPr>
        <p:blipFill>
          <a:blip r:embed="rId4"/>
          <a:stretch>
            <a:fillRect/>
          </a:stretch>
        </p:blipFill>
        <p:spPr>
          <a:xfrm>
            <a:off x="4800600" y="4015929"/>
            <a:ext cx="3810000" cy="2590800"/>
          </a:xfrm>
          <a:prstGeom prst="rect">
            <a:avLst/>
          </a:prstGeom>
        </p:spPr>
      </p:pic>
    </p:spTree>
    <p:extLst>
      <p:ext uri="{BB962C8B-B14F-4D97-AF65-F5344CB8AC3E}">
        <p14:creationId xmlns:p14="http://schemas.microsoft.com/office/powerpoint/2010/main" val="440732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Comparaison et synthèse des résultats </a:t>
            </a:r>
            <a:br>
              <a:rPr lang="fr-FR" altLang="fr-FR" sz="2800" dirty="0"/>
            </a:br>
            <a:r>
              <a:rPr lang="fr-FR" altLang="fr-FR" sz="2800" dirty="0"/>
              <a:t>pour les modèles utilisés</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lvl="1">
              <a:lnSpc>
                <a:spcPct val="80000"/>
              </a:lnSpc>
            </a:pPr>
            <a:endParaRPr lang="fr-FR" altLang="ko-KR" sz="16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3" algn="just">
              <a:lnSpc>
                <a:spcPct val="80000"/>
              </a:lnSpc>
            </a:pPr>
            <a:endParaRPr lang="fr-FR" altLang="ko-KR" sz="1200" dirty="0">
              <a:latin typeface="Verdana" panose="020B0604030504040204" pitchFamily="34" charset="0"/>
              <a:ea typeface="굴림" panose="020B0600000101010101" pitchFamily="34" charset="-127"/>
            </a:endParaRPr>
          </a:p>
          <a:p>
            <a:pPr lvl="3">
              <a:lnSpc>
                <a:spcPct val="80000"/>
              </a:lnSpc>
            </a:pPr>
            <a:endParaRPr lang="fr-FR" altLang="ko-KR" sz="8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graphicFrame>
        <p:nvGraphicFramePr>
          <p:cNvPr id="2" name="Tableau 2">
            <a:extLst>
              <a:ext uri="{FF2B5EF4-FFF2-40B4-BE49-F238E27FC236}">
                <a16:creationId xmlns:a16="http://schemas.microsoft.com/office/drawing/2014/main" id="{B99B1651-74F9-419E-9F49-A2EA7D185A20}"/>
              </a:ext>
            </a:extLst>
          </p:cNvPr>
          <p:cNvGraphicFramePr>
            <a:graphicFrameLocks noGrp="1"/>
          </p:cNvGraphicFramePr>
          <p:nvPr>
            <p:extLst>
              <p:ext uri="{D42A27DB-BD31-4B8C-83A1-F6EECF244321}">
                <p14:modId xmlns:p14="http://schemas.microsoft.com/office/powerpoint/2010/main" val="3851127984"/>
              </p:ext>
            </p:extLst>
          </p:nvPr>
        </p:nvGraphicFramePr>
        <p:xfrm>
          <a:off x="163186" y="2225675"/>
          <a:ext cx="8817628" cy="4587701"/>
        </p:xfrm>
        <a:graphic>
          <a:graphicData uri="http://schemas.openxmlformats.org/drawingml/2006/table">
            <a:tbl>
              <a:tblPr firstRow="1" bandRow="1">
                <a:tableStyleId>{5C22544A-7EE6-4342-B048-85BDC9FD1C3A}</a:tableStyleId>
              </a:tblPr>
              <a:tblGrid>
                <a:gridCol w="4413568">
                  <a:extLst>
                    <a:ext uri="{9D8B030D-6E8A-4147-A177-3AD203B41FA5}">
                      <a16:colId xmlns:a16="http://schemas.microsoft.com/office/drawing/2014/main" val="4062518940"/>
                    </a:ext>
                  </a:extLst>
                </a:gridCol>
                <a:gridCol w="4404060">
                  <a:extLst>
                    <a:ext uri="{9D8B030D-6E8A-4147-A177-3AD203B41FA5}">
                      <a16:colId xmlns:a16="http://schemas.microsoft.com/office/drawing/2014/main" val="2942006052"/>
                    </a:ext>
                  </a:extLst>
                </a:gridCol>
              </a:tblGrid>
              <a:tr h="0">
                <a:tc>
                  <a:txBody>
                    <a:bodyPr/>
                    <a:lstStyle/>
                    <a:p>
                      <a:pPr marL="171450" indent="-171450">
                        <a:lnSpc>
                          <a:spcPct val="80000"/>
                        </a:lnSpc>
                        <a:buFont typeface="Arial" panose="020B0604020202020204" pitchFamily="34" charset="0"/>
                        <a:buChar char="•"/>
                      </a:pPr>
                      <a:r>
                        <a:rPr lang="fr-FR" altLang="ko-KR" sz="1200" dirty="0">
                          <a:latin typeface="Verdana" panose="020B0604030504040204" pitchFamily="34" charset="0"/>
                          <a:ea typeface="굴림" panose="020B0600000101010101" pitchFamily="34" charset="-127"/>
                        </a:rPr>
                        <a:t>Modèles du lasso et de la régression </a:t>
                      </a:r>
                      <a:r>
                        <a:rPr lang="fr-FR" altLang="ko-KR" sz="1200" dirty="0" err="1">
                          <a:latin typeface="Verdana" panose="020B0604030504040204" pitchFamily="34" charset="0"/>
                          <a:ea typeface="굴림" panose="020B0600000101010101" pitchFamily="34" charset="-127"/>
                        </a:rPr>
                        <a:t>ridge</a:t>
                      </a:r>
                      <a:r>
                        <a:rPr lang="fr-FR" altLang="ko-KR" sz="1200" dirty="0">
                          <a:latin typeface="Verdana" panose="020B0604030504040204" pitchFamily="34" charset="0"/>
                          <a:ea typeface="굴림" panose="020B0600000101010101" pitchFamily="34" charset="-127"/>
                        </a:rPr>
                        <a:t> sans nouvelles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 </a:t>
                      </a:r>
                    </a:p>
                    <a:p>
                      <a:pPr marL="171450" marR="0" lvl="0" indent="-171450" algn="l" defTabSz="914400" rtl="0" eaLnBrk="1" fontAlgn="auto" latinLnBrk="0" hangingPunct="1">
                        <a:lnSpc>
                          <a:spcPct val="80000"/>
                        </a:lnSpc>
                        <a:spcBef>
                          <a:spcPts val="0"/>
                        </a:spcBef>
                        <a:spcAft>
                          <a:spcPts val="0"/>
                        </a:spcAft>
                        <a:buClrTx/>
                        <a:buSzTx/>
                        <a:buFont typeface="Arial" panose="020B0604020202020204" pitchFamily="34" charset="0"/>
                        <a:buChar char="•"/>
                        <a:tabLst/>
                        <a:defRPr/>
                      </a:pPr>
                      <a:r>
                        <a:rPr lang="fr-FR" altLang="ko-KR" sz="1200" dirty="0">
                          <a:latin typeface="Verdana" panose="020B0604030504040204" pitchFamily="34" charset="0"/>
                          <a:ea typeface="굴림" panose="020B0600000101010101" pitchFamily="34" charset="-127"/>
                        </a:rPr>
                        <a:t>Modèle lasso :</a:t>
                      </a:r>
                    </a:p>
                  </a:txBody>
                  <a:tcPr/>
                </a:tc>
                <a:tc>
                  <a:txBody>
                    <a:bodyPr/>
                    <a:lstStyle/>
                    <a:p>
                      <a:pPr marL="171450" indent="-171450">
                        <a:lnSpc>
                          <a:spcPct val="80000"/>
                        </a:lnSpc>
                        <a:buFont typeface="Arial" panose="020B0604020202020204" pitchFamily="34" charset="0"/>
                        <a:buChar char="•"/>
                      </a:pPr>
                      <a:r>
                        <a:rPr lang="fr-FR" altLang="ko-KR" sz="1200" dirty="0">
                          <a:latin typeface="Verdana" panose="020B0604030504040204" pitchFamily="34" charset="0"/>
                          <a:ea typeface="굴림" panose="020B0600000101010101" pitchFamily="34" charset="-127"/>
                        </a:rPr>
                        <a:t>Modèles du lasso et de la régression </a:t>
                      </a:r>
                      <a:r>
                        <a:rPr lang="fr-FR" altLang="ko-KR" sz="1200" dirty="0" err="1">
                          <a:latin typeface="Verdana" panose="020B0604030504040204" pitchFamily="34" charset="0"/>
                          <a:ea typeface="굴림" panose="020B0600000101010101" pitchFamily="34" charset="-127"/>
                        </a:rPr>
                        <a:t>ridge</a:t>
                      </a:r>
                      <a:r>
                        <a:rPr lang="fr-FR" altLang="ko-KR" sz="1200" dirty="0">
                          <a:latin typeface="Verdana" panose="020B0604030504040204" pitchFamily="34" charset="0"/>
                          <a:ea typeface="굴림" panose="020B0600000101010101" pitchFamily="34" charset="-127"/>
                        </a:rPr>
                        <a:t> avec nouvelles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 </a:t>
                      </a:r>
                    </a:p>
                    <a:p>
                      <a:pPr marL="171450" marR="0" lvl="0" indent="-171450" algn="l" defTabSz="914400" rtl="0" eaLnBrk="1" fontAlgn="auto" latinLnBrk="0" hangingPunct="1">
                        <a:lnSpc>
                          <a:spcPct val="80000"/>
                        </a:lnSpc>
                        <a:spcBef>
                          <a:spcPts val="0"/>
                        </a:spcBef>
                        <a:spcAft>
                          <a:spcPts val="0"/>
                        </a:spcAft>
                        <a:buClrTx/>
                        <a:buSzTx/>
                        <a:buFont typeface="Arial" panose="020B0604020202020204" pitchFamily="34" charset="0"/>
                        <a:buChar char="•"/>
                        <a:tabLst/>
                        <a:defRPr/>
                      </a:pPr>
                      <a:r>
                        <a:rPr lang="fr-FR" altLang="ko-KR" sz="1200" dirty="0">
                          <a:latin typeface="Verdana" panose="020B0604030504040204" pitchFamily="34" charset="0"/>
                          <a:ea typeface="굴림" panose="020B0600000101010101" pitchFamily="34" charset="-127"/>
                        </a:rPr>
                        <a:t>Modèle lasso :</a:t>
                      </a:r>
                    </a:p>
                  </a:txBody>
                  <a:tcPr/>
                </a:tc>
                <a:extLst>
                  <a:ext uri="{0D108BD9-81ED-4DB2-BD59-A6C34878D82A}">
                    <a16:rowId xmlns:a16="http://schemas.microsoft.com/office/drawing/2014/main" val="2392740720"/>
                  </a:ext>
                </a:extLst>
              </a:tr>
              <a:tr h="1958115">
                <a:tc>
                  <a:txBody>
                    <a:bodyPr/>
                    <a:lstStyle/>
                    <a:p>
                      <a:pPr lvl="2">
                        <a:lnSpc>
                          <a:spcPct val="80000"/>
                        </a:lnSpc>
                      </a:pPr>
                      <a:r>
                        <a:rPr lang="fr-FR" altLang="ko-KR" sz="1200" dirty="0">
                          <a:latin typeface="Verdana" panose="020B0604030504040204" pitchFamily="34" charset="0"/>
                          <a:ea typeface="굴림" panose="020B0600000101010101" pitchFamily="34" charset="-127"/>
                        </a:rPr>
                        <a:t>Rappel « </a:t>
                      </a:r>
                      <a:r>
                        <a:rPr lang="fr-FR" altLang="ko-KR" sz="1200" dirty="0" err="1">
                          <a:latin typeface="Verdana" panose="020B0604030504040204" pitchFamily="34" charset="0"/>
                          <a:ea typeface="굴림" panose="020B0600000101010101" pitchFamily="34" charset="-127"/>
                        </a:rPr>
                        <a:t>Recall</a:t>
                      </a:r>
                      <a:r>
                        <a:rPr lang="fr-FR" altLang="ko-KR" sz="1200" dirty="0">
                          <a:latin typeface="Verdana" panose="020B0604030504040204" pitchFamily="34" charset="0"/>
                          <a:ea typeface="굴림" panose="020B0600000101010101" pitchFamily="34" charset="-127"/>
                        </a:rPr>
                        <a:t> »</a:t>
                      </a:r>
                    </a:p>
                  </a:txBody>
                  <a:tcPr/>
                </a:tc>
                <a:tc>
                  <a:txBody>
                    <a:bodyPr/>
                    <a:lstStyle/>
                    <a:p>
                      <a:pPr lvl="2">
                        <a:lnSpc>
                          <a:spcPct val="80000"/>
                        </a:lnSpc>
                      </a:pPr>
                      <a:r>
                        <a:rPr lang="fr-FR" altLang="ko-KR" sz="1200" dirty="0">
                          <a:latin typeface="Verdana" panose="020B0604030504040204" pitchFamily="34" charset="0"/>
                          <a:ea typeface="굴림" panose="020B0600000101010101" pitchFamily="34" charset="-127"/>
                        </a:rPr>
                        <a:t>Rappel « </a:t>
                      </a:r>
                      <a:r>
                        <a:rPr lang="fr-FR" altLang="ko-KR" sz="1200" dirty="0" err="1">
                          <a:latin typeface="Verdana" panose="020B0604030504040204" pitchFamily="34" charset="0"/>
                          <a:ea typeface="굴림" panose="020B0600000101010101" pitchFamily="34" charset="-127"/>
                        </a:rPr>
                        <a:t>Recall</a:t>
                      </a:r>
                      <a:r>
                        <a:rPr lang="fr-FR" altLang="ko-KR" sz="1200" dirty="0">
                          <a:latin typeface="Verdana" panose="020B0604030504040204" pitchFamily="34" charset="0"/>
                          <a:ea typeface="굴림" panose="020B0600000101010101" pitchFamily="34" charset="-127"/>
                        </a:rPr>
                        <a:t> »</a:t>
                      </a:r>
                    </a:p>
                  </a:txBody>
                  <a:tcPr/>
                </a:tc>
                <a:extLst>
                  <a:ext uri="{0D108BD9-81ED-4DB2-BD59-A6C34878D82A}">
                    <a16:rowId xmlns:a16="http://schemas.microsoft.com/office/drawing/2014/main" val="2124612373"/>
                  </a:ext>
                </a:extLst>
              </a:tr>
              <a:tr h="2099234">
                <a:tc>
                  <a:txBody>
                    <a:bodyPr/>
                    <a:lstStyle/>
                    <a:p>
                      <a:r>
                        <a:rPr lang="en-US" altLang="ko-KR" sz="1000" dirty="0">
                          <a:latin typeface="Verdana" panose="020B0604030504040204" pitchFamily="34" charset="0"/>
                          <a:ea typeface="굴림" panose="020B0600000101010101" pitchFamily="34" charset="-127"/>
                        </a:rPr>
                        <a:t> </a:t>
                      </a:r>
                      <a:r>
                        <a:rPr lang="en-US" altLang="ko-KR" sz="1000" dirty="0" err="1">
                          <a:latin typeface="Verdana" panose="020B0604030504040204" pitchFamily="34" charset="0"/>
                          <a:ea typeface="굴림" panose="020B0600000101010101" pitchFamily="34" charset="-127"/>
                        </a:rPr>
                        <a:t>Courbe</a:t>
                      </a:r>
                      <a:r>
                        <a:rPr lang="en-US" altLang="ko-KR" sz="1000" dirty="0">
                          <a:latin typeface="Verdana" panose="020B0604030504040204" pitchFamily="34" charset="0"/>
                          <a:ea typeface="굴림" panose="020B0600000101010101" pitchFamily="34" charset="-127"/>
                        </a:rPr>
                        <a:t> ROC « Receiver-Operator Characteristic ».</a:t>
                      </a:r>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000" dirty="0">
                          <a:latin typeface="Verdana" panose="020B0604030504040204" pitchFamily="34" charset="0"/>
                          <a:ea typeface="굴림" panose="020B0600000101010101" pitchFamily="34" charset="-127"/>
                        </a:rPr>
                        <a:t> </a:t>
                      </a:r>
                      <a:r>
                        <a:rPr lang="en-US" altLang="ko-KR" sz="1000" dirty="0" err="1">
                          <a:latin typeface="Verdana" panose="020B0604030504040204" pitchFamily="34" charset="0"/>
                          <a:ea typeface="굴림" panose="020B0600000101010101" pitchFamily="34" charset="-127"/>
                        </a:rPr>
                        <a:t>Courbe</a:t>
                      </a:r>
                      <a:r>
                        <a:rPr lang="en-US" altLang="ko-KR" sz="1000" dirty="0">
                          <a:latin typeface="Verdana" panose="020B0604030504040204" pitchFamily="34" charset="0"/>
                          <a:ea typeface="굴림" panose="020B0600000101010101" pitchFamily="34" charset="-127"/>
                        </a:rPr>
                        <a:t> ROC « Receiver-Operator Characteristic ».</a:t>
                      </a:r>
                      <a:endParaRPr lang="fr-FR" sz="1000" dirty="0"/>
                    </a:p>
                  </a:txBody>
                  <a:tcPr/>
                </a:tc>
                <a:extLst>
                  <a:ext uri="{0D108BD9-81ED-4DB2-BD59-A6C34878D82A}">
                    <a16:rowId xmlns:a16="http://schemas.microsoft.com/office/drawing/2014/main" val="450309551"/>
                  </a:ext>
                </a:extLst>
              </a:tr>
            </a:tbl>
          </a:graphicData>
        </a:graphic>
      </p:graphicFrame>
      <p:pic>
        <p:nvPicPr>
          <p:cNvPr id="4" name="Image 3">
            <a:extLst>
              <a:ext uri="{FF2B5EF4-FFF2-40B4-BE49-F238E27FC236}">
                <a16:creationId xmlns:a16="http://schemas.microsoft.com/office/drawing/2014/main" id="{7B6690D4-C6C8-4CB8-8FE0-CEB8357B481B}"/>
              </a:ext>
            </a:extLst>
          </p:cNvPr>
          <p:cNvPicPr>
            <a:picLocks noChangeAspect="1"/>
          </p:cNvPicPr>
          <p:nvPr/>
        </p:nvPicPr>
        <p:blipFill>
          <a:blip r:embed="rId3"/>
          <a:stretch>
            <a:fillRect/>
          </a:stretch>
        </p:blipFill>
        <p:spPr>
          <a:xfrm>
            <a:off x="1206382" y="2961342"/>
            <a:ext cx="2647852" cy="1746791"/>
          </a:xfrm>
          <a:prstGeom prst="rect">
            <a:avLst/>
          </a:prstGeom>
        </p:spPr>
      </p:pic>
      <p:pic>
        <p:nvPicPr>
          <p:cNvPr id="7" name="Image 6">
            <a:extLst>
              <a:ext uri="{FF2B5EF4-FFF2-40B4-BE49-F238E27FC236}">
                <a16:creationId xmlns:a16="http://schemas.microsoft.com/office/drawing/2014/main" id="{6BF565CD-BF11-42A1-B196-917D45DAC9FB}"/>
              </a:ext>
            </a:extLst>
          </p:cNvPr>
          <p:cNvPicPr>
            <a:picLocks noChangeAspect="1"/>
          </p:cNvPicPr>
          <p:nvPr/>
        </p:nvPicPr>
        <p:blipFill>
          <a:blip r:embed="rId4"/>
          <a:stretch>
            <a:fillRect/>
          </a:stretch>
        </p:blipFill>
        <p:spPr>
          <a:xfrm>
            <a:off x="1206382" y="4950914"/>
            <a:ext cx="2647853" cy="1808456"/>
          </a:xfrm>
          <a:prstGeom prst="rect">
            <a:avLst/>
          </a:prstGeom>
        </p:spPr>
      </p:pic>
      <p:pic>
        <p:nvPicPr>
          <p:cNvPr id="9" name="Image 8">
            <a:extLst>
              <a:ext uri="{FF2B5EF4-FFF2-40B4-BE49-F238E27FC236}">
                <a16:creationId xmlns:a16="http://schemas.microsoft.com/office/drawing/2014/main" id="{FB1C15C5-BDCC-4359-8D5D-46A9AF687462}"/>
              </a:ext>
            </a:extLst>
          </p:cNvPr>
          <p:cNvPicPr>
            <a:picLocks noChangeAspect="1"/>
          </p:cNvPicPr>
          <p:nvPr/>
        </p:nvPicPr>
        <p:blipFill>
          <a:blip r:embed="rId5"/>
          <a:stretch>
            <a:fillRect/>
          </a:stretch>
        </p:blipFill>
        <p:spPr>
          <a:xfrm>
            <a:off x="5622620" y="2961342"/>
            <a:ext cx="2683179" cy="1746791"/>
          </a:xfrm>
          <a:prstGeom prst="rect">
            <a:avLst/>
          </a:prstGeom>
        </p:spPr>
      </p:pic>
      <p:pic>
        <p:nvPicPr>
          <p:cNvPr id="13" name="Image 12">
            <a:extLst>
              <a:ext uri="{FF2B5EF4-FFF2-40B4-BE49-F238E27FC236}">
                <a16:creationId xmlns:a16="http://schemas.microsoft.com/office/drawing/2014/main" id="{D7196EBD-F993-4A4F-BDFF-E0737A7F2B25}"/>
              </a:ext>
            </a:extLst>
          </p:cNvPr>
          <p:cNvPicPr>
            <a:picLocks noChangeAspect="1"/>
          </p:cNvPicPr>
          <p:nvPr/>
        </p:nvPicPr>
        <p:blipFill>
          <a:blip r:embed="rId6"/>
          <a:stretch>
            <a:fillRect/>
          </a:stretch>
        </p:blipFill>
        <p:spPr>
          <a:xfrm>
            <a:off x="5630781" y="4950914"/>
            <a:ext cx="2647852" cy="1808456"/>
          </a:xfrm>
          <a:prstGeom prst="rect">
            <a:avLst/>
          </a:prstGeom>
        </p:spPr>
      </p:pic>
    </p:spTree>
    <p:extLst>
      <p:ext uri="{BB962C8B-B14F-4D97-AF65-F5344CB8AC3E}">
        <p14:creationId xmlns:p14="http://schemas.microsoft.com/office/powerpoint/2010/main" val="12418910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Comparaison et synthèse des résultats </a:t>
            </a:r>
            <a:br>
              <a:rPr lang="fr-FR" altLang="fr-FR" sz="2800" dirty="0"/>
            </a:br>
            <a:r>
              <a:rPr lang="fr-FR" altLang="fr-FR" sz="2800" dirty="0"/>
              <a:t>pour les modèles utilisés</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lvl="1">
              <a:lnSpc>
                <a:spcPct val="80000"/>
              </a:lnSpc>
            </a:pPr>
            <a:endParaRPr lang="fr-FR" altLang="ko-KR" sz="16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3" algn="just">
              <a:lnSpc>
                <a:spcPct val="80000"/>
              </a:lnSpc>
            </a:pPr>
            <a:endParaRPr lang="fr-FR" altLang="ko-KR" sz="1200" dirty="0">
              <a:latin typeface="Verdana" panose="020B0604030504040204" pitchFamily="34" charset="0"/>
              <a:ea typeface="굴림" panose="020B0600000101010101" pitchFamily="34" charset="-127"/>
            </a:endParaRPr>
          </a:p>
          <a:p>
            <a:pPr lvl="3">
              <a:lnSpc>
                <a:spcPct val="80000"/>
              </a:lnSpc>
            </a:pPr>
            <a:endParaRPr lang="fr-FR" altLang="ko-KR" sz="8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graphicFrame>
        <p:nvGraphicFramePr>
          <p:cNvPr id="2" name="Tableau 2">
            <a:extLst>
              <a:ext uri="{FF2B5EF4-FFF2-40B4-BE49-F238E27FC236}">
                <a16:creationId xmlns:a16="http://schemas.microsoft.com/office/drawing/2014/main" id="{B99B1651-74F9-419E-9F49-A2EA7D185A20}"/>
              </a:ext>
            </a:extLst>
          </p:cNvPr>
          <p:cNvGraphicFramePr>
            <a:graphicFrameLocks noGrp="1"/>
          </p:cNvGraphicFramePr>
          <p:nvPr>
            <p:extLst>
              <p:ext uri="{D42A27DB-BD31-4B8C-83A1-F6EECF244321}">
                <p14:modId xmlns:p14="http://schemas.microsoft.com/office/powerpoint/2010/main" val="2369493022"/>
              </p:ext>
            </p:extLst>
          </p:nvPr>
        </p:nvGraphicFramePr>
        <p:xfrm>
          <a:off x="163186" y="2225675"/>
          <a:ext cx="8817628" cy="4632325"/>
        </p:xfrm>
        <a:graphic>
          <a:graphicData uri="http://schemas.openxmlformats.org/drawingml/2006/table">
            <a:tbl>
              <a:tblPr firstRow="1" bandRow="1">
                <a:tableStyleId>{5C22544A-7EE6-4342-B048-85BDC9FD1C3A}</a:tableStyleId>
              </a:tblPr>
              <a:tblGrid>
                <a:gridCol w="4413568">
                  <a:extLst>
                    <a:ext uri="{9D8B030D-6E8A-4147-A177-3AD203B41FA5}">
                      <a16:colId xmlns:a16="http://schemas.microsoft.com/office/drawing/2014/main" val="4062518940"/>
                    </a:ext>
                  </a:extLst>
                </a:gridCol>
                <a:gridCol w="4404060">
                  <a:extLst>
                    <a:ext uri="{9D8B030D-6E8A-4147-A177-3AD203B41FA5}">
                      <a16:colId xmlns:a16="http://schemas.microsoft.com/office/drawing/2014/main" val="2942006052"/>
                    </a:ext>
                  </a:extLst>
                </a:gridCol>
              </a:tblGrid>
              <a:tr h="719103">
                <a:tc>
                  <a:txBody>
                    <a:bodyPr/>
                    <a:lstStyle/>
                    <a:p>
                      <a:pPr marL="171450" indent="-171450">
                        <a:lnSpc>
                          <a:spcPct val="80000"/>
                        </a:lnSpc>
                        <a:buFont typeface="Arial" panose="020B0604020202020204" pitchFamily="34" charset="0"/>
                        <a:buChar char="•"/>
                      </a:pPr>
                      <a:r>
                        <a:rPr lang="fr-FR" altLang="ko-KR" sz="1200" dirty="0">
                          <a:latin typeface="Verdana" panose="020B0604030504040204" pitchFamily="34" charset="0"/>
                          <a:ea typeface="굴림" panose="020B0600000101010101" pitchFamily="34" charset="-127"/>
                        </a:rPr>
                        <a:t>Modèles du lasso et de la régression </a:t>
                      </a:r>
                      <a:r>
                        <a:rPr lang="fr-FR" altLang="ko-KR" sz="1200" dirty="0" err="1">
                          <a:latin typeface="Verdana" panose="020B0604030504040204" pitchFamily="34" charset="0"/>
                          <a:ea typeface="굴림" panose="020B0600000101010101" pitchFamily="34" charset="-127"/>
                        </a:rPr>
                        <a:t>ridge</a:t>
                      </a:r>
                      <a:r>
                        <a:rPr lang="fr-FR" altLang="ko-KR" sz="1200" dirty="0">
                          <a:latin typeface="Verdana" panose="020B0604030504040204" pitchFamily="34" charset="0"/>
                          <a:ea typeface="굴림" panose="020B0600000101010101" pitchFamily="34" charset="-127"/>
                        </a:rPr>
                        <a:t> sans nouvelles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 </a:t>
                      </a:r>
                    </a:p>
                    <a:p>
                      <a:pPr marL="285750" indent="-285750">
                        <a:lnSpc>
                          <a:spcPct val="80000"/>
                        </a:lnSpc>
                        <a:buFont typeface="Arial" panose="020B0604020202020204" pitchFamily="34" charset="0"/>
                        <a:buChar char="•"/>
                      </a:pPr>
                      <a:endParaRPr lang="fr-FR" altLang="ko-KR" sz="1600" dirty="0">
                        <a:latin typeface="Verdana" panose="020B0604030504040204" pitchFamily="34" charset="0"/>
                        <a:ea typeface="굴림" panose="020B0600000101010101" pitchFamily="34" charset="-127"/>
                      </a:endParaRPr>
                    </a:p>
                  </a:txBody>
                  <a:tcPr/>
                </a:tc>
                <a:tc>
                  <a:txBody>
                    <a:bodyPr/>
                    <a:lstStyle/>
                    <a:p>
                      <a:pPr marL="171450" indent="-171450">
                        <a:lnSpc>
                          <a:spcPct val="80000"/>
                        </a:lnSpc>
                        <a:buFont typeface="Arial" panose="020B0604020202020204" pitchFamily="34" charset="0"/>
                        <a:buChar char="•"/>
                      </a:pPr>
                      <a:r>
                        <a:rPr lang="fr-FR" altLang="ko-KR" sz="1200" dirty="0">
                          <a:latin typeface="Verdana" panose="020B0604030504040204" pitchFamily="34" charset="0"/>
                          <a:ea typeface="굴림" panose="020B0600000101010101" pitchFamily="34" charset="-127"/>
                        </a:rPr>
                        <a:t>Modèles du lasso et de la régression </a:t>
                      </a:r>
                      <a:r>
                        <a:rPr lang="fr-FR" altLang="ko-KR" sz="1200" dirty="0" err="1">
                          <a:latin typeface="Verdana" panose="020B0604030504040204" pitchFamily="34" charset="0"/>
                          <a:ea typeface="굴림" panose="020B0600000101010101" pitchFamily="34" charset="-127"/>
                        </a:rPr>
                        <a:t>ridge</a:t>
                      </a:r>
                      <a:r>
                        <a:rPr lang="fr-FR" altLang="ko-KR" sz="1200" dirty="0">
                          <a:latin typeface="Verdana" panose="020B0604030504040204" pitchFamily="34" charset="0"/>
                          <a:ea typeface="굴림" panose="020B0600000101010101" pitchFamily="34" charset="-127"/>
                        </a:rPr>
                        <a:t> avec nouvelles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 </a:t>
                      </a:r>
                    </a:p>
                    <a:p>
                      <a:pPr marL="285750" indent="-285750">
                        <a:lnSpc>
                          <a:spcPct val="80000"/>
                        </a:lnSpc>
                        <a:buFont typeface="Arial" panose="020B0604020202020204" pitchFamily="34" charset="0"/>
                        <a:buChar char="•"/>
                      </a:pPr>
                      <a:endParaRPr lang="fr-FR" altLang="ko-KR" sz="1600" dirty="0">
                        <a:latin typeface="Verdana" panose="020B0604030504040204" pitchFamily="34" charset="0"/>
                        <a:ea typeface="굴림" panose="020B0600000101010101" pitchFamily="34" charset="-127"/>
                      </a:endParaRPr>
                    </a:p>
                  </a:txBody>
                  <a:tcPr/>
                </a:tc>
                <a:extLst>
                  <a:ext uri="{0D108BD9-81ED-4DB2-BD59-A6C34878D82A}">
                    <a16:rowId xmlns:a16="http://schemas.microsoft.com/office/drawing/2014/main" val="2392740720"/>
                  </a:ext>
                </a:extLst>
              </a:tr>
              <a:tr h="843859">
                <a:tc>
                  <a:txBody>
                    <a:bodyPr/>
                    <a:lstStyle/>
                    <a:p>
                      <a:pPr>
                        <a:lnSpc>
                          <a:spcPct val="80000"/>
                        </a:lnSpc>
                      </a:pPr>
                      <a:r>
                        <a:rPr lang="fr-FR" altLang="ko-KR" sz="1200" dirty="0">
                          <a:latin typeface="Verdana" panose="020B0604030504040204" pitchFamily="34" charset="0"/>
                          <a:ea typeface="굴림" panose="020B0600000101010101" pitchFamily="34" charset="-127"/>
                        </a:rPr>
                        <a:t>Modèle lasso:</a:t>
                      </a:r>
                    </a:p>
                  </a:txBody>
                  <a:tcPr/>
                </a:tc>
                <a:tc>
                  <a:txBody>
                    <a:bodyPr/>
                    <a:lstStyle/>
                    <a:p>
                      <a:pPr>
                        <a:lnSpc>
                          <a:spcPct val="80000"/>
                        </a:lnSpc>
                      </a:pPr>
                      <a:r>
                        <a:rPr lang="fr-FR" altLang="ko-KR" sz="1200" dirty="0">
                          <a:latin typeface="Verdana" panose="020B0604030504040204" pitchFamily="34" charset="0"/>
                          <a:ea typeface="굴림" panose="020B0600000101010101" pitchFamily="34" charset="-127"/>
                        </a:rPr>
                        <a:t>Modèle lasso:</a:t>
                      </a:r>
                    </a:p>
                  </a:txBody>
                  <a:tcPr/>
                </a:tc>
                <a:extLst>
                  <a:ext uri="{0D108BD9-81ED-4DB2-BD59-A6C34878D82A}">
                    <a16:rowId xmlns:a16="http://schemas.microsoft.com/office/drawing/2014/main" val="2124612373"/>
                  </a:ext>
                </a:extLst>
              </a:tr>
              <a:tr h="3069363">
                <a:tc>
                  <a:txBody>
                    <a:bodyPr/>
                    <a:lstStyle/>
                    <a:p>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000" dirty="0"/>
                    </a:p>
                  </a:txBody>
                  <a:tcPr/>
                </a:tc>
                <a:extLst>
                  <a:ext uri="{0D108BD9-81ED-4DB2-BD59-A6C34878D82A}">
                    <a16:rowId xmlns:a16="http://schemas.microsoft.com/office/drawing/2014/main" val="450309551"/>
                  </a:ext>
                </a:extLst>
              </a:tr>
            </a:tbl>
          </a:graphicData>
        </a:graphic>
      </p:graphicFrame>
      <p:pic>
        <p:nvPicPr>
          <p:cNvPr id="4" name="Image 3">
            <a:extLst>
              <a:ext uri="{FF2B5EF4-FFF2-40B4-BE49-F238E27FC236}">
                <a16:creationId xmlns:a16="http://schemas.microsoft.com/office/drawing/2014/main" id="{224E355B-2951-499B-A0F7-040997F306DB}"/>
              </a:ext>
            </a:extLst>
          </p:cNvPr>
          <p:cNvPicPr>
            <a:picLocks noChangeAspect="1"/>
          </p:cNvPicPr>
          <p:nvPr/>
        </p:nvPicPr>
        <p:blipFill>
          <a:blip r:embed="rId3"/>
          <a:stretch>
            <a:fillRect/>
          </a:stretch>
        </p:blipFill>
        <p:spPr>
          <a:xfrm>
            <a:off x="4975425" y="4046538"/>
            <a:ext cx="3810000" cy="2590800"/>
          </a:xfrm>
          <a:prstGeom prst="rect">
            <a:avLst/>
          </a:prstGeom>
        </p:spPr>
      </p:pic>
      <p:pic>
        <p:nvPicPr>
          <p:cNvPr id="7" name="Image 6">
            <a:extLst>
              <a:ext uri="{FF2B5EF4-FFF2-40B4-BE49-F238E27FC236}">
                <a16:creationId xmlns:a16="http://schemas.microsoft.com/office/drawing/2014/main" id="{2728295A-B6E1-47B8-B73F-A358D747EB25}"/>
              </a:ext>
            </a:extLst>
          </p:cNvPr>
          <p:cNvPicPr>
            <a:picLocks noChangeAspect="1"/>
          </p:cNvPicPr>
          <p:nvPr/>
        </p:nvPicPr>
        <p:blipFill>
          <a:blip r:embed="rId4"/>
          <a:stretch>
            <a:fillRect/>
          </a:stretch>
        </p:blipFill>
        <p:spPr>
          <a:xfrm>
            <a:off x="415726" y="4046538"/>
            <a:ext cx="3752850" cy="2590800"/>
          </a:xfrm>
          <a:prstGeom prst="rect">
            <a:avLst/>
          </a:prstGeom>
        </p:spPr>
      </p:pic>
    </p:spTree>
    <p:extLst>
      <p:ext uri="{BB962C8B-B14F-4D97-AF65-F5344CB8AC3E}">
        <p14:creationId xmlns:p14="http://schemas.microsoft.com/office/powerpoint/2010/main" val="42316485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Comparaison et synthèse des résultats </a:t>
            </a:r>
            <a:br>
              <a:rPr lang="fr-FR" altLang="fr-FR" sz="2800" dirty="0"/>
            </a:br>
            <a:r>
              <a:rPr lang="fr-FR" altLang="fr-FR" sz="2800" dirty="0"/>
              <a:t>pour les modèles utilisés</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lvl="1">
              <a:lnSpc>
                <a:spcPct val="80000"/>
              </a:lnSpc>
            </a:pPr>
            <a:endParaRPr lang="fr-FR" altLang="ko-KR" sz="16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3" algn="just">
              <a:lnSpc>
                <a:spcPct val="80000"/>
              </a:lnSpc>
            </a:pPr>
            <a:endParaRPr lang="fr-FR" altLang="ko-KR" sz="1200" dirty="0">
              <a:latin typeface="Verdana" panose="020B0604030504040204" pitchFamily="34" charset="0"/>
              <a:ea typeface="굴림" panose="020B0600000101010101" pitchFamily="34" charset="-127"/>
            </a:endParaRPr>
          </a:p>
          <a:p>
            <a:pPr lvl="3">
              <a:lnSpc>
                <a:spcPct val="80000"/>
              </a:lnSpc>
            </a:pPr>
            <a:endParaRPr lang="fr-FR" altLang="ko-KR" sz="8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graphicFrame>
        <p:nvGraphicFramePr>
          <p:cNvPr id="2" name="Tableau 2">
            <a:extLst>
              <a:ext uri="{FF2B5EF4-FFF2-40B4-BE49-F238E27FC236}">
                <a16:creationId xmlns:a16="http://schemas.microsoft.com/office/drawing/2014/main" id="{B99B1651-74F9-419E-9F49-A2EA7D185A20}"/>
              </a:ext>
            </a:extLst>
          </p:cNvPr>
          <p:cNvGraphicFramePr>
            <a:graphicFrameLocks noGrp="1"/>
          </p:cNvGraphicFramePr>
          <p:nvPr>
            <p:extLst>
              <p:ext uri="{D42A27DB-BD31-4B8C-83A1-F6EECF244321}">
                <p14:modId xmlns:p14="http://schemas.microsoft.com/office/powerpoint/2010/main" val="4253642930"/>
              </p:ext>
            </p:extLst>
          </p:nvPr>
        </p:nvGraphicFramePr>
        <p:xfrm>
          <a:off x="163186" y="2225675"/>
          <a:ext cx="8817628" cy="4632325"/>
        </p:xfrm>
        <a:graphic>
          <a:graphicData uri="http://schemas.openxmlformats.org/drawingml/2006/table">
            <a:tbl>
              <a:tblPr firstRow="1" bandRow="1">
                <a:tableStyleId>{5C22544A-7EE6-4342-B048-85BDC9FD1C3A}</a:tableStyleId>
              </a:tblPr>
              <a:tblGrid>
                <a:gridCol w="4413568">
                  <a:extLst>
                    <a:ext uri="{9D8B030D-6E8A-4147-A177-3AD203B41FA5}">
                      <a16:colId xmlns:a16="http://schemas.microsoft.com/office/drawing/2014/main" val="4062518940"/>
                    </a:ext>
                  </a:extLst>
                </a:gridCol>
                <a:gridCol w="4404060">
                  <a:extLst>
                    <a:ext uri="{9D8B030D-6E8A-4147-A177-3AD203B41FA5}">
                      <a16:colId xmlns:a16="http://schemas.microsoft.com/office/drawing/2014/main" val="2942006052"/>
                    </a:ext>
                  </a:extLst>
                </a:gridCol>
              </a:tblGrid>
              <a:tr h="719103">
                <a:tc>
                  <a:txBody>
                    <a:bodyPr/>
                    <a:lstStyle/>
                    <a:p>
                      <a:pPr marL="171450" indent="-171450">
                        <a:lnSpc>
                          <a:spcPct val="80000"/>
                        </a:lnSpc>
                        <a:buFont typeface="Arial" panose="020B0604020202020204" pitchFamily="34" charset="0"/>
                        <a:buChar char="•"/>
                      </a:pPr>
                      <a:r>
                        <a:rPr lang="fr-FR" altLang="ko-KR" sz="1200" dirty="0">
                          <a:latin typeface="Verdana" panose="020B0604030504040204" pitchFamily="34" charset="0"/>
                          <a:ea typeface="굴림" panose="020B0600000101010101" pitchFamily="34" charset="-127"/>
                        </a:rPr>
                        <a:t>Modèles du lasso et de la régression </a:t>
                      </a:r>
                      <a:r>
                        <a:rPr lang="fr-FR" altLang="ko-KR" sz="1200" dirty="0" err="1">
                          <a:latin typeface="Verdana" panose="020B0604030504040204" pitchFamily="34" charset="0"/>
                          <a:ea typeface="굴림" panose="020B0600000101010101" pitchFamily="34" charset="-127"/>
                        </a:rPr>
                        <a:t>ridge</a:t>
                      </a:r>
                      <a:r>
                        <a:rPr lang="fr-FR" altLang="ko-KR" sz="1200" dirty="0">
                          <a:latin typeface="Verdana" panose="020B0604030504040204" pitchFamily="34" charset="0"/>
                          <a:ea typeface="굴림" panose="020B0600000101010101" pitchFamily="34" charset="-127"/>
                        </a:rPr>
                        <a:t> sans nouvelles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 </a:t>
                      </a:r>
                    </a:p>
                    <a:p>
                      <a:pPr marL="285750" indent="-285750">
                        <a:lnSpc>
                          <a:spcPct val="80000"/>
                        </a:lnSpc>
                        <a:buFont typeface="Arial" panose="020B0604020202020204" pitchFamily="34" charset="0"/>
                        <a:buChar char="•"/>
                      </a:pPr>
                      <a:endParaRPr lang="fr-FR" altLang="ko-KR" sz="1600" dirty="0">
                        <a:latin typeface="Verdana" panose="020B0604030504040204" pitchFamily="34" charset="0"/>
                        <a:ea typeface="굴림" panose="020B0600000101010101" pitchFamily="34" charset="-127"/>
                      </a:endParaRPr>
                    </a:p>
                  </a:txBody>
                  <a:tcPr/>
                </a:tc>
                <a:tc>
                  <a:txBody>
                    <a:bodyPr/>
                    <a:lstStyle/>
                    <a:p>
                      <a:pPr marL="171450" indent="-171450">
                        <a:lnSpc>
                          <a:spcPct val="80000"/>
                        </a:lnSpc>
                        <a:buFont typeface="Arial" panose="020B0604020202020204" pitchFamily="34" charset="0"/>
                        <a:buChar char="•"/>
                      </a:pPr>
                      <a:r>
                        <a:rPr lang="fr-FR" altLang="ko-KR" sz="1200" dirty="0">
                          <a:latin typeface="Verdana" panose="020B0604030504040204" pitchFamily="34" charset="0"/>
                          <a:ea typeface="굴림" panose="020B0600000101010101" pitchFamily="34" charset="-127"/>
                        </a:rPr>
                        <a:t>Modèles du lasso et de la régression </a:t>
                      </a:r>
                      <a:r>
                        <a:rPr lang="fr-FR" altLang="ko-KR" sz="1200" dirty="0" err="1">
                          <a:latin typeface="Verdana" panose="020B0604030504040204" pitchFamily="34" charset="0"/>
                          <a:ea typeface="굴림" panose="020B0600000101010101" pitchFamily="34" charset="-127"/>
                        </a:rPr>
                        <a:t>ridge</a:t>
                      </a:r>
                      <a:r>
                        <a:rPr lang="fr-FR" altLang="ko-KR" sz="1200" dirty="0">
                          <a:latin typeface="Verdana" panose="020B0604030504040204" pitchFamily="34" charset="0"/>
                          <a:ea typeface="굴림" panose="020B0600000101010101" pitchFamily="34" charset="-127"/>
                        </a:rPr>
                        <a:t> avec nouvelles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 </a:t>
                      </a:r>
                    </a:p>
                    <a:p>
                      <a:pPr marL="285750" indent="-285750">
                        <a:lnSpc>
                          <a:spcPct val="80000"/>
                        </a:lnSpc>
                        <a:buFont typeface="Arial" panose="020B0604020202020204" pitchFamily="34" charset="0"/>
                        <a:buChar char="•"/>
                      </a:pPr>
                      <a:endParaRPr lang="fr-FR" altLang="ko-KR" sz="1600" dirty="0">
                        <a:latin typeface="Verdana" panose="020B0604030504040204" pitchFamily="34" charset="0"/>
                        <a:ea typeface="굴림" panose="020B0600000101010101" pitchFamily="34" charset="-127"/>
                      </a:endParaRPr>
                    </a:p>
                  </a:txBody>
                  <a:tcPr/>
                </a:tc>
                <a:extLst>
                  <a:ext uri="{0D108BD9-81ED-4DB2-BD59-A6C34878D82A}">
                    <a16:rowId xmlns:a16="http://schemas.microsoft.com/office/drawing/2014/main" val="2392740720"/>
                  </a:ext>
                </a:extLst>
              </a:tr>
              <a:tr h="843859">
                <a:tc>
                  <a:txBody>
                    <a:bodyPr/>
                    <a:lstStyle/>
                    <a:p>
                      <a:pPr>
                        <a:lnSpc>
                          <a:spcPct val="80000"/>
                        </a:lnSpc>
                      </a:pPr>
                      <a:r>
                        <a:rPr lang="fr-FR" altLang="ko-KR" sz="1200" dirty="0">
                          <a:latin typeface="Verdana" panose="020B0604030504040204" pitchFamily="34" charset="0"/>
                          <a:ea typeface="굴림" panose="020B0600000101010101" pitchFamily="34" charset="-127"/>
                        </a:rPr>
                        <a:t>Modèle lasso:</a:t>
                      </a:r>
                    </a:p>
                    <a:p>
                      <a:pPr>
                        <a:lnSpc>
                          <a:spcPct val="80000"/>
                        </a:lnSpc>
                      </a:pPr>
                      <a:r>
                        <a:rPr lang="fr-FR" altLang="ko-KR" sz="1000" dirty="0">
                          <a:latin typeface="Verdana" panose="020B0604030504040204" pitchFamily="34" charset="0"/>
                          <a:ea typeface="굴림" panose="020B0600000101010101" pitchFamily="34" charset="-127"/>
                        </a:rPr>
                        <a:t>Erreurs min:</a:t>
                      </a:r>
                      <a:r>
                        <a:rPr lang="fr-FR" sz="1000" dirty="0"/>
                        <a:t>[0.06635649049944822, 0.05561325885908787]</a:t>
                      </a:r>
                      <a:endParaRPr lang="fr-FR" altLang="ko-KR" sz="1000" dirty="0">
                        <a:latin typeface="Verdana" panose="020B0604030504040204" pitchFamily="34" charset="0"/>
                        <a:ea typeface="굴림" panose="020B0600000101010101" pitchFamily="34" charset="-127"/>
                      </a:endParaRPr>
                    </a:p>
                  </a:txBody>
                  <a:tcPr/>
                </a:tc>
                <a:tc>
                  <a:txBody>
                    <a:bodyPr/>
                    <a:lstStyle/>
                    <a:p>
                      <a:pPr>
                        <a:lnSpc>
                          <a:spcPct val="80000"/>
                        </a:lnSpc>
                      </a:pPr>
                      <a:r>
                        <a:rPr lang="fr-FR" altLang="ko-KR" sz="1200" dirty="0">
                          <a:latin typeface="Verdana" panose="020B0604030504040204" pitchFamily="34" charset="0"/>
                          <a:ea typeface="굴림" panose="020B0600000101010101" pitchFamily="34" charset="-127"/>
                        </a:rPr>
                        <a:t>Modèle lasso:</a:t>
                      </a:r>
                    </a:p>
                    <a:p>
                      <a:pPr>
                        <a:lnSpc>
                          <a:spcPct val="80000"/>
                        </a:lnSpc>
                      </a:pPr>
                      <a:r>
                        <a:rPr lang="fr-FR" altLang="ko-KR" sz="1000" dirty="0">
                          <a:latin typeface="Verdana" panose="020B0604030504040204" pitchFamily="34" charset="0"/>
                          <a:ea typeface="굴림" panose="020B0600000101010101" pitchFamily="34" charset="-127"/>
                        </a:rPr>
                        <a:t>Erreurs min:</a:t>
                      </a:r>
                      <a:r>
                        <a:rPr lang="fr-FR" sz="1000" dirty="0"/>
                        <a:t>[0.06377851814555148, 0.05563319908518728]</a:t>
                      </a:r>
                      <a:endParaRPr lang="fr-FR" altLang="ko-KR" sz="1000" dirty="0">
                        <a:latin typeface="Verdana" panose="020B0604030504040204" pitchFamily="34" charset="0"/>
                        <a:ea typeface="굴림" panose="020B0600000101010101" pitchFamily="34" charset="-127"/>
                      </a:endParaRPr>
                    </a:p>
                  </a:txBody>
                  <a:tcPr/>
                </a:tc>
                <a:extLst>
                  <a:ext uri="{0D108BD9-81ED-4DB2-BD59-A6C34878D82A}">
                    <a16:rowId xmlns:a16="http://schemas.microsoft.com/office/drawing/2014/main" val="2124612373"/>
                  </a:ext>
                </a:extLst>
              </a:tr>
              <a:tr h="3069363">
                <a:tc>
                  <a:txBody>
                    <a:bodyPr/>
                    <a:lstStyle/>
                    <a:p>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000" dirty="0"/>
                    </a:p>
                  </a:txBody>
                  <a:tcPr/>
                </a:tc>
                <a:extLst>
                  <a:ext uri="{0D108BD9-81ED-4DB2-BD59-A6C34878D82A}">
                    <a16:rowId xmlns:a16="http://schemas.microsoft.com/office/drawing/2014/main" val="450309551"/>
                  </a:ext>
                </a:extLst>
              </a:tr>
            </a:tbl>
          </a:graphicData>
        </a:graphic>
      </p:graphicFrame>
      <p:pic>
        <p:nvPicPr>
          <p:cNvPr id="4" name="Image 3">
            <a:extLst>
              <a:ext uri="{FF2B5EF4-FFF2-40B4-BE49-F238E27FC236}">
                <a16:creationId xmlns:a16="http://schemas.microsoft.com/office/drawing/2014/main" id="{088F2BE6-05CA-4D69-B8BD-1C0449773948}"/>
              </a:ext>
            </a:extLst>
          </p:cNvPr>
          <p:cNvPicPr>
            <a:picLocks noChangeAspect="1"/>
          </p:cNvPicPr>
          <p:nvPr/>
        </p:nvPicPr>
        <p:blipFill>
          <a:blip r:embed="rId3"/>
          <a:stretch>
            <a:fillRect/>
          </a:stretch>
        </p:blipFill>
        <p:spPr>
          <a:xfrm>
            <a:off x="500693" y="3934619"/>
            <a:ext cx="3810000" cy="2590800"/>
          </a:xfrm>
          <a:prstGeom prst="rect">
            <a:avLst/>
          </a:prstGeom>
        </p:spPr>
      </p:pic>
      <p:pic>
        <p:nvPicPr>
          <p:cNvPr id="7" name="Image 6">
            <a:extLst>
              <a:ext uri="{FF2B5EF4-FFF2-40B4-BE49-F238E27FC236}">
                <a16:creationId xmlns:a16="http://schemas.microsoft.com/office/drawing/2014/main" id="{177E17E4-200E-4DB0-9AE1-66B8AC8A8AAB}"/>
              </a:ext>
            </a:extLst>
          </p:cNvPr>
          <p:cNvPicPr>
            <a:picLocks noChangeAspect="1"/>
          </p:cNvPicPr>
          <p:nvPr/>
        </p:nvPicPr>
        <p:blipFill>
          <a:blip r:embed="rId4"/>
          <a:stretch>
            <a:fillRect/>
          </a:stretch>
        </p:blipFill>
        <p:spPr>
          <a:xfrm>
            <a:off x="4833309" y="3934619"/>
            <a:ext cx="3810000" cy="2590800"/>
          </a:xfrm>
          <a:prstGeom prst="rect">
            <a:avLst/>
          </a:prstGeom>
        </p:spPr>
      </p:pic>
    </p:spTree>
    <p:extLst>
      <p:ext uri="{BB962C8B-B14F-4D97-AF65-F5344CB8AC3E}">
        <p14:creationId xmlns:p14="http://schemas.microsoft.com/office/powerpoint/2010/main" val="3943722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Description du jeu de données</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1200" dirty="0">
              <a:latin typeface="Verdana" panose="020B0604030504040204" pitchFamily="34" charset="0"/>
              <a:ea typeface="굴림" panose="020B0600000101010101" pitchFamily="34" charset="-127"/>
            </a:endParaRPr>
          </a:p>
          <a:p>
            <a:pPr>
              <a:lnSpc>
                <a:spcPct val="80000"/>
              </a:lnSpc>
            </a:pPr>
            <a:r>
              <a:rPr lang="fr-FR" altLang="ko-KR" sz="1200" dirty="0">
                <a:latin typeface="Verdana" panose="020B0604030504040204" pitchFamily="34" charset="0"/>
                <a:ea typeface="굴림" panose="020B0600000101010101" pitchFamily="34" charset="-127"/>
              </a:rPr>
              <a:t>Le jeu de données est composé de plusieurs fichiers csv ayant pour descriptif ci-après:</a:t>
            </a:r>
          </a:p>
          <a:p>
            <a:pPr>
              <a:lnSpc>
                <a:spcPct val="80000"/>
              </a:lnSpc>
            </a:pPr>
            <a:endParaRPr lang="fr-FR" altLang="ko-KR" sz="1200" dirty="0">
              <a:latin typeface="Verdana" panose="020B0604030504040204" pitchFamily="34" charset="0"/>
              <a:ea typeface="굴림" panose="020B0600000101010101" pitchFamily="34" charset="-127"/>
            </a:endParaRPr>
          </a:p>
          <a:p>
            <a:pPr>
              <a:lnSpc>
                <a:spcPct val="80000"/>
              </a:lnSpc>
            </a:pPr>
            <a:r>
              <a:rPr lang="fr-FR" altLang="ko-KR" sz="1200" dirty="0">
                <a:latin typeface="Verdana" panose="020B0604030504040204" pitchFamily="34" charset="0"/>
                <a:ea typeface="굴림" panose="020B0600000101010101" pitchFamily="34" charset="-127"/>
              </a:rPr>
              <a:t>Données bureau</a:t>
            </a:r>
          </a:p>
          <a:p>
            <a:pPr>
              <a:lnSpc>
                <a:spcPct val="80000"/>
              </a:lnSpc>
            </a:pPr>
            <a:endParaRPr lang="fr-FR" altLang="ko-KR" sz="1000" dirty="0">
              <a:latin typeface="Verdana" panose="020B0604030504040204" pitchFamily="34" charset="0"/>
              <a:ea typeface="굴림" panose="020B0600000101010101" pitchFamily="34" charset="-127"/>
            </a:endParaRPr>
          </a:p>
          <a:p>
            <a:pPr lvl="1" algn="just">
              <a:lnSpc>
                <a:spcPct val="80000"/>
              </a:lnSpc>
            </a:pPr>
            <a:r>
              <a:rPr lang="fr-FR" altLang="ko-KR" sz="1000" dirty="0">
                <a:latin typeface="Verdana" panose="020B0604030504040204" pitchFamily="34" charset="0"/>
                <a:ea typeface="굴림" panose="020B0600000101010101" pitchFamily="34" charset="-127"/>
              </a:rPr>
              <a:t>bureau: données relatives aux crédits antérieurs du client auprès d'autres institutions financières. Chaque crédit précédent a sa propre ligne dans le bureau, mais un prêt dans les données d'application peut avoir plusieurs crédits précédents.</a:t>
            </a:r>
          </a:p>
          <a:p>
            <a:pPr marL="457200" lvl="1" indent="0">
              <a:lnSpc>
                <a:spcPct val="80000"/>
              </a:lnSpc>
              <a:buNone/>
            </a:pPr>
            <a:endParaRPr lang="fr-FR" altLang="ko-KR" sz="1000" dirty="0">
              <a:latin typeface="Verdana" panose="020B0604030504040204" pitchFamily="34" charset="0"/>
              <a:ea typeface="굴림" panose="020B0600000101010101" pitchFamily="34" charset="-127"/>
            </a:endParaRPr>
          </a:p>
          <a:p>
            <a:pPr>
              <a:lnSpc>
                <a:spcPct val="80000"/>
              </a:lnSpc>
            </a:pPr>
            <a:r>
              <a:rPr lang="fr-FR" altLang="ko-KR" sz="1200" dirty="0">
                <a:latin typeface="Verdana" panose="020B0604030504040204" pitchFamily="34" charset="0"/>
                <a:ea typeface="굴림" panose="020B0600000101010101" pitchFamily="34" charset="-127"/>
              </a:rPr>
              <a:t>Données </a:t>
            </a:r>
            <a:r>
              <a:rPr lang="fr-FR" altLang="ko-KR" sz="1200" dirty="0" err="1">
                <a:latin typeface="Verdana" panose="020B0604030504040204" pitchFamily="34" charset="0"/>
                <a:ea typeface="굴림" panose="020B0600000101010101" pitchFamily="34" charset="-127"/>
              </a:rPr>
              <a:t>bureau_balance</a:t>
            </a:r>
            <a:endParaRPr lang="fr-FR" altLang="ko-KR" sz="1200" dirty="0">
              <a:latin typeface="Verdana" panose="020B0604030504040204" pitchFamily="34" charset="0"/>
              <a:ea typeface="굴림" panose="020B0600000101010101" pitchFamily="34" charset="-127"/>
            </a:endParaRPr>
          </a:p>
          <a:p>
            <a:pPr lvl="1">
              <a:lnSpc>
                <a:spcPct val="80000"/>
              </a:lnSpc>
            </a:pPr>
            <a:endParaRPr lang="fr-FR" altLang="ko-KR" sz="1000" dirty="0">
              <a:latin typeface="Verdana" panose="020B0604030504040204" pitchFamily="34" charset="0"/>
              <a:ea typeface="굴림" panose="020B0600000101010101" pitchFamily="34" charset="-127"/>
            </a:endParaRPr>
          </a:p>
          <a:p>
            <a:pPr lvl="1" algn="just">
              <a:lnSpc>
                <a:spcPct val="80000"/>
              </a:lnSpc>
            </a:pPr>
            <a:r>
              <a:rPr lang="fr-FR" altLang="ko-KR" sz="1000" dirty="0" err="1">
                <a:latin typeface="Verdana" panose="020B0604030504040204" pitchFamily="34" charset="0"/>
                <a:ea typeface="굴림" panose="020B0600000101010101" pitchFamily="34" charset="-127"/>
              </a:rPr>
              <a:t>bureau_balance</a:t>
            </a:r>
            <a:r>
              <a:rPr lang="fr-FR" altLang="ko-KR" sz="1000" dirty="0">
                <a:latin typeface="Verdana" panose="020B0604030504040204" pitchFamily="34" charset="0"/>
                <a:ea typeface="굴림" panose="020B0600000101010101" pitchFamily="34" charset="-127"/>
              </a:rPr>
              <a:t>: données mensuelles sur les crédits précédents dans bureau. Chaque ligne correspond à un mois d'un crédit précédent et un seul crédit précédent peut avoir plusieurs lignes, une pour chaque mois de la durée du crédit.</a:t>
            </a:r>
          </a:p>
          <a:p>
            <a:pPr lvl="1" algn="just">
              <a:lnSpc>
                <a:spcPct val="80000"/>
              </a:lnSpc>
            </a:pPr>
            <a:endParaRPr lang="fr-FR" altLang="ko-KR" sz="1000" dirty="0">
              <a:latin typeface="Verdana" panose="020B0604030504040204" pitchFamily="34" charset="0"/>
              <a:ea typeface="굴림" panose="020B0600000101010101" pitchFamily="34" charset="-127"/>
            </a:endParaRPr>
          </a:p>
          <a:p>
            <a:pPr>
              <a:lnSpc>
                <a:spcPct val="80000"/>
              </a:lnSpc>
            </a:pPr>
            <a:r>
              <a:rPr lang="fr-FR" altLang="ko-KR" sz="1200" dirty="0">
                <a:latin typeface="Verdana" panose="020B0604030504040204" pitchFamily="34" charset="0"/>
                <a:ea typeface="굴림" panose="020B0600000101010101" pitchFamily="34" charset="-127"/>
              </a:rPr>
              <a:t>Données </a:t>
            </a:r>
            <a:r>
              <a:rPr lang="fr-FR" altLang="ko-KR" sz="1200" dirty="0" err="1">
                <a:latin typeface="Verdana" panose="020B0604030504040204" pitchFamily="34" charset="0"/>
                <a:ea typeface="굴림" panose="020B0600000101010101" pitchFamily="34" charset="-127"/>
              </a:rPr>
              <a:t>POS_CASH_balance</a:t>
            </a:r>
            <a:endParaRPr lang="fr-FR" altLang="ko-KR" sz="1200" dirty="0">
              <a:latin typeface="Verdana" panose="020B0604030504040204" pitchFamily="34" charset="0"/>
              <a:ea typeface="굴림" panose="020B0600000101010101" pitchFamily="34" charset="-127"/>
            </a:endParaRPr>
          </a:p>
          <a:p>
            <a:pPr lvl="1">
              <a:lnSpc>
                <a:spcPct val="80000"/>
              </a:lnSpc>
            </a:pPr>
            <a:endParaRPr lang="fr-FR" altLang="ko-KR" sz="1000" dirty="0">
              <a:latin typeface="Verdana" panose="020B0604030504040204" pitchFamily="34" charset="0"/>
              <a:ea typeface="굴림" panose="020B0600000101010101" pitchFamily="34" charset="-127"/>
            </a:endParaRPr>
          </a:p>
          <a:p>
            <a:pPr lvl="1" algn="just">
              <a:lnSpc>
                <a:spcPct val="80000"/>
              </a:lnSpc>
            </a:pPr>
            <a:r>
              <a:rPr lang="fr-FR" altLang="ko-KR" sz="1000" dirty="0">
                <a:latin typeface="Verdana" panose="020B0604030504040204" pitchFamily="34" charset="0"/>
                <a:ea typeface="굴림" panose="020B0600000101010101" pitchFamily="34" charset="-127"/>
              </a:rPr>
              <a:t>POS_CASH_BALANCE: données mensuelles sur le point de vente précédent ou les prêts de trésorerie que les clients ont obtenus avec le crédit immobilier. Chaque ligne correspond à un mois d'un précédent point de vente ou d'un prêt en espèces, et un seul prêt précédent peut avoir plusieurs lignes.</a:t>
            </a:r>
          </a:p>
          <a:p>
            <a:pPr lvl="1" algn="just">
              <a:lnSpc>
                <a:spcPct val="80000"/>
              </a:lnSpc>
            </a:pPr>
            <a:endParaRPr lang="fr-FR" altLang="ko-KR" sz="1000" dirty="0">
              <a:latin typeface="Verdana" panose="020B0604030504040204" pitchFamily="34" charset="0"/>
              <a:ea typeface="굴림" panose="020B0600000101010101" pitchFamily="34" charset="-127"/>
            </a:endParaRPr>
          </a:p>
          <a:p>
            <a:pPr>
              <a:lnSpc>
                <a:spcPct val="80000"/>
              </a:lnSpc>
            </a:pPr>
            <a:r>
              <a:rPr lang="fr-FR" altLang="ko-KR" sz="1200" dirty="0">
                <a:latin typeface="Verdana" panose="020B0604030504040204" pitchFamily="34" charset="0"/>
                <a:ea typeface="굴림" panose="020B0600000101010101" pitchFamily="34" charset="-127"/>
              </a:rPr>
              <a:t>Données </a:t>
            </a:r>
            <a:r>
              <a:rPr lang="fr-FR" altLang="ko-KR" sz="1200" dirty="0" err="1">
                <a:latin typeface="Verdana" panose="020B0604030504040204" pitchFamily="34" charset="0"/>
                <a:ea typeface="굴림" panose="020B0600000101010101" pitchFamily="34" charset="-127"/>
              </a:rPr>
              <a:t>credit_card_balance</a:t>
            </a:r>
            <a:endParaRPr lang="fr-FR" altLang="ko-KR" sz="1200" dirty="0">
              <a:latin typeface="Verdana" panose="020B0604030504040204" pitchFamily="34" charset="0"/>
              <a:ea typeface="굴림" panose="020B0600000101010101" pitchFamily="34" charset="-127"/>
            </a:endParaRPr>
          </a:p>
          <a:p>
            <a:pPr lvl="1">
              <a:lnSpc>
                <a:spcPct val="80000"/>
              </a:lnSpc>
            </a:pPr>
            <a:endParaRPr lang="fr-FR" altLang="ko-KR" sz="1000" dirty="0">
              <a:latin typeface="Verdana" panose="020B0604030504040204" pitchFamily="34" charset="0"/>
              <a:ea typeface="굴림" panose="020B0600000101010101" pitchFamily="34" charset="-127"/>
            </a:endParaRPr>
          </a:p>
          <a:p>
            <a:pPr lvl="1" algn="just">
              <a:lnSpc>
                <a:spcPct val="80000"/>
              </a:lnSpc>
            </a:pPr>
            <a:r>
              <a:rPr lang="fr-FR" altLang="ko-KR" sz="1000" dirty="0" err="1">
                <a:latin typeface="Verdana" panose="020B0604030504040204" pitchFamily="34" charset="0"/>
                <a:ea typeface="굴림" panose="020B0600000101010101" pitchFamily="34" charset="-127"/>
              </a:rPr>
              <a:t>credit_card_balance</a:t>
            </a:r>
            <a:r>
              <a:rPr lang="fr-FR" altLang="ko-KR" sz="1000" dirty="0">
                <a:latin typeface="Verdana" panose="020B0604030504040204" pitchFamily="34" charset="0"/>
                <a:ea typeface="굴림" panose="020B0600000101010101" pitchFamily="34" charset="-127"/>
              </a:rPr>
              <a:t>: données mensuelles sur les anciennes cartes de crédit que les clients avaient avec </a:t>
            </a:r>
            <a:r>
              <a:rPr lang="fr-FR" sz="1000" i="0" dirty="0">
                <a:effectLst/>
                <a:latin typeface="Verdana" panose="020B0604030504040204" pitchFamily="34" charset="0"/>
                <a:ea typeface="Verdana" panose="020B0604030504040204" pitchFamily="34" charset="0"/>
              </a:rPr>
              <a:t>"Prêt à dépenser"</a:t>
            </a:r>
            <a:r>
              <a:rPr lang="fr-FR" altLang="ko-KR" sz="1000" dirty="0">
                <a:latin typeface="Verdana" panose="020B0604030504040204" pitchFamily="34" charset="0"/>
                <a:ea typeface="굴림" panose="020B0600000101010101" pitchFamily="34" charset="-127"/>
              </a:rPr>
              <a:t>. Chaque ligne correspond à un mois d'un solde de carte de crédit, et une seule carte de crédit peut avoir plusieurs lignes.</a:t>
            </a:r>
          </a:p>
          <a:p>
            <a:pPr lvl="1" algn="just">
              <a:lnSpc>
                <a:spcPct val="80000"/>
              </a:lnSpc>
            </a:pPr>
            <a:endParaRPr lang="fr-FR" altLang="ko-KR" sz="1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spTree>
    <p:extLst>
      <p:ext uri="{BB962C8B-B14F-4D97-AF65-F5344CB8AC3E}">
        <p14:creationId xmlns:p14="http://schemas.microsoft.com/office/powerpoint/2010/main" val="1935323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Comparaison et synthèse des résultats </a:t>
            </a:r>
            <a:br>
              <a:rPr lang="fr-FR" altLang="fr-FR" sz="2800" dirty="0"/>
            </a:br>
            <a:r>
              <a:rPr lang="fr-FR" altLang="fr-FR" sz="2800" dirty="0"/>
              <a:t>pour les modèles utilisés</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lvl="1">
              <a:lnSpc>
                <a:spcPct val="80000"/>
              </a:lnSpc>
            </a:pPr>
            <a:endParaRPr lang="fr-FR" altLang="ko-KR" sz="16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3" algn="just">
              <a:lnSpc>
                <a:spcPct val="80000"/>
              </a:lnSpc>
            </a:pPr>
            <a:endParaRPr lang="fr-FR" altLang="ko-KR" sz="1200" dirty="0">
              <a:latin typeface="Verdana" panose="020B0604030504040204" pitchFamily="34" charset="0"/>
              <a:ea typeface="굴림" panose="020B0600000101010101" pitchFamily="34" charset="-127"/>
            </a:endParaRPr>
          </a:p>
          <a:p>
            <a:pPr lvl="3">
              <a:lnSpc>
                <a:spcPct val="80000"/>
              </a:lnSpc>
            </a:pPr>
            <a:endParaRPr lang="fr-FR" altLang="ko-KR" sz="8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graphicFrame>
        <p:nvGraphicFramePr>
          <p:cNvPr id="2" name="Tableau 2">
            <a:extLst>
              <a:ext uri="{FF2B5EF4-FFF2-40B4-BE49-F238E27FC236}">
                <a16:creationId xmlns:a16="http://schemas.microsoft.com/office/drawing/2014/main" id="{B99B1651-74F9-419E-9F49-A2EA7D185A20}"/>
              </a:ext>
            </a:extLst>
          </p:cNvPr>
          <p:cNvGraphicFramePr>
            <a:graphicFrameLocks noGrp="1"/>
          </p:cNvGraphicFramePr>
          <p:nvPr>
            <p:extLst>
              <p:ext uri="{D42A27DB-BD31-4B8C-83A1-F6EECF244321}">
                <p14:modId xmlns:p14="http://schemas.microsoft.com/office/powerpoint/2010/main" val="3106305714"/>
              </p:ext>
            </p:extLst>
          </p:nvPr>
        </p:nvGraphicFramePr>
        <p:xfrm>
          <a:off x="131756" y="2332857"/>
          <a:ext cx="8880487" cy="4387817"/>
        </p:xfrm>
        <a:graphic>
          <a:graphicData uri="http://schemas.openxmlformats.org/drawingml/2006/table">
            <a:tbl>
              <a:tblPr firstRow="1" bandRow="1">
                <a:tableStyleId>{5C22544A-7EE6-4342-B048-85BDC9FD1C3A}</a:tableStyleId>
              </a:tblPr>
              <a:tblGrid>
                <a:gridCol w="4476427">
                  <a:extLst>
                    <a:ext uri="{9D8B030D-6E8A-4147-A177-3AD203B41FA5}">
                      <a16:colId xmlns:a16="http://schemas.microsoft.com/office/drawing/2014/main" val="4062518940"/>
                    </a:ext>
                  </a:extLst>
                </a:gridCol>
                <a:gridCol w="4404060">
                  <a:extLst>
                    <a:ext uri="{9D8B030D-6E8A-4147-A177-3AD203B41FA5}">
                      <a16:colId xmlns:a16="http://schemas.microsoft.com/office/drawing/2014/main" val="2942006052"/>
                    </a:ext>
                  </a:extLst>
                </a:gridCol>
              </a:tblGrid>
              <a:tr h="1028404">
                <a:tc>
                  <a:txBody>
                    <a:bodyPr/>
                    <a:lstStyle/>
                    <a:p>
                      <a:pPr marL="171450" indent="-171450">
                        <a:lnSpc>
                          <a:spcPct val="80000"/>
                        </a:lnSpc>
                        <a:buFont typeface="Arial" panose="020B0604020202020204" pitchFamily="34" charset="0"/>
                        <a:buChar char="•"/>
                      </a:pPr>
                      <a:r>
                        <a:rPr lang="fr-FR" altLang="ko-KR" sz="1200" dirty="0">
                          <a:latin typeface="Verdana" panose="020B0604030504040204" pitchFamily="34" charset="0"/>
                          <a:ea typeface="굴림" panose="020B0600000101010101" pitchFamily="34" charset="-127"/>
                        </a:rPr>
                        <a:t>Comparaison de modèles régression logistique et une SVM linéaire sans nouvelles variables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a:t>
                      </a:r>
                    </a:p>
                    <a:p>
                      <a:pPr marL="171450" marR="0" lvl="0" indent="-171450" algn="l" defTabSz="914400" rtl="0" eaLnBrk="1" fontAlgn="auto" latinLnBrk="0" hangingPunct="1">
                        <a:lnSpc>
                          <a:spcPct val="80000"/>
                        </a:lnSpc>
                        <a:spcBef>
                          <a:spcPts val="0"/>
                        </a:spcBef>
                        <a:spcAft>
                          <a:spcPts val="0"/>
                        </a:spcAft>
                        <a:buClrTx/>
                        <a:buSzTx/>
                        <a:buFont typeface="Arial" panose="020B0604020202020204" pitchFamily="34" charset="0"/>
                        <a:buChar char="•"/>
                        <a:tabLst/>
                        <a:defRPr/>
                      </a:pPr>
                      <a:r>
                        <a:rPr lang="fr-FR" altLang="ko-KR" sz="1200" dirty="0">
                          <a:latin typeface="Verdana" panose="020B0604030504040204" pitchFamily="34" charset="0"/>
                          <a:ea typeface="굴림" panose="020B0600000101010101" pitchFamily="34" charset="-127"/>
                        </a:rPr>
                        <a:t>Modèle régression logistique sans nouvelles variables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a:t>
                      </a:r>
                    </a:p>
                    <a:p>
                      <a:pPr marL="285750" indent="-285750">
                        <a:buFont typeface="Arial" panose="020B0604020202020204" pitchFamily="34" charset="0"/>
                        <a:buChar char="•"/>
                      </a:pPr>
                      <a:endParaRPr lang="fr-FR" dirty="0"/>
                    </a:p>
                  </a:txBody>
                  <a:tcPr/>
                </a:tc>
                <a:tc>
                  <a:txBody>
                    <a:bodyPr/>
                    <a:lstStyle/>
                    <a:p>
                      <a:pPr marL="171450" indent="-171450">
                        <a:lnSpc>
                          <a:spcPct val="80000"/>
                        </a:lnSpc>
                        <a:buFont typeface="Arial" panose="020B0604020202020204" pitchFamily="34" charset="0"/>
                        <a:buChar char="•"/>
                      </a:pPr>
                      <a:r>
                        <a:rPr lang="fr-FR" altLang="ko-KR" sz="1200" dirty="0">
                          <a:latin typeface="Verdana" panose="020B0604030504040204" pitchFamily="34" charset="0"/>
                          <a:ea typeface="굴림" panose="020B0600000101010101" pitchFamily="34" charset="-127"/>
                        </a:rPr>
                        <a:t>Comparaison de modèles régression logistique et une SVM linéaire avec nouvelles variables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a:t>
                      </a:r>
                    </a:p>
                    <a:p>
                      <a:pPr marL="171450" marR="0" lvl="0" indent="-171450" algn="l" defTabSz="914400" rtl="0" eaLnBrk="1" fontAlgn="auto" latinLnBrk="0" hangingPunct="1">
                        <a:lnSpc>
                          <a:spcPct val="80000"/>
                        </a:lnSpc>
                        <a:spcBef>
                          <a:spcPts val="0"/>
                        </a:spcBef>
                        <a:spcAft>
                          <a:spcPts val="0"/>
                        </a:spcAft>
                        <a:buClrTx/>
                        <a:buSzTx/>
                        <a:buFont typeface="Arial" panose="020B0604020202020204" pitchFamily="34" charset="0"/>
                        <a:buChar char="•"/>
                        <a:tabLst/>
                        <a:defRPr/>
                      </a:pPr>
                      <a:r>
                        <a:rPr lang="fr-FR" altLang="ko-KR" sz="1200" dirty="0">
                          <a:latin typeface="Verdana" panose="020B0604030504040204" pitchFamily="34" charset="0"/>
                          <a:ea typeface="굴림" panose="020B0600000101010101" pitchFamily="34" charset="-127"/>
                        </a:rPr>
                        <a:t>Modèle régression logistique avec nouvelles variables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a:t>
                      </a:r>
                    </a:p>
                    <a:p>
                      <a:pPr marL="0" indent="0">
                        <a:lnSpc>
                          <a:spcPct val="80000"/>
                        </a:lnSpc>
                        <a:buFont typeface="Arial" panose="020B0604020202020204" pitchFamily="34" charset="0"/>
                        <a:buNone/>
                      </a:pPr>
                      <a:endParaRPr lang="fr-FR" altLang="ko-KR" sz="1200" dirty="0">
                        <a:latin typeface="Verdana" panose="020B0604030504040204" pitchFamily="34" charset="0"/>
                        <a:ea typeface="굴림" panose="020B0600000101010101" pitchFamily="34" charset="-127"/>
                      </a:endParaRPr>
                    </a:p>
                    <a:p>
                      <a:pPr marL="171450" indent="-171450">
                        <a:buFont typeface="Arial" panose="020B0604020202020204" pitchFamily="34" charset="0"/>
                        <a:buChar char="•"/>
                      </a:pPr>
                      <a:endParaRPr lang="fr-FR" sz="1200" dirty="0"/>
                    </a:p>
                  </a:txBody>
                  <a:tcPr/>
                </a:tc>
                <a:extLst>
                  <a:ext uri="{0D108BD9-81ED-4DB2-BD59-A6C34878D82A}">
                    <a16:rowId xmlns:a16="http://schemas.microsoft.com/office/drawing/2014/main" val="2392740720"/>
                  </a:ext>
                </a:extLst>
              </a:tr>
              <a:tr h="9349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tLang="ko-KR" sz="1200" dirty="0">
                          <a:latin typeface="Verdana" panose="020B0604030504040204" pitchFamily="34" charset="0"/>
                          <a:ea typeface="굴림" panose="020B0600000101010101" pitchFamily="34" charset="-127"/>
                        </a:rPr>
                        <a:t>Matrice de confusion</a:t>
                      </a:r>
                    </a:p>
                    <a:p>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tLang="ko-KR" sz="1200" dirty="0">
                          <a:latin typeface="Verdana" panose="020B0604030504040204" pitchFamily="34" charset="0"/>
                          <a:ea typeface="굴림" panose="020B0600000101010101" pitchFamily="34" charset="-127"/>
                        </a:rPr>
                        <a:t>Matrice de confusion</a:t>
                      </a:r>
                    </a:p>
                    <a:p>
                      <a:endParaRPr lang="fr-FR" sz="1200" dirty="0"/>
                    </a:p>
                    <a:p>
                      <a:endParaRPr lang="fr-FR" sz="1200" dirty="0"/>
                    </a:p>
                  </a:txBody>
                  <a:tcPr/>
                </a:tc>
                <a:extLst>
                  <a:ext uri="{0D108BD9-81ED-4DB2-BD59-A6C34878D82A}">
                    <a16:rowId xmlns:a16="http://schemas.microsoft.com/office/drawing/2014/main" val="2124612373"/>
                  </a:ext>
                </a:extLst>
              </a:tr>
              <a:tr h="2300706">
                <a:tc>
                  <a:txBody>
                    <a:bodyPr/>
                    <a:lstStyle/>
                    <a:p>
                      <a:r>
                        <a:rPr lang="fr-FR" altLang="ko-KR" sz="1200" dirty="0">
                          <a:latin typeface="Verdana" panose="020B0604030504040204" pitchFamily="34" charset="0"/>
                          <a:ea typeface="굴림" panose="020B0600000101010101" pitchFamily="34" charset="-127"/>
                        </a:rPr>
                        <a:t>Affichage </a:t>
                      </a:r>
                      <a:r>
                        <a:rPr lang="fr-FR" altLang="ko-KR" sz="1200" dirty="0" err="1">
                          <a:latin typeface="Verdana" panose="020B0604030504040204" pitchFamily="34" charset="0"/>
                          <a:ea typeface="굴림" panose="020B0600000101010101" pitchFamily="34" charset="-127"/>
                        </a:rPr>
                        <a:t>ConfusionMatrixDisplay</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tLang="ko-KR" sz="1200" dirty="0">
                          <a:latin typeface="Verdana" panose="020B0604030504040204" pitchFamily="34" charset="0"/>
                          <a:ea typeface="굴림" panose="020B0600000101010101" pitchFamily="34" charset="-127"/>
                        </a:rPr>
                        <a:t>Affichage </a:t>
                      </a:r>
                      <a:r>
                        <a:rPr lang="fr-FR" altLang="ko-KR" sz="1200" dirty="0" err="1">
                          <a:latin typeface="Verdana" panose="020B0604030504040204" pitchFamily="34" charset="0"/>
                          <a:ea typeface="굴림" panose="020B0600000101010101" pitchFamily="34" charset="-127"/>
                        </a:rPr>
                        <a:t>ConfusionMatrixDisplay</a:t>
                      </a:r>
                      <a:endParaRPr lang="fr-FR" sz="1200" dirty="0"/>
                    </a:p>
                    <a:p>
                      <a:endParaRPr lang="fr-FR" sz="1200" dirty="0"/>
                    </a:p>
                  </a:txBody>
                  <a:tcPr/>
                </a:tc>
                <a:extLst>
                  <a:ext uri="{0D108BD9-81ED-4DB2-BD59-A6C34878D82A}">
                    <a16:rowId xmlns:a16="http://schemas.microsoft.com/office/drawing/2014/main" val="450309551"/>
                  </a:ext>
                </a:extLst>
              </a:tr>
            </a:tbl>
          </a:graphicData>
        </a:graphic>
      </p:graphicFrame>
      <p:pic>
        <p:nvPicPr>
          <p:cNvPr id="13" name="Image 12">
            <a:extLst>
              <a:ext uri="{FF2B5EF4-FFF2-40B4-BE49-F238E27FC236}">
                <a16:creationId xmlns:a16="http://schemas.microsoft.com/office/drawing/2014/main" id="{B61B8C92-CB2C-4143-9551-45D834643C55}"/>
              </a:ext>
            </a:extLst>
          </p:cNvPr>
          <p:cNvPicPr>
            <a:picLocks noChangeAspect="1"/>
          </p:cNvPicPr>
          <p:nvPr/>
        </p:nvPicPr>
        <p:blipFill>
          <a:blip r:embed="rId3"/>
          <a:stretch>
            <a:fillRect/>
          </a:stretch>
        </p:blipFill>
        <p:spPr>
          <a:xfrm>
            <a:off x="829653" y="3714237"/>
            <a:ext cx="1019175" cy="438150"/>
          </a:xfrm>
          <a:prstGeom prst="rect">
            <a:avLst/>
          </a:prstGeom>
        </p:spPr>
      </p:pic>
      <p:pic>
        <p:nvPicPr>
          <p:cNvPr id="17" name="Image 16">
            <a:extLst>
              <a:ext uri="{FF2B5EF4-FFF2-40B4-BE49-F238E27FC236}">
                <a16:creationId xmlns:a16="http://schemas.microsoft.com/office/drawing/2014/main" id="{D81FEAA1-6B53-4F0D-8EFC-FA666EE4B4C5}"/>
              </a:ext>
            </a:extLst>
          </p:cNvPr>
          <p:cNvPicPr>
            <a:picLocks noChangeAspect="1"/>
          </p:cNvPicPr>
          <p:nvPr/>
        </p:nvPicPr>
        <p:blipFill>
          <a:blip r:embed="rId4"/>
          <a:stretch>
            <a:fillRect/>
          </a:stretch>
        </p:blipFill>
        <p:spPr>
          <a:xfrm>
            <a:off x="829653" y="4168731"/>
            <a:ext cx="752475" cy="219075"/>
          </a:xfrm>
          <a:prstGeom prst="rect">
            <a:avLst/>
          </a:prstGeom>
        </p:spPr>
      </p:pic>
      <p:pic>
        <p:nvPicPr>
          <p:cNvPr id="20" name="Image 19">
            <a:extLst>
              <a:ext uri="{FF2B5EF4-FFF2-40B4-BE49-F238E27FC236}">
                <a16:creationId xmlns:a16="http://schemas.microsoft.com/office/drawing/2014/main" id="{CC230FEC-F79A-4D34-8E39-2FBE0F052EDB}"/>
              </a:ext>
            </a:extLst>
          </p:cNvPr>
          <p:cNvPicPr>
            <a:picLocks noChangeAspect="1"/>
          </p:cNvPicPr>
          <p:nvPr/>
        </p:nvPicPr>
        <p:blipFill>
          <a:blip r:embed="rId5"/>
          <a:stretch>
            <a:fillRect/>
          </a:stretch>
        </p:blipFill>
        <p:spPr>
          <a:xfrm>
            <a:off x="829653" y="4653137"/>
            <a:ext cx="2590219" cy="2125102"/>
          </a:xfrm>
          <a:prstGeom prst="rect">
            <a:avLst/>
          </a:prstGeom>
        </p:spPr>
      </p:pic>
      <p:pic>
        <p:nvPicPr>
          <p:cNvPr id="22" name="Image 21">
            <a:extLst>
              <a:ext uri="{FF2B5EF4-FFF2-40B4-BE49-F238E27FC236}">
                <a16:creationId xmlns:a16="http://schemas.microsoft.com/office/drawing/2014/main" id="{3FFF6EBD-83AE-46B6-ACE2-0DC0014E9E57}"/>
              </a:ext>
            </a:extLst>
          </p:cNvPr>
          <p:cNvPicPr>
            <a:picLocks noChangeAspect="1"/>
          </p:cNvPicPr>
          <p:nvPr/>
        </p:nvPicPr>
        <p:blipFill>
          <a:blip r:embed="rId6"/>
          <a:stretch>
            <a:fillRect/>
          </a:stretch>
        </p:blipFill>
        <p:spPr>
          <a:xfrm>
            <a:off x="5292080" y="4635755"/>
            <a:ext cx="2590219" cy="2125102"/>
          </a:xfrm>
          <a:prstGeom prst="rect">
            <a:avLst/>
          </a:prstGeom>
        </p:spPr>
      </p:pic>
      <p:pic>
        <p:nvPicPr>
          <p:cNvPr id="24" name="Image 23">
            <a:extLst>
              <a:ext uri="{FF2B5EF4-FFF2-40B4-BE49-F238E27FC236}">
                <a16:creationId xmlns:a16="http://schemas.microsoft.com/office/drawing/2014/main" id="{E0A57238-0945-4FE9-BB2F-A89B98D59E2C}"/>
              </a:ext>
            </a:extLst>
          </p:cNvPr>
          <p:cNvPicPr>
            <a:picLocks noChangeAspect="1"/>
          </p:cNvPicPr>
          <p:nvPr/>
        </p:nvPicPr>
        <p:blipFill>
          <a:blip r:embed="rId7"/>
          <a:stretch>
            <a:fillRect/>
          </a:stretch>
        </p:blipFill>
        <p:spPr>
          <a:xfrm>
            <a:off x="5292079" y="3714237"/>
            <a:ext cx="1044703" cy="411854"/>
          </a:xfrm>
          <a:prstGeom prst="rect">
            <a:avLst/>
          </a:prstGeom>
        </p:spPr>
      </p:pic>
      <p:pic>
        <p:nvPicPr>
          <p:cNvPr id="26" name="Image 25">
            <a:extLst>
              <a:ext uri="{FF2B5EF4-FFF2-40B4-BE49-F238E27FC236}">
                <a16:creationId xmlns:a16="http://schemas.microsoft.com/office/drawing/2014/main" id="{CA3E81CF-09A0-42F0-A290-0AA6BE76A586}"/>
              </a:ext>
            </a:extLst>
          </p:cNvPr>
          <p:cNvPicPr>
            <a:picLocks noChangeAspect="1"/>
          </p:cNvPicPr>
          <p:nvPr/>
        </p:nvPicPr>
        <p:blipFill>
          <a:blip r:embed="rId8"/>
          <a:stretch>
            <a:fillRect/>
          </a:stretch>
        </p:blipFill>
        <p:spPr>
          <a:xfrm>
            <a:off x="5292080" y="4166274"/>
            <a:ext cx="752475" cy="190627"/>
          </a:xfrm>
          <a:prstGeom prst="rect">
            <a:avLst/>
          </a:prstGeom>
        </p:spPr>
      </p:pic>
    </p:spTree>
    <p:extLst>
      <p:ext uri="{BB962C8B-B14F-4D97-AF65-F5344CB8AC3E}">
        <p14:creationId xmlns:p14="http://schemas.microsoft.com/office/powerpoint/2010/main" val="38163448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Comparaison et synthèse des résultats </a:t>
            </a:r>
            <a:br>
              <a:rPr lang="fr-FR" altLang="fr-FR" sz="2800" dirty="0"/>
            </a:br>
            <a:r>
              <a:rPr lang="fr-FR" altLang="fr-FR" sz="2800" dirty="0"/>
              <a:t>pour les modèles utilisés</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lvl="1">
              <a:lnSpc>
                <a:spcPct val="80000"/>
              </a:lnSpc>
            </a:pPr>
            <a:endParaRPr lang="fr-FR" altLang="ko-KR" sz="16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3" algn="just">
              <a:lnSpc>
                <a:spcPct val="80000"/>
              </a:lnSpc>
            </a:pPr>
            <a:endParaRPr lang="fr-FR" altLang="ko-KR" sz="1200" dirty="0">
              <a:latin typeface="Verdana" panose="020B0604030504040204" pitchFamily="34" charset="0"/>
              <a:ea typeface="굴림" panose="020B0600000101010101" pitchFamily="34" charset="-127"/>
            </a:endParaRPr>
          </a:p>
          <a:p>
            <a:pPr lvl="3">
              <a:lnSpc>
                <a:spcPct val="80000"/>
              </a:lnSpc>
            </a:pPr>
            <a:endParaRPr lang="fr-FR" altLang="ko-KR" sz="8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graphicFrame>
        <p:nvGraphicFramePr>
          <p:cNvPr id="2" name="Tableau 2">
            <a:extLst>
              <a:ext uri="{FF2B5EF4-FFF2-40B4-BE49-F238E27FC236}">
                <a16:creationId xmlns:a16="http://schemas.microsoft.com/office/drawing/2014/main" id="{B99B1651-74F9-419E-9F49-A2EA7D185A20}"/>
              </a:ext>
            </a:extLst>
          </p:cNvPr>
          <p:cNvGraphicFramePr>
            <a:graphicFrameLocks noGrp="1"/>
          </p:cNvGraphicFramePr>
          <p:nvPr>
            <p:extLst>
              <p:ext uri="{D42A27DB-BD31-4B8C-83A1-F6EECF244321}">
                <p14:modId xmlns:p14="http://schemas.microsoft.com/office/powerpoint/2010/main" val="3188435991"/>
              </p:ext>
            </p:extLst>
          </p:nvPr>
        </p:nvGraphicFramePr>
        <p:xfrm>
          <a:off x="163186" y="2225677"/>
          <a:ext cx="8817628" cy="4632324"/>
        </p:xfrm>
        <a:graphic>
          <a:graphicData uri="http://schemas.openxmlformats.org/drawingml/2006/table">
            <a:tbl>
              <a:tblPr firstRow="1" bandRow="1">
                <a:tableStyleId>{5C22544A-7EE6-4342-B048-85BDC9FD1C3A}</a:tableStyleId>
              </a:tblPr>
              <a:tblGrid>
                <a:gridCol w="4413568">
                  <a:extLst>
                    <a:ext uri="{9D8B030D-6E8A-4147-A177-3AD203B41FA5}">
                      <a16:colId xmlns:a16="http://schemas.microsoft.com/office/drawing/2014/main" val="4062518940"/>
                    </a:ext>
                  </a:extLst>
                </a:gridCol>
                <a:gridCol w="4404060">
                  <a:extLst>
                    <a:ext uri="{9D8B030D-6E8A-4147-A177-3AD203B41FA5}">
                      <a16:colId xmlns:a16="http://schemas.microsoft.com/office/drawing/2014/main" val="2942006052"/>
                    </a:ext>
                  </a:extLst>
                </a:gridCol>
              </a:tblGrid>
              <a:tr h="620836">
                <a:tc>
                  <a:txBody>
                    <a:bodyPr/>
                    <a:lstStyle/>
                    <a:p>
                      <a:pPr marL="171450" indent="-171450">
                        <a:lnSpc>
                          <a:spcPct val="80000"/>
                        </a:lnSpc>
                        <a:buFont typeface="Arial" panose="020B0604020202020204" pitchFamily="34" charset="0"/>
                        <a:buChar char="•"/>
                      </a:pPr>
                      <a:r>
                        <a:rPr lang="fr-FR" altLang="ko-KR" sz="1000" dirty="0">
                          <a:latin typeface="Verdana" panose="020B0604030504040204" pitchFamily="34" charset="0"/>
                          <a:ea typeface="굴림" panose="020B0600000101010101" pitchFamily="34" charset="-127"/>
                        </a:rPr>
                        <a:t>Comparaison de modèles régression logistique et une SVM linéaire sans nouvelles variables </a:t>
                      </a:r>
                      <a:r>
                        <a:rPr lang="fr-FR" altLang="ko-KR" sz="1000" dirty="0" err="1">
                          <a:latin typeface="Verdana" panose="020B0604030504040204" pitchFamily="34" charset="0"/>
                          <a:ea typeface="굴림" panose="020B0600000101010101" pitchFamily="34" charset="-127"/>
                        </a:rPr>
                        <a:t>features</a:t>
                      </a:r>
                      <a:r>
                        <a:rPr lang="fr-FR" altLang="ko-KR" sz="1000" dirty="0">
                          <a:latin typeface="Verdana" panose="020B0604030504040204" pitchFamily="34" charset="0"/>
                          <a:ea typeface="굴림" panose="020B0600000101010101" pitchFamily="34" charset="-127"/>
                        </a:rPr>
                        <a:t>.</a:t>
                      </a:r>
                    </a:p>
                    <a:p>
                      <a:pPr marL="171450" indent="-171450">
                        <a:lnSpc>
                          <a:spcPct val="80000"/>
                        </a:lnSpc>
                        <a:buFont typeface="Arial" panose="020B0604020202020204" pitchFamily="34" charset="0"/>
                        <a:buChar char="•"/>
                      </a:pPr>
                      <a:r>
                        <a:rPr lang="fr-FR" altLang="ko-KR" sz="1000" dirty="0">
                          <a:latin typeface="Verdana" panose="020B0604030504040204" pitchFamily="34" charset="0"/>
                          <a:ea typeface="굴림" panose="020B0600000101010101" pitchFamily="34" charset="-127"/>
                        </a:rPr>
                        <a:t>Modèle régression logistique sans nouvelles variables </a:t>
                      </a:r>
                      <a:r>
                        <a:rPr lang="fr-FR" altLang="ko-KR" sz="1000" dirty="0" err="1">
                          <a:latin typeface="Verdana" panose="020B0604030504040204" pitchFamily="34" charset="0"/>
                          <a:ea typeface="굴림" panose="020B0600000101010101" pitchFamily="34" charset="-127"/>
                        </a:rPr>
                        <a:t>features</a:t>
                      </a:r>
                      <a:r>
                        <a:rPr lang="fr-FR" altLang="ko-KR" sz="1000" dirty="0">
                          <a:latin typeface="Verdana" panose="020B0604030504040204" pitchFamily="34" charset="0"/>
                          <a:ea typeface="굴림" panose="020B0600000101010101" pitchFamily="34" charset="-127"/>
                        </a:rPr>
                        <a:t>.</a:t>
                      </a:r>
                    </a:p>
                  </a:txBody>
                  <a:tcPr/>
                </a:tc>
                <a:tc>
                  <a:txBody>
                    <a:bodyPr/>
                    <a:lstStyle/>
                    <a:p>
                      <a:pPr marL="171450" indent="-171450">
                        <a:lnSpc>
                          <a:spcPct val="80000"/>
                        </a:lnSpc>
                        <a:buFont typeface="Arial" panose="020B0604020202020204" pitchFamily="34" charset="0"/>
                        <a:buChar char="•"/>
                      </a:pPr>
                      <a:r>
                        <a:rPr lang="fr-FR" altLang="ko-KR" sz="1000" dirty="0">
                          <a:latin typeface="Verdana" panose="020B0604030504040204" pitchFamily="34" charset="0"/>
                          <a:ea typeface="굴림" panose="020B0600000101010101" pitchFamily="34" charset="-127"/>
                        </a:rPr>
                        <a:t>Comparaison de modèles régression logistique et une SVM linéaire avec nouvelles variables </a:t>
                      </a:r>
                      <a:r>
                        <a:rPr lang="fr-FR" altLang="ko-KR" sz="1000" dirty="0" err="1">
                          <a:latin typeface="Verdana" panose="020B0604030504040204" pitchFamily="34" charset="0"/>
                          <a:ea typeface="굴림" panose="020B0600000101010101" pitchFamily="34" charset="-127"/>
                        </a:rPr>
                        <a:t>features</a:t>
                      </a:r>
                      <a:r>
                        <a:rPr lang="fr-FR" altLang="ko-KR" sz="1000" dirty="0">
                          <a:latin typeface="Verdana" panose="020B0604030504040204" pitchFamily="34" charset="0"/>
                          <a:ea typeface="굴림" panose="020B0600000101010101" pitchFamily="34" charset="-127"/>
                        </a:rPr>
                        <a:t>.</a:t>
                      </a:r>
                    </a:p>
                    <a:p>
                      <a:pPr marL="171450" indent="-171450">
                        <a:lnSpc>
                          <a:spcPct val="80000"/>
                        </a:lnSpc>
                        <a:buFont typeface="Arial" panose="020B0604020202020204" pitchFamily="34" charset="0"/>
                        <a:buChar char="•"/>
                      </a:pPr>
                      <a:r>
                        <a:rPr lang="fr-FR" altLang="ko-KR" sz="1000" dirty="0">
                          <a:latin typeface="Verdana" panose="020B0604030504040204" pitchFamily="34" charset="0"/>
                          <a:ea typeface="굴림" panose="020B0600000101010101" pitchFamily="34" charset="-127"/>
                        </a:rPr>
                        <a:t>Modèle régression logistique avec nouvelles variables </a:t>
                      </a:r>
                      <a:r>
                        <a:rPr lang="fr-FR" altLang="ko-KR" sz="1000" dirty="0" err="1">
                          <a:latin typeface="Verdana" panose="020B0604030504040204" pitchFamily="34" charset="0"/>
                          <a:ea typeface="굴림" panose="020B0600000101010101" pitchFamily="34" charset="-127"/>
                        </a:rPr>
                        <a:t>features</a:t>
                      </a:r>
                      <a:r>
                        <a:rPr lang="fr-FR" altLang="ko-KR" sz="1000" dirty="0">
                          <a:latin typeface="Verdana" panose="020B0604030504040204" pitchFamily="34" charset="0"/>
                          <a:ea typeface="굴림" panose="020B0600000101010101" pitchFamily="34" charset="-127"/>
                        </a:rPr>
                        <a:t>.</a:t>
                      </a:r>
                    </a:p>
                  </a:txBody>
                  <a:tcPr/>
                </a:tc>
                <a:extLst>
                  <a:ext uri="{0D108BD9-81ED-4DB2-BD59-A6C34878D82A}">
                    <a16:rowId xmlns:a16="http://schemas.microsoft.com/office/drawing/2014/main" val="2392740720"/>
                  </a:ext>
                </a:extLst>
              </a:tr>
              <a:tr h="2115156">
                <a:tc>
                  <a:txBody>
                    <a:bodyPr/>
                    <a:lstStyle/>
                    <a:p>
                      <a:pPr marL="0" marR="0" lvl="0" indent="0" algn="l" defTabSz="914400" rtl="0" eaLnBrk="1" fontAlgn="auto" latinLnBrk="0" hangingPunct="1">
                        <a:lnSpc>
                          <a:spcPct val="80000"/>
                        </a:lnSpc>
                        <a:spcBef>
                          <a:spcPts val="0"/>
                        </a:spcBef>
                        <a:spcAft>
                          <a:spcPts val="0"/>
                        </a:spcAft>
                        <a:buClrTx/>
                        <a:buSzTx/>
                        <a:buFontTx/>
                        <a:buNone/>
                        <a:tabLst/>
                        <a:defRPr/>
                      </a:pPr>
                      <a:r>
                        <a:rPr lang="fr-FR" altLang="ko-KR" sz="1200" dirty="0">
                          <a:latin typeface="Verdana" panose="020B0604030504040204" pitchFamily="34" charset="0"/>
                          <a:ea typeface="굴림" panose="020B0600000101010101" pitchFamily="34" charset="-127"/>
                        </a:rPr>
                        <a:t>Rappel « </a:t>
                      </a:r>
                      <a:r>
                        <a:rPr lang="fr-FR" altLang="ko-KR" sz="1200" dirty="0" err="1">
                          <a:latin typeface="Verdana" panose="020B0604030504040204" pitchFamily="34" charset="0"/>
                          <a:ea typeface="굴림" panose="020B0600000101010101" pitchFamily="34" charset="-127"/>
                        </a:rPr>
                        <a:t>Recall</a:t>
                      </a:r>
                      <a:r>
                        <a:rPr lang="fr-FR" altLang="ko-KR" sz="1200" dirty="0">
                          <a:latin typeface="Verdana" panose="020B0604030504040204" pitchFamily="34" charset="0"/>
                          <a:ea typeface="굴림" panose="020B0600000101010101" pitchFamily="34" charset="-127"/>
                        </a:rPr>
                        <a:t> »</a:t>
                      </a:r>
                    </a:p>
                    <a:p>
                      <a:pPr marL="0" marR="0" lvl="0" indent="0" algn="l" defTabSz="914400" rtl="0" eaLnBrk="1" fontAlgn="auto" latinLnBrk="0" hangingPunct="1">
                        <a:lnSpc>
                          <a:spcPct val="80000"/>
                        </a:lnSpc>
                        <a:spcBef>
                          <a:spcPts val="0"/>
                        </a:spcBef>
                        <a:spcAft>
                          <a:spcPts val="0"/>
                        </a:spcAft>
                        <a:buClrTx/>
                        <a:buSzTx/>
                        <a:buFontTx/>
                        <a:buNone/>
                        <a:tabLst/>
                        <a:defRPr/>
                      </a:pPr>
                      <a:r>
                        <a:rPr lang="en-US" altLang="ko-KR" sz="1200" dirty="0">
                          <a:latin typeface="Verdana" panose="020B0604030504040204" pitchFamily="34" charset="0"/>
                          <a:ea typeface="굴림" panose="020B0600000101010101" pitchFamily="34" charset="-127"/>
                        </a:rPr>
                        <a:t> </a:t>
                      </a:r>
                      <a:r>
                        <a:rPr lang="en-US" altLang="ko-KR" sz="800" dirty="0">
                          <a:latin typeface="Verdana" panose="020B0604030504040204" pitchFamily="34" charset="0"/>
                          <a:ea typeface="굴림" panose="020B0600000101010101" pitchFamily="34" charset="-127"/>
                        </a:rPr>
                        <a:t>avec </a:t>
                      </a:r>
                      <a:r>
                        <a:rPr lang="en-US" altLang="ko-KR" sz="800" dirty="0" err="1">
                          <a:latin typeface="Verdana" panose="020B0604030504040204" pitchFamily="34" charset="0"/>
                          <a:ea typeface="굴림" panose="020B0600000101010101" pitchFamily="34" charset="-127"/>
                        </a:rPr>
                        <a:t>paramètres</a:t>
                      </a:r>
                      <a:r>
                        <a:rPr lang="en-US" altLang="ko-KR" sz="800" dirty="0">
                          <a:latin typeface="Verdana" panose="020B0604030504040204" pitchFamily="34" charset="0"/>
                          <a:ea typeface="굴림" panose="020B0600000101010101" pitchFamily="34" charset="-127"/>
                        </a:rPr>
                        <a:t> :{'C': </a:t>
                      </a:r>
                      <a:r>
                        <a:rPr lang="en-US" altLang="ko-KR" sz="800" dirty="0" err="1">
                          <a:latin typeface="Verdana" panose="020B0604030504040204" pitchFamily="34" charset="0"/>
                          <a:ea typeface="굴림" panose="020B0600000101010101" pitchFamily="34" charset="-127"/>
                        </a:rPr>
                        <a:t>np.logspace</a:t>
                      </a:r>
                      <a:r>
                        <a:rPr lang="en-US" altLang="ko-KR" sz="800" dirty="0">
                          <a:latin typeface="Verdana" panose="020B0604030504040204" pitchFamily="34" charset="0"/>
                          <a:ea typeface="굴림" panose="020B0600000101010101" pitchFamily="34" charset="-127"/>
                        </a:rPr>
                        <a:t>(-3, 3, 7) ,'penalty':['l1','l2'] }</a:t>
                      </a:r>
                      <a:endParaRPr lang="fr-FR" altLang="ko-KR" sz="8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txBody>
                  <a:tcPr/>
                </a:tc>
                <a:tc>
                  <a:txBody>
                    <a:bodyPr/>
                    <a:lstStyle/>
                    <a:p>
                      <a:pPr lvl="0">
                        <a:lnSpc>
                          <a:spcPct val="80000"/>
                        </a:lnSpc>
                      </a:pPr>
                      <a:r>
                        <a:rPr lang="fr-FR" altLang="ko-KR" sz="1200" dirty="0">
                          <a:latin typeface="Verdana" panose="020B0604030504040204" pitchFamily="34" charset="0"/>
                          <a:ea typeface="굴림" panose="020B0600000101010101" pitchFamily="34" charset="-127"/>
                        </a:rPr>
                        <a:t>Rappel « </a:t>
                      </a:r>
                      <a:r>
                        <a:rPr lang="fr-FR" altLang="ko-KR" sz="1200" dirty="0" err="1">
                          <a:latin typeface="Verdana" panose="020B0604030504040204" pitchFamily="34" charset="0"/>
                          <a:ea typeface="굴림" panose="020B0600000101010101" pitchFamily="34" charset="-127"/>
                        </a:rPr>
                        <a:t>Recall</a:t>
                      </a:r>
                      <a:r>
                        <a:rPr lang="fr-FR" altLang="ko-KR" sz="1200" dirty="0">
                          <a:latin typeface="Verdana" panose="020B0604030504040204" pitchFamily="34" charset="0"/>
                          <a:ea typeface="굴림" panose="020B0600000101010101" pitchFamily="34" charset="-127"/>
                        </a:rPr>
                        <a:t> »</a:t>
                      </a:r>
                    </a:p>
                    <a:p>
                      <a:pPr lvl="0">
                        <a:lnSpc>
                          <a:spcPct val="80000"/>
                        </a:lnSpc>
                      </a:pPr>
                      <a:r>
                        <a:rPr lang="en-US" altLang="ko-KR" sz="800" dirty="0">
                          <a:latin typeface="Verdana" panose="020B0604030504040204" pitchFamily="34" charset="0"/>
                          <a:ea typeface="굴림" panose="020B0600000101010101" pitchFamily="34" charset="-127"/>
                        </a:rPr>
                        <a:t>avec </a:t>
                      </a:r>
                      <a:r>
                        <a:rPr lang="en-US" altLang="ko-KR" sz="800" dirty="0" err="1">
                          <a:latin typeface="Verdana" panose="020B0604030504040204" pitchFamily="34" charset="0"/>
                          <a:ea typeface="굴림" panose="020B0600000101010101" pitchFamily="34" charset="-127"/>
                        </a:rPr>
                        <a:t>paramètres</a:t>
                      </a:r>
                      <a:r>
                        <a:rPr lang="en-US" altLang="ko-KR" sz="800" dirty="0">
                          <a:latin typeface="Verdana" panose="020B0604030504040204" pitchFamily="34" charset="0"/>
                          <a:ea typeface="굴림" panose="020B0600000101010101" pitchFamily="34" charset="-127"/>
                        </a:rPr>
                        <a:t> :{'C': </a:t>
                      </a:r>
                      <a:r>
                        <a:rPr lang="en-US" altLang="ko-KR" sz="800" dirty="0" err="1">
                          <a:latin typeface="Verdana" panose="020B0604030504040204" pitchFamily="34" charset="0"/>
                          <a:ea typeface="굴림" panose="020B0600000101010101" pitchFamily="34" charset="-127"/>
                        </a:rPr>
                        <a:t>np.logspace</a:t>
                      </a:r>
                      <a:r>
                        <a:rPr lang="en-US" altLang="ko-KR" sz="800" dirty="0">
                          <a:latin typeface="Verdana" panose="020B0604030504040204" pitchFamily="34" charset="0"/>
                          <a:ea typeface="굴림" panose="020B0600000101010101" pitchFamily="34" charset="-127"/>
                        </a:rPr>
                        <a:t>(-3, 3, 7) , 'penalty':['l1','l2'] }</a:t>
                      </a:r>
                      <a:endParaRPr lang="fr-FR" altLang="ko-KR" sz="800" dirty="0">
                        <a:latin typeface="Verdana" panose="020B0604030504040204" pitchFamily="34" charset="0"/>
                        <a:ea typeface="굴림" panose="020B0600000101010101" pitchFamily="34" charset="-127"/>
                      </a:endParaRPr>
                    </a:p>
                  </a:txBody>
                  <a:tcPr/>
                </a:tc>
                <a:extLst>
                  <a:ext uri="{0D108BD9-81ED-4DB2-BD59-A6C34878D82A}">
                    <a16:rowId xmlns:a16="http://schemas.microsoft.com/office/drawing/2014/main" val="2124612373"/>
                  </a:ext>
                </a:extLst>
              </a:tr>
              <a:tr h="1896332">
                <a:tc>
                  <a:txBody>
                    <a:bodyPr/>
                    <a:lstStyle/>
                    <a:p>
                      <a:r>
                        <a:rPr lang="en-US" altLang="ko-KR" sz="1000" dirty="0">
                          <a:latin typeface="Verdana" panose="020B0604030504040204" pitchFamily="34" charset="0"/>
                          <a:ea typeface="굴림" panose="020B0600000101010101" pitchFamily="34" charset="-127"/>
                        </a:rPr>
                        <a:t> </a:t>
                      </a:r>
                      <a:r>
                        <a:rPr lang="en-US" altLang="ko-KR" sz="1000" dirty="0" err="1">
                          <a:latin typeface="Verdana" panose="020B0604030504040204" pitchFamily="34" charset="0"/>
                          <a:ea typeface="굴림" panose="020B0600000101010101" pitchFamily="34" charset="-127"/>
                        </a:rPr>
                        <a:t>Courbe</a:t>
                      </a:r>
                      <a:r>
                        <a:rPr lang="en-US" altLang="ko-KR" sz="1000" dirty="0">
                          <a:latin typeface="Verdana" panose="020B0604030504040204" pitchFamily="34" charset="0"/>
                          <a:ea typeface="굴림" panose="020B0600000101010101" pitchFamily="34" charset="-127"/>
                        </a:rPr>
                        <a:t> ROC « Receiver-Operator Characteristic ».</a:t>
                      </a:r>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000" dirty="0">
                          <a:latin typeface="Verdana" panose="020B0604030504040204" pitchFamily="34" charset="0"/>
                          <a:ea typeface="굴림" panose="020B0600000101010101" pitchFamily="34" charset="-127"/>
                        </a:rPr>
                        <a:t> </a:t>
                      </a:r>
                      <a:r>
                        <a:rPr lang="en-US" altLang="ko-KR" sz="1000" dirty="0" err="1">
                          <a:latin typeface="Verdana" panose="020B0604030504040204" pitchFamily="34" charset="0"/>
                          <a:ea typeface="굴림" panose="020B0600000101010101" pitchFamily="34" charset="-127"/>
                        </a:rPr>
                        <a:t>Courbe</a:t>
                      </a:r>
                      <a:r>
                        <a:rPr lang="en-US" altLang="ko-KR" sz="1000" dirty="0">
                          <a:latin typeface="Verdana" panose="020B0604030504040204" pitchFamily="34" charset="0"/>
                          <a:ea typeface="굴림" panose="020B0600000101010101" pitchFamily="34" charset="-127"/>
                        </a:rPr>
                        <a:t> ROC « Receiver-Operator Characteristic ».</a:t>
                      </a:r>
                      <a:endParaRPr lang="fr-FR" sz="1000" dirty="0"/>
                    </a:p>
                  </a:txBody>
                  <a:tcPr/>
                </a:tc>
                <a:extLst>
                  <a:ext uri="{0D108BD9-81ED-4DB2-BD59-A6C34878D82A}">
                    <a16:rowId xmlns:a16="http://schemas.microsoft.com/office/drawing/2014/main" val="450309551"/>
                  </a:ext>
                </a:extLst>
              </a:tr>
            </a:tbl>
          </a:graphicData>
        </a:graphic>
      </p:graphicFrame>
      <p:pic>
        <p:nvPicPr>
          <p:cNvPr id="4" name="Image 3">
            <a:extLst>
              <a:ext uri="{FF2B5EF4-FFF2-40B4-BE49-F238E27FC236}">
                <a16:creationId xmlns:a16="http://schemas.microsoft.com/office/drawing/2014/main" id="{94C39CBE-4B08-4869-828E-9A29CF20F60A}"/>
              </a:ext>
            </a:extLst>
          </p:cNvPr>
          <p:cNvPicPr>
            <a:picLocks noChangeAspect="1"/>
          </p:cNvPicPr>
          <p:nvPr/>
        </p:nvPicPr>
        <p:blipFill>
          <a:blip r:embed="rId3"/>
          <a:stretch>
            <a:fillRect/>
          </a:stretch>
        </p:blipFill>
        <p:spPr>
          <a:xfrm>
            <a:off x="1036190" y="3183623"/>
            <a:ext cx="2338213" cy="1764375"/>
          </a:xfrm>
          <a:prstGeom prst="rect">
            <a:avLst/>
          </a:prstGeom>
        </p:spPr>
      </p:pic>
      <p:pic>
        <p:nvPicPr>
          <p:cNvPr id="8" name="Image 7">
            <a:extLst>
              <a:ext uri="{FF2B5EF4-FFF2-40B4-BE49-F238E27FC236}">
                <a16:creationId xmlns:a16="http://schemas.microsoft.com/office/drawing/2014/main" id="{F5C2DD46-395F-4F26-B8B3-1D4E9C92B510}"/>
              </a:ext>
            </a:extLst>
          </p:cNvPr>
          <p:cNvPicPr>
            <a:picLocks noChangeAspect="1"/>
          </p:cNvPicPr>
          <p:nvPr/>
        </p:nvPicPr>
        <p:blipFill>
          <a:blip r:embed="rId4"/>
          <a:stretch>
            <a:fillRect/>
          </a:stretch>
        </p:blipFill>
        <p:spPr>
          <a:xfrm>
            <a:off x="1009650" y="5185776"/>
            <a:ext cx="2338214" cy="1596976"/>
          </a:xfrm>
          <a:prstGeom prst="rect">
            <a:avLst/>
          </a:prstGeom>
        </p:spPr>
      </p:pic>
      <p:pic>
        <p:nvPicPr>
          <p:cNvPr id="11" name="Image 10">
            <a:extLst>
              <a:ext uri="{FF2B5EF4-FFF2-40B4-BE49-F238E27FC236}">
                <a16:creationId xmlns:a16="http://schemas.microsoft.com/office/drawing/2014/main" id="{7D223777-6D75-4929-A0C0-234C92454CC8}"/>
              </a:ext>
            </a:extLst>
          </p:cNvPr>
          <p:cNvPicPr>
            <a:picLocks noChangeAspect="1"/>
          </p:cNvPicPr>
          <p:nvPr/>
        </p:nvPicPr>
        <p:blipFill>
          <a:blip r:embed="rId5"/>
          <a:stretch>
            <a:fillRect/>
          </a:stretch>
        </p:blipFill>
        <p:spPr>
          <a:xfrm>
            <a:off x="5354091" y="3183623"/>
            <a:ext cx="2338213" cy="1750043"/>
          </a:xfrm>
          <a:prstGeom prst="rect">
            <a:avLst/>
          </a:prstGeom>
        </p:spPr>
      </p:pic>
      <p:pic>
        <p:nvPicPr>
          <p:cNvPr id="13" name="Image 12">
            <a:extLst>
              <a:ext uri="{FF2B5EF4-FFF2-40B4-BE49-F238E27FC236}">
                <a16:creationId xmlns:a16="http://schemas.microsoft.com/office/drawing/2014/main" id="{2FE9A405-3855-40A0-985A-BCC2234D1861}"/>
              </a:ext>
            </a:extLst>
          </p:cNvPr>
          <p:cNvPicPr>
            <a:picLocks noChangeAspect="1"/>
          </p:cNvPicPr>
          <p:nvPr/>
        </p:nvPicPr>
        <p:blipFill>
          <a:blip r:embed="rId6"/>
          <a:stretch>
            <a:fillRect/>
          </a:stretch>
        </p:blipFill>
        <p:spPr>
          <a:xfrm>
            <a:off x="5354091" y="5186518"/>
            <a:ext cx="2338214" cy="1596976"/>
          </a:xfrm>
          <a:prstGeom prst="rect">
            <a:avLst/>
          </a:prstGeom>
        </p:spPr>
      </p:pic>
    </p:spTree>
    <p:extLst>
      <p:ext uri="{BB962C8B-B14F-4D97-AF65-F5344CB8AC3E}">
        <p14:creationId xmlns:p14="http://schemas.microsoft.com/office/powerpoint/2010/main" val="28251746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Comparaison et synthèse des résultats </a:t>
            </a:r>
            <a:br>
              <a:rPr lang="fr-FR" altLang="fr-FR" sz="2800" dirty="0"/>
            </a:br>
            <a:r>
              <a:rPr lang="fr-FR" altLang="fr-FR" sz="2800" dirty="0"/>
              <a:t>pour les modèles utilisés</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lvl="1">
              <a:lnSpc>
                <a:spcPct val="80000"/>
              </a:lnSpc>
            </a:pPr>
            <a:endParaRPr lang="fr-FR" altLang="ko-KR" sz="16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3" algn="just">
              <a:lnSpc>
                <a:spcPct val="80000"/>
              </a:lnSpc>
            </a:pPr>
            <a:endParaRPr lang="fr-FR" altLang="ko-KR" sz="1200" dirty="0">
              <a:latin typeface="Verdana" panose="020B0604030504040204" pitchFamily="34" charset="0"/>
              <a:ea typeface="굴림" panose="020B0600000101010101" pitchFamily="34" charset="-127"/>
            </a:endParaRPr>
          </a:p>
          <a:p>
            <a:pPr lvl="3">
              <a:lnSpc>
                <a:spcPct val="80000"/>
              </a:lnSpc>
            </a:pPr>
            <a:endParaRPr lang="fr-FR" altLang="ko-KR" sz="8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graphicFrame>
        <p:nvGraphicFramePr>
          <p:cNvPr id="2" name="Tableau 2">
            <a:extLst>
              <a:ext uri="{FF2B5EF4-FFF2-40B4-BE49-F238E27FC236}">
                <a16:creationId xmlns:a16="http://schemas.microsoft.com/office/drawing/2014/main" id="{B99B1651-74F9-419E-9F49-A2EA7D185A20}"/>
              </a:ext>
            </a:extLst>
          </p:cNvPr>
          <p:cNvGraphicFramePr>
            <a:graphicFrameLocks noGrp="1"/>
          </p:cNvGraphicFramePr>
          <p:nvPr>
            <p:extLst>
              <p:ext uri="{D42A27DB-BD31-4B8C-83A1-F6EECF244321}">
                <p14:modId xmlns:p14="http://schemas.microsoft.com/office/powerpoint/2010/main" val="824516290"/>
              </p:ext>
            </p:extLst>
          </p:nvPr>
        </p:nvGraphicFramePr>
        <p:xfrm>
          <a:off x="131756" y="2332857"/>
          <a:ext cx="8880487" cy="4407582"/>
        </p:xfrm>
        <a:graphic>
          <a:graphicData uri="http://schemas.openxmlformats.org/drawingml/2006/table">
            <a:tbl>
              <a:tblPr firstRow="1" bandRow="1">
                <a:tableStyleId>{5C22544A-7EE6-4342-B048-85BDC9FD1C3A}</a:tableStyleId>
              </a:tblPr>
              <a:tblGrid>
                <a:gridCol w="4476427">
                  <a:extLst>
                    <a:ext uri="{9D8B030D-6E8A-4147-A177-3AD203B41FA5}">
                      <a16:colId xmlns:a16="http://schemas.microsoft.com/office/drawing/2014/main" val="4062518940"/>
                    </a:ext>
                  </a:extLst>
                </a:gridCol>
                <a:gridCol w="4404060">
                  <a:extLst>
                    <a:ext uri="{9D8B030D-6E8A-4147-A177-3AD203B41FA5}">
                      <a16:colId xmlns:a16="http://schemas.microsoft.com/office/drawing/2014/main" val="2942006052"/>
                    </a:ext>
                  </a:extLst>
                </a:gridCol>
              </a:tblGrid>
              <a:tr h="1063014">
                <a:tc>
                  <a:txBody>
                    <a:bodyPr/>
                    <a:lstStyle/>
                    <a:p>
                      <a:pPr marL="171450" indent="-171450">
                        <a:lnSpc>
                          <a:spcPct val="80000"/>
                        </a:lnSpc>
                        <a:buFont typeface="Arial" panose="020B0604020202020204" pitchFamily="34" charset="0"/>
                        <a:buChar char="•"/>
                      </a:pPr>
                      <a:r>
                        <a:rPr lang="fr-FR" altLang="ko-KR" sz="1200" dirty="0">
                          <a:latin typeface="Verdana" panose="020B0604030504040204" pitchFamily="34" charset="0"/>
                          <a:ea typeface="굴림" panose="020B0600000101010101" pitchFamily="34" charset="-127"/>
                        </a:rPr>
                        <a:t>Comparaison de modèles régression logistique et une SVM linéaire sans nouvelles variables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a:t>
                      </a:r>
                    </a:p>
                    <a:p>
                      <a:pPr marL="171450" marR="0" lvl="0" indent="-171450" algn="l" defTabSz="914400" rtl="0" eaLnBrk="1" fontAlgn="auto" latinLnBrk="0" hangingPunct="1">
                        <a:lnSpc>
                          <a:spcPct val="80000"/>
                        </a:lnSpc>
                        <a:spcBef>
                          <a:spcPts val="0"/>
                        </a:spcBef>
                        <a:spcAft>
                          <a:spcPts val="0"/>
                        </a:spcAft>
                        <a:buClrTx/>
                        <a:buSzTx/>
                        <a:buFont typeface="Arial" panose="020B0604020202020204" pitchFamily="34" charset="0"/>
                        <a:buChar char="•"/>
                        <a:tabLst/>
                        <a:defRPr/>
                      </a:pPr>
                      <a:r>
                        <a:rPr lang="fr-FR" altLang="ko-KR" sz="1200" dirty="0">
                          <a:latin typeface="Verdana" panose="020B0604030504040204" pitchFamily="34" charset="0"/>
                          <a:ea typeface="굴림" panose="020B0600000101010101" pitchFamily="34" charset="-127"/>
                        </a:rPr>
                        <a:t>Modèle SVM sans nouvelles variables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a:t>
                      </a:r>
                    </a:p>
                    <a:p>
                      <a:pPr marL="285750" indent="-285750">
                        <a:buFont typeface="Arial" panose="020B0604020202020204" pitchFamily="34" charset="0"/>
                        <a:buChar char="•"/>
                      </a:pPr>
                      <a:r>
                        <a:rPr lang="fr-FR" sz="1200" dirty="0" err="1"/>
                        <a:t>Grid</a:t>
                      </a:r>
                      <a:r>
                        <a:rPr lang="fr-FR" sz="1200" dirty="0"/>
                        <a:t> </a:t>
                      </a:r>
                      <a:r>
                        <a:rPr lang="fr-FR" sz="1200" dirty="0" err="1"/>
                        <a:t>search</a:t>
                      </a:r>
                      <a:r>
                        <a:rPr lang="fr-FR" sz="1200" dirty="0"/>
                        <a:t> : </a:t>
                      </a:r>
                      <a:r>
                        <a:rPr lang="fr-FR" sz="1200" dirty="0" err="1"/>
                        <a:t>gsvm.best_params</a:t>
                      </a:r>
                      <a:r>
                        <a:rPr lang="fr-FR" sz="1200" dirty="0"/>
                        <a:t> ={'C': 10.0}</a:t>
                      </a:r>
                    </a:p>
                  </a:txBody>
                  <a:tcPr/>
                </a:tc>
                <a:tc>
                  <a:txBody>
                    <a:bodyPr/>
                    <a:lstStyle/>
                    <a:p>
                      <a:pPr marL="171450" indent="-171450">
                        <a:lnSpc>
                          <a:spcPct val="80000"/>
                        </a:lnSpc>
                        <a:buFont typeface="Arial" panose="020B0604020202020204" pitchFamily="34" charset="0"/>
                        <a:buChar char="•"/>
                      </a:pPr>
                      <a:r>
                        <a:rPr lang="fr-FR" altLang="ko-KR" sz="1200" dirty="0">
                          <a:latin typeface="Verdana" panose="020B0604030504040204" pitchFamily="34" charset="0"/>
                          <a:ea typeface="굴림" panose="020B0600000101010101" pitchFamily="34" charset="-127"/>
                        </a:rPr>
                        <a:t>Comparaison de modèles régression logistique et une SVM linéaire avec nouvelles variables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a:t>
                      </a:r>
                    </a:p>
                    <a:p>
                      <a:pPr marL="171450" marR="0" lvl="0" indent="-171450" algn="l" defTabSz="914400" rtl="0" eaLnBrk="1" fontAlgn="auto" latinLnBrk="0" hangingPunct="1">
                        <a:lnSpc>
                          <a:spcPct val="80000"/>
                        </a:lnSpc>
                        <a:spcBef>
                          <a:spcPts val="0"/>
                        </a:spcBef>
                        <a:spcAft>
                          <a:spcPts val="0"/>
                        </a:spcAft>
                        <a:buClrTx/>
                        <a:buSzTx/>
                        <a:buFont typeface="Arial" panose="020B0604020202020204" pitchFamily="34" charset="0"/>
                        <a:buChar char="•"/>
                        <a:tabLst/>
                        <a:defRPr/>
                      </a:pPr>
                      <a:r>
                        <a:rPr lang="fr-FR" altLang="ko-KR" sz="1200" dirty="0">
                          <a:latin typeface="Verdana" panose="020B0604030504040204" pitchFamily="34" charset="0"/>
                          <a:ea typeface="굴림" panose="020B0600000101010101" pitchFamily="34" charset="-127"/>
                        </a:rPr>
                        <a:t>Modèle SVM avec nouvelles variables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dirty="0" err="1"/>
                        <a:t>Grid</a:t>
                      </a:r>
                      <a:r>
                        <a:rPr lang="fr-FR" sz="1200" dirty="0"/>
                        <a:t> </a:t>
                      </a:r>
                      <a:r>
                        <a:rPr lang="fr-FR" sz="1200" dirty="0" err="1"/>
                        <a:t>search</a:t>
                      </a:r>
                      <a:r>
                        <a:rPr lang="fr-FR" sz="1200" dirty="0"/>
                        <a:t> : </a:t>
                      </a:r>
                      <a:r>
                        <a:rPr lang="fr-FR" sz="1200" dirty="0" err="1"/>
                        <a:t>gsvm.best_params</a:t>
                      </a:r>
                      <a:r>
                        <a:rPr lang="fr-FR" sz="1200" dirty="0"/>
                        <a:t> ={'C': 0.1}</a:t>
                      </a:r>
                    </a:p>
                  </a:txBody>
                  <a:tcPr/>
                </a:tc>
                <a:extLst>
                  <a:ext uri="{0D108BD9-81ED-4DB2-BD59-A6C34878D82A}">
                    <a16:rowId xmlns:a16="http://schemas.microsoft.com/office/drawing/2014/main" val="2392740720"/>
                  </a:ext>
                </a:extLst>
              </a:tr>
              <a:tr h="9664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tLang="ko-KR" sz="1200" dirty="0">
                          <a:latin typeface="Verdana" panose="020B0604030504040204" pitchFamily="34" charset="0"/>
                          <a:ea typeface="굴림" panose="020B0600000101010101" pitchFamily="34" charset="-127"/>
                        </a:rPr>
                        <a:t>Matrice de confusion</a:t>
                      </a:r>
                    </a:p>
                    <a:p>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tLang="ko-KR" sz="1200" dirty="0">
                          <a:latin typeface="Verdana" panose="020B0604030504040204" pitchFamily="34" charset="0"/>
                          <a:ea typeface="굴림" panose="020B0600000101010101" pitchFamily="34" charset="-127"/>
                        </a:rPr>
                        <a:t>Matrice de confusion</a:t>
                      </a:r>
                    </a:p>
                    <a:p>
                      <a:endParaRPr lang="fr-FR" sz="1200" dirty="0"/>
                    </a:p>
                    <a:p>
                      <a:endParaRPr lang="fr-FR" sz="1200" dirty="0"/>
                    </a:p>
                  </a:txBody>
                  <a:tcPr/>
                </a:tc>
                <a:extLst>
                  <a:ext uri="{0D108BD9-81ED-4DB2-BD59-A6C34878D82A}">
                    <a16:rowId xmlns:a16="http://schemas.microsoft.com/office/drawing/2014/main" val="2124612373"/>
                  </a:ext>
                </a:extLst>
              </a:tr>
              <a:tr h="2378135">
                <a:tc>
                  <a:txBody>
                    <a:bodyPr/>
                    <a:lstStyle/>
                    <a:p>
                      <a:r>
                        <a:rPr lang="fr-FR" altLang="ko-KR" sz="1200" dirty="0">
                          <a:latin typeface="Verdana" panose="020B0604030504040204" pitchFamily="34" charset="0"/>
                          <a:ea typeface="굴림" panose="020B0600000101010101" pitchFamily="34" charset="-127"/>
                        </a:rPr>
                        <a:t>Affichage </a:t>
                      </a:r>
                      <a:r>
                        <a:rPr lang="fr-FR" altLang="ko-KR" sz="1200" dirty="0" err="1">
                          <a:latin typeface="Verdana" panose="020B0604030504040204" pitchFamily="34" charset="0"/>
                          <a:ea typeface="굴림" panose="020B0600000101010101" pitchFamily="34" charset="-127"/>
                        </a:rPr>
                        <a:t>ConfusionMatrixDisplay</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tLang="ko-KR" sz="1200" dirty="0">
                          <a:latin typeface="Verdana" panose="020B0604030504040204" pitchFamily="34" charset="0"/>
                          <a:ea typeface="굴림" panose="020B0600000101010101" pitchFamily="34" charset="-127"/>
                        </a:rPr>
                        <a:t>Affichage </a:t>
                      </a:r>
                      <a:r>
                        <a:rPr lang="fr-FR" altLang="ko-KR" sz="1200" dirty="0" err="1">
                          <a:latin typeface="Verdana" panose="020B0604030504040204" pitchFamily="34" charset="0"/>
                          <a:ea typeface="굴림" panose="020B0600000101010101" pitchFamily="34" charset="-127"/>
                        </a:rPr>
                        <a:t>ConfusionMatrixDisplay</a:t>
                      </a:r>
                      <a:endParaRPr lang="fr-FR" sz="1200" dirty="0"/>
                    </a:p>
                    <a:p>
                      <a:endParaRPr lang="fr-FR" sz="1200" dirty="0"/>
                    </a:p>
                  </a:txBody>
                  <a:tcPr/>
                </a:tc>
                <a:extLst>
                  <a:ext uri="{0D108BD9-81ED-4DB2-BD59-A6C34878D82A}">
                    <a16:rowId xmlns:a16="http://schemas.microsoft.com/office/drawing/2014/main" val="450309551"/>
                  </a:ext>
                </a:extLst>
              </a:tr>
            </a:tbl>
          </a:graphicData>
        </a:graphic>
      </p:graphicFrame>
      <p:pic>
        <p:nvPicPr>
          <p:cNvPr id="4" name="Image 3">
            <a:extLst>
              <a:ext uri="{FF2B5EF4-FFF2-40B4-BE49-F238E27FC236}">
                <a16:creationId xmlns:a16="http://schemas.microsoft.com/office/drawing/2014/main" id="{ECD80869-482F-4E1D-A1B5-495161C4D9CE}"/>
              </a:ext>
            </a:extLst>
          </p:cNvPr>
          <p:cNvPicPr>
            <a:picLocks noChangeAspect="1"/>
          </p:cNvPicPr>
          <p:nvPr/>
        </p:nvPicPr>
        <p:blipFill>
          <a:blip r:embed="rId3"/>
          <a:stretch>
            <a:fillRect/>
          </a:stretch>
        </p:blipFill>
        <p:spPr>
          <a:xfrm>
            <a:off x="848753" y="3619500"/>
            <a:ext cx="1162050" cy="434411"/>
          </a:xfrm>
          <a:prstGeom prst="rect">
            <a:avLst/>
          </a:prstGeom>
        </p:spPr>
      </p:pic>
      <p:pic>
        <p:nvPicPr>
          <p:cNvPr id="7" name="Image 6">
            <a:extLst>
              <a:ext uri="{FF2B5EF4-FFF2-40B4-BE49-F238E27FC236}">
                <a16:creationId xmlns:a16="http://schemas.microsoft.com/office/drawing/2014/main" id="{0B22B5DE-1643-4159-93EB-34EE8E6CB735}"/>
              </a:ext>
            </a:extLst>
          </p:cNvPr>
          <p:cNvPicPr>
            <a:picLocks noChangeAspect="1"/>
          </p:cNvPicPr>
          <p:nvPr/>
        </p:nvPicPr>
        <p:blipFill>
          <a:blip r:embed="rId4"/>
          <a:stretch>
            <a:fillRect/>
          </a:stretch>
        </p:blipFill>
        <p:spPr>
          <a:xfrm>
            <a:off x="806888" y="4613742"/>
            <a:ext cx="2505527" cy="2055618"/>
          </a:xfrm>
          <a:prstGeom prst="rect">
            <a:avLst/>
          </a:prstGeom>
        </p:spPr>
      </p:pic>
      <p:pic>
        <p:nvPicPr>
          <p:cNvPr id="10" name="Image 9">
            <a:extLst>
              <a:ext uri="{FF2B5EF4-FFF2-40B4-BE49-F238E27FC236}">
                <a16:creationId xmlns:a16="http://schemas.microsoft.com/office/drawing/2014/main" id="{36B9FDB1-CF32-46FB-871B-52E456168D92}"/>
              </a:ext>
            </a:extLst>
          </p:cNvPr>
          <p:cNvPicPr>
            <a:picLocks noChangeAspect="1"/>
          </p:cNvPicPr>
          <p:nvPr/>
        </p:nvPicPr>
        <p:blipFill>
          <a:blip r:embed="rId5"/>
          <a:stretch>
            <a:fillRect/>
          </a:stretch>
        </p:blipFill>
        <p:spPr>
          <a:xfrm>
            <a:off x="838200" y="4070088"/>
            <a:ext cx="742950" cy="209550"/>
          </a:xfrm>
          <a:prstGeom prst="rect">
            <a:avLst/>
          </a:prstGeom>
        </p:spPr>
      </p:pic>
      <p:pic>
        <p:nvPicPr>
          <p:cNvPr id="13" name="Image 12">
            <a:extLst>
              <a:ext uri="{FF2B5EF4-FFF2-40B4-BE49-F238E27FC236}">
                <a16:creationId xmlns:a16="http://schemas.microsoft.com/office/drawing/2014/main" id="{FAA217E9-C1AF-4F09-9B9D-0D12EE9CC016}"/>
              </a:ext>
            </a:extLst>
          </p:cNvPr>
          <p:cNvPicPr>
            <a:picLocks noChangeAspect="1"/>
          </p:cNvPicPr>
          <p:nvPr/>
        </p:nvPicPr>
        <p:blipFill>
          <a:blip r:embed="rId6"/>
          <a:stretch>
            <a:fillRect/>
          </a:stretch>
        </p:blipFill>
        <p:spPr>
          <a:xfrm>
            <a:off x="5348004" y="3619499"/>
            <a:ext cx="1140330" cy="434411"/>
          </a:xfrm>
          <a:prstGeom prst="rect">
            <a:avLst/>
          </a:prstGeom>
        </p:spPr>
      </p:pic>
      <p:pic>
        <p:nvPicPr>
          <p:cNvPr id="17" name="Image 16">
            <a:extLst>
              <a:ext uri="{FF2B5EF4-FFF2-40B4-BE49-F238E27FC236}">
                <a16:creationId xmlns:a16="http://schemas.microsoft.com/office/drawing/2014/main" id="{9EB0C3F7-3FA6-4F74-987A-73A402EC316D}"/>
              </a:ext>
            </a:extLst>
          </p:cNvPr>
          <p:cNvPicPr>
            <a:picLocks noChangeAspect="1"/>
          </p:cNvPicPr>
          <p:nvPr/>
        </p:nvPicPr>
        <p:blipFill>
          <a:blip r:embed="rId7"/>
          <a:stretch>
            <a:fillRect/>
          </a:stretch>
        </p:blipFill>
        <p:spPr>
          <a:xfrm>
            <a:off x="5348004" y="4072352"/>
            <a:ext cx="752475" cy="190500"/>
          </a:xfrm>
          <a:prstGeom prst="rect">
            <a:avLst/>
          </a:prstGeom>
        </p:spPr>
      </p:pic>
      <p:pic>
        <p:nvPicPr>
          <p:cNvPr id="20" name="Image 19">
            <a:extLst>
              <a:ext uri="{FF2B5EF4-FFF2-40B4-BE49-F238E27FC236}">
                <a16:creationId xmlns:a16="http://schemas.microsoft.com/office/drawing/2014/main" id="{5688E371-9D1E-4156-BFED-958D48BCC388}"/>
              </a:ext>
            </a:extLst>
          </p:cNvPr>
          <p:cNvPicPr>
            <a:picLocks noChangeAspect="1"/>
          </p:cNvPicPr>
          <p:nvPr/>
        </p:nvPicPr>
        <p:blipFill>
          <a:blip r:embed="rId8"/>
          <a:stretch>
            <a:fillRect/>
          </a:stretch>
        </p:blipFill>
        <p:spPr>
          <a:xfrm>
            <a:off x="5290241" y="4592874"/>
            <a:ext cx="2530962" cy="2076486"/>
          </a:xfrm>
          <a:prstGeom prst="rect">
            <a:avLst/>
          </a:prstGeom>
        </p:spPr>
      </p:pic>
    </p:spTree>
    <p:extLst>
      <p:ext uri="{BB962C8B-B14F-4D97-AF65-F5344CB8AC3E}">
        <p14:creationId xmlns:p14="http://schemas.microsoft.com/office/powerpoint/2010/main" val="26588356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Comparaison et synthèse des résultats </a:t>
            </a:r>
            <a:br>
              <a:rPr lang="fr-FR" altLang="fr-FR" sz="2800" dirty="0"/>
            </a:br>
            <a:r>
              <a:rPr lang="fr-FR" altLang="fr-FR" sz="2800" dirty="0"/>
              <a:t>pour les modèles utilisés</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lvl="1">
              <a:lnSpc>
                <a:spcPct val="80000"/>
              </a:lnSpc>
            </a:pPr>
            <a:endParaRPr lang="fr-FR" altLang="ko-KR" sz="16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3" algn="just">
              <a:lnSpc>
                <a:spcPct val="80000"/>
              </a:lnSpc>
            </a:pPr>
            <a:endParaRPr lang="fr-FR" altLang="ko-KR" sz="1200" dirty="0">
              <a:latin typeface="Verdana" panose="020B0604030504040204" pitchFamily="34" charset="0"/>
              <a:ea typeface="굴림" panose="020B0600000101010101" pitchFamily="34" charset="-127"/>
            </a:endParaRPr>
          </a:p>
          <a:p>
            <a:pPr lvl="3">
              <a:lnSpc>
                <a:spcPct val="80000"/>
              </a:lnSpc>
            </a:pPr>
            <a:endParaRPr lang="fr-FR" altLang="ko-KR" sz="8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graphicFrame>
        <p:nvGraphicFramePr>
          <p:cNvPr id="2" name="Tableau 2">
            <a:extLst>
              <a:ext uri="{FF2B5EF4-FFF2-40B4-BE49-F238E27FC236}">
                <a16:creationId xmlns:a16="http://schemas.microsoft.com/office/drawing/2014/main" id="{B99B1651-74F9-419E-9F49-A2EA7D185A20}"/>
              </a:ext>
            </a:extLst>
          </p:cNvPr>
          <p:cNvGraphicFramePr>
            <a:graphicFrameLocks noGrp="1"/>
          </p:cNvGraphicFramePr>
          <p:nvPr>
            <p:extLst>
              <p:ext uri="{D42A27DB-BD31-4B8C-83A1-F6EECF244321}">
                <p14:modId xmlns:p14="http://schemas.microsoft.com/office/powerpoint/2010/main" val="2080742892"/>
              </p:ext>
            </p:extLst>
          </p:nvPr>
        </p:nvGraphicFramePr>
        <p:xfrm>
          <a:off x="163186" y="2225677"/>
          <a:ext cx="8817628" cy="4604926"/>
        </p:xfrm>
        <a:graphic>
          <a:graphicData uri="http://schemas.openxmlformats.org/drawingml/2006/table">
            <a:tbl>
              <a:tblPr firstRow="1" bandRow="1">
                <a:tableStyleId>{5C22544A-7EE6-4342-B048-85BDC9FD1C3A}</a:tableStyleId>
              </a:tblPr>
              <a:tblGrid>
                <a:gridCol w="4413568">
                  <a:extLst>
                    <a:ext uri="{9D8B030D-6E8A-4147-A177-3AD203B41FA5}">
                      <a16:colId xmlns:a16="http://schemas.microsoft.com/office/drawing/2014/main" val="4062518940"/>
                    </a:ext>
                  </a:extLst>
                </a:gridCol>
                <a:gridCol w="4404060">
                  <a:extLst>
                    <a:ext uri="{9D8B030D-6E8A-4147-A177-3AD203B41FA5}">
                      <a16:colId xmlns:a16="http://schemas.microsoft.com/office/drawing/2014/main" val="2942006052"/>
                    </a:ext>
                  </a:extLst>
                </a:gridCol>
              </a:tblGrid>
              <a:tr h="561893">
                <a:tc>
                  <a:txBody>
                    <a:bodyPr/>
                    <a:lstStyle/>
                    <a:p>
                      <a:pPr marL="171450" indent="-171450">
                        <a:lnSpc>
                          <a:spcPct val="80000"/>
                        </a:lnSpc>
                        <a:buFont typeface="Arial" panose="020B0604020202020204" pitchFamily="34" charset="0"/>
                        <a:buChar char="•"/>
                      </a:pPr>
                      <a:r>
                        <a:rPr lang="fr-FR" altLang="ko-KR" sz="1000" dirty="0">
                          <a:latin typeface="Verdana" panose="020B0604030504040204" pitchFamily="34" charset="0"/>
                          <a:ea typeface="굴림" panose="020B0600000101010101" pitchFamily="34" charset="-127"/>
                        </a:rPr>
                        <a:t>Comparaison de modèles régression logistique et une SVM linéaire sans nouvelles variables </a:t>
                      </a:r>
                      <a:r>
                        <a:rPr lang="fr-FR" altLang="ko-KR" sz="1000" dirty="0" err="1">
                          <a:latin typeface="Verdana" panose="020B0604030504040204" pitchFamily="34" charset="0"/>
                          <a:ea typeface="굴림" panose="020B0600000101010101" pitchFamily="34" charset="-127"/>
                        </a:rPr>
                        <a:t>features</a:t>
                      </a:r>
                      <a:r>
                        <a:rPr lang="fr-FR" altLang="ko-KR" sz="1000" dirty="0">
                          <a:latin typeface="Verdana" panose="020B0604030504040204" pitchFamily="34" charset="0"/>
                          <a:ea typeface="굴림" panose="020B0600000101010101" pitchFamily="34" charset="-127"/>
                        </a:rPr>
                        <a:t>.</a:t>
                      </a:r>
                    </a:p>
                    <a:p>
                      <a:pPr marL="171450" indent="-171450">
                        <a:lnSpc>
                          <a:spcPct val="80000"/>
                        </a:lnSpc>
                        <a:buFont typeface="Arial" panose="020B0604020202020204" pitchFamily="34" charset="0"/>
                        <a:buChar char="•"/>
                      </a:pPr>
                      <a:r>
                        <a:rPr lang="fr-FR" altLang="ko-KR" sz="1000" dirty="0">
                          <a:latin typeface="Verdana" panose="020B0604030504040204" pitchFamily="34" charset="0"/>
                          <a:ea typeface="굴림" panose="020B0600000101010101" pitchFamily="34" charset="-127"/>
                        </a:rPr>
                        <a:t>Modèle régression logistique sans nouvelles variables </a:t>
                      </a:r>
                      <a:r>
                        <a:rPr lang="fr-FR" altLang="ko-KR" sz="1000" dirty="0" err="1">
                          <a:latin typeface="Verdana" panose="020B0604030504040204" pitchFamily="34" charset="0"/>
                          <a:ea typeface="굴림" panose="020B0600000101010101" pitchFamily="34" charset="-127"/>
                        </a:rPr>
                        <a:t>features</a:t>
                      </a:r>
                      <a:r>
                        <a:rPr lang="fr-FR" altLang="ko-KR" sz="1000" dirty="0">
                          <a:latin typeface="Verdana" panose="020B0604030504040204" pitchFamily="34" charset="0"/>
                          <a:ea typeface="굴림" panose="020B0600000101010101" pitchFamily="34" charset="-127"/>
                        </a:rPr>
                        <a:t>.</a:t>
                      </a:r>
                    </a:p>
                  </a:txBody>
                  <a:tcPr/>
                </a:tc>
                <a:tc>
                  <a:txBody>
                    <a:bodyPr/>
                    <a:lstStyle/>
                    <a:p>
                      <a:pPr marL="171450" indent="-171450">
                        <a:lnSpc>
                          <a:spcPct val="80000"/>
                        </a:lnSpc>
                        <a:buFont typeface="Arial" panose="020B0604020202020204" pitchFamily="34" charset="0"/>
                        <a:buChar char="•"/>
                      </a:pPr>
                      <a:r>
                        <a:rPr lang="fr-FR" altLang="ko-KR" sz="1000" dirty="0">
                          <a:latin typeface="Verdana" panose="020B0604030504040204" pitchFamily="34" charset="0"/>
                          <a:ea typeface="굴림" panose="020B0600000101010101" pitchFamily="34" charset="-127"/>
                        </a:rPr>
                        <a:t>Comparaison de modèles régression logistique et une SVM linéaire avec nouvelles variables </a:t>
                      </a:r>
                      <a:r>
                        <a:rPr lang="fr-FR" altLang="ko-KR" sz="1000" dirty="0" err="1">
                          <a:latin typeface="Verdana" panose="020B0604030504040204" pitchFamily="34" charset="0"/>
                          <a:ea typeface="굴림" panose="020B0600000101010101" pitchFamily="34" charset="-127"/>
                        </a:rPr>
                        <a:t>features</a:t>
                      </a:r>
                      <a:r>
                        <a:rPr lang="fr-FR" altLang="ko-KR" sz="1000" dirty="0">
                          <a:latin typeface="Verdana" panose="020B0604030504040204" pitchFamily="34" charset="0"/>
                          <a:ea typeface="굴림" panose="020B0600000101010101" pitchFamily="34" charset="-127"/>
                        </a:rPr>
                        <a:t>.</a:t>
                      </a:r>
                    </a:p>
                    <a:p>
                      <a:pPr marL="171450" indent="-171450">
                        <a:lnSpc>
                          <a:spcPct val="80000"/>
                        </a:lnSpc>
                        <a:buFont typeface="Arial" panose="020B0604020202020204" pitchFamily="34" charset="0"/>
                        <a:buChar char="•"/>
                      </a:pPr>
                      <a:r>
                        <a:rPr lang="fr-FR" altLang="ko-KR" sz="1000" dirty="0">
                          <a:latin typeface="Verdana" panose="020B0604030504040204" pitchFamily="34" charset="0"/>
                          <a:ea typeface="굴림" panose="020B0600000101010101" pitchFamily="34" charset="-127"/>
                        </a:rPr>
                        <a:t>Modèle régression logistique avec nouvelles variables </a:t>
                      </a:r>
                      <a:r>
                        <a:rPr lang="fr-FR" altLang="ko-KR" sz="1000" dirty="0" err="1">
                          <a:latin typeface="Verdana" panose="020B0604030504040204" pitchFamily="34" charset="0"/>
                          <a:ea typeface="굴림" panose="020B0600000101010101" pitchFamily="34" charset="-127"/>
                        </a:rPr>
                        <a:t>features</a:t>
                      </a:r>
                      <a:r>
                        <a:rPr lang="fr-FR" altLang="ko-KR" sz="1000" dirty="0">
                          <a:latin typeface="Verdana" panose="020B0604030504040204" pitchFamily="34" charset="0"/>
                          <a:ea typeface="굴림" panose="020B0600000101010101" pitchFamily="34" charset="-127"/>
                        </a:rPr>
                        <a:t>.</a:t>
                      </a:r>
                    </a:p>
                  </a:txBody>
                  <a:tcPr/>
                </a:tc>
                <a:extLst>
                  <a:ext uri="{0D108BD9-81ED-4DB2-BD59-A6C34878D82A}">
                    <a16:rowId xmlns:a16="http://schemas.microsoft.com/office/drawing/2014/main" val="2392740720"/>
                  </a:ext>
                </a:extLst>
              </a:tr>
              <a:tr h="2778160">
                <a:tc>
                  <a:txBody>
                    <a:bodyPr/>
                    <a:lstStyle/>
                    <a:p>
                      <a:pPr marL="0" marR="0" lvl="0" indent="0" algn="l" defTabSz="914400" rtl="0" eaLnBrk="1" fontAlgn="auto" latinLnBrk="0" hangingPunct="1">
                        <a:lnSpc>
                          <a:spcPct val="80000"/>
                        </a:lnSpc>
                        <a:spcBef>
                          <a:spcPts val="0"/>
                        </a:spcBef>
                        <a:spcAft>
                          <a:spcPts val="0"/>
                        </a:spcAft>
                        <a:buClrTx/>
                        <a:buSzTx/>
                        <a:buFontTx/>
                        <a:buNone/>
                        <a:tabLst/>
                        <a:defRPr/>
                      </a:pPr>
                      <a:r>
                        <a:rPr lang="en-US" altLang="ko-KR" sz="1200" dirty="0" err="1">
                          <a:latin typeface="Verdana" panose="020B0604030504040204" pitchFamily="34" charset="0"/>
                          <a:ea typeface="굴림" panose="020B0600000101010101" pitchFamily="34" charset="-127"/>
                        </a:rPr>
                        <a:t>Courbe</a:t>
                      </a:r>
                      <a:r>
                        <a:rPr lang="en-US" altLang="ko-KR" sz="1200" dirty="0">
                          <a:latin typeface="Verdana" panose="020B0604030504040204" pitchFamily="34" charset="0"/>
                          <a:ea typeface="굴림" panose="020B0600000101010101" pitchFamily="34" charset="-127"/>
                        </a:rPr>
                        <a:t> ROC « Receiver-Operator Characteristic ».</a:t>
                      </a:r>
                      <a:endParaRPr lang="fr-FR" altLang="ko-KR" sz="1200" dirty="0">
                        <a:latin typeface="Verdana" panose="020B0604030504040204" pitchFamily="34" charset="0"/>
                        <a:ea typeface="굴림" panose="020B0600000101010101" pitchFamily="34" charset="-127"/>
                      </a:endParaRPr>
                    </a:p>
                    <a:p>
                      <a:pPr marL="0" marR="0" lvl="0" indent="0" algn="l" defTabSz="914400" rtl="0" eaLnBrk="1" fontAlgn="auto" latinLnBrk="0" hangingPunct="1">
                        <a:lnSpc>
                          <a:spcPct val="80000"/>
                        </a:lnSpc>
                        <a:spcBef>
                          <a:spcPts val="0"/>
                        </a:spcBef>
                        <a:spcAft>
                          <a:spcPts val="0"/>
                        </a:spcAft>
                        <a:buClrTx/>
                        <a:buSzTx/>
                        <a:buFontTx/>
                        <a:buNone/>
                        <a:tabLst/>
                        <a:defRPr/>
                      </a:pPr>
                      <a:r>
                        <a:rPr lang="en-US" altLang="ko-KR" sz="1200" dirty="0">
                          <a:latin typeface="Verdana" panose="020B0604030504040204" pitchFamily="34" charset="0"/>
                          <a:ea typeface="굴림" panose="020B0600000101010101" pitchFamily="34" charset="-127"/>
                        </a:rPr>
                        <a:t> </a:t>
                      </a:r>
                      <a:r>
                        <a:rPr lang="en-US" altLang="ko-KR" sz="800" dirty="0">
                          <a:latin typeface="Verdana" panose="020B0604030504040204" pitchFamily="34" charset="0"/>
                          <a:ea typeface="굴림" panose="020B0600000101010101" pitchFamily="34" charset="-127"/>
                        </a:rPr>
                        <a:t>avec </a:t>
                      </a:r>
                      <a:r>
                        <a:rPr lang="en-US" altLang="ko-KR" sz="800" dirty="0" err="1">
                          <a:latin typeface="Verdana" panose="020B0604030504040204" pitchFamily="34" charset="0"/>
                          <a:ea typeface="굴림" panose="020B0600000101010101" pitchFamily="34" charset="-127"/>
                        </a:rPr>
                        <a:t>paramètres</a:t>
                      </a:r>
                      <a:r>
                        <a:rPr lang="en-US" altLang="ko-KR" sz="800" dirty="0">
                          <a:latin typeface="Verdana" panose="020B0604030504040204" pitchFamily="34" charset="0"/>
                          <a:ea typeface="굴림" panose="020B0600000101010101" pitchFamily="34" charset="-127"/>
                        </a:rPr>
                        <a:t> :{ 'C': </a:t>
                      </a:r>
                      <a:r>
                        <a:rPr lang="en-US" altLang="ko-KR" sz="800" dirty="0" err="1">
                          <a:latin typeface="Verdana" panose="020B0604030504040204" pitchFamily="34" charset="0"/>
                          <a:ea typeface="굴림" panose="020B0600000101010101" pitchFamily="34" charset="-127"/>
                        </a:rPr>
                        <a:t>np.logspace</a:t>
                      </a:r>
                      <a:r>
                        <a:rPr lang="en-US" altLang="ko-KR" sz="800" dirty="0">
                          <a:latin typeface="Verdana" panose="020B0604030504040204" pitchFamily="34" charset="0"/>
                          <a:ea typeface="굴림" panose="020B0600000101010101" pitchFamily="34" charset="-127"/>
                        </a:rPr>
                        <a:t>(0, 0.3, 10)}</a:t>
                      </a:r>
                      <a:endParaRPr lang="fr-FR" altLang="ko-KR" sz="8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txBody>
                  <a:tcPr/>
                </a:tc>
                <a:tc>
                  <a:txBody>
                    <a:bodyPr/>
                    <a:lstStyle/>
                    <a:p>
                      <a:pPr lvl="0">
                        <a:lnSpc>
                          <a:spcPct val="80000"/>
                        </a:lnSpc>
                      </a:pPr>
                      <a:r>
                        <a:rPr lang="en-US" altLang="ko-KR" sz="1200" dirty="0" err="1">
                          <a:latin typeface="Verdana" panose="020B0604030504040204" pitchFamily="34" charset="0"/>
                          <a:ea typeface="굴림" panose="020B0600000101010101" pitchFamily="34" charset="-127"/>
                        </a:rPr>
                        <a:t>Courbe</a:t>
                      </a:r>
                      <a:r>
                        <a:rPr lang="en-US" altLang="ko-KR" sz="1200" dirty="0">
                          <a:latin typeface="Verdana" panose="020B0604030504040204" pitchFamily="34" charset="0"/>
                          <a:ea typeface="굴림" panose="020B0600000101010101" pitchFamily="34" charset="-127"/>
                        </a:rPr>
                        <a:t> ROC « Receiver-Operator Characteristic ».</a:t>
                      </a:r>
                      <a:endParaRPr lang="fr-FR" altLang="ko-KR" sz="1200" dirty="0">
                        <a:latin typeface="Verdana" panose="020B0604030504040204" pitchFamily="34" charset="0"/>
                        <a:ea typeface="굴림" panose="020B0600000101010101" pitchFamily="34" charset="-127"/>
                      </a:endParaRPr>
                    </a:p>
                    <a:p>
                      <a:pPr lvl="0">
                        <a:lnSpc>
                          <a:spcPct val="80000"/>
                        </a:lnSpc>
                      </a:pPr>
                      <a:r>
                        <a:rPr lang="en-US" altLang="ko-KR" sz="1000" dirty="0">
                          <a:latin typeface="Verdana" panose="020B0604030504040204" pitchFamily="34" charset="0"/>
                          <a:ea typeface="굴림" panose="020B0600000101010101" pitchFamily="34" charset="-127"/>
                        </a:rPr>
                        <a:t>avec </a:t>
                      </a:r>
                      <a:r>
                        <a:rPr lang="en-US" altLang="ko-KR" sz="1000" dirty="0" err="1">
                          <a:latin typeface="Verdana" panose="020B0604030504040204" pitchFamily="34" charset="0"/>
                          <a:ea typeface="굴림" panose="020B0600000101010101" pitchFamily="34" charset="-127"/>
                        </a:rPr>
                        <a:t>paramètres</a:t>
                      </a:r>
                      <a:r>
                        <a:rPr lang="en-US" altLang="ko-KR" sz="1000" dirty="0">
                          <a:latin typeface="Verdana" panose="020B0604030504040204" pitchFamily="34" charset="0"/>
                          <a:ea typeface="굴림" panose="020B0600000101010101" pitchFamily="34" charset="-127"/>
                        </a:rPr>
                        <a:t> :{ 'C': </a:t>
                      </a:r>
                      <a:r>
                        <a:rPr lang="en-US" altLang="ko-KR" sz="1000" dirty="0" err="1">
                          <a:latin typeface="Verdana" panose="020B0604030504040204" pitchFamily="34" charset="0"/>
                          <a:ea typeface="굴림" panose="020B0600000101010101" pitchFamily="34" charset="-127"/>
                        </a:rPr>
                        <a:t>np.logspace</a:t>
                      </a:r>
                      <a:r>
                        <a:rPr lang="en-US" altLang="ko-KR" sz="1000" dirty="0">
                          <a:latin typeface="Verdana" panose="020B0604030504040204" pitchFamily="34" charset="0"/>
                          <a:ea typeface="굴림" panose="020B0600000101010101" pitchFamily="34" charset="-127"/>
                        </a:rPr>
                        <a:t>(0, 0.3, 10)}</a:t>
                      </a:r>
                      <a:endParaRPr lang="fr-FR" altLang="ko-KR" sz="1000" dirty="0">
                        <a:latin typeface="Verdana" panose="020B0604030504040204" pitchFamily="34" charset="0"/>
                        <a:ea typeface="굴림" panose="020B0600000101010101" pitchFamily="34" charset="-127"/>
                      </a:endParaRPr>
                    </a:p>
                  </a:txBody>
                  <a:tcPr/>
                </a:tc>
                <a:extLst>
                  <a:ext uri="{0D108BD9-81ED-4DB2-BD59-A6C34878D82A}">
                    <a16:rowId xmlns:a16="http://schemas.microsoft.com/office/drawing/2014/main" val="2124612373"/>
                  </a:ext>
                </a:extLst>
              </a:tr>
              <a:tr h="1247646">
                <a:tc>
                  <a:txBody>
                    <a:bodyPr/>
                    <a:lstStyle/>
                    <a:p>
                      <a:r>
                        <a:rPr lang="en-US" altLang="ko-KR" sz="1000" dirty="0">
                          <a:latin typeface="Verdana" panose="020B0604030504040204" pitchFamily="34" charset="0"/>
                          <a:ea typeface="굴림" panose="020B0600000101010101" pitchFamily="34" charset="-127"/>
                        </a:rPr>
                        <a:t> </a:t>
                      </a:r>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000" dirty="0">
                          <a:latin typeface="Verdana" panose="020B0604030504040204" pitchFamily="34" charset="0"/>
                          <a:ea typeface="굴림" panose="020B0600000101010101" pitchFamily="34" charset="-127"/>
                        </a:rPr>
                        <a:t> </a:t>
                      </a:r>
                      <a:endParaRPr lang="fr-FR" sz="1000" dirty="0"/>
                    </a:p>
                  </a:txBody>
                  <a:tcPr/>
                </a:tc>
                <a:extLst>
                  <a:ext uri="{0D108BD9-81ED-4DB2-BD59-A6C34878D82A}">
                    <a16:rowId xmlns:a16="http://schemas.microsoft.com/office/drawing/2014/main" val="450309551"/>
                  </a:ext>
                </a:extLst>
              </a:tr>
            </a:tbl>
          </a:graphicData>
        </a:graphic>
      </p:graphicFrame>
      <p:pic>
        <p:nvPicPr>
          <p:cNvPr id="6" name="Image 5">
            <a:extLst>
              <a:ext uri="{FF2B5EF4-FFF2-40B4-BE49-F238E27FC236}">
                <a16:creationId xmlns:a16="http://schemas.microsoft.com/office/drawing/2014/main" id="{049CFC30-54F0-4706-9274-981E7AB5B749}"/>
              </a:ext>
            </a:extLst>
          </p:cNvPr>
          <p:cNvPicPr>
            <a:picLocks noChangeAspect="1"/>
          </p:cNvPicPr>
          <p:nvPr/>
        </p:nvPicPr>
        <p:blipFill>
          <a:blip r:embed="rId3"/>
          <a:stretch>
            <a:fillRect/>
          </a:stretch>
        </p:blipFill>
        <p:spPr>
          <a:xfrm>
            <a:off x="5387194" y="3243364"/>
            <a:ext cx="2739726" cy="2194613"/>
          </a:xfrm>
          <a:prstGeom prst="rect">
            <a:avLst/>
          </a:prstGeom>
        </p:spPr>
      </p:pic>
      <p:pic>
        <p:nvPicPr>
          <p:cNvPr id="8" name="Image 7">
            <a:extLst>
              <a:ext uri="{FF2B5EF4-FFF2-40B4-BE49-F238E27FC236}">
                <a16:creationId xmlns:a16="http://schemas.microsoft.com/office/drawing/2014/main" id="{DCAF2816-A16D-4525-8A96-CA427CC3578A}"/>
              </a:ext>
            </a:extLst>
          </p:cNvPr>
          <p:cNvPicPr>
            <a:picLocks noChangeAspect="1"/>
          </p:cNvPicPr>
          <p:nvPr/>
        </p:nvPicPr>
        <p:blipFill>
          <a:blip r:embed="rId4"/>
          <a:stretch>
            <a:fillRect/>
          </a:stretch>
        </p:blipFill>
        <p:spPr>
          <a:xfrm>
            <a:off x="879213" y="3233354"/>
            <a:ext cx="2739726" cy="2204623"/>
          </a:xfrm>
          <a:prstGeom prst="rect">
            <a:avLst/>
          </a:prstGeom>
        </p:spPr>
      </p:pic>
    </p:spTree>
    <p:extLst>
      <p:ext uri="{BB962C8B-B14F-4D97-AF65-F5344CB8AC3E}">
        <p14:creationId xmlns:p14="http://schemas.microsoft.com/office/powerpoint/2010/main" val="24037492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Comparaison et synthèse des résultats </a:t>
            </a:r>
            <a:br>
              <a:rPr lang="fr-FR" altLang="fr-FR" sz="2800" dirty="0"/>
            </a:br>
            <a:r>
              <a:rPr lang="fr-FR" altLang="fr-FR" sz="2800" dirty="0"/>
              <a:t>pour les modèles utilisés</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lvl="1">
              <a:lnSpc>
                <a:spcPct val="80000"/>
              </a:lnSpc>
            </a:pPr>
            <a:endParaRPr lang="fr-FR" altLang="ko-KR" sz="16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3" algn="just">
              <a:lnSpc>
                <a:spcPct val="80000"/>
              </a:lnSpc>
            </a:pPr>
            <a:endParaRPr lang="fr-FR" altLang="ko-KR" sz="1200" dirty="0">
              <a:latin typeface="Verdana" panose="020B0604030504040204" pitchFamily="34" charset="0"/>
              <a:ea typeface="굴림" panose="020B0600000101010101" pitchFamily="34" charset="-127"/>
            </a:endParaRPr>
          </a:p>
          <a:p>
            <a:pPr lvl="3">
              <a:lnSpc>
                <a:spcPct val="80000"/>
              </a:lnSpc>
            </a:pPr>
            <a:endParaRPr lang="fr-FR" altLang="ko-KR" sz="8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graphicFrame>
        <p:nvGraphicFramePr>
          <p:cNvPr id="2" name="Tableau 2">
            <a:extLst>
              <a:ext uri="{FF2B5EF4-FFF2-40B4-BE49-F238E27FC236}">
                <a16:creationId xmlns:a16="http://schemas.microsoft.com/office/drawing/2014/main" id="{B99B1651-74F9-419E-9F49-A2EA7D185A20}"/>
              </a:ext>
            </a:extLst>
          </p:cNvPr>
          <p:cNvGraphicFramePr>
            <a:graphicFrameLocks noGrp="1"/>
          </p:cNvGraphicFramePr>
          <p:nvPr>
            <p:extLst>
              <p:ext uri="{D42A27DB-BD31-4B8C-83A1-F6EECF244321}">
                <p14:modId xmlns:p14="http://schemas.microsoft.com/office/powerpoint/2010/main" val="922560982"/>
              </p:ext>
            </p:extLst>
          </p:nvPr>
        </p:nvGraphicFramePr>
        <p:xfrm>
          <a:off x="163186" y="2225675"/>
          <a:ext cx="8817628" cy="4632324"/>
        </p:xfrm>
        <a:graphic>
          <a:graphicData uri="http://schemas.openxmlformats.org/drawingml/2006/table">
            <a:tbl>
              <a:tblPr firstRow="1" bandRow="1">
                <a:tableStyleId>{5C22544A-7EE6-4342-B048-85BDC9FD1C3A}</a:tableStyleId>
              </a:tblPr>
              <a:tblGrid>
                <a:gridCol w="4413568">
                  <a:extLst>
                    <a:ext uri="{9D8B030D-6E8A-4147-A177-3AD203B41FA5}">
                      <a16:colId xmlns:a16="http://schemas.microsoft.com/office/drawing/2014/main" val="4062518940"/>
                    </a:ext>
                  </a:extLst>
                </a:gridCol>
                <a:gridCol w="4404060">
                  <a:extLst>
                    <a:ext uri="{9D8B030D-6E8A-4147-A177-3AD203B41FA5}">
                      <a16:colId xmlns:a16="http://schemas.microsoft.com/office/drawing/2014/main" val="2942006052"/>
                    </a:ext>
                  </a:extLst>
                </a:gridCol>
              </a:tblGrid>
              <a:tr h="814484">
                <a:tc>
                  <a:txBody>
                    <a:bodyPr/>
                    <a:lstStyle/>
                    <a:p>
                      <a:pPr marL="171450" indent="-171450">
                        <a:lnSpc>
                          <a:spcPct val="80000"/>
                        </a:lnSpc>
                        <a:buFont typeface="Arial" panose="020B0604020202020204" pitchFamily="34" charset="0"/>
                        <a:buChar char="•"/>
                      </a:pPr>
                      <a:r>
                        <a:rPr lang="fr-FR" altLang="ko-KR" sz="1200" dirty="0">
                          <a:latin typeface="Verdana" panose="020B0604030504040204" pitchFamily="34" charset="0"/>
                          <a:ea typeface="굴림" panose="020B0600000101010101" pitchFamily="34" charset="-127"/>
                        </a:rPr>
                        <a:t>Comparaison de modèles régression logistique et une SVM linéaire sans nouvelles variables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a:t>
                      </a:r>
                    </a:p>
                    <a:p>
                      <a:pPr marL="285750" indent="-285750">
                        <a:buFont typeface="Arial" panose="020B0604020202020204" pitchFamily="34" charset="0"/>
                        <a:buChar char="•"/>
                      </a:pPr>
                      <a:endParaRPr lang="fr-FR" dirty="0"/>
                    </a:p>
                  </a:txBody>
                  <a:tcPr/>
                </a:tc>
                <a:tc>
                  <a:txBody>
                    <a:bodyPr/>
                    <a:lstStyle/>
                    <a:p>
                      <a:pPr marL="171450" indent="-171450">
                        <a:lnSpc>
                          <a:spcPct val="80000"/>
                        </a:lnSpc>
                        <a:buFont typeface="Arial" panose="020B0604020202020204" pitchFamily="34" charset="0"/>
                        <a:buChar char="•"/>
                      </a:pPr>
                      <a:r>
                        <a:rPr lang="fr-FR" altLang="ko-KR" sz="1200" dirty="0">
                          <a:latin typeface="Verdana" panose="020B0604030504040204" pitchFamily="34" charset="0"/>
                          <a:ea typeface="굴림" panose="020B0600000101010101" pitchFamily="34" charset="-127"/>
                        </a:rPr>
                        <a:t>Comparaison de modèles régression logistique et une SVM linéaire avec nouvelles variables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a:t>
                      </a:r>
                    </a:p>
                    <a:p>
                      <a:pPr marL="285750" indent="-285750">
                        <a:buFont typeface="Arial" panose="020B0604020202020204" pitchFamily="34" charset="0"/>
                        <a:buChar char="•"/>
                      </a:pPr>
                      <a:endParaRPr lang="fr-FR" sz="1200" dirty="0"/>
                    </a:p>
                  </a:txBody>
                  <a:tcPr/>
                </a:tc>
                <a:extLst>
                  <a:ext uri="{0D108BD9-81ED-4DB2-BD59-A6C34878D82A}">
                    <a16:rowId xmlns:a16="http://schemas.microsoft.com/office/drawing/2014/main" val="2392740720"/>
                  </a:ext>
                </a:extLst>
              </a:tr>
              <a:tr h="783632">
                <a:tc>
                  <a:txBody>
                    <a:bodyPr/>
                    <a:lstStyle/>
                    <a:p>
                      <a:pPr lvl="0">
                        <a:lnSpc>
                          <a:spcPct val="80000"/>
                        </a:lnSpc>
                      </a:pPr>
                      <a:r>
                        <a:rPr lang="fr-FR" altLang="ko-KR" sz="1200" dirty="0">
                          <a:latin typeface="Verdana" panose="020B0604030504040204" pitchFamily="34" charset="0"/>
                          <a:ea typeface="굴림" panose="020B0600000101010101" pitchFamily="34" charset="-127"/>
                        </a:rPr>
                        <a:t>Comparaison avec une approche naïve</a:t>
                      </a:r>
                    </a:p>
                    <a:p>
                      <a:pPr lvl="0" algn="just">
                        <a:lnSpc>
                          <a:spcPct val="80000"/>
                        </a:lnSpc>
                      </a:pPr>
                      <a:r>
                        <a:rPr lang="fr-FR" altLang="ko-KR" sz="1000" dirty="0">
                          <a:latin typeface="Verdana" panose="020B0604030504040204" pitchFamily="34" charset="0"/>
                          <a:ea typeface="굴림" panose="020B0600000101010101" pitchFamily="34" charset="-127"/>
                        </a:rPr>
                        <a:t>Courbe ROC </a:t>
                      </a:r>
                      <a:r>
                        <a:rPr lang="fr-FR" altLang="ko-KR" sz="800" dirty="0">
                          <a:latin typeface="Verdana" panose="020B0604030504040204" pitchFamily="34" charset="0"/>
                          <a:ea typeface="굴림" panose="020B0600000101010101" pitchFamily="34" charset="-127"/>
                        </a:rPr>
                        <a:t>: On observe que le modèle régression logistique a de meilleurs scores que le modèle aléatoire de l’approche naïve .Le modèle SVM identique au modèle aléatoire de l’approche naïve. </a:t>
                      </a:r>
                    </a:p>
                    <a:p>
                      <a:pPr lvl="3" algn="just">
                        <a:lnSpc>
                          <a:spcPct val="80000"/>
                        </a:lnSpc>
                      </a:pPr>
                      <a:endParaRPr lang="fr-FR" altLang="ko-KR" sz="8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txBody>
                  <a:tcPr/>
                </a:tc>
                <a:tc>
                  <a:txBody>
                    <a:bodyPr/>
                    <a:lstStyle/>
                    <a:p>
                      <a:pPr>
                        <a:lnSpc>
                          <a:spcPct val="80000"/>
                        </a:lnSpc>
                      </a:pPr>
                      <a:r>
                        <a:rPr lang="fr-FR" altLang="ko-KR" sz="1200" dirty="0">
                          <a:latin typeface="Verdana" panose="020B0604030504040204" pitchFamily="34" charset="0"/>
                          <a:ea typeface="굴림" panose="020B0600000101010101" pitchFamily="34" charset="-127"/>
                        </a:rPr>
                        <a:t>Comparaison avec une approche naïve</a:t>
                      </a:r>
                    </a:p>
                    <a:p>
                      <a:pPr>
                        <a:lnSpc>
                          <a:spcPct val="80000"/>
                        </a:lnSpc>
                      </a:pPr>
                      <a:r>
                        <a:rPr lang="fr-FR" altLang="ko-KR" sz="1000" dirty="0">
                          <a:latin typeface="Verdana" panose="020B0604030504040204" pitchFamily="34" charset="0"/>
                          <a:ea typeface="굴림" panose="020B0600000101010101" pitchFamily="34" charset="-127"/>
                        </a:rPr>
                        <a:t>Courbe ROC : </a:t>
                      </a:r>
                      <a:r>
                        <a:rPr lang="fr-FR" altLang="ko-KR" sz="800" dirty="0">
                          <a:latin typeface="Verdana" panose="020B0604030504040204" pitchFamily="34" charset="0"/>
                          <a:ea typeface="굴림" panose="020B0600000101010101" pitchFamily="34" charset="-127"/>
                        </a:rPr>
                        <a:t>On observe que le modèle régression logistique a de meilleurs scores que le modèle aléatoire de l’approche naïve .Le modèle SVM identique au modèle aléatoire de l’approche naïve. </a:t>
                      </a:r>
                    </a:p>
                    <a:p>
                      <a:pPr>
                        <a:lnSpc>
                          <a:spcPct val="80000"/>
                        </a:lnSpc>
                      </a:pPr>
                      <a:endParaRPr lang="fr-FR" altLang="ko-KR" sz="1000" dirty="0">
                        <a:latin typeface="Verdana" panose="020B0604030504040204" pitchFamily="34" charset="0"/>
                        <a:ea typeface="굴림" panose="020B0600000101010101" pitchFamily="34" charset="-127"/>
                      </a:endParaRPr>
                    </a:p>
                  </a:txBody>
                  <a:tcPr/>
                </a:tc>
                <a:extLst>
                  <a:ext uri="{0D108BD9-81ED-4DB2-BD59-A6C34878D82A}">
                    <a16:rowId xmlns:a16="http://schemas.microsoft.com/office/drawing/2014/main" val="2124612373"/>
                  </a:ext>
                </a:extLst>
              </a:tr>
              <a:tr h="3034208">
                <a:tc>
                  <a:txBody>
                    <a:bodyPr/>
                    <a:lstStyle/>
                    <a:p>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000" dirty="0"/>
                    </a:p>
                  </a:txBody>
                  <a:tcPr/>
                </a:tc>
                <a:extLst>
                  <a:ext uri="{0D108BD9-81ED-4DB2-BD59-A6C34878D82A}">
                    <a16:rowId xmlns:a16="http://schemas.microsoft.com/office/drawing/2014/main" val="450309551"/>
                  </a:ext>
                </a:extLst>
              </a:tr>
            </a:tbl>
          </a:graphicData>
        </a:graphic>
      </p:graphicFrame>
      <p:pic>
        <p:nvPicPr>
          <p:cNvPr id="5" name="Image 4">
            <a:extLst>
              <a:ext uri="{FF2B5EF4-FFF2-40B4-BE49-F238E27FC236}">
                <a16:creationId xmlns:a16="http://schemas.microsoft.com/office/drawing/2014/main" id="{18C34F8C-A358-4EE8-BFDA-7FEB2386BD90}"/>
              </a:ext>
            </a:extLst>
          </p:cNvPr>
          <p:cNvPicPr>
            <a:picLocks noChangeAspect="1"/>
          </p:cNvPicPr>
          <p:nvPr/>
        </p:nvPicPr>
        <p:blipFill>
          <a:blip r:embed="rId3"/>
          <a:stretch>
            <a:fillRect/>
          </a:stretch>
        </p:blipFill>
        <p:spPr>
          <a:xfrm>
            <a:off x="395536" y="4004596"/>
            <a:ext cx="3800475" cy="2562225"/>
          </a:xfrm>
          <a:prstGeom prst="rect">
            <a:avLst/>
          </a:prstGeom>
        </p:spPr>
      </p:pic>
      <p:pic>
        <p:nvPicPr>
          <p:cNvPr id="7" name="Image 6">
            <a:extLst>
              <a:ext uri="{FF2B5EF4-FFF2-40B4-BE49-F238E27FC236}">
                <a16:creationId xmlns:a16="http://schemas.microsoft.com/office/drawing/2014/main" id="{526C80FA-4FCB-4B66-8E8D-6049E3DD4E38}"/>
              </a:ext>
            </a:extLst>
          </p:cNvPr>
          <p:cNvPicPr>
            <a:picLocks noChangeAspect="1"/>
          </p:cNvPicPr>
          <p:nvPr/>
        </p:nvPicPr>
        <p:blipFill>
          <a:blip r:embed="rId4"/>
          <a:stretch>
            <a:fillRect/>
          </a:stretch>
        </p:blipFill>
        <p:spPr>
          <a:xfrm>
            <a:off x="4947989" y="4004595"/>
            <a:ext cx="3800475" cy="2562225"/>
          </a:xfrm>
          <a:prstGeom prst="rect">
            <a:avLst/>
          </a:prstGeom>
        </p:spPr>
      </p:pic>
    </p:spTree>
    <p:extLst>
      <p:ext uri="{BB962C8B-B14F-4D97-AF65-F5344CB8AC3E}">
        <p14:creationId xmlns:p14="http://schemas.microsoft.com/office/powerpoint/2010/main" val="4709510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Comparaison et synthèse des résultats </a:t>
            </a:r>
            <a:br>
              <a:rPr lang="fr-FR" altLang="fr-FR" sz="2800" dirty="0"/>
            </a:br>
            <a:r>
              <a:rPr lang="fr-FR" altLang="fr-FR" sz="2800" dirty="0"/>
              <a:t>pour les modèles utilisés</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lvl="1">
              <a:lnSpc>
                <a:spcPct val="80000"/>
              </a:lnSpc>
            </a:pPr>
            <a:endParaRPr lang="fr-FR" altLang="ko-KR" sz="16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3" algn="just">
              <a:lnSpc>
                <a:spcPct val="80000"/>
              </a:lnSpc>
            </a:pPr>
            <a:endParaRPr lang="fr-FR" altLang="ko-KR" sz="1200" dirty="0">
              <a:latin typeface="Verdana" panose="020B0604030504040204" pitchFamily="34" charset="0"/>
              <a:ea typeface="굴림" panose="020B0600000101010101" pitchFamily="34" charset="-127"/>
            </a:endParaRPr>
          </a:p>
          <a:p>
            <a:pPr lvl="3">
              <a:lnSpc>
                <a:spcPct val="80000"/>
              </a:lnSpc>
            </a:pPr>
            <a:endParaRPr lang="fr-FR" altLang="ko-KR" sz="8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graphicFrame>
        <p:nvGraphicFramePr>
          <p:cNvPr id="2" name="Tableau 2">
            <a:extLst>
              <a:ext uri="{FF2B5EF4-FFF2-40B4-BE49-F238E27FC236}">
                <a16:creationId xmlns:a16="http://schemas.microsoft.com/office/drawing/2014/main" id="{B99B1651-74F9-419E-9F49-A2EA7D185A20}"/>
              </a:ext>
            </a:extLst>
          </p:cNvPr>
          <p:cNvGraphicFramePr>
            <a:graphicFrameLocks noGrp="1"/>
          </p:cNvGraphicFramePr>
          <p:nvPr>
            <p:extLst>
              <p:ext uri="{D42A27DB-BD31-4B8C-83A1-F6EECF244321}">
                <p14:modId xmlns:p14="http://schemas.microsoft.com/office/powerpoint/2010/main" val="3966102848"/>
              </p:ext>
            </p:extLst>
          </p:nvPr>
        </p:nvGraphicFramePr>
        <p:xfrm>
          <a:off x="131756" y="2332857"/>
          <a:ext cx="8880487" cy="4407582"/>
        </p:xfrm>
        <a:graphic>
          <a:graphicData uri="http://schemas.openxmlformats.org/drawingml/2006/table">
            <a:tbl>
              <a:tblPr firstRow="1" bandRow="1">
                <a:tableStyleId>{5C22544A-7EE6-4342-B048-85BDC9FD1C3A}</a:tableStyleId>
              </a:tblPr>
              <a:tblGrid>
                <a:gridCol w="4476427">
                  <a:extLst>
                    <a:ext uri="{9D8B030D-6E8A-4147-A177-3AD203B41FA5}">
                      <a16:colId xmlns:a16="http://schemas.microsoft.com/office/drawing/2014/main" val="4062518940"/>
                    </a:ext>
                  </a:extLst>
                </a:gridCol>
                <a:gridCol w="4404060">
                  <a:extLst>
                    <a:ext uri="{9D8B030D-6E8A-4147-A177-3AD203B41FA5}">
                      <a16:colId xmlns:a16="http://schemas.microsoft.com/office/drawing/2014/main" val="2942006052"/>
                    </a:ext>
                  </a:extLst>
                </a:gridCol>
              </a:tblGrid>
              <a:tr h="1063014">
                <a:tc>
                  <a:txBody>
                    <a:bodyPr/>
                    <a:lstStyle/>
                    <a:p>
                      <a:pPr marL="171450" indent="-171450">
                        <a:lnSpc>
                          <a:spcPct val="80000"/>
                        </a:lnSpc>
                        <a:buFont typeface="Arial" panose="020B0604020202020204" pitchFamily="34" charset="0"/>
                        <a:buChar char="•"/>
                      </a:pPr>
                      <a:r>
                        <a:rPr lang="fr-FR" altLang="ko-KR" sz="1200" dirty="0">
                          <a:latin typeface="Verdana" panose="020B0604030504040204" pitchFamily="34" charset="0"/>
                          <a:ea typeface="굴림" panose="020B0600000101010101" pitchFamily="34" charset="-127"/>
                        </a:rPr>
                        <a:t>SVM à noyau sans nouvelles variables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a:t>
                      </a:r>
                    </a:p>
                  </a:txBody>
                  <a:tcPr/>
                </a:tc>
                <a:tc>
                  <a:txBody>
                    <a:bodyPr/>
                    <a:lstStyle/>
                    <a:p>
                      <a:pPr marL="171450" indent="-171450">
                        <a:lnSpc>
                          <a:spcPct val="80000"/>
                        </a:lnSpc>
                        <a:buFont typeface="Arial" panose="020B0604020202020204" pitchFamily="34" charset="0"/>
                        <a:buChar char="•"/>
                      </a:pPr>
                      <a:r>
                        <a:rPr lang="fr-FR" altLang="ko-KR" sz="1200" dirty="0">
                          <a:latin typeface="Verdana" panose="020B0604030504040204" pitchFamily="34" charset="0"/>
                          <a:ea typeface="굴림" panose="020B0600000101010101" pitchFamily="34" charset="-127"/>
                        </a:rPr>
                        <a:t>SVM à noyau avec nouvelles variables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a:t>
                      </a:r>
                    </a:p>
                    <a:p>
                      <a:pPr marL="171450" indent="-171450">
                        <a:lnSpc>
                          <a:spcPct val="80000"/>
                        </a:lnSpc>
                        <a:buFont typeface="Arial" panose="020B0604020202020204" pitchFamily="34" charset="0"/>
                        <a:buChar char="•"/>
                      </a:pPr>
                      <a:endParaRPr lang="fr-FR" altLang="ko-KR" sz="1200" dirty="0">
                        <a:latin typeface="Verdana" panose="020B0604030504040204" pitchFamily="34" charset="0"/>
                        <a:ea typeface="굴림" panose="020B0600000101010101" pitchFamily="34" charset="-127"/>
                      </a:endParaRPr>
                    </a:p>
                  </a:txBody>
                  <a:tcPr/>
                </a:tc>
                <a:extLst>
                  <a:ext uri="{0D108BD9-81ED-4DB2-BD59-A6C34878D82A}">
                    <a16:rowId xmlns:a16="http://schemas.microsoft.com/office/drawing/2014/main" val="2392740720"/>
                  </a:ext>
                </a:extLst>
              </a:tr>
              <a:tr h="9664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tLang="ko-KR" sz="1200" dirty="0">
                          <a:latin typeface="Verdana" panose="020B0604030504040204" pitchFamily="34" charset="0"/>
                          <a:ea typeface="굴림" panose="020B0600000101010101" pitchFamily="34" charset="-127"/>
                        </a:rPr>
                        <a:t>Matrice de confusion</a:t>
                      </a:r>
                    </a:p>
                    <a:p>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tLang="ko-KR" sz="1200" dirty="0">
                          <a:latin typeface="Verdana" panose="020B0604030504040204" pitchFamily="34" charset="0"/>
                          <a:ea typeface="굴림" panose="020B0600000101010101" pitchFamily="34" charset="-127"/>
                        </a:rPr>
                        <a:t>Matrice de confusion</a:t>
                      </a:r>
                    </a:p>
                    <a:p>
                      <a:endParaRPr lang="fr-FR" sz="1200" dirty="0"/>
                    </a:p>
                    <a:p>
                      <a:endParaRPr lang="fr-FR" sz="1200" dirty="0"/>
                    </a:p>
                  </a:txBody>
                  <a:tcPr/>
                </a:tc>
                <a:extLst>
                  <a:ext uri="{0D108BD9-81ED-4DB2-BD59-A6C34878D82A}">
                    <a16:rowId xmlns:a16="http://schemas.microsoft.com/office/drawing/2014/main" val="2124612373"/>
                  </a:ext>
                </a:extLst>
              </a:tr>
              <a:tr h="2378135">
                <a:tc>
                  <a:txBody>
                    <a:bodyPr/>
                    <a:lstStyle/>
                    <a:p>
                      <a:r>
                        <a:rPr lang="fr-FR" altLang="ko-KR" sz="1200" dirty="0">
                          <a:latin typeface="Verdana" panose="020B0604030504040204" pitchFamily="34" charset="0"/>
                          <a:ea typeface="굴림" panose="020B0600000101010101" pitchFamily="34" charset="-127"/>
                        </a:rPr>
                        <a:t>Affichage </a:t>
                      </a:r>
                      <a:r>
                        <a:rPr lang="fr-FR" altLang="ko-KR" sz="1200" dirty="0" err="1">
                          <a:latin typeface="Verdana" panose="020B0604030504040204" pitchFamily="34" charset="0"/>
                          <a:ea typeface="굴림" panose="020B0600000101010101" pitchFamily="34" charset="-127"/>
                        </a:rPr>
                        <a:t>ConfusionMatrixDisplay</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tLang="ko-KR" sz="1200" dirty="0">
                          <a:latin typeface="Verdana" panose="020B0604030504040204" pitchFamily="34" charset="0"/>
                          <a:ea typeface="굴림" panose="020B0600000101010101" pitchFamily="34" charset="-127"/>
                        </a:rPr>
                        <a:t>Affichage </a:t>
                      </a:r>
                      <a:r>
                        <a:rPr lang="fr-FR" altLang="ko-KR" sz="1200" dirty="0" err="1">
                          <a:latin typeface="Verdana" panose="020B0604030504040204" pitchFamily="34" charset="0"/>
                          <a:ea typeface="굴림" panose="020B0600000101010101" pitchFamily="34" charset="-127"/>
                        </a:rPr>
                        <a:t>ConfusionMatrixDisplay</a:t>
                      </a:r>
                      <a:endParaRPr lang="fr-FR" sz="1200" dirty="0"/>
                    </a:p>
                    <a:p>
                      <a:endParaRPr lang="fr-FR" sz="1200" dirty="0"/>
                    </a:p>
                  </a:txBody>
                  <a:tcPr/>
                </a:tc>
                <a:extLst>
                  <a:ext uri="{0D108BD9-81ED-4DB2-BD59-A6C34878D82A}">
                    <a16:rowId xmlns:a16="http://schemas.microsoft.com/office/drawing/2014/main" val="450309551"/>
                  </a:ext>
                </a:extLst>
              </a:tr>
            </a:tbl>
          </a:graphicData>
        </a:graphic>
      </p:graphicFrame>
      <p:pic>
        <p:nvPicPr>
          <p:cNvPr id="5" name="Image 4">
            <a:extLst>
              <a:ext uri="{FF2B5EF4-FFF2-40B4-BE49-F238E27FC236}">
                <a16:creationId xmlns:a16="http://schemas.microsoft.com/office/drawing/2014/main" id="{9CD7C48C-C008-41DA-869F-697069550978}"/>
              </a:ext>
            </a:extLst>
          </p:cNvPr>
          <p:cNvPicPr>
            <a:picLocks noChangeAspect="1"/>
          </p:cNvPicPr>
          <p:nvPr/>
        </p:nvPicPr>
        <p:blipFill>
          <a:blip r:embed="rId3"/>
          <a:stretch>
            <a:fillRect/>
          </a:stretch>
        </p:blipFill>
        <p:spPr>
          <a:xfrm>
            <a:off x="848753" y="4592874"/>
            <a:ext cx="2530963" cy="2076487"/>
          </a:xfrm>
          <a:prstGeom prst="rect">
            <a:avLst/>
          </a:prstGeom>
        </p:spPr>
      </p:pic>
      <p:pic>
        <p:nvPicPr>
          <p:cNvPr id="8" name="Image 7">
            <a:extLst>
              <a:ext uri="{FF2B5EF4-FFF2-40B4-BE49-F238E27FC236}">
                <a16:creationId xmlns:a16="http://schemas.microsoft.com/office/drawing/2014/main" id="{83B9D8F0-CA5F-447F-9E2A-6B33088BF3CB}"/>
              </a:ext>
            </a:extLst>
          </p:cNvPr>
          <p:cNvPicPr>
            <a:picLocks noChangeAspect="1"/>
          </p:cNvPicPr>
          <p:nvPr/>
        </p:nvPicPr>
        <p:blipFill>
          <a:blip r:embed="rId4"/>
          <a:stretch>
            <a:fillRect/>
          </a:stretch>
        </p:blipFill>
        <p:spPr>
          <a:xfrm>
            <a:off x="850082" y="3619499"/>
            <a:ext cx="1133707" cy="434411"/>
          </a:xfrm>
          <a:prstGeom prst="rect">
            <a:avLst/>
          </a:prstGeom>
        </p:spPr>
      </p:pic>
      <p:pic>
        <p:nvPicPr>
          <p:cNvPr id="11" name="Image 10">
            <a:extLst>
              <a:ext uri="{FF2B5EF4-FFF2-40B4-BE49-F238E27FC236}">
                <a16:creationId xmlns:a16="http://schemas.microsoft.com/office/drawing/2014/main" id="{59AB25F1-1634-4ED6-9EFE-CDE2D9C7BE41}"/>
              </a:ext>
            </a:extLst>
          </p:cNvPr>
          <p:cNvPicPr>
            <a:picLocks noChangeAspect="1"/>
          </p:cNvPicPr>
          <p:nvPr/>
        </p:nvPicPr>
        <p:blipFill>
          <a:blip r:embed="rId5"/>
          <a:stretch>
            <a:fillRect/>
          </a:stretch>
        </p:blipFill>
        <p:spPr>
          <a:xfrm>
            <a:off x="848753" y="4103411"/>
            <a:ext cx="714375" cy="190500"/>
          </a:xfrm>
          <a:prstGeom prst="rect">
            <a:avLst/>
          </a:prstGeom>
        </p:spPr>
      </p:pic>
      <p:pic>
        <p:nvPicPr>
          <p:cNvPr id="16" name="Image 15">
            <a:extLst>
              <a:ext uri="{FF2B5EF4-FFF2-40B4-BE49-F238E27FC236}">
                <a16:creationId xmlns:a16="http://schemas.microsoft.com/office/drawing/2014/main" id="{A431A24D-547A-403F-A3EE-8DFF91899F9A}"/>
              </a:ext>
            </a:extLst>
          </p:cNvPr>
          <p:cNvPicPr>
            <a:picLocks noChangeAspect="1"/>
          </p:cNvPicPr>
          <p:nvPr/>
        </p:nvPicPr>
        <p:blipFill>
          <a:blip r:embed="rId5"/>
          <a:stretch>
            <a:fillRect/>
          </a:stretch>
        </p:blipFill>
        <p:spPr>
          <a:xfrm>
            <a:off x="5303281" y="4103411"/>
            <a:ext cx="714375" cy="190500"/>
          </a:xfrm>
          <a:prstGeom prst="rect">
            <a:avLst/>
          </a:prstGeom>
        </p:spPr>
      </p:pic>
      <p:pic>
        <p:nvPicPr>
          <p:cNvPr id="19" name="Image 18">
            <a:extLst>
              <a:ext uri="{FF2B5EF4-FFF2-40B4-BE49-F238E27FC236}">
                <a16:creationId xmlns:a16="http://schemas.microsoft.com/office/drawing/2014/main" id="{2091E1CD-4431-4184-B69B-99E07D21AA2A}"/>
              </a:ext>
            </a:extLst>
          </p:cNvPr>
          <p:cNvPicPr>
            <a:picLocks noChangeAspect="1"/>
          </p:cNvPicPr>
          <p:nvPr/>
        </p:nvPicPr>
        <p:blipFill>
          <a:blip r:embed="rId3"/>
          <a:stretch>
            <a:fillRect/>
          </a:stretch>
        </p:blipFill>
        <p:spPr>
          <a:xfrm>
            <a:off x="5170444" y="4592874"/>
            <a:ext cx="2530963" cy="2076487"/>
          </a:xfrm>
          <a:prstGeom prst="rect">
            <a:avLst/>
          </a:prstGeom>
        </p:spPr>
      </p:pic>
      <p:pic>
        <p:nvPicPr>
          <p:cNvPr id="22" name="Image 21">
            <a:extLst>
              <a:ext uri="{FF2B5EF4-FFF2-40B4-BE49-F238E27FC236}">
                <a16:creationId xmlns:a16="http://schemas.microsoft.com/office/drawing/2014/main" id="{87339425-A01B-4145-818A-1F93F7BF555C}"/>
              </a:ext>
            </a:extLst>
          </p:cNvPr>
          <p:cNvPicPr>
            <a:picLocks noChangeAspect="1"/>
          </p:cNvPicPr>
          <p:nvPr/>
        </p:nvPicPr>
        <p:blipFill>
          <a:blip r:embed="rId6"/>
          <a:stretch>
            <a:fillRect/>
          </a:stretch>
        </p:blipFill>
        <p:spPr>
          <a:xfrm>
            <a:off x="5303281" y="3601895"/>
            <a:ext cx="1133954" cy="432854"/>
          </a:xfrm>
          <a:prstGeom prst="rect">
            <a:avLst/>
          </a:prstGeom>
        </p:spPr>
      </p:pic>
    </p:spTree>
    <p:extLst>
      <p:ext uri="{BB962C8B-B14F-4D97-AF65-F5344CB8AC3E}">
        <p14:creationId xmlns:p14="http://schemas.microsoft.com/office/powerpoint/2010/main" val="27752779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Comparaison et synthèse des résultats </a:t>
            </a:r>
            <a:br>
              <a:rPr lang="fr-FR" altLang="fr-FR" sz="2800" dirty="0"/>
            </a:br>
            <a:r>
              <a:rPr lang="fr-FR" altLang="fr-FR" sz="2800" dirty="0"/>
              <a:t>pour les modèles utilisés</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lvl="1">
              <a:lnSpc>
                <a:spcPct val="80000"/>
              </a:lnSpc>
            </a:pPr>
            <a:endParaRPr lang="fr-FR" altLang="ko-KR" sz="16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3" algn="just">
              <a:lnSpc>
                <a:spcPct val="80000"/>
              </a:lnSpc>
            </a:pPr>
            <a:endParaRPr lang="fr-FR" altLang="ko-KR" sz="1200" dirty="0">
              <a:latin typeface="Verdana" panose="020B0604030504040204" pitchFamily="34" charset="0"/>
              <a:ea typeface="굴림" panose="020B0600000101010101" pitchFamily="34" charset="-127"/>
            </a:endParaRPr>
          </a:p>
          <a:p>
            <a:pPr lvl="3">
              <a:lnSpc>
                <a:spcPct val="80000"/>
              </a:lnSpc>
            </a:pPr>
            <a:endParaRPr lang="fr-FR" altLang="ko-KR" sz="8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graphicFrame>
        <p:nvGraphicFramePr>
          <p:cNvPr id="2" name="Tableau 2">
            <a:extLst>
              <a:ext uri="{FF2B5EF4-FFF2-40B4-BE49-F238E27FC236}">
                <a16:creationId xmlns:a16="http://schemas.microsoft.com/office/drawing/2014/main" id="{B99B1651-74F9-419E-9F49-A2EA7D185A20}"/>
              </a:ext>
            </a:extLst>
          </p:cNvPr>
          <p:cNvGraphicFramePr>
            <a:graphicFrameLocks noGrp="1"/>
          </p:cNvGraphicFramePr>
          <p:nvPr>
            <p:extLst>
              <p:ext uri="{D42A27DB-BD31-4B8C-83A1-F6EECF244321}">
                <p14:modId xmlns:p14="http://schemas.microsoft.com/office/powerpoint/2010/main" val="35090424"/>
              </p:ext>
            </p:extLst>
          </p:nvPr>
        </p:nvGraphicFramePr>
        <p:xfrm>
          <a:off x="163186" y="2225675"/>
          <a:ext cx="8817628" cy="4605989"/>
        </p:xfrm>
        <a:graphic>
          <a:graphicData uri="http://schemas.openxmlformats.org/drawingml/2006/table">
            <a:tbl>
              <a:tblPr firstRow="1" bandRow="1">
                <a:tableStyleId>{5C22544A-7EE6-4342-B048-85BDC9FD1C3A}</a:tableStyleId>
              </a:tblPr>
              <a:tblGrid>
                <a:gridCol w="4413568">
                  <a:extLst>
                    <a:ext uri="{9D8B030D-6E8A-4147-A177-3AD203B41FA5}">
                      <a16:colId xmlns:a16="http://schemas.microsoft.com/office/drawing/2014/main" val="4062518940"/>
                    </a:ext>
                  </a:extLst>
                </a:gridCol>
                <a:gridCol w="4404060">
                  <a:extLst>
                    <a:ext uri="{9D8B030D-6E8A-4147-A177-3AD203B41FA5}">
                      <a16:colId xmlns:a16="http://schemas.microsoft.com/office/drawing/2014/main" val="2942006052"/>
                    </a:ext>
                  </a:extLst>
                </a:gridCol>
              </a:tblGrid>
              <a:tr h="0">
                <a:tc>
                  <a:txBody>
                    <a:bodyPr/>
                    <a:lstStyle/>
                    <a:p>
                      <a:pPr marL="171450" indent="-171450">
                        <a:lnSpc>
                          <a:spcPct val="80000"/>
                        </a:lnSpc>
                        <a:buFont typeface="Arial" panose="020B0604020202020204" pitchFamily="34" charset="0"/>
                        <a:buChar char="•"/>
                      </a:pPr>
                      <a:r>
                        <a:rPr lang="fr-FR" altLang="ko-KR" sz="1200" dirty="0">
                          <a:latin typeface="Verdana" panose="020B0604030504040204" pitchFamily="34" charset="0"/>
                          <a:ea typeface="굴림" panose="020B0600000101010101" pitchFamily="34" charset="-127"/>
                        </a:rPr>
                        <a:t>SVM à noyau sans nouvelles variables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a:t>
                      </a:r>
                    </a:p>
                    <a:p>
                      <a:pPr marL="171450" indent="-171450">
                        <a:lnSpc>
                          <a:spcPct val="80000"/>
                        </a:lnSpc>
                        <a:buFont typeface="Arial" panose="020B0604020202020204" pitchFamily="34" charset="0"/>
                        <a:buChar char="•"/>
                      </a:pPr>
                      <a:endParaRPr lang="fr-FR" altLang="ko-KR" sz="1200" dirty="0">
                        <a:latin typeface="Verdana" panose="020B0604030504040204" pitchFamily="34" charset="0"/>
                        <a:ea typeface="굴림" panose="020B0600000101010101" pitchFamily="34" charset="-127"/>
                      </a:endParaRPr>
                    </a:p>
                    <a:p>
                      <a:pPr marL="285750" indent="-285750">
                        <a:buFont typeface="Arial" panose="020B0604020202020204" pitchFamily="34" charset="0"/>
                        <a:buChar char="•"/>
                      </a:pPr>
                      <a:endParaRPr lang="fr-FR" dirty="0"/>
                    </a:p>
                  </a:txBody>
                  <a:tcPr/>
                </a:tc>
                <a:tc>
                  <a:txBody>
                    <a:bodyPr/>
                    <a:lstStyle/>
                    <a:p>
                      <a:pPr marL="171450" indent="-171450">
                        <a:lnSpc>
                          <a:spcPct val="80000"/>
                        </a:lnSpc>
                        <a:buFont typeface="Arial" panose="020B0604020202020204" pitchFamily="34" charset="0"/>
                        <a:buChar char="•"/>
                      </a:pPr>
                      <a:r>
                        <a:rPr lang="fr-FR" altLang="ko-KR" sz="1200" dirty="0">
                          <a:latin typeface="Verdana" panose="020B0604030504040204" pitchFamily="34" charset="0"/>
                          <a:ea typeface="굴림" panose="020B0600000101010101" pitchFamily="34" charset="-127"/>
                        </a:rPr>
                        <a:t>SVM à noyau avec nouvelles variables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a:t>
                      </a:r>
                    </a:p>
                    <a:p>
                      <a:pPr marL="171450" indent="-171450">
                        <a:lnSpc>
                          <a:spcPct val="80000"/>
                        </a:lnSpc>
                        <a:buFont typeface="Arial" panose="020B0604020202020204" pitchFamily="34" charset="0"/>
                        <a:buChar char="•"/>
                      </a:pPr>
                      <a:endParaRPr lang="fr-FR" altLang="ko-KR" sz="1200" dirty="0">
                        <a:latin typeface="Verdana" panose="020B0604030504040204" pitchFamily="34" charset="0"/>
                        <a:ea typeface="굴림" panose="020B0600000101010101" pitchFamily="34" charset="-127"/>
                      </a:endParaRPr>
                    </a:p>
                    <a:p>
                      <a:pPr marL="285750" indent="-285750">
                        <a:buFont typeface="Arial" panose="020B0604020202020204" pitchFamily="34" charset="0"/>
                        <a:buChar char="•"/>
                      </a:pPr>
                      <a:endParaRPr lang="fr-FR" sz="1200" dirty="0"/>
                    </a:p>
                  </a:txBody>
                  <a:tcPr/>
                </a:tc>
                <a:extLst>
                  <a:ext uri="{0D108BD9-81ED-4DB2-BD59-A6C34878D82A}">
                    <a16:rowId xmlns:a16="http://schemas.microsoft.com/office/drawing/2014/main" val="2392740720"/>
                  </a:ext>
                </a:extLst>
              </a:tr>
              <a:tr h="851277">
                <a:tc>
                  <a:txBody>
                    <a:bodyPr/>
                    <a:lstStyle/>
                    <a:p>
                      <a:pPr lvl="0">
                        <a:lnSpc>
                          <a:spcPct val="80000"/>
                        </a:lnSpc>
                      </a:pPr>
                      <a:endParaRPr lang="fr-FR" altLang="ko-KR" sz="1200" dirty="0">
                        <a:latin typeface="Verdana" panose="020B0604030504040204" pitchFamily="34" charset="0"/>
                        <a:ea typeface="굴림" panose="020B0600000101010101" pitchFamily="34" charset="-127"/>
                      </a:endParaRPr>
                    </a:p>
                    <a:p>
                      <a:pPr lvl="0" algn="just">
                        <a:lnSpc>
                          <a:spcPct val="80000"/>
                        </a:lnSpc>
                      </a:pPr>
                      <a:r>
                        <a:rPr lang="fr-FR" altLang="ko-KR" sz="1000" dirty="0">
                          <a:latin typeface="Verdana" panose="020B0604030504040204" pitchFamily="34" charset="0"/>
                          <a:ea typeface="굴림" panose="020B0600000101010101" pitchFamily="34" charset="-127"/>
                        </a:rPr>
                        <a:t>Courbe ROC : avec paramètre gamma=0.01en bleu et avec </a:t>
                      </a:r>
                      <a:r>
                        <a:rPr lang="fr-FR" altLang="ko-KR" sz="1000" dirty="0" err="1">
                          <a:latin typeface="Verdana" panose="020B0604030504040204" pitchFamily="34" charset="0"/>
                          <a:ea typeface="굴림" panose="020B0600000101010101" pitchFamily="34" charset="-127"/>
                        </a:rPr>
                        <a:t>gridsearch</a:t>
                      </a:r>
                      <a:r>
                        <a:rPr lang="fr-FR" altLang="ko-KR" sz="1000" dirty="0">
                          <a:latin typeface="Verdana" panose="020B0604030504040204" pitchFamily="34" charset="0"/>
                          <a:ea typeface="굴림" panose="020B0600000101010101" pitchFamily="34" charset="-127"/>
                        </a:rPr>
                        <a:t> en orange</a:t>
                      </a:r>
                    </a:p>
                    <a:p>
                      <a:pPr lvl="3" algn="just">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txBody>
                  <a:tcPr/>
                </a:tc>
                <a:tc>
                  <a:txBody>
                    <a:bodyPr/>
                    <a:lstStyle/>
                    <a:p>
                      <a:pPr>
                        <a:lnSpc>
                          <a:spcPct val="80000"/>
                        </a:lnSpc>
                      </a:pPr>
                      <a:endParaRPr lang="fr-FR" altLang="ko-KR" sz="1200" dirty="0">
                        <a:latin typeface="Verdana" panose="020B0604030504040204" pitchFamily="34" charset="0"/>
                        <a:ea typeface="굴림" panose="020B0600000101010101" pitchFamily="34" charset="-127"/>
                      </a:endParaRPr>
                    </a:p>
                    <a:p>
                      <a:pPr>
                        <a:lnSpc>
                          <a:spcPct val="80000"/>
                        </a:lnSpc>
                      </a:pPr>
                      <a:r>
                        <a:rPr lang="fr-FR" altLang="ko-KR" sz="1000" dirty="0">
                          <a:latin typeface="Verdana" panose="020B0604030504040204" pitchFamily="34" charset="0"/>
                          <a:ea typeface="굴림" panose="020B0600000101010101" pitchFamily="34" charset="-127"/>
                        </a:rPr>
                        <a:t>Courbe ROC : avec paramètre gamma=0.01en vert -- et avec </a:t>
                      </a:r>
                      <a:r>
                        <a:rPr lang="fr-FR" altLang="ko-KR" sz="1000" dirty="0" err="1">
                          <a:latin typeface="Verdana" panose="020B0604030504040204" pitchFamily="34" charset="0"/>
                          <a:ea typeface="굴림" panose="020B0600000101010101" pitchFamily="34" charset="-127"/>
                        </a:rPr>
                        <a:t>gridsearch</a:t>
                      </a:r>
                      <a:r>
                        <a:rPr lang="fr-FR" altLang="ko-KR" sz="1000" dirty="0">
                          <a:latin typeface="Verdana" panose="020B0604030504040204" pitchFamily="34" charset="0"/>
                          <a:ea typeface="굴림" panose="020B0600000101010101" pitchFamily="34" charset="-127"/>
                        </a:rPr>
                        <a:t> en rouge -- </a:t>
                      </a:r>
                    </a:p>
                    <a:p>
                      <a:pPr>
                        <a:lnSpc>
                          <a:spcPct val="80000"/>
                        </a:lnSpc>
                      </a:pPr>
                      <a:endParaRPr lang="fr-FR" altLang="ko-KR" sz="1000" dirty="0">
                        <a:latin typeface="Verdana" panose="020B0604030504040204" pitchFamily="34" charset="0"/>
                        <a:ea typeface="굴림" panose="020B0600000101010101" pitchFamily="34" charset="-127"/>
                      </a:endParaRPr>
                    </a:p>
                  </a:txBody>
                  <a:tcPr/>
                </a:tc>
                <a:extLst>
                  <a:ext uri="{0D108BD9-81ED-4DB2-BD59-A6C34878D82A}">
                    <a16:rowId xmlns:a16="http://schemas.microsoft.com/office/drawing/2014/main" val="2124612373"/>
                  </a:ext>
                </a:extLst>
              </a:tr>
              <a:tr h="3096344">
                <a:tc>
                  <a:txBody>
                    <a:bodyPr/>
                    <a:lstStyle/>
                    <a:p>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000" dirty="0"/>
                    </a:p>
                  </a:txBody>
                  <a:tcPr/>
                </a:tc>
                <a:extLst>
                  <a:ext uri="{0D108BD9-81ED-4DB2-BD59-A6C34878D82A}">
                    <a16:rowId xmlns:a16="http://schemas.microsoft.com/office/drawing/2014/main" val="450309551"/>
                  </a:ext>
                </a:extLst>
              </a:tr>
            </a:tbl>
          </a:graphicData>
        </a:graphic>
      </p:graphicFrame>
      <p:pic>
        <p:nvPicPr>
          <p:cNvPr id="4" name="Image 3">
            <a:extLst>
              <a:ext uri="{FF2B5EF4-FFF2-40B4-BE49-F238E27FC236}">
                <a16:creationId xmlns:a16="http://schemas.microsoft.com/office/drawing/2014/main" id="{5A709FD1-9D72-4C4B-A36F-8284146C8114}"/>
              </a:ext>
            </a:extLst>
          </p:cNvPr>
          <p:cNvPicPr>
            <a:picLocks noChangeAspect="1"/>
          </p:cNvPicPr>
          <p:nvPr/>
        </p:nvPicPr>
        <p:blipFill>
          <a:blip r:embed="rId3"/>
          <a:stretch>
            <a:fillRect/>
          </a:stretch>
        </p:blipFill>
        <p:spPr>
          <a:xfrm>
            <a:off x="683569" y="3752059"/>
            <a:ext cx="3042244" cy="3073208"/>
          </a:xfrm>
          <a:prstGeom prst="rect">
            <a:avLst/>
          </a:prstGeom>
        </p:spPr>
      </p:pic>
      <p:pic>
        <p:nvPicPr>
          <p:cNvPr id="7" name="Image 6">
            <a:extLst>
              <a:ext uri="{FF2B5EF4-FFF2-40B4-BE49-F238E27FC236}">
                <a16:creationId xmlns:a16="http://schemas.microsoft.com/office/drawing/2014/main" id="{D3C83EF7-6E5A-47A1-AFB6-549B63C4D12D}"/>
              </a:ext>
            </a:extLst>
          </p:cNvPr>
          <p:cNvPicPr>
            <a:picLocks noChangeAspect="1"/>
          </p:cNvPicPr>
          <p:nvPr/>
        </p:nvPicPr>
        <p:blipFill>
          <a:blip r:embed="rId4"/>
          <a:stretch>
            <a:fillRect/>
          </a:stretch>
        </p:blipFill>
        <p:spPr>
          <a:xfrm>
            <a:off x="5111156" y="3750738"/>
            <a:ext cx="3042244" cy="3073208"/>
          </a:xfrm>
          <a:prstGeom prst="rect">
            <a:avLst/>
          </a:prstGeom>
        </p:spPr>
      </p:pic>
    </p:spTree>
    <p:extLst>
      <p:ext uri="{BB962C8B-B14F-4D97-AF65-F5344CB8AC3E}">
        <p14:creationId xmlns:p14="http://schemas.microsoft.com/office/powerpoint/2010/main" val="12792662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Comparaison et synthèse des résultats </a:t>
            </a:r>
            <a:br>
              <a:rPr lang="fr-FR" altLang="fr-FR" sz="2800" dirty="0"/>
            </a:br>
            <a:r>
              <a:rPr lang="fr-FR" altLang="fr-FR" sz="2800" dirty="0"/>
              <a:t>pour les modèles utilisés</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lvl="1">
              <a:lnSpc>
                <a:spcPct val="80000"/>
              </a:lnSpc>
            </a:pPr>
            <a:endParaRPr lang="fr-FR" altLang="ko-KR" sz="16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3" algn="just">
              <a:lnSpc>
                <a:spcPct val="80000"/>
              </a:lnSpc>
            </a:pPr>
            <a:endParaRPr lang="fr-FR" altLang="ko-KR" sz="1200" dirty="0">
              <a:latin typeface="Verdana" panose="020B0604030504040204" pitchFamily="34" charset="0"/>
              <a:ea typeface="굴림" panose="020B0600000101010101" pitchFamily="34" charset="-127"/>
            </a:endParaRPr>
          </a:p>
          <a:p>
            <a:pPr lvl="3">
              <a:lnSpc>
                <a:spcPct val="80000"/>
              </a:lnSpc>
            </a:pPr>
            <a:endParaRPr lang="fr-FR" altLang="ko-KR" sz="8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graphicFrame>
        <p:nvGraphicFramePr>
          <p:cNvPr id="2" name="Tableau 2">
            <a:extLst>
              <a:ext uri="{FF2B5EF4-FFF2-40B4-BE49-F238E27FC236}">
                <a16:creationId xmlns:a16="http://schemas.microsoft.com/office/drawing/2014/main" id="{B99B1651-74F9-419E-9F49-A2EA7D185A20}"/>
              </a:ext>
            </a:extLst>
          </p:cNvPr>
          <p:cNvGraphicFramePr>
            <a:graphicFrameLocks noGrp="1"/>
          </p:cNvGraphicFramePr>
          <p:nvPr>
            <p:extLst>
              <p:ext uri="{D42A27DB-BD31-4B8C-83A1-F6EECF244321}">
                <p14:modId xmlns:p14="http://schemas.microsoft.com/office/powerpoint/2010/main" val="931100219"/>
              </p:ext>
            </p:extLst>
          </p:nvPr>
        </p:nvGraphicFramePr>
        <p:xfrm>
          <a:off x="163186" y="2225675"/>
          <a:ext cx="8817628" cy="4632325"/>
        </p:xfrm>
        <a:graphic>
          <a:graphicData uri="http://schemas.openxmlformats.org/drawingml/2006/table">
            <a:tbl>
              <a:tblPr firstRow="1" bandRow="1">
                <a:tableStyleId>{5C22544A-7EE6-4342-B048-85BDC9FD1C3A}</a:tableStyleId>
              </a:tblPr>
              <a:tblGrid>
                <a:gridCol w="4413568">
                  <a:extLst>
                    <a:ext uri="{9D8B030D-6E8A-4147-A177-3AD203B41FA5}">
                      <a16:colId xmlns:a16="http://schemas.microsoft.com/office/drawing/2014/main" val="4062518940"/>
                    </a:ext>
                  </a:extLst>
                </a:gridCol>
                <a:gridCol w="4404060">
                  <a:extLst>
                    <a:ext uri="{9D8B030D-6E8A-4147-A177-3AD203B41FA5}">
                      <a16:colId xmlns:a16="http://schemas.microsoft.com/office/drawing/2014/main" val="2942006052"/>
                    </a:ext>
                  </a:extLst>
                </a:gridCol>
              </a:tblGrid>
              <a:tr h="393010">
                <a:tc>
                  <a:txBody>
                    <a:bodyPr/>
                    <a:lstStyle/>
                    <a:p>
                      <a:pPr marL="171450" indent="-171450">
                        <a:lnSpc>
                          <a:spcPct val="80000"/>
                        </a:lnSpc>
                        <a:buFont typeface="Arial" panose="020B0604020202020204" pitchFamily="34" charset="0"/>
                        <a:buChar char="•"/>
                      </a:pPr>
                      <a:r>
                        <a:rPr lang="fr-FR" altLang="ko-KR" sz="1200" dirty="0">
                          <a:latin typeface="Verdana" panose="020B0604030504040204" pitchFamily="34" charset="0"/>
                          <a:ea typeface="굴림" panose="020B0600000101010101" pitchFamily="34" charset="-127"/>
                        </a:rPr>
                        <a:t>SVM à noyau sans nouvelles variables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a:t>
                      </a:r>
                    </a:p>
                  </a:txBody>
                  <a:tcPr/>
                </a:tc>
                <a:tc>
                  <a:txBody>
                    <a:bodyPr/>
                    <a:lstStyle/>
                    <a:p>
                      <a:pPr marL="171450" indent="-171450">
                        <a:lnSpc>
                          <a:spcPct val="80000"/>
                        </a:lnSpc>
                        <a:buFont typeface="Arial" panose="020B0604020202020204" pitchFamily="34" charset="0"/>
                        <a:buChar char="•"/>
                      </a:pPr>
                      <a:r>
                        <a:rPr lang="fr-FR" altLang="ko-KR" sz="1200" dirty="0">
                          <a:latin typeface="Verdana" panose="020B0604030504040204" pitchFamily="34" charset="0"/>
                          <a:ea typeface="굴림" panose="020B0600000101010101" pitchFamily="34" charset="-127"/>
                        </a:rPr>
                        <a:t>SVM à noyau avec nouvelles variables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a:t>
                      </a:r>
                    </a:p>
                    <a:p>
                      <a:pPr marL="171450" indent="-171450">
                        <a:lnSpc>
                          <a:spcPct val="80000"/>
                        </a:lnSpc>
                        <a:buFont typeface="Arial" panose="020B0604020202020204" pitchFamily="34" charset="0"/>
                        <a:buChar char="•"/>
                      </a:pPr>
                      <a:endParaRPr lang="fr-FR" altLang="ko-KR" sz="1200" dirty="0">
                        <a:latin typeface="Verdana" panose="020B0604030504040204" pitchFamily="34" charset="0"/>
                        <a:ea typeface="굴림" panose="020B0600000101010101" pitchFamily="34" charset="-127"/>
                      </a:endParaRPr>
                    </a:p>
                  </a:txBody>
                  <a:tcPr/>
                </a:tc>
                <a:extLst>
                  <a:ext uri="{0D108BD9-81ED-4DB2-BD59-A6C34878D82A}">
                    <a16:rowId xmlns:a16="http://schemas.microsoft.com/office/drawing/2014/main" val="2392740720"/>
                  </a:ext>
                </a:extLst>
              </a:tr>
              <a:tr h="2091096">
                <a:tc>
                  <a:txBody>
                    <a:bodyPr/>
                    <a:lstStyle/>
                    <a:p>
                      <a:pPr lvl="2">
                        <a:lnSpc>
                          <a:spcPct val="80000"/>
                        </a:lnSpc>
                      </a:pPr>
                      <a:r>
                        <a:rPr lang="fr-FR" altLang="ko-KR" sz="1200" dirty="0">
                          <a:latin typeface="Verdana" panose="020B0604030504040204" pitchFamily="34" charset="0"/>
                          <a:ea typeface="굴림" panose="020B0600000101010101" pitchFamily="34" charset="-127"/>
                        </a:rPr>
                        <a:t>Rappel « </a:t>
                      </a:r>
                      <a:r>
                        <a:rPr lang="fr-FR" altLang="ko-KR" sz="1200" dirty="0" err="1">
                          <a:latin typeface="Verdana" panose="020B0604030504040204" pitchFamily="34" charset="0"/>
                          <a:ea typeface="굴림" panose="020B0600000101010101" pitchFamily="34" charset="-127"/>
                        </a:rPr>
                        <a:t>Recall</a:t>
                      </a:r>
                      <a:r>
                        <a:rPr lang="fr-FR" altLang="ko-KR" sz="1200" dirty="0">
                          <a:latin typeface="Verdana" panose="020B0604030504040204" pitchFamily="34" charset="0"/>
                          <a:ea typeface="굴림" panose="020B0600000101010101" pitchFamily="34" charset="-127"/>
                        </a:rPr>
                        <a:t> » avec </a:t>
                      </a:r>
                      <a:r>
                        <a:rPr lang="fr-FR" altLang="ko-KR" sz="1200" dirty="0" err="1">
                          <a:latin typeface="Verdana" panose="020B0604030504040204" pitchFamily="34" charset="0"/>
                          <a:ea typeface="굴림" panose="020B0600000101010101" pitchFamily="34" charset="-127"/>
                        </a:rPr>
                        <a:t>gridsearch</a:t>
                      </a:r>
                      <a:endParaRPr lang="fr-FR" altLang="ko-KR" sz="1200" dirty="0">
                        <a:latin typeface="Verdana" panose="020B0604030504040204" pitchFamily="34" charset="0"/>
                        <a:ea typeface="굴림" panose="020B0600000101010101" pitchFamily="34" charset="-127"/>
                      </a:endParaRPr>
                    </a:p>
                  </a:txBody>
                  <a:tcPr/>
                </a:tc>
                <a:tc>
                  <a:txBody>
                    <a:bodyPr/>
                    <a:lstStyle/>
                    <a:p>
                      <a:pPr lvl="2">
                        <a:lnSpc>
                          <a:spcPct val="80000"/>
                        </a:lnSpc>
                      </a:pPr>
                      <a:r>
                        <a:rPr lang="fr-FR" altLang="ko-KR" sz="1200" dirty="0">
                          <a:latin typeface="Verdana" panose="020B0604030504040204" pitchFamily="34" charset="0"/>
                          <a:ea typeface="굴림" panose="020B0600000101010101" pitchFamily="34" charset="-127"/>
                        </a:rPr>
                        <a:t>Rappel « </a:t>
                      </a:r>
                      <a:r>
                        <a:rPr lang="fr-FR" altLang="ko-KR" sz="1200" dirty="0" err="1">
                          <a:latin typeface="Verdana" panose="020B0604030504040204" pitchFamily="34" charset="0"/>
                          <a:ea typeface="굴림" panose="020B0600000101010101" pitchFamily="34" charset="-127"/>
                        </a:rPr>
                        <a:t>Recall</a:t>
                      </a:r>
                      <a:r>
                        <a:rPr lang="fr-FR" altLang="ko-KR" sz="1200" dirty="0">
                          <a:latin typeface="Verdana" panose="020B0604030504040204" pitchFamily="34" charset="0"/>
                          <a:ea typeface="굴림" panose="020B0600000101010101" pitchFamily="34" charset="-127"/>
                        </a:rPr>
                        <a:t> » avec </a:t>
                      </a:r>
                      <a:r>
                        <a:rPr lang="fr-FR" altLang="ko-KR" sz="1200" dirty="0" err="1">
                          <a:latin typeface="Verdana" panose="020B0604030504040204" pitchFamily="34" charset="0"/>
                          <a:ea typeface="굴림" panose="020B0600000101010101" pitchFamily="34" charset="-127"/>
                        </a:rPr>
                        <a:t>gridsearch</a:t>
                      </a:r>
                      <a:endParaRPr lang="fr-FR" altLang="ko-KR" sz="1200" dirty="0">
                        <a:latin typeface="Verdana" panose="020B0604030504040204" pitchFamily="34" charset="0"/>
                        <a:ea typeface="굴림" panose="020B0600000101010101" pitchFamily="34" charset="-127"/>
                      </a:endParaRPr>
                    </a:p>
                  </a:txBody>
                  <a:tcPr/>
                </a:tc>
                <a:extLst>
                  <a:ext uri="{0D108BD9-81ED-4DB2-BD59-A6C34878D82A}">
                    <a16:rowId xmlns:a16="http://schemas.microsoft.com/office/drawing/2014/main" val="2124612373"/>
                  </a:ext>
                </a:extLst>
              </a:tr>
              <a:tr h="2148219">
                <a:tc>
                  <a:txBody>
                    <a:bodyPr/>
                    <a:lstStyle/>
                    <a:p>
                      <a:r>
                        <a:rPr lang="en-US" altLang="ko-KR" sz="1000" dirty="0">
                          <a:latin typeface="Verdana" panose="020B0604030504040204" pitchFamily="34" charset="0"/>
                          <a:ea typeface="굴림" panose="020B0600000101010101" pitchFamily="34" charset="-127"/>
                        </a:rPr>
                        <a:t> </a:t>
                      </a:r>
                      <a:r>
                        <a:rPr lang="en-US" altLang="ko-KR" sz="1000" dirty="0" err="1">
                          <a:latin typeface="Verdana" panose="020B0604030504040204" pitchFamily="34" charset="0"/>
                          <a:ea typeface="굴림" panose="020B0600000101010101" pitchFamily="34" charset="-127"/>
                        </a:rPr>
                        <a:t>Courbe</a:t>
                      </a:r>
                      <a:r>
                        <a:rPr lang="en-US" altLang="ko-KR" sz="1000" dirty="0">
                          <a:latin typeface="Verdana" panose="020B0604030504040204" pitchFamily="34" charset="0"/>
                          <a:ea typeface="굴림" panose="020B0600000101010101" pitchFamily="34" charset="-127"/>
                        </a:rPr>
                        <a:t> ROC « Receiver-Operator Characteristic ».</a:t>
                      </a:r>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000" dirty="0">
                          <a:latin typeface="Verdana" panose="020B0604030504040204" pitchFamily="34" charset="0"/>
                          <a:ea typeface="굴림" panose="020B0600000101010101" pitchFamily="34" charset="-127"/>
                        </a:rPr>
                        <a:t> </a:t>
                      </a:r>
                      <a:r>
                        <a:rPr lang="en-US" altLang="ko-KR" sz="1000" dirty="0" err="1">
                          <a:latin typeface="Verdana" panose="020B0604030504040204" pitchFamily="34" charset="0"/>
                          <a:ea typeface="굴림" panose="020B0600000101010101" pitchFamily="34" charset="-127"/>
                        </a:rPr>
                        <a:t>Courbe</a:t>
                      </a:r>
                      <a:r>
                        <a:rPr lang="en-US" altLang="ko-KR" sz="1000" dirty="0">
                          <a:latin typeface="Verdana" panose="020B0604030504040204" pitchFamily="34" charset="0"/>
                          <a:ea typeface="굴림" panose="020B0600000101010101" pitchFamily="34" charset="-127"/>
                        </a:rPr>
                        <a:t> ROC « Receiver-Operator Characteristic ».</a:t>
                      </a:r>
                      <a:endParaRPr lang="fr-FR" sz="1000" dirty="0"/>
                    </a:p>
                  </a:txBody>
                  <a:tcPr/>
                </a:tc>
                <a:extLst>
                  <a:ext uri="{0D108BD9-81ED-4DB2-BD59-A6C34878D82A}">
                    <a16:rowId xmlns:a16="http://schemas.microsoft.com/office/drawing/2014/main" val="450309551"/>
                  </a:ext>
                </a:extLst>
              </a:tr>
            </a:tbl>
          </a:graphicData>
        </a:graphic>
      </p:graphicFrame>
      <p:pic>
        <p:nvPicPr>
          <p:cNvPr id="4" name="Image 3">
            <a:extLst>
              <a:ext uri="{FF2B5EF4-FFF2-40B4-BE49-F238E27FC236}">
                <a16:creationId xmlns:a16="http://schemas.microsoft.com/office/drawing/2014/main" id="{A453BFF5-1E85-46B2-B2D7-5C3483D0EEB3}"/>
              </a:ext>
            </a:extLst>
          </p:cNvPr>
          <p:cNvPicPr>
            <a:picLocks noChangeAspect="1"/>
          </p:cNvPicPr>
          <p:nvPr/>
        </p:nvPicPr>
        <p:blipFill>
          <a:blip r:embed="rId3"/>
          <a:stretch>
            <a:fillRect/>
          </a:stretch>
        </p:blipFill>
        <p:spPr>
          <a:xfrm>
            <a:off x="5562052" y="2817550"/>
            <a:ext cx="2682355" cy="1873618"/>
          </a:xfrm>
          <a:prstGeom prst="rect">
            <a:avLst/>
          </a:prstGeom>
        </p:spPr>
      </p:pic>
      <p:pic>
        <p:nvPicPr>
          <p:cNvPr id="7" name="Image 6">
            <a:extLst>
              <a:ext uri="{FF2B5EF4-FFF2-40B4-BE49-F238E27FC236}">
                <a16:creationId xmlns:a16="http://schemas.microsoft.com/office/drawing/2014/main" id="{5150A014-2CB1-43BE-9C92-64737E3DD2B2}"/>
              </a:ext>
            </a:extLst>
          </p:cNvPr>
          <p:cNvPicPr>
            <a:picLocks noChangeAspect="1"/>
          </p:cNvPicPr>
          <p:nvPr/>
        </p:nvPicPr>
        <p:blipFill>
          <a:blip r:embed="rId4"/>
          <a:stretch>
            <a:fillRect/>
          </a:stretch>
        </p:blipFill>
        <p:spPr>
          <a:xfrm>
            <a:off x="5562053" y="4944507"/>
            <a:ext cx="2743747" cy="1873951"/>
          </a:xfrm>
          <a:prstGeom prst="rect">
            <a:avLst/>
          </a:prstGeom>
        </p:spPr>
      </p:pic>
      <p:pic>
        <p:nvPicPr>
          <p:cNvPr id="10" name="Image 9">
            <a:extLst>
              <a:ext uri="{FF2B5EF4-FFF2-40B4-BE49-F238E27FC236}">
                <a16:creationId xmlns:a16="http://schemas.microsoft.com/office/drawing/2014/main" id="{EB813205-5C56-4762-962D-59C26452E1F7}"/>
              </a:ext>
            </a:extLst>
          </p:cNvPr>
          <p:cNvPicPr>
            <a:picLocks noChangeAspect="1"/>
          </p:cNvPicPr>
          <p:nvPr/>
        </p:nvPicPr>
        <p:blipFill>
          <a:blip r:embed="rId5"/>
          <a:stretch>
            <a:fillRect/>
          </a:stretch>
        </p:blipFill>
        <p:spPr>
          <a:xfrm>
            <a:off x="1213219" y="2817550"/>
            <a:ext cx="2736015" cy="1872443"/>
          </a:xfrm>
          <a:prstGeom prst="rect">
            <a:avLst/>
          </a:prstGeom>
        </p:spPr>
      </p:pic>
      <p:pic>
        <p:nvPicPr>
          <p:cNvPr id="14" name="Image 13">
            <a:extLst>
              <a:ext uri="{FF2B5EF4-FFF2-40B4-BE49-F238E27FC236}">
                <a16:creationId xmlns:a16="http://schemas.microsoft.com/office/drawing/2014/main" id="{173B7B6A-2695-46E3-88B4-577C0DED4475}"/>
              </a:ext>
            </a:extLst>
          </p:cNvPr>
          <p:cNvPicPr>
            <a:picLocks noChangeAspect="1"/>
          </p:cNvPicPr>
          <p:nvPr/>
        </p:nvPicPr>
        <p:blipFill>
          <a:blip r:embed="rId6"/>
          <a:stretch>
            <a:fillRect/>
          </a:stretch>
        </p:blipFill>
        <p:spPr>
          <a:xfrm>
            <a:off x="1205488" y="4921448"/>
            <a:ext cx="2743747" cy="1873951"/>
          </a:xfrm>
          <a:prstGeom prst="rect">
            <a:avLst/>
          </a:prstGeom>
        </p:spPr>
      </p:pic>
    </p:spTree>
    <p:extLst>
      <p:ext uri="{BB962C8B-B14F-4D97-AF65-F5344CB8AC3E}">
        <p14:creationId xmlns:p14="http://schemas.microsoft.com/office/powerpoint/2010/main" val="12058692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Comparaison et synthèse des résultats </a:t>
            </a:r>
            <a:br>
              <a:rPr lang="fr-FR" altLang="fr-FR" sz="2800" dirty="0"/>
            </a:br>
            <a:r>
              <a:rPr lang="fr-FR" altLang="fr-FR" sz="2800" dirty="0"/>
              <a:t>pour les modèles utilisés</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lvl="1">
              <a:lnSpc>
                <a:spcPct val="80000"/>
              </a:lnSpc>
            </a:pPr>
            <a:endParaRPr lang="fr-FR" altLang="ko-KR" sz="16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3" algn="just">
              <a:lnSpc>
                <a:spcPct val="80000"/>
              </a:lnSpc>
            </a:pPr>
            <a:endParaRPr lang="fr-FR" altLang="ko-KR" sz="1200" dirty="0">
              <a:latin typeface="Verdana" panose="020B0604030504040204" pitchFamily="34" charset="0"/>
              <a:ea typeface="굴림" panose="020B0600000101010101" pitchFamily="34" charset="-127"/>
            </a:endParaRPr>
          </a:p>
          <a:p>
            <a:pPr lvl="3">
              <a:lnSpc>
                <a:spcPct val="80000"/>
              </a:lnSpc>
            </a:pPr>
            <a:endParaRPr lang="fr-FR" altLang="ko-KR" sz="8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graphicFrame>
        <p:nvGraphicFramePr>
          <p:cNvPr id="2" name="Tableau 2">
            <a:extLst>
              <a:ext uri="{FF2B5EF4-FFF2-40B4-BE49-F238E27FC236}">
                <a16:creationId xmlns:a16="http://schemas.microsoft.com/office/drawing/2014/main" id="{B99B1651-74F9-419E-9F49-A2EA7D185A20}"/>
              </a:ext>
            </a:extLst>
          </p:cNvPr>
          <p:cNvGraphicFramePr>
            <a:graphicFrameLocks noGrp="1"/>
          </p:cNvGraphicFramePr>
          <p:nvPr>
            <p:extLst>
              <p:ext uri="{D42A27DB-BD31-4B8C-83A1-F6EECF244321}">
                <p14:modId xmlns:p14="http://schemas.microsoft.com/office/powerpoint/2010/main" val="2896026642"/>
              </p:ext>
            </p:extLst>
          </p:nvPr>
        </p:nvGraphicFramePr>
        <p:xfrm>
          <a:off x="163186" y="2225675"/>
          <a:ext cx="8817628" cy="4480136"/>
        </p:xfrm>
        <a:graphic>
          <a:graphicData uri="http://schemas.openxmlformats.org/drawingml/2006/table">
            <a:tbl>
              <a:tblPr firstRow="1" bandRow="1">
                <a:tableStyleId>{5C22544A-7EE6-4342-B048-85BDC9FD1C3A}</a:tableStyleId>
              </a:tblPr>
              <a:tblGrid>
                <a:gridCol w="4364200">
                  <a:extLst>
                    <a:ext uri="{9D8B030D-6E8A-4147-A177-3AD203B41FA5}">
                      <a16:colId xmlns:a16="http://schemas.microsoft.com/office/drawing/2014/main" val="4062518940"/>
                    </a:ext>
                  </a:extLst>
                </a:gridCol>
                <a:gridCol w="4453428">
                  <a:extLst>
                    <a:ext uri="{9D8B030D-6E8A-4147-A177-3AD203B41FA5}">
                      <a16:colId xmlns:a16="http://schemas.microsoft.com/office/drawing/2014/main" val="2942006052"/>
                    </a:ext>
                  </a:extLst>
                </a:gridCol>
              </a:tblGrid>
              <a:tr h="0">
                <a:tc>
                  <a:txBody>
                    <a:bodyPr/>
                    <a:lstStyle/>
                    <a:p>
                      <a:pPr marL="171450" indent="-171450">
                        <a:lnSpc>
                          <a:spcPct val="80000"/>
                        </a:lnSpc>
                        <a:buFont typeface="Arial" panose="020B0604020202020204" pitchFamily="34" charset="0"/>
                        <a:buChar char="•"/>
                      </a:pPr>
                      <a:r>
                        <a:rPr lang="fr-FR" altLang="ko-KR" sz="1200" dirty="0">
                          <a:latin typeface="Verdana" panose="020B0604030504040204" pitchFamily="34" charset="0"/>
                          <a:ea typeface="굴림" panose="020B0600000101010101" pitchFamily="34" charset="-127"/>
                        </a:rPr>
                        <a:t>SVM à noyau sans nouvelles variables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a:t>
                      </a:r>
                    </a:p>
                    <a:p>
                      <a:pPr marL="285750" indent="-285750">
                        <a:buFont typeface="Arial" panose="020B0604020202020204" pitchFamily="34" charset="0"/>
                        <a:buChar char="•"/>
                      </a:pPr>
                      <a:endParaRPr lang="fr-FR" dirty="0"/>
                    </a:p>
                  </a:txBody>
                  <a:tcPr/>
                </a:tc>
                <a:tc>
                  <a:txBody>
                    <a:bodyPr/>
                    <a:lstStyle/>
                    <a:p>
                      <a:pPr marL="171450" indent="-171450">
                        <a:lnSpc>
                          <a:spcPct val="80000"/>
                        </a:lnSpc>
                        <a:buFont typeface="Arial" panose="020B0604020202020204" pitchFamily="34" charset="0"/>
                        <a:buChar char="•"/>
                      </a:pPr>
                      <a:r>
                        <a:rPr lang="fr-FR" altLang="ko-KR" sz="1200" dirty="0">
                          <a:latin typeface="Verdana" panose="020B0604030504040204" pitchFamily="34" charset="0"/>
                          <a:ea typeface="굴림" panose="020B0600000101010101" pitchFamily="34" charset="-127"/>
                        </a:rPr>
                        <a:t>SVM à noyau avec nouvelles variables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a:t>
                      </a:r>
                    </a:p>
                    <a:p>
                      <a:pPr marL="285750" indent="-285750">
                        <a:buFont typeface="Arial" panose="020B0604020202020204" pitchFamily="34" charset="0"/>
                        <a:buChar char="•"/>
                      </a:pPr>
                      <a:endParaRPr lang="fr-FR" sz="1200" dirty="0"/>
                    </a:p>
                  </a:txBody>
                  <a:tcPr/>
                </a:tc>
                <a:extLst>
                  <a:ext uri="{0D108BD9-81ED-4DB2-BD59-A6C34878D82A}">
                    <a16:rowId xmlns:a16="http://schemas.microsoft.com/office/drawing/2014/main" val="2392740720"/>
                  </a:ext>
                </a:extLst>
              </a:tr>
              <a:tr h="851277">
                <a:tc>
                  <a:txBody>
                    <a:bodyPr/>
                    <a:lstStyle/>
                    <a:p>
                      <a:pPr lvl="0">
                        <a:lnSpc>
                          <a:spcPct val="80000"/>
                        </a:lnSpc>
                      </a:pPr>
                      <a:r>
                        <a:rPr lang="fr-FR" altLang="ko-KR" sz="1200" dirty="0">
                          <a:latin typeface="Verdana" panose="020B0604030504040204" pitchFamily="34" charset="0"/>
                          <a:ea typeface="굴림" panose="020B0600000101010101" pitchFamily="34" charset="-127"/>
                        </a:rPr>
                        <a:t>Comparaison avec une approche naïve</a:t>
                      </a:r>
                    </a:p>
                    <a:p>
                      <a:pPr lvl="0" algn="just">
                        <a:lnSpc>
                          <a:spcPct val="80000"/>
                        </a:lnSpc>
                      </a:pPr>
                      <a:r>
                        <a:rPr lang="fr-FR" altLang="ko-KR" sz="1000" dirty="0">
                          <a:latin typeface="Verdana" panose="020B0604030504040204" pitchFamily="34" charset="0"/>
                          <a:ea typeface="굴림" panose="020B0600000101010101" pitchFamily="34" charset="-127"/>
                        </a:rPr>
                        <a:t>Courbe ROC : On observe que le modèle SVM à noyau sans nouvelles variables </a:t>
                      </a:r>
                      <a:r>
                        <a:rPr lang="fr-FR" altLang="ko-KR" sz="1000" dirty="0" err="1">
                          <a:latin typeface="Verdana" panose="020B0604030504040204" pitchFamily="34" charset="0"/>
                          <a:ea typeface="굴림" panose="020B0600000101010101" pitchFamily="34" charset="-127"/>
                        </a:rPr>
                        <a:t>features</a:t>
                      </a:r>
                      <a:r>
                        <a:rPr lang="fr-FR" altLang="ko-KR" sz="1000" dirty="0">
                          <a:latin typeface="Verdana" panose="020B0604030504040204" pitchFamily="34" charset="0"/>
                          <a:ea typeface="굴림" panose="020B0600000101010101" pitchFamily="34" charset="-127"/>
                        </a:rPr>
                        <a:t> a de meilleurs scores que le modèle aléatoire de l’approche naïve. </a:t>
                      </a:r>
                    </a:p>
                    <a:p>
                      <a:pPr lvl="3" algn="just">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txBody>
                  <a:tcPr/>
                </a:tc>
                <a:tc>
                  <a:txBody>
                    <a:bodyPr/>
                    <a:lstStyle/>
                    <a:p>
                      <a:pPr>
                        <a:lnSpc>
                          <a:spcPct val="80000"/>
                        </a:lnSpc>
                      </a:pPr>
                      <a:r>
                        <a:rPr lang="fr-FR" altLang="ko-KR" sz="1200" dirty="0">
                          <a:latin typeface="Verdana" panose="020B0604030504040204" pitchFamily="34" charset="0"/>
                          <a:ea typeface="굴림" panose="020B0600000101010101" pitchFamily="34" charset="-127"/>
                        </a:rPr>
                        <a:t>Comparaison avec une approche naïve</a:t>
                      </a:r>
                    </a:p>
                    <a:p>
                      <a:pPr marL="0" marR="0" lvl="0" indent="0" algn="just" defTabSz="914400" rtl="0" eaLnBrk="1" fontAlgn="auto" latinLnBrk="0" hangingPunct="1">
                        <a:lnSpc>
                          <a:spcPct val="80000"/>
                        </a:lnSpc>
                        <a:spcBef>
                          <a:spcPts val="0"/>
                        </a:spcBef>
                        <a:spcAft>
                          <a:spcPts val="0"/>
                        </a:spcAft>
                        <a:buClrTx/>
                        <a:buSzTx/>
                        <a:buFontTx/>
                        <a:buNone/>
                        <a:tabLst/>
                        <a:defRPr/>
                      </a:pPr>
                      <a:r>
                        <a:rPr lang="fr-FR" altLang="ko-KR" sz="1000" dirty="0">
                          <a:latin typeface="Verdana" panose="020B0604030504040204" pitchFamily="34" charset="0"/>
                          <a:ea typeface="굴림" panose="020B0600000101010101" pitchFamily="34" charset="-127"/>
                        </a:rPr>
                        <a:t>Courbe ROC : On observe que le modèle SVM à noyau avec nouvelles variables </a:t>
                      </a:r>
                      <a:r>
                        <a:rPr lang="fr-FR" altLang="ko-KR" sz="1000" dirty="0" err="1">
                          <a:latin typeface="Verdana" panose="020B0604030504040204" pitchFamily="34" charset="0"/>
                          <a:ea typeface="굴림" panose="020B0600000101010101" pitchFamily="34" charset="-127"/>
                        </a:rPr>
                        <a:t>features</a:t>
                      </a:r>
                      <a:r>
                        <a:rPr lang="fr-FR" altLang="ko-KR" sz="1000" dirty="0">
                          <a:latin typeface="Verdana" panose="020B0604030504040204" pitchFamily="34" charset="0"/>
                          <a:ea typeface="굴림" panose="020B0600000101010101" pitchFamily="34" charset="-127"/>
                        </a:rPr>
                        <a:t> a de meilleurs scores que le modèle aléatoire de l’approche naïve. </a:t>
                      </a:r>
                    </a:p>
                    <a:p>
                      <a:pPr>
                        <a:lnSpc>
                          <a:spcPct val="80000"/>
                        </a:lnSpc>
                      </a:pPr>
                      <a:endParaRPr lang="fr-FR" altLang="ko-KR" sz="1000" dirty="0">
                        <a:latin typeface="Verdana" panose="020B0604030504040204" pitchFamily="34" charset="0"/>
                        <a:ea typeface="굴림" panose="020B0600000101010101" pitchFamily="34" charset="-127"/>
                      </a:endParaRPr>
                    </a:p>
                    <a:p>
                      <a:pPr>
                        <a:lnSpc>
                          <a:spcPct val="80000"/>
                        </a:lnSpc>
                      </a:pPr>
                      <a:endParaRPr lang="fr-FR" altLang="ko-KR" sz="1000" dirty="0">
                        <a:latin typeface="Verdana" panose="020B0604030504040204" pitchFamily="34" charset="0"/>
                        <a:ea typeface="굴림" panose="020B0600000101010101" pitchFamily="34" charset="-127"/>
                      </a:endParaRPr>
                    </a:p>
                  </a:txBody>
                  <a:tcPr/>
                </a:tc>
                <a:extLst>
                  <a:ext uri="{0D108BD9-81ED-4DB2-BD59-A6C34878D82A}">
                    <a16:rowId xmlns:a16="http://schemas.microsoft.com/office/drawing/2014/main" val="2124612373"/>
                  </a:ext>
                </a:extLst>
              </a:tr>
              <a:tr h="3096344">
                <a:tc>
                  <a:txBody>
                    <a:bodyPr/>
                    <a:lstStyle/>
                    <a:p>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000" dirty="0"/>
                    </a:p>
                  </a:txBody>
                  <a:tcPr/>
                </a:tc>
                <a:extLst>
                  <a:ext uri="{0D108BD9-81ED-4DB2-BD59-A6C34878D82A}">
                    <a16:rowId xmlns:a16="http://schemas.microsoft.com/office/drawing/2014/main" val="450309551"/>
                  </a:ext>
                </a:extLst>
              </a:tr>
            </a:tbl>
          </a:graphicData>
        </a:graphic>
      </p:graphicFrame>
      <p:pic>
        <p:nvPicPr>
          <p:cNvPr id="4" name="Image 3">
            <a:extLst>
              <a:ext uri="{FF2B5EF4-FFF2-40B4-BE49-F238E27FC236}">
                <a16:creationId xmlns:a16="http://schemas.microsoft.com/office/drawing/2014/main" id="{6FA9C63B-2479-4021-99A9-40317B762898}"/>
              </a:ext>
            </a:extLst>
          </p:cNvPr>
          <p:cNvPicPr>
            <a:picLocks noChangeAspect="1"/>
          </p:cNvPicPr>
          <p:nvPr/>
        </p:nvPicPr>
        <p:blipFill>
          <a:blip r:embed="rId3"/>
          <a:stretch>
            <a:fillRect/>
          </a:stretch>
        </p:blipFill>
        <p:spPr>
          <a:xfrm>
            <a:off x="467544" y="3826499"/>
            <a:ext cx="3800475" cy="2562225"/>
          </a:xfrm>
          <a:prstGeom prst="rect">
            <a:avLst/>
          </a:prstGeom>
        </p:spPr>
      </p:pic>
      <p:pic>
        <p:nvPicPr>
          <p:cNvPr id="7" name="Image 6">
            <a:extLst>
              <a:ext uri="{FF2B5EF4-FFF2-40B4-BE49-F238E27FC236}">
                <a16:creationId xmlns:a16="http://schemas.microsoft.com/office/drawing/2014/main" id="{CB9F568D-B2A2-4C3B-8037-B2E38B3E4908}"/>
              </a:ext>
            </a:extLst>
          </p:cNvPr>
          <p:cNvPicPr>
            <a:picLocks noChangeAspect="1"/>
          </p:cNvPicPr>
          <p:nvPr/>
        </p:nvPicPr>
        <p:blipFill>
          <a:blip r:embed="rId4"/>
          <a:stretch>
            <a:fillRect/>
          </a:stretch>
        </p:blipFill>
        <p:spPr>
          <a:xfrm>
            <a:off x="4791075" y="3826498"/>
            <a:ext cx="3800475" cy="2562225"/>
          </a:xfrm>
          <a:prstGeom prst="rect">
            <a:avLst/>
          </a:prstGeom>
        </p:spPr>
      </p:pic>
    </p:spTree>
    <p:extLst>
      <p:ext uri="{BB962C8B-B14F-4D97-AF65-F5344CB8AC3E}">
        <p14:creationId xmlns:p14="http://schemas.microsoft.com/office/powerpoint/2010/main" val="24029646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Comparaison et synthèse des résultats </a:t>
            </a:r>
            <a:br>
              <a:rPr lang="fr-FR" altLang="fr-FR" sz="2800" dirty="0"/>
            </a:br>
            <a:r>
              <a:rPr lang="fr-FR" altLang="fr-FR" sz="2800" dirty="0"/>
              <a:t>pour les modèles utilisés</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lvl="1">
              <a:lnSpc>
                <a:spcPct val="80000"/>
              </a:lnSpc>
            </a:pPr>
            <a:endParaRPr lang="fr-FR" altLang="ko-KR" sz="16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3" algn="just">
              <a:lnSpc>
                <a:spcPct val="80000"/>
              </a:lnSpc>
            </a:pPr>
            <a:endParaRPr lang="fr-FR" altLang="ko-KR" sz="1200" dirty="0">
              <a:latin typeface="Verdana" panose="020B0604030504040204" pitchFamily="34" charset="0"/>
              <a:ea typeface="굴림" panose="020B0600000101010101" pitchFamily="34" charset="-127"/>
            </a:endParaRPr>
          </a:p>
          <a:p>
            <a:pPr lvl="3">
              <a:lnSpc>
                <a:spcPct val="80000"/>
              </a:lnSpc>
            </a:pPr>
            <a:endParaRPr lang="fr-FR" altLang="ko-KR" sz="8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graphicFrame>
        <p:nvGraphicFramePr>
          <p:cNvPr id="2" name="Tableau 2">
            <a:extLst>
              <a:ext uri="{FF2B5EF4-FFF2-40B4-BE49-F238E27FC236}">
                <a16:creationId xmlns:a16="http://schemas.microsoft.com/office/drawing/2014/main" id="{B99B1651-74F9-419E-9F49-A2EA7D185A20}"/>
              </a:ext>
            </a:extLst>
          </p:cNvPr>
          <p:cNvGraphicFramePr>
            <a:graphicFrameLocks noGrp="1"/>
          </p:cNvGraphicFramePr>
          <p:nvPr>
            <p:extLst>
              <p:ext uri="{D42A27DB-BD31-4B8C-83A1-F6EECF244321}">
                <p14:modId xmlns:p14="http://schemas.microsoft.com/office/powerpoint/2010/main" val="4267760070"/>
              </p:ext>
            </p:extLst>
          </p:nvPr>
        </p:nvGraphicFramePr>
        <p:xfrm>
          <a:off x="163186" y="2225675"/>
          <a:ext cx="8817628" cy="4583024"/>
        </p:xfrm>
        <a:graphic>
          <a:graphicData uri="http://schemas.openxmlformats.org/drawingml/2006/table">
            <a:tbl>
              <a:tblPr firstRow="1" bandRow="1">
                <a:tableStyleId>{5C22544A-7EE6-4342-B048-85BDC9FD1C3A}</a:tableStyleId>
              </a:tblPr>
              <a:tblGrid>
                <a:gridCol w="4413568">
                  <a:extLst>
                    <a:ext uri="{9D8B030D-6E8A-4147-A177-3AD203B41FA5}">
                      <a16:colId xmlns:a16="http://schemas.microsoft.com/office/drawing/2014/main" val="4062518940"/>
                    </a:ext>
                  </a:extLst>
                </a:gridCol>
                <a:gridCol w="4404060">
                  <a:extLst>
                    <a:ext uri="{9D8B030D-6E8A-4147-A177-3AD203B41FA5}">
                      <a16:colId xmlns:a16="http://schemas.microsoft.com/office/drawing/2014/main" val="2942006052"/>
                    </a:ext>
                  </a:extLst>
                </a:gridCol>
              </a:tblGrid>
              <a:tr h="770169">
                <a:tc>
                  <a:txBody>
                    <a:bodyPr/>
                    <a:lstStyle/>
                    <a:p>
                      <a:pPr marL="171450" indent="-171450">
                        <a:lnSpc>
                          <a:spcPct val="80000"/>
                        </a:lnSpc>
                        <a:buFont typeface="Arial" panose="020B0604020202020204" pitchFamily="34" charset="0"/>
                        <a:buChar char="•"/>
                      </a:pPr>
                      <a:r>
                        <a:rPr lang="fr-FR" altLang="ko-KR" sz="1200" dirty="0">
                          <a:latin typeface="Verdana" panose="020B0604030504040204" pitchFamily="34" charset="0"/>
                          <a:ea typeface="굴림" panose="020B0600000101010101" pitchFamily="34" charset="-127"/>
                        </a:rPr>
                        <a:t>Régression </a:t>
                      </a:r>
                      <a:r>
                        <a:rPr lang="fr-FR" altLang="ko-KR" sz="1200" dirty="0" err="1">
                          <a:latin typeface="Verdana" panose="020B0604030504040204" pitchFamily="34" charset="0"/>
                          <a:ea typeface="굴림" panose="020B0600000101010101" pitchFamily="34" charset="-127"/>
                        </a:rPr>
                        <a:t>ridge</a:t>
                      </a:r>
                      <a:r>
                        <a:rPr lang="fr-FR" altLang="ko-KR" sz="1200" dirty="0">
                          <a:latin typeface="Verdana" panose="020B0604030504040204" pitchFamily="34" charset="0"/>
                          <a:ea typeface="굴림" panose="020B0600000101010101" pitchFamily="34" charset="-127"/>
                        </a:rPr>
                        <a:t> à noyau sans nouvelles variables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a:t>
                      </a:r>
                    </a:p>
                    <a:p>
                      <a:pPr marL="171450" indent="-171450">
                        <a:lnSpc>
                          <a:spcPct val="80000"/>
                        </a:lnSpc>
                        <a:buFont typeface="Arial" panose="020B0604020202020204" pitchFamily="34" charset="0"/>
                        <a:buChar char="•"/>
                      </a:pPr>
                      <a:endParaRPr lang="fr-FR" altLang="ko-KR" sz="1200" dirty="0">
                        <a:latin typeface="Verdana" panose="020B0604030504040204" pitchFamily="34" charset="0"/>
                        <a:ea typeface="굴림" panose="020B0600000101010101" pitchFamily="34" charset="-127"/>
                      </a:endParaRPr>
                    </a:p>
                    <a:p>
                      <a:pPr marL="285750" indent="-285750">
                        <a:buFont typeface="Arial" panose="020B0604020202020204" pitchFamily="34" charset="0"/>
                        <a:buChar char="•"/>
                      </a:pPr>
                      <a:endParaRPr lang="fr-FR" dirty="0"/>
                    </a:p>
                  </a:txBody>
                  <a:tcPr/>
                </a:tc>
                <a:tc>
                  <a:txBody>
                    <a:bodyPr/>
                    <a:lstStyle/>
                    <a:p>
                      <a:pPr marL="171450" indent="-171450">
                        <a:lnSpc>
                          <a:spcPct val="80000"/>
                        </a:lnSpc>
                        <a:buFont typeface="Arial" panose="020B0604020202020204" pitchFamily="34" charset="0"/>
                        <a:buChar char="•"/>
                      </a:pPr>
                      <a:r>
                        <a:rPr lang="fr-FR" altLang="ko-KR" sz="1200" dirty="0">
                          <a:latin typeface="Verdana" panose="020B0604030504040204" pitchFamily="34" charset="0"/>
                          <a:ea typeface="굴림" panose="020B0600000101010101" pitchFamily="34" charset="-127"/>
                        </a:rPr>
                        <a:t>Régression </a:t>
                      </a:r>
                      <a:r>
                        <a:rPr lang="fr-FR" altLang="ko-KR" sz="1200" dirty="0" err="1">
                          <a:latin typeface="Verdana" panose="020B0604030504040204" pitchFamily="34" charset="0"/>
                          <a:ea typeface="굴림" panose="020B0600000101010101" pitchFamily="34" charset="-127"/>
                        </a:rPr>
                        <a:t>ridge</a:t>
                      </a:r>
                      <a:r>
                        <a:rPr lang="fr-FR" altLang="ko-KR" sz="1200" dirty="0">
                          <a:latin typeface="Verdana" panose="020B0604030504040204" pitchFamily="34" charset="0"/>
                          <a:ea typeface="굴림" panose="020B0600000101010101" pitchFamily="34" charset="-127"/>
                        </a:rPr>
                        <a:t> à noyau avec nouvelles variables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a:t>
                      </a:r>
                    </a:p>
                    <a:p>
                      <a:pPr marL="171450" indent="-171450">
                        <a:lnSpc>
                          <a:spcPct val="80000"/>
                        </a:lnSpc>
                        <a:buFont typeface="Arial" panose="020B0604020202020204" pitchFamily="34" charset="0"/>
                        <a:buChar char="•"/>
                      </a:pPr>
                      <a:endParaRPr lang="fr-FR" altLang="ko-KR" sz="1200" dirty="0">
                        <a:latin typeface="Verdana" panose="020B0604030504040204" pitchFamily="34" charset="0"/>
                        <a:ea typeface="굴림" panose="020B0600000101010101" pitchFamily="34" charset="-127"/>
                      </a:endParaRPr>
                    </a:p>
                    <a:p>
                      <a:pPr marL="285750" indent="-285750">
                        <a:buFont typeface="Arial" panose="020B0604020202020204" pitchFamily="34" charset="0"/>
                        <a:buChar char="•"/>
                      </a:pPr>
                      <a:endParaRPr lang="fr-FR" sz="1200" dirty="0"/>
                    </a:p>
                  </a:txBody>
                  <a:tcPr/>
                </a:tc>
                <a:extLst>
                  <a:ext uri="{0D108BD9-81ED-4DB2-BD59-A6C34878D82A}">
                    <a16:rowId xmlns:a16="http://schemas.microsoft.com/office/drawing/2014/main" val="2392740720"/>
                  </a:ext>
                </a:extLst>
              </a:tr>
              <a:tr h="814775">
                <a:tc>
                  <a:txBody>
                    <a:bodyPr/>
                    <a:lstStyle/>
                    <a:p>
                      <a:pPr lvl="0">
                        <a:lnSpc>
                          <a:spcPct val="80000"/>
                        </a:lnSpc>
                      </a:pPr>
                      <a:endParaRPr lang="fr-FR" altLang="ko-KR" sz="1200" dirty="0">
                        <a:latin typeface="Verdana" panose="020B0604030504040204" pitchFamily="34" charset="0"/>
                        <a:ea typeface="굴림" panose="020B0600000101010101" pitchFamily="34" charset="-127"/>
                      </a:endParaRPr>
                    </a:p>
                    <a:p>
                      <a:pPr lvl="0" algn="just">
                        <a:lnSpc>
                          <a:spcPct val="80000"/>
                        </a:lnSpc>
                      </a:pPr>
                      <a:r>
                        <a:rPr lang="fr-FR" altLang="ko-KR" sz="1000" dirty="0">
                          <a:latin typeface="Verdana" panose="020B0604030504040204" pitchFamily="34" charset="0"/>
                          <a:ea typeface="굴림" panose="020B0600000101010101" pitchFamily="34" charset="-127"/>
                        </a:rPr>
                        <a:t>Courbe ROC : avec paramètre gamma=0.001en noir et avec </a:t>
                      </a:r>
                      <a:r>
                        <a:rPr lang="fr-FR" altLang="ko-KR" sz="1000" dirty="0" err="1">
                          <a:latin typeface="Verdana" panose="020B0604030504040204" pitchFamily="34" charset="0"/>
                          <a:ea typeface="굴림" panose="020B0600000101010101" pitchFamily="34" charset="-127"/>
                        </a:rPr>
                        <a:t>gridsearch</a:t>
                      </a:r>
                      <a:r>
                        <a:rPr lang="fr-FR" altLang="ko-KR" sz="1000" dirty="0">
                          <a:latin typeface="Verdana" panose="020B0604030504040204" pitchFamily="34" charset="0"/>
                          <a:ea typeface="굴림" panose="020B0600000101010101" pitchFamily="34" charset="-127"/>
                        </a:rPr>
                        <a:t> en violet</a:t>
                      </a:r>
                    </a:p>
                    <a:p>
                      <a:pPr lvl="3" algn="just">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txBody>
                  <a:tcPr/>
                </a:tc>
                <a:tc>
                  <a:txBody>
                    <a:bodyPr/>
                    <a:lstStyle/>
                    <a:p>
                      <a:pPr>
                        <a:lnSpc>
                          <a:spcPct val="80000"/>
                        </a:lnSpc>
                      </a:pPr>
                      <a:endParaRPr lang="fr-FR" altLang="ko-KR" sz="1200" dirty="0">
                        <a:latin typeface="Verdana" panose="020B0604030504040204" pitchFamily="34" charset="0"/>
                        <a:ea typeface="굴림" panose="020B0600000101010101" pitchFamily="34" charset="-127"/>
                      </a:endParaRPr>
                    </a:p>
                    <a:p>
                      <a:pPr>
                        <a:lnSpc>
                          <a:spcPct val="80000"/>
                        </a:lnSpc>
                      </a:pPr>
                      <a:r>
                        <a:rPr lang="fr-FR" altLang="ko-KR" sz="1000" dirty="0">
                          <a:latin typeface="Verdana" panose="020B0604030504040204" pitchFamily="34" charset="0"/>
                          <a:ea typeface="굴림" panose="020B0600000101010101" pitchFamily="34" charset="-127"/>
                        </a:rPr>
                        <a:t>Courbe ROC : avec paramètre gamma=0.001en noir -- et avec </a:t>
                      </a:r>
                      <a:r>
                        <a:rPr lang="fr-FR" altLang="ko-KR" sz="1000" dirty="0" err="1">
                          <a:latin typeface="Verdana" panose="020B0604030504040204" pitchFamily="34" charset="0"/>
                          <a:ea typeface="굴림" panose="020B0600000101010101" pitchFamily="34" charset="-127"/>
                        </a:rPr>
                        <a:t>gridsearch</a:t>
                      </a:r>
                      <a:r>
                        <a:rPr lang="fr-FR" altLang="ko-KR" sz="1000" dirty="0">
                          <a:latin typeface="Verdana" panose="020B0604030504040204" pitchFamily="34" charset="0"/>
                          <a:ea typeface="굴림" panose="020B0600000101010101" pitchFamily="34" charset="-127"/>
                        </a:rPr>
                        <a:t> en violet --</a:t>
                      </a:r>
                    </a:p>
                  </a:txBody>
                  <a:tcPr/>
                </a:tc>
                <a:extLst>
                  <a:ext uri="{0D108BD9-81ED-4DB2-BD59-A6C34878D82A}">
                    <a16:rowId xmlns:a16="http://schemas.microsoft.com/office/drawing/2014/main" val="2124612373"/>
                  </a:ext>
                </a:extLst>
              </a:tr>
              <a:tr h="2963577">
                <a:tc>
                  <a:txBody>
                    <a:bodyPr/>
                    <a:lstStyle/>
                    <a:p>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000" dirty="0"/>
                    </a:p>
                  </a:txBody>
                  <a:tcPr/>
                </a:tc>
                <a:extLst>
                  <a:ext uri="{0D108BD9-81ED-4DB2-BD59-A6C34878D82A}">
                    <a16:rowId xmlns:a16="http://schemas.microsoft.com/office/drawing/2014/main" val="450309551"/>
                  </a:ext>
                </a:extLst>
              </a:tr>
            </a:tbl>
          </a:graphicData>
        </a:graphic>
      </p:graphicFrame>
      <p:pic>
        <p:nvPicPr>
          <p:cNvPr id="5" name="Image 4">
            <a:extLst>
              <a:ext uri="{FF2B5EF4-FFF2-40B4-BE49-F238E27FC236}">
                <a16:creationId xmlns:a16="http://schemas.microsoft.com/office/drawing/2014/main" id="{8E9318CB-E328-4056-9C11-6E2AF9410911}"/>
              </a:ext>
            </a:extLst>
          </p:cNvPr>
          <p:cNvPicPr>
            <a:picLocks noChangeAspect="1"/>
          </p:cNvPicPr>
          <p:nvPr/>
        </p:nvPicPr>
        <p:blipFill>
          <a:blip r:embed="rId3"/>
          <a:stretch>
            <a:fillRect/>
          </a:stretch>
        </p:blipFill>
        <p:spPr>
          <a:xfrm>
            <a:off x="556778" y="3883136"/>
            <a:ext cx="3567615" cy="2857556"/>
          </a:xfrm>
          <a:prstGeom prst="rect">
            <a:avLst/>
          </a:prstGeom>
        </p:spPr>
      </p:pic>
      <p:pic>
        <p:nvPicPr>
          <p:cNvPr id="8" name="Image 7">
            <a:extLst>
              <a:ext uri="{FF2B5EF4-FFF2-40B4-BE49-F238E27FC236}">
                <a16:creationId xmlns:a16="http://schemas.microsoft.com/office/drawing/2014/main" id="{82413922-A21B-4591-BEC2-3EA16D7DC18D}"/>
              </a:ext>
            </a:extLst>
          </p:cNvPr>
          <p:cNvPicPr>
            <a:picLocks noChangeAspect="1"/>
          </p:cNvPicPr>
          <p:nvPr/>
        </p:nvPicPr>
        <p:blipFill>
          <a:blip r:embed="rId4"/>
          <a:stretch>
            <a:fillRect/>
          </a:stretch>
        </p:blipFill>
        <p:spPr>
          <a:xfrm>
            <a:off x="4951807" y="3876233"/>
            <a:ext cx="3478004" cy="2857556"/>
          </a:xfrm>
          <a:prstGeom prst="rect">
            <a:avLst/>
          </a:prstGeom>
        </p:spPr>
      </p:pic>
    </p:spTree>
    <p:extLst>
      <p:ext uri="{BB962C8B-B14F-4D97-AF65-F5344CB8AC3E}">
        <p14:creationId xmlns:p14="http://schemas.microsoft.com/office/powerpoint/2010/main" val="151054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Description du jeu de données</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r>
              <a:rPr lang="fr-FR" altLang="ko-KR" sz="1200" dirty="0">
                <a:latin typeface="Verdana" panose="020B0604030504040204" pitchFamily="34" charset="0"/>
                <a:ea typeface="굴림" panose="020B0600000101010101" pitchFamily="34" charset="-127"/>
              </a:rPr>
              <a:t>Données </a:t>
            </a:r>
            <a:r>
              <a:rPr lang="fr-FR" altLang="ko-KR" sz="1200" dirty="0" err="1">
                <a:latin typeface="Verdana" panose="020B0604030504040204" pitchFamily="34" charset="0"/>
                <a:ea typeface="굴림" panose="020B0600000101010101" pitchFamily="34" charset="-127"/>
              </a:rPr>
              <a:t>previous_application</a:t>
            </a:r>
            <a:endParaRPr lang="fr-FR" altLang="ko-KR" sz="1200" dirty="0">
              <a:latin typeface="Verdana" panose="020B0604030504040204" pitchFamily="34" charset="0"/>
              <a:ea typeface="굴림" panose="020B0600000101010101" pitchFamily="34" charset="-127"/>
            </a:endParaRPr>
          </a:p>
          <a:p>
            <a:pPr>
              <a:lnSpc>
                <a:spcPct val="80000"/>
              </a:lnSpc>
            </a:pPr>
            <a:endParaRPr lang="fr-FR" altLang="ko-KR" sz="1000" dirty="0">
              <a:latin typeface="Verdana" panose="020B0604030504040204" pitchFamily="34" charset="0"/>
              <a:ea typeface="굴림" panose="020B0600000101010101" pitchFamily="34" charset="-127"/>
            </a:endParaRPr>
          </a:p>
          <a:p>
            <a:pPr lvl="1" algn="just">
              <a:lnSpc>
                <a:spcPct val="80000"/>
              </a:lnSpc>
            </a:pPr>
            <a:r>
              <a:rPr lang="fr-FR" altLang="ko-KR" sz="1000" dirty="0" err="1">
                <a:latin typeface="Verdana" panose="020B0604030504040204" pitchFamily="34" charset="0"/>
                <a:ea typeface="굴림" panose="020B0600000101010101" pitchFamily="34" charset="-127"/>
              </a:rPr>
              <a:t>previous_application</a:t>
            </a:r>
            <a:r>
              <a:rPr lang="fr-FR" altLang="ko-KR" sz="1000" dirty="0">
                <a:latin typeface="Verdana" panose="020B0604030504040204" pitchFamily="34" charset="0"/>
                <a:ea typeface="굴림" panose="020B0600000101010101" pitchFamily="34" charset="-127"/>
              </a:rPr>
              <a:t>: demandes antérieures de prêts au crédit immobilier des clients qui ont des prêts dans les données d'application. Chaque prêt en cours dans les données d'application peut avoir plusieurs prêts antérieurs. Chaque application précédente a une ligne et est identifiée par la fonction SK_ID_PREV.</a:t>
            </a:r>
          </a:p>
          <a:p>
            <a:pPr lvl="1">
              <a:lnSpc>
                <a:spcPct val="80000"/>
              </a:lnSpc>
            </a:pPr>
            <a:endParaRPr lang="fr-FR" altLang="ko-KR" sz="1000" dirty="0">
              <a:latin typeface="Verdana" panose="020B0604030504040204" pitchFamily="34" charset="0"/>
              <a:ea typeface="굴림" panose="020B0600000101010101" pitchFamily="34" charset="-127"/>
            </a:endParaRPr>
          </a:p>
          <a:p>
            <a:pPr>
              <a:lnSpc>
                <a:spcPct val="80000"/>
              </a:lnSpc>
            </a:pPr>
            <a:r>
              <a:rPr lang="fr-FR" altLang="ko-KR" sz="1200" dirty="0">
                <a:latin typeface="Verdana" panose="020B0604030504040204" pitchFamily="34" charset="0"/>
                <a:ea typeface="굴림" panose="020B0600000101010101" pitchFamily="34" charset="-127"/>
              </a:rPr>
              <a:t>Données </a:t>
            </a:r>
            <a:r>
              <a:rPr lang="fr-FR" altLang="ko-KR" sz="1200" dirty="0" err="1">
                <a:latin typeface="Verdana" panose="020B0604030504040204" pitchFamily="34" charset="0"/>
                <a:ea typeface="굴림" panose="020B0600000101010101" pitchFamily="34" charset="-127"/>
              </a:rPr>
              <a:t>installments_payments</a:t>
            </a:r>
            <a:endParaRPr lang="fr-FR" altLang="ko-KR" sz="1200" dirty="0">
              <a:latin typeface="Verdana" panose="020B0604030504040204" pitchFamily="34" charset="0"/>
              <a:ea typeface="굴림" panose="020B0600000101010101" pitchFamily="34" charset="-127"/>
            </a:endParaRPr>
          </a:p>
          <a:p>
            <a:pPr lvl="1" algn="just">
              <a:lnSpc>
                <a:spcPct val="80000"/>
              </a:lnSpc>
            </a:pPr>
            <a:endParaRPr lang="fr-FR" altLang="ko-KR" sz="1000" dirty="0">
              <a:latin typeface="Verdana" panose="020B0604030504040204" pitchFamily="34" charset="0"/>
              <a:ea typeface="굴림" panose="020B0600000101010101" pitchFamily="34" charset="-127"/>
            </a:endParaRPr>
          </a:p>
          <a:p>
            <a:pPr lvl="1" algn="just">
              <a:lnSpc>
                <a:spcPct val="80000"/>
              </a:lnSpc>
            </a:pPr>
            <a:r>
              <a:rPr lang="fr-FR" altLang="ko-KR" sz="1000" dirty="0" err="1">
                <a:latin typeface="Verdana" panose="020B0604030504040204" pitchFamily="34" charset="0"/>
                <a:ea typeface="굴림" panose="020B0600000101010101" pitchFamily="34" charset="-127"/>
              </a:rPr>
              <a:t>installments_payment:acomptes_paiement</a:t>
            </a:r>
            <a:r>
              <a:rPr lang="fr-FR" altLang="ko-KR" sz="1000" dirty="0">
                <a:latin typeface="Verdana" panose="020B0604030504040204" pitchFamily="34" charset="0"/>
                <a:ea typeface="굴림" panose="020B0600000101010101" pitchFamily="34" charset="-127"/>
              </a:rPr>
              <a:t>: historique des paiements pour les prêts précédents chez "Prêt à dépenser". Il y a une ligne pour chaque paiement effectué et une ligne pour chaque paiement manqué.</a:t>
            </a:r>
          </a:p>
          <a:p>
            <a:pPr lvl="1">
              <a:lnSpc>
                <a:spcPct val="80000"/>
              </a:lnSpc>
            </a:pPr>
            <a:endParaRPr lang="fr-FR" altLang="ko-KR" sz="1000" dirty="0">
              <a:latin typeface="Verdana" panose="020B0604030504040204" pitchFamily="34" charset="0"/>
              <a:ea typeface="굴림" panose="020B0600000101010101" pitchFamily="34" charset="-127"/>
            </a:endParaRPr>
          </a:p>
          <a:p>
            <a:pPr lvl="1">
              <a:lnSpc>
                <a:spcPct val="80000"/>
              </a:lnSpc>
            </a:pPr>
            <a:endParaRPr lang="fr-FR" altLang="ko-KR" sz="1000" dirty="0">
              <a:latin typeface="Verdana" panose="020B0604030504040204" pitchFamily="34" charset="0"/>
              <a:ea typeface="굴림" panose="020B0600000101010101" pitchFamily="34" charset="-127"/>
            </a:endParaRPr>
          </a:p>
          <a:p>
            <a:pPr lvl="1">
              <a:lnSpc>
                <a:spcPct val="80000"/>
              </a:lnSpc>
            </a:pPr>
            <a:endParaRPr lang="fr-FR" altLang="ko-KR" sz="1000" dirty="0">
              <a:latin typeface="Verdana" panose="020B0604030504040204" pitchFamily="34" charset="0"/>
              <a:ea typeface="굴림" panose="020B0600000101010101" pitchFamily="34" charset="-127"/>
            </a:endParaRPr>
          </a:p>
          <a:p>
            <a:pPr algn="just">
              <a:lnSpc>
                <a:spcPct val="80000"/>
              </a:lnSpc>
            </a:pPr>
            <a:r>
              <a:rPr lang="fr-FR" altLang="ko-KR" sz="1400" dirty="0">
                <a:latin typeface="Verdana" panose="020B0604030504040204" pitchFamily="34" charset="0"/>
                <a:ea typeface="굴림" panose="020B0600000101010101" pitchFamily="34" charset="-127"/>
              </a:rPr>
              <a:t>Pour des raisons de simplifications pour la construction du modèle de </a:t>
            </a:r>
            <a:r>
              <a:rPr lang="fr-FR" altLang="ko-KR" sz="1400" dirty="0" err="1">
                <a:latin typeface="Verdana" panose="020B0604030504040204" pitchFamily="34" charset="0"/>
                <a:ea typeface="굴림" panose="020B0600000101010101" pitchFamily="34" charset="-127"/>
              </a:rPr>
              <a:t>scoring</a:t>
            </a:r>
            <a:r>
              <a:rPr lang="fr-FR" altLang="ko-KR" sz="1400" dirty="0">
                <a:latin typeface="Verdana" panose="020B0604030504040204" pitchFamily="34" charset="0"/>
                <a:ea typeface="굴림" panose="020B0600000101010101" pitchFamily="34" charset="-127"/>
              </a:rPr>
              <a:t> et que le les données des crédits précédents auront une faible incidence sur le modèle, il y a aussi peut être un  risque de sur entrainement du modèle,  j’utilise les jeux données de test et données d’entraînement. </a:t>
            </a:r>
          </a:p>
          <a:p>
            <a:pPr>
              <a:lnSpc>
                <a:spcPct val="80000"/>
              </a:lnSpc>
            </a:pPr>
            <a:endParaRPr lang="fr-FR" altLang="ko-KR" sz="1600" dirty="0">
              <a:latin typeface="Verdana" panose="020B0604030504040204" pitchFamily="34" charset="0"/>
              <a:ea typeface="굴림" panose="020B0600000101010101" pitchFamily="34" charset="-127"/>
            </a:endParaRPr>
          </a:p>
          <a:p>
            <a:pPr lvl="1">
              <a:lnSpc>
                <a:spcPct val="80000"/>
              </a:lnSpc>
            </a:pPr>
            <a:endParaRPr lang="fr-FR" altLang="ko-KR" sz="1000" dirty="0">
              <a:latin typeface="Verdana" panose="020B0604030504040204" pitchFamily="34" charset="0"/>
              <a:ea typeface="굴림" panose="020B0600000101010101" pitchFamily="34" charset="-127"/>
            </a:endParaRPr>
          </a:p>
          <a:p>
            <a:pPr lvl="1">
              <a:lnSpc>
                <a:spcPct val="80000"/>
              </a:lnSpc>
            </a:pPr>
            <a:endParaRPr lang="fr-FR" altLang="ko-KR" sz="1000" dirty="0">
              <a:latin typeface="Verdana" panose="020B0604030504040204" pitchFamily="34" charset="0"/>
              <a:ea typeface="굴림" panose="020B0600000101010101" pitchFamily="34" charset="-127"/>
            </a:endParaRPr>
          </a:p>
          <a:p>
            <a:pPr lvl="1">
              <a:lnSpc>
                <a:spcPct val="80000"/>
              </a:lnSpc>
            </a:pPr>
            <a:endParaRPr lang="fr-FR" altLang="ko-KR" sz="1000" dirty="0">
              <a:latin typeface="Verdana" panose="020B0604030504040204" pitchFamily="34" charset="0"/>
              <a:ea typeface="굴림" panose="020B0600000101010101" pitchFamily="34" charset="-127"/>
            </a:endParaRPr>
          </a:p>
          <a:p>
            <a:pPr marL="0" indent="0" algn="just">
              <a:lnSpc>
                <a:spcPct val="80000"/>
              </a:lnSpc>
              <a:buNone/>
            </a:pPr>
            <a:r>
              <a:rPr lang="fr-FR" altLang="ko-KR" sz="2000" dirty="0">
                <a:latin typeface="Verdana" panose="020B0604030504040204" pitchFamily="34" charset="0"/>
                <a:ea typeface="굴림" panose="020B0600000101010101" pitchFamily="34" charset="-127"/>
              </a:rPr>
              <a:t> </a:t>
            </a: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spTree>
    <p:extLst>
      <p:ext uri="{BB962C8B-B14F-4D97-AF65-F5344CB8AC3E}">
        <p14:creationId xmlns:p14="http://schemas.microsoft.com/office/powerpoint/2010/main" val="42755541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Comparaison et synthèse des résultats </a:t>
            </a:r>
            <a:br>
              <a:rPr lang="fr-FR" altLang="fr-FR" sz="2800" dirty="0"/>
            </a:br>
            <a:r>
              <a:rPr lang="fr-FR" altLang="fr-FR" sz="2800" dirty="0"/>
              <a:t>pour les modèles utilisés</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lvl="1">
              <a:lnSpc>
                <a:spcPct val="80000"/>
              </a:lnSpc>
            </a:pPr>
            <a:endParaRPr lang="fr-FR" altLang="ko-KR" sz="16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3" algn="just">
              <a:lnSpc>
                <a:spcPct val="80000"/>
              </a:lnSpc>
            </a:pPr>
            <a:endParaRPr lang="fr-FR" altLang="ko-KR" sz="1200" dirty="0">
              <a:latin typeface="Verdana" panose="020B0604030504040204" pitchFamily="34" charset="0"/>
              <a:ea typeface="굴림" panose="020B0600000101010101" pitchFamily="34" charset="-127"/>
            </a:endParaRPr>
          </a:p>
          <a:p>
            <a:pPr lvl="3">
              <a:lnSpc>
                <a:spcPct val="80000"/>
              </a:lnSpc>
            </a:pPr>
            <a:endParaRPr lang="fr-FR" altLang="ko-KR" sz="8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graphicFrame>
        <p:nvGraphicFramePr>
          <p:cNvPr id="2" name="Tableau 2">
            <a:extLst>
              <a:ext uri="{FF2B5EF4-FFF2-40B4-BE49-F238E27FC236}">
                <a16:creationId xmlns:a16="http://schemas.microsoft.com/office/drawing/2014/main" id="{B99B1651-74F9-419E-9F49-A2EA7D185A20}"/>
              </a:ext>
            </a:extLst>
          </p:cNvPr>
          <p:cNvGraphicFramePr>
            <a:graphicFrameLocks noGrp="1"/>
          </p:cNvGraphicFramePr>
          <p:nvPr>
            <p:extLst>
              <p:ext uri="{D42A27DB-BD31-4B8C-83A1-F6EECF244321}">
                <p14:modId xmlns:p14="http://schemas.microsoft.com/office/powerpoint/2010/main" val="3515236919"/>
              </p:ext>
            </p:extLst>
          </p:nvPr>
        </p:nvGraphicFramePr>
        <p:xfrm>
          <a:off x="163186" y="2225675"/>
          <a:ext cx="8817628" cy="4632325"/>
        </p:xfrm>
        <a:graphic>
          <a:graphicData uri="http://schemas.openxmlformats.org/drawingml/2006/table">
            <a:tbl>
              <a:tblPr firstRow="1" bandRow="1">
                <a:tableStyleId>{5C22544A-7EE6-4342-B048-85BDC9FD1C3A}</a:tableStyleId>
              </a:tblPr>
              <a:tblGrid>
                <a:gridCol w="4413568">
                  <a:extLst>
                    <a:ext uri="{9D8B030D-6E8A-4147-A177-3AD203B41FA5}">
                      <a16:colId xmlns:a16="http://schemas.microsoft.com/office/drawing/2014/main" val="4062518940"/>
                    </a:ext>
                  </a:extLst>
                </a:gridCol>
                <a:gridCol w="4404060">
                  <a:extLst>
                    <a:ext uri="{9D8B030D-6E8A-4147-A177-3AD203B41FA5}">
                      <a16:colId xmlns:a16="http://schemas.microsoft.com/office/drawing/2014/main" val="2942006052"/>
                    </a:ext>
                  </a:extLst>
                </a:gridCol>
              </a:tblGrid>
              <a:tr h="393010">
                <a:tc>
                  <a:txBody>
                    <a:bodyPr/>
                    <a:lstStyle/>
                    <a:p>
                      <a:pPr marL="171450" indent="-171450">
                        <a:lnSpc>
                          <a:spcPct val="80000"/>
                        </a:lnSpc>
                        <a:buFont typeface="Arial" panose="020B0604020202020204" pitchFamily="34" charset="0"/>
                        <a:buChar char="•"/>
                      </a:pPr>
                      <a:r>
                        <a:rPr lang="fr-FR" altLang="ko-KR" sz="1200" dirty="0">
                          <a:latin typeface="Verdana" panose="020B0604030504040204" pitchFamily="34" charset="0"/>
                          <a:ea typeface="굴림" panose="020B0600000101010101" pitchFamily="34" charset="-127"/>
                        </a:rPr>
                        <a:t>Régression </a:t>
                      </a:r>
                      <a:r>
                        <a:rPr lang="fr-FR" altLang="ko-KR" sz="1200" dirty="0" err="1">
                          <a:latin typeface="Verdana" panose="020B0604030504040204" pitchFamily="34" charset="0"/>
                          <a:ea typeface="굴림" panose="020B0600000101010101" pitchFamily="34" charset="-127"/>
                        </a:rPr>
                        <a:t>ridge</a:t>
                      </a:r>
                      <a:r>
                        <a:rPr lang="fr-FR" altLang="ko-KR" sz="1200" dirty="0">
                          <a:latin typeface="Verdana" panose="020B0604030504040204" pitchFamily="34" charset="0"/>
                          <a:ea typeface="굴림" panose="020B0600000101010101" pitchFamily="34" charset="-127"/>
                        </a:rPr>
                        <a:t> à noyau sans nouvelles variables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a:t>
                      </a:r>
                    </a:p>
                  </a:txBody>
                  <a:tcPr/>
                </a:tc>
                <a:tc>
                  <a:txBody>
                    <a:bodyPr/>
                    <a:lstStyle/>
                    <a:p>
                      <a:pPr marL="171450" indent="-171450">
                        <a:lnSpc>
                          <a:spcPct val="80000"/>
                        </a:lnSpc>
                        <a:buFont typeface="Arial" panose="020B0604020202020204" pitchFamily="34" charset="0"/>
                        <a:buChar char="•"/>
                      </a:pPr>
                      <a:r>
                        <a:rPr lang="fr-FR" altLang="ko-KR" sz="1200" dirty="0">
                          <a:latin typeface="Verdana" panose="020B0604030504040204" pitchFamily="34" charset="0"/>
                          <a:ea typeface="굴림" panose="020B0600000101010101" pitchFamily="34" charset="-127"/>
                        </a:rPr>
                        <a:t>Régression </a:t>
                      </a:r>
                      <a:r>
                        <a:rPr lang="fr-FR" altLang="ko-KR" sz="1200" dirty="0" err="1">
                          <a:latin typeface="Verdana" panose="020B0604030504040204" pitchFamily="34" charset="0"/>
                          <a:ea typeface="굴림" panose="020B0600000101010101" pitchFamily="34" charset="-127"/>
                        </a:rPr>
                        <a:t>ridge</a:t>
                      </a:r>
                      <a:r>
                        <a:rPr lang="fr-FR" altLang="ko-KR" sz="1200" dirty="0">
                          <a:latin typeface="Verdana" panose="020B0604030504040204" pitchFamily="34" charset="0"/>
                          <a:ea typeface="굴림" panose="020B0600000101010101" pitchFamily="34" charset="-127"/>
                        </a:rPr>
                        <a:t> à noyau avec nouvelles variables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a:t>
                      </a:r>
                    </a:p>
                  </a:txBody>
                  <a:tcPr/>
                </a:tc>
                <a:extLst>
                  <a:ext uri="{0D108BD9-81ED-4DB2-BD59-A6C34878D82A}">
                    <a16:rowId xmlns:a16="http://schemas.microsoft.com/office/drawing/2014/main" val="2392740720"/>
                  </a:ext>
                </a:extLst>
              </a:tr>
              <a:tr h="2091096">
                <a:tc>
                  <a:txBody>
                    <a:bodyPr/>
                    <a:lstStyle/>
                    <a:p>
                      <a:pPr lvl="1">
                        <a:lnSpc>
                          <a:spcPct val="80000"/>
                        </a:lnSpc>
                      </a:pPr>
                      <a:r>
                        <a:rPr lang="fr-FR" altLang="ko-KR" sz="1200" dirty="0">
                          <a:latin typeface="Verdana" panose="020B0604030504040204" pitchFamily="34" charset="0"/>
                          <a:ea typeface="굴림" panose="020B0600000101010101" pitchFamily="34" charset="-127"/>
                        </a:rPr>
                        <a:t>Rappel « </a:t>
                      </a:r>
                      <a:r>
                        <a:rPr lang="fr-FR" altLang="ko-KR" sz="1200" dirty="0" err="1">
                          <a:latin typeface="Verdana" panose="020B0604030504040204" pitchFamily="34" charset="0"/>
                          <a:ea typeface="굴림" panose="020B0600000101010101" pitchFamily="34" charset="-127"/>
                        </a:rPr>
                        <a:t>Recall</a:t>
                      </a:r>
                      <a:r>
                        <a:rPr lang="fr-FR" altLang="ko-KR" sz="1200" dirty="0">
                          <a:latin typeface="Verdana" panose="020B0604030504040204" pitchFamily="34" charset="0"/>
                          <a:ea typeface="굴림" panose="020B0600000101010101" pitchFamily="34" charset="-127"/>
                        </a:rPr>
                        <a:t> »</a:t>
                      </a:r>
                      <a:r>
                        <a:rPr lang="fr-FR" altLang="ko-KR" sz="1000" dirty="0">
                          <a:latin typeface="Verdana" panose="020B0604030504040204" pitchFamily="34" charset="0"/>
                          <a:ea typeface="굴림" panose="020B0600000101010101" pitchFamily="34" charset="-127"/>
                        </a:rPr>
                        <a:t> avec paramètre gamma=0.001</a:t>
                      </a:r>
                    </a:p>
                    <a:p>
                      <a:pPr lvl="2">
                        <a:lnSpc>
                          <a:spcPct val="80000"/>
                        </a:lnSpc>
                      </a:pPr>
                      <a:endParaRPr lang="fr-FR" altLang="ko-KR" sz="1000" dirty="0">
                        <a:latin typeface="Verdana" panose="020B0604030504040204" pitchFamily="34" charset="0"/>
                        <a:ea typeface="굴림" panose="020B0600000101010101" pitchFamily="34" charset="-127"/>
                      </a:endParaRPr>
                    </a:p>
                  </a:txBody>
                  <a:tcPr/>
                </a:tc>
                <a:tc>
                  <a:txBody>
                    <a:bodyPr/>
                    <a:lstStyle/>
                    <a:p>
                      <a:pPr lvl="1">
                        <a:lnSpc>
                          <a:spcPct val="80000"/>
                        </a:lnSpc>
                      </a:pPr>
                      <a:r>
                        <a:rPr lang="fr-FR" altLang="ko-KR" sz="1200" dirty="0">
                          <a:latin typeface="Verdana" panose="020B0604030504040204" pitchFamily="34" charset="0"/>
                          <a:ea typeface="굴림" panose="020B0600000101010101" pitchFamily="34" charset="-127"/>
                        </a:rPr>
                        <a:t>Rappel « </a:t>
                      </a:r>
                      <a:r>
                        <a:rPr lang="fr-FR" altLang="ko-KR" sz="1200" dirty="0" err="1">
                          <a:latin typeface="Verdana" panose="020B0604030504040204" pitchFamily="34" charset="0"/>
                          <a:ea typeface="굴림" panose="020B0600000101010101" pitchFamily="34" charset="-127"/>
                        </a:rPr>
                        <a:t>Recall</a:t>
                      </a:r>
                      <a:r>
                        <a:rPr lang="fr-FR" altLang="ko-KR" sz="1200" dirty="0">
                          <a:latin typeface="Verdana" panose="020B0604030504040204" pitchFamily="34" charset="0"/>
                          <a:ea typeface="굴림" panose="020B0600000101010101" pitchFamily="34" charset="-127"/>
                        </a:rPr>
                        <a:t> »</a:t>
                      </a:r>
                      <a:r>
                        <a:rPr lang="fr-FR" altLang="ko-KR" sz="1000" dirty="0">
                          <a:latin typeface="Verdana" panose="020B0604030504040204" pitchFamily="34" charset="0"/>
                          <a:ea typeface="굴림" panose="020B0600000101010101" pitchFamily="34" charset="-127"/>
                        </a:rPr>
                        <a:t> avec paramètre gamma=0.001</a:t>
                      </a:r>
                    </a:p>
                  </a:txBody>
                  <a:tcPr/>
                </a:tc>
                <a:extLst>
                  <a:ext uri="{0D108BD9-81ED-4DB2-BD59-A6C34878D82A}">
                    <a16:rowId xmlns:a16="http://schemas.microsoft.com/office/drawing/2014/main" val="2124612373"/>
                  </a:ext>
                </a:extLst>
              </a:tr>
              <a:tr h="2148219">
                <a:tc>
                  <a:txBody>
                    <a:bodyPr/>
                    <a:lstStyle/>
                    <a:p>
                      <a:r>
                        <a:rPr lang="en-US" altLang="ko-KR" sz="1000" dirty="0">
                          <a:latin typeface="Verdana" panose="020B0604030504040204" pitchFamily="34" charset="0"/>
                          <a:ea typeface="굴림" panose="020B0600000101010101" pitchFamily="34" charset="-127"/>
                        </a:rPr>
                        <a:t> </a:t>
                      </a:r>
                      <a:r>
                        <a:rPr lang="en-US" altLang="ko-KR" sz="1000" dirty="0" err="1">
                          <a:latin typeface="Verdana" panose="020B0604030504040204" pitchFamily="34" charset="0"/>
                          <a:ea typeface="굴림" panose="020B0600000101010101" pitchFamily="34" charset="-127"/>
                        </a:rPr>
                        <a:t>Courbe</a:t>
                      </a:r>
                      <a:r>
                        <a:rPr lang="en-US" altLang="ko-KR" sz="1000" dirty="0">
                          <a:latin typeface="Verdana" panose="020B0604030504040204" pitchFamily="34" charset="0"/>
                          <a:ea typeface="굴림" panose="020B0600000101010101" pitchFamily="34" charset="-127"/>
                        </a:rPr>
                        <a:t> ROC « Receiver-Operator Characteristic ».</a:t>
                      </a:r>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000" dirty="0">
                          <a:latin typeface="Verdana" panose="020B0604030504040204" pitchFamily="34" charset="0"/>
                          <a:ea typeface="굴림" panose="020B0600000101010101" pitchFamily="34" charset="-127"/>
                        </a:rPr>
                        <a:t> </a:t>
                      </a:r>
                      <a:r>
                        <a:rPr lang="en-US" altLang="ko-KR" sz="1000" dirty="0" err="1">
                          <a:latin typeface="Verdana" panose="020B0604030504040204" pitchFamily="34" charset="0"/>
                          <a:ea typeface="굴림" panose="020B0600000101010101" pitchFamily="34" charset="-127"/>
                        </a:rPr>
                        <a:t>Courbe</a:t>
                      </a:r>
                      <a:r>
                        <a:rPr lang="en-US" altLang="ko-KR" sz="1000" dirty="0">
                          <a:latin typeface="Verdana" panose="020B0604030504040204" pitchFamily="34" charset="0"/>
                          <a:ea typeface="굴림" panose="020B0600000101010101" pitchFamily="34" charset="-127"/>
                        </a:rPr>
                        <a:t> ROC « Receiver-Operator Characteristic ».</a:t>
                      </a:r>
                      <a:endParaRPr lang="fr-FR" sz="1000" dirty="0"/>
                    </a:p>
                  </a:txBody>
                  <a:tcPr/>
                </a:tc>
                <a:extLst>
                  <a:ext uri="{0D108BD9-81ED-4DB2-BD59-A6C34878D82A}">
                    <a16:rowId xmlns:a16="http://schemas.microsoft.com/office/drawing/2014/main" val="450309551"/>
                  </a:ext>
                </a:extLst>
              </a:tr>
            </a:tbl>
          </a:graphicData>
        </a:graphic>
      </p:graphicFrame>
      <p:pic>
        <p:nvPicPr>
          <p:cNvPr id="4" name="Image 3">
            <a:extLst>
              <a:ext uri="{FF2B5EF4-FFF2-40B4-BE49-F238E27FC236}">
                <a16:creationId xmlns:a16="http://schemas.microsoft.com/office/drawing/2014/main" id="{8525D8B2-13EB-4805-969A-0ED864EBB0CA}"/>
              </a:ext>
            </a:extLst>
          </p:cNvPr>
          <p:cNvPicPr>
            <a:picLocks noChangeAspect="1"/>
          </p:cNvPicPr>
          <p:nvPr/>
        </p:nvPicPr>
        <p:blipFill>
          <a:blip r:embed="rId3"/>
          <a:stretch>
            <a:fillRect/>
          </a:stretch>
        </p:blipFill>
        <p:spPr>
          <a:xfrm>
            <a:off x="5698820" y="2852936"/>
            <a:ext cx="2585357" cy="1800200"/>
          </a:xfrm>
          <a:prstGeom prst="rect">
            <a:avLst/>
          </a:prstGeom>
        </p:spPr>
      </p:pic>
      <p:pic>
        <p:nvPicPr>
          <p:cNvPr id="7" name="Image 6">
            <a:extLst>
              <a:ext uri="{FF2B5EF4-FFF2-40B4-BE49-F238E27FC236}">
                <a16:creationId xmlns:a16="http://schemas.microsoft.com/office/drawing/2014/main" id="{73B9F465-6288-4C0D-9124-D23CF69ABF9D}"/>
              </a:ext>
            </a:extLst>
          </p:cNvPr>
          <p:cNvPicPr>
            <a:picLocks noChangeAspect="1"/>
          </p:cNvPicPr>
          <p:nvPr/>
        </p:nvPicPr>
        <p:blipFill>
          <a:blip r:embed="rId4"/>
          <a:stretch>
            <a:fillRect/>
          </a:stretch>
        </p:blipFill>
        <p:spPr>
          <a:xfrm>
            <a:off x="5648413" y="5017656"/>
            <a:ext cx="2635765" cy="1800200"/>
          </a:xfrm>
          <a:prstGeom prst="rect">
            <a:avLst/>
          </a:prstGeom>
        </p:spPr>
      </p:pic>
      <p:pic>
        <p:nvPicPr>
          <p:cNvPr id="9" name="Image 8">
            <a:extLst>
              <a:ext uri="{FF2B5EF4-FFF2-40B4-BE49-F238E27FC236}">
                <a16:creationId xmlns:a16="http://schemas.microsoft.com/office/drawing/2014/main" id="{A1048909-C498-466B-88EE-E90EE41081D8}"/>
              </a:ext>
            </a:extLst>
          </p:cNvPr>
          <p:cNvPicPr>
            <a:picLocks noChangeAspect="1"/>
          </p:cNvPicPr>
          <p:nvPr/>
        </p:nvPicPr>
        <p:blipFill>
          <a:blip r:embed="rId5"/>
          <a:stretch>
            <a:fillRect/>
          </a:stretch>
        </p:blipFill>
        <p:spPr>
          <a:xfrm>
            <a:off x="1239820" y="2852936"/>
            <a:ext cx="2635764" cy="1790775"/>
          </a:xfrm>
          <a:prstGeom prst="rect">
            <a:avLst/>
          </a:prstGeom>
        </p:spPr>
      </p:pic>
      <p:pic>
        <p:nvPicPr>
          <p:cNvPr id="13" name="Image 12">
            <a:extLst>
              <a:ext uri="{FF2B5EF4-FFF2-40B4-BE49-F238E27FC236}">
                <a16:creationId xmlns:a16="http://schemas.microsoft.com/office/drawing/2014/main" id="{93BF275D-BD67-4C78-98DD-FB4EDE10A7DC}"/>
              </a:ext>
            </a:extLst>
          </p:cNvPr>
          <p:cNvPicPr>
            <a:picLocks noChangeAspect="1"/>
          </p:cNvPicPr>
          <p:nvPr/>
        </p:nvPicPr>
        <p:blipFill>
          <a:blip r:embed="rId6"/>
          <a:stretch>
            <a:fillRect/>
          </a:stretch>
        </p:blipFill>
        <p:spPr>
          <a:xfrm>
            <a:off x="1239820" y="5017656"/>
            <a:ext cx="2635765" cy="1800200"/>
          </a:xfrm>
          <a:prstGeom prst="rect">
            <a:avLst/>
          </a:prstGeom>
        </p:spPr>
      </p:pic>
    </p:spTree>
    <p:extLst>
      <p:ext uri="{BB962C8B-B14F-4D97-AF65-F5344CB8AC3E}">
        <p14:creationId xmlns:p14="http://schemas.microsoft.com/office/powerpoint/2010/main" val="32847556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Comparaison et synthèse des résultats </a:t>
            </a:r>
            <a:br>
              <a:rPr lang="fr-FR" altLang="fr-FR" sz="2800" dirty="0"/>
            </a:br>
            <a:r>
              <a:rPr lang="fr-FR" altLang="fr-FR" sz="2800" dirty="0"/>
              <a:t>pour les modèles utilisés</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lvl="1">
              <a:lnSpc>
                <a:spcPct val="80000"/>
              </a:lnSpc>
            </a:pPr>
            <a:endParaRPr lang="fr-FR" altLang="ko-KR" sz="16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3" algn="just">
              <a:lnSpc>
                <a:spcPct val="80000"/>
              </a:lnSpc>
            </a:pPr>
            <a:endParaRPr lang="fr-FR" altLang="ko-KR" sz="1200" dirty="0">
              <a:latin typeface="Verdana" panose="020B0604030504040204" pitchFamily="34" charset="0"/>
              <a:ea typeface="굴림" panose="020B0600000101010101" pitchFamily="34" charset="-127"/>
            </a:endParaRPr>
          </a:p>
          <a:p>
            <a:pPr lvl="3">
              <a:lnSpc>
                <a:spcPct val="80000"/>
              </a:lnSpc>
            </a:pPr>
            <a:endParaRPr lang="fr-FR" altLang="ko-KR" sz="8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graphicFrame>
        <p:nvGraphicFramePr>
          <p:cNvPr id="2" name="Tableau 2">
            <a:extLst>
              <a:ext uri="{FF2B5EF4-FFF2-40B4-BE49-F238E27FC236}">
                <a16:creationId xmlns:a16="http://schemas.microsoft.com/office/drawing/2014/main" id="{B99B1651-74F9-419E-9F49-A2EA7D185A20}"/>
              </a:ext>
            </a:extLst>
          </p:cNvPr>
          <p:cNvGraphicFramePr>
            <a:graphicFrameLocks noGrp="1"/>
          </p:cNvGraphicFramePr>
          <p:nvPr>
            <p:extLst>
              <p:ext uri="{D42A27DB-BD31-4B8C-83A1-F6EECF244321}">
                <p14:modId xmlns:p14="http://schemas.microsoft.com/office/powerpoint/2010/main" val="2923803193"/>
              </p:ext>
            </p:extLst>
          </p:nvPr>
        </p:nvGraphicFramePr>
        <p:xfrm>
          <a:off x="163186" y="2225675"/>
          <a:ext cx="8817628" cy="4598932"/>
        </p:xfrm>
        <a:graphic>
          <a:graphicData uri="http://schemas.openxmlformats.org/drawingml/2006/table">
            <a:tbl>
              <a:tblPr firstRow="1" bandRow="1">
                <a:tableStyleId>{5C22544A-7EE6-4342-B048-85BDC9FD1C3A}</a:tableStyleId>
              </a:tblPr>
              <a:tblGrid>
                <a:gridCol w="4413568">
                  <a:extLst>
                    <a:ext uri="{9D8B030D-6E8A-4147-A177-3AD203B41FA5}">
                      <a16:colId xmlns:a16="http://schemas.microsoft.com/office/drawing/2014/main" val="4062518940"/>
                    </a:ext>
                  </a:extLst>
                </a:gridCol>
                <a:gridCol w="4404060">
                  <a:extLst>
                    <a:ext uri="{9D8B030D-6E8A-4147-A177-3AD203B41FA5}">
                      <a16:colId xmlns:a16="http://schemas.microsoft.com/office/drawing/2014/main" val="2942006052"/>
                    </a:ext>
                  </a:extLst>
                </a:gridCol>
              </a:tblGrid>
              <a:tr h="793441">
                <a:tc>
                  <a:txBody>
                    <a:bodyPr/>
                    <a:lstStyle/>
                    <a:p>
                      <a:pPr marL="171450" indent="-171450">
                        <a:lnSpc>
                          <a:spcPct val="80000"/>
                        </a:lnSpc>
                        <a:buFont typeface="Arial" panose="020B0604020202020204" pitchFamily="34" charset="0"/>
                        <a:buChar char="•"/>
                      </a:pPr>
                      <a:r>
                        <a:rPr lang="fr-FR" altLang="ko-KR" sz="1200" dirty="0">
                          <a:latin typeface="Verdana" panose="020B0604030504040204" pitchFamily="34" charset="0"/>
                          <a:ea typeface="굴림" panose="020B0600000101010101" pitchFamily="34" charset="-127"/>
                        </a:rPr>
                        <a:t>Régression </a:t>
                      </a:r>
                      <a:r>
                        <a:rPr lang="fr-FR" altLang="ko-KR" sz="1200" dirty="0" err="1">
                          <a:latin typeface="Verdana" panose="020B0604030504040204" pitchFamily="34" charset="0"/>
                          <a:ea typeface="굴림" panose="020B0600000101010101" pitchFamily="34" charset="-127"/>
                        </a:rPr>
                        <a:t>ridge</a:t>
                      </a:r>
                      <a:r>
                        <a:rPr lang="fr-FR" altLang="ko-KR" sz="1200" dirty="0">
                          <a:latin typeface="Verdana" panose="020B0604030504040204" pitchFamily="34" charset="0"/>
                          <a:ea typeface="굴림" panose="020B0600000101010101" pitchFamily="34" charset="-127"/>
                        </a:rPr>
                        <a:t> à noyau sans nouvelles variables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a:t>
                      </a:r>
                    </a:p>
                    <a:p>
                      <a:pPr marL="171450" indent="-171450">
                        <a:lnSpc>
                          <a:spcPct val="80000"/>
                        </a:lnSpc>
                        <a:buFont typeface="Arial" panose="020B0604020202020204" pitchFamily="34" charset="0"/>
                        <a:buChar char="•"/>
                      </a:pPr>
                      <a:endParaRPr lang="fr-FR" altLang="ko-KR" sz="1200" dirty="0">
                        <a:latin typeface="Verdana" panose="020B0604030504040204" pitchFamily="34" charset="0"/>
                        <a:ea typeface="굴림" panose="020B0600000101010101" pitchFamily="34" charset="-127"/>
                      </a:endParaRPr>
                    </a:p>
                    <a:p>
                      <a:pPr marL="285750" indent="-285750">
                        <a:buFont typeface="Arial" panose="020B0604020202020204" pitchFamily="34" charset="0"/>
                        <a:buChar char="•"/>
                      </a:pPr>
                      <a:endParaRPr lang="fr-FR" dirty="0"/>
                    </a:p>
                  </a:txBody>
                  <a:tcPr/>
                </a:tc>
                <a:tc>
                  <a:txBody>
                    <a:bodyPr/>
                    <a:lstStyle/>
                    <a:p>
                      <a:pPr marL="171450" indent="-171450">
                        <a:lnSpc>
                          <a:spcPct val="80000"/>
                        </a:lnSpc>
                        <a:buFont typeface="Arial" panose="020B0604020202020204" pitchFamily="34" charset="0"/>
                        <a:buChar char="•"/>
                      </a:pPr>
                      <a:r>
                        <a:rPr lang="fr-FR" altLang="ko-KR" sz="1200" dirty="0">
                          <a:latin typeface="Verdana" panose="020B0604030504040204" pitchFamily="34" charset="0"/>
                          <a:ea typeface="굴림" panose="020B0600000101010101" pitchFamily="34" charset="-127"/>
                        </a:rPr>
                        <a:t>Régression </a:t>
                      </a:r>
                      <a:r>
                        <a:rPr lang="fr-FR" altLang="ko-KR" sz="1200" dirty="0" err="1">
                          <a:latin typeface="Verdana" panose="020B0604030504040204" pitchFamily="34" charset="0"/>
                          <a:ea typeface="굴림" panose="020B0600000101010101" pitchFamily="34" charset="-127"/>
                        </a:rPr>
                        <a:t>ridge</a:t>
                      </a:r>
                      <a:r>
                        <a:rPr lang="fr-FR" altLang="ko-KR" sz="1200" dirty="0">
                          <a:latin typeface="Verdana" panose="020B0604030504040204" pitchFamily="34" charset="0"/>
                          <a:ea typeface="굴림" panose="020B0600000101010101" pitchFamily="34" charset="-127"/>
                        </a:rPr>
                        <a:t> à noyau avec nouvelles variables </a:t>
                      </a:r>
                      <a:r>
                        <a:rPr lang="fr-FR" altLang="ko-KR" sz="1200" dirty="0" err="1">
                          <a:latin typeface="Verdana" panose="020B0604030504040204" pitchFamily="34" charset="0"/>
                          <a:ea typeface="굴림" panose="020B0600000101010101" pitchFamily="34" charset="-127"/>
                        </a:rPr>
                        <a:t>features</a:t>
                      </a:r>
                      <a:r>
                        <a:rPr lang="fr-FR" altLang="ko-KR" sz="1200" dirty="0">
                          <a:latin typeface="Verdana" panose="020B0604030504040204" pitchFamily="34" charset="0"/>
                          <a:ea typeface="굴림" panose="020B0600000101010101" pitchFamily="34" charset="-127"/>
                        </a:rPr>
                        <a:t>.</a:t>
                      </a:r>
                    </a:p>
                    <a:p>
                      <a:pPr marL="171450" indent="-171450">
                        <a:lnSpc>
                          <a:spcPct val="80000"/>
                        </a:lnSpc>
                        <a:buFont typeface="Arial" panose="020B0604020202020204" pitchFamily="34" charset="0"/>
                        <a:buChar char="•"/>
                      </a:pPr>
                      <a:endParaRPr lang="fr-FR" altLang="ko-KR" sz="1200" dirty="0">
                        <a:latin typeface="Verdana" panose="020B0604030504040204" pitchFamily="34" charset="0"/>
                        <a:ea typeface="굴림" panose="020B0600000101010101" pitchFamily="34" charset="-127"/>
                      </a:endParaRPr>
                    </a:p>
                    <a:p>
                      <a:pPr marL="285750" indent="-285750">
                        <a:buFont typeface="Arial" panose="020B0604020202020204" pitchFamily="34" charset="0"/>
                        <a:buChar char="•"/>
                      </a:pPr>
                      <a:endParaRPr lang="fr-FR" sz="1200" dirty="0"/>
                    </a:p>
                  </a:txBody>
                  <a:tcPr/>
                </a:tc>
                <a:extLst>
                  <a:ext uri="{0D108BD9-81ED-4DB2-BD59-A6C34878D82A}">
                    <a16:rowId xmlns:a16="http://schemas.microsoft.com/office/drawing/2014/main" val="2392740720"/>
                  </a:ext>
                </a:extLst>
              </a:tr>
              <a:tr h="818206">
                <a:tc>
                  <a:txBody>
                    <a:bodyPr/>
                    <a:lstStyle/>
                    <a:p>
                      <a:pPr marL="0" marR="0" lvl="0" indent="0" algn="l" defTabSz="914400" rtl="0" eaLnBrk="1" fontAlgn="auto" latinLnBrk="0" hangingPunct="1">
                        <a:lnSpc>
                          <a:spcPct val="80000"/>
                        </a:lnSpc>
                        <a:spcBef>
                          <a:spcPts val="0"/>
                        </a:spcBef>
                        <a:spcAft>
                          <a:spcPts val="0"/>
                        </a:spcAft>
                        <a:buClrTx/>
                        <a:buSzTx/>
                        <a:buFontTx/>
                        <a:buNone/>
                        <a:tabLst/>
                        <a:defRPr/>
                      </a:pPr>
                      <a:r>
                        <a:rPr lang="fr-FR" altLang="ko-KR" sz="1200" dirty="0">
                          <a:latin typeface="Verdana" panose="020B0604030504040204" pitchFamily="34" charset="0"/>
                          <a:ea typeface="굴림" panose="020B0600000101010101" pitchFamily="34" charset="-127"/>
                        </a:rPr>
                        <a:t>Comparaison avec une approche naïve</a:t>
                      </a:r>
                    </a:p>
                    <a:p>
                      <a:pPr lvl="0" algn="just">
                        <a:lnSpc>
                          <a:spcPct val="80000"/>
                        </a:lnSpc>
                      </a:pPr>
                      <a:r>
                        <a:rPr lang="fr-FR" altLang="ko-KR" sz="1000" dirty="0">
                          <a:latin typeface="Verdana" panose="020B0604030504040204" pitchFamily="34" charset="0"/>
                          <a:ea typeface="굴림" panose="020B0600000101010101" pitchFamily="34" charset="-127"/>
                        </a:rPr>
                        <a:t>Courbe ROC : On observe que le modèle régression </a:t>
                      </a:r>
                      <a:r>
                        <a:rPr lang="fr-FR" altLang="ko-KR" sz="1000" dirty="0" err="1">
                          <a:latin typeface="Verdana" panose="020B0604030504040204" pitchFamily="34" charset="0"/>
                          <a:ea typeface="굴림" panose="020B0600000101010101" pitchFamily="34" charset="-127"/>
                        </a:rPr>
                        <a:t>ridge</a:t>
                      </a:r>
                      <a:r>
                        <a:rPr lang="fr-FR" altLang="ko-KR" sz="1000" dirty="0">
                          <a:latin typeface="Verdana" panose="020B0604030504040204" pitchFamily="34" charset="0"/>
                          <a:ea typeface="굴림" panose="020B0600000101010101" pitchFamily="34" charset="-127"/>
                        </a:rPr>
                        <a:t> à noyau sans nouvelles variables </a:t>
                      </a:r>
                      <a:r>
                        <a:rPr lang="fr-FR" altLang="ko-KR" sz="1000" dirty="0" err="1">
                          <a:latin typeface="Verdana" panose="020B0604030504040204" pitchFamily="34" charset="0"/>
                          <a:ea typeface="굴림" panose="020B0600000101010101" pitchFamily="34" charset="-127"/>
                        </a:rPr>
                        <a:t>features</a:t>
                      </a:r>
                      <a:r>
                        <a:rPr lang="fr-FR" altLang="ko-KR" sz="1000" dirty="0">
                          <a:latin typeface="Verdana" panose="020B0604030504040204" pitchFamily="34" charset="0"/>
                          <a:ea typeface="굴림" panose="020B0600000101010101" pitchFamily="34" charset="-127"/>
                        </a:rPr>
                        <a:t> a de meilleurs scores que le modèle aléatoire de l’approche naïve. </a:t>
                      </a:r>
                    </a:p>
                  </a:txBody>
                  <a:tcPr/>
                </a:tc>
                <a:tc>
                  <a:txBody>
                    <a:bodyPr/>
                    <a:lstStyle/>
                    <a:p>
                      <a:pPr marL="0" marR="0" lvl="0" indent="0" algn="l" defTabSz="914400" rtl="0" eaLnBrk="1" fontAlgn="auto" latinLnBrk="0" hangingPunct="1">
                        <a:lnSpc>
                          <a:spcPct val="80000"/>
                        </a:lnSpc>
                        <a:spcBef>
                          <a:spcPts val="0"/>
                        </a:spcBef>
                        <a:spcAft>
                          <a:spcPts val="0"/>
                        </a:spcAft>
                        <a:buClrTx/>
                        <a:buSzTx/>
                        <a:buFontTx/>
                        <a:buNone/>
                        <a:tabLst/>
                        <a:defRPr/>
                      </a:pPr>
                      <a:r>
                        <a:rPr lang="fr-FR" altLang="ko-KR" sz="1200" dirty="0">
                          <a:latin typeface="Verdana" panose="020B0604030504040204" pitchFamily="34" charset="0"/>
                          <a:ea typeface="굴림" panose="020B0600000101010101" pitchFamily="34" charset="-127"/>
                        </a:rPr>
                        <a:t>Comparaison avec une approche naïve</a:t>
                      </a:r>
                    </a:p>
                    <a:p>
                      <a:pPr marL="0" marR="0" lvl="0" indent="0" algn="l" defTabSz="914400" rtl="0" eaLnBrk="1" fontAlgn="auto" latinLnBrk="0" hangingPunct="1">
                        <a:lnSpc>
                          <a:spcPct val="80000"/>
                        </a:lnSpc>
                        <a:spcBef>
                          <a:spcPts val="0"/>
                        </a:spcBef>
                        <a:spcAft>
                          <a:spcPts val="0"/>
                        </a:spcAft>
                        <a:buClrTx/>
                        <a:buSzTx/>
                        <a:buFontTx/>
                        <a:buNone/>
                        <a:tabLst/>
                        <a:defRPr/>
                      </a:pPr>
                      <a:r>
                        <a:rPr lang="fr-FR" altLang="ko-KR" sz="1000" dirty="0">
                          <a:latin typeface="Verdana" panose="020B0604030504040204" pitchFamily="34" charset="0"/>
                          <a:ea typeface="굴림" panose="020B0600000101010101" pitchFamily="34" charset="-127"/>
                        </a:rPr>
                        <a:t>Courbe ROC : On observe que le modèle régression </a:t>
                      </a:r>
                      <a:r>
                        <a:rPr lang="fr-FR" altLang="ko-KR" sz="1000" dirty="0" err="1">
                          <a:latin typeface="Verdana" panose="020B0604030504040204" pitchFamily="34" charset="0"/>
                          <a:ea typeface="굴림" panose="020B0600000101010101" pitchFamily="34" charset="-127"/>
                        </a:rPr>
                        <a:t>ridge</a:t>
                      </a:r>
                      <a:r>
                        <a:rPr lang="fr-FR" altLang="ko-KR" sz="1000" dirty="0">
                          <a:latin typeface="Verdana" panose="020B0604030504040204" pitchFamily="34" charset="0"/>
                          <a:ea typeface="굴림" panose="020B0600000101010101" pitchFamily="34" charset="-127"/>
                        </a:rPr>
                        <a:t> à noyau avec nouvelles variables </a:t>
                      </a:r>
                      <a:r>
                        <a:rPr lang="fr-FR" altLang="ko-KR" sz="1000" dirty="0" err="1">
                          <a:latin typeface="Verdana" panose="020B0604030504040204" pitchFamily="34" charset="0"/>
                          <a:ea typeface="굴림" panose="020B0600000101010101" pitchFamily="34" charset="-127"/>
                        </a:rPr>
                        <a:t>features</a:t>
                      </a:r>
                      <a:r>
                        <a:rPr lang="fr-FR" altLang="ko-KR" sz="1000" dirty="0">
                          <a:latin typeface="Verdana" panose="020B0604030504040204" pitchFamily="34" charset="0"/>
                          <a:ea typeface="굴림" panose="020B0600000101010101" pitchFamily="34" charset="-127"/>
                        </a:rPr>
                        <a:t> a de meilleurs scores que le modèle aléatoire de l’approche naïve.</a:t>
                      </a:r>
                    </a:p>
                    <a:p>
                      <a:pPr>
                        <a:lnSpc>
                          <a:spcPct val="80000"/>
                        </a:lnSpc>
                      </a:pPr>
                      <a:endParaRPr lang="fr-FR" altLang="ko-KR" sz="1000" dirty="0">
                        <a:latin typeface="Verdana" panose="020B0604030504040204" pitchFamily="34" charset="0"/>
                        <a:ea typeface="굴림" panose="020B0600000101010101" pitchFamily="34" charset="-127"/>
                      </a:endParaRPr>
                    </a:p>
                  </a:txBody>
                  <a:tcPr/>
                </a:tc>
                <a:extLst>
                  <a:ext uri="{0D108BD9-81ED-4DB2-BD59-A6C34878D82A}">
                    <a16:rowId xmlns:a16="http://schemas.microsoft.com/office/drawing/2014/main" val="2124612373"/>
                  </a:ext>
                </a:extLst>
              </a:tr>
              <a:tr h="2976054">
                <a:tc>
                  <a:txBody>
                    <a:bodyPr/>
                    <a:lstStyle/>
                    <a:p>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000" dirty="0"/>
                    </a:p>
                  </a:txBody>
                  <a:tcPr/>
                </a:tc>
                <a:extLst>
                  <a:ext uri="{0D108BD9-81ED-4DB2-BD59-A6C34878D82A}">
                    <a16:rowId xmlns:a16="http://schemas.microsoft.com/office/drawing/2014/main" val="450309551"/>
                  </a:ext>
                </a:extLst>
              </a:tr>
            </a:tbl>
          </a:graphicData>
        </a:graphic>
      </p:graphicFrame>
      <p:pic>
        <p:nvPicPr>
          <p:cNvPr id="4" name="Image 3">
            <a:extLst>
              <a:ext uri="{FF2B5EF4-FFF2-40B4-BE49-F238E27FC236}">
                <a16:creationId xmlns:a16="http://schemas.microsoft.com/office/drawing/2014/main" id="{C12D3F0C-AAFE-496D-827B-A3577FC9E952}"/>
              </a:ext>
            </a:extLst>
          </p:cNvPr>
          <p:cNvPicPr>
            <a:picLocks noChangeAspect="1"/>
          </p:cNvPicPr>
          <p:nvPr/>
        </p:nvPicPr>
        <p:blipFill>
          <a:blip r:embed="rId3"/>
          <a:stretch>
            <a:fillRect/>
          </a:stretch>
        </p:blipFill>
        <p:spPr>
          <a:xfrm>
            <a:off x="467544" y="4005064"/>
            <a:ext cx="3800475" cy="2562225"/>
          </a:xfrm>
          <a:prstGeom prst="rect">
            <a:avLst/>
          </a:prstGeom>
        </p:spPr>
      </p:pic>
      <p:pic>
        <p:nvPicPr>
          <p:cNvPr id="7" name="Image 6">
            <a:extLst>
              <a:ext uri="{FF2B5EF4-FFF2-40B4-BE49-F238E27FC236}">
                <a16:creationId xmlns:a16="http://schemas.microsoft.com/office/drawing/2014/main" id="{19B5A777-B8F8-4F59-8F94-7ACC59C3FF28}"/>
              </a:ext>
            </a:extLst>
          </p:cNvPr>
          <p:cNvPicPr>
            <a:picLocks noChangeAspect="1"/>
          </p:cNvPicPr>
          <p:nvPr/>
        </p:nvPicPr>
        <p:blipFill>
          <a:blip r:embed="rId4"/>
          <a:stretch>
            <a:fillRect/>
          </a:stretch>
        </p:blipFill>
        <p:spPr>
          <a:xfrm>
            <a:off x="4881036" y="4005064"/>
            <a:ext cx="3800475" cy="2562225"/>
          </a:xfrm>
          <a:prstGeom prst="rect">
            <a:avLst/>
          </a:prstGeom>
        </p:spPr>
      </p:pic>
    </p:spTree>
    <p:extLst>
      <p:ext uri="{BB962C8B-B14F-4D97-AF65-F5344CB8AC3E}">
        <p14:creationId xmlns:p14="http://schemas.microsoft.com/office/powerpoint/2010/main" val="948228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Comparaison et synthèse des résultats </a:t>
            </a:r>
            <a:br>
              <a:rPr lang="fr-FR" altLang="fr-FR" sz="2800" dirty="0"/>
            </a:br>
            <a:r>
              <a:rPr lang="fr-FR" altLang="fr-FR" sz="2800" dirty="0"/>
              <a:t>pour les modèles utilisés</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lvl="1">
              <a:lnSpc>
                <a:spcPct val="80000"/>
              </a:lnSpc>
            </a:pPr>
            <a:endParaRPr lang="fr-FR" altLang="ko-KR" sz="16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3" algn="just">
              <a:lnSpc>
                <a:spcPct val="80000"/>
              </a:lnSpc>
            </a:pPr>
            <a:endParaRPr lang="fr-FR" altLang="ko-KR" sz="1200" dirty="0">
              <a:latin typeface="Verdana" panose="020B0604030504040204" pitchFamily="34" charset="0"/>
              <a:ea typeface="굴림" panose="020B0600000101010101" pitchFamily="34" charset="-127"/>
            </a:endParaRPr>
          </a:p>
          <a:p>
            <a:pPr lvl="3">
              <a:lnSpc>
                <a:spcPct val="80000"/>
              </a:lnSpc>
            </a:pPr>
            <a:endParaRPr lang="fr-FR" altLang="ko-KR" sz="8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graphicFrame>
        <p:nvGraphicFramePr>
          <p:cNvPr id="2" name="Tableau 2">
            <a:extLst>
              <a:ext uri="{FF2B5EF4-FFF2-40B4-BE49-F238E27FC236}">
                <a16:creationId xmlns:a16="http://schemas.microsoft.com/office/drawing/2014/main" id="{B99B1651-74F9-419E-9F49-A2EA7D185A20}"/>
              </a:ext>
            </a:extLst>
          </p:cNvPr>
          <p:cNvGraphicFramePr>
            <a:graphicFrameLocks noGrp="1"/>
          </p:cNvGraphicFramePr>
          <p:nvPr/>
        </p:nvGraphicFramePr>
        <p:xfrm>
          <a:off x="163186" y="2225675"/>
          <a:ext cx="8817628" cy="4632325"/>
        </p:xfrm>
        <a:graphic>
          <a:graphicData uri="http://schemas.openxmlformats.org/drawingml/2006/table">
            <a:tbl>
              <a:tblPr firstRow="1" bandRow="1">
                <a:tableStyleId>{5C22544A-7EE6-4342-B048-85BDC9FD1C3A}</a:tableStyleId>
              </a:tblPr>
              <a:tblGrid>
                <a:gridCol w="4413568">
                  <a:extLst>
                    <a:ext uri="{9D8B030D-6E8A-4147-A177-3AD203B41FA5}">
                      <a16:colId xmlns:a16="http://schemas.microsoft.com/office/drawing/2014/main" val="4062518940"/>
                    </a:ext>
                  </a:extLst>
                </a:gridCol>
                <a:gridCol w="4404060">
                  <a:extLst>
                    <a:ext uri="{9D8B030D-6E8A-4147-A177-3AD203B41FA5}">
                      <a16:colId xmlns:a16="http://schemas.microsoft.com/office/drawing/2014/main" val="2942006052"/>
                    </a:ext>
                  </a:extLst>
                </a:gridCol>
              </a:tblGrid>
              <a:tr h="393010">
                <a:tc>
                  <a:txBody>
                    <a:bodyPr/>
                    <a:lstStyle/>
                    <a:p>
                      <a:pPr marL="171450" indent="-171450">
                        <a:lnSpc>
                          <a:spcPct val="80000"/>
                        </a:lnSpc>
                        <a:buFont typeface="Arial" panose="020B0604020202020204" pitchFamily="34" charset="0"/>
                        <a:buChar char="•"/>
                      </a:pPr>
                      <a:endParaRPr lang="fr-FR" altLang="ko-KR" sz="1200" dirty="0">
                        <a:latin typeface="Verdana" panose="020B0604030504040204" pitchFamily="34" charset="0"/>
                        <a:ea typeface="굴림" panose="020B0600000101010101" pitchFamily="34" charset="-127"/>
                      </a:endParaRPr>
                    </a:p>
                  </a:txBody>
                  <a:tcPr/>
                </a:tc>
                <a:tc>
                  <a:txBody>
                    <a:bodyPr/>
                    <a:lstStyle/>
                    <a:p>
                      <a:pPr marL="0" indent="0">
                        <a:lnSpc>
                          <a:spcPct val="80000"/>
                        </a:lnSpc>
                        <a:buFont typeface="Arial" panose="020B0604020202020204" pitchFamily="34" charset="0"/>
                        <a:buNone/>
                      </a:pPr>
                      <a:endParaRPr lang="fr-FR" altLang="ko-KR" sz="1200" dirty="0">
                        <a:latin typeface="Verdana" panose="020B0604030504040204" pitchFamily="34" charset="0"/>
                        <a:ea typeface="굴림" panose="020B0600000101010101" pitchFamily="34" charset="-127"/>
                      </a:endParaRPr>
                    </a:p>
                  </a:txBody>
                  <a:tcPr/>
                </a:tc>
                <a:extLst>
                  <a:ext uri="{0D108BD9-81ED-4DB2-BD59-A6C34878D82A}">
                    <a16:rowId xmlns:a16="http://schemas.microsoft.com/office/drawing/2014/main" val="2392740720"/>
                  </a:ext>
                </a:extLst>
              </a:tr>
              <a:tr h="2091096">
                <a:tc>
                  <a:txBody>
                    <a:bodyPr/>
                    <a:lstStyle/>
                    <a:p>
                      <a:pPr lvl="0">
                        <a:lnSpc>
                          <a:spcPct val="80000"/>
                        </a:lnSpc>
                      </a:pPr>
                      <a:r>
                        <a:rPr lang="en-US" altLang="ko-KR" sz="1000" dirty="0" err="1">
                          <a:latin typeface="Verdana" panose="020B0604030504040204" pitchFamily="34" charset="0"/>
                          <a:ea typeface="굴림" panose="020B0600000101010101" pitchFamily="34" charset="-127"/>
                        </a:rPr>
                        <a:t>Courbe</a:t>
                      </a:r>
                      <a:r>
                        <a:rPr lang="en-US" altLang="ko-KR" sz="1000" dirty="0">
                          <a:latin typeface="Verdana" panose="020B0604030504040204" pitchFamily="34" charset="0"/>
                          <a:ea typeface="굴림" panose="020B0600000101010101" pitchFamily="34" charset="-127"/>
                        </a:rPr>
                        <a:t> ROC « Receiver-Operator Characteristic ».</a:t>
                      </a:r>
                      <a:r>
                        <a:rPr lang="fr-FR" altLang="ko-KR" sz="1000" dirty="0">
                          <a:latin typeface="Verdana" panose="020B0604030504040204" pitchFamily="34" charset="0"/>
                          <a:ea typeface="굴림" panose="020B0600000101010101" pitchFamily="34" charset="-127"/>
                        </a:rPr>
                        <a:t> </a:t>
                      </a:r>
                    </a:p>
                    <a:p>
                      <a:pPr lvl="0">
                        <a:lnSpc>
                          <a:spcPct val="80000"/>
                        </a:lnSpc>
                      </a:pPr>
                      <a:r>
                        <a:rPr lang="fr-FR" altLang="ko-KR" sz="1000" dirty="0" err="1">
                          <a:latin typeface="Verdana" panose="020B0604030504040204" pitchFamily="34" charset="0"/>
                          <a:ea typeface="굴림" panose="020B0600000101010101" pitchFamily="34" charset="-127"/>
                        </a:rPr>
                        <a:t>Knn</a:t>
                      </a:r>
                      <a:r>
                        <a:rPr lang="fr-FR" altLang="ko-KR" sz="1000" dirty="0">
                          <a:latin typeface="Verdana" panose="020B0604030504040204" pitchFamily="34" charset="0"/>
                          <a:ea typeface="굴림" panose="020B0600000101010101" pitchFamily="34" charset="-127"/>
                        </a:rPr>
                        <a:t> sans new </a:t>
                      </a:r>
                      <a:r>
                        <a:rPr lang="fr-FR" altLang="ko-KR" sz="1000" dirty="0" err="1">
                          <a:latin typeface="Verdana" panose="020B0604030504040204" pitchFamily="34" charset="0"/>
                          <a:ea typeface="굴림" panose="020B0600000101010101" pitchFamily="34" charset="-127"/>
                        </a:rPr>
                        <a:t>features</a:t>
                      </a: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txBody>
                  <a:tcPr/>
                </a:tc>
                <a:tc>
                  <a:txBody>
                    <a:bodyPr/>
                    <a:lstStyle/>
                    <a:p>
                      <a:pPr lvl="0">
                        <a:lnSpc>
                          <a:spcPct val="80000"/>
                        </a:lnSpc>
                      </a:pPr>
                      <a:r>
                        <a:rPr lang="en-US" altLang="ko-KR" sz="1000" dirty="0" err="1">
                          <a:latin typeface="Verdana" panose="020B0604030504040204" pitchFamily="34" charset="0"/>
                          <a:ea typeface="굴림" panose="020B0600000101010101" pitchFamily="34" charset="-127"/>
                        </a:rPr>
                        <a:t>Courbe</a:t>
                      </a:r>
                      <a:r>
                        <a:rPr lang="en-US" altLang="ko-KR" sz="1000" dirty="0">
                          <a:latin typeface="Verdana" panose="020B0604030504040204" pitchFamily="34" charset="0"/>
                          <a:ea typeface="굴림" panose="020B0600000101010101" pitchFamily="34" charset="-127"/>
                        </a:rPr>
                        <a:t> ROC « Receiver-Operator Characteristic ».</a:t>
                      </a:r>
                      <a:r>
                        <a:rPr lang="fr-FR" altLang="ko-KR" sz="1000" dirty="0">
                          <a:latin typeface="Verdana" panose="020B0604030504040204" pitchFamily="34" charset="0"/>
                          <a:ea typeface="굴림" panose="020B0600000101010101" pitchFamily="34" charset="-127"/>
                        </a:rPr>
                        <a:t> </a:t>
                      </a:r>
                    </a:p>
                    <a:p>
                      <a:pPr lvl="0">
                        <a:lnSpc>
                          <a:spcPct val="80000"/>
                        </a:lnSpc>
                      </a:pPr>
                      <a:r>
                        <a:rPr lang="fr-FR" altLang="ko-KR" sz="1000" dirty="0" err="1">
                          <a:latin typeface="Verdana" panose="020B0604030504040204" pitchFamily="34" charset="0"/>
                          <a:ea typeface="굴림" panose="020B0600000101010101" pitchFamily="34" charset="-127"/>
                        </a:rPr>
                        <a:t>Knn</a:t>
                      </a:r>
                      <a:r>
                        <a:rPr lang="fr-FR" altLang="ko-KR" sz="1000" dirty="0">
                          <a:latin typeface="Verdana" panose="020B0604030504040204" pitchFamily="34" charset="0"/>
                          <a:ea typeface="굴림" panose="020B0600000101010101" pitchFamily="34" charset="-127"/>
                        </a:rPr>
                        <a:t> avec new </a:t>
                      </a:r>
                      <a:r>
                        <a:rPr lang="fr-FR" altLang="ko-KR" sz="1000" dirty="0" err="1">
                          <a:latin typeface="Verdana" panose="020B0604030504040204" pitchFamily="34" charset="0"/>
                          <a:ea typeface="굴림" panose="020B0600000101010101" pitchFamily="34" charset="-127"/>
                        </a:rPr>
                        <a:t>features</a:t>
                      </a: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txBody>
                  <a:tcPr/>
                </a:tc>
                <a:extLst>
                  <a:ext uri="{0D108BD9-81ED-4DB2-BD59-A6C34878D82A}">
                    <a16:rowId xmlns:a16="http://schemas.microsoft.com/office/drawing/2014/main" val="2124612373"/>
                  </a:ext>
                </a:extLst>
              </a:tr>
              <a:tr h="2148219">
                <a:tc>
                  <a:txBody>
                    <a:bodyPr/>
                    <a:lstStyle/>
                    <a:p>
                      <a:r>
                        <a:rPr lang="en-US" altLang="ko-KR" sz="1000" dirty="0" err="1">
                          <a:latin typeface="Verdana" panose="020B0604030504040204" pitchFamily="34" charset="0"/>
                          <a:ea typeface="굴림" panose="020B0600000101010101" pitchFamily="34" charset="-127"/>
                        </a:rPr>
                        <a:t>Courbe</a:t>
                      </a:r>
                      <a:r>
                        <a:rPr lang="en-US" altLang="ko-KR" sz="1000" dirty="0">
                          <a:latin typeface="Verdana" panose="020B0604030504040204" pitchFamily="34" charset="0"/>
                          <a:ea typeface="굴림" panose="020B0600000101010101" pitchFamily="34" charset="-127"/>
                        </a:rPr>
                        <a:t> ROC « Receiver-Operator Characteristic ».</a:t>
                      </a:r>
                      <a:r>
                        <a:rPr lang="fr-FR" altLang="ko-KR" sz="1000" dirty="0">
                          <a:latin typeface="Verdana" panose="020B0604030504040204" pitchFamily="34" charset="0"/>
                          <a:ea typeface="굴림" panose="020B0600000101010101" pitchFamily="34" charset="-127"/>
                        </a:rPr>
                        <a:t> </a:t>
                      </a:r>
                    </a:p>
                    <a:p>
                      <a:r>
                        <a:rPr lang="fr-FR" altLang="ko-KR" sz="1000" dirty="0">
                          <a:latin typeface="Verdana" panose="020B0604030504040204" pitchFamily="34" charset="0"/>
                          <a:ea typeface="굴림" panose="020B0600000101010101" pitchFamily="34" charset="-127"/>
                        </a:rPr>
                        <a:t>Régression logistique sans new </a:t>
                      </a:r>
                      <a:r>
                        <a:rPr lang="fr-FR" altLang="ko-KR" sz="1000" dirty="0" err="1">
                          <a:latin typeface="Verdana" panose="020B0604030504040204" pitchFamily="34" charset="0"/>
                          <a:ea typeface="굴림" panose="020B0600000101010101" pitchFamily="34" charset="-127"/>
                        </a:rPr>
                        <a:t>features</a:t>
                      </a:r>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000" dirty="0" err="1">
                          <a:latin typeface="Verdana" panose="020B0604030504040204" pitchFamily="34" charset="0"/>
                          <a:ea typeface="굴림" panose="020B0600000101010101" pitchFamily="34" charset="-127"/>
                        </a:rPr>
                        <a:t>Courbe</a:t>
                      </a:r>
                      <a:r>
                        <a:rPr lang="en-US" altLang="ko-KR" sz="1000" dirty="0">
                          <a:latin typeface="Verdana" panose="020B0604030504040204" pitchFamily="34" charset="0"/>
                          <a:ea typeface="굴림" panose="020B0600000101010101" pitchFamily="34" charset="-127"/>
                        </a:rPr>
                        <a:t> ROC « Receiver-Operator Characteristic ».</a:t>
                      </a:r>
                      <a:r>
                        <a:rPr lang="fr-FR" altLang="ko-KR" sz="1000" dirty="0">
                          <a:latin typeface="Verdana" panose="020B0604030504040204" pitchFamily="34" charset="0"/>
                          <a:ea typeface="굴림" panose="020B0600000101010101" pitchFamily="34" charset="-127"/>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ltLang="ko-KR" sz="1000" dirty="0">
                          <a:latin typeface="Verdana" panose="020B0604030504040204" pitchFamily="34" charset="0"/>
                          <a:ea typeface="굴림" panose="020B0600000101010101" pitchFamily="34" charset="-127"/>
                        </a:rPr>
                        <a:t>Régression logistique avec new </a:t>
                      </a:r>
                      <a:r>
                        <a:rPr lang="fr-FR" altLang="ko-KR" sz="1000" dirty="0" err="1">
                          <a:latin typeface="Verdana" panose="020B0604030504040204" pitchFamily="34" charset="0"/>
                          <a:ea typeface="굴림" panose="020B0600000101010101" pitchFamily="34" charset="-127"/>
                        </a:rPr>
                        <a:t>features</a:t>
                      </a:r>
                      <a:endParaRPr lang="fr-FR" sz="1000" dirty="0"/>
                    </a:p>
                  </a:txBody>
                  <a:tcPr/>
                </a:tc>
                <a:extLst>
                  <a:ext uri="{0D108BD9-81ED-4DB2-BD59-A6C34878D82A}">
                    <a16:rowId xmlns:a16="http://schemas.microsoft.com/office/drawing/2014/main" val="450309551"/>
                  </a:ext>
                </a:extLst>
              </a:tr>
            </a:tbl>
          </a:graphicData>
        </a:graphic>
      </p:graphicFrame>
      <p:pic>
        <p:nvPicPr>
          <p:cNvPr id="8" name="Image 7">
            <a:extLst>
              <a:ext uri="{FF2B5EF4-FFF2-40B4-BE49-F238E27FC236}">
                <a16:creationId xmlns:a16="http://schemas.microsoft.com/office/drawing/2014/main" id="{BAF5E984-6F4A-404A-A7F0-AE85A69F4F95}"/>
              </a:ext>
            </a:extLst>
          </p:cNvPr>
          <p:cNvPicPr>
            <a:picLocks noChangeAspect="1"/>
          </p:cNvPicPr>
          <p:nvPr/>
        </p:nvPicPr>
        <p:blipFill>
          <a:blip r:embed="rId3"/>
          <a:stretch>
            <a:fillRect/>
          </a:stretch>
        </p:blipFill>
        <p:spPr>
          <a:xfrm>
            <a:off x="964030" y="2924944"/>
            <a:ext cx="2523963" cy="1725318"/>
          </a:xfrm>
          <a:prstGeom prst="rect">
            <a:avLst/>
          </a:prstGeom>
        </p:spPr>
      </p:pic>
      <p:pic>
        <p:nvPicPr>
          <p:cNvPr id="10" name="Image 9">
            <a:extLst>
              <a:ext uri="{FF2B5EF4-FFF2-40B4-BE49-F238E27FC236}">
                <a16:creationId xmlns:a16="http://schemas.microsoft.com/office/drawing/2014/main" id="{436BC411-478A-440A-8B7E-6389CCE002B6}"/>
              </a:ext>
            </a:extLst>
          </p:cNvPr>
          <p:cNvPicPr>
            <a:picLocks noChangeAspect="1"/>
          </p:cNvPicPr>
          <p:nvPr/>
        </p:nvPicPr>
        <p:blipFill>
          <a:blip r:embed="rId4"/>
          <a:stretch>
            <a:fillRect/>
          </a:stretch>
        </p:blipFill>
        <p:spPr>
          <a:xfrm>
            <a:off x="5436096" y="2924250"/>
            <a:ext cx="2523963" cy="1725318"/>
          </a:xfrm>
          <a:prstGeom prst="rect">
            <a:avLst/>
          </a:prstGeom>
        </p:spPr>
      </p:pic>
      <p:pic>
        <p:nvPicPr>
          <p:cNvPr id="4" name="Image 3">
            <a:extLst>
              <a:ext uri="{FF2B5EF4-FFF2-40B4-BE49-F238E27FC236}">
                <a16:creationId xmlns:a16="http://schemas.microsoft.com/office/drawing/2014/main" id="{70F2D0F8-D5AB-4125-94C0-8A446B038102}"/>
              </a:ext>
            </a:extLst>
          </p:cNvPr>
          <p:cNvPicPr>
            <a:picLocks noChangeAspect="1"/>
          </p:cNvPicPr>
          <p:nvPr/>
        </p:nvPicPr>
        <p:blipFill>
          <a:blip r:embed="rId5"/>
          <a:stretch>
            <a:fillRect/>
          </a:stretch>
        </p:blipFill>
        <p:spPr>
          <a:xfrm>
            <a:off x="964030" y="5093791"/>
            <a:ext cx="2522124" cy="1725317"/>
          </a:xfrm>
          <a:prstGeom prst="rect">
            <a:avLst/>
          </a:prstGeom>
        </p:spPr>
      </p:pic>
      <p:pic>
        <p:nvPicPr>
          <p:cNvPr id="6" name="Image 5">
            <a:extLst>
              <a:ext uri="{FF2B5EF4-FFF2-40B4-BE49-F238E27FC236}">
                <a16:creationId xmlns:a16="http://schemas.microsoft.com/office/drawing/2014/main" id="{D7CF8290-7D80-4B85-837E-D0F206635BE8}"/>
              </a:ext>
            </a:extLst>
          </p:cNvPr>
          <p:cNvPicPr>
            <a:picLocks noChangeAspect="1"/>
          </p:cNvPicPr>
          <p:nvPr/>
        </p:nvPicPr>
        <p:blipFill>
          <a:blip r:embed="rId6"/>
          <a:stretch>
            <a:fillRect/>
          </a:stretch>
        </p:blipFill>
        <p:spPr>
          <a:xfrm>
            <a:off x="5437935" y="5098284"/>
            <a:ext cx="2522124" cy="1720824"/>
          </a:xfrm>
          <a:prstGeom prst="rect">
            <a:avLst/>
          </a:prstGeom>
        </p:spPr>
      </p:pic>
    </p:spTree>
    <p:extLst>
      <p:ext uri="{BB962C8B-B14F-4D97-AF65-F5344CB8AC3E}">
        <p14:creationId xmlns:p14="http://schemas.microsoft.com/office/powerpoint/2010/main" val="39640556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Comparaison et synthèse des résultats </a:t>
            </a:r>
            <a:br>
              <a:rPr lang="fr-FR" altLang="fr-FR" sz="2800" dirty="0"/>
            </a:br>
            <a:r>
              <a:rPr lang="fr-FR" altLang="fr-FR" sz="2800" dirty="0"/>
              <a:t>pour les modèles utilisés</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lvl="1">
              <a:lnSpc>
                <a:spcPct val="80000"/>
              </a:lnSpc>
            </a:pPr>
            <a:endParaRPr lang="fr-FR" altLang="ko-KR" sz="16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3" algn="just">
              <a:lnSpc>
                <a:spcPct val="80000"/>
              </a:lnSpc>
            </a:pPr>
            <a:endParaRPr lang="fr-FR" altLang="ko-KR" sz="1200" dirty="0">
              <a:latin typeface="Verdana" panose="020B0604030504040204" pitchFamily="34" charset="0"/>
              <a:ea typeface="굴림" panose="020B0600000101010101" pitchFamily="34" charset="-127"/>
            </a:endParaRPr>
          </a:p>
          <a:p>
            <a:pPr lvl="3">
              <a:lnSpc>
                <a:spcPct val="80000"/>
              </a:lnSpc>
            </a:pPr>
            <a:endParaRPr lang="fr-FR" altLang="ko-KR" sz="8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graphicFrame>
        <p:nvGraphicFramePr>
          <p:cNvPr id="2" name="Tableau 2">
            <a:extLst>
              <a:ext uri="{FF2B5EF4-FFF2-40B4-BE49-F238E27FC236}">
                <a16:creationId xmlns:a16="http://schemas.microsoft.com/office/drawing/2014/main" id="{B99B1651-74F9-419E-9F49-A2EA7D185A20}"/>
              </a:ext>
            </a:extLst>
          </p:cNvPr>
          <p:cNvGraphicFramePr>
            <a:graphicFrameLocks noGrp="1"/>
          </p:cNvGraphicFramePr>
          <p:nvPr>
            <p:extLst>
              <p:ext uri="{D42A27DB-BD31-4B8C-83A1-F6EECF244321}">
                <p14:modId xmlns:p14="http://schemas.microsoft.com/office/powerpoint/2010/main" val="1088132683"/>
              </p:ext>
            </p:extLst>
          </p:nvPr>
        </p:nvGraphicFramePr>
        <p:xfrm>
          <a:off x="163186" y="2225675"/>
          <a:ext cx="8817628" cy="4587701"/>
        </p:xfrm>
        <a:graphic>
          <a:graphicData uri="http://schemas.openxmlformats.org/drawingml/2006/table">
            <a:tbl>
              <a:tblPr firstRow="1" bandRow="1">
                <a:tableStyleId>{5C22544A-7EE6-4342-B048-85BDC9FD1C3A}</a:tableStyleId>
              </a:tblPr>
              <a:tblGrid>
                <a:gridCol w="4413568">
                  <a:extLst>
                    <a:ext uri="{9D8B030D-6E8A-4147-A177-3AD203B41FA5}">
                      <a16:colId xmlns:a16="http://schemas.microsoft.com/office/drawing/2014/main" val="4062518940"/>
                    </a:ext>
                  </a:extLst>
                </a:gridCol>
                <a:gridCol w="4404060">
                  <a:extLst>
                    <a:ext uri="{9D8B030D-6E8A-4147-A177-3AD203B41FA5}">
                      <a16:colId xmlns:a16="http://schemas.microsoft.com/office/drawing/2014/main" val="2942006052"/>
                    </a:ext>
                  </a:extLst>
                </a:gridCol>
              </a:tblGrid>
              <a:tr h="389224">
                <a:tc>
                  <a:txBody>
                    <a:bodyPr/>
                    <a:lstStyle/>
                    <a:p>
                      <a:pPr marL="171450" indent="-171450">
                        <a:lnSpc>
                          <a:spcPct val="80000"/>
                        </a:lnSpc>
                        <a:buFont typeface="Arial" panose="020B0604020202020204" pitchFamily="34" charset="0"/>
                        <a:buChar char="•"/>
                      </a:pPr>
                      <a:endParaRPr lang="fr-FR" altLang="ko-KR" sz="1200" dirty="0">
                        <a:latin typeface="Verdana" panose="020B0604030504040204" pitchFamily="34" charset="0"/>
                        <a:ea typeface="굴림" panose="020B0600000101010101" pitchFamily="34" charset="-127"/>
                      </a:endParaRPr>
                    </a:p>
                  </a:txBody>
                  <a:tcPr/>
                </a:tc>
                <a:tc>
                  <a:txBody>
                    <a:bodyPr/>
                    <a:lstStyle/>
                    <a:p>
                      <a:pPr marL="0" indent="0">
                        <a:lnSpc>
                          <a:spcPct val="80000"/>
                        </a:lnSpc>
                        <a:buFont typeface="Arial" panose="020B0604020202020204" pitchFamily="34" charset="0"/>
                        <a:buNone/>
                      </a:pPr>
                      <a:endParaRPr lang="fr-FR" altLang="ko-KR" sz="1200" dirty="0">
                        <a:latin typeface="Verdana" panose="020B0604030504040204" pitchFamily="34" charset="0"/>
                        <a:ea typeface="굴림" panose="020B0600000101010101" pitchFamily="34" charset="-127"/>
                      </a:endParaRPr>
                    </a:p>
                  </a:txBody>
                  <a:tcPr/>
                </a:tc>
                <a:extLst>
                  <a:ext uri="{0D108BD9-81ED-4DB2-BD59-A6C34878D82A}">
                    <a16:rowId xmlns:a16="http://schemas.microsoft.com/office/drawing/2014/main" val="2392740720"/>
                  </a:ext>
                </a:extLst>
              </a:tr>
              <a:tr h="2070952">
                <a:tc>
                  <a:txBody>
                    <a:bodyPr/>
                    <a:lstStyle/>
                    <a:p>
                      <a:pPr lvl="0">
                        <a:lnSpc>
                          <a:spcPct val="80000"/>
                        </a:lnSpc>
                      </a:pPr>
                      <a:r>
                        <a:rPr lang="en-US" altLang="ko-KR" sz="1000" dirty="0" err="1">
                          <a:latin typeface="Verdana" panose="020B0604030504040204" pitchFamily="34" charset="0"/>
                          <a:ea typeface="굴림" panose="020B0600000101010101" pitchFamily="34" charset="-127"/>
                        </a:rPr>
                        <a:t>Courbe</a:t>
                      </a:r>
                      <a:r>
                        <a:rPr lang="en-US" altLang="ko-KR" sz="1000" dirty="0">
                          <a:latin typeface="Verdana" panose="020B0604030504040204" pitchFamily="34" charset="0"/>
                          <a:ea typeface="굴림" panose="020B0600000101010101" pitchFamily="34" charset="-127"/>
                        </a:rPr>
                        <a:t> ROC « Receiver-Operator Characteristic ».</a:t>
                      </a:r>
                      <a:r>
                        <a:rPr lang="fr-FR" altLang="ko-KR" sz="1000" dirty="0">
                          <a:latin typeface="Verdana" panose="020B0604030504040204" pitchFamily="34" charset="0"/>
                          <a:ea typeface="굴림" panose="020B0600000101010101" pitchFamily="34" charset="-127"/>
                        </a:rPr>
                        <a:t> </a:t>
                      </a:r>
                    </a:p>
                    <a:p>
                      <a:pPr lvl="0">
                        <a:lnSpc>
                          <a:spcPct val="80000"/>
                        </a:lnSpc>
                      </a:pPr>
                      <a:r>
                        <a:rPr lang="fr-FR" altLang="ko-KR" sz="1000" dirty="0">
                          <a:latin typeface="Verdana" panose="020B0604030504040204" pitchFamily="34" charset="0"/>
                          <a:ea typeface="굴림" panose="020B0600000101010101" pitchFamily="34" charset="-127"/>
                        </a:rPr>
                        <a:t>Lasso sans new </a:t>
                      </a:r>
                      <a:r>
                        <a:rPr lang="fr-FR" altLang="ko-KR" sz="1000" dirty="0" err="1">
                          <a:latin typeface="Verdana" panose="020B0604030504040204" pitchFamily="34" charset="0"/>
                          <a:ea typeface="굴림" panose="020B0600000101010101" pitchFamily="34" charset="-127"/>
                        </a:rPr>
                        <a:t>features</a:t>
                      </a: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txBody>
                  <a:tcPr/>
                </a:tc>
                <a:tc>
                  <a:txBody>
                    <a:bodyPr/>
                    <a:lstStyle/>
                    <a:p>
                      <a:pPr lvl="0">
                        <a:lnSpc>
                          <a:spcPct val="80000"/>
                        </a:lnSpc>
                      </a:pPr>
                      <a:r>
                        <a:rPr lang="en-US" altLang="ko-KR" sz="1000" dirty="0" err="1">
                          <a:latin typeface="Verdana" panose="020B0604030504040204" pitchFamily="34" charset="0"/>
                          <a:ea typeface="굴림" panose="020B0600000101010101" pitchFamily="34" charset="-127"/>
                        </a:rPr>
                        <a:t>Courbe</a:t>
                      </a:r>
                      <a:r>
                        <a:rPr lang="en-US" altLang="ko-KR" sz="1000" dirty="0">
                          <a:latin typeface="Verdana" panose="020B0604030504040204" pitchFamily="34" charset="0"/>
                          <a:ea typeface="굴림" panose="020B0600000101010101" pitchFamily="34" charset="-127"/>
                        </a:rPr>
                        <a:t> ROC « Receiver-Operator Characteristic ».</a:t>
                      </a:r>
                      <a:r>
                        <a:rPr lang="fr-FR" altLang="ko-KR" sz="1000" dirty="0">
                          <a:latin typeface="Verdana" panose="020B0604030504040204" pitchFamily="34" charset="0"/>
                          <a:ea typeface="굴림" panose="020B0600000101010101" pitchFamily="34" charset="-127"/>
                        </a:rPr>
                        <a:t> </a:t>
                      </a:r>
                    </a:p>
                    <a:p>
                      <a:pPr lvl="0">
                        <a:lnSpc>
                          <a:spcPct val="80000"/>
                        </a:lnSpc>
                      </a:pPr>
                      <a:r>
                        <a:rPr lang="fr-FR" altLang="ko-KR" sz="1000" dirty="0">
                          <a:latin typeface="Verdana" panose="020B0604030504040204" pitchFamily="34" charset="0"/>
                          <a:ea typeface="굴림" panose="020B0600000101010101" pitchFamily="34" charset="-127"/>
                        </a:rPr>
                        <a:t>Lasso avec new </a:t>
                      </a:r>
                      <a:r>
                        <a:rPr lang="fr-FR" altLang="ko-KR" sz="1000" dirty="0" err="1">
                          <a:latin typeface="Verdana" panose="020B0604030504040204" pitchFamily="34" charset="0"/>
                          <a:ea typeface="굴림" panose="020B0600000101010101" pitchFamily="34" charset="-127"/>
                        </a:rPr>
                        <a:t>features</a:t>
                      </a: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txBody>
                  <a:tcPr/>
                </a:tc>
                <a:extLst>
                  <a:ext uri="{0D108BD9-81ED-4DB2-BD59-A6C34878D82A}">
                    <a16:rowId xmlns:a16="http://schemas.microsoft.com/office/drawing/2014/main" val="2124612373"/>
                  </a:ext>
                </a:extLst>
              </a:tr>
              <a:tr h="2127525">
                <a:tc>
                  <a:txBody>
                    <a:bodyPr/>
                    <a:lstStyle/>
                    <a:p>
                      <a:r>
                        <a:rPr lang="en-US" altLang="ko-KR" sz="1000" dirty="0" err="1">
                          <a:latin typeface="Verdana" panose="020B0604030504040204" pitchFamily="34" charset="0"/>
                          <a:ea typeface="굴림" panose="020B0600000101010101" pitchFamily="34" charset="-127"/>
                        </a:rPr>
                        <a:t>Courbe</a:t>
                      </a:r>
                      <a:r>
                        <a:rPr lang="en-US" altLang="ko-KR" sz="1000" dirty="0">
                          <a:latin typeface="Verdana" panose="020B0604030504040204" pitchFamily="34" charset="0"/>
                          <a:ea typeface="굴림" panose="020B0600000101010101" pitchFamily="34" charset="-127"/>
                        </a:rPr>
                        <a:t> ROC « Receiver-Operator Characteristic ».</a:t>
                      </a:r>
                      <a:r>
                        <a:rPr lang="fr-FR" altLang="ko-KR" sz="1000" dirty="0">
                          <a:latin typeface="Verdana" panose="020B0604030504040204" pitchFamily="34" charset="0"/>
                          <a:ea typeface="굴림" panose="020B0600000101010101" pitchFamily="34" charset="-127"/>
                        </a:rPr>
                        <a:t> </a:t>
                      </a:r>
                    </a:p>
                    <a:p>
                      <a:r>
                        <a:rPr lang="fr-FR" altLang="ko-KR" sz="1000" dirty="0">
                          <a:latin typeface="Verdana" panose="020B0604030504040204" pitchFamily="34" charset="0"/>
                          <a:ea typeface="굴림" panose="020B0600000101010101" pitchFamily="34" charset="-127"/>
                        </a:rPr>
                        <a:t>SVM à noyau sans new </a:t>
                      </a:r>
                      <a:r>
                        <a:rPr lang="fr-FR" altLang="ko-KR" sz="1000" dirty="0" err="1">
                          <a:latin typeface="Verdana" panose="020B0604030504040204" pitchFamily="34" charset="0"/>
                          <a:ea typeface="굴림" panose="020B0600000101010101" pitchFamily="34" charset="-127"/>
                        </a:rPr>
                        <a:t>features</a:t>
                      </a:r>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000" dirty="0" err="1">
                          <a:latin typeface="Verdana" panose="020B0604030504040204" pitchFamily="34" charset="0"/>
                          <a:ea typeface="굴림" panose="020B0600000101010101" pitchFamily="34" charset="-127"/>
                        </a:rPr>
                        <a:t>Courbe</a:t>
                      </a:r>
                      <a:r>
                        <a:rPr lang="en-US" altLang="ko-KR" sz="1000" dirty="0">
                          <a:latin typeface="Verdana" panose="020B0604030504040204" pitchFamily="34" charset="0"/>
                          <a:ea typeface="굴림" panose="020B0600000101010101" pitchFamily="34" charset="-127"/>
                        </a:rPr>
                        <a:t> ROC « Receiver-Operator Characteristic ».</a:t>
                      </a:r>
                      <a:r>
                        <a:rPr lang="fr-FR" altLang="ko-KR" sz="1000" dirty="0">
                          <a:latin typeface="Verdana" panose="020B0604030504040204" pitchFamily="34" charset="0"/>
                          <a:ea typeface="굴림" panose="020B0600000101010101" pitchFamily="34" charset="-127"/>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ltLang="ko-KR" sz="1000" dirty="0">
                          <a:latin typeface="Verdana" panose="020B0604030504040204" pitchFamily="34" charset="0"/>
                          <a:ea typeface="굴림" panose="020B0600000101010101" pitchFamily="34" charset="-127"/>
                        </a:rPr>
                        <a:t>SVM à noyau avec new </a:t>
                      </a:r>
                      <a:r>
                        <a:rPr lang="fr-FR" altLang="ko-KR" sz="1000" dirty="0" err="1">
                          <a:latin typeface="Verdana" panose="020B0604030504040204" pitchFamily="34" charset="0"/>
                          <a:ea typeface="굴림" panose="020B0600000101010101" pitchFamily="34" charset="-127"/>
                        </a:rPr>
                        <a:t>features</a:t>
                      </a:r>
                      <a:endParaRPr lang="fr-FR" sz="1000" dirty="0"/>
                    </a:p>
                  </a:txBody>
                  <a:tcPr/>
                </a:tc>
                <a:extLst>
                  <a:ext uri="{0D108BD9-81ED-4DB2-BD59-A6C34878D82A}">
                    <a16:rowId xmlns:a16="http://schemas.microsoft.com/office/drawing/2014/main" val="450309551"/>
                  </a:ext>
                </a:extLst>
              </a:tr>
            </a:tbl>
          </a:graphicData>
        </a:graphic>
      </p:graphicFrame>
      <p:pic>
        <p:nvPicPr>
          <p:cNvPr id="5" name="Image 4">
            <a:extLst>
              <a:ext uri="{FF2B5EF4-FFF2-40B4-BE49-F238E27FC236}">
                <a16:creationId xmlns:a16="http://schemas.microsoft.com/office/drawing/2014/main" id="{64C33FF9-01E0-4DC7-9D0F-7A3293F2D0BE}"/>
              </a:ext>
            </a:extLst>
          </p:cNvPr>
          <p:cNvPicPr>
            <a:picLocks noChangeAspect="1"/>
          </p:cNvPicPr>
          <p:nvPr/>
        </p:nvPicPr>
        <p:blipFill>
          <a:blip r:embed="rId3"/>
          <a:stretch>
            <a:fillRect/>
          </a:stretch>
        </p:blipFill>
        <p:spPr>
          <a:xfrm>
            <a:off x="988510" y="2924945"/>
            <a:ext cx="2525371" cy="1728192"/>
          </a:xfrm>
          <a:prstGeom prst="rect">
            <a:avLst/>
          </a:prstGeom>
        </p:spPr>
      </p:pic>
      <p:pic>
        <p:nvPicPr>
          <p:cNvPr id="8" name="Image 7">
            <a:extLst>
              <a:ext uri="{FF2B5EF4-FFF2-40B4-BE49-F238E27FC236}">
                <a16:creationId xmlns:a16="http://schemas.microsoft.com/office/drawing/2014/main" id="{82767B3F-1B03-44EA-8680-B2541932DEE9}"/>
              </a:ext>
            </a:extLst>
          </p:cNvPr>
          <p:cNvPicPr>
            <a:picLocks noChangeAspect="1"/>
          </p:cNvPicPr>
          <p:nvPr/>
        </p:nvPicPr>
        <p:blipFill>
          <a:blip r:embed="rId4"/>
          <a:stretch>
            <a:fillRect/>
          </a:stretch>
        </p:blipFill>
        <p:spPr>
          <a:xfrm>
            <a:off x="5436096" y="2924946"/>
            <a:ext cx="2525371" cy="1728192"/>
          </a:xfrm>
          <a:prstGeom prst="rect">
            <a:avLst/>
          </a:prstGeom>
        </p:spPr>
      </p:pic>
      <p:pic>
        <p:nvPicPr>
          <p:cNvPr id="12" name="Image 11">
            <a:extLst>
              <a:ext uri="{FF2B5EF4-FFF2-40B4-BE49-F238E27FC236}">
                <a16:creationId xmlns:a16="http://schemas.microsoft.com/office/drawing/2014/main" id="{976CC122-D476-4466-95EB-302EE6503F82}"/>
              </a:ext>
            </a:extLst>
          </p:cNvPr>
          <p:cNvPicPr>
            <a:picLocks noChangeAspect="1"/>
          </p:cNvPicPr>
          <p:nvPr/>
        </p:nvPicPr>
        <p:blipFill>
          <a:blip r:embed="rId5"/>
          <a:stretch>
            <a:fillRect/>
          </a:stretch>
        </p:blipFill>
        <p:spPr>
          <a:xfrm>
            <a:off x="988510" y="5085184"/>
            <a:ext cx="2524956" cy="1728192"/>
          </a:xfrm>
          <a:prstGeom prst="rect">
            <a:avLst/>
          </a:prstGeom>
        </p:spPr>
      </p:pic>
      <p:pic>
        <p:nvPicPr>
          <p:cNvPr id="14" name="Image 13">
            <a:extLst>
              <a:ext uri="{FF2B5EF4-FFF2-40B4-BE49-F238E27FC236}">
                <a16:creationId xmlns:a16="http://schemas.microsoft.com/office/drawing/2014/main" id="{0C20C16D-8C70-4B21-9004-D2F0CA1E26C2}"/>
              </a:ext>
            </a:extLst>
          </p:cNvPr>
          <p:cNvPicPr>
            <a:picLocks noChangeAspect="1"/>
          </p:cNvPicPr>
          <p:nvPr/>
        </p:nvPicPr>
        <p:blipFill>
          <a:blip r:embed="rId6"/>
          <a:stretch>
            <a:fillRect/>
          </a:stretch>
        </p:blipFill>
        <p:spPr>
          <a:xfrm>
            <a:off x="5436096" y="5062816"/>
            <a:ext cx="2524956" cy="1724361"/>
          </a:xfrm>
          <a:prstGeom prst="rect">
            <a:avLst/>
          </a:prstGeom>
        </p:spPr>
      </p:pic>
    </p:spTree>
    <p:extLst>
      <p:ext uri="{BB962C8B-B14F-4D97-AF65-F5344CB8AC3E}">
        <p14:creationId xmlns:p14="http://schemas.microsoft.com/office/powerpoint/2010/main" val="38200720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Comparaison et synthèse des résultats </a:t>
            </a:r>
            <a:br>
              <a:rPr lang="fr-FR" altLang="fr-FR" sz="2800" dirty="0"/>
            </a:br>
            <a:r>
              <a:rPr lang="fr-FR" altLang="fr-FR" sz="2800" dirty="0"/>
              <a:t>pour les modèles utilisés</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lvl="1">
              <a:lnSpc>
                <a:spcPct val="80000"/>
              </a:lnSpc>
            </a:pPr>
            <a:endParaRPr lang="fr-FR" altLang="ko-KR" sz="16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3" algn="just">
              <a:lnSpc>
                <a:spcPct val="80000"/>
              </a:lnSpc>
            </a:pPr>
            <a:endParaRPr lang="fr-FR" altLang="ko-KR" sz="1200" dirty="0">
              <a:latin typeface="Verdana" panose="020B0604030504040204" pitchFamily="34" charset="0"/>
              <a:ea typeface="굴림" panose="020B0600000101010101" pitchFamily="34" charset="-127"/>
            </a:endParaRPr>
          </a:p>
          <a:p>
            <a:pPr lvl="3">
              <a:lnSpc>
                <a:spcPct val="80000"/>
              </a:lnSpc>
            </a:pPr>
            <a:endParaRPr lang="fr-FR" altLang="ko-KR" sz="8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graphicFrame>
        <p:nvGraphicFramePr>
          <p:cNvPr id="2" name="Tableau 2">
            <a:extLst>
              <a:ext uri="{FF2B5EF4-FFF2-40B4-BE49-F238E27FC236}">
                <a16:creationId xmlns:a16="http://schemas.microsoft.com/office/drawing/2014/main" id="{B99B1651-74F9-419E-9F49-A2EA7D185A20}"/>
              </a:ext>
            </a:extLst>
          </p:cNvPr>
          <p:cNvGraphicFramePr>
            <a:graphicFrameLocks noGrp="1"/>
          </p:cNvGraphicFramePr>
          <p:nvPr>
            <p:extLst>
              <p:ext uri="{D42A27DB-BD31-4B8C-83A1-F6EECF244321}">
                <p14:modId xmlns:p14="http://schemas.microsoft.com/office/powerpoint/2010/main" val="1108329653"/>
              </p:ext>
            </p:extLst>
          </p:nvPr>
        </p:nvGraphicFramePr>
        <p:xfrm>
          <a:off x="163186" y="2225675"/>
          <a:ext cx="8817628" cy="4587701"/>
        </p:xfrm>
        <a:graphic>
          <a:graphicData uri="http://schemas.openxmlformats.org/drawingml/2006/table">
            <a:tbl>
              <a:tblPr firstRow="1" bandRow="1">
                <a:tableStyleId>{5C22544A-7EE6-4342-B048-85BDC9FD1C3A}</a:tableStyleId>
              </a:tblPr>
              <a:tblGrid>
                <a:gridCol w="4413568">
                  <a:extLst>
                    <a:ext uri="{9D8B030D-6E8A-4147-A177-3AD203B41FA5}">
                      <a16:colId xmlns:a16="http://schemas.microsoft.com/office/drawing/2014/main" val="4062518940"/>
                    </a:ext>
                  </a:extLst>
                </a:gridCol>
                <a:gridCol w="4404060">
                  <a:extLst>
                    <a:ext uri="{9D8B030D-6E8A-4147-A177-3AD203B41FA5}">
                      <a16:colId xmlns:a16="http://schemas.microsoft.com/office/drawing/2014/main" val="2942006052"/>
                    </a:ext>
                  </a:extLst>
                </a:gridCol>
              </a:tblGrid>
              <a:tr h="389224">
                <a:tc>
                  <a:txBody>
                    <a:bodyPr/>
                    <a:lstStyle/>
                    <a:p>
                      <a:pPr marL="171450" indent="-171450">
                        <a:lnSpc>
                          <a:spcPct val="80000"/>
                        </a:lnSpc>
                        <a:buFont typeface="Arial" panose="020B0604020202020204" pitchFamily="34" charset="0"/>
                        <a:buChar char="•"/>
                      </a:pPr>
                      <a:endParaRPr lang="fr-FR" altLang="ko-KR" sz="1200" dirty="0">
                        <a:latin typeface="Verdana" panose="020B0604030504040204" pitchFamily="34" charset="0"/>
                        <a:ea typeface="굴림" panose="020B0600000101010101" pitchFamily="34" charset="-127"/>
                      </a:endParaRPr>
                    </a:p>
                  </a:txBody>
                  <a:tcPr/>
                </a:tc>
                <a:tc>
                  <a:txBody>
                    <a:bodyPr/>
                    <a:lstStyle/>
                    <a:p>
                      <a:pPr marL="0" indent="0">
                        <a:lnSpc>
                          <a:spcPct val="80000"/>
                        </a:lnSpc>
                        <a:buFont typeface="Arial" panose="020B0604020202020204" pitchFamily="34" charset="0"/>
                        <a:buNone/>
                      </a:pPr>
                      <a:endParaRPr lang="fr-FR" altLang="ko-KR" sz="1200" dirty="0">
                        <a:latin typeface="Verdana" panose="020B0604030504040204" pitchFamily="34" charset="0"/>
                        <a:ea typeface="굴림" panose="020B0600000101010101" pitchFamily="34" charset="-127"/>
                      </a:endParaRPr>
                    </a:p>
                  </a:txBody>
                  <a:tcPr/>
                </a:tc>
                <a:extLst>
                  <a:ext uri="{0D108BD9-81ED-4DB2-BD59-A6C34878D82A}">
                    <a16:rowId xmlns:a16="http://schemas.microsoft.com/office/drawing/2014/main" val="2392740720"/>
                  </a:ext>
                </a:extLst>
              </a:tr>
              <a:tr h="2070952">
                <a:tc>
                  <a:txBody>
                    <a:bodyPr/>
                    <a:lstStyle/>
                    <a:p>
                      <a:pPr lvl="0">
                        <a:lnSpc>
                          <a:spcPct val="80000"/>
                        </a:lnSpc>
                      </a:pPr>
                      <a:r>
                        <a:rPr lang="en-US" altLang="ko-KR" sz="1000" dirty="0" err="1">
                          <a:latin typeface="Verdana" panose="020B0604030504040204" pitchFamily="34" charset="0"/>
                          <a:ea typeface="굴림" panose="020B0600000101010101" pitchFamily="34" charset="-127"/>
                        </a:rPr>
                        <a:t>Courbe</a:t>
                      </a:r>
                      <a:r>
                        <a:rPr lang="en-US" altLang="ko-KR" sz="1000" dirty="0">
                          <a:latin typeface="Verdana" panose="020B0604030504040204" pitchFamily="34" charset="0"/>
                          <a:ea typeface="굴림" panose="020B0600000101010101" pitchFamily="34" charset="-127"/>
                        </a:rPr>
                        <a:t> ROC « Receiver-Operator Characteristic ».</a:t>
                      </a:r>
                      <a:r>
                        <a:rPr lang="fr-FR" altLang="ko-KR" sz="1000" dirty="0">
                          <a:latin typeface="Verdana" panose="020B0604030504040204" pitchFamily="34" charset="0"/>
                          <a:ea typeface="굴림" panose="020B0600000101010101" pitchFamily="34" charset="-127"/>
                        </a:rPr>
                        <a:t> </a:t>
                      </a:r>
                    </a:p>
                    <a:p>
                      <a:pPr lvl="0">
                        <a:lnSpc>
                          <a:spcPct val="80000"/>
                        </a:lnSpc>
                      </a:pPr>
                      <a:r>
                        <a:rPr lang="fr-FR" altLang="ko-KR" sz="1000" dirty="0">
                          <a:latin typeface="Verdana" panose="020B0604030504040204" pitchFamily="34" charset="0"/>
                          <a:ea typeface="굴림" panose="020B0600000101010101" pitchFamily="34" charset="-127"/>
                        </a:rPr>
                        <a:t>Régression </a:t>
                      </a:r>
                      <a:r>
                        <a:rPr lang="fr-FR" altLang="ko-KR" sz="1000" dirty="0" err="1">
                          <a:latin typeface="Verdana" panose="020B0604030504040204" pitchFamily="34" charset="0"/>
                          <a:ea typeface="굴림" panose="020B0600000101010101" pitchFamily="34" charset="-127"/>
                        </a:rPr>
                        <a:t>ridge</a:t>
                      </a:r>
                      <a:r>
                        <a:rPr lang="fr-FR" altLang="ko-KR" sz="1000" dirty="0">
                          <a:latin typeface="Verdana" panose="020B0604030504040204" pitchFamily="34" charset="0"/>
                          <a:ea typeface="굴림" panose="020B0600000101010101" pitchFamily="34" charset="-127"/>
                        </a:rPr>
                        <a:t> à noyau sans new </a:t>
                      </a:r>
                      <a:r>
                        <a:rPr lang="fr-FR" altLang="ko-KR" sz="1000" dirty="0" err="1">
                          <a:latin typeface="Verdana" panose="020B0604030504040204" pitchFamily="34" charset="0"/>
                          <a:ea typeface="굴림" panose="020B0600000101010101" pitchFamily="34" charset="-127"/>
                        </a:rPr>
                        <a:t>features</a:t>
                      </a:r>
                      <a:r>
                        <a:rPr lang="fr-FR" altLang="ko-KR" sz="1000" dirty="0">
                          <a:latin typeface="Verdana" panose="020B0604030504040204" pitchFamily="34" charset="0"/>
                          <a:ea typeface="굴림" panose="020B0600000101010101" pitchFamily="34" charset="-127"/>
                        </a:rPr>
                        <a:t> </a:t>
                      </a:r>
                    </a:p>
                  </a:txBody>
                  <a:tcPr/>
                </a:tc>
                <a:tc>
                  <a:txBody>
                    <a:bodyPr/>
                    <a:lstStyle/>
                    <a:p>
                      <a:pPr lvl="0">
                        <a:lnSpc>
                          <a:spcPct val="80000"/>
                        </a:lnSpc>
                      </a:pPr>
                      <a:r>
                        <a:rPr lang="en-US" altLang="ko-KR" sz="1000" dirty="0" err="1">
                          <a:latin typeface="Verdana" panose="020B0604030504040204" pitchFamily="34" charset="0"/>
                          <a:ea typeface="굴림" panose="020B0600000101010101" pitchFamily="34" charset="-127"/>
                        </a:rPr>
                        <a:t>Courbe</a:t>
                      </a:r>
                      <a:r>
                        <a:rPr lang="en-US" altLang="ko-KR" sz="1000" dirty="0">
                          <a:latin typeface="Verdana" panose="020B0604030504040204" pitchFamily="34" charset="0"/>
                          <a:ea typeface="굴림" panose="020B0600000101010101" pitchFamily="34" charset="-127"/>
                        </a:rPr>
                        <a:t> ROC « Receiver-Operator Characteristic ».</a:t>
                      </a:r>
                      <a:r>
                        <a:rPr lang="fr-FR" altLang="ko-KR" sz="1000" dirty="0">
                          <a:latin typeface="Verdana" panose="020B0604030504040204" pitchFamily="34" charset="0"/>
                          <a:ea typeface="굴림" panose="020B0600000101010101" pitchFamily="34" charset="-127"/>
                        </a:rPr>
                        <a:t> </a:t>
                      </a:r>
                    </a:p>
                    <a:p>
                      <a:pPr lvl="0">
                        <a:lnSpc>
                          <a:spcPct val="80000"/>
                        </a:lnSpc>
                      </a:pPr>
                      <a:r>
                        <a:rPr lang="fr-FR" altLang="ko-KR" sz="1000" dirty="0">
                          <a:latin typeface="Verdana" panose="020B0604030504040204" pitchFamily="34" charset="0"/>
                          <a:ea typeface="굴림" panose="020B0600000101010101" pitchFamily="34" charset="-127"/>
                        </a:rPr>
                        <a:t>Régression </a:t>
                      </a:r>
                      <a:r>
                        <a:rPr lang="fr-FR" altLang="ko-KR" sz="1000" dirty="0" err="1">
                          <a:latin typeface="Verdana" panose="020B0604030504040204" pitchFamily="34" charset="0"/>
                          <a:ea typeface="굴림" panose="020B0600000101010101" pitchFamily="34" charset="-127"/>
                        </a:rPr>
                        <a:t>ridge</a:t>
                      </a:r>
                      <a:r>
                        <a:rPr lang="fr-FR" altLang="ko-KR" sz="1000" dirty="0">
                          <a:latin typeface="Verdana" panose="020B0604030504040204" pitchFamily="34" charset="0"/>
                          <a:ea typeface="굴림" panose="020B0600000101010101" pitchFamily="34" charset="-127"/>
                        </a:rPr>
                        <a:t> à noyau avec new </a:t>
                      </a:r>
                      <a:r>
                        <a:rPr lang="fr-FR" altLang="ko-KR" sz="1000" dirty="0" err="1">
                          <a:latin typeface="Verdana" panose="020B0604030504040204" pitchFamily="34" charset="0"/>
                          <a:ea typeface="굴림" panose="020B0600000101010101" pitchFamily="34" charset="-127"/>
                        </a:rPr>
                        <a:t>features</a:t>
                      </a:r>
                      <a:endParaRPr lang="fr-FR" altLang="ko-KR" sz="1000" dirty="0">
                        <a:latin typeface="Verdana" panose="020B0604030504040204" pitchFamily="34" charset="0"/>
                        <a:ea typeface="굴림" panose="020B0600000101010101" pitchFamily="34" charset="-127"/>
                      </a:endParaRPr>
                    </a:p>
                  </a:txBody>
                  <a:tcPr/>
                </a:tc>
                <a:extLst>
                  <a:ext uri="{0D108BD9-81ED-4DB2-BD59-A6C34878D82A}">
                    <a16:rowId xmlns:a16="http://schemas.microsoft.com/office/drawing/2014/main" val="2124612373"/>
                  </a:ext>
                </a:extLst>
              </a:tr>
              <a:tr h="2127525">
                <a:tc>
                  <a:txBody>
                    <a:bodyPr/>
                    <a:lstStyle/>
                    <a:p>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000" dirty="0"/>
                    </a:p>
                  </a:txBody>
                  <a:tcPr/>
                </a:tc>
                <a:extLst>
                  <a:ext uri="{0D108BD9-81ED-4DB2-BD59-A6C34878D82A}">
                    <a16:rowId xmlns:a16="http://schemas.microsoft.com/office/drawing/2014/main" val="450309551"/>
                  </a:ext>
                </a:extLst>
              </a:tr>
            </a:tbl>
          </a:graphicData>
        </a:graphic>
      </p:graphicFrame>
      <p:pic>
        <p:nvPicPr>
          <p:cNvPr id="4" name="Image 3">
            <a:extLst>
              <a:ext uri="{FF2B5EF4-FFF2-40B4-BE49-F238E27FC236}">
                <a16:creationId xmlns:a16="http://schemas.microsoft.com/office/drawing/2014/main" id="{2CE6241B-DFB9-4EDC-9AC3-53F8A9EE8E31}"/>
              </a:ext>
            </a:extLst>
          </p:cNvPr>
          <p:cNvPicPr>
            <a:picLocks noChangeAspect="1"/>
          </p:cNvPicPr>
          <p:nvPr/>
        </p:nvPicPr>
        <p:blipFill>
          <a:blip r:embed="rId3"/>
          <a:stretch>
            <a:fillRect/>
          </a:stretch>
        </p:blipFill>
        <p:spPr>
          <a:xfrm>
            <a:off x="1009651" y="2924944"/>
            <a:ext cx="2536634" cy="1728192"/>
          </a:xfrm>
          <a:prstGeom prst="rect">
            <a:avLst/>
          </a:prstGeom>
        </p:spPr>
      </p:pic>
      <p:pic>
        <p:nvPicPr>
          <p:cNvPr id="7" name="Image 6">
            <a:extLst>
              <a:ext uri="{FF2B5EF4-FFF2-40B4-BE49-F238E27FC236}">
                <a16:creationId xmlns:a16="http://schemas.microsoft.com/office/drawing/2014/main" id="{BE013351-4698-421C-9E80-1A4804DBFB23}"/>
              </a:ext>
            </a:extLst>
          </p:cNvPr>
          <p:cNvPicPr>
            <a:picLocks noChangeAspect="1"/>
          </p:cNvPicPr>
          <p:nvPr/>
        </p:nvPicPr>
        <p:blipFill>
          <a:blip r:embed="rId4"/>
          <a:stretch>
            <a:fillRect/>
          </a:stretch>
        </p:blipFill>
        <p:spPr>
          <a:xfrm>
            <a:off x="5358695" y="2924944"/>
            <a:ext cx="2536634" cy="1732192"/>
          </a:xfrm>
          <a:prstGeom prst="rect">
            <a:avLst/>
          </a:prstGeom>
        </p:spPr>
      </p:pic>
    </p:spTree>
    <p:extLst>
      <p:ext uri="{BB962C8B-B14F-4D97-AF65-F5344CB8AC3E}">
        <p14:creationId xmlns:p14="http://schemas.microsoft.com/office/powerpoint/2010/main" val="14707393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Comparaison et synthèse des résultats </a:t>
            </a:r>
            <a:br>
              <a:rPr lang="fr-FR" altLang="fr-FR" sz="2800" dirty="0"/>
            </a:br>
            <a:r>
              <a:rPr lang="fr-FR" altLang="fr-FR" sz="2800" dirty="0"/>
              <a:t>pour les modèles utilisés</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lvl="1">
              <a:lnSpc>
                <a:spcPct val="80000"/>
              </a:lnSpc>
            </a:pPr>
            <a:endParaRPr lang="fr-FR" altLang="ko-KR" sz="16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3" algn="just">
              <a:lnSpc>
                <a:spcPct val="80000"/>
              </a:lnSpc>
            </a:pPr>
            <a:endParaRPr lang="fr-FR" altLang="ko-KR" sz="1200" dirty="0">
              <a:latin typeface="Verdana" panose="020B0604030504040204" pitchFamily="34" charset="0"/>
              <a:ea typeface="굴림" panose="020B0600000101010101" pitchFamily="34" charset="-127"/>
            </a:endParaRPr>
          </a:p>
          <a:p>
            <a:pPr lvl="3">
              <a:lnSpc>
                <a:spcPct val="80000"/>
              </a:lnSpc>
            </a:pPr>
            <a:endParaRPr lang="fr-FR" altLang="ko-KR" sz="8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graphicFrame>
        <p:nvGraphicFramePr>
          <p:cNvPr id="2" name="Tableau 2">
            <a:extLst>
              <a:ext uri="{FF2B5EF4-FFF2-40B4-BE49-F238E27FC236}">
                <a16:creationId xmlns:a16="http://schemas.microsoft.com/office/drawing/2014/main" id="{B99B1651-74F9-419E-9F49-A2EA7D185A20}"/>
              </a:ext>
            </a:extLst>
          </p:cNvPr>
          <p:cNvGraphicFramePr>
            <a:graphicFrameLocks noGrp="1"/>
          </p:cNvGraphicFramePr>
          <p:nvPr>
            <p:extLst>
              <p:ext uri="{D42A27DB-BD31-4B8C-83A1-F6EECF244321}">
                <p14:modId xmlns:p14="http://schemas.microsoft.com/office/powerpoint/2010/main" val="3905589573"/>
              </p:ext>
            </p:extLst>
          </p:nvPr>
        </p:nvGraphicFramePr>
        <p:xfrm>
          <a:off x="163186" y="2225675"/>
          <a:ext cx="8817628" cy="4587701"/>
        </p:xfrm>
        <a:graphic>
          <a:graphicData uri="http://schemas.openxmlformats.org/drawingml/2006/table">
            <a:tbl>
              <a:tblPr firstRow="1" bandRow="1">
                <a:tableStyleId>{5C22544A-7EE6-4342-B048-85BDC9FD1C3A}</a:tableStyleId>
              </a:tblPr>
              <a:tblGrid>
                <a:gridCol w="4413568">
                  <a:extLst>
                    <a:ext uri="{9D8B030D-6E8A-4147-A177-3AD203B41FA5}">
                      <a16:colId xmlns:a16="http://schemas.microsoft.com/office/drawing/2014/main" val="4062518940"/>
                    </a:ext>
                  </a:extLst>
                </a:gridCol>
                <a:gridCol w="4404060">
                  <a:extLst>
                    <a:ext uri="{9D8B030D-6E8A-4147-A177-3AD203B41FA5}">
                      <a16:colId xmlns:a16="http://schemas.microsoft.com/office/drawing/2014/main" val="2942006052"/>
                    </a:ext>
                  </a:extLst>
                </a:gridCol>
              </a:tblGrid>
              <a:tr h="389224">
                <a:tc>
                  <a:txBody>
                    <a:bodyPr/>
                    <a:lstStyle/>
                    <a:p>
                      <a:pPr marL="171450" indent="-171450">
                        <a:lnSpc>
                          <a:spcPct val="80000"/>
                        </a:lnSpc>
                        <a:buFont typeface="Arial" panose="020B0604020202020204" pitchFamily="34" charset="0"/>
                        <a:buChar char="•"/>
                      </a:pPr>
                      <a:endParaRPr lang="fr-FR" altLang="ko-KR" sz="1200" dirty="0">
                        <a:latin typeface="Verdana" panose="020B0604030504040204" pitchFamily="34" charset="0"/>
                        <a:ea typeface="굴림" panose="020B0600000101010101" pitchFamily="34" charset="-127"/>
                      </a:endParaRPr>
                    </a:p>
                  </a:txBody>
                  <a:tcPr/>
                </a:tc>
                <a:tc>
                  <a:txBody>
                    <a:bodyPr/>
                    <a:lstStyle/>
                    <a:p>
                      <a:pPr marL="0" indent="0">
                        <a:lnSpc>
                          <a:spcPct val="80000"/>
                        </a:lnSpc>
                        <a:buFont typeface="Arial" panose="020B0604020202020204" pitchFamily="34" charset="0"/>
                        <a:buNone/>
                      </a:pPr>
                      <a:endParaRPr lang="fr-FR" altLang="ko-KR" sz="1200" dirty="0">
                        <a:latin typeface="Verdana" panose="020B0604030504040204" pitchFamily="34" charset="0"/>
                        <a:ea typeface="굴림" panose="020B0600000101010101" pitchFamily="34" charset="-127"/>
                      </a:endParaRPr>
                    </a:p>
                  </a:txBody>
                  <a:tcPr/>
                </a:tc>
                <a:extLst>
                  <a:ext uri="{0D108BD9-81ED-4DB2-BD59-A6C34878D82A}">
                    <a16:rowId xmlns:a16="http://schemas.microsoft.com/office/drawing/2014/main" val="2392740720"/>
                  </a:ext>
                </a:extLst>
              </a:tr>
              <a:tr h="2070952">
                <a:tc>
                  <a:txBody>
                    <a:bodyPr/>
                    <a:lstStyle/>
                    <a:p>
                      <a:pPr lvl="0">
                        <a:lnSpc>
                          <a:spcPct val="80000"/>
                        </a:lnSpc>
                      </a:pPr>
                      <a:r>
                        <a:rPr lang="en-US" altLang="ko-KR" sz="1000" dirty="0" err="1">
                          <a:latin typeface="Verdana" panose="020B0604030504040204" pitchFamily="34" charset="0"/>
                          <a:ea typeface="굴림" panose="020B0600000101010101" pitchFamily="34" charset="-127"/>
                        </a:rPr>
                        <a:t>Courbe</a:t>
                      </a:r>
                      <a:r>
                        <a:rPr lang="en-US" altLang="ko-KR" sz="1000" dirty="0">
                          <a:latin typeface="Verdana" panose="020B0604030504040204" pitchFamily="34" charset="0"/>
                          <a:ea typeface="굴림" panose="020B0600000101010101" pitchFamily="34" charset="-127"/>
                        </a:rPr>
                        <a:t> </a:t>
                      </a:r>
                      <a:r>
                        <a:rPr lang="fr-FR" altLang="ko-KR" sz="1000" dirty="0">
                          <a:latin typeface="Verdana" panose="020B0604030504040204" pitchFamily="34" charset="0"/>
                          <a:ea typeface="굴림" panose="020B0600000101010101" pitchFamily="34" charset="-127"/>
                        </a:rPr>
                        <a:t>Erreur en fonction d’alpha</a:t>
                      </a:r>
                    </a:p>
                    <a:p>
                      <a:pPr lvl="0">
                        <a:lnSpc>
                          <a:spcPct val="80000"/>
                        </a:lnSpc>
                      </a:pPr>
                      <a:r>
                        <a:rPr lang="fr-FR" altLang="ko-KR" sz="1000" dirty="0">
                          <a:latin typeface="Verdana" panose="020B0604030504040204" pitchFamily="34" charset="0"/>
                          <a:ea typeface="굴림" panose="020B0600000101010101" pitchFamily="34" charset="-127"/>
                        </a:rPr>
                        <a:t>Lasso sans new </a:t>
                      </a:r>
                      <a:r>
                        <a:rPr lang="fr-FR" altLang="ko-KR" sz="1000" dirty="0" err="1">
                          <a:latin typeface="Verdana" panose="020B0604030504040204" pitchFamily="34" charset="0"/>
                          <a:ea typeface="굴림" panose="020B0600000101010101" pitchFamily="34" charset="-127"/>
                        </a:rPr>
                        <a:t>features</a:t>
                      </a: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txBody>
                  <a:tcPr/>
                </a:tc>
                <a:tc>
                  <a:txBody>
                    <a:bodyPr/>
                    <a:lstStyle/>
                    <a:p>
                      <a:pPr lvl="0">
                        <a:lnSpc>
                          <a:spcPct val="80000"/>
                        </a:lnSpc>
                      </a:pPr>
                      <a:r>
                        <a:rPr lang="en-US" altLang="ko-KR" sz="1000" dirty="0" err="1">
                          <a:latin typeface="Verdana" panose="020B0604030504040204" pitchFamily="34" charset="0"/>
                          <a:ea typeface="굴림" panose="020B0600000101010101" pitchFamily="34" charset="-127"/>
                        </a:rPr>
                        <a:t>Courbe</a:t>
                      </a:r>
                      <a:r>
                        <a:rPr lang="en-US" altLang="ko-KR" sz="1000" dirty="0">
                          <a:latin typeface="Verdana" panose="020B0604030504040204" pitchFamily="34" charset="0"/>
                          <a:ea typeface="굴림" panose="020B0600000101010101" pitchFamily="34" charset="-127"/>
                        </a:rPr>
                        <a:t> </a:t>
                      </a:r>
                      <a:r>
                        <a:rPr lang="fr-FR" altLang="ko-KR" sz="1000" dirty="0">
                          <a:latin typeface="Verdana" panose="020B0604030504040204" pitchFamily="34" charset="0"/>
                          <a:ea typeface="굴림" panose="020B0600000101010101" pitchFamily="34" charset="-127"/>
                        </a:rPr>
                        <a:t>Erreur en fonction d’alpha</a:t>
                      </a:r>
                    </a:p>
                    <a:p>
                      <a:pPr lvl="0">
                        <a:lnSpc>
                          <a:spcPct val="80000"/>
                        </a:lnSpc>
                      </a:pPr>
                      <a:r>
                        <a:rPr lang="fr-FR" altLang="ko-KR" sz="1000" dirty="0">
                          <a:latin typeface="Verdana" panose="020B0604030504040204" pitchFamily="34" charset="0"/>
                          <a:ea typeface="굴림" panose="020B0600000101010101" pitchFamily="34" charset="-127"/>
                        </a:rPr>
                        <a:t>Lasso avec new </a:t>
                      </a:r>
                      <a:r>
                        <a:rPr lang="fr-FR" altLang="ko-KR" sz="1000" dirty="0" err="1">
                          <a:latin typeface="Verdana" panose="020B0604030504040204" pitchFamily="34" charset="0"/>
                          <a:ea typeface="굴림" panose="020B0600000101010101" pitchFamily="34" charset="-127"/>
                        </a:rPr>
                        <a:t>features</a:t>
                      </a: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txBody>
                  <a:tcPr/>
                </a:tc>
                <a:extLst>
                  <a:ext uri="{0D108BD9-81ED-4DB2-BD59-A6C34878D82A}">
                    <a16:rowId xmlns:a16="http://schemas.microsoft.com/office/drawing/2014/main" val="2124612373"/>
                  </a:ext>
                </a:extLst>
              </a:tr>
              <a:tr h="2127525">
                <a:tc>
                  <a:txBody>
                    <a:bodyPr/>
                    <a:lstStyle/>
                    <a:p>
                      <a:r>
                        <a:rPr lang="en-US" altLang="ko-KR" sz="1000" dirty="0" err="1">
                          <a:latin typeface="Verdana" panose="020B0604030504040204" pitchFamily="34" charset="0"/>
                          <a:ea typeface="굴림" panose="020B0600000101010101" pitchFamily="34" charset="-127"/>
                        </a:rPr>
                        <a:t>Courbe</a:t>
                      </a:r>
                      <a:r>
                        <a:rPr lang="en-US" altLang="ko-KR" sz="1000" dirty="0">
                          <a:latin typeface="Verdana" panose="020B0604030504040204" pitchFamily="34" charset="0"/>
                          <a:ea typeface="굴림" panose="020B0600000101010101" pitchFamily="34" charset="-127"/>
                        </a:rPr>
                        <a:t> </a:t>
                      </a:r>
                      <a:r>
                        <a:rPr lang="fr-FR" altLang="ko-KR" sz="1000" dirty="0">
                          <a:latin typeface="Verdana" panose="020B0604030504040204" pitchFamily="34" charset="0"/>
                          <a:ea typeface="굴림" panose="020B0600000101010101" pitchFamily="34" charset="-127"/>
                        </a:rPr>
                        <a:t>Erreur en fonction d’alpha</a:t>
                      </a:r>
                    </a:p>
                    <a:p>
                      <a:r>
                        <a:rPr lang="fr-FR" altLang="ko-KR" sz="1000" dirty="0">
                          <a:latin typeface="Verdana" panose="020B0604030504040204" pitchFamily="34" charset="0"/>
                          <a:ea typeface="굴림" panose="020B0600000101010101" pitchFamily="34" charset="-127"/>
                        </a:rPr>
                        <a:t>Régression </a:t>
                      </a:r>
                      <a:r>
                        <a:rPr lang="fr-FR" altLang="ko-KR" sz="1000" dirty="0" err="1">
                          <a:latin typeface="Verdana" panose="020B0604030504040204" pitchFamily="34" charset="0"/>
                          <a:ea typeface="굴림" panose="020B0600000101010101" pitchFamily="34" charset="-127"/>
                        </a:rPr>
                        <a:t>ridge</a:t>
                      </a:r>
                      <a:r>
                        <a:rPr lang="fr-FR" altLang="ko-KR" sz="1000" dirty="0">
                          <a:latin typeface="Verdana" panose="020B0604030504040204" pitchFamily="34" charset="0"/>
                          <a:ea typeface="굴림" panose="020B0600000101010101" pitchFamily="34" charset="-127"/>
                        </a:rPr>
                        <a:t> à noyau sans new </a:t>
                      </a:r>
                      <a:r>
                        <a:rPr lang="fr-FR" altLang="ko-KR" sz="1000" dirty="0" err="1">
                          <a:latin typeface="Verdana" panose="020B0604030504040204" pitchFamily="34" charset="0"/>
                          <a:ea typeface="굴림" panose="020B0600000101010101" pitchFamily="34" charset="-127"/>
                        </a:rPr>
                        <a:t>features</a:t>
                      </a:r>
                      <a:r>
                        <a:rPr lang="fr-FR" altLang="ko-KR" sz="1000" dirty="0">
                          <a:latin typeface="Verdana" panose="020B0604030504040204" pitchFamily="34" charset="0"/>
                          <a:ea typeface="굴림" panose="020B0600000101010101" pitchFamily="34" charset="-127"/>
                        </a:rPr>
                        <a:t> </a:t>
                      </a:r>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000" dirty="0" err="1">
                          <a:latin typeface="Verdana" panose="020B0604030504040204" pitchFamily="34" charset="0"/>
                          <a:ea typeface="굴림" panose="020B0600000101010101" pitchFamily="34" charset="-127"/>
                        </a:rPr>
                        <a:t>Courbe</a:t>
                      </a:r>
                      <a:r>
                        <a:rPr lang="en-US" altLang="ko-KR" sz="1000" dirty="0">
                          <a:latin typeface="Verdana" panose="020B0604030504040204" pitchFamily="34" charset="0"/>
                          <a:ea typeface="굴림" panose="020B0600000101010101" pitchFamily="34" charset="-127"/>
                        </a:rPr>
                        <a:t> </a:t>
                      </a:r>
                      <a:r>
                        <a:rPr lang="fr-FR" altLang="ko-KR" sz="1000" dirty="0">
                          <a:latin typeface="Verdana" panose="020B0604030504040204" pitchFamily="34" charset="0"/>
                          <a:ea typeface="굴림" panose="020B0600000101010101" pitchFamily="34" charset="-127"/>
                        </a:rPr>
                        <a:t>Erreur en fonction d’alpha</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ltLang="ko-KR" sz="1000" dirty="0">
                          <a:latin typeface="Verdana" panose="020B0604030504040204" pitchFamily="34" charset="0"/>
                          <a:ea typeface="굴림" panose="020B0600000101010101" pitchFamily="34" charset="-127"/>
                        </a:rPr>
                        <a:t>Régression </a:t>
                      </a:r>
                      <a:r>
                        <a:rPr lang="fr-FR" altLang="ko-KR" sz="1000" dirty="0" err="1">
                          <a:latin typeface="Verdana" panose="020B0604030504040204" pitchFamily="34" charset="0"/>
                          <a:ea typeface="굴림" panose="020B0600000101010101" pitchFamily="34" charset="-127"/>
                        </a:rPr>
                        <a:t>ridge</a:t>
                      </a:r>
                      <a:r>
                        <a:rPr lang="fr-FR" altLang="ko-KR" sz="1000" dirty="0">
                          <a:latin typeface="Verdana" panose="020B0604030504040204" pitchFamily="34" charset="0"/>
                          <a:ea typeface="굴림" panose="020B0600000101010101" pitchFamily="34" charset="-127"/>
                        </a:rPr>
                        <a:t> à noyau avec new </a:t>
                      </a:r>
                      <a:r>
                        <a:rPr lang="fr-FR" altLang="ko-KR" sz="1000" dirty="0" err="1">
                          <a:latin typeface="Verdana" panose="020B0604030504040204" pitchFamily="34" charset="0"/>
                          <a:ea typeface="굴림" panose="020B0600000101010101" pitchFamily="34" charset="-127"/>
                        </a:rPr>
                        <a:t>features</a:t>
                      </a:r>
                      <a:r>
                        <a:rPr lang="fr-FR" altLang="ko-KR" sz="1000" dirty="0">
                          <a:latin typeface="Verdana" panose="020B0604030504040204" pitchFamily="34" charset="0"/>
                          <a:ea typeface="굴림" panose="020B0600000101010101" pitchFamily="34" charset="-127"/>
                        </a:rPr>
                        <a:t> </a:t>
                      </a:r>
                      <a:endParaRPr lang="fr-FR" sz="1000" dirty="0"/>
                    </a:p>
                  </a:txBody>
                  <a:tcPr/>
                </a:tc>
                <a:extLst>
                  <a:ext uri="{0D108BD9-81ED-4DB2-BD59-A6C34878D82A}">
                    <a16:rowId xmlns:a16="http://schemas.microsoft.com/office/drawing/2014/main" val="450309551"/>
                  </a:ext>
                </a:extLst>
              </a:tr>
            </a:tbl>
          </a:graphicData>
        </a:graphic>
      </p:graphicFrame>
      <p:pic>
        <p:nvPicPr>
          <p:cNvPr id="4" name="Image 3">
            <a:extLst>
              <a:ext uri="{FF2B5EF4-FFF2-40B4-BE49-F238E27FC236}">
                <a16:creationId xmlns:a16="http://schemas.microsoft.com/office/drawing/2014/main" id="{5E331D6B-5C31-4E20-8E28-3D11F08E776E}"/>
              </a:ext>
            </a:extLst>
          </p:cNvPr>
          <p:cNvPicPr>
            <a:picLocks noChangeAspect="1"/>
          </p:cNvPicPr>
          <p:nvPr/>
        </p:nvPicPr>
        <p:blipFill>
          <a:blip r:embed="rId3"/>
          <a:stretch>
            <a:fillRect/>
          </a:stretch>
        </p:blipFill>
        <p:spPr>
          <a:xfrm>
            <a:off x="1009650" y="2924944"/>
            <a:ext cx="2520280" cy="1713791"/>
          </a:xfrm>
          <a:prstGeom prst="rect">
            <a:avLst/>
          </a:prstGeom>
        </p:spPr>
      </p:pic>
      <p:pic>
        <p:nvPicPr>
          <p:cNvPr id="7" name="Image 6">
            <a:extLst>
              <a:ext uri="{FF2B5EF4-FFF2-40B4-BE49-F238E27FC236}">
                <a16:creationId xmlns:a16="http://schemas.microsoft.com/office/drawing/2014/main" id="{9E600A73-4A53-4905-8E41-D9513D80AF61}"/>
              </a:ext>
            </a:extLst>
          </p:cNvPr>
          <p:cNvPicPr>
            <a:picLocks noChangeAspect="1"/>
          </p:cNvPicPr>
          <p:nvPr/>
        </p:nvPicPr>
        <p:blipFill>
          <a:blip r:embed="rId4"/>
          <a:stretch>
            <a:fillRect/>
          </a:stretch>
        </p:blipFill>
        <p:spPr>
          <a:xfrm>
            <a:off x="5436096" y="2924944"/>
            <a:ext cx="2520280" cy="1713791"/>
          </a:xfrm>
          <a:prstGeom prst="rect">
            <a:avLst/>
          </a:prstGeom>
        </p:spPr>
      </p:pic>
      <p:pic>
        <p:nvPicPr>
          <p:cNvPr id="10" name="Image 9">
            <a:extLst>
              <a:ext uri="{FF2B5EF4-FFF2-40B4-BE49-F238E27FC236}">
                <a16:creationId xmlns:a16="http://schemas.microsoft.com/office/drawing/2014/main" id="{9A3F3EDC-C2CF-4E2B-9EE5-ECD34B44438E}"/>
              </a:ext>
            </a:extLst>
          </p:cNvPr>
          <p:cNvPicPr>
            <a:picLocks noChangeAspect="1"/>
          </p:cNvPicPr>
          <p:nvPr/>
        </p:nvPicPr>
        <p:blipFill>
          <a:blip r:embed="rId5"/>
          <a:stretch>
            <a:fillRect/>
          </a:stretch>
        </p:blipFill>
        <p:spPr>
          <a:xfrm>
            <a:off x="1009650" y="5081485"/>
            <a:ext cx="2520282" cy="1713792"/>
          </a:xfrm>
          <a:prstGeom prst="rect">
            <a:avLst/>
          </a:prstGeom>
        </p:spPr>
      </p:pic>
      <p:pic>
        <p:nvPicPr>
          <p:cNvPr id="13" name="Image 12">
            <a:extLst>
              <a:ext uri="{FF2B5EF4-FFF2-40B4-BE49-F238E27FC236}">
                <a16:creationId xmlns:a16="http://schemas.microsoft.com/office/drawing/2014/main" id="{CEEA021E-3F49-492B-B3E8-51DA6AEC574A}"/>
              </a:ext>
            </a:extLst>
          </p:cNvPr>
          <p:cNvPicPr>
            <a:picLocks noChangeAspect="1"/>
          </p:cNvPicPr>
          <p:nvPr/>
        </p:nvPicPr>
        <p:blipFill>
          <a:blip r:embed="rId6"/>
          <a:stretch>
            <a:fillRect/>
          </a:stretch>
        </p:blipFill>
        <p:spPr>
          <a:xfrm>
            <a:off x="5436094" y="5081485"/>
            <a:ext cx="2520282" cy="1713792"/>
          </a:xfrm>
          <a:prstGeom prst="rect">
            <a:avLst/>
          </a:prstGeom>
        </p:spPr>
      </p:pic>
    </p:spTree>
    <p:extLst>
      <p:ext uri="{BB962C8B-B14F-4D97-AF65-F5344CB8AC3E}">
        <p14:creationId xmlns:p14="http://schemas.microsoft.com/office/powerpoint/2010/main" val="19653393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Comparaison et synthèse des résultats </a:t>
            </a:r>
            <a:br>
              <a:rPr lang="fr-FR" altLang="fr-FR" sz="2800" dirty="0"/>
            </a:br>
            <a:r>
              <a:rPr lang="fr-FR" altLang="fr-FR" sz="2800" dirty="0"/>
              <a:t>pour les modèles utilisés</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lvl="1">
              <a:lnSpc>
                <a:spcPct val="80000"/>
              </a:lnSpc>
            </a:pPr>
            <a:endParaRPr lang="fr-FR" altLang="ko-KR" sz="16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3" algn="just">
              <a:lnSpc>
                <a:spcPct val="80000"/>
              </a:lnSpc>
            </a:pPr>
            <a:endParaRPr lang="fr-FR" altLang="ko-KR" sz="1200" dirty="0">
              <a:latin typeface="Verdana" panose="020B0604030504040204" pitchFamily="34" charset="0"/>
              <a:ea typeface="굴림" panose="020B0600000101010101" pitchFamily="34" charset="-127"/>
            </a:endParaRPr>
          </a:p>
          <a:p>
            <a:pPr lvl="3">
              <a:lnSpc>
                <a:spcPct val="80000"/>
              </a:lnSpc>
            </a:pPr>
            <a:endParaRPr lang="fr-FR" altLang="ko-KR" sz="8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graphicFrame>
        <p:nvGraphicFramePr>
          <p:cNvPr id="2" name="Tableau 2">
            <a:extLst>
              <a:ext uri="{FF2B5EF4-FFF2-40B4-BE49-F238E27FC236}">
                <a16:creationId xmlns:a16="http://schemas.microsoft.com/office/drawing/2014/main" id="{B99B1651-74F9-419E-9F49-A2EA7D185A20}"/>
              </a:ext>
            </a:extLst>
          </p:cNvPr>
          <p:cNvGraphicFramePr>
            <a:graphicFrameLocks noGrp="1"/>
          </p:cNvGraphicFramePr>
          <p:nvPr>
            <p:extLst>
              <p:ext uri="{D42A27DB-BD31-4B8C-83A1-F6EECF244321}">
                <p14:modId xmlns:p14="http://schemas.microsoft.com/office/powerpoint/2010/main" val="2009118112"/>
              </p:ext>
            </p:extLst>
          </p:nvPr>
        </p:nvGraphicFramePr>
        <p:xfrm>
          <a:off x="163186" y="2225675"/>
          <a:ext cx="8817628" cy="4632325"/>
        </p:xfrm>
        <a:graphic>
          <a:graphicData uri="http://schemas.openxmlformats.org/drawingml/2006/table">
            <a:tbl>
              <a:tblPr firstRow="1" bandRow="1">
                <a:tableStyleId>{5C22544A-7EE6-4342-B048-85BDC9FD1C3A}</a:tableStyleId>
              </a:tblPr>
              <a:tblGrid>
                <a:gridCol w="4413568">
                  <a:extLst>
                    <a:ext uri="{9D8B030D-6E8A-4147-A177-3AD203B41FA5}">
                      <a16:colId xmlns:a16="http://schemas.microsoft.com/office/drawing/2014/main" val="4062518940"/>
                    </a:ext>
                  </a:extLst>
                </a:gridCol>
                <a:gridCol w="4404060">
                  <a:extLst>
                    <a:ext uri="{9D8B030D-6E8A-4147-A177-3AD203B41FA5}">
                      <a16:colId xmlns:a16="http://schemas.microsoft.com/office/drawing/2014/main" val="2942006052"/>
                    </a:ext>
                  </a:extLst>
                </a:gridCol>
              </a:tblGrid>
              <a:tr h="393010">
                <a:tc>
                  <a:txBody>
                    <a:bodyPr/>
                    <a:lstStyle/>
                    <a:p>
                      <a:pPr marL="171450" indent="-171450">
                        <a:lnSpc>
                          <a:spcPct val="80000"/>
                        </a:lnSpc>
                        <a:buFont typeface="Arial" panose="020B0604020202020204" pitchFamily="34" charset="0"/>
                        <a:buChar char="•"/>
                      </a:pPr>
                      <a:endParaRPr lang="fr-FR" altLang="ko-KR" sz="1200" dirty="0">
                        <a:latin typeface="Verdana" panose="020B0604030504040204" pitchFamily="34" charset="0"/>
                        <a:ea typeface="굴림" panose="020B0600000101010101" pitchFamily="34" charset="-127"/>
                      </a:endParaRPr>
                    </a:p>
                  </a:txBody>
                  <a:tcPr/>
                </a:tc>
                <a:tc>
                  <a:txBody>
                    <a:bodyPr/>
                    <a:lstStyle/>
                    <a:p>
                      <a:pPr marL="0" indent="0">
                        <a:lnSpc>
                          <a:spcPct val="80000"/>
                        </a:lnSpc>
                        <a:buFont typeface="Arial" panose="020B0604020202020204" pitchFamily="34" charset="0"/>
                        <a:buNone/>
                      </a:pPr>
                      <a:endParaRPr lang="fr-FR" altLang="ko-KR" sz="1200" dirty="0">
                        <a:latin typeface="Verdana" panose="020B0604030504040204" pitchFamily="34" charset="0"/>
                        <a:ea typeface="굴림" panose="020B0600000101010101" pitchFamily="34" charset="-127"/>
                      </a:endParaRPr>
                    </a:p>
                  </a:txBody>
                  <a:tcPr/>
                </a:tc>
                <a:extLst>
                  <a:ext uri="{0D108BD9-81ED-4DB2-BD59-A6C34878D82A}">
                    <a16:rowId xmlns:a16="http://schemas.microsoft.com/office/drawing/2014/main" val="2392740720"/>
                  </a:ext>
                </a:extLst>
              </a:tr>
              <a:tr h="2091096">
                <a:tc>
                  <a:txBody>
                    <a:bodyPr/>
                    <a:lstStyle/>
                    <a:p>
                      <a:pPr lvl="0">
                        <a:lnSpc>
                          <a:spcPct val="80000"/>
                        </a:lnSpc>
                      </a:pPr>
                      <a:r>
                        <a:rPr lang="en-US" altLang="ko-KR" sz="1000" dirty="0" err="1">
                          <a:latin typeface="Verdana" panose="020B0604030504040204" pitchFamily="34" charset="0"/>
                          <a:ea typeface="굴림" panose="020B0600000101010101" pitchFamily="34" charset="-127"/>
                        </a:rPr>
                        <a:t>Matrice</a:t>
                      </a:r>
                      <a:r>
                        <a:rPr lang="en-US" altLang="ko-KR" sz="1000" dirty="0">
                          <a:latin typeface="Verdana" panose="020B0604030504040204" pitchFamily="34" charset="0"/>
                          <a:ea typeface="굴림" panose="020B0600000101010101" pitchFamily="34" charset="-127"/>
                        </a:rPr>
                        <a:t> de confusion.</a:t>
                      </a:r>
                      <a:r>
                        <a:rPr lang="fr-FR" altLang="ko-KR" sz="1000" dirty="0">
                          <a:latin typeface="Verdana" panose="020B0604030504040204" pitchFamily="34" charset="0"/>
                          <a:ea typeface="굴림" panose="020B0600000101010101" pitchFamily="34" charset="-127"/>
                        </a:rPr>
                        <a:t> </a:t>
                      </a:r>
                    </a:p>
                    <a:p>
                      <a:pPr lvl="0">
                        <a:lnSpc>
                          <a:spcPct val="80000"/>
                        </a:lnSpc>
                      </a:pPr>
                      <a:r>
                        <a:rPr lang="fr-FR" altLang="ko-KR" sz="1000" dirty="0" err="1">
                          <a:latin typeface="Verdana" panose="020B0604030504040204" pitchFamily="34" charset="0"/>
                          <a:ea typeface="굴림" panose="020B0600000101010101" pitchFamily="34" charset="-127"/>
                        </a:rPr>
                        <a:t>Knn</a:t>
                      </a:r>
                      <a:r>
                        <a:rPr lang="fr-FR" altLang="ko-KR" sz="1000" dirty="0">
                          <a:latin typeface="Verdana" panose="020B0604030504040204" pitchFamily="34" charset="0"/>
                          <a:ea typeface="굴림" panose="020B0600000101010101" pitchFamily="34" charset="-127"/>
                        </a:rPr>
                        <a:t> sans new </a:t>
                      </a:r>
                      <a:r>
                        <a:rPr lang="fr-FR" altLang="ko-KR" sz="1000" dirty="0" err="1">
                          <a:latin typeface="Verdana" panose="020B0604030504040204" pitchFamily="34" charset="0"/>
                          <a:ea typeface="굴림" panose="020B0600000101010101" pitchFamily="34" charset="-127"/>
                        </a:rPr>
                        <a:t>features</a:t>
                      </a: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txBody>
                  <a:tcPr/>
                </a:tc>
                <a:tc>
                  <a:txBody>
                    <a:bodyPr/>
                    <a:lstStyle/>
                    <a:p>
                      <a:pPr lvl="0">
                        <a:lnSpc>
                          <a:spcPct val="80000"/>
                        </a:lnSpc>
                      </a:pPr>
                      <a:r>
                        <a:rPr lang="en-US" altLang="ko-KR" sz="1000" dirty="0" err="1">
                          <a:latin typeface="Verdana" panose="020B0604030504040204" pitchFamily="34" charset="0"/>
                          <a:ea typeface="굴림" panose="020B0600000101010101" pitchFamily="34" charset="-127"/>
                        </a:rPr>
                        <a:t>Matrice</a:t>
                      </a:r>
                      <a:r>
                        <a:rPr lang="en-US" altLang="ko-KR" sz="1000" dirty="0">
                          <a:latin typeface="Verdana" panose="020B0604030504040204" pitchFamily="34" charset="0"/>
                          <a:ea typeface="굴림" panose="020B0600000101010101" pitchFamily="34" charset="-127"/>
                        </a:rPr>
                        <a:t> de confusion.</a:t>
                      </a:r>
                      <a:r>
                        <a:rPr lang="fr-FR" altLang="ko-KR" sz="1000" dirty="0">
                          <a:latin typeface="Verdana" panose="020B0604030504040204" pitchFamily="34" charset="0"/>
                          <a:ea typeface="굴림" panose="020B0600000101010101" pitchFamily="34" charset="-127"/>
                        </a:rPr>
                        <a:t> </a:t>
                      </a:r>
                    </a:p>
                    <a:p>
                      <a:pPr lvl="0">
                        <a:lnSpc>
                          <a:spcPct val="80000"/>
                        </a:lnSpc>
                      </a:pPr>
                      <a:r>
                        <a:rPr lang="fr-FR" altLang="ko-KR" sz="1000" dirty="0" err="1">
                          <a:latin typeface="Verdana" panose="020B0604030504040204" pitchFamily="34" charset="0"/>
                          <a:ea typeface="굴림" panose="020B0600000101010101" pitchFamily="34" charset="-127"/>
                        </a:rPr>
                        <a:t>Knn</a:t>
                      </a:r>
                      <a:r>
                        <a:rPr lang="fr-FR" altLang="ko-KR" sz="1000" dirty="0">
                          <a:latin typeface="Verdana" panose="020B0604030504040204" pitchFamily="34" charset="0"/>
                          <a:ea typeface="굴림" panose="020B0600000101010101" pitchFamily="34" charset="-127"/>
                        </a:rPr>
                        <a:t> avec new </a:t>
                      </a:r>
                      <a:r>
                        <a:rPr lang="fr-FR" altLang="ko-KR" sz="1000" dirty="0" err="1">
                          <a:latin typeface="Verdana" panose="020B0604030504040204" pitchFamily="34" charset="0"/>
                          <a:ea typeface="굴림" panose="020B0600000101010101" pitchFamily="34" charset="-127"/>
                        </a:rPr>
                        <a:t>features</a:t>
                      </a: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txBody>
                  <a:tcPr/>
                </a:tc>
                <a:extLst>
                  <a:ext uri="{0D108BD9-81ED-4DB2-BD59-A6C34878D82A}">
                    <a16:rowId xmlns:a16="http://schemas.microsoft.com/office/drawing/2014/main" val="2124612373"/>
                  </a:ext>
                </a:extLst>
              </a:tr>
              <a:tr h="2148219">
                <a:tc>
                  <a:txBody>
                    <a:bodyPr/>
                    <a:lstStyle/>
                    <a:p>
                      <a:pPr lvl="0">
                        <a:lnSpc>
                          <a:spcPct val="80000"/>
                        </a:lnSpc>
                      </a:pPr>
                      <a:r>
                        <a:rPr lang="en-US" altLang="ko-KR" sz="1000" dirty="0" err="1">
                          <a:latin typeface="Verdana" panose="020B0604030504040204" pitchFamily="34" charset="0"/>
                          <a:ea typeface="굴림" panose="020B0600000101010101" pitchFamily="34" charset="-127"/>
                        </a:rPr>
                        <a:t>Matrice</a:t>
                      </a:r>
                      <a:r>
                        <a:rPr lang="en-US" altLang="ko-KR" sz="1000" dirty="0">
                          <a:latin typeface="Verdana" panose="020B0604030504040204" pitchFamily="34" charset="0"/>
                          <a:ea typeface="굴림" panose="020B0600000101010101" pitchFamily="34" charset="-127"/>
                        </a:rPr>
                        <a:t> de confusion.</a:t>
                      </a:r>
                      <a:r>
                        <a:rPr lang="fr-FR" altLang="ko-KR" sz="1000" dirty="0">
                          <a:latin typeface="Verdana" panose="020B0604030504040204" pitchFamily="34" charset="0"/>
                          <a:ea typeface="굴림" panose="020B0600000101010101" pitchFamily="34" charset="-127"/>
                        </a:rPr>
                        <a:t> </a:t>
                      </a:r>
                    </a:p>
                    <a:p>
                      <a:r>
                        <a:rPr lang="fr-FR" altLang="ko-KR" sz="1000" dirty="0">
                          <a:latin typeface="Verdana" panose="020B0604030504040204" pitchFamily="34" charset="0"/>
                          <a:ea typeface="굴림" panose="020B0600000101010101" pitchFamily="34" charset="-127"/>
                        </a:rPr>
                        <a:t>Régression logistique sans new </a:t>
                      </a:r>
                      <a:r>
                        <a:rPr lang="fr-FR" altLang="ko-KR" sz="1000" dirty="0" err="1">
                          <a:latin typeface="Verdana" panose="020B0604030504040204" pitchFamily="34" charset="0"/>
                          <a:ea typeface="굴림" panose="020B0600000101010101" pitchFamily="34" charset="-127"/>
                        </a:rPr>
                        <a:t>features</a:t>
                      </a:r>
                      <a:endParaRPr lang="fr-FR" sz="1000" dirty="0"/>
                    </a:p>
                  </a:txBody>
                  <a:tcPr/>
                </a:tc>
                <a:tc>
                  <a:txBody>
                    <a:bodyPr/>
                    <a:lstStyle/>
                    <a:p>
                      <a:pPr lvl="0">
                        <a:lnSpc>
                          <a:spcPct val="80000"/>
                        </a:lnSpc>
                      </a:pPr>
                      <a:r>
                        <a:rPr lang="en-US" altLang="ko-KR" sz="1000" dirty="0" err="1">
                          <a:latin typeface="Verdana" panose="020B0604030504040204" pitchFamily="34" charset="0"/>
                          <a:ea typeface="굴림" panose="020B0600000101010101" pitchFamily="34" charset="-127"/>
                        </a:rPr>
                        <a:t>Matrice</a:t>
                      </a:r>
                      <a:r>
                        <a:rPr lang="en-US" altLang="ko-KR" sz="1000" dirty="0">
                          <a:latin typeface="Verdana" panose="020B0604030504040204" pitchFamily="34" charset="0"/>
                          <a:ea typeface="굴림" panose="020B0600000101010101" pitchFamily="34" charset="-127"/>
                        </a:rPr>
                        <a:t> de confusion.</a:t>
                      </a:r>
                      <a:r>
                        <a:rPr lang="fr-FR" altLang="ko-KR" sz="1000" dirty="0">
                          <a:latin typeface="Verdana" panose="020B0604030504040204" pitchFamily="34" charset="0"/>
                          <a:ea typeface="굴림" panose="020B0600000101010101" pitchFamily="34" charset="-127"/>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ltLang="ko-KR" sz="1000" dirty="0">
                          <a:latin typeface="Verdana" panose="020B0604030504040204" pitchFamily="34" charset="0"/>
                          <a:ea typeface="굴림" panose="020B0600000101010101" pitchFamily="34" charset="-127"/>
                        </a:rPr>
                        <a:t>Régression logistique avec new </a:t>
                      </a:r>
                      <a:r>
                        <a:rPr lang="fr-FR" altLang="ko-KR" sz="1000" dirty="0" err="1">
                          <a:latin typeface="Verdana" panose="020B0604030504040204" pitchFamily="34" charset="0"/>
                          <a:ea typeface="굴림" panose="020B0600000101010101" pitchFamily="34" charset="-127"/>
                        </a:rPr>
                        <a:t>features</a:t>
                      </a:r>
                      <a:endParaRPr lang="fr-FR" sz="1000" dirty="0"/>
                    </a:p>
                  </a:txBody>
                  <a:tcPr/>
                </a:tc>
                <a:extLst>
                  <a:ext uri="{0D108BD9-81ED-4DB2-BD59-A6C34878D82A}">
                    <a16:rowId xmlns:a16="http://schemas.microsoft.com/office/drawing/2014/main" val="450309551"/>
                  </a:ext>
                </a:extLst>
              </a:tr>
            </a:tbl>
          </a:graphicData>
        </a:graphic>
      </p:graphicFrame>
      <p:pic>
        <p:nvPicPr>
          <p:cNvPr id="13" name="Image 12">
            <a:extLst>
              <a:ext uri="{FF2B5EF4-FFF2-40B4-BE49-F238E27FC236}">
                <a16:creationId xmlns:a16="http://schemas.microsoft.com/office/drawing/2014/main" id="{1731FD49-A642-49D0-A5F9-08B93EFF759D}"/>
              </a:ext>
            </a:extLst>
          </p:cNvPr>
          <p:cNvPicPr>
            <a:picLocks noChangeAspect="1"/>
          </p:cNvPicPr>
          <p:nvPr/>
        </p:nvPicPr>
        <p:blipFill>
          <a:blip r:embed="rId3"/>
          <a:stretch>
            <a:fillRect/>
          </a:stretch>
        </p:blipFill>
        <p:spPr>
          <a:xfrm>
            <a:off x="804554" y="2904793"/>
            <a:ext cx="2088232" cy="1715171"/>
          </a:xfrm>
          <a:prstGeom prst="rect">
            <a:avLst/>
          </a:prstGeom>
        </p:spPr>
      </p:pic>
      <p:pic>
        <p:nvPicPr>
          <p:cNvPr id="16" name="Image 15">
            <a:extLst>
              <a:ext uri="{FF2B5EF4-FFF2-40B4-BE49-F238E27FC236}">
                <a16:creationId xmlns:a16="http://schemas.microsoft.com/office/drawing/2014/main" id="{3C65571B-79B9-4110-A2DA-EC2A025B82EF}"/>
              </a:ext>
            </a:extLst>
          </p:cNvPr>
          <p:cNvPicPr>
            <a:picLocks noChangeAspect="1"/>
          </p:cNvPicPr>
          <p:nvPr/>
        </p:nvPicPr>
        <p:blipFill>
          <a:blip r:embed="rId4"/>
          <a:stretch>
            <a:fillRect/>
          </a:stretch>
        </p:blipFill>
        <p:spPr>
          <a:xfrm>
            <a:off x="5220072" y="2884644"/>
            <a:ext cx="2137516" cy="1755471"/>
          </a:xfrm>
          <a:prstGeom prst="rect">
            <a:avLst/>
          </a:prstGeom>
        </p:spPr>
      </p:pic>
      <p:pic>
        <p:nvPicPr>
          <p:cNvPr id="18" name="Image 17">
            <a:extLst>
              <a:ext uri="{FF2B5EF4-FFF2-40B4-BE49-F238E27FC236}">
                <a16:creationId xmlns:a16="http://schemas.microsoft.com/office/drawing/2014/main" id="{A4965411-A42F-4F3A-8CA3-5262291D40DB}"/>
              </a:ext>
            </a:extLst>
          </p:cNvPr>
          <p:cNvPicPr>
            <a:picLocks noChangeAspect="1"/>
          </p:cNvPicPr>
          <p:nvPr/>
        </p:nvPicPr>
        <p:blipFill>
          <a:blip r:embed="rId5"/>
          <a:stretch>
            <a:fillRect/>
          </a:stretch>
        </p:blipFill>
        <p:spPr>
          <a:xfrm>
            <a:off x="3152338" y="3555249"/>
            <a:ext cx="1325802" cy="227280"/>
          </a:xfrm>
          <a:prstGeom prst="rect">
            <a:avLst/>
          </a:prstGeom>
        </p:spPr>
      </p:pic>
      <p:pic>
        <p:nvPicPr>
          <p:cNvPr id="20" name="Image 19">
            <a:extLst>
              <a:ext uri="{FF2B5EF4-FFF2-40B4-BE49-F238E27FC236}">
                <a16:creationId xmlns:a16="http://schemas.microsoft.com/office/drawing/2014/main" id="{C413E16A-DF9E-494F-BA18-C4980FF759DD}"/>
              </a:ext>
            </a:extLst>
          </p:cNvPr>
          <p:cNvPicPr>
            <a:picLocks noChangeAspect="1"/>
          </p:cNvPicPr>
          <p:nvPr/>
        </p:nvPicPr>
        <p:blipFill>
          <a:blip r:embed="rId6"/>
          <a:stretch>
            <a:fillRect/>
          </a:stretch>
        </p:blipFill>
        <p:spPr>
          <a:xfrm>
            <a:off x="7418367" y="3555249"/>
            <a:ext cx="1470066" cy="227280"/>
          </a:xfrm>
          <a:prstGeom prst="rect">
            <a:avLst/>
          </a:prstGeom>
        </p:spPr>
      </p:pic>
      <p:pic>
        <p:nvPicPr>
          <p:cNvPr id="22" name="Image 21">
            <a:extLst>
              <a:ext uri="{FF2B5EF4-FFF2-40B4-BE49-F238E27FC236}">
                <a16:creationId xmlns:a16="http://schemas.microsoft.com/office/drawing/2014/main" id="{C7BB4982-FD8E-4356-A284-EF79FE72F4E6}"/>
              </a:ext>
            </a:extLst>
          </p:cNvPr>
          <p:cNvPicPr>
            <a:picLocks noChangeAspect="1"/>
          </p:cNvPicPr>
          <p:nvPr/>
        </p:nvPicPr>
        <p:blipFill>
          <a:blip r:embed="rId7"/>
          <a:stretch>
            <a:fillRect/>
          </a:stretch>
        </p:blipFill>
        <p:spPr>
          <a:xfrm>
            <a:off x="803064" y="5112103"/>
            <a:ext cx="2088232" cy="1714806"/>
          </a:xfrm>
          <a:prstGeom prst="rect">
            <a:avLst/>
          </a:prstGeom>
        </p:spPr>
      </p:pic>
      <p:pic>
        <p:nvPicPr>
          <p:cNvPr id="24" name="Image 23">
            <a:extLst>
              <a:ext uri="{FF2B5EF4-FFF2-40B4-BE49-F238E27FC236}">
                <a16:creationId xmlns:a16="http://schemas.microsoft.com/office/drawing/2014/main" id="{E55AA09F-3132-4113-B731-567F06454C54}"/>
              </a:ext>
            </a:extLst>
          </p:cNvPr>
          <p:cNvPicPr>
            <a:picLocks noChangeAspect="1"/>
          </p:cNvPicPr>
          <p:nvPr/>
        </p:nvPicPr>
        <p:blipFill>
          <a:blip r:embed="rId8"/>
          <a:stretch>
            <a:fillRect/>
          </a:stretch>
        </p:blipFill>
        <p:spPr>
          <a:xfrm>
            <a:off x="3152338" y="5859768"/>
            <a:ext cx="755970" cy="219475"/>
          </a:xfrm>
          <a:prstGeom prst="rect">
            <a:avLst/>
          </a:prstGeom>
        </p:spPr>
      </p:pic>
      <p:pic>
        <p:nvPicPr>
          <p:cNvPr id="26" name="Image 25">
            <a:extLst>
              <a:ext uri="{FF2B5EF4-FFF2-40B4-BE49-F238E27FC236}">
                <a16:creationId xmlns:a16="http://schemas.microsoft.com/office/drawing/2014/main" id="{C07B6242-2BA5-4328-809A-473E7E127404}"/>
              </a:ext>
            </a:extLst>
          </p:cNvPr>
          <p:cNvPicPr>
            <a:picLocks noChangeAspect="1"/>
          </p:cNvPicPr>
          <p:nvPr/>
        </p:nvPicPr>
        <p:blipFill>
          <a:blip r:embed="rId9"/>
          <a:stretch>
            <a:fillRect/>
          </a:stretch>
        </p:blipFill>
        <p:spPr>
          <a:xfrm>
            <a:off x="5220071" y="5071631"/>
            <a:ext cx="2137517" cy="1755278"/>
          </a:xfrm>
          <a:prstGeom prst="rect">
            <a:avLst/>
          </a:prstGeom>
        </p:spPr>
      </p:pic>
      <p:pic>
        <p:nvPicPr>
          <p:cNvPr id="28" name="Image 27">
            <a:extLst>
              <a:ext uri="{FF2B5EF4-FFF2-40B4-BE49-F238E27FC236}">
                <a16:creationId xmlns:a16="http://schemas.microsoft.com/office/drawing/2014/main" id="{C5735AC8-668C-4946-B2DA-6333234AC94A}"/>
              </a:ext>
            </a:extLst>
          </p:cNvPr>
          <p:cNvPicPr>
            <a:picLocks noChangeAspect="1"/>
          </p:cNvPicPr>
          <p:nvPr/>
        </p:nvPicPr>
        <p:blipFill>
          <a:blip r:embed="rId10"/>
          <a:stretch>
            <a:fillRect/>
          </a:stretch>
        </p:blipFill>
        <p:spPr>
          <a:xfrm>
            <a:off x="7543634" y="5884154"/>
            <a:ext cx="755970" cy="195089"/>
          </a:xfrm>
          <a:prstGeom prst="rect">
            <a:avLst/>
          </a:prstGeom>
        </p:spPr>
      </p:pic>
    </p:spTree>
    <p:extLst>
      <p:ext uri="{BB962C8B-B14F-4D97-AF65-F5344CB8AC3E}">
        <p14:creationId xmlns:p14="http://schemas.microsoft.com/office/powerpoint/2010/main" val="34833542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Comparaison et synthèse des résultats </a:t>
            </a:r>
            <a:br>
              <a:rPr lang="fr-FR" altLang="fr-FR" sz="2800" dirty="0"/>
            </a:br>
            <a:r>
              <a:rPr lang="fr-FR" altLang="fr-FR" sz="2800" dirty="0"/>
              <a:t>pour les modèles utilisés</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lvl="1">
              <a:lnSpc>
                <a:spcPct val="80000"/>
              </a:lnSpc>
            </a:pPr>
            <a:endParaRPr lang="fr-FR" altLang="ko-KR" sz="16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3" algn="just">
              <a:lnSpc>
                <a:spcPct val="80000"/>
              </a:lnSpc>
            </a:pPr>
            <a:endParaRPr lang="fr-FR" altLang="ko-KR" sz="1200" dirty="0">
              <a:latin typeface="Verdana" panose="020B0604030504040204" pitchFamily="34" charset="0"/>
              <a:ea typeface="굴림" panose="020B0600000101010101" pitchFamily="34" charset="-127"/>
            </a:endParaRPr>
          </a:p>
          <a:p>
            <a:pPr lvl="3">
              <a:lnSpc>
                <a:spcPct val="80000"/>
              </a:lnSpc>
            </a:pPr>
            <a:endParaRPr lang="fr-FR" altLang="ko-KR" sz="8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graphicFrame>
        <p:nvGraphicFramePr>
          <p:cNvPr id="2" name="Tableau 2">
            <a:extLst>
              <a:ext uri="{FF2B5EF4-FFF2-40B4-BE49-F238E27FC236}">
                <a16:creationId xmlns:a16="http://schemas.microsoft.com/office/drawing/2014/main" id="{B99B1651-74F9-419E-9F49-A2EA7D185A20}"/>
              </a:ext>
            </a:extLst>
          </p:cNvPr>
          <p:cNvGraphicFramePr>
            <a:graphicFrameLocks noGrp="1"/>
          </p:cNvGraphicFramePr>
          <p:nvPr>
            <p:extLst>
              <p:ext uri="{D42A27DB-BD31-4B8C-83A1-F6EECF244321}">
                <p14:modId xmlns:p14="http://schemas.microsoft.com/office/powerpoint/2010/main" val="2778603210"/>
              </p:ext>
            </p:extLst>
          </p:nvPr>
        </p:nvGraphicFramePr>
        <p:xfrm>
          <a:off x="163186" y="2225675"/>
          <a:ext cx="8817628" cy="4587701"/>
        </p:xfrm>
        <a:graphic>
          <a:graphicData uri="http://schemas.openxmlformats.org/drawingml/2006/table">
            <a:tbl>
              <a:tblPr firstRow="1" bandRow="1">
                <a:tableStyleId>{5C22544A-7EE6-4342-B048-85BDC9FD1C3A}</a:tableStyleId>
              </a:tblPr>
              <a:tblGrid>
                <a:gridCol w="4413568">
                  <a:extLst>
                    <a:ext uri="{9D8B030D-6E8A-4147-A177-3AD203B41FA5}">
                      <a16:colId xmlns:a16="http://schemas.microsoft.com/office/drawing/2014/main" val="4062518940"/>
                    </a:ext>
                  </a:extLst>
                </a:gridCol>
                <a:gridCol w="4404060">
                  <a:extLst>
                    <a:ext uri="{9D8B030D-6E8A-4147-A177-3AD203B41FA5}">
                      <a16:colId xmlns:a16="http://schemas.microsoft.com/office/drawing/2014/main" val="2942006052"/>
                    </a:ext>
                  </a:extLst>
                </a:gridCol>
              </a:tblGrid>
              <a:tr h="389224">
                <a:tc>
                  <a:txBody>
                    <a:bodyPr/>
                    <a:lstStyle/>
                    <a:p>
                      <a:pPr marL="171450" indent="-171450">
                        <a:lnSpc>
                          <a:spcPct val="80000"/>
                        </a:lnSpc>
                        <a:buFont typeface="Arial" panose="020B0604020202020204" pitchFamily="34" charset="0"/>
                        <a:buChar char="•"/>
                      </a:pPr>
                      <a:endParaRPr lang="fr-FR" altLang="ko-KR" sz="1200" dirty="0">
                        <a:latin typeface="Verdana" panose="020B0604030504040204" pitchFamily="34" charset="0"/>
                        <a:ea typeface="굴림" panose="020B0600000101010101" pitchFamily="34" charset="-127"/>
                      </a:endParaRPr>
                    </a:p>
                  </a:txBody>
                  <a:tcPr/>
                </a:tc>
                <a:tc>
                  <a:txBody>
                    <a:bodyPr/>
                    <a:lstStyle/>
                    <a:p>
                      <a:pPr marL="0" indent="0">
                        <a:lnSpc>
                          <a:spcPct val="80000"/>
                        </a:lnSpc>
                        <a:buFont typeface="Arial" panose="020B0604020202020204" pitchFamily="34" charset="0"/>
                        <a:buNone/>
                      </a:pPr>
                      <a:endParaRPr lang="fr-FR" altLang="ko-KR" sz="1200" dirty="0">
                        <a:latin typeface="Verdana" panose="020B0604030504040204" pitchFamily="34" charset="0"/>
                        <a:ea typeface="굴림" panose="020B0600000101010101" pitchFamily="34" charset="-127"/>
                      </a:endParaRPr>
                    </a:p>
                  </a:txBody>
                  <a:tcPr/>
                </a:tc>
                <a:extLst>
                  <a:ext uri="{0D108BD9-81ED-4DB2-BD59-A6C34878D82A}">
                    <a16:rowId xmlns:a16="http://schemas.microsoft.com/office/drawing/2014/main" val="2392740720"/>
                  </a:ext>
                </a:extLst>
              </a:tr>
              <a:tr h="2070952">
                <a:tc>
                  <a:txBody>
                    <a:bodyPr/>
                    <a:lstStyle/>
                    <a:p>
                      <a:pPr lvl="0">
                        <a:lnSpc>
                          <a:spcPct val="80000"/>
                        </a:lnSpc>
                      </a:pPr>
                      <a:r>
                        <a:rPr lang="en-US" altLang="ko-KR" sz="1000" dirty="0" err="1">
                          <a:latin typeface="Verdana" panose="020B0604030504040204" pitchFamily="34" charset="0"/>
                          <a:ea typeface="굴림" panose="020B0600000101010101" pitchFamily="34" charset="-127"/>
                        </a:rPr>
                        <a:t>Matrice</a:t>
                      </a:r>
                      <a:r>
                        <a:rPr lang="en-US" altLang="ko-KR" sz="1000" dirty="0">
                          <a:latin typeface="Verdana" panose="020B0604030504040204" pitchFamily="34" charset="0"/>
                          <a:ea typeface="굴림" panose="020B0600000101010101" pitchFamily="34" charset="-127"/>
                        </a:rPr>
                        <a:t> de confusion.</a:t>
                      </a:r>
                      <a:endParaRPr lang="fr-FR" altLang="ko-KR" sz="1000" dirty="0">
                        <a:latin typeface="Verdana" panose="020B0604030504040204" pitchFamily="34" charset="0"/>
                        <a:ea typeface="굴림" panose="020B0600000101010101" pitchFamily="34" charset="-127"/>
                      </a:endParaRPr>
                    </a:p>
                    <a:p>
                      <a:pPr lvl="0">
                        <a:lnSpc>
                          <a:spcPct val="80000"/>
                        </a:lnSpc>
                      </a:pPr>
                      <a:r>
                        <a:rPr lang="fr-FR" altLang="ko-KR" sz="1000" dirty="0">
                          <a:latin typeface="Verdana" panose="020B0604030504040204" pitchFamily="34" charset="0"/>
                          <a:ea typeface="굴림" panose="020B0600000101010101" pitchFamily="34" charset="-127"/>
                        </a:rPr>
                        <a:t>SVM sans new </a:t>
                      </a:r>
                      <a:r>
                        <a:rPr lang="fr-FR" altLang="ko-KR" sz="1000" dirty="0" err="1">
                          <a:latin typeface="Verdana" panose="020B0604030504040204" pitchFamily="34" charset="0"/>
                          <a:ea typeface="굴림" panose="020B0600000101010101" pitchFamily="34" charset="-127"/>
                        </a:rPr>
                        <a:t>features</a:t>
                      </a: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txBody>
                  <a:tcPr/>
                </a:tc>
                <a:tc>
                  <a:txBody>
                    <a:bodyPr/>
                    <a:lstStyle/>
                    <a:p>
                      <a:pPr lvl="0">
                        <a:lnSpc>
                          <a:spcPct val="80000"/>
                        </a:lnSpc>
                      </a:pPr>
                      <a:r>
                        <a:rPr lang="en-US" altLang="ko-KR" sz="1000" dirty="0" err="1">
                          <a:latin typeface="Verdana" panose="020B0604030504040204" pitchFamily="34" charset="0"/>
                          <a:ea typeface="굴림" panose="020B0600000101010101" pitchFamily="34" charset="-127"/>
                        </a:rPr>
                        <a:t>Matrice</a:t>
                      </a:r>
                      <a:r>
                        <a:rPr lang="en-US" altLang="ko-KR" sz="1000" dirty="0">
                          <a:latin typeface="Verdana" panose="020B0604030504040204" pitchFamily="34" charset="0"/>
                          <a:ea typeface="굴림" panose="020B0600000101010101" pitchFamily="34" charset="-127"/>
                        </a:rPr>
                        <a:t> de confusion.</a:t>
                      </a:r>
                      <a:endParaRPr lang="fr-FR" altLang="ko-KR" sz="1000" dirty="0">
                        <a:latin typeface="Verdana" panose="020B0604030504040204" pitchFamily="34" charset="0"/>
                        <a:ea typeface="굴림" panose="020B0600000101010101" pitchFamily="34" charset="-127"/>
                      </a:endParaRPr>
                    </a:p>
                    <a:p>
                      <a:pPr lvl="0">
                        <a:lnSpc>
                          <a:spcPct val="80000"/>
                        </a:lnSpc>
                      </a:pPr>
                      <a:r>
                        <a:rPr lang="fr-FR" altLang="ko-KR" sz="1000" dirty="0">
                          <a:latin typeface="Verdana" panose="020B0604030504040204" pitchFamily="34" charset="0"/>
                          <a:ea typeface="굴림" panose="020B0600000101010101" pitchFamily="34" charset="-127"/>
                        </a:rPr>
                        <a:t>SVM avec new </a:t>
                      </a:r>
                      <a:r>
                        <a:rPr lang="fr-FR" altLang="ko-KR" sz="1000" dirty="0" err="1">
                          <a:latin typeface="Verdana" panose="020B0604030504040204" pitchFamily="34" charset="0"/>
                          <a:ea typeface="굴림" panose="020B0600000101010101" pitchFamily="34" charset="-127"/>
                        </a:rPr>
                        <a:t>features</a:t>
                      </a: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txBody>
                  <a:tcPr/>
                </a:tc>
                <a:extLst>
                  <a:ext uri="{0D108BD9-81ED-4DB2-BD59-A6C34878D82A}">
                    <a16:rowId xmlns:a16="http://schemas.microsoft.com/office/drawing/2014/main" val="2124612373"/>
                  </a:ext>
                </a:extLst>
              </a:tr>
              <a:tr h="2127525">
                <a:tc>
                  <a:txBody>
                    <a:bodyPr/>
                    <a:lstStyle/>
                    <a:p>
                      <a:r>
                        <a:rPr lang="en-US" altLang="ko-KR" sz="1000" dirty="0" err="1">
                          <a:latin typeface="Verdana" panose="020B0604030504040204" pitchFamily="34" charset="0"/>
                          <a:ea typeface="굴림" panose="020B0600000101010101" pitchFamily="34" charset="-127"/>
                        </a:rPr>
                        <a:t>Matrice</a:t>
                      </a:r>
                      <a:r>
                        <a:rPr lang="en-US" altLang="ko-KR" sz="1000" dirty="0">
                          <a:latin typeface="Verdana" panose="020B0604030504040204" pitchFamily="34" charset="0"/>
                          <a:ea typeface="굴림" panose="020B0600000101010101" pitchFamily="34" charset="-127"/>
                        </a:rPr>
                        <a:t> de confusion.</a:t>
                      </a:r>
                      <a:endParaRPr lang="fr-FR" altLang="ko-KR" sz="1000" dirty="0">
                        <a:latin typeface="Verdana" panose="020B0604030504040204" pitchFamily="34" charset="0"/>
                        <a:ea typeface="굴림" panose="020B0600000101010101" pitchFamily="34" charset="-127"/>
                      </a:endParaRPr>
                    </a:p>
                    <a:p>
                      <a:r>
                        <a:rPr lang="fr-FR" altLang="ko-KR" sz="1000" dirty="0">
                          <a:latin typeface="Verdana" panose="020B0604030504040204" pitchFamily="34" charset="0"/>
                          <a:ea typeface="굴림" panose="020B0600000101010101" pitchFamily="34" charset="-127"/>
                        </a:rPr>
                        <a:t>SVM à noyau sans new </a:t>
                      </a:r>
                      <a:r>
                        <a:rPr lang="fr-FR" altLang="ko-KR" sz="1000" dirty="0" err="1">
                          <a:latin typeface="Verdana" panose="020B0604030504040204" pitchFamily="34" charset="0"/>
                          <a:ea typeface="굴림" panose="020B0600000101010101" pitchFamily="34" charset="-127"/>
                        </a:rPr>
                        <a:t>features</a:t>
                      </a:r>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000" dirty="0" err="1">
                          <a:latin typeface="Verdana" panose="020B0604030504040204" pitchFamily="34" charset="0"/>
                          <a:ea typeface="굴림" panose="020B0600000101010101" pitchFamily="34" charset="-127"/>
                        </a:rPr>
                        <a:t>Matrice</a:t>
                      </a:r>
                      <a:r>
                        <a:rPr lang="en-US" altLang="ko-KR" sz="1000" dirty="0">
                          <a:latin typeface="Verdana" panose="020B0604030504040204" pitchFamily="34" charset="0"/>
                          <a:ea typeface="굴림" panose="020B0600000101010101" pitchFamily="34" charset="-127"/>
                        </a:rPr>
                        <a:t> de confusion.</a:t>
                      </a:r>
                      <a:endParaRPr lang="fr-FR" altLang="ko-KR" sz="1000" dirty="0">
                        <a:latin typeface="Verdana" panose="020B0604030504040204" pitchFamily="34" charset="0"/>
                        <a:ea typeface="굴림" panose="020B0600000101010101" pitchFamily="34" charset="-12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altLang="ko-KR" sz="1000" dirty="0">
                          <a:latin typeface="Verdana" panose="020B0604030504040204" pitchFamily="34" charset="0"/>
                          <a:ea typeface="굴림" panose="020B0600000101010101" pitchFamily="34" charset="-127"/>
                        </a:rPr>
                        <a:t>SVM à noyau avec new </a:t>
                      </a:r>
                      <a:r>
                        <a:rPr lang="fr-FR" altLang="ko-KR" sz="1000" dirty="0" err="1">
                          <a:latin typeface="Verdana" panose="020B0604030504040204" pitchFamily="34" charset="0"/>
                          <a:ea typeface="굴림" panose="020B0600000101010101" pitchFamily="34" charset="-127"/>
                        </a:rPr>
                        <a:t>features</a:t>
                      </a:r>
                      <a:endParaRPr lang="fr-FR" sz="1000" dirty="0"/>
                    </a:p>
                  </a:txBody>
                  <a:tcPr/>
                </a:tc>
                <a:extLst>
                  <a:ext uri="{0D108BD9-81ED-4DB2-BD59-A6C34878D82A}">
                    <a16:rowId xmlns:a16="http://schemas.microsoft.com/office/drawing/2014/main" val="450309551"/>
                  </a:ext>
                </a:extLst>
              </a:tr>
            </a:tbl>
          </a:graphicData>
        </a:graphic>
      </p:graphicFrame>
      <p:pic>
        <p:nvPicPr>
          <p:cNvPr id="4" name="Image 3">
            <a:extLst>
              <a:ext uri="{FF2B5EF4-FFF2-40B4-BE49-F238E27FC236}">
                <a16:creationId xmlns:a16="http://schemas.microsoft.com/office/drawing/2014/main" id="{1767B205-F2B0-4F91-A1CD-D7D560EE5C7A}"/>
              </a:ext>
            </a:extLst>
          </p:cNvPr>
          <p:cNvPicPr>
            <a:picLocks noChangeAspect="1"/>
          </p:cNvPicPr>
          <p:nvPr/>
        </p:nvPicPr>
        <p:blipFill>
          <a:blip r:embed="rId3"/>
          <a:stretch>
            <a:fillRect/>
          </a:stretch>
        </p:blipFill>
        <p:spPr>
          <a:xfrm>
            <a:off x="1038937" y="2924945"/>
            <a:ext cx="2107676" cy="1728192"/>
          </a:xfrm>
          <a:prstGeom prst="rect">
            <a:avLst/>
          </a:prstGeom>
        </p:spPr>
      </p:pic>
      <p:pic>
        <p:nvPicPr>
          <p:cNvPr id="7" name="Image 6">
            <a:extLst>
              <a:ext uri="{FF2B5EF4-FFF2-40B4-BE49-F238E27FC236}">
                <a16:creationId xmlns:a16="http://schemas.microsoft.com/office/drawing/2014/main" id="{7ECB87E2-611B-453B-AB8B-C1ED4F2D0DDA}"/>
              </a:ext>
            </a:extLst>
          </p:cNvPr>
          <p:cNvPicPr>
            <a:picLocks noChangeAspect="1"/>
          </p:cNvPicPr>
          <p:nvPr/>
        </p:nvPicPr>
        <p:blipFill>
          <a:blip r:embed="rId4"/>
          <a:stretch>
            <a:fillRect/>
          </a:stretch>
        </p:blipFill>
        <p:spPr>
          <a:xfrm>
            <a:off x="5523234" y="2924945"/>
            <a:ext cx="2107676" cy="1731849"/>
          </a:xfrm>
          <a:prstGeom prst="rect">
            <a:avLst/>
          </a:prstGeom>
        </p:spPr>
      </p:pic>
      <p:pic>
        <p:nvPicPr>
          <p:cNvPr id="10" name="Image 9">
            <a:extLst>
              <a:ext uri="{FF2B5EF4-FFF2-40B4-BE49-F238E27FC236}">
                <a16:creationId xmlns:a16="http://schemas.microsoft.com/office/drawing/2014/main" id="{709C5350-BE57-4A6B-AB4D-3F2C62357AFF}"/>
              </a:ext>
            </a:extLst>
          </p:cNvPr>
          <p:cNvPicPr>
            <a:picLocks noChangeAspect="1"/>
          </p:cNvPicPr>
          <p:nvPr/>
        </p:nvPicPr>
        <p:blipFill>
          <a:blip r:embed="rId5"/>
          <a:stretch>
            <a:fillRect/>
          </a:stretch>
        </p:blipFill>
        <p:spPr>
          <a:xfrm>
            <a:off x="3491880" y="3685400"/>
            <a:ext cx="737680" cy="207282"/>
          </a:xfrm>
          <a:prstGeom prst="rect">
            <a:avLst/>
          </a:prstGeom>
        </p:spPr>
      </p:pic>
      <p:pic>
        <p:nvPicPr>
          <p:cNvPr id="13" name="Image 12">
            <a:extLst>
              <a:ext uri="{FF2B5EF4-FFF2-40B4-BE49-F238E27FC236}">
                <a16:creationId xmlns:a16="http://schemas.microsoft.com/office/drawing/2014/main" id="{CBFF1FD0-C05A-4F93-BB64-94B93E0DA757}"/>
              </a:ext>
            </a:extLst>
          </p:cNvPr>
          <p:cNvPicPr>
            <a:picLocks noChangeAspect="1"/>
          </p:cNvPicPr>
          <p:nvPr/>
        </p:nvPicPr>
        <p:blipFill>
          <a:blip r:embed="rId6"/>
          <a:stretch>
            <a:fillRect/>
          </a:stretch>
        </p:blipFill>
        <p:spPr>
          <a:xfrm>
            <a:off x="7899993" y="3703690"/>
            <a:ext cx="755970" cy="188992"/>
          </a:xfrm>
          <a:prstGeom prst="rect">
            <a:avLst/>
          </a:prstGeom>
        </p:spPr>
      </p:pic>
      <p:pic>
        <p:nvPicPr>
          <p:cNvPr id="16" name="Image 15">
            <a:extLst>
              <a:ext uri="{FF2B5EF4-FFF2-40B4-BE49-F238E27FC236}">
                <a16:creationId xmlns:a16="http://schemas.microsoft.com/office/drawing/2014/main" id="{5DDB70F0-0005-4863-AEE6-29AD04E17217}"/>
              </a:ext>
            </a:extLst>
          </p:cNvPr>
          <p:cNvPicPr>
            <a:picLocks noChangeAspect="1"/>
          </p:cNvPicPr>
          <p:nvPr/>
        </p:nvPicPr>
        <p:blipFill>
          <a:blip r:embed="rId7"/>
          <a:stretch>
            <a:fillRect/>
          </a:stretch>
        </p:blipFill>
        <p:spPr>
          <a:xfrm>
            <a:off x="1009650" y="5064830"/>
            <a:ext cx="2107676" cy="1731850"/>
          </a:xfrm>
          <a:prstGeom prst="rect">
            <a:avLst/>
          </a:prstGeom>
        </p:spPr>
      </p:pic>
      <p:pic>
        <p:nvPicPr>
          <p:cNvPr id="18" name="Image 17">
            <a:extLst>
              <a:ext uri="{FF2B5EF4-FFF2-40B4-BE49-F238E27FC236}">
                <a16:creationId xmlns:a16="http://schemas.microsoft.com/office/drawing/2014/main" id="{B24BAF8D-2495-4575-A862-4A75E2125417}"/>
              </a:ext>
            </a:extLst>
          </p:cNvPr>
          <p:cNvPicPr>
            <a:picLocks noChangeAspect="1"/>
          </p:cNvPicPr>
          <p:nvPr/>
        </p:nvPicPr>
        <p:blipFill>
          <a:blip r:embed="rId8"/>
          <a:stretch>
            <a:fillRect/>
          </a:stretch>
        </p:blipFill>
        <p:spPr>
          <a:xfrm>
            <a:off x="3491880" y="5836259"/>
            <a:ext cx="713294" cy="188992"/>
          </a:xfrm>
          <a:prstGeom prst="rect">
            <a:avLst/>
          </a:prstGeom>
        </p:spPr>
      </p:pic>
      <p:pic>
        <p:nvPicPr>
          <p:cNvPr id="19" name="Image 18">
            <a:extLst>
              <a:ext uri="{FF2B5EF4-FFF2-40B4-BE49-F238E27FC236}">
                <a16:creationId xmlns:a16="http://schemas.microsoft.com/office/drawing/2014/main" id="{C4390B11-12A1-46C8-B8B1-B621B387EC95}"/>
              </a:ext>
            </a:extLst>
          </p:cNvPr>
          <p:cNvPicPr>
            <a:picLocks noChangeAspect="1"/>
          </p:cNvPicPr>
          <p:nvPr/>
        </p:nvPicPr>
        <p:blipFill>
          <a:blip r:embed="rId7"/>
          <a:stretch>
            <a:fillRect/>
          </a:stretch>
        </p:blipFill>
        <p:spPr>
          <a:xfrm>
            <a:off x="5523234" y="5066786"/>
            <a:ext cx="2107676" cy="1731850"/>
          </a:xfrm>
          <a:prstGeom prst="rect">
            <a:avLst/>
          </a:prstGeom>
        </p:spPr>
      </p:pic>
      <p:pic>
        <p:nvPicPr>
          <p:cNvPr id="20" name="Image 19">
            <a:extLst>
              <a:ext uri="{FF2B5EF4-FFF2-40B4-BE49-F238E27FC236}">
                <a16:creationId xmlns:a16="http://schemas.microsoft.com/office/drawing/2014/main" id="{BD4CAAC3-946C-4A9B-94F4-B2F56814EAB2}"/>
              </a:ext>
            </a:extLst>
          </p:cNvPr>
          <p:cNvPicPr>
            <a:picLocks noChangeAspect="1"/>
          </p:cNvPicPr>
          <p:nvPr/>
        </p:nvPicPr>
        <p:blipFill>
          <a:blip r:embed="rId8"/>
          <a:stretch>
            <a:fillRect/>
          </a:stretch>
        </p:blipFill>
        <p:spPr>
          <a:xfrm>
            <a:off x="7896886" y="5833015"/>
            <a:ext cx="713294" cy="188992"/>
          </a:xfrm>
          <a:prstGeom prst="rect">
            <a:avLst/>
          </a:prstGeom>
        </p:spPr>
      </p:pic>
    </p:spTree>
    <p:extLst>
      <p:ext uri="{BB962C8B-B14F-4D97-AF65-F5344CB8AC3E}">
        <p14:creationId xmlns:p14="http://schemas.microsoft.com/office/powerpoint/2010/main" val="38091437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Comparaison et synthèse des résultats </a:t>
            </a:r>
            <a:br>
              <a:rPr lang="fr-FR" altLang="fr-FR" sz="2800" dirty="0"/>
            </a:br>
            <a:r>
              <a:rPr lang="fr-FR" altLang="fr-FR" sz="2800" dirty="0"/>
              <a:t>pour les modèles utilisés</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lvl="1">
              <a:lnSpc>
                <a:spcPct val="80000"/>
              </a:lnSpc>
            </a:pPr>
            <a:endParaRPr lang="fr-FR" altLang="ko-KR" sz="16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3" algn="just">
              <a:lnSpc>
                <a:spcPct val="80000"/>
              </a:lnSpc>
            </a:pPr>
            <a:endParaRPr lang="fr-FR" altLang="ko-KR" sz="1200" dirty="0">
              <a:latin typeface="Verdana" panose="020B0604030504040204" pitchFamily="34" charset="0"/>
              <a:ea typeface="굴림" panose="020B0600000101010101" pitchFamily="34" charset="-127"/>
            </a:endParaRPr>
          </a:p>
          <a:p>
            <a:pPr lvl="3">
              <a:lnSpc>
                <a:spcPct val="80000"/>
              </a:lnSpc>
            </a:pPr>
            <a:endParaRPr lang="fr-FR" altLang="ko-KR" sz="8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graphicFrame>
        <p:nvGraphicFramePr>
          <p:cNvPr id="2" name="Tableau 2">
            <a:extLst>
              <a:ext uri="{FF2B5EF4-FFF2-40B4-BE49-F238E27FC236}">
                <a16:creationId xmlns:a16="http://schemas.microsoft.com/office/drawing/2014/main" id="{B99B1651-74F9-419E-9F49-A2EA7D185A20}"/>
              </a:ext>
            </a:extLst>
          </p:cNvPr>
          <p:cNvGraphicFramePr>
            <a:graphicFrameLocks noGrp="1"/>
          </p:cNvGraphicFramePr>
          <p:nvPr>
            <p:extLst>
              <p:ext uri="{D42A27DB-BD31-4B8C-83A1-F6EECF244321}">
                <p14:modId xmlns:p14="http://schemas.microsoft.com/office/powerpoint/2010/main" val="2018169328"/>
              </p:ext>
            </p:extLst>
          </p:nvPr>
        </p:nvGraphicFramePr>
        <p:xfrm>
          <a:off x="163186" y="2225675"/>
          <a:ext cx="8817628" cy="4632325"/>
        </p:xfrm>
        <a:graphic>
          <a:graphicData uri="http://schemas.openxmlformats.org/drawingml/2006/table">
            <a:tbl>
              <a:tblPr firstRow="1" bandRow="1">
                <a:tableStyleId>{5C22544A-7EE6-4342-B048-85BDC9FD1C3A}</a:tableStyleId>
              </a:tblPr>
              <a:tblGrid>
                <a:gridCol w="4413568">
                  <a:extLst>
                    <a:ext uri="{9D8B030D-6E8A-4147-A177-3AD203B41FA5}">
                      <a16:colId xmlns:a16="http://schemas.microsoft.com/office/drawing/2014/main" val="4062518940"/>
                    </a:ext>
                  </a:extLst>
                </a:gridCol>
                <a:gridCol w="4404060">
                  <a:extLst>
                    <a:ext uri="{9D8B030D-6E8A-4147-A177-3AD203B41FA5}">
                      <a16:colId xmlns:a16="http://schemas.microsoft.com/office/drawing/2014/main" val="2942006052"/>
                    </a:ext>
                  </a:extLst>
                </a:gridCol>
              </a:tblGrid>
              <a:tr h="393010">
                <a:tc>
                  <a:txBody>
                    <a:bodyPr/>
                    <a:lstStyle/>
                    <a:p>
                      <a:pPr marL="171450" indent="-171450">
                        <a:lnSpc>
                          <a:spcPct val="80000"/>
                        </a:lnSpc>
                        <a:buFont typeface="Arial" panose="020B0604020202020204" pitchFamily="34" charset="0"/>
                        <a:buChar char="•"/>
                      </a:pPr>
                      <a:endParaRPr lang="fr-FR" altLang="ko-KR" sz="1200" dirty="0">
                        <a:latin typeface="Verdana" panose="020B0604030504040204" pitchFamily="34" charset="0"/>
                        <a:ea typeface="굴림" panose="020B0600000101010101" pitchFamily="34" charset="-127"/>
                      </a:endParaRPr>
                    </a:p>
                  </a:txBody>
                  <a:tcPr/>
                </a:tc>
                <a:tc>
                  <a:txBody>
                    <a:bodyPr/>
                    <a:lstStyle/>
                    <a:p>
                      <a:pPr marL="0" indent="0">
                        <a:lnSpc>
                          <a:spcPct val="80000"/>
                        </a:lnSpc>
                        <a:buFont typeface="Arial" panose="020B0604020202020204" pitchFamily="34" charset="0"/>
                        <a:buNone/>
                      </a:pPr>
                      <a:endParaRPr lang="fr-FR" altLang="ko-KR" sz="1200" dirty="0">
                        <a:latin typeface="Verdana" panose="020B0604030504040204" pitchFamily="34" charset="0"/>
                        <a:ea typeface="굴림" panose="020B0600000101010101" pitchFamily="34" charset="-127"/>
                      </a:endParaRPr>
                    </a:p>
                  </a:txBody>
                  <a:tcPr/>
                </a:tc>
                <a:extLst>
                  <a:ext uri="{0D108BD9-81ED-4DB2-BD59-A6C34878D82A}">
                    <a16:rowId xmlns:a16="http://schemas.microsoft.com/office/drawing/2014/main" val="2392740720"/>
                  </a:ext>
                </a:extLst>
              </a:tr>
              <a:tr h="2091096">
                <a:tc>
                  <a:txBody>
                    <a:bodyPr/>
                    <a:lstStyle/>
                    <a:p>
                      <a:pPr lvl="0">
                        <a:lnSpc>
                          <a:spcPct val="80000"/>
                        </a:lnSpc>
                      </a:pPr>
                      <a:r>
                        <a:rPr lang="fr-FR" altLang="ko-KR" sz="1000" dirty="0">
                          <a:latin typeface="Verdana" panose="020B0604030504040204" pitchFamily="34" charset="0"/>
                          <a:ea typeface="굴림" panose="020B0600000101010101" pitchFamily="34" charset="-127"/>
                        </a:rPr>
                        <a:t>Rappel « </a:t>
                      </a:r>
                      <a:r>
                        <a:rPr lang="fr-FR" altLang="ko-KR" sz="1000" dirty="0" err="1">
                          <a:latin typeface="Verdana" panose="020B0604030504040204" pitchFamily="34" charset="0"/>
                          <a:ea typeface="굴림" panose="020B0600000101010101" pitchFamily="34" charset="-127"/>
                        </a:rPr>
                        <a:t>Recall</a:t>
                      </a:r>
                      <a:r>
                        <a:rPr lang="fr-FR" altLang="ko-KR" sz="1000" dirty="0">
                          <a:latin typeface="Verdana" panose="020B0604030504040204" pitchFamily="34" charset="0"/>
                          <a:ea typeface="굴림" panose="020B0600000101010101" pitchFamily="34" charset="-127"/>
                        </a:rPr>
                        <a:t> »</a:t>
                      </a:r>
                      <a:r>
                        <a:rPr lang="fr-FR" altLang="ko-KR" sz="800" dirty="0">
                          <a:latin typeface="Verdana" panose="020B0604030504040204" pitchFamily="34" charset="0"/>
                          <a:ea typeface="굴림" panose="020B0600000101010101" pitchFamily="34" charset="-127"/>
                        </a:rPr>
                        <a:t> </a:t>
                      </a:r>
                      <a:r>
                        <a:rPr lang="fr-FR" altLang="ko-KR" sz="1000" dirty="0" err="1">
                          <a:latin typeface="Verdana" panose="020B0604030504040204" pitchFamily="34" charset="0"/>
                          <a:ea typeface="굴림" panose="020B0600000101010101" pitchFamily="34" charset="-127"/>
                        </a:rPr>
                        <a:t>Knn</a:t>
                      </a:r>
                      <a:r>
                        <a:rPr lang="fr-FR" altLang="ko-KR" sz="1000" dirty="0">
                          <a:latin typeface="Verdana" panose="020B0604030504040204" pitchFamily="34" charset="0"/>
                          <a:ea typeface="굴림" panose="020B0600000101010101" pitchFamily="34" charset="-127"/>
                        </a:rPr>
                        <a:t> sans new </a:t>
                      </a:r>
                      <a:r>
                        <a:rPr lang="fr-FR" altLang="ko-KR" sz="1000" dirty="0" err="1">
                          <a:latin typeface="Verdana" panose="020B0604030504040204" pitchFamily="34" charset="0"/>
                          <a:ea typeface="굴림" panose="020B0600000101010101" pitchFamily="34" charset="-127"/>
                        </a:rPr>
                        <a:t>features</a:t>
                      </a: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txBody>
                  <a:tcPr/>
                </a:tc>
                <a:tc>
                  <a:txBody>
                    <a:bodyPr/>
                    <a:lstStyle/>
                    <a:p>
                      <a:pPr lvl="0">
                        <a:lnSpc>
                          <a:spcPct val="80000"/>
                        </a:lnSpc>
                      </a:pPr>
                      <a:r>
                        <a:rPr lang="fr-FR" altLang="ko-KR" sz="1000" dirty="0">
                          <a:latin typeface="Verdana" panose="020B0604030504040204" pitchFamily="34" charset="0"/>
                          <a:ea typeface="굴림" panose="020B0600000101010101" pitchFamily="34" charset="-127"/>
                        </a:rPr>
                        <a:t>Rappel « </a:t>
                      </a:r>
                      <a:r>
                        <a:rPr lang="fr-FR" altLang="ko-KR" sz="1000" dirty="0" err="1">
                          <a:latin typeface="Verdana" panose="020B0604030504040204" pitchFamily="34" charset="0"/>
                          <a:ea typeface="굴림" panose="020B0600000101010101" pitchFamily="34" charset="-127"/>
                        </a:rPr>
                        <a:t>Recall</a:t>
                      </a:r>
                      <a:r>
                        <a:rPr lang="fr-FR" altLang="ko-KR" sz="1000" dirty="0">
                          <a:latin typeface="Verdana" panose="020B0604030504040204" pitchFamily="34" charset="0"/>
                          <a:ea typeface="굴림" panose="020B0600000101010101" pitchFamily="34" charset="-127"/>
                        </a:rPr>
                        <a:t> »</a:t>
                      </a:r>
                      <a:r>
                        <a:rPr lang="fr-FR" altLang="ko-KR" sz="800" dirty="0">
                          <a:latin typeface="Verdana" panose="020B0604030504040204" pitchFamily="34" charset="0"/>
                          <a:ea typeface="굴림" panose="020B0600000101010101" pitchFamily="34" charset="-127"/>
                        </a:rPr>
                        <a:t> </a:t>
                      </a:r>
                      <a:r>
                        <a:rPr lang="fr-FR" altLang="ko-KR" sz="1000" dirty="0" err="1">
                          <a:latin typeface="Verdana" panose="020B0604030504040204" pitchFamily="34" charset="0"/>
                          <a:ea typeface="굴림" panose="020B0600000101010101" pitchFamily="34" charset="-127"/>
                        </a:rPr>
                        <a:t>Knn</a:t>
                      </a:r>
                      <a:r>
                        <a:rPr lang="fr-FR" altLang="ko-KR" sz="1000" dirty="0">
                          <a:latin typeface="Verdana" panose="020B0604030504040204" pitchFamily="34" charset="0"/>
                          <a:ea typeface="굴림" panose="020B0600000101010101" pitchFamily="34" charset="-127"/>
                        </a:rPr>
                        <a:t> avec new </a:t>
                      </a:r>
                      <a:r>
                        <a:rPr lang="fr-FR" altLang="ko-KR" sz="1000" dirty="0" err="1">
                          <a:latin typeface="Verdana" panose="020B0604030504040204" pitchFamily="34" charset="0"/>
                          <a:ea typeface="굴림" panose="020B0600000101010101" pitchFamily="34" charset="-127"/>
                        </a:rPr>
                        <a:t>features</a:t>
                      </a: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txBody>
                  <a:tcPr/>
                </a:tc>
                <a:extLst>
                  <a:ext uri="{0D108BD9-81ED-4DB2-BD59-A6C34878D82A}">
                    <a16:rowId xmlns:a16="http://schemas.microsoft.com/office/drawing/2014/main" val="2124612373"/>
                  </a:ext>
                </a:extLst>
              </a:tr>
              <a:tr h="2148219">
                <a:tc>
                  <a:txBody>
                    <a:bodyPr/>
                    <a:lstStyle/>
                    <a:p>
                      <a:r>
                        <a:rPr lang="fr-FR" altLang="ko-KR" sz="1000" dirty="0">
                          <a:latin typeface="Verdana" panose="020B0604030504040204" pitchFamily="34" charset="0"/>
                          <a:ea typeface="굴림" panose="020B0600000101010101" pitchFamily="34" charset="-127"/>
                        </a:rPr>
                        <a:t>Rappel « </a:t>
                      </a:r>
                      <a:r>
                        <a:rPr lang="fr-FR" altLang="ko-KR" sz="1000" dirty="0" err="1">
                          <a:latin typeface="Verdana" panose="020B0604030504040204" pitchFamily="34" charset="0"/>
                          <a:ea typeface="굴림" panose="020B0600000101010101" pitchFamily="34" charset="-127"/>
                        </a:rPr>
                        <a:t>Recall</a:t>
                      </a:r>
                      <a:r>
                        <a:rPr lang="fr-FR" altLang="ko-KR" sz="1000" dirty="0">
                          <a:latin typeface="Verdana" panose="020B0604030504040204" pitchFamily="34" charset="0"/>
                          <a:ea typeface="굴림" panose="020B0600000101010101" pitchFamily="34" charset="-127"/>
                        </a:rPr>
                        <a:t> »</a:t>
                      </a:r>
                      <a:r>
                        <a:rPr lang="fr-FR" altLang="ko-KR" sz="800" dirty="0">
                          <a:latin typeface="Verdana" panose="020B0604030504040204" pitchFamily="34" charset="0"/>
                          <a:ea typeface="굴림" panose="020B0600000101010101" pitchFamily="34" charset="-127"/>
                        </a:rPr>
                        <a:t> </a:t>
                      </a:r>
                      <a:r>
                        <a:rPr lang="fr-FR" altLang="ko-KR" sz="1000" dirty="0">
                          <a:latin typeface="Verdana" panose="020B0604030504040204" pitchFamily="34" charset="0"/>
                          <a:ea typeface="굴림" panose="020B0600000101010101" pitchFamily="34" charset="-127"/>
                        </a:rPr>
                        <a:t>Régression logistique sans new </a:t>
                      </a:r>
                      <a:r>
                        <a:rPr lang="fr-FR" altLang="ko-KR" sz="1000" dirty="0" err="1">
                          <a:latin typeface="Verdana" panose="020B0604030504040204" pitchFamily="34" charset="0"/>
                          <a:ea typeface="굴림" panose="020B0600000101010101" pitchFamily="34" charset="-127"/>
                        </a:rPr>
                        <a:t>features</a:t>
                      </a:r>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tLang="ko-KR" sz="1000" dirty="0">
                          <a:latin typeface="Verdana" panose="020B0604030504040204" pitchFamily="34" charset="0"/>
                          <a:ea typeface="굴림" panose="020B0600000101010101" pitchFamily="34" charset="-127"/>
                        </a:rPr>
                        <a:t>Rappel « </a:t>
                      </a:r>
                      <a:r>
                        <a:rPr lang="fr-FR" altLang="ko-KR" sz="1000" dirty="0" err="1">
                          <a:latin typeface="Verdana" panose="020B0604030504040204" pitchFamily="34" charset="0"/>
                          <a:ea typeface="굴림" panose="020B0600000101010101" pitchFamily="34" charset="-127"/>
                        </a:rPr>
                        <a:t>Recall</a:t>
                      </a:r>
                      <a:r>
                        <a:rPr lang="fr-FR" altLang="ko-KR" sz="1000" dirty="0">
                          <a:latin typeface="Verdana" panose="020B0604030504040204" pitchFamily="34" charset="0"/>
                          <a:ea typeface="굴림" panose="020B0600000101010101" pitchFamily="34" charset="-127"/>
                        </a:rPr>
                        <a:t> »</a:t>
                      </a:r>
                      <a:r>
                        <a:rPr lang="fr-FR" altLang="ko-KR" sz="800" dirty="0">
                          <a:latin typeface="Verdana" panose="020B0604030504040204" pitchFamily="34" charset="0"/>
                          <a:ea typeface="굴림" panose="020B0600000101010101" pitchFamily="34" charset="-127"/>
                        </a:rPr>
                        <a:t> </a:t>
                      </a:r>
                      <a:r>
                        <a:rPr lang="fr-FR" altLang="ko-KR" sz="1000" dirty="0">
                          <a:latin typeface="Verdana" panose="020B0604030504040204" pitchFamily="34" charset="0"/>
                          <a:ea typeface="굴림" panose="020B0600000101010101" pitchFamily="34" charset="-127"/>
                        </a:rPr>
                        <a:t>Régression logistique avec new </a:t>
                      </a:r>
                      <a:r>
                        <a:rPr lang="fr-FR" altLang="ko-KR" sz="1000" dirty="0" err="1">
                          <a:latin typeface="Verdana" panose="020B0604030504040204" pitchFamily="34" charset="0"/>
                          <a:ea typeface="굴림" panose="020B0600000101010101" pitchFamily="34" charset="-127"/>
                        </a:rPr>
                        <a:t>features</a:t>
                      </a:r>
                      <a:endParaRPr lang="fr-FR" sz="1000" dirty="0"/>
                    </a:p>
                  </a:txBody>
                  <a:tcPr/>
                </a:tc>
                <a:extLst>
                  <a:ext uri="{0D108BD9-81ED-4DB2-BD59-A6C34878D82A}">
                    <a16:rowId xmlns:a16="http://schemas.microsoft.com/office/drawing/2014/main" val="450309551"/>
                  </a:ext>
                </a:extLst>
              </a:tr>
            </a:tbl>
          </a:graphicData>
        </a:graphic>
      </p:graphicFrame>
      <p:pic>
        <p:nvPicPr>
          <p:cNvPr id="4" name="Image 3">
            <a:extLst>
              <a:ext uri="{FF2B5EF4-FFF2-40B4-BE49-F238E27FC236}">
                <a16:creationId xmlns:a16="http://schemas.microsoft.com/office/drawing/2014/main" id="{E23CBE70-F8DB-4A89-BC10-1FB315F84E6E}"/>
              </a:ext>
            </a:extLst>
          </p:cNvPr>
          <p:cNvPicPr>
            <a:picLocks noChangeAspect="1"/>
          </p:cNvPicPr>
          <p:nvPr/>
        </p:nvPicPr>
        <p:blipFill>
          <a:blip r:embed="rId3"/>
          <a:stretch>
            <a:fillRect/>
          </a:stretch>
        </p:blipFill>
        <p:spPr>
          <a:xfrm>
            <a:off x="997052" y="2852935"/>
            <a:ext cx="2592288" cy="1772023"/>
          </a:xfrm>
          <a:prstGeom prst="rect">
            <a:avLst/>
          </a:prstGeom>
        </p:spPr>
      </p:pic>
      <p:pic>
        <p:nvPicPr>
          <p:cNvPr id="6" name="Image 5">
            <a:extLst>
              <a:ext uri="{FF2B5EF4-FFF2-40B4-BE49-F238E27FC236}">
                <a16:creationId xmlns:a16="http://schemas.microsoft.com/office/drawing/2014/main" id="{BF13D3DA-2C52-4D17-B3C2-1F5033D6AB26}"/>
              </a:ext>
            </a:extLst>
          </p:cNvPr>
          <p:cNvPicPr>
            <a:picLocks noChangeAspect="1"/>
          </p:cNvPicPr>
          <p:nvPr/>
        </p:nvPicPr>
        <p:blipFill>
          <a:blip r:embed="rId4"/>
          <a:stretch>
            <a:fillRect/>
          </a:stretch>
        </p:blipFill>
        <p:spPr>
          <a:xfrm>
            <a:off x="5429889" y="2852934"/>
            <a:ext cx="2592288" cy="1772023"/>
          </a:xfrm>
          <a:prstGeom prst="rect">
            <a:avLst/>
          </a:prstGeom>
        </p:spPr>
      </p:pic>
      <p:pic>
        <p:nvPicPr>
          <p:cNvPr id="8" name="Image 7">
            <a:extLst>
              <a:ext uri="{FF2B5EF4-FFF2-40B4-BE49-F238E27FC236}">
                <a16:creationId xmlns:a16="http://schemas.microsoft.com/office/drawing/2014/main" id="{C902CB1E-AC1F-413D-A810-8C688D3B31A4}"/>
              </a:ext>
            </a:extLst>
          </p:cNvPr>
          <p:cNvPicPr>
            <a:picLocks noChangeAspect="1"/>
          </p:cNvPicPr>
          <p:nvPr/>
        </p:nvPicPr>
        <p:blipFill>
          <a:blip r:embed="rId5"/>
          <a:stretch>
            <a:fillRect/>
          </a:stretch>
        </p:blipFill>
        <p:spPr>
          <a:xfrm>
            <a:off x="990599" y="4941168"/>
            <a:ext cx="2598741" cy="1916831"/>
          </a:xfrm>
          <a:prstGeom prst="rect">
            <a:avLst/>
          </a:prstGeom>
        </p:spPr>
      </p:pic>
      <p:pic>
        <p:nvPicPr>
          <p:cNvPr id="11" name="Image 10">
            <a:extLst>
              <a:ext uri="{FF2B5EF4-FFF2-40B4-BE49-F238E27FC236}">
                <a16:creationId xmlns:a16="http://schemas.microsoft.com/office/drawing/2014/main" id="{17ABD9DE-527C-4D6B-B355-FEB5FA0DA1AC}"/>
              </a:ext>
            </a:extLst>
          </p:cNvPr>
          <p:cNvPicPr>
            <a:picLocks noChangeAspect="1"/>
          </p:cNvPicPr>
          <p:nvPr/>
        </p:nvPicPr>
        <p:blipFill>
          <a:blip r:embed="rId6"/>
          <a:stretch>
            <a:fillRect/>
          </a:stretch>
        </p:blipFill>
        <p:spPr>
          <a:xfrm>
            <a:off x="5364088" y="4941167"/>
            <a:ext cx="2592288" cy="1916832"/>
          </a:xfrm>
          <a:prstGeom prst="rect">
            <a:avLst/>
          </a:prstGeom>
        </p:spPr>
      </p:pic>
    </p:spTree>
    <p:extLst>
      <p:ext uri="{BB962C8B-B14F-4D97-AF65-F5344CB8AC3E}">
        <p14:creationId xmlns:p14="http://schemas.microsoft.com/office/powerpoint/2010/main" val="14084636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Comparaison et synthèse des résultats </a:t>
            </a:r>
            <a:br>
              <a:rPr lang="fr-FR" altLang="fr-FR" sz="2800" dirty="0"/>
            </a:br>
            <a:r>
              <a:rPr lang="fr-FR" altLang="fr-FR" sz="2800" dirty="0"/>
              <a:t>pour les modèles utilisés</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lvl="1">
              <a:lnSpc>
                <a:spcPct val="80000"/>
              </a:lnSpc>
            </a:pPr>
            <a:endParaRPr lang="fr-FR" altLang="ko-KR" sz="16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3" algn="just">
              <a:lnSpc>
                <a:spcPct val="80000"/>
              </a:lnSpc>
            </a:pPr>
            <a:endParaRPr lang="fr-FR" altLang="ko-KR" sz="1200" dirty="0">
              <a:latin typeface="Verdana" panose="020B0604030504040204" pitchFamily="34" charset="0"/>
              <a:ea typeface="굴림" panose="020B0600000101010101" pitchFamily="34" charset="-127"/>
            </a:endParaRPr>
          </a:p>
          <a:p>
            <a:pPr lvl="3">
              <a:lnSpc>
                <a:spcPct val="80000"/>
              </a:lnSpc>
            </a:pPr>
            <a:endParaRPr lang="fr-FR" altLang="ko-KR" sz="8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graphicFrame>
        <p:nvGraphicFramePr>
          <p:cNvPr id="2" name="Tableau 2">
            <a:extLst>
              <a:ext uri="{FF2B5EF4-FFF2-40B4-BE49-F238E27FC236}">
                <a16:creationId xmlns:a16="http://schemas.microsoft.com/office/drawing/2014/main" id="{B99B1651-74F9-419E-9F49-A2EA7D185A20}"/>
              </a:ext>
            </a:extLst>
          </p:cNvPr>
          <p:cNvGraphicFramePr>
            <a:graphicFrameLocks noGrp="1"/>
          </p:cNvGraphicFramePr>
          <p:nvPr>
            <p:extLst>
              <p:ext uri="{D42A27DB-BD31-4B8C-83A1-F6EECF244321}">
                <p14:modId xmlns:p14="http://schemas.microsoft.com/office/powerpoint/2010/main" val="1156218665"/>
              </p:ext>
            </p:extLst>
          </p:nvPr>
        </p:nvGraphicFramePr>
        <p:xfrm>
          <a:off x="163186" y="2225675"/>
          <a:ext cx="8817628" cy="4587701"/>
        </p:xfrm>
        <a:graphic>
          <a:graphicData uri="http://schemas.openxmlformats.org/drawingml/2006/table">
            <a:tbl>
              <a:tblPr firstRow="1" bandRow="1">
                <a:tableStyleId>{5C22544A-7EE6-4342-B048-85BDC9FD1C3A}</a:tableStyleId>
              </a:tblPr>
              <a:tblGrid>
                <a:gridCol w="4413568">
                  <a:extLst>
                    <a:ext uri="{9D8B030D-6E8A-4147-A177-3AD203B41FA5}">
                      <a16:colId xmlns:a16="http://schemas.microsoft.com/office/drawing/2014/main" val="4062518940"/>
                    </a:ext>
                  </a:extLst>
                </a:gridCol>
                <a:gridCol w="4404060">
                  <a:extLst>
                    <a:ext uri="{9D8B030D-6E8A-4147-A177-3AD203B41FA5}">
                      <a16:colId xmlns:a16="http://schemas.microsoft.com/office/drawing/2014/main" val="2942006052"/>
                    </a:ext>
                  </a:extLst>
                </a:gridCol>
              </a:tblGrid>
              <a:tr h="389224">
                <a:tc>
                  <a:txBody>
                    <a:bodyPr/>
                    <a:lstStyle/>
                    <a:p>
                      <a:pPr marL="171450" indent="-171450">
                        <a:lnSpc>
                          <a:spcPct val="80000"/>
                        </a:lnSpc>
                        <a:buFont typeface="Arial" panose="020B0604020202020204" pitchFamily="34" charset="0"/>
                        <a:buChar char="•"/>
                      </a:pPr>
                      <a:endParaRPr lang="fr-FR" altLang="ko-KR" sz="1200" dirty="0">
                        <a:latin typeface="Verdana" panose="020B0604030504040204" pitchFamily="34" charset="0"/>
                        <a:ea typeface="굴림" panose="020B0600000101010101" pitchFamily="34" charset="-127"/>
                      </a:endParaRPr>
                    </a:p>
                  </a:txBody>
                  <a:tcPr/>
                </a:tc>
                <a:tc>
                  <a:txBody>
                    <a:bodyPr/>
                    <a:lstStyle/>
                    <a:p>
                      <a:pPr marL="0" indent="0">
                        <a:lnSpc>
                          <a:spcPct val="80000"/>
                        </a:lnSpc>
                        <a:buFont typeface="Arial" panose="020B0604020202020204" pitchFamily="34" charset="0"/>
                        <a:buNone/>
                      </a:pPr>
                      <a:endParaRPr lang="fr-FR" altLang="ko-KR" sz="1200" dirty="0">
                        <a:latin typeface="Verdana" panose="020B0604030504040204" pitchFamily="34" charset="0"/>
                        <a:ea typeface="굴림" panose="020B0600000101010101" pitchFamily="34" charset="-127"/>
                      </a:endParaRPr>
                    </a:p>
                  </a:txBody>
                  <a:tcPr/>
                </a:tc>
                <a:extLst>
                  <a:ext uri="{0D108BD9-81ED-4DB2-BD59-A6C34878D82A}">
                    <a16:rowId xmlns:a16="http://schemas.microsoft.com/office/drawing/2014/main" val="2392740720"/>
                  </a:ext>
                </a:extLst>
              </a:tr>
              <a:tr h="2070952">
                <a:tc>
                  <a:txBody>
                    <a:bodyPr/>
                    <a:lstStyle/>
                    <a:p>
                      <a:pPr lvl="0">
                        <a:lnSpc>
                          <a:spcPct val="80000"/>
                        </a:lnSpc>
                      </a:pPr>
                      <a:r>
                        <a:rPr lang="fr-FR" altLang="ko-KR" sz="1000" dirty="0">
                          <a:latin typeface="Verdana" panose="020B0604030504040204" pitchFamily="34" charset="0"/>
                          <a:ea typeface="굴림" panose="020B0600000101010101" pitchFamily="34" charset="-127"/>
                        </a:rPr>
                        <a:t>Rappel « </a:t>
                      </a:r>
                      <a:r>
                        <a:rPr lang="fr-FR" altLang="ko-KR" sz="1000" dirty="0" err="1">
                          <a:latin typeface="Verdana" panose="020B0604030504040204" pitchFamily="34" charset="0"/>
                          <a:ea typeface="굴림" panose="020B0600000101010101" pitchFamily="34" charset="-127"/>
                        </a:rPr>
                        <a:t>Recall</a:t>
                      </a:r>
                      <a:r>
                        <a:rPr lang="fr-FR" altLang="ko-KR" sz="1000" dirty="0">
                          <a:latin typeface="Verdana" panose="020B0604030504040204" pitchFamily="34" charset="0"/>
                          <a:ea typeface="굴림" panose="020B0600000101010101" pitchFamily="34" charset="-127"/>
                        </a:rPr>
                        <a:t> »</a:t>
                      </a:r>
                      <a:r>
                        <a:rPr lang="fr-FR" altLang="ko-KR" sz="800" dirty="0">
                          <a:latin typeface="Verdana" panose="020B0604030504040204" pitchFamily="34" charset="0"/>
                          <a:ea typeface="굴림" panose="020B0600000101010101" pitchFamily="34" charset="-127"/>
                        </a:rPr>
                        <a:t> </a:t>
                      </a:r>
                      <a:r>
                        <a:rPr lang="fr-FR" altLang="ko-KR" sz="1000" dirty="0">
                          <a:latin typeface="Verdana" panose="020B0604030504040204" pitchFamily="34" charset="0"/>
                          <a:ea typeface="굴림" panose="020B0600000101010101" pitchFamily="34" charset="-127"/>
                        </a:rPr>
                        <a:t>Lasso sans new </a:t>
                      </a:r>
                      <a:r>
                        <a:rPr lang="fr-FR" altLang="ko-KR" sz="1000" dirty="0" err="1">
                          <a:latin typeface="Verdana" panose="020B0604030504040204" pitchFamily="34" charset="0"/>
                          <a:ea typeface="굴림" panose="020B0600000101010101" pitchFamily="34" charset="-127"/>
                        </a:rPr>
                        <a:t>features</a:t>
                      </a: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txBody>
                  <a:tcPr/>
                </a:tc>
                <a:tc>
                  <a:txBody>
                    <a:bodyPr/>
                    <a:lstStyle/>
                    <a:p>
                      <a:pPr lvl="0">
                        <a:lnSpc>
                          <a:spcPct val="80000"/>
                        </a:lnSpc>
                      </a:pPr>
                      <a:r>
                        <a:rPr lang="fr-FR" altLang="ko-KR" sz="1000" dirty="0">
                          <a:latin typeface="Verdana" panose="020B0604030504040204" pitchFamily="34" charset="0"/>
                          <a:ea typeface="굴림" panose="020B0600000101010101" pitchFamily="34" charset="-127"/>
                        </a:rPr>
                        <a:t>Rappel « </a:t>
                      </a:r>
                      <a:r>
                        <a:rPr lang="fr-FR" altLang="ko-KR" sz="1000" dirty="0" err="1">
                          <a:latin typeface="Verdana" panose="020B0604030504040204" pitchFamily="34" charset="0"/>
                          <a:ea typeface="굴림" panose="020B0600000101010101" pitchFamily="34" charset="-127"/>
                        </a:rPr>
                        <a:t>Recall</a:t>
                      </a:r>
                      <a:r>
                        <a:rPr lang="fr-FR" altLang="ko-KR" sz="1000" dirty="0">
                          <a:latin typeface="Verdana" panose="020B0604030504040204" pitchFamily="34" charset="0"/>
                          <a:ea typeface="굴림" panose="020B0600000101010101" pitchFamily="34" charset="-127"/>
                        </a:rPr>
                        <a:t> »</a:t>
                      </a:r>
                      <a:r>
                        <a:rPr lang="fr-FR" altLang="ko-KR" sz="800" dirty="0">
                          <a:latin typeface="Verdana" panose="020B0604030504040204" pitchFamily="34" charset="0"/>
                          <a:ea typeface="굴림" panose="020B0600000101010101" pitchFamily="34" charset="-127"/>
                        </a:rPr>
                        <a:t> </a:t>
                      </a:r>
                      <a:r>
                        <a:rPr lang="fr-FR" altLang="ko-KR" sz="1000" dirty="0">
                          <a:latin typeface="Verdana" panose="020B0604030504040204" pitchFamily="34" charset="0"/>
                          <a:ea typeface="굴림" panose="020B0600000101010101" pitchFamily="34" charset="-127"/>
                        </a:rPr>
                        <a:t>Lasso avec new </a:t>
                      </a:r>
                      <a:r>
                        <a:rPr lang="fr-FR" altLang="ko-KR" sz="1000" dirty="0" err="1">
                          <a:latin typeface="Verdana" panose="020B0604030504040204" pitchFamily="34" charset="0"/>
                          <a:ea typeface="굴림" panose="020B0600000101010101" pitchFamily="34" charset="-127"/>
                        </a:rPr>
                        <a:t>features</a:t>
                      </a: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txBody>
                  <a:tcPr/>
                </a:tc>
                <a:extLst>
                  <a:ext uri="{0D108BD9-81ED-4DB2-BD59-A6C34878D82A}">
                    <a16:rowId xmlns:a16="http://schemas.microsoft.com/office/drawing/2014/main" val="2124612373"/>
                  </a:ext>
                </a:extLst>
              </a:tr>
              <a:tr h="2127525">
                <a:tc>
                  <a:txBody>
                    <a:bodyPr/>
                    <a:lstStyle/>
                    <a:p>
                      <a:r>
                        <a:rPr lang="fr-FR" altLang="ko-KR" sz="1000" dirty="0">
                          <a:latin typeface="Verdana" panose="020B0604030504040204" pitchFamily="34" charset="0"/>
                          <a:ea typeface="굴림" panose="020B0600000101010101" pitchFamily="34" charset="-127"/>
                        </a:rPr>
                        <a:t>Rappel « </a:t>
                      </a:r>
                      <a:r>
                        <a:rPr lang="fr-FR" altLang="ko-KR" sz="1000" dirty="0" err="1">
                          <a:latin typeface="Verdana" panose="020B0604030504040204" pitchFamily="34" charset="0"/>
                          <a:ea typeface="굴림" panose="020B0600000101010101" pitchFamily="34" charset="-127"/>
                        </a:rPr>
                        <a:t>Recall</a:t>
                      </a:r>
                      <a:r>
                        <a:rPr lang="fr-FR" altLang="ko-KR" sz="1000" dirty="0">
                          <a:latin typeface="Verdana" panose="020B0604030504040204" pitchFamily="34" charset="0"/>
                          <a:ea typeface="굴림" panose="020B0600000101010101" pitchFamily="34" charset="-127"/>
                        </a:rPr>
                        <a:t> »</a:t>
                      </a:r>
                      <a:r>
                        <a:rPr lang="fr-FR" altLang="ko-KR" sz="800" dirty="0">
                          <a:latin typeface="Verdana" panose="020B0604030504040204" pitchFamily="34" charset="0"/>
                          <a:ea typeface="굴림" panose="020B0600000101010101" pitchFamily="34" charset="-127"/>
                        </a:rPr>
                        <a:t> </a:t>
                      </a:r>
                      <a:r>
                        <a:rPr lang="fr-FR" altLang="ko-KR" sz="1000" dirty="0">
                          <a:latin typeface="Verdana" panose="020B0604030504040204" pitchFamily="34" charset="0"/>
                          <a:ea typeface="굴림" panose="020B0600000101010101" pitchFamily="34" charset="-127"/>
                        </a:rPr>
                        <a:t>SVM à noyau sans new </a:t>
                      </a:r>
                      <a:r>
                        <a:rPr lang="fr-FR" altLang="ko-KR" sz="1000" dirty="0" err="1">
                          <a:latin typeface="Verdana" panose="020B0604030504040204" pitchFamily="34" charset="0"/>
                          <a:ea typeface="굴림" panose="020B0600000101010101" pitchFamily="34" charset="-127"/>
                        </a:rPr>
                        <a:t>features</a:t>
                      </a:r>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tLang="ko-KR" sz="1000" dirty="0">
                          <a:latin typeface="Verdana" panose="020B0604030504040204" pitchFamily="34" charset="0"/>
                          <a:ea typeface="굴림" panose="020B0600000101010101" pitchFamily="34" charset="-127"/>
                        </a:rPr>
                        <a:t>Rappel « </a:t>
                      </a:r>
                      <a:r>
                        <a:rPr lang="fr-FR" altLang="ko-KR" sz="1000" dirty="0" err="1">
                          <a:latin typeface="Verdana" panose="020B0604030504040204" pitchFamily="34" charset="0"/>
                          <a:ea typeface="굴림" panose="020B0600000101010101" pitchFamily="34" charset="-127"/>
                        </a:rPr>
                        <a:t>Recall</a:t>
                      </a:r>
                      <a:r>
                        <a:rPr lang="fr-FR" altLang="ko-KR" sz="1000" dirty="0">
                          <a:latin typeface="Verdana" panose="020B0604030504040204" pitchFamily="34" charset="0"/>
                          <a:ea typeface="굴림" panose="020B0600000101010101" pitchFamily="34" charset="-127"/>
                        </a:rPr>
                        <a:t> »</a:t>
                      </a:r>
                      <a:r>
                        <a:rPr lang="fr-FR" altLang="ko-KR" sz="800" dirty="0">
                          <a:latin typeface="Verdana" panose="020B0604030504040204" pitchFamily="34" charset="0"/>
                          <a:ea typeface="굴림" panose="020B0600000101010101" pitchFamily="34" charset="-127"/>
                        </a:rPr>
                        <a:t> </a:t>
                      </a:r>
                      <a:r>
                        <a:rPr lang="fr-FR" altLang="ko-KR" sz="1000" dirty="0">
                          <a:latin typeface="Verdana" panose="020B0604030504040204" pitchFamily="34" charset="0"/>
                          <a:ea typeface="굴림" panose="020B0600000101010101" pitchFamily="34" charset="-127"/>
                        </a:rPr>
                        <a:t>SVM à noyau avec new </a:t>
                      </a:r>
                      <a:r>
                        <a:rPr lang="fr-FR" altLang="ko-KR" sz="1000" dirty="0" err="1">
                          <a:latin typeface="Verdana" panose="020B0604030504040204" pitchFamily="34" charset="0"/>
                          <a:ea typeface="굴림" panose="020B0600000101010101" pitchFamily="34" charset="-127"/>
                        </a:rPr>
                        <a:t>features</a:t>
                      </a:r>
                      <a:endParaRPr lang="fr-FR" sz="1000" dirty="0"/>
                    </a:p>
                  </a:txBody>
                  <a:tcPr/>
                </a:tc>
                <a:extLst>
                  <a:ext uri="{0D108BD9-81ED-4DB2-BD59-A6C34878D82A}">
                    <a16:rowId xmlns:a16="http://schemas.microsoft.com/office/drawing/2014/main" val="450309551"/>
                  </a:ext>
                </a:extLst>
              </a:tr>
            </a:tbl>
          </a:graphicData>
        </a:graphic>
      </p:graphicFrame>
      <p:pic>
        <p:nvPicPr>
          <p:cNvPr id="4" name="Image 3">
            <a:extLst>
              <a:ext uri="{FF2B5EF4-FFF2-40B4-BE49-F238E27FC236}">
                <a16:creationId xmlns:a16="http://schemas.microsoft.com/office/drawing/2014/main" id="{18826E96-86D7-452D-BFFC-243200BF45FC}"/>
              </a:ext>
            </a:extLst>
          </p:cNvPr>
          <p:cNvPicPr>
            <a:picLocks noChangeAspect="1"/>
          </p:cNvPicPr>
          <p:nvPr/>
        </p:nvPicPr>
        <p:blipFill>
          <a:blip r:embed="rId3"/>
          <a:stretch>
            <a:fillRect/>
          </a:stretch>
        </p:blipFill>
        <p:spPr>
          <a:xfrm>
            <a:off x="990600" y="2792001"/>
            <a:ext cx="2676700" cy="1827056"/>
          </a:xfrm>
          <a:prstGeom prst="rect">
            <a:avLst/>
          </a:prstGeom>
        </p:spPr>
      </p:pic>
      <p:pic>
        <p:nvPicPr>
          <p:cNvPr id="7" name="Image 6">
            <a:extLst>
              <a:ext uri="{FF2B5EF4-FFF2-40B4-BE49-F238E27FC236}">
                <a16:creationId xmlns:a16="http://schemas.microsoft.com/office/drawing/2014/main" id="{EBA95484-012D-4CAE-9EA3-D0C18BED62A4}"/>
              </a:ext>
            </a:extLst>
          </p:cNvPr>
          <p:cNvPicPr>
            <a:picLocks noChangeAspect="1"/>
          </p:cNvPicPr>
          <p:nvPr/>
        </p:nvPicPr>
        <p:blipFill>
          <a:blip r:embed="rId4"/>
          <a:stretch>
            <a:fillRect/>
          </a:stretch>
        </p:blipFill>
        <p:spPr>
          <a:xfrm>
            <a:off x="5365581" y="2792001"/>
            <a:ext cx="2676700" cy="1822705"/>
          </a:xfrm>
          <a:prstGeom prst="rect">
            <a:avLst/>
          </a:prstGeom>
        </p:spPr>
      </p:pic>
      <p:pic>
        <p:nvPicPr>
          <p:cNvPr id="10" name="Image 9">
            <a:extLst>
              <a:ext uri="{FF2B5EF4-FFF2-40B4-BE49-F238E27FC236}">
                <a16:creationId xmlns:a16="http://schemas.microsoft.com/office/drawing/2014/main" id="{3CDD56A3-B9D0-4F2C-AF14-5FBFA45E9D4C}"/>
              </a:ext>
            </a:extLst>
          </p:cNvPr>
          <p:cNvPicPr>
            <a:picLocks noChangeAspect="1"/>
          </p:cNvPicPr>
          <p:nvPr/>
        </p:nvPicPr>
        <p:blipFill>
          <a:blip r:embed="rId5"/>
          <a:stretch>
            <a:fillRect/>
          </a:stretch>
        </p:blipFill>
        <p:spPr>
          <a:xfrm>
            <a:off x="990600" y="4887955"/>
            <a:ext cx="2676700" cy="1899423"/>
          </a:xfrm>
          <a:prstGeom prst="rect">
            <a:avLst/>
          </a:prstGeom>
        </p:spPr>
      </p:pic>
      <p:pic>
        <p:nvPicPr>
          <p:cNvPr id="13" name="Image 12">
            <a:extLst>
              <a:ext uri="{FF2B5EF4-FFF2-40B4-BE49-F238E27FC236}">
                <a16:creationId xmlns:a16="http://schemas.microsoft.com/office/drawing/2014/main" id="{301B9453-413B-48E9-8995-772B3469A2F4}"/>
              </a:ext>
            </a:extLst>
          </p:cNvPr>
          <p:cNvPicPr>
            <a:picLocks noChangeAspect="1"/>
          </p:cNvPicPr>
          <p:nvPr/>
        </p:nvPicPr>
        <p:blipFill>
          <a:blip r:embed="rId6"/>
          <a:stretch>
            <a:fillRect/>
          </a:stretch>
        </p:blipFill>
        <p:spPr>
          <a:xfrm>
            <a:off x="5373283" y="4889397"/>
            <a:ext cx="2668998" cy="1933167"/>
          </a:xfrm>
          <a:prstGeom prst="rect">
            <a:avLst/>
          </a:prstGeom>
        </p:spPr>
      </p:pic>
    </p:spTree>
    <p:extLst>
      <p:ext uri="{BB962C8B-B14F-4D97-AF65-F5344CB8AC3E}">
        <p14:creationId xmlns:p14="http://schemas.microsoft.com/office/powerpoint/2010/main" val="3147751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Description du jeu de données</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r>
              <a:rPr lang="fr-FR" altLang="ko-KR" sz="1600" dirty="0">
                <a:latin typeface="Verdana" panose="020B0604030504040204" pitchFamily="34" charset="0"/>
                <a:ea typeface="굴림" panose="020B0600000101010101" pitchFamily="34" charset="-127"/>
              </a:rPr>
              <a:t>Données d’entraînement</a:t>
            </a:r>
          </a:p>
          <a:p>
            <a:pPr>
              <a:lnSpc>
                <a:spcPct val="80000"/>
              </a:lnSpc>
            </a:pPr>
            <a:endParaRPr lang="fr-FR" altLang="ko-KR" sz="1000" dirty="0">
              <a:latin typeface="Verdana" panose="020B0604030504040204" pitchFamily="34" charset="0"/>
              <a:ea typeface="굴림" panose="020B0600000101010101" pitchFamily="34" charset="-127"/>
            </a:endParaRPr>
          </a:p>
          <a:p>
            <a:pPr lvl="1">
              <a:lnSpc>
                <a:spcPct val="80000"/>
              </a:lnSpc>
            </a:pPr>
            <a:r>
              <a:rPr lang="fr-FR" altLang="ko-KR" sz="1000" dirty="0">
                <a:latin typeface="Verdana" panose="020B0604030504040204" pitchFamily="34" charset="0"/>
                <a:ea typeface="굴림" panose="020B0600000101010101" pitchFamily="34" charset="-127"/>
              </a:rPr>
              <a:t>Composé de 122 colonnes.</a:t>
            </a:r>
          </a:p>
          <a:p>
            <a:pPr>
              <a:lnSpc>
                <a:spcPct val="80000"/>
              </a:lnSpc>
            </a:pPr>
            <a:endParaRPr lang="fr-FR" altLang="ko-KR" sz="1000" dirty="0">
              <a:latin typeface="Verdana" panose="020B0604030504040204" pitchFamily="34" charset="0"/>
              <a:ea typeface="굴림" panose="020B0600000101010101" pitchFamily="34" charset="-127"/>
            </a:endParaRPr>
          </a:p>
          <a:p>
            <a:pPr lvl="1">
              <a:lnSpc>
                <a:spcPct val="80000"/>
              </a:lnSpc>
            </a:pPr>
            <a:r>
              <a:rPr lang="fr-FR" altLang="ko-KR" sz="1000" dirty="0">
                <a:latin typeface="Verdana" panose="020B0604030504040204" pitchFamily="34" charset="0"/>
                <a:ea typeface="굴림" panose="020B0600000101010101" pitchFamily="34" charset="-127"/>
              </a:rPr>
              <a:t>Tableau composé de 307511 lignes.</a:t>
            </a:r>
          </a:p>
          <a:p>
            <a:pPr lvl="1">
              <a:lnSpc>
                <a:spcPct val="80000"/>
              </a:lnSpc>
            </a:pPr>
            <a:endParaRPr lang="fr-FR" altLang="ko-KR" sz="1000" dirty="0">
              <a:latin typeface="Verdana" panose="020B0604030504040204" pitchFamily="34" charset="0"/>
              <a:ea typeface="굴림" panose="020B0600000101010101" pitchFamily="34" charset="-127"/>
            </a:endParaRPr>
          </a:p>
          <a:p>
            <a:pPr lvl="1">
              <a:lnSpc>
                <a:spcPct val="80000"/>
              </a:lnSpc>
            </a:pPr>
            <a:endParaRPr lang="fr-FR" altLang="ko-KR" sz="1000" dirty="0">
              <a:latin typeface="Verdana" panose="020B0604030504040204" pitchFamily="34" charset="0"/>
              <a:ea typeface="굴림" panose="020B0600000101010101" pitchFamily="34" charset="-127"/>
            </a:endParaRPr>
          </a:p>
          <a:p>
            <a:pPr lvl="1">
              <a:lnSpc>
                <a:spcPct val="80000"/>
              </a:lnSpc>
            </a:pPr>
            <a:endParaRPr lang="fr-FR" altLang="ko-KR" sz="1000" dirty="0">
              <a:latin typeface="Verdana" panose="020B0604030504040204" pitchFamily="34" charset="0"/>
              <a:ea typeface="굴림" panose="020B0600000101010101" pitchFamily="34" charset="-127"/>
            </a:endParaRPr>
          </a:p>
          <a:p>
            <a:pPr lvl="1">
              <a:lnSpc>
                <a:spcPct val="80000"/>
              </a:lnSpc>
            </a:pPr>
            <a:endParaRPr lang="fr-FR" altLang="ko-KR" sz="1000" dirty="0">
              <a:latin typeface="Verdana" panose="020B0604030504040204" pitchFamily="34" charset="0"/>
              <a:ea typeface="굴림" panose="020B0600000101010101" pitchFamily="34" charset="-127"/>
            </a:endParaRPr>
          </a:p>
          <a:p>
            <a:pPr lvl="1">
              <a:lnSpc>
                <a:spcPct val="80000"/>
              </a:lnSpc>
            </a:pPr>
            <a:endParaRPr lang="fr-FR" altLang="ko-KR" sz="1000" dirty="0">
              <a:latin typeface="Verdana" panose="020B0604030504040204" pitchFamily="34" charset="0"/>
              <a:ea typeface="굴림" panose="020B0600000101010101" pitchFamily="34" charset="-127"/>
            </a:endParaRPr>
          </a:p>
          <a:p>
            <a:pPr>
              <a:lnSpc>
                <a:spcPct val="80000"/>
              </a:lnSpc>
            </a:pPr>
            <a:r>
              <a:rPr lang="fr-FR" altLang="ko-KR" sz="1600" dirty="0">
                <a:latin typeface="Verdana" panose="020B0604030504040204" pitchFamily="34" charset="0"/>
                <a:ea typeface="굴림" panose="020B0600000101010101" pitchFamily="34" charset="-127"/>
              </a:rPr>
              <a:t>Données de test</a:t>
            </a:r>
          </a:p>
          <a:p>
            <a:pPr>
              <a:lnSpc>
                <a:spcPct val="80000"/>
              </a:lnSpc>
            </a:pPr>
            <a:endParaRPr lang="fr-FR" altLang="ko-KR" sz="1000" dirty="0">
              <a:latin typeface="Verdana" panose="020B0604030504040204" pitchFamily="34" charset="0"/>
              <a:ea typeface="굴림" panose="020B0600000101010101" pitchFamily="34" charset="-127"/>
            </a:endParaRPr>
          </a:p>
          <a:p>
            <a:pPr lvl="1">
              <a:lnSpc>
                <a:spcPct val="80000"/>
              </a:lnSpc>
            </a:pPr>
            <a:r>
              <a:rPr lang="fr-FR" altLang="ko-KR" sz="1000" dirty="0">
                <a:latin typeface="Verdana" panose="020B0604030504040204" pitchFamily="34" charset="0"/>
                <a:ea typeface="굴림" panose="020B0600000101010101" pitchFamily="34" charset="-127"/>
              </a:rPr>
              <a:t>Composé de 121 colonnes.</a:t>
            </a:r>
          </a:p>
          <a:p>
            <a:pPr>
              <a:lnSpc>
                <a:spcPct val="80000"/>
              </a:lnSpc>
            </a:pPr>
            <a:endParaRPr lang="fr-FR" altLang="ko-KR" sz="1000" dirty="0">
              <a:latin typeface="Verdana" panose="020B0604030504040204" pitchFamily="34" charset="0"/>
              <a:ea typeface="굴림" panose="020B0600000101010101" pitchFamily="34" charset="-127"/>
            </a:endParaRPr>
          </a:p>
          <a:p>
            <a:pPr lvl="1">
              <a:lnSpc>
                <a:spcPct val="80000"/>
              </a:lnSpc>
            </a:pPr>
            <a:r>
              <a:rPr lang="fr-FR" altLang="ko-KR" sz="1000" dirty="0">
                <a:latin typeface="Verdana" panose="020B0604030504040204" pitchFamily="34" charset="0"/>
                <a:ea typeface="굴림" panose="020B0600000101010101" pitchFamily="34" charset="-127"/>
              </a:rPr>
              <a:t>Tableau composé de 48744 lignes.</a:t>
            </a:r>
          </a:p>
          <a:p>
            <a:pPr lvl="1">
              <a:lnSpc>
                <a:spcPct val="80000"/>
              </a:lnSpc>
            </a:pPr>
            <a:endParaRPr lang="fr-FR" altLang="ko-KR" sz="1000" dirty="0">
              <a:latin typeface="Verdana" panose="020B0604030504040204" pitchFamily="34" charset="0"/>
              <a:ea typeface="굴림" panose="020B0600000101010101" pitchFamily="34" charset="-127"/>
            </a:endParaRPr>
          </a:p>
          <a:p>
            <a:pPr lvl="1">
              <a:lnSpc>
                <a:spcPct val="80000"/>
              </a:lnSpc>
            </a:pPr>
            <a:endParaRPr lang="fr-FR" altLang="ko-KR" sz="1000" dirty="0">
              <a:latin typeface="Verdana" panose="020B0604030504040204" pitchFamily="34" charset="0"/>
              <a:ea typeface="굴림" panose="020B0600000101010101" pitchFamily="34" charset="-127"/>
            </a:endParaRPr>
          </a:p>
          <a:p>
            <a:pPr lvl="1">
              <a:lnSpc>
                <a:spcPct val="80000"/>
              </a:lnSpc>
            </a:pPr>
            <a:endParaRPr lang="fr-FR" altLang="ko-KR" sz="1000" dirty="0">
              <a:latin typeface="Verdana" panose="020B0604030504040204" pitchFamily="34" charset="0"/>
              <a:ea typeface="굴림" panose="020B0600000101010101" pitchFamily="34" charset="-127"/>
            </a:endParaRPr>
          </a:p>
          <a:p>
            <a:pPr lvl="1">
              <a:lnSpc>
                <a:spcPct val="80000"/>
              </a:lnSpc>
            </a:pPr>
            <a:endParaRPr lang="fr-FR" altLang="ko-KR" sz="1000" dirty="0">
              <a:latin typeface="Verdana" panose="020B0604030504040204" pitchFamily="34" charset="0"/>
              <a:ea typeface="굴림" panose="020B0600000101010101" pitchFamily="34" charset="-127"/>
            </a:endParaRPr>
          </a:p>
          <a:p>
            <a:pPr lvl="1">
              <a:lnSpc>
                <a:spcPct val="80000"/>
              </a:lnSpc>
            </a:pPr>
            <a:endParaRPr lang="fr-FR" altLang="ko-KR" sz="1000" dirty="0">
              <a:latin typeface="Verdana" panose="020B0604030504040204" pitchFamily="34" charset="0"/>
              <a:ea typeface="굴림" panose="020B0600000101010101" pitchFamily="34" charset="-127"/>
            </a:endParaRPr>
          </a:p>
          <a:p>
            <a:pPr lvl="1">
              <a:lnSpc>
                <a:spcPct val="80000"/>
              </a:lnSpc>
            </a:pPr>
            <a:endParaRPr lang="fr-FR" altLang="ko-KR" sz="1000" dirty="0">
              <a:latin typeface="Verdana" panose="020B0604030504040204" pitchFamily="34" charset="0"/>
              <a:ea typeface="굴림" panose="020B0600000101010101" pitchFamily="34" charset="-127"/>
            </a:endParaRPr>
          </a:p>
          <a:p>
            <a:pPr lvl="1" algn="just">
              <a:lnSpc>
                <a:spcPct val="80000"/>
              </a:lnSpc>
            </a:pPr>
            <a:r>
              <a:rPr lang="fr-FR" altLang="ko-KR" sz="1000" dirty="0" err="1">
                <a:latin typeface="Verdana" panose="020B0604030504040204" pitchFamily="34" charset="0"/>
                <a:ea typeface="굴림" panose="020B0600000101010101" pitchFamily="34" charset="-127"/>
              </a:rPr>
              <a:t>application_train</a:t>
            </a:r>
            <a:r>
              <a:rPr lang="fr-FR" altLang="ko-KR" sz="1000" dirty="0">
                <a:latin typeface="Verdana" panose="020B0604030504040204" pitchFamily="34" charset="0"/>
                <a:ea typeface="굴림" panose="020B0600000101010101" pitchFamily="34" charset="-127"/>
              </a:rPr>
              <a:t> / </a:t>
            </a:r>
            <a:r>
              <a:rPr lang="fr-FR" altLang="ko-KR" sz="1000" dirty="0" err="1">
                <a:latin typeface="Verdana" panose="020B0604030504040204" pitchFamily="34" charset="0"/>
                <a:ea typeface="굴림" panose="020B0600000101010101" pitchFamily="34" charset="-127"/>
              </a:rPr>
              <a:t>application_test</a:t>
            </a:r>
            <a:r>
              <a:rPr lang="fr-FR" altLang="ko-KR" sz="1000" dirty="0">
                <a:latin typeface="Verdana" panose="020B0604030504040204" pitchFamily="34" charset="0"/>
                <a:ea typeface="굴림" panose="020B0600000101010101" pitchFamily="34" charset="-127"/>
              </a:rPr>
              <a:t>: les principales données de entraînement et de test avec des informations sur chaque demande de crédit chez </a:t>
            </a:r>
            <a:r>
              <a:rPr lang="fr-FR" sz="1000" i="0" dirty="0">
                <a:effectLst/>
                <a:latin typeface="Verdana" panose="020B0604030504040204" pitchFamily="34" charset="0"/>
                <a:ea typeface="Verdana" panose="020B0604030504040204" pitchFamily="34" charset="0"/>
              </a:rPr>
              <a:t>"Prêt à dépenser"</a:t>
            </a:r>
            <a:r>
              <a:rPr lang="fr-FR" altLang="ko-KR" sz="1000" dirty="0">
                <a:latin typeface="Verdana" panose="020B0604030504040204" pitchFamily="34" charset="0"/>
                <a:ea typeface="굴림" panose="020B0600000101010101" pitchFamily="34" charset="-127"/>
              </a:rPr>
              <a:t>. Chaque prêt a sa propre ligne et est identifié par la fonction SK_ID_CURR. Les données de la demande de entraînement sont accompagnées de la TARGET indiquant 0: le prêt a été remboursé ou 1: le prêt n'a pas été remboursé.</a:t>
            </a:r>
          </a:p>
          <a:p>
            <a:pPr>
              <a:lnSpc>
                <a:spcPct val="80000"/>
              </a:lnSpc>
            </a:pPr>
            <a:endParaRPr lang="fr-FR" altLang="ko-KR" sz="2000" dirty="0">
              <a:latin typeface="Verdana" panose="020B0604030504040204" pitchFamily="34" charset="0"/>
              <a:ea typeface="굴림" panose="020B0600000101010101" pitchFamily="34" charset="-127"/>
            </a:endParaRPr>
          </a:p>
        </p:txBody>
      </p:sp>
      <p:pic>
        <p:nvPicPr>
          <p:cNvPr id="3" name="Image 2">
            <a:extLst>
              <a:ext uri="{FF2B5EF4-FFF2-40B4-BE49-F238E27FC236}">
                <a16:creationId xmlns:a16="http://schemas.microsoft.com/office/drawing/2014/main" id="{2CFF36D1-C596-4009-A3F0-12E8EC27D2FD}"/>
              </a:ext>
            </a:extLst>
          </p:cNvPr>
          <p:cNvPicPr>
            <a:picLocks noChangeAspect="1"/>
          </p:cNvPicPr>
          <p:nvPr/>
        </p:nvPicPr>
        <p:blipFill>
          <a:blip r:embed="rId3"/>
          <a:stretch>
            <a:fillRect/>
          </a:stretch>
        </p:blipFill>
        <p:spPr>
          <a:xfrm>
            <a:off x="5380442" y="2492896"/>
            <a:ext cx="3581067" cy="1080120"/>
          </a:xfrm>
          <a:prstGeom prst="rect">
            <a:avLst/>
          </a:prstGeom>
        </p:spPr>
      </p:pic>
      <p:pic>
        <p:nvPicPr>
          <p:cNvPr id="5" name="Image 4">
            <a:extLst>
              <a:ext uri="{FF2B5EF4-FFF2-40B4-BE49-F238E27FC236}">
                <a16:creationId xmlns:a16="http://schemas.microsoft.com/office/drawing/2014/main" id="{3DD16CCC-4B53-42FB-910E-886E65D6D07C}"/>
              </a:ext>
            </a:extLst>
          </p:cNvPr>
          <p:cNvPicPr>
            <a:picLocks noChangeAspect="1"/>
          </p:cNvPicPr>
          <p:nvPr/>
        </p:nvPicPr>
        <p:blipFill>
          <a:blip r:embed="rId4"/>
          <a:stretch>
            <a:fillRect/>
          </a:stretch>
        </p:blipFill>
        <p:spPr>
          <a:xfrm>
            <a:off x="5458140" y="4321174"/>
            <a:ext cx="3578353" cy="1080119"/>
          </a:xfrm>
          <a:prstGeom prst="rect">
            <a:avLst/>
          </a:prstGeom>
        </p:spPr>
      </p:pic>
    </p:spTree>
    <p:extLst>
      <p:ext uri="{BB962C8B-B14F-4D97-AF65-F5344CB8AC3E}">
        <p14:creationId xmlns:p14="http://schemas.microsoft.com/office/powerpoint/2010/main" val="17105515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Comparaison et synthèse des résultats </a:t>
            </a:r>
            <a:br>
              <a:rPr lang="fr-FR" altLang="fr-FR" sz="2800" dirty="0"/>
            </a:br>
            <a:r>
              <a:rPr lang="fr-FR" altLang="fr-FR" sz="2800" dirty="0"/>
              <a:t>pour les modèles utilisés</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lvl="1">
              <a:lnSpc>
                <a:spcPct val="80000"/>
              </a:lnSpc>
            </a:pPr>
            <a:endParaRPr lang="fr-FR" altLang="ko-KR" sz="16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3" algn="just">
              <a:lnSpc>
                <a:spcPct val="80000"/>
              </a:lnSpc>
            </a:pPr>
            <a:endParaRPr lang="fr-FR" altLang="ko-KR" sz="1200" dirty="0">
              <a:latin typeface="Verdana" panose="020B0604030504040204" pitchFamily="34" charset="0"/>
              <a:ea typeface="굴림" panose="020B0600000101010101" pitchFamily="34" charset="-127"/>
            </a:endParaRPr>
          </a:p>
          <a:p>
            <a:pPr lvl="3">
              <a:lnSpc>
                <a:spcPct val="80000"/>
              </a:lnSpc>
            </a:pPr>
            <a:endParaRPr lang="fr-FR" altLang="ko-KR" sz="8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graphicFrame>
        <p:nvGraphicFramePr>
          <p:cNvPr id="2" name="Tableau 2">
            <a:extLst>
              <a:ext uri="{FF2B5EF4-FFF2-40B4-BE49-F238E27FC236}">
                <a16:creationId xmlns:a16="http://schemas.microsoft.com/office/drawing/2014/main" id="{B99B1651-74F9-419E-9F49-A2EA7D185A20}"/>
              </a:ext>
            </a:extLst>
          </p:cNvPr>
          <p:cNvGraphicFramePr>
            <a:graphicFrameLocks noGrp="1"/>
          </p:cNvGraphicFramePr>
          <p:nvPr>
            <p:extLst>
              <p:ext uri="{D42A27DB-BD31-4B8C-83A1-F6EECF244321}">
                <p14:modId xmlns:p14="http://schemas.microsoft.com/office/powerpoint/2010/main" val="2074011168"/>
              </p:ext>
            </p:extLst>
          </p:nvPr>
        </p:nvGraphicFramePr>
        <p:xfrm>
          <a:off x="163186" y="2225675"/>
          <a:ext cx="8817628" cy="4587701"/>
        </p:xfrm>
        <a:graphic>
          <a:graphicData uri="http://schemas.openxmlformats.org/drawingml/2006/table">
            <a:tbl>
              <a:tblPr firstRow="1" bandRow="1">
                <a:tableStyleId>{5C22544A-7EE6-4342-B048-85BDC9FD1C3A}</a:tableStyleId>
              </a:tblPr>
              <a:tblGrid>
                <a:gridCol w="4413568">
                  <a:extLst>
                    <a:ext uri="{9D8B030D-6E8A-4147-A177-3AD203B41FA5}">
                      <a16:colId xmlns:a16="http://schemas.microsoft.com/office/drawing/2014/main" val="4062518940"/>
                    </a:ext>
                  </a:extLst>
                </a:gridCol>
                <a:gridCol w="4404060">
                  <a:extLst>
                    <a:ext uri="{9D8B030D-6E8A-4147-A177-3AD203B41FA5}">
                      <a16:colId xmlns:a16="http://schemas.microsoft.com/office/drawing/2014/main" val="2942006052"/>
                    </a:ext>
                  </a:extLst>
                </a:gridCol>
              </a:tblGrid>
              <a:tr h="389224">
                <a:tc>
                  <a:txBody>
                    <a:bodyPr/>
                    <a:lstStyle/>
                    <a:p>
                      <a:pPr marL="171450" indent="-171450">
                        <a:lnSpc>
                          <a:spcPct val="80000"/>
                        </a:lnSpc>
                        <a:buFont typeface="Arial" panose="020B0604020202020204" pitchFamily="34" charset="0"/>
                        <a:buChar char="•"/>
                      </a:pPr>
                      <a:endParaRPr lang="fr-FR" altLang="ko-KR" sz="1200" dirty="0">
                        <a:latin typeface="Verdana" panose="020B0604030504040204" pitchFamily="34" charset="0"/>
                        <a:ea typeface="굴림" panose="020B0600000101010101" pitchFamily="34" charset="-127"/>
                      </a:endParaRPr>
                    </a:p>
                  </a:txBody>
                  <a:tcPr/>
                </a:tc>
                <a:tc>
                  <a:txBody>
                    <a:bodyPr/>
                    <a:lstStyle/>
                    <a:p>
                      <a:pPr marL="0" indent="0">
                        <a:lnSpc>
                          <a:spcPct val="80000"/>
                        </a:lnSpc>
                        <a:buFont typeface="Arial" panose="020B0604020202020204" pitchFamily="34" charset="0"/>
                        <a:buNone/>
                      </a:pPr>
                      <a:endParaRPr lang="fr-FR" altLang="ko-KR" sz="1200" dirty="0">
                        <a:latin typeface="Verdana" panose="020B0604030504040204" pitchFamily="34" charset="0"/>
                        <a:ea typeface="굴림" panose="020B0600000101010101" pitchFamily="34" charset="-127"/>
                      </a:endParaRPr>
                    </a:p>
                  </a:txBody>
                  <a:tcPr/>
                </a:tc>
                <a:extLst>
                  <a:ext uri="{0D108BD9-81ED-4DB2-BD59-A6C34878D82A}">
                    <a16:rowId xmlns:a16="http://schemas.microsoft.com/office/drawing/2014/main" val="2392740720"/>
                  </a:ext>
                </a:extLst>
              </a:tr>
              <a:tr h="2070952">
                <a:tc>
                  <a:txBody>
                    <a:bodyPr/>
                    <a:lstStyle/>
                    <a:p>
                      <a:pPr lvl="0">
                        <a:lnSpc>
                          <a:spcPct val="80000"/>
                        </a:lnSpc>
                      </a:pPr>
                      <a:r>
                        <a:rPr lang="fr-FR" altLang="ko-KR" sz="1000" dirty="0">
                          <a:latin typeface="Verdana" panose="020B0604030504040204" pitchFamily="34" charset="0"/>
                          <a:ea typeface="굴림" panose="020B0600000101010101" pitchFamily="34" charset="-127"/>
                        </a:rPr>
                        <a:t>Rappel « </a:t>
                      </a:r>
                      <a:r>
                        <a:rPr lang="fr-FR" altLang="ko-KR" sz="1000" dirty="0" err="1">
                          <a:latin typeface="Verdana" panose="020B0604030504040204" pitchFamily="34" charset="0"/>
                          <a:ea typeface="굴림" panose="020B0600000101010101" pitchFamily="34" charset="-127"/>
                        </a:rPr>
                        <a:t>Recall</a:t>
                      </a:r>
                      <a:r>
                        <a:rPr lang="fr-FR" altLang="ko-KR" sz="1000" dirty="0">
                          <a:latin typeface="Verdana" panose="020B0604030504040204" pitchFamily="34" charset="0"/>
                          <a:ea typeface="굴림" panose="020B0600000101010101" pitchFamily="34" charset="-127"/>
                        </a:rPr>
                        <a:t> »</a:t>
                      </a:r>
                      <a:r>
                        <a:rPr lang="fr-FR" altLang="ko-KR" sz="800" dirty="0">
                          <a:latin typeface="Verdana" panose="020B0604030504040204" pitchFamily="34" charset="0"/>
                          <a:ea typeface="굴림" panose="020B0600000101010101" pitchFamily="34" charset="-127"/>
                        </a:rPr>
                        <a:t> </a:t>
                      </a:r>
                      <a:r>
                        <a:rPr lang="fr-FR" altLang="ko-KR" sz="1000" dirty="0">
                          <a:latin typeface="Verdana" panose="020B0604030504040204" pitchFamily="34" charset="0"/>
                          <a:ea typeface="굴림" panose="020B0600000101010101" pitchFamily="34" charset="-127"/>
                        </a:rPr>
                        <a:t>Régression </a:t>
                      </a:r>
                      <a:r>
                        <a:rPr lang="fr-FR" altLang="ko-KR" sz="1000" dirty="0" err="1">
                          <a:latin typeface="Verdana" panose="020B0604030504040204" pitchFamily="34" charset="0"/>
                          <a:ea typeface="굴림" panose="020B0600000101010101" pitchFamily="34" charset="-127"/>
                        </a:rPr>
                        <a:t>ridge</a:t>
                      </a:r>
                      <a:r>
                        <a:rPr lang="fr-FR" altLang="ko-KR" sz="1000" dirty="0">
                          <a:latin typeface="Verdana" panose="020B0604030504040204" pitchFamily="34" charset="0"/>
                          <a:ea typeface="굴림" panose="020B0600000101010101" pitchFamily="34" charset="-127"/>
                        </a:rPr>
                        <a:t> à noyau sans new </a:t>
                      </a:r>
                      <a:r>
                        <a:rPr lang="fr-FR" altLang="ko-KR" sz="1000" dirty="0" err="1">
                          <a:latin typeface="Verdana" panose="020B0604030504040204" pitchFamily="34" charset="0"/>
                          <a:ea typeface="굴림" panose="020B0600000101010101" pitchFamily="34" charset="-127"/>
                        </a:rPr>
                        <a:t>features</a:t>
                      </a:r>
                      <a:r>
                        <a:rPr lang="fr-FR" altLang="ko-KR" sz="1000" dirty="0">
                          <a:latin typeface="Verdana" panose="020B0604030504040204" pitchFamily="34" charset="0"/>
                          <a:ea typeface="굴림" panose="020B0600000101010101" pitchFamily="34" charset="-127"/>
                        </a:rPr>
                        <a:t> </a:t>
                      </a:r>
                    </a:p>
                  </a:txBody>
                  <a:tcPr/>
                </a:tc>
                <a:tc>
                  <a:txBody>
                    <a:bodyPr/>
                    <a:lstStyle/>
                    <a:p>
                      <a:pPr lvl="0">
                        <a:lnSpc>
                          <a:spcPct val="80000"/>
                        </a:lnSpc>
                      </a:pPr>
                      <a:r>
                        <a:rPr lang="fr-FR" altLang="ko-KR" sz="1000" dirty="0">
                          <a:latin typeface="Verdana" panose="020B0604030504040204" pitchFamily="34" charset="0"/>
                          <a:ea typeface="굴림" panose="020B0600000101010101" pitchFamily="34" charset="-127"/>
                        </a:rPr>
                        <a:t>Rappel « </a:t>
                      </a:r>
                      <a:r>
                        <a:rPr lang="fr-FR" altLang="ko-KR" sz="1000" dirty="0" err="1">
                          <a:latin typeface="Verdana" panose="020B0604030504040204" pitchFamily="34" charset="0"/>
                          <a:ea typeface="굴림" panose="020B0600000101010101" pitchFamily="34" charset="-127"/>
                        </a:rPr>
                        <a:t>Recall</a:t>
                      </a:r>
                      <a:r>
                        <a:rPr lang="fr-FR" altLang="ko-KR" sz="1000" dirty="0">
                          <a:latin typeface="Verdana" panose="020B0604030504040204" pitchFamily="34" charset="0"/>
                          <a:ea typeface="굴림" panose="020B0600000101010101" pitchFamily="34" charset="-127"/>
                        </a:rPr>
                        <a:t> »</a:t>
                      </a:r>
                      <a:r>
                        <a:rPr lang="fr-FR" altLang="ko-KR" sz="800" dirty="0">
                          <a:latin typeface="Verdana" panose="020B0604030504040204" pitchFamily="34" charset="0"/>
                          <a:ea typeface="굴림" panose="020B0600000101010101" pitchFamily="34" charset="-127"/>
                        </a:rPr>
                        <a:t> </a:t>
                      </a:r>
                      <a:r>
                        <a:rPr lang="fr-FR" altLang="ko-KR" sz="1000" dirty="0">
                          <a:latin typeface="Verdana" panose="020B0604030504040204" pitchFamily="34" charset="0"/>
                          <a:ea typeface="굴림" panose="020B0600000101010101" pitchFamily="34" charset="-127"/>
                        </a:rPr>
                        <a:t>Régression </a:t>
                      </a:r>
                      <a:r>
                        <a:rPr lang="fr-FR" altLang="ko-KR" sz="1000" dirty="0" err="1">
                          <a:latin typeface="Verdana" panose="020B0604030504040204" pitchFamily="34" charset="0"/>
                          <a:ea typeface="굴림" panose="020B0600000101010101" pitchFamily="34" charset="-127"/>
                        </a:rPr>
                        <a:t>ridge</a:t>
                      </a:r>
                      <a:r>
                        <a:rPr lang="fr-FR" altLang="ko-KR" sz="1000" dirty="0">
                          <a:latin typeface="Verdana" panose="020B0604030504040204" pitchFamily="34" charset="0"/>
                          <a:ea typeface="굴림" panose="020B0600000101010101" pitchFamily="34" charset="-127"/>
                        </a:rPr>
                        <a:t> à noyau avec new </a:t>
                      </a:r>
                      <a:r>
                        <a:rPr lang="fr-FR" altLang="ko-KR" sz="1000" dirty="0" err="1">
                          <a:latin typeface="Verdana" panose="020B0604030504040204" pitchFamily="34" charset="0"/>
                          <a:ea typeface="굴림" panose="020B0600000101010101" pitchFamily="34" charset="-127"/>
                        </a:rPr>
                        <a:t>features</a:t>
                      </a:r>
                      <a:endParaRPr lang="fr-FR" altLang="ko-KR" sz="1000" dirty="0">
                        <a:latin typeface="Verdana" panose="020B0604030504040204" pitchFamily="34" charset="0"/>
                        <a:ea typeface="굴림" panose="020B0600000101010101" pitchFamily="34" charset="-127"/>
                      </a:endParaRPr>
                    </a:p>
                  </a:txBody>
                  <a:tcPr/>
                </a:tc>
                <a:extLst>
                  <a:ext uri="{0D108BD9-81ED-4DB2-BD59-A6C34878D82A}">
                    <a16:rowId xmlns:a16="http://schemas.microsoft.com/office/drawing/2014/main" val="2124612373"/>
                  </a:ext>
                </a:extLst>
              </a:tr>
              <a:tr h="2127525">
                <a:tc>
                  <a:txBody>
                    <a:bodyPr/>
                    <a:lstStyle/>
                    <a:p>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000" dirty="0"/>
                    </a:p>
                  </a:txBody>
                  <a:tcPr/>
                </a:tc>
                <a:extLst>
                  <a:ext uri="{0D108BD9-81ED-4DB2-BD59-A6C34878D82A}">
                    <a16:rowId xmlns:a16="http://schemas.microsoft.com/office/drawing/2014/main" val="450309551"/>
                  </a:ext>
                </a:extLst>
              </a:tr>
            </a:tbl>
          </a:graphicData>
        </a:graphic>
      </p:graphicFrame>
      <p:pic>
        <p:nvPicPr>
          <p:cNvPr id="5" name="Image 4">
            <a:extLst>
              <a:ext uri="{FF2B5EF4-FFF2-40B4-BE49-F238E27FC236}">
                <a16:creationId xmlns:a16="http://schemas.microsoft.com/office/drawing/2014/main" id="{9214892B-3D8C-4D46-A1A0-548F856CBF78}"/>
              </a:ext>
            </a:extLst>
          </p:cNvPr>
          <p:cNvPicPr>
            <a:picLocks noChangeAspect="1"/>
          </p:cNvPicPr>
          <p:nvPr/>
        </p:nvPicPr>
        <p:blipFill>
          <a:blip r:embed="rId3"/>
          <a:stretch>
            <a:fillRect/>
          </a:stretch>
        </p:blipFill>
        <p:spPr>
          <a:xfrm>
            <a:off x="990600" y="2852936"/>
            <a:ext cx="2639797" cy="1792379"/>
          </a:xfrm>
          <a:prstGeom prst="rect">
            <a:avLst/>
          </a:prstGeom>
        </p:spPr>
      </p:pic>
      <p:pic>
        <p:nvPicPr>
          <p:cNvPr id="8" name="Image 7">
            <a:extLst>
              <a:ext uri="{FF2B5EF4-FFF2-40B4-BE49-F238E27FC236}">
                <a16:creationId xmlns:a16="http://schemas.microsoft.com/office/drawing/2014/main" id="{5D6D1171-2F04-4704-A7DA-7B59C576A9BB}"/>
              </a:ext>
            </a:extLst>
          </p:cNvPr>
          <p:cNvPicPr>
            <a:picLocks noChangeAspect="1"/>
          </p:cNvPicPr>
          <p:nvPr/>
        </p:nvPicPr>
        <p:blipFill>
          <a:blip r:embed="rId4"/>
          <a:stretch>
            <a:fillRect/>
          </a:stretch>
        </p:blipFill>
        <p:spPr>
          <a:xfrm>
            <a:off x="5387201" y="2856511"/>
            <a:ext cx="2620747" cy="1798476"/>
          </a:xfrm>
          <a:prstGeom prst="rect">
            <a:avLst/>
          </a:prstGeom>
        </p:spPr>
      </p:pic>
    </p:spTree>
    <p:extLst>
      <p:ext uri="{BB962C8B-B14F-4D97-AF65-F5344CB8AC3E}">
        <p14:creationId xmlns:p14="http://schemas.microsoft.com/office/powerpoint/2010/main" val="21244525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Interprétabilité du modèle</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800" dirty="0">
              <a:latin typeface="Verdana" panose="020B0604030504040204" pitchFamily="34" charset="0"/>
              <a:ea typeface="굴림" panose="020B0600000101010101" pitchFamily="34" charset="-127"/>
            </a:endParaRPr>
          </a:p>
          <a:p>
            <a:pPr algn="just">
              <a:lnSpc>
                <a:spcPct val="80000"/>
              </a:lnSpc>
            </a:pPr>
            <a:r>
              <a:rPr lang="fr-FR" altLang="ko-KR" sz="2000" dirty="0">
                <a:latin typeface="Verdana" panose="020B0604030504040204" pitchFamily="34" charset="0"/>
                <a:ea typeface="굴림" panose="020B0600000101010101" pitchFamily="34" charset="-127"/>
              </a:rPr>
              <a:t>L' interprétabilité est le degré auquel un être humain peut prédire de manière cohérente le résultat du modèle.</a:t>
            </a:r>
          </a:p>
          <a:p>
            <a:pPr algn="just">
              <a:lnSpc>
                <a:spcPct val="80000"/>
              </a:lnSpc>
            </a:pPr>
            <a:endParaRPr lang="fr-FR" altLang="ko-KR" sz="2000" dirty="0">
              <a:latin typeface="Verdana" panose="020B0604030504040204" pitchFamily="34" charset="0"/>
              <a:ea typeface="굴림" panose="020B0600000101010101" pitchFamily="34" charset="-127"/>
            </a:endParaRPr>
          </a:p>
          <a:p>
            <a:pPr algn="just">
              <a:lnSpc>
                <a:spcPct val="80000"/>
              </a:lnSpc>
            </a:pPr>
            <a:r>
              <a:rPr lang="fr-FR" altLang="ko-KR" sz="2000" dirty="0">
                <a:latin typeface="Verdana" panose="020B0604030504040204" pitchFamily="34" charset="0"/>
                <a:ea typeface="굴림" panose="020B0600000101010101" pitchFamily="34" charset="-127"/>
              </a:rPr>
              <a:t>Les modèles KNN et SVM à noyau sont difficilement interprétable car les prédictions suivent de très près les prédictions d’un modèle aléatoire naïf de référence  .</a:t>
            </a:r>
          </a:p>
          <a:p>
            <a:pPr algn="just">
              <a:lnSpc>
                <a:spcPct val="80000"/>
              </a:lnSpc>
            </a:pPr>
            <a:endParaRPr lang="fr-FR" altLang="ko-KR" sz="2000" dirty="0">
              <a:latin typeface="Verdana" panose="020B0604030504040204" pitchFamily="34" charset="0"/>
              <a:ea typeface="굴림" panose="020B0600000101010101" pitchFamily="34" charset="-127"/>
            </a:endParaRPr>
          </a:p>
          <a:p>
            <a:pPr algn="just">
              <a:lnSpc>
                <a:spcPct val="80000"/>
              </a:lnSpc>
            </a:pPr>
            <a:r>
              <a:rPr lang="fr-FR" altLang="ko-KR" sz="2000" dirty="0">
                <a:latin typeface="Verdana" panose="020B0604030504040204" pitchFamily="34" charset="0"/>
                <a:ea typeface="굴림" panose="020B0600000101010101" pitchFamily="34" charset="-127"/>
              </a:rPr>
              <a:t>Les modèles régression </a:t>
            </a:r>
            <a:r>
              <a:rPr lang="fr-FR" altLang="ko-KR" sz="2000" dirty="0" err="1">
                <a:latin typeface="Verdana" panose="020B0604030504040204" pitchFamily="34" charset="0"/>
                <a:ea typeface="굴림" panose="020B0600000101010101" pitchFamily="34" charset="-127"/>
              </a:rPr>
              <a:t>ridge</a:t>
            </a:r>
            <a:r>
              <a:rPr lang="fr-FR" altLang="ko-KR" sz="2000" dirty="0">
                <a:latin typeface="Verdana" panose="020B0604030504040204" pitchFamily="34" charset="0"/>
                <a:ea typeface="굴림" panose="020B0600000101010101" pitchFamily="34" charset="-127"/>
              </a:rPr>
              <a:t> , du lasso et régression </a:t>
            </a:r>
            <a:r>
              <a:rPr lang="fr-FR" altLang="ko-KR" sz="2000" dirty="0" err="1">
                <a:latin typeface="Verdana" panose="020B0604030504040204" pitchFamily="34" charset="0"/>
                <a:ea typeface="굴림" panose="020B0600000101010101" pitchFamily="34" charset="-127"/>
              </a:rPr>
              <a:t>ridge</a:t>
            </a:r>
            <a:r>
              <a:rPr lang="fr-FR" altLang="ko-KR" sz="2000" dirty="0">
                <a:latin typeface="Verdana" panose="020B0604030504040204" pitchFamily="34" charset="0"/>
                <a:ea typeface="굴림" panose="020B0600000101010101" pitchFamily="34" charset="-127"/>
              </a:rPr>
              <a:t> à noyau ont  pu prédire de manière cohérente des résultats interprétables.</a:t>
            </a:r>
          </a:p>
          <a:p>
            <a:pPr algn="just">
              <a:lnSpc>
                <a:spcPct val="80000"/>
              </a:lnSpc>
            </a:pPr>
            <a:endParaRPr lang="fr-FR" altLang="ko-KR" sz="2000" dirty="0">
              <a:latin typeface="Verdana" panose="020B0604030504040204" pitchFamily="34" charset="0"/>
              <a:ea typeface="굴림" panose="020B0600000101010101" pitchFamily="34" charset="-127"/>
            </a:endParaRPr>
          </a:p>
          <a:p>
            <a:pPr algn="just">
              <a:lnSpc>
                <a:spcPct val="80000"/>
              </a:lnSpc>
            </a:pPr>
            <a:r>
              <a:rPr lang="fr-FR" altLang="ko-KR" sz="2000" dirty="0">
                <a:latin typeface="Verdana" panose="020B0604030504040204" pitchFamily="34" charset="0"/>
                <a:ea typeface="굴림" panose="020B0600000101010101" pitchFamily="34" charset="-127"/>
              </a:rPr>
              <a:t>Les modèle SVM linéaire et régression logistique ont pu prédire de manière cohérente des résultats interprétables de meilleurs scores.</a:t>
            </a:r>
          </a:p>
          <a:p>
            <a:pPr algn="just">
              <a:lnSpc>
                <a:spcPct val="80000"/>
              </a:lnSpc>
            </a:pPr>
            <a:endParaRPr lang="fr-FR" altLang="ko-KR" sz="2000" dirty="0">
              <a:latin typeface="Verdana" panose="020B0604030504040204" pitchFamily="34" charset="0"/>
              <a:ea typeface="굴림" panose="020B0600000101010101" pitchFamily="34" charset="-127"/>
            </a:endParaRPr>
          </a:p>
          <a:p>
            <a:pPr algn="just">
              <a:lnSpc>
                <a:spcPct val="80000"/>
              </a:lnSpc>
            </a:pPr>
            <a:endParaRPr lang="fr-FR" altLang="ko-KR" sz="20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spTree>
    <p:extLst>
      <p:ext uri="{BB962C8B-B14F-4D97-AF65-F5344CB8AC3E}">
        <p14:creationId xmlns:p14="http://schemas.microsoft.com/office/powerpoint/2010/main" val="24657786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Conclusion</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1009650" y="2167308"/>
            <a:ext cx="7315200" cy="4191000"/>
          </a:xfrm>
        </p:spPr>
        <p:txBody>
          <a:bodyPr/>
          <a:lstStyle/>
          <a:p>
            <a:pPr>
              <a:lnSpc>
                <a:spcPct val="80000"/>
              </a:lnSpc>
            </a:pPr>
            <a:endParaRPr lang="fr-FR" altLang="ko-KR" sz="800" dirty="0">
              <a:latin typeface="Verdana" panose="020B0604030504040204" pitchFamily="34" charset="0"/>
              <a:ea typeface="굴림" panose="020B0600000101010101" pitchFamily="34" charset="-127"/>
            </a:endParaRPr>
          </a:p>
          <a:p>
            <a:pPr algn="just">
              <a:lnSpc>
                <a:spcPct val="80000"/>
              </a:lnSpc>
            </a:pPr>
            <a:endParaRPr lang="fr-FR" altLang="ko-KR" sz="2000" dirty="0">
              <a:latin typeface="Verdana" panose="020B0604030504040204" pitchFamily="34" charset="0"/>
              <a:ea typeface="굴림" panose="020B0600000101010101" pitchFamily="34" charset="-127"/>
            </a:endParaRPr>
          </a:p>
          <a:p>
            <a:pPr algn="just">
              <a:lnSpc>
                <a:spcPct val="80000"/>
              </a:lnSpc>
            </a:pPr>
            <a:r>
              <a:rPr lang="fr-FR" altLang="ko-KR" sz="2000" dirty="0">
                <a:latin typeface="Verdana" panose="020B0604030504040204" pitchFamily="34" charset="0"/>
                <a:ea typeface="굴림" panose="020B0600000101010101" pitchFamily="34" charset="-127"/>
              </a:rPr>
              <a:t>Le modèles </a:t>
            </a:r>
            <a:r>
              <a:rPr lang="fr-FR" altLang="ko-KR" sz="2000" dirty="0" err="1">
                <a:latin typeface="Verdana" panose="020B0604030504040204" pitchFamily="34" charset="0"/>
                <a:ea typeface="굴림" panose="020B0600000101010101" pitchFamily="34" charset="-127"/>
              </a:rPr>
              <a:t>knn</a:t>
            </a:r>
            <a:r>
              <a:rPr lang="fr-FR" altLang="ko-KR" sz="2000" dirty="0">
                <a:latin typeface="Verdana" panose="020B0604030504040204" pitchFamily="34" charset="0"/>
                <a:ea typeface="굴림" panose="020B0600000101010101" pitchFamily="34" charset="-127"/>
              </a:rPr>
              <a:t> est un modèle qui est supposé correcte selon la matrice de confusion car très peu de faux positifs mais obtient un </a:t>
            </a:r>
            <a:r>
              <a:rPr lang="fr-FR" altLang="ko-KR" sz="2000" dirty="0" err="1">
                <a:latin typeface="Verdana" panose="020B0604030504040204" pitchFamily="34" charset="0"/>
                <a:ea typeface="굴림" panose="020B0600000101010101" pitchFamily="34" charset="-127"/>
              </a:rPr>
              <a:t>F_score</a:t>
            </a:r>
            <a:r>
              <a:rPr lang="fr-FR" altLang="ko-KR" sz="2000" dirty="0">
                <a:latin typeface="Verdana" panose="020B0604030504040204" pitchFamily="34" charset="0"/>
                <a:ea typeface="굴림" panose="020B0600000101010101" pitchFamily="34" charset="-127"/>
              </a:rPr>
              <a:t> très faible.</a:t>
            </a:r>
          </a:p>
          <a:p>
            <a:pPr algn="just">
              <a:lnSpc>
                <a:spcPct val="80000"/>
              </a:lnSpc>
            </a:pPr>
            <a:endParaRPr lang="fr-FR" altLang="ko-KR" sz="2000" dirty="0">
              <a:latin typeface="Verdana" panose="020B0604030504040204" pitchFamily="34" charset="0"/>
              <a:ea typeface="굴림" panose="020B0600000101010101" pitchFamily="34" charset="-127"/>
            </a:endParaRPr>
          </a:p>
          <a:p>
            <a:pPr algn="just">
              <a:lnSpc>
                <a:spcPct val="80000"/>
              </a:lnSpc>
            </a:pPr>
            <a:r>
              <a:rPr lang="fr-FR" altLang="ko-KR" sz="2000" dirty="0">
                <a:latin typeface="Verdana" panose="020B0604030504040204" pitchFamily="34" charset="0"/>
                <a:ea typeface="굴림" panose="020B0600000101010101" pitchFamily="34" charset="-127"/>
              </a:rPr>
              <a:t>Les modèles du lasso , </a:t>
            </a:r>
            <a:r>
              <a:rPr lang="fr-FR" altLang="ko-KR" sz="2000" dirty="0" err="1">
                <a:latin typeface="Verdana" panose="020B0604030504040204" pitchFamily="34" charset="0"/>
                <a:ea typeface="굴림" panose="020B0600000101010101" pitchFamily="34" charset="-127"/>
              </a:rPr>
              <a:t>ridge</a:t>
            </a:r>
            <a:r>
              <a:rPr lang="fr-FR" altLang="ko-KR" sz="2000" dirty="0">
                <a:latin typeface="Verdana" panose="020B0604030504040204" pitchFamily="34" charset="0"/>
                <a:ea typeface="굴림" panose="020B0600000101010101" pitchFamily="34" charset="-127"/>
              </a:rPr>
              <a:t> à noyau et SVM à noyau ont des bons scores prédis pour ce jeu de  données.</a:t>
            </a:r>
          </a:p>
          <a:p>
            <a:pPr algn="just">
              <a:lnSpc>
                <a:spcPct val="80000"/>
              </a:lnSpc>
            </a:pPr>
            <a:endParaRPr lang="fr-FR" altLang="ko-KR" sz="2000" dirty="0">
              <a:latin typeface="Verdana" panose="020B0604030504040204" pitchFamily="34" charset="0"/>
              <a:ea typeface="굴림" panose="020B0600000101010101" pitchFamily="34" charset="-127"/>
            </a:endParaRPr>
          </a:p>
          <a:p>
            <a:pPr algn="just">
              <a:lnSpc>
                <a:spcPct val="80000"/>
              </a:lnSpc>
            </a:pPr>
            <a:r>
              <a:rPr lang="fr-FR" altLang="ko-KR" sz="2000" dirty="0">
                <a:latin typeface="Verdana" panose="020B0604030504040204" pitchFamily="34" charset="0"/>
                <a:ea typeface="굴림" panose="020B0600000101010101" pitchFamily="34" charset="-127"/>
              </a:rPr>
              <a:t>Pour conclure les meilleurs modèles sont la régression logistique et SVM linéaire qui ont les meilleurs scores prédis. Par contre il y plus de faux positifs prédits pour le modèle SVM linéaire</a:t>
            </a: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lvl="2">
              <a:lnSpc>
                <a:spcPct val="80000"/>
              </a:lnSpc>
            </a:pPr>
            <a:endParaRPr lang="fr-FR" altLang="ko-KR" sz="12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spTree>
    <p:extLst>
      <p:ext uri="{BB962C8B-B14F-4D97-AF65-F5344CB8AC3E}">
        <p14:creationId xmlns:p14="http://schemas.microsoft.com/office/powerpoint/2010/main" val="35842983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9" name="Rectangle 3">
            <a:extLst>
              <a:ext uri="{FF2B5EF4-FFF2-40B4-BE49-F238E27FC236}">
                <a16:creationId xmlns:a16="http://schemas.microsoft.com/office/drawing/2014/main" id="{0FDA8577-A38B-448C-AB8C-F6FA13019B80}"/>
              </a:ext>
            </a:extLst>
          </p:cNvPr>
          <p:cNvSpPr>
            <a:spLocks noGrp="1" noChangeArrowheads="1"/>
          </p:cNvSpPr>
          <p:nvPr>
            <p:ph type="body" idx="1"/>
          </p:nvPr>
        </p:nvSpPr>
        <p:spPr>
          <a:xfrm>
            <a:off x="1981200" y="1630363"/>
            <a:ext cx="6934200" cy="4267200"/>
          </a:xfrm>
        </p:spPr>
        <p:txBody>
          <a:bodyPr/>
          <a:lstStyle/>
          <a:p>
            <a:pPr>
              <a:lnSpc>
                <a:spcPct val="80000"/>
              </a:lnSpc>
            </a:pPr>
            <a:endParaRPr lang="fr-FR" altLang="ko-KR" sz="1800" dirty="0">
              <a:solidFill>
                <a:srgbClr val="4D4D4D"/>
              </a:solidFill>
              <a:latin typeface="Verdana" panose="020B0604030504040204" pitchFamily="34" charset="0"/>
              <a:ea typeface="굴림" panose="020B0600000101010101" pitchFamily="34" charset="-127"/>
            </a:endParaRPr>
          </a:p>
          <a:p>
            <a:pPr marL="0" indent="0">
              <a:lnSpc>
                <a:spcPct val="80000"/>
              </a:lnSpc>
              <a:buNone/>
            </a:pPr>
            <a:endParaRPr lang="fr-FR" altLang="ko-KR" sz="1800" dirty="0">
              <a:solidFill>
                <a:srgbClr val="4D4D4D"/>
              </a:solidFill>
              <a:latin typeface="Verdana" panose="020B0604030504040204" pitchFamily="34" charset="0"/>
              <a:ea typeface="굴림" panose="020B0600000101010101" pitchFamily="34" charset="-127"/>
            </a:endParaRPr>
          </a:p>
          <a:p>
            <a:pPr marL="0" indent="0">
              <a:lnSpc>
                <a:spcPct val="80000"/>
              </a:lnSpc>
              <a:buNone/>
            </a:pPr>
            <a:endParaRPr lang="fr-FR" altLang="ko-KR" sz="1800" dirty="0">
              <a:solidFill>
                <a:srgbClr val="4D4D4D"/>
              </a:solidFill>
              <a:latin typeface="Verdana" panose="020B0604030504040204" pitchFamily="34" charset="0"/>
              <a:ea typeface="굴림" panose="020B0600000101010101" pitchFamily="34" charset="-127"/>
            </a:endParaRPr>
          </a:p>
          <a:p>
            <a:pPr>
              <a:lnSpc>
                <a:spcPct val="80000"/>
              </a:lnSpc>
            </a:pPr>
            <a:endParaRPr lang="fr-FR" altLang="ko-KR" sz="1800" dirty="0">
              <a:solidFill>
                <a:srgbClr val="4D4D4D"/>
              </a:solidFill>
              <a:latin typeface="Verdana" panose="020B0604030504040204" pitchFamily="34" charset="0"/>
              <a:ea typeface="굴림" panose="020B0600000101010101" pitchFamily="34" charset="-127"/>
            </a:endParaRPr>
          </a:p>
          <a:p>
            <a:pPr>
              <a:lnSpc>
                <a:spcPct val="80000"/>
              </a:lnSpc>
            </a:pPr>
            <a:endParaRPr lang="fr-FR" altLang="ko-KR" sz="1800" dirty="0">
              <a:solidFill>
                <a:srgbClr val="4D4D4D"/>
              </a:solidFill>
              <a:latin typeface="Verdana" panose="020B0604030504040204" pitchFamily="34" charset="0"/>
              <a:ea typeface="굴림" panose="020B0600000101010101" pitchFamily="34" charset="-127"/>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altLang="fr-FR" sz="4000" b="0" i="0" u="none" strike="noStrike" kern="0" cap="none" spc="0" normalizeH="0" baseline="0" noProof="0" dirty="0">
                <a:ln>
                  <a:noFill/>
                </a:ln>
                <a:solidFill>
                  <a:srgbClr val="4D4D4D"/>
                </a:solidFill>
                <a:effectLst/>
                <a:uLnTx/>
                <a:uFillTx/>
                <a:latin typeface="Microsoft Sans Serif"/>
                <a:ea typeface="+mj-ea"/>
                <a:cs typeface="+mj-cs"/>
              </a:rPr>
              <a:t>Veuillez poser vos questions.</a:t>
            </a:r>
            <a:br>
              <a:rPr kumimoji="0" lang="fr-FR" altLang="fr-FR" sz="4000" b="0" i="0" u="none" strike="noStrike" kern="0" cap="none" spc="0" normalizeH="0" baseline="0" noProof="0" dirty="0">
                <a:ln>
                  <a:noFill/>
                </a:ln>
                <a:solidFill>
                  <a:srgbClr val="4D4D4D"/>
                </a:solidFill>
                <a:effectLst/>
                <a:uLnTx/>
                <a:uFillTx/>
                <a:latin typeface="Microsoft Sans Serif"/>
                <a:ea typeface="+mj-ea"/>
                <a:cs typeface="+mj-cs"/>
              </a:rPr>
            </a:br>
            <a:r>
              <a:rPr kumimoji="0" lang="fr-FR" altLang="fr-FR" sz="4000" b="0" i="0" u="none" strike="noStrike" kern="0" cap="none" spc="0" normalizeH="0" baseline="0" noProof="0" dirty="0">
                <a:ln>
                  <a:noFill/>
                </a:ln>
                <a:solidFill>
                  <a:srgbClr val="4D4D4D"/>
                </a:solidFill>
                <a:effectLst/>
                <a:uLnTx/>
                <a:uFillTx/>
                <a:latin typeface="Microsoft Sans Serif"/>
                <a:ea typeface="+mj-ea"/>
                <a:cs typeface="+mj-cs"/>
              </a:rPr>
              <a:t>			Merci.</a:t>
            </a:r>
          </a:p>
          <a:p>
            <a:pPr>
              <a:lnSpc>
                <a:spcPct val="80000"/>
              </a:lnSpc>
            </a:pPr>
            <a:endParaRPr lang="en-US" altLang="fr-FR" sz="1800" dirty="0">
              <a:solidFill>
                <a:srgbClr val="4D4D4D"/>
              </a:solidFill>
            </a:endParaRPr>
          </a:p>
        </p:txBody>
      </p:sp>
    </p:spTree>
    <p:extLst>
      <p:ext uri="{BB962C8B-B14F-4D97-AF65-F5344CB8AC3E}">
        <p14:creationId xmlns:p14="http://schemas.microsoft.com/office/powerpoint/2010/main" val="147461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Transformation du jeu de données </a:t>
            </a:r>
            <a:br>
              <a:rPr lang="fr-FR" altLang="fr-FR" sz="2800" dirty="0"/>
            </a:br>
            <a:r>
              <a:rPr lang="fr-FR" altLang="fr-FR" sz="2800" dirty="0"/>
              <a:t>(nettoyage et </a:t>
            </a:r>
            <a:r>
              <a:rPr lang="fr-FR" altLang="fr-FR" sz="2800" dirty="0" err="1"/>
              <a:t>feature</a:t>
            </a:r>
            <a:r>
              <a:rPr lang="fr-FR" altLang="fr-FR" sz="2800" dirty="0"/>
              <a:t> engineering)</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marL="0" indent="0">
              <a:lnSpc>
                <a:spcPct val="80000"/>
              </a:lnSpc>
              <a:buNone/>
            </a:pPr>
            <a:r>
              <a:rPr lang="fr-FR" altLang="ko-KR" sz="2000" dirty="0">
                <a:latin typeface="Verdana" panose="020B0604030504040204" pitchFamily="34" charset="0"/>
                <a:ea typeface="굴림" panose="020B0600000101010101" pitchFamily="34" charset="-127"/>
              </a:rPr>
              <a:t> </a:t>
            </a:r>
          </a:p>
          <a:p>
            <a:pPr>
              <a:lnSpc>
                <a:spcPct val="80000"/>
              </a:lnSpc>
            </a:pPr>
            <a:r>
              <a:rPr lang="fr-FR" altLang="ko-KR" sz="2000" dirty="0">
                <a:latin typeface="Verdana" panose="020B0604030504040204" pitchFamily="34" charset="0"/>
                <a:ea typeface="굴림" panose="020B0600000101010101" pitchFamily="34" charset="-127"/>
              </a:rPr>
              <a:t>Vérifications des doublons dans les jeux de données de test et d’entraînement: aucun doublon.</a:t>
            </a: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r>
              <a:rPr lang="fr-FR" altLang="ko-KR" sz="2000" dirty="0">
                <a:latin typeface="Verdana" panose="020B0604030504040204" pitchFamily="34" charset="0"/>
                <a:ea typeface="굴림" panose="020B0600000101010101" pitchFamily="34" charset="-127"/>
              </a:rPr>
              <a:t>Pourcentages des valeurs manquantes par colonnes du jeu de données de test :</a:t>
            </a:r>
          </a:p>
          <a:p>
            <a:pPr lvl="2" algn="just">
              <a:lnSpc>
                <a:spcPct val="80000"/>
              </a:lnSpc>
            </a:pPr>
            <a:r>
              <a:rPr lang="fr-FR" altLang="ko-KR" sz="2000" dirty="0">
                <a:latin typeface="Verdana" panose="020B0604030504040204" pitchFamily="34" charset="0"/>
                <a:ea typeface="굴림" panose="020B0600000101010101" pitchFamily="34" charset="-127"/>
              </a:rPr>
              <a:t>Suppression des nan en conservant  le </a:t>
            </a:r>
            <a:r>
              <a:rPr lang="fr-FR" altLang="ko-KR" sz="2000" dirty="0" err="1">
                <a:latin typeface="Verdana" panose="020B0604030504040204" pitchFamily="34" charset="0"/>
                <a:ea typeface="굴림" panose="020B0600000101010101" pitchFamily="34" charset="-127"/>
              </a:rPr>
              <a:t>DataFrame</a:t>
            </a:r>
            <a:r>
              <a:rPr lang="fr-FR" altLang="ko-KR" sz="2000" dirty="0">
                <a:latin typeface="Verdana" panose="020B0604030504040204" pitchFamily="34" charset="0"/>
                <a:ea typeface="굴림" panose="020B0600000101010101" pitchFamily="34" charset="-127"/>
              </a:rPr>
              <a:t> avec des entrées valides dans la même variable.</a:t>
            </a:r>
          </a:p>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r>
              <a:rPr lang="fr-FR" altLang="ko-KR" sz="2000" dirty="0">
                <a:latin typeface="Verdana" panose="020B0604030504040204" pitchFamily="34" charset="0"/>
                <a:ea typeface="굴림" panose="020B0600000101010101" pitchFamily="34" charset="-127"/>
              </a:rPr>
              <a:t>Pourcentages des valeurs manquantes par colonnes du jeu de données d’entraînement :</a:t>
            </a:r>
          </a:p>
          <a:p>
            <a:pPr marL="1143000" marR="0" lvl="2" indent="-228600" algn="just" defTabSz="914400" rtl="0" eaLnBrk="1" fontAlgn="base" latinLnBrk="0" hangingPunct="1">
              <a:lnSpc>
                <a:spcPct val="80000"/>
              </a:lnSpc>
              <a:spcBef>
                <a:spcPct val="20000"/>
              </a:spcBef>
              <a:spcAft>
                <a:spcPct val="0"/>
              </a:spcAft>
              <a:buClrTx/>
              <a:buSzTx/>
              <a:buFontTx/>
              <a:buChar char="•"/>
              <a:tabLst/>
              <a:defRPr/>
            </a:pPr>
            <a:r>
              <a:rPr kumimoji="0" lang="fr-FR" altLang="ko-KR" sz="2000" b="0" i="0" u="none" strike="noStrike" kern="1200" cap="none" spc="0" normalizeH="0" baseline="0" noProof="0" dirty="0">
                <a:ln>
                  <a:noFill/>
                </a:ln>
                <a:solidFill>
                  <a:srgbClr val="808080"/>
                </a:solidFill>
                <a:effectLst/>
                <a:uLnTx/>
                <a:uFillTx/>
                <a:latin typeface="Verdana" panose="020B0604030504040204" pitchFamily="34" charset="0"/>
                <a:ea typeface="굴림" panose="020B0600000101010101" pitchFamily="34" charset="-127"/>
                <a:cs typeface="+mn-cs"/>
              </a:rPr>
              <a:t>Suppression des nan en conservant  le </a:t>
            </a:r>
            <a:r>
              <a:rPr kumimoji="0" lang="fr-FR" altLang="ko-KR" sz="2000" b="0" i="0" u="none" strike="noStrike" kern="1200" cap="none" spc="0" normalizeH="0" baseline="0" noProof="0" dirty="0" err="1">
                <a:ln>
                  <a:noFill/>
                </a:ln>
                <a:solidFill>
                  <a:srgbClr val="808080"/>
                </a:solidFill>
                <a:effectLst/>
                <a:uLnTx/>
                <a:uFillTx/>
                <a:latin typeface="Verdana" panose="020B0604030504040204" pitchFamily="34" charset="0"/>
                <a:ea typeface="굴림" panose="020B0600000101010101" pitchFamily="34" charset="-127"/>
                <a:cs typeface="+mn-cs"/>
              </a:rPr>
              <a:t>DataFrame</a:t>
            </a:r>
            <a:r>
              <a:rPr kumimoji="0" lang="fr-FR" altLang="ko-KR" sz="2000" b="0" i="0" u="none" strike="noStrike" kern="1200" cap="none" spc="0" normalizeH="0" baseline="0" noProof="0" dirty="0">
                <a:ln>
                  <a:noFill/>
                </a:ln>
                <a:solidFill>
                  <a:srgbClr val="808080"/>
                </a:solidFill>
                <a:effectLst/>
                <a:uLnTx/>
                <a:uFillTx/>
                <a:latin typeface="Verdana" panose="020B0604030504040204" pitchFamily="34" charset="0"/>
                <a:ea typeface="굴림" panose="020B0600000101010101" pitchFamily="34" charset="-127"/>
                <a:cs typeface="+mn-cs"/>
              </a:rPr>
              <a:t> avec des entrées valides dans la même variable.</a:t>
            </a:r>
            <a:endParaRPr lang="fr-FR" altLang="ko-KR" sz="2000" dirty="0">
              <a:solidFill>
                <a:srgbClr val="808080"/>
              </a:solidFill>
              <a:latin typeface="Verdana" panose="020B0604030504040204" pitchFamily="34" charset="0"/>
              <a:ea typeface="굴림" panose="020B0600000101010101" pitchFamily="34" charset="-127"/>
            </a:endParaRPr>
          </a:p>
          <a:p>
            <a:pPr marL="914400" marR="0" lvl="2" indent="0" algn="just" defTabSz="914400" rtl="0" eaLnBrk="1" fontAlgn="base" latinLnBrk="0" hangingPunct="1">
              <a:lnSpc>
                <a:spcPct val="80000"/>
              </a:lnSpc>
              <a:spcBef>
                <a:spcPct val="20000"/>
              </a:spcBef>
              <a:spcAft>
                <a:spcPct val="0"/>
              </a:spcAft>
              <a:buClrTx/>
              <a:buSzTx/>
              <a:buNone/>
              <a:tabLst/>
              <a:defRPr/>
            </a:pPr>
            <a:endParaRPr lang="fr-FR" altLang="ko-KR" sz="2000" dirty="0">
              <a:latin typeface="Verdana" panose="020B0604030504040204" pitchFamily="34" charset="0"/>
              <a:ea typeface="굴림" panose="020B0600000101010101" pitchFamily="34" charset="-127"/>
            </a:endParaRPr>
          </a:p>
          <a:p>
            <a:pPr marL="1143000" marR="0" lvl="2" indent="-228600" algn="just" defTabSz="914400" rtl="0" eaLnBrk="1" fontAlgn="base" latinLnBrk="0" hangingPunct="1">
              <a:lnSpc>
                <a:spcPct val="80000"/>
              </a:lnSpc>
              <a:spcBef>
                <a:spcPct val="20000"/>
              </a:spcBef>
              <a:spcAft>
                <a:spcPct val="0"/>
              </a:spcAft>
              <a:buClrTx/>
              <a:buSzTx/>
              <a:buFontTx/>
              <a:buChar char="•"/>
              <a:tabLst/>
              <a:defRPr/>
            </a:pPr>
            <a:endParaRPr kumimoji="0" lang="fr-FR" altLang="ko-KR" sz="2000" b="0" i="0" u="none" strike="noStrike" kern="1200" cap="none" spc="0" normalizeH="0" baseline="0" noProof="0" dirty="0">
              <a:ln>
                <a:noFill/>
              </a:ln>
              <a:solidFill>
                <a:srgbClr val="808080"/>
              </a:solidFill>
              <a:effectLst/>
              <a:uLnTx/>
              <a:uFillTx/>
              <a:latin typeface="Verdana" panose="020B0604030504040204" pitchFamily="34" charset="0"/>
              <a:ea typeface="굴림" panose="020B0600000101010101" pitchFamily="34" charset="-127"/>
              <a:cs typeface="+mn-cs"/>
            </a:endParaRPr>
          </a:p>
        </p:txBody>
      </p:sp>
    </p:spTree>
    <p:extLst>
      <p:ext uri="{BB962C8B-B14F-4D97-AF65-F5344CB8AC3E}">
        <p14:creationId xmlns:p14="http://schemas.microsoft.com/office/powerpoint/2010/main" val="460666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Analyse exploratoire des données d'entraînement</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pic>
        <p:nvPicPr>
          <p:cNvPr id="8" name="Image 7">
            <a:extLst>
              <a:ext uri="{FF2B5EF4-FFF2-40B4-BE49-F238E27FC236}">
                <a16:creationId xmlns:a16="http://schemas.microsoft.com/office/drawing/2014/main" id="{F79F8ED9-3041-463F-9152-98179A650553}"/>
              </a:ext>
            </a:extLst>
          </p:cNvPr>
          <p:cNvPicPr>
            <a:picLocks noChangeAspect="1"/>
          </p:cNvPicPr>
          <p:nvPr/>
        </p:nvPicPr>
        <p:blipFill>
          <a:blip r:embed="rId3"/>
          <a:stretch>
            <a:fillRect/>
          </a:stretch>
        </p:blipFill>
        <p:spPr>
          <a:xfrm>
            <a:off x="693068" y="2365684"/>
            <a:ext cx="7910264" cy="4463649"/>
          </a:xfrm>
          <a:prstGeom prst="rect">
            <a:avLst/>
          </a:prstGeom>
        </p:spPr>
      </p:pic>
    </p:spTree>
    <p:extLst>
      <p:ext uri="{BB962C8B-B14F-4D97-AF65-F5344CB8AC3E}">
        <p14:creationId xmlns:p14="http://schemas.microsoft.com/office/powerpoint/2010/main" val="3602169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EFA3067-8804-417A-9961-8D9F4593056E}"/>
              </a:ext>
            </a:extLst>
          </p:cNvPr>
          <p:cNvSpPr>
            <a:spLocks noGrp="1" noChangeArrowheads="1"/>
          </p:cNvSpPr>
          <p:nvPr>
            <p:ph type="title"/>
          </p:nvPr>
        </p:nvSpPr>
        <p:spPr>
          <a:xfrm>
            <a:off x="1009650" y="1447800"/>
            <a:ext cx="7738814" cy="715963"/>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p>
            <a:r>
              <a:rPr lang="fr-FR" altLang="fr-FR" sz="2800" dirty="0"/>
              <a:t>Analyse exploratoire des données d'entraînement</a:t>
            </a:r>
          </a:p>
        </p:txBody>
      </p:sp>
      <p:sp>
        <p:nvSpPr>
          <p:cNvPr id="17413" name="Rectangle 5">
            <a:extLst>
              <a:ext uri="{FF2B5EF4-FFF2-40B4-BE49-F238E27FC236}">
                <a16:creationId xmlns:a16="http://schemas.microsoft.com/office/drawing/2014/main" id="{5CB2E502-D12B-49F6-97F1-2B5F1A380E61}"/>
              </a:ext>
            </a:extLst>
          </p:cNvPr>
          <p:cNvSpPr>
            <a:spLocks noGrp="1" noChangeArrowheads="1"/>
          </p:cNvSpPr>
          <p:nvPr>
            <p:ph type="body" idx="1"/>
          </p:nvPr>
        </p:nvSpPr>
        <p:spPr>
          <a:xfrm>
            <a:off x="990600" y="2225675"/>
            <a:ext cx="7315200" cy="4191000"/>
          </a:xfrm>
        </p:spPr>
        <p:txBody>
          <a:bodyPr/>
          <a:lstStyle/>
          <a:p>
            <a:pPr>
              <a:lnSpc>
                <a:spcPct val="80000"/>
              </a:lnSpc>
            </a:pPr>
            <a:endParaRPr lang="fr-FR" altLang="ko-KR" sz="2000" dirty="0">
              <a:latin typeface="Verdana" panose="020B0604030504040204" pitchFamily="34" charset="0"/>
              <a:ea typeface="굴림" panose="020B0600000101010101" pitchFamily="34" charset="-127"/>
            </a:endParaRPr>
          </a:p>
          <a:p>
            <a:pPr>
              <a:lnSpc>
                <a:spcPct val="80000"/>
              </a:lnSpc>
            </a:pPr>
            <a:endParaRPr lang="fr-FR" altLang="ko-KR" sz="2000" dirty="0">
              <a:latin typeface="Verdana" panose="020B0604030504040204" pitchFamily="34" charset="0"/>
              <a:ea typeface="굴림" panose="020B0600000101010101" pitchFamily="34" charset="-127"/>
            </a:endParaRPr>
          </a:p>
        </p:txBody>
      </p:sp>
      <p:pic>
        <p:nvPicPr>
          <p:cNvPr id="3" name="Image 2">
            <a:extLst>
              <a:ext uri="{FF2B5EF4-FFF2-40B4-BE49-F238E27FC236}">
                <a16:creationId xmlns:a16="http://schemas.microsoft.com/office/drawing/2014/main" id="{1CDD882F-F657-4C33-A9EB-77A25BFAD6A2}"/>
              </a:ext>
            </a:extLst>
          </p:cNvPr>
          <p:cNvPicPr>
            <a:picLocks noChangeAspect="1"/>
          </p:cNvPicPr>
          <p:nvPr/>
        </p:nvPicPr>
        <p:blipFill>
          <a:blip r:embed="rId3"/>
          <a:stretch>
            <a:fillRect/>
          </a:stretch>
        </p:blipFill>
        <p:spPr>
          <a:xfrm>
            <a:off x="79507" y="2636912"/>
            <a:ext cx="8984985" cy="3779763"/>
          </a:xfrm>
          <a:prstGeom prst="rect">
            <a:avLst/>
          </a:prstGeom>
        </p:spPr>
      </p:pic>
    </p:spTree>
    <p:extLst>
      <p:ext uri="{BB962C8B-B14F-4D97-AF65-F5344CB8AC3E}">
        <p14:creationId xmlns:p14="http://schemas.microsoft.com/office/powerpoint/2010/main" val="1623759836"/>
      </p:ext>
    </p:extLst>
  </p:cSld>
  <p:clrMapOvr>
    <a:masterClrMapping/>
  </p:clrMapOvr>
</p:sld>
</file>

<file path=ppt/theme/theme1.xml><?xml version="1.0" encoding="utf-8"?>
<a:theme xmlns:a="http://schemas.openxmlformats.org/drawingml/2006/main" name="powerpoint-template-24">
  <a:themeElements>
    <a:clrScheme name="">
      <a:dk1>
        <a:srgbClr val="808080"/>
      </a:dk1>
      <a:lt1>
        <a:srgbClr val="FFFFFF"/>
      </a:lt1>
      <a:dk2>
        <a:srgbClr val="808080"/>
      </a:dk2>
      <a:lt2>
        <a:srgbClr val="002D9F"/>
      </a:lt2>
      <a:accent1>
        <a:srgbClr val="0028EE"/>
      </a:accent1>
      <a:accent2>
        <a:srgbClr val="14ADFF"/>
      </a:accent2>
      <a:accent3>
        <a:srgbClr val="FFFFFF"/>
      </a:accent3>
      <a:accent4>
        <a:srgbClr val="6C6C6C"/>
      </a:accent4>
      <a:accent5>
        <a:srgbClr val="AAACF5"/>
      </a:accent5>
      <a:accent6>
        <a:srgbClr val="119CE7"/>
      </a:accent6>
      <a:hlink>
        <a:srgbClr val="00DAFF"/>
      </a:hlink>
      <a:folHlink>
        <a:srgbClr val="D1D1D1"/>
      </a:folHlink>
    </a:clrScheme>
    <a:fontScheme name="powerpoint-template-24">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fr-FR"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fr-FR"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owerpoint-template-24 1">
        <a:dk1>
          <a:srgbClr val="4D4D4D"/>
        </a:dk1>
        <a:lt1>
          <a:srgbClr val="FFFFFF"/>
        </a:lt1>
        <a:dk2>
          <a:srgbClr val="4D4D4D"/>
        </a:dk2>
        <a:lt2>
          <a:srgbClr val="CC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2">
        <a:dk1>
          <a:srgbClr val="4D4D4D"/>
        </a:dk1>
        <a:lt1>
          <a:srgbClr val="FFFFFF"/>
        </a:lt1>
        <a:dk2>
          <a:srgbClr val="4D4D4D"/>
        </a:dk2>
        <a:lt2>
          <a:srgbClr val="FBB240"/>
        </a:lt2>
        <a:accent1>
          <a:srgbClr val="FFC842"/>
        </a:accent1>
        <a:accent2>
          <a:srgbClr val="FED06E"/>
        </a:accent2>
        <a:accent3>
          <a:srgbClr val="FFFFFF"/>
        </a:accent3>
        <a:accent4>
          <a:srgbClr val="404040"/>
        </a:accent4>
        <a:accent5>
          <a:srgbClr val="FFE0B0"/>
        </a:accent5>
        <a:accent6>
          <a:srgbClr val="E6BC63"/>
        </a:accent6>
        <a:hlink>
          <a:srgbClr val="FDDB9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3">
        <a:dk1>
          <a:srgbClr val="4D4D4D"/>
        </a:dk1>
        <a:lt1>
          <a:srgbClr val="FFFFFF"/>
        </a:lt1>
        <a:dk2>
          <a:srgbClr val="4D4D4D"/>
        </a:dk2>
        <a:lt2>
          <a:srgbClr val="FE564C"/>
        </a:lt2>
        <a:accent1>
          <a:srgbClr val="FFC842"/>
        </a:accent1>
        <a:accent2>
          <a:srgbClr val="FED06E"/>
        </a:accent2>
        <a:accent3>
          <a:srgbClr val="FFFFFF"/>
        </a:accent3>
        <a:accent4>
          <a:srgbClr val="404040"/>
        </a:accent4>
        <a:accent5>
          <a:srgbClr val="FFE0B0"/>
        </a:accent5>
        <a:accent6>
          <a:srgbClr val="E6BC63"/>
        </a:accent6>
        <a:hlink>
          <a:srgbClr val="FDDB9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4">
        <a:dk1>
          <a:srgbClr val="4D4D4D"/>
        </a:dk1>
        <a:lt1>
          <a:srgbClr val="FFFFFF"/>
        </a:lt1>
        <a:dk2>
          <a:srgbClr val="4D4D4D"/>
        </a:dk2>
        <a:lt2>
          <a:srgbClr val="BB2A32"/>
        </a:lt2>
        <a:accent1>
          <a:srgbClr val="FFC842"/>
        </a:accent1>
        <a:accent2>
          <a:srgbClr val="FED06E"/>
        </a:accent2>
        <a:accent3>
          <a:srgbClr val="FFFFFF"/>
        </a:accent3>
        <a:accent4>
          <a:srgbClr val="404040"/>
        </a:accent4>
        <a:accent5>
          <a:srgbClr val="FFE0B0"/>
        </a:accent5>
        <a:accent6>
          <a:srgbClr val="E6BC63"/>
        </a:accent6>
        <a:hlink>
          <a:srgbClr val="FDDB9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5">
        <a:dk1>
          <a:srgbClr val="4D4D4D"/>
        </a:dk1>
        <a:lt1>
          <a:srgbClr val="FFFFFF"/>
        </a:lt1>
        <a:dk2>
          <a:srgbClr val="4D4D4D"/>
        </a:dk2>
        <a:lt2>
          <a:srgbClr val="E84A25"/>
        </a:lt2>
        <a:accent1>
          <a:srgbClr val="ED6A24"/>
        </a:accent1>
        <a:accent2>
          <a:srgbClr val="F99E1C"/>
        </a:accent2>
        <a:accent3>
          <a:srgbClr val="FFFFFF"/>
        </a:accent3>
        <a:accent4>
          <a:srgbClr val="404040"/>
        </a:accent4>
        <a:accent5>
          <a:srgbClr val="F4B9AC"/>
        </a:accent5>
        <a:accent6>
          <a:srgbClr val="E28F18"/>
        </a:accent6>
        <a:hlink>
          <a:srgbClr val="F1B545"/>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6">
        <a:dk1>
          <a:srgbClr val="4D4D4D"/>
        </a:dk1>
        <a:lt1>
          <a:srgbClr val="FFFFFF"/>
        </a:lt1>
        <a:dk2>
          <a:srgbClr val="4D4D4D"/>
        </a:dk2>
        <a:lt2>
          <a:srgbClr val="B92D14"/>
        </a:lt2>
        <a:accent1>
          <a:srgbClr val="D34E13"/>
        </a:accent1>
        <a:accent2>
          <a:srgbClr val="DC9009"/>
        </a:accent2>
        <a:accent3>
          <a:srgbClr val="FFFFFF"/>
        </a:accent3>
        <a:accent4>
          <a:srgbClr val="404040"/>
        </a:accent4>
        <a:accent5>
          <a:srgbClr val="E6B2AA"/>
        </a:accent5>
        <a:accent6>
          <a:srgbClr val="C78207"/>
        </a:accent6>
        <a:hlink>
          <a:srgbClr val="EEC633"/>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7">
        <a:dk1>
          <a:srgbClr val="4D4D4D"/>
        </a:dk1>
        <a:lt1>
          <a:srgbClr val="FFFFFF"/>
        </a:lt1>
        <a:dk2>
          <a:srgbClr val="4D4D4D"/>
        </a:dk2>
        <a:lt2>
          <a:srgbClr val="AE6310"/>
        </a:lt2>
        <a:accent1>
          <a:srgbClr val="E79613"/>
        </a:accent1>
        <a:accent2>
          <a:srgbClr val="E1720D"/>
        </a:accent2>
        <a:accent3>
          <a:srgbClr val="FFFFFF"/>
        </a:accent3>
        <a:accent4>
          <a:srgbClr val="404040"/>
        </a:accent4>
        <a:accent5>
          <a:srgbClr val="F1C9AA"/>
        </a:accent5>
        <a:accent6>
          <a:srgbClr val="CC670B"/>
        </a:accent6>
        <a:hlink>
          <a:srgbClr val="C6470A"/>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8">
        <a:dk1>
          <a:srgbClr val="4D4D4D"/>
        </a:dk1>
        <a:lt1>
          <a:srgbClr val="FFFFFF"/>
        </a:lt1>
        <a:dk2>
          <a:srgbClr val="4D4D4D"/>
        </a:dk2>
        <a:lt2>
          <a:srgbClr val="AF5612"/>
        </a:lt2>
        <a:accent1>
          <a:srgbClr val="CB882F"/>
        </a:accent1>
        <a:accent2>
          <a:srgbClr val="E7C432"/>
        </a:accent2>
        <a:accent3>
          <a:srgbClr val="FFFFFF"/>
        </a:accent3>
        <a:accent4>
          <a:srgbClr val="404040"/>
        </a:accent4>
        <a:accent5>
          <a:srgbClr val="E2C3AD"/>
        </a:accent5>
        <a:accent6>
          <a:srgbClr val="D1B12C"/>
        </a:accent6>
        <a:hlink>
          <a:srgbClr val="EECA34"/>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9">
        <a:dk1>
          <a:srgbClr val="4D4D4D"/>
        </a:dk1>
        <a:lt1>
          <a:srgbClr val="FFFFFF"/>
        </a:lt1>
        <a:dk2>
          <a:srgbClr val="4D4D4D"/>
        </a:dk2>
        <a:lt2>
          <a:srgbClr val="9A5E40"/>
        </a:lt2>
        <a:accent1>
          <a:srgbClr val="AE7750"/>
        </a:accent1>
        <a:accent2>
          <a:srgbClr val="C08D60"/>
        </a:accent2>
        <a:accent3>
          <a:srgbClr val="FFFFFF"/>
        </a:accent3>
        <a:accent4>
          <a:srgbClr val="404040"/>
        </a:accent4>
        <a:accent5>
          <a:srgbClr val="D3BDB3"/>
        </a:accent5>
        <a:accent6>
          <a:srgbClr val="AE7F56"/>
        </a:accent6>
        <a:hlink>
          <a:srgbClr val="CCA47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0">
        <a:dk1>
          <a:srgbClr val="4D4D4D"/>
        </a:dk1>
        <a:lt1>
          <a:srgbClr val="FFFFFF"/>
        </a:lt1>
        <a:dk2>
          <a:srgbClr val="4D4D4D"/>
        </a:dk2>
        <a:lt2>
          <a:srgbClr val="D1BB77"/>
        </a:lt2>
        <a:accent1>
          <a:srgbClr val="DBBA87"/>
        </a:accent1>
        <a:accent2>
          <a:srgbClr val="E0B265"/>
        </a:accent2>
        <a:accent3>
          <a:srgbClr val="FFFFFF"/>
        </a:accent3>
        <a:accent4>
          <a:srgbClr val="404040"/>
        </a:accent4>
        <a:accent5>
          <a:srgbClr val="EAD9C3"/>
        </a:accent5>
        <a:accent6>
          <a:srgbClr val="CBA15B"/>
        </a:accent6>
        <a:hlink>
          <a:srgbClr val="E9C277"/>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1">
        <a:dk1>
          <a:srgbClr val="4D4D4D"/>
        </a:dk1>
        <a:lt1>
          <a:srgbClr val="FFFFFF"/>
        </a:lt1>
        <a:dk2>
          <a:srgbClr val="4D4D4D"/>
        </a:dk2>
        <a:lt2>
          <a:srgbClr val="45762A"/>
        </a:lt2>
        <a:accent1>
          <a:srgbClr val="42934C"/>
        </a:accent1>
        <a:accent2>
          <a:srgbClr val="34B66A"/>
        </a:accent2>
        <a:accent3>
          <a:srgbClr val="FFFFFF"/>
        </a:accent3>
        <a:accent4>
          <a:srgbClr val="404040"/>
        </a:accent4>
        <a:accent5>
          <a:srgbClr val="B0C8B2"/>
        </a:accent5>
        <a:accent6>
          <a:srgbClr val="2EA55F"/>
        </a:accent6>
        <a:hlink>
          <a:srgbClr val="34C8D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2">
        <a:dk1>
          <a:srgbClr val="4D4D4D"/>
        </a:dk1>
        <a:lt1>
          <a:srgbClr val="FFFFFF"/>
        </a:lt1>
        <a:dk2>
          <a:srgbClr val="4D4D4D"/>
        </a:dk2>
        <a:lt2>
          <a:srgbClr val="45762A"/>
        </a:lt2>
        <a:accent1>
          <a:srgbClr val="42934C"/>
        </a:accent1>
        <a:accent2>
          <a:srgbClr val="34B66A"/>
        </a:accent2>
        <a:accent3>
          <a:srgbClr val="FFFFFF"/>
        </a:accent3>
        <a:accent4>
          <a:srgbClr val="404040"/>
        </a:accent4>
        <a:accent5>
          <a:srgbClr val="B0C8B2"/>
        </a:accent5>
        <a:accent6>
          <a:srgbClr val="2EA55F"/>
        </a:accent6>
        <a:hlink>
          <a:srgbClr val="34C8D1"/>
        </a:hlink>
        <a:folHlink>
          <a:srgbClr val="FFFFFF"/>
        </a:folHlink>
      </a:clrScheme>
      <a:clrMap bg1="lt1" tx1="dk1" bg2="lt2" tx2="dk2" accent1="accent1" accent2="accent2" accent3="accent3" accent4="accent4" accent5="accent5" accent6="accent6" hlink="hlink" folHlink="folHlink"/>
    </a:extraClrScheme>
    <a:extraClrScheme>
      <a:clrScheme name="powerpoint-template-24 13">
        <a:dk1>
          <a:srgbClr val="4D4D4D"/>
        </a:dk1>
        <a:lt1>
          <a:srgbClr val="FFFFFF"/>
        </a:lt1>
        <a:dk2>
          <a:srgbClr val="4D4D4D"/>
        </a:dk2>
        <a:lt2>
          <a:srgbClr val="45762A"/>
        </a:lt2>
        <a:accent1>
          <a:srgbClr val="42934C"/>
        </a:accent1>
        <a:accent2>
          <a:srgbClr val="34B66A"/>
        </a:accent2>
        <a:accent3>
          <a:srgbClr val="FFFFFF"/>
        </a:accent3>
        <a:accent4>
          <a:srgbClr val="404040"/>
        </a:accent4>
        <a:accent5>
          <a:srgbClr val="B0C8B2"/>
        </a:accent5>
        <a:accent6>
          <a:srgbClr val="2EA55F"/>
        </a:accent6>
        <a:hlink>
          <a:srgbClr val="34C8D1"/>
        </a:hlink>
        <a:folHlink>
          <a:srgbClr val="D3D3D3"/>
        </a:folHlink>
      </a:clrScheme>
      <a:clrMap bg1="lt1" tx1="dk1" bg2="lt2" tx2="dk2" accent1="accent1" accent2="accent2" accent3="accent3" accent4="accent4" accent5="accent5" accent6="accent6" hlink="hlink" folHlink="folHlink"/>
    </a:extraClrScheme>
    <a:extraClrScheme>
      <a:clrScheme name="powerpoint-template-24 14">
        <a:dk1>
          <a:srgbClr val="FFFFFF"/>
        </a:dk1>
        <a:lt1>
          <a:srgbClr val="FFFFFF"/>
        </a:lt1>
        <a:dk2>
          <a:srgbClr val="FFFFFF"/>
        </a:dk2>
        <a:lt2>
          <a:srgbClr val="45762A"/>
        </a:lt2>
        <a:accent1>
          <a:srgbClr val="42934C"/>
        </a:accent1>
        <a:accent2>
          <a:srgbClr val="34B66A"/>
        </a:accent2>
        <a:accent3>
          <a:srgbClr val="FFFFFF"/>
        </a:accent3>
        <a:accent4>
          <a:srgbClr val="DADADA"/>
        </a:accent4>
        <a:accent5>
          <a:srgbClr val="B0C8B2"/>
        </a:accent5>
        <a:accent6>
          <a:srgbClr val="2EA55F"/>
        </a:accent6>
        <a:hlink>
          <a:srgbClr val="34C8D1"/>
        </a:hlink>
        <a:folHlink>
          <a:srgbClr val="FFFFFF"/>
        </a:folHlink>
      </a:clrScheme>
      <a:clrMap bg1="lt1" tx1="dk1" bg2="lt2" tx2="dk2" accent1="accent1" accent2="accent2" accent3="accent3" accent4="accent4" accent5="accent5" accent6="accent6" hlink="hlink" folHlink="folHlink"/>
    </a:extraClrScheme>
    <a:extraClrScheme>
      <a:clrScheme name="powerpoint-template-24 15">
        <a:dk1>
          <a:srgbClr val="FFFFFF"/>
        </a:dk1>
        <a:lt1>
          <a:srgbClr val="FFFFFF"/>
        </a:lt1>
        <a:dk2>
          <a:srgbClr val="FFFFFF"/>
        </a:dk2>
        <a:lt2>
          <a:srgbClr val="55A6FE"/>
        </a:lt2>
        <a:accent1>
          <a:srgbClr val="71BBFF"/>
        </a:accent1>
        <a:accent2>
          <a:srgbClr val="74CCFF"/>
        </a:accent2>
        <a:accent3>
          <a:srgbClr val="FFFFFF"/>
        </a:accent3>
        <a:accent4>
          <a:srgbClr val="DADADA"/>
        </a:accent4>
        <a:accent5>
          <a:srgbClr val="BBDAFF"/>
        </a:accent5>
        <a:accent6>
          <a:srgbClr val="68B9E7"/>
        </a:accent6>
        <a:hlink>
          <a:srgbClr val="94D8FF"/>
        </a:hlink>
        <a:folHlink>
          <a:srgbClr val="FFFFFF"/>
        </a:folHlink>
      </a:clrScheme>
      <a:clrMap bg1="lt1" tx1="dk1" bg2="lt2" tx2="dk2" accent1="accent1" accent2="accent2" accent3="accent3" accent4="accent4" accent5="accent5" accent6="accent6" hlink="hlink" folHlink="folHlink"/>
    </a:extraClrScheme>
    <a:extraClrScheme>
      <a:clrScheme name="powerpoint-template-24 16">
        <a:dk1>
          <a:srgbClr val="FFFFFF"/>
        </a:dk1>
        <a:lt1>
          <a:srgbClr val="FFFFFF"/>
        </a:lt1>
        <a:dk2>
          <a:srgbClr val="FFFFFF"/>
        </a:dk2>
        <a:lt2>
          <a:srgbClr val="4BA1FF"/>
        </a:lt2>
        <a:accent1>
          <a:srgbClr val="5DB2FF"/>
        </a:accent1>
        <a:accent2>
          <a:srgbClr val="65C8FF"/>
        </a:accent2>
        <a:accent3>
          <a:srgbClr val="FFFFFF"/>
        </a:accent3>
        <a:accent4>
          <a:srgbClr val="DADADA"/>
        </a:accent4>
        <a:accent5>
          <a:srgbClr val="B6D5FF"/>
        </a:accent5>
        <a:accent6>
          <a:srgbClr val="5BB5E7"/>
        </a:accent6>
        <a:hlink>
          <a:srgbClr val="87E1FF"/>
        </a:hlink>
        <a:folHlink>
          <a:srgbClr val="FFFF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powerpoint-template</Template>
  <TotalTime>3373</TotalTime>
  <Words>4018</Words>
  <Application>Microsoft Office PowerPoint</Application>
  <PresentationFormat>Affichage à l'écran (4:3)</PresentationFormat>
  <Paragraphs>2124</Paragraphs>
  <Slides>63</Slides>
  <Notes>63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63</vt:i4>
      </vt:variant>
    </vt:vector>
  </HeadingPairs>
  <TitlesOfParts>
    <vt:vector size="68" baseType="lpstr">
      <vt:lpstr>Arial</vt:lpstr>
      <vt:lpstr>Microsoft Sans Serif</vt:lpstr>
      <vt:lpstr>Montserrat</vt:lpstr>
      <vt:lpstr>Verdana</vt:lpstr>
      <vt:lpstr>powerpoint-template-24</vt:lpstr>
      <vt:lpstr>Construire un modèle de scoring</vt:lpstr>
      <vt:lpstr>Contexte et objectifs</vt:lpstr>
      <vt:lpstr>Compréhension de la problématique métier</vt:lpstr>
      <vt:lpstr>Description du jeu de données</vt:lpstr>
      <vt:lpstr>Description du jeu de données</vt:lpstr>
      <vt:lpstr>Description du jeu de données</vt:lpstr>
      <vt:lpstr>Transformation du jeu de données  (nettoyage et feature engineering)</vt:lpstr>
      <vt:lpstr>Analyse exploratoire des données d'entraînement</vt:lpstr>
      <vt:lpstr>Analyse exploratoire des données d'entraînement</vt:lpstr>
      <vt:lpstr>Analyse exploratoire des données d'entraînement</vt:lpstr>
      <vt:lpstr>Analyse exploratoire des données d'entraînement</vt:lpstr>
      <vt:lpstr>Analyse exploratoire des données d'entraînement</vt:lpstr>
      <vt:lpstr>Analyse exploratoire des données d'entraînement</vt:lpstr>
      <vt:lpstr>Analyse exploratoire des données d'entraînement</vt:lpstr>
      <vt:lpstr>Analyse exploratoire des données d'entraînement</vt:lpstr>
      <vt:lpstr>Analyse exploratoire des données d'entraînement</vt:lpstr>
      <vt:lpstr>Analyse exploratoire des données d'entraînement</vt:lpstr>
      <vt:lpstr>Analyse exploratoire des données d'entraînement</vt:lpstr>
      <vt:lpstr>Analyse exploratoire des données d'entraînement</vt:lpstr>
      <vt:lpstr>Analyse exploratoire des données d'entraînement</vt:lpstr>
      <vt:lpstr>Transformation du jeu de données  (nettoyage et feature engineering)</vt:lpstr>
      <vt:lpstr>Transformation du jeu de données  (nettoyage et feature engineering)</vt:lpstr>
      <vt:lpstr>Transformation du jeu de données  (nettoyage et feature engineering)</vt:lpstr>
      <vt:lpstr>Transformation du jeu de données  (nettoyage et feature engineering)</vt:lpstr>
      <vt:lpstr>Comparaison et synthèse des résultats  pour les modèles utilisés</vt:lpstr>
      <vt:lpstr>Comparaison et synthèse des résultats  pour les modèles utilisés</vt:lpstr>
      <vt:lpstr>Comparaison et synthèse des résultats  pour les modèles utilisés</vt:lpstr>
      <vt:lpstr>Comparaison et synthèse des résultats  pour les modèles utilisés</vt:lpstr>
      <vt:lpstr>Comparaison et synthèse des résultats  pour les modèles utilisés</vt:lpstr>
      <vt:lpstr>Comparaison et synthèse des résultats  pour les modèles utilisés</vt:lpstr>
      <vt:lpstr>Comparaison et synthèse des résultats  pour les modèles utilisés</vt:lpstr>
      <vt:lpstr>Comparaison et synthèse des résultats  pour les modèles utilisés</vt:lpstr>
      <vt:lpstr>Comparaison et synthèse des résultats  pour les modèles utilisés</vt:lpstr>
      <vt:lpstr>Comparaison et synthèse des résultats  pour les modèles utilisés</vt:lpstr>
      <vt:lpstr>Comparaison et synthèse des résultats  pour les modèles utilisés</vt:lpstr>
      <vt:lpstr>Comparaison et synthèse des résultats  pour les modèles utilisés</vt:lpstr>
      <vt:lpstr>Comparaison et synthèse des résultats  pour les modèles utilisés</vt:lpstr>
      <vt:lpstr>Comparaison et synthèse des résultats  pour les modèles utilisés</vt:lpstr>
      <vt:lpstr>Comparaison et synthèse des résultats  pour les modèles utilisés</vt:lpstr>
      <vt:lpstr>Comparaison et synthèse des résultats  pour les modèles utilisés</vt:lpstr>
      <vt:lpstr>Comparaison et synthèse des résultats  pour les modèles utilisés</vt:lpstr>
      <vt:lpstr>Comparaison et synthèse des résultats  pour les modèles utilisés</vt:lpstr>
      <vt:lpstr>Comparaison et synthèse des résultats  pour les modèles utilisés</vt:lpstr>
      <vt:lpstr>Comparaison et synthèse des résultats  pour les modèles utilisés</vt:lpstr>
      <vt:lpstr>Comparaison et synthèse des résultats  pour les modèles utilisés</vt:lpstr>
      <vt:lpstr>Comparaison et synthèse des résultats  pour les modèles utilisés</vt:lpstr>
      <vt:lpstr>Comparaison et synthèse des résultats  pour les modèles utilisés</vt:lpstr>
      <vt:lpstr>Comparaison et synthèse des résultats  pour les modèles utilisés</vt:lpstr>
      <vt:lpstr>Comparaison et synthèse des résultats  pour les modèles utilisés</vt:lpstr>
      <vt:lpstr>Comparaison et synthèse des résultats  pour les modèles utilisés</vt:lpstr>
      <vt:lpstr>Comparaison et synthèse des résultats  pour les modèles utilisés</vt:lpstr>
      <vt:lpstr>Comparaison et synthèse des résultats  pour les modèles utilisés</vt:lpstr>
      <vt:lpstr>Comparaison et synthèse des résultats  pour les modèles utilisés</vt:lpstr>
      <vt:lpstr>Comparaison et synthèse des résultats  pour les modèles utilisés</vt:lpstr>
      <vt:lpstr>Comparaison et synthèse des résultats  pour les modèles utilisés</vt:lpstr>
      <vt:lpstr>Comparaison et synthèse des résultats  pour les modèles utilisés</vt:lpstr>
      <vt:lpstr>Comparaison et synthèse des résultats  pour les modèles utilisés</vt:lpstr>
      <vt:lpstr>Comparaison et synthèse des résultats  pour les modèles utilisés</vt:lpstr>
      <vt:lpstr>Comparaison et synthèse des résultats  pour les modèles utilisés</vt:lpstr>
      <vt:lpstr>Comparaison et synthèse des résultats  pour les modèles utilisés</vt:lpstr>
      <vt:lpstr>Interprétabilité du modèle</vt:lpstr>
      <vt:lpstr>Conclusion</vt:lpstr>
      <vt:lpstr>Présentation PowerPoint</vt:lpstr>
    </vt:vector>
  </TitlesOfParts>
  <Company>Templates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jean-christophe ROSELLO</dc:creator>
  <cp:lastModifiedBy>jean-christophe ROSELLO</cp:lastModifiedBy>
  <cp:revision>463</cp:revision>
  <dcterms:created xsi:type="dcterms:W3CDTF">2020-10-14T08:04:19Z</dcterms:created>
  <dcterms:modified xsi:type="dcterms:W3CDTF">2020-11-11T15:56:50Z</dcterms:modified>
</cp:coreProperties>
</file>