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82" r:id="rId4"/>
    <p:sldId id="283" r:id="rId5"/>
    <p:sldId id="284" r:id="rId6"/>
    <p:sldId id="287" r:id="rId7"/>
    <p:sldId id="289" r:id="rId8"/>
    <p:sldId id="288" r:id="rId9"/>
    <p:sldId id="285" r:id="rId10"/>
    <p:sldId id="279" r:id="rId11"/>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B92D14"/>
    <a:srgbClr val="35759D"/>
    <a:srgbClr val="35B19D"/>
    <a:srgbClr val="000000"/>
    <a:srgbClr val="E8E8E8"/>
    <a:srgbClr val="0066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2536" autoAdjust="0"/>
    <p:restoredTop sz="95596" autoAdjust="0"/>
  </p:normalViewPr>
  <p:slideViewPr>
    <p:cSldViewPr>
      <p:cViewPr varScale="1">
        <p:scale>
          <a:sx n="114" d="100"/>
          <a:sy n="114" d="100"/>
        </p:scale>
        <p:origin x="1122" y="114"/>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36AA8332-6C5B-44A3-924F-467ABEDD230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fr-FR"/>
          </a:p>
        </p:txBody>
      </p:sp>
      <p:sp>
        <p:nvSpPr>
          <p:cNvPr id="81923" name="Rectangle 3">
            <a:extLst>
              <a:ext uri="{FF2B5EF4-FFF2-40B4-BE49-F238E27FC236}">
                <a16:creationId xmlns:a16="http://schemas.microsoft.com/office/drawing/2014/main" id="{F92D4208-4AD2-4D20-B845-2021A16F9F0F}"/>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fr-FR"/>
          </a:p>
        </p:txBody>
      </p:sp>
      <p:sp>
        <p:nvSpPr>
          <p:cNvPr id="81924" name="Rectangle 4">
            <a:extLst>
              <a:ext uri="{FF2B5EF4-FFF2-40B4-BE49-F238E27FC236}">
                <a16:creationId xmlns:a16="http://schemas.microsoft.com/office/drawing/2014/main" id="{0245D835-82BE-4999-9AB1-458E78D450F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5" name="Rectangle 5">
            <a:extLst>
              <a:ext uri="{FF2B5EF4-FFF2-40B4-BE49-F238E27FC236}">
                <a16:creationId xmlns:a16="http://schemas.microsoft.com/office/drawing/2014/main" id="{E214A743-3E4D-4F9F-B320-1131BC5AD964}"/>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81926" name="Rectangle 6">
            <a:extLst>
              <a:ext uri="{FF2B5EF4-FFF2-40B4-BE49-F238E27FC236}">
                <a16:creationId xmlns:a16="http://schemas.microsoft.com/office/drawing/2014/main" id="{73797BD7-3F68-45B9-A587-FED07EBF4B6D}"/>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fr-FR"/>
          </a:p>
        </p:txBody>
      </p:sp>
      <p:sp>
        <p:nvSpPr>
          <p:cNvPr id="81927" name="Rectangle 7">
            <a:extLst>
              <a:ext uri="{FF2B5EF4-FFF2-40B4-BE49-F238E27FC236}">
                <a16:creationId xmlns:a16="http://schemas.microsoft.com/office/drawing/2014/main" id="{0512FC40-D716-46E8-AC1A-61B7E012897C}"/>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4AC7788-26A7-4DE8-B1DC-349659D1AA0E}" type="slidenum">
              <a:rPr lang="en-US" altLang="fr-FR"/>
              <a:pPr/>
              <a:t>‹N°›</a:t>
            </a:fld>
            <a:endParaRPr lang="en-US" altLang="fr-F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E21BF09-5423-486A-9263-1709C14B4525}"/>
              </a:ext>
            </a:extLst>
          </p:cNvPr>
          <p:cNvSpPr>
            <a:spLocks noGrp="1" noChangeArrowheads="1"/>
          </p:cNvSpPr>
          <p:nvPr>
            <p:ph type="sldNum" sz="quarter" idx="5"/>
          </p:nvPr>
        </p:nvSpPr>
        <p:spPr>
          <a:ln/>
        </p:spPr>
        <p:txBody>
          <a:bodyPr/>
          <a:lstStyle/>
          <a:p>
            <a:fld id="{A33ADCFF-6F57-4A44-B077-FAD10772DF8D}" type="slidenum">
              <a:rPr lang="en-US" altLang="fr-FR"/>
              <a:pPr/>
              <a:t>1</a:t>
            </a:fld>
            <a:endParaRPr lang="en-US" altLang="fr-FR"/>
          </a:p>
        </p:txBody>
      </p:sp>
      <p:sp>
        <p:nvSpPr>
          <p:cNvPr id="107522" name="Rectangle 2">
            <a:extLst>
              <a:ext uri="{FF2B5EF4-FFF2-40B4-BE49-F238E27FC236}">
                <a16:creationId xmlns:a16="http://schemas.microsoft.com/office/drawing/2014/main" id="{2384B826-3C49-4DEB-B198-E7AE88C7C5B5}"/>
              </a:ext>
            </a:extLst>
          </p:cNvPr>
          <p:cNvSpPr>
            <a:spLocks noGrp="1" noRot="1" noChangeAspect="1" noChangeArrowheads="1" noTextEdit="1"/>
          </p:cNvSpPr>
          <p:nvPr>
            <p:ph type="sldImg"/>
          </p:nvPr>
        </p:nvSpPr>
        <p:spPr>
          <a:ln/>
        </p:spPr>
      </p:sp>
      <p:sp>
        <p:nvSpPr>
          <p:cNvPr id="107523" name="Rectangle 3">
            <a:extLst>
              <a:ext uri="{FF2B5EF4-FFF2-40B4-BE49-F238E27FC236}">
                <a16:creationId xmlns:a16="http://schemas.microsoft.com/office/drawing/2014/main" id="{5524C0E7-1D1D-438E-B61F-4CF9405E7006}"/>
              </a:ext>
            </a:extLst>
          </p:cNvPr>
          <p:cNvSpPr>
            <a:spLocks noGrp="1" noChangeArrowheads="1"/>
          </p:cNvSpPr>
          <p:nvPr>
            <p:ph type="body" idx="1"/>
          </p:nvPr>
        </p:nvSpPr>
        <p:spPr/>
        <p:txBody>
          <a:bodyPr/>
          <a:lstStyle/>
          <a:p>
            <a:endParaRPr lang="ru-RU" alt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79FD0F9-FFD7-44DD-825D-4F7CA16C1355}"/>
              </a:ext>
            </a:extLst>
          </p:cNvPr>
          <p:cNvSpPr>
            <a:spLocks noGrp="1" noChangeArrowheads="1"/>
          </p:cNvSpPr>
          <p:nvPr>
            <p:ph type="sldNum" sz="quarter" idx="5"/>
          </p:nvPr>
        </p:nvSpPr>
        <p:spPr>
          <a:ln/>
        </p:spPr>
        <p:txBody>
          <a:bodyPr/>
          <a:lstStyle/>
          <a:p>
            <a:fld id="{8C2B683B-2E70-4F2B-BAF1-31BEB66608EB}" type="slidenum">
              <a:rPr lang="en-US" altLang="fr-FR"/>
              <a:pPr/>
              <a:t>10</a:t>
            </a:fld>
            <a:endParaRPr lang="en-US" altLang="fr-FR"/>
          </a:p>
        </p:txBody>
      </p:sp>
      <p:sp>
        <p:nvSpPr>
          <p:cNvPr id="110594" name="Rectangle 2">
            <a:extLst>
              <a:ext uri="{FF2B5EF4-FFF2-40B4-BE49-F238E27FC236}">
                <a16:creationId xmlns:a16="http://schemas.microsoft.com/office/drawing/2014/main" id="{1F6CF64D-BFA5-4634-A67B-0F98FC1AC3F9}"/>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97F10472-B017-48DD-95F8-F8F84CAE502A}"/>
              </a:ext>
            </a:extLst>
          </p:cNvPr>
          <p:cNvSpPr>
            <a:spLocks noGrp="1" noChangeArrowheads="1"/>
          </p:cNvSpPr>
          <p:nvPr>
            <p:ph type="body" idx="1"/>
          </p:nvPr>
        </p:nvSpPr>
        <p:spPr/>
        <p:txBody>
          <a:bodyPr/>
          <a:lstStyle/>
          <a:p>
            <a:endParaRPr lang="ru-RU" alt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FBB90A7-62D0-4F48-A02D-ECFEBA2B835E}"/>
              </a:ext>
            </a:extLst>
          </p:cNvPr>
          <p:cNvSpPr>
            <a:spLocks noGrp="1" noChangeArrowheads="1"/>
          </p:cNvSpPr>
          <p:nvPr>
            <p:ph type="sldNum" sz="quarter" idx="5"/>
          </p:nvPr>
        </p:nvSpPr>
        <p:spPr>
          <a:ln/>
        </p:spPr>
        <p:txBody>
          <a:bodyPr/>
          <a:lstStyle/>
          <a:p>
            <a:fld id="{99205DA4-0179-48F5-BE26-4A8DC0F37066}" type="slidenum">
              <a:rPr lang="en-US" altLang="fr-FR"/>
              <a:pPr/>
              <a:t>2</a:t>
            </a:fld>
            <a:endParaRPr lang="en-US" altLang="fr-FR"/>
          </a:p>
        </p:txBody>
      </p:sp>
      <p:sp>
        <p:nvSpPr>
          <p:cNvPr id="112642" name="Rectangle 2">
            <a:extLst>
              <a:ext uri="{FF2B5EF4-FFF2-40B4-BE49-F238E27FC236}">
                <a16:creationId xmlns:a16="http://schemas.microsoft.com/office/drawing/2014/main" id="{ED353CBB-435D-4858-BE5C-A249D424801E}"/>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22317A83-3D99-43A5-9034-720094BFA647}"/>
              </a:ext>
            </a:extLst>
          </p:cNvPr>
          <p:cNvSpPr>
            <a:spLocks noGrp="1" noChangeArrowheads="1"/>
          </p:cNvSpPr>
          <p:nvPr>
            <p:ph type="body" idx="1"/>
          </p:nvPr>
        </p:nvSpPr>
        <p:spPr/>
        <p:txBody>
          <a:bodyPr/>
          <a:lstStyle/>
          <a:p>
            <a:endParaRPr lang="ru-RU" alt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FBB90A7-62D0-4F48-A02D-ECFEBA2B835E}"/>
              </a:ext>
            </a:extLst>
          </p:cNvPr>
          <p:cNvSpPr>
            <a:spLocks noGrp="1" noChangeArrowheads="1"/>
          </p:cNvSpPr>
          <p:nvPr>
            <p:ph type="sldNum" sz="quarter" idx="5"/>
          </p:nvPr>
        </p:nvSpPr>
        <p:spPr>
          <a:ln/>
        </p:spPr>
        <p:txBody>
          <a:bodyPr/>
          <a:lstStyle/>
          <a:p>
            <a:fld id="{99205DA4-0179-48F5-BE26-4A8DC0F37066}" type="slidenum">
              <a:rPr lang="en-US" altLang="fr-FR"/>
              <a:pPr/>
              <a:t>3</a:t>
            </a:fld>
            <a:endParaRPr lang="en-US" altLang="fr-FR"/>
          </a:p>
        </p:txBody>
      </p:sp>
      <p:sp>
        <p:nvSpPr>
          <p:cNvPr id="112642" name="Rectangle 2">
            <a:extLst>
              <a:ext uri="{FF2B5EF4-FFF2-40B4-BE49-F238E27FC236}">
                <a16:creationId xmlns:a16="http://schemas.microsoft.com/office/drawing/2014/main" id="{ED353CBB-435D-4858-BE5C-A249D424801E}"/>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22317A83-3D99-43A5-9034-720094BFA647}"/>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4219983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FBB90A7-62D0-4F48-A02D-ECFEBA2B835E}"/>
              </a:ext>
            </a:extLst>
          </p:cNvPr>
          <p:cNvSpPr>
            <a:spLocks noGrp="1" noChangeArrowheads="1"/>
          </p:cNvSpPr>
          <p:nvPr>
            <p:ph type="sldNum" sz="quarter" idx="5"/>
          </p:nvPr>
        </p:nvSpPr>
        <p:spPr>
          <a:ln/>
        </p:spPr>
        <p:txBody>
          <a:bodyPr/>
          <a:lstStyle/>
          <a:p>
            <a:fld id="{99205DA4-0179-48F5-BE26-4A8DC0F37066}" type="slidenum">
              <a:rPr lang="en-US" altLang="fr-FR"/>
              <a:pPr/>
              <a:t>4</a:t>
            </a:fld>
            <a:endParaRPr lang="en-US" altLang="fr-FR"/>
          </a:p>
        </p:txBody>
      </p:sp>
      <p:sp>
        <p:nvSpPr>
          <p:cNvPr id="112642" name="Rectangle 2">
            <a:extLst>
              <a:ext uri="{FF2B5EF4-FFF2-40B4-BE49-F238E27FC236}">
                <a16:creationId xmlns:a16="http://schemas.microsoft.com/office/drawing/2014/main" id="{ED353CBB-435D-4858-BE5C-A249D424801E}"/>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22317A83-3D99-43A5-9034-720094BFA647}"/>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743584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FBB90A7-62D0-4F48-A02D-ECFEBA2B835E}"/>
              </a:ext>
            </a:extLst>
          </p:cNvPr>
          <p:cNvSpPr>
            <a:spLocks noGrp="1" noChangeArrowheads="1"/>
          </p:cNvSpPr>
          <p:nvPr>
            <p:ph type="sldNum" sz="quarter" idx="5"/>
          </p:nvPr>
        </p:nvSpPr>
        <p:spPr>
          <a:ln/>
        </p:spPr>
        <p:txBody>
          <a:bodyPr/>
          <a:lstStyle/>
          <a:p>
            <a:fld id="{99205DA4-0179-48F5-BE26-4A8DC0F37066}" type="slidenum">
              <a:rPr lang="en-US" altLang="fr-FR"/>
              <a:pPr/>
              <a:t>5</a:t>
            </a:fld>
            <a:endParaRPr lang="en-US" altLang="fr-FR"/>
          </a:p>
        </p:txBody>
      </p:sp>
      <p:sp>
        <p:nvSpPr>
          <p:cNvPr id="112642" name="Rectangle 2">
            <a:extLst>
              <a:ext uri="{FF2B5EF4-FFF2-40B4-BE49-F238E27FC236}">
                <a16:creationId xmlns:a16="http://schemas.microsoft.com/office/drawing/2014/main" id="{ED353CBB-435D-4858-BE5C-A249D424801E}"/>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22317A83-3D99-43A5-9034-720094BFA647}"/>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2644709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FBB90A7-62D0-4F48-A02D-ECFEBA2B835E}"/>
              </a:ext>
            </a:extLst>
          </p:cNvPr>
          <p:cNvSpPr>
            <a:spLocks noGrp="1" noChangeArrowheads="1"/>
          </p:cNvSpPr>
          <p:nvPr>
            <p:ph type="sldNum" sz="quarter" idx="5"/>
          </p:nvPr>
        </p:nvSpPr>
        <p:spPr>
          <a:ln/>
        </p:spPr>
        <p:txBody>
          <a:bodyPr/>
          <a:lstStyle/>
          <a:p>
            <a:fld id="{99205DA4-0179-48F5-BE26-4A8DC0F37066}" type="slidenum">
              <a:rPr lang="en-US" altLang="fr-FR"/>
              <a:pPr/>
              <a:t>6</a:t>
            </a:fld>
            <a:endParaRPr lang="en-US" altLang="fr-FR"/>
          </a:p>
        </p:txBody>
      </p:sp>
      <p:sp>
        <p:nvSpPr>
          <p:cNvPr id="112642" name="Rectangle 2">
            <a:extLst>
              <a:ext uri="{FF2B5EF4-FFF2-40B4-BE49-F238E27FC236}">
                <a16:creationId xmlns:a16="http://schemas.microsoft.com/office/drawing/2014/main" id="{ED353CBB-435D-4858-BE5C-A249D424801E}"/>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22317A83-3D99-43A5-9034-720094BFA647}"/>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594111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FBB90A7-62D0-4F48-A02D-ECFEBA2B835E}"/>
              </a:ext>
            </a:extLst>
          </p:cNvPr>
          <p:cNvSpPr>
            <a:spLocks noGrp="1" noChangeArrowheads="1"/>
          </p:cNvSpPr>
          <p:nvPr>
            <p:ph type="sldNum" sz="quarter" idx="5"/>
          </p:nvPr>
        </p:nvSpPr>
        <p:spPr>
          <a:ln/>
        </p:spPr>
        <p:txBody>
          <a:bodyPr/>
          <a:lstStyle/>
          <a:p>
            <a:fld id="{99205DA4-0179-48F5-BE26-4A8DC0F37066}" type="slidenum">
              <a:rPr lang="en-US" altLang="fr-FR"/>
              <a:pPr/>
              <a:t>7</a:t>
            </a:fld>
            <a:endParaRPr lang="en-US" altLang="fr-FR"/>
          </a:p>
        </p:txBody>
      </p:sp>
      <p:sp>
        <p:nvSpPr>
          <p:cNvPr id="112642" name="Rectangle 2">
            <a:extLst>
              <a:ext uri="{FF2B5EF4-FFF2-40B4-BE49-F238E27FC236}">
                <a16:creationId xmlns:a16="http://schemas.microsoft.com/office/drawing/2014/main" id="{ED353CBB-435D-4858-BE5C-A249D424801E}"/>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22317A83-3D99-43A5-9034-720094BFA647}"/>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247597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FBB90A7-62D0-4F48-A02D-ECFEBA2B835E}"/>
              </a:ext>
            </a:extLst>
          </p:cNvPr>
          <p:cNvSpPr>
            <a:spLocks noGrp="1" noChangeArrowheads="1"/>
          </p:cNvSpPr>
          <p:nvPr>
            <p:ph type="sldNum" sz="quarter" idx="5"/>
          </p:nvPr>
        </p:nvSpPr>
        <p:spPr>
          <a:ln/>
        </p:spPr>
        <p:txBody>
          <a:bodyPr/>
          <a:lstStyle/>
          <a:p>
            <a:fld id="{99205DA4-0179-48F5-BE26-4A8DC0F37066}" type="slidenum">
              <a:rPr lang="en-US" altLang="fr-FR"/>
              <a:pPr/>
              <a:t>8</a:t>
            </a:fld>
            <a:endParaRPr lang="en-US" altLang="fr-FR"/>
          </a:p>
        </p:txBody>
      </p:sp>
      <p:sp>
        <p:nvSpPr>
          <p:cNvPr id="112642" name="Rectangle 2">
            <a:extLst>
              <a:ext uri="{FF2B5EF4-FFF2-40B4-BE49-F238E27FC236}">
                <a16:creationId xmlns:a16="http://schemas.microsoft.com/office/drawing/2014/main" id="{ED353CBB-435D-4858-BE5C-A249D424801E}"/>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22317A83-3D99-43A5-9034-720094BFA647}"/>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3937621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FBB90A7-62D0-4F48-A02D-ECFEBA2B835E}"/>
              </a:ext>
            </a:extLst>
          </p:cNvPr>
          <p:cNvSpPr>
            <a:spLocks noGrp="1" noChangeArrowheads="1"/>
          </p:cNvSpPr>
          <p:nvPr>
            <p:ph type="sldNum" sz="quarter" idx="5"/>
          </p:nvPr>
        </p:nvSpPr>
        <p:spPr>
          <a:ln/>
        </p:spPr>
        <p:txBody>
          <a:bodyPr/>
          <a:lstStyle/>
          <a:p>
            <a:fld id="{99205DA4-0179-48F5-BE26-4A8DC0F37066}" type="slidenum">
              <a:rPr lang="en-US" altLang="fr-FR"/>
              <a:pPr/>
              <a:t>9</a:t>
            </a:fld>
            <a:endParaRPr lang="en-US" altLang="fr-FR"/>
          </a:p>
        </p:txBody>
      </p:sp>
      <p:sp>
        <p:nvSpPr>
          <p:cNvPr id="112642" name="Rectangle 2">
            <a:extLst>
              <a:ext uri="{FF2B5EF4-FFF2-40B4-BE49-F238E27FC236}">
                <a16:creationId xmlns:a16="http://schemas.microsoft.com/office/drawing/2014/main" id="{ED353CBB-435D-4858-BE5C-A249D424801E}"/>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22317A83-3D99-43A5-9034-720094BFA647}"/>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3682606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E65CC03-A0FD-4B78-BEE5-F678638A1954}"/>
              </a:ext>
            </a:extLst>
          </p:cNvPr>
          <p:cNvSpPr>
            <a:spLocks noGrp="1" noChangeArrowheads="1"/>
          </p:cNvSpPr>
          <p:nvPr>
            <p:ph type="ctrTitle"/>
          </p:nvPr>
        </p:nvSpPr>
        <p:spPr>
          <a:xfrm>
            <a:off x="990600" y="5334000"/>
            <a:ext cx="7772400" cy="704850"/>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lvl1pPr algn="r">
              <a:defRPr sz="3600">
                <a:solidFill>
                  <a:schemeClr val="bg1"/>
                </a:solidFill>
              </a:defRPr>
            </a:lvl1pPr>
          </a:lstStyle>
          <a:p>
            <a:pPr lvl="0"/>
            <a:r>
              <a:rPr lang="fr-FR" altLang="fr-FR" noProof="0"/>
              <a:t>Modifiez le style du titre</a:t>
            </a:r>
            <a:endParaRPr lang="en-US" altLang="fr-FR" noProof="0"/>
          </a:p>
        </p:txBody>
      </p:sp>
      <p:sp>
        <p:nvSpPr>
          <p:cNvPr id="3075" name="Rectangle 3">
            <a:extLst>
              <a:ext uri="{FF2B5EF4-FFF2-40B4-BE49-F238E27FC236}">
                <a16:creationId xmlns:a16="http://schemas.microsoft.com/office/drawing/2014/main" id="{251B168F-87A3-437B-9265-63FC2BEE2A9F}"/>
              </a:ext>
            </a:extLst>
          </p:cNvPr>
          <p:cNvSpPr>
            <a:spLocks noGrp="1" noChangeArrowheads="1"/>
          </p:cNvSpPr>
          <p:nvPr>
            <p:ph type="subTitle" idx="1"/>
          </p:nvPr>
        </p:nvSpPr>
        <p:spPr>
          <a:xfrm>
            <a:off x="990600" y="5867400"/>
            <a:ext cx="7772400" cy="533400"/>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lvl1pPr marL="0" indent="0" algn="r">
              <a:buFontTx/>
              <a:buNone/>
              <a:defRPr sz="2400">
                <a:solidFill>
                  <a:schemeClr val="bg1"/>
                </a:solidFill>
              </a:defRPr>
            </a:lvl1pPr>
          </a:lstStyle>
          <a:p>
            <a:pPr lvl="0"/>
            <a:r>
              <a:rPr lang="fr-FR" altLang="fr-FR" noProof="0"/>
              <a:t>Modifiez le style des sous-titres du masque</a:t>
            </a:r>
            <a:endParaRPr lang="en-US" altLang="fr-F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32EA67-F8FF-4719-A8FD-DD4F3EB18E9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5EB24DF-45AF-43DF-BFBC-FDCEE5B1DC7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4322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82FCE3B-041E-4CAD-9A4C-DCD467A129C8}"/>
              </a:ext>
            </a:extLst>
          </p:cNvPr>
          <p:cNvSpPr>
            <a:spLocks noGrp="1"/>
          </p:cNvSpPr>
          <p:nvPr>
            <p:ph type="title" orient="vert"/>
          </p:nvPr>
        </p:nvSpPr>
        <p:spPr>
          <a:xfrm>
            <a:off x="6400800" y="1417638"/>
            <a:ext cx="1828800" cy="5211762"/>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59850AD-F136-42AB-906C-A30EC86D98E4}"/>
              </a:ext>
            </a:extLst>
          </p:cNvPr>
          <p:cNvSpPr>
            <a:spLocks noGrp="1"/>
          </p:cNvSpPr>
          <p:nvPr>
            <p:ph type="body" orient="vert" idx="1"/>
          </p:nvPr>
        </p:nvSpPr>
        <p:spPr>
          <a:xfrm>
            <a:off x="914400" y="1417638"/>
            <a:ext cx="5334000" cy="5211762"/>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9478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BD0077-5F8E-42D7-AB4E-8A7DD19AA82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9F23BB6-3A64-4AF0-92B9-A61E44A5FEE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336922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0E7B6C-73D0-4A5C-9E92-82DFC408EF18}"/>
              </a:ext>
            </a:extLst>
          </p:cNvPr>
          <p:cNvSpPr>
            <a:spLocks noGrp="1"/>
          </p:cNvSpPr>
          <p:nvPr>
            <p:ph type="title"/>
          </p:nvPr>
        </p:nvSpPr>
        <p:spPr>
          <a:xfrm>
            <a:off x="623888" y="1709738"/>
            <a:ext cx="78867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8019168-9251-49D3-94E2-CD980D79A5D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FR"/>
              <a:t>Cliquez pour modifier les styles du texte du masque</a:t>
            </a:r>
          </a:p>
        </p:txBody>
      </p:sp>
    </p:spTree>
    <p:extLst>
      <p:ext uri="{BB962C8B-B14F-4D97-AF65-F5344CB8AC3E}">
        <p14:creationId xmlns:p14="http://schemas.microsoft.com/office/powerpoint/2010/main" val="497402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AA38B1-FD49-4E13-A1D5-4BAA6F3CF3C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983D717-4215-4992-A13D-4A07F84CC5C7}"/>
              </a:ext>
            </a:extLst>
          </p:cNvPr>
          <p:cNvSpPr>
            <a:spLocks noGrp="1"/>
          </p:cNvSpPr>
          <p:nvPr>
            <p:ph sz="half" idx="1"/>
          </p:nvPr>
        </p:nvSpPr>
        <p:spPr>
          <a:xfrm>
            <a:off x="914400" y="2438400"/>
            <a:ext cx="3581400" cy="41910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1CC2521-8A24-44F2-BF6A-B5269D625751}"/>
              </a:ext>
            </a:extLst>
          </p:cNvPr>
          <p:cNvSpPr>
            <a:spLocks noGrp="1"/>
          </p:cNvSpPr>
          <p:nvPr>
            <p:ph sz="half" idx="2"/>
          </p:nvPr>
        </p:nvSpPr>
        <p:spPr>
          <a:xfrm>
            <a:off x="4648200" y="2438400"/>
            <a:ext cx="3581400" cy="41910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392644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C730BF-6690-43D0-96CF-1457FB43C47C}"/>
              </a:ext>
            </a:extLst>
          </p:cNvPr>
          <p:cNvSpPr>
            <a:spLocks noGrp="1"/>
          </p:cNvSpPr>
          <p:nvPr>
            <p:ph type="title"/>
          </p:nvPr>
        </p:nvSpPr>
        <p:spPr>
          <a:xfrm>
            <a:off x="630238" y="365125"/>
            <a:ext cx="78867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C1DB4A9-48C6-45DE-B5E0-1B7DB840426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608E44B-C1AF-4EAB-AD80-66519324C5BF}"/>
              </a:ext>
            </a:extLst>
          </p:cNvPr>
          <p:cNvSpPr>
            <a:spLocks noGrp="1"/>
          </p:cNvSpPr>
          <p:nvPr>
            <p:ph sz="half" idx="2"/>
          </p:nvPr>
        </p:nvSpPr>
        <p:spPr>
          <a:xfrm>
            <a:off x="630238" y="2505075"/>
            <a:ext cx="386873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B4E3386-31EB-4FEF-9FA4-AC34E85EFA2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A8EC33A-96C1-4E55-B494-A28348731BB5}"/>
              </a:ext>
            </a:extLst>
          </p:cNvPr>
          <p:cNvSpPr>
            <a:spLocks noGrp="1"/>
          </p:cNvSpPr>
          <p:nvPr>
            <p:ph sz="quarter" idx="4"/>
          </p:nvPr>
        </p:nvSpPr>
        <p:spPr>
          <a:xfrm>
            <a:off x="4629150" y="2505075"/>
            <a:ext cx="38877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184088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EB4A2B-A407-4761-AC86-7EC1F0ADD1FC}"/>
              </a:ext>
            </a:extLst>
          </p:cNvPr>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1831667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4917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785299-08CB-4F15-999C-9848064F8F37}"/>
              </a:ext>
            </a:extLst>
          </p:cNvPr>
          <p:cNvSpPr>
            <a:spLocks noGrp="1"/>
          </p:cNvSpPr>
          <p:nvPr>
            <p:ph type="title"/>
          </p:nvPr>
        </p:nvSpPr>
        <p:spPr>
          <a:xfrm>
            <a:off x="630238" y="457200"/>
            <a:ext cx="2949575"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B04C27E-CF3A-41E6-9A3D-09CC9638FDA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C8FC217-F9B1-4AA2-997F-B99475A26D1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Tree>
    <p:extLst>
      <p:ext uri="{BB962C8B-B14F-4D97-AF65-F5344CB8AC3E}">
        <p14:creationId xmlns:p14="http://schemas.microsoft.com/office/powerpoint/2010/main" val="4013643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D3E45B-7D08-41E1-BB5D-85F9429A9270}"/>
              </a:ext>
            </a:extLst>
          </p:cNvPr>
          <p:cNvSpPr>
            <a:spLocks noGrp="1"/>
          </p:cNvSpPr>
          <p:nvPr>
            <p:ph type="title"/>
          </p:nvPr>
        </p:nvSpPr>
        <p:spPr>
          <a:xfrm>
            <a:off x="630238" y="457200"/>
            <a:ext cx="2949575"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8FB8C49-8CA8-488A-A33A-1089499D050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a:extLst>
              <a:ext uri="{FF2B5EF4-FFF2-40B4-BE49-F238E27FC236}">
                <a16:creationId xmlns:a16="http://schemas.microsoft.com/office/drawing/2014/main" id="{A179B47F-3AE7-438A-82EF-3A509DD3663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Tree>
    <p:extLst>
      <p:ext uri="{BB962C8B-B14F-4D97-AF65-F5344CB8AC3E}">
        <p14:creationId xmlns:p14="http://schemas.microsoft.com/office/powerpoint/2010/main" val="398569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AB83BC6-116F-422B-B320-6413AD933FA9}"/>
              </a:ext>
            </a:extLst>
          </p:cNvPr>
          <p:cNvSpPr>
            <a:spLocks noGrp="1" noChangeArrowheads="1"/>
          </p:cNvSpPr>
          <p:nvPr>
            <p:ph type="title"/>
          </p:nvPr>
        </p:nvSpPr>
        <p:spPr bwMode="auto">
          <a:xfrm>
            <a:off x="914400" y="1417638"/>
            <a:ext cx="73152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altLang="fr-FR"/>
              <a:t>Modifiez le style du titre</a:t>
            </a:r>
            <a:endParaRPr lang="en-US" altLang="fr-FR"/>
          </a:p>
        </p:txBody>
      </p:sp>
      <p:sp>
        <p:nvSpPr>
          <p:cNvPr id="1027" name="Rectangle 3">
            <a:extLst>
              <a:ext uri="{FF2B5EF4-FFF2-40B4-BE49-F238E27FC236}">
                <a16:creationId xmlns:a16="http://schemas.microsoft.com/office/drawing/2014/main" id="{67A8ACEA-A5F9-428B-8771-995A802BE58F}"/>
              </a:ext>
            </a:extLst>
          </p:cNvPr>
          <p:cNvSpPr>
            <a:spLocks noGrp="1" noChangeArrowheads="1"/>
          </p:cNvSpPr>
          <p:nvPr>
            <p:ph type="body" idx="1"/>
          </p:nvPr>
        </p:nvSpPr>
        <p:spPr bwMode="auto">
          <a:xfrm>
            <a:off x="914400" y="24384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endParaRPr lang="en-US" alt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kern="12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anose="020B0604020202020204" pitchFamily="34" charset="0"/>
        </a:defRPr>
      </a:lvl2pPr>
      <a:lvl3pPr algn="l" rtl="0" eaLnBrk="1" fontAlgn="base" hangingPunct="1">
        <a:spcBef>
          <a:spcPct val="0"/>
        </a:spcBef>
        <a:spcAft>
          <a:spcPct val="0"/>
        </a:spcAft>
        <a:defRPr sz="4400">
          <a:solidFill>
            <a:schemeClr val="tx1"/>
          </a:solidFill>
          <a:latin typeface="Microsoft Sans Serif" panose="020B0604020202020204" pitchFamily="34" charset="0"/>
        </a:defRPr>
      </a:lvl3pPr>
      <a:lvl4pPr algn="l" rtl="0" eaLnBrk="1" fontAlgn="base" hangingPunct="1">
        <a:spcBef>
          <a:spcPct val="0"/>
        </a:spcBef>
        <a:spcAft>
          <a:spcPct val="0"/>
        </a:spcAft>
        <a:defRPr sz="4400">
          <a:solidFill>
            <a:schemeClr val="tx1"/>
          </a:solidFill>
          <a:latin typeface="Microsoft Sans Serif" panose="020B0604020202020204" pitchFamily="34" charset="0"/>
        </a:defRPr>
      </a:lvl4pPr>
      <a:lvl5pPr algn="l" rtl="0" eaLnBrk="1" fontAlgn="base" hangingPunct="1">
        <a:spcBef>
          <a:spcPct val="0"/>
        </a:spcBef>
        <a:spcAft>
          <a:spcPct val="0"/>
        </a:spcAft>
        <a:defRPr sz="4400">
          <a:solidFill>
            <a:schemeClr val="tx1"/>
          </a:solidFill>
          <a:latin typeface="Microsoft Sans Serif" panose="020B0604020202020204" pitchFamily="34" charset="0"/>
        </a:defRPr>
      </a:lvl5pPr>
      <a:lvl6pPr marL="457200" algn="l" rtl="0" eaLnBrk="1" fontAlgn="base" hangingPunct="1">
        <a:spcBef>
          <a:spcPct val="0"/>
        </a:spcBef>
        <a:spcAft>
          <a:spcPct val="0"/>
        </a:spcAft>
        <a:defRPr sz="4400">
          <a:solidFill>
            <a:schemeClr val="tx1"/>
          </a:solidFill>
          <a:latin typeface="Microsoft Sans Serif" panose="020B0604020202020204" pitchFamily="34" charset="0"/>
        </a:defRPr>
      </a:lvl6pPr>
      <a:lvl7pPr marL="914400" algn="l" rtl="0" eaLnBrk="1" fontAlgn="base" hangingPunct="1">
        <a:spcBef>
          <a:spcPct val="0"/>
        </a:spcBef>
        <a:spcAft>
          <a:spcPct val="0"/>
        </a:spcAft>
        <a:defRPr sz="4400">
          <a:solidFill>
            <a:schemeClr val="tx1"/>
          </a:solidFill>
          <a:latin typeface="Microsoft Sans Serif" panose="020B0604020202020204" pitchFamily="34" charset="0"/>
        </a:defRPr>
      </a:lvl7pPr>
      <a:lvl8pPr marL="1371600" algn="l" rtl="0" eaLnBrk="1" fontAlgn="base" hangingPunct="1">
        <a:spcBef>
          <a:spcPct val="0"/>
        </a:spcBef>
        <a:spcAft>
          <a:spcPct val="0"/>
        </a:spcAft>
        <a:defRPr sz="4400">
          <a:solidFill>
            <a:schemeClr val="tx1"/>
          </a:solidFill>
          <a:latin typeface="Microsoft Sans Serif" panose="020B0604020202020204" pitchFamily="34" charset="0"/>
        </a:defRPr>
      </a:lvl8pPr>
      <a:lvl9pPr marL="1828800" algn="l" rtl="0" eaLnBrk="1" fontAlgn="base" hangingPunct="1">
        <a:spcBef>
          <a:spcPct val="0"/>
        </a:spcBef>
        <a:spcAft>
          <a:spcPct val="0"/>
        </a:spcAft>
        <a:defRPr sz="4400">
          <a:solidFill>
            <a:schemeClr val="tx1"/>
          </a:solidFill>
          <a:latin typeface="Microsoft Sans Serif"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3" name="Rectangle 5">
            <a:extLst>
              <a:ext uri="{FF2B5EF4-FFF2-40B4-BE49-F238E27FC236}">
                <a16:creationId xmlns:a16="http://schemas.microsoft.com/office/drawing/2014/main" id="{91C629E3-0C42-4B21-A9E4-F8118C7CD953}"/>
              </a:ext>
            </a:extLst>
          </p:cNvPr>
          <p:cNvSpPr>
            <a:spLocks noGrp="1" noChangeArrowheads="1"/>
          </p:cNvSpPr>
          <p:nvPr>
            <p:ph type="ctrTitle"/>
          </p:nvPr>
        </p:nvSpPr>
        <p:spPr>
          <a:xfrm>
            <a:off x="2843213" y="261938"/>
            <a:ext cx="5791200" cy="752475"/>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p>
            <a:r>
              <a:rPr lang="fr-FR" altLang="fr-FR" sz="2400" b="1" dirty="0">
                <a:solidFill>
                  <a:srgbClr val="0066FF"/>
                </a:solidFill>
              </a:rPr>
              <a:t>Améliorez le produit IA de votre start-up</a:t>
            </a:r>
            <a:endParaRPr lang="ru-RU" altLang="fr-FR" sz="2400" b="1" dirty="0">
              <a:solidFill>
                <a:srgbClr val="0066FF"/>
              </a:solidFill>
            </a:endParaRPr>
          </a:p>
        </p:txBody>
      </p:sp>
      <p:sp>
        <p:nvSpPr>
          <p:cNvPr id="2056" name="Rectangle 8">
            <a:extLst>
              <a:ext uri="{FF2B5EF4-FFF2-40B4-BE49-F238E27FC236}">
                <a16:creationId xmlns:a16="http://schemas.microsoft.com/office/drawing/2014/main" id="{5B82537F-C7CF-4585-ACED-5E03F894A5CD}"/>
              </a:ext>
            </a:extLst>
          </p:cNvPr>
          <p:cNvSpPr>
            <a:spLocks noGrp="1" noChangeArrowheads="1"/>
          </p:cNvSpPr>
          <p:nvPr>
            <p:ph type="subTitle" idx="1"/>
          </p:nvPr>
        </p:nvSpPr>
        <p:spPr>
          <a:xfrm>
            <a:off x="5719763" y="919163"/>
            <a:ext cx="2895600" cy="476250"/>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p>
            <a:pPr algn="ctr">
              <a:lnSpc>
                <a:spcPct val="90000"/>
              </a:lnSpc>
            </a:pPr>
            <a:r>
              <a:rPr lang="en-US" altLang="fr-FR" dirty="0">
                <a:solidFill>
                  <a:srgbClr val="0066FF"/>
                </a:solidFill>
              </a:rPr>
              <a:t>“Avis </a:t>
            </a:r>
            <a:r>
              <a:rPr lang="en-US" altLang="fr-FR" dirty="0" err="1">
                <a:solidFill>
                  <a:srgbClr val="0066FF"/>
                </a:solidFill>
              </a:rPr>
              <a:t>Restau</a:t>
            </a:r>
            <a:r>
              <a:rPr lang="en-US" altLang="fr-FR" dirty="0">
                <a:solidFill>
                  <a:srgbClr val="0066FF"/>
                </a:solidFill>
              </a:rPr>
              <a:t>”</a:t>
            </a:r>
            <a:endParaRPr lang="ru-RU" altLang="fr-FR" dirty="0">
              <a:solidFill>
                <a:srgbClr val="0066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9" name="Rectangle 3">
            <a:extLst>
              <a:ext uri="{FF2B5EF4-FFF2-40B4-BE49-F238E27FC236}">
                <a16:creationId xmlns:a16="http://schemas.microsoft.com/office/drawing/2014/main" id="{05FD1580-4C69-4E1E-80E4-C0FF166BE770}"/>
              </a:ext>
            </a:extLst>
          </p:cNvPr>
          <p:cNvSpPr>
            <a:spLocks noGrp="1" noChangeArrowheads="1"/>
          </p:cNvSpPr>
          <p:nvPr>
            <p:ph type="body" idx="1"/>
          </p:nvPr>
        </p:nvSpPr>
        <p:spPr>
          <a:xfrm>
            <a:off x="1981200" y="1630363"/>
            <a:ext cx="6934200" cy="4267200"/>
          </a:xfr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altLang="fr-FR" sz="4000" b="0" i="0" u="none" strike="noStrike" kern="0" cap="none" spc="0" normalizeH="0" baseline="0" noProof="0" dirty="0">
              <a:ln>
                <a:noFill/>
              </a:ln>
              <a:solidFill>
                <a:srgbClr val="4D4D4D"/>
              </a:solidFill>
              <a:effectLst/>
              <a:uLnTx/>
              <a:uFillTx/>
              <a:latin typeface="Microsoft Sans Serif"/>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fr-FR" altLang="fr-FR" sz="4000" kern="0" dirty="0">
              <a:solidFill>
                <a:srgbClr val="4D4D4D"/>
              </a:solidFill>
              <a:latin typeface="Microsoft Sans Serif"/>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altLang="fr-FR" sz="4000" b="0" i="0" u="none" strike="noStrike" kern="0" cap="none" spc="0" normalizeH="0" baseline="0" noProof="0" dirty="0">
                <a:ln>
                  <a:noFill/>
                </a:ln>
                <a:solidFill>
                  <a:srgbClr val="4D4D4D"/>
                </a:solidFill>
                <a:effectLst/>
                <a:uLnTx/>
                <a:uFillTx/>
                <a:latin typeface="Microsoft Sans Serif"/>
                <a:ea typeface="+mn-ea"/>
                <a:cs typeface="+mn-cs"/>
              </a:rPr>
              <a:t>Veuillez poser vos questions.</a:t>
            </a:r>
            <a:br>
              <a:rPr kumimoji="0" lang="fr-FR" altLang="fr-FR" sz="4000" b="0" i="0" u="none" strike="noStrike" kern="0" cap="none" spc="0" normalizeH="0" baseline="0" noProof="0" dirty="0">
                <a:ln>
                  <a:noFill/>
                </a:ln>
                <a:solidFill>
                  <a:srgbClr val="4D4D4D"/>
                </a:solidFill>
                <a:effectLst/>
                <a:uLnTx/>
                <a:uFillTx/>
                <a:latin typeface="Microsoft Sans Serif"/>
                <a:ea typeface="+mn-ea"/>
                <a:cs typeface="+mn-cs"/>
              </a:rPr>
            </a:br>
            <a:r>
              <a:rPr kumimoji="0" lang="fr-FR" altLang="fr-FR" sz="4000" b="0" i="0" u="none" strike="noStrike" kern="0" cap="none" spc="0" normalizeH="0" baseline="0" noProof="0" dirty="0">
                <a:ln>
                  <a:noFill/>
                </a:ln>
                <a:solidFill>
                  <a:srgbClr val="4D4D4D"/>
                </a:solidFill>
                <a:effectLst/>
                <a:uLnTx/>
                <a:uFillTx/>
                <a:latin typeface="Microsoft Sans Serif"/>
                <a:ea typeface="+mn-ea"/>
                <a:cs typeface="+mn-cs"/>
              </a:rPr>
              <a:t>			Merci.</a:t>
            </a:r>
          </a:p>
          <a:p>
            <a:pPr>
              <a:lnSpc>
                <a:spcPct val="80000"/>
              </a:lnSpc>
            </a:pPr>
            <a:endParaRPr lang="en-US" altLang="fr-FR" sz="1800" dirty="0">
              <a:solidFill>
                <a:srgbClr val="4D4D4D"/>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91C1196D-4A3B-4DCF-A941-5C8B7AC79430}"/>
              </a:ext>
            </a:extLst>
          </p:cNvPr>
          <p:cNvSpPr>
            <a:spLocks noGrp="1" noChangeArrowheads="1"/>
          </p:cNvSpPr>
          <p:nvPr>
            <p:ph type="title"/>
          </p:nvPr>
        </p:nvSpPr>
        <p:spPr>
          <a:xfrm>
            <a:off x="1066800" y="1112838"/>
            <a:ext cx="7315200" cy="715962"/>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000" dirty="0"/>
              <a:t>Contexte et objectifs</a:t>
            </a:r>
            <a:endParaRPr lang="ru-RU" altLang="fr-FR" sz="2000" dirty="0">
              <a:solidFill>
                <a:srgbClr val="5F5F5F"/>
              </a:solidFill>
            </a:endParaRPr>
          </a:p>
        </p:txBody>
      </p:sp>
      <p:sp>
        <p:nvSpPr>
          <p:cNvPr id="17413" name="Rectangle 5">
            <a:extLst>
              <a:ext uri="{FF2B5EF4-FFF2-40B4-BE49-F238E27FC236}">
                <a16:creationId xmlns:a16="http://schemas.microsoft.com/office/drawing/2014/main" id="{B363C248-CD8A-4A24-A266-F07FC44D470A}"/>
              </a:ext>
            </a:extLst>
          </p:cNvPr>
          <p:cNvSpPr>
            <a:spLocks noGrp="1" noChangeArrowheads="1"/>
          </p:cNvSpPr>
          <p:nvPr>
            <p:ph type="body" idx="1"/>
          </p:nvPr>
        </p:nvSpPr>
        <p:spPr>
          <a:xfrm>
            <a:off x="990600" y="1905000"/>
            <a:ext cx="7315200" cy="4191000"/>
          </a:xfrm>
        </p:spPr>
        <p:txBody>
          <a:bodyPr/>
          <a:lstStyle/>
          <a:p>
            <a:pPr algn="just">
              <a:lnSpc>
                <a:spcPct val="90000"/>
              </a:lnSpc>
            </a:pPr>
            <a:endParaRPr lang="fr-FR" altLang="ko-KR" sz="2000" dirty="0">
              <a:latin typeface="Verdana" panose="020B0604030504040204" pitchFamily="34" charset="0"/>
              <a:ea typeface="굴림" panose="020B0600000101010101" pitchFamily="34" charset="-127"/>
            </a:endParaRPr>
          </a:p>
          <a:p>
            <a:pPr algn="just">
              <a:lnSpc>
                <a:spcPct val="90000"/>
              </a:lnSpc>
            </a:pPr>
            <a:r>
              <a:rPr lang="fr-FR" altLang="ko-KR" sz="1800" dirty="0">
                <a:latin typeface="Verdana" panose="020B0604030504040204" pitchFamily="34" charset="0"/>
                <a:ea typeface="굴림" panose="020B0600000101010101" pitchFamily="34" charset="-127"/>
              </a:rPr>
              <a:t>La société </a:t>
            </a:r>
            <a:r>
              <a:rPr lang="en-US" altLang="fr-FR" sz="1800" dirty="0">
                <a:latin typeface="Verdana" panose="020B0604030504040204" pitchFamily="34" charset="0"/>
                <a:ea typeface="Verdana" panose="020B0604030504040204" pitchFamily="34" charset="0"/>
              </a:rPr>
              <a:t>“Avis </a:t>
            </a:r>
            <a:r>
              <a:rPr lang="en-US" altLang="fr-FR" sz="1800" dirty="0" err="1">
                <a:latin typeface="Verdana" panose="020B0604030504040204" pitchFamily="34" charset="0"/>
                <a:ea typeface="Verdana" panose="020B0604030504040204" pitchFamily="34" charset="0"/>
              </a:rPr>
              <a:t>Restau</a:t>
            </a:r>
            <a:r>
              <a:rPr lang="en-US" altLang="fr-FR" sz="1800" dirty="0">
                <a:latin typeface="Verdana" panose="020B0604030504040204" pitchFamily="34" charset="0"/>
                <a:ea typeface="Verdana" panose="020B0604030504040204" pitchFamily="34" charset="0"/>
              </a:rPr>
              <a:t>” </a:t>
            </a:r>
            <a:r>
              <a:rPr lang="fr-FR" altLang="ko-KR" sz="1800" dirty="0">
                <a:latin typeface="Verdana" panose="020B0604030504040204" pitchFamily="34" charset="0"/>
                <a:ea typeface="굴림" panose="020B0600000101010101" pitchFamily="34" charset="-127"/>
              </a:rPr>
              <a:t>souhaite réaliser un projet d’amélioration du produit IA. </a:t>
            </a:r>
          </a:p>
          <a:p>
            <a:pPr algn="just">
              <a:lnSpc>
                <a:spcPct val="80000"/>
              </a:lnSpc>
            </a:pPr>
            <a:endParaRPr lang="fr-FR" altLang="ko-KR" sz="1800" dirty="0">
              <a:latin typeface="Verdana" panose="020B0604030504040204" pitchFamily="34" charset="0"/>
              <a:ea typeface="굴림" panose="020B0600000101010101" pitchFamily="34" charset="-127"/>
            </a:endParaRPr>
          </a:p>
          <a:p>
            <a:pPr algn="just">
              <a:lnSpc>
                <a:spcPct val="80000"/>
              </a:lnSpc>
            </a:pPr>
            <a:endParaRPr lang="fr-FR" altLang="ko-KR" sz="1800" dirty="0">
              <a:latin typeface="Verdana" panose="020B0604030504040204" pitchFamily="34" charset="0"/>
              <a:ea typeface="굴림" panose="020B0600000101010101" pitchFamily="34" charset="-127"/>
            </a:endParaRPr>
          </a:p>
          <a:p>
            <a:pPr algn="just">
              <a:lnSpc>
                <a:spcPct val="80000"/>
              </a:lnSpc>
            </a:pPr>
            <a:r>
              <a:rPr lang="fr-FR" altLang="ko-KR" sz="1800" dirty="0">
                <a:latin typeface="Verdana" panose="020B0604030504040204" pitchFamily="34" charset="0"/>
                <a:ea typeface="굴림" panose="020B0600000101010101" pitchFamily="34" charset="-127"/>
              </a:rPr>
              <a:t>La première étape sera d’analyser les commentaires pour détecter les différents sujets d’insatisfaction.</a:t>
            </a:r>
          </a:p>
          <a:p>
            <a:pPr algn="just">
              <a:lnSpc>
                <a:spcPct val="80000"/>
              </a:lnSpc>
            </a:pPr>
            <a:endParaRPr lang="fr-FR" altLang="ko-KR" sz="1800" dirty="0">
              <a:latin typeface="Verdana" panose="020B0604030504040204" pitchFamily="34" charset="0"/>
              <a:ea typeface="굴림" panose="020B0600000101010101" pitchFamily="34" charset="-127"/>
            </a:endParaRPr>
          </a:p>
          <a:p>
            <a:pPr algn="just">
              <a:lnSpc>
                <a:spcPct val="80000"/>
              </a:lnSpc>
            </a:pPr>
            <a:endParaRPr lang="fr-FR" altLang="ko-KR" sz="1800" dirty="0">
              <a:latin typeface="Verdana" panose="020B0604030504040204" pitchFamily="34" charset="0"/>
              <a:ea typeface="굴림" panose="020B0600000101010101" pitchFamily="34" charset="-127"/>
            </a:endParaRPr>
          </a:p>
          <a:p>
            <a:pPr algn="just">
              <a:lnSpc>
                <a:spcPct val="80000"/>
              </a:lnSpc>
            </a:pPr>
            <a:r>
              <a:rPr lang="fr-FR" altLang="ko-KR" sz="1800" dirty="0">
                <a:latin typeface="Verdana" panose="020B0604030504040204" pitchFamily="34" charset="0"/>
                <a:ea typeface="굴림" panose="020B0600000101010101" pitchFamily="34" charset="-127"/>
              </a:rPr>
              <a:t>La seconde étape sera d’analyser les photos pour déterminer les catégories des photos.</a:t>
            </a:r>
          </a:p>
          <a:p>
            <a:pPr algn="just">
              <a:lnSpc>
                <a:spcPct val="80000"/>
              </a:lnSpc>
            </a:pPr>
            <a:endParaRPr lang="fr-FR" altLang="ko-KR" sz="1800" dirty="0">
              <a:latin typeface="Verdana" panose="020B0604030504040204" pitchFamily="34" charset="0"/>
              <a:ea typeface="굴림" panose="020B0600000101010101" pitchFamily="34" charset="-127"/>
            </a:endParaRPr>
          </a:p>
          <a:p>
            <a:pPr>
              <a:lnSpc>
                <a:spcPct val="80000"/>
              </a:lnSpc>
            </a:pPr>
            <a:endParaRPr lang="ru-RU" altLang="fr-F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91C1196D-4A3B-4DCF-A941-5C8B7AC79430}"/>
              </a:ext>
            </a:extLst>
          </p:cNvPr>
          <p:cNvSpPr>
            <a:spLocks noGrp="1" noChangeArrowheads="1"/>
          </p:cNvSpPr>
          <p:nvPr>
            <p:ph type="title"/>
          </p:nvPr>
        </p:nvSpPr>
        <p:spPr>
          <a:xfrm>
            <a:off x="1066800" y="1112838"/>
            <a:ext cx="7315200" cy="715962"/>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000" dirty="0"/>
              <a:t>Présentation de la problématique.</a:t>
            </a:r>
            <a:endParaRPr lang="ru-RU" altLang="fr-FR" sz="2000" dirty="0">
              <a:solidFill>
                <a:srgbClr val="5F5F5F"/>
              </a:solidFill>
            </a:endParaRPr>
          </a:p>
        </p:txBody>
      </p:sp>
      <p:sp>
        <p:nvSpPr>
          <p:cNvPr id="17413" name="Rectangle 5">
            <a:extLst>
              <a:ext uri="{FF2B5EF4-FFF2-40B4-BE49-F238E27FC236}">
                <a16:creationId xmlns:a16="http://schemas.microsoft.com/office/drawing/2014/main" id="{B363C248-CD8A-4A24-A266-F07FC44D470A}"/>
              </a:ext>
            </a:extLst>
          </p:cNvPr>
          <p:cNvSpPr>
            <a:spLocks noGrp="1" noChangeArrowheads="1"/>
          </p:cNvSpPr>
          <p:nvPr>
            <p:ph type="body" idx="1"/>
          </p:nvPr>
        </p:nvSpPr>
        <p:spPr>
          <a:xfrm>
            <a:off x="990600" y="1905000"/>
            <a:ext cx="7315200" cy="4191000"/>
          </a:xfrm>
        </p:spPr>
        <p:txBody>
          <a:bodyPr/>
          <a:lstStyle/>
          <a:p>
            <a:pPr algn="just">
              <a:lnSpc>
                <a:spcPct val="80000"/>
              </a:lnSpc>
            </a:pPr>
            <a:endParaRPr lang="fr-FR" altLang="ko-KR" sz="2000" dirty="0">
              <a:latin typeface="Verdana" panose="020B0604030504040204" pitchFamily="34" charset="0"/>
              <a:ea typeface="굴림" panose="020B0600000101010101" pitchFamily="34" charset="-127"/>
            </a:endParaRPr>
          </a:p>
          <a:p>
            <a:pPr algn="just">
              <a:lnSpc>
                <a:spcPct val="80000"/>
              </a:lnSpc>
            </a:pPr>
            <a:r>
              <a:rPr lang="fr-FR" altLang="ko-KR" sz="1800" dirty="0">
                <a:latin typeface="Verdana" panose="020B0604030504040204" pitchFamily="34" charset="0"/>
                <a:ea typeface="굴림" panose="020B0600000101010101" pitchFamily="34" charset="-127"/>
              </a:rPr>
              <a:t>La problématique du projet est de réaliser l’algorithme de détection des sujets d’insatisfaction présents dans les commentaires et la labellisation automatique des photos.</a:t>
            </a:r>
          </a:p>
          <a:p>
            <a:pPr algn="just">
              <a:lnSpc>
                <a:spcPct val="80000"/>
              </a:lnSpc>
            </a:pPr>
            <a:endParaRPr lang="fr-FR" altLang="ko-KR" sz="1800" dirty="0">
              <a:latin typeface="Verdana" panose="020B0604030504040204" pitchFamily="34" charset="0"/>
              <a:ea typeface="굴림" panose="020B0600000101010101" pitchFamily="34" charset="-127"/>
            </a:endParaRPr>
          </a:p>
          <a:p>
            <a:pPr algn="just">
              <a:lnSpc>
                <a:spcPct val="80000"/>
              </a:lnSpc>
            </a:pPr>
            <a:endParaRPr lang="fr-FR" altLang="ko-KR" sz="1800" dirty="0">
              <a:latin typeface="Verdana" panose="020B0604030504040204" pitchFamily="34" charset="0"/>
              <a:ea typeface="굴림" panose="020B0600000101010101" pitchFamily="34" charset="-127"/>
            </a:endParaRPr>
          </a:p>
          <a:p>
            <a:pPr algn="just">
              <a:lnSpc>
                <a:spcPct val="80000"/>
              </a:lnSpc>
            </a:pPr>
            <a:r>
              <a:rPr lang="fr-FR" altLang="ko-KR" sz="1800" dirty="0">
                <a:latin typeface="Verdana" panose="020B0604030504040204" pitchFamily="34" charset="0"/>
                <a:ea typeface="굴림" panose="020B0600000101010101" pitchFamily="34" charset="-127"/>
              </a:rPr>
              <a:t>L’algorithme de détection des sujets d’insatisfaction présents dans les commentaires et la labellisation automatique des photos permettront d’optimiser la plateforme de la société </a:t>
            </a:r>
            <a:r>
              <a:rPr lang="en-US" altLang="fr-FR" sz="1800" dirty="0">
                <a:latin typeface="Verdana" panose="020B0604030504040204" pitchFamily="34" charset="0"/>
                <a:ea typeface="Verdana" panose="020B0604030504040204" pitchFamily="34" charset="0"/>
              </a:rPr>
              <a:t>“Avis </a:t>
            </a:r>
            <a:r>
              <a:rPr lang="en-US" altLang="fr-FR" sz="1800" dirty="0" err="1">
                <a:latin typeface="Verdana" panose="020B0604030504040204" pitchFamily="34" charset="0"/>
                <a:ea typeface="Verdana" panose="020B0604030504040204" pitchFamily="34" charset="0"/>
              </a:rPr>
              <a:t>Restau</a:t>
            </a:r>
            <a:r>
              <a:rPr lang="en-US" altLang="fr-FR" sz="1800" dirty="0">
                <a:latin typeface="Verdana" panose="020B0604030504040204" pitchFamily="34" charset="0"/>
                <a:ea typeface="Verdana" panose="020B0604030504040204" pitchFamily="34" charset="0"/>
              </a:rPr>
              <a:t>” </a:t>
            </a:r>
            <a:r>
              <a:rPr lang="fr-FR" altLang="ko-KR" sz="1800" dirty="0">
                <a:latin typeface="Verdana" panose="020B0604030504040204" pitchFamily="34" charset="0"/>
                <a:ea typeface="굴림" panose="020B0600000101010101" pitchFamily="34" charset="-127"/>
              </a:rPr>
              <a:t>avec une nouvelle fonctionnalité de collaboration. </a:t>
            </a:r>
          </a:p>
          <a:p>
            <a:pPr algn="just">
              <a:lnSpc>
                <a:spcPct val="80000"/>
              </a:lnSpc>
            </a:pPr>
            <a:endParaRPr lang="fr-FR" altLang="ko-KR" sz="1800" dirty="0">
              <a:latin typeface="Verdana" panose="020B0604030504040204" pitchFamily="34" charset="0"/>
              <a:ea typeface="굴림" panose="020B0600000101010101" pitchFamily="34" charset="-127"/>
            </a:endParaRPr>
          </a:p>
          <a:p>
            <a:pPr algn="just">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ru-RU" altLang="fr-FR" sz="2000" dirty="0"/>
          </a:p>
        </p:txBody>
      </p:sp>
    </p:spTree>
    <p:extLst>
      <p:ext uri="{BB962C8B-B14F-4D97-AF65-F5344CB8AC3E}">
        <p14:creationId xmlns:p14="http://schemas.microsoft.com/office/powerpoint/2010/main" val="3946423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91C1196D-4A3B-4DCF-A941-5C8B7AC79430}"/>
              </a:ext>
            </a:extLst>
          </p:cNvPr>
          <p:cNvSpPr>
            <a:spLocks noGrp="1" noChangeArrowheads="1"/>
          </p:cNvSpPr>
          <p:nvPr>
            <p:ph type="title"/>
          </p:nvPr>
        </p:nvSpPr>
        <p:spPr>
          <a:xfrm>
            <a:off x="1066800" y="1112838"/>
            <a:ext cx="7315200" cy="715962"/>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000" dirty="0"/>
              <a:t>Description des jeux de données.</a:t>
            </a:r>
            <a:endParaRPr lang="ru-RU" altLang="fr-FR" sz="2000" dirty="0">
              <a:solidFill>
                <a:srgbClr val="5F5F5F"/>
              </a:solidFill>
            </a:endParaRPr>
          </a:p>
        </p:txBody>
      </p:sp>
      <p:sp>
        <p:nvSpPr>
          <p:cNvPr id="17413" name="Rectangle 5">
            <a:extLst>
              <a:ext uri="{FF2B5EF4-FFF2-40B4-BE49-F238E27FC236}">
                <a16:creationId xmlns:a16="http://schemas.microsoft.com/office/drawing/2014/main" id="{B363C248-CD8A-4A24-A266-F07FC44D470A}"/>
              </a:ext>
            </a:extLst>
          </p:cNvPr>
          <p:cNvSpPr>
            <a:spLocks noGrp="1" noChangeArrowheads="1"/>
          </p:cNvSpPr>
          <p:nvPr>
            <p:ph type="body" idx="1"/>
          </p:nvPr>
        </p:nvSpPr>
        <p:spPr>
          <a:xfrm>
            <a:off x="971600" y="1772816"/>
            <a:ext cx="7315200" cy="4191000"/>
          </a:xfrm>
        </p:spPr>
        <p:txBody>
          <a:bodyPr/>
          <a:lstStyle/>
          <a:p>
            <a:pPr algn="just">
              <a:lnSpc>
                <a:spcPct val="80000"/>
              </a:lnSpc>
            </a:pPr>
            <a:r>
              <a:rPr lang="fr-FR" altLang="ko-KR" sz="1800" dirty="0">
                <a:latin typeface="Verdana" panose="020B0604030504040204" pitchFamily="34" charset="0"/>
                <a:ea typeface="굴림" panose="020B0600000101010101" pitchFamily="34" charset="-127"/>
              </a:rPr>
              <a:t>Le jeux de données est composé de  six fichiers </a:t>
            </a:r>
            <a:r>
              <a:rPr lang="fr-FR" altLang="ko-KR" sz="1800" dirty="0" err="1">
                <a:latin typeface="Verdana" panose="020B0604030504040204" pitchFamily="34" charset="0"/>
                <a:ea typeface="굴림" panose="020B0600000101010101" pitchFamily="34" charset="-127"/>
              </a:rPr>
              <a:t>json</a:t>
            </a:r>
            <a:r>
              <a:rPr lang="fr-FR" altLang="ko-KR" sz="1800" dirty="0">
                <a:latin typeface="Verdana" panose="020B0604030504040204" pitchFamily="34" charset="0"/>
                <a:ea typeface="굴림" panose="020B0600000101010101" pitchFamily="34" charset="-127"/>
              </a:rPr>
              <a:t>:</a:t>
            </a:r>
          </a:p>
          <a:p>
            <a:pPr algn="just">
              <a:lnSpc>
                <a:spcPct val="80000"/>
              </a:lnSpc>
            </a:pPr>
            <a:endParaRPr lang="fr-FR" altLang="ko-KR" sz="1600" dirty="0">
              <a:latin typeface="Verdana" panose="020B0604030504040204" pitchFamily="34" charset="0"/>
              <a:ea typeface="굴림" panose="020B0600000101010101" pitchFamily="34" charset="-127"/>
            </a:endParaRPr>
          </a:p>
          <a:p>
            <a:pPr lvl="1" algn="just">
              <a:lnSpc>
                <a:spcPct val="80000"/>
              </a:lnSpc>
            </a:pPr>
            <a:r>
              <a:rPr lang="en-US" altLang="ko-KR" sz="1400" dirty="0" err="1">
                <a:latin typeface="Verdana" panose="020B0604030504040204" pitchFamily="34" charset="0"/>
                <a:ea typeface="굴림" panose="020B0600000101010101" pitchFamily="34" charset="-127"/>
              </a:rPr>
              <a:t>yelp_academic_dataset_business.json</a:t>
            </a:r>
            <a:endParaRPr lang="en-US" altLang="ko-KR" sz="1400" dirty="0">
              <a:latin typeface="Verdana" panose="020B0604030504040204" pitchFamily="34" charset="0"/>
              <a:ea typeface="굴림" panose="020B0600000101010101" pitchFamily="34" charset="-127"/>
            </a:endParaRPr>
          </a:p>
          <a:p>
            <a:pPr lvl="1" algn="just">
              <a:lnSpc>
                <a:spcPct val="80000"/>
              </a:lnSpc>
            </a:pPr>
            <a:r>
              <a:rPr lang="fr-FR" altLang="ko-KR" sz="1400" dirty="0" err="1">
                <a:latin typeface="Verdana" panose="020B0604030504040204" pitchFamily="34" charset="0"/>
                <a:ea typeface="굴림" panose="020B0600000101010101" pitchFamily="34" charset="-127"/>
              </a:rPr>
              <a:t>yelp_academic_dataset_review.json</a:t>
            </a:r>
            <a:endParaRPr lang="fr-FR" altLang="ko-KR" sz="1400" dirty="0">
              <a:latin typeface="Verdana" panose="020B0604030504040204" pitchFamily="34" charset="0"/>
              <a:ea typeface="굴림" panose="020B0600000101010101" pitchFamily="34" charset="-127"/>
            </a:endParaRPr>
          </a:p>
          <a:p>
            <a:pPr lvl="1" algn="just">
              <a:lnSpc>
                <a:spcPct val="80000"/>
              </a:lnSpc>
            </a:pPr>
            <a:r>
              <a:rPr lang="en-US" altLang="ko-KR" sz="1400" dirty="0" err="1">
                <a:latin typeface="Verdana" panose="020B0604030504040204" pitchFamily="34" charset="0"/>
                <a:ea typeface="굴림" panose="020B0600000101010101" pitchFamily="34" charset="-127"/>
              </a:rPr>
              <a:t>yelp_academic_dataset_checkin.json</a:t>
            </a:r>
            <a:endParaRPr lang="en-US" altLang="ko-KR" sz="1400" dirty="0">
              <a:latin typeface="Verdana" panose="020B0604030504040204" pitchFamily="34" charset="0"/>
              <a:ea typeface="굴림" panose="020B0600000101010101" pitchFamily="34" charset="-127"/>
            </a:endParaRPr>
          </a:p>
          <a:p>
            <a:pPr lvl="1" algn="just">
              <a:lnSpc>
                <a:spcPct val="80000"/>
              </a:lnSpc>
            </a:pPr>
            <a:r>
              <a:rPr lang="en-US" altLang="ko-KR" sz="1400" dirty="0" err="1">
                <a:latin typeface="Verdana" panose="020B0604030504040204" pitchFamily="34" charset="0"/>
                <a:ea typeface="굴림" panose="020B0600000101010101" pitchFamily="34" charset="-127"/>
              </a:rPr>
              <a:t>yelp_academic_dataset_tip.json</a:t>
            </a:r>
            <a:endParaRPr lang="en-US" altLang="ko-KR" sz="1400" dirty="0">
              <a:latin typeface="Verdana" panose="020B0604030504040204" pitchFamily="34" charset="0"/>
              <a:ea typeface="굴림" panose="020B0600000101010101" pitchFamily="34" charset="-127"/>
            </a:endParaRPr>
          </a:p>
          <a:p>
            <a:pPr lvl="1" algn="just">
              <a:lnSpc>
                <a:spcPct val="80000"/>
              </a:lnSpc>
            </a:pPr>
            <a:r>
              <a:rPr lang="en-US" altLang="ko-KR" sz="1400" dirty="0" err="1">
                <a:latin typeface="Verdana" panose="020B0604030504040204" pitchFamily="34" charset="0"/>
                <a:ea typeface="굴림" panose="020B0600000101010101" pitchFamily="34" charset="-127"/>
              </a:rPr>
              <a:t>yelp_academic_dataset_user.json</a:t>
            </a:r>
            <a:endParaRPr lang="en-US" altLang="ko-KR" sz="1400" dirty="0">
              <a:latin typeface="Verdana" panose="020B0604030504040204" pitchFamily="34" charset="0"/>
              <a:ea typeface="굴림" panose="020B0600000101010101" pitchFamily="34" charset="-127"/>
            </a:endParaRPr>
          </a:p>
          <a:p>
            <a:pPr lvl="1" algn="just">
              <a:lnSpc>
                <a:spcPct val="80000"/>
              </a:lnSpc>
            </a:pPr>
            <a:r>
              <a:rPr lang="fr-FR" altLang="ko-KR" sz="1400" dirty="0" err="1">
                <a:latin typeface="Verdana" panose="020B0604030504040204" pitchFamily="34" charset="0"/>
                <a:ea typeface="굴림" panose="020B0600000101010101" pitchFamily="34" charset="-127"/>
              </a:rPr>
              <a:t>photos.json</a:t>
            </a:r>
            <a:endParaRPr lang="fr-FR" altLang="ko-KR" sz="1400" dirty="0">
              <a:latin typeface="Verdana" panose="020B0604030504040204" pitchFamily="34" charset="0"/>
              <a:ea typeface="굴림" panose="020B0600000101010101" pitchFamily="34" charset="-127"/>
            </a:endParaRPr>
          </a:p>
          <a:p>
            <a:pPr lvl="1" algn="just">
              <a:lnSpc>
                <a:spcPct val="80000"/>
              </a:lnSpc>
            </a:pPr>
            <a:endParaRPr lang="fr-FR" altLang="ko-KR" sz="1400" dirty="0">
              <a:latin typeface="Verdana" panose="020B0604030504040204" pitchFamily="34" charset="0"/>
              <a:ea typeface="굴림" panose="020B0600000101010101" pitchFamily="34" charset="-127"/>
            </a:endParaRPr>
          </a:p>
          <a:p>
            <a:pPr algn="just">
              <a:lnSpc>
                <a:spcPct val="80000"/>
              </a:lnSpc>
            </a:pPr>
            <a:r>
              <a:rPr lang="fr-FR" altLang="ko-KR" sz="1800" dirty="0">
                <a:latin typeface="Verdana" panose="020B0604030504040204" pitchFamily="34" charset="0"/>
                <a:ea typeface="굴림" panose="020B0600000101010101" pitchFamily="34" charset="-127"/>
              </a:rPr>
              <a:t>Les trois fichiers utiles contenant les données nécessaires à la réalisation du projet.</a:t>
            </a:r>
          </a:p>
          <a:p>
            <a:pPr algn="just">
              <a:lnSpc>
                <a:spcPct val="80000"/>
              </a:lnSpc>
            </a:pPr>
            <a:endParaRPr lang="fr-FR" altLang="ko-KR" sz="1400" dirty="0">
              <a:latin typeface="Verdana" panose="020B0604030504040204" pitchFamily="34" charset="0"/>
              <a:ea typeface="굴림" panose="020B0600000101010101" pitchFamily="34" charset="-127"/>
            </a:endParaRPr>
          </a:p>
          <a:p>
            <a:pPr lvl="1" algn="just">
              <a:lnSpc>
                <a:spcPct val="80000"/>
              </a:lnSpc>
            </a:pPr>
            <a:r>
              <a:rPr lang="en-US" altLang="ko-KR" sz="1400" dirty="0" err="1">
                <a:latin typeface="Verdana" panose="020B0604030504040204" pitchFamily="34" charset="0"/>
                <a:ea typeface="굴림" panose="020B0600000101010101" pitchFamily="34" charset="-127"/>
              </a:rPr>
              <a:t>yelp_academic_dataset_business.json</a:t>
            </a:r>
            <a:r>
              <a:rPr lang="en-US" altLang="ko-KR" sz="1400" dirty="0">
                <a:latin typeface="Verdana" panose="020B0604030504040204" pitchFamily="34" charset="0"/>
                <a:ea typeface="굴림" panose="020B0600000101010101" pitchFamily="34" charset="-127"/>
              </a:rPr>
              <a:t> :</a:t>
            </a:r>
            <a:r>
              <a:rPr lang="fr-FR" altLang="ko-KR" sz="1400" dirty="0">
                <a:latin typeface="Verdana" panose="020B0604030504040204" pitchFamily="34" charset="0"/>
                <a:ea typeface="굴림" panose="020B0600000101010101" pitchFamily="34" charset="-127"/>
              </a:rPr>
              <a:t> ce fichier permet d’extraire tous les restaurants de la variable catégorie et d’effectuer une jointure avec les données du fichier  </a:t>
            </a:r>
            <a:r>
              <a:rPr lang="fr-FR" altLang="ko-KR" sz="1400" dirty="0" err="1">
                <a:latin typeface="Verdana" panose="020B0604030504040204" pitchFamily="34" charset="0"/>
                <a:ea typeface="굴림" panose="020B0600000101010101" pitchFamily="34" charset="-127"/>
              </a:rPr>
              <a:t>yelp_academic_dataset_review.json</a:t>
            </a:r>
            <a:r>
              <a:rPr lang="fr-FR" altLang="ko-KR" sz="1400" dirty="0">
                <a:latin typeface="Verdana" panose="020B0604030504040204" pitchFamily="34" charset="0"/>
                <a:ea typeface="굴림" panose="020B0600000101010101" pitchFamily="34" charset="-127"/>
              </a:rPr>
              <a:t> en fonction de la variable </a:t>
            </a:r>
            <a:r>
              <a:rPr lang="fr-FR" altLang="ko-KR" sz="1400" dirty="0" err="1">
                <a:latin typeface="Verdana" panose="020B0604030504040204" pitchFamily="34" charset="0"/>
                <a:ea typeface="굴림" panose="020B0600000101010101" pitchFamily="34" charset="-127"/>
              </a:rPr>
              <a:t>business_id</a:t>
            </a:r>
            <a:r>
              <a:rPr lang="fr-FR" altLang="ko-KR" sz="1400" dirty="0">
                <a:latin typeface="Verdana" panose="020B0604030504040204" pitchFamily="34" charset="0"/>
                <a:ea typeface="굴림" panose="020B0600000101010101" pitchFamily="34" charset="-127"/>
              </a:rPr>
              <a:t>.</a:t>
            </a:r>
          </a:p>
          <a:p>
            <a:pPr lvl="1" algn="just">
              <a:lnSpc>
                <a:spcPct val="80000"/>
              </a:lnSpc>
            </a:pPr>
            <a:endParaRPr lang="fr-FR" altLang="ko-KR" sz="1400" dirty="0">
              <a:latin typeface="Verdana" panose="020B0604030504040204" pitchFamily="34" charset="0"/>
              <a:ea typeface="굴림" panose="020B0600000101010101" pitchFamily="34" charset="-127"/>
            </a:endParaRPr>
          </a:p>
          <a:p>
            <a:pPr lvl="1" algn="just">
              <a:lnSpc>
                <a:spcPct val="80000"/>
              </a:lnSpc>
            </a:pPr>
            <a:r>
              <a:rPr lang="en-US" altLang="ko-KR" sz="1400" dirty="0" err="1">
                <a:latin typeface="Verdana" panose="020B0604030504040204" pitchFamily="34" charset="0"/>
                <a:ea typeface="굴림" panose="020B0600000101010101" pitchFamily="34" charset="-127"/>
              </a:rPr>
              <a:t>yelp_academic_dataset_review.json</a:t>
            </a:r>
            <a:r>
              <a:rPr lang="en-US" altLang="ko-KR" sz="1400" dirty="0">
                <a:latin typeface="Verdana" panose="020B0604030504040204" pitchFamily="34" charset="0"/>
                <a:ea typeface="굴림" panose="020B0600000101010101" pitchFamily="34" charset="-127"/>
              </a:rPr>
              <a:t> : </a:t>
            </a:r>
            <a:r>
              <a:rPr lang="fr-FR" altLang="ko-KR" sz="1400" dirty="0">
                <a:latin typeface="Verdana" panose="020B0604030504040204" pitchFamily="34" charset="0"/>
                <a:ea typeface="굴림" panose="020B0600000101010101" pitchFamily="34" charset="-127"/>
              </a:rPr>
              <a:t>ce fichier permet d’extraire les avis d’insatisfaction les données intéressantes sont </a:t>
            </a:r>
            <a:r>
              <a:rPr lang="fr-FR" altLang="ko-KR" sz="1400" dirty="0" err="1">
                <a:latin typeface="Verdana" panose="020B0604030504040204" pitchFamily="34" charset="0"/>
                <a:ea typeface="굴림" panose="020B0600000101010101" pitchFamily="34" charset="-127"/>
              </a:rPr>
              <a:t>text</a:t>
            </a:r>
            <a:r>
              <a:rPr lang="fr-FR" altLang="ko-KR" sz="1400" dirty="0">
                <a:latin typeface="Verdana" panose="020B0604030504040204" pitchFamily="34" charset="0"/>
                <a:ea typeface="굴림" panose="020B0600000101010101" pitchFamily="34" charset="-127"/>
              </a:rPr>
              <a:t> et stars (stars sera converti en rating).</a:t>
            </a:r>
          </a:p>
          <a:p>
            <a:pPr lvl="1" algn="just">
              <a:lnSpc>
                <a:spcPct val="80000"/>
              </a:lnSpc>
            </a:pPr>
            <a:endParaRPr lang="fr-FR" altLang="ko-KR" sz="1400" dirty="0">
              <a:latin typeface="Verdana" panose="020B0604030504040204" pitchFamily="34" charset="0"/>
              <a:ea typeface="굴림" panose="020B0600000101010101" pitchFamily="34" charset="-127"/>
            </a:endParaRPr>
          </a:p>
          <a:p>
            <a:pPr lvl="1" algn="just">
              <a:lnSpc>
                <a:spcPct val="80000"/>
              </a:lnSpc>
            </a:pPr>
            <a:r>
              <a:rPr lang="fr-FR" altLang="ko-KR" sz="1400" dirty="0" err="1">
                <a:latin typeface="Verdana" panose="020B0604030504040204" pitchFamily="34" charset="0"/>
                <a:ea typeface="굴림" panose="020B0600000101010101" pitchFamily="34" charset="-127"/>
              </a:rPr>
              <a:t>photos.json</a:t>
            </a:r>
            <a:r>
              <a:rPr lang="fr-FR" altLang="ko-KR" sz="1400" dirty="0">
                <a:latin typeface="Verdana" panose="020B0604030504040204" pitchFamily="34" charset="0"/>
                <a:ea typeface="굴림" panose="020B0600000101010101" pitchFamily="34" charset="-127"/>
              </a:rPr>
              <a:t> :  ce fichier permet d’extraire les noms de fichiers photos jpg et leurs labels</a:t>
            </a:r>
          </a:p>
          <a:p>
            <a:pPr algn="just">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ru-RU" altLang="fr-FR" sz="2000" dirty="0"/>
          </a:p>
        </p:txBody>
      </p:sp>
    </p:spTree>
    <p:extLst>
      <p:ext uri="{BB962C8B-B14F-4D97-AF65-F5344CB8AC3E}">
        <p14:creationId xmlns:p14="http://schemas.microsoft.com/office/powerpoint/2010/main" val="4290094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91C1196D-4A3B-4DCF-A941-5C8B7AC79430}"/>
              </a:ext>
            </a:extLst>
          </p:cNvPr>
          <p:cNvSpPr>
            <a:spLocks noGrp="1" noChangeArrowheads="1"/>
          </p:cNvSpPr>
          <p:nvPr>
            <p:ph type="title"/>
          </p:nvPr>
        </p:nvSpPr>
        <p:spPr>
          <a:xfrm>
            <a:off x="1066800" y="1112838"/>
            <a:ext cx="7315200" cy="715962"/>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000" dirty="0"/>
              <a:t>Description des jeux de données.</a:t>
            </a:r>
            <a:endParaRPr lang="ru-RU" altLang="fr-FR" sz="2000" dirty="0">
              <a:solidFill>
                <a:srgbClr val="5F5F5F"/>
              </a:solidFill>
            </a:endParaRPr>
          </a:p>
        </p:txBody>
      </p:sp>
      <p:sp>
        <p:nvSpPr>
          <p:cNvPr id="17413" name="Rectangle 5">
            <a:extLst>
              <a:ext uri="{FF2B5EF4-FFF2-40B4-BE49-F238E27FC236}">
                <a16:creationId xmlns:a16="http://schemas.microsoft.com/office/drawing/2014/main" id="{B363C248-CD8A-4A24-A266-F07FC44D470A}"/>
              </a:ext>
            </a:extLst>
          </p:cNvPr>
          <p:cNvSpPr>
            <a:spLocks noGrp="1" noChangeArrowheads="1"/>
          </p:cNvSpPr>
          <p:nvPr>
            <p:ph type="body" idx="1"/>
          </p:nvPr>
        </p:nvSpPr>
        <p:spPr>
          <a:xfrm>
            <a:off x="990600" y="1905000"/>
            <a:ext cx="7315200" cy="4191000"/>
          </a:xfrm>
        </p:spPr>
        <p:txBody>
          <a:bodyPr/>
          <a:lstStyle/>
          <a:p>
            <a:pPr algn="just">
              <a:lnSpc>
                <a:spcPct val="80000"/>
              </a:lnSpc>
            </a:pPr>
            <a:r>
              <a:rPr lang="fr-FR" altLang="ko-KR" sz="1800" dirty="0" err="1">
                <a:latin typeface="Verdana" panose="020B0604030504040204" pitchFamily="34" charset="0"/>
                <a:ea typeface="굴림" panose="020B0600000101010101" pitchFamily="34" charset="-127"/>
              </a:rPr>
              <a:t>photos.json</a:t>
            </a:r>
            <a:r>
              <a:rPr lang="fr-FR" altLang="ko-KR" sz="1800" dirty="0">
                <a:latin typeface="Verdana" panose="020B0604030504040204" pitchFamily="34" charset="0"/>
                <a:ea typeface="굴림" panose="020B0600000101010101" pitchFamily="34" charset="-127"/>
              </a:rPr>
              <a:t> :  ce fichier permet d’extraire les noms de fichiers photos jpg et leurs labels</a:t>
            </a:r>
          </a:p>
          <a:p>
            <a:pPr algn="just">
              <a:lnSpc>
                <a:spcPct val="80000"/>
              </a:lnSpc>
            </a:pPr>
            <a:endParaRPr lang="fr-FR" altLang="ko-KR" sz="2000" dirty="0">
              <a:latin typeface="Verdana" panose="020B0604030504040204" pitchFamily="34" charset="0"/>
              <a:ea typeface="굴림" panose="020B0600000101010101" pitchFamily="34" charset="-127"/>
            </a:endParaRPr>
          </a:p>
          <a:p>
            <a:pPr algn="just">
              <a:lnSpc>
                <a:spcPct val="80000"/>
              </a:lnSpc>
            </a:pPr>
            <a:r>
              <a:rPr lang="fr-FR" altLang="ko-KR" sz="1800">
                <a:latin typeface="Verdana" panose="020B0604030504040204" pitchFamily="34" charset="0"/>
                <a:ea typeface="굴림" panose="020B0600000101010101" pitchFamily="34" charset="-127"/>
              </a:rPr>
              <a:t>Le jeu </a:t>
            </a:r>
            <a:r>
              <a:rPr lang="fr-FR" altLang="ko-KR" sz="1800" dirty="0">
                <a:latin typeface="Verdana" panose="020B0604030504040204" pitchFamily="34" charset="0"/>
                <a:ea typeface="굴림" panose="020B0600000101010101" pitchFamily="34" charset="-127"/>
              </a:rPr>
              <a:t>de données photos est composé de 200000 fichiers photos jpeg.</a:t>
            </a:r>
          </a:p>
          <a:p>
            <a:pPr algn="just">
              <a:lnSpc>
                <a:spcPct val="80000"/>
              </a:lnSpc>
            </a:pPr>
            <a:endParaRPr lang="fr-FR" altLang="ko-KR" sz="2000" dirty="0">
              <a:latin typeface="Verdana" panose="020B0604030504040204" pitchFamily="34" charset="0"/>
              <a:ea typeface="굴림" panose="020B0600000101010101" pitchFamily="34" charset="-127"/>
            </a:endParaRPr>
          </a:p>
          <a:p>
            <a:pPr algn="just">
              <a:lnSpc>
                <a:spcPct val="80000"/>
              </a:lnSpc>
            </a:pPr>
            <a:endParaRPr lang="fr-FR" altLang="ko-KR" sz="2000" dirty="0">
              <a:latin typeface="Verdana" panose="020B0604030504040204" pitchFamily="34" charset="0"/>
              <a:ea typeface="굴림" panose="020B0600000101010101" pitchFamily="34" charset="-127"/>
            </a:endParaRPr>
          </a:p>
          <a:p>
            <a:pPr algn="just">
              <a:lnSpc>
                <a:spcPct val="80000"/>
              </a:lnSpc>
            </a:pPr>
            <a:endParaRPr lang="fr-FR" altLang="ko-KR" sz="2000" dirty="0">
              <a:latin typeface="Verdana" panose="020B0604030504040204" pitchFamily="34" charset="0"/>
              <a:ea typeface="굴림" panose="020B0600000101010101" pitchFamily="34" charset="-127"/>
            </a:endParaRPr>
          </a:p>
          <a:p>
            <a:pPr algn="just">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ru-RU" altLang="fr-FR" sz="2000" dirty="0"/>
          </a:p>
        </p:txBody>
      </p:sp>
    </p:spTree>
    <p:extLst>
      <p:ext uri="{BB962C8B-B14F-4D97-AF65-F5344CB8AC3E}">
        <p14:creationId xmlns:p14="http://schemas.microsoft.com/office/powerpoint/2010/main" val="738224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91C1196D-4A3B-4DCF-A941-5C8B7AC79430}"/>
              </a:ext>
            </a:extLst>
          </p:cNvPr>
          <p:cNvSpPr>
            <a:spLocks noGrp="1" noChangeArrowheads="1"/>
          </p:cNvSpPr>
          <p:nvPr>
            <p:ph type="title"/>
          </p:nvPr>
        </p:nvSpPr>
        <p:spPr>
          <a:xfrm>
            <a:off x="1043608" y="1268760"/>
            <a:ext cx="7315200" cy="715962"/>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000" dirty="0"/>
              <a:t>Visualisations graphiques (à l’aide d’une page web générée grâce au package Voilà).</a:t>
            </a:r>
            <a:endParaRPr lang="ru-RU" altLang="fr-FR" sz="2000" dirty="0">
              <a:solidFill>
                <a:srgbClr val="5F5F5F"/>
              </a:solidFill>
            </a:endParaRPr>
          </a:p>
        </p:txBody>
      </p:sp>
      <p:sp>
        <p:nvSpPr>
          <p:cNvPr id="17413" name="Rectangle 5">
            <a:extLst>
              <a:ext uri="{FF2B5EF4-FFF2-40B4-BE49-F238E27FC236}">
                <a16:creationId xmlns:a16="http://schemas.microsoft.com/office/drawing/2014/main" id="{B363C248-CD8A-4A24-A266-F07FC44D470A}"/>
              </a:ext>
            </a:extLst>
          </p:cNvPr>
          <p:cNvSpPr>
            <a:spLocks noGrp="1" noChangeArrowheads="1"/>
          </p:cNvSpPr>
          <p:nvPr>
            <p:ph type="body" idx="1"/>
          </p:nvPr>
        </p:nvSpPr>
        <p:spPr>
          <a:xfrm>
            <a:off x="990600" y="1905000"/>
            <a:ext cx="7315200" cy="4191000"/>
          </a:xfrm>
        </p:spPr>
        <p:txBody>
          <a:bodyPr/>
          <a:lstStyle/>
          <a:p>
            <a:pPr lvl="1" algn="just">
              <a:lnSpc>
                <a:spcPct val="80000"/>
              </a:lnSpc>
            </a:pPr>
            <a:r>
              <a:rPr lang="fr-FR" altLang="ko-KR" sz="1600" dirty="0">
                <a:latin typeface="Verdana" panose="020B0604030504040204" pitchFamily="34" charset="0"/>
                <a:ea typeface="굴림" panose="020B0600000101010101" pitchFamily="34" charset="-127"/>
              </a:rPr>
              <a:t>Analyse des données textes pour la détection des sujets d’insatisfaction.</a:t>
            </a:r>
          </a:p>
          <a:p>
            <a:pPr lvl="2" algn="just">
              <a:lnSpc>
                <a:spcPct val="80000"/>
              </a:lnSpc>
            </a:pPr>
            <a:r>
              <a:rPr lang="fr-FR" altLang="ko-KR" sz="1400" dirty="0">
                <a:latin typeface="Verdana" panose="020B0604030504040204" pitchFamily="34" charset="0"/>
                <a:ea typeface="굴림" panose="020B0600000101010101" pitchFamily="34" charset="-127"/>
              </a:rPr>
              <a:t>Données insatisfactions du DATASET</a:t>
            </a:r>
          </a:p>
          <a:p>
            <a:pPr lvl="3" algn="just">
              <a:lnSpc>
                <a:spcPct val="80000"/>
              </a:lnSpc>
            </a:pPr>
            <a:r>
              <a:rPr lang="fr-FR" sz="1400" b="1" i="0" dirty="0">
                <a:effectLst/>
                <a:latin typeface="-apple-system"/>
              </a:rPr>
              <a:t>Sélection des 200 restaurants avec avis d'insatisfaction avec API YELP</a:t>
            </a:r>
          </a:p>
          <a:p>
            <a:pPr lvl="3" algn="just">
              <a:lnSpc>
                <a:spcPct val="80000"/>
              </a:lnSpc>
            </a:pPr>
            <a:r>
              <a:rPr lang="fr-FR" sz="1400" b="1" i="0" dirty="0">
                <a:effectLst/>
                <a:latin typeface="-apple-system"/>
              </a:rPr>
              <a:t>Suppression des avis de satisfaction</a:t>
            </a:r>
          </a:p>
          <a:p>
            <a:pPr lvl="3" algn="just">
              <a:lnSpc>
                <a:spcPct val="80000"/>
              </a:lnSpc>
            </a:pPr>
            <a:r>
              <a:rPr lang="fr-FR" sz="1400" b="1" i="0" dirty="0">
                <a:effectLst/>
                <a:latin typeface="-apple-system"/>
              </a:rPr>
              <a:t>Concaténation de </a:t>
            </a:r>
            <a:r>
              <a:rPr lang="fr-FR" sz="1400" b="1" i="0" dirty="0" err="1">
                <a:effectLst/>
                <a:latin typeface="-apple-system"/>
              </a:rPr>
              <a:t>DataAvisInsatisfaction</a:t>
            </a:r>
            <a:r>
              <a:rPr lang="fr-FR" sz="1400" b="1" i="0" dirty="0">
                <a:effectLst/>
                <a:latin typeface="-apple-system"/>
              </a:rPr>
              <a:t> du DATASET avec </a:t>
            </a:r>
            <a:r>
              <a:rPr lang="fr-FR" sz="1400" b="1" i="0" dirty="0" err="1">
                <a:effectLst/>
                <a:latin typeface="-apple-system"/>
              </a:rPr>
              <a:t>DataAvisInsatisfactionAPI</a:t>
            </a:r>
            <a:r>
              <a:rPr lang="fr-FR" sz="1400" b="1" i="0" dirty="0">
                <a:effectLst/>
                <a:latin typeface="-apple-system"/>
              </a:rPr>
              <a:t> de l'API YELP</a:t>
            </a:r>
          </a:p>
          <a:p>
            <a:pPr lvl="2" algn="just">
              <a:lnSpc>
                <a:spcPct val="80000"/>
              </a:lnSpc>
            </a:pPr>
            <a:endParaRPr lang="fr-FR" altLang="ko-KR" sz="1400" dirty="0">
              <a:latin typeface="Verdana" panose="020B0604030504040204" pitchFamily="34" charset="0"/>
              <a:ea typeface="굴림" panose="020B0600000101010101" pitchFamily="34" charset="-127"/>
            </a:endParaRPr>
          </a:p>
          <a:p>
            <a:pPr lvl="2" algn="just">
              <a:lnSpc>
                <a:spcPct val="80000"/>
              </a:lnSpc>
            </a:pPr>
            <a:r>
              <a:rPr lang="fr-FR" altLang="ko-KR" sz="1400" dirty="0">
                <a:latin typeface="Verdana" panose="020B0604030504040204" pitchFamily="34" charset="0"/>
                <a:ea typeface="굴림" panose="020B0600000101010101" pitchFamily="34" charset="-127"/>
              </a:rPr>
              <a:t>Phrase test:</a:t>
            </a:r>
          </a:p>
          <a:p>
            <a:pPr lvl="3" algn="just">
              <a:lnSpc>
                <a:spcPct val="80000"/>
              </a:lnSpc>
            </a:pPr>
            <a:r>
              <a:rPr lang="fr-FR" altLang="ko-KR" sz="1000" dirty="0">
                <a:latin typeface="Verdana" panose="020B0604030504040204" pitchFamily="34" charset="0"/>
                <a:ea typeface="굴림" panose="020B0600000101010101" pitchFamily="34" charset="-127"/>
              </a:rPr>
              <a:t>'Bonjour, ceci est un phrase test pour la soutenance: Texte nettoyé : la ponctuation et les mots de liaison ont été retirés, les chaînes de caractères ont été mises en minuscule et trois transformations “</a:t>
            </a:r>
            <a:r>
              <a:rPr lang="fr-FR" altLang="ko-KR" sz="1000" dirty="0" err="1">
                <a:latin typeface="Verdana" panose="020B0604030504040204" pitchFamily="34" charset="0"/>
                <a:ea typeface="굴림" panose="020B0600000101010101" pitchFamily="34" charset="-127"/>
              </a:rPr>
              <a:t>stemming</a:t>
            </a:r>
            <a:r>
              <a:rPr lang="fr-FR" altLang="ko-KR" sz="1000" dirty="0">
                <a:latin typeface="Verdana" panose="020B0604030504040204" pitchFamily="34" charset="0"/>
                <a:ea typeface="굴림" panose="020B0600000101010101" pitchFamily="34" charset="-127"/>
              </a:rPr>
              <a:t>”, “</a:t>
            </a:r>
            <a:r>
              <a:rPr lang="fr-FR" altLang="ko-KR" sz="1000" dirty="0" err="1">
                <a:latin typeface="Verdana" panose="020B0604030504040204" pitchFamily="34" charset="0"/>
                <a:ea typeface="굴림" panose="020B0600000101010101" pitchFamily="34" charset="-127"/>
              </a:rPr>
              <a:t>tokenization</a:t>
            </a:r>
            <a:r>
              <a:rPr lang="fr-FR" altLang="ko-KR" sz="1000" dirty="0">
                <a:latin typeface="Verdana" panose="020B0604030504040204" pitchFamily="34" charset="0"/>
                <a:ea typeface="굴림" panose="020B0600000101010101" pitchFamily="34" charset="-127"/>
              </a:rPr>
              <a:t>”, “</a:t>
            </a:r>
            <a:r>
              <a:rPr lang="fr-FR" altLang="ko-KR" sz="1000" dirty="0" err="1">
                <a:latin typeface="Verdana" panose="020B0604030504040204" pitchFamily="34" charset="0"/>
                <a:ea typeface="굴림" panose="020B0600000101010101" pitchFamily="34" charset="-127"/>
              </a:rPr>
              <a:t>lemmatization</a:t>
            </a:r>
            <a:r>
              <a:rPr lang="fr-FR" altLang="ko-KR" sz="1000" dirty="0">
                <a:latin typeface="Verdana" panose="020B0604030504040204" pitchFamily="34" charset="0"/>
                <a:ea typeface="굴림" panose="020B0600000101010101" pitchFamily="34" charset="-127"/>
              </a:rPr>
              <a:t>” ‘</a:t>
            </a:r>
          </a:p>
          <a:p>
            <a:pPr lvl="2" algn="just">
              <a:lnSpc>
                <a:spcPct val="80000"/>
              </a:lnSpc>
            </a:pPr>
            <a:endParaRPr lang="fr-FR" altLang="ko-KR" sz="1400" dirty="0">
              <a:latin typeface="Verdana" panose="020B0604030504040204" pitchFamily="34" charset="0"/>
              <a:ea typeface="굴림" panose="020B0600000101010101" pitchFamily="34" charset="-127"/>
            </a:endParaRPr>
          </a:p>
          <a:p>
            <a:pPr lvl="2" algn="just">
              <a:lnSpc>
                <a:spcPct val="80000"/>
              </a:lnSpc>
            </a:pPr>
            <a:r>
              <a:rPr lang="fr-FR" altLang="ko-KR" sz="1400" dirty="0">
                <a:latin typeface="Verdana" panose="020B0604030504040204" pitchFamily="34" charset="0"/>
                <a:ea typeface="굴림" panose="020B0600000101010101" pitchFamily="34" charset="-127"/>
              </a:rPr>
              <a:t>Phrase test : texte nettoyé la ponctuation a été retirée et les chaînes de caractères ont été mises en minuscule</a:t>
            </a:r>
          </a:p>
          <a:p>
            <a:pPr lvl="3" algn="just">
              <a:lnSpc>
                <a:spcPct val="80000"/>
              </a:lnSpc>
            </a:pPr>
            <a:r>
              <a:rPr lang="fr-FR" altLang="ko-KR" sz="1000" dirty="0">
                <a:latin typeface="Verdana" panose="020B0604030504040204" pitchFamily="34" charset="0"/>
                <a:ea typeface="굴림" panose="020B0600000101010101" pitchFamily="34" charset="-127"/>
              </a:rPr>
              <a:t>'bonjour ceci est un phrase test pour la soutenance texte nettoyé la ponctuation et les mots de liaison ont été retirés les chaînes de caractères ont été mises en minuscule et trois transformations </a:t>
            </a:r>
            <a:r>
              <a:rPr lang="fr-FR" altLang="ko-KR" sz="1000" dirty="0" err="1">
                <a:latin typeface="Verdana" panose="020B0604030504040204" pitchFamily="34" charset="0"/>
                <a:ea typeface="굴림" panose="020B0600000101010101" pitchFamily="34" charset="-127"/>
              </a:rPr>
              <a:t>stemming</a:t>
            </a:r>
            <a:r>
              <a:rPr lang="fr-FR" altLang="ko-KR" sz="1000" dirty="0">
                <a:latin typeface="Verdana" panose="020B0604030504040204" pitchFamily="34" charset="0"/>
                <a:ea typeface="굴림" panose="020B0600000101010101" pitchFamily="34" charset="-127"/>
              </a:rPr>
              <a:t> </a:t>
            </a:r>
            <a:r>
              <a:rPr lang="fr-FR" altLang="ko-KR" sz="1000" dirty="0" err="1">
                <a:latin typeface="Verdana" panose="020B0604030504040204" pitchFamily="34" charset="0"/>
                <a:ea typeface="굴림" panose="020B0600000101010101" pitchFamily="34" charset="-127"/>
              </a:rPr>
              <a:t>tokenization</a:t>
            </a:r>
            <a:r>
              <a:rPr lang="fr-FR" altLang="ko-KR" sz="1000" dirty="0">
                <a:latin typeface="Verdana" panose="020B0604030504040204" pitchFamily="34" charset="0"/>
                <a:ea typeface="굴림" panose="020B0600000101010101" pitchFamily="34" charset="-127"/>
              </a:rPr>
              <a:t> </a:t>
            </a:r>
            <a:r>
              <a:rPr lang="fr-FR" altLang="ko-KR" sz="1000" dirty="0" err="1">
                <a:latin typeface="Verdana" panose="020B0604030504040204" pitchFamily="34" charset="0"/>
                <a:ea typeface="굴림" panose="020B0600000101010101" pitchFamily="34" charset="-127"/>
              </a:rPr>
              <a:t>lemmatization</a:t>
            </a:r>
            <a:r>
              <a:rPr lang="fr-FR" altLang="ko-KR" sz="1000" dirty="0">
                <a:latin typeface="Verdana" panose="020B0604030504040204" pitchFamily="34" charset="0"/>
                <a:ea typeface="굴림" panose="020B0600000101010101" pitchFamily="34" charset="-127"/>
              </a:rPr>
              <a:t>’</a:t>
            </a:r>
          </a:p>
          <a:p>
            <a:pPr lvl="2" algn="just">
              <a:lnSpc>
                <a:spcPct val="80000"/>
              </a:lnSpc>
            </a:pPr>
            <a:endParaRPr lang="fr-FR" altLang="ko-KR" sz="1400" dirty="0">
              <a:latin typeface="Verdana" panose="020B0604030504040204" pitchFamily="34" charset="0"/>
              <a:ea typeface="굴림" panose="020B0600000101010101" pitchFamily="34" charset="-127"/>
            </a:endParaRPr>
          </a:p>
          <a:p>
            <a:pPr lvl="2" algn="just">
              <a:lnSpc>
                <a:spcPct val="80000"/>
              </a:lnSpc>
            </a:pPr>
            <a:r>
              <a:rPr lang="fr-FR" altLang="ko-KR" sz="1400" dirty="0">
                <a:latin typeface="Verdana" panose="020B0604030504040204" pitchFamily="34" charset="0"/>
                <a:ea typeface="굴림" panose="020B0600000101010101" pitchFamily="34" charset="-127"/>
              </a:rPr>
              <a:t>Texte nettoyé : la ponctuation et les mots de liaison ont été retirés, les chaînes de caractères ont été mises en minuscule et trois transformations “</a:t>
            </a:r>
            <a:r>
              <a:rPr lang="fr-FR" altLang="ko-KR" sz="1400" dirty="0" err="1">
                <a:latin typeface="Verdana" panose="020B0604030504040204" pitchFamily="34" charset="0"/>
                <a:ea typeface="굴림" panose="020B0600000101010101" pitchFamily="34" charset="-127"/>
              </a:rPr>
              <a:t>stemming</a:t>
            </a:r>
            <a:r>
              <a:rPr lang="fr-FR" altLang="ko-KR" sz="1400" dirty="0">
                <a:latin typeface="Verdana" panose="020B0604030504040204" pitchFamily="34" charset="0"/>
                <a:ea typeface="굴림" panose="020B0600000101010101" pitchFamily="34" charset="-127"/>
              </a:rPr>
              <a:t>”, “</a:t>
            </a:r>
            <a:r>
              <a:rPr lang="fr-FR" altLang="ko-KR" sz="1400" dirty="0" err="1">
                <a:latin typeface="Verdana" panose="020B0604030504040204" pitchFamily="34" charset="0"/>
                <a:ea typeface="굴림" panose="020B0600000101010101" pitchFamily="34" charset="-127"/>
              </a:rPr>
              <a:t>tokenization</a:t>
            </a:r>
            <a:r>
              <a:rPr lang="fr-FR" altLang="ko-KR" sz="1400" dirty="0">
                <a:latin typeface="Verdana" panose="020B0604030504040204" pitchFamily="34" charset="0"/>
                <a:ea typeface="굴림" panose="020B0600000101010101" pitchFamily="34" charset="-127"/>
              </a:rPr>
              <a:t>”, “</a:t>
            </a:r>
            <a:r>
              <a:rPr lang="fr-FR" altLang="ko-KR" sz="1400" dirty="0" err="1">
                <a:latin typeface="Verdana" panose="020B0604030504040204" pitchFamily="34" charset="0"/>
                <a:ea typeface="굴림" panose="020B0600000101010101" pitchFamily="34" charset="-127"/>
              </a:rPr>
              <a:t>lemmatization</a:t>
            </a:r>
            <a:r>
              <a:rPr lang="fr-FR" altLang="ko-KR" sz="1400" dirty="0">
                <a:latin typeface="Verdana" panose="020B0604030504040204" pitchFamily="34" charset="0"/>
                <a:ea typeface="굴림" panose="020B0600000101010101" pitchFamily="34" charset="-127"/>
              </a:rPr>
              <a:t>”</a:t>
            </a:r>
          </a:p>
          <a:p>
            <a:pPr lvl="3" algn="just">
              <a:lnSpc>
                <a:spcPct val="80000"/>
              </a:lnSpc>
            </a:pPr>
            <a:r>
              <a:rPr lang="fr-FR" altLang="ko-KR" sz="1000" dirty="0">
                <a:latin typeface="Verdana" panose="020B0604030504040204" pitchFamily="34" charset="0"/>
                <a:ea typeface="굴림" panose="020B0600000101010101" pitchFamily="34" charset="-127"/>
              </a:rPr>
              <a:t>'bonjour ceci phrase test </a:t>
            </a:r>
            <a:r>
              <a:rPr lang="fr-FR" altLang="ko-KR" sz="1000" dirty="0" err="1">
                <a:latin typeface="Verdana" panose="020B0604030504040204" pitchFamily="34" charset="0"/>
                <a:ea typeface="굴림" panose="020B0600000101010101" pitchFamily="34" charset="-127"/>
              </a:rPr>
              <a:t>souten</a:t>
            </a:r>
            <a:r>
              <a:rPr lang="fr-FR" altLang="ko-KR" sz="1000" dirty="0">
                <a:latin typeface="Verdana" panose="020B0604030504040204" pitchFamily="34" charset="0"/>
                <a:ea typeface="굴림" panose="020B0600000101010101" pitchFamily="34" charset="-127"/>
              </a:rPr>
              <a:t> </a:t>
            </a:r>
            <a:r>
              <a:rPr lang="fr-FR" altLang="ko-KR" sz="1000" dirty="0" err="1">
                <a:latin typeface="Verdana" panose="020B0604030504040204" pitchFamily="34" charset="0"/>
                <a:ea typeface="굴림" panose="020B0600000101010101" pitchFamily="34" charset="-127"/>
              </a:rPr>
              <a:t>text</a:t>
            </a:r>
            <a:r>
              <a:rPr lang="fr-FR" altLang="ko-KR" sz="1000" dirty="0">
                <a:latin typeface="Verdana" panose="020B0604030504040204" pitchFamily="34" charset="0"/>
                <a:ea typeface="굴림" panose="020B0600000101010101" pitchFamily="34" charset="-127"/>
              </a:rPr>
              <a:t> nettoyé </a:t>
            </a:r>
            <a:r>
              <a:rPr lang="fr-FR" altLang="ko-KR" sz="1000" dirty="0" err="1">
                <a:latin typeface="Verdana" panose="020B0604030504040204" pitchFamily="34" charset="0"/>
                <a:ea typeface="굴림" panose="020B0600000101010101" pitchFamily="34" charset="-127"/>
              </a:rPr>
              <a:t>ponctuat</a:t>
            </a:r>
            <a:r>
              <a:rPr lang="fr-FR" altLang="ko-KR" sz="1000" dirty="0">
                <a:latin typeface="Verdana" panose="020B0604030504040204" pitchFamily="34" charset="0"/>
                <a:ea typeface="굴림" panose="020B0600000101010101" pitchFamily="34" charset="-127"/>
              </a:rPr>
              <a:t> mot liaison retiré </a:t>
            </a:r>
            <a:r>
              <a:rPr lang="fr-FR" altLang="ko-KR" sz="1000" dirty="0" err="1">
                <a:latin typeface="Verdana" panose="020B0604030504040204" pitchFamily="34" charset="0"/>
                <a:ea typeface="굴림" panose="020B0600000101010101" pitchFamily="34" charset="-127"/>
              </a:rPr>
              <a:t>chaîn</a:t>
            </a:r>
            <a:r>
              <a:rPr lang="fr-FR" altLang="ko-KR" sz="1000" dirty="0">
                <a:latin typeface="Verdana" panose="020B0604030504040204" pitchFamily="34" charset="0"/>
                <a:ea typeface="굴림" panose="020B0600000101010101" pitchFamily="34" charset="-127"/>
              </a:rPr>
              <a:t> </a:t>
            </a:r>
            <a:r>
              <a:rPr lang="fr-FR" altLang="ko-KR" sz="1000" dirty="0" err="1">
                <a:latin typeface="Verdana" panose="020B0604030504040204" pitchFamily="34" charset="0"/>
                <a:ea typeface="굴림" panose="020B0600000101010101" pitchFamily="34" charset="-127"/>
              </a:rPr>
              <a:t>caractèr</a:t>
            </a:r>
            <a:r>
              <a:rPr lang="fr-FR" altLang="ko-KR" sz="1000" dirty="0">
                <a:latin typeface="Verdana" panose="020B0604030504040204" pitchFamily="34" charset="0"/>
                <a:ea typeface="굴림" panose="020B0600000101010101" pitchFamily="34" charset="-127"/>
              </a:rPr>
              <a:t> mise </a:t>
            </a:r>
            <a:r>
              <a:rPr lang="fr-FR" altLang="ko-KR" sz="1000" dirty="0" err="1">
                <a:latin typeface="Verdana" panose="020B0604030504040204" pitchFamily="34" charset="0"/>
                <a:ea typeface="굴림" panose="020B0600000101010101" pitchFamily="34" charset="-127"/>
              </a:rPr>
              <a:t>minuscul</a:t>
            </a:r>
            <a:r>
              <a:rPr lang="fr-FR" altLang="ko-KR" sz="1000" dirty="0">
                <a:latin typeface="Verdana" panose="020B0604030504040204" pitchFamily="34" charset="0"/>
                <a:ea typeface="굴림" panose="020B0600000101010101" pitchFamily="34" charset="-127"/>
              </a:rPr>
              <a:t> </a:t>
            </a:r>
            <a:r>
              <a:rPr lang="fr-FR" altLang="ko-KR" sz="1000" dirty="0" err="1">
                <a:latin typeface="Verdana" panose="020B0604030504040204" pitchFamily="34" charset="0"/>
                <a:ea typeface="굴림" panose="020B0600000101010101" pitchFamily="34" charset="-127"/>
              </a:rPr>
              <a:t>troi</a:t>
            </a:r>
            <a:r>
              <a:rPr lang="fr-FR" altLang="ko-KR" sz="1000" dirty="0">
                <a:latin typeface="Verdana" panose="020B0604030504040204" pitchFamily="34" charset="0"/>
                <a:ea typeface="굴림" panose="020B0600000101010101" pitchFamily="34" charset="-127"/>
              </a:rPr>
              <a:t> </a:t>
            </a:r>
            <a:r>
              <a:rPr lang="fr-FR" altLang="ko-KR" sz="1000" dirty="0" err="1">
                <a:latin typeface="Verdana" panose="020B0604030504040204" pitchFamily="34" charset="0"/>
                <a:ea typeface="굴림" panose="020B0600000101010101" pitchFamily="34" charset="-127"/>
              </a:rPr>
              <a:t>transform</a:t>
            </a:r>
            <a:r>
              <a:rPr lang="fr-FR" altLang="ko-KR" sz="1000" dirty="0">
                <a:latin typeface="Verdana" panose="020B0604030504040204" pitchFamily="34" charset="0"/>
                <a:ea typeface="굴림" panose="020B0600000101010101" pitchFamily="34" charset="-127"/>
              </a:rPr>
              <a:t> stem </a:t>
            </a:r>
            <a:r>
              <a:rPr lang="fr-FR" altLang="ko-KR" sz="1000" dirty="0" err="1">
                <a:latin typeface="Verdana" panose="020B0604030504040204" pitchFamily="34" charset="0"/>
                <a:ea typeface="굴림" panose="020B0600000101010101" pitchFamily="34" charset="-127"/>
              </a:rPr>
              <a:t>token</a:t>
            </a:r>
            <a:r>
              <a:rPr lang="fr-FR" altLang="ko-KR" sz="1000" dirty="0">
                <a:latin typeface="Verdana" panose="020B0604030504040204" pitchFamily="34" charset="0"/>
                <a:ea typeface="굴림" panose="020B0600000101010101" pitchFamily="34" charset="-127"/>
              </a:rPr>
              <a:t> </a:t>
            </a:r>
            <a:r>
              <a:rPr lang="fr-FR" altLang="ko-KR" sz="1000" dirty="0" err="1">
                <a:latin typeface="Verdana" panose="020B0604030504040204" pitchFamily="34" charset="0"/>
                <a:ea typeface="굴림" panose="020B0600000101010101" pitchFamily="34" charset="-127"/>
              </a:rPr>
              <a:t>lemmat</a:t>
            </a:r>
            <a:r>
              <a:rPr lang="fr-FR" altLang="ko-KR" sz="1000" dirty="0">
                <a:latin typeface="Verdana" panose="020B0604030504040204" pitchFamily="34" charset="0"/>
                <a:ea typeface="굴림" panose="020B0600000101010101" pitchFamily="34" charset="-127"/>
              </a:rPr>
              <a:t>'</a:t>
            </a:r>
          </a:p>
          <a:p>
            <a:pPr>
              <a:lnSpc>
                <a:spcPct val="80000"/>
              </a:lnSpc>
            </a:pPr>
            <a:endParaRPr lang="ru-RU" altLang="fr-FR" sz="2000" dirty="0"/>
          </a:p>
        </p:txBody>
      </p:sp>
    </p:spTree>
    <p:extLst>
      <p:ext uri="{BB962C8B-B14F-4D97-AF65-F5344CB8AC3E}">
        <p14:creationId xmlns:p14="http://schemas.microsoft.com/office/powerpoint/2010/main" val="2549083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91C1196D-4A3B-4DCF-A941-5C8B7AC79430}"/>
              </a:ext>
            </a:extLst>
          </p:cNvPr>
          <p:cNvSpPr>
            <a:spLocks noGrp="1" noChangeArrowheads="1"/>
          </p:cNvSpPr>
          <p:nvPr>
            <p:ph type="title"/>
          </p:nvPr>
        </p:nvSpPr>
        <p:spPr>
          <a:xfrm>
            <a:off x="1043608" y="1268760"/>
            <a:ext cx="7315200" cy="715962"/>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000" dirty="0"/>
              <a:t>Visualisations graphiques (à l’aide d’une page web générée grâce au package Voilà).</a:t>
            </a:r>
            <a:endParaRPr lang="ru-RU" altLang="fr-FR" sz="2000" dirty="0">
              <a:solidFill>
                <a:srgbClr val="5F5F5F"/>
              </a:solidFill>
            </a:endParaRPr>
          </a:p>
        </p:txBody>
      </p:sp>
      <p:sp>
        <p:nvSpPr>
          <p:cNvPr id="17413" name="Rectangle 5">
            <a:extLst>
              <a:ext uri="{FF2B5EF4-FFF2-40B4-BE49-F238E27FC236}">
                <a16:creationId xmlns:a16="http://schemas.microsoft.com/office/drawing/2014/main" id="{B363C248-CD8A-4A24-A266-F07FC44D470A}"/>
              </a:ext>
            </a:extLst>
          </p:cNvPr>
          <p:cNvSpPr>
            <a:spLocks noGrp="1" noChangeArrowheads="1"/>
          </p:cNvSpPr>
          <p:nvPr>
            <p:ph type="body" idx="1"/>
          </p:nvPr>
        </p:nvSpPr>
        <p:spPr>
          <a:xfrm>
            <a:off x="990600" y="1905000"/>
            <a:ext cx="7315200" cy="4191000"/>
          </a:xfrm>
        </p:spPr>
        <p:txBody>
          <a:bodyPr/>
          <a:lstStyle/>
          <a:p>
            <a:pPr lvl="1" algn="just">
              <a:lnSpc>
                <a:spcPct val="80000"/>
              </a:lnSpc>
            </a:pPr>
            <a:r>
              <a:rPr lang="fr-FR" altLang="ko-KR" sz="1600" dirty="0">
                <a:latin typeface="Verdana" panose="020B0604030504040204" pitchFamily="34" charset="0"/>
                <a:ea typeface="굴림" panose="020B0600000101010101" pitchFamily="34" charset="-127"/>
              </a:rPr>
              <a:t>Analyse des données textes pour la détection des sujets d’insatisfaction.</a:t>
            </a:r>
          </a:p>
          <a:p>
            <a:pPr lvl="2" algn="just">
              <a:lnSpc>
                <a:spcPct val="80000"/>
              </a:lnSpc>
            </a:pPr>
            <a:endParaRPr lang="fr-FR" altLang="ko-KR" sz="1400" dirty="0">
              <a:latin typeface="Verdana" panose="020B0604030504040204" pitchFamily="34" charset="0"/>
              <a:ea typeface="굴림" panose="020B0600000101010101" pitchFamily="34" charset="-127"/>
            </a:endParaRPr>
          </a:p>
          <a:p>
            <a:pPr lvl="2" algn="just">
              <a:lnSpc>
                <a:spcPct val="80000"/>
              </a:lnSpc>
            </a:pPr>
            <a:endParaRPr lang="fr-FR" altLang="ko-KR" sz="1400" dirty="0">
              <a:latin typeface="Verdana" panose="020B0604030504040204" pitchFamily="34" charset="0"/>
              <a:ea typeface="굴림" panose="020B0600000101010101" pitchFamily="34" charset="-127"/>
            </a:endParaRPr>
          </a:p>
          <a:p>
            <a:pPr lvl="2" algn="just">
              <a:lnSpc>
                <a:spcPct val="80000"/>
              </a:lnSpc>
            </a:pPr>
            <a:endParaRPr lang="fr-FR" altLang="ko-KR" sz="1400" dirty="0">
              <a:latin typeface="Verdana" panose="020B0604030504040204" pitchFamily="34" charset="0"/>
              <a:ea typeface="굴림" panose="020B0600000101010101" pitchFamily="34" charset="-127"/>
            </a:endParaRPr>
          </a:p>
          <a:p>
            <a:pPr lvl="2" algn="just">
              <a:lnSpc>
                <a:spcPct val="80000"/>
              </a:lnSpc>
            </a:pPr>
            <a:endParaRPr lang="fr-FR" altLang="ko-KR" sz="1400" dirty="0">
              <a:latin typeface="Verdana" panose="020B0604030504040204" pitchFamily="34" charset="0"/>
              <a:ea typeface="굴림" panose="020B0600000101010101" pitchFamily="34" charset="-127"/>
            </a:endParaRPr>
          </a:p>
          <a:p>
            <a:pPr lvl="2" algn="just">
              <a:lnSpc>
                <a:spcPct val="80000"/>
              </a:lnSpc>
            </a:pPr>
            <a:endParaRPr lang="fr-FR" altLang="ko-KR" sz="1400" dirty="0">
              <a:latin typeface="Verdana" panose="020B0604030504040204" pitchFamily="34" charset="0"/>
              <a:ea typeface="굴림" panose="020B0600000101010101" pitchFamily="34" charset="-127"/>
            </a:endParaRPr>
          </a:p>
          <a:p>
            <a:pPr lvl="2" algn="just">
              <a:lnSpc>
                <a:spcPct val="80000"/>
              </a:lnSpc>
            </a:pPr>
            <a:endParaRPr lang="fr-FR" altLang="ko-KR" sz="1400" dirty="0">
              <a:latin typeface="Verdana" panose="020B0604030504040204" pitchFamily="34" charset="0"/>
              <a:ea typeface="굴림" panose="020B0600000101010101" pitchFamily="34" charset="-127"/>
            </a:endParaRPr>
          </a:p>
          <a:p>
            <a:pPr lvl="2" algn="just">
              <a:lnSpc>
                <a:spcPct val="80000"/>
              </a:lnSpc>
            </a:pPr>
            <a:endParaRPr lang="fr-FR" altLang="ko-KR" sz="1400" dirty="0">
              <a:latin typeface="Verdana" panose="020B0604030504040204" pitchFamily="34" charset="0"/>
              <a:ea typeface="굴림" panose="020B0600000101010101" pitchFamily="34" charset="-127"/>
            </a:endParaRPr>
          </a:p>
          <a:p>
            <a:pPr lvl="2" algn="just">
              <a:lnSpc>
                <a:spcPct val="80000"/>
              </a:lnSpc>
            </a:pPr>
            <a:endParaRPr lang="fr-FR" altLang="ko-KR" sz="1400" dirty="0">
              <a:latin typeface="Verdana" panose="020B0604030504040204" pitchFamily="34" charset="0"/>
              <a:ea typeface="굴림" panose="020B0600000101010101" pitchFamily="34" charset="-127"/>
            </a:endParaRPr>
          </a:p>
          <a:p>
            <a:pPr lvl="2" algn="just">
              <a:lnSpc>
                <a:spcPct val="80000"/>
              </a:lnSpc>
            </a:pPr>
            <a:endParaRPr lang="fr-FR" altLang="ko-KR" sz="1400" dirty="0">
              <a:latin typeface="Verdana" panose="020B0604030504040204" pitchFamily="34" charset="0"/>
              <a:ea typeface="굴림" panose="020B0600000101010101" pitchFamily="34" charset="-127"/>
            </a:endParaRPr>
          </a:p>
          <a:p>
            <a:pPr lvl="2" algn="just">
              <a:lnSpc>
                <a:spcPct val="80000"/>
              </a:lnSpc>
            </a:pPr>
            <a:endParaRPr lang="fr-FR" altLang="ko-KR" sz="1400" dirty="0">
              <a:latin typeface="Verdana" panose="020B0604030504040204" pitchFamily="34" charset="0"/>
              <a:ea typeface="굴림" panose="020B0600000101010101" pitchFamily="34" charset="-127"/>
            </a:endParaRPr>
          </a:p>
          <a:p>
            <a:pPr lvl="2" algn="just">
              <a:lnSpc>
                <a:spcPct val="80000"/>
              </a:lnSpc>
            </a:pPr>
            <a:endParaRPr lang="fr-FR" altLang="ko-KR" sz="1400" dirty="0">
              <a:latin typeface="Verdana" panose="020B0604030504040204" pitchFamily="34" charset="0"/>
              <a:ea typeface="굴림" panose="020B0600000101010101" pitchFamily="34" charset="-127"/>
            </a:endParaRPr>
          </a:p>
          <a:p>
            <a:pPr lvl="2" algn="just">
              <a:lnSpc>
                <a:spcPct val="80000"/>
              </a:lnSpc>
            </a:pPr>
            <a:endParaRPr lang="fr-FR" altLang="ko-KR" sz="1400" dirty="0">
              <a:latin typeface="Verdana" panose="020B0604030504040204" pitchFamily="34" charset="0"/>
              <a:ea typeface="굴림" panose="020B0600000101010101" pitchFamily="34" charset="-127"/>
            </a:endParaRPr>
          </a:p>
          <a:p>
            <a:pPr lvl="2" algn="just">
              <a:lnSpc>
                <a:spcPct val="80000"/>
              </a:lnSpc>
            </a:pPr>
            <a:endParaRPr lang="fr-FR" altLang="ko-KR" sz="1400" dirty="0">
              <a:latin typeface="Verdana" panose="020B0604030504040204" pitchFamily="34" charset="0"/>
              <a:ea typeface="굴림" panose="020B0600000101010101" pitchFamily="34" charset="-127"/>
            </a:endParaRPr>
          </a:p>
          <a:p>
            <a:pPr lvl="2" algn="just">
              <a:lnSpc>
                <a:spcPct val="80000"/>
              </a:lnSpc>
            </a:pPr>
            <a:endParaRPr lang="fr-FR" altLang="ko-KR" sz="1400" dirty="0">
              <a:latin typeface="Verdana" panose="020B0604030504040204" pitchFamily="34" charset="0"/>
              <a:ea typeface="굴림" panose="020B0600000101010101" pitchFamily="34" charset="-127"/>
            </a:endParaRPr>
          </a:p>
          <a:p>
            <a:pPr lvl="2" algn="just">
              <a:lnSpc>
                <a:spcPct val="80000"/>
              </a:lnSpc>
            </a:pPr>
            <a:endParaRPr lang="fr-FR" altLang="ko-KR" sz="1400" dirty="0">
              <a:latin typeface="Verdana" panose="020B0604030504040204" pitchFamily="34" charset="0"/>
              <a:ea typeface="굴림" panose="020B0600000101010101" pitchFamily="34" charset="-127"/>
            </a:endParaRPr>
          </a:p>
          <a:p>
            <a:pPr lvl="2" algn="just">
              <a:lnSpc>
                <a:spcPct val="80000"/>
              </a:lnSpc>
            </a:pPr>
            <a:endParaRPr lang="fr-FR" altLang="ko-KR" sz="1400" dirty="0">
              <a:latin typeface="Verdana" panose="020B0604030504040204" pitchFamily="34" charset="0"/>
              <a:ea typeface="굴림" panose="020B0600000101010101" pitchFamily="34" charset="-127"/>
            </a:endParaRPr>
          </a:p>
          <a:p>
            <a:pPr lvl="2" algn="just">
              <a:lnSpc>
                <a:spcPct val="80000"/>
              </a:lnSpc>
            </a:pPr>
            <a:endParaRPr lang="fr-FR" altLang="ko-KR" sz="1400" dirty="0">
              <a:latin typeface="Verdana" panose="020B0604030504040204" pitchFamily="34" charset="0"/>
              <a:ea typeface="굴림" panose="020B0600000101010101" pitchFamily="34" charset="-127"/>
            </a:endParaRPr>
          </a:p>
          <a:p>
            <a:pPr lvl="2" algn="just">
              <a:lnSpc>
                <a:spcPct val="80000"/>
              </a:lnSpc>
            </a:pPr>
            <a:endParaRPr lang="fr-FR" altLang="ko-KR" sz="1400" dirty="0">
              <a:latin typeface="Verdana" panose="020B0604030504040204" pitchFamily="34" charset="0"/>
              <a:ea typeface="굴림" panose="020B0600000101010101" pitchFamily="34" charset="-127"/>
            </a:endParaRPr>
          </a:p>
          <a:p>
            <a:pPr lvl="2" algn="just">
              <a:lnSpc>
                <a:spcPct val="80000"/>
              </a:lnSpc>
            </a:pPr>
            <a:r>
              <a:rPr lang="fr-FR" altLang="ko-KR" sz="1400" dirty="0">
                <a:latin typeface="Verdana" panose="020B0604030504040204" pitchFamily="34" charset="0"/>
                <a:ea typeface="굴림" panose="020B0600000101010101" pitchFamily="34" charset="-127"/>
              </a:rPr>
              <a:t>TSNE MODEL LDA</a:t>
            </a:r>
          </a:p>
          <a:p>
            <a:pPr algn="just">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ru-RU" altLang="fr-FR" sz="2000" dirty="0"/>
          </a:p>
        </p:txBody>
      </p:sp>
      <p:graphicFrame>
        <p:nvGraphicFramePr>
          <p:cNvPr id="2" name="Tableau 2">
            <a:extLst>
              <a:ext uri="{FF2B5EF4-FFF2-40B4-BE49-F238E27FC236}">
                <a16:creationId xmlns:a16="http://schemas.microsoft.com/office/drawing/2014/main" id="{5D95FFBC-DDE4-4151-A8D5-FF4351F14DF5}"/>
              </a:ext>
            </a:extLst>
          </p:cNvPr>
          <p:cNvGraphicFramePr>
            <a:graphicFrameLocks noGrp="1"/>
          </p:cNvGraphicFramePr>
          <p:nvPr>
            <p:extLst>
              <p:ext uri="{D42A27DB-BD31-4B8C-83A1-F6EECF244321}">
                <p14:modId xmlns:p14="http://schemas.microsoft.com/office/powerpoint/2010/main" val="4112810656"/>
              </p:ext>
            </p:extLst>
          </p:nvPr>
        </p:nvGraphicFramePr>
        <p:xfrm>
          <a:off x="1600200" y="2560320"/>
          <a:ext cx="6096000" cy="1737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82845164"/>
                    </a:ext>
                  </a:extLst>
                </a:gridCol>
                <a:gridCol w="2032000">
                  <a:extLst>
                    <a:ext uri="{9D8B030D-6E8A-4147-A177-3AD203B41FA5}">
                      <a16:colId xmlns:a16="http://schemas.microsoft.com/office/drawing/2014/main" val="242238044"/>
                    </a:ext>
                  </a:extLst>
                </a:gridCol>
                <a:gridCol w="2032000">
                  <a:extLst>
                    <a:ext uri="{9D8B030D-6E8A-4147-A177-3AD203B41FA5}">
                      <a16:colId xmlns:a16="http://schemas.microsoft.com/office/drawing/2014/main" val="132311415"/>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altLang="ko-KR" sz="1200" dirty="0">
                          <a:latin typeface="Verdana" panose="020B0604030504040204" pitchFamily="34" charset="0"/>
                          <a:ea typeface="굴림" panose="020B0600000101010101" pitchFamily="34" charset="-127"/>
                        </a:rPr>
                        <a:t>LDA avec BOW</a:t>
                      </a:r>
                      <a:endParaRPr lang="fr-FR" sz="1200" dirty="0"/>
                    </a:p>
                  </a:txBody>
                  <a:tcPr/>
                </a:tc>
                <a:tc>
                  <a:txBody>
                    <a:bodyPr/>
                    <a:lstStyle/>
                    <a:p>
                      <a:pPr algn="ctr"/>
                      <a:r>
                        <a:rPr lang="fr-FR" altLang="ko-KR" sz="1200" dirty="0">
                          <a:latin typeface="Verdana" panose="020B0604030504040204" pitchFamily="34" charset="0"/>
                          <a:ea typeface="굴림" panose="020B0600000101010101" pitchFamily="34" charset="-127"/>
                        </a:rPr>
                        <a:t>NMF avec BOW</a:t>
                      </a:r>
                      <a:endParaRPr lang="fr-FR" sz="1200" dirty="0"/>
                    </a:p>
                  </a:txBody>
                  <a:tcPr/>
                </a:tc>
                <a:tc>
                  <a:txBody>
                    <a:bodyPr/>
                    <a:lstStyle/>
                    <a:p>
                      <a:pPr algn="ctr"/>
                      <a:r>
                        <a:rPr lang="fr-FR" altLang="ko-KR" sz="1200" dirty="0">
                          <a:latin typeface="Verdana" panose="020B0604030504040204" pitchFamily="34" charset="0"/>
                          <a:ea typeface="굴림" panose="020B0600000101010101" pitchFamily="34" charset="-127"/>
                        </a:rPr>
                        <a:t>LSI avec BOW</a:t>
                      </a:r>
                      <a:endParaRPr lang="fr-FR" sz="1200" dirty="0"/>
                    </a:p>
                  </a:txBody>
                  <a:tcPr/>
                </a:tc>
                <a:extLst>
                  <a:ext uri="{0D108BD9-81ED-4DB2-BD59-A6C34878D82A}">
                    <a16:rowId xmlns:a16="http://schemas.microsoft.com/office/drawing/2014/main" val="131996375"/>
                  </a:ext>
                </a:extLst>
              </a:tr>
              <a:tr h="370840">
                <a:tc>
                  <a:txBody>
                    <a:bodyPr/>
                    <a:lstStyle/>
                    <a:p>
                      <a:r>
                        <a:rPr lang="fr-FR" sz="1200" dirty="0">
                          <a:latin typeface="Verdana" panose="020B0604030504040204" pitchFamily="34" charset="0"/>
                          <a:ea typeface="Verdana" panose="020B0604030504040204" pitchFamily="34" charset="0"/>
                        </a:rPr>
                        <a:t>Cohérence du modèle avec </a:t>
                      </a:r>
                      <a:r>
                        <a:rPr lang="fr-FR" sz="1200" dirty="0" err="1">
                          <a:latin typeface="Verdana" panose="020B0604030504040204" pitchFamily="34" charset="0"/>
                          <a:ea typeface="Verdana" panose="020B0604030504040204" pitchFamily="34" charset="0"/>
                        </a:rPr>
                        <a:t>u_mass</a:t>
                      </a:r>
                      <a:endParaRPr lang="fr-FR" sz="1200" dirty="0">
                        <a:latin typeface="Verdana" panose="020B0604030504040204" pitchFamily="34" charset="0"/>
                        <a:ea typeface="Verdana" panose="020B0604030504040204" pitchFamily="34" charset="0"/>
                      </a:endParaRPr>
                    </a:p>
                    <a:p>
                      <a:r>
                        <a:rPr lang="fr-FR" sz="1200" dirty="0">
                          <a:latin typeface="Verdana" panose="020B0604030504040204" pitchFamily="34" charset="0"/>
                          <a:ea typeface="Verdana" panose="020B0604030504040204" pitchFamily="34" charset="0"/>
                        </a:rPr>
                        <a:t>-1.4739340411601185</a:t>
                      </a:r>
                    </a:p>
                    <a:p>
                      <a:endParaRPr lang="fr-FR" sz="1200" dirty="0">
                        <a:latin typeface="Verdana" panose="020B0604030504040204" pitchFamily="34" charset="0"/>
                        <a:ea typeface="Verdana" panose="020B0604030504040204" pitchFamily="34" charset="0"/>
                      </a:endParaRPr>
                    </a:p>
                  </a:txBody>
                  <a:tcPr/>
                </a:tc>
                <a:tc>
                  <a:txBody>
                    <a:bodyPr/>
                    <a:lstStyle/>
                    <a:p>
                      <a:r>
                        <a:rPr lang="fr-FR" sz="1200" dirty="0">
                          <a:latin typeface="Verdana" panose="020B0604030504040204" pitchFamily="34" charset="0"/>
                          <a:ea typeface="Verdana" panose="020B0604030504040204" pitchFamily="34" charset="0"/>
                        </a:rPr>
                        <a:t>Cohérence du modèle avec </a:t>
                      </a:r>
                      <a:r>
                        <a:rPr lang="fr-FR" sz="1200" dirty="0" err="1">
                          <a:latin typeface="Verdana" panose="020B0604030504040204" pitchFamily="34" charset="0"/>
                          <a:ea typeface="Verdana" panose="020B0604030504040204" pitchFamily="34" charset="0"/>
                        </a:rPr>
                        <a:t>u_mass</a:t>
                      </a:r>
                      <a:endParaRPr lang="fr-FR" sz="1200" dirty="0">
                        <a:latin typeface="Verdana" panose="020B0604030504040204" pitchFamily="34" charset="0"/>
                        <a:ea typeface="Verdana" panose="020B0604030504040204" pitchFamily="34" charset="0"/>
                      </a:endParaRPr>
                    </a:p>
                    <a:p>
                      <a:r>
                        <a:rPr lang="fr-FR" sz="1200" dirty="0">
                          <a:latin typeface="Verdana" panose="020B0604030504040204" pitchFamily="34" charset="0"/>
                          <a:ea typeface="Verdana" panose="020B0604030504040204" pitchFamily="34" charset="0"/>
                        </a:rPr>
                        <a:t>-2.6825206259276984</a:t>
                      </a:r>
                    </a:p>
                  </a:txBody>
                  <a:tcPr/>
                </a:tc>
                <a:tc>
                  <a:txBody>
                    <a:bodyPr/>
                    <a:lstStyle/>
                    <a:p>
                      <a:r>
                        <a:rPr lang="fr-FR" sz="1200" dirty="0">
                          <a:latin typeface="Verdana" panose="020B0604030504040204" pitchFamily="34" charset="0"/>
                          <a:ea typeface="Verdana" panose="020B0604030504040204" pitchFamily="34" charset="0"/>
                        </a:rPr>
                        <a:t>Cohérence du modèle avec </a:t>
                      </a:r>
                      <a:r>
                        <a:rPr lang="fr-FR" sz="1200" dirty="0" err="1">
                          <a:latin typeface="Verdana" panose="020B0604030504040204" pitchFamily="34" charset="0"/>
                          <a:ea typeface="Verdana" panose="020B0604030504040204" pitchFamily="34" charset="0"/>
                        </a:rPr>
                        <a:t>u_mass</a:t>
                      </a:r>
                      <a:endParaRPr lang="fr-FR" sz="1200" dirty="0">
                        <a:latin typeface="Verdana" panose="020B0604030504040204" pitchFamily="34" charset="0"/>
                        <a:ea typeface="Verdana" panose="020B0604030504040204" pitchFamily="34" charset="0"/>
                      </a:endParaRPr>
                    </a:p>
                    <a:p>
                      <a:r>
                        <a:rPr lang="fr-FR" sz="1200" dirty="0">
                          <a:latin typeface="Verdana" panose="020B0604030504040204" pitchFamily="34" charset="0"/>
                          <a:ea typeface="Verdana" panose="020B0604030504040204" pitchFamily="34" charset="0"/>
                        </a:rPr>
                        <a:t>-3.0619764879502744</a:t>
                      </a:r>
                    </a:p>
                    <a:p>
                      <a:endParaRPr lang="fr-FR" sz="12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3755130120"/>
                  </a:ext>
                </a:extLst>
              </a:tr>
              <a:tr h="370840">
                <a:tc>
                  <a:txBody>
                    <a:bodyPr/>
                    <a:lstStyle/>
                    <a:p>
                      <a:r>
                        <a:rPr lang="fr-FR" sz="1200" dirty="0">
                          <a:latin typeface="Verdana" panose="020B0604030504040204" pitchFamily="34" charset="0"/>
                          <a:ea typeface="Verdana" panose="020B0604030504040204" pitchFamily="34" charset="0"/>
                        </a:rPr>
                        <a:t>Cohérence du modèle avec </a:t>
                      </a:r>
                      <a:r>
                        <a:rPr lang="fr-FR" sz="1200" dirty="0" err="1">
                          <a:latin typeface="Verdana" panose="020B0604030504040204" pitchFamily="34" charset="0"/>
                          <a:ea typeface="Verdana" panose="020B0604030504040204" pitchFamily="34" charset="0"/>
                        </a:rPr>
                        <a:t>c_v</a:t>
                      </a:r>
                      <a:endParaRPr lang="fr-FR" sz="1200" dirty="0">
                        <a:latin typeface="Verdana" panose="020B0604030504040204" pitchFamily="34" charset="0"/>
                        <a:ea typeface="Verdana" panose="020B0604030504040204" pitchFamily="34" charset="0"/>
                      </a:endParaRPr>
                    </a:p>
                    <a:p>
                      <a:r>
                        <a:rPr lang="fr-FR" sz="1200" dirty="0">
                          <a:latin typeface="Verdana" panose="020B0604030504040204" pitchFamily="34" charset="0"/>
                          <a:ea typeface="Verdana" panose="020B0604030504040204" pitchFamily="34" charset="0"/>
                        </a:rPr>
                        <a:t>0.2815395580006392</a:t>
                      </a:r>
                    </a:p>
                  </a:txBody>
                  <a:tcPr/>
                </a:tc>
                <a:tc>
                  <a:txBody>
                    <a:bodyPr/>
                    <a:lstStyle/>
                    <a:p>
                      <a:r>
                        <a:rPr lang="fr-FR" sz="1200" dirty="0">
                          <a:latin typeface="Verdana" panose="020B0604030504040204" pitchFamily="34" charset="0"/>
                          <a:ea typeface="Verdana" panose="020B0604030504040204" pitchFamily="34" charset="0"/>
                        </a:rPr>
                        <a:t>Cohérence du modèle avec </a:t>
                      </a:r>
                      <a:r>
                        <a:rPr lang="fr-FR" sz="1200" dirty="0" err="1">
                          <a:latin typeface="Verdana" panose="020B0604030504040204" pitchFamily="34" charset="0"/>
                          <a:ea typeface="Verdana" panose="020B0604030504040204" pitchFamily="34" charset="0"/>
                        </a:rPr>
                        <a:t>c_v</a:t>
                      </a:r>
                      <a:endParaRPr lang="fr-FR" sz="1200" dirty="0">
                        <a:latin typeface="Verdana" panose="020B0604030504040204" pitchFamily="34" charset="0"/>
                        <a:ea typeface="Verdana" panose="020B0604030504040204" pitchFamily="34" charset="0"/>
                      </a:endParaRPr>
                    </a:p>
                    <a:p>
                      <a:r>
                        <a:rPr lang="fr-FR" sz="1200" dirty="0">
                          <a:latin typeface="Verdana" panose="020B0604030504040204" pitchFamily="34" charset="0"/>
                          <a:ea typeface="Verdana" panose="020B0604030504040204" pitchFamily="34" charset="0"/>
                        </a:rPr>
                        <a:t>0.34879185680344116</a:t>
                      </a:r>
                    </a:p>
                  </a:txBody>
                  <a:tcPr/>
                </a:tc>
                <a:tc>
                  <a:txBody>
                    <a:bodyPr/>
                    <a:lstStyle/>
                    <a:p>
                      <a:r>
                        <a:rPr lang="fr-FR" sz="1200" dirty="0">
                          <a:latin typeface="Verdana" panose="020B0604030504040204" pitchFamily="34" charset="0"/>
                          <a:ea typeface="Verdana" panose="020B0604030504040204" pitchFamily="34" charset="0"/>
                        </a:rPr>
                        <a:t>Cohérence du modèle avec </a:t>
                      </a:r>
                      <a:r>
                        <a:rPr lang="fr-FR" sz="1200" dirty="0" err="1">
                          <a:latin typeface="Verdana" panose="020B0604030504040204" pitchFamily="34" charset="0"/>
                          <a:ea typeface="Verdana" panose="020B0604030504040204" pitchFamily="34" charset="0"/>
                        </a:rPr>
                        <a:t>c_v</a:t>
                      </a:r>
                      <a:endParaRPr lang="fr-FR" sz="1200" dirty="0">
                        <a:latin typeface="Verdana" panose="020B0604030504040204" pitchFamily="34" charset="0"/>
                        <a:ea typeface="Verdana" panose="020B0604030504040204" pitchFamily="34" charset="0"/>
                      </a:endParaRPr>
                    </a:p>
                    <a:p>
                      <a:r>
                        <a:rPr lang="fr-FR" sz="1200" dirty="0">
                          <a:latin typeface="Verdana" panose="020B0604030504040204" pitchFamily="34" charset="0"/>
                          <a:ea typeface="Verdana" panose="020B0604030504040204" pitchFamily="34" charset="0"/>
                        </a:rPr>
                        <a:t>0.43840366321679874</a:t>
                      </a:r>
                    </a:p>
                  </a:txBody>
                  <a:tcPr/>
                </a:tc>
                <a:extLst>
                  <a:ext uri="{0D108BD9-81ED-4DB2-BD59-A6C34878D82A}">
                    <a16:rowId xmlns:a16="http://schemas.microsoft.com/office/drawing/2014/main" val="3771918973"/>
                  </a:ext>
                </a:extLst>
              </a:tr>
            </a:tbl>
          </a:graphicData>
        </a:graphic>
      </p:graphicFrame>
      <p:graphicFrame>
        <p:nvGraphicFramePr>
          <p:cNvPr id="5" name="Tableau 2">
            <a:extLst>
              <a:ext uri="{FF2B5EF4-FFF2-40B4-BE49-F238E27FC236}">
                <a16:creationId xmlns:a16="http://schemas.microsoft.com/office/drawing/2014/main" id="{01E887AB-499E-431D-BCEC-9EC7425D5E3F}"/>
              </a:ext>
            </a:extLst>
          </p:cNvPr>
          <p:cNvGraphicFramePr>
            <a:graphicFrameLocks noGrp="1"/>
          </p:cNvGraphicFramePr>
          <p:nvPr>
            <p:extLst>
              <p:ext uri="{D42A27DB-BD31-4B8C-83A1-F6EECF244321}">
                <p14:modId xmlns:p14="http://schemas.microsoft.com/office/powerpoint/2010/main" val="496509373"/>
              </p:ext>
            </p:extLst>
          </p:nvPr>
        </p:nvGraphicFramePr>
        <p:xfrm>
          <a:off x="1600200" y="4531064"/>
          <a:ext cx="6096000" cy="15544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82845164"/>
                    </a:ext>
                  </a:extLst>
                </a:gridCol>
                <a:gridCol w="2032000">
                  <a:extLst>
                    <a:ext uri="{9D8B030D-6E8A-4147-A177-3AD203B41FA5}">
                      <a16:colId xmlns:a16="http://schemas.microsoft.com/office/drawing/2014/main" val="242238044"/>
                    </a:ext>
                  </a:extLst>
                </a:gridCol>
                <a:gridCol w="2032000">
                  <a:extLst>
                    <a:ext uri="{9D8B030D-6E8A-4147-A177-3AD203B41FA5}">
                      <a16:colId xmlns:a16="http://schemas.microsoft.com/office/drawing/2014/main" val="132311415"/>
                    </a:ext>
                  </a:extLst>
                </a:gridCol>
              </a:tblGrid>
              <a:tr h="224691">
                <a:tc>
                  <a:txBody>
                    <a:bodyPr/>
                    <a:lstStyle/>
                    <a:p>
                      <a:pPr algn="ctr"/>
                      <a:r>
                        <a:rPr lang="fr-FR" sz="1200" dirty="0">
                          <a:latin typeface="Verdana" panose="020B0604030504040204" pitchFamily="34" charset="0"/>
                          <a:ea typeface="Verdana" panose="020B0604030504040204" pitchFamily="34" charset="0"/>
                        </a:rPr>
                        <a:t>LDA avec </a:t>
                      </a:r>
                      <a:r>
                        <a:rPr lang="fr-FR" sz="1200" dirty="0" err="1">
                          <a:latin typeface="Verdana" panose="020B0604030504040204" pitchFamily="34" charset="0"/>
                          <a:ea typeface="Verdana" panose="020B0604030504040204" pitchFamily="34" charset="0"/>
                        </a:rPr>
                        <a:t>tfidf</a:t>
                      </a:r>
                      <a:endParaRPr lang="fr-FR" sz="1200" dirty="0">
                        <a:latin typeface="Verdana" panose="020B0604030504040204" pitchFamily="34" charset="0"/>
                        <a:ea typeface="Verdana" panose="020B0604030504040204" pitchFamily="34" charset="0"/>
                      </a:endParaRPr>
                    </a:p>
                  </a:txBody>
                  <a:tcPr/>
                </a:tc>
                <a:tc>
                  <a:txBody>
                    <a:bodyPr/>
                    <a:lstStyle/>
                    <a:p>
                      <a:pPr algn="ctr"/>
                      <a:r>
                        <a:rPr lang="fr-FR" sz="1200" dirty="0">
                          <a:latin typeface="Verdana" panose="020B0604030504040204" pitchFamily="34" charset="0"/>
                          <a:ea typeface="Verdana" panose="020B0604030504040204" pitchFamily="34" charset="0"/>
                        </a:rPr>
                        <a:t>NMF avec </a:t>
                      </a:r>
                      <a:r>
                        <a:rPr lang="fr-FR" sz="1200" dirty="0" err="1">
                          <a:latin typeface="Verdana" panose="020B0604030504040204" pitchFamily="34" charset="0"/>
                          <a:ea typeface="Verdana" panose="020B0604030504040204" pitchFamily="34" charset="0"/>
                        </a:rPr>
                        <a:t>tfidf</a:t>
                      </a:r>
                      <a:endParaRPr lang="fr-FR" sz="1200" dirty="0">
                        <a:latin typeface="Verdana" panose="020B0604030504040204" pitchFamily="34" charset="0"/>
                        <a:ea typeface="Verdana" panose="020B0604030504040204" pitchFamily="34" charset="0"/>
                      </a:endParaRPr>
                    </a:p>
                  </a:txBody>
                  <a:tcPr/>
                </a:tc>
                <a:tc>
                  <a:txBody>
                    <a:bodyPr/>
                    <a:lstStyle/>
                    <a:p>
                      <a:pPr algn="ctr"/>
                      <a:r>
                        <a:rPr lang="fr-FR" sz="1200" dirty="0">
                          <a:latin typeface="Verdana" panose="020B0604030504040204" pitchFamily="34" charset="0"/>
                          <a:ea typeface="Verdana" panose="020B0604030504040204" pitchFamily="34" charset="0"/>
                        </a:rPr>
                        <a:t>LSI avec </a:t>
                      </a:r>
                      <a:r>
                        <a:rPr lang="fr-FR" sz="1200" dirty="0" err="1">
                          <a:latin typeface="Verdana" panose="020B0604030504040204" pitchFamily="34" charset="0"/>
                          <a:ea typeface="Verdana" panose="020B0604030504040204" pitchFamily="34" charset="0"/>
                        </a:rPr>
                        <a:t>tfidf</a:t>
                      </a:r>
                      <a:endParaRPr lang="fr-FR" sz="12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131996375"/>
                  </a:ext>
                </a:extLst>
              </a:tr>
              <a:tr h="370840">
                <a:tc>
                  <a:txBody>
                    <a:bodyPr/>
                    <a:lstStyle/>
                    <a:p>
                      <a:r>
                        <a:rPr lang="fr-FR" sz="1200" dirty="0">
                          <a:latin typeface="Verdana" panose="020B0604030504040204" pitchFamily="34" charset="0"/>
                          <a:ea typeface="Verdana" panose="020B0604030504040204" pitchFamily="34" charset="0"/>
                        </a:rPr>
                        <a:t>Cohérence du modèle avec </a:t>
                      </a:r>
                      <a:r>
                        <a:rPr lang="fr-FR" sz="1200" dirty="0" err="1">
                          <a:latin typeface="Verdana" panose="020B0604030504040204" pitchFamily="34" charset="0"/>
                          <a:ea typeface="Verdana" panose="020B0604030504040204" pitchFamily="34" charset="0"/>
                        </a:rPr>
                        <a:t>u_mass</a:t>
                      </a:r>
                      <a:endParaRPr lang="fr-FR" sz="1200" dirty="0">
                        <a:latin typeface="Verdana" panose="020B0604030504040204" pitchFamily="34" charset="0"/>
                        <a:ea typeface="Verdana" panose="020B0604030504040204" pitchFamily="34" charset="0"/>
                      </a:endParaRPr>
                    </a:p>
                    <a:p>
                      <a:r>
                        <a:rPr lang="fr-FR" sz="1200" dirty="0">
                          <a:latin typeface="Verdana" panose="020B0604030504040204" pitchFamily="34" charset="0"/>
                          <a:ea typeface="Verdana" panose="020B0604030504040204" pitchFamily="34" charset="0"/>
                        </a:rPr>
                        <a:t>-1.6125382193781683</a:t>
                      </a:r>
                    </a:p>
                  </a:txBody>
                  <a:tcPr/>
                </a:tc>
                <a:tc>
                  <a:txBody>
                    <a:bodyPr/>
                    <a:lstStyle/>
                    <a:p>
                      <a:r>
                        <a:rPr lang="fr-FR" sz="1200" dirty="0">
                          <a:latin typeface="Verdana" panose="020B0604030504040204" pitchFamily="34" charset="0"/>
                          <a:ea typeface="Verdana" panose="020B0604030504040204" pitchFamily="34" charset="0"/>
                        </a:rPr>
                        <a:t>Cohérence du modèle avec </a:t>
                      </a:r>
                      <a:r>
                        <a:rPr lang="fr-FR" sz="1200" dirty="0" err="1">
                          <a:latin typeface="Verdana" panose="020B0604030504040204" pitchFamily="34" charset="0"/>
                          <a:ea typeface="Verdana" panose="020B0604030504040204" pitchFamily="34" charset="0"/>
                        </a:rPr>
                        <a:t>u_mass</a:t>
                      </a:r>
                      <a:endParaRPr lang="fr-FR" sz="1200" dirty="0">
                        <a:latin typeface="Verdana" panose="020B0604030504040204" pitchFamily="34" charset="0"/>
                        <a:ea typeface="Verdana" panose="020B0604030504040204" pitchFamily="34" charset="0"/>
                      </a:endParaRPr>
                    </a:p>
                    <a:p>
                      <a:r>
                        <a:rPr lang="fr-FR" sz="1200" dirty="0">
                          <a:latin typeface="Verdana" panose="020B0604030504040204" pitchFamily="34" charset="0"/>
                          <a:ea typeface="Verdana" panose="020B0604030504040204" pitchFamily="34" charset="0"/>
                        </a:rPr>
                        <a:t>-2.600963210301102</a:t>
                      </a:r>
                    </a:p>
                  </a:txBody>
                  <a:tcPr/>
                </a:tc>
                <a:tc>
                  <a:txBody>
                    <a:bodyPr/>
                    <a:lstStyle/>
                    <a:p>
                      <a:r>
                        <a:rPr lang="fr-FR" sz="1200" dirty="0">
                          <a:latin typeface="Verdana" panose="020B0604030504040204" pitchFamily="34" charset="0"/>
                          <a:ea typeface="Verdana" panose="020B0604030504040204" pitchFamily="34" charset="0"/>
                        </a:rPr>
                        <a:t>Cohérence du modèle avec </a:t>
                      </a:r>
                      <a:r>
                        <a:rPr lang="fr-FR" sz="1200" dirty="0" err="1">
                          <a:latin typeface="Verdana" panose="020B0604030504040204" pitchFamily="34" charset="0"/>
                          <a:ea typeface="Verdana" panose="020B0604030504040204" pitchFamily="34" charset="0"/>
                        </a:rPr>
                        <a:t>u_mass</a:t>
                      </a:r>
                      <a:endParaRPr lang="fr-FR" sz="1200" dirty="0">
                        <a:latin typeface="Verdana" panose="020B0604030504040204" pitchFamily="34" charset="0"/>
                        <a:ea typeface="Verdana" panose="020B0604030504040204" pitchFamily="34" charset="0"/>
                      </a:endParaRPr>
                    </a:p>
                    <a:p>
                      <a:r>
                        <a:rPr lang="fr-FR" sz="1200" dirty="0">
                          <a:latin typeface="Verdana" panose="020B0604030504040204" pitchFamily="34" charset="0"/>
                          <a:ea typeface="Verdana" panose="020B0604030504040204" pitchFamily="34" charset="0"/>
                        </a:rPr>
                        <a:t>-5.351378600157114</a:t>
                      </a:r>
                    </a:p>
                  </a:txBody>
                  <a:tcPr/>
                </a:tc>
                <a:extLst>
                  <a:ext uri="{0D108BD9-81ED-4DB2-BD59-A6C34878D82A}">
                    <a16:rowId xmlns:a16="http://schemas.microsoft.com/office/drawing/2014/main" val="3755130120"/>
                  </a:ext>
                </a:extLst>
              </a:tr>
              <a:tr h="370840">
                <a:tc>
                  <a:txBody>
                    <a:bodyPr/>
                    <a:lstStyle/>
                    <a:p>
                      <a:r>
                        <a:rPr lang="fr-FR" sz="1200" dirty="0">
                          <a:latin typeface="Verdana" panose="020B0604030504040204" pitchFamily="34" charset="0"/>
                          <a:ea typeface="Verdana" panose="020B0604030504040204" pitchFamily="34" charset="0"/>
                        </a:rPr>
                        <a:t>Cohérence du modèle avec </a:t>
                      </a:r>
                      <a:r>
                        <a:rPr lang="fr-FR" sz="1200" dirty="0" err="1">
                          <a:latin typeface="Verdana" panose="020B0604030504040204" pitchFamily="34" charset="0"/>
                          <a:ea typeface="Verdana" panose="020B0604030504040204" pitchFamily="34" charset="0"/>
                        </a:rPr>
                        <a:t>c_v</a:t>
                      </a:r>
                      <a:endParaRPr lang="fr-FR" sz="1200" dirty="0">
                        <a:latin typeface="Verdana" panose="020B0604030504040204" pitchFamily="34" charset="0"/>
                        <a:ea typeface="Verdana" panose="020B0604030504040204" pitchFamily="34" charset="0"/>
                      </a:endParaRPr>
                    </a:p>
                    <a:p>
                      <a:r>
                        <a:rPr lang="fr-FR" sz="1200" dirty="0">
                          <a:latin typeface="Verdana" panose="020B0604030504040204" pitchFamily="34" charset="0"/>
                          <a:ea typeface="Verdana" panose="020B0604030504040204" pitchFamily="34" charset="0"/>
                        </a:rPr>
                        <a:t>0.2673491750668897</a:t>
                      </a:r>
                    </a:p>
                  </a:txBody>
                  <a:tcPr/>
                </a:tc>
                <a:tc>
                  <a:txBody>
                    <a:bodyPr/>
                    <a:lstStyle/>
                    <a:p>
                      <a:r>
                        <a:rPr lang="fr-FR" sz="1200" dirty="0">
                          <a:latin typeface="Verdana" panose="020B0604030504040204" pitchFamily="34" charset="0"/>
                          <a:ea typeface="Verdana" panose="020B0604030504040204" pitchFamily="34" charset="0"/>
                        </a:rPr>
                        <a:t>Cohérence du modèle avec </a:t>
                      </a:r>
                      <a:r>
                        <a:rPr lang="fr-FR" sz="1200" dirty="0" err="1">
                          <a:latin typeface="Verdana" panose="020B0604030504040204" pitchFamily="34" charset="0"/>
                          <a:ea typeface="Verdana" panose="020B0604030504040204" pitchFamily="34" charset="0"/>
                        </a:rPr>
                        <a:t>c_v</a:t>
                      </a:r>
                      <a:endParaRPr lang="fr-FR" sz="1200" dirty="0">
                        <a:latin typeface="Verdana" panose="020B0604030504040204" pitchFamily="34" charset="0"/>
                        <a:ea typeface="Verdana" panose="020B0604030504040204" pitchFamily="34" charset="0"/>
                      </a:endParaRPr>
                    </a:p>
                    <a:p>
                      <a:r>
                        <a:rPr lang="fr-FR" sz="1200" dirty="0">
                          <a:latin typeface="Verdana" panose="020B0604030504040204" pitchFamily="34" charset="0"/>
                          <a:ea typeface="Verdana" panose="020B0604030504040204" pitchFamily="34" charset="0"/>
                        </a:rPr>
                        <a:t>0.25629500043487974</a:t>
                      </a:r>
                    </a:p>
                  </a:txBody>
                  <a:tcPr/>
                </a:tc>
                <a:tc>
                  <a:txBody>
                    <a:bodyPr/>
                    <a:lstStyle/>
                    <a:p>
                      <a:r>
                        <a:rPr lang="fr-FR" sz="1200" dirty="0">
                          <a:latin typeface="Verdana" panose="020B0604030504040204" pitchFamily="34" charset="0"/>
                          <a:ea typeface="Verdana" panose="020B0604030504040204" pitchFamily="34" charset="0"/>
                        </a:rPr>
                        <a:t>Cohérence du modèle avec </a:t>
                      </a:r>
                      <a:r>
                        <a:rPr lang="fr-FR" sz="1200" dirty="0" err="1">
                          <a:latin typeface="Verdana" panose="020B0604030504040204" pitchFamily="34" charset="0"/>
                          <a:ea typeface="Verdana" panose="020B0604030504040204" pitchFamily="34" charset="0"/>
                        </a:rPr>
                        <a:t>c_v</a:t>
                      </a:r>
                      <a:endParaRPr lang="fr-FR" sz="1200" dirty="0">
                        <a:latin typeface="Verdana" panose="020B0604030504040204" pitchFamily="34" charset="0"/>
                        <a:ea typeface="Verdana" panose="020B0604030504040204" pitchFamily="34" charset="0"/>
                      </a:endParaRPr>
                    </a:p>
                    <a:p>
                      <a:r>
                        <a:rPr lang="fr-FR" sz="1200" dirty="0">
                          <a:latin typeface="Verdana" panose="020B0604030504040204" pitchFamily="34" charset="0"/>
                          <a:ea typeface="Verdana" panose="020B0604030504040204" pitchFamily="34" charset="0"/>
                        </a:rPr>
                        <a:t>0.32204252445052695</a:t>
                      </a:r>
                    </a:p>
                  </a:txBody>
                  <a:tcPr/>
                </a:tc>
                <a:extLst>
                  <a:ext uri="{0D108BD9-81ED-4DB2-BD59-A6C34878D82A}">
                    <a16:rowId xmlns:a16="http://schemas.microsoft.com/office/drawing/2014/main" val="3771918973"/>
                  </a:ext>
                </a:extLst>
              </a:tr>
            </a:tbl>
          </a:graphicData>
        </a:graphic>
      </p:graphicFrame>
    </p:spTree>
    <p:extLst>
      <p:ext uri="{BB962C8B-B14F-4D97-AF65-F5344CB8AC3E}">
        <p14:creationId xmlns:p14="http://schemas.microsoft.com/office/powerpoint/2010/main" val="2069564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91C1196D-4A3B-4DCF-A941-5C8B7AC79430}"/>
              </a:ext>
            </a:extLst>
          </p:cNvPr>
          <p:cNvSpPr>
            <a:spLocks noGrp="1" noChangeArrowheads="1"/>
          </p:cNvSpPr>
          <p:nvPr>
            <p:ph type="title"/>
          </p:nvPr>
        </p:nvSpPr>
        <p:spPr>
          <a:xfrm>
            <a:off x="1043608" y="1268760"/>
            <a:ext cx="7315200" cy="715962"/>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000" dirty="0"/>
              <a:t>Visualisations graphiques (à l’aide d’une page web générée grâce au package Voilà).</a:t>
            </a:r>
            <a:endParaRPr lang="ru-RU" altLang="fr-FR" sz="2000" dirty="0">
              <a:solidFill>
                <a:srgbClr val="5F5F5F"/>
              </a:solidFill>
            </a:endParaRPr>
          </a:p>
        </p:txBody>
      </p:sp>
      <p:sp>
        <p:nvSpPr>
          <p:cNvPr id="17413" name="Rectangle 5">
            <a:extLst>
              <a:ext uri="{FF2B5EF4-FFF2-40B4-BE49-F238E27FC236}">
                <a16:creationId xmlns:a16="http://schemas.microsoft.com/office/drawing/2014/main" id="{B363C248-CD8A-4A24-A266-F07FC44D470A}"/>
              </a:ext>
            </a:extLst>
          </p:cNvPr>
          <p:cNvSpPr>
            <a:spLocks noGrp="1" noChangeArrowheads="1"/>
          </p:cNvSpPr>
          <p:nvPr>
            <p:ph type="body" idx="1"/>
          </p:nvPr>
        </p:nvSpPr>
        <p:spPr>
          <a:xfrm>
            <a:off x="990600" y="1905000"/>
            <a:ext cx="7315200" cy="4191000"/>
          </a:xfrm>
        </p:spPr>
        <p:txBody>
          <a:bodyPr/>
          <a:lstStyle/>
          <a:p>
            <a:pPr marL="457200" lvl="1" indent="0" algn="just">
              <a:lnSpc>
                <a:spcPct val="80000"/>
              </a:lnSpc>
              <a:buNone/>
            </a:pPr>
            <a:endParaRPr lang="fr-FR" altLang="ko-KR" sz="1600" dirty="0">
              <a:latin typeface="Verdana" panose="020B0604030504040204" pitchFamily="34" charset="0"/>
              <a:ea typeface="굴림" panose="020B0600000101010101" pitchFamily="34" charset="-127"/>
            </a:endParaRPr>
          </a:p>
          <a:p>
            <a:pPr lvl="1" algn="just">
              <a:lnSpc>
                <a:spcPct val="80000"/>
              </a:lnSpc>
            </a:pPr>
            <a:r>
              <a:rPr lang="fr-FR" altLang="ko-KR" sz="1600" dirty="0">
                <a:latin typeface="Verdana" panose="020B0604030504040204" pitchFamily="34" charset="0"/>
                <a:ea typeface="굴림" panose="020B0600000101010101" pitchFamily="34" charset="-127"/>
              </a:rPr>
              <a:t>Analyse des données photos pour déterminer les catégories des photos.</a:t>
            </a:r>
          </a:p>
          <a:p>
            <a:pPr lvl="2" algn="just">
              <a:lnSpc>
                <a:spcPct val="80000"/>
              </a:lnSpc>
            </a:pPr>
            <a:endParaRPr lang="fr-FR" altLang="ko-KR" sz="1200" dirty="0">
              <a:latin typeface="Verdana" panose="020B0604030504040204" pitchFamily="34" charset="0"/>
              <a:ea typeface="굴림" panose="020B0600000101010101" pitchFamily="34" charset="-127"/>
            </a:endParaRPr>
          </a:p>
          <a:p>
            <a:pPr lvl="2" algn="just">
              <a:lnSpc>
                <a:spcPct val="80000"/>
              </a:lnSpc>
            </a:pPr>
            <a:r>
              <a:rPr lang="fr-FR" altLang="ko-KR" sz="1400" dirty="0">
                <a:latin typeface="Verdana" panose="020B0604030504040204" pitchFamily="34" charset="0"/>
                <a:ea typeface="굴림" panose="020B0600000101010101" pitchFamily="34" charset="-127"/>
              </a:rPr>
              <a:t>TSNE données réduites à 200 images</a:t>
            </a:r>
          </a:p>
          <a:p>
            <a:pPr lvl="2" algn="just">
              <a:lnSpc>
                <a:spcPct val="80000"/>
              </a:lnSpc>
            </a:pPr>
            <a:endParaRPr lang="fr-FR" altLang="ko-KR" sz="1400" dirty="0">
              <a:latin typeface="Verdana" panose="020B0604030504040204" pitchFamily="34" charset="0"/>
              <a:ea typeface="굴림" panose="020B0600000101010101" pitchFamily="34" charset="-127"/>
            </a:endParaRPr>
          </a:p>
          <a:p>
            <a:pPr lvl="2" algn="just">
              <a:lnSpc>
                <a:spcPct val="80000"/>
              </a:lnSpc>
            </a:pPr>
            <a:endParaRPr lang="fr-FR" altLang="ko-KR" sz="1400" dirty="0">
              <a:latin typeface="Verdana" panose="020B0604030504040204" pitchFamily="34" charset="0"/>
              <a:ea typeface="굴림" panose="020B0600000101010101" pitchFamily="34" charset="-127"/>
            </a:endParaRPr>
          </a:p>
          <a:p>
            <a:pPr lvl="2" algn="just">
              <a:lnSpc>
                <a:spcPct val="80000"/>
              </a:lnSpc>
            </a:pPr>
            <a:r>
              <a:rPr lang="fr-FR" altLang="ko-KR" sz="1400" dirty="0">
                <a:latin typeface="Verdana" panose="020B0604030504040204" pitchFamily="34" charset="0"/>
                <a:ea typeface="굴림" panose="020B0600000101010101" pitchFamily="34" charset="-127"/>
              </a:rPr>
              <a:t>Filtrage ,égalisation, histogrammes et détection des </a:t>
            </a:r>
            <a:r>
              <a:rPr lang="fr-FR" altLang="ko-KR" sz="1400" dirty="0" err="1">
                <a:latin typeface="Verdana" panose="020B0604030504040204" pitchFamily="34" charset="0"/>
                <a:ea typeface="굴림" panose="020B0600000101010101" pitchFamily="34" charset="-127"/>
              </a:rPr>
              <a:t>features</a:t>
            </a:r>
            <a:r>
              <a:rPr lang="fr-FR" altLang="ko-KR" sz="1400" dirty="0">
                <a:latin typeface="Verdana" panose="020B0604030504040204" pitchFamily="34" charset="0"/>
                <a:ea typeface="굴림" panose="020B0600000101010101" pitchFamily="34" charset="-127"/>
              </a:rPr>
              <a:t> avec SIFT, ORB , SURF</a:t>
            </a:r>
          </a:p>
          <a:p>
            <a:pPr lvl="2" algn="just">
              <a:lnSpc>
                <a:spcPct val="80000"/>
              </a:lnSpc>
            </a:pPr>
            <a:endParaRPr lang="fr-FR" altLang="ko-KR" sz="1400" dirty="0">
              <a:latin typeface="Verdana" panose="020B0604030504040204" pitchFamily="34" charset="0"/>
              <a:ea typeface="굴림" panose="020B0600000101010101" pitchFamily="34" charset="-127"/>
            </a:endParaRPr>
          </a:p>
          <a:p>
            <a:pPr lvl="2" algn="just">
              <a:lnSpc>
                <a:spcPct val="80000"/>
              </a:lnSpc>
            </a:pPr>
            <a:endParaRPr lang="fr-FR" altLang="ko-KR" sz="1400" dirty="0">
              <a:latin typeface="Verdana" panose="020B0604030504040204" pitchFamily="34" charset="0"/>
              <a:ea typeface="굴림" panose="020B0600000101010101" pitchFamily="34" charset="-127"/>
            </a:endParaRPr>
          </a:p>
          <a:p>
            <a:pPr lvl="2" algn="just">
              <a:lnSpc>
                <a:spcPct val="80000"/>
              </a:lnSpc>
            </a:pPr>
            <a:endParaRPr lang="fr-FR" altLang="ko-KR" sz="1400" dirty="0">
              <a:latin typeface="Verdana" panose="020B0604030504040204" pitchFamily="34" charset="0"/>
              <a:ea typeface="굴림" panose="020B0600000101010101" pitchFamily="34" charset="-127"/>
            </a:endParaRPr>
          </a:p>
          <a:p>
            <a:pPr lvl="2" algn="just">
              <a:lnSpc>
                <a:spcPct val="80000"/>
              </a:lnSpc>
            </a:pPr>
            <a:endParaRPr lang="fr-FR" altLang="ko-KR" sz="1400" dirty="0">
              <a:latin typeface="Verdana" panose="020B0604030504040204" pitchFamily="34" charset="0"/>
              <a:ea typeface="굴림" panose="020B0600000101010101" pitchFamily="34" charset="-127"/>
            </a:endParaRPr>
          </a:p>
          <a:p>
            <a:pPr lvl="2" algn="just">
              <a:lnSpc>
                <a:spcPct val="80000"/>
              </a:lnSpc>
            </a:pPr>
            <a:endParaRPr lang="fr-FR" altLang="ko-KR" sz="1400" dirty="0">
              <a:latin typeface="Verdana" panose="020B0604030504040204" pitchFamily="34" charset="0"/>
              <a:ea typeface="굴림" panose="020B0600000101010101" pitchFamily="34" charset="-127"/>
            </a:endParaRPr>
          </a:p>
          <a:p>
            <a:pPr lvl="2" algn="just">
              <a:lnSpc>
                <a:spcPct val="80000"/>
              </a:lnSpc>
            </a:pPr>
            <a:endParaRPr lang="fr-FR" altLang="ko-KR" sz="1400" dirty="0">
              <a:latin typeface="Verdana" panose="020B0604030504040204" pitchFamily="34" charset="0"/>
              <a:ea typeface="굴림" panose="020B0600000101010101" pitchFamily="34" charset="-127"/>
            </a:endParaRPr>
          </a:p>
          <a:p>
            <a:pPr lvl="2" algn="just">
              <a:lnSpc>
                <a:spcPct val="80000"/>
              </a:lnSpc>
            </a:pPr>
            <a:endParaRPr lang="fr-FR" altLang="ko-KR" sz="1400" dirty="0">
              <a:latin typeface="Verdana" panose="020B0604030504040204" pitchFamily="34" charset="0"/>
              <a:ea typeface="굴림" panose="020B0600000101010101" pitchFamily="34" charset="-127"/>
            </a:endParaRPr>
          </a:p>
          <a:p>
            <a:pPr lvl="2" algn="just">
              <a:lnSpc>
                <a:spcPct val="80000"/>
              </a:lnSpc>
            </a:pPr>
            <a:endParaRPr lang="fr-FR" altLang="ko-KR" sz="1400" dirty="0">
              <a:latin typeface="Verdana" panose="020B0604030504040204" pitchFamily="34" charset="0"/>
              <a:ea typeface="굴림" panose="020B0600000101010101" pitchFamily="34" charset="-127"/>
            </a:endParaRPr>
          </a:p>
          <a:p>
            <a:pPr lvl="2" algn="just">
              <a:lnSpc>
                <a:spcPct val="80000"/>
              </a:lnSpc>
            </a:pPr>
            <a:r>
              <a:rPr lang="fr-FR" altLang="ko-KR" sz="1400" dirty="0">
                <a:latin typeface="Verdana" panose="020B0604030504040204" pitchFamily="34" charset="0"/>
                <a:ea typeface="굴림" panose="020B0600000101010101" pitchFamily="34" charset="-127"/>
              </a:rPr>
              <a:t>CNN Model: "vgg16"</a:t>
            </a:r>
          </a:p>
          <a:p>
            <a:pPr>
              <a:lnSpc>
                <a:spcPct val="80000"/>
              </a:lnSpc>
            </a:pPr>
            <a:endParaRPr lang="ru-RU" altLang="fr-FR" sz="2000" dirty="0"/>
          </a:p>
        </p:txBody>
      </p:sp>
      <p:graphicFrame>
        <p:nvGraphicFramePr>
          <p:cNvPr id="4" name="Tableau 4">
            <a:extLst>
              <a:ext uri="{FF2B5EF4-FFF2-40B4-BE49-F238E27FC236}">
                <a16:creationId xmlns:a16="http://schemas.microsoft.com/office/drawing/2014/main" id="{D9E46D01-9445-4E3F-AE45-554BF9D93EDD}"/>
              </a:ext>
            </a:extLst>
          </p:cNvPr>
          <p:cNvGraphicFramePr>
            <a:graphicFrameLocks noGrp="1"/>
          </p:cNvGraphicFramePr>
          <p:nvPr>
            <p:extLst>
              <p:ext uri="{D42A27DB-BD31-4B8C-83A1-F6EECF244321}">
                <p14:modId xmlns:p14="http://schemas.microsoft.com/office/powerpoint/2010/main" val="3731520355"/>
              </p:ext>
            </p:extLst>
          </p:nvPr>
        </p:nvGraphicFramePr>
        <p:xfrm>
          <a:off x="1653208" y="4000500"/>
          <a:ext cx="6096000" cy="1193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47192953"/>
                    </a:ext>
                  </a:extLst>
                </a:gridCol>
                <a:gridCol w="2032000">
                  <a:extLst>
                    <a:ext uri="{9D8B030D-6E8A-4147-A177-3AD203B41FA5}">
                      <a16:colId xmlns:a16="http://schemas.microsoft.com/office/drawing/2014/main" val="2852547816"/>
                    </a:ext>
                  </a:extLst>
                </a:gridCol>
                <a:gridCol w="2032000">
                  <a:extLst>
                    <a:ext uri="{9D8B030D-6E8A-4147-A177-3AD203B41FA5}">
                      <a16:colId xmlns:a16="http://schemas.microsoft.com/office/drawing/2014/main" val="3516944007"/>
                    </a:ext>
                  </a:extLst>
                </a:gridCol>
              </a:tblGrid>
              <a:tr h="370840">
                <a:tc>
                  <a:txBody>
                    <a:bodyPr/>
                    <a:lstStyle/>
                    <a:p>
                      <a:pPr algn="ctr"/>
                      <a:r>
                        <a:rPr lang="fr-FR" altLang="ko-KR" sz="1200" dirty="0">
                          <a:latin typeface="Verdana" panose="020B0604030504040204" pitchFamily="34" charset="0"/>
                          <a:ea typeface="굴림" panose="020B0600000101010101" pitchFamily="34" charset="-127"/>
                        </a:rPr>
                        <a:t>SIFT</a:t>
                      </a:r>
                      <a:endParaRPr lang="fr-FR" sz="1200" dirty="0">
                        <a:latin typeface="Verdana" panose="020B0604030504040204" pitchFamily="34" charset="0"/>
                        <a:ea typeface="Verdana" panose="020B0604030504040204" pitchFamily="34" charset="0"/>
                      </a:endParaRPr>
                    </a:p>
                  </a:txBody>
                  <a:tcPr/>
                </a:tc>
                <a:tc>
                  <a:txBody>
                    <a:bodyPr/>
                    <a:lstStyle/>
                    <a:p>
                      <a:pPr algn="ctr"/>
                      <a:r>
                        <a:rPr lang="fr-FR" altLang="ko-KR" sz="1200" dirty="0">
                          <a:latin typeface="Verdana" panose="020B0604030504040204" pitchFamily="34" charset="0"/>
                          <a:ea typeface="굴림" panose="020B0600000101010101" pitchFamily="34" charset="-127"/>
                        </a:rPr>
                        <a:t>ORB</a:t>
                      </a:r>
                      <a:endParaRPr lang="fr-FR" sz="1200" dirty="0">
                        <a:latin typeface="Verdana" panose="020B0604030504040204" pitchFamily="34" charset="0"/>
                        <a:ea typeface="Verdana" panose="020B0604030504040204" pitchFamily="34" charset="0"/>
                      </a:endParaRPr>
                    </a:p>
                  </a:txBody>
                  <a:tcPr/>
                </a:tc>
                <a:tc>
                  <a:txBody>
                    <a:bodyPr/>
                    <a:lstStyle/>
                    <a:p>
                      <a:pPr algn="ctr"/>
                      <a:r>
                        <a:rPr lang="fr-FR" altLang="ko-KR" sz="1200" dirty="0">
                          <a:latin typeface="Verdana" panose="020B0604030504040204" pitchFamily="34" charset="0"/>
                          <a:ea typeface="굴림" panose="020B0600000101010101" pitchFamily="34" charset="-127"/>
                        </a:rPr>
                        <a:t>SURF</a:t>
                      </a:r>
                      <a:endParaRPr lang="fr-FR" sz="12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59507004"/>
                  </a:ext>
                </a:extLst>
              </a:tr>
              <a:tr h="370840">
                <a:tc>
                  <a:txBody>
                    <a:bodyPr/>
                    <a:lstStyle/>
                    <a:p>
                      <a:r>
                        <a:rPr lang="fr-FR" sz="1200" dirty="0" err="1">
                          <a:latin typeface="Verdana" panose="020B0604030504040204" pitchFamily="34" charset="0"/>
                          <a:ea typeface="Verdana" panose="020B0604030504040204" pitchFamily="34" charset="0"/>
                        </a:rPr>
                        <a:t>Accuracy</a:t>
                      </a:r>
                      <a:r>
                        <a:rPr lang="fr-FR" sz="1200" dirty="0">
                          <a:latin typeface="Verdana" panose="020B0604030504040204" pitchFamily="34" charset="0"/>
                          <a:ea typeface="Verdana" panose="020B0604030504040204" pitchFamily="34" charset="0"/>
                        </a:rPr>
                        <a:t> MLP classifier </a:t>
                      </a:r>
                      <a:r>
                        <a:rPr lang="fr-FR" sz="1200" dirty="0" err="1">
                          <a:latin typeface="Verdana" panose="020B0604030504040204" pitchFamily="34" charset="0"/>
                          <a:ea typeface="Verdana" panose="020B0604030504040204" pitchFamily="34" charset="0"/>
                        </a:rPr>
                        <a:t>features</a:t>
                      </a:r>
                      <a:r>
                        <a:rPr lang="fr-FR" sz="1200" dirty="0">
                          <a:latin typeface="Verdana" panose="020B0604030504040204" pitchFamily="34" charset="0"/>
                          <a:ea typeface="Verdana" panose="020B0604030504040204" pitchFamily="34" charset="0"/>
                        </a:rPr>
                        <a:t> obtenue avec SIFT</a:t>
                      </a:r>
                    </a:p>
                    <a:p>
                      <a:r>
                        <a:rPr lang="fr-FR" sz="1200" dirty="0">
                          <a:latin typeface="Verdana" panose="020B0604030504040204" pitchFamily="34" charset="0"/>
                          <a:ea typeface="Verdana" panose="020B0604030504040204" pitchFamily="34" charset="0"/>
                        </a:rPr>
                        <a:t>0.88</a:t>
                      </a:r>
                    </a:p>
                  </a:txBody>
                  <a:tcPr/>
                </a:tc>
                <a:tc>
                  <a:txBody>
                    <a:bodyPr/>
                    <a:lstStyle/>
                    <a:p>
                      <a:r>
                        <a:rPr lang="fr-FR" sz="1200" dirty="0" err="1">
                          <a:latin typeface="Verdana" panose="020B0604030504040204" pitchFamily="34" charset="0"/>
                          <a:ea typeface="Verdana" panose="020B0604030504040204" pitchFamily="34" charset="0"/>
                        </a:rPr>
                        <a:t>Accuracy</a:t>
                      </a:r>
                      <a:r>
                        <a:rPr lang="fr-FR" sz="1200" dirty="0">
                          <a:latin typeface="Verdana" panose="020B0604030504040204" pitchFamily="34" charset="0"/>
                          <a:ea typeface="Verdana" panose="020B0604030504040204" pitchFamily="34" charset="0"/>
                        </a:rPr>
                        <a:t> MLP classifier </a:t>
                      </a:r>
                      <a:r>
                        <a:rPr lang="fr-FR" sz="1200" dirty="0" err="1">
                          <a:latin typeface="Verdana" panose="020B0604030504040204" pitchFamily="34" charset="0"/>
                          <a:ea typeface="Verdana" panose="020B0604030504040204" pitchFamily="34" charset="0"/>
                        </a:rPr>
                        <a:t>features</a:t>
                      </a:r>
                      <a:r>
                        <a:rPr lang="fr-FR" sz="1200" dirty="0">
                          <a:latin typeface="Verdana" panose="020B0604030504040204" pitchFamily="34" charset="0"/>
                          <a:ea typeface="Verdana" panose="020B0604030504040204" pitchFamily="34" charset="0"/>
                        </a:rPr>
                        <a:t> obtenue avec ORB</a:t>
                      </a:r>
                    </a:p>
                    <a:p>
                      <a:r>
                        <a:rPr lang="fr-FR" sz="1200" dirty="0">
                          <a:latin typeface="Verdana" panose="020B0604030504040204" pitchFamily="34" charset="0"/>
                          <a:ea typeface="Verdana" panose="020B0604030504040204" pitchFamily="34" charset="0"/>
                        </a:rPr>
                        <a:t>0.88</a:t>
                      </a:r>
                    </a:p>
                  </a:txBody>
                  <a:tcPr/>
                </a:tc>
                <a:tc>
                  <a:txBody>
                    <a:bodyPr/>
                    <a:lstStyle/>
                    <a:p>
                      <a:r>
                        <a:rPr lang="fr-FR" sz="1200" dirty="0" err="1">
                          <a:latin typeface="Verdana" panose="020B0604030504040204" pitchFamily="34" charset="0"/>
                          <a:ea typeface="Verdana" panose="020B0604030504040204" pitchFamily="34" charset="0"/>
                        </a:rPr>
                        <a:t>Accuracy</a:t>
                      </a:r>
                      <a:r>
                        <a:rPr lang="fr-FR" sz="1200" dirty="0">
                          <a:latin typeface="Verdana" panose="020B0604030504040204" pitchFamily="34" charset="0"/>
                          <a:ea typeface="Verdana" panose="020B0604030504040204" pitchFamily="34" charset="0"/>
                        </a:rPr>
                        <a:t> MLP classifier </a:t>
                      </a:r>
                      <a:r>
                        <a:rPr lang="fr-FR" sz="1200" dirty="0" err="1">
                          <a:latin typeface="Verdana" panose="020B0604030504040204" pitchFamily="34" charset="0"/>
                          <a:ea typeface="Verdana" panose="020B0604030504040204" pitchFamily="34" charset="0"/>
                        </a:rPr>
                        <a:t>features</a:t>
                      </a:r>
                      <a:r>
                        <a:rPr lang="fr-FR" sz="1200" dirty="0">
                          <a:latin typeface="Verdana" panose="020B0604030504040204" pitchFamily="34" charset="0"/>
                          <a:ea typeface="Verdana" panose="020B0604030504040204" pitchFamily="34" charset="0"/>
                        </a:rPr>
                        <a:t> obtenue avec SURF</a:t>
                      </a:r>
                    </a:p>
                    <a:p>
                      <a:r>
                        <a:rPr lang="fr-FR" sz="1200" dirty="0">
                          <a:latin typeface="Verdana" panose="020B0604030504040204" pitchFamily="34" charset="0"/>
                          <a:ea typeface="Verdana" panose="020B0604030504040204" pitchFamily="34" charset="0"/>
                        </a:rPr>
                        <a:t>0.88</a:t>
                      </a:r>
                    </a:p>
                  </a:txBody>
                  <a:tcPr/>
                </a:tc>
                <a:extLst>
                  <a:ext uri="{0D108BD9-81ED-4DB2-BD59-A6C34878D82A}">
                    <a16:rowId xmlns:a16="http://schemas.microsoft.com/office/drawing/2014/main" val="1077500039"/>
                  </a:ext>
                </a:extLst>
              </a:tr>
            </a:tbl>
          </a:graphicData>
        </a:graphic>
      </p:graphicFrame>
    </p:spTree>
    <p:extLst>
      <p:ext uri="{BB962C8B-B14F-4D97-AF65-F5344CB8AC3E}">
        <p14:creationId xmlns:p14="http://schemas.microsoft.com/office/powerpoint/2010/main" val="2948165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91C1196D-4A3B-4DCF-A941-5C8B7AC79430}"/>
              </a:ext>
            </a:extLst>
          </p:cNvPr>
          <p:cNvSpPr>
            <a:spLocks noGrp="1" noChangeArrowheads="1"/>
          </p:cNvSpPr>
          <p:nvPr>
            <p:ph type="title"/>
          </p:nvPr>
        </p:nvSpPr>
        <p:spPr>
          <a:xfrm>
            <a:off x="1066800" y="1112838"/>
            <a:ext cx="7315200" cy="715962"/>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000" dirty="0"/>
              <a:t>Conclusion sur la faisabilité</a:t>
            </a:r>
            <a:r>
              <a:rPr lang="fr-FR" altLang="fr-FR" sz="2400" dirty="0"/>
              <a:t>.</a:t>
            </a:r>
            <a:endParaRPr lang="ru-RU" altLang="fr-FR" sz="2400" dirty="0">
              <a:solidFill>
                <a:srgbClr val="5F5F5F"/>
              </a:solidFill>
            </a:endParaRPr>
          </a:p>
        </p:txBody>
      </p:sp>
      <p:sp>
        <p:nvSpPr>
          <p:cNvPr id="17413" name="Rectangle 5">
            <a:extLst>
              <a:ext uri="{FF2B5EF4-FFF2-40B4-BE49-F238E27FC236}">
                <a16:creationId xmlns:a16="http://schemas.microsoft.com/office/drawing/2014/main" id="{B363C248-CD8A-4A24-A266-F07FC44D470A}"/>
              </a:ext>
            </a:extLst>
          </p:cNvPr>
          <p:cNvSpPr>
            <a:spLocks noGrp="1" noChangeArrowheads="1"/>
          </p:cNvSpPr>
          <p:nvPr>
            <p:ph type="body" idx="1"/>
          </p:nvPr>
        </p:nvSpPr>
        <p:spPr>
          <a:xfrm>
            <a:off x="990600" y="1905000"/>
            <a:ext cx="7315200" cy="4191000"/>
          </a:xfrm>
        </p:spPr>
        <p:txBody>
          <a:bodyPr/>
          <a:lstStyle/>
          <a:p>
            <a:pPr algn="just">
              <a:lnSpc>
                <a:spcPct val="80000"/>
              </a:lnSpc>
            </a:pPr>
            <a:endParaRPr lang="fr-FR" altLang="ko-KR" sz="2000" dirty="0">
              <a:latin typeface="Verdana" panose="020B0604030504040204" pitchFamily="34" charset="0"/>
              <a:ea typeface="굴림" panose="020B0600000101010101" pitchFamily="34" charset="-127"/>
            </a:endParaRPr>
          </a:p>
          <a:p>
            <a:pPr algn="just">
              <a:lnSpc>
                <a:spcPct val="80000"/>
              </a:lnSpc>
            </a:pPr>
            <a:r>
              <a:rPr lang="fr-FR" altLang="ko-KR" sz="1800" dirty="0">
                <a:latin typeface="Verdana" panose="020B0604030504040204" pitchFamily="34" charset="0"/>
                <a:ea typeface="굴림" panose="020B0600000101010101" pitchFamily="34" charset="-127"/>
              </a:rPr>
              <a:t>Le modèle LDA ayant une bonne cohérence et une bonne rapidité permet d’obtenir une faisabilité plus rapide de détection des sujets d’insatisfaction présents dans les commentaires avec une cohérence relative. </a:t>
            </a:r>
          </a:p>
          <a:p>
            <a:pPr algn="just">
              <a:lnSpc>
                <a:spcPct val="80000"/>
              </a:lnSpc>
            </a:pPr>
            <a:endParaRPr lang="fr-FR" altLang="ko-KR" sz="1800" dirty="0">
              <a:latin typeface="Verdana" panose="020B0604030504040204" pitchFamily="34" charset="0"/>
              <a:ea typeface="굴림" panose="020B0600000101010101" pitchFamily="34" charset="-127"/>
            </a:endParaRPr>
          </a:p>
          <a:p>
            <a:pPr algn="just">
              <a:lnSpc>
                <a:spcPct val="80000"/>
              </a:lnSpc>
            </a:pPr>
            <a:endParaRPr lang="fr-FR" altLang="ko-KR" sz="1800" dirty="0">
              <a:latin typeface="Verdana" panose="020B0604030504040204" pitchFamily="34" charset="0"/>
              <a:ea typeface="굴림" panose="020B0600000101010101" pitchFamily="34" charset="-127"/>
            </a:endParaRPr>
          </a:p>
          <a:p>
            <a:pPr algn="just">
              <a:lnSpc>
                <a:spcPct val="80000"/>
              </a:lnSpc>
            </a:pPr>
            <a:endParaRPr lang="fr-FR" altLang="ko-KR" sz="1800" dirty="0">
              <a:latin typeface="Verdana" panose="020B0604030504040204" pitchFamily="34" charset="0"/>
              <a:ea typeface="굴림" panose="020B0600000101010101" pitchFamily="34" charset="-127"/>
            </a:endParaRPr>
          </a:p>
          <a:p>
            <a:pPr algn="just">
              <a:lnSpc>
                <a:spcPct val="80000"/>
              </a:lnSpc>
            </a:pPr>
            <a:r>
              <a:rPr lang="fr-FR" altLang="ko-KR" sz="1800" dirty="0">
                <a:latin typeface="Verdana" panose="020B0604030504040204" pitchFamily="34" charset="0"/>
                <a:ea typeface="굴림" panose="020B0600000101010101" pitchFamily="34" charset="-127"/>
              </a:rPr>
              <a:t>La détection des </a:t>
            </a:r>
            <a:r>
              <a:rPr lang="fr-FR" altLang="ko-KR" sz="1800" dirty="0" err="1">
                <a:latin typeface="Verdana" panose="020B0604030504040204" pitchFamily="34" charset="0"/>
                <a:ea typeface="굴림" panose="020B0600000101010101" pitchFamily="34" charset="-127"/>
              </a:rPr>
              <a:t>features</a:t>
            </a:r>
            <a:r>
              <a:rPr lang="fr-FR" altLang="ko-KR" sz="1800" dirty="0">
                <a:latin typeface="Verdana" panose="020B0604030504040204" pitchFamily="34" charset="0"/>
                <a:ea typeface="굴림" panose="020B0600000101010101" pitchFamily="34" charset="-127"/>
              </a:rPr>
              <a:t> avec SIFT, ORB , SURF permet d’obtenir de bonnes précisions identiques. Mais l’utilisations des réseaux de neurones CNN VGG16 avec </a:t>
            </a:r>
            <a:r>
              <a:rPr lang="fr-FR" altLang="ko-KR" sz="1800" dirty="0" err="1">
                <a:latin typeface="Verdana" panose="020B0604030504040204" pitchFamily="34" charset="0"/>
                <a:ea typeface="굴림" panose="020B0600000101010101" pitchFamily="34" charset="-127"/>
              </a:rPr>
              <a:t>Kmeans</a:t>
            </a:r>
            <a:r>
              <a:rPr lang="fr-FR" altLang="ko-KR" sz="1800" dirty="0">
                <a:latin typeface="Verdana" panose="020B0604030504040204" pitchFamily="34" charset="0"/>
                <a:ea typeface="굴림" panose="020B0600000101010101" pitchFamily="34" charset="-127"/>
              </a:rPr>
              <a:t>  permet une  faisabilité plus simple et plus rapide pour réaliser  la labellisation automatique des photos.</a:t>
            </a:r>
          </a:p>
          <a:p>
            <a:pPr algn="just">
              <a:lnSpc>
                <a:spcPct val="80000"/>
              </a:lnSpc>
            </a:pPr>
            <a:endParaRPr lang="fr-FR" altLang="ko-KR" sz="2000" dirty="0">
              <a:latin typeface="Verdana" panose="020B0604030504040204" pitchFamily="34" charset="0"/>
              <a:ea typeface="굴림" panose="020B0600000101010101" pitchFamily="34" charset="-127"/>
            </a:endParaRPr>
          </a:p>
          <a:p>
            <a:pPr algn="just">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ru-RU" altLang="fr-FR" sz="2000" dirty="0"/>
          </a:p>
        </p:txBody>
      </p:sp>
    </p:spTree>
    <p:extLst>
      <p:ext uri="{BB962C8B-B14F-4D97-AF65-F5344CB8AC3E}">
        <p14:creationId xmlns:p14="http://schemas.microsoft.com/office/powerpoint/2010/main" val="3706254773"/>
      </p:ext>
    </p:extLst>
  </p:cSld>
  <p:clrMapOvr>
    <a:masterClrMapping/>
  </p:clrMapOvr>
</p:sld>
</file>

<file path=ppt/theme/theme1.xml><?xml version="1.0" encoding="utf-8"?>
<a:theme xmlns:a="http://schemas.openxmlformats.org/drawingml/2006/main" name="powerpoint-template-24">
  <a:themeElements>
    <a:clrScheme name="">
      <a:dk1>
        <a:srgbClr val="4D4D4D"/>
      </a:dk1>
      <a:lt1>
        <a:srgbClr val="FFFFFF"/>
      </a:lt1>
      <a:dk2>
        <a:srgbClr val="4D4D4D"/>
      </a:dk2>
      <a:lt2>
        <a:srgbClr val="0038AE"/>
      </a:lt2>
      <a:accent1>
        <a:srgbClr val="0076ED"/>
      </a:accent1>
      <a:accent2>
        <a:srgbClr val="2DA5FF"/>
      </a:accent2>
      <a:accent3>
        <a:srgbClr val="FFFFFF"/>
      </a:accent3>
      <a:accent4>
        <a:srgbClr val="404040"/>
      </a:accent4>
      <a:accent5>
        <a:srgbClr val="AABDF4"/>
      </a:accent5>
      <a:accent6>
        <a:srgbClr val="2895E7"/>
      </a:accent6>
      <a:hlink>
        <a:srgbClr val="81BAFF"/>
      </a:hlink>
      <a:folHlink>
        <a:srgbClr val="DDDDDD"/>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fr-FR"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fr-FR"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owerpoint-template-24 1">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FBB240"/>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FE564C"/>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BB2A32"/>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E84A25"/>
        </a:lt2>
        <a:accent1>
          <a:srgbClr val="ED6A24"/>
        </a:accent1>
        <a:accent2>
          <a:srgbClr val="F99E1C"/>
        </a:accent2>
        <a:accent3>
          <a:srgbClr val="FFFFFF"/>
        </a:accent3>
        <a:accent4>
          <a:srgbClr val="404040"/>
        </a:accent4>
        <a:accent5>
          <a:srgbClr val="F4B9AC"/>
        </a:accent5>
        <a:accent6>
          <a:srgbClr val="E28F18"/>
        </a:accent6>
        <a:hlink>
          <a:srgbClr val="F1B545"/>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B92D14"/>
        </a:lt2>
        <a:accent1>
          <a:srgbClr val="D34E13"/>
        </a:accent1>
        <a:accent2>
          <a:srgbClr val="DC9009"/>
        </a:accent2>
        <a:accent3>
          <a:srgbClr val="FFFFFF"/>
        </a:accent3>
        <a:accent4>
          <a:srgbClr val="404040"/>
        </a:accent4>
        <a:accent5>
          <a:srgbClr val="E6B2AA"/>
        </a:accent5>
        <a:accent6>
          <a:srgbClr val="C78207"/>
        </a:accent6>
        <a:hlink>
          <a:srgbClr val="EEC63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AE6310"/>
        </a:lt2>
        <a:accent1>
          <a:srgbClr val="E79613"/>
        </a:accent1>
        <a:accent2>
          <a:srgbClr val="E1720D"/>
        </a:accent2>
        <a:accent3>
          <a:srgbClr val="FFFFFF"/>
        </a:accent3>
        <a:accent4>
          <a:srgbClr val="404040"/>
        </a:accent4>
        <a:accent5>
          <a:srgbClr val="F1C9AA"/>
        </a:accent5>
        <a:accent6>
          <a:srgbClr val="CC670B"/>
        </a:accent6>
        <a:hlink>
          <a:srgbClr val="C6470A"/>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AF5612"/>
        </a:lt2>
        <a:accent1>
          <a:srgbClr val="CB882F"/>
        </a:accent1>
        <a:accent2>
          <a:srgbClr val="E7C432"/>
        </a:accent2>
        <a:accent3>
          <a:srgbClr val="FFFFFF"/>
        </a:accent3>
        <a:accent4>
          <a:srgbClr val="404040"/>
        </a:accent4>
        <a:accent5>
          <a:srgbClr val="E2C3AD"/>
        </a:accent5>
        <a:accent6>
          <a:srgbClr val="D1B12C"/>
        </a:accent6>
        <a:hlink>
          <a:srgbClr val="EECA3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9">
        <a:dk1>
          <a:srgbClr val="4D4D4D"/>
        </a:dk1>
        <a:lt1>
          <a:srgbClr val="FFFFFF"/>
        </a:lt1>
        <a:dk2>
          <a:srgbClr val="4D4D4D"/>
        </a:dk2>
        <a:lt2>
          <a:srgbClr val="9A5E40"/>
        </a:lt2>
        <a:accent1>
          <a:srgbClr val="AE7750"/>
        </a:accent1>
        <a:accent2>
          <a:srgbClr val="C08D60"/>
        </a:accent2>
        <a:accent3>
          <a:srgbClr val="FFFFFF"/>
        </a:accent3>
        <a:accent4>
          <a:srgbClr val="404040"/>
        </a:accent4>
        <a:accent5>
          <a:srgbClr val="D3BDB3"/>
        </a:accent5>
        <a:accent6>
          <a:srgbClr val="AE7F56"/>
        </a:accent6>
        <a:hlink>
          <a:srgbClr val="CCA47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0">
        <a:dk1>
          <a:srgbClr val="4D4D4D"/>
        </a:dk1>
        <a:lt1>
          <a:srgbClr val="FFFFFF"/>
        </a:lt1>
        <a:dk2>
          <a:srgbClr val="4D4D4D"/>
        </a:dk2>
        <a:lt2>
          <a:srgbClr val="D1BB77"/>
        </a:lt2>
        <a:accent1>
          <a:srgbClr val="DBBA87"/>
        </a:accent1>
        <a:accent2>
          <a:srgbClr val="E0B265"/>
        </a:accent2>
        <a:accent3>
          <a:srgbClr val="FFFFFF"/>
        </a:accent3>
        <a:accent4>
          <a:srgbClr val="404040"/>
        </a:accent4>
        <a:accent5>
          <a:srgbClr val="EAD9C3"/>
        </a:accent5>
        <a:accent6>
          <a:srgbClr val="CBA15B"/>
        </a:accent6>
        <a:hlink>
          <a:srgbClr val="E9C27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1">
        <a:dk1>
          <a:srgbClr val="4D4D4D"/>
        </a:dk1>
        <a:lt1>
          <a:srgbClr val="FFFFFF"/>
        </a:lt1>
        <a:dk2>
          <a:srgbClr val="4D4D4D"/>
        </a:dk2>
        <a:lt2>
          <a:srgbClr val="45762A"/>
        </a:lt2>
        <a:accent1>
          <a:srgbClr val="42934C"/>
        </a:accent1>
        <a:accent2>
          <a:srgbClr val="34B66A"/>
        </a:accent2>
        <a:accent3>
          <a:srgbClr val="FFFFFF"/>
        </a:accent3>
        <a:accent4>
          <a:srgbClr val="404040"/>
        </a:accent4>
        <a:accent5>
          <a:srgbClr val="B0C8B2"/>
        </a:accent5>
        <a:accent6>
          <a:srgbClr val="2EA55F"/>
        </a:accent6>
        <a:hlink>
          <a:srgbClr val="34C8D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2">
        <a:dk1>
          <a:srgbClr val="4D4D4D"/>
        </a:dk1>
        <a:lt1>
          <a:srgbClr val="FFFFFF"/>
        </a:lt1>
        <a:dk2>
          <a:srgbClr val="4D4D4D"/>
        </a:dk2>
        <a:lt2>
          <a:srgbClr val="45762A"/>
        </a:lt2>
        <a:accent1>
          <a:srgbClr val="42934C"/>
        </a:accent1>
        <a:accent2>
          <a:srgbClr val="34B66A"/>
        </a:accent2>
        <a:accent3>
          <a:srgbClr val="FFFFFF"/>
        </a:accent3>
        <a:accent4>
          <a:srgbClr val="404040"/>
        </a:accent4>
        <a:accent5>
          <a:srgbClr val="B0C8B2"/>
        </a:accent5>
        <a:accent6>
          <a:srgbClr val="2EA55F"/>
        </a:accent6>
        <a:hlink>
          <a:srgbClr val="34C8D1"/>
        </a:hlink>
        <a:folHlink>
          <a:srgbClr val="FFFFFF"/>
        </a:folHlink>
      </a:clrScheme>
      <a:clrMap bg1="lt1" tx1="dk1" bg2="lt2" tx2="dk2" accent1="accent1" accent2="accent2" accent3="accent3" accent4="accent4" accent5="accent5" accent6="accent6" hlink="hlink" folHlink="folHlink"/>
    </a:extraClrScheme>
    <a:extraClrScheme>
      <a:clrScheme name="powerpoint-template-24 13">
        <a:dk1>
          <a:srgbClr val="4D4D4D"/>
        </a:dk1>
        <a:lt1>
          <a:srgbClr val="FFFFFF"/>
        </a:lt1>
        <a:dk2>
          <a:srgbClr val="4D4D4D"/>
        </a:dk2>
        <a:lt2>
          <a:srgbClr val="45762A"/>
        </a:lt2>
        <a:accent1>
          <a:srgbClr val="42934C"/>
        </a:accent1>
        <a:accent2>
          <a:srgbClr val="34B66A"/>
        </a:accent2>
        <a:accent3>
          <a:srgbClr val="FFFFFF"/>
        </a:accent3>
        <a:accent4>
          <a:srgbClr val="404040"/>
        </a:accent4>
        <a:accent5>
          <a:srgbClr val="B0C8B2"/>
        </a:accent5>
        <a:accent6>
          <a:srgbClr val="2EA55F"/>
        </a:accent6>
        <a:hlink>
          <a:srgbClr val="34C8D1"/>
        </a:hlink>
        <a:folHlink>
          <a:srgbClr val="D3D3D3"/>
        </a:folHlink>
      </a:clrScheme>
      <a:clrMap bg1="lt1" tx1="dk1" bg2="lt2" tx2="dk2" accent1="accent1" accent2="accent2" accent3="accent3" accent4="accent4" accent5="accent5" accent6="accent6" hlink="hlink" folHlink="folHlink"/>
    </a:extraClrScheme>
    <a:extraClrScheme>
      <a:clrScheme name="powerpoint-template-24 14">
        <a:dk1>
          <a:srgbClr val="FFFFFF"/>
        </a:dk1>
        <a:lt1>
          <a:srgbClr val="FFFFFF"/>
        </a:lt1>
        <a:dk2>
          <a:srgbClr val="FFFFFF"/>
        </a:dk2>
        <a:lt2>
          <a:srgbClr val="45762A"/>
        </a:lt2>
        <a:accent1>
          <a:srgbClr val="42934C"/>
        </a:accent1>
        <a:accent2>
          <a:srgbClr val="34B66A"/>
        </a:accent2>
        <a:accent3>
          <a:srgbClr val="FFFFFF"/>
        </a:accent3>
        <a:accent4>
          <a:srgbClr val="DADADA"/>
        </a:accent4>
        <a:accent5>
          <a:srgbClr val="B0C8B2"/>
        </a:accent5>
        <a:accent6>
          <a:srgbClr val="2EA55F"/>
        </a:accent6>
        <a:hlink>
          <a:srgbClr val="34C8D1"/>
        </a:hlink>
        <a:folHlink>
          <a:srgbClr val="FFFFFF"/>
        </a:folHlink>
      </a:clrScheme>
      <a:clrMap bg1="lt1" tx1="dk1" bg2="lt2" tx2="dk2" accent1="accent1" accent2="accent2" accent3="accent3" accent4="accent4" accent5="accent5" accent6="accent6" hlink="hlink" folHlink="folHlink"/>
    </a:extraClrScheme>
    <a:extraClrScheme>
      <a:clrScheme name="powerpoint-template-24 15">
        <a:dk1>
          <a:srgbClr val="FFFFFF"/>
        </a:dk1>
        <a:lt1>
          <a:srgbClr val="FFFFFF"/>
        </a:lt1>
        <a:dk2>
          <a:srgbClr val="FFFFFF"/>
        </a:dk2>
        <a:lt2>
          <a:srgbClr val="55A6FE"/>
        </a:lt2>
        <a:accent1>
          <a:srgbClr val="71BBFF"/>
        </a:accent1>
        <a:accent2>
          <a:srgbClr val="74CCFF"/>
        </a:accent2>
        <a:accent3>
          <a:srgbClr val="FFFFFF"/>
        </a:accent3>
        <a:accent4>
          <a:srgbClr val="DADADA"/>
        </a:accent4>
        <a:accent5>
          <a:srgbClr val="BBDAFF"/>
        </a:accent5>
        <a:accent6>
          <a:srgbClr val="68B9E7"/>
        </a:accent6>
        <a:hlink>
          <a:srgbClr val="94D8FF"/>
        </a:hlink>
        <a:folHlink>
          <a:srgbClr val="FFFFFF"/>
        </a:folHlink>
      </a:clrScheme>
      <a:clrMap bg1="lt1" tx1="dk1" bg2="lt2" tx2="dk2" accent1="accent1" accent2="accent2" accent3="accent3" accent4="accent4" accent5="accent5" accent6="accent6" hlink="hlink" folHlink="folHlink"/>
    </a:extraClrScheme>
    <a:extraClrScheme>
      <a:clrScheme name="powerpoint-template-24 16">
        <a:dk1>
          <a:srgbClr val="FFFFFF"/>
        </a:dk1>
        <a:lt1>
          <a:srgbClr val="FFFFFF"/>
        </a:lt1>
        <a:dk2>
          <a:srgbClr val="FFFFFF"/>
        </a:dk2>
        <a:lt2>
          <a:srgbClr val="4BA1FF"/>
        </a:lt2>
        <a:accent1>
          <a:srgbClr val="5DB2FF"/>
        </a:accent1>
        <a:accent2>
          <a:srgbClr val="65C8FF"/>
        </a:accent2>
        <a:accent3>
          <a:srgbClr val="FFFFFF"/>
        </a:accent3>
        <a:accent4>
          <a:srgbClr val="DADADA"/>
        </a:accent4>
        <a:accent5>
          <a:srgbClr val="B6D5FF"/>
        </a:accent5>
        <a:accent6>
          <a:srgbClr val="5BB5E7"/>
        </a:accent6>
        <a:hlink>
          <a:srgbClr val="87E1FF"/>
        </a:hlink>
        <a:folHlink>
          <a:srgbClr val="FFFF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Template>
  <TotalTime>433</TotalTime>
  <Words>875</Words>
  <Application>Microsoft Office PowerPoint</Application>
  <PresentationFormat>Affichage à l'écran (4:3)</PresentationFormat>
  <Paragraphs>155</Paragraphs>
  <Slides>10</Slides>
  <Notes>10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-apple-system</vt:lpstr>
      <vt:lpstr>Arial</vt:lpstr>
      <vt:lpstr>Microsoft Sans Serif</vt:lpstr>
      <vt:lpstr>Verdana</vt:lpstr>
      <vt:lpstr>powerpoint-template-24</vt:lpstr>
      <vt:lpstr>Améliorez le produit IA de votre start-up</vt:lpstr>
      <vt:lpstr>Contexte et objectifs</vt:lpstr>
      <vt:lpstr>Présentation de la problématique.</vt:lpstr>
      <vt:lpstr>Description des jeux de données.</vt:lpstr>
      <vt:lpstr>Description des jeux de données.</vt:lpstr>
      <vt:lpstr>Visualisations graphiques (à l’aide d’une page web générée grâce au package Voilà).</vt:lpstr>
      <vt:lpstr>Visualisations graphiques (à l’aide d’une page web générée grâce au package Voilà).</vt:lpstr>
      <vt:lpstr>Visualisations graphiques (à l’aide d’une page web générée grâce au package Voilà).</vt:lpstr>
      <vt:lpstr>Conclusion sur la faisabilité.</vt:lpstr>
      <vt:lpstr>Présentation PowerPoint</vt:lpstr>
    </vt:vector>
  </TitlesOfParts>
  <Company>Templates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jean-christophe ROSELLO</dc:creator>
  <cp:lastModifiedBy>jean-christophe ROSELLO</cp:lastModifiedBy>
  <cp:revision>40</cp:revision>
  <dcterms:created xsi:type="dcterms:W3CDTF">2021-03-09T09:22:28Z</dcterms:created>
  <dcterms:modified xsi:type="dcterms:W3CDTF">2021-03-16T08:13:05Z</dcterms:modified>
</cp:coreProperties>
</file>