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7"/>
  </p:notesMasterIdLst>
  <p:handoutMasterIdLst>
    <p:handoutMasterId r:id="rId28"/>
  </p:handoutMasterIdLst>
  <p:sldIdLst>
    <p:sldId id="256" r:id="rId3"/>
    <p:sldId id="261" r:id="rId4"/>
    <p:sldId id="260" r:id="rId5"/>
    <p:sldId id="289" r:id="rId6"/>
    <p:sldId id="290" r:id="rId7"/>
    <p:sldId id="264" r:id="rId8"/>
    <p:sldId id="266" r:id="rId9"/>
    <p:sldId id="263" r:id="rId10"/>
    <p:sldId id="267" r:id="rId11"/>
    <p:sldId id="275" r:id="rId12"/>
    <p:sldId id="276" r:id="rId13"/>
    <p:sldId id="277" r:id="rId14"/>
    <p:sldId id="278" r:id="rId15"/>
    <p:sldId id="279" r:id="rId16"/>
    <p:sldId id="280" r:id="rId17"/>
    <p:sldId id="273" r:id="rId18"/>
    <p:sldId id="268" r:id="rId19"/>
    <p:sldId id="288" r:id="rId20"/>
    <p:sldId id="287" r:id="rId21"/>
    <p:sldId id="286" r:id="rId22"/>
    <p:sldId id="284" r:id="rId23"/>
    <p:sldId id="283" r:id="rId24"/>
    <p:sldId id="272" r:id="rId25"/>
    <p:sldId id="259" r:id="rId26"/>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CC1E0"/>
    <a:srgbClr val="000000"/>
    <a:srgbClr val="65482B"/>
    <a:srgbClr val="C75806"/>
    <a:srgbClr val="00499F"/>
    <a:srgbClr val="1B00FE"/>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140" autoAdjust="0"/>
  </p:normalViewPr>
  <p:slideViewPr>
    <p:cSldViewPr>
      <p:cViewPr varScale="1">
        <p:scale>
          <a:sx n="110" d="100"/>
          <a:sy n="110" d="100"/>
        </p:scale>
        <p:origin x="1626"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ru-RU"/>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34FE23EB-B595-4DAE-A855-8E608982DFD7}" type="slidenum">
              <a:rPr lang="ru-RU"/>
              <a:pPr>
                <a:defRPr/>
              </a:pPr>
              <a:t>‹N°›</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pPr lvl="0"/>
            <a:r>
              <a:rPr lang="fr-FR" noProof="0"/>
              <a:t>Modifiez le style du titre</a:t>
            </a:r>
            <a:endParaRPr lang="ru-RU" noProof="0"/>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pPr lvl="0"/>
            <a:r>
              <a:rPr lang="fr-FR" noProof="0"/>
              <a:t>Modifiez le style des sous-titres du masque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a:t>Modifiez le style du titre</a:t>
            </a:r>
            <a:endParaRPr lang="ru-RU"/>
          </a:p>
        </p:txBody>
      </p:sp>
      <p:sp>
        <p:nvSpPr>
          <p:cNvPr id="3" name="Вертикальный текст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84888" y="1268413"/>
            <a:ext cx="1871662" cy="5472112"/>
          </a:xfrm>
        </p:spPr>
        <p:txBody>
          <a:bodyPr vert="eaVert"/>
          <a:lstStyle/>
          <a:p>
            <a:r>
              <a:rPr lang="fr-FR"/>
              <a:t>Modifiez le style du titre</a:t>
            </a:r>
            <a:endParaRPr lang="ru-RU"/>
          </a:p>
        </p:txBody>
      </p:sp>
      <p:sp>
        <p:nvSpPr>
          <p:cNvPr id="3" name="Вертикальный текст 2"/>
          <p:cNvSpPr>
            <a:spLocks noGrp="1"/>
          </p:cNvSpPr>
          <p:nvPr>
            <p:ph type="body" orient="vert" idx="1"/>
          </p:nvPr>
        </p:nvSpPr>
        <p:spPr>
          <a:xfrm>
            <a:off x="468313" y="1268413"/>
            <a:ext cx="5464175" cy="547211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0F2CC44A-C715-46B0-AF9F-3F5ADA5F1080}" type="slidenum">
              <a:rPr lang="ru-RU"/>
              <a:pPr>
                <a:defRPr/>
              </a:pPr>
              <a:t>‹N°›</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BF2ACEDE-4DDE-4B70-87DD-C331BB459769}" type="slidenum">
              <a:rPr lang="ru-RU"/>
              <a:pPr>
                <a:defRPr/>
              </a:pPr>
              <a:t>‹N°›</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DD17431-CBEE-4F4B-8C60-DB723D39031A}" type="slidenum">
              <a:rPr lang="ru-RU"/>
              <a:pPr>
                <a:defRPr/>
              </a:pPr>
              <a:t>‹N°›</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79503E7-D479-4DF4-B904-97E42CE9B3F7}" type="slidenum">
              <a:rPr lang="ru-RU"/>
              <a:pPr>
                <a:defRPr/>
              </a:pPr>
              <a:t>‹N°›</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84D90F08-3327-4CAD-871F-F2198B313013}" type="slidenum">
              <a:rPr lang="ru-RU"/>
              <a:pPr>
                <a:defRPr/>
              </a:pPr>
              <a:t>‹N°›</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46543DB2-5D1C-46FB-A064-429729713346}" type="slidenum">
              <a:rPr lang="ru-RU"/>
              <a:pPr>
                <a:defRPr/>
              </a:pPr>
              <a:t>‹N°›</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5092D96B-612E-47E6-B1F0-62754E59F783}" type="slidenum">
              <a:rPr lang="ru-RU"/>
              <a:pPr>
                <a:defRPr/>
              </a:pPr>
              <a:t>‹N°›</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4D89ACFB-D8F0-4882-BE3B-2028FCA1DCD0}" type="slidenum">
              <a:rPr lang="ru-RU"/>
              <a:pPr>
                <a:defRPr/>
              </a:pPr>
              <a:t>‹N°›</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a:t>Modifiez le style du titre</a:t>
            </a:r>
            <a:endParaRPr lang="ru-RU"/>
          </a:p>
        </p:txBody>
      </p:sp>
      <p:sp>
        <p:nvSpPr>
          <p:cNvPr id="3" name="Объект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132DF761-2E3D-425B-BAF2-216810B08A87}" type="slidenum">
              <a:rPr lang="ru-RU"/>
              <a:pPr>
                <a:defRPr/>
              </a:pPr>
              <a:t>‹N°›</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CE14BE4-9AD8-4B73-A1C0-C04680A53CD9}" type="slidenum">
              <a:rPr lang="ru-RU"/>
              <a:pPr>
                <a:defRPr/>
              </a:pPr>
              <a:t>‹N°›</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5284703F-2121-44E3-878E-52E800D30444}" type="slidenum">
              <a:rPr lang="ru-RU"/>
              <a:pPr>
                <a:defRPr/>
              </a:pPr>
              <a:t>‹N°›</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a:t>Modifiez le style du titre</a:t>
            </a:r>
            <a:endParaRPr lang="ru-RU"/>
          </a:p>
        </p:txBody>
      </p:sp>
      <p:sp>
        <p:nvSpPr>
          <p:cNvPr id="3" name="Объект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Объект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fr-FR"/>
              <a:t>Modifiez le style du titre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fr-FR"/>
              <a:t>Modifiez le style du titre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a:t>Modifiez le style du titre</a:t>
            </a:r>
            <a:endParaRPr lang="ru-RU"/>
          </a:p>
        </p:txBody>
      </p:sp>
      <p:sp>
        <p:nvSpPr>
          <p:cNvPr id="1027" name="Rectangle 3"/>
          <p:cNvSpPr>
            <a:spLocks noGrp="1" noChangeArrowheads="1"/>
          </p:cNvSpPr>
          <p:nvPr>
            <p:ph type="body" idx="1"/>
          </p:nvPr>
        </p:nvSpPr>
        <p:spPr bwMode="auto">
          <a:xfrm>
            <a:off x="539750" y="1844675"/>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ru-RU"/>
          </a:p>
        </p:txBody>
      </p:sp>
    </p:spTree>
  </p:cSld>
  <p:clrMap bg1="lt1" tx1="dk1" bg2="lt2" tx2="dk2" accent1="accent1" accent2="accent2" accent3="accent3" accent4="accent4" accent5="accent5" accent6="accent6" hlink="hlink" folHlink="folHlink"/>
  <p:sldLayoutIdLst>
    <p:sldLayoutId id="214748369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r" rtl="0" eaLnBrk="1" fontAlgn="base" hangingPunct="1">
        <a:spcBef>
          <a:spcPct val="0"/>
        </a:spcBef>
        <a:spcAft>
          <a:spcPct val="0"/>
        </a:spcAft>
        <a:defRPr sz="3600" b="1">
          <a:solidFill>
            <a:schemeClr val="tx2"/>
          </a:solidFill>
          <a:latin typeface="+mj-lt"/>
          <a:ea typeface="+mj-ea"/>
          <a:cs typeface="+mj-cs"/>
        </a:defRPr>
      </a:lvl1pPr>
      <a:lvl2pPr algn="r" rtl="0" eaLnBrk="1" fontAlgn="base" hangingPunct="1">
        <a:spcBef>
          <a:spcPct val="0"/>
        </a:spcBef>
        <a:spcAft>
          <a:spcPct val="0"/>
        </a:spcAft>
        <a:defRPr sz="3600" b="1">
          <a:solidFill>
            <a:schemeClr val="tx2"/>
          </a:solidFill>
          <a:latin typeface="Verdana" pitchFamily="34" charset="0"/>
        </a:defRPr>
      </a:lvl2pPr>
      <a:lvl3pPr algn="r" rtl="0" eaLnBrk="1" fontAlgn="base" hangingPunct="1">
        <a:spcBef>
          <a:spcPct val="0"/>
        </a:spcBef>
        <a:spcAft>
          <a:spcPct val="0"/>
        </a:spcAft>
        <a:defRPr sz="3600" b="1">
          <a:solidFill>
            <a:schemeClr val="tx2"/>
          </a:solidFill>
          <a:latin typeface="Verdana" pitchFamily="34" charset="0"/>
        </a:defRPr>
      </a:lvl3pPr>
      <a:lvl4pPr algn="r" rtl="0" eaLnBrk="1" fontAlgn="base" hangingPunct="1">
        <a:spcBef>
          <a:spcPct val="0"/>
        </a:spcBef>
        <a:spcAft>
          <a:spcPct val="0"/>
        </a:spcAft>
        <a:defRPr sz="3600" b="1">
          <a:solidFill>
            <a:schemeClr val="tx2"/>
          </a:solidFill>
          <a:latin typeface="Verdana" pitchFamily="34" charset="0"/>
        </a:defRPr>
      </a:lvl4pPr>
      <a:lvl5pPr algn="r" rtl="0" eaLnBrk="1" fontAlgn="base" hangingPunct="1">
        <a:spcBef>
          <a:spcPct val="0"/>
        </a:spcBef>
        <a:spcAft>
          <a:spcPct val="0"/>
        </a:spcAft>
        <a:defRPr sz="3600" b="1">
          <a:solidFill>
            <a:schemeClr val="tx2"/>
          </a:solidFill>
          <a:latin typeface="Verdana" pitchFamily="34" charset="0"/>
        </a:defRPr>
      </a:lvl5pPr>
      <a:lvl6pPr marL="457200" algn="r" rtl="0" eaLnBrk="1" fontAlgn="base" hangingPunct="1">
        <a:spcBef>
          <a:spcPct val="0"/>
        </a:spcBef>
        <a:spcAft>
          <a:spcPct val="0"/>
        </a:spcAft>
        <a:defRPr sz="3600" b="1">
          <a:solidFill>
            <a:schemeClr val="tx2"/>
          </a:solidFill>
          <a:latin typeface="Verdana" pitchFamily="34" charset="0"/>
        </a:defRPr>
      </a:lvl6pPr>
      <a:lvl7pPr marL="914400" algn="r" rtl="0" eaLnBrk="1" fontAlgn="base" hangingPunct="1">
        <a:spcBef>
          <a:spcPct val="0"/>
        </a:spcBef>
        <a:spcAft>
          <a:spcPct val="0"/>
        </a:spcAft>
        <a:defRPr sz="3600" b="1">
          <a:solidFill>
            <a:schemeClr val="tx2"/>
          </a:solidFill>
          <a:latin typeface="Verdana" pitchFamily="34" charset="0"/>
        </a:defRPr>
      </a:lvl7pPr>
      <a:lvl8pPr marL="1371600" algn="r" rtl="0" eaLnBrk="1" fontAlgn="base" hangingPunct="1">
        <a:spcBef>
          <a:spcPct val="0"/>
        </a:spcBef>
        <a:spcAft>
          <a:spcPct val="0"/>
        </a:spcAft>
        <a:defRPr sz="3600" b="1">
          <a:solidFill>
            <a:schemeClr val="tx2"/>
          </a:solidFill>
          <a:latin typeface="Verdana" pitchFamily="34" charset="0"/>
        </a:defRPr>
      </a:lvl8pPr>
      <a:lvl9pPr marL="1828800" algn="r" rtl="0" eaLnBrk="1" fontAlgn="base" hangingPunct="1">
        <a:spcBef>
          <a:spcPct val="0"/>
        </a:spcBef>
        <a:spcAft>
          <a:spcPct val="0"/>
        </a:spcAft>
        <a:defRPr sz="3600" b="1">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28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2"/>
          </a:solidFill>
          <a:latin typeface="+mn-lt"/>
        </a:defRPr>
      </a:lvl2pPr>
      <a:lvl3pPr marL="1143000" indent="-228600" algn="l" rtl="0" eaLnBrk="1" fontAlgn="base" hangingPunct="1">
        <a:spcBef>
          <a:spcPct val="20000"/>
        </a:spcBef>
        <a:spcAft>
          <a:spcPct val="0"/>
        </a:spcAft>
        <a:buChar char="•"/>
        <a:defRPr sz="24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2051"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86A3CD5B-88F9-4E29-9947-B9FBC3F5634D}" type="slidenum">
              <a:rPr lang="ru-RU"/>
              <a:pPr>
                <a:defRPr/>
              </a:pPr>
              <a:t>‹N°›</a:t>
            </a:fld>
            <a:endParaRPr lang="ru-RU"/>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Verdana" pitchFamily="34" charset="0"/>
        </a:defRPr>
      </a:lvl2pPr>
      <a:lvl3pPr algn="ctr" rtl="0" eaLnBrk="0" fontAlgn="base" hangingPunct="0">
        <a:spcBef>
          <a:spcPct val="0"/>
        </a:spcBef>
        <a:spcAft>
          <a:spcPct val="0"/>
        </a:spcAft>
        <a:defRPr sz="4400">
          <a:solidFill>
            <a:schemeClr val="tx2"/>
          </a:solidFill>
          <a:latin typeface="Verdana" pitchFamily="34" charset="0"/>
        </a:defRPr>
      </a:lvl3pPr>
      <a:lvl4pPr algn="ctr" rtl="0" eaLnBrk="0" fontAlgn="base" hangingPunct="0">
        <a:spcBef>
          <a:spcPct val="0"/>
        </a:spcBef>
        <a:spcAft>
          <a:spcPct val="0"/>
        </a:spcAft>
        <a:defRPr sz="4400">
          <a:solidFill>
            <a:schemeClr val="tx2"/>
          </a:solidFill>
          <a:latin typeface="Verdana" pitchFamily="34" charset="0"/>
        </a:defRPr>
      </a:lvl4pPr>
      <a:lvl5pPr algn="ctr" rtl="0" eaLnBrk="0" fontAlgn="base" hangingPunct="0">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2"/>
          <p:cNvSpPr>
            <a:spLocks noGrp="1" noChangeArrowheads="1"/>
          </p:cNvSpPr>
          <p:nvPr>
            <p:ph type="ctrTitle"/>
          </p:nvPr>
        </p:nvSpPr>
        <p:spPr>
          <a:xfrm>
            <a:off x="1043609" y="5445125"/>
            <a:ext cx="7128792" cy="647700"/>
          </a:xfrm>
        </p:spPr>
        <p:txBody>
          <a:bodyPr/>
          <a:lstStyle/>
          <a:p>
            <a:pPr algn="ctr" eaLnBrk="1" hangingPunct="1"/>
            <a:r>
              <a:rPr lang="fr-FR" sz="2400" dirty="0">
                <a:solidFill>
                  <a:srgbClr val="231F20"/>
                </a:solidFill>
                <a:latin typeface="Arial" charset="0"/>
              </a:rPr>
              <a:t>Détectez les Bad Buzz grâce au </a:t>
            </a:r>
            <a:r>
              <a:rPr lang="fr-FR" sz="2400" dirty="0" err="1">
                <a:solidFill>
                  <a:srgbClr val="231F20"/>
                </a:solidFill>
                <a:latin typeface="Arial" charset="0"/>
              </a:rPr>
              <a:t>Deep</a:t>
            </a:r>
            <a:r>
              <a:rPr lang="fr-FR" sz="2400" dirty="0">
                <a:solidFill>
                  <a:srgbClr val="231F20"/>
                </a:solidFill>
                <a:latin typeface="Arial" charset="0"/>
              </a:rPr>
              <a:t> Learning</a:t>
            </a:r>
            <a:endParaRPr lang="en-US" sz="2400" dirty="0">
              <a:solidFill>
                <a:srgbClr val="231F20"/>
              </a:solidFill>
              <a:latin typeface="Arial" charset="0"/>
            </a:endParaRPr>
          </a:p>
        </p:txBody>
      </p:sp>
      <p:sp>
        <p:nvSpPr>
          <p:cNvPr id="4099" name="Rectangle 13"/>
          <p:cNvSpPr>
            <a:spLocks noGrp="1" noChangeArrowheads="1"/>
          </p:cNvSpPr>
          <p:nvPr>
            <p:ph type="subTitle" idx="1"/>
          </p:nvPr>
        </p:nvSpPr>
        <p:spPr>
          <a:xfrm>
            <a:off x="2700338" y="6021388"/>
            <a:ext cx="3240087" cy="503237"/>
          </a:xfrm>
        </p:spPr>
        <p:txBody>
          <a:bodyPr/>
          <a:lstStyle/>
          <a:p>
            <a:pPr algn="ctr" eaLnBrk="1" hangingPunct="1"/>
            <a:r>
              <a:rPr lang="en-US" dirty="0">
                <a:solidFill>
                  <a:srgbClr val="231F20"/>
                </a:solidFill>
                <a:latin typeface="Arial" charset="0"/>
              </a:rPr>
              <a:t>Air Paradis</a:t>
            </a:r>
            <a:endParaRPr lang="uk-UA" dirty="0">
              <a:solidFill>
                <a:srgbClr val="231F20"/>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127531"/>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simple” </a:t>
            </a:r>
          </a:p>
          <a:p>
            <a:pPr lvl="1" algn="just">
              <a:lnSpc>
                <a:spcPct val="80000"/>
              </a:lnSpc>
            </a:pPr>
            <a:endParaRPr lang="fr-FR" altLang="ko-KR" sz="1200" b="1"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
        <p:nvSpPr>
          <p:cNvPr id="2" name="Rectangle 2">
            <a:extLst>
              <a:ext uri="{FF2B5EF4-FFF2-40B4-BE49-F238E27FC236}">
                <a16:creationId xmlns:a16="http://schemas.microsoft.com/office/drawing/2014/main" id="{C5827745-F40E-4736-A9C4-5F494FCFE177}"/>
              </a:ext>
            </a:extLst>
          </p:cNvPr>
          <p:cNvSpPr>
            <a:spLocks noChangeArrowheads="1"/>
          </p:cNvSpPr>
          <p:nvPr/>
        </p:nvSpPr>
        <p:spPr bwMode="auto">
          <a:xfrm>
            <a:off x="1115616" y="2597379"/>
            <a:ext cx="525496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Création du modèle mesure simple classification </a:t>
            </a:r>
            <a:r>
              <a:rPr kumimoji="0" lang="fr-FR" altLang="fr-FR"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two</a:t>
            </a: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-class </a:t>
            </a:r>
            <a:r>
              <a:rPr kumimoji="0" lang="fr-FR" altLang="fr-FR"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boosted</a:t>
            </a: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fr-FR" altLang="fr-FR"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decision</a:t>
            </a: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fr-FR" altLang="fr-FR"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tree</a:t>
            </a: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fr-FR" altLang="fr-F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5" name="Image 11">
            <a:extLst>
              <a:ext uri="{FF2B5EF4-FFF2-40B4-BE49-F238E27FC236}">
                <a16:creationId xmlns:a16="http://schemas.microsoft.com/office/drawing/2014/main" id="{DB43B5DD-D323-43B9-97B3-FD093A999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474" y="2866684"/>
            <a:ext cx="4689457" cy="35035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018A4A7-199A-4E70-B325-193A45C6FFC1}"/>
              </a:ext>
            </a:extLst>
          </p:cNvPr>
          <p:cNvSpPr>
            <a:spLocks noChangeArrowheads="1"/>
          </p:cNvSpPr>
          <p:nvPr/>
        </p:nvSpPr>
        <p:spPr bwMode="auto">
          <a:xfrm>
            <a:off x="1115616" y="6382463"/>
            <a:ext cx="938517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Après nettoyage du jeu de données, split du jeu de données, définition du type de modèle et entrainement du modèle.</a:t>
            </a:r>
            <a:endParaRPr kumimoji="0" lang="fr-FR" altLang="fr-FR"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3858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099418"/>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simple” </a:t>
            </a:r>
          </a:p>
          <a:p>
            <a:pPr lvl="1" algn="just">
              <a:lnSpc>
                <a:spcPct val="80000"/>
              </a:lnSpc>
            </a:pPr>
            <a:endParaRPr lang="fr-FR" altLang="ko-KR" sz="1200" b="1"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pic>
        <p:nvPicPr>
          <p:cNvPr id="2050" name="Image 13">
            <a:extLst>
              <a:ext uri="{FF2B5EF4-FFF2-40B4-BE49-F238E27FC236}">
                <a16:creationId xmlns:a16="http://schemas.microsoft.com/office/drawing/2014/main" id="{CC0978DB-648F-4846-9E67-27ADA8F48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086" y="2708920"/>
            <a:ext cx="5971828" cy="40371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49C1A160-664B-45FD-B152-1B196B8A6327}"/>
              </a:ext>
            </a:extLst>
          </p:cNvPr>
          <p:cNvSpPr>
            <a:spLocks noChangeArrowheads="1"/>
          </p:cNvSpPr>
          <p:nvPr/>
        </p:nvSpPr>
        <p:spPr bwMode="auto">
          <a:xfrm>
            <a:off x="0" y="8782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354164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097459"/>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simple” </a:t>
            </a:r>
          </a:p>
          <a:p>
            <a:pPr lvl="1" algn="just">
              <a:lnSpc>
                <a:spcPct val="80000"/>
              </a:lnSpc>
            </a:pPr>
            <a:endParaRPr lang="fr-FR" altLang="ko-KR" sz="1200" b="1"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pic>
        <p:nvPicPr>
          <p:cNvPr id="2049" name="Image 14">
            <a:extLst>
              <a:ext uri="{FF2B5EF4-FFF2-40B4-BE49-F238E27FC236}">
                <a16:creationId xmlns:a16="http://schemas.microsoft.com/office/drawing/2014/main" id="{BC7737BB-136F-4E3E-897D-0490B768F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551" y="2617982"/>
            <a:ext cx="6014898" cy="41458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49C1A160-664B-45FD-B152-1B196B8A6327}"/>
              </a:ext>
            </a:extLst>
          </p:cNvPr>
          <p:cNvSpPr>
            <a:spLocks noChangeArrowheads="1"/>
          </p:cNvSpPr>
          <p:nvPr/>
        </p:nvSpPr>
        <p:spPr bwMode="auto">
          <a:xfrm>
            <a:off x="0" y="8782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80972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05832" y="2126412"/>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simple” </a:t>
            </a:r>
          </a:p>
          <a:p>
            <a:pPr lvl="1" algn="just">
              <a:lnSpc>
                <a:spcPct val="80000"/>
              </a:lnSpc>
            </a:pPr>
            <a:endParaRPr lang="fr-FR" altLang="ko-KR" sz="1200" b="1"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
        <p:nvSpPr>
          <p:cNvPr id="4" name="Rectangle 5">
            <a:extLst>
              <a:ext uri="{FF2B5EF4-FFF2-40B4-BE49-F238E27FC236}">
                <a16:creationId xmlns:a16="http://schemas.microsoft.com/office/drawing/2014/main" id="{49C1A160-664B-45FD-B152-1B196B8A6327}"/>
              </a:ext>
            </a:extLst>
          </p:cNvPr>
          <p:cNvSpPr>
            <a:spLocks noChangeArrowheads="1"/>
          </p:cNvSpPr>
          <p:nvPr/>
        </p:nvSpPr>
        <p:spPr bwMode="auto">
          <a:xfrm>
            <a:off x="0" y="8782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2">
            <a:extLst>
              <a:ext uri="{FF2B5EF4-FFF2-40B4-BE49-F238E27FC236}">
                <a16:creationId xmlns:a16="http://schemas.microsoft.com/office/drawing/2014/main" id="{AD19B3D9-D9AF-4C19-B048-703BD482B0E2}"/>
              </a:ext>
            </a:extLst>
          </p:cNvPr>
          <p:cNvSpPr>
            <a:spLocks noChangeArrowheads="1"/>
          </p:cNvSpPr>
          <p:nvPr/>
        </p:nvSpPr>
        <p:spPr bwMode="auto">
          <a:xfrm>
            <a:off x="1115616" y="2581878"/>
            <a:ext cx="504497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Création du modèle mesure simple classification </a:t>
            </a:r>
            <a:r>
              <a:rPr kumimoji="0" lang="fr-FR" altLang="fr-FR"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two</a:t>
            </a: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-class </a:t>
            </a:r>
            <a:r>
              <a:rPr kumimoji="0" lang="fr-FR" altLang="fr-FR"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logistic</a:t>
            </a: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fr-FR" altLang="fr-FR"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regression</a:t>
            </a: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fr-FR" altLang="fr-F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073" name="Image 18">
            <a:extLst>
              <a:ext uri="{FF2B5EF4-FFF2-40B4-BE49-F238E27FC236}">
                <a16:creationId xmlns:a16="http://schemas.microsoft.com/office/drawing/2014/main" id="{2D3E3029-A0F4-4519-9A0C-CE61F9BB7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851182"/>
            <a:ext cx="4341124" cy="373838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0C3DE99-42D8-4C6E-8E5D-4E85174F0B23}"/>
              </a:ext>
            </a:extLst>
          </p:cNvPr>
          <p:cNvSpPr>
            <a:spLocks noChangeArrowheads="1"/>
          </p:cNvSpPr>
          <p:nvPr/>
        </p:nvSpPr>
        <p:spPr bwMode="auto">
          <a:xfrm>
            <a:off x="1115616" y="6479337"/>
            <a:ext cx="92160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Après nettoyage du jeu de données, split du jeu de données, définition du type de modèle et entrainement du modèle.</a:t>
            </a:r>
            <a:endParaRPr kumimoji="0" lang="fr-FR" altLang="fr-FR"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059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156618"/>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simple” </a:t>
            </a:r>
          </a:p>
          <a:p>
            <a:pPr lvl="1" algn="just">
              <a:lnSpc>
                <a:spcPct val="80000"/>
              </a:lnSpc>
            </a:pPr>
            <a:endParaRPr lang="fr-FR" altLang="ko-KR" sz="1200" b="1"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
        <p:nvSpPr>
          <p:cNvPr id="4" name="Rectangle 5">
            <a:extLst>
              <a:ext uri="{FF2B5EF4-FFF2-40B4-BE49-F238E27FC236}">
                <a16:creationId xmlns:a16="http://schemas.microsoft.com/office/drawing/2014/main" id="{49C1A160-664B-45FD-B152-1B196B8A6327}"/>
              </a:ext>
            </a:extLst>
          </p:cNvPr>
          <p:cNvSpPr>
            <a:spLocks noChangeArrowheads="1"/>
          </p:cNvSpPr>
          <p:nvPr/>
        </p:nvSpPr>
        <p:spPr bwMode="auto">
          <a:xfrm>
            <a:off x="0" y="8782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7" name="Image 6">
            <a:extLst>
              <a:ext uri="{FF2B5EF4-FFF2-40B4-BE49-F238E27FC236}">
                <a16:creationId xmlns:a16="http://schemas.microsoft.com/office/drawing/2014/main" id="{447F117A-6E0A-4D20-A5F2-5A7F5FACEE4B}"/>
              </a:ext>
            </a:extLst>
          </p:cNvPr>
          <p:cNvPicPr/>
          <p:nvPr/>
        </p:nvPicPr>
        <p:blipFill>
          <a:blip r:embed="rId2">
            <a:extLst>
              <a:ext uri="{28A0092B-C50C-407E-A947-70E740481C1C}">
                <a14:useLocalDpi xmlns:a14="http://schemas.microsoft.com/office/drawing/2010/main" val="0"/>
              </a:ext>
            </a:extLst>
          </a:blip>
          <a:stretch>
            <a:fillRect/>
          </a:stretch>
        </p:blipFill>
        <p:spPr>
          <a:xfrm>
            <a:off x="1619672" y="2711184"/>
            <a:ext cx="5868692" cy="3958176"/>
          </a:xfrm>
          <a:prstGeom prst="rect">
            <a:avLst/>
          </a:prstGeom>
        </p:spPr>
      </p:pic>
    </p:spTree>
    <p:extLst>
      <p:ext uri="{BB962C8B-B14F-4D97-AF65-F5344CB8AC3E}">
        <p14:creationId xmlns:p14="http://schemas.microsoft.com/office/powerpoint/2010/main" val="197689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127195"/>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simple” </a:t>
            </a:r>
          </a:p>
          <a:p>
            <a:pPr lvl="1" algn="just">
              <a:lnSpc>
                <a:spcPct val="80000"/>
              </a:lnSpc>
            </a:pPr>
            <a:endParaRPr lang="fr-FR" altLang="ko-KR" sz="1200" b="1"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
        <p:nvSpPr>
          <p:cNvPr id="4" name="Rectangle 5">
            <a:extLst>
              <a:ext uri="{FF2B5EF4-FFF2-40B4-BE49-F238E27FC236}">
                <a16:creationId xmlns:a16="http://schemas.microsoft.com/office/drawing/2014/main" id="{49C1A160-664B-45FD-B152-1B196B8A6327}"/>
              </a:ext>
            </a:extLst>
          </p:cNvPr>
          <p:cNvSpPr>
            <a:spLocks noChangeArrowheads="1"/>
          </p:cNvSpPr>
          <p:nvPr/>
        </p:nvSpPr>
        <p:spPr bwMode="auto">
          <a:xfrm>
            <a:off x="0" y="87820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7" name="Image 6">
            <a:extLst>
              <a:ext uri="{FF2B5EF4-FFF2-40B4-BE49-F238E27FC236}">
                <a16:creationId xmlns:a16="http://schemas.microsoft.com/office/drawing/2014/main" id="{DCE75838-4333-481E-BE0E-138846F4885C}"/>
              </a:ext>
            </a:extLst>
          </p:cNvPr>
          <p:cNvPicPr/>
          <p:nvPr/>
        </p:nvPicPr>
        <p:blipFill>
          <a:blip r:embed="rId2">
            <a:extLst>
              <a:ext uri="{28A0092B-C50C-407E-A947-70E740481C1C}">
                <a14:useLocalDpi xmlns:a14="http://schemas.microsoft.com/office/drawing/2010/main" val="0"/>
              </a:ext>
            </a:extLst>
          </a:blip>
          <a:stretch>
            <a:fillRect/>
          </a:stretch>
        </p:blipFill>
        <p:spPr>
          <a:xfrm>
            <a:off x="1619652" y="2658748"/>
            <a:ext cx="5904696" cy="4064273"/>
          </a:xfrm>
          <a:prstGeom prst="rect">
            <a:avLst/>
          </a:prstGeom>
        </p:spPr>
      </p:pic>
    </p:spTree>
    <p:extLst>
      <p:ext uri="{BB962C8B-B14F-4D97-AF65-F5344CB8AC3E}">
        <p14:creationId xmlns:p14="http://schemas.microsoft.com/office/powerpoint/2010/main" val="301099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422103"/>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simple” </a:t>
            </a:r>
          </a:p>
          <a:p>
            <a:pPr lvl="1" algn="just">
              <a:lnSpc>
                <a:spcPct val="80000"/>
              </a:lnSpc>
            </a:pPr>
            <a:endParaRPr lang="fr-FR" altLang="ko-KR" sz="1200" b="1" dirty="0">
              <a:solidFill>
                <a:srgbClr val="231F20"/>
              </a:solidFill>
              <a:latin typeface="Arial" charset="0"/>
              <a:ea typeface="굴림" charset="-127"/>
            </a:endParaRP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400" dirty="0">
                <a:solidFill>
                  <a:srgbClr val="231F20"/>
                </a:solidFill>
                <a:latin typeface="Arial" charset="0"/>
                <a:ea typeface="굴림" charset="-127"/>
              </a:rPr>
              <a:t>C’est une approche simple à réaliser mais il faut connaître la méthode et les blocs pour la construction des expérimentations. </a:t>
            </a:r>
          </a:p>
          <a:p>
            <a:pPr lvl="1" algn="just">
              <a:lnSpc>
                <a:spcPct val="80000"/>
              </a:lnSpc>
            </a:pPr>
            <a:endParaRPr lang="fr-FR" altLang="ko-KR" sz="1400" dirty="0">
              <a:solidFill>
                <a:srgbClr val="231F20"/>
              </a:solidFill>
              <a:latin typeface="Arial" charset="0"/>
              <a:ea typeface="굴림" charset="-127"/>
            </a:endParaRPr>
          </a:p>
          <a:p>
            <a:pPr lvl="1" algn="just">
              <a:lnSpc>
                <a:spcPct val="80000"/>
              </a:lnSpc>
            </a:pPr>
            <a:endParaRPr lang="fr-FR" altLang="ko-KR" sz="1400" dirty="0">
              <a:solidFill>
                <a:srgbClr val="231F20"/>
              </a:solidFill>
              <a:latin typeface="Arial" charset="0"/>
              <a:ea typeface="굴림" charset="-127"/>
            </a:endParaRPr>
          </a:p>
          <a:p>
            <a:pPr lvl="1" algn="just">
              <a:lnSpc>
                <a:spcPct val="80000"/>
              </a:lnSpc>
            </a:pPr>
            <a:r>
              <a:rPr lang="fr-FR" altLang="ko-KR" sz="1400" dirty="0">
                <a:solidFill>
                  <a:srgbClr val="231F20"/>
                </a:solidFill>
                <a:latin typeface="Arial" charset="0"/>
                <a:ea typeface="굴림" charset="-127"/>
              </a:rPr>
              <a:t>L’avantage est que le déploiement du modèle est possible dans Excel.</a:t>
            </a:r>
          </a:p>
          <a:p>
            <a:pPr algn="just" eaLnBrk="1" hangingPunct="1">
              <a:lnSpc>
                <a:spcPct val="80000"/>
              </a:lnSpc>
            </a:pPr>
            <a:endParaRPr lang="fr-FR" altLang="ko-KR" sz="14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337444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88059" y="2388389"/>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avancé”</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200" dirty="0">
                <a:solidFill>
                  <a:srgbClr val="231F20"/>
                </a:solidFill>
                <a:latin typeface="Arial" charset="0"/>
                <a:ea typeface="굴림" charset="-127"/>
              </a:rPr>
              <a:t>Pour cette approche j’utilise le service Azure Machine Learning pour développer un modèle basé sur des réseaux de neurones profonds pour prédire le sentiment associé à un tweet. </a:t>
            </a:r>
          </a:p>
          <a:p>
            <a:pPr lvl="1" algn="just">
              <a:lnSpc>
                <a:spcPct val="80000"/>
              </a:lnSpc>
            </a:pPr>
            <a:endParaRPr lang="fr-FR" altLang="ko-KR" sz="1200" dirty="0">
              <a:solidFill>
                <a:srgbClr val="231F20"/>
              </a:solidFill>
              <a:latin typeface="Arial" charset="0"/>
              <a:ea typeface="굴림" charset="-127"/>
            </a:endParaRPr>
          </a:p>
          <a:p>
            <a:pPr marL="849630" lvl="1">
              <a:lnSpc>
                <a:spcPct val="107000"/>
              </a:lnSpc>
              <a:spcAft>
                <a:spcPts val="800"/>
              </a:spcAft>
            </a:pPr>
            <a:r>
              <a:rPr lang="fr-FR" sz="1200" dirty="0">
                <a:effectLst/>
                <a:latin typeface="Arial" panose="020B0604020202020204" pitchFamily="34" charset="0"/>
                <a:ea typeface="Calibri" panose="020F0502020204030204" pitchFamily="34" charset="0"/>
                <a:cs typeface="Arial" panose="020B0604020202020204" pitchFamily="34" charset="0"/>
              </a:rPr>
              <a:t>Etape de nettoyage des données : </a:t>
            </a:r>
          </a:p>
          <a:p>
            <a:pPr marL="849630" lvl="1" algn="just">
              <a:lnSpc>
                <a:spcPct val="107000"/>
              </a:lnSpc>
              <a:spcAft>
                <a:spcPts val="800"/>
              </a:spcAft>
            </a:pPr>
            <a:r>
              <a:rPr lang="fr-FR" sz="1200" dirty="0">
                <a:effectLst/>
                <a:latin typeface="Arial" panose="020B0604020202020204" pitchFamily="34" charset="0"/>
                <a:ea typeface="Calibri" panose="020F0502020204030204" pitchFamily="34" charset="0"/>
                <a:cs typeface="Arial" panose="020B0604020202020204" pitchFamily="34" charset="0"/>
              </a:rPr>
              <a:t>Le nettoyage de données consiste à enlever les URLs, les tags HTML, la ponctuation et les stop </a:t>
            </a:r>
            <a:r>
              <a:rPr lang="fr-FR" sz="1200" dirty="0" err="1">
                <a:effectLst/>
                <a:latin typeface="Arial" panose="020B0604020202020204" pitchFamily="34" charset="0"/>
                <a:ea typeface="Calibri" panose="020F0502020204030204" pitchFamily="34" charset="0"/>
                <a:cs typeface="Arial" panose="020B0604020202020204" pitchFamily="34" charset="0"/>
              </a:rPr>
              <a:t>words</a:t>
            </a:r>
            <a:r>
              <a:rPr lang="fr-FR" sz="1200" dirty="0">
                <a:effectLst/>
                <a:latin typeface="Arial" panose="020B0604020202020204" pitchFamily="34" charset="0"/>
                <a:ea typeface="Calibri" panose="020F0502020204030204" pitchFamily="34" charset="0"/>
                <a:cs typeface="Arial" panose="020B0604020202020204" pitchFamily="34" charset="0"/>
              </a:rPr>
              <a:t> qui sont des mots qui n'apportent pas ou peu d'information ensuite nous choisirons entre le </a:t>
            </a:r>
            <a:r>
              <a:rPr lang="fr-FR" sz="1200" dirty="0" err="1">
                <a:effectLst/>
                <a:latin typeface="Arial" panose="020B0604020202020204" pitchFamily="34" charset="0"/>
                <a:ea typeface="Calibri" panose="020F0502020204030204" pitchFamily="34" charset="0"/>
                <a:cs typeface="Arial" panose="020B0604020202020204" pitchFamily="34" charset="0"/>
              </a:rPr>
              <a:t>stemming</a:t>
            </a:r>
            <a:r>
              <a:rPr lang="fr-FR" sz="1200" dirty="0">
                <a:effectLst/>
                <a:latin typeface="Arial" panose="020B0604020202020204" pitchFamily="34" charset="0"/>
                <a:ea typeface="Calibri" panose="020F0502020204030204" pitchFamily="34" charset="0"/>
                <a:cs typeface="Arial" panose="020B0604020202020204" pitchFamily="34" charset="0"/>
              </a:rPr>
              <a:t> et la lemmatisation.</a:t>
            </a:r>
          </a:p>
          <a:p>
            <a:pPr marL="849630" lvl="1" algn="just">
              <a:lnSpc>
                <a:spcPct val="107000"/>
              </a:lnSpc>
              <a:spcAft>
                <a:spcPts val="800"/>
              </a:spcAft>
            </a:pPr>
            <a:r>
              <a:rPr lang="fr-FR" sz="1200" dirty="0">
                <a:effectLst/>
                <a:latin typeface="Arial" panose="020B0604020202020204" pitchFamily="34" charset="0"/>
                <a:ea typeface="Calibri" panose="020F0502020204030204" pitchFamily="34" charset="0"/>
                <a:cs typeface="Arial" panose="020B0604020202020204" pitchFamily="34" charset="0"/>
              </a:rPr>
              <a:t>Le processus de « lemmatisation » consiste à représenter les mots (sous leur forme canonique. Par exemple pour un verbe, ce sera son infinitif. Pour un nom, son masculin singulier. L'idée étant encore une fois de ne conserver que le sens des mots utilisés dans le corpus.</a:t>
            </a:r>
          </a:p>
          <a:p>
            <a:pPr marL="849630" lvl="1" algn="just">
              <a:lnSpc>
                <a:spcPct val="107000"/>
              </a:lnSpc>
              <a:spcAft>
                <a:spcPts val="800"/>
              </a:spcAft>
            </a:pPr>
            <a:r>
              <a:rPr lang="fr-FR" sz="1200" dirty="0">
                <a:effectLst/>
                <a:latin typeface="Arial" panose="020B0604020202020204" pitchFamily="34" charset="0"/>
                <a:ea typeface="Calibri" panose="020F0502020204030204" pitchFamily="34" charset="0"/>
                <a:cs typeface="Arial" panose="020B0604020202020204" pitchFamily="34" charset="0"/>
              </a:rPr>
              <a:t>Il existe un autre processus qui exerce une fonction similaire qui s'appelle la racinisation (ou </a:t>
            </a:r>
            <a:r>
              <a:rPr lang="fr-FR" sz="1200" dirty="0" err="1">
                <a:effectLst/>
                <a:latin typeface="Arial" panose="020B0604020202020204" pitchFamily="34" charset="0"/>
                <a:ea typeface="Calibri" panose="020F0502020204030204" pitchFamily="34" charset="0"/>
                <a:cs typeface="Arial" panose="020B0604020202020204" pitchFamily="34" charset="0"/>
              </a:rPr>
              <a:t>stemming</a:t>
            </a:r>
            <a:r>
              <a:rPr lang="fr-FR" sz="1200" dirty="0">
                <a:effectLst/>
                <a:latin typeface="Arial" panose="020B0604020202020204" pitchFamily="34" charset="0"/>
                <a:ea typeface="Calibri" panose="020F0502020204030204" pitchFamily="34" charset="0"/>
                <a:cs typeface="Arial" panose="020B0604020202020204" pitchFamily="34" charset="0"/>
              </a:rPr>
              <a:t> en anglais). Cela consiste à ne conserver que la racine des mots étudiés. L'idée étant de supprimer les suffixes, préfixes et autres des mots afin de ne conserver que leur origine. C'est un procédé plus simple que la lemmatisation et plus rapide à effectuer puisqu'on tronque les mots essentiellement contrairement à la lemmatisation qui nécessite d'utiliser un dictionnaire.</a:t>
            </a: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46596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88059" y="2388389"/>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avancé”</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200" dirty="0">
                <a:solidFill>
                  <a:srgbClr val="231F20"/>
                </a:solidFill>
                <a:latin typeface="Arial" charset="0"/>
                <a:ea typeface="굴림" charset="-127"/>
              </a:rPr>
              <a:t>Prochaine étape utilisation de deux méthodes plongement de mots, </a:t>
            </a:r>
            <a:r>
              <a:rPr lang="fr-FR" altLang="ko-KR" sz="1200" dirty="0" err="1">
                <a:solidFill>
                  <a:srgbClr val="231F20"/>
                </a:solidFill>
                <a:latin typeface="Arial" charset="0"/>
                <a:ea typeface="굴림" charset="-127"/>
              </a:rPr>
              <a:t>word</a:t>
            </a:r>
            <a:r>
              <a:rPr lang="fr-FR" altLang="ko-KR" sz="1200" dirty="0">
                <a:solidFill>
                  <a:srgbClr val="231F20"/>
                </a:solidFill>
                <a:latin typeface="Arial" charset="0"/>
                <a:ea typeface="굴림" charset="-127"/>
              </a:rPr>
              <a:t> </a:t>
            </a:r>
            <a:r>
              <a:rPr lang="fr-FR" altLang="ko-KR" sz="1200" dirty="0" err="1">
                <a:solidFill>
                  <a:srgbClr val="231F20"/>
                </a:solidFill>
                <a:latin typeface="Arial" charset="0"/>
                <a:ea typeface="굴림" charset="-127"/>
              </a:rPr>
              <a:t>embedding</a:t>
            </a:r>
            <a:r>
              <a:rPr lang="fr-FR" altLang="ko-KR" sz="1200" dirty="0">
                <a:solidFill>
                  <a:srgbClr val="231F20"/>
                </a:solidFill>
                <a:latin typeface="Arial" charset="0"/>
                <a:ea typeface="굴림" charset="-127"/>
              </a:rPr>
              <a:t> : Dans ces méthodes chaque mot est représenté par un vecteur de nombres réels.</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200" dirty="0">
                <a:solidFill>
                  <a:srgbClr val="231F20"/>
                </a:solidFill>
                <a:latin typeface="Arial" charset="0"/>
                <a:ea typeface="굴림" charset="-127"/>
              </a:rPr>
              <a:t> Nous comparons la méthode Word2Vec et la méthode </a:t>
            </a:r>
            <a:r>
              <a:rPr lang="fr-FR" altLang="ko-KR" sz="1200" dirty="0" err="1">
                <a:solidFill>
                  <a:srgbClr val="231F20"/>
                </a:solidFill>
                <a:latin typeface="Arial" charset="0"/>
                <a:ea typeface="굴림" charset="-127"/>
              </a:rPr>
              <a:t>GloVe</a:t>
            </a:r>
            <a:r>
              <a:rPr lang="fr-FR" altLang="ko-KR" sz="1200" dirty="0">
                <a:solidFill>
                  <a:srgbClr val="231F20"/>
                </a:solidFill>
                <a:latin typeface="Arial" charset="0"/>
                <a:ea typeface="굴림" charset="-127"/>
              </a:rPr>
              <a:t> .</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200" dirty="0">
                <a:solidFill>
                  <a:srgbClr val="231F20"/>
                </a:solidFill>
                <a:latin typeface="Arial" charset="0"/>
                <a:ea typeface="굴림" charset="-127"/>
              </a:rPr>
              <a:t>Les deux modèles diffèrent dans la manière dont ils sont entraînés et conduisent donc à des vecteurs de mots aux propriétés subtilement différentes. Le modèle </a:t>
            </a:r>
            <a:r>
              <a:rPr lang="fr-FR" altLang="ko-KR" sz="1200" dirty="0" err="1">
                <a:solidFill>
                  <a:srgbClr val="231F20"/>
                </a:solidFill>
                <a:latin typeface="Arial" charset="0"/>
                <a:ea typeface="굴림" charset="-127"/>
              </a:rPr>
              <a:t>Glove</a:t>
            </a:r>
            <a:r>
              <a:rPr lang="fr-FR" altLang="ko-KR" sz="1200" dirty="0">
                <a:solidFill>
                  <a:srgbClr val="231F20"/>
                </a:solidFill>
                <a:latin typeface="Arial" charset="0"/>
                <a:ea typeface="굴림" charset="-127"/>
              </a:rPr>
              <a:t> est basé sur l'exploitation du nombre global de co-occurrences du mot à mot en exploitant l'ensemble du corpus. Word2Vec d'autre part exploite la co-occurrence dans le contexte local (mots voisins).</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200" dirty="0">
                <a:solidFill>
                  <a:srgbClr val="231F20"/>
                </a:solidFill>
                <a:latin typeface="Arial" charset="0"/>
                <a:ea typeface="굴림" charset="-127"/>
              </a:rPr>
              <a:t>Avec </a:t>
            </a:r>
            <a:r>
              <a:rPr lang="fr-FR" altLang="ko-KR" sz="1200" dirty="0" err="1">
                <a:solidFill>
                  <a:srgbClr val="231F20"/>
                </a:solidFill>
                <a:latin typeface="Arial" charset="0"/>
                <a:ea typeface="굴림" charset="-127"/>
              </a:rPr>
              <a:t>GloVe</a:t>
            </a:r>
            <a:r>
              <a:rPr lang="fr-FR" altLang="ko-KR" sz="1200" dirty="0">
                <a:solidFill>
                  <a:srgbClr val="231F20"/>
                </a:solidFill>
                <a:latin typeface="Arial" charset="0"/>
                <a:ea typeface="굴림" charset="-127"/>
              </a:rPr>
              <a:t> on obtient de meilleur </a:t>
            </a:r>
            <a:r>
              <a:rPr lang="fr-FR" altLang="ko-KR" sz="1200" dirty="0" err="1">
                <a:solidFill>
                  <a:srgbClr val="231F20"/>
                </a:solidFill>
                <a:latin typeface="Arial" charset="0"/>
                <a:ea typeface="굴림" charset="-127"/>
              </a:rPr>
              <a:t>accuracy</a:t>
            </a:r>
            <a:r>
              <a:rPr lang="fr-FR" altLang="ko-KR" sz="1200" dirty="0">
                <a:solidFill>
                  <a:srgbClr val="231F20"/>
                </a:solidFill>
                <a:latin typeface="Arial" charset="0"/>
                <a:ea typeface="굴림" charset="-127"/>
              </a:rPr>
              <a:t>.</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sz="1200" dirty="0">
                <a:effectLst/>
                <a:latin typeface="Arial" panose="020B0604020202020204" pitchFamily="34" charset="0"/>
                <a:ea typeface="Calibri" panose="020F0502020204030204" pitchFamily="34" charset="0"/>
                <a:cs typeface="Arial" panose="020B0604020202020204" pitchFamily="34" charset="0"/>
              </a:rPr>
              <a:t>Après le nettoyage du jeu de données, split du jeu de données, je définis le type de modèle et entraine du modèle.</a:t>
            </a:r>
          </a:p>
          <a:p>
            <a:pPr lvl="1" algn="just">
              <a:lnSpc>
                <a:spcPct val="80000"/>
              </a:lnSpc>
            </a:pPr>
            <a:endParaRPr lang="fr-FR" altLang="ko-KR" sz="1200" dirty="0">
              <a:solidFill>
                <a:srgbClr val="231F20"/>
              </a:solidFill>
              <a:latin typeface="Arial" panose="020B0604020202020204" pitchFamily="34" charset="0"/>
              <a:ea typeface="굴림" charset="-127"/>
              <a:cs typeface="Arial" panose="020B0604020202020204" pitchFamily="34" charset="0"/>
            </a:endParaRP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295349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88059" y="2388389"/>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avancé”</a:t>
            </a:r>
          </a:p>
          <a:p>
            <a:pPr lvl="1" algn="just">
              <a:lnSpc>
                <a:spcPct val="80000"/>
              </a:lnSpc>
            </a:pPr>
            <a:endParaRPr lang="fr-FR" altLang="ko-KR" sz="12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graphicFrame>
        <p:nvGraphicFramePr>
          <p:cNvPr id="4" name="Tableau 2">
            <a:extLst>
              <a:ext uri="{FF2B5EF4-FFF2-40B4-BE49-F238E27FC236}">
                <a16:creationId xmlns:a16="http://schemas.microsoft.com/office/drawing/2014/main" id="{CB32E883-3125-464F-AA27-548366BCF1AD}"/>
              </a:ext>
            </a:extLst>
          </p:cNvPr>
          <p:cNvGraphicFramePr>
            <a:graphicFrameLocks noGrp="1"/>
          </p:cNvGraphicFramePr>
          <p:nvPr>
            <p:extLst>
              <p:ext uri="{D42A27DB-BD31-4B8C-83A1-F6EECF244321}">
                <p14:modId xmlns:p14="http://schemas.microsoft.com/office/powerpoint/2010/main" val="2299308295"/>
              </p:ext>
            </p:extLst>
          </p:nvPr>
        </p:nvGraphicFramePr>
        <p:xfrm>
          <a:off x="405792" y="3212977"/>
          <a:ext cx="8373496" cy="3542769"/>
        </p:xfrm>
        <a:graphic>
          <a:graphicData uri="http://schemas.openxmlformats.org/drawingml/2006/table">
            <a:tbl>
              <a:tblPr firstRow="1" bandRow="1">
                <a:tableStyleId>{5C22544A-7EE6-4342-B048-85BDC9FD1C3A}</a:tableStyleId>
              </a:tblPr>
              <a:tblGrid>
                <a:gridCol w="4197032">
                  <a:extLst>
                    <a:ext uri="{9D8B030D-6E8A-4147-A177-3AD203B41FA5}">
                      <a16:colId xmlns:a16="http://schemas.microsoft.com/office/drawing/2014/main" val="4039539796"/>
                    </a:ext>
                  </a:extLst>
                </a:gridCol>
                <a:gridCol w="4176464">
                  <a:extLst>
                    <a:ext uri="{9D8B030D-6E8A-4147-A177-3AD203B41FA5}">
                      <a16:colId xmlns:a16="http://schemas.microsoft.com/office/drawing/2014/main" val="318303130"/>
                    </a:ext>
                  </a:extLst>
                </a:gridCol>
              </a:tblGrid>
              <a:tr h="525747">
                <a:tc>
                  <a:txBody>
                    <a:bodyPr/>
                    <a:lstStyle/>
                    <a:p>
                      <a:r>
                        <a:rPr lang="fr-FR" sz="1000" dirty="0"/>
                        <a:t> “Modèle sur mesure avancé”</a:t>
                      </a:r>
                    </a:p>
                    <a:p>
                      <a:r>
                        <a:rPr lang="fr-FR" sz="1000" dirty="0"/>
                        <a:t>- Séquence LSTM</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dirty="0"/>
                        <a:t> “Modèle sur mesure avancé”</a:t>
                      </a:r>
                    </a:p>
                    <a:p>
                      <a:r>
                        <a:rPr lang="fr-FR" sz="1000" dirty="0"/>
                        <a:t>- Séquence </a:t>
                      </a:r>
                      <a:r>
                        <a:rPr lang="fr-FR" sz="1000" dirty="0" err="1"/>
                        <a:t>Bidirectional_LSTM</a:t>
                      </a:r>
                      <a:endParaRPr lang="fr-FR" sz="1000" dirty="0"/>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504624184"/>
                  </a:ext>
                </a:extLst>
              </a:tr>
              <a:tr h="3017022">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extLst>
                  <a:ext uri="{0D108BD9-81ED-4DB2-BD59-A6C34878D82A}">
                    <a16:rowId xmlns:a16="http://schemas.microsoft.com/office/drawing/2014/main" val="102274118"/>
                  </a:ext>
                </a:extLst>
              </a:tr>
            </a:tbl>
          </a:graphicData>
        </a:graphic>
      </p:graphicFrame>
      <p:pic>
        <p:nvPicPr>
          <p:cNvPr id="3" name="Image 2">
            <a:extLst>
              <a:ext uri="{FF2B5EF4-FFF2-40B4-BE49-F238E27FC236}">
                <a16:creationId xmlns:a16="http://schemas.microsoft.com/office/drawing/2014/main" id="{C12DD9E7-9975-4F31-BA20-2C375106E845}"/>
              </a:ext>
            </a:extLst>
          </p:cNvPr>
          <p:cNvPicPr>
            <a:picLocks noChangeAspect="1"/>
          </p:cNvPicPr>
          <p:nvPr/>
        </p:nvPicPr>
        <p:blipFill>
          <a:blip r:embed="rId2"/>
          <a:stretch>
            <a:fillRect/>
          </a:stretch>
        </p:blipFill>
        <p:spPr>
          <a:xfrm>
            <a:off x="4860032" y="4056387"/>
            <a:ext cx="3566215" cy="2397625"/>
          </a:xfrm>
          <a:prstGeom prst="rect">
            <a:avLst/>
          </a:prstGeom>
        </p:spPr>
      </p:pic>
      <p:pic>
        <p:nvPicPr>
          <p:cNvPr id="6" name="Image 5">
            <a:extLst>
              <a:ext uri="{FF2B5EF4-FFF2-40B4-BE49-F238E27FC236}">
                <a16:creationId xmlns:a16="http://schemas.microsoft.com/office/drawing/2014/main" id="{B069E8A4-9E7F-4072-812E-3C77423EB893}"/>
              </a:ext>
            </a:extLst>
          </p:cNvPr>
          <p:cNvPicPr>
            <a:picLocks noChangeAspect="1"/>
          </p:cNvPicPr>
          <p:nvPr/>
        </p:nvPicPr>
        <p:blipFill>
          <a:blip r:embed="rId3"/>
          <a:stretch>
            <a:fillRect/>
          </a:stretch>
        </p:blipFill>
        <p:spPr>
          <a:xfrm>
            <a:off x="749722" y="3807850"/>
            <a:ext cx="3561103" cy="2894698"/>
          </a:xfrm>
          <a:prstGeom prst="rect">
            <a:avLst/>
          </a:prstGeom>
        </p:spPr>
      </p:pic>
    </p:spTree>
    <p:extLst>
      <p:ext uri="{BB962C8B-B14F-4D97-AF65-F5344CB8AC3E}">
        <p14:creationId xmlns:p14="http://schemas.microsoft.com/office/powerpoint/2010/main" val="24584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Contexte et objectifs</a:t>
            </a:r>
          </a:p>
        </p:txBody>
      </p:sp>
      <p:sp>
        <p:nvSpPr>
          <p:cNvPr id="5123" name="Rectangle 3"/>
          <p:cNvSpPr>
            <a:spLocks noGrp="1" noChangeArrowheads="1"/>
          </p:cNvSpPr>
          <p:nvPr>
            <p:ph type="body" idx="1"/>
          </p:nvPr>
        </p:nvSpPr>
        <p:spPr>
          <a:xfrm>
            <a:off x="467518" y="2413426"/>
            <a:ext cx="8208963" cy="4392613"/>
          </a:xfrm>
        </p:spPr>
        <p:txBody>
          <a:bodyPr/>
          <a:lstStyle/>
          <a:p>
            <a:pPr algn="just" eaLnBrk="1" hangingPunct="1">
              <a:lnSpc>
                <a:spcPct val="80000"/>
              </a:lnSpc>
            </a:pPr>
            <a:endParaRPr lang="fr-FR" altLang="ko-KR" sz="1400" b="1" dirty="0">
              <a:solidFill>
                <a:srgbClr val="231F20"/>
              </a:solidFill>
              <a:latin typeface="Arial" charset="0"/>
              <a:ea typeface="굴림" charset="-127"/>
            </a:endParaRPr>
          </a:p>
          <a:p>
            <a:pPr algn="just" eaLnBrk="1" hangingPunct="1">
              <a:lnSpc>
                <a:spcPct val="80000"/>
              </a:lnSpc>
            </a:pPr>
            <a:r>
              <a:rPr lang="fr-FR" altLang="ko-KR" sz="1400" b="1" dirty="0">
                <a:solidFill>
                  <a:srgbClr val="231F20"/>
                </a:solidFill>
                <a:latin typeface="Arial" charset="0"/>
                <a:ea typeface="굴림" charset="-127"/>
              </a:rPr>
              <a:t>Je suis ingénieur IA chez MIC (Marketing Intelligence Consulting), une entreprise de conseil spécialisée sur les problématiques de marketing digital.</a:t>
            </a:r>
          </a:p>
          <a:p>
            <a:pPr algn="just" eaLnBrk="1" hangingPunct="1">
              <a:lnSpc>
                <a:spcPct val="80000"/>
              </a:lnSpc>
            </a:pPr>
            <a:endParaRPr lang="fr-FR" altLang="ko-KR" sz="1400" b="1" dirty="0">
              <a:solidFill>
                <a:srgbClr val="231F20"/>
              </a:solidFill>
              <a:latin typeface="Arial" charset="0"/>
              <a:ea typeface="굴림" charset="-127"/>
            </a:endParaRPr>
          </a:p>
          <a:p>
            <a:pPr algn="just" eaLnBrk="1" hangingPunct="1">
              <a:lnSpc>
                <a:spcPct val="80000"/>
              </a:lnSpc>
            </a:pPr>
            <a:r>
              <a:rPr lang="fr-FR" altLang="ko-KR" sz="1400" b="1" dirty="0">
                <a:solidFill>
                  <a:srgbClr val="231F20"/>
                </a:solidFill>
                <a:latin typeface="Arial" charset="0"/>
                <a:ea typeface="굴림" charset="-127"/>
              </a:rPr>
              <a:t>La compagnie aérienne “Air Paradis” souhaite réaliser un projet de détection de </a:t>
            </a:r>
            <a:r>
              <a:rPr lang="en-US" altLang="ko-KR" sz="1400" b="1" dirty="0">
                <a:solidFill>
                  <a:srgbClr val="231F20"/>
                </a:solidFill>
                <a:latin typeface="Arial" charset="0"/>
                <a:ea typeface="굴림" charset="-127"/>
              </a:rPr>
              <a:t>Bad Buzz grâce au Deep Learning plus </a:t>
            </a:r>
            <a:r>
              <a:rPr lang="fr-FR" altLang="ko-KR" sz="1400" b="1" dirty="0">
                <a:solidFill>
                  <a:srgbClr val="231F20"/>
                </a:solidFill>
                <a:latin typeface="Arial" charset="0"/>
                <a:ea typeface="굴림" charset="-127"/>
              </a:rPr>
              <a:t>précisément</a:t>
            </a:r>
            <a:r>
              <a:rPr lang="en-US" altLang="ko-KR" sz="1400" b="1" dirty="0">
                <a:solidFill>
                  <a:srgbClr val="231F20"/>
                </a:solidFill>
                <a:latin typeface="Arial" charset="0"/>
                <a:ea typeface="굴림" charset="-127"/>
              </a:rPr>
              <a:t> la </a:t>
            </a:r>
            <a:r>
              <a:rPr lang="fr-FR" altLang="ko-KR" sz="1400" b="1" dirty="0">
                <a:solidFill>
                  <a:srgbClr val="231F20"/>
                </a:solidFill>
                <a:latin typeface="Arial" charset="0"/>
                <a:ea typeface="굴림" charset="-127"/>
              </a:rPr>
              <a:t>réalisation</a:t>
            </a:r>
            <a:r>
              <a:rPr lang="en-US" altLang="ko-KR" sz="1400" b="1" dirty="0">
                <a:solidFill>
                  <a:srgbClr val="231F20"/>
                </a:solidFill>
                <a:latin typeface="Arial" charset="0"/>
                <a:ea typeface="굴림" charset="-127"/>
              </a:rPr>
              <a:t> d’un </a:t>
            </a:r>
            <a:r>
              <a:rPr lang="fr-FR" altLang="ko-KR" sz="1400" b="1" dirty="0">
                <a:solidFill>
                  <a:srgbClr val="231F20"/>
                </a:solidFill>
                <a:latin typeface="Arial" charset="0"/>
                <a:ea typeface="굴림" charset="-127"/>
              </a:rPr>
              <a:t>prototype d’un produit IA permettant de prédire le sentiment d’un tweet. </a:t>
            </a:r>
          </a:p>
          <a:p>
            <a:pPr algn="just" eaLnBrk="1" hangingPunct="1">
              <a:lnSpc>
                <a:spcPct val="80000"/>
              </a:lnSpc>
            </a:pPr>
            <a:endParaRPr lang="fr-FR" altLang="ko-KR" sz="1400" b="1" dirty="0">
              <a:solidFill>
                <a:srgbClr val="231F20"/>
              </a:solidFill>
              <a:latin typeface="Arial" charset="0"/>
              <a:ea typeface="굴림" charset="-127"/>
            </a:endParaRPr>
          </a:p>
          <a:p>
            <a:pPr algn="just" eaLnBrk="1" hangingPunct="1">
              <a:lnSpc>
                <a:spcPct val="80000"/>
              </a:lnSpc>
            </a:pPr>
            <a:r>
              <a:rPr lang="fr-FR" altLang="ko-KR" sz="1400" b="1" dirty="0">
                <a:solidFill>
                  <a:srgbClr val="231F20"/>
                </a:solidFill>
                <a:latin typeface="Arial" charset="0"/>
                <a:ea typeface="굴림" charset="-127"/>
              </a:rPr>
              <a:t>La première étape sera de réaliser une approche “API sur étagère” en utilisant l’API du service cognitif proposé par Microsoft Azure pour l’analyse de sentiment.</a:t>
            </a:r>
          </a:p>
          <a:p>
            <a:pPr algn="just" eaLnBrk="1" hangingPunct="1">
              <a:lnSpc>
                <a:spcPct val="80000"/>
              </a:lnSpc>
            </a:pPr>
            <a:endParaRPr lang="fr-FR" altLang="ko-KR" sz="1400" b="1" dirty="0">
              <a:solidFill>
                <a:srgbClr val="231F20"/>
              </a:solidFill>
              <a:latin typeface="Arial" charset="0"/>
              <a:ea typeface="굴림" charset="-127"/>
            </a:endParaRPr>
          </a:p>
          <a:p>
            <a:pPr algn="just">
              <a:lnSpc>
                <a:spcPct val="80000"/>
              </a:lnSpc>
            </a:pPr>
            <a:r>
              <a:rPr lang="fr-FR" altLang="ko-KR" sz="1400" b="1" dirty="0">
                <a:solidFill>
                  <a:srgbClr val="231F20"/>
                </a:solidFill>
                <a:latin typeface="Arial" charset="0"/>
                <a:ea typeface="굴림" charset="-127"/>
              </a:rPr>
              <a:t>La seconde étape sera de réaliser une  approche “Modèle sur mesure simple” en utilisant le service Azure Machine Learning Studio (</a:t>
            </a:r>
            <a:r>
              <a:rPr lang="fr-FR" altLang="ko-KR" sz="1400" b="1" dirty="0" err="1">
                <a:solidFill>
                  <a:srgbClr val="231F20"/>
                </a:solidFill>
                <a:latin typeface="Arial" charset="0"/>
                <a:ea typeface="굴림" charset="-127"/>
              </a:rPr>
              <a:t>classic</a:t>
            </a:r>
            <a:r>
              <a:rPr lang="fr-FR" altLang="ko-KR" sz="1400" b="1" dirty="0">
                <a:solidFill>
                  <a:srgbClr val="231F20"/>
                </a:solidFill>
                <a:latin typeface="Arial" charset="0"/>
                <a:ea typeface="굴림" charset="-127"/>
              </a:rPr>
              <a:t>), interface graphique drag &amp; drop, pour développer rapidement un modèle classique (ex : régression logistique) permettant de prédire le sentiment d’un tweet.</a:t>
            </a:r>
          </a:p>
          <a:p>
            <a:pPr algn="just" eaLnBrk="1" hangingPunct="1">
              <a:lnSpc>
                <a:spcPct val="80000"/>
              </a:lnSpc>
            </a:pPr>
            <a:endParaRPr lang="fr-FR" altLang="ko-KR" sz="1400" b="1" dirty="0">
              <a:solidFill>
                <a:srgbClr val="231F20"/>
              </a:solidFill>
              <a:latin typeface="Arial" charset="0"/>
              <a:ea typeface="굴림" charset="-127"/>
            </a:endParaRPr>
          </a:p>
          <a:p>
            <a:pPr algn="just" eaLnBrk="1" hangingPunct="1">
              <a:lnSpc>
                <a:spcPct val="80000"/>
              </a:lnSpc>
            </a:pPr>
            <a:r>
              <a:rPr lang="fr-FR" altLang="ko-KR" sz="1400" b="1" dirty="0">
                <a:solidFill>
                  <a:srgbClr val="231F20"/>
                </a:solidFill>
                <a:latin typeface="Arial" charset="0"/>
                <a:ea typeface="굴림" charset="-127"/>
              </a:rPr>
              <a:t>La troisième étape sera de réaliser une approche “Modèle sur mesure avancé” en utilisant le service Azure Machine Learning pour développer un modèle basé sur des réseaux de neurones profonds pour prédire le sentiment d’un tweet. </a:t>
            </a:r>
          </a:p>
          <a:p>
            <a:pPr algn="just" eaLnBrk="1" hangingPunct="1">
              <a:lnSpc>
                <a:spcPct val="80000"/>
              </a:lnSpc>
            </a:pPr>
            <a:endParaRPr lang="fr-FR" altLang="ko-KR" sz="14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610362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88059" y="2388389"/>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avancé”</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400" dirty="0">
                <a:solidFill>
                  <a:srgbClr val="231F20"/>
                </a:solidFill>
                <a:latin typeface="Arial" charset="0"/>
                <a:ea typeface="굴림" charset="-127"/>
              </a:rPr>
              <a:t>Tableau des performances avec </a:t>
            </a:r>
            <a:r>
              <a:rPr lang="fr-FR" altLang="ko-KR" sz="1400" dirty="0" err="1">
                <a:solidFill>
                  <a:srgbClr val="231F20"/>
                </a:solidFill>
                <a:latin typeface="Arial" charset="0"/>
                <a:ea typeface="굴림" charset="-127"/>
              </a:rPr>
              <a:t>GloVe</a:t>
            </a:r>
            <a:r>
              <a:rPr lang="fr-FR" altLang="ko-KR" sz="1400" dirty="0">
                <a:solidFill>
                  <a:srgbClr val="231F20"/>
                </a:solidFill>
                <a:latin typeface="Arial" charset="0"/>
                <a:ea typeface="굴림" charset="-127"/>
              </a:rPr>
              <a:t>:</a:t>
            </a: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graphicFrame>
        <p:nvGraphicFramePr>
          <p:cNvPr id="4" name="Tableau 2">
            <a:extLst>
              <a:ext uri="{FF2B5EF4-FFF2-40B4-BE49-F238E27FC236}">
                <a16:creationId xmlns:a16="http://schemas.microsoft.com/office/drawing/2014/main" id="{CB32E883-3125-464F-AA27-548366BCF1AD}"/>
              </a:ext>
            </a:extLst>
          </p:cNvPr>
          <p:cNvGraphicFramePr>
            <a:graphicFrameLocks noGrp="1"/>
          </p:cNvGraphicFramePr>
          <p:nvPr>
            <p:extLst>
              <p:ext uri="{D42A27DB-BD31-4B8C-83A1-F6EECF244321}">
                <p14:modId xmlns:p14="http://schemas.microsoft.com/office/powerpoint/2010/main" val="1826840427"/>
              </p:ext>
            </p:extLst>
          </p:nvPr>
        </p:nvGraphicFramePr>
        <p:xfrm>
          <a:off x="107504" y="3301390"/>
          <a:ext cx="8928992" cy="3479613"/>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4039539796"/>
                    </a:ext>
                  </a:extLst>
                </a:gridCol>
                <a:gridCol w="2232248">
                  <a:extLst>
                    <a:ext uri="{9D8B030D-6E8A-4147-A177-3AD203B41FA5}">
                      <a16:colId xmlns:a16="http://schemas.microsoft.com/office/drawing/2014/main" val="318303130"/>
                    </a:ext>
                  </a:extLst>
                </a:gridCol>
                <a:gridCol w="2232248">
                  <a:extLst>
                    <a:ext uri="{9D8B030D-6E8A-4147-A177-3AD203B41FA5}">
                      <a16:colId xmlns:a16="http://schemas.microsoft.com/office/drawing/2014/main" val="2498770652"/>
                    </a:ext>
                  </a:extLst>
                </a:gridCol>
                <a:gridCol w="2232248">
                  <a:extLst>
                    <a:ext uri="{9D8B030D-6E8A-4147-A177-3AD203B41FA5}">
                      <a16:colId xmlns:a16="http://schemas.microsoft.com/office/drawing/2014/main" val="986808999"/>
                    </a:ext>
                  </a:extLst>
                </a:gridCol>
              </a:tblGrid>
              <a:tr h="639197">
                <a:tc>
                  <a:txBody>
                    <a:bodyPr/>
                    <a:lstStyle/>
                    <a:p>
                      <a:r>
                        <a:rPr lang="fr-FR" sz="1000" dirty="0"/>
                        <a:t> “Modèle sur mesure avancé”-</a:t>
                      </a:r>
                      <a:r>
                        <a:rPr lang="fr-FR" sz="1000" dirty="0" err="1"/>
                        <a:t>stemming</a:t>
                      </a:r>
                      <a:r>
                        <a:rPr lang="fr-FR" sz="1000" dirty="0"/>
                        <a:t> </a:t>
                      </a:r>
                      <a:r>
                        <a:rPr lang="fr-FR" sz="1000" dirty="0" err="1"/>
                        <a:t>GloVe</a:t>
                      </a:r>
                      <a:r>
                        <a:rPr lang="fr-FR" sz="1000" dirty="0"/>
                        <a:t> LSTM</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dirty="0"/>
                        <a:t> “Modèle sur mesure avancé”-</a:t>
                      </a:r>
                      <a:r>
                        <a:rPr lang="fr-FR" sz="1000" dirty="0" err="1"/>
                        <a:t>stemming</a:t>
                      </a:r>
                      <a:r>
                        <a:rPr lang="fr-FR" sz="1000" dirty="0"/>
                        <a:t> </a:t>
                      </a:r>
                      <a:r>
                        <a:rPr lang="fr-FR" sz="1000" dirty="0" err="1"/>
                        <a:t>GloVe</a:t>
                      </a:r>
                      <a:r>
                        <a:rPr lang="fr-FR" sz="1000" dirty="0"/>
                        <a:t> </a:t>
                      </a:r>
                      <a:r>
                        <a:rPr lang="fr-FR" sz="1000" dirty="0" err="1"/>
                        <a:t>Bidirectional_LSTM</a:t>
                      </a:r>
                      <a:endParaRPr lang="fr-FR" sz="1000" dirty="0"/>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dirty="0"/>
                        <a:t>“Modèle sur mesure </a:t>
                      </a:r>
                      <a:r>
                        <a:rPr lang="fr-FR" sz="1000" dirty="0" err="1"/>
                        <a:t>avancé”-lemmatisation</a:t>
                      </a:r>
                      <a:r>
                        <a:rPr lang="fr-FR" sz="1000" dirty="0"/>
                        <a:t> </a:t>
                      </a:r>
                      <a:r>
                        <a:rPr lang="fr-FR" sz="1000" dirty="0" err="1"/>
                        <a:t>GloVe</a:t>
                      </a:r>
                      <a:r>
                        <a:rPr lang="fr-FR" sz="1000" dirty="0"/>
                        <a:t> LSTM</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b="1" dirty="0">
                          <a:solidFill>
                            <a:srgbClr val="FFFFFF"/>
                          </a:solidFill>
                        </a:rPr>
                        <a:t>“Modèle sur mesure </a:t>
                      </a:r>
                      <a:r>
                        <a:rPr lang="fr-FR" sz="1000" b="1" dirty="0" err="1">
                          <a:solidFill>
                            <a:srgbClr val="FFFFFF"/>
                          </a:solidFill>
                        </a:rPr>
                        <a:t>avancé”-lemmatisation</a:t>
                      </a:r>
                      <a:r>
                        <a:rPr lang="fr-FR" sz="1000" b="1" dirty="0">
                          <a:solidFill>
                            <a:srgbClr val="FFFFFF"/>
                          </a:solidFill>
                        </a:rPr>
                        <a:t> </a:t>
                      </a:r>
                      <a:r>
                        <a:rPr lang="fr-FR" sz="1000" dirty="0" err="1"/>
                        <a:t>GloVe</a:t>
                      </a:r>
                      <a:r>
                        <a:rPr lang="fr-FR" sz="1000" b="1" dirty="0">
                          <a:solidFill>
                            <a:srgbClr val="FFFFFF"/>
                          </a:solidFill>
                        </a:rPr>
                        <a:t> </a:t>
                      </a:r>
                      <a:r>
                        <a:rPr lang="fr-FR" sz="1000" b="1" dirty="0" err="1">
                          <a:solidFill>
                            <a:srgbClr val="FFFFFF"/>
                          </a:solidFill>
                        </a:rPr>
                        <a:t>Bidirectional_LSTM</a:t>
                      </a:r>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504624184"/>
                  </a:ext>
                </a:extLst>
              </a:tr>
              <a:tr h="256556">
                <a:tc>
                  <a:txBody>
                    <a:bodyPr/>
                    <a:lstStyle/>
                    <a:p>
                      <a:r>
                        <a:rPr lang="fr-FR" sz="1000" b="1" dirty="0" err="1">
                          <a:solidFill>
                            <a:srgbClr val="FFFFFF"/>
                          </a:solidFill>
                        </a:rPr>
                        <a:t>Accuracy</a:t>
                      </a:r>
                      <a:r>
                        <a:rPr lang="fr-FR" sz="1000" b="1" dirty="0">
                          <a:solidFill>
                            <a:srgbClr val="FFFFFF"/>
                          </a:solidFill>
                        </a:rPr>
                        <a:t>: 50.42%</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66.94%</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50.69%</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68.19%</a:t>
                      </a:r>
                    </a:p>
                  </a:txBody>
                  <a:tcPr>
                    <a:solidFill>
                      <a:srgbClr val="0CC1E0"/>
                    </a:solidFill>
                  </a:tcPr>
                </a:tc>
                <a:extLst>
                  <a:ext uri="{0D108BD9-81ED-4DB2-BD59-A6C34878D82A}">
                    <a16:rowId xmlns:a16="http://schemas.microsoft.com/office/drawing/2014/main" val="102274118"/>
                  </a:ext>
                </a:extLst>
              </a:tr>
              <a:tr h="1291930">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937991191"/>
                  </a:ext>
                </a:extLst>
              </a:tr>
              <a:tr h="1291930">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extLst>
                  <a:ext uri="{0D108BD9-81ED-4DB2-BD59-A6C34878D82A}">
                    <a16:rowId xmlns:a16="http://schemas.microsoft.com/office/drawing/2014/main" val="991943828"/>
                  </a:ext>
                </a:extLst>
              </a:tr>
            </a:tbl>
          </a:graphicData>
        </a:graphic>
      </p:graphicFrame>
      <p:pic>
        <p:nvPicPr>
          <p:cNvPr id="1026" name="Picture 2">
            <a:extLst>
              <a:ext uri="{FF2B5EF4-FFF2-40B4-BE49-F238E27FC236}">
                <a16:creationId xmlns:a16="http://schemas.microsoft.com/office/drawing/2014/main" id="{B4794FC0-A331-4955-8A34-7308452EB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221088"/>
            <a:ext cx="1786778" cy="12462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763E1A9-6569-400B-B4D9-A9346D077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481772"/>
            <a:ext cx="1786778" cy="128482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ACEF35B1-CCA4-4FD5-A4C9-9E92349EE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196950"/>
            <a:ext cx="1786778" cy="128482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88B7825-6D3B-4372-9278-A1582EB09F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5488976"/>
            <a:ext cx="1786778" cy="12848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7E8603D-2313-47F4-82E1-7828C72E73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3109" y="4216222"/>
            <a:ext cx="1786778" cy="124627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0DAEB298-806D-49F4-9666-10E4188405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3008" y="5498612"/>
            <a:ext cx="1786779" cy="124627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EC1EB1A1-583B-4A29-A814-A500FF4EB8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269" y="4213790"/>
            <a:ext cx="1786778" cy="1284822"/>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294654F8-4817-425A-B494-6C842DDF04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7270" y="5498612"/>
            <a:ext cx="1786777" cy="128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46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88059" y="2388389"/>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avancé”</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400" dirty="0">
                <a:solidFill>
                  <a:srgbClr val="231F20"/>
                </a:solidFill>
                <a:latin typeface="Arial" charset="0"/>
                <a:ea typeface="굴림" charset="-127"/>
              </a:rPr>
              <a:t>Tableau des performances avec Word2Vec:</a:t>
            </a:r>
          </a:p>
          <a:p>
            <a:pPr eaLnBrk="1" hangingPunct="1">
              <a:lnSpc>
                <a:spcPct val="80000"/>
              </a:lnSpc>
            </a:pPr>
            <a:endParaRPr lang="fr-FR" altLang="ko-KR" sz="2000" dirty="0">
              <a:solidFill>
                <a:srgbClr val="231F20"/>
              </a:solidFill>
              <a:latin typeface="Arial" charset="0"/>
              <a:ea typeface="굴림" charset="-127"/>
            </a:endParaRPr>
          </a:p>
        </p:txBody>
      </p:sp>
      <p:graphicFrame>
        <p:nvGraphicFramePr>
          <p:cNvPr id="4" name="Tableau 2">
            <a:extLst>
              <a:ext uri="{FF2B5EF4-FFF2-40B4-BE49-F238E27FC236}">
                <a16:creationId xmlns:a16="http://schemas.microsoft.com/office/drawing/2014/main" id="{CB32E883-3125-464F-AA27-548366BCF1AD}"/>
              </a:ext>
            </a:extLst>
          </p:cNvPr>
          <p:cNvGraphicFramePr>
            <a:graphicFrameLocks noGrp="1"/>
          </p:cNvGraphicFramePr>
          <p:nvPr>
            <p:extLst>
              <p:ext uri="{D42A27DB-BD31-4B8C-83A1-F6EECF244321}">
                <p14:modId xmlns:p14="http://schemas.microsoft.com/office/powerpoint/2010/main" val="608704134"/>
              </p:ext>
            </p:extLst>
          </p:nvPr>
        </p:nvGraphicFramePr>
        <p:xfrm>
          <a:off x="107504" y="3284984"/>
          <a:ext cx="8928992" cy="3496019"/>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4039539796"/>
                    </a:ext>
                  </a:extLst>
                </a:gridCol>
                <a:gridCol w="2232248">
                  <a:extLst>
                    <a:ext uri="{9D8B030D-6E8A-4147-A177-3AD203B41FA5}">
                      <a16:colId xmlns:a16="http://schemas.microsoft.com/office/drawing/2014/main" val="318303130"/>
                    </a:ext>
                  </a:extLst>
                </a:gridCol>
                <a:gridCol w="2232248">
                  <a:extLst>
                    <a:ext uri="{9D8B030D-6E8A-4147-A177-3AD203B41FA5}">
                      <a16:colId xmlns:a16="http://schemas.microsoft.com/office/drawing/2014/main" val="2498770652"/>
                    </a:ext>
                  </a:extLst>
                </a:gridCol>
                <a:gridCol w="2232248">
                  <a:extLst>
                    <a:ext uri="{9D8B030D-6E8A-4147-A177-3AD203B41FA5}">
                      <a16:colId xmlns:a16="http://schemas.microsoft.com/office/drawing/2014/main" val="986808999"/>
                    </a:ext>
                  </a:extLst>
                </a:gridCol>
              </a:tblGrid>
              <a:tr h="851198">
                <a:tc>
                  <a:txBody>
                    <a:bodyPr/>
                    <a:lstStyle/>
                    <a:p>
                      <a:r>
                        <a:rPr lang="fr-FR" sz="1000" b="1" dirty="0">
                          <a:solidFill>
                            <a:srgbClr val="FFFFFF"/>
                          </a:solidFill>
                        </a:rPr>
                        <a:t>“Modèle sur mesure avancé”-</a:t>
                      </a:r>
                      <a:r>
                        <a:rPr lang="fr-FR" sz="1000" b="1" dirty="0" err="1">
                          <a:solidFill>
                            <a:srgbClr val="FFFFFF"/>
                          </a:solidFill>
                        </a:rPr>
                        <a:t>stemming</a:t>
                      </a:r>
                      <a:r>
                        <a:rPr lang="fr-FR" sz="1000" b="1" dirty="0">
                          <a:solidFill>
                            <a:srgbClr val="FFFFFF"/>
                          </a:solidFill>
                        </a:rPr>
                        <a:t> Word2Vec LSTM</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b="1" dirty="0">
                          <a:solidFill>
                            <a:srgbClr val="FFFFFF"/>
                          </a:solidFill>
                        </a:rPr>
                        <a:t>“Modèle sur mesure avancé”-</a:t>
                      </a:r>
                      <a:r>
                        <a:rPr lang="fr-FR" sz="1000" b="1" dirty="0" err="1">
                          <a:solidFill>
                            <a:srgbClr val="FFFFFF"/>
                          </a:solidFill>
                        </a:rPr>
                        <a:t>stemming</a:t>
                      </a:r>
                      <a:r>
                        <a:rPr lang="fr-FR" sz="1000" b="1" dirty="0">
                          <a:solidFill>
                            <a:srgbClr val="FFFFFF"/>
                          </a:solidFill>
                        </a:rPr>
                        <a:t> Word2Vec </a:t>
                      </a:r>
                      <a:r>
                        <a:rPr lang="fr-FR" sz="1000" b="1" dirty="0" err="1">
                          <a:solidFill>
                            <a:srgbClr val="FFFFFF"/>
                          </a:solidFill>
                        </a:rPr>
                        <a:t>Bidirectional_LSTM</a:t>
                      </a:r>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b="1" dirty="0">
                          <a:solidFill>
                            <a:srgbClr val="FFFFFF"/>
                          </a:solidFill>
                        </a:rPr>
                        <a:t>Approche “Modèle sur mesure </a:t>
                      </a:r>
                      <a:r>
                        <a:rPr lang="fr-FR" sz="1000" b="1" dirty="0" err="1">
                          <a:solidFill>
                            <a:srgbClr val="FFFFFF"/>
                          </a:solidFill>
                        </a:rPr>
                        <a:t>avancé”-lemmatisation</a:t>
                      </a:r>
                      <a:r>
                        <a:rPr lang="fr-FR" sz="1000" b="1" dirty="0">
                          <a:solidFill>
                            <a:srgbClr val="FFFFFF"/>
                          </a:solidFill>
                        </a:rPr>
                        <a:t> Word2Vec LSTM</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b="1" dirty="0">
                          <a:solidFill>
                            <a:srgbClr val="FFFFFF"/>
                          </a:solidFill>
                        </a:rPr>
                        <a:t>“Modèle sur mesure </a:t>
                      </a:r>
                      <a:r>
                        <a:rPr lang="fr-FR" sz="1000" b="1" dirty="0" err="1">
                          <a:solidFill>
                            <a:srgbClr val="FFFFFF"/>
                          </a:solidFill>
                        </a:rPr>
                        <a:t>avancé”-lemmatisation</a:t>
                      </a:r>
                      <a:r>
                        <a:rPr lang="fr-FR" sz="1000" b="1" dirty="0">
                          <a:solidFill>
                            <a:srgbClr val="FFFFFF"/>
                          </a:solidFill>
                        </a:rPr>
                        <a:t> Word2Vec </a:t>
                      </a:r>
                      <a:r>
                        <a:rPr lang="fr-FR" sz="1000" b="1" dirty="0" err="1">
                          <a:solidFill>
                            <a:srgbClr val="FFFFFF"/>
                          </a:solidFill>
                        </a:rPr>
                        <a:t>Bidirectional_LSTM</a:t>
                      </a:r>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504624184"/>
                  </a:ext>
                </a:extLst>
              </a:tr>
              <a:tr h="267957">
                <a:tc>
                  <a:txBody>
                    <a:bodyPr/>
                    <a:lstStyle/>
                    <a:p>
                      <a:r>
                        <a:rPr lang="fr-FR" sz="1000" b="1" dirty="0" err="1">
                          <a:solidFill>
                            <a:srgbClr val="FFFFFF"/>
                          </a:solidFill>
                        </a:rPr>
                        <a:t>Accuracy</a:t>
                      </a:r>
                      <a:r>
                        <a:rPr lang="fr-FR" sz="1000" b="1" dirty="0">
                          <a:solidFill>
                            <a:srgbClr val="FFFFFF"/>
                          </a:solidFill>
                        </a:rPr>
                        <a:t>: 49.31%</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48.19%</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53.06%</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49.58%</a:t>
                      </a:r>
                    </a:p>
                  </a:txBody>
                  <a:tcPr>
                    <a:solidFill>
                      <a:srgbClr val="0CC1E0"/>
                    </a:solidFill>
                  </a:tcPr>
                </a:tc>
                <a:extLst>
                  <a:ext uri="{0D108BD9-81ED-4DB2-BD59-A6C34878D82A}">
                    <a16:rowId xmlns:a16="http://schemas.microsoft.com/office/drawing/2014/main" val="102274118"/>
                  </a:ext>
                </a:extLst>
              </a:tr>
              <a:tr h="1188432">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937991191"/>
                  </a:ext>
                </a:extLst>
              </a:tr>
              <a:tr h="1188432">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extLst>
                  <a:ext uri="{0D108BD9-81ED-4DB2-BD59-A6C34878D82A}">
                    <a16:rowId xmlns:a16="http://schemas.microsoft.com/office/drawing/2014/main" val="991943828"/>
                  </a:ext>
                </a:extLst>
              </a:tr>
            </a:tbl>
          </a:graphicData>
        </a:graphic>
      </p:graphicFrame>
      <p:pic>
        <p:nvPicPr>
          <p:cNvPr id="9218" name="Picture 2">
            <a:extLst>
              <a:ext uri="{FF2B5EF4-FFF2-40B4-BE49-F238E27FC236}">
                <a16:creationId xmlns:a16="http://schemas.microsoft.com/office/drawing/2014/main" id="{DF327803-DEF3-4B34-B284-A3339CEFF5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978" y="4445848"/>
            <a:ext cx="1548390" cy="1103343"/>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CD4D1B9D-1314-477F-9960-D3A2B715DC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977" y="5655936"/>
            <a:ext cx="1548391" cy="109028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C3B4D1F8-9B3F-4F2B-8F71-10C79D0E4E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2250" y="4439416"/>
            <a:ext cx="1563661" cy="1101039"/>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F43145CC-27F1-49B9-8BF3-3A3915ECD6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83814" y="5655935"/>
            <a:ext cx="1563661" cy="1090287"/>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B80C8AA4-F174-463F-8503-6871DE305E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18090" y="4448152"/>
            <a:ext cx="1563661" cy="1101039"/>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DCEF947E-3769-45FD-9B51-DDB161A16F1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18091" y="5650558"/>
            <a:ext cx="1563660" cy="1101039"/>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a:extLst>
              <a:ext uri="{FF2B5EF4-FFF2-40B4-BE49-F238E27FC236}">
                <a16:creationId xmlns:a16="http://schemas.microsoft.com/office/drawing/2014/main" id="{D8A34C3C-3AFB-4A0F-BEE5-50E3FD2B1F0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19560" y="4439416"/>
            <a:ext cx="1548391" cy="1090287"/>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56E3EC48-C913-44C0-95AB-DC69BCFDBCD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19560" y="5655933"/>
            <a:ext cx="1581985" cy="109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080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465387"/>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avancé”</a:t>
            </a:r>
          </a:p>
          <a:p>
            <a:pPr algn="just" eaLnBrk="1" hangingPunct="1">
              <a:lnSpc>
                <a:spcPct val="80000"/>
              </a:lnSpc>
            </a:pPr>
            <a:endParaRPr lang="fr-FR" altLang="ko-KR" sz="1600" b="1" dirty="0">
              <a:solidFill>
                <a:srgbClr val="231F20"/>
              </a:solidFill>
              <a:latin typeface="Arial" charset="0"/>
              <a:ea typeface="굴림" charset="-127"/>
            </a:endParaRPr>
          </a:p>
          <a:p>
            <a:pPr lvl="1" algn="just">
              <a:lnSpc>
                <a:spcPct val="80000"/>
              </a:lnSpc>
            </a:pPr>
            <a:r>
              <a:rPr lang="fr-FR" altLang="ko-KR" sz="1400" dirty="0">
                <a:solidFill>
                  <a:srgbClr val="231F20"/>
                </a:solidFill>
                <a:latin typeface="Arial" charset="0"/>
                <a:ea typeface="굴림" charset="-127"/>
              </a:rPr>
              <a:t>C’est l’approche qui est totalement modifiable et modulable. C'est cette approche qui est choisi pour le déploiement pour une maintenabilité dans la durée et les modifications de paramètres.</a:t>
            </a:r>
          </a:p>
          <a:p>
            <a:pPr algn="just" eaLnBrk="1" hangingPunct="1">
              <a:lnSpc>
                <a:spcPct val="80000"/>
              </a:lnSpc>
            </a:pPr>
            <a:endParaRPr lang="fr-FR" altLang="ko-KR" sz="14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389939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55649" y="1694535"/>
            <a:ext cx="7992814" cy="649287"/>
          </a:xfrm>
        </p:spPr>
        <p:txBody>
          <a:bodyPr/>
          <a:lstStyle/>
          <a:p>
            <a:pPr algn="l" eaLnBrk="1" hangingPunct="1"/>
            <a:r>
              <a:rPr lang="fr-FR" sz="3200" dirty="0">
                <a:solidFill>
                  <a:srgbClr val="231F20"/>
                </a:solidFill>
                <a:latin typeface="Arial" charset="0"/>
              </a:rPr>
              <a:t>Tableau récapitulatif des performances</a:t>
            </a:r>
          </a:p>
        </p:txBody>
      </p:sp>
      <p:sp>
        <p:nvSpPr>
          <p:cNvPr id="5123" name="Rectangle 3"/>
          <p:cNvSpPr>
            <a:spLocks noGrp="1" noChangeArrowheads="1"/>
          </p:cNvSpPr>
          <p:nvPr>
            <p:ph type="body" idx="1"/>
          </p:nvPr>
        </p:nvSpPr>
        <p:spPr>
          <a:xfrm>
            <a:off x="755650" y="2349500"/>
            <a:ext cx="8208963" cy="4392613"/>
          </a:xfrm>
        </p:spPr>
        <p:txBody>
          <a:bodyPr/>
          <a:lstStyle/>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graphicFrame>
        <p:nvGraphicFramePr>
          <p:cNvPr id="2" name="Tableau 2">
            <a:extLst>
              <a:ext uri="{FF2B5EF4-FFF2-40B4-BE49-F238E27FC236}">
                <a16:creationId xmlns:a16="http://schemas.microsoft.com/office/drawing/2014/main" id="{E8336D5A-76A5-4CA0-8A88-74A70BCA7FCB}"/>
              </a:ext>
            </a:extLst>
          </p:cNvPr>
          <p:cNvGraphicFramePr>
            <a:graphicFrameLocks noGrp="1"/>
          </p:cNvGraphicFramePr>
          <p:nvPr>
            <p:extLst>
              <p:ext uri="{D42A27DB-BD31-4B8C-83A1-F6EECF244321}">
                <p14:modId xmlns:p14="http://schemas.microsoft.com/office/powerpoint/2010/main" val="2364403663"/>
              </p:ext>
            </p:extLst>
          </p:nvPr>
        </p:nvGraphicFramePr>
        <p:xfrm>
          <a:off x="647574" y="2846666"/>
          <a:ext cx="8208965" cy="3402150"/>
        </p:xfrm>
        <a:graphic>
          <a:graphicData uri="http://schemas.openxmlformats.org/drawingml/2006/table">
            <a:tbl>
              <a:tblPr firstRow="1" bandRow="1">
                <a:tableStyleId>{5C22544A-7EE6-4342-B048-85BDC9FD1C3A}</a:tableStyleId>
              </a:tblPr>
              <a:tblGrid>
                <a:gridCol w="1641793">
                  <a:extLst>
                    <a:ext uri="{9D8B030D-6E8A-4147-A177-3AD203B41FA5}">
                      <a16:colId xmlns:a16="http://schemas.microsoft.com/office/drawing/2014/main" val="4039539796"/>
                    </a:ext>
                  </a:extLst>
                </a:gridCol>
                <a:gridCol w="1641793">
                  <a:extLst>
                    <a:ext uri="{9D8B030D-6E8A-4147-A177-3AD203B41FA5}">
                      <a16:colId xmlns:a16="http://schemas.microsoft.com/office/drawing/2014/main" val="318303130"/>
                    </a:ext>
                  </a:extLst>
                </a:gridCol>
                <a:gridCol w="1641793">
                  <a:extLst>
                    <a:ext uri="{9D8B030D-6E8A-4147-A177-3AD203B41FA5}">
                      <a16:colId xmlns:a16="http://schemas.microsoft.com/office/drawing/2014/main" val="2498770652"/>
                    </a:ext>
                  </a:extLst>
                </a:gridCol>
                <a:gridCol w="1641793">
                  <a:extLst>
                    <a:ext uri="{9D8B030D-6E8A-4147-A177-3AD203B41FA5}">
                      <a16:colId xmlns:a16="http://schemas.microsoft.com/office/drawing/2014/main" val="986808999"/>
                    </a:ext>
                  </a:extLst>
                </a:gridCol>
                <a:gridCol w="1641793">
                  <a:extLst>
                    <a:ext uri="{9D8B030D-6E8A-4147-A177-3AD203B41FA5}">
                      <a16:colId xmlns:a16="http://schemas.microsoft.com/office/drawing/2014/main" val="2190628577"/>
                    </a:ext>
                  </a:extLst>
                </a:gridCol>
              </a:tblGrid>
              <a:tr h="849570">
                <a:tc>
                  <a:txBody>
                    <a:bodyPr/>
                    <a:lstStyle/>
                    <a:p>
                      <a:r>
                        <a:rPr lang="fr-FR" sz="1000" dirty="0"/>
                        <a:t>API sur étagère-classification régression logistique</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dirty="0"/>
                        <a:t>Modèle mesure simple classification </a:t>
                      </a:r>
                      <a:r>
                        <a:rPr lang="fr-FR" sz="1000" dirty="0" err="1"/>
                        <a:t>two</a:t>
                      </a:r>
                      <a:r>
                        <a:rPr lang="fr-FR" sz="1000" dirty="0"/>
                        <a:t>-class </a:t>
                      </a:r>
                      <a:r>
                        <a:rPr lang="fr-FR" sz="1000" dirty="0" err="1"/>
                        <a:t>logistic</a:t>
                      </a:r>
                      <a:r>
                        <a:rPr lang="fr-FR" sz="1000" dirty="0"/>
                        <a:t> </a:t>
                      </a:r>
                      <a:r>
                        <a:rPr lang="fr-FR" sz="1000" dirty="0" err="1"/>
                        <a:t>regression</a:t>
                      </a:r>
                      <a:endParaRPr lang="fr-FR" sz="1000" dirty="0"/>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dirty="0"/>
                        <a:t> “Modèle sur mesure avancé”-</a:t>
                      </a:r>
                      <a:r>
                        <a:rPr lang="fr-FR" sz="1000" dirty="0" err="1"/>
                        <a:t>stemming</a:t>
                      </a:r>
                      <a:r>
                        <a:rPr lang="fr-FR" sz="1000" dirty="0"/>
                        <a:t> </a:t>
                      </a:r>
                      <a:r>
                        <a:rPr lang="fr-FR" sz="1000" dirty="0" err="1"/>
                        <a:t>GloVe</a:t>
                      </a:r>
                      <a:r>
                        <a:rPr lang="fr-FR" sz="1000" dirty="0"/>
                        <a:t> LSTM</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dirty="0"/>
                        <a:t> “Modèle sur mesure avancé”-</a:t>
                      </a:r>
                      <a:r>
                        <a:rPr lang="fr-FR" sz="1000" dirty="0" err="1"/>
                        <a:t>stemming</a:t>
                      </a:r>
                      <a:r>
                        <a:rPr lang="fr-FR" sz="1000" dirty="0"/>
                        <a:t> </a:t>
                      </a:r>
                      <a:r>
                        <a:rPr lang="fr-FR" sz="1000" dirty="0" err="1"/>
                        <a:t>GloVe</a:t>
                      </a:r>
                      <a:r>
                        <a:rPr lang="fr-FR" sz="1000" dirty="0"/>
                        <a:t> </a:t>
                      </a:r>
                      <a:r>
                        <a:rPr lang="fr-FR" sz="1000" dirty="0" err="1"/>
                        <a:t>Bidirectional_LSTM</a:t>
                      </a:r>
                      <a:endParaRPr lang="fr-FR" sz="1000" dirty="0"/>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dirty="0"/>
                        <a:t>“Modèle sur mesure </a:t>
                      </a:r>
                      <a:r>
                        <a:rPr lang="fr-FR" sz="1000" dirty="0" err="1"/>
                        <a:t>avancé”-lemmatisation</a:t>
                      </a:r>
                      <a:r>
                        <a:rPr lang="fr-FR" sz="1000" dirty="0"/>
                        <a:t> </a:t>
                      </a:r>
                      <a:r>
                        <a:rPr lang="fr-FR" sz="1000" dirty="0" err="1"/>
                        <a:t>GloVe</a:t>
                      </a:r>
                      <a:r>
                        <a:rPr lang="fr-FR" sz="1000" dirty="0"/>
                        <a:t> LSTM</a:t>
                      </a:r>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504624184"/>
                  </a:ext>
                </a:extLst>
              </a:tr>
              <a:tr h="849570">
                <a:tc>
                  <a:txBody>
                    <a:bodyPr/>
                    <a:lstStyle/>
                    <a:p>
                      <a:r>
                        <a:rPr lang="fr-FR" sz="1000" b="1" dirty="0">
                          <a:solidFill>
                            <a:srgbClr val="FFFFFF"/>
                          </a:solidFill>
                        </a:rPr>
                        <a:t>précision  : 70.36%</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 53,7% </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50.42%</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66.94%</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50.69%</a:t>
                      </a:r>
                    </a:p>
                  </a:txBody>
                  <a:tcPr>
                    <a:solidFill>
                      <a:srgbClr val="0CC1E0"/>
                    </a:solidFill>
                  </a:tcPr>
                </a:tc>
                <a:extLst>
                  <a:ext uri="{0D108BD9-81ED-4DB2-BD59-A6C34878D82A}">
                    <a16:rowId xmlns:a16="http://schemas.microsoft.com/office/drawing/2014/main" val="102274118"/>
                  </a:ext>
                </a:extLst>
              </a:tr>
              <a:tr h="849570">
                <a:tc>
                  <a:txBody>
                    <a:bodyPr/>
                    <a:lstStyle/>
                    <a:p>
                      <a:r>
                        <a:rPr lang="fr-FR" sz="1000" b="1" dirty="0">
                          <a:solidFill>
                            <a:srgbClr val="FFFFFF"/>
                          </a:solidFill>
                        </a:rPr>
                        <a:t>“Modèle sur mesure </a:t>
                      </a:r>
                      <a:r>
                        <a:rPr lang="fr-FR" sz="1000" b="1" dirty="0" err="1">
                          <a:solidFill>
                            <a:srgbClr val="FFFFFF"/>
                          </a:solidFill>
                        </a:rPr>
                        <a:t>avancé”-lemmatisation</a:t>
                      </a:r>
                      <a:r>
                        <a:rPr lang="fr-FR" sz="1000" b="1" dirty="0">
                          <a:solidFill>
                            <a:srgbClr val="FFFFFF"/>
                          </a:solidFill>
                        </a:rPr>
                        <a:t> </a:t>
                      </a:r>
                      <a:r>
                        <a:rPr lang="fr-FR" sz="1000" b="1" dirty="0" err="1">
                          <a:solidFill>
                            <a:srgbClr val="FFFFFF"/>
                          </a:solidFill>
                        </a:rPr>
                        <a:t>GloVe</a:t>
                      </a:r>
                      <a:r>
                        <a:rPr lang="fr-FR" sz="1000" b="1" dirty="0">
                          <a:solidFill>
                            <a:srgbClr val="FFFFFF"/>
                          </a:solidFill>
                        </a:rPr>
                        <a:t> </a:t>
                      </a:r>
                      <a:r>
                        <a:rPr lang="fr-FR" sz="1000" b="1" dirty="0" err="1">
                          <a:solidFill>
                            <a:srgbClr val="FFFFFF"/>
                          </a:solidFill>
                        </a:rPr>
                        <a:t>Bidirectional_LSTM</a:t>
                      </a:r>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b="1" dirty="0">
                          <a:solidFill>
                            <a:srgbClr val="FFFFFF"/>
                          </a:solidFill>
                        </a:rPr>
                        <a:t>“Modèle sur mesure avancé”-</a:t>
                      </a:r>
                      <a:r>
                        <a:rPr lang="fr-FR" sz="1000" b="1" dirty="0" err="1">
                          <a:solidFill>
                            <a:srgbClr val="FFFFFF"/>
                          </a:solidFill>
                        </a:rPr>
                        <a:t>stemming</a:t>
                      </a:r>
                      <a:r>
                        <a:rPr lang="fr-FR" sz="1000" b="1" dirty="0">
                          <a:solidFill>
                            <a:srgbClr val="FFFFFF"/>
                          </a:solidFill>
                        </a:rPr>
                        <a:t> Word2Vec LSTM</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b="1" dirty="0">
                          <a:solidFill>
                            <a:srgbClr val="FFFFFF"/>
                          </a:solidFill>
                        </a:rPr>
                        <a:t>“Modèle sur mesure avancé”-</a:t>
                      </a:r>
                      <a:r>
                        <a:rPr lang="fr-FR" sz="1000" b="1" dirty="0" err="1">
                          <a:solidFill>
                            <a:srgbClr val="FFFFFF"/>
                          </a:solidFill>
                        </a:rPr>
                        <a:t>stemming</a:t>
                      </a:r>
                      <a:r>
                        <a:rPr lang="fr-FR" sz="1000" b="1" dirty="0">
                          <a:solidFill>
                            <a:srgbClr val="FFFFFF"/>
                          </a:solidFill>
                        </a:rPr>
                        <a:t> Word2Vec </a:t>
                      </a:r>
                      <a:r>
                        <a:rPr lang="fr-FR" sz="1000" b="1" dirty="0" err="1">
                          <a:solidFill>
                            <a:srgbClr val="FFFFFF"/>
                          </a:solidFill>
                        </a:rPr>
                        <a:t>Bidirectional_LSTM</a:t>
                      </a:r>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b="1" dirty="0">
                          <a:solidFill>
                            <a:srgbClr val="FFFFFF"/>
                          </a:solidFill>
                        </a:rPr>
                        <a:t>Approche “Modèle sur mesure </a:t>
                      </a:r>
                      <a:r>
                        <a:rPr lang="fr-FR" sz="1000" b="1" dirty="0" err="1">
                          <a:solidFill>
                            <a:srgbClr val="FFFFFF"/>
                          </a:solidFill>
                        </a:rPr>
                        <a:t>avancé”-lemmatisation</a:t>
                      </a:r>
                      <a:r>
                        <a:rPr lang="fr-FR" sz="1000" b="1" dirty="0">
                          <a:solidFill>
                            <a:srgbClr val="FFFFFF"/>
                          </a:solidFill>
                        </a:rPr>
                        <a:t> Word2Vec LSTM</a:t>
                      </a:r>
                    </a:p>
                  </a:txBody>
                  <a:tcPr>
                    <a:gradFill>
                      <a:gsLst>
                        <a:gs pos="0">
                          <a:srgbClr val="0070C0"/>
                        </a:gs>
                        <a:gs pos="34000">
                          <a:srgbClr val="00B0F0"/>
                        </a:gs>
                        <a:gs pos="71000">
                          <a:srgbClr val="0CC1E0"/>
                        </a:gs>
                        <a:gs pos="100000">
                          <a:srgbClr val="0CC1E0"/>
                        </a:gs>
                      </a:gsLst>
                      <a:lin ang="5400000" scaled="1"/>
                    </a:gradFill>
                  </a:tcPr>
                </a:tc>
                <a:tc>
                  <a:txBody>
                    <a:bodyPr/>
                    <a:lstStyle/>
                    <a:p>
                      <a:r>
                        <a:rPr lang="fr-FR" sz="1000" b="1" dirty="0">
                          <a:solidFill>
                            <a:srgbClr val="FFFFFF"/>
                          </a:solidFill>
                        </a:rPr>
                        <a:t>“Modèle sur mesure </a:t>
                      </a:r>
                      <a:r>
                        <a:rPr lang="fr-FR" sz="1000" b="1" dirty="0" err="1">
                          <a:solidFill>
                            <a:srgbClr val="FFFFFF"/>
                          </a:solidFill>
                        </a:rPr>
                        <a:t>avancé”-lemmatisation</a:t>
                      </a:r>
                      <a:r>
                        <a:rPr lang="fr-FR" sz="1000" b="1" dirty="0">
                          <a:solidFill>
                            <a:srgbClr val="FFFFFF"/>
                          </a:solidFill>
                        </a:rPr>
                        <a:t> Word2Vec </a:t>
                      </a:r>
                      <a:r>
                        <a:rPr lang="fr-FR" sz="1000" b="1" dirty="0" err="1">
                          <a:solidFill>
                            <a:srgbClr val="FFFFFF"/>
                          </a:solidFill>
                        </a:rPr>
                        <a:t>Bidirectional_LSTM</a:t>
                      </a:r>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937991191"/>
                  </a:ext>
                </a:extLst>
              </a:tr>
              <a:tr h="849570">
                <a:tc>
                  <a:txBody>
                    <a:bodyPr/>
                    <a:lstStyle/>
                    <a:p>
                      <a:r>
                        <a:rPr lang="fr-FR" sz="1000" b="1" dirty="0" err="1">
                          <a:solidFill>
                            <a:srgbClr val="FFFFFF"/>
                          </a:solidFill>
                        </a:rPr>
                        <a:t>Accuracy</a:t>
                      </a:r>
                      <a:r>
                        <a:rPr lang="fr-FR" sz="1000" b="1" dirty="0">
                          <a:solidFill>
                            <a:srgbClr val="FFFFFF"/>
                          </a:solidFill>
                        </a:rPr>
                        <a:t>: 68.19%</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49.31%</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48.19%</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53.06%</a:t>
                      </a:r>
                    </a:p>
                  </a:txBody>
                  <a:tcPr>
                    <a:solidFill>
                      <a:srgbClr val="0CC1E0"/>
                    </a:solidFill>
                  </a:tcPr>
                </a:tc>
                <a:tc>
                  <a:txBody>
                    <a:bodyPr/>
                    <a:lstStyle/>
                    <a:p>
                      <a:r>
                        <a:rPr lang="fr-FR" sz="1000" b="1" dirty="0" err="1">
                          <a:solidFill>
                            <a:srgbClr val="FFFFFF"/>
                          </a:solidFill>
                        </a:rPr>
                        <a:t>Accuracy</a:t>
                      </a:r>
                      <a:r>
                        <a:rPr lang="fr-FR" sz="1000" b="1" dirty="0">
                          <a:solidFill>
                            <a:srgbClr val="FFFFFF"/>
                          </a:solidFill>
                        </a:rPr>
                        <a:t>: 49.58%</a:t>
                      </a:r>
                    </a:p>
                  </a:txBody>
                  <a:tcPr>
                    <a:solidFill>
                      <a:srgbClr val="0CC1E0"/>
                    </a:solidFill>
                  </a:tcPr>
                </a:tc>
                <a:extLst>
                  <a:ext uri="{0D108BD9-81ED-4DB2-BD59-A6C34878D82A}">
                    <a16:rowId xmlns:a16="http://schemas.microsoft.com/office/drawing/2014/main" val="991943828"/>
                  </a:ext>
                </a:extLst>
              </a:tr>
            </a:tbl>
          </a:graphicData>
        </a:graphic>
      </p:graphicFrame>
    </p:spTree>
    <p:extLst>
      <p:ext uri="{BB962C8B-B14F-4D97-AF65-F5344CB8AC3E}">
        <p14:creationId xmlns:p14="http://schemas.microsoft.com/office/powerpoint/2010/main" val="368775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908175" y="1653466"/>
            <a:ext cx="6778625" cy="4525963"/>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rPr>
              <a:t>Veuillez poser vos questions.</a:t>
            </a:r>
            <a:br>
              <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rPr>
            </a:br>
            <a:r>
              <a:rPr kumimoji="0" lang="fr-FR" altLang="fr-FR" sz="4000" b="0" i="0" u="none" strike="noStrike" kern="0" cap="none" spc="0" normalizeH="0" baseline="0" noProof="0" dirty="0">
                <a:ln>
                  <a:noFill/>
                </a:ln>
                <a:solidFill>
                  <a:srgbClr val="4D4D4D"/>
                </a:solidFill>
                <a:effectLst/>
                <a:uLnTx/>
                <a:uFillTx/>
                <a:latin typeface="Microsoft Sans Serif"/>
                <a:ea typeface="+mn-ea"/>
                <a:cs typeface="+mn-cs"/>
              </a:rPr>
              <a:t>			Merci.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55650" y="1730046"/>
            <a:ext cx="8424862" cy="649287"/>
          </a:xfrm>
        </p:spPr>
        <p:txBody>
          <a:bodyPr/>
          <a:lstStyle/>
          <a:p>
            <a:pPr algn="l" eaLnBrk="1" hangingPunct="1"/>
            <a:r>
              <a:rPr lang="fr-FR" altLang="fr-FR" sz="3200" dirty="0"/>
              <a:t>Présentation de la problématique.</a:t>
            </a:r>
            <a:endParaRPr lang="fr-FR" sz="3200" dirty="0">
              <a:solidFill>
                <a:srgbClr val="231F20"/>
              </a:solidFill>
              <a:latin typeface="Arial" charset="0"/>
            </a:endParaRPr>
          </a:p>
        </p:txBody>
      </p:sp>
      <p:sp>
        <p:nvSpPr>
          <p:cNvPr id="5123" name="Rectangle 3"/>
          <p:cNvSpPr>
            <a:spLocks noGrp="1" noChangeArrowheads="1"/>
          </p:cNvSpPr>
          <p:nvPr>
            <p:ph type="body" idx="1"/>
          </p:nvPr>
        </p:nvSpPr>
        <p:spPr>
          <a:xfrm>
            <a:off x="467518" y="2458923"/>
            <a:ext cx="8208963" cy="4392613"/>
          </a:xfrm>
        </p:spPr>
        <p:txBody>
          <a:bodyPr/>
          <a:lstStyle/>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r>
              <a:rPr lang="fr-FR" altLang="ko-KR" sz="1400" b="1" dirty="0">
                <a:solidFill>
                  <a:srgbClr val="231F20"/>
                </a:solidFill>
                <a:latin typeface="Arial" charset="0"/>
                <a:ea typeface="굴림" charset="-127"/>
              </a:rPr>
              <a:t>La problématique du projet est de réaliser l’algorithme de détection des sentiments présents dans les Tweets.</a:t>
            </a:r>
          </a:p>
          <a:p>
            <a:pPr algn="just" eaLnBrk="1" hangingPunct="1">
              <a:lnSpc>
                <a:spcPct val="80000"/>
              </a:lnSpc>
            </a:pPr>
            <a:endParaRPr lang="fr-FR" altLang="ko-KR" sz="1400" b="1" dirty="0">
              <a:solidFill>
                <a:srgbClr val="231F20"/>
              </a:solidFill>
              <a:latin typeface="Arial" charset="0"/>
              <a:ea typeface="굴림" charset="-127"/>
            </a:endParaRPr>
          </a:p>
          <a:p>
            <a:pPr algn="just" eaLnBrk="1" hangingPunct="1">
              <a:lnSpc>
                <a:spcPct val="80000"/>
              </a:lnSpc>
            </a:pPr>
            <a:endParaRPr lang="fr-FR" altLang="ko-KR" sz="1400" b="1" dirty="0">
              <a:solidFill>
                <a:srgbClr val="231F20"/>
              </a:solidFill>
              <a:latin typeface="Arial" charset="0"/>
              <a:ea typeface="굴림" charset="-127"/>
            </a:endParaRPr>
          </a:p>
          <a:p>
            <a:pPr algn="just" eaLnBrk="1" hangingPunct="1">
              <a:lnSpc>
                <a:spcPct val="80000"/>
              </a:lnSpc>
            </a:pPr>
            <a:r>
              <a:rPr lang="fr-FR" altLang="ko-KR" sz="1400" b="1" dirty="0">
                <a:solidFill>
                  <a:srgbClr val="231F20"/>
                </a:solidFill>
                <a:latin typeface="Arial" charset="0"/>
                <a:ea typeface="굴림" charset="-127"/>
              </a:rPr>
              <a:t>L’algorithme de détection des sentiments présents dans les Tweets permettra l’anticipation des </a:t>
            </a:r>
            <a:r>
              <a:rPr lang="fr-FR" altLang="ko-KR" sz="1400" b="1" dirty="0" err="1">
                <a:solidFill>
                  <a:srgbClr val="231F20"/>
                </a:solidFill>
                <a:latin typeface="Arial" charset="0"/>
                <a:ea typeface="굴림" charset="-127"/>
              </a:rPr>
              <a:t>bad</a:t>
            </a:r>
            <a:r>
              <a:rPr lang="fr-FR" altLang="ko-KR" sz="1400" b="1" dirty="0">
                <a:solidFill>
                  <a:srgbClr val="231F20"/>
                </a:solidFill>
                <a:latin typeface="Arial" charset="0"/>
                <a:ea typeface="굴림" charset="-127"/>
              </a:rPr>
              <a:t> buzz sur les réseaux sociaux. Afin que la compagnie “Air Paradis” s’améliore  et acquiert une meilleur presse sur les réseaux.</a:t>
            </a:r>
          </a:p>
          <a:p>
            <a:pPr algn="just" eaLnBrk="1" hangingPunct="1">
              <a:lnSpc>
                <a:spcPct val="80000"/>
              </a:lnSpc>
            </a:pPr>
            <a:endParaRPr lang="fr-FR" altLang="ko-KR" sz="14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313194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55650" y="1730046"/>
            <a:ext cx="8424862" cy="649287"/>
          </a:xfrm>
        </p:spPr>
        <p:txBody>
          <a:bodyPr/>
          <a:lstStyle/>
          <a:p>
            <a:pPr algn="l" eaLnBrk="1" hangingPunct="1"/>
            <a:r>
              <a:rPr lang="fr-FR" altLang="fr-FR" sz="3200" dirty="0"/>
              <a:t>Description du jeu de données.</a:t>
            </a:r>
            <a:endParaRPr lang="fr-FR" sz="3200" dirty="0">
              <a:solidFill>
                <a:srgbClr val="231F20"/>
              </a:solidFill>
              <a:latin typeface="Arial" charset="0"/>
            </a:endParaRPr>
          </a:p>
        </p:txBody>
      </p:sp>
      <p:sp>
        <p:nvSpPr>
          <p:cNvPr id="5123" name="Rectangle 3"/>
          <p:cNvSpPr>
            <a:spLocks noGrp="1" noChangeArrowheads="1"/>
          </p:cNvSpPr>
          <p:nvPr>
            <p:ph type="body" idx="1"/>
          </p:nvPr>
        </p:nvSpPr>
        <p:spPr>
          <a:xfrm>
            <a:off x="467518" y="2458923"/>
            <a:ext cx="8208963" cy="4392613"/>
          </a:xfrm>
        </p:spPr>
        <p:txBody>
          <a:bodyPr/>
          <a:lstStyle/>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r>
              <a:rPr lang="fr-FR" altLang="ko-KR" sz="1600" b="1" dirty="0">
                <a:solidFill>
                  <a:srgbClr val="231F20"/>
                </a:solidFill>
                <a:latin typeface="Arial" charset="0"/>
                <a:ea typeface="굴림" charset="-127"/>
              </a:rPr>
              <a:t>Le jeu de données est composé de seize million de tweets :</a:t>
            </a:r>
          </a:p>
          <a:p>
            <a:pPr algn="just" eaLnBrk="1" hangingPunct="1">
              <a:lnSpc>
                <a:spcPct val="80000"/>
              </a:lnSpc>
            </a:pPr>
            <a:endParaRPr lang="fr-FR" altLang="ko-KR" sz="1600" b="1" dirty="0">
              <a:solidFill>
                <a:srgbClr val="231F20"/>
              </a:solidFill>
              <a:latin typeface="Arial" charset="0"/>
              <a:ea typeface="굴림" charset="-127"/>
            </a:endParaRPr>
          </a:p>
          <a:p>
            <a:pPr lvl="1" algn="just">
              <a:lnSpc>
                <a:spcPct val="80000"/>
              </a:lnSpc>
            </a:pPr>
            <a:r>
              <a:rPr lang="fr-FR" altLang="ko-KR" sz="1100" b="1" dirty="0">
                <a:solidFill>
                  <a:srgbClr val="231F20"/>
                </a:solidFill>
                <a:latin typeface="Arial" charset="0"/>
                <a:ea typeface="굴림" charset="-127"/>
              </a:rPr>
              <a:t>Quand la valeur de la variable </a:t>
            </a:r>
            <a:r>
              <a:rPr lang="fr-FR" altLang="ko-KR" sz="1100" b="1" dirty="0" err="1">
                <a:solidFill>
                  <a:srgbClr val="231F20"/>
                </a:solidFill>
                <a:latin typeface="Arial" charset="0"/>
                <a:ea typeface="굴림" charset="-127"/>
              </a:rPr>
              <a:t>target</a:t>
            </a:r>
            <a:r>
              <a:rPr lang="fr-FR" altLang="ko-KR" sz="1100" b="1" dirty="0">
                <a:solidFill>
                  <a:srgbClr val="231F20"/>
                </a:solidFill>
                <a:latin typeface="Arial" charset="0"/>
                <a:ea typeface="굴림" charset="-127"/>
              </a:rPr>
              <a:t> est égale à 4 cela correspond à un tweet de sentiment positif.</a:t>
            </a:r>
          </a:p>
          <a:p>
            <a:pPr lvl="1" algn="just">
              <a:lnSpc>
                <a:spcPct val="80000"/>
              </a:lnSpc>
            </a:pPr>
            <a:endParaRPr lang="fr-FR" altLang="ko-KR" sz="1100" b="1" dirty="0">
              <a:solidFill>
                <a:srgbClr val="231F20"/>
              </a:solidFill>
              <a:latin typeface="Arial" charset="0"/>
              <a:ea typeface="굴림" charset="-127"/>
            </a:endParaRPr>
          </a:p>
          <a:p>
            <a:pPr lvl="1" algn="just">
              <a:lnSpc>
                <a:spcPct val="80000"/>
              </a:lnSpc>
            </a:pPr>
            <a:r>
              <a:rPr lang="fr-FR" altLang="ko-KR" sz="1100" b="1" dirty="0">
                <a:solidFill>
                  <a:srgbClr val="231F20"/>
                </a:solidFill>
                <a:latin typeface="Arial" charset="0"/>
                <a:ea typeface="굴림" charset="-127"/>
              </a:rPr>
              <a:t>Quand la valeur de la variable </a:t>
            </a:r>
            <a:r>
              <a:rPr lang="fr-FR" altLang="ko-KR" sz="1100" b="1" dirty="0" err="1">
                <a:solidFill>
                  <a:srgbClr val="231F20"/>
                </a:solidFill>
                <a:latin typeface="Arial" charset="0"/>
                <a:ea typeface="굴림" charset="-127"/>
              </a:rPr>
              <a:t>target</a:t>
            </a:r>
            <a:r>
              <a:rPr lang="fr-FR" altLang="ko-KR" sz="1100" b="1" dirty="0">
                <a:solidFill>
                  <a:srgbClr val="231F20"/>
                </a:solidFill>
                <a:latin typeface="Arial" charset="0"/>
                <a:ea typeface="굴림" charset="-127"/>
              </a:rPr>
              <a:t> est égale à 2 cela correspond à un tweet de sentiment neutre.</a:t>
            </a:r>
          </a:p>
          <a:p>
            <a:pPr lvl="1" algn="just">
              <a:lnSpc>
                <a:spcPct val="80000"/>
              </a:lnSpc>
            </a:pPr>
            <a:endParaRPr lang="fr-FR" altLang="ko-KR" sz="1100" b="1" dirty="0">
              <a:solidFill>
                <a:srgbClr val="231F20"/>
              </a:solidFill>
              <a:latin typeface="Arial" charset="0"/>
              <a:ea typeface="굴림" charset="-127"/>
            </a:endParaRPr>
          </a:p>
          <a:p>
            <a:pPr lvl="1" algn="just">
              <a:lnSpc>
                <a:spcPct val="80000"/>
              </a:lnSpc>
            </a:pPr>
            <a:r>
              <a:rPr lang="fr-FR" altLang="ko-KR" sz="1100" b="1" dirty="0">
                <a:solidFill>
                  <a:srgbClr val="231F20"/>
                </a:solidFill>
                <a:latin typeface="Arial" charset="0"/>
                <a:ea typeface="굴림" charset="-127"/>
              </a:rPr>
              <a:t>Quand la valeur de la variable </a:t>
            </a:r>
            <a:r>
              <a:rPr lang="fr-FR" altLang="ko-KR" sz="1100" b="1" dirty="0" err="1">
                <a:solidFill>
                  <a:srgbClr val="231F20"/>
                </a:solidFill>
                <a:latin typeface="Arial" charset="0"/>
                <a:ea typeface="굴림" charset="-127"/>
              </a:rPr>
              <a:t>target</a:t>
            </a:r>
            <a:r>
              <a:rPr lang="fr-FR" altLang="ko-KR" sz="1100" b="1" dirty="0">
                <a:solidFill>
                  <a:srgbClr val="231F20"/>
                </a:solidFill>
                <a:latin typeface="Arial" charset="0"/>
                <a:ea typeface="굴림" charset="-127"/>
              </a:rPr>
              <a:t> est égale à 0 cela correspond à un tweet de sentiment négatif.</a:t>
            </a:r>
          </a:p>
          <a:p>
            <a:pPr algn="just" eaLnBrk="1" hangingPunct="1">
              <a:lnSpc>
                <a:spcPct val="80000"/>
              </a:lnSpc>
            </a:pPr>
            <a:endParaRPr lang="fr-FR" altLang="ko-KR" sz="11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136782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55650" y="1730046"/>
            <a:ext cx="8424862" cy="649287"/>
          </a:xfrm>
        </p:spPr>
        <p:txBody>
          <a:bodyPr/>
          <a:lstStyle/>
          <a:p>
            <a:pPr algn="l" eaLnBrk="1" hangingPunct="1"/>
            <a:r>
              <a:rPr lang="fr-FR" altLang="fr-FR" sz="3200" dirty="0"/>
              <a:t>Description du jeu de données.</a:t>
            </a:r>
            <a:endParaRPr lang="fr-FR" sz="3200" dirty="0">
              <a:solidFill>
                <a:srgbClr val="231F20"/>
              </a:solidFill>
              <a:latin typeface="Arial" charset="0"/>
            </a:endParaRPr>
          </a:p>
        </p:txBody>
      </p:sp>
      <p:sp>
        <p:nvSpPr>
          <p:cNvPr id="5123" name="Rectangle 3"/>
          <p:cNvSpPr>
            <a:spLocks noGrp="1" noChangeArrowheads="1"/>
          </p:cNvSpPr>
          <p:nvPr>
            <p:ph type="body" idx="1"/>
          </p:nvPr>
        </p:nvSpPr>
        <p:spPr>
          <a:xfrm>
            <a:off x="467518" y="2458923"/>
            <a:ext cx="8208963" cy="4392613"/>
          </a:xfrm>
        </p:spPr>
        <p:txBody>
          <a:bodyPr/>
          <a:lstStyle/>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pic>
        <p:nvPicPr>
          <p:cNvPr id="2" name="Image 1">
            <a:extLst>
              <a:ext uri="{FF2B5EF4-FFF2-40B4-BE49-F238E27FC236}">
                <a16:creationId xmlns:a16="http://schemas.microsoft.com/office/drawing/2014/main" id="{87320101-471E-4179-AE42-C780FABAB2E6}"/>
              </a:ext>
            </a:extLst>
          </p:cNvPr>
          <p:cNvPicPr>
            <a:picLocks noChangeAspect="1"/>
          </p:cNvPicPr>
          <p:nvPr/>
        </p:nvPicPr>
        <p:blipFill>
          <a:blip r:embed="rId2"/>
          <a:stretch>
            <a:fillRect/>
          </a:stretch>
        </p:blipFill>
        <p:spPr>
          <a:xfrm>
            <a:off x="2980976" y="2342402"/>
            <a:ext cx="3182047" cy="2045601"/>
          </a:xfrm>
          <a:prstGeom prst="rect">
            <a:avLst/>
          </a:prstGeom>
        </p:spPr>
      </p:pic>
      <p:pic>
        <p:nvPicPr>
          <p:cNvPr id="3" name="Image 2">
            <a:extLst>
              <a:ext uri="{FF2B5EF4-FFF2-40B4-BE49-F238E27FC236}">
                <a16:creationId xmlns:a16="http://schemas.microsoft.com/office/drawing/2014/main" id="{2334C3C0-93CB-4E2D-BC88-133C252FE8DA}"/>
              </a:ext>
            </a:extLst>
          </p:cNvPr>
          <p:cNvPicPr>
            <a:picLocks noChangeAspect="1"/>
          </p:cNvPicPr>
          <p:nvPr/>
        </p:nvPicPr>
        <p:blipFill>
          <a:blip r:embed="rId3"/>
          <a:stretch>
            <a:fillRect/>
          </a:stretch>
        </p:blipFill>
        <p:spPr>
          <a:xfrm>
            <a:off x="2411760" y="4388003"/>
            <a:ext cx="4320480" cy="2409410"/>
          </a:xfrm>
          <a:prstGeom prst="rect">
            <a:avLst/>
          </a:prstGeom>
        </p:spPr>
      </p:pic>
    </p:spTree>
    <p:extLst>
      <p:ext uri="{BB962C8B-B14F-4D97-AF65-F5344CB8AC3E}">
        <p14:creationId xmlns:p14="http://schemas.microsoft.com/office/powerpoint/2010/main" val="301969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465387"/>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marL="0" indent="0" algn="just" eaLnBrk="1" hangingPunct="1">
              <a:lnSpc>
                <a:spcPct val="80000"/>
              </a:lnSpc>
              <a:buNone/>
            </a:pPr>
            <a:endParaRPr lang="fr-FR" altLang="ko-KR" sz="1600" dirty="0">
              <a:solidFill>
                <a:srgbClr val="231F20"/>
              </a:solidFill>
              <a:latin typeface="Arial" charset="0"/>
              <a:ea typeface="굴림" charset="-127"/>
            </a:endParaRPr>
          </a:p>
          <a:p>
            <a:pPr algn="just" eaLnBrk="1" hangingPunct="1">
              <a:lnSpc>
                <a:spcPct val="80000"/>
              </a:lnSpc>
            </a:pPr>
            <a:r>
              <a:rPr lang="fr-FR" altLang="ko-KR" sz="1800" b="1" dirty="0">
                <a:solidFill>
                  <a:srgbClr val="231F20"/>
                </a:solidFill>
                <a:latin typeface="Arial" charset="0"/>
                <a:ea typeface="굴림" charset="-127"/>
              </a:rPr>
              <a:t>Approche “API sur étagère” </a:t>
            </a:r>
          </a:p>
          <a:p>
            <a:pPr marL="457200" lvl="1" indent="0" algn="just">
              <a:lnSpc>
                <a:spcPct val="80000"/>
              </a:lnSpc>
              <a:buNone/>
            </a:pPr>
            <a:endParaRPr lang="fr-FR" altLang="ko-KR" sz="1800" dirty="0">
              <a:solidFill>
                <a:srgbClr val="231F20"/>
              </a:solidFill>
              <a:latin typeface="Arial" charset="0"/>
              <a:ea typeface="굴림" charset="-127"/>
            </a:endParaRPr>
          </a:p>
          <a:p>
            <a:pPr algn="just" eaLnBrk="1" hangingPunct="1">
              <a:lnSpc>
                <a:spcPct val="80000"/>
              </a:lnSpc>
            </a:pPr>
            <a:endParaRPr lang="fr-FR" altLang="ko-KR" sz="1800" dirty="0">
              <a:solidFill>
                <a:srgbClr val="231F20"/>
              </a:solidFill>
              <a:latin typeface="Arial" charset="0"/>
              <a:ea typeface="굴림" charset="-127"/>
            </a:endParaRPr>
          </a:p>
          <a:p>
            <a:pPr algn="just" eaLnBrk="1" hangingPunct="1">
              <a:lnSpc>
                <a:spcPct val="80000"/>
              </a:lnSpc>
            </a:pPr>
            <a:endParaRPr lang="fr-FR" altLang="ko-KR" sz="1800" dirty="0">
              <a:solidFill>
                <a:srgbClr val="231F20"/>
              </a:solidFill>
              <a:latin typeface="Arial" charset="0"/>
              <a:ea typeface="굴림" charset="-127"/>
            </a:endParaRPr>
          </a:p>
          <a:p>
            <a:pPr algn="just" eaLnBrk="1" hangingPunct="1">
              <a:lnSpc>
                <a:spcPct val="80000"/>
              </a:lnSpc>
            </a:pPr>
            <a:r>
              <a:rPr lang="fr-FR" altLang="ko-KR" sz="1800" b="1" dirty="0">
                <a:solidFill>
                  <a:srgbClr val="231F20"/>
                </a:solidFill>
                <a:latin typeface="Arial" charset="0"/>
                <a:ea typeface="굴림" charset="-127"/>
              </a:rPr>
              <a:t>Approche “Modèle sur mesure simple” </a:t>
            </a:r>
          </a:p>
          <a:p>
            <a:pPr algn="just" eaLnBrk="1" hangingPunct="1">
              <a:lnSpc>
                <a:spcPct val="80000"/>
              </a:lnSpc>
            </a:pPr>
            <a:endParaRPr lang="fr-FR" altLang="ko-KR" sz="1800" dirty="0">
              <a:solidFill>
                <a:srgbClr val="231F20"/>
              </a:solidFill>
              <a:latin typeface="Arial" charset="0"/>
              <a:ea typeface="굴림" charset="-127"/>
            </a:endParaRPr>
          </a:p>
          <a:p>
            <a:pPr algn="just" eaLnBrk="1" hangingPunct="1">
              <a:lnSpc>
                <a:spcPct val="80000"/>
              </a:lnSpc>
            </a:pPr>
            <a:endParaRPr lang="fr-FR" altLang="ko-KR" sz="1800" dirty="0">
              <a:solidFill>
                <a:srgbClr val="231F20"/>
              </a:solidFill>
              <a:latin typeface="Arial" charset="0"/>
              <a:ea typeface="굴림" charset="-127"/>
            </a:endParaRPr>
          </a:p>
          <a:p>
            <a:pPr algn="just" eaLnBrk="1" hangingPunct="1">
              <a:lnSpc>
                <a:spcPct val="80000"/>
              </a:lnSpc>
            </a:pPr>
            <a:endParaRPr lang="fr-FR" altLang="ko-KR" sz="1800" dirty="0">
              <a:solidFill>
                <a:srgbClr val="231F20"/>
              </a:solidFill>
              <a:latin typeface="Arial" charset="0"/>
              <a:ea typeface="굴림" charset="-127"/>
            </a:endParaRPr>
          </a:p>
          <a:p>
            <a:pPr algn="just" eaLnBrk="1" hangingPunct="1">
              <a:lnSpc>
                <a:spcPct val="80000"/>
              </a:lnSpc>
            </a:pPr>
            <a:r>
              <a:rPr lang="fr-FR" altLang="ko-KR" sz="1800" b="1" dirty="0">
                <a:solidFill>
                  <a:srgbClr val="231F20"/>
                </a:solidFill>
                <a:latin typeface="Arial" charset="0"/>
                <a:ea typeface="굴림" charset="-127"/>
              </a:rPr>
              <a:t>Approche “Modèle sur mesure avancé”</a:t>
            </a:r>
          </a:p>
          <a:p>
            <a:pPr algn="just" eaLnBrk="1" hangingPunct="1">
              <a:lnSpc>
                <a:spcPct val="80000"/>
              </a:lnSpc>
            </a:pPr>
            <a:endParaRPr lang="fr-FR" altLang="ko-KR" sz="18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338637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356684"/>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“API sur étagère” </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r>
              <a:rPr lang="fr-FR" altLang="ko-KR" sz="1400" dirty="0">
                <a:solidFill>
                  <a:srgbClr val="231F20"/>
                </a:solidFill>
                <a:latin typeface="Arial" charset="0"/>
                <a:ea typeface="굴림" charset="-127"/>
              </a:rPr>
              <a:t> Pour cette approche j’utilise l’API du service cognitif proposée par Microsoft Azure pour l’analyse de sentiment. Le coût de ce service étant élevé, je ne teste pas l’ensemble des données mais 800 tweets de sentiment positif dont la variable </a:t>
            </a:r>
            <a:r>
              <a:rPr lang="fr-FR" altLang="ko-KR" sz="1400" dirty="0" err="1">
                <a:solidFill>
                  <a:srgbClr val="231F20"/>
                </a:solidFill>
                <a:latin typeface="Arial" charset="0"/>
                <a:ea typeface="굴림" charset="-127"/>
              </a:rPr>
              <a:t>target</a:t>
            </a:r>
            <a:r>
              <a:rPr lang="fr-FR" altLang="ko-KR" sz="1400" dirty="0">
                <a:solidFill>
                  <a:srgbClr val="231F20"/>
                </a:solidFill>
                <a:latin typeface="Arial" charset="0"/>
                <a:ea typeface="굴림" charset="-127"/>
              </a:rPr>
              <a:t> est égale à 4 et 800 tweets négatif dont la variable </a:t>
            </a:r>
            <a:r>
              <a:rPr lang="fr-FR" altLang="ko-KR" sz="1400" dirty="0" err="1">
                <a:solidFill>
                  <a:srgbClr val="231F20"/>
                </a:solidFill>
                <a:latin typeface="Arial" charset="0"/>
                <a:ea typeface="굴림" charset="-127"/>
              </a:rPr>
              <a:t>target</a:t>
            </a:r>
            <a:r>
              <a:rPr lang="fr-FR" altLang="ko-KR" sz="1400" dirty="0">
                <a:solidFill>
                  <a:srgbClr val="231F20"/>
                </a:solidFill>
                <a:latin typeface="Arial" charset="0"/>
                <a:ea typeface="굴림" charset="-127"/>
              </a:rPr>
              <a:t> est égale à 0. Il n’y pas de tweets neutre dont la </a:t>
            </a:r>
            <a:r>
              <a:rPr lang="fr-FR" altLang="ko-KR" sz="1400" dirty="0" err="1">
                <a:solidFill>
                  <a:srgbClr val="231F20"/>
                </a:solidFill>
                <a:latin typeface="Arial" charset="0"/>
                <a:ea typeface="굴림" charset="-127"/>
              </a:rPr>
              <a:t>target</a:t>
            </a:r>
            <a:r>
              <a:rPr lang="fr-FR" altLang="ko-KR" sz="1400" dirty="0">
                <a:solidFill>
                  <a:srgbClr val="231F20"/>
                </a:solidFill>
                <a:latin typeface="Arial" charset="0"/>
                <a:ea typeface="굴림" charset="-127"/>
              </a:rPr>
              <a:t> est égale à 2.</a:t>
            </a: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endParaRPr lang="fr-FR" altLang="ko-KR" sz="1200" dirty="0">
              <a:solidFill>
                <a:srgbClr val="231F20"/>
              </a:solidFill>
              <a:latin typeface="Arial" charset="0"/>
              <a:ea typeface="굴림" charset="-127"/>
            </a:endParaRPr>
          </a:p>
          <a:p>
            <a:pPr lvl="1" algn="just">
              <a:lnSpc>
                <a:spcPct val="80000"/>
              </a:lnSpc>
            </a:pPr>
            <a:endParaRPr lang="fr-FR" altLang="ko-KR" sz="12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pic>
        <p:nvPicPr>
          <p:cNvPr id="3" name="Image 2">
            <a:extLst>
              <a:ext uri="{FF2B5EF4-FFF2-40B4-BE49-F238E27FC236}">
                <a16:creationId xmlns:a16="http://schemas.microsoft.com/office/drawing/2014/main" id="{4702D6C5-DB0E-42B8-AD3A-ADE56B6BD183}"/>
              </a:ext>
            </a:extLst>
          </p:cNvPr>
          <p:cNvPicPr>
            <a:picLocks noChangeAspect="1"/>
          </p:cNvPicPr>
          <p:nvPr/>
        </p:nvPicPr>
        <p:blipFill>
          <a:blip r:embed="rId2"/>
          <a:stretch>
            <a:fillRect/>
          </a:stretch>
        </p:blipFill>
        <p:spPr>
          <a:xfrm>
            <a:off x="3216292" y="4006984"/>
            <a:ext cx="2711414" cy="2742313"/>
          </a:xfrm>
          <a:prstGeom prst="rect">
            <a:avLst/>
          </a:prstGeom>
        </p:spPr>
      </p:pic>
    </p:spTree>
    <p:extLst>
      <p:ext uri="{BB962C8B-B14F-4D97-AF65-F5344CB8AC3E}">
        <p14:creationId xmlns:p14="http://schemas.microsoft.com/office/powerpoint/2010/main" val="223973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55649" y="1694535"/>
            <a:ext cx="7992814"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755650" y="2349500"/>
            <a:ext cx="8208963" cy="4392613"/>
          </a:xfrm>
        </p:spPr>
        <p:txBody>
          <a:bodyPr/>
          <a:lstStyle/>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graphicFrame>
        <p:nvGraphicFramePr>
          <p:cNvPr id="2" name="Tableau 2">
            <a:extLst>
              <a:ext uri="{FF2B5EF4-FFF2-40B4-BE49-F238E27FC236}">
                <a16:creationId xmlns:a16="http://schemas.microsoft.com/office/drawing/2014/main" id="{E8336D5A-76A5-4CA0-8A88-74A70BCA7FCB}"/>
              </a:ext>
            </a:extLst>
          </p:cNvPr>
          <p:cNvGraphicFramePr>
            <a:graphicFrameLocks noGrp="1"/>
          </p:cNvGraphicFramePr>
          <p:nvPr>
            <p:extLst>
              <p:ext uri="{D42A27DB-BD31-4B8C-83A1-F6EECF244321}">
                <p14:modId xmlns:p14="http://schemas.microsoft.com/office/powerpoint/2010/main" val="3938205203"/>
              </p:ext>
            </p:extLst>
          </p:nvPr>
        </p:nvGraphicFramePr>
        <p:xfrm>
          <a:off x="171067" y="3089266"/>
          <a:ext cx="8793546" cy="3356991"/>
        </p:xfrm>
        <a:graphic>
          <a:graphicData uri="http://schemas.openxmlformats.org/drawingml/2006/table">
            <a:tbl>
              <a:tblPr firstRow="1" bandRow="1">
                <a:tableStyleId>{5C22544A-7EE6-4342-B048-85BDC9FD1C3A}</a:tableStyleId>
              </a:tblPr>
              <a:tblGrid>
                <a:gridCol w="2339752">
                  <a:extLst>
                    <a:ext uri="{9D8B030D-6E8A-4147-A177-3AD203B41FA5}">
                      <a16:colId xmlns:a16="http://schemas.microsoft.com/office/drawing/2014/main" val="4039539796"/>
                    </a:ext>
                  </a:extLst>
                </a:gridCol>
                <a:gridCol w="2016224">
                  <a:extLst>
                    <a:ext uri="{9D8B030D-6E8A-4147-A177-3AD203B41FA5}">
                      <a16:colId xmlns:a16="http://schemas.microsoft.com/office/drawing/2014/main" val="318303130"/>
                    </a:ext>
                  </a:extLst>
                </a:gridCol>
                <a:gridCol w="2205197">
                  <a:extLst>
                    <a:ext uri="{9D8B030D-6E8A-4147-A177-3AD203B41FA5}">
                      <a16:colId xmlns:a16="http://schemas.microsoft.com/office/drawing/2014/main" val="2498770652"/>
                    </a:ext>
                  </a:extLst>
                </a:gridCol>
                <a:gridCol w="2232373">
                  <a:extLst>
                    <a:ext uri="{9D8B030D-6E8A-4147-A177-3AD203B41FA5}">
                      <a16:colId xmlns:a16="http://schemas.microsoft.com/office/drawing/2014/main" val="986808999"/>
                    </a:ext>
                  </a:extLst>
                </a:gridCol>
              </a:tblGrid>
              <a:tr h="510775">
                <a:tc>
                  <a:txBody>
                    <a:bodyPr/>
                    <a:lstStyle/>
                    <a:p>
                      <a:pPr algn="ctr"/>
                      <a:r>
                        <a:rPr lang="fr-FR" sz="1000" dirty="0"/>
                        <a:t>API sur étagère-classification régression logistique</a:t>
                      </a:r>
                    </a:p>
                  </a:txBody>
                  <a:tcPr>
                    <a:gradFill>
                      <a:gsLst>
                        <a:gs pos="0">
                          <a:srgbClr val="0070C0"/>
                        </a:gs>
                        <a:gs pos="34000">
                          <a:srgbClr val="00B0F0"/>
                        </a:gs>
                        <a:gs pos="71000">
                          <a:srgbClr val="0CC1E0"/>
                        </a:gs>
                        <a:gs pos="100000">
                          <a:srgbClr val="0CC1E0"/>
                        </a:gs>
                      </a:gsLst>
                      <a:lin ang="5400000" scaled="1"/>
                    </a:gradFill>
                  </a:tcPr>
                </a:tc>
                <a:tc>
                  <a:txBody>
                    <a:bodyPr/>
                    <a:lstStyle/>
                    <a:p>
                      <a:pPr algn="ctr"/>
                      <a:r>
                        <a:rPr lang="fr-FR" sz="1000" dirty="0"/>
                        <a:t>Matrice de confusion</a:t>
                      </a:r>
                    </a:p>
                  </a:txBody>
                  <a:tcPr>
                    <a:gradFill>
                      <a:gsLst>
                        <a:gs pos="0">
                          <a:srgbClr val="0070C0"/>
                        </a:gs>
                        <a:gs pos="34000">
                          <a:srgbClr val="00B0F0"/>
                        </a:gs>
                        <a:gs pos="71000">
                          <a:srgbClr val="0CC1E0"/>
                        </a:gs>
                        <a:gs pos="100000">
                          <a:srgbClr val="0CC1E0"/>
                        </a:gs>
                      </a:gsLst>
                      <a:lin ang="540000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1" i="0" kern="1200" dirty="0">
                          <a:solidFill>
                            <a:schemeClr val="lt1"/>
                          </a:solidFill>
                          <a:effectLst/>
                          <a:latin typeface="+mn-lt"/>
                          <a:ea typeface="+mn-ea"/>
                          <a:cs typeface="+mn-cs"/>
                        </a:rPr>
                        <a:t>Courbe ROC</a:t>
                      </a:r>
                    </a:p>
                    <a:p>
                      <a:pPr algn="ctr"/>
                      <a:endParaRPr lang="fr-FR" sz="1000" dirty="0"/>
                    </a:p>
                  </a:txBody>
                  <a:tcPr>
                    <a:gradFill>
                      <a:gsLst>
                        <a:gs pos="0">
                          <a:srgbClr val="0070C0"/>
                        </a:gs>
                        <a:gs pos="34000">
                          <a:srgbClr val="00B0F0"/>
                        </a:gs>
                        <a:gs pos="71000">
                          <a:srgbClr val="0CC1E0"/>
                        </a:gs>
                        <a:gs pos="100000">
                          <a:srgbClr val="0CC1E0"/>
                        </a:gs>
                      </a:gsLst>
                      <a:lin ang="540000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1" i="0" kern="1200" dirty="0">
                          <a:solidFill>
                            <a:schemeClr val="lt1"/>
                          </a:solidFill>
                          <a:effectLst/>
                          <a:latin typeface="+mn-lt"/>
                          <a:ea typeface="+mn-ea"/>
                          <a:cs typeface="+mn-cs"/>
                        </a:rPr>
                        <a:t>Rappel "</a:t>
                      </a:r>
                      <a:r>
                        <a:rPr lang="fr-FR" sz="1000" b="1" i="0" kern="1200" dirty="0" err="1">
                          <a:solidFill>
                            <a:schemeClr val="lt1"/>
                          </a:solidFill>
                          <a:effectLst/>
                          <a:latin typeface="+mn-lt"/>
                          <a:ea typeface="+mn-ea"/>
                          <a:cs typeface="+mn-cs"/>
                        </a:rPr>
                        <a:t>Recall</a:t>
                      </a:r>
                      <a:r>
                        <a:rPr lang="fr-FR" sz="1000" b="1" i="0" kern="1200" dirty="0">
                          <a:solidFill>
                            <a:schemeClr val="lt1"/>
                          </a:solidFill>
                          <a:effectLst/>
                          <a:latin typeface="+mn-lt"/>
                          <a:ea typeface="+mn-ea"/>
                          <a:cs typeface="+mn-cs"/>
                        </a:rPr>
                        <a:t>"</a:t>
                      </a:r>
                    </a:p>
                    <a:p>
                      <a:pPr algn="ctr"/>
                      <a:endParaRPr lang="fr-FR" sz="1000" dirty="0"/>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504624184"/>
                  </a:ext>
                </a:extLst>
              </a:tr>
              <a:tr h="2103719">
                <a:tc>
                  <a:txBody>
                    <a:bodyPr/>
                    <a:lstStyle/>
                    <a:p>
                      <a:r>
                        <a:rPr lang="fr-FR" sz="1000" b="1" dirty="0">
                          <a:solidFill>
                            <a:srgbClr val="FFFFFF"/>
                          </a:solidFill>
                        </a:rPr>
                        <a:t>précision  : 70.36%</a:t>
                      </a:r>
                    </a:p>
                  </a:txBody>
                  <a:tcPr>
                    <a:solidFill>
                      <a:srgbClr val="0CC1E0"/>
                    </a:solidFill>
                  </a:tcPr>
                </a:tc>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tc>
                  <a:txBody>
                    <a:bodyPr/>
                    <a:lstStyle/>
                    <a:p>
                      <a:endParaRPr lang="fr-FR" sz="1000" b="1" dirty="0">
                        <a:solidFill>
                          <a:srgbClr val="FFFFFF"/>
                        </a:solidFill>
                      </a:endParaRPr>
                    </a:p>
                  </a:txBody>
                  <a:tcPr>
                    <a:solidFill>
                      <a:srgbClr val="0CC1E0"/>
                    </a:solidFill>
                  </a:tcPr>
                </a:tc>
                <a:extLst>
                  <a:ext uri="{0D108BD9-81ED-4DB2-BD59-A6C34878D82A}">
                    <a16:rowId xmlns:a16="http://schemas.microsoft.com/office/drawing/2014/main" val="102274118"/>
                  </a:ext>
                </a:extLst>
              </a:tr>
              <a:tr h="742497">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tc>
                  <a:txBody>
                    <a:bodyPr/>
                    <a:lstStyle/>
                    <a:p>
                      <a:endParaRPr lang="fr-FR" sz="1000" b="1" dirty="0">
                        <a:solidFill>
                          <a:srgbClr val="FFFFFF"/>
                        </a:solidFill>
                      </a:endParaRPr>
                    </a:p>
                  </a:txBody>
                  <a:tcPr>
                    <a:gradFill>
                      <a:gsLst>
                        <a:gs pos="0">
                          <a:srgbClr val="0070C0"/>
                        </a:gs>
                        <a:gs pos="34000">
                          <a:srgbClr val="00B0F0"/>
                        </a:gs>
                        <a:gs pos="71000">
                          <a:srgbClr val="0CC1E0"/>
                        </a:gs>
                        <a:gs pos="100000">
                          <a:srgbClr val="0CC1E0"/>
                        </a:gs>
                      </a:gsLst>
                      <a:lin ang="5400000" scaled="1"/>
                    </a:gradFill>
                  </a:tcPr>
                </a:tc>
                <a:extLst>
                  <a:ext uri="{0D108BD9-81ED-4DB2-BD59-A6C34878D82A}">
                    <a16:rowId xmlns:a16="http://schemas.microsoft.com/office/drawing/2014/main" val="2937991191"/>
                  </a:ext>
                </a:extLst>
              </a:tr>
            </a:tbl>
          </a:graphicData>
        </a:graphic>
      </p:graphicFrame>
      <p:sp>
        <p:nvSpPr>
          <p:cNvPr id="6" name="ZoneTexte 5">
            <a:extLst>
              <a:ext uri="{FF2B5EF4-FFF2-40B4-BE49-F238E27FC236}">
                <a16:creationId xmlns:a16="http://schemas.microsoft.com/office/drawing/2014/main" id="{BCFC9C6A-3EC1-4CC0-9137-33CAEE698D09}"/>
              </a:ext>
            </a:extLst>
          </p:cNvPr>
          <p:cNvSpPr txBox="1"/>
          <p:nvPr/>
        </p:nvSpPr>
        <p:spPr>
          <a:xfrm>
            <a:off x="650326" y="2314820"/>
            <a:ext cx="7992814" cy="843308"/>
          </a:xfrm>
          <a:prstGeom prst="rect">
            <a:avLst/>
          </a:prstGeom>
          <a:noFill/>
        </p:spPr>
        <p:txBody>
          <a:bodyPr wrap="square">
            <a:spAutoFit/>
          </a:bodyPr>
          <a:lstStyle/>
          <a:p>
            <a:pPr marL="342900" marR="0" lvl="0" indent="-342900" algn="just" defTabSz="914400" rtl="0" eaLnBrk="1" fontAlgn="base" latinLnBrk="0" hangingPunct="1">
              <a:lnSpc>
                <a:spcPct val="80000"/>
              </a:lnSpc>
              <a:spcBef>
                <a:spcPct val="20000"/>
              </a:spcBef>
              <a:spcAft>
                <a:spcPct val="0"/>
              </a:spcAft>
              <a:buClrTx/>
              <a:buSzTx/>
              <a:buFontTx/>
              <a:buChar char="•"/>
              <a:tabLst/>
              <a:defRPr/>
            </a:pPr>
            <a:r>
              <a:rPr kumimoji="0" lang="fr-FR" altLang="ko-KR" sz="1600" b="1" i="0" u="none" strike="noStrike" kern="0" cap="none" spc="0" normalizeH="0" baseline="0" noProof="0" dirty="0">
                <a:ln>
                  <a:noFill/>
                </a:ln>
                <a:solidFill>
                  <a:srgbClr val="231F20"/>
                </a:solidFill>
                <a:effectLst/>
                <a:uLnTx/>
                <a:uFillTx/>
                <a:latin typeface="Arial" charset="0"/>
                <a:ea typeface="굴림" charset="-127"/>
                <a:cs typeface="+mn-cs"/>
              </a:rPr>
              <a:t>Approche “API sur étagère” </a:t>
            </a:r>
          </a:p>
          <a:p>
            <a:pPr marL="742950" marR="0" lvl="1" indent="-285750" algn="just" defTabSz="914400" rtl="0" eaLnBrk="1" fontAlgn="base" latinLnBrk="0" hangingPunct="1">
              <a:lnSpc>
                <a:spcPct val="80000"/>
              </a:lnSpc>
              <a:spcBef>
                <a:spcPct val="20000"/>
              </a:spcBef>
              <a:spcAft>
                <a:spcPct val="0"/>
              </a:spcAft>
              <a:buClrTx/>
              <a:buSzTx/>
              <a:buFontTx/>
              <a:buChar char="–"/>
              <a:tabLst/>
              <a:defRPr/>
            </a:pPr>
            <a:endParaRPr kumimoji="0" lang="fr-FR" altLang="ko-KR" sz="1200" b="1" i="0" u="none" strike="noStrike" kern="0" cap="none" spc="0" normalizeH="0" baseline="0" noProof="0" dirty="0">
              <a:ln>
                <a:noFill/>
              </a:ln>
              <a:solidFill>
                <a:srgbClr val="231F20"/>
              </a:solidFill>
              <a:effectLst/>
              <a:uLnTx/>
              <a:uFillTx/>
              <a:latin typeface="Arial" charset="0"/>
              <a:ea typeface="굴림" charset="-127"/>
            </a:endParaRPr>
          </a:p>
          <a:p>
            <a:pPr marL="742950" marR="0" lvl="1" indent="-285750" algn="just" defTabSz="914400" rtl="0" eaLnBrk="1" fontAlgn="base" latinLnBrk="0" hangingPunct="1">
              <a:lnSpc>
                <a:spcPct val="80000"/>
              </a:lnSpc>
              <a:spcBef>
                <a:spcPct val="20000"/>
              </a:spcBef>
              <a:spcAft>
                <a:spcPct val="0"/>
              </a:spcAft>
              <a:buClrTx/>
              <a:buSzTx/>
              <a:buFontTx/>
              <a:buChar char="–"/>
              <a:tabLst/>
              <a:defRPr/>
            </a:pPr>
            <a:r>
              <a:rPr kumimoji="0" lang="fr-FR" altLang="ko-KR" sz="1200" b="1" i="0" u="none" strike="noStrike" kern="0" cap="none" spc="0" normalizeH="0" baseline="0" noProof="0" dirty="0">
                <a:ln>
                  <a:noFill/>
                </a:ln>
                <a:solidFill>
                  <a:srgbClr val="231F20"/>
                </a:solidFill>
                <a:effectLst/>
                <a:uLnTx/>
                <a:uFillTx/>
                <a:latin typeface="Arial" charset="0"/>
                <a:ea typeface="굴림" charset="-127"/>
              </a:rPr>
              <a:t>Pour évaluer l’API, j’ai réalisé une régression logistique.</a:t>
            </a:r>
          </a:p>
          <a:p>
            <a:pPr marL="742950" marR="0" lvl="1" indent="-285750" algn="just" defTabSz="914400" rtl="0" eaLnBrk="1" fontAlgn="base" latinLnBrk="0" hangingPunct="1">
              <a:lnSpc>
                <a:spcPct val="80000"/>
              </a:lnSpc>
              <a:spcBef>
                <a:spcPct val="20000"/>
              </a:spcBef>
              <a:spcAft>
                <a:spcPct val="0"/>
              </a:spcAft>
              <a:buClrTx/>
              <a:buSzTx/>
              <a:buFontTx/>
              <a:buChar char="–"/>
              <a:tabLst/>
              <a:defRPr/>
            </a:pPr>
            <a:endParaRPr kumimoji="0" lang="fr-FR" altLang="ko-KR" sz="1200" b="1" i="0" u="none" strike="noStrike" kern="0" cap="none" spc="0" normalizeH="0" baseline="0" noProof="0" dirty="0">
              <a:ln>
                <a:noFill/>
              </a:ln>
              <a:solidFill>
                <a:srgbClr val="231F20"/>
              </a:solidFill>
              <a:effectLst/>
              <a:uLnTx/>
              <a:uFillTx/>
              <a:latin typeface="Arial" charset="0"/>
              <a:ea typeface="굴림" charset="-127"/>
            </a:endParaRPr>
          </a:p>
        </p:txBody>
      </p:sp>
      <p:pic>
        <p:nvPicPr>
          <p:cNvPr id="5" name="Image 4">
            <a:extLst>
              <a:ext uri="{FF2B5EF4-FFF2-40B4-BE49-F238E27FC236}">
                <a16:creationId xmlns:a16="http://schemas.microsoft.com/office/drawing/2014/main" id="{D4104FCB-7D38-467E-B4AA-1926D69F8F30}"/>
              </a:ext>
            </a:extLst>
          </p:cNvPr>
          <p:cNvPicPr>
            <a:picLocks noChangeAspect="1"/>
          </p:cNvPicPr>
          <p:nvPr/>
        </p:nvPicPr>
        <p:blipFill>
          <a:blip r:embed="rId2"/>
          <a:stretch>
            <a:fillRect/>
          </a:stretch>
        </p:blipFill>
        <p:spPr>
          <a:xfrm>
            <a:off x="2636921" y="3651858"/>
            <a:ext cx="1642788" cy="1956926"/>
          </a:xfrm>
          <a:prstGeom prst="rect">
            <a:avLst/>
          </a:prstGeom>
        </p:spPr>
      </p:pic>
      <p:pic>
        <p:nvPicPr>
          <p:cNvPr id="8" name="Image 7">
            <a:extLst>
              <a:ext uri="{FF2B5EF4-FFF2-40B4-BE49-F238E27FC236}">
                <a16:creationId xmlns:a16="http://schemas.microsoft.com/office/drawing/2014/main" id="{7C6F4C78-06AE-422E-B58B-74A86C2894BC}"/>
              </a:ext>
            </a:extLst>
          </p:cNvPr>
          <p:cNvPicPr>
            <a:picLocks noChangeAspect="1"/>
          </p:cNvPicPr>
          <p:nvPr/>
        </p:nvPicPr>
        <p:blipFill>
          <a:blip r:embed="rId3"/>
          <a:stretch>
            <a:fillRect/>
          </a:stretch>
        </p:blipFill>
        <p:spPr>
          <a:xfrm>
            <a:off x="4646733" y="3916128"/>
            <a:ext cx="1975427" cy="1428386"/>
          </a:xfrm>
          <a:prstGeom prst="rect">
            <a:avLst/>
          </a:prstGeom>
        </p:spPr>
      </p:pic>
      <p:pic>
        <p:nvPicPr>
          <p:cNvPr id="10" name="Image 9">
            <a:extLst>
              <a:ext uri="{FF2B5EF4-FFF2-40B4-BE49-F238E27FC236}">
                <a16:creationId xmlns:a16="http://schemas.microsoft.com/office/drawing/2014/main" id="{ED6E7DA8-30CF-407D-818A-D7EC322973F5}"/>
              </a:ext>
            </a:extLst>
          </p:cNvPr>
          <p:cNvPicPr>
            <a:picLocks noChangeAspect="1"/>
          </p:cNvPicPr>
          <p:nvPr/>
        </p:nvPicPr>
        <p:blipFill>
          <a:blip r:embed="rId4"/>
          <a:stretch>
            <a:fillRect/>
          </a:stretch>
        </p:blipFill>
        <p:spPr>
          <a:xfrm>
            <a:off x="6796484" y="3916128"/>
            <a:ext cx="2144466" cy="1385080"/>
          </a:xfrm>
          <a:prstGeom prst="rect">
            <a:avLst/>
          </a:prstGeom>
        </p:spPr>
      </p:pic>
    </p:spTree>
    <p:extLst>
      <p:ext uri="{BB962C8B-B14F-4D97-AF65-F5344CB8AC3E}">
        <p14:creationId xmlns:p14="http://schemas.microsoft.com/office/powerpoint/2010/main" val="14326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9722" y="1772816"/>
            <a:ext cx="6480175" cy="649287"/>
          </a:xfrm>
        </p:spPr>
        <p:txBody>
          <a:bodyPr/>
          <a:lstStyle/>
          <a:p>
            <a:pPr algn="l" eaLnBrk="1" hangingPunct="1"/>
            <a:r>
              <a:rPr lang="fr-FR" sz="3200" dirty="0">
                <a:solidFill>
                  <a:srgbClr val="231F20"/>
                </a:solidFill>
                <a:latin typeface="Arial" charset="0"/>
              </a:rPr>
              <a:t>Démarche méthodologique</a:t>
            </a:r>
          </a:p>
        </p:txBody>
      </p:sp>
      <p:sp>
        <p:nvSpPr>
          <p:cNvPr id="5123" name="Rectangle 3"/>
          <p:cNvSpPr>
            <a:spLocks noGrp="1" noChangeArrowheads="1"/>
          </p:cNvSpPr>
          <p:nvPr>
            <p:ph type="body" idx="1"/>
          </p:nvPr>
        </p:nvSpPr>
        <p:spPr>
          <a:xfrm>
            <a:off x="467518" y="2465387"/>
            <a:ext cx="8208963" cy="4392613"/>
          </a:xfrm>
        </p:spPr>
        <p:txBody>
          <a:bodyPr/>
          <a:lstStyle/>
          <a:p>
            <a:pPr marL="0" indent="0" algn="just" eaLnBrk="1" hangingPunct="1">
              <a:lnSpc>
                <a:spcPct val="80000"/>
              </a:lnSpc>
              <a:buNone/>
            </a:pPr>
            <a:r>
              <a:rPr lang="fr-FR" altLang="ko-KR" sz="1600" dirty="0">
                <a:solidFill>
                  <a:srgbClr val="231F20"/>
                </a:solidFill>
                <a:latin typeface="Arial" charset="0"/>
                <a:ea typeface="굴림" charset="-127"/>
              </a:rPr>
              <a:t> </a:t>
            </a:r>
          </a:p>
          <a:p>
            <a:pPr algn="just" eaLnBrk="1" hangingPunct="1">
              <a:lnSpc>
                <a:spcPct val="80000"/>
              </a:lnSpc>
            </a:pPr>
            <a:r>
              <a:rPr lang="fr-FR" altLang="ko-KR" sz="1600" b="1" dirty="0">
                <a:solidFill>
                  <a:srgbClr val="231F20"/>
                </a:solidFill>
                <a:latin typeface="Arial" charset="0"/>
                <a:ea typeface="굴림" charset="-127"/>
              </a:rPr>
              <a:t>Approche “Modèle sur mesure simple” </a:t>
            </a:r>
          </a:p>
          <a:p>
            <a:pPr lvl="1" algn="just">
              <a:lnSpc>
                <a:spcPct val="80000"/>
              </a:lnSpc>
            </a:pPr>
            <a:endParaRPr lang="fr-FR" altLang="ko-KR" sz="1200" b="1" dirty="0">
              <a:solidFill>
                <a:srgbClr val="231F20"/>
              </a:solidFill>
              <a:latin typeface="Arial" charset="0"/>
              <a:ea typeface="굴림" charset="-127"/>
            </a:endParaRPr>
          </a:p>
          <a:p>
            <a:pPr lvl="1" algn="just">
              <a:lnSpc>
                <a:spcPct val="80000"/>
              </a:lnSpc>
            </a:pPr>
            <a:endParaRPr lang="fr-FR" altLang="ko-KR" sz="1200" b="1" dirty="0">
              <a:solidFill>
                <a:srgbClr val="231F20"/>
              </a:solidFill>
              <a:latin typeface="Arial" charset="0"/>
              <a:ea typeface="굴림" charset="-127"/>
            </a:endParaRPr>
          </a:p>
          <a:p>
            <a:pPr lvl="1" algn="just">
              <a:lnSpc>
                <a:spcPct val="80000"/>
              </a:lnSpc>
            </a:pPr>
            <a:r>
              <a:rPr lang="fr-FR" altLang="ko-KR" sz="1400" b="1" dirty="0">
                <a:solidFill>
                  <a:srgbClr val="231F20"/>
                </a:solidFill>
                <a:latin typeface="Arial" charset="0"/>
                <a:ea typeface="굴림" charset="-127"/>
              </a:rPr>
              <a:t> Pour cette approche j’utilise le service Azure Machine Learning Studio </a:t>
            </a:r>
            <a:r>
              <a:rPr lang="fr-FR" altLang="ko-KR" sz="1400" b="1" dirty="0" err="1">
                <a:solidFill>
                  <a:srgbClr val="231F20"/>
                </a:solidFill>
                <a:latin typeface="Arial" charset="0"/>
                <a:ea typeface="굴림" charset="-127"/>
              </a:rPr>
              <a:t>classic</a:t>
            </a:r>
            <a:r>
              <a:rPr lang="fr-FR" altLang="ko-KR" sz="1400" b="1" dirty="0">
                <a:solidFill>
                  <a:srgbClr val="231F20"/>
                </a:solidFill>
                <a:latin typeface="Arial" charset="0"/>
                <a:ea typeface="굴림" charset="-127"/>
              </a:rPr>
              <a:t>, c’est une interface graphique drag &amp; drop permettant de développer rapidement un modèle classique pour prédire le sentiment associé à un tweet.</a:t>
            </a:r>
          </a:p>
          <a:p>
            <a:pPr algn="just" eaLnBrk="1" hangingPunct="1">
              <a:lnSpc>
                <a:spcPct val="80000"/>
              </a:lnSpc>
            </a:pPr>
            <a:endParaRPr lang="fr-FR" altLang="ko-KR" sz="14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algn="just" eaLnBrk="1" hangingPunct="1">
              <a:lnSpc>
                <a:spcPct val="80000"/>
              </a:lnSpc>
            </a:pPr>
            <a:endParaRPr lang="fr-FR" altLang="ko-KR" sz="1600" dirty="0">
              <a:solidFill>
                <a:srgbClr val="231F20"/>
              </a:solidFill>
              <a:latin typeface="Arial" charset="0"/>
              <a:ea typeface="굴림" charset="-127"/>
            </a:endParaRPr>
          </a:p>
          <a:p>
            <a:pPr eaLnBrk="1" hangingPunct="1">
              <a:lnSpc>
                <a:spcPct val="80000"/>
              </a:lnSpc>
            </a:pPr>
            <a:endParaRPr lang="fr-FR" altLang="ko-KR" sz="2000" dirty="0">
              <a:solidFill>
                <a:srgbClr val="231F20"/>
              </a:solidFill>
              <a:latin typeface="Arial" charset="0"/>
              <a:ea typeface="굴림" charset="-127"/>
            </a:endParaRPr>
          </a:p>
        </p:txBody>
      </p:sp>
    </p:spTree>
    <p:extLst>
      <p:ext uri="{BB962C8B-B14F-4D97-AF65-F5344CB8AC3E}">
        <p14:creationId xmlns:p14="http://schemas.microsoft.com/office/powerpoint/2010/main" val="344801810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945</TotalTime>
  <Words>1421</Words>
  <Application>Microsoft Office PowerPoint</Application>
  <PresentationFormat>Affichage à l'écran (4:3)</PresentationFormat>
  <Paragraphs>206</Paragraphs>
  <Slides>24</Slides>
  <Notes>0</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24</vt:i4>
      </vt:variant>
    </vt:vector>
  </HeadingPairs>
  <TitlesOfParts>
    <vt:vector size="29" baseType="lpstr">
      <vt:lpstr>Arial</vt:lpstr>
      <vt:lpstr>Microsoft Sans Serif</vt:lpstr>
      <vt:lpstr>Verdana</vt:lpstr>
      <vt:lpstr>template</vt:lpstr>
      <vt:lpstr>Custom Design</vt:lpstr>
      <vt:lpstr>Détectez les Bad Buzz grâce au Deep Learning</vt:lpstr>
      <vt:lpstr>Contexte et objectifs</vt:lpstr>
      <vt:lpstr>Présentation de la problématique.</vt:lpstr>
      <vt:lpstr>Description du jeu de données.</vt:lpstr>
      <vt:lpstr>Description du jeu de données.</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Démarche méthodologique</vt:lpstr>
      <vt:lpstr>Tableau récapitulatif des performances</vt:lpstr>
      <vt:lpstr>Présentation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jean-christophe ROSELLO</dc:creator>
  <cp:lastModifiedBy>jean-christophe ROSELLO</cp:lastModifiedBy>
  <cp:revision>101</cp:revision>
  <dcterms:created xsi:type="dcterms:W3CDTF">2021-04-06T10:14:24Z</dcterms:created>
  <dcterms:modified xsi:type="dcterms:W3CDTF">2021-04-20T15:12:12Z</dcterms:modified>
</cp:coreProperties>
</file>