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1" r:id="rId16"/>
    <p:sldId id="275" r:id="rId17"/>
    <p:sldId id="274" r:id="rId18"/>
    <p:sldId id="279" r:id="rId19"/>
    <p:sldId id="276" r:id="rId20"/>
    <p:sldId id="280" r:id="rId21"/>
    <p:sldId id="278" r:id="rId22"/>
    <p:sldId id="281" r:id="rId23"/>
    <p:sldId id="282" r:id="rId24"/>
    <p:sldId id="283" r:id="rId25"/>
    <p:sldId id="259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B7ABC"/>
    <a:srgbClr val="038CDB"/>
    <a:srgbClr val="FFFFFF"/>
    <a:srgbClr val="393939"/>
    <a:srgbClr val="494949"/>
    <a:srgbClr val="000000"/>
    <a:srgbClr val="CBF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3" autoAdjust="0"/>
    <p:restoredTop sz="94648" autoAdjust="0"/>
  </p:normalViewPr>
  <p:slideViewPr>
    <p:cSldViewPr>
      <p:cViewPr varScale="1">
        <p:scale>
          <a:sx n="108" d="100"/>
          <a:sy n="108" d="100"/>
        </p:scale>
        <p:origin x="21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79C207-B1F0-4576-B805-F9DB2E939CCA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23A08-F721-47C6-BDD3-CC56BEB515D0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10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77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11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20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12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12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13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6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14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65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15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16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43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17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42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18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0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19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20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1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21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62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22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23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33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9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4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7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15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8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3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02B62-7EE6-49A5-B7E5-4E581B33456B}" type="slidenum">
              <a:rPr lang="en-US"/>
              <a:pPr/>
              <a:t>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3213" y="2997200"/>
            <a:ext cx="6048375" cy="750888"/>
          </a:xfrm>
        </p:spPr>
        <p:txBody>
          <a:bodyPr/>
          <a:lstStyle>
            <a:lvl1pPr algn="r"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3213" y="3717925"/>
            <a:ext cx="6048375" cy="503238"/>
          </a:xfrm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02463" y="765175"/>
            <a:ext cx="1601787" cy="56864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195513" y="765175"/>
            <a:ext cx="4654550" cy="56864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A828D-D431-40C0-A9CF-AADC8F9B4673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AEB9A-1F18-4A23-90A8-525040098744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FE141-FDDC-43B3-B363-7ED92256281C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825625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62575" y="1600200"/>
            <a:ext cx="33861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F0563-E63A-4D68-BAD3-FB5FD593F59B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9C85A-3F95-4378-AA34-21C45883183F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623CC-4D01-41B1-B1E7-4769BF6196D6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35161-5603-4726-A002-07B50F1229D4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B6527-5E80-4AA2-A1C2-0B45FE876B05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E4B03-9F3E-4285-A21F-6F0DD72CB4C8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A84C1-2A82-49FF-9C84-C66DC38B03F0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18338" y="274638"/>
            <a:ext cx="173037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825625" y="274638"/>
            <a:ext cx="504031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B7212-E798-4182-9D83-D4080F544976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95513" y="1989138"/>
            <a:ext cx="2982912" cy="446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30825" y="1989138"/>
            <a:ext cx="2984500" cy="446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765175"/>
            <a:ext cx="64087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1989138"/>
            <a:ext cx="6119812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25" y="1600200"/>
            <a:ext cx="69230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E4F698-157F-4578-BF8B-B662703351F6}" type="slidenum">
              <a:rPr lang="ru-RU"/>
              <a:pPr/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1205E112-4C91-4881-AA58-EA47B3D47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746" y="973491"/>
            <a:ext cx="3672408" cy="244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9B690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Participez à la conception d'une voiture autonome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DE687A6-3C44-4CC8-82F9-311F7FE97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785" y="4953586"/>
            <a:ext cx="324008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9B690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Future Vision Transport</a:t>
            </a:r>
            <a:endParaRPr kumimoji="0" lang="uk-UA" sz="2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6769100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Augmentation des données</a:t>
            </a:r>
            <a:endParaRPr lang="uk-UA" sz="2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41438"/>
            <a:ext cx="6769100" cy="5256212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lvl="0" algn="just">
              <a:lnSpc>
                <a:spcPct val="80000"/>
              </a:lnSpc>
              <a:defRPr/>
            </a:pP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L’augmentation des données consiste à ajouter des copies des </a:t>
            </a:r>
            <a:r>
              <a:rPr lang="fr-FR" altLang="ko-KR" sz="1400" b="1" dirty="0">
                <a:solidFill>
                  <a:srgbClr val="231F20"/>
                </a:solidFill>
                <a:latin typeface="Arial" charset="0"/>
                <a:ea typeface="굴림" charset="-127"/>
              </a:rPr>
              <a:t>images modifiées du </a:t>
            </a: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jeu de données.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r-FR" altLang="ko-KR" sz="1400" b="1" dirty="0">
                <a:solidFill>
                  <a:srgbClr val="231F20"/>
                </a:solidFill>
                <a:latin typeface="Arial" charset="0"/>
                <a:ea typeface="굴림" charset="-127"/>
              </a:rPr>
              <a:t>Flip vertical: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EB29465-05DC-4BF5-8865-F450EFF46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84" y="2564904"/>
            <a:ext cx="4190432" cy="418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02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6769100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Augmentation des données</a:t>
            </a:r>
            <a:endParaRPr lang="uk-UA" sz="2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41438"/>
            <a:ext cx="6769100" cy="5256212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lvl="0" algn="just">
              <a:lnSpc>
                <a:spcPct val="80000"/>
              </a:lnSpc>
              <a:defRPr/>
            </a:pP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L’augmentation des données consiste à ajouter des copies des </a:t>
            </a:r>
            <a:r>
              <a:rPr lang="fr-FR" altLang="ko-KR" sz="1400" b="1" dirty="0">
                <a:solidFill>
                  <a:srgbClr val="231F20"/>
                </a:solidFill>
                <a:latin typeface="Arial" charset="0"/>
                <a:ea typeface="굴림" charset="-127"/>
              </a:rPr>
              <a:t>images modifiées du </a:t>
            </a: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jeu de données.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r-FR" altLang="ko-KR" sz="1400" b="1" dirty="0">
                <a:solidFill>
                  <a:srgbClr val="231F20"/>
                </a:solidFill>
                <a:latin typeface="Arial" charset="0"/>
                <a:ea typeface="굴림" charset="-127"/>
              </a:rPr>
              <a:t>Flip horizontal: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7D70E53-63AB-42BA-AC19-8681818BB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731" y="2564904"/>
            <a:ext cx="4205738" cy="419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05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6769100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Augmentation des données</a:t>
            </a:r>
            <a:endParaRPr lang="uk-UA" sz="2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41438"/>
            <a:ext cx="6769100" cy="5256212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lvl="0" algn="just">
              <a:lnSpc>
                <a:spcPct val="80000"/>
              </a:lnSpc>
              <a:defRPr/>
            </a:pP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L’augmentation des données consiste à ajouter des copies des </a:t>
            </a:r>
            <a:r>
              <a:rPr lang="fr-FR" altLang="ko-KR" sz="1400" b="1" dirty="0">
                <a:solidFill>
                  <a:srgbClr val="231F20"/>
                </a:solidFill>
                <a:latin typeface="Arial" charset="0"/>
                <a:ea typeface="굴림" charset="-127"/>
              </a:rPr>
              <a:t>images modifiées du </a:t>
            </a: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jeu de données.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r-FR" altLang="ko-KR" sz="1400" b="1" dirty="0">
                <a:solidFill>
                  <a:srgbClr val="231F20"/>
                </a:solidFill>
                <a:latin typeface="Arial" charset="0"/>
                <a:ea typeface="굴림" charset="-127"/>
              </a:rPr>
              <a:t>Transposition: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2F6A06-098E-457B-9A0D-3939BE3F0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83" y="2603721"/>
            <a:ext cx="4263033" cy="425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24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6769100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Augmentation des données</a:t>
            </a:r>
            <a:endParaRPr lang="uk-UA" sz="2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41438"/>
            <a:ext cx="6769100" cy="5256212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lvl="0" algn="just">
              <a:lnSpc>
                <a:spcPct val="80000"/>
              </a:lnSpc>
              <a:defRPr/>
            </a:pP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L’augmentation des données consiste à ajouter des copies des </a:t>
            </a:r>
            <a:r>
              <a:rPr lang="fr-FR" altLang="ko-KR" sz="1400" b="1" dirty="0">
                <a:solidFill>
                  <a:srgbClr val="231F20"/>
                </a:solidFill>
                <a:latin typeface="Arial" charset="0"/>
                <a:ea typeface="굴림" charset="-127"/>
              </a:rPr>
              <a:t>images modifiées du </a:t>
            </a: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jeu de données.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r-FR" altLang="ko-KR" sz="1400" b="1" dirty="0">
                <a:solidFill>
                  <a:srgbClr val="231F20"/>
                </a:solidFill>
                <a:latin typeface="Arial" charset="0"/>
                <a:ea typeface="굴림" charset="-127"/>
              </a:rPr>
              <a:t>Contraste: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E0F4A8C-6640-47B8-8E8F-C4BC1CB71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83" y="2611862"/>
            <a:ext cx="4263033" cy="425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32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5473278" cy="649287"/>
          </a:xfrm>
        </p:spPr>
        <p:txBody>
          <a:bodyPr/>
          <a:lstStyle/>
          <a:p>
            <a:r>
              <a:rPr lang="fr-FR" sz="2000" b="1" dirty="0">
                <a:solidFill>
                  <a:srgbClr val="231F20"/>
                </a:solidFill>
                <a:latin typeface="Arial" charset="0"/>
              </a:rPr>
              <a:t>Choix de fonctions </a:t>
            </a:r>
            <a:r>
              <a:rPr lang="fr-FR" sz="2000" b="1" dirty="0" err="1">
                <a:solidFill>
                  <a:srgbClr val="231F20"/>
                </a:solidFill>
                <a:latin typeface="Arial" charset="0"/>
              </a:rPr>
              <a:t>Loss</a:t>
            </a:r>
            <a:endParaRPr lang="uk-UA" sz="2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41438"/>
            <a:ext cx="6769100" cy="5256212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Choix entre les deux fonctions </a:t>
            </a:r>
            <a:r>
              <a:rPr kumimoji="0" lang="fr-FR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Loss</a:t>
            </a: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Perte de dés « </a:t>
            </a:r>
            <a:r>
              <a:rPr kumimoji="0" lang="fr-FR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Dice</a:t>
            </a: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 </a:t>
            </a:r>
            <a:r>
              <a:rPr kumimoji="0" lang="fr-FR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Loss</a:t>
            </a: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 »:</a:t>
            </a:r>
          </a:p>
          <a:p>
            <a:pPr lvl="1" indent="-342900" algn="just">
              <a:lnSpc>
                <a:spcPct val="80000"/>
              </a:lnSpc>
              <a:buFontTx/>
              <a:buChar char="•"/>
              <a:defRPr/>
            </a:pPr>
            <a:r>
              <a:rPr lang="fr-FR" altLang="ko-KR" sz="1600" b="1" dirty="0">
                <a:solidFill>
                  <a:srgbClr val="231F20"/>
                </a:solidFill>
                <a:latin typeface="Arial" charset="0"/>
                <a:ea typeface="굴림" charset="-127"/>
                <a:cs typeface="+mn-cs"/>
              </a:rPr>
              <a:t>C’</a:t>
            </a: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est essentiellement une mesure du chevauchement entre deux échantillons.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6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L'entropie croisée « Cross-</a:t>
            </a:r>
            <a:r>
              <a:rPr kumimoji="0" lang="fr-FR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entropy</a:t>
            </a: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 »  : </a:t>
            </a:r>
          </a:p>
          <a:p>
            <a:pPr lvl="1" indent="-342900" algn="just">
              <a:lnSpc>
                <a:spcPct val="80000"/>
              </a:lnSpc>
              <a:buFontTx/>
              <a:buChar char="•"/>
              <a:defRPr/>
            </a:pP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Cette perte examine chaque pixel individuellement, en comparant les prédictions de classe au vecteur cible codé </a:t>
            </a:r>
            <a:r>
              <a:rPr kumimoji="0" lang="fr-FR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one-hot</a:t>
            </a: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 </a:t>
            </a:r>
            <a:r>
              <a:rPr kumimoji="0" lang="fr-FR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encoded</a:t>
            </a: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 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6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7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49" y="404813"/>
            <a:ext cx="7092951" cy="649287"/>
          </a:xfrm>
        </p:spPr>
        <p:txBody>
          <a:bodyPr/>
          <a:lstStyle/>
          <a:p>
            <a:r>
              <a:rPr lang="fr-FR" sz="2000" b="1" dirty="0">
                <a:solidFill>
                  <a:srgbClr val="231F20"/>
                </a:solidFill>
                <a:latin typeface="Arial" charset="0"/>
              </a:rPr>
              <a:t>Evaluation des performances du modèle</a:t>
            </a:r>
            <a:endParaRPr lang="uk-UA" sz="2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41438"/>
            <a:ext cx="6769100" cy="5256212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Intersection-Over-Union (</a:t>
            </a:r>
            <a:r>
              <a:rPr kumimoji="0" lang="fr-FR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IoU</a:t>
            </a: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, indice de Jaccard) :</a:t>
            </a:r>
          </a:p>
          <a:p>
            <a:pPr lvl="1" indent="-342900" algn="just">
              <a:lnSpc>
                <a:spcPct val="80000"/>
              </a:lnSpc>
              <a:buFontTx/>
              <a:buChar char="•"/>
              <a:defRPr/>
            </a:pP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la zone de chevauchement entre la segmentation prédite et la réalité divisée par la zone d'union entre la segmentation prédite et la réalité.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6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Coefficient </a:t>
            </a:r>
            <a:r>
              <a:rPr kumimoji="0" lang="fr-FR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Dice</a:t>
            </a: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 (Score F1) :</a:t>
            </a:r>
          </a:p>
          <a:p>
            <a:pPr lvl="1" indent="-342900" algn="just">
              <a:lnSpc>
                <a:spcPct val="80000"/>
              </a:lnSpc>
              <a:buFontTx/>
              <a:buChar char="•"/>
              <a:defRPr/>
            </a:pP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 Le coefficient </a:t>
            </a:r>
            <a:r>
              <a:rPr kumimoji="0" lang="fr-FR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Dice</a:t>
            </a:r>
            <a:r>
              <a:rPr kumimoji="0" lang="fr-FR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 est égal à 2 * la zone de chevauchement divisée par le nombre total de pixels dans les deux images.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6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B0D7DC3-C78E-444B-BDB7-ED0B0F649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4869160"/>
            <a:ext cx="2123438" cy="188090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D8F3716-C837-4FAC-8FA9-80016F8C0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610" y="2348880"/>
            <a:ext cx="3402630" cy="18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4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5689302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Résultat du modèle UNET de référence</a:t>
            </a:r>
            <a:endParaRPr lang="uk-UA" sz="2000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79E33D-93FF-440A-8BF8-3D74FBDC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12776"/>
            <a:ext cx="3859102" cy="2938527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97869A4-4260-4728-AF7E-C214D530C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83691"/>
              </p:ext>
            </p:extLst>
          </p:nvPr>
        </p:nvGraphicFramePr>
        <p:xfrm>
          <a:off x="2483768" y="5013176"/>
          <a:ext cx="6096000" cy="14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383">
                  <a:extLst>
                    <a:ext uri="{9D8B030D-6E8A-4147-A177-3AD203B41FA5}">
                      <a16:colId xmlns:a16="http://schemas.microsoft.com/office/drawing/2014/main" val="202321808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12484652"/>
                    </a:ext>
                  </a:extLst>
                </a:gridCol>
                <a:gridCol w="1968401">
                  <a:extLst>
                    <a:ext uri="{9D8B030D-6E8A-4147-A177-3AD203B41FA5}">
                      <a16:colId xmlns:a16="http://schemas.microsoft.com/office/drawing/2014/main" val="354685925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Modèle UNET de référence </a:t>
                      </a:r>
                      <a:r>
                        <a:rPr lang="fr-FR" sz="1600" b="1" i="0" u="none" strike="noStrike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Epoch 00005: </a:t>
                      </a:r>
                      <a:r>
                        <a:rPr lang="en-US" sz="1200" dirty="0" err="1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val_iou_score</a:t>
                      </a: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did not improve from 1.00000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time: 3h 21min 19s</a:t>
                      </a:r>
                      <a:endParaRPr lang="fr-FR" sz="1200" dirty="0">
                        <a:solidFill>
                          <a:srgbClr val="231F2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4365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Dice</a:t>
                      </a: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iou_score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f1_score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681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0.8794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0.9302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0.9311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6758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10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5689302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Résultat du modèle UNET de référence</a:t>
            </a:r>
            <a:endParaRPr lang="uk-UA" sz="2000" b="1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97869A4-4260-4728-AF7E-C214D530C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98526"/>
              </p:ext>
            </p:extLst>
          </p:nvPr>
        </p:nvGraphicFramePr>
        <p:xfrm>
          <a:off x="2339752" y="1484784"/>
          <a:ext cx="6096000" cy="14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383">
                  <a:extLst>
                    <a:ext uri="{9D8B030D-6E8A-4147-A177-3AD203B41FA5}">
                      <a16:colId xmlns:a16="http://schemas.microsoft.com/office/drawing/2014/main" val="202321808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12484652"/>
                    </a:ext>
                  </a:extLst>
                </a:gridCol>
                <a:gridCol w="1968401">
                  <a:extLst>
                    <a:ext uri="{9D8B030D-6E8A-4147-A177-3AD203B41FA5}">
                      <a16:colId xmlns:a16="http://schemas.microsoft.com/office/drawing/2014/main" val="354685925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Modèle UNET de référence </a:t>
                      </a:r>
                      <a:r>
                        <a:rPr lang="fr-FR" sz="1600" b="1" i="0" u="none" strike="noStrike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Epoch 00005: </a:t>
                      </a:r>
                      <a:r>
                        <a:rPr lang="en-US" sz="1200" dirty="0" err="1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val_iou_score</a:t>
                      </a: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did not improve from 1.00000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time: 3h 21min 19s</a:t>
                      </a:r>
                      <a:endParaRPr lang="fr-FR" sz="1200" dirty="0">
                        <a:solidFill>
                          <a:srgbClr val="231F2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4365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Dice</a:t>
                      </a: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iou_score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f1_score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681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0.8794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0.9302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0.9311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6758696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9DA1E9ED-73F7-4B6C-BD7D-BA8D799A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052" y="3501008"/>
            <a:ext cx="6093844" cy="244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186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06662"/>
            <a:ext cx="6984776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Résultat du modèle UNET encodeur sans augmentation</a:t>
            </a:r>
            <a:endParaRPr lang="uk-UA" sz="2000" b="1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97869A4-4260-4728-AF7E-C214D530C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18244"/>
              </p:ext>
            </p:extLst>
          </p:nvPr>
        </p:nvGraphicFramePr>
        <p:xfrm>
          <a:off x="2123729" y="1307487"/>
          <a:ext cx="3168352" cy="1479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97">
                  <a:extLst>
                    <a:ext uri="{9D8B030D-6E8A-4147-A177-3AD203B41FA5}">
                      <a16:colId xmlns:a16="http://schemas.microsoft.com/office/drawing/2014/main" val="2023218081"/>
                    </a:ext>
                  </a:extLst>
                </a:gridCol>
                <a:gridCol w="1010492">
                  <a:extLst>
                    <a:ext uri="{9D8B030D-6E8A-4147-A177-3AD203B41FA5}">
                      <a16:colId xmlns:a16="http://schemas.microsoft.com/office/drawing/2014/main" val="2012484652"/>
                    </a:ext>
                  </a:extLst>
                </a:gridCol>
                <a:gridCol w="1023063">
                  <a:extLst>
                    <a:ext uri="{9D8B030D-6E8A-4147-A177-3AD203B41FA5}">
                      <a16:colId xmlns:a16="http://schemas.microsoft.com/office/drawing/2014/main" val="3546859257"/>
                    </a:ext>
                  </a:extLst>
                </a:gridCol>
              </a:tblGrid>
              <a:tr h="580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Modèle UNET de référence</a:t>
                      </a:r>
                      <a:r>
                        <a:rPr kumimoji="0" lang="fr-F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Epoch 00005: </a:t>
                      </a:r>
                      <a:r>
                        <a:rPr kumimoji="0" lang="en-US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val_iou_score</a:t>
                      </a: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did not improve from 1.00000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Wall time: 3h 21min 19s</a:t>
                      </a:r>
                      <a:endParaRPr kumimoji="0" lang="fr-FR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43651960"/>
                  </a:ext>
                </a:extLst>
              </a:tr>
              <a:tr h="41926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Dice</a:t>
                      </a: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iou_score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f1_score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6818728"/>
                  </a:ext>
                </a:extLst>
              </a:tr>
              <a:tr h="329208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0.8794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0.9302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0.9311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6758696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D5176F63-894D-447C-9B56-1703971B5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75" y="1307487"/>
            <a:ext cx="3522821" cy="2377243"/>
          </a:xfrm>
          <a:prstGeom prst="rect">
            <a:avLst/>
          </a:prstGeom>
        </p:spPr>
      </p:pic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8AF70F56-09B9-42AC-B945-0F675BCB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35853"/>
              </p:ext>
            </p:extLst>
          </p:nvPr>
        </p:nvGraphicFramePr>
        <p:xfrm>
          <a:off x="2591781" y="3939476"/>
          <a:ext cx="5400600" cy="2216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83">
                  <a:extLst>
                    <a:ext uri="{9D8B030D-6E8A-4147-A177-3AD203B41FA5}">
                      <a16:colId xmlns:a16="http://schemas.microsoft.com/office/drawing/2014/main" val="1574329060"/>
                    </a:ext>
                  </a:extLst>
                </a:gridCol>
                <a:gridCol w="1329417">
                  <a:extLst>
                    <a:ext uri="{9D8B030D-6E8A-4147-A177-3AD203B41FA5}">
                      <a16:colId xmlns:a16="http://schemas.microsoft.com/office/drawing/2014/main" val="3086685724"/>
                    </a:ext>
                  </a:extLst>
                </a:gridCol>
                <a:gridCol w="1196476">
                  <a:extLst>
                    <a:ext uri="{9D8B030D-6E8A-4147-A177-3AD203B41FA5}">
                      <a16:colId xmlns:a16="http://schemas.microsoft.com/office/drawing/2014/main" val="863528733"/>
                    </a:ext>
                  </a:extLst>
                </a:gridCol>
                <a:gridCol w="1196476">
                  <a:extLst>
                    <a:ext uri="{9D8B030D-6E8A-4147-A177-3AD203B41FA5}">
                      <a16:colId xmlns:a16="http://schemas.microsoft.com/office/drawing/2014/main" val="263116596"/>
                    </a:ext>
                  </a:extLst>
                </a:gridCol>
                <a:gridCol w="1412348">
                  <a:extLst>
                    <a:ext uri="{9D8B030D-6E8A-4147-A177-3AD203B41FA5}">
                      <a16:colId xmlns:a16="http://schemas.microsoft.com/office/drawing/2014/main" val="4002024976"/>
                    </a:ext>
                  </a:extLst>
                </a:gridCol>
              </a:tblGrid>
              <a:tr h="291969">
                <a:tc grid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Modèle UNET </a:t>
                      </a:r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(sans augmentation)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Epoch 00005: </a:t>
                      </a:r>
                      <a:r>
                        <a:rPr lang="en-US" sz="1200" dirty="0" err="1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val_iou_score</a:t>
                      </a: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did not improve from 1.00000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time: 3h 24min 35s</a:t>
                      </a:r>
                      <a:endParaRPr lang="fr-FR" sz="1200" dirty="0">
                        <a:solidFill>
                          <a:srgbClr val="231F2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81170085"/>
                  </a:ext>
                </a:extLst>
              </a:tr>
              <a:tr h="602763">
                <a:tc rowSpan="3"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encodeur</a:t>
                      </a:r>
                      <a:endParaRPr lang="fr-FR" sz="1200" dirty="0"/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iou_score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f1_score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47825649"/>
                  </a:ext>
                </a:extLst>
              </a:tr>
              <a:tr h="36496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resnet34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0.1482 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0.9557 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0.9564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88909266"/>
                  </a:ext>
                </a:extLst>
              </a:tr>
              <a:tr h="36496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seresnet34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0.0748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0.9699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0.9704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31034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267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06662"/>
            <a:ext cx="6984776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Résultat du modèle UNET encodeur sans augmentation</a:t>
            </a:r>
            <a:endParaRPr lang="uk-UA" sz="2000" b="1" dirty="0"/>
          </a:p>
        </p:txBody>
      </p:sp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8AF70F56-09B9-42AC-B945-0F675BCB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39810"/>
              </p:ext>
            </p:extLst>
          </p:nvPr>
        </p:nvGraphicFramePr>
        <p:xfrm>
          <a:off x="2646040" y="1556792"/>
          <a:ext cx="5400600" cy="2216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83">
                  <a:extLst>
                    <a:ext uri="{9D8B030D-6E8A-4147-A177-3AD203B41FA5}">
                      <a16:colId xmlns:a16="http://schemas.microsoft.com/office/drawing/2014/main" val="1574329060"/>
                    </a:ext>
                  </a:extLst>
                </a:gridCol>
                <a:gridCol w="1329417">
                  <a:extLst>
                    <a:ext uri="{9D8B030D-6E8A-4147-A177-3AD203B41FA5}">
                      <a16:colId xmlns:a16="http://schemas.microsoft.com/office/drawing/2014/main" val="3086685724"/>
                    </a:ext>
                  </a:extLst>
                </a:gridCol>
                <a:gridCol w="1196476">
                  <a:extLst>
                    <a:ext uri="{9D8B030D-6E8A-4147-A177-3AD203B41FA5}">
                      <a16:colId xmlns:a16="http://schemas.microsoft.com/office/drawing/2014/main" val="863528733"/>
                    </a:ext>
                  </a:extLst>
                </a:gridCol>
                <a:gridCol w="1196476">
                  <a:extLst>
                    <a:ext uri="{9D8B030D-6E8A-4147-A177-3AD203B41FA5}">
                      <a16:colId xmlns:a16="http://schemas.microsoft.com/office/drawing/2014/main" val="263116596"/>
                    </a:ext>
                  </a:extLst>
                </a:gridCol>
                <a:gridCol w="1412348">
                  <a:extLst>
                    <a:ext uri="{9D8B030D-6E8A-4147-A177-3AD203B41FA5}">
                      <a16:colId xmlns:a16="http://schemas.microsoft.com/office/drawing/2014/main" val="4002024976"/>
                    </a:ext>
                  </a:extLst>
                </a:gridCol>
              </a:tblGrid>
              <a:tr h="291969">
                <a:tc grid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Modèle UNET </a:t>
                      </a:r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(sans augmentation)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Epoch 00005: </a:t>
                      </a:r>
                      <a:r>
                        <a:rPr lang="en-US" sz="1200" dirty="0" err="1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val_iou_score</a:t>
                      </a: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did not improve from 1.00000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time: 3h 24min 35s</a:t>
                      </a:r>
                      <a:endParaRPr lang="fr-FR" sz="1200" dirty="0">
                        <a:solidFill>
                          <a:srgbClr val="231F2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81170085"/>
                  </a:ext>
                </a:extLst>
              </a:tr>
              <a:tr h="602763">
                <a:tc rowSpan="3"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encodeur</a:t>
                      </a:r>
                      <a:endParaRPr lang="fr-FR" sz="1200" dirty="0"/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iou_score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f1_score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47825649"/>
                  </a:ext>
                </a:extLst>
              </a:tr>
              <a:tr h="36496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resnet34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0.1482 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0.9557 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0.9564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88909266"/>
                  </a:ext>
                </a:extLst>
              </a:tr>
              <a:tr h="36496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seresnet34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0.0748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0.9699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0.9704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31034855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8FED86DA-EEF0-422E-AB2C-2168DE41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448" y="4293097"/>
            <a:ext cx="6640039" cy="244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077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4860925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Contexte et objectifs</a:t>
            </a:r>
            <a:endParaRPr lang="uk-UA" sz="2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41438"/>
            <a:ext cx="6769100" cy="5256212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8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Je suis ingénieur IA chez Future Vision Transport, une entreprise qui conçoit des systèmes embarqués de vision par ordinateur pour les véhicules autonomes.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8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8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8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L’entreprise Future Vision Transport souhaite réaliser un projet de  conception d'une voiture autonome 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8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8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8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La conception </a:t>
            </a:r>
            <a:r>
              <a:rPr lang="fr-FR" altLang="ko-KR" sz="1800" b="1" dirty="0">
                <a:solidFill>
                  <a:srgbClr val="231F20"/>
                </a:solidFill>
                <a:latin typeface="Arial" charset="0"/>
                <a:ea typeface="굴림" charset="-127"/>
              </a:rPr>
              <a:t> d’une voiture autonome nécessite la création d’un modèle de segmentation d’images segmenté en 8 catégories.</a:t>
            </a:r>
            <a:endParaRPr kumimoji="0" lang="fr-FR" altLang="ko-KR" sz="18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06662"/>
            <a:ext cx="6984776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Résultat du modèle UNET encodeur avec augmentation</a:t>
            </a:r>
            <a:endParaRPr lang="uk-UA" sz="2000" b="1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97869A4-4260-4728-AF7E-C214D530C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29799"/>
              </p:ext>
            </p:extLst>
          </p:nvPr>
        </p:nvGraphicFramePr>
        <p:xfrm>
          <a:off x="2123729" y="1307487"/>
          <a:ext cx="3168352" cy="1479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97">
                  <a:extLst>
                    <a:ext uri="{9D8B030D-6E8A-4147-A177-3AD203B41FA5}">
                      <a16:colId xmlns:a16="http://schemas.microsoft.com/office/drawing/2014/main" val="2023218081"/>
                    </a:ext>
                  </a:extLst>
                </a:gridCol>
                <a:gridCol w="1010492">
                  <a:extLst>
                    <a:ext uri="{9D8B030D-6E8A-4147-A177-3AD203B41FA5}">
                      <a16:colId xmlns:a16="http://schemas.microsoft.com/office/drawing/2014/main" val="2012484652"/>
                    </a:ext>
                  </a:extLst>
                </a:gridCol>
                <a:gridCol w="1023063">
                  <a:extLst>
                    <a:ext uri="{9D8B030D-6E8A-4147-A177-3AD203B41FA5}">
                      <a16:colId xmlns:a16="http://schemas.microsoft.com/office/drawing/2014/main" val="3546859257"/>
                    </a:ext>
                  </a:extLst>
                </a:gridCol>
              </a:tblGrid>
              <a:tr h="580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Modèle UNET (sans augmentation)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Epoch 00005: </a:t>
                      </a:r>
                      <a:r>
                        <a:rPr kumimoji="0" lang="en-US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val_iou_score</a:t>
                      </a: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 did not improve from 1.00000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Wall time: 3h 24min 35s</a:t>
                      </a:r>
                      <a:endParaRPr kumimoji="0" lang="fr-FR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43651960"/>
                  </a:ext>
                </a:extLst>
              </a:tr>
              <a:tr h="41926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iou_score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f1_score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6818728"/>
                  </a:ext>
                </a:extLst>
              </a:tr>
              <a:tr h="329208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0.0968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0.9699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0.9704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6758696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D5176F63-894D-447C-9B56-1703971B5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75" y="1307487"/>
            <a:ext cx="3522821" cy="2377243"/>
          </a:xfrm>
          <a:prstGeom prst="rect">
            <a:avLst/>
          </a:prstGeom>
        </p:spPr>
      </p:pic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8AF70F56-09B9-42AC-B945-0F675BCB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3362"/>
              </p:ext>
            </p:extLst>
          </p:nvPr>
        </p:nvGraphicFramePr>
        <p:xfrm>
          <a:off x="2339752" y="3767876"/>
          <a:ext cx="5400600" cy="2155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83">
                  <a:extLst>
                    <a:ext uri="{9D8B030D-6E8A-4147-A177-3AD203B41FA5}">
                      <a16:colId xmlns:a16="http://schemas.microsoft.com/office/drawing/2014/main" val="1574329060"/>
                    </a:ext>
                  </a:extLst>
                </a:gridCol>
                <a:gridCol w="1329417">
                  <a:extLst>
                    <a:ext uri="{9D8B030D-6E8A-4147-A177-3AD203B41FA5}">
                      <a16:colId xmlns:a16="http://schemas.microsoft.com/office/drawing/2014/main" val="3086685724"/>
                    </a:ext>
                  </a:extLst>
                </a:gridCol>
                <a:gridCol w="1196476">
                  <a:extLst>
                    <a:ext uri="{9D8B030D-6E8A-4147-A177-3AD203B41FA5}">
                      <a16:colId xmlns:a16="http://schemas.microsoft.com/office/drawing/2014/main" val="863528733"/>
                    </a:ext>
                  </a:extLst>
                </a:gridCol>
                <a:gridCol w="1196476">
                  <a:extLst>
                    <a:ext uri="{9D8B030D-6E8A-4147-A177-3AD203B41FA5}">
                      <a16:colId xmlns:a16="http://schemas.microsoft.com/office/drawing/2014/main" val="263116596"/>
                    </a:ext>
                  </a:extLst>
                </a:gridCol>
                <a:gridCol w="1412348">
                  <a:extLst>
                    <a:ext uri="{9D8B030D-6E8A-4147-A177-3AD203B41FA5}">
                      <a16:colId xmlns:a16="http://schemas.microsoft.com/office/drawing/2014/main" val="4002024976"/>
                    </a:ext>
                  </a:extLst>
                </a:gridCol>
              </a:tblGrid>
              <a:tr h="291969">
                <a:tc grid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Modèle UNET 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(avec augmentation)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Epoch 00005: </a:t>
                      </a:r>
                      <a:r>
                        <a:rPr lang="en-US" sz="1200" dirty="0" err="1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val_iou_score</a:t>
                      </a: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did not improve from 1.00000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time: 1h 32min 46s</a:t>
                      </a:r>
                      <a:endParaRPr lang="fr-FR" sz="1200" dirty="0">
                        <a:solidFill>
                          <a:srgbClr val="231F2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81170085"/>
                  </a:ext>
                </a:extLst>
              </a:tr>
              <a:tr h="602763">
                <a:tc rowSpan="3"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encodeur</a:t>
                      </a:r>
                      <a:endParaRPr lang="fr-FR" sz="1200" dirty="0"/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iou_score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f1_score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47825649"/>
                  </a:ext>
                </a:extLst>
              </a:tr>
              <a:tr h="36496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resnet34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0.0851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0.9805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0.9807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88909266"/>
                  </a:ext>
                </a:extLst>
              </a:tr>
              <a:tr h="36496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seresnet34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0.1303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0.9710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0.9714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29680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61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06662"/>
            <a:ext cx="6984776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Résultat du modèle UNET encodeur avec augmentation</a:t>
            </a:r>
            <a:endParaRPr lang="uk-UA" sz="2000" b="1" dirty="0"/>
          </a:p>
        </p:txBody>
      </p:sp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8AF70F56-09B9-42AC-B945-0F675BCB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38337"/>
              </p:ext>
            </p:extLst>
          </p:nvPr>
        </p:nvGraphicFramePr>
        <p:xfrm>
          <a:off x="2483768" y="1268760"/>
          <a:ext cx="5400600" cy="2155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83">
                  <a:extLst>
                    <a:ext uri="{9D8B030D-6E8A-4147-A177-3AD203B41FA5}">
                      <a16:colId xmlns:a16="http://schemas.microsoft.com/office/drawing/2014/main" val="1574329060"/>
                    </a:ext>
                  </a:extLst>
                </a:gridCol>
                <a:gridCol w="1329417">
                  <a:extLst>
                    <a:ext uri="{9D8B030D-6E8A-4147-A177-3AD203B41FA5}">
                      <a16:colId xmlns:a16="http://schemas.microsoft.com/office/drawing/2014/main" val="3086685724"/>
                    </a:ext>
                  </a:extLst>
                </a:gridCol>
                <a:gridCol w="1196476">
                  <a:extLst>
                    <a:ext uri="{9D8B030D-6E8A-4147-A177-3AD203B41FA5}">
                      <a16:colId xmlns:a16="http://schemas.microsoft.com/office/drawing/2014/main" val="863528733"/>
                    </a:ext>
                  </a:extLst>
                </a:gridCol>
                <a:gridCol w="1196476">
                  <a:extLst>
                    <a:ext uri="{9D8B030D-6E8A-4147-A177-3AD203B41FA5}">
                      <a16:colId xmlns:a16="http://schemas.microsoft.com/office/drawing/2014/main" val="263116596"/>
                    </a:ext>
                  </a:extLst>
                </a:gridCol>
                <a:gridCol w="1412348">
                  <a:extLst>
                    <a:ext uri="{9D8B030D-6E8A-4147-A177-3AD203B41FA5}">
                      <a16:colId xmlns:a16="http://schemas.microsoft.com/office/drawing/2014/main" val="4002024976"/>
                    </a:ext>
                  </a:extLst>
                </a:gridCol>
              </a:tblGrid>
              <a:tr h="291969">
                <a:tc grid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Modèle UNET 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(avec augmentation)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Epoch 00005: </a:t>
                      </a:r>
                      <a:r>
                        <a:rPr lang="en-US" sz="1200" dirty="0" err="1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val_iou_score</a:t>
                      </a: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did not improve from 1.00000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time: 1h 32min 46s</a:t>
                      </a:r>
                      <a:endParaRPr lang="fr-FR" sz="1200" dirty="0">
                        <a:solidFill>
                          <a:srgbClr val="231F2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81170085"/>
                  </a:ext>
                </a:extLst>
              </a:tr>
              <a:tr h="602763">
                <a:tc rowSpan="3"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encodeur</a:t>
                      </a:r>
                      <a:endParaRPr lang="fr-FR" sz="1200" dirty="0"/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iou_score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f1_score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47825649"/>
                  </a:ext>
                </a:extLst>
              </a:tr>
              <a:tr h="36496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resnet34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0.0851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0.9805 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0.9807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88909266"/>
                  </a:ext>
                </a:extLst>
              </a:tr>
              <a:tr h="36496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seresnet34</a:t>
                      </a: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0.1303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0.9710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0.9714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2968069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86D5943-38F5-4ECC-ADE4-91E9179B8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6390456" cy="2304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4741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4860925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Comparaison des résultats</a:t>
            </a:r>
            <a:endParaRPr lang="uk-UA" sz="2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41438"/>
            <a:ext cx="6769100" cy="5256212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8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32FB8E2-F1D8-4589-BFD9-3934ECD1C5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2495472"/>
              </p:ext>
            </p:extLst>
          </p:nvPr>
        </p:nvGraphicFramePr>
        <p:xfrm>
          <a:off x="4248919" y="1054100"/>
          <a:ext cx="3376003" cy="1338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105">
                  <a:extLst>
                    <a:ext uri="{9D8B030D-6E8A-4147-A177-3AD203B41FA5}">
                      <a16:colId xmlns:a16="http://schemas.microsoft.com/office/drawing/2014/main" val="3299968799"/>
                    </a:ext>
                  </a:extLst>
                </a:gridCol>
                <a:gridCol w="1075541">
                  <a:extLst>
                    <a:ext uri="{9D8B030D-6E8A-4147-A177-3AD203B41FA5}">
                      <a16:colId xmlns:a16="http://schemas.microsoft.com/office/drawing/2014/main" val="2687900548"/>
                    </a:ext>
                  </a:extLst>
                </a:gridCol>
                <a:gridCol w="1091357">
                  <a:extLst>
                    <a:ext uri="{9D8B030D-6E8A-4147-A177-3AD203B41FA5}">
                      <a16:colId xmlns:a16="http://schemas.microsoft.com/office/drawing/2014/main" val="26338509"/>
                    </a:ext>
                  </a:extLst>
                </a:gridCol>
              </a:tblGrid>
              <a:tr h="731594">
                <a:tc gridSpan="3"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u="none" strike="noStrike" spc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Modèle UNET de référence </a:t>
                      </a:r>
                      <a:r>
                        <a:rPr lang="fr-FR" sz="1200" b="1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Epoch 00005: </a:t>
                      </a:r>
                      <a:r>
                        <a:rPr lang="en-US" sz="1000" b="1" u="none" strike="noStrike" dirty="0" err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val_iou_score</a:t>
                      </a:r>
                      <a:r>
                        <a:rPr lang="en-US" sz="1000" b="1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did not improve from 1.00000</a:t>
                      </a:r>
                    </a:p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time: 3h 21min 19s</a:t>
                      </a:r>
                      <a:endParaRPr lang="fr-FR" sz="1000" b="1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16947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u="none" strike="noStrike" dirty="0" err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r>
                        <a:rPr lang="fr-FR" sz="1200" b="1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fr-FR" sz="1200" b="1" u="none" strike="noStrike" dirty="0" err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Dice</a:t>
                      </a:r>
                      <a:r>
                        <a:rPr lang="fr-FR" sz="1200" b="1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200" b="1" u="none" strike="noStrike" dirty="0" err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r>
                        <a:rPr lang="fr-FR" sz="1200" b="1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200" b="1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u="none" strike="noStrike" dirty="0" err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iou_score</a:t>
                      </a:r>
                      <a:endParaRPr lang="fr-FR" sz="1200" b="1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f1_score</a:t>
                      </a:r>
                      <a:endParaRPr lang="fr-FR" sz="1200" b="1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0271363"/>
                  </a:ext>
                </a:extLst>
              </a:tr>
              <a:tr h="24339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0.8794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0.9302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0.9311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2823632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1369510-E4AA-4473-8A2C-A6A2D63D7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590923"/>
              </p:ext>
            </p:extLst>
          </p:nvPr>
        </p:nvGraphicFramePr>
        <p:xfrm>
          <a:off x="2341723" y="2437202"/>
          <a:ext cx="5289402" cy="2163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67">
                  <a:extLst>
                    <a:ext uri="{9D8B030D-6E8A-4147-A177-3AD203B41FA5}">
                      <a16:colId xmlns:a16="http://schemas.microsoft.com/office/drawing/2014/main" val="1627633915"/>
                    </a:ext>
                  </a:extLst>
                </a:gridCol>
                <a:gridCol w="888360">
                  <a:extLst>
                    <a:ext uri="{9D8B030D-6E8A-4147-A177-3AD203B41FA5}">
                      <a16:colId xmlns:a16="http://schemas.microsoft.com/office/drawing/2014/main" val="3818485414"/>
                    </a:ext>
                  </a:extLst>
                </a:gridCol>
                <a:gridCol w="1115887">
                  <a:extLst>
                    <a:ext uri="{9D8B030D-6E8A-4147-A177-3AD203B41FA5}">
                      <a16:colId xmlns:a16="http://schemas.microsoft.com/office/drawing/2014/main" val="4266686205"/>
                    </a:ext>
                  </a:extLst>
                </a:gridCol>
                <a:gridCol w="1115144">
                  <a:extLst>
                    <a:ext uri="{9D8B030D-6E8A-4147-A177-3AD203B41FA5}">
                      <a16:colId xmlns:a16="http://schemas.microsoft.com/office/drawing/2014/main" val="257445600"/>
                    </a:ext>
                  </a:extLst>
                </a:gridCol>
                <a:gridCol w="1115144">
                  <a:extLst>
                    <a:ext uri="{9D8B030D-6E8A-4147-A177-3AD203B41FA5}">
                      <a16:colId xmlns:a16="http://schemas.microsoft.com/office/drawing/2014/main" val="2588749103"/>
                    </a:ext>
                  </a:extLst>
                </a:gridCol>
              </a:tblGrid>
              <a:tr h="388898">
                <a:tc gridSpan="2"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200" b="1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u="none" strike="noStrike" spc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Modèle UNET </a:t>
                      </a:r>
                      <a:r>
                        <a:rPr lang="fr-FR" sz="1200" b="1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(sans augmentation)</a:t>
                      </a:r>
                    </a:p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Epoch 00005: </a:t>
                      </a:r>
                      <a:r>
                        <a:rPr lang="en-US" sz="1000" b="1" u="none" strike="noStrike" dirty="0" err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val_iou_score</a:t>
                      </a:r>
                      <a:r>
                        <a:rPr lang="en-US" sz="1000" b="1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did not improve from 1.00000</a:t>
                      </a:r>
                    </a:p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time: 3h 24min 35s</a:t>
                      </a:r>
                      <a:endParaRPr lang="fr-FR" sz="1000" b="1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1373"/>
                  </a:ext>
                </a:extLst>
              </a:tr>
              <a:tr h="400218">
                <a:tc rowSpan="3"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200" b="1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u="none" strike="noStrike" spc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encodeur</a:t>
                      </a:r>
                      <a:endParaRPr lang="fr-FR" sz="1200" b="1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u="none" strike="noStrike" dirty="0" err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fr-FR" sz="1200" b="1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u="none" strike="noStrike" dirty="0" err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iou_score</a:t>
                      </a:r>
                      <a:endParaRPr lang="fr-FR" sz="1200" b="1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f1_score</a:t>
                      </a:r>
                      <a:endParaRPr lang="fr-FR" sz="1200" b="1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62358931"/>
                  </a:ext>
                </a:extLst>
              </a:tr>
              <a:tr h="51576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resnet34</a:t>
                      </a:r>
                      <a:endParaRPr lang="fr-FR" sz="1200" b="1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0.1482 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0.9557 </a:t>
                      </a:r>
                      <a:endParaRPr lang="fr-FR" sz="1200" b="1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0.9564</a:t>
                      </a:r>
                      <a:endParaRPr lang="fr-FR" sz="1200" b="1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33636118"/>
                  </a:ext>
                </a:extLst>
              </a:tr>
              <a:tr h="51576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u="none" strike="noStrike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seresnet34</a:t>
                      </a:r>
                      <a:endParaRPr lang="fr-FR" sz="1200" b="1" i="0" u="none" strike="noStrike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0.0748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0.9699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0.9704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3092675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75A7723-20D9-42D1-B164-6AECA2BAE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883230"/>
              </p:ext>
            </p:extLst>
          </p:nvPr>
        </p:nvGraphicFramePr>
        <p:xfrm>
          <a:off x="2341723" y="4644673"/>
          <a:ext cx="5283199" cy="2163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64">
                  <a:extLst>
                    <a:ext uri="{9D8B030D-6E8A-4147-A177-3AD203B41FA5}">
                      <a16:colId xmlns:a16="http://schemas.microsoft.com/office/drawing/2014/main" val="3357561981"/>
                    </a:ext>
                  </a:extLst>
                </a:gridCol>
                <a:gridCol w="914378">
                  <a:extLst>
                    <a:ext uri="{9D8B030D-6E8A-4147-A177-3AD203B41FA5}">
                      <a16:colId xmlns:a16="http://schemas.microsoft.com/office/drawing/2014/main" val="3040453633"/>
                    </a:ext>
                  </a:extLst>
                </a:gridCol>
                <a:gridCol w="1187243">
                  <a:extLst>
                    <a:ext uri="{9D8B030D-6E8A-4147-A177-3AD203B41FA5}">
                      <a16:colId xmlns:a16="http://schemas.microsoft.com/office/drawing/2014/main" val="3298445500"/>
                    </a:ext>
                  </a:extLst>
                </a:gridCol>
                <a:gridCol w="1079957">
                  <a:extLst>
                    <a:ext uri="{9D8B030D-6E8A-4147-A177-3AD203B41FA5}">
                      <a16:colId xmlns:a16="http://schemas.microsoft.com/office/drawing/2014/main" val="397612154"/>
                    </a:ext>
                  </a:extLst>
                </a:gridCol>
                <a:gridCol w="1079957">
                  <a:extLst>
                    <a:ext uri="{9D8B030D-6E8A-4147-A177-3AD203B41FA5}">
                      <a16:colId xmlns:a16="http://schemas.microsoft.com/office/drawing/2014/main" val="3195755923"/>
                    </a:ext>
                  </a:extLst>
                </a:gridCol>
              </a:tblGrid>
              <a:tr h="568706">
                <a:tc gridSpan="2"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spc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Modèle UNET 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(avec augmentation)</a:t>
                      </a:r>
                      <a:endParaRPr lang="fr-FR" sz="12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Epoch 00005: </a:t>
                      </a:r>
                      <a:r>
                        <a:rPr lang="en-US" sz="1000" b="1" i="0" u="none" strike="noStrike" dirty="0" err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val_iou_score</a:t>
                      </a:r>
                      <a:r>
                        <a:rPr lang="en-US" sz="1000" b="1" i="0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did not improve from 1.00000</a:t>
                      </a:r>
                    </a:p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time: 1h 32min 46s</a:t>
                      </a:r>
                      <a:endParaRPr lang="fr-FR" sz="10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17552"/>
                  </a:ext>
                </a:extLst>
              </a:tr>
              <a:tr h="400177">
                <a:tc rowSpan="3"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spc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encodeur</a:t>
                      </a:r>
                      <a:endParaRPr lang="fr-F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fr-F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iou_score</a:t>
                      </a:r>
                      <a:endParaRPr lang="fr-F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f1_score</a:t>
                      </a:r>
                      <a:endParaRPr lang="fr-F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24206139"/>
                  </a:ext>
                </a:extLst>
              </a:tr>
              <a:tr h="51574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resnet34</a:t>
                      </a:r>
                      <a:endParaRPr lang="fr-F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0.0851 </a:t>
                      </a:r>
                      <a:endParaRPr lang="fr-F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0.9805 </a:t>
                      </a:r>
                      <a:endParaRPr lang="fr-F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0.9807</a:t>
                      </a:r>
                      <a:endParaRPr lang="fr-F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65281360"/>
                  </a:ext>
                </a:extLst>
              </a:tr>
              <a:tr h="51574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seresnet34</a:t>
                      </a:r>
                      <a:endParaRPr lang="fr-F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0.1303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0.9710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231F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0.9714</a:t>
                      </a:r>
                    </a:p>
                  </a:txBody>
                  <a:tcPr anchor="ctr">
                    <a:gradFill>
                      <a:gsLst>
                        <a:gs pos="0">
                          <a:srgbClr val="0070C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798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604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4860925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Résultat : exemple de masque prédit</a:t>
            </a:r>
            <a:endParaRPr lang="uk-UA" sz="2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41438"/>
            <a:ext cx="6769100" cy="5256212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8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1026" name="Picture 2" descr="Une image contenant texte, afficher&#10;&#10;Description générée automatiquement">
            <a:extLst>
              <a:ext uri="{FF2B5EF4-FFF2-40B4-BE49-F238E27FC236}">
                <a16:creationId xmlns:a16="http://schemas.microsoft.com/office/drawing/2014/main" id="{B11DD42A-7B80-4426-A6C0-4FB5BBAE1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2752725" cy="2905125"/>
          </a:xfrm>
          <a:prstGeom prst="rect">
            <a:avLst/>
          </a:prstGeom>
          <a:noFill/>
        </p:spPr>
      </p:pic>
      <p:pic>
        <p:nvPicPr>
          <p:cNvPr id="2050" name="Picture 2" descr="Une image contenant texte, moniteur, équipement électronique, afficher&#10;&#10;Description générée automatiquement">
            <a:extLst>
              <a:ext uri="{FF2B5EF4-FFF2-40B4-BE49-F238E27FC236}">
                <a16:creationId xmlns:a16="http://schemas.microsoft.com/office/drawing/2014/main" id="{1ABBE22A-0F0E-46AC-911A-5936F542C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925" y="3581848"/>
            <a:ext cx="2752725" cy="2905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8266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8" y="1556792"/>
            <a:ext cx="6851650" cy="4525963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4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4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Microsoft Sans Serif"/>
                <a:ea typeface="+mn-ea"/>
                <a:cs typeface="+mn-cs"/>
              </a:rPr>
              <a:t>Veuillez poser vos questions.</a:t>
            </a:r>
            <a:br>
              <a:rPr kumimoji="0" lang="fr-FR" altLang="fr-FR" sz="4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Microsoft Sans Serif"/>
                <a:ea typeface="+mn-ea"/>
                <a:cs typeface="+mn-cs"/>
              </a:rPr>
            </a:br>
            <a:r>
              <a:rPr kumimoji="0" lang="fr-FR" altLang="fr-FR" sz="4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Microsoft Sans Serif"/>
                <a:ea typeface="+mn-ea"/>
                <a:cs typeface="+mn-cs"/>
              </a:rPr>
              <a:t>			Merci.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6985446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Présentation de la problématique.</a:t>
            </a:r>
            <a:endParaRPr lang="uk-UA" sz="2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41438"/>
            <a:ext cx="6769100" cy="5256212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8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8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La problématique du projet est de réaliser l’algorithme de de segmentation d’images segmenté en 8 catégories.</a:t>
            </a: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fr-FR" altLang="ko-KR" sz="18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8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8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L’algorithme de segmentation d’images permettra au véhicule autonome de faire la différence entre les 8 catégories fonction des images reçu par le modèle.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8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8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8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8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01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6769100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Description du jeu de données</a:t>
            </a:r>
            <a:endParaRPr lang="uk-UA" sz="2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41438"/>
            <a:ext cx="6769100" cy="5256212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Le jeu de données est composé d’images originales (à gauche). Chaque images a son clones d’images labels (à droite).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20745D-C3A5-4D30-98B6-4B972826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204764"/>
            <a:ext cx="3312021" cy="165601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216324E-3686-471F-B396-0B9DCAE80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537" y="2860775"/>
            <a:ext cx="3548719" cy="177119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22BC8E3-3703-4F1F-8995-F85D3CCD5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2421825"/>
            <a:ext cx="1182727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6769100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Description du jeu de données</a:t>
            </a:r>
            <a:endParaRPr lang="uk-UA" sz="2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41438"/>
            <a:ext cx="6769100" cy="5256212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Le jeu de données est composé d’images labels (à gauche). Chaque images a son clones d’images </a:t>
            </a:r>
            <a:r>
              <a:rPr kumimoji="0" lang="fr-F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colors</a:t>
            </a: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 (à droite) affichant la segmentation.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16324E-3686-471F-B396-0B9DCAE80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604" y="1341438"/>
            <a:ext cx="3312021" cy="1653059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EEB6BBF-5332-4095-B44E-5B87C55A3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625" y="3025841"/>
            <a:ext cx="3338407" cy="166342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16FF551-56A7-43C2-A657-44185A65C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790" y="2551100"/>
            <a:ext cx="1182727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3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6769100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Description du jeu de données</a:t>
            </a:r>
            <a:endParaRPr lang="uk-UA" sz="2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41438"/>
            <a:ext cx="6769100" cy="5256212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Le jeu de données train est composé de 2975 images.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Le jeu de données train label est composé de 2975 images labels.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Le jeu de données train </a:t>
            </a:r>
            <a:r>
              <a:rPr kumimoji="0" lang="fr-F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color</a:t>
            </a: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 est composé de 2975 images segmentées par couleurs.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Le jeu de données validation est composé de 500 images.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Le jeu de données validation label est composé de 500 images labels.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Le jeu de données validation </a:t>
            </a:r>
            <a:r>
              <a:rPr kumimoji="0" lang="fr-F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color</a:t>
            </a: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 est composé de 500 images segmentées par couleurs.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42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6769100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Description du jeu de données</a:t>
            </a:r>
            <a:endParaRPr lang="uk-UA" sz="2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41438"/>
            <a:ext cx="6769100" cy="5256212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Segmentation des images en 8 classes.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DD46B6-CE39-4000-8EA8-99AF9B0D3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201" y="2426936"/>
            <a:ext cx="5358848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1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6769100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Augmentation des données</a:t>
            </a:r>
            <a:endParaRPr lang="uk-UA" sz="2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41438"/>
            <a:ext cx="6769100" cy="5256212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lvl="0" algn="just">
              <a:lnSpc>
                <a:spcPct val="80000"/>
              </a:lnSpc>
              <a:defRPr/>
            </a:pP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L’augmentation des données consiste à ajouter des copies des </a:t>
            </a:r>
            <a:r>
              <a:rPr lang="fr-FR" altLang="ko-KR" sz="1400" b="1" dirty="0">
                <a:solidFill>
                  <a:srgbClr val="231F20"/>
                </a:solidFill>
                <a:latin typeface="Arial" charset="0"/>
                <a:ea typeface="굴림" charset="-127"/>
              </a:rPr>
              <a:t>images modifiées du </a:t>
            </a: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jeu de données.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r-FR" altLang="ko-KR" sz="1400" b="1" dirty="0">
                <a:solidFill>
                  <a:srgbClr val="231F20"/>
                </a:solidFill>
                <a:latin typeface="Arial" charset="0"/>
                <a:ea typeface="굴림" charset="-127"/>
              </a:rPr>
              <a:t>Rotation: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5C7EE2-3EF3-4C3A-BB48-83B5AF44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01" y="2573482"/>
            <a:ext cx="4032448" cy="40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1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404813"/>
            <a:ext cx="6769100" cy="649287"/>
          </a:xfrm>
        </p:spPr>
        <p:txBody>
          <a:bodyPr/>
          <a:lstStyle/>
          <a:p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Augmentation des données</a:t>
            </a:r>
            <a:endParaRPr lang="uk-UA" sz="20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41438"/>
            <a:ext cx="6769100" cy="5256212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1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  <a:p>
            <a:pPr lvl="0" algn="just">
              <a:lnSpc>
                <a:spcPct val="80000"/>
              </a:lnSpc>
              <a:defRPr/>
            </a:pP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L’augmentation des données consiste à ajouter des copies des </a:t>
            </a:r>
            <a:r>
              <a:rPr lang="fr-FR" altLang="ko-KR" sz="1400" b="1" dirty="0">
                <a:solidFill>
                  <a:srgbClr val="231F20"/>
                </a:solidFill>
                <a:latin typeface="Arial" charset="0"/>
                <a:ea typeface="굴림" charset="-127"/>
              </a:rPr>
              <a:t>images modifiées du </a:t>
            </a:r>
            <a:r>
              <a:rPr kumimoji="0" lang="fr-F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t>jeu de données.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r-FR" altLang="ko-KR" sz="1400" b="1" dirty="0">
                <a:solidFill>
                  <a:srgbClr val="231F20"/>
                </a:solidFill>
                <a:latin typeface="Arial" charset="0"/>
                <a:ea typeface="굴림" charset="-127"/>
              </a:rPr>
              <a:t>Distorsion optique: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altLang="ko-KR" sz="1400" b="1" dirty="0">
              <a:solidFill>
                <a:srgbClr val="231F20"/>
              </a:solidFill>
              <a:latin typeface="Arial" charset="0"/>
              <a:ea typeface="굴림" charset="-127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altLang="ko-KR" sz="14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65EE82-49A3-4140-B886-970F72210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73483"/>
            <a:ext cx="4032448" cy="402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263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</TotalTime>
  <Words>1036</Words>
  <Application>Microsoft Office PowerPoint</Application>
  <PresentationFormat>Affichage à l'écran (4:3)</PresentationFormat>
  <Paragraphs>329</Paragraphs>
  <Slides>24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HelveticaNeueLT Pro 33 ThEx</vt:lpstr>
      <vt:lpstr>Microsoft Sans Serif</vt:lpstr>
      <vt:lpstr>template</vt:lpstr>
      <vt:lpstr>Custom Design</vt:lpstr>
      <vt:lpstr>Présentation PowerPoint</vt:lpstr>
      <vt:lpstr>Contexte et objectifs</vt:lpstr>
      <vt:lpstr>Présentation de la problématique.</vt:lpstr>
      <vt:lpstr>Description du jeu de données</vt:lpstr>
      <vt:lpstr>Description du jeu de données</vt:lpstr>
      <vt:lpstr>Description du jeu de données</vt:lpstr>
      <vt:lpstr>Description du jeu de données</vt:lpstr>
      <vt:lpstr>Augmentation des données</vt:lpstr>
      <vt:lpstr>Augmentation des données</vt:lpstr>
      <vt:lpstr>Augmentation des données</vt:lpstr>
      <vt:lpstr>Augmentation des données</vt:lpstr>
      <vt:lpstr>Augmentation des données</vt:lpstr>
      <vt:lpstr>Augmentation des données</vt:lpstr>
      <vt:lpstr>Choix de fonctions Loss</vt:lpstr>
      <vt:lpstr>Evaluation des performances du modèle</vt:lpstr>
      <vt:lpstr>Résultat du modèle UNET de référence</vt:lpstr>
      <vt:lpstr>Résultat du modèle UNET de référence</vt:lpstr>
      <vt:lpstr>Résultat du modèle UNET encodeur sans augmentation</vt:lpstr>
      <vt:lpstr>Résultat du modèle UNET encodeur sans augmentation</vt:lpstr>
      <vt:lpstr>Résultat du modèle UNET encodeur avec augmentation</vt:lpstr>
      <vt:lpstr>Résultat du modèle UNET encodeur avec augmentation</vt:lpstr>
      <vt:lpstr>Comparaison des résultats</vt:lpstr>
      <vt:lpstr>Résultat : exemple de masque prédit</vt:lpstr>
      <vt:lpstr>Présentation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jean-christophe ROSELLO</cp:lastModifiedBy>
  <cp:revision>183</cp:revision>
  <dcterms:created xsi:type="dcterms:W3CDTF">2006-06-13T13:38:55Z</dcterms:created>
  <dcterms:modified xsi:type="dcterms:W3CDTF">2021-06-18T10:17:25Z</dcterms:modified>
</cp:coreProperties>
</file>