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7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78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59067E"/>
    <a:srgbClr val="FF6702"/>
    <a:srgbClr val="FF3305"/>
    <a:srgbClr val="CF3E00"/>
    <a:srgbClr val="236F7A"/>
    <a:srgbClr val="EEB42D"/>
    <a:srgbClr val="EED4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49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B176-6CE9-4FAC-BBEB-35B23AD55628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01244-95F2-4DE2-85C2-5B4E69661F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01244-95F2-4DE2-85C2-5B4E69661F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5F62-4715-494A-871F-A48564363C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70(v=vs.85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205075(v=vs.85)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79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98(v=vs.85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205117(v=vs.85)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bb509581(v=vs.85)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896(v=vs.85)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ff476486(v=vs.85)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cc627092(v=vs.85).aspx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msdn.microsoft.com/en-us/library/windows/desktop/ee417025(v=vs.85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windows/desktop/hh437833(v=vs.85).aspx" TargetMode="External"/><Relationship Id="rId5" Type="http://schemas.openxmlformats.org/officeDocument/2006/relationships/hyperlink" Target="http://msdn.microsoft.com/en-us/library/windows/desktop/bb173075(v=vs.85).aspx" TargetMode="External"/><Relationship Id="rId4" Type="http://schemas.openxmlformats.org/officeDocument/2006/relationships/hyperlink" Target="http://msdn.microsoft.com/en-us/library/windows/desktop/ff476218(v=vs.85).asp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hyperlink" Target="http://msdn.microsoft.com/en-us/library/windows/desktop/hh769064(v=vs.85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cc627092(v=vs.85).asp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D3D11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Their Target: A Win32 Window</a:t>
            </a:r>
            <a:endParaRPr lang="en-US" dirty="0"/>
          </a:p>
        </p:txBody>
      </p:sp>
      <p:pic>
        <p:nvPicPr>
          <p:cNvPr id="15" name="Picture 14" descr="WPF-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464032" cy="5313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1752600"/>
            <a:ext cx="67981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WNDCLASSEX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register a new type of window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ZeroMemory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wndClass.cbSize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=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WNDCLASSEX );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wndClass.lpfnWndProc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= ( WNDPROC )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WndProc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wndClass.lpszClassName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wndClass.hInstance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= app;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LoadCursor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IDC_ARROW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wndClass.hbrBackground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( HBRUSH )(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COLOR_WINDOWFRAME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RegisterClassEx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window of registered type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CreateWindow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DirectXApplication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"DirectX Application"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WS_OVERLAPPEDWINDOW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CW_USEDEFAULT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SCREEN_WIDTH, SCREEN_HEIGHT,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                     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app,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SW_SHOW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                  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UpdateWindow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wnd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D3D11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you will need: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rgbClr val="7030A0"/>
                </a:solidFill>
              </a:rPr>
              <a:t>&lt;d3d11.h&gt;</a:t>
            </a:r>
            <a:r>
              <a:rPr lang="en-US" dirty="0" smtClean="0"/>
              <a:t> link to </a:t>
            </a:r>
            <a:r>
              <a:rPr lang="en-US" dirty="0" smtClean="0">
                <a:solidFill>
                  <a:srgbClr val="7030A0"/>
                </a:solidFill>
              </a:rPr>
              <a:t>“d3d11.lib”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7030A0"/>
                </a:solidFill>
              </a:rPr>
              <a:t>ID3D11Device</a:t>
            </a:r>
            <a:r>
              <a:rPr lang="en-US" dirty="0" smtClean="0"/>
              <a:t> &amp; </a:t>
            </a:r>
            <a:r>
              <a:rPr lang="en-US" dirty="0" err="1" smtClean="0">
                <a:solidFill>
                  <a:srgbClr val="7030A0"/>
                </a:solidFill>
              </a:rPr>
              <a:t>IDXGISwapChain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Both can be initialized with the function: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“D3D11CreateDeviceAndSwapChain”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7598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IDXGISwapChain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may have noticed this object does not start with “ID3D11”.</a:t>
            </a:r>
          </a:p>
          <a:p>
            <a:r>
              <a:rPr lang="en-US" dirty="0" smtClean="0"/>
              <a:t>The swap chain is </a:t>
            </a:r>
            <a:r>
              <a:rPr lang="en-US" dirty="0" smtClean="0">
                <a:solidFill>
                  <a:srgbClr val="7030A0"/>
                </a:solidFill>
              </a:rPr>
              <a:t>part of a separate component from D3D11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7030A0"/>
                </a:solidFill>
              </a:rPr>
              <a:t>DXGI</a:t>
            </a:r>
            <a:r>
              <a:rPr lang="en-US" dirty="0" smtClean="0"/>
              <a:t> (</a:t>
            </a:r>
            <a:r>
              <a:rPr lang="en-US" dirty="0">
                <a:solidFill>
                  <a:srgbClr val="7030A0"/>
                </a:solidFill>
              </a:rPr>
              <a:t>DirectX Graphics </a:t>
            </a:r>
            <a:r>
              <a:rPr lang="en-US" dirty="0" smtClean="0">
                <a:solidFill>
                  <a:srgbClr val="7030A0"/>
                </a:solidFill>
              </a:rPr>
              <a:t>Infrastructure</a:t>
            </a:r>
            <a:r>
              <a:rPr lang="en-US" dirty="0" smtClean="0"/>
              <a:t>), it is </a:t>
            </a:r>
            <a:r>
              <a:rPr lang="en-US" dirty="0" smtClean="0">
                <a:solidFill>
                  <a:srgbClr val="7030A0"/>
                </a:solidFill>
              </a:rPr>
              <a:t>responsible for communicating with windows</a:t>
            </a:r>
            <a:r>
              <a:rPr lang="en-US" dirty="0" smtClean="0"/>
              <a:t> and managing the drawing area.</a:t>
            </a:r>
          </a:p>
          <a:p>
            <a:r>
              <a:rPr lang="en-US" dirty="0" smtClean="0"/>
              <a:t>Typically DXGI will be </a:t>
            </a:r>
            <a:r>
              <a:rPr lang="en-US" dirty="0" smtClean="0">
                <a:solidFill>
                  <a:srgbClr val="7030A0"/>
                </a:solidFill>
              </a:rPr>
              <a:t>used to create a 2D surface the same size as your window’s client area</a:t>
            </a:r>
            <a:r>
              <a:rPr lang="en-US" dirty="0" smtClean="0"/>
              <a:t>. Then </a:t>
            </a:r>
            <a:r>
              <a:rPr lang="en-US" dirty="0" smtClean="0">
                <a:solidFill>
                  <a:srgbClr val="7030A0"/>
                </a:solidFill>
              </a:rPr>
              <a:t>D3D11</a:t>
            </a:r>
            <a:r>
              <a:rPr lang="en-US" dirty="0" smtClean="0"/>
              <a:t> can be used to </a:t>
            </a:r>
            <a:r>
              <a:rPr lang="en-US" dirty="0" smtClean="0">
                <a:solidFill>
                  <a:srgbClr val="7030A0"/>
                </a:solidFill>
              </a:rPr>
              <a:t>draw</a:t>
            </a:r>
            <a:r>
              <a:rPr lang="en-US" dirty="0" smtClean="0"/>
              <a:t> its output to </a:t>
            </a:r>
            <a:r>
              <a:rPr lang="en-US" dirty="0" smtClean="0">
                <a:solidFill>
                  <a:srgbClr val="7030A0"/>
                </a:solidFill>
              </a:rPr>
              <a:t>that surface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we don’t want to see the image while it is being drawn, DXGI will use </a:t>
            </a:r>
            <a:r>
              <a:rPr lang="en-US" dirty="0" smtClean="0">
                <a:solidFill>
                  <a:srgbClr val="7030A0"/>
                </a:solidFill>
              </a:rPr>
              <a:t>TWO surfaces</a:t>
            </a:r>
            <a:r>
              <a:rPr lang="en-US" dirty="0" smtClean="0"/>
              <a:t>. One surface we will present to the user, the 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FrontBuffer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and the other we will draw to, the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 Once we are done drawing, we can “swap” the contents of the “</a:t>
            </a:r>
            <a:r>
              <a:rPr lang="en-US" dirty="0" err="1" smtClean="0"/>
              <a:t>BackBuffer</a:t>
            </a:r>
            <a:r>
              <a:rPr lang="en-US" dirty="0" smtClean="0"/>
              <a:t>” allowing </a:t>
            </a:r>
            <a:r>
              <a:rPr lang="en-US" dirty="0" smtClean="0">
                <a:solidFill>
                  <a:srgbClr val="7030A0"/>
                </a:solidFill>
              </a:rPr>
              <a:t>continuous drawing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DXGI_SWAP_CHAIN_DESC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Unused settings: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</a:t>
            </a:r>
            <a:r>
              <a:rPr lang="en-US" dirty="0" smtClean="0"/>
              <a:t> initialization structures should be “zeroed out”. See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memset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ZeroMemory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functions. This is because common or ignored settings are often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 Values:</a:t>
            </a:r>
          </a:p>
          <a:p>
            <a:pPr lvl="1"/>
            <a:r>
              <a:rPr lang="en-US" dirty="0" smtClean="0"/>
              <a:t>Number of Buffers: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 (</a:t>
            </a:r>
            <a:r>
              <a:rPr lang="en-US" dirty="0" err="1" smtClean="0"/>
              <a:t>FrontBuffer</a:t>
            </a:r>
            <a:r>
              <a:rPr lang="en-US" dirty="0" smtClean="0"/>
              <a:t> already exists as the “Desktop”)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Format: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DXGI_FORMAT_R8G8B8A8_UNORM</a:t>
            </a:r>
          </a:p>
          <a:p>
            <a:pPr lvl="1"/>
            <a:r>
              <a:rPr lang="en-US" dirty="0" err="1" smtClean="0"/>
              <a:t>BackBuffer</a:t>
            </a:r>
            <a:r>
              <a:rPr lang="en-US" dirty="0" smtClean="0"/>
              <a:t> Use: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DXGI_USAGE_RENDER_TARGET_OUTPUT</a:t>
            </a:r>
          </a:p>
          <a:p>
            <a:pPr lvl="1"/>
            <a:r>
              <a:rPr lang="en-US" dirty="0" smtClean="0"/>
              <a:t>Special Flags: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DXGI_SWAP_CHAIN_FLAG_ALLOW_MODE_SWITCH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ID3D11Device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device is the main component of D3D11.</a:t>
            </a:r>
          </a:p>
          <a:p>
            <a:r>
              <a:rPr lang="en-US" dirty="0" smtClean="0"/>
              <a:t>It is how we are able to </a:t>
            </a:r>
            <a:r>
              <a:rPr lang="en-US" dirty="0" smtClean="0">
                <a:solidFill>
                  <a:srgbClr val="7030A0"/>
                </a:solidFill>
              </a:rPr>
              <a:t>load resources onto the graphics card</a:t>
            </a:r>
            <a:r>
              <a:rPr lang="en-US" dirty="0" smtClean="0"/>
              <a:t> and create the various interfaces used to control rendering behaviors.</a:t>
            </a:r>
          </a:p>
          <a:p>
            <a:r>
              <a:rPr lang="en-US" dirty="0" smtClean="0"/>
              <a:t>Unlike previous versions of D3D, the device itself is </a:t>
            </a:r>
            <a:r>
              <a:rPr lang="en-US" dirty="0" smtClean="0">
                <a:solidFill>
                  <a:srgbClr val="7030A0"/>
                </a:solidFill>
              </a:rPr>
              <a:t>not actually used to draw anything.</a:t>
            </a:r>
          </a:p>
          <a:p>
            <a:r>
              <a:rPr lang="en-US" dirty="0" smtClean="0"/>
              <a:t>Typical uses for the device include:</a:t>
            </a:r>
          </a:p>
          <a:p>
            <a:pPr lvl="1"/>
            <a:r>
              <a:rPr lang="en-US" dirty="0" smtClean="0"/>
              <a:t>Loading Geometry.</a:t>
            </a:r>
          </a:p>
          <a:p>
            <a:pPr lvl="1"/>
            <a:r>
              <a:rPr lang="en-US" dirty="0" smtClean="0"/>
              <a:t>Loading Textures.</a:t>
            </a:r>
          </a:p>
          <a:p>
            <a:pPr lvl="1"/>
            <a:r>
              <a:rPr lang="en-US" dirty="0" smtClean="0"/>
              <a:t>Loading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Creating all other D3D11 Interfaces.</a:t>
            </a:r>
          </a:p>
          <a:p>
            <a:r>
              <a:rPr lang="en-US" dirty="0" smtClean="0"/>
              <a:t>New to D3D11: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The device is free-threaded. </a:t>
            </a:r>
            <a:r>
              <a:rPr lang="en-US" dirty="0" smtClean="0"/>
              <a:t>Access it across threads!</a:t>
            </a:r>
          </a:p>
          <a:p>
            <a:pPr lvl="1"/>
            <a:r>
              <a:rPr lang="en-US" dirty="0" smtClean="0"/>
              <a:t>This makes managing large data sets much easier!</a:t>
            </a:r>
          </a:p>
          <a:p>
            <a:r>
              <a:rPr lang="en-US" dirty="0" smtClean="0"/>
              <a:t>Tip:</a:t>
            </a:r>
          </a:p>
          <a:p>
            <a:pPr lvl="1"/>
            <a:r>
              <a:rPr lang="en-US" dirty="0" smtClean="0"/>
              <a:t>Use “D3D11_CREATE_DEVICE_DEBUG” in DEBUG mode.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will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couple more things are required before you can even clear the screen to a color.(Use the ID3D11Device to create them)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ID3D11RenderTargetView</a:t>
            </a:r>
          </a:p>
          <a:p>
            <a:pPr lvl="1"/>
            <a:r>
              <a:rPr lang="en-US" dirty="0" smtClean="0"/>
              <a:t>This allows D3D to </a:t>
            </a:r>
            <a:r>
              <a:rPr lang="en-US" dirty="0" smtClean="0">
                <a:solidFill>
                  <a:srgbClr val="7030A0"/>
                </a:solidFill>
              </a:rPr>
              <a:t>connect to </a:t>
            </a:r>
            <a:r>
              <a:rPr lang="en-US" dirty="0" smtClean="0"/>
              <a:t>your swap chain’s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BackBuffer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 or any other draw-able surface.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ID3D11DeviceContext</a:t>
            </a:r>
          </a:p>
          <a:p>
            <a:pPr lvl="1"/>
            <a:r>
              <a:rPr lang="en-US" dirty="0" smtClean="0"/>
              <a:t>There are two kinds: </a:t>
            </a:r>
            <a:r>
              <a:rPr lang="en-US" dirty="0" smtClean="0">
                <a:solidFill>
                  <a:srgbClr val="7030A0"/>
                </a:solidFill>
              </a:rPr>
              <a:t>immediate</a:t>
            </a:r>
            <a:r>
              <a:rPr lang="en-US" dirty="0" smtClean="0"/>
              <a:t> and deferred. Create an immediate context to </a:t>
            </a:r>
            <a:r>
              <a:rPr lang="en-US" dirty="0" smtClean="0">
                <a:solidFill>
                  <a:srgbClr val="7030A0"/>
                </a:solidFill>
              </a:rPr>
              <a:t>issue commands directly to the graphics card. </a:t>
            </a:r>
            <a:r>
              <a:rPr lang="en-US" dirty="0" smtClean="0"/>
              <a:t>This is what is actually used to draw. If you use </a:t>
            </a:r>
            <a:r>
              <a:rPr lang="en-US" dirty="0" smtClean="0">
                <a:solidFill>
                  <a:srgbClr val="7030A0"/>
                </a:solidFill>
              </a:rPr>
              <a:t>D3D11CreateDeviceAndSwapChain </a:t>
            </a:r>
            <a:r>
              <a:rPr lang="en-US" dirty="0" smtClean="0"/>
              <a:t>one will be made for you.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D3D11_VIEWPORT</a:t>
            </a:r>
          </a:p>
          <a:p>
            <a:pPr lvl="1"/>
            <a:r>
              <a:rPr lang="en-US" dirty="0" smtClean="0"/>
              <a:t>Tells D3D11 </a:t>
            </a:r>
            <a:r>
              <a:rPr lang="en-US" dirty="0" smtClean="0">
                <a:solidFill>
                  <a:srgbClr val="7030A0"/>
                </a:solidFill>
              </a:rPr>
              <a:t>what portion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7030A0"/>
                </a:solidFill>
              </a:rPr>
              <a:t>screen/surface</a:t>
            </a:r>
            <a:r>
              <a:rPr lang="en-US" dirty="0" smtClean="0"/>
              <a:t> you want to draw to. (typically all of it)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simple rendering Application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Although </a:t>
            </a:r>
            <a:r>
              <a:rPr lang="en-US" dirty="0" smtClean="0">
                <a:solidFill>
                  <a:srgbClr val="7030A0"/>
                </a:solidFill>
              </a:rPr>
              <a:t>we still want to process windows messages</a:t>
            </a:r>
            <a:r>
              <a:rPr lang="en-US" dirty="0" smtClean="0"/>
              <a:t>, we don’t want to wait on them in order to draw our scene in real-time.</a:t>
            </a:r>
          </a:p>
          <a:p>
            <a:pPr lvl="1"/>
            <a:r>
              <a:rPr lang="en-US" dirty="0" smtClean="0"/>
              <a:t>Instead of waiting for a WM_PAINT message we just loop as fast as we can until we notice a quit message was posted.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PeekMessage</a:t>
            </a:r>
            <a:r>
              <a:rPr lang="en-US" dirty="0" smtClean="0"/>
              <a:t>(), as </a:t>
            </a:r>
            <a:r>
              <a:rPr lang="en-US" dirty="0" err="1" smtClean="0"/>
              <a:t>GetMessage</a:t>
            </a:r>
            <a:r>
              <a:rPr lang="en-US" dirty="0" smtClean="0"/>
              <a:t>() will make you wait for the next message before returning.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18460"/>
            <a:ext cx="6629400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Inside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WinMain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after all Initialization has taken place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WM_QUIT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Each iteration of this loop is known as a Frame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During each frame…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Gather user input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Run Game/Application Logic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RENDER your data to the screen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Select the surface we want to draw to.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// Clear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backbuffer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/render target to a desired color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Configure the rendering pipeline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Issue drawing commands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immediateContext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// Present the results of drawing to the 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FrontBuffer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SwapChain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any waiting system messages and process them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PeekMessage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0, </a:t>
            </a:r>
            <a:r>
              <a:rPr lang="en-US" sz="1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PM_REMOVE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)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TranslateMessage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DispatchMessage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&amp;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shapes can D3D11 </a:t>
            </a:r>
            <a:r>
              <a:rPr lang="en-US" sz="3600" dirty="0" err="1" smtClean="0"/>
              <a:t>rasterize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68610" name="PubTriangle"/>
          <p:cNvSpPr>
            <a:spLocks noEditPoints="1" noChangeArrowheads="1"/>
          </p:cNvSpPr>
          <p:nvPr/>
        </p:nvSpPr>
        <p:spPr bwMode="auto">
          <a:xfrm>
            <a:off x="1219200" y="1676400"/>
            <a:ext cx="1828800" cy="1828800"/>
          </a:xfrm>
          <a:custGeom>
            <a:avLst/>
            <a:gdLst>
              <a:gd name="G0" fmla="+- 0 0 0"/>
              <a:gd name="G1" fmla="*/ 10800 1 2"/>
              <a:gd name="G2" fmla="*/ G1 10800 21600"/>
              <a:gd name="G3" fmla="+- 10800 0 G2"/>
              <a:gd name="G4" fmla="+- 10800 0 0"/>
              <a:gd name="G5" fmla="+- G1 10800 0"/>
              <a:gd name="G6" fmla="*/ 10800 1 2"/>
              <a:gd name="G7" fmla="+- 10800 0 0"/>
              <a:gd name="G8" fmla="+- G2 G6 G1"/>
              <a:gd name="G9" fmla="+- G8 10800 0"/>
              <a:gd name="G10" fmla="+- G6 10800 0"/>
              <a:gd name="T0" fmla="*/ 10800 w 21600"/>
              <a:gd name="T1" fmla="*/ 0 h 21600"/>
              <a:gd name="T2" fmla="*/ 5400 w 21600"/>
              <a:gd name="T3" fmla="*/ 10800 h 21600"/>
              <a:gd name="T4" fmla="*/ 0 w 21600"/>
              <a:gd name="T5" fmla="*/ 21600 h 21600"/>
              <a:gd name="T6" fmla="*/ 10800 w 21600"/>
              <a:gd name="T7" fmla="*/ 16200 h 21600"/>
              <a:gd name="T8" fmla="*/ 21600 w 21600"/>
              <a:gd name="T9" fmla="*/ 10800 h 21600"/>
              <a:gd name="T10" fmla="*/ 16200 w 21600"/>
              <a:gd name="T11" fmla="*/ 5400 h 21600"/>
              <a:gd name="T12" fmla="*/ G3 w 21600"/>
              <a:gd name="T13" fmla="*/ G6 h 21600"/>
              <a:gd name="T14" fmla="*/ G5 w 21600"/>
              <a:gd name="T15" fmla="*/ G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828800"/>
            <a:ext cx="914400" cy="914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15000" y="1828800"/>
            <a:ext cx="152400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096000" y="1524000"/>
            <a:ext cx="68580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10200" y="2057400"/>
            <a:ext cx="2819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4000" y="2209800"/>
            <a:ext cx="3048000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290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1" y="4114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1" y="3200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00601" y="3886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6801" y="3428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1" y="3657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14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33801" y="4267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72001" y="3352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53001" y="4038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1" y="3581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1" y="3809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7201" y="4343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672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6201" y="44195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4401" y="35051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1" y="41909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81601" y="3733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4401" y="39623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1" y="4495799"/>
            <a:ext cx="76200" cy="76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20055459">
            <a:off x="1606334" y="312523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318967">
            <a:off x="6515171" y="27367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743665">
            <a:off x="4241837" y="428036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These simple shapes (especially triangles) can be connected together to form nearly any complex shape.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Vertex</a:t>
            </a:r>
          </a:p>
          <a:p>
            <a:pPr lvl="1"/>
            <a:r>
              <a:rPr lang="en-US" dirty="0" smtClean="0"/>
              <a:t>A vertex is a point in space representing where two edges of a triangle meet.</a:t>
            </a:r>
          </a:p>
          <a:p>
            <a:pPr lvl="1"/>
            <a:r>
              <a:rPr lang="en-US" dirty="0" smtClean="0"/>
              <a:t>You need 3 vertices to draw a triangle.</a:t>
            </a:r>
          </a:p>
          <a:p>
            <a:pPr lvl="1"/>
            <a:r>
              <a:rPr lang="en-US" dirty="0" smtClean="0"/>
              <a:t>A vertex may contain other data to assist in rendering such as color.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b="31335"/>
          <a:stretch>
            <a:fillRect/>
          </a:stretch>
        </p:blipFill>
        <p:spPr bwMode="auto">
          <a:xfrm>
            <a:off x="152400" y="3810000"/>
            <a:ext cx="4262994" cy="29271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4724400" y="4495800"/>
            <a:ext cx="4191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Vertex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with position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&amp; color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rgba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3 </a:t>
            </a:r>
            <a:r>
              <a:rPr lang="en-US" dirty="0" err="1" smtClean="0"/>
              <a:t>verts</a:t>
            </a:r>
            <a:r>
              <a:rPr lang="en-US" dirty="0" smtClean="0"/>
              <a:t> to represent our triangle and copy them into a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that has been customized to hold vertices. (This buffer will end up IN VRAM)</a:t>
            </a:r>
          </a:p>
          <a:p>
            <a:pPr lvl="1"/>
            <a:r>
              <a:rPr lang="en-US" dirty="0" smtClean="0"/>
              <a:t>D3D11_BUFFER_DESC::Usage</a:t>
            </a:r>
          </a:p>
          <a:p>
            <a:pPr lvl="2"/>
            <a:r>
              <a:rPr lang="en-US" dirty="0" smtClean="0"/>
              <a:t>D3D11_USAGE_IMMUTABLE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/>
              <a:t>D3D11_BIND_VERTEX_BUFFER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CPUAccessFlags</a:t>
            </a:r>
            <a:endParaRPr lang="en-US" dirty="0" smtClean="0"/>
          </a:p>
          <a:p>
            <a:pPr lvl="2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ByteWidth</a:t>
            </a:r>
            <a:endParaRPr lang="en-US" dirty="0" smtClean="0"/>
          </a:p>
          <a:p>
            <a:pPr lvl="2"/>
            <a:r>
              <a:rPr lang="en-US" dirty="0" err="1" smtClean="0"/>
              <a:t>sizeof</a:t>
            </a:r>
            <a:r>
              <a:rPr lang="en-US" dirty="0" smtClean="0"/>
              <a:t>(MY_VERTEX) *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953000"/>
            <a:ext cx="70866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MY_VERTEX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geometry[] =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(-50, 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(1,0,0,1)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 0,-50,0)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(0,1,0,1) 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{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( 50, 50,0) ,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XMFLOAT4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(0,0,1,1)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 to the Mountain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362200"/>
            <a:ext cx="2430954" cy="822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D3D11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3448533">
            <a:off x="7100488" y="5604772"/>
            <a:ext cx="685800" cy="408997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6172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Are Here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will not be going into </a:t>
            </a:r>
            <a:r>
              <a:rPr lang="en-US" dirty="0" err="1" smtClean="0"/>
              <a:t>shaders</a:t>
            </a:r>
            <a:r>
              <a:rPr lang="en-US" dirty="0" smtClean="0"/>
              <a:t> today, you may assume I will give you valid ones and show you how to load them.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rgbClr val="7030A0"/>
                </a:solidFill>
              </a:rPr>
              <a:t>ID3D11InputLayout.</a:t>
            </a:r>
            <a:endParaRPr lang="en-US" dirty="0"/>
          </a:p>
          <a:p>
            <a:pPr lvl="1"/>
            <a:r>
              <a:rPr lang="en-US" dirty="0" smtClean="0"/>
              <a:t>The Input Layout is how we tell D3D11 what kind of draw-able data it should be expecting. We will use this to define the “Layout” of a single one of our vertices.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914400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input layout describing our geometry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D3D11_INPUT_ELEMENT_DESC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vLayout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=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"POSITION"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},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"COLOR"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DXGI_FORMAT_R32G32B32A32_FLOAT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11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D3D11_APPEND_ALIGNED_ELEMENT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/>
              </a:rPr>
              <a:t>D3D11_INPUT_PER_VERTEX_DATA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US" sz="1100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a triangle: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After you clear the </a:t>
            </a:r>
            <a:r>
              <a:rPr lang="en-US" dirty="0" err="1" smtClean="0"/>
              <a:t>backbuffer</a:t>
            </a:r>
            <a:r>
              <a:rPr lang="en-US" dirty="0" smtClean="0"/>
              <a:t> but before you present to the screen, draw your shape.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IASetVertexBuffers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IASetInputLayout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IASetPrimitiveTopology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VSSetShader</a:t>
            </a:r>
            <a:endParaRPr lang="en-US" dirty="0" smtClean="0"/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PSSetShader</a:t>
            </a:r>
            <a:endParaRPr lang="en-US" dirty="0" smtClean="0"/>
          </a:p>
          <a:p>
            <a:pPr lvl="1"/>
            <a:r>
              <a:rPr lang="en-US" dirty="0" smtClean="0"/>
              <a:t>ID3D11DeviceContext::Draw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olored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specialized type of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D3D11_BUFFER_DESC::</a:t>
            </a:r>
            <a:r>
              <a:rPr lang="en-US" dirty="0" err="1" smtClean="0"/>
              <a:t>BindFlags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D3D11_BIND_CONSTANT_BUFFER</a:t>
            </a:r>
          </a:p>
          <a:p>
            <a:r>
              <a:rPr lang="en-US" dirty="0" smtClean="0"/>
              <a:t>These buffers are </a:t>
            </a:r>
            <a:r>
              <a:rPr lang="en-US" dirty="0" smtClean="0">
                <a:solidFill>
                  <a:srgbClr val="7030A0"/>
                </a:solidFill>
              </a:rPr>
              <a:t>designed for sending information</a:t>
            </a:r>
            <a:r>
              <a:rPr lang="en-US" dirty="0" smtClean="0"/>
              <a:t> from your application </a:t>
            </a:r>
            <a:r>
              <a:rPr lang="en-US" dirty="0" smtClean="0">
                <a:solidFill>
                  <a:srgbClr val="7030A0"/>
                </a:solidFill>
              </a:rPr>
              <a:t>to your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Typically you will declare </a:t>
            </a:r>
            <a:r>
              <a:rPr lang="en-US" dirty="0" smtClean="0">
                <a:solidFill>
                  <a:srgbClr val="7030A0"/>
                </a:solidFill>
              </a:rPr>
              <a:t>structures in C++</a:t>
            </a:r>
            <a:r>
              <a:rPr lang="en-US" dirty="0" smtClean="0"/>
              <a:t> designed to </a:t>
            </a:r>
            <a:r>
              <a:rPr lang="en-US" dirty="0" smtClean="0">
                <a:solidFill>
                  <a:srgbClr val="7030A0"/>
                </a:solidFill>
              </a:rPr>
              <a:t>mirror any structures in a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 that contain information the </a:t>
            </a:r>
            <a:r>
              <a:rPr lang="en-US" dirty="0" err="1" smtClean="0"/>
              <a:t>shader</a:t>
            </a:r>
            <a:r>
              <a:rPr lang="en-US" dirty="0" smtClean="0"/>
              <a:t> will use directly.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and their internal structures/buffers will be given to you today. </a:t>
            </a:r>
          </a:p>
          <a:p>
            <a:r>
              <a:rPr lang="en-US" dirty="0" smtClean="0"/>
              <a:t>However it is important that you know how to create the buffers themselves and </a:t>
            </a:r>
            <a:r>
              <a:rPr lang="en-US" dirty="0" smtClean="0">
                <a:solidFill>
                  <a:srgbClr val="7030A0"/>
                </a:solidFill>
              </a:rPr>
              <a:t>update the data contained within</a:t>
            </a:r>
            <a:r>
              <a:rPr lang="en-US" dirty="0" smtClean="0"/>
              <a:t> them.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Constant buffers are generally </a:t>
            </a:r>
            <a:r>
              <a:rPr lang="en-US" dirty="0" smtClean="0">
                <a:solidFill>
                  <a:srgbClr val="7030A0"/>
                </a:solidFill>
              </a:rPr>
              <a:t>split</a:t>
            </a:r>
            <a:r>
              <a:rPr lang="en-US" dirty="0" smtClean="0"/>
              <a:t> up </a:t>
            </a:r>
            <a:r>
              <a:rPr lang="en-US" dirty="0" smtClean="0">
                <a:solidFill>
                  <a:srgbClr val="7030A0"/>
                </a:solidFill>
              </a:rPr>
              <a:t>based on how </a:t>
            </a:r>
            <a:r>
              <a:rPr lang="en-US" dirty="0" smtClean="0"/>
              <a:t>often the 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contained within them </a:t>
            </a:r>
            <a:r>
              <a:rPr lang="en-US" dirty="0" smtClean="0">
                <a:solidFill>
                  <a:srgbClr val="7030A0"/>
                </a:solidFill>
              </a:rPr>
              <a:t>is updated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maximizes efficiency</a:t>
            </a:r>
            <a:r>
              <a:rPr lang="en-US" dirty="0" smtClean="0"/>
              <a:t> by not updating variables needlessly </a:t>
            </a:r>
            <a:r>
              <a:rPr lang="en-US" dirty="0" smtClean="0">
                <a:solidFill>
                  <a:srgbClr val="7030A0"/>
                </a:solidFill>
              </a:rPr>
              <a:t>when something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mentioned a constant buffer is just another </a:t>
            </a:r>
            <a:r>
              <a:rPr lang="en-US" dirty="0" smtClean="0">
                <a:solidFill>
                  <a:srgbClr val="7030A0"/>
                </a:solidFill>
              </a:rPr>
              <a:t>ID3D11Buffer</a:t>
            </a:r>
            <a:r>
              <a:rPr lang="en-US" dirty="0" smtClean="0"/>
              <a:t> created with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CreateBuffer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To create</a:t>
            </a:r>
            <a:r>
              <a:rPr lang="en-US" dirty="0" smtClean="0"/>
              <a:t> a constant buffer you should know </a:t>
            </a:r>
            <a:r>
              <a:rPr lang="en-US" dirty="0" smtClean="0">
                <a:solidFill>
                  <a:srgbClr val="7030A0"/>
                </a:solidFill>
              </a:rPr>
              <a:t>how much data</a:t>
            </a:r>
            <a:r>
              <a:rPr lang="en-US" dirty="0" smtClean="0"/>
              <a:t> it contains (typically the size of your structure) and </a:t>
            </a:r>
            <a:r>
              <a:rPr lang="en-US" dirty="0" smtClean="0">
                <a:solidFill>
                  <a:srgbClr val="7030A0"/>
                </a:solidFill>
              </a:rPr>
              <a:t>how often you will be modifying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Constant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Two main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>
                <a:solidFill>
                  <a:srgbClr val="7030A0"/>
                </a:solidFill>
              </a:rPr>
              <a:t>UpdateSubresource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 lvl="2"/>
            <a:r>
              <a:rPr lang="en-US" dirty="0" smtClean="0"/>
              <a:t>Best used with a constant buffer created with D3D11_USAGE_DEFAULT that is updated intermittently.  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smtClean="0">
                <a:solidFill>
                  <a:srgbClr val="7030A0"/>
                </a:solidFill>
              </a:rPr>
              <a:t>Map() &amp; </a:t>
            </a:r>
            <a:r>
              <a:rPr lang="en-US" dirty="0" err="1" smtClean="0">
                <a:solidFill>
                  <a:srgbClr val="7030A0"/>
                </a:solidFill>
              </a:rPr>
              <a:t>Unmap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An efficient way to update a constant buffer created with D3D11_USAGE_DYNAMIC that is modified constantly.</a:t>
            </a:r>
          </a:p>
          <a:p>
            <a:r>
              <a:rPr lang="en-US" dirty="0" smtClean="0"/>
              <a:t>Just because you update a constant buffer does not mean it will be able to be read by the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you </a:t>
            </a:r>
            <a:r>
              <a:rPr lang="en-US" dirty="0" smtClean="0">
                <a:solidFill>
                  <a:srgbClr val="7030A0"/>
                </a:solidFill>
              </a:rPr>
              <a:t>need to bind the buffer to the pipeline</a:t>
            </a:r>
            <a:r>
              <a:rPr lang="en-US" dirty="0" smtClean="0"/>
              <a:t> using one of the following functions based on what kind of </a:t>
            </a:r>
            <a:r>
              <a:rPr lang="en-US" dirty="0" err="1" smtClean="0"/>
              <a:t>shader</a:t>
            </a:r>
            <a:r>
              <a:rPr lang="en-US" dirty="0" smtClean="0"/>
              <a:t> is using the buffer: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VSSetConstantBuffers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PSSetConstantBuffers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GSSetConstantBuffers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HSSetConstantBuffers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DSSetConstantBuffers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ID3D11DeviceContext::</a:t>
            </a:r>
            <a:r>
              <a:rPr lang="en-US" dirty="0" err="1" smtClean="0"/>
              <a:t>CSSetConstantBuffers</a:t>
            </a:r>
            <a:r>
              <a:rPr lang="en-US" dirty="0" smtClean="0"/>
              <a:t>()</a:t>
            </a:r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Homework: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0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creating </a:t>
            </a:r>
            <a:r>
              <a:rPr lang="en-US" dirty="0" err="1" smtClean="0"/>
              <a:t>verts</a:t>
            </a:r>
            <a:r>
              <a:rPr lang="en-US" dirty="0" smtClean="0"/>
              <a:t> for a shape, always specify them in a </a:t>
            </a:r>
            <a:r>
              <a:rPr lang="en-US" dirty="0" smtClean="0">
                <a:solidFill>
                  <a:srgbClr val="7030A0"/>
                </a:solidFill>
              </a:rPr>
              <a:t>clockwise</a:t>
            </a:r>
            <a:r>
              <a:rPr lang="en-US" dirty="0" smtClean="0"/>
              <a:t> fashion.</a:t>
            </a:r>
          </a:p>
          <a:p>
            <a:pPr lvl="1"/>
            <a:r>
              <a:rPr lang="en-US" dirty="0" smtClean="0"/>
              <a:t>I will explain why next time.</a:t>
            </a:r>
          </a:p>
          <a:p>
            <a:r>
              <a:rPr lang="en-US" dirty="0" smtClean="0"/>
              <a:t>Want to know how to handle a WM_SIZE window resize and full-screen events?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2"/>
              </a:rPr>
              <a:t>READ THIS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Want to learn about and be able to turn on MSAA? (</a:t>
            </a:r>
            <a:r>
              <a:rPr lang="en-US" dirty="0" err="1" smtClean="0"/>
              <a:t>Muti</a:t>
            </a:r>
            <a:r>
              <a:rPr lang="en-US" dirty="0" smtClean="0"/>
              <a:t>-Sample Anti-Aliasing)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hlinkClick r:id="rId3"/>
              </a:rPr>
              <a:t>READ 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READ_THIS</a:t>
            </a:r>
            <a:r>
              <a:rPr lang="en-US" dirty="0" smtClean="0">
                <a:solidFill>
                  <a:srgbClr val="7030A0"/>
                </a:solidFill>
              </a:rPr>
              <a:t> then </a:t>
            </a:r>
            <a:r>
              <a:rPr lang="en-US" dirty="0" smtClean="0">
                <a:solidFill>
                  <a:srgbClr val="7030A0"/>
                </a:solidFill>
                <a:hlinkClick r:id="rId5"/>
              </a:rPr>
              <a:t>USE_HERE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The homework will make you work with Vectors and Matrices a whole lot! Wouldn’t it be nice if a </a:t>
            </a:r>
            <a:r>
              <a:rPr lang="en-US" dirty="0" smtClean="0">
                <a:solidFill>
                  <a:srgbClr val="7030A0"/>
                </a:solidFill>
                <a:hlinkClick r:id="rId6"/>
              </a:rPr>
              <a:t>math library</a:t>
            </a:r>
            <a:r>
              <a:rPr lang="en-US" dirty="0" smtClean="0"/>
              <a:t> existed to do most of the heavy lifting? </a:t>
            </a:r>
          </a:p>
          <a:p>
            <a:r>
              <a:rPr lang="en-US" dirty="0" smtClean="0"/>
              <a:t>Don’t feel bad if you find this stuff overwhelming at first. I can get frustrated by this stuff too! Just keep at it!</a:t>
            </a:r>
          </a:p>
          <a:p>
            <a:pPr lvl="1"/>
            <a:r>
              <a:rPr lang="en-US" dirty="0" smtClean="0"/>
              <a:t>Some HLSL code with some colorful comments. LOL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5473005"/>
            <a:ext cx="66294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What is this... I don't even...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pragma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pack_matrix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row_major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Nom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Nom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Nom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My Eyes!!! The Goggles Do Nothing!!!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HLSLNOTALIGNED {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Wheee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float2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LOLnextRegister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</a:t>
            </a: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ARRRRRRGGGGGGGHHHHHHHHHHH!!!!!!!!!!!!!!!!!!!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ROFLCOPTER { float4x4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whatSlotAmI_HahaYouThinkYouKnow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</p:txBody>
      </p:sp>
      <p:pic>
        <p:nvPicPr>
          <p:cNvPr id="1026" name="Picture 2" descr="C:\Users\lnorri\Downloads\trollface400ma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5334000"/>
            <a:ext cx="962024" cy="962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HALL OF WIZARDS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Wade D Shubert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Alfonso A Quiroz-Davis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Jehanlos Roman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Carlos A Alonso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Steven Glenski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SORCERER’S TOWER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Joshua Shroyer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Eric Benn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Collin Brandt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Chih-Heng Wu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Jonathan </a:t>
            </a:r>
            <a:r>
              <a:rPr lang="en-US" dirty="0" smtClean="0">
                <a:solidFill>
                  <a:srgbClr val="FF0000"/>
                </a:solidFill>
              </a:rPr>
              <a:t>Kraber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Nathaniel Orr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Ascent Requires:</a:t>
            </a:r>
            <a:endParaRPr lang="en-US" dirty="0"/>
          </a:p>
        </p:txBody>
      </p:sp>
      <p:pic>
        <p:nvPicPr>
          <p:cNvPr id="65538" name="Picture 2" descr="C:\Users\lnorri\AppData\Local\Microsoft\Windows\Temporary Internet Files\Content.IE5\LCZF3MRJ\MP90042300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429000"/>
            <a:ext cx="2151162" cy="2743200"/>
          </a:xfrm>
          <a:prstGeom prst="rect">
            <a:avLst/>
          </a:prstGeom>
          <a:noFill/>
        </p:spPr>
      </p:pic>
      <p:pic>
        <p:nvPicPr>
          <p:cNvPr id="5" name="Picture 4" descr="MP90038734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352800"/>
            <a:ext cx="1981200" cy="2777384"/>
          </a:xfrm>
          <a:prstGeom prst="rect">
            <a:avLst/>
          </a:prstGeom>
        </p:spPr>
      </p:pic>
      <p:pic>
        <p:nvPicPr>
          <p:cNvPr id="7" name="Picture 6" descr="cloudveil-inversion-park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2819400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4600" y="624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Strong C++ Skills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8600" y="6248400"/>
            <a:ext cx="2664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Strong Linear Algebra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901561" y="5334000"/>
            <a:ext cx="3087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Extreme work ethic and</a:t>
            </a:r>
          </a:p>
          <a:p>
            <a:pPr algn="ctr"/>
            <a:r>
              <a:rPr lang="en-US" sz="2000" dirty="0" smtClean="0"/>
              <a:t>High tolerance for</a:t>
            </a:r>
          </a:p>
          <a:p>
            <a:pPr algn="ctr"/>
            <a:r>
              <a:rPr lang="en-US" sz="2000" dirty="0" smtClean="0"/>
              <a:t>Setbacks and frustration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 Things I am not</a:t>
            </a:r>
            <a:endParaRPr lang="en-US" dirty="0"/>
          </a:p>
        </p:txBody>
      </p:sp>
      <p:pic>
        <p:nvPicPr>
          <p:cNvPr id="4" name="Picture 3" descr="MP9003996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038600"/>
            <a:ext cx="3904120" cy="2601730"/>
          </a:xfrm>
          <a:prstGeom prst="rect">
            <a:avLst/>
          </a:prstGeom>
        </p:spPr>
      </p:pic>
      <p:pic>
        <p:nvPicPr>
          <p:cNvPr id="6" name="Picture 5" descr="MP9004442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447800"/>
            <a:ext cx="3505200" cy="2346456"/>
          </a:xfrm>
          <a:prstGeom prst="rect">
            <a:avLst/>
          </a:prstGeom>
        </p:spPr>
      </p:pic>
      <p:pic>
        <p:nvPicPr>
          <p:cNvPr id="8" name="Picture 7" descr="MP90042549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908" y="1487041"/>
            <a:ext cx="3354586" cy="514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0" y="1447800"/>
            <a:ext cx="1223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1371600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NOPE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71500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YOU WISH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 My Actual Role*</a:t>
            </a:r>
            <a:endParaRPr lang="en-US" dirty="0"/>
          </a:p>
        </p:txBody>
      </p:sp>
      <p:pic>
        <p:nvPicPr>
          <p:cNvPr id="4" name="Picture 3" descr="MP900180650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3087624" cy="488806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29000" y="1371600"/>
            <a:ext cx="5410200" cy="3048000"/>
          </a:xfrm>
          <a:prstGeom prst="wedgeEllipseCallout">
            <a:avLst>
              <a:gd name="adj1" fmla="val -56749"/>
              <a:gd name="adj2" fmla="val 79063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Follow me Guys! I’ve been up here before, I know the way!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1348" y="6488668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 you cannot ride me up the mountain! Don’t even ask!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5791200"/>
            <a:ext cx="3124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000">
                  <a:solidFill>
                    <a:srgbClr val="00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CORRECT</a:t>
            </a:r>
            <a:endParaRPr lang="en-US" sz="4000" b="1" cap="none" spc="0" dirty="0">
              <a:ln w="18000">
                <a:solidFill>
                  <a:srgbClr val="00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Ready? Lets Go!!!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MP900399532.JPG"/>
          <p:cNvPicPr>
            <a:picLocks noChangeAspect="1"/>
          </p:cNvPicPr>
          <p:nvPr/>
        </p:nvPicPr>
        <p:blipFill>
          <a:blip r:embed="rId3" cstate="print">
            <a:lum contrast="27000"/>
          </a:blip>
          <a:stretch>
            <a:fillRect/>
          </a:stretch>
        </p:blipFill>
        <p:spPr>
          <a:xfrm>
            <a:off x="7159354" y="3882484"/>
            <a:ext cx="1984646" cy="2975516"/>
          </a:xfrm>
          <a:prstGeom prst="rect">
            <a:avLst/>
          </a:prstGeom>
          <a:blipFill dpi="0" rotWithShape="1">
            <a:blip r:embed="rId4" cstate="print">
              <a:lum contrast="27000"/>
            </a:blip>
            <a:srcRect/>
            <a:tile tx="0" ty="0" sx="100000" sy="100000" flip="none" algn="tl"/>
          </a:blipFill>
        </p:spPr>
      </p:pic>
      <p:pic>
        <p:nvPicPr>
          <p:cNvPr id="66570" name="Picture 10" descr="C:\Users\lnorri\AppData\Local\Microsoft\Windows\Temporary Internet Files\Content.IE5\LCZF3MRJ\MC90009106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78211">
            <a:off x="6776327" y="2899089"/>
            <a:ext cx="1030616" cy="93186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0" y="2209801"/>
            <a:ext cx="4495800" cy="258532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FF00"/>
                </a:solidFill>
              </a:rPr>
              <a:t>The Good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Learn and Work as a Group.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Discover how 3D Graphics actually work!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What you learn here will help you in many other classes including Final Project.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Many of you will push the limits of your abilities and gain new found confidence!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FF00"/>
                </a:solidFill>
              </a:rPr>
              <a:t>Graphics are shiny! I like shiny things!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4967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The Bad News: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Mountain will test you as an individual, be ready!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Modern 3D Graphics can be challenging to grasp, I will simplify it as best I can.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The D3D11 API is powerful but complex.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 succeed you must be willing to devote HOURS to reading, studying and coding!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3D Graphics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Abstracts low-level </a:t>
            </a:r>
            <a:r>
              <a:rPr lang="en-US" dirty="0" err="1" smtClean="0"/>
              <a:t>rasterization</a:t>
            </a:r>
            <a:r>
              <a:rPr lang="en-US" dirty="0" smtClean="0"/>
              <a:t> operations.</a:t>
            </a:r>
          </a:p>
          <a:p>
            <a:pPr lvl="1"/>
            <a:r>
              <a:rPr lang="en-US" dirty="0" smtClean="0"/>
              <a:t>Drawing of polygons and texture mapping of those polygons.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Hardware accelerated. (Direct3D, OpenGL)</a:t>
            </a:r>
          </a:p>
          <a:p>
            <a:pPr lvl="1"/>
            <a:r>
              <a:rPr lang="en-US" dirty="0" smtClean="0"/>
              <a:t>Software based. (</a:t>
            </a:r>
            <a:r>
              <a:rPr lang="en-US" dirty="0" err="1" smtClean="0"/>
              <a:t>Pixomatic</a:t>
            </a:r>
            <a:r>
              <a:rPr lang="en-US" dirty="0" smtClean="0"/>
              <a:t>, Reference </a:t>
            </a:r>
            <a:r>
              <a:rPr lang="en-US" dirty="0" err="1" smtClean="0"/>
              <a:t>Rasterizers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D3D is a Hardware Accelerated Rendering API.</a:t>
            </a:r>
          </a:p>
          <a:p>
            <a:pPr lvl="1"/>
            <a:r>
              <a:rPr lang="en-US" dirty="0" smtClean="0"/>
              <a:t>Microsoft designs the specifications, GPU manufactures support the feature set in their hardware.</a:t>
            </a:r>
          </a:p>
          <a:p>
            <a:pPr lvl="1"/>
            <a:r>
              <a:rPr lang="en-US" dirty="0" smtClean="0"/>
              <a:t>Device Drivers hide the card specific implementation from the programmer. (You talk to D3D, D3D talks to your card via the driver)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Rasterization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Rasterization</a:t>
            </a:r>
            <a:r>
              <a:rPr lang="en-US" dirty="0" smtClean="0"/>
              <a:t> is the conversion of vector data. (think mathematical shapes) Into raster data. (think screen pixels)</a:t>
            </a:r>
          </a:p>
          <a:p>
            <a:r>
              <a:rPr lang="en-US" dirty="0" smtClean="0"/>
              <a:t>The D3D11 API is designed to command hardware that is specifically designed to do this very very quickly.</a:t>
            </a:r>
          </a:p>
          <a:p>
            <a:r>
              <a:rPr lang="en-US" dirty="0" smtClean="0"/>
              <a:t>The reason it is so fast, is because the graphics hardware is comprised of hundreds if not thousands of processors designed to </a:t>
            </a:r>
            <a:r>
              <a:rPr lang="en-US" dirty="0"/>
              <a:t>p</a:t>
            </a:r>
            <a:r>
              <a:rPr lang="en-US" dirty="0" smtClean="0"/>
              <a:t>erform these sorts of tasks in parallel.</a:t>
            </a:r>
            <a:endParaRPr lang="en-US" dirty="0"/>
          </a:p>
        </p:txBody>
      </p:sp>
      <p:pic>
        <p:nvPicPr>
          <p:cNvPr id="5" name="Picture 4" descr="IC5203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751508"/>
            <a:ext cx="4408576" cy="3106492"/>
          </a:xfrm>
          <a:prstGeom prst="rect">
            <a:avLst/>
          </a:prstGeom>
        </p:spPr>
      </p:pic>
      <p:pic>
        <p:nvPicPr>
          <p:cNvPr id="6" name="Picture 14" descr="C:\Users\lnorri\AppData\Local\Microsoft\Windows\Temporary Internet Files\Content.IE5\LCZF3MRJ\MC900293876[1].wm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Best Friends</a:t>
            </a:r>
            <a:endParaRPr lang="en-US" dirty="0"/>
          </a:p>
        </p:txBody>
      </p:sp>
      <p:pic>
        <p:nvPicPr>
          <p:cNvPr id="5" name="Content Placeholder 3" descr="nvidia-quadro-graphics-c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68728"/>
            <a:ext cx="8357788" cy="5589272"/>
          </a:xfr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676400"/>
            <a:ext cx="1962726" cy="1524000"/>
          </a:xfrm>
          <a:prstGeom prst="rect">
            <a:avLst/>
          </a:prstGeom>
        </p:spPr>
      </p:pic>
      <p:pic>
        <p:nvPicPr>
          <p:cNvPr id="7" name="Picture 6" descr="VisualStudio2012_Pro_FPP_2D.jpg"/>
          <p:cNvPicPr>
            <a:picLocks noChangeAspect="1"/>
          </p:cNvPicPr>
          <p:nvPr/>
        </p:nvPicPr>
        <p:blipFill>
          <a:blip r:embed="rId4" cstate="print"/>
          <a:srcRect l="4200" t="4200" r="4200" b="4200"/>
          <a:stretch>
            <a:fillRect/>
          </a:stretch>
        </p:blipFill>
        <p:spPr>
          <a:xfrm>
            <a:off x="6858000" y="4572000"/>
            <a:ext cx="2120194" cy="2120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>en-us</Markets>
    <AppVer xmlns="145c5697-5eb5-440b-b2f1-a8273fb59250" xsi:nil="true"/>
    <AuthoringAssetId xmlns="145c5697-5eb5-440b-b2f1-a8273fb59250">TP001072132</AuthoringAssetId>
    <AssetId xmlns="145c5697-5eb5-440b-b2f1-a8273fb59250">TS001072132</AssetId>
  </documentManagement>
</p:properties>
</file>

<file path=customXml/itemProps1.xml><?xml version="1.0" encoding="utf-8"?>
<ds:datastoreItem xmlns:ds="http://schemas.openxmlformats.org/officeDocument/2006/customXml" ds:itemID="{7E3FEA71-AEDD-47F2-9EDB-7F76DEF06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F2A2B9B-B71E-470B-A442-9A9D3169C7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C73BC4-81F7-4AF3-8517-D836E36B209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42AE86F-5F21-430D-BA31-0C684C79ADC1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2052</Words>
  <Application>Microsoft Office PowerPoint</Application>
  <PresentationFormat>On-screen Show (4:3)</PresentationFormat>
  <Paragraphs>250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D3D11</vt:lpstr>
      <vt:lpstr>Welcome to the Mountain</vt:lpstr>
      <vt:lpstr>The Ascent Requires:</vt:lpstr>
      <vt:lpstr>About Me: Things I am not</vt:lpstr>
      <vt:lpstr>About Me: My Actual Role*</vt:lpstr>
      <vt:lpstr>Ready? Lets Go!!!</vt:lpstr>
      <vt:lpstr>What is a 3D Graphics API?</vt:lpstr>
      <vt:lpstr>What is Rasterization?</vt:lpstr>
      <vt:lpstr>Your New Best Friends</vt:lpstr>
      <vt:lpstr>Their Target: A Win32 Window</vt:lpstr>
      <vt:lpstr>Initializing D3D11</vt:lpstr>
      <vt:lpstr>IDXGISwapChain</vt:lpstr>
      <vt:lpstr>DXGI_SWAP_CHAIN_DESC</vt:lpstr>
      <vt:lpstr>ID3D11Device</vt:lpstr>
      <vt:lpstr>What else will I need?</vt:lpstr>
      <vt:lpstr>What does a simple rendering Application look like?</vt:lpstr>
      <vt:lpstr>What shapes can D3D11 rasterize?</vt:lpstr>
      <vt:lpstr>Lets draw a triangle: step 1</vt:lpstr>
      <vt:lpstr>Lets draw a triangle: step 2</vt:lpstr>
      <vt:lpstr>Lets draw a triangle: step 3</vt:lpstr>
      <vt:lpstr>Lets draw a triangle: step 4</vt:lpstr>
      <vt:lpstr>Constant Buffers</vt:lpstr>
      <vt:lpstr>Creating a Constant Buffer</vt:lpstr>
      <vt:lpstr>Updating a Constant Buffer</vt:lpstr>
      <vt:lpstr>Tips For Homework:</vt:lpstr>
      <vt:lpstr>HALL OF WIZARDS</vt:lpstr>
      <vt:lpstr>SORCERER’S TOWER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108</cp:revision>
  <cp:lastPrinted>1601-01-01T00:00:00Z</cp:lastPrinted>
  <dcterms:created xsi:type="dcterms:W3CDTF">2012-11-12T17:14:50Z</dcterms:created>
  <dcterms:modified xsi:type="dcterms:W3CDTF">2013-08-01T18:30:21Z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>en-us</vt:lpwstr>
  </property>
  <property fmtid="{D5CDD505-2E9C-101B-9397-08002B2CF9AE}" pid="3" name="AssetType">
    <vt:lpwstr>TP</vt:lpwstr>
  </property>
  <property fmtid="{D5CDD505-2E9C-101B-9397-08002B2CF9AE}" pid="4" name="BugNumber">
    <vt:lpwstr>; 461854L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TS001072132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Dark circuitry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Dark circuitry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66;#PowerPoint - Design Templt 2003;#79;#Template 12;#182;#Office XP;#184;#Office 2000;#65;#Microsoft Office PowerPoint 2007;#67;#PowerPoint - Design Templt 12;#64;#PowerPoint 2003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June 2003 retrofit; file size &gt; 250 KB. 443206L</vt:lpwstr>
  </property>
  <property fmtid="{D5CDD505-2E9C-101B-9397-08002B2CF9AE}" pid="33" name="PublishStatusLookup">
    <vt:lpwstr>257089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TP001072132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