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bb509644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sdn.microsoft.com/en-us/library/windows/desktop/bb206251(v=vs.85)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628(v=vs.85).aspx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windows/desktop/ff476891(v=vs.85).aspx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889(v=vs.85).aspx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892(v=vs.85).asp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361(v=vs.85).aspx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pengameart.org/content/dwarf-fixe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412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sdn.microsoft.com/en-us/library/windows/desktop/ff476180(v=vs.85)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906(v=vs.85).aspx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bb206245(v=vs.85).asp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8.jpeg"/><Relationship Id="rId7" Type="http://schemas.openxmlformats.org/officeDocument/2006/relationships/hyperlink" Target="http://msdn.microsoft.com/en-us/library/windows/desktop/bb206256(v=vs.85).aspx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hyperlink" Target="http://msdn.microsoft.com/en-us/library/windows/desktop/bb324495(v=vs.85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Textures &amp; 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Texturing: </a:t>
            </a:r>
            <a:r>
              <a:rPr lang="en-US" sz="3600" dirty="0" smtClean="0">
                <a:solidFill>
                  <a:srgbClr val="7030A0"/>
                </a:solidFill>
              </a:rPr>
              <a:t>ID3D11SamplerState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Samplers are objects that allow us to exert a high degree of </a:t>
            </a:r>
            <a:r>
              <a:rPr lang="en-US" dirty="0" smtClean="0">
                <a:solidFill>
                  <a:srgbClr val="7030A0"/>
                </a:solidFill>
              </a:rPr>
              <a:t>control over how texture data is retrieved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control the active </a:t>
            </a:r>
            <a:r>
              <a:rPr lang="en-US" dirty="0" smtClean="0">
                <a:solidFill>
                  <a:srgbClr val="7030A0"/>
                </a:solidFill>
              </a:rPr>
              <a:t>addressing mode</a:t>
            </a:r>
            <a:r>
              <a:rPr lang="en-US" dirty="0" smtClean="0"/>
              <a:t> on each texture space axis: WRAP, CLAMP</a:t>
            </a:r>
            <a:r>
              <a:rPr lang="en-US" smtClean="0"/>
              <a:t>, MIRROR, </a:t>
            </a:r>
            <a:r>
              <a:rPr lang="en-US" dirty="0" smtClean="0"/>
              <a:t>etc..</a:t>
            </a:r>
          </a:p>
          <a:p>
            <a:r>
              <a:rPr lang="en-US" dirty="0" smtClean="0"/>
              <a:t>They also control </a:t>
            </a:r>
            <a:r>
              <a:rPr lang="en-US" dirty="0" smtClean="0">
                <a:solidFill>
                  <a:srgbClr val="7030A0"/>
                </a:solidFill>
              </a:rPr>
              <a:t>filtering behavior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Texels</a:t>
            </a:r>
            <a:r>
              <a:rPr lang="en-US" dirty="0" smtClean="0"/>
              <a:t>(texture pixels) do not map 1:1 to pixels that are shown on screen.</a:t>
            </a:r>
          </a:p>
          <a:p>
            <a:pPr lvl="1"/>
            <a:r>
              <a:rPr lang="en-US" dirty="0" smtClean="0"/>
              <a:t>In a 3D environment, if an object is far away or at an angle, you don’t need the maximum resolution of the texture.</a:t>
            </a:r>
          </a:p>
          <a:p>
            <a:pPr lvl="1"/>
            <a:r>
              <a:rPr lang="en-US" dirty="0" smtClean="0"/>
              <a:t>The hardware can choose a lower resolution of the texture instead. This in known as </a:t>
            </a:r>
            <a:r>
              <a:rPr lang="en-US" dirty="0" err="1" smtClean="0"/>
              <a:t>Mip</a:t>
            </a:r>
            <a:r>
              <a:rPr lang="en-US" dirty="0" smtClean="0"/>
              <a:t>-Mapping.</a:t>
            </a:r>
          </a:p>
          <a:p>
            <a:pPr lvl="1"/>
            <a:r>
              <a:rPr lang="en-US" dirty="0" smtClean="0"/>
              <a:t>As long as your texture has a </a:t>
            </a:r>
            <a:r>
              <a:rPr lang="en-US" dirty="0" err="1" smtClean="0"/>
              <a:t>Mip</a:t>
            </a:r>
            <a:r>
              <a:rPr lang="en-US" dirty="0" smtClean="0"/>
              <a:t>-Map pyramid this behavior is automatic.</a:t>
            </a:r>
          </a:p>
          <a:p>
            <a:pPr lvl="1"/>
            <a:r>
              <a:rPr lang="en-US" dirty="0" smtClean="0"/>
              <a:t>Samplers allow you to choose one of many filter modes that determine how the various levels are combined.</a:t>
            </a:r>
          </a:p>
          <a:p>
            <a:pPr lvl="1"/>
            <a:r>
              <a:rPr lang="en-US" dirty="0" smtClean="0"/>
              <a:t>The chosen behavior can have a </a:t>
            </a:r>
            <a:r>
              <a:rPr lang="en-US" dirty="0" smtClean="0">
                <a:solidFill>
                  <a:srgbClr val="7030A0"/>
                </a:solidFill>
              </a:rPr>
              <a:t>major impact on visual quality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57800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ID3D11ShaderResourceView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Shader</a:t>
            </a:r>
            <a:r>
              <a:rPr lang="en-US" dirty="0" smtClean="0"/>
              <a:t> Resource View(</a:t>
            </a:r>
            <a:r>
              <a:rPr lang="en-US" dirty="0" smtClean="0">
                <a:solidFill>
                  <a:srgbClr val="7030A0"/>
                </a:solidFill>
              </a:rPr>
              <a:t>SRV</a:t>
            </a:r>
            <a:r>
              <a:rPr lang="en-US" dirty="0" smtClean="0"/>
              <a:t>) is required to </a:t>
            </a:r>
            <a:r>
              <a:rPr lang="en-US" dirty="0" smtClean="0">
                <a:solidFill>
                  <a:srgbClr val="7030A0"/>
                </a:solidFill>
              </a:rPr>
              <a:t>bind</a:t>
            </a:r>
            <a:r>
              <a:rPr lang="en-US" dirty="0" smtClean="0"/>
              <a:t> certain resources like </a:t>
            </a:r>
            <a:r>
              <a:rPr lang="en-US" dirty="0" smtClean="0">
                <a:solidFill>
                  <a:srgbClr val="7030A0"/>
                </a:solidFill>
              </a:rPr>
              <a:t>textures and particular types of buffers</a:t>
            </a:r>
            <a:r>
              <a:rPr lang="en-US" dirty="0" smtClean="0"/>
              <a:t> to the rendering </a:t>
            </a:r>
            <a:r>
              <a:rPr lang="en-US" dirty="0" smtClean="0">
                <a:solidFill>
                  <a:srgbClr val="7030A0"/>
                </a:solidFill>
              </a:rPr>
              <a:t>pipeline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SRV allows a </a:t>
            </a:r>
            <a:r>
              <a:rPr lang="en-US" dirty="0" smtClean="0">
                <a:solidFill>
                  <a:srgbClr val="7030A0"/>
                </a:solidFill>
              </a:rPr>
              <a:t>pipeline stage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READ</a:t>
            </a:r>
            <a:r>
              <a:rPr lang="en-US" dirty="0" smtClean="0"/>
              <a:t> data from a resource but </a:t>
            </a:r>
            <a:r>
              <a:rPr lang="en-US" dirty="0" smtClean="0">
                <a:solidFill>
                  <a:srgbClr val="7030A0"/>
                </a:solidFill>
              </a:rPr>
              <a:t>not WRITE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example: </a:t>
            </a:r>
            <a:r>
              <a:rPr lang="en-US" dirty="0" smtClean="0">
                <a:solidFill>
                  <a:srgbClr val="7030A0"/>
                </a:solidFill>
              </a:rPr>
              <a:t>to sample a texture</a:t>
            </a:r>
            <a:r>
              <a:rPr lang="en-US" dirty="0" smtClean="0"/>
              <a:t> in the pixel </a:t>
            </a:r>
            <a:r>
              <a:rPr lang="en-US" dirty="0" err="1" smtClean="0"/>
              <a:t>shader</a:t>
            </a:r>
            <a:r>
              <a:rPr lang="en-US" dirty="0" smtClean="0"/>
              <a:t> stage, you must first </a:t>
            </a:r>
            <a:r>
              <a:rPr lang="en-US" dirty="0" smtClean="0">
                <a:solidFill>
                  <a:srgbClr val="7030A0"/>
                </a:solidFill>
              </a:rPr>
              <a:t>bind the corresponding SRV</a:t>
            </a:r>
            <a:r>
              <a:rPr lang="en-US" dirty="0" smtClean="0"/>
              <a:t> to the appropriate </a:t>
            </a:r>
            <a:r>
              <a:rPr lang="en-US" dirty="0" smtClean="0">
                <a:solidFill>
                  <a:srgbClr val="7030A0"/>
                </a:solidFill>
              </a:rPr>
              <a:t>texture slot</a:t>
            </a:r>
            <a:r>
              <a:rPr lang="en-US" dirty="0" smtClean="0"/>
              <a:t> in the stage.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Pixel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388" y="2298940"/>
            <a:ext cx="8991600" cy="3231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baseTexture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t0 );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first texture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detailTexture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t1 );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second texture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filters[2] 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s0 );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filter 0 using CLAMP, filter 1 using WRAP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Pixel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shader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performing multi-texturing with a detail texture on a second UV channel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 simple optimization would be to pack both UV sets into a single register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TEXCOORD0,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TEXCOORD1,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modulate : COLOR) : SV_TARGET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baseTexture.Sample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filters[0],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* modulate;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base color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detailTexture.Sample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filters[1],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detailUV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detail effect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finalColor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(lerp(baseColor.rgb, detailColor.rgb,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detailColor.a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baseColor.a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finalColor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 a transition based on the detail alpha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Rendering</a:t>
            </a:r>
            <a:endParaRPr lang="en-US" dirty="0"/>
          </a:p>
        </p:txBody>
      </p:sp>
      <p:pic>
        <p:nvPicPr>
          <p:cNvPr id="2050" name="Picture 2" descr="C:\Users\lnorri\Downloads\PP Images\hd3870x2-scan-fr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4198174"/>
            <a:ext cx="3546150" cy="2659826"/>
          </a:xfrm>
          <a:prstGeom prst="rect">
            <a:avLst/>
          </a:prstGeom>
          <a:noFill/>
        </p:spPr>
      </p:pic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2286000"/>
            <a:ext cx="1173260" cy="1189044"/>
          </a:xfrm>
          <a:prstGeom prst="rect">
            <a:avLst/>
          </a:prstGeom>
        </p:spPr>
      </p:pic>
      <p:pic>
        <p:nvPicPr>
          <p:cNvPr id="8" name="Picture 7" descr="Lab7ComputeParticles 2012-11-15 17-44-40-57.bmp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01600" y="1981200"/>
            <a:ext cx="3302000" cy="1981200"/>
          </a:xfrm>
          <a:prstGeom prst="rect">
            <a:avLst/>
          </a:prstGeom>
        </p:spPr>
      </p:pic>
      <p:pic>
        <p:nvPicPr>
          <p:cNvPr id="9" name="Picture 8" descr="tornado.bmp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5715000" y="1981200"/>
            <a:ext cx="3352800" cy="2011680"/>
          </a:xfrm>
          <a:prstGeom prst="rect">
            <a:avLst/>
          </a:prstGeom>
        </p:spPr>
      </p:pic>
      <p:pic>
        <p:nvPicPr>
          <p:cNvPr id="12" name="Picture 11" descr="Lab7ComputeParticles 2012-11-15 17-44-40-57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0600" y="4343400"/>
            <a:ext cx="3810000" cy="2286000"/>
          </a:xfrm>
          <a:prstGeom prst="rect">
            <a:avLst/>
          </a:prstGeom>
        </p:spPr>
      </p:pic>
      <p:pic>
        <p:nvPicPr>
          <p:cNvPr id="13" name="Picture 12" descr="tornad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9400" y="4343400"/>
            <a:ext cx="2989384" cy="179363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352800" y="4953000"/>
            <a:ext cx="1676400" cy="762000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Notched Right Arrow 20"/>
          <p:cNvSpPr/>
          <p:nvPr/>
        </p:nvSpPr>
        <p:spPr>
          <a:xfrm rot="8248631" flipV="1">
            <a:off x="1932233" y="3930098"/>
            <a:ext cx="2572445" cy="730524"/>
          </a:xfrm>
          <a:prstGeom prst="notchedRightArrow">
            <a:avLst>
              <a:gd name="adj1" fmla="val 43383"/>
              <a:gd name="adj2" fmla="val 820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 Lists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eft-Right Arrow 21"/>
          <p:cNvSpPr/>
          <p:nvPr/>
        </p:nvSpPr>
        <p:spPr>
          <a:xfrm>
            <a:off x="4800600" y="2514600"/>
            <a:ext cx="1066800" cy="5334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B</a:t>
            </a:r>
            <a:endParaRPr lang="en-US" sz="1200" dirty="0"/>
          </a:p>
        </p:txBody>
      </p:sp>
      <p:sp>
        <p:nvSpPr>
          <p:cNvPr id="24" name="Left-Right Arrow 23"/>
          <p:cNvSpPr/>
          <p:nvPr/>
        </p:nvSpPr>
        <p:spPr>
          <a:xfrm>
            <a:off x="3200400" y="2514600"/>
            <a:ext cx="1066800" cy="5334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A</a:t>
            </a:r>
            <a:endParaRPr lang="en-US" sz="1200" dirty="0"/>
          </a:p>
        </p:txBody>
      </p:sp>
      <p:pic>
        <p:nvPicPr>
          <p:cNvPr id="25" name="Picture 14" descr="C:\Users\lnorri\AppData\Local\Microsoft\Windows\Temporary Internet Files\Content.IE5\LCZF3MRJ\MC900293876[1].wm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ID3D11Device is free-threaded!</a:t>
            </a:r>
          </a:p>
          <a:p>
            <a:r>
              <a:rPr lang="en-US" dirty="0" smtClean="0"/>
              <a:t>This means we can </a:t>
            </a:r>
            <a:r>
              <a:rPr lang="en-US" dirty="0" smtClean="0">
                <a:solidFill>
                  <a:srgbClr val="7030A0"/>
                </a:solidFill>
              </a:rPr>
              <a:t>load buffers, textures, </a:t>
            </a:r>
            <a:r>
              <a:rPr lang="en-US" dirty="0" err="1" smtClean="0">
                <a:solidFill>
                  <a:srgbClr val="7030A0"/>
                </a:solidFill>
              </a:rPr>
              <a:t>shaders</a:t>
            </a:r>
            <a:r>
              <a:rPr lang="en-US" dirty="0" smtClean="0"/>
              <a:t> and create various interfaces even </a:t>
            </a:r>
            <a:r>
              <a:rPr lang="en-US" dirty="0" smtClean="0">
                <a:solidFill>
                  <a:srgbClr val="7030A0"/>
                </a:solidFill>
              </a:rPr>
              <a:t>while another thread is rendering!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7030A0"/>
                </a:solidFill>
              </a:rPr>
              <a:t>older APIs</a:t>
            </a:r>
            <a:r>
              <a:rPr lang="en-US" dirty="0" smtClean="0"/>
              <a:t> like DX9 and DX10 </a:t>
            </a:r>
            <a:r>
              <a:rPr lang="en-US" dirty="0" smtClean="0">
                <a:solidFill>
                  <a:srgbClr val="7030A0"/>
                </a:solidFill>
              </a:rPr>
              <a:t>attempting to sync</a:t>
            </a:r>
            <a:r>
              <a:rPr lang="en-US" dirty="0" smtClean="0"/>
              <a:t> such behaviors without incurring </a:t>
            </a:r>
            <a:r>
              <a:rPr lang="en-US" dirty="0" smtClean="0">
                <a:solidFill>
                  <a:srgbClr val="7030A0"/>
                </a:solidFill>
              </a:rPr>
              <a:t>large performance losses</a:t>
            </a:r>
            <a:r>
              <a:rPr lang="en-US" dirty="0" smtClean="0"/>
              <a:t> could be difficult!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7030A0"/>
                </a:solidFill>
              </a:rPr>
              <a:t>was because</a:t>
            </a:r>
            <a:r>
              <a:rPr lang="en-US" dirty="0" smtClean="0"/>
              <a:t> creating a resource would </a:t>
            </a:r>
            <a:r>
              <a:rPr lang="en-US" dirty="0" smtClean="0">
                <a:solidFill>
                  <a:srgbClr val="7030A0"/>
                </a:solidFill>
              </a:rPr>
              <a:t>block the GPU</a:t>
            </a:r>
            <a:r>
              <a:rPr lang="en-US" dirty="0" smtClean="0"/>
              <a:t>. This is </a:t>
            </a:r>
            <a:r>
              <a:rPr lang="en-US" dirty="0" smtClean="0">
                <a:solidFill>
                  <a:srgbClr val="7030A0"/>
                </a:solidFill>
              </a:rPr>
              <a:t>no longer</a:t>
            </a:r>
            <a:r>
              <a:rPr lang="en-US" dirty="0" smtClean="0"/>
              <a:t> the case!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Immediate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Up till now you have been using an immediate context.</a:t>
            </a:r>
          </a:p>
          <a:p>
            <a:pPr lvl="1"/>
            <a:r>
              <a:rPr lang="en-US" dirty="0" smtClean="0"/>
              <a:t>Commands </a:t>
            </a:r>
            <a:r>
              <a:rPr lang="en-US" dirty="0" smtClean="0">
                <a:solidFill>
                  <a:srgbClr val="7030A0"/>
                </a:solidFill>
              </a:rPr>
              <a:t>execute immediately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Only the immediate context can issue commands to the video card.</a:t>
            </a:r>
          </a:p>
          <a:p>
            <a:pPr lvl="1"/>
            <a:r>
              <a:rPr lang="en-US" dirty="0" smtClean="0"/>
              <a:t>Has the </a:t>
            </a:r>
            <a:r>
              <a:rPr lang="en-US" dirty="0" smtClean="0">
                <a:solidFill>
                  <a:srgbClr val="7030A0"/>
                </a:solidFill>
              </a:rPr>
              <a:t>ability to execute pre-recorded commands</a:t>
            </a:r>
            <a:r>
              <a:rPr lang="en-US" dirty="0" smtClean="0"/>
              <a:t> via an ID3D11CommandList.</a:t>
            </a:r>
          </a:p>
          <a:p>
            <a:pPr lvl="1"/>
            <a:r>
              <a:rPr lang="en-US" dirty="0" smtClean="0"/>
              <a:t>Created at the same time as the Device.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 ID3D11DeviceContext is NOT thread safe!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7030A0"/>
                </a:solidFill>
              </a:rPr>
              <a:t>recommended</a:t>
            </a:r>
            <a:r>
              <a:rPr lang="en-US" dirty="0" smtClean="0"/>
              <a:t> you keep </a:t>
            </a:r>
            <a:r>
              <a:rPr lang="en-US" dirty="0" smtClean="0">
                <a:solidFill>
                  <a:srgbClr val="7030A0"/>
                </a:solidFill>
              </a:rPr>
              <a:t>both</a:t>
            </a:r>
            <a:r>
              <a:rPr lang="en-US" dirty="0" smtClean="0"/>
              <a:t> your </a:t>
            </a:r>
            <a:r>
              <a:rPr lang="en-US" dirty="0" err="1" smtClean="0">
                <a:solidFill>
                  <a:srgbClr val="7030A0"/>
                </a:solidFill>
              </a:rPr>
              <a:t>DXGISwapChain</a:t>
            </a:r>
            <a:r>
              <a:rPr lang="en-US" dirty="0" smtClean="0">
                <a:solidFill>
                  <a:srgbClr val="7030A0"/>
                </a:solidFill>
              </a:rPr>
              <a:t> and Immediate Context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7030A0"/>
                </a:solidFill>
              </a:rPr>
              <a:t>main thread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will make </a:t>
            </a:r>
            <a:r>
              <a:rPr lang="en-US" dirty="0" smtClean="0">
                <a:solidFill>
                  <a:srgbClr val="7030A0"/>
                </a:solidFill>
              </a:rPr>
              <a:t>handling windows events </a:t>
            </a:r>
            <a:r>
              <a:rPr lang="en-US" dirty="0" smtClean="0"/>
              <a:t>like Resizes and Full Screen switches a bit </a:t>
            </a:r>
            <a:r>
              <a:rPr lang="en-US" dirty="0" smtClean="0">
                <a:solidFill>
                  <a:srgbClr val="7030A0"/>
                </a:solidFill>
              </a:rPr>
              <a:t>easier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Deferred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Designed to be </a:t>
            </a:r>
            <a:r>
              <a:rPr lang="en-US" dirty="0" smtClean="0">
                <a:solidFill>
                  <a:srgbClr val="7030A0"/>
                </a:solidFill>
              </a:rPr>
              <a:t>used from other threads</a:t>
            </a:r>
            <a:r>
              <a:rPr lang="en-US" dirty="0" smtClean="0"/>
              <a:t>, records commands issued to it.</a:t>
            </a:r>
          </a:p>
          <a:p>
            <a:pPr lvl="1"/>
            <a:r>
              <a:rPr lang="en-US" dirty="0" smtClean="0"/>
              <a:t>By </a:t>
            </a:r>
            <a:r>
              <a:rPr lang="en-US" dirty="0" smtClean="0">
                <a:solidFill>
                  <a:srgbClr val="7030A0"/>
                </a:solidFill>
              </a:rPr>
              <a:t>recording commands on another thread</a:t>
            </a:r>
            <a:r>
              <a:rPr lang="en-US" dirty="0" smtClean="0"/>
              <a:t> we can </a:t>
            </a:r>
            <a:r>
              <a:rPr lang="en-US" dirty="0" smtClean="0">
                <a:solidFill>
                  <a:srgbClr val="7030A0"/>
                </a:solidFill>
              </a:rPr>
              <a:t>split up the CPU overhead</a:t>
            </a:r>
            <a:r>
              <a:rPr lang="en-US" dirty="0" smtClean="0"/>
              <a:t> of calling D3D11 functions.</a:t>
            </a:r>
          </a:p>
          <a:p>
            <a:pPr lvl="1"/>
            <a:r>
              <a:rPr lang="en-US" dirty="0" smtClean="0"/>
              <a:t>Even more importantly we can split up our own code used to determine what commands we will issue.</a:t>
            </a:r>
          </a:p>
          <a:p>
            <a:pPr lvl="1"/>
            <a:r>
              <a:rPr lang="en-US" dirty="0" smtClean="0"/>
              <a:t>When we are finished we call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FinishCommandList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receive</a:t>
            </a:r>
            <a:r>
              <a:rPr lang="en-US" dirty="0" smtClean="0"/>
              <a:t> an ID3D11CommandList containing an </a:t>
            </a:r>
            <a:r>
              <a:rPr lang="en-US" dirty="0" smtClean="0">
                <a:solidFill>
                  <a:srgbClr val="7030A0"/>
                </a:solidFill>
              </a:rPr>
              <a:t>optimized playback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After all of our threads have completed, we </a:t>
            </a:r>
            <a:r>
              <a:rPr lang="en-US" dirty="0" smtClean="0">
                <a:solidFill>
                  <a:srgbClr val="7030A0"/>
                </a:solidFill>
              </a:rPr>
              <a:t>take the resulting command lists and give them to the Immediate Context</a:t>
            </a:r>
            <a:r>
              <a:rPr lang="en-US" dirty="0" smtClean="0"/>
              <a:t> for optimized linear execution.</a:t>
            </a:r>
          </a:p>
          <a:p>
            <a:pPr lvl="1"/>
            <a:r>
              <a:rPr lang="en-US" dirty="0" smtClean="0"/>
              <a:t>Create a Deferred Context with: “ID3D11Device::</a:t>
            </a:r>
            <a:r>
              <a:rPr lang="en-US" dirty="0" err="1" smtClean="0"/>
              <a:t>CreateDeferredContext</a:t>
            </a:r>
            <a:r>
              <a:rPr lang="en-US" dirty="0" smtClean="0"/>
              <a:t>”</a:t>
            </a:r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300" dirty="0" smtClean="0">
                <a:solidFill>
                  <a:srgbClr val="7030A0"/>
                </a:solidFill>
              </a:rPr>
              <a:t>Once again, ANY ID3D11DeviceContext is NOT thread safe!</a:t>
            </a:r>
            <a:r>
              <a:rPr lang="en-US" sz="3300" dirty="0" smtClean="0"/>
              <a:t> (deferred included!)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By default</a:t>
            </a:r>
            <a:r>
              <a:rPr lang="en-US" dirty="0" smtClean="0"/>
              <a:t> each ID3D11DeviceContext </a:t>
            </a:r>
            <a:r>
              <a:rPr lang="en-US" dirty="0" smtClean="0">
                <a:solidFill>
                  <a:srgbClr val="7030A0"/>
                </a:solidFill>
              </a:rPr>
              <a:t>maintains its own specific pipeline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 you can interlink states to a small degree, it is generally recommended that you </a:t>
            </a:r>
            <a:r>
              <a:rPr lang="en-US" dirty="0" smtClean="0">
                <a:solidFill>
                  <a:srgbClr val="7030A0"/>
                </a:solidFill>
              </a:rPr>
              <a:t>keep each context’s pipeline state in isolation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that if you </a:t>
            </a:r>
            <a:r>
              <a:rPr lang="en-US" dirty="0" smtClean="0">
                <a:solidFill>
                  <a:srgbClr val="7030A0"/>
                </a:solidFill>
              </a:rPr>
              <a:t>alter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7030A0"/>
                </a:solidFill>
              </a:rPr>
              <a:t>pipeline</a:t>
            </a:r>
            <a:r>
              <a:rPr lang="en-US" dirty="0" smtClean="0"/>
              <a:t> setting on the </a:t>
            </a:r>
            <a:r>
              <a:rPr lang="en-US" dirty="0" smtClean="0">
                <a:solidFill>
                  <a:srgbClr val="7030A0"/>
                </a:solidFill>
              </a:rPr>
              <a:t>Immediate Context</a:t>
            </a:r>
            <a:r>
              <a:rPr lang="en-US" dirty="0" smtClean="0"/>
              <a:t> or a separate Deferred, </a:t>
            </a:r>
            <a:r>
              <a:rPr lang="en-US" dirty="0" smtClean="0">
                <a:solidFill>
                  <a:srgbClr val="7030A0"/>
                </a:solidFill>
              </a:rPr>
              <a:t>DO NOT expect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7030A0"/>
                </a:solidFill>
              </a:rPr>
              <a:t>change</a:t>
            </a:r>
            <a:r>
              <a:rPr lang="en-US" dirty="0" smtClean="0"/>
              <a:t> to be reflected </a:t>
            </a:r>
            <a:r>
              <a:rPr lang="en-US" dirty="0" smtClean="0">
                <a:solidFill>
                  <a:srgbClr val="7030A0"/>
                </a:solidFill>
              </a:rPr>
              <a:t>in any other Context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ID3D11CommandList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command list is at the </a:t>
            </a:r>
            <a:r>
              <a:rPr lang="en-US" dirty="0" smtClean="0">
                <a:solidFill>
                  <a:srgbClr val="7030A0"/>
                </a:solidFill>
              </a:rPr>
              <a:t>heart of multi-threaded rendering</a:t>
            </a:r>
            <a:r>
              <a:rPr lang="en-US" dirty="0" smtClean="0"/>
              <a:t> in D3D11.</a:t>
            </a:r>
          </a:p>
          <a:p>
            <a:r>
              <a:rPr lang="en-US" dirty="0" smtClean="0"/>
              <a:t>A command list allows you to </a:t>
            </a:r>
            <a:r>
              <a:rPr lang="en-US" dirty="0" smtClean="0">
                <a:solidFill>
                  <a:srgbClr val="7030A0"/>
                </a:solidFill>
              </a:rPr>
              <a:t>save the actions of a deferred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command list must be </a:t>
            </a:r>
            <a:r>
              <a:rPr lang="en-US" dirty="0" smtClean="0">
                <a:solidFill>
                  <a:srgbClr val="7030A0"/>
                </a:solidFill>
              </a:rPr>
              <a:t>executed on an immediate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command list </a:t>
            </a:r>
            <a:r>
              <a:rPr lang="en-US" dirty="0" smtClean="0">
                <a:solidFill>
                  <a:srgbClr val="7030A0"/>
                </a:solidFill>
              </a:rPr>
              <a:t>records pipeline changes and draw commands</a:t>
            </a:r>
            <a:r>
              <a:rPr lang="en-US" dirty="0" smtClean="0"/>
              <a:t>. It </a:t>
            </a:r>
            <a:r>
              <a:rPr lang="en-US" dirty="0" smtClean="0">
                <a:solidFill>
                  <a:srgbClr val="7030A0"/>
                </a:solidFill>
              </a:rPr>
              <a:t>DOES NOT record the contents of referenced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actually a good thing, we can </a:t>
            </a:r>
            <a:r>
              <a:rPr lang="en-US" dirty="0" smtClean="0">
                <a:solidFill>
                  <a:srgbClr val="7030A0"/>
                </a:solidFill>
              </a:rPr>
              <a:t>modify</a:t>
            </a:r>
            <a:r>
              <a:rPr lang="en-US" dirty="0" smtClean="0"/>
              <a:t> things like constant </a:t>
            </a:r>
            <a:r>
              <a:rPr lang="en-US" dirty="0" smtClean="0">
                <a:solidFill>
                  <a:srgbClr val="7030A0"/>
                </a:solidFill>
              </a:rPr>
              <a:t>buffers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having to remake</a:t>
            </a:r>
            <a:r>
              <a:rPr lang="en-US" dirty="0" smtClean="0"/>
              <a:t> our </a:t>
            </a:r>
            <a:r>
              <a:rPr lang="en-US" dirty="0" smtClean="0">
                <a:solidFill>
                  <a:srgbClr val="7030A0"/>
                </a:solidFill>
              </a:rPr>
              <a:t>command 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keep in mind that command lists are </a:t>
            </a:r>
            <a:r>
              <a:rPr lang="en-US" dirty="0" smtClean="0">
                <a:solidFill>
                  <a:srgbClr val="7030A0"/>
                </a:solidFill>
              </a:rPr>
              <a:t>only valid as long as the resources</a:t>
            </a:r>
            <a:r>
              <a:rPr lang="en-US" dirty="0" smtClean="0"/>
              <a:t> they reference </a:t>
            </a:r>
            <a:r>
              <a:rPr lang="en-US" dirty="0" smtClean="0">
                <a:solidFill>
                  <a:srgbClr val="7030A0"/>
                </a:solidFill>
              </a:rPr>
              <a:t>are also valid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Multi-Threading: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1" y="4301705"/>
            <a:ext cx="5943600" cy="240065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DXGISwapChain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and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are recommended to stay on the main thread.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Application::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MainLoop_notAthread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Main Thread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Launch threads... (just one here but could be more!)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myDrawingThread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std::thread(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some other stuff.. like say editing constant buffers or something...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more other stuff...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hopefully the other thread is done now to...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WAIT_FOR_THREAD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myDrawingThread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are we there yet?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good we are ready! execute pending commands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ExecuteCommandList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MyRecordedDrawCommands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MyRecordedDrawCommands.Release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done with this one make it again next frame.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present the results!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swapChain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-&gt;Present( ... 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524000" y="3267974"/>
            <a:ext cx="59436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standard init stuff except we can launch some threads to speed up loading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Application::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Init_notAthread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Main Thread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 setup window and D3D ... then launch loading threads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myLoadingThread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std::thread(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ReadModelThread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ModelFolder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\Ninja.obj"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76200" y="1676400"/>
            <a:ext cx="38862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Load some resources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ReadModelThread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(Application*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string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ModelPath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Open file &amp; read vert data ...</a:t>
            </a:r>
            <a:endParaRPr lang="nn-NO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file_io_nsuch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ModelPath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make our </a:t>
            </a:r>
            <a:r>
              <a:rPr lang="en-US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vert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buffer with the free-threaded device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-&gt;d3dDevice-&gt;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CreateBuffer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GeometryBuffer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4114800" y="1371600"/>
            <a:ext cx="4953000" cy="161582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draw geometry if it exists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DrawThread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(Application*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GeometryBuffer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only draw once data has been loaded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 setup D3D pipeline using deferred context ...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-&gt;deferredContext_1of3-&gt;Draw( ... );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complete recording of commands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myApp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-&gt;deferredContext_1of3-&gt;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FinishCommandList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MyRecordedDrawCommands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Modern Texturing: Beyond Color</a:t>
            </a:r>
            <a:endParaRPr lang="en-US" sz="3600" dirty="0"/>
          </a:p>
        </p:txBody>
      </p:sp>
      <p:pic>
        <p:nvPicPr>
          <p:cNvPr id="7" name="Content Placeholder 6" descr="Dwarf1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flipH="1">
            <a:off x="205066" y="2133600"/>
            <a:ext cx="4572000" cy="3573128"/>
          </a:xfrm>
        </p:spPr>
      </p:pic>
      <p:pic>
        <p:nvPicPr>
          <p:cNvPr id="9" name="Picture 8" descr="Dwarf2.png">
            <a:hlinkClick r:id="rId2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2133600"/>
            <a:ext cx="4777066" cy="3581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Lab: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Don’t go overboard on threading </a:t>
            </a:r>
            <a:r>
              <a:rPr lang="en-US" dirty="0" smtClean="0"/>
              <a:t>till you get used to it.</a:t>
            </a:r>
          </a:p>
          <a:p>
            <a:r>
              <a:rPr lang="en-US" dirty="0" smtClean="0"/>
              <a:t>For now just try making one separate loading thread and one separate rendering thread.</a:t>
            </a:r>
          </a:p>
          <a:p>
            <a:r>
              <a:rPr lang="en-US" dirty="0" smtClean="0"/>
              <a:t>Remember that </a:t>
            </a:r>
            <a:r>
              <a:rPr lang="en-US" dirty="0" smtClean="0">
                <a:solidFill>
                  <a:srgbClr val="7030A0"/>
                </a:solidFill>
              </a:rPr>
              <a:t>textures</a:t>
            </a:r>
            <a:r>
              <a:rPr lang="en-US" dirty="0" smtClean="0"/>
              <a:t> (just like constant buffers) are </a:t>
            </a:r>
            <a:r>
              <a:rPr lang="en-US" dirty="0" smtClean="0">
                <a:solidFill>
                  <a:srgbClr val="7030A0"/>
                </a:solidFill>
              </a:rPr>
              <a:t>assigned to a particular slot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7030A0"/>
                </a:solidFill>
              </a:rPr>
              <a:t>two vertices</a:t>
            </a:r>
            <a:r>
              <a:rPr lang="en-US" dirty="0" smtClean="0"/>
              <a:t> share the </a:t>
            </a:r>
            <a:r>
              <a:rPr lang="en-US" dirty="0" smtClean="0">
                <a:solidFill>
                  <a:srgbClr val="7030A0"/>
                </a:solidFill>
              </a:rPr>
              <a:t>same XYZ position</a:t>
            </a:r>
            <a:r>
              <a:rPr lang="en-US" dirty="0" smtClean="0"/>
              <a:t> but have </a:t>
            </a:r>
            <a:r>
              <a:rPr lang="en-US" dirty="0" smtClean="0">
                <a:solidFill>
                  <a:srgbClr val="7030A0"/>
                </a:solidFill>
              </a:rPr>
              <a:t>differing UVs</a:t>
            </a:r>
            <a:r>
              <a:rPr lang="en-US" dirty="0" smtClean="0"/>
              <a:t>… They are two </a:t>
            </a:r>
            <a:r>
              <a:rPr lang="en-US" dirty="0" smtClean="0">
                <a:solidFill>
                  <a:srgbClr val="7030A0"/>
                </a:solidFill>
              </a:rPr>
              <a:t>DIFFERENT VERITCES!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Instanced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Instancing</a:t>
            </a:r>
            <a:r>
              <a:rPr lang="en-US" dirty="0" smtClean="0"/>
              <a:t> is a technique used when you need to </a:t>
            </a:r>
            <a:r>
              <a:rPr lang="en-US" dirty="0" smtClean="0">
                <a:solidFill>
                  <a:srgbClr val="7030A0"/>
                </a:solidFill>
              </a:rPr>
              <a:t>draw the same object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7030A0"/>
                </a:solidFill>
              </a:rPr>
              <a:t>many different locations/styles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significantly </a:t>
            </a:r>
            <a:r>
              <a:rPr lang="en-US" dirty="0" smtClean="0">
                <a:solidFill>
                  <a:srgbClr val="7030A0"/>
                </a:solidFill>
              </a:rPr>
              <a:t>improves performance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7030A0"/>
                </a:solidFill>
              </a:rPr>
              <a:t>cutting</a:t>
            </a:r>
            <a:r>
              <a:rPr lang="en-US" dirty="0" smtClean="0"/>
              <a:t> down GPU </a:t>
            </a:r>
            <a:r>
              <a:rPr lang="en-US" dirty="0" smtClean="0">
                <a:solidFill>
                  <a:srgbClr val="7030A0"/>
                </a:solidFill>
              </a:rPr>
              <a:t>bandwidth</a:t>
            </a:r>
            <a:r>
              <a:rPr lang="en-US" dirty="0" smtClean="0"/>
              <a:t> allowing the GPU to re-draw a set of vertices multiple times.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Common uses</a:t>
            </a:r>
            <a:r>
              <a:rPr lang="en-US" dirty="0" smtClean="0"/>
              <a:t> for instancing include </a:t>
            </a:r>
            <a:r>
              <a:rPr lang="en-US" dirty="0" smtClean="0">
                <a:solidFill>
                  <a:srgbClr val="7030A0"/>
                </a:solidFill>
              </a:rPr>
              <a:t>foliage, bullets, units(RTS)</a:t>
            </a:r>
            <a:r>
              <a:rPr lang="en-US" dirty="0" smtClean="0"/>
              <a:t> and anything else that needs to be rendered over and over again.</a:t>
            </a:r>
          </a:p>
          <a:p>
            <a:r>
              <a:rPr lang="en-US" dirty="0" smtClean="0"/>
              <a:t>To use instancing you can </a:t>
            </a:r>
            <a:r>
              <a:rPr lang="en-US" dirty="0" smtClean="0">
                <a:solidFill>
                  <a:srgbClr val="7030A0"/>
                </a:solidFill>
              </a:rPr>
              <a:t>call </a:t>
            </a:r>
            <a:r>
              <a:rPr lang="en-US" dirty="0" err="1" smtClean="0">
                <a:solidFill>
                  <a:srgbClr val="7030A0"/>
                </a:solidFill>
              </a:rPr>
              <a:t>DrawInstanced</a:t>
            </a:r>
            <a:r>
              <a:rPr lang="en-US" dirty="0" smtClean="0">
                <a:solidFill>
                  <a:srgbClr val="7030A0"/>
                </a:solidFill>
              </a:rPr>
              <a:t>() or </a:t>
            </a:r>
            <a:r>
              <a:rPr lang="en-US" dirty="0" err="1" smtClean="0">
                <a:solidFill>
                  <a:srgbClr val="7030A0"/>
                </a:solidFill>
              </a:rPr>
              <a:t>DrawIndexedInstanced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and tweak your </a:t>
            </a:r>
            <a:r>
              <a:rPr lang="en-US" dirty="0" err="1" smtClean="0"/>
              <a:t>InputLayout</a:t>
            </a:r>
            <a:r>
              <a:rPr lang="en-US" dirty="0" smtClean="0"/>
              <a:t> and Vertex </a:t>
            </a:r>
            <a:r>
              <a:rPr lang="en-US" dirty="0" err="1" smtClean="0"/>
              <a:t>Shaders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include “Per-Instance” data alongside your vertices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Texturing: Applications.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Diffuse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Color data</a:t>
            </a:r>
            <a:r>
              <a:rPr lang="en-US" dirty="0" smtClean="0"/>
              <a:t> mapped across polygons. What people commonly think of when we refer to textures.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Specular</a:t>
            </a:r>
            <a:r>
              <a:rPr lang="en-US" dirty="0" smtClean="0">
                <a:solidFill>
                  <a:srgbClr val="7030A0"/>
                </a:solidFill>
              </a:rPr>
              <a:t>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Lighting control map, controls the </a:t>
            </a:r>
            <a:r>
              <a:rPr lang="en-US" dirty="0" smtClean="0">
                <a:solidFill>
                  <a:srgbClr val="7030A0"/>
                </a:solidFill>
              </a:rPr>
              <a:t>“shininess”</a:t>
            </a:r>
            <a:r>
              <a:rPr lang="en-US" dirty="0" smtClean="0"/>
              <a:t> of a surface.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Normal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Lighting control map, adds </a:t>
            </a:r>
            <a:r>
              <a:rPr lang="en-US" dirty="0" smtClean="0">
                <a:solidFill>
                  <a:srgbClr val="7030A0"/>
                </a:solidFill>
              </a:rPr>
              <a:t>per-pixel </a:t>
            </a:r>
            <a:r>
              <a:rPr lang="en-US" dirty="0" err="1" smtClean="0">
                <a:solidFill>
                  <a:srgbClr val="7030A0"/>
                </a:solidFill>
              </a:rPr>
              <a:t>normals</a:t>
            </a:r>
            <a:r>
              <a:rPr lang="en-US" dirty="0" smtClean="0"/>
              <a:t> to create the illusion of more detailed geometry.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Reflection / Environment Maps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Used to help simulate highly </a:t>
            </a:r>
            <a:r>
              <a:rPr lang="en-US" dirty="0" smtClean="0">
                <a:solidFill>
                  <a:srgbClr val="7030A0"/>
                </a:solidFill>
              </a:rPr>
              <a:t>reflective surfaces</a:t>
            </a:r>
            <a:r>
              <a:rPr lang="en-US" dirty="0" smtClean="0"/>
              <a:t> such as smooth metal, glass and certain plastics.</a:t>
            </a:r>
          </a:p>
          <a:p>
            <a:pPr lvl="1"/>
            <a:r>
              <a:rPr lang="en-US" dirty="0" smtClean="0"/>
              <a:t>Also may be used to inexpensively represent distant scenery, typically called a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SkyBox</a:t>
            </a:r>
            <a:r>
              <a:rPr lang="en-US" dirty="0" smtClean="0">
                <a:solidFill>
                  <a:srgbClr val="7030A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Texturing: Kinds of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1D </a:t>
            </a:r>
            <a:r>
              <a:rPr lang="en-US" dirty="0" smtClean="0"/>
              <a:t>(ID3DTexture1D)</a:t>
            </a:r>
          </a:p>
          <a:p>
            <a:pPr lvl="1"/>
            <a:r>
              <a:rPr lang="en-US" dirty="0" smtClean="0"/>
              <a:t>Gradient maps, Cell Shading, misc data storage.</a:t>
            </a:r>
          </a:p>
          <a:p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D Array </a:t>
            </a:r>
            <a:r>
              <a:rPr lang="en-US" dirty="0" smtClean="0"/>
              <a:t>(ID3DTexture1D)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An array of 1D textures that are all the same size and format.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2D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Most common</a:t>
            </a:r>
            <a:r>
              <a:rPr lang="en-US" dirty="0" smtClean="0"/>
              <a:t> type, Diffuse maps, </a:t>
            </a:r>
            <a:r>
              <a:rPr lang="en-US" dirty="0" err="1" smtClean="0"/>
              <a:t>Specular</a:t>
            </a:r>
            <a:r>
              <a:rPr lang="en-US" dirty="0" smtClean="0"/>
              <a:t> maps, Normal maps, Detail maps, Blend Maps, etc…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2D Array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An array of 2D textures that are all the same size and format.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3D </a:t>
            </a:r>
            <a:r>
              <a:rPr lang="en-US" dirty="0" smtClean="0"/>
              <a:t>(ID3DTexture3D)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Least common type, can be used for volumetric type effects and many other effects where 2D surface data is not enough.</a:t>
            </a:r>
          </a:p>
          <a:p>
            <a:r>
              <a:rPr lang="en-US" dirty="0" smtClean="0"/>
              <a:t>CUBE</a:t>
            </a:r>
            <a:r>
              <a:rPr lang="en-US" dirty="0" smtClean="0">
                <a:solidFill>
                  <a:srgbClr val="7030A0"/>
                </a:solidFill>
              </a:rPr>
              <a:t>* </a:t>
            </a:r>
            <a:r>
              <a:rPr lang="en-US" dirty="0" smtClean="0"/>
              <a:t>(ID3DTexture2D)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Comprised of </a:t>
            </a:r>
            <a:r>
              <a:rPr lang="en-US" dirty="0" smtClean="0">
                <a:solidFill>
                  <a:srgbClr val="7030A0"/>
                </a:solidFill>
              </a:rPr>
              <a:t>6 2D textures forming an inward facing cube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Common in most games</a:t>
            </a:r>
            <a:r>
              <a:rPr lang="en-US" dirty="0" smtClean="0"/>
              <a:t>, Reflection maps, Sky Boxes, Environment maps. Often sampled with a directional vector.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*</a:t>
            </a:r>
            <a:r>
              <a:rPr lang="en-US" dirty="0" smtClean="0"/>
              <a:t>Cube Maps are </a:t>
            </a:r>
            <a:r>
              <a:rPr lang="en-US" dirty="0" smtClean="0">
                <a:solidFill>
                  <a:srgbClr val="7030A0"/>
                </a:solidFill>
              </a:rPr>
              <a:t>a specialized form of the 2D Array</a:t>
            </a:r>
            <a:r>
              <a:rPr lang="en-US" dirty="0" smtClean="0"/>
              <a:t> type.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Texturing: UV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Describes </a:t>
            </a:r>
            <a:r>
              <a:rPr lang="en-US" dirty="0" smtClean="0">
                <a:solidFill>
                  <a:srgbClr val="7030A0"/>
                </a:solidFill>
              </a:rPr>
              <a:t>where a vertex falls within a texture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describing the three UV’s across a triangles surface we instruct our hardware </a:t>
            </a:r>
            <a:r>
              <a:rPr lang="en-US" dirty="0" smtClean="0">
                <a:solidFill>
                  <a:srgbClr val="7030A0"/>
                </a:solidFill>
              </a:rPr>
              <a:t>how to display the image on the surface</a:t>
            </a:r>
            <a:r>
              <a:rPr lang="en-US" dirty="0" smtClean="0"/>
              <a:t> of the polygon.</a:t>
            </a:r>
          </a:p>
          <a:p>
            <a:r>
              <a:rPr lang="en-US" dirty="0" smtClean="0"/>
              <a:t>UV data(</a:t>
            </a:r>
            <a:r>
              <a:rPr lang="en-US" dirty="0" smtClean="0">
                <a:solidFill>
                  <a:srgbClr val="7030A0"/>
                </a:solidFill>
              </a:rPr>
              <a:t>Texture Space</a:t>
            </a:r>
            <a:r>
              <a:rPr lang="en-US" dirty="0" smtClean="0"/>
              <a:t>) is </a:t>
            </a:r>
            <a:r>
              <a:rPr lang="en-US" dirty="0" smtClean="0">
                <a:solidFill>
                  <a:srgbClr val="7030A0"/>
                </a:solidFill>
              </a:rPr>
              <a:t>independent of the 3D Space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UVCo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5052" y="3107761"/>
            <a:ext cx="6266296" cy="359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Texturing: D3D UV Space</a:t>
            </a:r>
            <a:endParaRPr lang="en-US" dirty="0"/>
          </a:p>
        </p:txBody>
      </p:sp>
      <p:pic>
        <p:nvPicPr>
          <p:cNvPr id="4" name="Content Placeholder 3" descr="UV_mapp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600200"/>
            <a:ext cx="5080000" cy="5080000"/>
          </a:xfrm>
        </p:spPr>
      </p:pic>
      <p:pic>
        <p:nvPicPr>
          <p:cNvPr id="5" name="Picture 14" descr="C:\Users\lnorri\AppData\Local\Microsoft\Windows\Temporary Internet Files\Content.IE5\LCZF3MRJ\MC900293876[1].wm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Texturing: UV data beyond 0-1</a:t>
            </a:r>
            <a:endParaRPr lang="en-US" dirty="0"/>
          </a:p>
        </p:txBody>
      </p:sp>
      <p:pic>
        <p:nvPicPr>
          <p:cNvPr id="4" name="Picture 3" descr="dx_texturing_si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1295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 descr="dx_texturing_wr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 descr="dx_texturing_mirr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002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 descr="dx_texturing_cla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191000"/>
            <a:ext cx="2133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 descr="dx_texturing_bord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41910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0250" y="3276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(0,1)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30250" y="1752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(0,0)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38400" y="1752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(1,0)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438400" y="3276600"/>
            <a:ext cx="6094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100" dirty="0">
                <a:latin typeface="Courier New" pitchFamily="49" charset="0"/>
              </a:rPr>
              <a:t>(1,1)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19200" y="1981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219200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177925" y="1939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476500" y="1939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177925" y="3238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476500" y="3238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514600" y="2128838"/>
            <a:ext cx="1627188" cy="184150"/>
          </a:xfrm>
          <a:custGeom>
            <a:avLst/>
            <a:gdLst>
              <a:gd name="T0" fmla="*/ 0 w 1841"/>
              <a:gd name="T1" fmla="*/ 0 h 209"/>
              <a:gd name="T2" fmla="*/ 2147483647 w 1841"/>
              <a:gd name="T3" fmla="*/ 2147483647 h 209"/>
              <a:gd name="T4" fmla="*/ 0 60000 65536"/>
              <a:gd name="T5" fmla="*/ 0 60000 65536"/>
              <a:gd name="T6" fmla="*/ 0 w 1841"/>
              <a:gd name="T7" fmla="*/ 0 h 209"/>
              <a:gd name="T8" fmla="*/ 1841 w 1841"/>
              <a:gd name="T9" fmla="*/ 209 h 2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1" h="209">
                <a:moveTo>
                  <a:pt x="0" y="0"/>
                </a:moveTo>
                <a:lnTo>
                  <a:pt x="1841" y="209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514600" y="1981200"/>
            <a:ext cx="2324100" cy="338138"/>
          </a:xfrm>
          <a:custGeom>
            <a:avLst/>
            <a:gdLst>
              <a:gd name="T0" fmla="*/ 0 w 1464"/>
              <a:gd name="T1" fmla="*/ 0 h 213"/>
              <a:gd name="T2" fmla="*/ 2147483647 w 1464"/>
              <a:gd name="T3" fmla="*/ 2147483647 h 213"/>
              <a:gd name="T4" fmla="*/ 0 60000 65536"/>
              <a:gd name="T5" fmla="*/ 0 60000 65536"/>
              <a:gd name="T6" fmla="*/ 0 w 1464"/>
              <a:gd name="T7" fmla="*/ 0 h 213"/>
              <a:gd name="T8" fmla="*/ 1464 w 1464"/>
              <a:gd name="T9" fmla="*/ 213 h 2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64" h="213">
                <a:moveTo>
                  <a:pt x="0" y="0"/>
                </a:moveTo>
                <a:lnTo>
                  <a:pt x="1464" y="213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514600" y="3024188"/>
            <a:ext cx="2333625" cy="252412"/>
          </a:xfrm>
          <a:custGeom>
            <a:avLst/>
            <a:gdLst>
              <a:gd name="T0" fmla="*/ 0 w 1470"/>
              <a:gd name="T1" fmla="*/ 2147483647 h 159"/>
              <a:gd name="T2" fmla="*/ 2147483647 w 1470"/>
              <a:gd name="T3" fmla="*/ 0 h 159"/>
              <a:gd name="T4" fmla="*/ 0 60000 65536"/>
              <a:gd name="T5" fmla="*/ 0 60000 65536"/>
              <a:gd name="T6" fmla="*/ 0 w 1470"/>
              <a:gd name="T7" fmla="*/ 0 h 159"/>
              <a:gd name="T8" fmla="*/ 1470 w 1470"/>
              <a:gd name="T9" fmla="*/ 159 h 1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0" h="159">
                <a:moveTo>
                  <a:pt x="0" y="159"/>
                </a:moveTo>
                <a:lnTo>
                  <a:pt x="1470" y="0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514600" y="3019425"/>
            <a:ext cx="1628775" cy="142875"/>
          </a:xfrm>
          <a:custGeom>
            <a:avLst/>
            <a:gdLst>
              <a:gd name="T0" fmla="*/ 0 w 1842"/>
              <a:gd name="T1" fmla="*/ 2147483647 h 162"/>
              <a:gd name="T2" fmla="*/ 2147483647 w 1842"/>
              <a:gd name="T3" fmla="*/ 0 h 162"/>
              <a:gd name="T4" fmla="*/ 0 60000 65536"/>
              <a:gd name="T5" fmla="*/ 0 60000 65536"/>
              <a:gd name="T6" fmla="*/ 0 w 1842"/>
              <a:gd name="T7" fmla="*/ 0 h 162"/>
              <a:gd name="T8" fmla="*/ 1842 w 1842"/>
              <a:gd name="T9" fmla="*/ 162 h 1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2" h="162">
                <a:moveTo>
                  <a:pt x="0" y="162"/>
                </a:moveTo>
                <a:lnTo>
                  <a:pt x="1842" y="0"/>
                </a:lnTo>
              </a:path>
            </a:pathLst>
          </a:cu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140200" y="2314575"/>
            <a:ext cx="703263" cy="70326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114800" y="3733800"/>
            <a:ext cx="869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WRAP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629400" y="3733800"/>
            <a:ext cx="1138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MIRROR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629400" y="6338888"/>
            <a:ext cx="1168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BORDER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038600" y="6338888"/>
            <a:ext cx="965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CLAMP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0" y="4191000"/>
            <a:ext cx="2133600" cy="21336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14" descr="C:\Users\lnorri\AppData\Local\Microsoft\Windows\Temporary Internet Files\Content.IE5\LCZF3MRJ\MC900293876[1].wmf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Pixel </a:t>
            </a:r>
            <a:r>
              <a:rPr lang="en-US" dirty="0" err="1" smtClean="0"/>
              <a:t>Shader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stage </a:t>
            </a:r>
            <a:r>
              <a:rPr lang="en-US" dirty="0" smtClean="0">
                <a:solidFill>
                  <a:srgbClr val="7030A0"/>
                </a:solidFill>
              </a:rPr>
              <a:t>receives the output from the </a:t>
            </a:r>
            <a:r>
              <a:rPr lang="en-US" dirty="0" err="1" smtClean="0">
                <a:solidFill>
                  <a:srgbClr val="7030A0"/>
                </a:solidFill>
              </a:rPr>
              <a:t>rasterizer</a:t>
            </a:r>
            <a:r>
              <a:rPr lang="en-US" dirty="0" smtClean="0">
                <a:solidFill>
                  <a:srgbClr val="7030A0"/>
                </a:solidFill>
              </a:rPr>
              <a:t> stage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 err="1" smtClean="0">
                <a:solidFill>
                  <a:srgbClr val="7030A0"/>
                </a:solidFill>
              </a:rPr>
              <a:t>rasterized</a:t>
            </a:r>
            <a:r>
              <a:rPr lang="en-US" dirty="0" smtClean="0">
                <a:solidFill>
                  <a:srgbClr val="7030A0"/>
                </a:solidFill>
              </a:rPr>
              <a:t> pixel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7030A0"/>
                </a:solidFill>
              </a:rPr>
              <a:t>operated on by </a:t>
            </a:r>
            <a:r>
              <a:rPr lang="en-US" dirty="0" smtClean="0"/>
              <a:t>the currently bound </a:t>
            </a:r>
            <a:r>
              <a:rPr lang="en-US" dirty="0" smtClean="0">
                <a:solidFill>
                  <a:srgbClr val="7030A0"/>
                </a:solidFill>
              </a:rPr>
              <a:t>pixel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pixel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determines the color</a:t>
            </a:r>
            <a:r>
              <a:rPr lang="en-US" dirty="0" smtClean="0"/>
              <a:t> that is actually </a:t>
            </a:r>
            <a:r>
              <a:rPr lang="en-US" dirty="0" smtClean="0">
                <a:solidFill>
                  <a:srgbClr val="7030A0"/>
                </a:solidFill>
              </a:rPr>
              <a:t>sent to the Output Merger</a:t>
            </a:r>
            <a:r>
              <a:rPr lang="en-US" dirty="0" smtClean="0"/>
              <a:t> Stage.</a:t>
            </a:r>
          </a:p>
          <a:p>
            <a:r>
              <a:rPr lang="en-US" dirty="0" smtClean="0"/>
              <a:t>From there the OM Stage determines if we discard, blend, or display a resulting pixel as is.</a:t>
            </a:r>
          </a:p>
          <a:p>
            <a:r>
              <a:rPr lang="en-US" dirty="0" smtClean="0"/>
              <a:t>Because the pixel </a:t>
            </a:r>
            <a:r>
              <a:rPr lang="en-US" dirty="0" err="1" smtClean="0"/>
              <a:t>shader</a:t>
            </a:r>
            <a:r>
              <a:rPr lang="en-US" dirty="0" smtClean="0"/>
              <a:t> output is </a:t>
            </a:r>
            <a:r>
              <a:rPr lang="en-US" dirty="0" smtClean="0">
                <a:solidFill>
                  <a:srgbClr val="7030A0"/>
                </a:solidFill>
              </a:rPr>
              <a:t>generally color data</a:t>
            </a:r>
            <a:r>
              <a:rPr lang="en-US" dirty="0" smtClean="0"/>
              <a:t> on the surface of a triangle, it is the most </a:t>
            </a:r>
            <a:r>
              <a:rPr lang="en-US" dirty="0" smtClean="0">
                <a:solidFill>
                  <a:srgbClr val="7030A0"/>
                </a:solidFill>
              </a:rPr>
              <a:t>logical place to sample texture data</a:t>
            </a:r>
            <a:r>
              <a:rPr lang="en-US" dirty="0" smtClean="0"/>
              <a:t>. (At least as far as surface color is concerned)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Every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 smtClean="0">
                <a:solidFill>
                  <a:srgbClr val="7030A0"/>
                </a:solidFill>
              </a:rPr>
              <a:t>rogrammable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tage can access textures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</a:t>
            </a:r>
            <a:r>
              <a:rPr lang="en-US" dirty="0" err="1" smtClean="0"/>
              <a:t>Shader</a:t>
            </a:r>
            <a:r>
              <a:rPr lang="en-US" dirty="0" smtClean="0"/>
              <a:t>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You may have noticed </a:t>
            </a:r>
            <a:r>
              <a:rPr lang="en-US" dirty="0" smtClean="0">
                <a:solidFill>
                  <a:srgbClr val="7030A0"/>
                </a:solidFill>
              </a:rPr>
              <a:t>UV data is stored on a per-vertex</a:t>
            </a:r>
            <a:r>
              <a:rPr lang="en-US" dirty="0" smtClean="0"/>
              <a:t> basis. Three points on a texture do not seem like enough information to fill the interior of a triangle.</a:t>
            </a:r>
          </a:p>
          <a:p>
            <a:r>
              <a:rPr lang="en-US" dirty="0" smtClean="0"/>
              <a:t>One </a:t>
            </a:r>
            <a:r>
              <a:rPr lang="en-US" dirty="0" smtClean="0">
                <a:solidFill>
                  <a:srgbClr val="7030A0"/>
                </a:solidFill>
              </a:rPr>
              <a:t>key feature</a:t>
            </a:r>
            <a:r>
              <a:rPr lang="en-US" dirty="0" smtClean="0"/>
              <a:t> of the Pixel </a:t>
            </a:r>
            <a:r>
              <a:rPr lang="en-US" dirty="0" err="1" smtClean="0"/>
              <a:t>Shader</a:t>
            </a:r>
            <a:r>
              <a:rPr lang="en-US" dirty="0" smtClean="0"/>
              <a:t> Stage is the ability to </a:t>
            </a:r>
            <a:r>
              <a:rPr lang="en-US" dirty="0" smtClean="0">
                <a:solidFill>
                  <a:srgbClr val="7030A0"/>
                </a:solidFill>
              </a:rPr>
              <a:t>receive “interpolated” data </a:t>
            </a:r>
            <a:r>
              <a:rPr lang="en-US" dirty="0" smtClean="0"/>
              <a:t>from the </a:t>
            </a:r>
            <a:r>
              <a:rPr lang="en-US" dirty="0" err="1" smtClean="0"/>
              <a:t>Rasterizer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tage.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Interpolation</a:t>
            </a:r>
            <a:r>
              <a:rPr lang="en-US" dirty="0" smtClean="0"/>
              <a:t> (in the case of triangles) </a:t>
            </a:r>
            <a:r>
              <a:rPr lang="en-US" dirty="0" smtClean="0">
                <a:solidFill>
                  <a:srgbClr val="7030A0"/>
                </a:solidFill>
              </a:rPr>
              <a:t>is a weighted average</a:t>
            </a:r>
            <a:r>
              <a:rPr lang="en-US" dirty="0" smtClean="0"/>
              <a:t> of the data within the three vertices that make up the </a:t>
            </a:r>
            <a:r>
              <a:rPr lang="en-US" dirty="0" err="1" smtClean="0"/>
              <a:t>rasterized</a:t>
            </a:r>
            <a:r>
              <a:rPr lang="en-US" dirty="0" smtClean="0"/>
              <a:t> shape. This is how </a:t>
            </a:r>
            <a:r>
              <a:rPr lang="en-US" dirty="0" smtClean="0">
                <a:solidFill>
                  <a:srgbClr val="7030A0"/>
                </a:solidFill>
              </a:rPr>
              <a:t>each pixel</a:t>
            </a:r>
            <a:r>
              <a:rPr lang="en-US" dirty="0" smtClean="0"/>
              <a:t> can receive </a:t>
            </a:r>
            <a:r>
              <a:rPr lang="en-US" dirty="0" smtClean="0">
                <a:solidFill>
                  <a:srgbClr val="7030A0"/>
                </a:solidFill>
              </a:rPr>
              <a:t>data unique to itself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  <p:pic>
        <p:nvPicPr>
          <p:cNvPr id="4" name="Picture 3" descr="Colored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267200"/>
            <a:ext cx="1901782" cy="1901782"/>
          </a:xfrm>
          <a:prstGeom prst="rect">
            <a:avLst/>
          </a:prstGeom>
        </p:spPr>
      </p:pic>
      <p:pic>
        <p:nvPicPr>
          <p:cNvPr id="5" name="Picture 4" descr="UVCoords.png"/>
          <p:cNvPicPr>
            <a:picLocks noChangeAspect="1"/>
          </p:cNvPicPr>
          <p:nvPr/>
        </p:nvPicPr>
        <p:blipFill>
          <a:blip r:embed="rId3" cstate="print"/>
          <a:srcRect r="60396"/>
          <a:stretch>
            <a:fillRect/>
          </a:stretch>
        </p:blipFill>
        <p:spPr>
          <a:xfrm>
            <a:off x="5105400" y="4191000"/>
            <a:ext cx="1981200" cy="19974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980355">
            <a:off x="1709012" y="4047932"/>
            <a:ext cx="110372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1,0,0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9897021">
            <a:off x="1083597" y="5850853"/>
            <a:ext cx="1103720" cy="5334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0,0,1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875268" flipH="1">
            <a:off x="3491493" y="5898604"/>
            <a:ext cx="1096015" cy="533400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0,1,0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52400" y="4495800"/>
            <a:ext cx="1676400" cy="381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0.4,0.15,0.7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219200" y="4953000"/>
            <a:ext cx="1447800" cy="3048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67000" y="4502989"/>
            <a:ext cx="179717" cy="75481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665562" y="5270740"/>
            <a:ext cx="854016" cy="5865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156604" y="5296619"/>
            <a:ext cx="491705" cy="5865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8076606" flipV="1">
            <a:off x="6473382" y="3905518"/>
            <a:ext cx="907903" cy="52226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0.4,0.9</a:t>
            </a:r>
            <a:endParaRPr lang="en-US" sz="1200" dirty="0"/>
          </a:p>
        </p:txBody>
      </p:sp>
      <p:sp>
        <p:nvSpPr>
          <p:cNvPr id="46" name="Right Arrow 45"/>
          <p:cNvSpPr/>
          <p:nvPr/>
        </p:nvSpPr>
        <p:spPr>
          <a:xfrm>
            <a:off x="4191000" y="5293648"/>
            <a:ext cx="974067" cy="533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0.1,0.3</a:t>
            </a:r>
            <a:endParaRPr lang="en-US" sz="1400" dirty="0"/>
          </a:p>
        </p:txBody>
      </p:sp>
      <p:sp>
        <p:nvSpPr>
          <p:cNvPr id="47" name="Right Arrow 46"/>
          <p:cNvSpPr/>
          <p:nvPr/>
        </p:nvSpPr>
        <p:spPr>
          <a:xfrm rot="13097720" flipV="1">
            <a:off x="6972713" y="6031925"/>
            <a:ext cx="967632" cy="4741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0.9,0.1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791200" y="4953000"/>
            <a:ext cx="1905000" cy="381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315200" y="4495800"/>
            <a:ext cx="16764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0.32,0.301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5796951" y="5348377"/>
            <a:ext cx="1239329" cy="5880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185914" y="5348377"/>
            <a:ext cx="585158" cy="2113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779698" y="4517366"/>
            <a:ext cx="808008" cy="81375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22860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34000" y="617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TEXCOORDS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6396</TotalTime>
  <Words>1823</Words>
  <Application>Microsoft Office PowerPoint</Application>
  <PresentationFormat>On-screen Show (4:3)</PresentationFormat>
  <Paragraphs>182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1_Office Theme</vt:lpstr>
      <vt:lpstr>Textures &amp; Multithreading</vt:lpstr>
      <vt:lpstr>Modern Texturing: Beyond Color</vt:lpstr>
      <vt:lpstr>Texturing: Applications.</vt:lpstr>
      <vt:lpstr>Texturing: Kinds of Textures</vt:lpstr>
      <vt:lpstr>Texturing: UV Coordinates</vt:lpstr>
      <vt:lpstr>Texturing: D3D UV Space</vt:lpstr>
      <vt:lpstr>Texturing: UV data beyond 0-1</vt:lpstr>
      <vt:lpstr>The Pixel Shader Stage</vt:lpstr>
      <vt:lpstr>Pixel Shader: Interpolation</vt:lpstr>
      <vt:lpstr>Texturing: ID3D11SamplerState</vt:lpstr>
      <vt:lpstr>ID3D11ShaderResourceView</vt:lpstr>
      <vt:lpstr>Sample Pixel Shader</vt:lpstr>
      <vt:lpstr>Multithreaded Rendering</vt:lpstr>
      <vt:lpstr>Loading Resources</vt:lpstr>
      <vt:lpstr>The Immediate Context</vt:lpstr>
      <vt:lpstr>The Deferred Context</vt:lpstr>
      <vt:lpstr>Deferred Continued…</vt:lpstr>
      <vt:lpstr>ID3D11CommandList</vt:lpstr>
      <vt:lpstr>Multi-Threading: Example</vt:lpstr>
      <vt:lpstr>Tips For Lab:</vt:lpstr>
      <vt:lpstr>Instanced Geometry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Textures &amp; Multithreading</dc:title>
  <dc:creator>lnorri</dc:creator>
  <cp:lastModifiedBy>lnorri</cp:lastModifiedBy>
  <cp:revision>110</cp:revision>
  <dcterms:created xsi:type="dcterms:W3CDTF">2006-08-16T00:00:00Z</dcterms:created>
  <dcterms:modified xsi:type="dcterms:W3CDTF">2013-07-07T16:44:27Z</dcterms:modified>
</cp:coreProperties>
</file>