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60" r:id="rId6"/>
    <p:sldId id="258" r:id="rId7"/>
    <p:sldId id="262" r:id="rId8"/>
    <p:sldId id="263" r:id="rId9"/>
    <p:sldId id="267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09" autoAdjust="0"/>
  </p:normalViewPr>
  <p:slideViewPr>
    <p:cSldViewPr>
      <p:cViewPr varScale="1">
        <p:scale>
          <a:sx n="64" d="100"/>
          <a:sy n="64" d="100"/>
        </p:scale>
        <p:origin x="-6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90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D95-0A02-48E7-A5DE-34D2C50E5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2855-3317-45A1-A3C5-4794C3850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368-92B9-4F04-A61B-D45E705CE9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876D-E100-414C-B8B3-BB06D52E8F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D81-32EC-4D49-98DD-A1C43D0DEF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D6866-7720-49EE-992D-7B7B310DCD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744-647F-4857-8B49-13DD9423C7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77A9-C486-412A-9560-C9B0A0AF8F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597C-0933-4FA7-B96C-41FC03294F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A00D-162C-419A-823D-1D14BC9727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D643-17AE-4C06-AE06-71DC9F221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8F5F62-4715-494A-871F-A48564363C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bb976072(v=xnagamestudio.31).aspx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ee416324(v=vs.85).aspx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480(v=vs.85).aspx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521(v=vs.85).aspx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Viewports and Render Targets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DirectX Day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Shadow mapping is one of two common techniques used to determine if a pixel is visible to a light source.</a:t>
            </a:r>
          </a:p>
          <a:p>
            <a:r>
              <a:rPr lang="en-US" dirty="0" smtClean="0"/>
              <a:t>Using render to texture we draw the visible geometry using the direction and position of the light source to </a:t>
            </a:r>
            <a:r>
              <a:rPr lang="en-US" dirty="0" err="1" smtClean="0"/>
              <a:t>rasterize</a:t>
            </a:r>
            <a:r>
              <a:rPr lang="en-US" dirty="0" smtClean="0"/>
              <a:t> the data from the light’s point of view.</a:t>
            </a:r>
          </a:p>
          <a:p>
            <a:r>
              <a:rPr lang="en-US" dirty="0" smtClean="0"/>
              <a:t>Instead of outputting color we store the depth of each pixel. This represents the distance of each </a:t>
            </a:r>
            <a:r>
              <a:rPr lang="en-US" dirty="0" err="1" smtClean="0"/>
              <a:t>rasterized</a:t>
            </a:r>
            <a:r>
              <a:rPr lang="en-US" dirty="0" smtClean="0"/>
              <a:t> pixel to the light source.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Mapping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new texture containing depth information from the light’s point of view is known as the “Shadow Map”.</a:t>
            </a:r>
          </a:p>
          <a:p>
            <a:r>
              <a:rPr lang="en-US" dirty="0" smtClean="0"/>
              <a:t>Now we render our scene normally from the camera’s point of view to the back-buffer.</a:t>
            </a:r>
          </a:p>
          <a:p>
            <a:r>
              <a:rPr lang="en-US" dirty="0" smtClean="0"/>
              <a:t>To determine if a </a:t>
            </a:r>
            <a:r>
              <a:rPr lang="en-US" dirty="0" err="1" smtClean="0"/>
              <a:t>rasterized</a:t>
            </a:r>
            <a:r>
              <a:rPr lang="en-US" dirty="0" smtClean="0"/>
              <a:t> pixel is in shadow, we transform it into the lights space and check it’s distance to the light against the value stored in the shadow map at the same location.</a:t>
            </a:r>
          </a:p>
          <a:p>
            <a:r>
              <a:rPr lang="en-US" dirty="0" smtClean="0"/>
              <a:t>If our pixel is further from the light than the stored value then we know this pixel is in shadow.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Viewports</a:t>
            </a:r>
            <a:endParaRPr lang="en-US" dirty="0"/>
          </a:p>
        </p:txBody>
      </p:sp>
      <p:pic>
        <p:nvPicPr>
          <p:cNvPr id="4" name="Picture 3" descr="Lost-Planet-2-Screen-Shot-Split-Scre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600200"/>
            <a:ext cx="8382000" cy="4714876"/>
          </a:xfrm>
          <a:prstGeom prst="rect">
            <a:avLst/>
          </a:prstGeom>
        </p:spPr>
      </p:pic>
      <p:pic>
        <p:nvPicPr>
          <p:cNvPr id="5" name="Picture 4" descr="45526_LostPlanet2-Logo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486400"/>
            <a:ext cx="1314450" cy="701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commonly used for </a:t>
            </a:r>
            <a:r>
              <a:rPr lang="en-US" dirty="0" smtClean="0">
                <a:solidFill>
                  <a:srgbClr val="7030A0"/>
                </a:solidFill>
              </a:rPr>
              <a:t>split-screen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Viewports can overlap so they are also useful for </a:t>
            </a:r>
            <a:r>
              <a:rPr lang="en-US" dirty="0" smtClean="0">
                <a:solidFill>
                  <a:srgbClr val="7030A0"/>
                </a:solidFill>
              </a:rPr>
              <a:t>mini-maps or rear-view mirrors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a 3D environment your </a:t>
            </a:r>
            <a:r>
              <a:rPr lang="en-US" dirty="0" smtClean="0">
                <a:solidFill>
                  <a:srgbClr val="7030A0"/>
                </a:solidFill>
              </a:rPr>
              <a:t>viewports should each have their own View &amp; Projection</a:t>
            </a:r>
            <a:r>
              <a:rPr lang="en-US" dirty="0" smtClean="0"/>
              <a:t> Matrices.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Viewports are always rectangles</a:t>
            </a:r>
            <a:r>
              <a:rPr lang="en-US" dirty="0" smtClean="0"/>
              <a:t>, so if you need something more complex look into Render To Texture or Stencil Buffers.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Viewports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Call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RSSetViewports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  <a:r>
              <a:rPr lang="en-US" dirty="0" smtClean="0"/>
              <a:t>from the ID3D11DeviceContext.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7030A0"/>
                </a:solidFill>
              </a:rPr>
              <a:t>rasterizer</a:t>
            </a:r>
            <a:r>
              <a:rPr lang="en-US" dirty="0" smtClean="0">
                <a:solidFill>
                  <a:srgbClr val="7030A0"/>
                </a:solidFill>
              </a:rPr>
              <a:t> will use viewport[0]</a:t>
            </a:r>
            <a:r>
              <a:rPr lang="en-US" dirty="0" smtClean="0"/>
              <a:t> by default.</a:t>
            </a:r>
          </a:p>
          <a:p>
            <a:r>
              <a:rPr lang="en-US" dirty="0" smtClean="0"/>
              <a:t>You may </a:t>
            </a:r>
            <a:r>
              <a:rPr lang="en-US" dirty="0" smtClean="0">
                <a:solidFill>
                  <a:srgbClr val="7030A0"/>
                </a:solidFill>
              </a:rPr>
              <a:t>target multiple viewports</a:t>
            </a:r>
            <a:r>
              <a:rPr lang="en-US" dirty="0" smtClean="0"/>
              <a:t> concurrently </a:t>
            </a:r>
            <a:r>
              <a:rPr lang="en-US" dirty="0" smtClean="0">
                <a:solidFill>
                  <a:srgbClr val="7030A0"/>
                </a:solidFill>
              </a:rPr>
              <a:t>with the geometry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stage.</a:t>
            </a:r>
          </a:p>
          <a:p>
            <a:r>
              <a:rPr lang="en-US" dirty="0" smtClean="0"/>
              <a:t>To do so </a:t>
            </a:r>
            <a:r>
              <a:rPr lang="en-US" dirty="0" smtClean="0">
                <a:solidFill>
                  <a:srgbClr val="7030A0"/>
                </a:solidFill>
              </a:rPr>
              <a:t>tag outgoing primitives</a:t>
            </a:r>
            <a:r>
              <a:rPr lang="en-US" dirty="0" smtClean="0"/>
              <a:t> with the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SV_ViewportArrayIndex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 system semantic.</a:t>
            </a:r>
          </a:p>
          <a:p>
            <a:r>
              <a:rPr lang="en-US" dirty="0" smtClean="0"/>
              <a:t>This is a very powerful feature. It has the potential to </a:t>
            </a:r>
            <a:r>
              <a:rPr lang="en-US" dirty="0" smtClean="0">
                <a:solidFill>
                  <a:srgbClr val="7030A0"/>
                </a:solidFill>
              </a:rPr>
              <a:t>significantly boost rendering speeds</a:t>
            </a:r>
            <a:r>
              <a:rPr lang="en-US" dirty="0" smtClean="0"/>
              <a:t> when having to draw the </a:t>
            </a:r>
            <a:r>
              <a:rPr lang="en-US" dirty="0" smtClean="0">
                <a:solidFill>
                  <a:srgbClr val="7030A0"/>
                </a:solidFill>
              </a:rPr>
              <a:t>same data </a:t>
            </a:r>
            <a:r>
              <a:rPr lang="en-US" dirty="0" smtClean="0"/>
              <a:t>transformed differently to </a:t>
            </a:r>
            <a:r>
              <a:rPr lang="en-US" dirty="0" smtClean="0">
                <a:solidFill>
                  <a:srgbClr val="7030A0"/>
                </a:solidFill>
              </a:rPr>
              <a:t>multiple locations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For example: Render a shared HUD element to all 4 screens in multiplayer game in one draw command. 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To Texture</a:t>
            </a:r>
            <a:endParaRPr lang="en-US" dirty="0"/>
          </a:p>
        </p:txBody>
      </p:sp>
      <p:pic>
        <p:nvPicPr>
          <p:cNvPr id="6" name="Picture 5" descr="deus-ex-human-revolution-hacking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676400"/>
            <a:ext cx="8534400" cy="4800602"/>
          </a:xfrm>
          <a:prstGeom prst="rect">
            <a:avLst/>
          </a:prstGeom>
        </p:spPr>
      </p:pic>
      <p:pic>
        <p:nvPicPr>
          <p:cNvPr id="7" name="Picture 6" descr="images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6019800"/>
            <a:ext cx="1981200" cy="4491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RTT: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Whereas viewports allow you to break apart an existing surface, </a:t>
            </a:r>
            <a:r>
              <a:rPr lang="en-US" dirty="0" smtClean="0">
                <a:solidFill>
                  <a:srgbClr val="7030A0"/>
                </a:solidFill>
              </a:rPr>
              <a:t>Render To Texture allows you to draw to a different surface</a:t>
            </a:r>
            <a:r>
              <a:rPr lang="en-US" dirty="0" smtClean="0"/>
              <a:t> altogether. </a:t>
            </a:r>
          </a:p>
          <a:p>
            <a:r>
              <a:rPr lang="en-US" dirty="0" smtClean="0"/>
              <a:t>The most obvious use of Render to Texture is to </a:t>
            </a:r>
            <a:r>
              <a:rPr lang="en-US" dirty="0" smtClean="0">
                <a:solidFill>
                  <a:srgbClr val="7030A0"/>
                </a:solidFill>
              </a:rPr>
              <a:t>build dynamic textures</a:t>
            </a:r>
            <a:r>
              <a:rPr lang="en-US" dirty="0" smtClean="0"/>
              <a:t> that can be </a:t>
            </a:r>
            <a:r>
              <a:rPr lang="en-US" dirty="0" smtClean="0">
                <a:solidFill>
                  <a:srgbClr val="7030A0"/>
                </a:solidFill>
              </a:rPr>
              <a:t>mapped onto geometry</a:t>
            </a:r>
            <a:r>
              <a:rPr lang="en-US" dirty="0" smtClean="0"/>
              <a:t> within the main 3D environment.</a:t>
            </a:r>
          </a:p>
          <a:p>
            <a:pPr lvl="1"/>
            <a:r>
              <a:rPr lang="en-US" dirty="0" smtClean="0"/>
              <a:t>Examples: Televisions, Security Cams and Dynamic Billboards.</a:t>
            </a:r>
          </a:p>
          <a:p>
            <a:r>
              <a:rPr lang="en-US" dirty="0" smtClean="0"/>
              <a:t>Render To Texture or </a:t>
            </a:r>
            <a:r>
              <a:rPr lang="en-US" dirty="0" smtClean="0">
                <a:solidFill>
                  <a:srgbClr val="7030A0"/>
                </a:solidFill>
              </a:rPr>
              <a:t>“Off-screen Rendering”</a:t>
            </a:r>
            <a:r>
              <a:rPr lang="en-US" dirty="0" smtClean="0"/>
              <a:t> also </a:t>
            </a:r>
            <a:r>
              <a:rPr lang="en-US" dirty="0" smtClean="0">
                <a:solidFill>
                  <a:srgbClr val="7030A0"/>
                </a:solidFill>
              </a:rPr>
              <a:t>has many</a:t>
            </a:r>
            <a:r>
              <a:rPr lang="en-US" dirty="0" smtClean="0"/>
              <a:t> other less obvious </a:t>
            </a:r>
            <a:r>
              <a:rPr lang="en-US" dirty="0" smtClean="0">
                <a:solidFill>
                  <a:srgbClr val="7030A0"/>
                </a:solidFill>
              </a:rPr>
              <a:t>uses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Shadow Mapping, Pre-Pass Lighting, Deferred Shading, Post-Processing, etc..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Render To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Create</a:t>
            </a:r>
            <a:r>
              <a:rPr lang="en-US" dirty="0" smtClean="0"/>
              <a:t> an Off-screen </a:t>
            </a:r>
            <a:r>
              <a:rPr lang="en-US" dirty="0" smtClean="0">
                <a:solidFill>
                  <a:srgbClr val="7030A0"/>
                </a:solidFill>
              </a:rPr>
              <a:t>2D texture</a:t>
            </a:r>
            <a:r>
              <a:rPr lang="en-US" dirty="0" smtClean="0"/>
              <a:t> to hold the results of our rendering.(common settings)</a:t>
            </a:r>
          </a:p>
          <a:p>
            <a:pPr lvl="1"/>
            <a:r>
              <a:rPr lang="en-US" dirty="0" err="1" smtClean="0"/>
              <a:t>BindFlags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D3D11_BIND_RENDER_TARGET</a:t>
            </a:r>
            <a:r>
              <a:rPr lang="en-US" dirty="0" smtClean="0"/>
              <a:t> | D3D11_BIND_SHADER_RESOURCE</a:t>
            </a:r>
          </a:p>
          <a:p>
            <a:pPr lvl="1"/>
            <a:r>
              <a:rPr lang="en-US" dirty="0" smtClean="0"/>
              <a:t>Format: DXGI_FORMAT_R8G8B8A8_UNORM_SRGB </a:t>
            </a:r>
          </a:p>
          <a:p>
            <a:pPr lvl="1"/>
            <a:r>
              <a:rPr lang="en-US" dirty="0" err="1" smtClean="0"/>
              <a:t>MiscFlags</a:t>
            </a:r>
            <a:r>
              <a:rPr lang="en-US" dirty="0" smtClean="0"/>
              <a:t>: D3D11_RESOURCE_MISC_GENERATE_MIPS</a:t>
            </a:r>
          </a:p>
          <a:p>
            <a:r>
              <a:rPr lang="en-US" dirty="0" smtClean="0"/>
              <a:t>Before Rendering</a:t>
            </a:r>
          </a:p>
          <a:p>
            <a:pPr lvl="1"/>
            <a:r>
              <a:rPr lang="en-US" dirty="0" smtClean="0"/>
              <a:t>Set proper render target, viewport &amp; matrices.</a:t>
            </a:r>
          </a:p>
          <a:p>
            <a:pPr lvl="1"/>
            <a:r>
              <a:rPr lang="en-US" dirty="0" smtClean="0"/>
              <a:t>Clear previous color and Z buffer data.</a:t>
            </a:r>
          </a:p>
          <a:p>
            <a:r>
              <a:rPr lang="en-US" dirty="0" smtClean="0"/>
              <a:t>After Rendering</a:t>
            </a:r>
          </a:p>
          <a:p>
            <a:pPr lvl="1"/>
            <a:r>
              <a:rPr lang="en-US" dirty="0" smtClean="0"/>
              <a:t>If output is used for 3D call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GenerateMips</a:t>
            </a:r>
            <a:r>
              <a:rPr lang="en-US" dirty="0" smtClean="0">
                <a:solidFill>
                  <a:srgbClr val="7030A0"/>
                </a:solidFill>
              </a:rPr>
              <a:t>()”</a:t>
            </a:r>
          </a:p>
          <a:p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76859"/>
            <a:ext cx="3048000" cy="2133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r>
              <a:rPr lang="en-US" dirty="0" smtClean="0"/>
              <a:t>Depth Buffer [Tex2D]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595859"/>
            <a:ext cx="3048000" cy="213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dirty="0" smtClean="0"/>
              <a:t>Back Buffer [Tex2D]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138659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05200" y="976859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DSV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lnorri\Downloads\PP Images\renderTotex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76859"/>
            <a:ext cx="1863726" cy="1740504"/>
          </a:xfrm>
          <a:prstGeom prst="rect">
            <a:avLst/>
          </a:prstGeom>
          <a:noFill/>
        </p:spPr>
      </p:pic>
      <p:pic>
        <p:nvPicPr>
          <p:cNvPr id="1028" name="Picture 4" descr="C:\Users\lnorri\Downloads\PP Images\Wteapot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48400" y="228600"/>
            <a:ext cx="2670174" cy="1918166"/>
          </a:xfrm>
          <a:prstGeom prst="rect">
            <a:avLst/>
          </a:prstGeom>
          <a:noFill/>
        </p:spPr>
      </p:pic>
      <p:pic>
        <p:nvPicPr>
          <p:cNvPr id="1029" name="Picture 5" descr="C:\Users\lnorri\Downloads\PP Images\Wcube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4800" y="4419600"/>
            <a:ext cx="2169052" cy="222544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248400" y="1752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OFF-SCREEN GEO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713" y="626404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ON-SCREEN GEO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57800" y="2286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14600" y="4876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14600" y="44196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257800" y="685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257800" y="1143000"/>
            <a:ext cx="9144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14600" y="5334000"/>
            <a:ext cx="9144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19400" y="152400"/>
            <a:ext cx="9144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28800" y="152400"/>
            <a:ext cx="9144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572000"/>
            <a:ext cx="3048000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Render Target [Tex2D]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67400" y="4114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858000" y="4114800"/>
            <a:ext cx="9144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848600" y="4114800"/>
            <a:ext cx="9144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876800" y="4572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SRV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C:\Users\lnorri\Downloads\PP Images\teapotOdd.png"/>
          <p:cNvPicPr>
            <a:picLocks noChangeAspect="1" noChangeArrowheads="1"/>
          </p:cNvPicPr>
          <p:nvPr/>
        </p:nvPicPr>
        <p:blipFill>
          <a:blip r:embed="rId5" cstate="print">
            <a:lum bright="20000"/>
          </a:blip>
          <a:srcRect/>
          <a:stretch>
            <a:fillRect/>
          </a:stretch>
        </p:blipFill>
        <p:spPr bwMode="auto">
          <a:xfrm>
            <a:off x="6096000" y="5029200"/>
            <a:ext cx="2505290" cy="1552574"/>
          </a:xfrm>
          <a:prstGeom prst="rect">
            <a:avLst/>
          </a:prstGeom>
          <a:noFill/>
        </p:spPr>
      </p:pic>
      <p:sp>
        <p:nvSpPr>
          <p:cNvPr id="34" name="Rounded Rectangle 33"/>
          <p:cNvSpPr/>
          <p:nvPr/>
        </p:nvSpPr>
        <p:spPr>
          <a:xfrm>
            <a:off x="6324600" y="2209800"/>
            <a:ext cx="2438400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Cube-Map Texture From File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848600" y="28956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ame 45"/>
          <p:cNvSpPr/>
          <p:nvPr/>
        </p:nvSpPr>
        <p:spPr>
          <a:xfrm>
            <a:off x="3810000" y="3048000"/>
            <a:ext cx="1828800" cy="1143000"/>
          </a:xfrm>
          <a:prstGeom prst="fram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SHADERS &amp; PIPELINE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Down Arrow Callout 58"/>
          <p:cNvSpPr/>
          <p:nvPr/>
        </p:nvSpPr>
        <p:spPr>
          <a:xfrm>
            <a:off x="5638800" y="3048000"/>
            <a:ext cx="1676400" cy="990600"/>
          </a:xfrm>
          <a:prstGeom prst="down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DRAW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Up Arrow Callout 65"/>
          <p:cNvSpPr/>
          <p:nvPr/>
        </p:nvSpPr>
        <p:spPr>
          <a:xfrm>
            <a:off x="2133600" y="3200400"/>
            <a:ext cx="1676400" cy="990600"/>
          </a:xfrm>
          <a:prstGeom prst="up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5257800" y="1600200"/>
            <a:ext cx="914400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DSV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hape 70"/>
          <p:cNvCxnSpPr>
            <a:stCxn id="8" idx="2"/>
            <a:endCxn id="69" idx="1"/>
          </p:cNvCxnSpPr>
          <p:nvPr/>
        </p:nvCxnSpPr>
        <p:spPr>
          <a:xfrm rot="16200000" flipH="1">
            <a:off x="4393680" y="926579"/>
            <a:ext cx="432841" cy="12954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2514600" y="5791200"/>
            <a:ext cx="914400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SRV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4" name="Shape 73"/>
          <p:cNvCxnSpPr>
            <a:stCxn id="32" idx="2"/>
            <a:endCxn id="72" idx="3"/>
          </p:cNvCxnSpPr>
          <p:nvPr/>
        </p:nvCxnSpPr>
        <p:spPr>
          <a:xfrm rot="5400000">
            <a:off x="3867150" y="4514850"/>
            <a:ext cx="1028700" cy="19050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5257800" y="6324600"/>
            <a:ext cx="5334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219200" y="152400"/>
            <a:ext cx="5334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Homework: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Remember: Viewports and RTT don’t change HOW we draw, they modify WHERE we draw!</a:t>
            </a:r>
          </a:p>
          <a:p>
            <a:r>
              <a:rPr lang="en-US" dirty="0" smtClean="0"/>
              <a:t>Viewports don’t have to be used only on the back-buffer. Use them on off-screen Render Targets as well.</a:t>
            </a:r>
          </a:p>
          <a:p>
            <a:r>
              <a:rPr lang="en-US" dirty="0" smtClean="0"/>
              <a:t>Render To Texture is a great candidate for multi-threaded rendering using deferred contexts.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594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Viewports and Render Targets</vt:lpstr>
      <vt:lpstr>Viewports</vt:lpstr>
      <vt:lpstr>Viewport Applications</vt:lpstr>
      <vt:lpstr>Using Viewports</vt:lpstr>
      <vt:lpstr>Render To Texture</vt:lpstr>
      <vt:lpstr>RTT: Applications</vt:lpstr>
      <vt:lpstr>Using Render To Texture</vt:lpstr>
      <vt:lpstr>Slide 8</vt:lpstr>
      <vt:lpstr>Tips For Homework:</vt:lpstr>
      <vt:lpstr>Shadow Mapping</vt:lpstr>
      <vt:lpstr>Shadow Mapping Continued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D3D11</dc:title>
  <dc:creator>lnorri</dc:creator>
  <cp:lastModifiedBy>lnorri</cp:lastModifiedBy>
  <cp:revision>77</cp:revision>
  <dcterms:created xsi:type="dcterms:W3CDTF">2006-08-16T00:00:00Z</dcterms:created>
  <dcterms:modified xsi:type="dcterms:W3CDTF">2013-08-24T20:27:40Z</dcterms:modified>
</cp:coreProperties>
</file>