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D68A-AE31-4299-B058-13896C60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4E711-E40F-4CF4-9306-5A9E60430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548F-AF34-4086-B4AB-2BA397EA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2DEE-5E47-4392-BB9F-071CF599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A970-E79D-4EC0-B76A-6FAB7BE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1116-8499-4BC4-B452-9A1159DF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EF55-6C63-4348-9CED-128F0C50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7337-58B1-4F76-86C4-9347E624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22D1-9387-4443-A154-E2AF75F8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F64E-4BE9-43FC-A901-10D5264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15B1D-F808-425C-A9A2-E790D8B6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2195-84C7-4335-86CC-6BB881B7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7111-2A01-4C2D-9B2D-140EB6A9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2806-67CA-4413-BD12-772CDA8B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868D-B244-4DFF-91E2-B90AA902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4E29-89F0-497D-BB15-8CA7983C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5C42-C317-482E-928A-70397A40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1AEA-A774-4233-80B8-CDC5606E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F86-DF52-4125-ABCF-167EC299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256B-D749-4BA0-9B26-78A58CC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F347-7FEA-4051-BE2E-36820BA0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C5F8-2A4B-48F7-9798-A7C3B4B4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7496-9A34-420D-AD5E-B46FE6AD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679E-AE80-4E89-B032-2D69779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585D-49E7-48BD-9694-A89417DF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307D-6EC6-4AAA-963A-47C15DFC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D362-55AA-4ED4-A159-E4435739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31C4A-57F0-462A-9A3A-0E1D53A3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20D2-AD49-4AAD-BEB0-4BC7D058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6358-4421-4433-95AE-B947AB83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34A8-2359-4F4D-956D-39797E7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303D-E563-4705-ADB7-240F4CD3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1557-65FE-4A42-BF3E-8B616EFF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CC3F-26FB-406D-AB5A-20789758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311D5-BDA8-4E9E-815F-1D56D5E6C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7BB6-F162-4ED9-8292-5AD4C2F84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558D1-4CDF-4C28-80E9-D7C7DF83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A9C00-5ECE-47FD-90A8-97DA326C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FC655-FC03-4665-A1A1-6C869671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A50C-75AB-4483-AB6D-E33E4959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E4201-733A-47CE-932A-F8440C43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D09C5-D9B3-448C-AADD-5EB33878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9B6EF-42B4-48CE-9AC5-9DFEC80C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25393-FFDA-4503-95F5-18DA657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FDE69-B5F1-4D35-94A5-71D7BAF8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4D3F5-FBC9-4D24-AEDA-30FE6A1C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759A-3A23-4E34-80DE-8AC1D78F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0AFC-256B-428A-8ED2-B914B3A1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18A43-3080-4D7D-87B8-46856B66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6D259-DB17-4922-BA32-018EB703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73FC-3C3D-4151-8323-BDBD9F89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510A-3CC2-4E22-83BB-D8A783DC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5E4-3E16-49A9-ABE1-BB52E942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20F6-9B1F-4D21-9A30-91914547F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A2D0D-7F5E-47C8-B0BC-328D95A7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B360-0C2E-4E4B-AF96-2F4FE3F1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D981-411D-4FC4-8399-14E37675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29372-EF99-40CD-8566-AB3543A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E3CCD-B1F8-4282-A636-ED906166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CD0D-DAB3-493C-889D-07285395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AAE9-684D-4F3F-861F-C840DA1C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0418-A957-4AF9-B223-FAFC8685F98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0450-2581-42DE-9130-DF6E915B1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C1D6-B0A2-4088-9382-D3B16CE85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BC04-F7B7-4267-9749-DAAB5019D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BEAB-74ED-4BFC-82F9-BEB4D4B56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Bam vs WT RNA 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6AB47-E341-43A2-8FB4-280CC6B1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Snedeker</a:t>
            </a:r>
          </a:p>
        </p:txBody>
      </p:sp>
    </p:spTree>
    <p:extLst>
      <p:ext uri="{BB962C8B-B14F-4D97-AF65-F5344CB8AC3E}">
        <p14:creationId xmlns:p14="http://schemas.microsoft.com/office/powerpoint/2010/main" val="22143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5E0768E-2512-46A9-B2B8-21A789B41D9D}"/>
              </a:ext>
            </a:extLst>
          </p:cNvPr>
          <p:cNvSpPr/>
          <p:nvPr/>
        </p:nvSpPr>
        <p:spPr>
          <a:xfrm rot="20073365">
            <a:off x="3291217" y="4349733"/>
            <a:ext cx="5103052" cy="7224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D5A8-A534-48EC-978D-ACB4E841B0F6}"/>
              </a:ext>
            </a:extLst>
          </p:cNvPr>
          <p:cNvCxnSpPr>
            <a:cxnSpLocks/>
          </p:cNvCxnSpPr>
          <p:nvPr/>
        </p:nvCxnSpPr>
        <p:spPr>
          <a:xfrm flipV="1">
            <a:off x="3332480" y="2814320"/>
            <a:ext cx="5080000" cy="282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CC1B2D-4244-4E39-A099-998CB9D6408F}"/>
              </a:ext>
            </a:extLst>
          </p:cNvPr>
          <p:cNvSpPr/>
          <p:nvPr/>
        </p:nvSpPr>
        <p:spPr>
          <a:xfrm>
            <a:off x="10510277" y="3255601"/>
            <a:ext cx="350764" cy="371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F313A-4755-4A00-B803-1B7C1E957F7C}"/>
              </a:ext>
            </a:extLst>
          </p:cNvPr>
          <p:cNvSpPr txBox="1"/>
          <p:nvPr/>
        </p:nvSpPr>
        <p:spPr>
          <a:xfrm>
            <a:off x="10353040" y="365760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 Cell Enriched</a:t>
            </a:r>
          </a:p>
        </p:txBody>
      </p:sp>
    </p:spTree>
    <p:extLst>
      <p:ext uri="{BB962C8B-B14F-4D97-AF65-F5344CB8AC3E}">
        <p14:creationId xmlns:p14="http://schemas.microsoft.com/office/powerpoint/2010/main" val="409904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DD5A8-A534-48EC-978D-ACB4E841B0F6}"/>
              </a:ext>
            </a:extLst>
          </p:cNvPr>
          <p:cNvCxnSpPr>
            <a:cxnSpLocks/>
          </p:cNvCxnSpPr>
          <p:nvPr/>
        </p:nvCxnSpPr>
        <p:spPr>
          <a:xfrm flipV="1">
            <a:off x="3332480" y="2814320"/>
            <a:ext cx="5080000" cy="282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FC53721-5CDB-4B88-8E76-4556AD6EE2D6}"/>
              </a:ext>
            </a:extLst>
          </p:cNvPr>
          <p:cNvSpPr/>
          <p:nvPr/>
        </p:nvSpPr>
        <p:spPr>
          <a:xfrm>
            <a:off x="3241040" y="2814320"/>
            <a:ext cx="426720" cy="2712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AC7F77-BF62-4AD7-978E-055571A6775F}"/>
              </a:ext>
            </a:extLst>
          </p:cNvPr>
          <p:cNvSpPr/>
          <p:nvPr/>
        </p:nvSpPr>
        <p:spPr>
          <a:xfrm>
            <a:off x="10510277" y="3255601"/>
            <a:ext cx="350764" cy="371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11905-F8E4-43D4-BC95-1EF4EC94EB4E}"/>
              </a:ext>
            </a:extLst>
          </p:cNvPr>
          <p:cNvSpPr txBox="1"/>
          <p:nvPr/>
        </p:nvSpPr>
        <p:spPr>
          <a:xfrm>
            <a:off x="10353040" y="3657600"/>
            <a:ext cx="19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Differentiation Specific</a:t>
            </a:r>
          </a:p>
        </p:txBody>
      </p:sp>
    </p:spTree>
    <p:extLst>
      <p:ext uri="{BB962C8B-B14F-4D97-AF65-F5344CB8AC3E}">
        <p14:creationId xmlns:p14="http://schemas.microsoft.com/office/powerpoint/2010/main" val="159769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E984-21A9-4306-9A56-4BF265B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Expression Change in the Germline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D6F-6D1F-4991-BA6E-E00102B9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71A5-650B-4BC7-9429-E207A5E6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46" y="1787329"/>
            <a:ext cx="7303107" cy="43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1247-D1F5-4A47-91C3-D5EA465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Regulates Cell Fate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05857-0971-457D-A0B2-F66E9E8FD6CD}"/>
              </a:ext>
            </a:extLst>
          </p:cNvPr>
          <p:cNvSpPr txBox="1"/>
          <p:nvPr/>
        </p:nvSpPr>
        <p:spPr>
          <a:xfrm>
            <a:off x="2631440" y="3302000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6060B-DAF6-4732-B6E9-580A0861151E}"/>
              </a:ext>
            </a:extLst>
          </p:cNvPr>
          <p:cNvSpPr txBox="1"/>
          <p:nvPr/>
        </p:nvSpPr>
        <p:spPr>
          <a:xfrm>
            <a:off x="4846320" y="330200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39DF9-CEF6-4125-8274-68F3EFF265D4}"/>
              </a:ext>
            </a:extLst>
          </p:cNvPr>
          <p:cNvSpPr txBox="1"/>
          <p:nvPr/>
        </p:nvSpPr>
        <p:spPr>
          <a:xfrm>
            <a:off x="7030742" y="3296345"/>
            <a:ext cx="1396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Protein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A2288-851F-4C73-8CA8-07F244FF05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71121" y="3594388"/>
            <a:ext cx="12751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7C4EA-DD01-4D45-A029-7D176F5AB092}"/>
              </a:ext>
            </a:extLst>
          </p:cNvPr>
          <p:cNvCxnSpPr/>
          <p:nvPr/>
        </p:nvCxnSpPr>
        <p:spPr>
          <a:xfrm>
            <a:off x="5755543" y="3592135"/>
            <a:ext cx="12751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DA46F8-C8A2-4CA7-B755-E6E11D9DFFD2}"/>
              </a:ext>
            </a:extLst>
          </p:cNvPr>
          <p:cNvSpPr txBox="1"/>
          <p:nvPr/>
        </p:nvSpPr>
        <p:spPr>
          <a:xfrm>
            <a:off x="3009598" y="2844225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C2168-0252-4F26-92F4-39A50FF58DD3}"/>
              </a:ext>
            </a:extLst>
          </p:cNvPr>
          <p:cNvSpPr txBox="1"/>
          <p:nvPr/>
        </p:nvSpPr>
        <p:spPr>
          <a:xfrm>
            <a:off x="5382673" y="2830376"/>
            <a:ext cx="202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1253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1247-D1F5-4A47-91C3-D5EA465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Regulates Cell Fate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05857-0971-457D-A0B2-F66E9E8FD6CD}"/>
              </a:ext>
            </a:extLst>
          </p:cNvPr>
          <p:cNvSpPr txBox="1"/>
          <p:nvPr/>
        </p:nvSpPr>
        <p:spPr>
          <a:xfrm>
            <a:off x="2631440" y="3302000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6060B-DAF6-4732-B6E9-580A0861151E}"/>
              </a:ext>
            </a:extLst>
          </p:cNvPr>
          <p:cNvSpPr txBox="1"/>
          <p:nvPr/>
        </p:nvSpPr>
        <p:spPr>
          <a:xfrm>
            <a:off x="4846320" y="330200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39DF9-CEF6-4125-8274-68F3EFF265D4}"/>
              </a:ext>
            </a:extLst>
          </p:cNvPr>
          <p:cNvSpPr txBox="1"/>
          <p:nvPr/>
        </p:nvSpPr>
        <p:spPr>
          <a:xfrm>
            <a:off x="7030742" y="3296345"/>
            <a:ext cx="1396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Protein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A2288-851F-4C73-8CA8-07F244FF05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71121" y="3594388"/>
            <a:ext cx="12751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7C4EA-DD01-4D45-A029-7D176F5AB092}"/>
              </a:ext>
            </a:extLst>
          </p:cNvPr>
          <p:cNvCxnSpPr/>
          <p:nvPr/>
        </p:nvCxnSpPr>
        <p:spPr>
          <a:xfrm>
            <a:off x="5755543" y="3592135"/>
            <a:ext cx="12751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DA46F8-C8A2-4CA7-B755-E6E11D9DFFD2}"/>
              </a:ext>
            </a:extLst>
          </p:cNvPr>
          <p:cNvSpPr txBox="1"/>
          <p:nvPr/>
        </p:nvSpPr>
        <p:spPr>
          <a:xfrm>
            <a:off x="3009598" y="2844225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C2168-0252-4F26-92F4-39A50FF58DD3}"/>
              </a:ext>
            </a:extLst>
          </p:cNvPr>
          <p:cNvSpPr txBox="1"/>
          <p:nvPr/>
        </p:nvSpPr>
        <p:spPr>
          <a:xfrm>
            <a:off x="5382673" y="2830376"/>
            <a:ext cx="202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DC66BD-B565-47AF-BA20-73C8650B3A23}"/>
              </a:ext>
            </a:extLst>
          </p:cNvPr>
          <p:cNvCxnSpPr>
            <a:cxnSpLocks/>
          </p:cNvCxnSpPr>
          <p:nvPr/>
        </p:nvCxnSpPr>
        <p:spPr>
          <a:xfrm flipV="1">
            <a:off x="2714958" y="3765430"/>
            <a:ext cx="294640" cy="1158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E1764F-F816-4FA8-A6F9-75BF72019032}"/>
              </a:ext>
            </a:extLst>
          </p:cNvPr>
          <p:cNvSpPr txBox="1"/>
          <p:nvPr/>
        </p:nvSpPr>
        <p:spPr>
          <a:xfrm>
            <a:off x="1433168" y="4906157"/>
            <a:ext cx="25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DNA remains the same in essentially all cells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9C7AE-1B20-4053-A246-1EECEC84794A}"/>
              </a:ext>
            </a:extLst>
          </p:cNvPr>
          <p:cNvCxnSpPr>
            <a:cxnSpLocks/>
          </p:cNvCxnSpPr>
          <p:nvPr/>
        </p:nvCxnSpPr>
        <p:spPr>
          <a:xfrm flipH="1" flipV="1">
            <a:off x="4188574" y="3734402"/>
            <a:ext cx="469093" cy="117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86A8A0-5014-4E40-B78E-D479967E4EF7}"/>
              </a:ext>
            </a:extLst>
          </p:cNvPr>
          <p:cNvSpPr txBox="1"/>
          <p:nvPr/>
        </p:nvSpPr>
        <p:spPr>
          <a:xfrm>
            <a:off x="4657667" y="4785567"/>
            <a:ext cx="4819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Transcription varies widely between cell types such that the same DNA can produce different RNAs.</a:t>
            </a:r>
          </a:p>
        </p:txBody>
      </p:sp>
    </p:spTree>
    <p:extLst>
      <p:ext uri="{BB962C8B-B14F-4D97-AF65-F5344CB8AC3E}">
        <p14:creationId xmlns:p14="http://schemas.microsoft.com/office/powerpoint/2010/main" val="189700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59CE-7071-486A-B206-94AB1089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Asymmetrically Dividing Stem Cells Provide a Key Situation to Understand Cell Fate Decisions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73599-4EAF-43EA-AE61-881202D9094F}"/>
              </a:ext>
            </a:extLst>
          </p:cNvPr>
          <p:cNvGrpSpPr/>
          <p:nvPr/>
        </p:nvGrpSpPr>
        <p:grpSpPr>
          <a:xfrm>
            <a:off x="7776518" y="2354727"/>
            <a:ext cx="3071926" cy="4117212"/>
            <a:chOff x="2990850" y="1314450"/>
            <a:chExt cx="3162300" cy="422910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6FDF06E-3332-4C7B-902F-18A8BCCE8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1314450"/>
              <a:ext cx="3162300" cy="422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D8A292-AB4F-4745-B509-209C53680068}"/>
                </a:ext>
              </a:extLst>
            </p:cNvPr>
            <p:cNvSpPr txBox="1"/>
            <p:nvPr/>
          </p:nvSpPr>
          <p:spPr>
            <a:xfrm>
              <a:off x="3680460" y="3564676"/>
              <a:ext cx="777240" cy="347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GSC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EA9B3C-29C0-45F3-A670-0ACB8A208E6A}"/>
              </a:ext>
            </a:extLst>
          </p:cNvPr>
          <p:cNvSpPr/>
          <p:nvPr/>
        </p:nvSpPr>
        <p:spPr>
          <a:xfrm>
            <a:off x="2788920" y="6762218"/>
            <a:ext cx="2663818" cy="50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0F8A6-8960-45F2-915E-BCBB39EC2F96}"/>
              </a:ext>
            </a:extLst>
          </p:cNvPr>
          <p:cNvSpPr txBox="1"/>
          <p:nvPr/>
        </p:nvSpPr>
        <p:spPr>
          <a:xfrm>
            <a:off x="7940647" y="5686556"/>
            <a:ext cx="176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2860-CA9E-432C-A110-90A3EA4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18747" r="5946"/>
          <a:stretch/>
        </p:blipFill>
        <p:spPr>
          <a:xfrm>
            <a:off x="1456457" y="2064448"/>
            <a:ext cx="5303521" cy="4697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D8CF6-D87C-4646-9470-32A57F3FB86D}"/>
              </a:ext>
            </a:extLst>
          </p:cNvPr>
          <p:cNvSpPr txBox="1"/>
          <p:nvPr/>
        </p:nvSpPr>
        <p:spPr>
          <a:xfrm>
            <a:off x="2690233" y="1791975"/>
            <a:ext cx="27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17F4"/>
                </a:solidFill>
              </a:rPr>
              <a:t>Arm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AA1B93"/>
                </a:solidFill>
              </a:rPr>
              <a:t>Edu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CDC6 Endogenous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EEB25-6FE6-4FB8-B527-4E50A486B1DA}"/>
              </a:ext>
            </a:extLst>
          </p:cNvPr>
          <p:cNvSpPr txBox="1"/>
          <p:nvPr/>
        </p:nvSpPr>
        <p:spPr>
          <a:xfrm>
            <a:off x="3788034" y="31458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GSC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5A7BA-E569-4DDD-A36A-878D72413348}"/>
              </a:ext>
            </a:extLst>
          </p:cNvPr>
          <p:cNvSpPr txBox="1"/>
          <p:nvPr/>
        </p:nvSpPr>
        <p:spPr>
          <a:xfrm>
            <a:off x="3788034" y="40440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464A5-6D1F-4533-B293-73AF9C47E521}"/>
              </a:ext>
            </a:extLst>
          </p:cNvPr>
          <p:cNvSpPr txBox="1"/>
          <p:nvPr/>
        </p:nvSpPr>
        <p:spPr>
          <a:xfrm>
            <a:off x="3314935" y="5317224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</a:rPr>
              <a:t>Spermatogonia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6ADBC-4D3A-4FDB-8A4E-5963A10027B3}"/>
              </a:ext>
            </a:extLst>
          </p:cNvPr>
          <p:cNvSpPr txBox="1"/>
          <p:nvPr/>
        </p:nvSpPr>
        <p:spPr>
          <a:xfrm>
            <a:off x="3209927" y="6284459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Spermatocyte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83875-13FD-4EBF-BEDA-E2E04DA8C5A0}"/>
              </a:ext>
            </a:extLst>
          </p:cNvPr>
          <p:cNvSpPr txBox="1"/>
          <p:nvPr/>
        </p:nvSpPr>
        <p:spPr>
          <a:xfrm>
            <a:off x="3362991" y="267524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BA56B-818D-46D8-BE5F-F3504B5CABAD}"/>
              </a:ext>
            </a:extLst>
          </p:cNvPr>
          <p:cNvSpPr txBox="1"/>
          <p:nvPr/>
        </p:nvSpPr>
        <p:spPr>
          <a:xfrm>
            <a:off x="3460774" y="2908294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F249-C0F1-4022-A835-1FA3EBFCC8D5}"/>
              </a:ext>
            </a:extLst>
          </p:cNvPr>
          <p:cNvSpPr txBox="1"/>
          <p:nvPr/>
        </p:nvSpPr>
        <p:spPr>
          <a:xfrm>
            <a:off x="8626139" y="2055474"/>
            <a:ext cx="13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Fas3</a:t>
            </a:r>
            <a:r>
              <a:rPr lang="en-US" dirty="0">
                <a:solidFill>
                  <a:srgbClr val="1217F4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Histone</a:t>
            </a:r>
          </a:p>
        </p:txBody>
      </p:sp>
    </p:spTree>
    <p:extLst>
      <p:ext uri="{BB962C8B-B14F-4D97-AF65-F5344CB8AC3E}">
        <p14:creationId xmlns:p14="http://schemas.microsoft.com/office/powerpoint/2010/main" val="4075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9A27-1CFC-44F9-AF4F-AEE495A1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Comparison: WT vs. Bam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136F-4E2D-4B85-8F03-001A3733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RNA-seq is a technique that allows you to sequence the total pool of RNAs in cell types of interest.</a:t>
            </a:r>
          </a:p>
          <a:p>
            <a:r>
              <a:rPr lang="en-US" dirty="0"/>
              <a:t>Bam is a mutant that prevents germline differentiation. Therefore, Bam mutants have only undifferentiated stem cell like cells.</a:t>
            </a:r>
          </a:p>
          <a:p>
            <a:r>
              <a:rPr lang="en-US" dirty="0"/>
              <a:t>Comparing RNA-seq profiles of Bam and Wild type gives a basic understanding of what genes are preferentially expressed in stem cells (data from Gan Q, </a:t>
            </a:r>
            <a:r>
              <a:rPr lang="en-US" i="1" dirty="0"/>
              <a:t>et al. </a:t>
            </a:r>
            <a:r>
              <a:rPr lang="en-US" dirty="0"/>
              <a:t>Cell Research 2010).</a:t>
            </a:r>
          </a:p>
        </p:txBody>
      </p:sp>
    </p:spTree>
    <p:extLst>
      <p:ext uri="{BB962C8B-B14F-4D97-AF65-F5344CB8AC3E}">
        <p14:creationId xmlns:p14="http://schemas.microsoft.com/office/powerpoint/2010/main" val="29865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0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E4458-4088-44DC-9F70-8250C96A7631}"/>
              </a:ext>
            </a:extLst>
          </p:cNvPr>
          <p:cNvCxnSpPr>
            <a:cxnSpLocks/>
          </p:cNvCxnSpPr>
          <p:nvPr/>
        </p:nvCxnSpPr>
        <p:spPr>
          <a:xfrm flipV="1">
            <a:off x="3332480" y="2814320"/>
            <a:ext cx="5080000" cy="282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0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E4458-4088-44DC-9F70-8250C96A7631}"/>
              </a:ext>
            </a:extLst>
          </p:cNvPr>
          <p:cNvCxnSpPr>
            <a:cxnSpLocks/>
          </p:cNvCxnSpPr>
          <p:nvPr/>
        </p:nvCxnSpPr>
        <p:spPr>
          <a:xfrm flipV="1">
            <a:off x="3332480" y="2814320"/>
            <a:ext cx="5080000" cy="282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E3EFD-D50A-46DB-9876-34E70CAC7DE5}"/>
              </a:ext>
            </a:extLst>
          </p:cNvPr>
          <p:cNvSpPr/>
          <p:nvPr/>
        </p:nvSpPr>
        <p:spPr>
          <a:xfrm rot="20073365">
            <a:off x="3239457" y="5056861"/>
            <a:ext cx="723407" cy="7224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F57E40-A17F-41B3-9557-7872F0676A12}"/>
              </a:ext>
            </a:extLst>
          </p:cNvPr>
          <p:cNvSpPr/>
          <p:nvPr/>
        </p:nvSpPr>
        <p:spPr>
          <a:xfrm>
            <a:off x="10510277" y="3255601"/>
            <a:ext cx="350764" cy="371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FFB0E-BE52-4DDA-846F-EC7CDAC8A439}"/>
              </a:ext>
            </a:extLst>
          </p:cNvPr>
          <p:cNvSpPr txBox="1"/>
          <p:nvPr/>
        </p:nvSpPr>
        <p:spPr>
          <a:xfrm>
            <a:off x="10353040" y="3657600"/>
            <a:ext cx="197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Expressed in Germline</a:t>
            </a:r>
          </a:p>
        </p:txBody>
      </p:sp>
    </p:spTree>
    <p:extLst>
      <p:ext uri="{BB962C8B-B14F-4D97-AF65-F5344CB8AC3E}">
        <p14:creationId xmlns:p14="http://schemas.microsoft.com/office/powerpoint/2010/main" val="1968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A4-578C-494C-A232-7B7E81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 vs. Bam RNA-seq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38EF-0A95-4753-BDAA-AD0FDE3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1" y="1609169"/>
            <a:ext cx="8013299" cy="49785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E4458-4088-44DC-9F70-8250C96A7631}"/>
              </a:ext>
            </a:extLst>
          </p:cNvPr>
          <p:cNvCxnSpPr>
            <a:cxnSpLocks/>
          </p:cNvCxnSpPr>
          <p:nvPr/>
        </p:nvCxnSpPr>
        <p:spPr>
          <a:xfrm flipV="1">
            <a:off x="3332480" y="2814320"/>
            <a:ext cx="5080000" cy="282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77B01C-4B21-4C11-A7DF-92B143CF8465}"/>
              </a:ext>
            </a:extLst>
          </p:cNvPr>
          <p:cNvSpPr/>
          <p:nvPr/>
        </p:nvSpPr>
        <p:spPr>
          <a:xfrm rot="19854740">
            <a:off x="4013061" y="3865317"/>
            <a:ext cx="3718838" cy="7224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1026B-28C3-4B98-AE51-E75AD37418CE}"/>
              </a:ext>
            </a:extLst>
          </p:cNvPr>
          <p:cNvSpPr/>
          <p:nvPr/>
        </p:nvSpPr>
        <p:spPr>
          <a:xfrm>
            <a:off x="10510277" y="3255601"/>
            <a:ext cx="350764" cy="371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85611-305E-4189-BFE0-ECCE4270F9A2}"/>
              </a:ext>
            </a:extLst>
          </p:cNvPr>
          <p:cNvSpPr txBox="1"/>
          <p:nvPr/>
        </p:nvSpPr>
        <p:spPr>
          <a:xfrm>
            <a:off x="10353040" y="3657600"/>
            <a:ext cx="197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Universally Expressed in Germline</a:t>
            </a:r>
          </a:p>
        </p:txBody>
      </p:sp>
    </p:spTree>
    <p:extLst>
      <p:ext uri="{BB962C8B-B14F-4D97-AF65-F5344CB8AC3E}">
        <p14:creationId xmlns:p14="http://schemas.microsoft.com/office/powerpoint/2010/main" val="212980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Bam vs WT RNA seq</vt:lpstr>
      <vt:lpstr>Transcription Regulates Cell Fate</vt:lpstr>
      <vt:lpstr>Transcription Regulates Cell Fate</vt:lpstr>
      <vt:lpstr>Asymmetrically Dividing Stem Cells Provide a Key Situation to Understand Cell Fate Decisions</vt:lpstr>
      <vt:lpstr>Key Comparison: WT vs. Bam RNA-seq</vt:lpstr>
      <vt:lpstr>WT vs. Bam RNA-seq</vt:lpstr>
      <vt:lpstr>WT vs. Bam RNA-seq</vt:lpstr>
      <vt:lpstr>WT vs. Bam RNA-seq</vt:lpstr>
      <vt:lpstr>WT vs. Bam RNA-seq</vt:lpstr>
      <vt:lpstr>WT vs. Bam RNA-seq</vt:lpstr>
      <vt:lpstr>WT vs. Bam RNA-seq</vt:lpstr>
      <vt:lpstr>Categorizing Expression Change in the Germline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 vs WT RNA seq</dc:title>
  <dc:creator>Jonathan Snedeker</dc:creator>
  <cp:lastModifiedBy>Jonathan Snedeker</cp:lastModifiedBy>
  <cp:revision>5</cp:revision>
  <dcterms:created xsi:type="dcterms:W3CDTF">2020-11-10T21:31:07Z</dcterms:created>
  <dcterms:modified xsi:type="dcterms:W3CDTF">2020-11-10T22:07:12Z</dcterms:modified>
</cp:coreProperties>
</file>